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2"/>
  </p:notesMasterIdLst>
  <p:handoutMasterIdLst>
    <p:handoutMasterId r:id="rId23"/>
  </p:handoutMasterIdLst>
  <p:sldIdLst>
    <p:sldId id="273" r:id="rId5"/>
    <p:sldId id="274" r:id="rId6"/>
    <p:sldId id="275" r:id="rId7"/>
    <p:sldId id="277" r:id="rId8"/>
    <p:sldId id="276" r:id="rId9"/>
    <p:sldId id="297" r:id="rId10"/>
    <p:sldId id="278" r:id="rId11"/>
    <p:sldId id="279" r:id="rId12"/>
    <p:sldId id="280" r:id="rId13"/>
    <p:sldId id="286" r:id="rId14"/>
    <p:sldId id="296" r:id="rId15"/>
    <p:sldId id="281" r:id="rId16"/>
    <p:sldId id="282" r:id="rId17"/>
    <p:sldId id="284" r:id="rId18"/>
    <p:sldId id="291" r:id="rId19"/>
    <p:sldId id="292" r:id="rId20"/>
    <p:sldId id="287" r:id="rId21"/>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C2C2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69" d="100"/>
          <a:sy n="69" d="100"/>
        </p:scale>
        <p:origin x="-612"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BB0E56-FDAC-4583-96DC-6889E051626D}" type="doc">
      <dgm:prSet loTypeId="urn:microsoft.com/office/officeart/2005/8/layout/hierarchy2" loCatId="hierarchy" qsTypeId="urn:microsoft.com/office/officeart/2005/8/quickstyle/3d3" qsCatId="3D" csTypeId="urn:microsoft.com/office/officeart/2005/8/colors/colorful1" csCatId="colorful" phldr="1"/>
      <dgm:spPr/>
      <dgm:t>
        <a:bodyPr/>
        <a:lstStyle/>
        <a:p>
          <a:endParaRPr lang="uk-UA"/>
        </a:p>
      </dgm:t>
    </dgm:pt>
    <dgm:pt modelId="{F6D03009-5B6F-4543-B445-1C9366EBE561}">
      <dgm:prSet phldrT="[Текст]" custT="1"/>
      <dgm:spPr/>
      <dgm:t>
        <a:bodyPr/>
        <a:lstStyle/>
        <a:p>
          <a:r>
            <a:rPr lang="en-US" sz="2800" dirty="0" smtClean="0">
              <a:latin typeface="Times New Roman" pitchFamily="18" charset="0"/>
              <a:cs typeface="Times New Roman" pitchFamily="18" charset="0"/>
            </a:rPr>
            <a:t>substances </a:t>
          </a:r>
          <a:endParaRPr lang="uk-UA" sz="2800" dirty="0"/>
        </a:p>
      </dgm:t>
    </dgm:pt>
    <dgm:pt modelId="{BA22C6FD-5506-45F8-A549-1B40EDDC1FCF}" type="parTrans" cxnId="{288B0E7A-2958-4ABE-BF3A-CE653339F7F2}">
      <dgm:prSet/>
      <dgm:spPr/>
      <dgm:t>
        <a:bodyPr/>
        <a:lstStyle/>
        <a:p>
          <a:endParaRPr lang="uk-UA"/>
        </a:p>
      </dgm:t>
    </dgm:pt>
    <dgm:pt modelId="{50AD5292-6BB9-469B-BA56-CEB07E2258CB}" type="sibTrans" cxnId="{288B0E7A-2958-4ABE-BF3A-CE653339F7F2}">
      <dgm:prSet/>
      <dgm:spPr/>
      <dgm:t>
        <a:bodyPr/>
        <a:lstStyle/>
        <a:p>
          <a:endParaRPr lang="uk-UA"/>
        </a:p>
      </dgm:t>
    </dgm:pt>
    <dgm:pt modelId="{0FC363FC-C0D9-4B30-9A56-6D2121735033}">
      <dgm:prSet phldrT="[Текст]"/>
      <dgm:spPr/>
      <dgm:t>
        <a:bodyPr/>
        <a:lstStyle/>
        <a:p>
          <a:r>
            <a:rPr lang="en-US" dirty="0" smtClean="0">
              <a:latin typeface="Times New Roman" pitchFamily="18" charset="0"/>
              <a:cs typeface="Times New Roman" pitchFamily="18" charset="0"/>
            </a:rPr>
            <a:t>Electrolytes able to conduct electric current </a:t>
          </a:r>
          <a:endParaRPr lang="uk-UA" dirty="0"/>
        </a:p>
      </dgm:t>
    </dgm:pt>
    <dgm:pt modelId="{B4C9F75F-F3DD-4F7A-BB6D-314B96CDFA8E}" type="parTrans" cxnId="{293E5D25-7DA6-4298-8F73-CE86FB540DBB}">
      <dgm:prSet/>
      <dgm:spPr/>
      <dgm:t>
        <a:bodyPr/>
        <a:lstStyle/>
        <a:p>
          <a:endParaRPr lang="uk-UA"/>
        </a:p>
      </dgm:t>
    </dgm:pt>
    <dgm:pt modelId="{75C76CB8-AE1B-431A-A5B0-0E27D063750F}" type="sibTrans" cxnId="{293E5D25-7DA6-4298-8F73-CE86FB540DBB}">
      <dgm:prSet/>
      <dgm:spPr/>
      <dgm:t>
        <a:bodyPr/>
        <a:lstStyle/>
        <a:p>
          <a:endParaRPr lang="uk-UA"/>
        </a:p>
      </dgm:t>
    </dgm:pt>
    <dgm:pt modelId="{179979ED-61EA-4E2A-979A-FAAE705C1D33}">
      <dgm:prSet phldrT="[Текст]"/>
      <dgm:spPr/>
      <dgm:t>
        <a:bodyPr/>
        <a:lstStyle/>
        <a:p>
          <a:pPr>
            <a:spcAft>
              <a:spcPts val="0"/>
            </a:spcAft>
          </a:pPr>
          <a:r>
            <a:rPr lang="en-US" dirty="0" smtClean="0">
              <a:latin typeface="Times New Roman" pitchFamily="18" charset="0"/>
              <a:cs typeface="Times New Roman" pitchFamily="18" charset="0"/>
            </a:rPr>
            <a:t>non-electrolytes</a:t>
          </a:r>
          <a:endParaRPr lang="uk-UA" dirty="0" smtClean="0">
            <a:latin typeface="Times New Roman" pitchFamily="18" charset="0"/>
            <a:cs typeface="Times New Roman" pitchFamily="18" charset="0"/>
          </a:endParaRPr>
        </a:p>
        <a:p>
          <a:pPr>
            <a:spcAft>
              <a:spcPct val="35000"/>
            </a:spcAft>
          </a:pPr>
          <a:r>
            <a:rPr lang="en-US" dirty="0" smtClean="0">
              <a:latin typeface="Times New Roman" pitchFamily="18" charset="0"/>
              <a:cs typeface="Times New Roman" pitchFamily="18" charset="0"/>
            </a:rPr>
            <a:t>unable to conduct electricity</a:t>
          </a:r>
          <a:endParaRPr lang="uk-UA" dirty="0"/>
        </a:p>
      </dgm:t>
    </dgm:pt>
    <dgm:pt modelId="{0DA8DCBC-2EBE-4850-BAD5-A760C5E3E4AD}" type="parTrans" cxnId="{71A91BA3-6DB8-40EE-84E6-027897BCDBBD}">
      <dgm:prSet/>
      <dgm:spPr/>
      <dgm:t>
        <a:bodyPr/>
        <a:lstStyle/>
        <a:p>
          <a:endParaRPr lang="uk-UA"/>
        </a:p>
      </dgm:t>
    </dgm:pt>
    <dgm:pt modelId="{3EF6D3CF-655E-4864-9BDD-6CE1EB747E1E}" type="sibTrans" cxnId="{71A91BA3-6DB8-40EE-84E6-027897BCDBBD}">
      <dgm:prSet/>
      <dgm:spPr/>
      <dgm:t>
        <a:bodyPr/>
        <a:lstStyle/>
        <a:p>
          <a:endParaRPr lang="uk-UA"/>
        </a:p>
      </dgm:t>
    </dgm:pt>
    <dgm:pt modelId="{969C4265-712D-4EAC-A317-3FAE6A4F48DB}" type="pres">
      <dgm:prSet presAssocID="{F8BB0E56-FDAC-4583-96DC-6889E051626D}" presName="diagram" presStyleCnt="0">
        <dgm:presLayoutVars>
          <dgm:chPref val="1"/>
          <dgm:dir/>
          <dgm:animOne val="branch"/>
          <dgm:animLvl val="lvl"/>
          <dgm:resizeHandles val="exact"/>
        </dgm:presLayoutVars>
      </dgm:prSet>
      <dgm:spPr/>
      <dgm:t>
        <a:bodyPr/>
        <a:lstStyle/>
        <a:p>
          <a:endParaRPr lang="uk-UA"/>
        </a:p>
      </dgm:t>
    </dgm:pt>
    <dgm:pt modelId="{2DCE03C0-A853-4C28-A5E2-2DEB26BF8812}" type="pres">
      <dgm:prSet presAssocID="{F6D03009-5B6F-4543-B445-1C9366EBE561}" presName="root1" presStyleCnt="0"/>
      <dgm:spPr/>
    </dgm:pt>
    <dgm:pt modelId="{54B1A04C-6DAF-4DE7-9918-0CA908145643}" type="pres">
      <dgm:prSet presAssocID="{F6D03009-5B6F-4543-B445-1C9366EBE561}" presName="LevelOneTextNode" presStyleLbl="node0" presStyleIdx="0" presStyleCnt="1">
        <dgm:presLayoutVars>
          <dgm:chPref val="3"/>
        </dgm:presLayoutVars>
      </dgm:prSet>
      <dgm:spPr/>
      <dgm:t>
        <a:bodyPr/>
        <a:lstStyle/>
        <a:p>
          <a:endParaRPr lang="uk-UA"/>
        </a:p>
      </dgm:t>
    </dgm:pt>
    <dgm:pt modelId="{B81FA113-1830-4E7D-A517-7674D5A61C20}" type="pres">
      <dgm:prSet presAssocID="{F6D03009-5B6F-4543-B445-1C9366EBE561}" presName="level2hierChild" presStyleCnt="0"/>
      <dgm:spPr/>
    </dgm:pt>
    <dgm:pt modelId="{75942C05-99D3-43DD-AAC0-71CBFF024A24}" type="pres">
      <dgm:prSet presAssocID="{B4C9F75F-F3DD-4F7A-BB6D-314B96CDFA8E}" presName="conn2-1" presStyleLbl="parChTrans1D2" presStyleIdx="0" presStyleCnt="2"/>
      <dgm:spPr/>
      <dgm:t>
        <a:bodyPr/>
        <a:lstStyle/>
        <a:p>
          <a:endParaRPr lang="uk-UA"/>
        </a:p>
      </dgm:t>
    </dgm:pt>
    <dgm:pt modelId="{7FDCD85B-71AD-4084-A84D-2BD7BC6408CE}" type="pres">
      <dgm:prSet presAssocID="{B4C9F75F-F3DD-4F7A-BB6D-314B96CDFA8E}" presName="connTx" presStyleLbl="parChTrans1D2" presStyleIdx="0" presStyleCnt="2"/>
      <dgm:spPr/>
      <dgm:t>
        <a:bodyPr/>
        <a:lstStyle/>
        <a:p>
          <a:endParaRPr lang="uk-UA"/>
        </a:p>
      </dgm:t>
    </dgm:pt>
    <dgm:pt modelId="{FE40AB83-31B4-476F-BF6E-BC7DC0590C72}" type="pres">
      <dgm:prSet presAssocID="{0FC363FC-C0D9-4B30-9A56-6D2121735033}" presName="root2" presStyleCnt="0"/>
      <dgm:spPr/>
    </dgm:pt>
    <dgm:pt modelId="{81A9CB9D-D630-4B4B-9852-AC07DE82D6AA}" type="pres">
      <dgm:prSet presAssocID="{0FC363FC-C0D9-4B30-9A56-6D2121735033}" presName="LevelTwoTextNode" presStyleLbl="node2" presStyleIdx="0" presStyleCnt="2" custScaleX="168169">
        <dgm:presLayoutVars>
          <dgm:chPref val="3"/>
        </dgm:presLayoutVars>
      </dgm:prSet>
      <dgm:spPr/>
      <dgm:t>
        <a:bodyPr/>
        <a:lstStyle/>
        <a:p>
          <a:endParaRPr lang="uk-UA"/>
        </a:p>
      </dgm:t>
    </dgm:pt>
    <dgm:pt modelId="{3816251B-6E44-424A-BBFF-819C50A83BDE}" type="pres">
      <dgm:prSet presAssocID="{0FC363FC-C0D9-4B30-9A56-6D2121735033}" presName="level3hierChild" presStyleCnt="0"/>
      <dgm:spPr/>
    </dgm:pt>
    <dgm:pt modelId="{528661A4-578F-457A-9730-955BB42EBF29}" type="pres">
      <dgm:prSet presAssocID="{0DA8DCBC-2EBE-4850-BAD5-A760C5E3E4AD}" presName="conn2-1" presStyleLbl="parChTrans1D2" presStyleIdx="1" presStyleCnt="2"/>
      <dgm:spPr/>
      <dgm:t>
        <a:bodyPr/>
        <a:lstStyle/>
        <a:p>
          <a:endParaRPr lang="uk-UA"/>
        </a:p>
      </dgm:t>
    </dgm:pt>
    <dgm:pt modelId="{9C34F6DA-56B9-49A2-B31E-05DEE8CD4FDA}" type="pres">
      <dgm:prSet presAssocID="{0DA8DCBC-2EBE-4850-BAD5-A760C5E3E4AD}" presName="connTx" presStyleLbl="parChTrans1D2" presStyleIdx="1" presStyleCnt="2"/>
      <dgm:spPr/>
      <dgm:t>
        <a:bodyPr/>
        <a:lstStyle/>
        <a:p>
          <a:endParaRPr lang="uk-UA"/>
        </a:p>
      </dgm:t>
    </dgm:pt>
    <dgm:pt modelId="{091BE03E-9FA3-4C0E-BE1B-0D7162961BE6}" type="pres">
      <dgm:prSet presAssocID="{179979ED-61EA-4E2A-979A-FAAE705C1D33}" presName="root2" presStyleCnt="0"/>
      <dgm:spPr/>
    </dgm:pt>
    <dgm:pt modelId="{FEAE839C-C4F1-4FB6-954A-FE7FF47381C7}" type="pres">
      <dgm:prSet presAssocID="{179979ED-61EA-4E2A-979A-FAAE705C1D33}" presName="LevelTwoTextNode" presStyleLbl="node2" presStyleIdx="1" presStyleCnt="2" custScaleX="174604">
        <dgm:presLayoutVars>
          <dgm:chPref val="3"/>
        </dgm:presLayoutVars>
      </dgm:prSet>
      <dgm:spPr/>
      <dgm:t>
        <a:bodyPr/>
        <a:lstStyle/>
        <a:p>
          <a:endParaRPr lang="uk-UA"/>
        </a:p>
      </dgm:t>
    </dgm:pt>
    <dgm:pt modelId="{C48866F8-3E2D-4715-908E-5F5EB995142F}" type="pres">
      <dgm:prSet presAssocID="{179979ED-61EA-4E2A-979A-FAAE705C1D33}" presName="level3hierChild" presStyleCnt="0"/>
      <dgm:spPr/>
    </dgm:pt>
  </dgm:ptLst>
  <dgm:cxnLst>
    <dgm:cxn modelId="{D84C577B-0219-4BA9-A558-8D945E650DCC}" type="presOf" srcId="{0DA8DCBC-2EBE-4850-BAD5-A760C5E3E4AD}" destId="{9C34F6DA-56B9-49A2-B31E-05DEE8CD4FDA}" srcOrd="1" destOrd="0" presId="urn:microsoft.com/office/officeart/2005/8/layout/hierarchy2"/>
    <dgm:cxn modelId="{62B0D26D-0E05-40A1-B353-467CEDCBBB68}" type="presOf" srcId="{179979ED-61EA-4E2A-979A-FAAE705C1D33}" destId="{FEAE839C-C4F1-4FB6-954A-FE7FF47381C7}" srcOrd="0" destOrd="0" presId="urn:microsoft.com/office/officeart/2005/8/layout/hierarchy2"/>
    <dgm:cxn modelId="{293E5D25-7DA6-4298-8F73-CE86FB540DBB}" srcId="{F6D03009-5B6F-4543-B445-1C9366EBE561}" destId="{0FC363FC-C0D9-4B30-9A56-6D2121735033}" srcOrd="0" destOrd="0" parTransId="{B4C9F75F-F3DD-4F7A-BB6D-314B96CDFA8E}" sibTransId="{75C76CB8-AE1B-431A-A5B0-0E27D063750F}"/>
    <dgm:cxn modelId="{912C3B17-E393-41DE-92D7-30D611ED5B46}" type="presOf" srcId="{B4C9F75F-F3DD-4F7A-BB6D-314B96CDFA8E}" destId="{75942C05-99D3-43DD-AAC0-71CBFF024A24}" srcOrd="0" destOrd="0" presId="urn:microsoft.com/office/officeart/2005/8/layout/hierarchy2"/>
    <dgm:cxn modelId="{E53AACAB-CAE5-47F0-93E8-C18381B77E55}" type="presOf" srcId="{0FC363FC-C0D9-4B30-9A56-6D2121735033}" destId="{81A9CB9D-D630-4B4B-9852-AC07DE82D6AA}" srcOrd="0" destOrd="0" presId="urn:microsoft.com/office/officeart/2005/8/layout/hierarchy2"/>
    <dgm:cxn modelId="{71A91BA3-6DB8-40EE-84E6-027897BCDBBD}" srcId="{F6D03009-5B6F-4543-B445-1C9366EBE561}" destId="{179979ED-61EA-4E2A-979A-FAAE705C1D33}" srcOrd="1" destOrd="0" parTransId="{0DA8DCBC-2EBE-4850-BAD5-A760C5E3E4AD}" sibTransId="{3EF6D3CF-655E-4864-9BDD-6CE1EB747E1E}"/>
    <dgm:cxn modelId="{288B0E7A-2958-4ABE-BF3A-CE653339F7F2}" srcId="{F8BB0E56-FDAC-4583-96DC-6889E051626D}" destId="{F6D03009-5B6F-4543-B445-1C9366EBE561}" srcOrd="0" destOrd="0" parTransId="{BA22C6FD-5506-45F8-A549-1B40EDDC1FCF}" sibTransId="{50AD5292-6BB9-469B-BA56-CEB07E2258CB}"/>
    <dgm:cxn modelId="{6324D100-3630-45D3-9E95-57DDC5F90933}" type="presOf" srcId="{F6D03009-5B6F-4543-B445-1C9366EBE561}" destId="{54B1A04C-6DAF-4DE7-9918-0CA908145643}" srcOrd="0" destOrd="0" presId="urn:microsoft.com/office/officeart/2005/8/layout/hierarchy2"/>
    <dgm:cxn modelId="{62018A1C-046C-403C-85DF-48B3024E540B}" type="presOf" srcId="{B4C9F75F-F3DD-4F7A-BB6D-314B96CDFA8E}" destId="{7FDCD85B-71AD-4084-A84D-2BD7BC6408CE}" srcOrd="1" destOrd="0" presId="urn:microsoft.com/office/officeart/2005/8/layout/hierarchy2"/>
    <dgm:cxn modelId="{138F86FC-02C4-421D-9F43-975050288F1D}" type="presOf" srcId="{F8BB0E56-FDAC-4583-96DC-6889E051626D}" destId="{969C4265-712D-4EAC-A317-3FAE6A4F48DB}" srcOrd="0" destOrd="0" presId="urn:microsoft.com/office/officeart/2005/8/layout/hierarchy2"/>
    <dgm:cxn modelId="{2F31B0AC-3BAF-4FDD-88E6-878543C63F99}" type="presOf" srcId="{0DA8DCBC-2EBE-4850-BAD5-A760C5E3E4AD}" destId="{528661A4-578F-457A-9730-955BB42EBF29}" srcOrd="0" destOrd="0" presId="urn:microsoft.com/office/officeart/2005/8/layout/hierarchy2"/>
    <dgm:cxn modelId="{3296EEF8-E46F-4A43-B49B-9BEE5E03040D}" type="presParOf" srcId="{969C4265-712D-4EAC-A317-3FAE6A4F48DB}" destId="{2DCE03C0-A853-4C28-A5E2-2DEB26BF8812}" srcOrd="0" destOrd="0" presId="urn:microsoft.com/office/officeart/2005/8/layout/hierarchy2"/>
    <dgm:cxn modelId="{01F8E392-7647-4D61-A5CD-04A1799378A8}" type="presParOf" srcId="{2DCE03C0-A853-4C28-A5E2-2DEB26BF8812}" destId="{54B1A04C-6DAF-4DE7-9918-0CA908145643}" srcOrd="0" destOrd="0" presId="urn:microsoft.com/office/officeart/2005/8/layout/hierarchy2"/>
    <dgm:cxn modelId="{617C6EC1-3BEA-4764-AE5F-C2FE613EB770}" type="presParOf" srcId="{2DCE03C0-A853-4C28-A5E2-2DEB26BF8812}" destId="{B81FA113-1830-4E7D-A517-7674D5A61C20}" srcOrd="1" destOrd="0" presId="urn:microsoft.com/office/officeart/2005/8/layout/hierarchy2"/>
    <dgm:cxn modelId="{1BD195ED-D372-4D96-8EB1-8EC045F0F205}" type="presParOf" srcId="{B81FA113-1830-4E7D-A517-7674D5A61C20}" destId="{75942C05-99D3-43DD-AAC0-71CBFF024A24}" srcOrd="0" destOrd="0" presId="urn:microsoft.com/office/officeart/2005/8/layout/hierarchy2"/>
    <dgm:cxn modelId="{D7C1B6CE-E9D4-4203-8EED-9B68D31B6344}" type="presParOf" srcId="{75942C05-99D3-43DD-AAC0-71CBFF024A24}" destId="{7FDCD85B-71AD-4084-A84D-2BD7BC6408CE}" srcOrd="0" destOrd="0" presId="urn:microsoft.com/office/officeart/2005/8/layout/hierarchy2"/>
    <dgm:cxn modelId="{1B1A414D-A51C-40E6-B3A9-2531F6A02F87}" type="presParOf" srcId="{B81FA113-1830-4E7D-A517-7674D5A61C20}" destId="{FE40AB83-31B4-476F-BF6E-BC7DC0590C72}" srcOrd="1" destOrd="0" presId="urn:microsoft.com/office/officeart/2005/8/layout/hierarchy2"/>
    <dgm:cxn modelId="{7FDD56FB-526E-49B3-B2A0-672BBE9A9A2A}" type="presParOf" srcId="{FE40AB83-31B4-476F-BF6E-BC7DC0590C72}" destId="{81A9CB9D-D630-4B4B-9852-AC07DE82D6AA}" srcOrd="0" destOrd="0" presId="urn:microsoft.com/office/officeart/2005/8/layout/hierarchy2"/>
    <dgm:cxn modelId="{C0408F6F-09FE-426B-89F1-F8B605887475}" type="presParOf" srcId="{FE40AB83-31B4-476F-BF6E-BC7DC0590C72}" destId="{3816251B-6E44-424A-BBFF-819C50A83BDE}" srcOrd="1" destOrd="0" presId="urn:microsoft.com/office/officeart/2005/8/layout/hierarchy2"/>
    <dgm:cxn modelId="{2B32FF76-F67D-461C-969A-6718C797A040}" type="presParOf" srcId="{B81FA113-1830-4E7D-A517-7674D5A61C20}" destId="{528661A4-578F-457A-9730-955BB42EBF29}" srcOrd="2" destOrd="0" presId="urn:microsoft.com/office/officeart/2005/8/layout/hierarchy2"/>
    <dgm:cxn modelId="{225A1C56-5E02-47D6-98D5-CA79CDB2FA60}" type="presParOf" srcId="{528661A4-578F-457A-9730-955BB42EBF29}" destId="{9C34F6DA-56B9-49A2-B31E-05DEE8CD4FDA}" srcOrd="0" destOrd="0" presId="urn:microsoft.com/office/officeart/2005/8/layout/hierarchy2"/>
    <dgm:cxn modelId="{2E1C7294-371A-4047-9156-918C37FA3CEF}" type="presParOf" srcId="{B81FA113-1830-4E7D-A517-7674D5A61C20}" destId="{091BE03E-9FA3-4C0E-BE1B-0D7162961BE6}" srcOrd="3" destOrd="0" presId="urn:microsoft.com/office/officeart/2005/8/layout/hierarchy2"/>
    <dgm:cxn modelId="{45A60AE8-296B-40B3-9263-8FD2C3C7C728}" type="presParOf" srcId="{091BE03E-9FA3-4C0E-BE1B-0D7162961BE6}" destId="{FEAE839C-C4F1-4FB6-954A-FE7FF47381C7}" srcOrd="0" destOrd="0" presId="urn:microsoft.com/office/officeart/2005/8/layout/hierarchy2"/>
    <dgm:cxn modelId="{3594089B-0DD4-4496-890C-D0E2CBFEC052}" type="presParOf" srcId="{091BE03E-9FA3-4C0E-BE1B-0D7162961BE6}" destId="{C48866F8-3E2D-4715-908E-5F5EB995142F}" srcOrd="1" destOrd="0" presId="urn:microsoft.com/office/officeart/2005/8/layout/hierarchy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4B1A04C-6DAF-4DE7-9918-0CA908145643}">
      <dsp:nvSpPr>
        <dsp:cNvPr id="0" name=""/>
        <dsp:cNvSpPr/>
      </dsp:nvSpPr>
      <dsp:spPr>
        <a:xfrm>
          <a:off x="1074236" y="800955"/>
          <a:ext cx="2782881" cy="1391440"/>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substances </a:t>
          </a:r>
          <a:endParaRPr lang="uk-UA" sz="2800" kern="1200" dirty="0"/>
        </a:p>
      </dsp:txBody>
      <dsp:txXfrm>
        <a:off x="1074236" y="800955"/>
        <a:ext cx="2782881" cy="1391440"/>
      </dsp:txXfrm>
    </dsp:sp>
    <dsp:sp modelId="{75942C05-99D3-43DD-AAC0-71CBFF024A24}">
      <dsp:nvSpPr>
        <dsp:cNvPr id="0" name=""/>
        <dsp:cNvSpPr/>
      </dsp:nvSpPr>
      <dsp:spPr>
        <a:xfrm rot="19457599">
          <a:off x="3728267" y="1054800"/>
          <a:ext cx="1370851" cy="83671"/>
        </a:xfrm>
        <a:custGeom>
          <a:avLst/>
          <a:gdLst/>
          <a:ahLst/>
          <a:cxnLst/>
          <a:rect l="0" t="0" r="0" b="0"/>
          <a:pathLst>
            <a:path>
              <a:moveTo>
                <a:pt x="0" y="41835"/>
              </a:moveTo>
              <a:lnTo>
                <a:pt x="1370851" y="41835"/>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rot="19457599">
        <a:off x="4379421" y="1062365"/>
        <a:ext cx="68542" cy="68542"/>
      </dsp:txXfrm>
    </dsp:sp>
    <dsp:sp modelId="{81A9CB9D-D630-4B4B-9852-AC07DE82D6AA}">
      <dsp:nvSpPr>
        <dsp:cNvPr id="0" name=""/>
        <dsp:cNvSpPr/>
      </dsp:nvSpPr>
      <dsp:spPr>
        <a:xfrm>
          <a:off x="4970269" y="876"/>
          <a:ext cx="4679943" cy="1391440"/>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latin typeface="Times New Roman" pitchFamily="18" charset="0"/>
              <a:cs typeface="Times New Roman" pitchFamily="18" charset="0"/>
            </a:rPr>
            <a:t>Electrolytes able to conduct electric current </a:t>
          </a:r>
          <a:endParaRPr lang="uk-UA" sz="3000" kern="1200" dirty="0"/>
        </a:p>
      </dsp:txBody>
      <dsp:txXfrm>
        <a:off x="4970269" y="876"/>
        <a:ext cx="4679943" cy="1391440"/>
      </dsp:txXfrm>
    </dsp:sp>
    <dsp:sp modelId="{528661A4-578F-457A-9730-955BB42EBF29}">
      <dsp:nvSpPr>
        <dsp:cNvPr id="0" name=""/>
        <dsp:cNvSpPr/>
      </dsp:nvSpPr>
      <dsp:spPr>
        <a:xfrm rot="2142401">
          <a:off x="3728267" y="1854878"/>
          <a:ext cx="1370851" cy="83671"/>
        </a:xfrm>
        <a:custGeom>
          <a:avLst/>
          <a:gdLst/>
          <a:ahLst/>
          <a:cxnLst/>
          <a:rect l="0" t="0" r="0" b="0"/>
          <a:pathLst>
            <a:path>
              <a:moveTo>
                <a:pt x="0" y="41835"/>
              </a:moveTo>
              <a:lnTo>
                <a:pt x="1370851" y="41835"/>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rot="2142401">
        <a:off x="4379421" y="1862443"/>
        <a:ext cx="68542" cy="68542"/>
      </dsp:txXfrm>
    </dsp:sp>
    <dsp:sp modelId="{FEAE839C-C4F1-4FB6-954A-FE7FF47381C7}">
      <dsp:nvSpPr>
        <dsp:cNvPr id="0" name=""/>
        <dsp:cNvSpPr/>
      </dsp:nvSpPr>
      <dsp:spPr>
        <a:xfrm>
          <a:off x="4970269" y="1601033"/>
          <a:ext cx="4859021" cy="1391440"/>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ts val="0"/>
            </a:spcAft>
          </a:pPr>
          <a:r>
            <a:rPr lang="en-US" sz="3000" kern="1200" dirty="0" smtClean="0">
              <a:latin typeface="Times New Roman" pitchFamily="18" charset="0"/>
              <a:cs typeface="Times New Roman" pitchFamily="18" charset="0"/>
            </a:rPr>
            <a:t>non-electrolytes</a:t>
          </a:r>
          <a:endParaRPr lang="uk-UA" sz="3000" kern="1200" dirty="0" smtClean="0">
            <a:latin typeface="Times New Roman" pitchFamily="18" charset="0"/>
            <a:cs typeface="Times New Roman" pitchFamily="18" charset="0"/>
          </a:endParaRPr>
        </a:p>
        <a:p>
          <a:pPr lvl="0" algn="ctr" defTabSz="1333500">
            <a:lnSpc>
              <a:spcPct val="90000"/>
            </a:lnSpc>
            <a:spcBef>
              <a:spcPct val="0"/>
            </a:spcBef>
            <a:spcAft>
              <a:spcPct val="35000"/>
            </a:spcAft>
          </a:pPr>
          <a:r>
            <a:rPr lang="en-US" sz="3000" kern="1200" dirty="0" smtClean="0">
              <a:latin typeface="Times New Roman" pitchFamily="18" charset="0"/>
              <a:cs typeface="Times New Roman" pitchFamily="18" charset="0"/>
            </a:rPr>
            <a:t>unable to conduct electricity</a:t>
          </a:r>
          <a:endParaRPr lang="uk-UA" sz="3000" kern="1200" dirty="0"/>
        </a:p>
      </dsp:txBody>
      <dsp:txXfrm>
        <a:off x="4970269" y="1601033"/>
        <a:ext cx="4859021" cy="13914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30.09.2022</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p14="http://schemas.microsoft.com/office/powerpoint/2010/main" xmlns=""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30.09.2022</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p14="http://schemas.microsoft.com/office/powerpoint/2010/main" xmlns=""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p14="http://schemas.microsoft.com/office/powerpoint/2010/main" xmlns=""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3</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4</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7</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8</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9</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10</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11</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13</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14</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15</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16</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17</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365759" y="2166364"/>
            <a:ext cx="11471565" cy="1739347"/>
          </a:xfrm>
        </p:spPr>
        <p:txBody>
          <a:bodyPr tIns="45720" bIns="45720" rtlCol="0" anchor="ctr">
            <a:normAutofit/>
          </a:bodyPr>
          <a:lstStyle>
            <a:lvl1pPr algn="ctr">
              <a:lnSpc>
                <a:spcPct val="80000"/>
              </a:lnSpc>
              <a:defRPr sz="6000" spc="150" baseline="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1524000" y="3996250"/>
            <a:ext cx="9144000" cy="1309255"/>
          </a:xfrm>
        </p:spPr>
        <p:txBody>
          <a:bodyPr rtlCol="0">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pPr rtl="0"/>
            <a:fld id="{25545269-FB51-4A0D-B0CF-F5F4A60711B3}"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D3834EF1-EB0D-4C4F-80B4-CFC66AC9F333}"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33191" y="2208879"/>
            <a:ext cx="10515600" cy="1676400"/>
          </a:xfrm>
        </p:spPr>
        <p:txBody>
          <a:bodyPr rtlCol="0" anchor="ctr">
            <a:noAutofit/>
          </a:bodyPr>
          <a:lstStyle>
            <a:lvl1pPr algn="ctr">
              <a:lnSpc>
                <a:spcPct val="80000"/>
              </a:lnSpc>
              <a:defRPr sz="6000" b="0" spc="150" baseline="0">
                <a:solidFill>
                  <a:schemeClr val="bg1"/>
                </a:solidFill>
              </a:defRPr>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833191" y="4010334"/>
            <a:ext cx="10515600" cy="1174639"/>
          </a:xfrm>
        </p:spPr>
        <p:txBody>
          <a:bodyPr rtlCol="0"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lvl1pPr>
              <a:defRPr>
                <a:solidFill>
                  <a:schemeClr val="tx2"/>
                </a:solidFill>
              </a:defRPr>
            </a:lvl1pPr>
          </a:lstStyle>
          <a:p>
            <a:pPr rtl="0"/>
            <a:fld id="{172CF6A8-4FDC-40D7-8BAE-6878CA90E52F}"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lvl1pPr>
              <a:defRPr>
                <a:solidFill>
                  <a:schemeClr val="tx2"/>
                </a:solidFill>
              </a:defRPr>
            </a:lvl1pPr>
          </a:lstStyle>
          <a:p>
            <a:pPr rtl="0"/>
            <a:endParaRPr lang="ru-RU" noProof="1"/>
          </a:p>
        </p:txBody>
      </p:sp>
      <p:sp>
        <p:nvSpPr>
          <p:cNvPr id="6" name="Номер слайда 5"/>
          <p:cNvSpPr>
            <a:spLocks noGrp="1"/>
          </p:cNvSpPr>
          <p:nvPr>
            <p:ph type="sldNum" sz="quarter" idx="12"/>
          </p:nvPr>
        </p:nvSpPr>
        <p:spPr/>
        <p:txBody>
          <a:bodyPr rtlCol="0"/>
          <a:lstStyle>
            <a:lvl1pPr>
              <a:defRPr>
                <a:solidFill>
                  <a:schemeClr val="tx2"/>
                </a:solidFill>
              </a:defRPr>
            </a:lvl1pPr>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1205344"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230391"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3B2FEA74-F00C-4C35-936E-03B16969343D}"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1207008"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1207008" y="2656566"/>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231230"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231230" y="2656564"/>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B101B63D-AB4A-4EC4-91DE-7717EAE41D75}" type="datetime1">
              <a:rPr lang="ru-RU" noProof="1" smtClean="0"/>
              <a:pPr rtl="0"/>
              <a:t>30.09.2022</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pPr rtl="0"/>
            <a:fld id="{1B129CEC-0499-484E-B184-52FA96026F4C}" type="datetime1">
              <a:rPr lang="ru-RU" noProof="1" smtClean="0"/>
              <a:pPr rtl="0"/>
              <a:t>30.09.2022</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E301FA3E-F7AB-4A57-A7C4-1A760E871A43}" type="datetime1">
              <a:rPr lang="ru-RU" noProof="1" smtClean="0"/>
              <a:pPr rtl="0"/>
              <a:t>30.09.2022</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1207008" y="2120054"/>
            <a:ext cx="6126480" cy="411480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7789023" y="2147486"/>
            <a:ext cx="3200400" cy="3432319"/>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6206E2D-B0F0-4CDC-B364-7AEE58400ABC}"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1280160" y="2211494"/>
            <a:ext cx="6126480" cy="3931920"/>
          </a:xfrm>
          <a:solidFill>
            <a:schemeClr val="tx2">
              <a:lumMod val="60000"/>
              <a:lumOff val="40000"/>
            </a:schemeClr>
          </a:solidFill>
        </p:spPr>
        <p:txBody>
          <a:bodyPr tIns="365760" rtlCol="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фото</a:t>
            </a:r>
          </a:p>
        </p:txBody>
      </p:sp>
      <p:sp>
        <p:nvSpPr>
          <p:cNvPr id="4" name="Текст 3"/>
          <p:cNvSpPr>
            <a:spLocks noGrp="1"/>
          </p:cNvSpPr>
          <p:nvPr>
            <p:ph type="body" sz="half" idx="2"/>
          </p:nvPr>
        </p:nvSpPr>
        <p:spPr>
          <a:xfrm>
            <a:off x="7790688" y="2150621"/>
            <a:ext cx="3200400" cy="3429000"/>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pPr rtl="0"/>
            <a:fld id="{ECFFEF01-2332-41E5-B378-0ED6C8A506D4}"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CFAA3B05-DA0C-46B8-A27A-899BB142953C}"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9160624" y="274638"/>
            <a:ext cx="2402380" cy="5897562"/>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838199" y="274638"/>
            <a:ext cx="7973291" cy="589756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838200" y="6422854"/>
            <a:ext cx="2743196" cy="365125"/>
          </a:xfrm>
        </p:spPr>
        <p:txBody>
          <a:bodyPr rtlCol="0"/>
          <a:lstStyle/>
          <a:p>
            <a:pPr rtl="0"/>
            <a:fld id="{E791261C-C197-4029-8656-EFC296A5803C}" type="datetime1">
              <a:rPr lang="ru-RU" noProof="1" smtClean="0"/>
              <a:pPr rtl="0"/>
              <a:t>30.09.2022</a:t>
            </a:fld>
            <a:endParaRPr lang="ru-RU" noProof="1"/>
          </a:p>
        </p:txBody>
      </p:sp>
      <p:sp>
        <p:nvSpPr>
          <p:cNvPr id="5" name="Нижний колонтитул 4"/>
          <p:cNvSpPr>
            <a:spLocks noGrp="1"/>
          </p:cNvSpPr>
          <p:nvPr>
            <p:ph type="ftr" sz="quarter" idx="11"/>
          </p:nvPr>
        </p:nvSpPr>
        <p:spPr>
          <a:xfrm>
            <a:off x="3776135" y="6422854"/>
            <a:ext cx="4279669" cy="365125"/>
          </a:xfrm>
        </p:spPr>
        <p:txBody>
          <a:bodyPr rtlCol="0"/>
          <a:lstStyle/>
          <a:p>
            <a:pPr rtl="0"/>
            <a:endParaRPr lang="ru-RU" noProof="1"/>
          </a:p>
        </p:txBody>
      </p:sp>
      <p:sp>
        <p:nvSpPr>
          <p:cNvPr id="6" name="Номер слайда 5"/>
          <p:cNvSpPr>
            <a:spLocks noGrp="1"/>
          </p:cNvSpPr>
          <p:nvPr>
            <p:ph type="sldNum" sz="quarter" idx="12"/>
          </p:nvPr>
        </p:nvSpPr>
        <p:spPr>
          <a:xfrm>
            <a:off x="8073048" y="6422854"/>
            <a:ext cx="879759" cy="365125"/>
          </a:xfrm>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rtl="0"/>
            <a:fld id="{6C224A88-FFFD-4580-BB2F-D6A39109A426}" type="datetime1">
              <a:rPr lang="ru-RU" noProof="1" smtClean="0"/>
              <a:pPr rtl="0"/>
              <a:t>30.09.2022</a:t>
            </a:fld>
            <a:endParaRPr lang="ru-RU" noProof="1"/>
          </a:p>
        </p:txBody>
      </p:sp>
      <p:sp>
        <p:nvSpPr>
          <p:cNvPr id="5" name="Нижний колонтитул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rtl="0"/>
            <a:endParaRPr lang="ru-RU" noProof="1"/>
          </a:p>
        </p:txBody>
      </p:sp>
      <p:sp>
        <p:nvSpPr>
          <p:cNvPr id="6" name="Номер слайда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rtl="0"/>
            <a:fld id="{4FAB73BC-B049-4115-A692-8D63A059BFB8}" type="slidenum">
              <a:rPr lang="ru-RU" noProof="1" dirty="0" smtClean="0"/>
              <a:pPr rtl="0"/>
              <a:t>‹#›</a:t>
            </a:fld>
            <a:endParaRPr lang="ru-RU" noProof="1"/>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16758CB7-007C-40DF-A901-600703FB6D31}"/>
              </a:ext>
              <a:ext uri="{C183D7F6-B498-43B3-948B-1728B52AA6E4}">
                <adec:decorative xmlns:adec="http://schemas.microsoft.com/office/drawing/2017/decorative" xmlns="" val="1"/>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9" name="Прямоугольник 18">
            <a:extLst>
              <a:ext uri="{FF2B5EF4-FFF2-40B4-BE49-F238E27FC236}">
                <a16:creationId xmlns:a16="http://schemas.microsoft.com/office/drawing/2014/main" xmlns="" id="{B459C3A3-8B02-4FAB-91CE-E81E1BA31F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048" y="2059012"/>
            <a:ext cx="12188952" cy="1828800"/>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DDA2022F-1436-49C5-9347-FDDDF4EE8915}"/>
              </a:ext>
            </a:extLst>
          </p:cNvPr>
          <p:cNvSpPr>
            <a:spLocks noGrp="1"/>
          </p:cNvSpPr>
          <p:nvPr>
            <p:ph type="ctrTitle"/>
          </p:nvPr>
        </p:nvSpPr>
        <p:spPr>
          <a:xfrm>
            <a:off x="365759" y="1878978"/>
            <a:ext cx="11471565" cy="2248882"/>
          </a:xfrm>
        </p:spPr>
        <p:txBody>
          <a:bodyPr rtlCol="0">
            <a:noAutofit/>
          </a:bodyPr>
          <a:lstStyle/>
          <a:p>
            <a:pPr>
              <a:lnSpc>
                <a:spcPct val="100000"/>
              </a:lnSpc>
            </a:pPr>
            <a:r>
              <a:rPr lang="en-US" sz="2000" dirty="0" smtClean="0">
                <a:latin typeface="Times New Roman" pitchFamily="18" charset="0"/>
                <a:cs typeface="Times New Roman" pitchFamily="18" charset="0"/>
              </a:rPr>
              <a:t>LECTURE</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2</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The main principles of the theory of strong electrolytes. The law of active masses and its application to various types of ionic equilibria in analytical chemistry. Application of the law of active masses to equilibria in heterogeneous systems and its significance in analytical chemistry.</a:t>
            </a:r>
            <a:endParaRPr lang="ru-RU" sz="2000" noProof="1">
              <a:solidFill>
                <a:schemeClr val="bg1"/>
              </a:solidFill>
              <a:latin typeface="Times New Roman" pitchFamily="18" charset="0"/>
              <a:cs typeface="Times New Roman" pitchFamily="18" charset="0"/>
            </a:endParaRPr>
          </a:p>
        </p:txBody>
      </p:sp>
      <p:sp>
        <p:nvSpPr>
          <p:cNvPr id="21" name="Прямоугольник 20">
            <a:extLst>
              <a:ext uri="{FF2B5EF4-FFF2-40B4-BE49-F238E27FC236}">
                <a16:creationId xmlns:a16="http://schemas.microsoft.com/office/drawing/2014/main" xmlns="" id="{EDB366A7-87C2-43BB-AF03-1AF039EE1D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048" y="3887812"/>
            <a:ext cx="12188952" cy="4572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3" name="Подзаголовок 2">
            <a:extLst>
              <a:ext uri="{FF2B5EF4-FFF2-40B4-BE49-F238E27FC236}">
                <a16:creationId xmlns:a16="http://schemas.microsoft.com/office/drawing/2014/main" xmlns="" id="{4F56C232-3134-4C4E-8119-3B970E1C3887}"/>
              </a:ext>
            </a:extLst>
          </p:cNvPr>
          <p:cNvSpPr>
            <a:spLocks noGrp="1"/>
          </p:cNvSpPr>
          <p:nvPr>
            <p:ph type="subTitle" idx="1"/>
          </p:nvPr>
        </p:nvSpPr>
        <p:spPr>
          <a:xfrm>
            <a:off x="0" y="5507301"/>
            <a:ext cx="11503152" cy="457200"/>
          </a:xfrm>
        </p:spPr>
        <p:txBody>
          <a:bodyPr rtlCol="0">
            <a:normAutofit/>
          </a:bodyPr>
          <a:lstStyle/>
          <a:p>
            <a:pPr rtl="0"/>
            <a:r>
              <a:rPr lang="ru-RU" noProof="1" smtClean="0"/>
              <a:t>Одеса 2022</a:t>
            </a:r>
            <a:endParaRPr lang="ru-RU" noProof="1"/>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454773" y="298030"/>
            <a:ext cx="9784080" cy="1508760"/>
          </a:xfrm>
        </p:spPr>
        <p:txBody>
          <a:bodyPr rtlCol="0">
            <a:normAutofit/>
          </a:bodyPr>
          <a:lstStyle/>
          <a:p>
            <a:r>
              <a:rPr lang="en-US" noProof="1" smtClean="0">
                <a:latin typeface="Times New Roman" pitchFamily="18" charset="0"/>
                <a:cs typeface="Times New Roman" pitchFamily="18" charset="0"/>
              </a:rPr>
              <a:t>LeCTURE plan:</a:t>
            </a:r>
            <a:endParaRPr lang="ru-RU" noProof="1">
              <a:latin typeface="Times New Roman" pitchFamily="18" charset="0"/>
              <a:cs typeface="Times New Roman" pitchFamily="18" charset="0"/>
            </a:endParaRPr>
          </a:p>
        </p:txBody>
      </p:sp>
      <p:sp>
        <p:nvSpPr>
          <p:cNvPr id="7" name="Содержимое 6"/>
          <p:cNvSpPr>
            <a:spLocks noGrp="1"/>
          </p:cNvSpPr>
          <p:nvPr>
            <p:ph idx="1"/>
          </p:nvPr>
        </p:nvSpPr>
        <p:spPr/>
        <p:txBody>
          <a:bodyPr>
            <a:normAutofit/>
          </a:bodyPr>
          <a:lstStyle/>
          <a:p>
            <a:pPr marL="742950" lvl="0" indent="-742950" algn="just">
              <a:buFont typeface="+mj-lt"/>
              <a:buAutoNum type="arabicParenR"/>
            </a:pPr>
            <a:r>
              <a:rPr lang="en-US" sz="4000" dirty="0" smtClean="0">
                <a:latin typeface="Times New Roman" pitchFamily="18" charset="0"/>
                <a:cs typeface="Times New Roman" pitchFamily="18" charset="0"/>
              </a:rPr>
              <a:t>Theory of strong electrolytes </a:t>
            </a:r>
            <a:endParaRPr lang="ru-RU" sz="4000" dirty="0" smtClean="0">
              <a:latin typeface="Times New Roman" pitchFamily="18" charset="0"/>
              <a:cs typeface="Times New Roman" pitchFamily="18" charset="0"/>
            </a:endParaRPr>
          </a:p>
          <a:p>
            <a:pPr marL="742950" lvl="0" indent="-742950" algn="just">
              <a:buFont typeface="+mj-lt"/>
              <a:buAutoNum type="arabicParenR"/>
            </a:pPr>
            <a:r>
              <a:rPr lang="en-US" sz="3600" dirty="0" smtClean="0">
                <a:latin typeface="Times New Roman" pitchFamily="18" charset="0"/>
                <a:cs typeface="Times New Roman" pitchFamily="18" charset="0"/>
              </a:rPr>
              <a:t>The law of active masses </a:t>
            </a:r>
            <a:endParaRPr lang="ru-RU" sz="3600" dirty="0" smtClean="0">
              <a:latin typeface="Times New Roman" pitchFamily="18" charset="0"/>
              <a:cs typeface="Times New Roman" pitchFamily="18" charset="0"/>
            </a:endParaRPr>
          </a:p>
          <a:p>
            <a:pPr marL="742950" lvl="0" indent="-742950" algn="just">
              <a:buFont typeface="+mj-lt"/>
              <a:buAutoNum type="arabicParenR"/>
            </a:pPr>
            <a:r>
              <a:rPr lang="ru-RU" sz="4000" dirty="0" smtClean="0">
                <a:latin typeface="Times New Roman" pitchFamily="18" charset="0"/>
                <a:cs typeface="Times New Roman" pitchFamily="18" charset="0"/>
              </a:rPr>
              <a:t>Н</a:t>
            </a:r>
            <a:r>
              <a:rPr lang="en-US" sz="4000" dirty="0" smtClean="0">
                <a:latin typeface="Times New Roman" pitchFamily="18" charset="0"/>
                <a:cs typeface="Times New Roman" pitchFamily="18" charset="0"/>
              </a:rPr>
              <a:t>eterogeneous systems</a:t>
            </a:r>
            <a:endParaRPr lang="ru-RU" sz="4000" dirty="0" smtClean="0">
              <a:latin typeface="Times New Roman" pitchFamily="18" charset="0"/>
              <a:cs typeface="Times New Roman" pitchFamily="18" charset="0"/>
            </a:endParaRPr>
          </a:p>
          <a:p>
            <a:pPr marL="742950" lvl="0" indent="-742950" algn="just">
              <a:buFont typeface="+mj-lt"/>
              <a:buAutoNum type="arabicParenR"/>
            </a:pPr>
            <a:r>
              <a:rPr lang="en-US" sz="4000" dirty="0" smtClean="0">
                <a:latin typeface="Times New Roman" pitchFamily="18" charset="0"/>
                <a:cs typeface="Times New Roman" pitchFamily="18" charset="0"/>
              </a:rPr>
              <a:t>The </a:t>
            </a:r>
            <a:r>
              <a:rPr lang="en-US" sz="4000" dirty="0" smtClean="0">
                <a:latin typeface="Times New Roman" pitchFamily="18" charset="0"/>
                <a:cs typeface="Times New Roman" pitchFamily="18" charset="0"/>
              </a:rPr>
              <a:t>solubility product (SP)</a:t>
            </a:r>
            <a:endParaRPr lang="uk-UA"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207818" y="284176"/>
            <a:ext cx="11582400" cy="1508760"/>
          </a:xfrm>
        </p:spPr>
        <p:txBody>
          <a:bodyPr rtlCol="0">
            <a:normAutofit/>
          </a:bodyPr>
          <a:lstStyle/>
          <a:p>
            <a:pPr marL="742950" lvl="0" indent="-742950" algn="ctr"/>
            <a:r>
              <a:rPr lang="en-US" sz="3200" dirty="0" smtClean="0">
                <a:latin typeface="Times New Roman" pitchFamily="18" charset="0"/>
                <a:cs typeface="Times New Roman" pitchFamily="18" charset="0"/>
              </a:rPr>
              <a:t>Theory of strong electrolytes. </a:t>
            </a:r>
          </a:p>
        </p:txBody>
      </p:sp>
      <p:sp>
        <p:nvSpPr>
          <p:cNvPr id="7" name="Содержимое 6"/>
          <p:cNvSpPr>
            <a:spLocks noGrp="1"/>
          </p:cNvSpPr>
          <p:nvPr>
            <p:ph idx="1"/>
          </p:nvPr>
        </p:nvSpPr>
        <p:spPr>
          <a:xfrm>
            <a:off x="318654" y="2011680"/>
            <a:ext cx="11665527" cy="4206240"/>
          </a:xfrm>
        </p:spPr>
        <p:txBody>
          <a:bodyPr>
            <a:normAutofit/>
          </a:bodyPr>
          <a:lstStyle/>
          <a:p>
            <a:pPr marL="22225" lvl="0" indent="420688" algn="just">
              <a:buNone/>
            </a:pPr>
            <a:r>
              <a:rPr lang="en-US" sz="2800" dirty="0" smtClean="0">
                <a:latin typeface="Times New Roman" pitchFamily="18" charset="0"/>
                <a:cs typeface="Times New Roman" pitchFamily="18" charset="0"/>
              </a:rPr>
              <a:t>All substances are divided into electrolytes and non-electrolytes according to their ability to conduct electricity.</a:t>
            </a:r>
            <a:endParaRPr lang="uk-UA" dirty="0"/>
          </a:p>
        </p:txBody>
      </p:sp>
      <p:graphicFrame>
        <p:nvGraphicFramePr>
          <p:cNvPr id="9" name="Схема 8"/>
          <p:cNvGraphicFramePr/>
          <p:nvPr/>
        </p:nvGraphicFramePr>
        <p:xfrm>
          <a:off x="429491" y="3144982"/>
          <a:ext cx="10903527" cy="29933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fontScale="90000"/>
          </a:bodyPr>
          <a:lstStyle/>
          <a:p>
            <a:pPr marL="742950" lvl="0" indent="-742950" algn="ctr"/>
            <a:r>
              <a:rPr lang="en-US" dirty="0" smtClean="0">
                <a:latin typeface="Times New Roman" pitchFamily="18" charset="0"/>
                <a:cs typeface="Times New Roman" pitchFamily="18" charset="0"/>
              </a:rPr>
              <a:t>the main provisions of Arrhenius' theory of electrolytic dissociation.</a:t>
            </a:r>
            <a:endParaRPr lang="uk-UA" dirty="0" smtClean="0">
              <a:latin typeface="Times New Roman" pitchFamily="18" charset="0"/>
              <a:cs typeface="Times New Roman" pitchFamily="18" charset="0"/>
            </a:endParaRPr>
          </a:p>
        </p:txBody>
      </p:sp>
      <p:sp>
        <p:nvSpPr>
          <p:cNvPr id="7" name="Содержимое 6"/>
          <p:cNvSpPr>
            <a:spLocks noGrp="1"/>
          </p:cNvSpPr>
          <p:nvPr>
            <p:ph idx="1"/>
          </p:nvPr>
        </p:nvSpPr>
        <p:spPr>
          <a:xfrm>
            <a:off x="401782" y="1748440"/>
            <a:ext cx="11360727" cy="4206240"/>
          </a:xfrm>
        </p:spPr>
        <p:txBody>
          <a:bodyPr>
            <a:noAutofit/>
          </a:bodyPr>
          <a:lstStyle/>
          <a:p>
            <a:pPr marL="457200" indent="-457200" algn="jus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dirty="0" smtClean="0">
                <a:latin typeface="Times New Roman" pitchFamily="18" charset="0"/>
              </a:rPr>
              <a:t>The dissolution of the electrolyte is accompanied by its breakdown into positively and negatively charged ions, which undergo solvation (or hydration, if the solvent is water). The solvated ions are in a state of disordered thermal motion and move in different directions in the solution.</a:t>
            </a:r>
            <a:endParaRPr lang="ru-RU" altLang="ru-RU" dirty="0" smtClean="0">
              <a:latin typeface="Times New Roman" pitchFamily="18" charset="0"/>
            </a:endParaRPr>
          </a:p>
          <a:p>
            <a:pPr marL="457200" indent="-457200" algn="jus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dirty="0" smtClean="0">
                <a:latin typeface="Times New Roman" pitchFamily="18" charset="0"/>
              </a:rPr>
              <a:t>When an electric current is passed through a solution or melt of an electrolyte, ions acquire a directional movement: positively charged ions move to the cathode (that's why they got the name cation), and negatively charged ones - to the anode, which is why they are called anions.</a:t>
            </a:r>
            <a:endParaRPr lang="ru-RU" altLang="ru-RU" dirty="0" smtClean="0">
              <a:latin typeface="Times New Roman" pitchFamily="18" charset="0"/>
            </a:endParaRPr>
          </a:p>
          <a:p>
            <a:pPr marL="457200" indent="-457200" algn="jus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dirty="0" smtClean="0">
                <a:latin typeface="Times New Roman" pitchFamily="18" charset="0"/>
              </a:rPr>
              <a:t>Electrolytic ionization is a reversible process, i.e. simultaneously with the breakdown of molecules into ions, the reverse process occurs - the combination of ions into molecules - the so-called association.</a:t>
            </a:r>
            <a:endParaRPr lang="ru-RU" altLang="ru-RU" dirty="0" smtClean="0">
              <a:latin typeface="Times New Roman" pitchFamily="18" charset="0"/>
            </a:endParaRPr>
          </a:p>
          <a:p>
            <a:pPr marL="457200" indent="-457200" algn="jus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dirty="0" smtClean="0">
                <a:latin typeface="Times New Roman" pitchFamily="18" charset="0"/>
              </a:rPr>
              <a:t>Electrical conductivity and some other general properties of electrolyte solutions are proportional to the total concentration of molecules and ions.</a:t>
            </a:r>
            <a:endParaRPr lang="ru-RU" altLang="ru-RU" dirty="0" smtClean="0">
              <a:latin typeface="Times New Roman" pitchFamily="18" charset="0"/>
            </a:endParaRPr>
          </a:p>
          <a:p>
            <a:pPr marL="457200" indent="-457200" algn="jus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dirty="0" smtClean="0">
                <a:latin typeface="Times New Roman" pitchFamily="18" charset="0"/>
              </a:rPr>
              <a:t>Quantitative characteristics of the dissociation process are the degree and constant of dissociation.</a:t>
            </a:r>
            <a:endParaRPr lang="uk-UA" sz="2000"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altLang="ru-RU" dirty="0" smtClean="0">
                <a:latin typeface="Times New Roman" pitchFamily="18" charset="0"/>
              </a:rPr>
              <a:t>Quantitative characteristics of the dissociation process</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512618" y="2011680"/>
            <a:ext cx="11139055" cy="4206240"/>
          </a:xfrm>
        </p:spPr>
        <p:txBody>
          <a:bodyPr/>
          <a:lstStyle/>
          <a:p>
            <a:r>
              <a:rPr lang="en-US" dirty="0" smtClean="0">
                <a:latin typeface="Times New Roman" pitchFamily="18" charset="0"/>
                <a:cs typeface="Times New Roman" pitchFamily="18" charset="0"/>
              </a:rPr>
              <a:t>The degree of dissociation is the ratio of the concentration of the electrolyte disintegrated into ions to its total concentration in the solution:</a:t>
            </a:r>
            <a:endParaRPr lang="ru-RU" dirty="0" smtClean="0">
              <a:latin typeface="Times New Roman" pitchFamily="18" charset="0"/>
              <a:cs typeface="Times New Roman" pitchFamily="18" charset="0"/>
            </a:endParaRPr>
          </a:p>
          <a:p>
            <a:pPr algn="ctr">
              <a:buNone/>
            </a:pPr>
            <a:r>
              <a:rPr lang="el-GR" sz="2800" dirty="0" smtClean="0">
                <a:latin typeface="Times New Roman" pitchFamily="18" charset="0"/>
                <a:cs typeface="Times New Roman" pitchFamily="18" charset="0"/>
              </a:rPr>
              <a:t>α</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dis</a:t>
            </a: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total</a:t>
            </a:r>
            <a:endParaRPr lang="ru-RU" sz="2800" baseline="-25000"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where C</a:t>
            </a:r>
            <a:r>
              <a:rPr lang="en-US" baseline="-25000" dirty="0" smtClean="0">
                <a:latin typeface="Times New Roman" pitchFamily="18" charset="0"/>
                <a:cs typeface="Times New Roman" pitchFamily="18" charset="0"/>
              </a:rPr>
              <a:t>dis</a:t>
            </a:r>
            <a:r>
              <a:rPr lang="en-US" dirty="0" smtClean="0">
                <a:latin typeface="Times New Roman" pitchFamily="18" charset="0"/>
                <a:cs typeface="Times New Roman" pitchFamily="18" charset="0"/>
              </a:rPr>
              <a:t> and C</a:t>
            </a:r>
            <a:r>
              <a:rPr lang="en-US" baseline="-25000" dirty="0" smtClean="0">
                <a:latin typeface="Times New Roman" pitchFamily="18" charset="0"/>
                <a:cs typeface="Times New Roman" pitchFamily="18" charset="0"/>
              </a:rPr>
              <a:t>total</a:t>
            </a:r>
            <a:r>
              <a:rPr lang="en-US" dirty="0" smtClean="0">
                <a:latin typeface="Times New Roman" pitchFamily="18" charset="0"/>
                <a:cs typeface="Times New Roman" pitchFamily="18" charset="0"/>
              </a:rPr>
              <a:t> are, respectively, the molar concentration of that part of the electrolyte that has broken down into ions, and its total concentration, mol/l.</a:t>
            </a:r>
            <a:endParaRPr lang="ru-RU"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Depending on the ability of the electrolyte to dissociate and, as a result, on the degree of dissociation in dilute solutions, all electrolytes are divided into separate groups: strong, medium and weak.</a:t>
            </a:r>
            <a:endParaRPr lang="uk-UA"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2">
            <a:alphaModFix amt="40000"/>
          </a:blip>
          <a:srcRect t="15730"/>
          <a:stretch/>
        </p:blipFill>
        <p:spPr>
          <a:xfrm>
            <a:off x="20" y="0"/>
            <a:ext cx="12191980" cy="6857990"/>
          </a:xfrm>
          <a:prstGeom prst="rect">
            <a:avLst/>
          </a:prstGeom>
        </p:spPr>
      </p:pic>
      <p:sp>
        <p:nvSpPr>
          <p:cNvPr id="13" name="TextBox 12"/>
          <p:cNvSpPr txBox="1"/>
          <p:nvPr/>
        </p:nvSpPr>
        <p:spPr>
          <a:xfrm>
            <a:off x="770624" y="511308"/>
            <a:ext cx="10668075" cy="1077218"/>
          </a:xfrm>
          <a:prstGeom prst="rect">
            <a:avLst/>
          </a:prstGeom>
          <a:noFill/>
        </p:spPr>
        <p:txBody>
          <a:bodyPr wrap="square" rtlCol="0">
            <a:spAutoFit/>
          </a:bodyPr>
          <a:lstStyle/>
          <a:p>
            <a:pPr algn="ctr"/>
            <a:r>
              <a:rPr lang="en-US" sz="3200" cap="all" dirty="0" smtClean="0">
                <a:solidFill>
                  <a:schemeClr val="bg1"/>
                </a:solidFill>
                <a:latin typeface="Times New Roman" pitchFamily="18" charset="0"/>
                <a:cs typeface="Times New Roman" pitchFamily="18" charset="0"/>
              </a:rPr>
              <a:t>Classification of electrolytes depending on the degree of dissociation</a:t>
            </a:r>
            <a:endParaRPr lang="ru-RU" sz="3200" cap="all" dirty="0">
              <a:solidFill>
                <a:schemeClr val="bg1"/>
              </a:solidFill>
              <a:latin typeface="Times New Roman" pitchFamily="18" charset="0"/>
              <a:cs typeface="Times New Roman" pitchFamily="18" charset="0"/>
            </a:endParaRPr>
          </a:p>
        </p:txBody>
      </p:sp>
      <p:graphicFrame>
        <p:nvGraphicFramePr>
          <p:cNvPr id="14" name="Таблица 13"/>
          <p:cNvGraphicFramePr>
            <a:graphicFrameLocks noGrp="1"/>
          </p:cNvGraphicFramePr>
          <p:nvPr/>
        </p:nvGraphicFramePr>
        <p:xfrm>
          <a:off x="526437" y="2066940"/>
          <a:ext cx="10953825" cy="4480560"/>
        </p:xfrm>
        <a:graphic>
          <a:graphicData uri="http://schemas.openxmlformats.org/drawingml/2006/table">
            <a:tbl>
              <a:tblPr firstRow="1" bandRow="1">
                <a:tableStyleId>{00A15C55-8517-42AA-B614-E9B94910E393}</a:tableStyleId>
              </a:tblPr>
              <a:tblGrid>
                <a:gridCol w="3651275"/>
                <a:gridCol w="3651275"/>
                <a:gridCol w="3651275"/>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baseline="0" dirty="0" smtClean="0">
                          <a:solidFill>
                            <a:schemeClr val="tx1"/>
                          </a:solidFill>
                          <a:effectLst/>
                          <a:latin typeface="Times New Roman" pitchFamily="18" charset="0"/>
                          <a:cs typeface="Times New Roman" pitchFamily="18" charset="0"/>
                        </a:rPr>
                        <a:t>Strong electrolytes</a:t>
                      </a:r>
                      <a:endParaRPr lang="ru-RU" sz="3200" dirty="0">
                        <a:solidFill>
                          <a:schemeClr val="tx1"/>
                        </a:solidFill>
                        <a:effectLst/>
                        <a:latin typeface="Times New Roman" pitchFamily="18" charset="0"/>
                        <a:cs typeface="Times New Roman" pitchFamily="18" charset="0"/>
                      </a:endParaRPr>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u="none" baseline="0" dirty="0" smtClean="0">
                          <a:solidFill>
                            <a:schemeClr val="tx1"/>
                          </a:solidFill>
                          <a:effectLst/>
                          <a:latin typeface="Times New Roman" pitchFamily="18" charset="0"/>
                          <a:cs typeface="Times New Roman" pitchFamily="18" charset="0"/>
                        </a:rPr>
                        <a:t>Medium strength electrolytes</a:t>
                      </a:r>
                      <a:endParaRPr lang="ru-RU" sz="3200" dirty="0">
                        <a:solidFill>
                          <a:schemeClr val="tx1"/>
                        </a:solidFill>
                        <a:effectLst/>
                        <a:latin typeface="Times New Roman" pitchFamily="18" charset="0"/>
                        <a:cs typeface="Times New Roman" pitchFamily="18" charset="0"/>
                      </a:endParaRPr>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200" b="0" u="none" baseline="0" dirty="0" smtClean="0">
                          <a:solidFill>
                            <a:schemeClr val="tx1"/>
                          </a:solidFill>
                          <a:effectLst/>
                          <a:latin typeface="Times New Roman" pitchFamily="18" charset="0"/>
                          <a:cs typeface="Times New Roman" pitchFamily="18" charset="0"/>
                        </a:rPr>
                        <a:t>Weak electrolytes</a:t>
                      </a:r>
                      <a:endParaRPr lang="ru-RU" sz="3200" dirty="0">
                        <a:solidFill>
                          <a:schemeClr val="tx1"/>
                        </a:solidFill>
                        <a:effectLst/>
                        <a:latin typeface="Times New Roman" pitchFamily="18" charset="0"/>
                        <a:cs typeface="Times New Roman" pitchFamily="18" charset="0"/>
                      </a:endParaRPr>
                    </a:p>
                  </a:txBody>
                  <a:tcPr marL="121920" marR="121920"/>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latin typeface="Times New Roman" pitchFamily="18" charset="0"/>
                          <a:cs typeface="Times New Roman" pitchFamily="18" charset="0"/>
                          <a:sym typeface="Symbol" pitchFamily="18" charset="2"/>
                        </a:rPr>
                        <a:t></a:t>
                      </a:r>
                      <a:r>
                        <a:rPr kumimoji="0" lang="en-US" sz="3200" baseline="0" dirty="0" smtClean="0">
                          <a:effectLst/>
                          <a:latin typeface="Times New Roman" pitchFamily="18" charset="0"/>
                          <a:cs typeface="Times New Roman" pitchFamily="18" charset="0"/>
                          <a:sym typeface="Symbol" pitchFamily="18" charset="2"/>
                        </a:rPr>
                        <a:t> &gt; 30%</a:t>
                      </a:r>
                      <a:endParaRPr kumimoji="0" lang="ru-RU" sz="3200" baseline="0" dirty="0" smtClean="0">
                        <a:solidFill>
                          <a:schemeClr val="tx1"/>
                        </a:solidFill>
                        <a:effectLst/>
                        <a:latin typeface="Times New Roman" pitchFamily="18" charset="0"/>
                        <a:cs typeface="Times New Roman" pitchFamily="18" charset="0"/>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latin typeface="Times New Roman" pitchFamily="18" charset="0"/>
                          <a:cs typeface="Times New Roman" pitchFamily="18" charset="0"/>
                          <a:sym typeface="Symbol" pitchFamily="18" charset="2"/>
                        </a:rPr>
                        <a:t>3%  </a:t>
                      </a:r>
                      <a:r>
                        <a:rPr kumimoji="0" lang="en-US" sz="3200" baseline="0" dirty="0" smtClean="0">
                          <a:effectLst/>
                          <a:latin typeface="Times New Roman" pitchFamily="18" charset="0"/>
                          <a:cs typeface="Times New Roman" pitchFamily="18" charset="0"/>
                          <a:sym typeface="Symbol" pitchFamily="18" charset="2"/>
                        </a:rPr>
                        <a:t> </a:t>
                      </a:r>
                      <a:r>
                        <a:rPr kumimoji="0" lang="ru-RU" sz="3200" baseline="0" dirty="0" smtClean="0">
                          <a:effectLst/>
                          <a:latin typeface="Times New Roman" pitchFamily="18" charset="0"/>
                          <a:cs typeface="Times New Roman" pitchFamily="18" charset="0"/>
                          <a:sym typeface="Symbol" pitchFamily="18" charset="2"/>
                        </a:rPr>
                        <a:t> </a:t>
                      </a:r>
                      <a:r>
                        <a:rPr kumimoji="0" lang="en-US" sz="3200" baseline="0" dirty="0" smtClean="0">
                          <a:effectLst/>
                          <a:latin typeface="Times New Roman" pitchFamily="18" charset="0"/>
                          <a:cs typeface="Times New Roman" pitchFamily="18" charset="0"/>
                          <a:sym typeface="Symbol" pitchFamily="18" charset="2"/>
                        </a:rPr>
                        <a:t> 30%</a:t>
                      </a:r>
                      <a:endParaRPr kumimoji="0" lang="ru-RU" sz="3200" baseline="0" dirty="0" smtClean="0">
                        <a:solidFill>
                          <a:schemeClr val="tx1"/>
                        </a:solidFill>
                        <a:effectLst/>
                        <a:latin typeface="Times New Roman" pitchFamily="18" charset="0"/>
                        <a:cs typeface="Times New Roman" pitchFamily="18" charset="0"/>
                        <a:sym typeface="Symbol" pitchFamily="18" charset="2"/>
                      </a:endParaRPr>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3200" baseline="0" dirty="0" smtClean="0">
                          <a:effectLst/>
                          <a:latin typeface="Times New Roman" pitchFamily="18" charset="0"/>
                          <a:cs typeface="Times New Roman" pitchFamily="18" charset="0"/>
                          <a:sym typeface="Symbol" pitchFamily="18" charset="2"/>
                        </a:rPr>
                        <a:t></a:t>
                      </a:r>
                      <a:r>
                        <a:rPr kumimoji="0" lang="en-US" sz="3200" baseline="0" dirty="0" smtClean="0">
                          <a:effectLst/>
                          <a:latin typeface="Times New Roman" pitchFamily="18" charset="0"/>
                          <a:cs typeface="Times New Roman" pitchFamily="18" charset="0"/>
                          <a:sym typeface="Symbol" pitchFamily="18" charset="2"/>
                        </a:rPr>
                        <a:t> &lt; </a:t>
                      </a:r>
                      <a:r>
                        <a:rPr kumimoji="0" lang="ru-RU" sz="3200" baseline="0" dirty="0" smtClean="0">
                          <a:effectLst/>
                          <a:latin typeface="Times New Roman" pitchFamily="18" charset="0"/>
                          <a:cs typeface="Times New Roman" pitchFamily="18" charset="0"/>
                          <a:sym typeface="Symbol" pitchFamily="18" charset="2"/>
                        </a:rPr>
                        <a:t>3% </a:t>
                      </a:r>
                      <a:endParaRPr kumimoji="0" lang="ru-RU" sz="3200" baseline="0" dirty="0" smtClean="0">
                        <a:solidFill>
                          <a:schemeClr val="tx1"/>
                        </a:solidFill>
                        <a:effectLst/>
                        <a:latin typeface="Times New Roman" pitchFamily="18" charset="0"/>
                        <a:cs typeface="Times New Roman" pitchFamily="18" charset="0"/>
                        <a:sym typeface="Symbol" pitchFamily="18" charset="2"/>
                      </a:endParaRPr>
                    </a:p>
                  </a:txBody>
                  <a:tcPr marL="121920" marR="121920"/>
                </a:tc>
              </a:tr>
              <a:tr h="370840">
                <a:tc>
                  <a:txBody>
                    <a:bodyPr/>
                    <a:lstStyle/>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Medium soluble salts</a:t>
                      </a:r>
                      <a:r>
                        <a:rPr kumimoji="0" lang="ru-RU" sz="2000" baseline="0" dirty="0" smtClean="0">
                          <a:latin typeface="Times New Roman" pitchFamily="18" charset="0"/>
                          <a:cs typeface="Times New Roman" pitchFamily="18" charset="0"/>
                        </a:rPr>
                        <a:t>: </a:t>
                      </a:r>
                      <a:r>
                        <a:rPr kumimoji="0" lang="en-US" sz="2000" baseline="0" dirty="0" smtClean="0">
                          <a:latin typeface="Times New Roman" pitchFamily="18" charset="0"/>
                          <a:cs typeface="Times New Roman" pitchFamily="18" charset="0"/>
                        </a:rPr>
                        <a:t> NaCl, K</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SO</a:t>
                      </a:r>
                      <a:r>
                        <a:rPr kumimoji="0" lang="en-US" sz="2000" baseline="-25000" dirty="0" smtClean="0">
                          <a:latin typeface="Times New Roman" pitchFamily="18" charset="0"/>
                          <a:cs typeface="Times New Roman" pitchFamily="18" charset="0"/>
                        </a:rPr>
                        <a:t>4</a:t>
                      </a:r>
                      <a:r>
                        <a:rPr kumimoji="0" lang="en-US" sz="2000" baseline="0" dirty="0" smtClean="0">
                          <a:latin typeface="Times New Roman" pitchFamily="18" charset="0"/>
                          <a:cs typeface="Times New Roman" pitchFamily="18" charset="0"/>
                        </a:rPr>
                        <a:t>, Ba(NO</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a:t>
                      </a:r>
                      <a:r>
                        <a:rPr kumimoji="0" lang="en-US" sz="2000" baseline="-25000" dirty="0" smtClean="0">
                          <a:latin typeface="Times New Roman" pitchFamily="18" charset="0"/>
                          <a:cs typeface="Times New Roman" pitchFamily="18" charset="0"/>
                        </a:rPr>
                        <a:t>2</a:t>
                      </a:r>
                      <a:endParaRPr kumimoji="0" lang="ru-RU" sz="2000" baseline="0" dirty="0" smtClean="0">
                        <a:latin typeface="Times New Roman" pitchFamily="18" charset="0"/>
                        <a:cs typeface="Times New Roman" pitchFamily="18" charset="0"/>
                      </a:endParaRPr>
                    </a:p>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Alkali and alkaline earth metal hydroxides:</a:t>
                      </a:r>
                      <a:r>
                        <a:rPr kumimoji="0" lang="ru-RU" sz="2000" baseline="0" dirty="0" smtClean="0">
                          <a:latin typeface="Times New Roman" pitchFamily="18" charset="0"/>
                          <a:cs typeface="Times New Roman" pitchFamily="18" charset="0"/>
                        </a:rPr>
                        <a:t> </a:t>
                      </a:r>
                      <a:r>
                        <a:rPr kumimoji="0" lang="en-US" sz="2000" baseline="0" dirty="0" smtClean="0">
                          <a:latin typeface="Times New Roman" pitchFamily="18" charset="0"/>
                          <a:cs typeface="Times New Roman" pitchFamily="18" charset="0"/>
                        </a:rPr>
                        <a:t>LiOH – CsOH, Ca(OH)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 – Ba(OH)</a:t>
                      </a:r>
                      <a:r>
                        <a:rPr kumimoji="0" lang="en-US" sz="2000" baseline="-25000" dirty="0" smtClean="0">
                          <a:latin typeface="Times New Roman" pitchFamily="18" charset="0"/>
                          <a:cs typeface="Times New Roman" pitchFamily="18" charset="0"/>
                        </a:rPr>
                        <a:t>2</a:t>
                      </a:r>
                      <a:r>
                        <a:rPr kumimoji="0" lang="ru-RU" sz="2000" baseline="0" dirty="0" smtClean="0">
                          <a:latin typeface="Times New Roman" pitchFamily="18" charset="0"/>
                          <a:cs typeface="Times New Roman" pitchFamily="18" charset="0"/>
                        </a:rPr>
                        <a:t>,;</a:t>
                      </a:r>
                    </a:p>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Strong mineral acids : </a:t>
                      </a:r>
                      <a:r>
                        <a:rPr kumimoji="0" lang="en-US" sz="2000" baseline="0" dirty="0" smtClean="0">
                          <a:latin typeface="Times New Roman" pitchFamily="18" charset="0"/>
                          <a:cs typeface="Times New Roman" pitchFamily="18" charset="0"/>
                        </a:rPr>
                        <a:t>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SO</a:t>
                      </a:r>
                      <a:r>
                        <a:rPr kumimoji="0" lang="en-US" sz="2000" baseline="-25000" dirty="0" smtClean="0">
                          <a:latin typeface="Times New Roman" pitchFamily="18" charset="0"/>
                          <a:cs typeface="Times New Roman" pitchFamily="18" charset="0"/>
                        </a:rPr>
                        <a:t>4</a:t>
                      </a:r>
                      <a:r>
                        <a:rPr kumimoji="0" lang="en-US" sz="2000" baseline="0" dirty="0" smtClean="0">
                          <a:latin typeface="Times New Roman" pitchFamily="18" charset="0"/>
                          <a:cs typeface="Times New Roman" pitchFamily="18" charset="0"/>
                        </a:rPr>
                        <a:t>, HNO</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HClO</a:t>
                      </a:r>
                      <a:r>
                        <a:rPr kumimoji="0" lang="en-US" sz="2000" baseline="-25000" dirty="0" smtClean="0">
                          <a:latin typeface="Times New Roman" pitchFamily="18" charset="0"/>
                          <a:cs typeface="Times New Roman" pitchFamily="18" charset="0"/>
                        </a:rPr>
                        <a:t>4</a:t>
                      </a:r>
                      <a:r>
                        <a:rPr kumimoji="0" lang="en-US" sz="2000" baseline="0" dirty="0" smtClean="0">
                          <a:latin typeface="Times New Roman" pitchFamily="18" charset="0"/>
                          <a:cs typeface="Times New Roman" pitchFamily="18" charset="0"/>
                        </a:rPr>
                        <a:t>, HCl, HBr, H</a:t>
                      </a:r>
                      <a:r>
                        <a:rPr lang="en-US" sz="2000" dirty="0" smtClean="0">
                          <a:latin typeface="Times New Roman" pitchFamily="18" charset="0"/>
                          <a:cs typeface="Times New Roman" pitchFamily="18" charset="0"/>
                        </a:rPr>
                        <a:t>I</a:t>
                      </a:r>
                      <a:endParaRPr kumimoji="0" lang="ru-RU" sz="2000" baseline="0" dirty="0" smtClean="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3200" baseline="0" dirty="0" smtClean="0">
                        <a:solidFill>
                          <a:schemeClr val="tx1"/>
                        </a:solidFill>
                        <a:effectLst/>
                        <a:latin typeface="Times New Roman" pitchFamily="18" charset="0"/>
                        <a:cs typeface="Times New Roman" pitchFamily="18" charset="0"/>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ru-RU" sz="3200" baseline="0" dirty="0" smtClean="0">
                        <a:solidFill>
                          <a:schemeClr val="tx1"/>
                        </a:solidFill>
                        <a:effectLst/>
                        <a:latin typeface="Times New Roman" pitchFamily="18" charset="0"/>
                        <a:cs typeface="Times New Roman" pitchFamily="18" charset="0"/>
                        <a:sym typeface="Symbol" pitchFamily="18" charset="2"/>
                      </a:endParaRPr>
                    </a:p>
                  </a:txBody>
                  <a:tcPr marL="121920" marR="121920"/>
                </a:tc>
                <a:tc>
                  <a:txBody>
                    <a:bodyPr/>
                    <a:lstStyle/>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Organic acids </a:t>
                      </a:r>
                      <a:r>
                        <a:rPr kumimoji="0" lang="ru-RU" sz="2000" baseline="0" dirty="0" smtClean="0">
                          <a:latin typeface="Times New Roman" pitchFamily="18" charset="0"/>
                          <a:cs typeface="Times New Roman" pitchFamily="18" charset="0"/>
                        </a:rPr>
                        <a:t>:</a:t>
                      </a:r>
                      <a:r>
                        <a:rPr kumimoji="0" lang="en-US" sz="2000" baseline="0" dirty="0" smtClean="0">
                          <a:latin typeface="Times New Roman" pitchFamily="18" charset="0"/>
                          <a:cs typeface="Times New Roman" pitchFamily="18" charset="0"/>
                        </a:rPr>
                        <a:t> HCOOH, CH</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COOH, C</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H</a:t>
                      </a:r>
                      <a:r>
                        <a:rPr kumimoji="0" lang="en-US" sz="2000" baseline="-25000" dirty="0" smtClean="0">
                          <a:latin typeface="Times New Roman" pitchFamily="18" charset="0"/>
                          <a:cs typeface="Times New Roman" pitchFamily="18" charset="0"/>
                        </a:rPr>
                        <a:t>5</a:t>
                      </a:r>
                      <a:r>
                        <a:rPr kumimoji="0" lang="en-US" sz="2000" baseline="0" dirty="0" smtClean="0">
                          <a:latin typeface="Times New Roman" pitchFamily="18" charset="0"/>
                          <a:cs typeface="Times New Roman" pitchFamily="18" charset="0"/>
                        </a:rPr>
                        <a:t>COOH</a:t>
                      </a:r>
                      <a:endParaRPr kumimoji="0" lang="ru-RU" sz="2000" baseline="0" dirty="0" smtClean="0">
                        <a:latin typeface="Times New Roman" pitchFamily="18" charset="0"/>
                        <a:cs typeface="Times New Roman" pitchFamily="18" charset="0"/>
                      </a:endParaRPr>
                    </a:p>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Mineral acids </a:t>
                      </a:r>
                      <a:r>
                        <a:rPr kumimoji="0" lang="ru-RU" sz="2000" baseline="0" dirty="0" smtClean="0">
                          <a:latin typeface="Times New Roman" pitchFamily="18" charset="0"/>
                          <a:cs typeface="Times New Roman" pitchFamily="18" charset="0"/>
                        </a:rPr>
                        <a:t>: </a:t>
                      </a:r>
                      <a:r>
                        <a:rPr kumimoji="0" lang="en-US" sz="2000" baseline="0" dirty="0" smtClean="0">
                          <a:latin typeface="Times New Roman" pitchFamily="18" charset="0"/>
                          <a:cs typeface="Times New Roman" pitchFamily="18" charset="0"/>
                        </a:rPr>
                        <a:t>HNO</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 HClO, 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CO</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SiO</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H</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BO</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S</a:t>
                      </a:r>
                      <a:endParaRPr kumimoji="0" lang="ru-RU" sz="2000" baseline="0" dirty="0" smtClean="0">
                        <a:latin typeface="Times New Roman" pitchFamily="18" charset="0"/>
                        <a:cs typeface="Times New Roman" pitchFamily="18" charset="0"/>
                      </a:endParaRPr>
                    </a:p>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Low-activity metal hydroxides</a:t>
                      </a:r>
                      <a:r>
                        <a:rPr kumimoji="0" lang="ru-RU" sz="2000" baseline="0" dirty="0" smtClean="0">
                          <a:latin typeface="Times New Roman" pitchFamily="18" charset="0"/>
                          <a:cs typeface="Times New Roman" pitchFamily="18" charset="0"/>
                        </a:rPr>
                        <a:t>: </a:t>
                      </a:r>
                      <a:r>
                        <a:rPr kumimoji="0" lang="en-US" sz="2000" baseline="0" dirty="0" smtClean="0">
                          <a:latin typeface="Times New Roman" pitchFamily="18" charset="0"/>
                          <a:cs typeface="Times New Roman" pitchFamily="18" charset="0"/>
                        </a:rPr>
                        <a:t>Cu(OH)</a:t>
                      </a:r>
                      <a:r>
                        <a:rPr kumimoji="0" lang="en-US" sz="2000" baseline="-25000" dirty="0" smtClean="0">
                          <a:latin typeface="Times New Roman" pitchFamily="18" charset="0"/>
                          <a:cs typeface="Times New Roman" pitchFamily="18" charset="0"/>
                        </a:rPr>
                        <a:t>2</a:t>
                      </a:r>
                      <a:r>
                        <a:rPr kumimoji="0" lang="en-US" sz="2000" baseline="0" dirty="0" smtClean="0">
                          <a:latin typeface="Times New Roman" pitchFamily="18" charset="0"/>
                          <a:cs typeface="Times New Roman" pitchFamily="18" charset="0"/>
                        </a:rPr>
                        <a:t> , Fe(OH)</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 Al(OH)</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 Cr (OH)</a:t>
                      </a:r>
                      <a:r>
                        <a:rPr kumimoji="0" lang="en-US" sz="2000" baseline="-25000" dirty="0" smtClean="0">
                          <a:latin typeface="Times New Roman" pitchFamily="18" charset="0"/>
                          <a:cs typeface="Times New Roman" pitchFamily="18" charset="0"/>
                        </a:rPr>
                        <a:t>3</a:t>
                      </a:r>
                      <a:r>
                        <a:rPr kumimoji="0" lang="en-US" sz="2000" baseline="0" dirty="0" smtClean="0">
                          <a:latin typeface="Times New Roman" pitchFamily="18" charset="0"/>
                          <a:cs typeface="Times New Roman" pitchFamily="18" charset="0"/>
                        </a:rPr>
                        <a:t> ,</a:t>
                      </a:r>
                      <a:endParaRPr kumimoji="0" lang="ru-RU" sz="2000" baseline="0" dirty="0" smtClean="0">
                        <a:latin typeface="Times New Roman" pitchFamily="18" charset="0"/>
                        <a:cs typeface="Times New Roman" pitchFamily="18" charset="0"/>
                      </a:endParaRPr>
                    </a:p>
                    <a:p>
                      <a:pPr>
                        <a:lnSpc>
                          <a:spcPct val="100000"/>
                        </a:lnSpc>
                        <a:spcBef>
                          <a:spcPts val="0"/>
                        </a:spcBef>
                        <a:buFont typeface="Wingdings" pitchFamily="2" charset="2"/>
                        <a:buChar char="Ø"/>
                        <a:defRPr/>
                      </a:pPr>
                      <a:r>
                        <a:rPr lang="en-US" sz="2000" dirty="0" smtClean="0">
                          <a:latin typeface="Times New Roman" pitchFamily="18" charset="0"/>
                          <a:cs typeface="Times New Roman" pitchFamily="18" charset="0"/>
                        </a:rPr>
                        <a:t>Ammonium hydroxide: </a:t>
                      </a:r>
                      <a:r>
                        <a:rPr kumimoji="0" lang="ru-RU" sz="2000" baseline="0" dirty="0" smtClean="0">
                          <a:latin typeface="Times New Roman" pitchFamily="18" charset="0"/>
                          <a:cs typeface="Times New Roman" pitchFamily="18" charset="0"/>
                        </a:rPr>
                        <a:t/>
                      </a:r>
                      <a:br>
                        <a:rPr kumimoji="0" lang="ru-RU" sz="2000" baseline="0" dirty="0" smtClean="0">
                          <a:latin typeface="Times New Roman" pitchFamily="18" charset="0"/>
                          <a:cs typeface="Times New Roman" pitchFamily="18" charset="0"/>
                        </a:rPr>
                      </a:br>
                      <a:r>
                        <a:rPr kumimoji="0" lang="en-US" sz="2000" baseline="0" dirty="0" smtClean="0">
                          <a:latin typeface="Times New Roman" pitchFamily="18" charset="0"/>
                          <a:cs typeface="Times New Roman" pitchFamily="18" charset="0"/>
                        </a:rPr>
                        <a:t>NH</a:t>
                      </a:r>
                      <a:r>
                        <a:rPr kumimoji="0" lang="en-US" sz="2000" baseline="-25000" dirty="0" smtClean="0">
                          <a:latin typeface="Times New Roman" pitchFamily="18" charset="0"/>
                          <a:cs typeface="Times New Roman" pitchFamily="18" charset="0"/>
                        </a:rPr>
                        <a:t>4</a:t>
                      </a:r>
                      <a:r>
                        <a:rPr kumimoji="0" lang="en-US" sz="2000" baseline="0" dirty="0" smtClean="0">
                          <a:latin typeface="Times New Roman" pitchFamily="18" charset="0"/>
                          <a:cs typeface="Times New Roman" pitchFamily="18" charset="0"/>
                        </a:rPr>
                        <a:t>OH</a:t>
                      </a:r>
                      <a:endParaRPr kumimoji="0" lang="ru-RU" sz="2000" baseline="0" dirty="0" smtClean="0">
                        <a:latin typeface="Times New Roman" pitchFamily="18" charset="0"/>
                        <a:cs typeface="Times New Roman" pitchFamily="18" charset="0"/>
                      </a:endParaRPr>
                    </a:p>
                  </a:txBody>
                  <a:tcPr marL="121920" marR="12192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651164" y="284176"/>
            <a:ext cx="10958945" cy="1508760"/>
          </a:xfrm>
        </p:spPr>
        <p:txBody>
          <a:bodyPr rtlCol="0">
            <a:normAutofit fontScale="90000"/>
          </a:bodyPr>
          <a:lstStyle/>
          <a:p>
            <a:pPr algn="ctr"/>
            <a:r>
              <a:rPr lang="en-US" dirty="0" smtClean="0">
                <a:latin typeface="Times New Roman" pitchFamily="18" charset="0"/>
                <a:cs typeface="Times New Roman" pitchFamily="18" charset="0"/>
              </a:rPr>
              <a:t>The law of active masses and its application to various types of ionic equilibria in analytical chemistry.</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374073" y="1914701"/>
            <a:ext cx="11499272" cy="4206240"/>
          </a:xfrm>
        </p:spPr>
        <p:txBody>
          <a:bodyPr>
            <a:noAutofit/>
          </a:bodyPr>
          <a:lstStyle/>
          <a:p>
            <a:pPr algn="just">
              <a:buNone/>
            </a:pPr>
            <a:r>
              <a:rPr lang="en-US" b="1" u="sng" dirty="0" smtClean="0">
                <a:latin typeface="Times New Roman" pitchFamily="18" charset="0"/>
                <a:cs typeface="Times New Roman" pitchFamily="18" charset="0"/>
              </a:rPr>
              <a:t>The law of active masses</a:t>
            </a:r>
            <a:r>
              <a:rPr lang="uk-UA" b="1" u="sng" dirty="0" smtClean="0">
                <a:latin typeface="Times New Roman" pitchFamily="18" charset="0"/>
                <a:cs typeface="Times New Roman" pitchFamily="18" charset="0"/>
              </a:rPr>
              <a:t>:</a:t>
            </a:r>
            <a:r>
              <a:rPr lang="uk-U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rate of chemical reaction is directly proportional to the active masses. Active masses are the concentrations of substances that participate in reactions.</a:t>
            </a:r>
            <a:endParaRPr lang="uk-UA"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Reversible chemical reactions</a:t>
            </a:r>
            <a:r>
              <a:rPr lang="uk-U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is a reaction in which the conversion of reactants to products and the conversion of products to reactants occur simultaneously</a:t>
            </a:r>
            <a:r>
              <a:rPr lang="uk-UA" dirty="0" smtClean="0">
                <a:latin typeface="Times New Roman" pitchFamily="18" charset="0"/>
                <a:cs typeface="Times New Roman" pitchFamily="18" charset="0"/>
              </a:rPr>
              <a:t>.</a:t>
            </a:r>
          </a:p>
        </p:txBody>
      </p:sp>
      <p:pic>
        <p:nvPicPr>
          <p:cNvPr id="19459" name="Picture 3"/>
          <p:cNvPicPr>
            <a:picLocks noChangeAspect="1" noChangeArrowheads="1"/>
          </p:cNvPicPr>
          <p:nvPr/>
        </p:nvPicPr>
        <p:blipFill>
          <a:blip r:embed="rId4"/>
          <a:srcRect l="33009" t="53977" r="36856" b="35796"/>
          <a:stretch>
            <a:fillRect/>
          </a:stretch>
        </p:blipFill>
        <p:spPr bwMode="auto">
          <a:xfrm>
            <a:off x="3657600" y="3505199"/>
            <a:ext cx="3920837" cy="748146"/>
          </a:xfrm>
          <a:prstGeom prst="rect">
            <a:avLst/>
          </a:prstGeom>
          <a:noFill/>
          <a:ln w="9525">
            <a:noFill/>
            <a:miter lim="800000"/>
            <a:headEnd/>
            <a:tailEnd/>
          </a:ln>
        </p:spPr>
      </p:pic>
      <p:sp>
        <p:nvSpPr>
          <p:cNvPr id="10" name="Прямоугольник 9"/>
          <p:cNvSpPr/>
          <p:nvPr/>
        </p:nvSpPr>
        <p:spPr>
          <a:xfrm>
            <a:off x="457200" y="4408208"/>
            <a:ext cx="11305309" cy="769441"/>
          </a:xfrm>
          <a:prstGeom prst="rect">
            <a:avLst/>
          </a:prstGeom>
        </p:spPr>
        <p:txBody>
          <a:bodyPr wrap="square">
            <a:spAutoFit/>
          </a:bodyPr>
          <a:lstStyle/>
          <a:p>
            <a:r>
              <a:rPr lang="en-US" sz="2200" dirty="0" smtClean="0">
                <a:latin typeface="Times New Roman" pitchFamily="18" charset="0"/>
                <a:cs typeface="Times New Roman" pitchFamily="18" charset="0"/>
              </a:rPr>
              <a:t>If we denote the concentrations of substances A and B by [A] and [B], then the rate of a forward chemical reaction according to the law of active masses can be written in the form of an equation:</a:t>
            </a:r>
            <a:endParaRPr lang="uk-UA" sz="2200" dirty="0"/>
          </a:p>
        </p:txBody>
      </p:sp>
      <p:sp>
        <p:nvSpPr>
          <p:cNvPr id="11" name="Rectangle 1"/>
          <p:cNvSpPr>
            <a:spLocks noChangeArrowheads="1"/>
          </p:cNvSpPr>
          <p:nvPr/>
        </p:nvSpPr>
        <p:spPr bwMode="auto">
          <a:xfrm>
            <a:off x="471054" y="5382676"/>
            <a:ext cx="11111345"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rPr>
              <a:t>V</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 = </a:t>
            </a:r>
            <a:r>
              <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rPr>
              <a:t>k</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rPr>
              <a:t>A</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en-US" sz="2200" b="0" u="none" strike="noStrike" cap="none" normalizeH="0" baseline="30000" dirty="0" smtClean="0">
                <a:ln>
                  <a:noFill/>
                </a:ln>
                <a:effectLst/>
                <a:latin typeface="Times New Roman" pitchFamily="18" charset="0"/>
                <a:ea typeface="Times New Roman" pitchFamily="18" charset="0"/>
                <a:cs typeface="Times New Roman" pitchFamily="18" charset="0"/>
              </a:rPr>
              <a:t>a</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rPr>
              <a:t>B</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en-US" sz="2200" b="0" u="none" cap="none" normalizeH="0" baseline="30000" dirty="0" smtClean="0">
                <a:ln>
                  <a:noFill/>
                </a:ln>
                <a:effectLst/>
                <a:latin typeface="Times New Roman" pitchFamily="18" charset="0"/>
                <a:ea typeface="Times New Roman" pitchFamily="18" charset="0"/>
                <a:cs typeface="Times New Roman" pitchFamily="18" charset="0"/>
              </a:rPr>
              <a:t>b</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ru-RU" sz="2200" b="1" u="none" strike="noStrike" cap="none" normalizeH="0" baseline="0" dirty="0" smtClean="0">
                <a:ln>
                  <a:noFill/>
                </a:ln>
                <a:effectLst/>
                <a:latin typeface="Times New Roman" pitchFamily="18" charset="0"/>
                <a:ea typeface="Times New Roman" pitchFamily="18" charset="0"/>
                <a:cs typeface="Times New Roman" pitchFamily="18" charset="0"/>
              </a:rPr>
              <a:t> </a:t>
            </a:r>
            <a:endPar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де</a:t>
            </a:r>
            <a:r>
              <a:rPr kumimoji="0" lang="ru-RU" sz="2200" b="0" u="none" strike="noStrike" cap="none" normalizeH="0" baseline="0" dirty="0" smtClean="0">
                <a:ln>
                  <a:noFill/>
                </a:ln>
                <a:effectLst/>
                <a:latin typeface="Times New Roman" pitchFamily="18" charset="0"/>
                <a:ea typeface="Times New Roman" pitchFamily="18" charset="0"/>
                <a:cs typeface="Times New Roman" pitchFamily="18" charset="0"/>
              </a:rPr>
              <a:t> k </a:t>
            </a:r>
            <a:r>
              <a:rPr kumimoji="0" lang="uk-UA" sz="2200" b="0" u="none" strike="noStrike" cap="none" normalizeH="0" baseline="0" dirty="0" smtClean="0">
                <a:ln>
                  <a:noFill/>
                </a:ln>
                <a:effectLst/>
                <a:latin typeface="Times New Roman" pitchFamily="18" charset="0"/>
                <a:ea typeface="Times New Roman" pitchFamily="18" charset="0"/>
                <a:cs typeface="Times New Roman" pitchFamily="18" charset="0"/>
              </a:rPr>
              <a:t>– </a:t>
            </a:r>
            <a:r>
              <a:rPr lang="en-US" sz="2200" dirty="0" smtClean="0">
                <a:latin typeface="Times New Roman" pitchFamily="18" charset="0"/>
                <a:ea typeface="Times New Roman" pitchFamily="18" charset="0"/>
                <a:cs typeface="Times New Roman" pitchFamily="18" charset="0"/>
              </a:rPr>
              <a:t>the rate constant of a chemical reaction, which shows the fate of the starting substances reacting per unit of time.</a:t>
            </a:r>
            <a:endParaRPr kumimoji="0" lang="uk-UA" sz="2200" b="0" u="none" strike="noStrike" cap="none" normalizeH="0" baseline="0" dirty="0" smtClean="0">
              <a:ln>
                <a:noFill/>
              </a:ln>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8" name="Прямоугольник 7"/>
          <p:cNvSpPr/>
          <p:nvPr/>
        </p:nvSpPr>
        <p:spPr>
          <a:xfrm>
            <a:off x="221673" y="2704003"/>
            <a:ext cx="11596255" cy="1107996"/>
          </a:xfrm>
          <a:prstGeom prst="rect">
            <a:avLst/>
          </a:prstGeom>
        </p:spPr>
        <p:txBody>
          <a:bodyPr wrap="square">
            <a:spAutoFit/>
          </a:bodyPr>
          <a:lstStyle/>
          <a:p>
            <a:r>
              <a:rPr lang="en-US" sz="2200" dirty="0" smtClean="0">
                <a:latin typeface="Times New Roman" pitchFamily="18" charset="0"/>
                <a:cs typeface="Times New Roman" pitchFamily="18" charset="0"/>
              </a:rPr>
              <a:t>As you can see, in the given version, the concentration is included in the rate equation in a degree equal to the numerical coefficient of the chemical reaction equation. Thus, the given equations are a mathematical expression of the law of active masses.</a:t>
            </a:r>
            <a:endParaRPr lang="uk-UA" sz="2200" dirty="0"/>
          </a:p>
        </p:txBody>
      </p:sp>
      <p:sp>
        <p:nvSpPr>
          <p:cNvPr id="11" name="Заголовок 10"/>
          <p:cNvSpPr>
            <a:spLocks noGrp="1"/>
          </p:cNvSpPr>
          <p:nvPr>
            <p:ph type="title"/>
          </p:nvPr>
        </p:nvSpPr>
        <p:spPr/>
        <p:txBody>
          <a:bodyPr/>
          <a:lstStyle/>
          <a:p>
            <a:pPr algn="ctr"/>
            <a:r>
              <a:rPr lang="en-US" dirty="0" smtClean="0">
                <a:latin typeface="Times New Roman" pitchFamily="18" charset="0"/>
                <a:cs typeface="Times New Roman" pitchFamily="18" charset="0"/>
              </a:rPr>
              <a:t>The law of active masses</a:t>
            </a:r>
            <a:endParaRPr lang="uk-UA" dirty="0"/>
          </a:p>
        </p:txBody>
      </p:sp>
      <p:sp>
        <p:nvSpPr>
          <p:cNvPr id="12" name="Прямоугольник 11"/>
          <p:cNvSpPr/>
          <p:nvPr/>
        </p:nvSpPr>
        <p:spPr>
          <a:xfrm>
            <a:off x="4454978" y="2094407"/>
            <a:ext cx="2145973" cy="461665"/>
          </a:xfrm>
          <a:prstGeom prst="rect">
            <a:avLst/>
          </a:prstGeom>
        </p:spPr>
        <p:txBody>
          <a:bodyPr wrap="none">
            <a:spAutoFit/>
          </a:bodyPr>
          <a:lstStyle/>
          <a:p>
            <a:pPr lvl="0" algn="ctr" defTabSz="914400"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V</a:t>
            </a:r>
            <a:r>
              <a:rPr lang="uk-UA" sz="2400" dirty="0" smtClean="0">
                <a:latin typeface="Times New Roman" pitchFamily="18" charset="0"/>
                <a:ea typeface="Times New Roman" pitchFamily="18" charset="0"/>
                <a:cs typeface="Times New Roman" pitchFamily="18" charset="0"/>
              </a:rPr>
              <a:t> = </a:t>
            </a:r>
            <a:r>
              <a:rPr lang="ru-RU" sz="2400" dirty="0" smtClean="0">
                <a:latin typeface="Times New Roman" pitchFamily="18" charset="0"/>
                <a:ea typeface="Times New Roman" pitchFamily="18" charset="0"/>
                <a:cs typeface="Times New Roman" pitchFamily="18" charset="0"/>
              </a:rPr>
              <a:t>k</a:t>
            </a:r>
            <a:r>
              <a:rPr lang="uk-UA" sz="2400" dirty="0" smtClean="0">
                <a:latin typeface="Times New Roman" pitchFamily="18" charset="0"/>
                <a:ea typeface="Times New Roman" pitchFamily="18" charset="0"/>
                <a:cs typeface="Times New Roman" pitchFamily="18" charset="0"/>
              </a:rPr>
              <a:t> [</a:t>
            </a:r>
            <a:r>
              <a:rPr lang="ru-RU" sz="2400" dirty="0" smtClean="0">
                <a:latin typeface="Times New Roman" pitchFamily="18" charset="0"/>
                <a:ea typeface="Times New Roman" pitchFamily="18" charset="0"/>
                <a:cs typeface="Times New Roman" pitchFamily="18" charset="0"/>
              </a:rPr>
              <a:t>A</a:t>
            </a:r>
            <a:r>
              <a:rPr lang="uk-UA" sz="2400" dirty="0" smtClean="0">
                <a:latin typeface="Times New Roman" pitchFamily="18" charset="0"/>
                <a:ea typeface="Times New Roman" pitchFamily="18" charset="0"/>
                <a:cs typeface="Times New Roman" pitchFamily="18" charset="0"/>
              </a:rPr>
              <a:t>]</a:t>
            </a:r>
            <a:r>
              <a:rPr lang="en-US" sz="2400" baseline="30000" dirty="0" smtClean="0">
                <a:latin typeface="Times New Roman" pitchFamily="18" charset="0"/>
                <a:ea typeface="Times New Roman" pitchFamily="18" charset="0"/>
                <a:cs typeface="Times New Roman" pitchFamily="18" charset="0"/>
              </a:rPr>
              <a:t>a</a:t>
            </a:r>
            <a:r>
              <a:rPr lang="uk-UA" sz="2400" dirty="0" smtClean="0">
                <a:latin typeface="Times New Roman" pitchFamily="18" charset="0"/>
                <a:ea typeface="Times New Roman" pitchFamily="18" charset="0"/>
                <a:cs typeface="Times New Roman" pitchFamily="18" charset="0"/>
              </a:rPr>
              <a:t>[</a:t>
            </a:r>
            <a:r>
              <a:rPr lang="ru-RU" sz="2400" dirty="0" smtClean="0">
                <a:latin typeface="Times New Roman" pitchFamily="18" charset="0"/>
                <a:ea typeface="Times New Roman" pitchFamily="18" charset="0"/>
                <a:cs typeface="Times New Roman" pitchFamily="18" charset="0"/>
              </a:rPr>
              <a:t>B</a:t>
            </a:r>
            <a:r>
              <a:rPr lang="uk-UA" sz="2400" dirty="0" smtClean="0">
                <a:latin typeface="Times New Roman" pitchFamily="18" charset="0"/>
                <a:ea typeface="Times New Roman" pitchFamily="18" charset="0"/>
                <a:cs typeface="Times New Roman" pitchFamily="18" charset="0"/>
              </a:rPr>
              <a:t>]</a:t>
            </a:r>
            <a:r>
              <a:rPr lang="en-US" sz="2400" baseline="30000" dirty="0" smtClean="0">
                <a:latin typeface="Times New Roman" pitchFamily="18" charset="0"/>
                <a:ea typeface="Times New Roman" pitchFamily="18" charset="0"/>
                <a:cs typeface="Times New Roman" pitchFamily="18" charset="0"/>
              </a:rPr>
              <a:t>b</a:t>
            </a:r>
            <a:r>
              <a:rPr lang="uk-UA" sz="2400" dirty="0" smtClean="0">
                <a:latin typeface="Times New Roman" pitchFamily="18" charset="0"/>
                <a:ea typeface="Times New Roman" pitchFamily="18" charset="0"/>
                <a:cs typeface="Times New Roman" pitchFamily="18" charset="0"/>
              </a:rPr>
              <a:t>,</a:t>
            </a:r>
            <a:r>
              <a:rPr lang="ru-RU" sz="2400" b="1" dirty="0" smtClean="0">
                <a:latin typeface="Times New Roman" pitchFamily="18" charset="0"/>
                <a:ea typeface="Times New Roman" pitchFamily="18" charset="0"/>
                <a:cs typeface="Times New Roman" pitchFamily="18" charset="0"/>
              </a:rPr>
              <a:t> </a:t>
            </a:r>
            <a:endParaRPr lang="ru-RU" sz="2400" dirty="0" smtClean="0">
              <a:latin typeface="Times New Roman" pitchFamily="18" charset="0"/>
              <a:ea typeface="Times New Roman" pitchFamily="18" charset="0"/>
              <a:cs typeface="Times New Roman" pitchFamily="18" charset="0"/>
            </a:endParaRPr>
          </a:p>
        </p:txBody>
      </p:sp>
      <p:sp>
        <p:nvSpPr>
          <p:cNvPr id="14" name="Прямоугольник 13"/>
          <p:cNvSpPr/>
          <p:nvPr/>
        </p:nvSpPr>
        <p:spPr>
          <a:xfrm>
            <a:off x="235528" y="3854027"/>
            <a:ext cx="11305309" cy="769441"/>
          </a:xfrm>
          <a:prstGeom prst="rect">
            <a:avLst/>
          </a:prstGeom>
        </p:spPr>
        <p:txBody>
          <a:bodyPr wrap="square">
            <a:spAutoFit/>
          </a:bodyPr>
          <a:lstStyle/>
          <a:p>
            <a:r>
              <a:rPr lang="en-US" sz="2200" dirty="0" smtClean="0">
                <a:latin typeface="Times New Roman" pitchFamily="18" charset="0"/>
                <a:cs typeface="Times New Roman" pitchFamily="18" charset="0"/>
              </a:rPr>
              <a:t>If we denote the concentrations of substances C and D by [C] and [D], then the rate of a reverse chemical reaction according to the law of active masses can be written in the form of an equation:</a:t>
            </a:r>
            <a:endParaRPr lang="uk-UA" sz="2200" dirty="0"/>
          </a:p>
        </p:txBody>
      </p:sp>
      <p:sp>
        <p:nvSpPr>
          <p:cNvPr id="15" name="Прямоугольник 14"/>
          <p:cNvSpPr/>
          <p:nvPr/>
        </p:nvSpPr>
        <p:spPr>
          <a:xfrm>
            <a:off x="4392804" y="4740626"/>
            <a:ext cx="2214902" cy="461665"/>
          </a:xfrm>
          <a:prstGeom prst="rect">
            <a:avLst/>
          </a:prstGeom>
        </p:spPr>
        <p:txBody>
          <a:bodyPr wrap="none">
            <a:spAutoFit/>
          </a:bodyPr>
          <a:lstStyle/>
          <a:p>
            <a:pPr lvl="0" algn="ctr" defTabSz="914400" fontAlgn="base">
              <a:spcBef>
                <a:spcPct val="0"/>
              </a:spcBef>
              <a:spcAft>
                <a:spcPct val="0"/>
              </a:spcAft>
            </a:pPr>
            <a:r>
              <a:rPr lang="ru-RU" sz="2400" dirty="0" smtClean="0">
                <a:latin typeface="Times New Roman" pitchFamily="18" charset="0"/>
                <a:ea typeface="Times New Roman" pitchFamily="18" charset="0"/>
                <a:cs typeface="Times New Roman" pitchFamily="18" charset="0"/>
              </a:rPr>
              <a:t>V</a:t>
            </a:r>
            <a:r>
              <a:rPr lang="uk-UA" sz="2400" dirty="0" smtClean="0">
                <a:latin typeface="Times New Roman" pitchFamily="18" charset="0"/>
                <a:ea typeface="Times New Roman" pitchFamily="18" charset="0"/>
                <a:cs typeface="Times New Roman" pitchFamily="18" charset="0"/>
              </a:rPr>
              <a:t> = </a:t>
            </a:r>
            <a:r>
              <a:rPr lang="ru-RU" sz="2400" dirty="0" smtClean="0">
                <a:latin typeface="Times New Roman" pitchFamily="18" charset="0"/>
                <a:ea typeface="Times New Roman" pitchFamily="18" charset="0"/>
                <a:cs typeface="Times New Roman" pitchFamily="18" charset="0"/>
              </a:rPr>
              <a:t>k</a:t>
            </a:r>
            <a:r>
              <a:rPr lang="uk-UA" sz="2400" dirty="0" smtClean="0">
                <a:latin typeface="Times New Roman" pitchFamily="18" charset="0"/>
                <a:ea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C</a:t>
            </a:r>
            <a:r>
              <a:rPr lang="uk-UA" sz="2400" dirty="0" smtClean="0">
                <a:latin typeface="Times New Roman" pitchFamily="18" charset="0"/>
                <a:ea typeface="Times New Roman" pitchFamily="18" charset="0"/>
                <a:cs typeface="Times New Roman" pitchFamily="18" charset="0"/>
              </a:rPr>
              <a:t>]</a:t>
            </a:r>
            <a:r>
              <a:rPr lang="en-US" sz="2400" baseline="30000" dirty="0" smtClean="0">
                <a:latin typeface="Times New Roman" pitchFamily="18" charset="0"/>
                <a:ea typeface="Times New Roman" pitchFamily="18" charset="0"/>
                <a:cs typeface="Times New Roman" pitchFamily="18" charset="0"/>
              </a:rPr>
              <a:t>m</a:t>
            </a:r>
            <a:r>
              <a:rPr lang="uk-UA" sz="2400" dirty="0" smtClean="0">
                <a:latin typeface="Times New Roman" pitchFamily="18" charset="0"/>
                <a:ea typeface="Times New Roman" pitchFamily="18" charset="0"/>
                <a:cs typeface="Times New Roman" pitchFamily="18" charset="0"/>
              </a:rPr>
              <a:t>[</a:t>
            </a:r>
            <a:r>
              <a:rPr lang="en-US" sz="2400" dirty="0" smtClean="0">
                <a:latin typeface="Times New Roman" pitchFamily="18" charset="0"/>
                <a:ea typeface="Times New Roman" pitchFamily="18" charset="0"/>
                <a:cs typeface="Times New Roman" pitchFamily="18" charset="0"/>
              </a:rPr>
              <a:t>D</a:t>
            </a:r>
            <a:r>
              <a:rPr lang="uk-UA" sz="2400" dirty="0" smtClean="0">
                <a:latin typeface="Times New Roman" pitchFamily="18" charset="0"/>
                <a:ea typeface="Times New Roman" pitchFamily="18" charset="0"/>
                <a:cs typeface="Times New Roman" pitchFamily="18" charset="0"/>
              </a:rPr>
              <a:t>]</a:t>
            </a:r>
            <a:r>
              <a:rPr lang="en-US" sz="2400" baseline="30000" dirty="0" smtClean="0">
                <a:latin typeface="Times New Roman" pitchFamily="18" charset="0"/>
                <a:ea typeface="Times New Roman" pitchFamily="18" charset="0"/>
                <a:cs typeface="Times New Roman" pitchFamily="18" charset="0"/>
              </a:rPr>
              <a:t>n</a:t>
            </a:r>
            <a:r>
              <a:rPr lang="uk-UA" sz="2400" dirty="0" smtClean="0">
                <a:latin typeface="Times New Roman" pitchFamily="18" charset="0"/>
                <a:ea typeface="Times New Roman" pitchFamily="18" charset="0"/>
                <a:cs typeface="Times New Roman" pitchFamily="18" charset="0"/>
              </a:rPr>
              <a:t>,</a:t>
            </a:r>
            <a:r>
              <a:rPr lang="ru-RU" sz="2400" b="1" dirty="0" smtClean="0">
                <a:latin typeface="Times New Roman" pitchFamily="18" charset="0"/>
                <a:ea typeface="Times New Roman" pitchFamily="18" charset="0"/>
                <a:cs typeface="Times New Roman" pitchFamily="18" charset="0"/>
              </a:rPr>
              <a:t> </a:t>
            </a:r>
            <a:endParaRPr lang="ru-RU" sz="2400" dirty="0" smtClean="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The law of active masses</a:t>
            </a:r>
            <a:endParaRPr lang="ru-RU" noProof="1">
              <a:latin typeface="Times New Roman" pitchFamily="18" charset="0"/>
              <a:cs typeface="Times New Roman" pitchFamily="18" charset="0"/>
            </a:endParaRPr>
          </a:p>
        </p:txBody>
      </p:sp>
      <p:sp>
        <p:nvSpPr>
          <p:cNvPr id="11" name="Прямоугольник 10"/>
          <p:cNvSpPr/>
          <p:nvPr/>
        </p:nvSpPr>
        <p:spPr>
          <a:xfrm>
            <a:off x="803563" y="2067066"/>
            <a:ext cx="10598728" cy="2908489"/>
          </a:xfrm>
          <a:prstGeom prst="rect">
            <a:avLst/>
          </a:prstGeom>
        </p:spPr>
        <p:txBody>
          <a:bodyPr wrap="square">
            <a:spAutoFit/>
          </a:bodyPr>
          <a:lstStyle/>
          <a:p>
            <a:pPr>
              <a:spcAft>
                <a:spcPts val="600"/>
              </a:spcAft>
            </a:pPr>
            <a:r>
              <a:rPr lang="en-US" sz="2800" dirty="0" smtClean="0">
                <a:latin typeface="Times New Roman" pitchFamily="18" charset="0"/>
                <a:cs typeface="Times New Roman" pitchFamily="18" charset="0"/>
              </a:rPr>
              <a:t>Forward and reverse reaction rates are equal in equilibrium:</a:t>
            </a:r>
          </a:p>
          <a:p>
            <a:pPr algn="ctr">
              <a:spcAft>
                <a:spcPts val="600"/>
              </a:spcAft>
            </a:pPr>
            <a:r>
              <a:rPr lang="ru-RU" sz="2800" dirty="0" smtClean="0">
                <a:latin typeface="Times New Roman" pitchFamily="18" charset="0"/>
                <a:ea typeface="Times New Roman" pitchFamily="18" charset="0"/>
                <a:cs typeface="Times New Roman" pitchFamily="18" charset="0"/>
              </a:rPr>
              <a:t>k</a:t>
            </a:r>
            <a:r>
              <a:rPr lang="en-US" sz="2800" baseline="-25000" dirty="0" smtClean="0">
                <a:latin typeface="Times New Roman" pitchFamily="18" charset="0"/>
                <a:ea typeface="Times New Roman" pitchFamily="18" charset="0"/>
                <a:cs typeface="Times New Roman" pitchFamily="18" charset="0"/>
              </a:rPr>
              <a:t>1</a:t>
            </a:r>
            <a:r>
              <a:rPr lang="uk-UA" sz="2800" dirty="0" smtClean="0">
                <a:latin typeface="Times New Roman" pitchFamily="18" charset="0"/>
                <a:ea typeface="Times New Roman" pitchFamily="18" charset="0"/>
                <a:cs typeface="Times New Roman" pitchFamily="18" charset="0"/>
              </a:rPr>
              <a:t> [</a:t>
            </a:r>
            <a:r>
              <a:rPr lang="ru-RU" sz="2800" dirty="0" smtClean="0">
                <a:latin typeface="Times New Roman" pitchFamily="18" charset="0"/>
                <a:ea typeface="Times New Roman" pitchFamily="18" charset="0"/>
                <a:cs typeface="Times New Roman" pitchFamily="18" charset="0"/>
              </a:rPr>
              <a:t>A</a:t>
            </a:r>
            <a:r>
              <a:rPr lang="uk-UA" sz="2800" dirty="0" smtClean="0">
                <a:latin typeface="Times New Roman" pitchFamily="18" charset="0"/>
                <a:ea typeface="Times New Roman" pitchFamily="18" charset="0"/>
                <a:cs typeface="Times New Roman" pitchFamily="18" charset="0"/>
              </a:rPr>
              <a:t>]</a:t>
            </a:r>
            <a:r>
              <a:rPr lang="en-US" sz="2800" baseline="30000" dirty="0" smtClean="0">
                <a:latin typeface="Times New Roman" pitchFamily="18" charset="0"/>
                <a:ea typeface="Times New Roman" pitchFamily="18" charset="0"/>
                <a:cs typeface="Times New Roman" pitchFamily="18" charset="0"/>
              </a:rPr>
              <a:t>a</a:t>
            </a:r>
            <a:r>
              <a:rPr lang="uk-UA" sz="2800" dirty="0" smtClean="0">
                <a:latin typeface="Times New Roman" pitchFamily="18" charset="0"/>
                <a:ea typeface="Times New Roman" pitchFamily="18" charset="0"/>
                <a:cs typeface="Times New Roman" pitchFamily="18" charset="0"/>
              </a:rPr>
              <a:t>[</a:t>
            </a:r>
            <a:r>
              <a:rPr lang="ru-RU" sz="2800" dirty="0" smtClean="0">
                <a:latin typeface="Times New Roman" pitchFamily="18" charset="0"/>
                <a:ea typeface="Times New Roman" pitchFamily="18" charset="0"/>
                <a:cs typeface="Times New Roman" pitchFamily="18" charset="0"/>
              </a:rPr>
              <a:t>B</a:t>
            </a:r>
            <a:r>
              <a:rPr lang="uk-UA" sz="2800" dirty="0" smtClean="0">
                <a:latin typeface="Times New Roman" pitchFamily="18" charset="0"/>
                <a:ea typeface="Times New Roman" pitchFamily="18" charset="0"/>
                <a:cs typeface="Times New Roman" pitchFamily="18" charset="0"/>
              </a:rPr>
              <a:t>]</a:t>
            </a:r>
            <a:r>
              <a:rPr lang="en-US" sz="2800" baseline="30000" dirty="0" smtClean="0">
                <a:latin typeface="Times New Roman" pitchFamily="18" charset="0"/>
                <a:ea typeface="Times New Roman" pitchFamily="18" charset="0"/>
                <a:cs typeface="Times New Roman" pitchFamily="18" charset="0"/>
              </a:rPr>
              <a:t>b</a:t>
            </a:r>
            <a:r>
              <a:rPr lang="en-US" sz="2800" dirty="0" smtClean="0">
                <a:latin typeface="Times New Roman" pitchFamily="18" charset="0"/>
                <a:ea typeface="Times New Roman" pitchFamily="18" charset="0"/>
                <a:cs typeface="Times New Roman" pitchFamily="18" charset="0"/>
              </a:rPr>
              <a:t>= </a:t>
            </a:r>
            <a:r>
              <a:rPr lang="ru-RU" sz="2800" dirty="0" smtClean="0">
                <a:latin typeface="Times New Roman" pitchFamily="18" charset="0"/>
                <a:ea typeface="Times New Roman" pitchFamily="18" charset="0"/>
                <a:cs typeface="Times New Roman" pitchFamily="18" charset="0"/>
              </a:rPr>
              <a:t>k</a:t>
            </a:r>
            <a:r>
              <a:rPr lang="en-US" sz="2800" baseline="-25000" dirty="0" smtClean="0">
                <a:latin typeface="Times New Roman" pitchFamily="18" charset="0"/>
                <a:ea typeface="Times New Roman" pitchFamily="18" charset="0"/>
                <a:cs typeface="Times New Roman" pitchFamily="18" charset="0"/>
              </a:rPr>
              <a:t>2</a:t>
            </a:r>
            <a:r>
              <a:rPr lang="uk-UA" sz="2800" dirty="0" smtClean="0">
                <a:latin typeface="Times New Roman" pitchFamily="18" charset="0"/>
                <a:ea typeface="Times New Roman" pitchFamily="18" charset="0"/>
                <a:cs typeface="Times New Roman" pitchFamily="18" charset="0"/>
              </a:rPr>
              <a:t> [</a:t>
            </a:r>
            <a:r>
              <a:rPr lang="en-US" sz="2800" dirty="0" smtClean="0">
                <a:latin typeface="Times New Roman" pitchFamily="18" charset="0"/>
                <a:ea typeface="Times New Roman" pitchFamily="18" charset="0"/>
                <a:cs typeface="Times New Roman" pitchFamily="18" charset="0"/>
              </a:rPr>
              <a:t>C</a:t>
            </a:r>
            <a:r>
              <a:rPr lang="uk-UA" sz="2800" dirty="0" smtClean="0">
                <a:latin typeface="Times New Roman" pitchFamily="18" charset="0"/>
                <a:ea typeface="Times New Roman" pitchFamily="18" charset="0"/>
                <a:cs typeface="Times New Roman" pitchFamily="18" charset="0"/>
              </a:rPr>
              <a:t>]</a:t>
            </a:r>
            <a:r>
              <a:rPr lang="en-US" sz="2800" baseline="30000" dirty="0" smtClean="0">
                <a:latin typeface="Times New Roman" pitchFamily="18" charset="0"/>
                <a:ea typeface="Times New Roman" pitchFamily="18" charset="0"/>
                <a:cs typeface="Times New Roman" pitchFamily="18" charset="0"/>
              </a:rPr>
              <a:t>m</a:t>
            </a:r>
            <a:r>
              <a:rPr lang="uk-UA" sz="2800" dirty="0" smtClean="0">
                <a:latin typeface="Times New Roman" pitchFamily="18" charset="0"/>
                <a:ea typeface="Times New Roman" pitchFamily="18" charset="0"/>
                <a:cs typeface="Times New Roman" pitchFamily="18" charset="0"/>
              </a:rPr>
              <a:t>[</a:t>
            </a:r>
            <a:r>
              <a:rPr lang="en-US" sz="2800" dirty="0" smtClean="0">
                <a:latin typeface="Times New Roman" pitchFamily="18" charset="0"/>
                <a:ea typeface="Times New Roman" pitchFamily="18" charset="0"/>
                <a:cs typeface="Times New Roman" pitchFamily="18" charset="0"/>
              </a:rPr>
              <a:t>D</a:t>
            </a:r>
            <a:r>
              <a:rPr lang="uk-UA" sz="2800" dirty="0" smtClean="0">
                <a:latin typeface="Times New Roman" pitchFamily="18" charset="0"/>
                <a:ea typeface="Times New Roman" pitchFamily="18" charset="0"/>
                <a:cs typeface="Times New Roman" pitchFamily="18" charset="0"/>
              </a:rPr>
              <a:t>]</a:t>
            </a:r>
            <a:r>
              <a:rPr lang="en-US" sz="2800" baseline="30000" dirty="0" smtClean="0">
                <a:latin typeface="Times New Roman" pitchFamily="18" charset="0"/>
                <a:ea typeface="Times New Roman" pitchFamily="18" charset="0"/>
                <a:cs typeface="Times New Roman" pitchFamily="18" charset="0"/>
              </a:rPr>
              <a:t>n</a:t>
            </a:r>
            <a:endParaRPr lang="ru-RU" sz="2800" baseline="30000" dirty="0" smtClean="0">
              <a:latin typeface="Times New Roman" pitchFamily="18" charset="0"/>
              <a:ea typeface="Times New Roman" pitchFamily="18" charset="0"/>
              <a:cs typeface="Times New Roman" pitchFamily="18" charset="0"/>
            </a:endParaRPr>
          </a:p>
          <a:p>
            <a:pPr algn="just">
              <a:spcAft>
                <a:spcPts val="600"/>
              </a:spcAft>
            </a:pPr>
            <a:r>
              <a:rPr lang="en-US" sz="2800" dirty="0" smtClean="0">
                <a:latin typeface="Times New Roman" pitchFamily="18" charset="0"/>
                <a:cs typeface="Times New Roman" pitchFamily="18" charset="0"/>
              </a:rPr>
              <a:t>By transforming this equation</a:t>
            </a:r>
            <a:r>
              <a:rPr lang="ru-RU"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it is possible to write down the equation of the </a:t>
            </a:r>
            <a:r>
              <a:rPr lang="en-US" sz="2800" u="sng" dirty="0" smtClean="0">
                <a:latin typeface="Times New Roman" pitchFamily="18" charset="0"/>
                <a:cs typeface="Times New Roman" pitchFamily="18" charset="0"/>
              </a:rPr>
              <a:t>equilibrium constant </a:t>
            </a:r>
            <a:r>
              <a:rPr lang="en-US" sz="2800" dirty="0" smtClean="0">
                <a:latin typeface="Times New Roman" pitchFamily="18" charset="0"/>
                <a:cs typeface="Times New Roman" pitchFamily="18" charset="0"/>
              </a:rPr>
              <a:t>for any chemical reaction that occurs in solutions or in a gaseous medium:</a:t>
            </a:r>
          </a:p>
          <a:p>
            <a:pPr>
              <a:spcAft>
                <a:spcPts val="600"/>
              </a:spcAft>
            </a:pPr>
            <a:endParaRPr lang="uk-UA" sz="2800" dirty="0" smtClean="0">
              <a:latin typeface="Times New Roman" pitchFamily="18" charset="0"/>
              <a:cs typeface="Times New Roman" pitchFamily="18" charset="0"/>
            </a:endParaRPr>
          </a:p>
        </p:txBody>
      </p:sp>
      <p:pic>
        <p:nvPicPr>
          <p:cNvPr id="15361" name="Picture 1"/>
          <p:cNvPicPr>
            <a:picLocks noChangeAspect="1" noChangeArrowheads="1"/>
          </p:cNvPicPr>
          <p:nvPr/>
        </p:nvPicPr>
        <p:blipFill>
          <a:blip r:embed="rId4"/>
          <a:srcRect l="34926" t="26326" r="39625" b="59659"/>
          <a:stretch>
            <a:fillRect/>
          </a:stretch>
        </p:blipFill>
        <p:spPr bwMode="auto">
          <a:xfrm>
            <a:off x="3778173" y="4530436"/>
            <a:ext cx="3758699" cy="1163781"/>
          </a:xfrm>
          <a:prstGeom prst="rect">
            <a:avLst/>
          </a:prstGeom>
          <a:noFill/>
          <a:ln w="9525">
            <a:noFill/>
            <a:miter lim="800000"/>
            <a:headEnd/>
            <a:tailEnd/>
          </a:ln>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heterogeneous systems</a:t>
            </a:r>
            <a:endParaRPr lang="ru-RU" noProof="1">
              <a:latin typeface="Times New Roman" pitchFamily="18" charset="0"/>
              <a:cs typeface="Times New Roman" pitchFamily="18" charset="0"/>
            </a:endParaRPr>
          </a:p>
        </p:txBody>
      </p:sp>
      <p:sp>
        <p:nvSpPr>
          <p:cNvPr id="7" name="Прямоугольник 6"/>
          <p:cNvSpPr/>
          <p:nvPr/>
        </p:nvSpPr>
        <p:spPr>
          <a:xfrm>
            <a:off x="249382" y="1856509"/>
            <a:ext cx="4627418" cy="4154984"/>
          </a:xfrm>
          <a:prstGeom prst="rect">
            <a:avLst/>
          </a:prstGeom>
        </p:spPr>
        <p:txBody>
          <a:bodyPr wrap="square">
            <a:spAutoFit/>
          </a:bodyPr>
          <a:lstStyle/>
          <a:p>
            <a:pPr algn="just"/>
            <a:r>
              <a:rPr lang="en-US" sz="2400" dirty="0" smtClean="0">
                <a:latin typeface="Times New Roman" pitchFamily="18" charset="0"/>
                <a:cs typeface="Times New Roman" pitchFamily="18" charset="0"/>
              </a:rPr>
              <a:t>In analytical chemistry, heterogeneous systems - "precipitate - saturated solution" - are of great importance. It should be remembered that completely insoluble substances do not exist, therefore, if a precipitate has formed in the solution, then the liquid above the solution is a saturated solution of this poorly soluble electrolyte.</a:t>
            </a:r>
            <a:endParaRPr lang="uk-UA" sz="2400" dirty="0">
              <a:latin typeface="Times New Roman" pitchFamily="18" charset="0"/>
              <a:cs typeface="Times New Roman" pitchFamily="18" charset="0"/>
            </a:endParaRPr>
          </a:p>
        </p:txBody>
      </p:sp>
      <p:pic>
        <p:nvPicPr>
          <p:cNvPr id="13313" name="Picture 1" descr="D:\home\e310194sio\Desktop\slide_16.jpg"/>
          <p:cNvPicPr>
            <a:picLocks noChangeAspect="1" noChangeArrowheads="1"/>
          </p:cNvPicPr>
          <p:nvPr/>
        </p:nvPicPr>
        <p:blipFill>
          <a:blip r:embed="rId4"/>
          <a:srcRect b="36162"/>
          <a:stretch>
            <a:fillRect/>
          </a:stretch>
        </p:blipFill>
        <p:spPr bwMode="auto">
          <a:xfrm>
            <a:off x="5015694" y="1911927"/>
            <a:ext cx="7176306" cy="3435928"/>
          </a:xfrm>
          <a:prstGeom prst="rect">
            <a:avLst/>
          </a:prstGeom>
          <a:noFill/>
        </p:spPr>
      </p:pic>
      <p:sp>
        <p:nvSpPr>
          <p:cNvPr id="11" name="Прямоугольник 10"/>
          <p:cNvSpPr/>
          <p:nvPr/>
        </p:nvSpPr>
        <p:spPr>
          <a:xfrm>
            <a:off x="304799" y="6013148"/>
            <a:ext cx="11873346" cy="461665"/>
          </a:xfrm>
          <a:prstGeom prst="rect">
            <a:avLst/>
          </a:prstGeom>
        </p:spPr>
        <p:txBody>
          <a:bodyPr wrap="square">
            <a:spAutoFit/>
          </a:bodyPr>
          <a:lstStyle/>
          <a:p>
            <a:r>
              <a:rPr lang="en-US" sz="2400" dirty="0" smtClean="0">
                <a:latin typeface="Times New Roman" pitchFamily="18" charset="0"/>
                <a:cs typeface="Times New Roman" pitchFamily="18" charset="0"/>
              </a:rPr>
              <a:t>A solution that is in dynamic equilibrium with the corresponding solid phase is called saturated.</a:t>
            </a:r>
            <a:endParaRPr lang="uk-UA" sz="2400"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98030"/>
            <a:ext cx="9784080" cy="1508760"/>
          </a:xfrm>
        </p:spPr>
        <p:txBody>
          <a:bodyPr rtlCol="0">
            <a:normAutofit/>
          </a:bodyPr>
          <a:lstStyle/>
          <a:p>
            <a:pPr algn="ctr"/>
            <a:r>
              <a:rPr lang="en-US" dirty="0" smtClean="0">
                <a:latin typeface="Times New Roman" pitchFamily="18" charset="0"/>
                <a:cs typeface="Times New Roman" pitchFamily="18" charset="0"/>
              </a:rPr>
              <a:t>heterogeneous systems</a:t>
            </a:r>
            <a:endParaRPr lang="ru-RU" noProof="1">
              <a:latin typeface="Times New Roman" pitchFamily="18" charset="0"/>
              <a:cs typeface="Times New Roman" pitchFamily="18" charset="0"/>
            </a:endParaRPr>
          </a:p>
        </p:txBody>
      </p:sp>
      <p:sp>
        <p:nvSpPr>
          <p:cNvPr id="7" name="Прямоугольник 6"/>
          <p:cNvSpPr/>
          <p:nvPr/>
        </p:nvSpPr>
        <p:spPr>
          <a:xfrm>
            <a:off x="609600" y="2080736"/>
            <a:ext cx="11083636" cy="1200329"/>
          </a:xfrm>
          <a:prstGeom prst="rect">
            <a:avLst/>
          </a:prstGeom>
        </p:spPr>
        <p:txBody>
          <a:bodyPr wrap="square">
            <a:spAutoFit/>
          </a:bodyPr>
          <a:lstStyle/>
          <a:p>
            <a:r>
              <a:rPr lang="en-US" sz="2400" dirty="0" smtClean="0">
                <a:latin typeface="Times New Roman" pitchFamily="18" charset="0"/>
                <a:cs typeface="Times New Roman" pitchFamily="18" charset="0"/>
              </a:rPr>
              <a:t>In a saturated salt solution, some solid is always present as a precipitate. Between the A</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and B</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ions of a sparingly soluble strong electrolyte AB and its precipitate at a constant temperature, a state of heterogeneous ionic equilibrium is established:</a:t>
            </a:r>
            <a:endParaRPr lang="uk-UA" sz="2400" dirty="0">
              <a:latin typeface="Times New Roman" pitchFamily="18" charset="0"/>
              <a:cs typeface="Times New Roman" pitchFamily="18" charset="0"/>
            </a:endParaRPr>
          </a:p>
        </p:txBody>
      </p:sp>
      <p:sp>
        <p:nvSpPr>
          <p:cNvPr id="8" name="Прямоугольник 7"/>
          <p:cNvSpPr/>
          <p:nvPr/>
        </p:nvSpPr>
        <p:spPr>
          <a:xfrm>
            <a:off x="4501883" y="3521425"/>
            <a:ext cx="2828018" cy="584775"/>
          </a:xfrm>
          <a:prstGeom prst="rect">
            <a:avLst/>
          </a:prstGeom>
        </p:spPr>
        <p:txBody>
          <a:bodyPr wrap="none">
            <a:spAutoFit/>
          </a:bodyPr>
          <a:lstStyle/>
          <a:p>
            <a:pPr algn="just" eaLnBrk="0" hangingPunct="0">
              <a:buClrTx/>
              <a:buSzTx/>
              <a:buFontTx/>
              <a:buNone/>
            </a:pPr>
            <a:r>
              <a:rPr lang="ru-RU" altLang="en-US" sz="3200" dirty="0" smtClean="0">
                <a:latin typeface="Times New Roman" panose="02020603050405020304" pitchFamily="18" charset="0"/>
                <a:cs typeface="Calibri" panose="020F0502020204030204" pitchFamily="34" charset="0"/>
              </a:rPr>
              <a:t>А</a:t>
            </a:r>
            <a:r>
              <a:rPr lang="ru-RU" altLang="en-US" sz="3200" baseline="30000" dirty="0" smtClean="0">
                <a:latin typeface="Times New Roman" panose="02020603050405020304" pitchFamily="18" charset="0"/>
                <a:cs typeface="Calibri" panose="020F0502020204030204" pitchFamily="34" charset="0"/>
              </a:rPr>
              <a:t>+</a:t>
            </a:r>
            <a:r>
              <a:rPr lang="ru-RU" altLang="en-US" sz="3200" dirty="0" smtClean="0">
                <a:latin typeface="Times New Roman" panose="02020603050405020304" pitchFamily="18" charset="0"/>
                <a:cs typeface="Calibri" panose="020F0502020204030204" pitchFamily="34" charset="0"/>
              </a:rPr>
              <a:t> + В</a:t>
            </a:r>
            <a:r>
              <a:rPr lang="ru-RU" altLang="en-US" sz="3200" baseline="30000" dirty="0" smtClean="0">
                <a:latin typeface="Times New Roman" panose="02020603050405020304" pitchFamily="18" charset="0"/>
                <a:cs typeface="Calibri" panose="020F0502020204030204" pitchFamily="34" charset="0"/>
              </a:rPr>
              <a:t>-</a:t>
            </a:r>
            <a:r>
              <a:rPr lang="ru-RU" altLang="en-US" sz="3200" dirty="0" smtClean="0">
                <a:latin typeface="Times New Roman" panose="02020603050405020304" pitchFamily="18" charset="0"/>
                <a:cs typeface="Calibri" panose="020F0502020204030204" pitchFamily="34" charset="0"/>
              </a:rPr>
              <a:t> ↔ АВ↓</a:t>
            </a:r>
            <a:endParaRPr lang="ru-RU" altLang="en-US" sz="3200" dirty="0">
              <a:latin typeface="Times New Roman" panose="02020603050405020304" pitchFamily="18" charset="0"/>
              <a:cs typeface="Calibri" panose="020F0502020204030204" pitchFamily="34" charset="0"/>
            </a:endParaRPr>
          </a:p>
        </p:txBody>
      </p:sp>
      <p:sp>
        <p:nvSpPr>
          <p:cNvPr id="9" name="Прямоугольник 8"/>
          <p:cNvSpPr/>
          <p:nvPr/>
        </p:nvSpPr>
        <p:spPr>
          <a:xfrm>
            <a:off x="595744" y="4477528"/>
            <a:ext cx="11222183" cy="1200329"/>
          </a:xfrm>
          <a:prstGeom prst="rect">
            <a:avLst/>
          </a:prstGeom>
        </p:spPr>
        <p:txBody>
          <a:bodyPr wrap="square">
            <a:spAutoFit/>
          </a:bodyPr>
          <a:lstStyle/>
          <a:p>
            <a:r>
              <a:rPr lang="en-US" sz="2400" dirty="0" smtClean="0">
                <a:latin typeface="Times New Roman" pitchFamily="18" charset="0"/>
                <a:cs typeface="Times New Roman" pitchFamily="18" charset="0"/>
              </a:rPr>
              <a:t>Applying the law of mass action to heterogeneous systems precipitate - saturated solution, the equilibrium in them can be characterized by an equilibrium constant, called in this case the </a:t>
            </a:r>
            <a:r>
              <a:rPr lang="en-US" sz="2400" b="1" u="sng" dirty="0" smtClean="0">
                <a:latin typeface="Times New Roman" pitchFamily="18" charset="0"/>
                <a:cs typeface="Times New Roman" pitchFamily="18" charset="0"/>
              </a:rPr>
              <a:t>solubility product (SP)</a:t>
            </a:r>
            <a:endParaRPr lang="uk-UA" sz="2400" b="1" u="sng" dirty="0">
              <a:latin typeface="Times New Roman" pitchFamily="18" charset="0"/>
              <a:cs typeface="Times New Roman" pitchFamily="18" charset="0"/>
            </a:endParaRPr>
          </a:p>
        </p:txBody>
      </p:sp>
      <p:sp>
        <p:nvSpPr>
          <p:cNvPr id="11" name="Прямоугольник 10"/>
          <p:cNvSpPr/>
          <p:nvPr/>
        </p:nvSpPr>
        <p:spPr>
          <a:xfrm>
            <a:off x="4203378" y="5890553"/>
            <a:ext cx="3375732" cy="523220"/>
          </a:xfrm>
          <a:prstGeom prst="rect">
            <a:avLst/>
          </a:prstGeom>
        </p:spPr>
        <p:txBody>
          <a:bodyPr wrap="none">
            <a:spAutoFit/>
          </a:bodyPr>
          <a:lstStyle/>
          <a:p>
            <a:r>
              <a:rPr lang="en-US" altLang="en-US" sz="2800" dirty="0" smtClean="0">
                <a:latin typeface="Times New Roman" panose="02020603050405020304" pitchFamily="18" charset="0"/>
                <a:cs typeface="Times New Roman" panose="02020603050405020304" pitchFamily="18" charset="0"/>
              </a:rPr>
              <a:t>SP </a:t>
            </a:r>
            <a:r>
              <a:rPr lang="ru-RU" altLang="en-US" sz="2800" dirty="0" smtClean="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A</a:t>
            </a:r>
            <a:r>
              <a:rPr lang="ru-RU" altLang="en-US" sz="2800"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a:t>
            </a:r>
            <a:r>
              <a:rPr lang="en-US" altLang="en-US" sz="2800" dirty="0" smtClean="0">
                <a:latin typeface="Times New Roman" panose="02020603050405020304" pitchFamily="18" charset="0"/>
                <a:cs typeface="Times New Roman" panose="02020603050405020304" pitchFamily="18" charset="0"/>
              </a:rPr>
              <a:t>B</a:t>
            </a:r>
            <a:r>
              <a:rPr lang="ru-RU" altLang="en-US" sz="2800"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 = </a:t>
            </a:r>
            <a:r>
              <a:rPr lang="en-US" altLang="en-US" sz="2800" dirty="0" smtClean="0">
                <a:latin typeface="Times New Roman" panose="02020603050405020304" pitchFamily="18" charset="0"/>
                <a:cs typeface="Times New Roman" panose="02020603050405020304" pitchFamily="18" charset="0"/>
              </a:rPr>
              <a:t>const</a:t>
            </a:r>
            <a:endParaRPr lang="uk-UA" sz="2800"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the solubility product (SP)</a:t>
            </a:r>
            <a:endParaRPr lang="ru-RU" noProof="1">
              <a:latin typeface="Times New Roman" pitchFamily="18" charset="0"/>
              <a:cs typeface="Times New Roman" pitchFamily="18" charset="0"/>
            </a:endParaRPr>
          </a:p>
        </p:txBody>
      </p:sp>
      <p:sp>
        <p:nvSpPr>
          <p:cNvPr id="7" name="Прямоугольник 6"/>
          <p:cNvSpPr/>
          <p:nvPr/>
        </p:nvSpPr>
        <p:spPr>
          <a:xfrm>
            <a:off x="429490" y="2025318"/>
            <a:ext cx="11069782" cy="4893647"/>
          </a:xfrm>
          <a:prstGeom prst="rect">
            <a:avLst/>
          </a:prstGeom>
        </p:spPr>
        <p:txBody>
          <a:bodyPr wrap="square">
            <a:spAutoFit/>
          </a:bodyPr>
          <a:lstStyle/>
          <a:p>
            <a:r>
              <a:rPr lang="en-US" sz="2800" dirty="0" smtClean="0">
                <a:latin typeface="Times New Roman" pitchFamily="18" charset="0"/>
                <a:cs typeface="Times New Roman" pitchFamily="18" charset="0"/>
              </a:rPr>
              <a:t>The solubility product of a sparingly soluble strong electrolyte is the product of the equilibrium molar concentrations of the cations and anions of this electrolyte in a saturated aqueous solution.</a:t>
            </a:r>
          </a:p>
          <a:p>
            <a:pPr algn="ctr">
              <a:spcBef>
                <a:spcPts val="1200"/>
              </a:spcBef>
              <a:spcAft>
                <a:spcPts val="1200"/>
              </a:spcAft>
            </a:pPr>
            <a:r>
              <a:rPr lang="en-US" altLang="en-US" sz="2800" dirty="0" smtClean="0">
                <a:latin typeface="Times New Roman" panose="02020603050405020304" pitchFamily="18" charset="0"/>
                <a:cs typeface="Times New Roman" panose="02020603050405020304" pitchFamily="18" charset="0"/>
              </a:rPr>
              <a:t>SP </a:t>
            </a:r>
            <a:r>
              <a:rPr lang="ru-RU" altLang="en-US" sz="2800" dirty="0" smtClean="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A</a:t>
            </a:r>
            <a:r>
              <a:rPr lang="ru-RU" altLang="en-US" sz="2800"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a:t>
            </a:r>
            <a:r>
              <a:rPr lang="en-US" altLang="en-US" sz="2800" dirty="0" smtClean="0">
                <a:latin typeface="Times New Roman" panose="02020603050405020304" pitchFamily="18" charset="0"/>
                <a:cs typeface="Times New Roman" panose="02020603050405020304" pitchFamily="18" charset="0"/>
              </a:rPr>
              <a:t>B</a:t>
            </a:r>
            <a:r>
              <a:rPr lang="ru-RU" altLang="en-US" sz="2800"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 = </a:t>
            </a:r>
            <a:r>
              <a:rPr lang="en-US" altLang="en-US" sz="2800" dirty="0" smtClean="0">
                <a:latin typeface="Times New Roman" panose="02020603050405020304" pitchFamily="18" charset="0"/>
                <a:cs typeface="Times New Roman" panose="02020603050405020304" pitchFamily="18" charset="0"/>
              </a:rPr>
              <a:t>const</a:t>
            </a:r>
          </a:p>
          <a:p>
            <a:r>
              <a:rPr lang="en-US" sz="2800" dirty="0" smtClean="0">
                <a:latin typeface="Times New Roman" pitchFamily="18" charset="0"/>
                <a:cs typeface="Times New Roman" pitchFamily="18" charset="0"/>
              </a:rPr>
              <a:t>For an electrolyte with a more complex composition AaBb, the solubility product is expressed as follows:</a:t>
            </a:r>
          </a:p>
          <a:p>
            <a:pPr algn="ctr">
              <a:spcBef>
                <a:spcPts val="1200"/>
              </a:spcBef>
              <a:spcAft>
                <a:spcPts val="1200"/>
              </a:spcAft>
            </a:pPr>
            <a:r>
              <a:rPr lang="ru-RU" altLang="en-US" sz="2800" dirty="0" smtClean="0">
                <a:latin typeface="Times New Roman" panose="02020603050405020304" pitchFamily="18" charset="0"/>
                <a:cs typeface="Times New Roman" panose="02020603050405020304" pitchFamily="18" charset="0"/>
              </a:rPr>
              <a:t>А</a:t>
            </a:r>
            <a:r>
              <a:rPr lang="ru-RU" altLang="en-US" sz="2800" i="1" baseline="-25000" dirty="0" smtClean="0">
                <a:latin typeface="Times New Roman" panose="02020603050405020304" pitchFamily="18" charset="0"/>
                <a:cs typeface="Times New Roman" panose="02020603050405020304" pitchFamily="18" charset="0"/>
              </a:rPr>
              <a:t>а</a:t>
            </a:r>
            <a:r>
              <a:rPr lang="ru-RU" altLang="en-US" sz="2800" dirty="0" smtClean="0">
                <a:latin typeface="Times New Roman" panose="02020603050405020304" pitchFamily="18" charset="0"/>
                <a:cs typeface="Times New Roman" panose="02020603050405020304" pitchFamily="18" charset="0"/>
              </a:rPr>
              <a:t>В</a:t>
            </a:r>
            <a:r>
              <a:rPr lang="en-US" altLang="en-US" sz="2800" i="1" baseline="-25000" dirty="0" smtClean="0">
                <a:latin typeface="Times New Roman" panose="02020603050405020304" pitchFamily="18" charset="0"/>
                <a:cs typeface="Times New Roman" panose="02020603050405020304" pitchFamily="18" charset="0"/>
              </a:rPr>
              <a:t>b </a:t>
            </a:r>
            <a:r>
              <a:rPr lang="ru-RU" altLang="en-US" sz="2800" dirty="0" smtClean="0">
                <a:latin typeface="Times New Roman" panose="02020603050405020304" pitchFamily="18" charset="0"/>
                <a:cs typeface="Times New Roman" panose="02020603050405020304" pitchFamily="18" charset="0"/>
              </a:rPr>
              <a:t>↔</a:t>
            </a:r>
            <a:r>
              <a:rPr lang="ru-RU" altLang="en-US" sz="2800" i="1" dirty="0" smtClean="0">
                <a:latin typeface="Times New Roman" panose="02020603050405020304" pitchFamily="18" charset="0"/>
                <a:cs typeface="Times New Roman" panose="02020603050405020304" pitchFamily="18" charset="0"/>
              </a:rPr>
              <a:t>а</a:t>
            </a:r>
            <a:r>
              <a:rPr lang="ru-RU" altLang="en-US" sz="2800" dirty="0" smtClean="0">
                <a:latin typeface="Times New Roman" panose="02020603050405020304" pitchFamily="18" charset="0"/>
                <a:cs typeface="Times New Roman" panose="02020603050405020304" pitchFamily="18" charset="0"/>
              </a:rPr>
              <a:t>А</a:t>
            </a:r>
            <a:r>
              <a:rPr lang="en-US" altLang="en-US" sz="2800" i="1" baseline="30000" dirty="0" smtClean="0">
                <a:latin typeface="Times New Roman" panose="02020603050405020304" pitchFamily="18" charset="0"/>
                <a:cs typeface="Times New Roman" panose="02020603050405020304" pitchFamily="18" charset="0"/>
              </a:rPr>
              <a:t>b</a:t>
            </a:r>
            <a:r>
              <a:rPr lang="ru-RU" altLang="en-US" sz="2800" i="1" baseline="30000" dirty="0" smtClean="0">
                <a:latin typeface="Times New Roman" panose="02020603050405020304" pitchFamily="18" charset="0"/>
                <a:cs typeface="Times New Roman" panose="02020603050405020304" pitchFamily="18" charset="0"/>
              </a:rPr>
              <a:t>+</a:t>
            </a:r>
            <a:r>
              <a:rPr lang="ru-RU" altLang="en-US" sz="2800" i="1" dirty="0" smtClean="0">
                <a:latin typeface="Times New Roman" panose="02020603050405020304" pitchFamily="18" charset="0"/>
                <a:cs typeface="Times New Roman" panose="02020603050405020304" pitchFamily="18" charset="0"/>
              </a:rPr>
              <a:t> </a:t>
            </a:r>
            <a:r>
              <a:rPr lang="ru-RU" altLang="en-US" sz="2800" dirty="0" smtClean="0">
                <a:latin typeface="Times New Roman" panose="02020603050405020304" pitchFamily="18" charset="0"/>
                <a:cs typeface="Times New Roman" panose="02020603050405020304" pitchFamily="18" charset="0"/>
              </a:rPr>
              <a:t>+ </a:t>
            </a:r>
            <a:r>
              <a:rPr lang="en-US" altLang="en-US" sz="2800" i="1" dirty="0" smtClean="0">
                <a:latin typeface="Times New Roman" panose="02020603050405020304" pitchFamily="18" charset="0"/>
                <a:cs typeface="Times New Roman" panose="02020603050405020304" pitchFamily="18" charset="0"/>
              </a:rPr>
              <a:t>b</a:t>
            </a:r>
            <a:r>
              <a:rPr lang="en-US" altLang="en-US" sz="2800" dirty="0" smtClean="0">
                <a:latin typeface="Times New Roman" panose="02020603050405020304" pitchFamily="18" charset="0"/>
                <a:cs typeface="Times New Roman" panose="02020603050405020304" pitchFamily="18" charset="0"/>
              </a:rPr>
              <a:t>B</a:t>
            </a:r>
            <a:r>
              <a:rPr lang="en-US" altLang="en-US" sz="2800" i="1" baseline="30000" dirty="0" smtClean="0">
                <a:latin typeface="Times New Roman" panose="02020603050405020304" pitchFamily="18" charset="0"/>
                <a:cs typeface="Times New Roman" panose="02020603050405020304" pitchFamily="18" charset="0"/>
              </a:rPr>
              <a:t>a</a:t>
            </a:r>
            <a:r>
              <a:rPr lang="ru-RU" altLang="en-US" sz="2800" i="1" baseline="30000" dirty="0" smtClean="0">
                <a:latin typeface="Times New Roman" panose="02020603050405020304" pitchFamily="18" charset="0"/>
                <a:cs typeface="Times New Roman" panose="02020603050405020304" pitchFamily="18" charset="0"/>
              </a:rPr>
              <a:t>-</a:t>
            </a:r>
            <a:endParaRPr lang="uk-UA" altLang="en-US" sz="2800" dirty="0" smtClean="0">
              <a:latin typeface="Times New Roman" panose="02020603050405020304" pitchFamily="18" charset="0"/>
              <a:cs typeface="Times New Roman" panose="02020603050405020304" pitchFamily="18" charset="0"/>
            </a:endParaRPr>
          </a:p>
          <a:p>
            <a:pPr algn="ctr">
              <a:spcBef>
                <a:spcPts val="1200"/>
              </a:spcBef>
              <a:spcAft>
                <a:spcPts val="1200"/>
              </a:spcAft>
            </a:pPr>
            <a:r>
              <a:rPr lang="en-US" altLang="en-US" sz="2800" dirty="0" smtClean="0">
                <a:latin typeface="Times New Roman" panose="02020603050405020304" pitchFamily="18" charset="0"/>
                <a:cs typeface="Times New Roman" panose="02020603050405020304" pitchFamily="18" charset="0"/>
              </a:rPr>
              <a:t>SP</a:t>
            </a:r>
            <a:r>
              <a:rPr lang="ru-RU" altLang="en-US" sz="2800" dirty="0" smtClean="0">
                <a:latin typeface="Times New Roman" panose="02020603050405020304" pitchFamily="18" charset="0"/>
                <a:cs typeface="Times New Roman" panose="02020603050405020304" pitchFamily="18" charset="0"/>
              </a:rPr>
              <a:t> = [А</a:t>
            </a:r>
            <a:r>
              <a:rPr lang="en-US" altLang="en-US" sz="2800" i="1" baseline="30000" dirty="0" smtClean="0">
                <a:latin typeface="Times New Roman" panose="02020603050405020304" pitchFamily="18" charset="0"/>
                <a:cs typeface="Times New Roman" panose="02020603050405020304" pitchFamily="18" charset="0"/>
              </a:rPr>
              <a:t>b</a:t>
            </a:r>
            <a:r>
              <a:rPr lang="ru-RU" altLang="en-US" sz="2800" i="1"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a:t>
            </a:r>
            <a:r>
              <a:rPr lang="en-US" altLang="en-US" sz="2800" i="1" baseline="30000" dirty="0" smtClean="0">
                <a:latin typeface="Times New Roman" panose="02020603050405020304" pitchFamily="18" charset="0"/>
                <a:cs typeface="Times New Roman" panose="02020603050405020304" pitchFamily="18" charset="0"/>
              </a:rPr>
              <a:t>a</a:t>
            </a:r>
            <a:r>
              <a:rPr lang="ru-RU" altLang="en-US" sz="2800" i="1"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B</a:t>
            </a:r>
            <a:r>
              <a:rPr lang="en-US" altLang="en-US" sz="2800" i="1" baseline="30000" dirty="0" smtClean="0">
                <a:latin typeface="Times New Roman" panose="02020603050405020304" pitchFamily="18" charset="0"/>
                <a:cs typeface="Times New Roman" panose="02020603050405020304" pitchFamily="18" charset="0"/>
              </a:rPr>
              <a:t>a</a:t>
            </a:r>
            <a:r>
              <a:rPr lang="ru-RU" altLang="en-US" sz="2800" i="1" baseline="30000" dirty="0" smtClean="0">
                <a:latin typeface="Times New Roman" panose="02020603050405020304" pitchFamily="18" charset="0"/>
                <a:cs typeface="Times New Roman" panose="02020603050405020304" pitchFamily="18" charset="0"/>
              </a:rPr>
              <a:t>-</a:t>
            </a:r>
            <a:r>
              <a:rPr lang="ru-RU" altLang="en-US" sz="2800" dirty="0" smtClean="0">
                <a:latin typeface="Times New Roman" panose="02020603050405020304" pitchFamily="18" charset="0"/>
                <a:cs typeface="Times New Roman" panose="02020603050405020304" pitchFamily="18" charset="0"/>
              </a:rPr>
              <a:t>]</a:t>
            </a:r>
            <a:r>
              <a:rPr lang="en-US" altLang="en-US" sz="2800" i="1" baseline="30000" dirty="0" smtClean="0">
                <a:latin typeface="Times New Roman" panose="02020603050405020304" pitchFamily="18" charset="0"/>
                <a:cs typeface="Times New Roman" panose="02020603050405020304" pitchFamily="18" charset="0"/>
              </a:rPr>
              <a:t>b</a:t>
            </a:r>
            <a:endParaRPr lang="ru-RU" altLang="en-US" sz="2800" i="1" baseline="30000" dirty="0" smtClean="0">
              <a:latin typeface="Times New Roman" panose="02020603050405020304" pitchFamily="18" charset="0"/>
              <a:cs typeface="Times New Roman" panose="02020603050405020304" pitchFamily="18" charset="0"/>
            </a:endParaRPr>
          </a:p>
          <a:p>
            <a:endParaRPr lang="uk-UA"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the solubility product (SP)</a:t>
            </a:r>
            <a:endParaRPr lang="ru-RU" noProof="1">
              <a:latin typeface="Times New Roman" pitchFamily="18" charset="0"/>
              <a:cs typeface="Times New Roman" pitchFamily="18" charset="0"/>
            </a:endParaRPr>
          </a:p>
        </p:txBody>
      </p:sp>
      <p:sp>
        <p:nvSpPr>
          <p:cNvPr id="7" name="Прямоугольник 6"/>
          <p:cNvSpPr/>
          <p:nvPr/>
        </p:nvSpPr>
        <p:spPr>
          <a:xfrm>
            <a:off x="304799" y="2421553"/>
            <a:ext cx="11513128" cy="2292935"/>
          </a:xfrm>
          <a:prstGeom prst="rect">
            <a:avLst/>
          </a:prstGeom>
        </p:spPr>
        <p:txBody>
          <a:bodyPr wrap="square">
            <a:spAutoFit/>
          </a:bodyPr>
          <a:lstStyle/>
          <a:p>
            <a:pPr marL="514350" indent="-514350" algn="ctr">
              <a:spcAft>
                <a:spcPts val="600"/>
              </a:spcAft>
              <a:buAutoNum type="arabicPeriod"/>
            </a:pPr>
            <a:r>
              <a:rPr lang="en-US" sz="3200" dirty="0" smtClean="0">
                <a:latin typeface="Times New Roman" pitchFamily="18" charset="0"/>
                <a:cs typeface="Times New Roman" pitchFamily="18" charset="0"/>
              </a:rPr>
              <a:t>For silver chloride: AgCl↓ ↔ Ag</a:t>
            </a:r>
            <a:r>
              <a:rPr lang="en-US" sz="3200" baseline="300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 Cl</a:t>
            </a:r>
            <a:r>
              <a:rPr lang="en-US" sz="3200" baseline="300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a:t>
            </a:r>
          </a:p>
          <a:p>
            <a:pPr marL="514350" indent="-514350" algn="ctr">
              <a:spcAft>
                <a:spcPts val="600"/>
              </a:spcAft>
            </a:pPr>
            <a:r>
              <a:rPr lang="en-US" sz="3200" dirty="0" smtClean="0">
                <a:latin typeface="Times New Roman" pitchFamily="18" charset="0"/>
                <a:cs typeface="Times New Roman" pitchFamily="18" charset="0"/>
              </a:rPr>
              <a:t>SP = [Ag</a:t>
            </a:r>
            <a:r>
              <a:rPr lang="en-US" sz="3200" baseline="300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]∙[Cl</a:t>
            </a:r>
            <a:r>
              <a:rPr lang="en-US" sz="3200" baseline="300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 1.8∙10</a:t>
            </a:r>
            <a:r>
              <a:rPr lang="en-US" sz="3200" baseline="30000" dirty="0" smtClean="0">
                <a:latin typeface="Times New Roman" pitchFamily="18" charset="0"/>
                <a:cs typeface="Times New Roman" pitchFamily="18" charset="0"/>
              </a:rPr>
              <a:t>-10</a:t>
            </a:r>
            <a:r>
              <a:rPr lang="en-US" sz="3200" dirty="0" smtClean="0">
                <a:latin typeface="Times New Roman" pitchFamily="18" charset="0"/>
                <a:cs typeface="Times New Roman" pitchFamily="18" charset="0"/>
              </a:rPr>
              <a:t> (reference data)</a:t>
            </a:r>
          </a:p>
          <a:p>
            <a:pPr marL="514350" indent="-514350" algn="ctr">
              <a:spcAft>
                <a:spcPts val="600"/>
              </a:spcAft>
            </a:pPr>
            <a:r>
              <a:rPr lang="en-US" sz="3200" dirty="0" smtClean="0">
                <a:latin typeface="Times New Roman" pitchFamily="18" charset="0"/>
                <a:cs typeface="Times New Roman" pitchFamily="18" charset="0"/>
              </a:rPr>
              <a:t>2. For calcium orthophosphate: Ca</a:t>
            </a:r>
            <a:r>
              <a:rPr lang="en-US" sz="3200" baseline="-25000"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(PO</a:t>
            </a:r>
            <a:r>
              <a:rPr lang="en-US" sz="3200" baseline="-25000" dirty="0" smtClean="0">
                <a:latin typeface="Times New Roman" pitchFamily="18" charset="0"/>
                <a:cs typeface="Times New Roman" pitchFamily="18" charset="0"/>
              </a:rPr>
              <a:t>4</a:t>
            </a:r>
            <a:r>
              <a:rPr lang="en-US" sz="3200" dirty="0" smtClean="0">
                <a:latin typeface="Times New Roman" pitchFamily="18" charset="0"/>
                <a:cs typeface="Times New Roman" pitchFamily="18" charset="0"/>
              </a:rPr>
              <a:t>)</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 ↔ 3Ca</a:t>
            </a:r>
            <a:r>
              <a:rPr lang="en-US" sz="3200" baseline="30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 + 2PO</a:t>
            </a:r>
            <a:r>
              <a:rPr lang="en-US" sz="3200" baseline="-25000" dirty="0" smtClean="0">
                <a:latin typeface="Times New Roman" pitchFamily="18" charset="0"/>
                <a:cs typeface="Times New Roman" pitchFamily="18" charset="0"/>
              </a:rPr>
              <a:t>4</a:t>
            </a:r>
            <a:r>
              <a:rPr lang="en-US" sz="3200" baseline="30000"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 </a:t>
            </a:r>
          </a:p>
          <a:p>
            <a:pPr marL="514350" indent="-514350" algn="ctr">
              <a:spcAft>
                <a:spcPts val="600"/>
              </a:spcAft>
            </a:pPr>
            <a:r>
              <a:rPr lang="en-US" sz="3200" dirty="0" smtClean="0">
                <a:latin typeface="Times New Roman" pitchFamily="18" charset="0"/>
                <a:cs typeface="Times New Roman" pitchFamily="18" charset="0"/>
              </a:rPr>
              <a:t>SP = [Ca</a:t>
            </a:r>
            <a:r>
              <a:rPr lang="en-US" sz="3200" baseline="30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a:t>
            </a:r>
            <a:r>
              <a:rPr lang="en-US" sz="3200" baseline="30000"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∙[PO</a:t>
            </a:r>
            <a:r>
              <a:rPr lang="en-US" sz="3200" baseline="-25000" dirty="0" smtClean="0">
                <a:latin typeface="Times New Roman" pitchFamily="18" charset="0"/>
                <a:cs typeface="Times New Roman" pitchFamily="18" charset="0"/>
              </a:rPr>
              <a:t>4</a:t>
            </a:r>
            <a:r>
              <a:rPr lang="en-US" sz="3200" baseline="30000"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 1.0∙10</a:t>
            </a:r>
            <a:r>
              <a:rPr lang="en-US" sz="3200" baseline="30000" dirty="0" smtClean="0">
                <a:latin typeface="Times New Roman" pitchFamily="18" charset="0"/>
                <a:cs typeface="Times New Roman" pitchFamily="18" charset="0"/>
              </a:rPr>
              <a:t>-25</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(reference data)</a:t>
            </a:r>
            <a:endParaRPr lang="uk-UA" sz="3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the solubility product (SP)</a:t>
            </a:r>
            <a:endParaRPr lang="ru-RU" noProof="1">
              <a:latin typeface="Times New Roman" pitchFamily="18" charset="0"/>
              <a:cs typeface="Times New Roman" pitchFamily="18" charset="0"/>
            </a:endParaRPr>
          </a:p>
        </p:txBody>
      </p:sp>
      <p:sp>
        <p:nvSpPr>
          <p:cNvPr id="3074"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6"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8"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9" name="Прямоугольник 18"/>
          <p:cNvSpPr/>
          <p:nvPr/>
        </p:nvSpPr>
        <p:spPr>
          <a:xfrm>
            <a:off x="623455" y="2191527"/>
            <a:ext cx="11125200" cy="1969770"/>
          </a:xfrm>
          <a:prstGeom prst="rect">
            <a:avLst/>
          </a:prstGeom>
        </p:spPr>
        <p:txBody>
          <a:bodyPr wrap="square">
            <a:spAutoFit/>
          </a:bodyPr>
          <a:lstStyle/>
          <a:p>
            <a:pPr algn="just">
              <a:spcAft>
                <a:spcPts val="1200"/>
              </a:spcAft>
            </a:pPr>
            <a:r>
              <a:rPr lang="en-US" sz="2800" dirty="0" smtClean="0">
                <a:latin typeface="Times New Roman" pitchFamily="18" charset="0"/>
                <a:cs typeface="Times New Roman" pitchFamily="18" charset="0"/>
              </a:rPr>
              <a:t>If the electrolyte concentration in the solution is higher than the SP value, then an excess amount of the substance precipitates. Therefore, the condition for precipitation for electrolyte AB will be the ratio:</a:t>
            </a:r>
          </a:p>
          <a:p>
            <a:pPr algn="ct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B-</a:t>
            </a:r>
            <a:r>
              <a:rPr lang="en-US" sz="2800" dirty="0" smtClean="0">
                <a:latin typeface="Times New Roman" pitchFamily="18" charset="0"/>
                <a:cs typeface="Times New Roman" pitchFamily="18" charset="0"/>
              </a:rPr>
              <a:t>&gt; </a:t>
            </a:r>
            <a:r>
              <a:rPr lang="en-US" sz="2800" dirty="0" smtClean="0">
                <a:latin typeface="Times New Roman" pitchFamily="18" charset="0"/>
                <a:cs typeface="Times New Roman" pitchFamily="18" charset="0"/>
              </a:rPr>
              <a:t>SP</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(precipitates)</a:t>
            </a:r>
            <a:endParaRPr lang="uk-UA" sz="2800" dirty="0">
              <a:latin typeface="Times New Roman" pitchFamily="18" charset="0"/>
              <a:cs typeface="Times New Roman" pitchFamily="18" charset="0"/>
            </a:endParaRPr>
          </a:p>
        </p:txBody>
      </p:sp>
      <p:sp>
        <p:nvSpPr>
          <p:cNvPr id="20" name="Прямоугольник 19"/>
          <p:cNvSpPr/>
          <p:nvPr/>
        </p:nvSpPr>
        <p:spPr>
          <a:xfrm>
            <a:off x="651164" y="4532853"/>
            <a:ext cx="11083635" cy="1384995"/>
          </a:xfrm>
          <a:prstGeom prst="rect">
            <a:avLst/>
          </a:prstGeom>
        </p:spPr>
        <p:txBody>
          <a:bodyPr wrap="square">
            <a:spAutoFit/>
          </a:bodyPr>
          <a:lstStyle/>
          <a:p>
            <a:r>
              <a:rPr lang="en-US" sz="2800" dirty="0" smtClean="0">
                <a:latin typeface="Times New Roman" pitchFamily="18" charset="0"/>
                <a:cs typeface="Times New Roman" pitchFamily="18" charset="0"/>
              </a:rPr>
              <a:t>If the precipitation condition is not met, i.e.</a:t>
            </a:r>
          </a:p>
          <a:p>
            <a:pPr algn="ct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∙C</a:t>
            </a:r>
            <a:r>
              <a:rPr lang="en-US" sz="2800" baseline="-25000" dirty="0" smtClean="0">
                <a:latin typeface="Times New Roman" pitchFamily="18" charset="0"/>
                <a:cs typeface="Times New Roman" pitchFamily="18" charset="0"/>
              </a:rPr>
              <a:t>B-</a:t>
            </a:r>
            <a:r>
              <a:rPr lang="en-US" sz="2800" dirty="0" smtClean="0">
                <a:latin typeface="Times New Roman" pitchFamily="18" charset="0"/>
                <a:cs typeface="Times New Roman" pitchFamily="18" charset="0"/>
              </a:rPr>
              <a:t> &lt; </a:t>
            </a:r>
            <a:r>
              <a:rPr lang="en-US" sz="2800" dirty="0" smtClean="0">
                <a:latin typeface="Times New Roman" pitchFamily="18" charset="0"/>
                <a:cs typeface="Times New Roman" pitchFamily="18" charset="0"/>
              </a:rPr>
              <a:t>SP</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then a precipitate of a sparingly soluble substance is not formed.</a:t>
            </a:r>
            <a:endParaRPr lang="uk-UA"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latin typeface="Times New Roman" pitchFamily="18" charset="0"/>
                <a:cs typeface="Times New Roman" pitchFamily="18" charset="0"/>
              </a:rPr>
              <a:t>the solubility product (SP) and solubility</a:t>
            </a:r>
            <a:endParaRPr lang="ru-RU" noProof="1">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Прямоугольник 10"/>
          <p:cNvSpPr/>
          <p:nvPr/>
        </p:nvSpPr>
        <p:spPr>
          <a:xfrm>
            <a:off x="581891" y="2011557"/>
            <a:ext cx="11069782" cy="4154984"/>
          </a:xfrm>
          <a:prstGeom prst="rect">
            <a:avLst/>
          </a:prstGeom>
        </p:spPr>
        <p:txBody>
          <a:bodyPr wrap="square">
            <a:spAutoFit/>
          </a:bodyPr>
          <a:lstStyle/>
          <a:p>
            <a:pPr algn="just"/>
            <a:r>
              <a:rPr lang="en-US" sz="2400" dirty="0" smtClean="0">
                <a:latin typeface="Times New Roman" pitchFamily="18" charset="0"/>
                <a:cs typeface="Times New Roman" pitchFamily="18" charset="0"/>
              </a:rPr>
              <a:t>Since SP characterizes the solubility of a substance, knowing its value, one can determine the concentration of ions of a given electrolyte in its saturated solution, i.e. its </a:t>
            </a:r>
            <a:r>
              <a:rPr lang="en-US" sz="2400" b="1" u="sng" dirty="0" smtClean="0">
                <a:latin typeface="Times New Roman" pitchFamily="18" charset="0"/>
                <a:cs typeface="Times New Roman" pitchFamily="18" charset="0"/>
              </a:rPr>
              <a:t>solubility</a:t>
            </a:r>
            <a:r>
              <a:rPr lang="en-US" sz="2400" dirty="0" smtClean="0">
                <a:latin typeface="Times New Roman" pitchFamily="18" charset="0"/>
                <a:cs typeface="Times New Roman" pitchFamily="18" charset="0"/>
              </a:rPr>
              <a:t> (S) in mol/dm</a:t>
            </a:r>
            <a:r>
              <a:rPr lang="en-US" sz="2400" baseline="30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.There is a relationship between the solubility product and solubility s (mol/dm</a:t>
            </a:r>
            <a:r>
              <a:rPr lang="en-US" sz="2400" baseline="30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of a sparingly soluble electrolyte. For electrolyte AB, it has the following mathematical expression:</a:t>
            </a:r>
          </a:p>
          <a:p>
            <a:pPr algn="just"/>
            <a:endParaRPr lang="en-US" sz="2400" dirty="0" smtClean="0">
              <a:latin typeface="Times New Roman" pitchFamily="18" charset="0"/>
              <a:cs typeface="Times New Roman" pitchFamily="18" charset="0"/>
            </a:endParaRPr>
          </a:p>
          <a:p>
            <a:pPr algn="ctr"/>
            <a:r>
              <a:rPr lang="ru-RU" altLang="en-US" sz="2400" dirty="0" smtClean="0">
                <a:latin typeface="Times New Roman" panose="02020603050405020304" pitchFamily="18" charset="0"/>
                <a:cs typeface="Times New Roman" panose="02020603050405020304" pitchFamily="18" charset="0"/>
              </a:rPr>
              <a:t>АВ↓ ↔ А</a:t>
            </a:r>
            <a:r>
              <a:rPr lang="ru-RU" altLang="en-US" sz="2400" baseline="30000" dirty="0" smtClean="0">
                <a:latin typeface="Times New Roman" panose="02020603050405020304" pitchFamily="18" charset="0"/>
                <a:cs typeface="Times New Roman" panose="02020603050405020304" pitchFamily="18" charset="0"/>
              </a:rPr>
              <a:t>+ </a:t>
            </a:r>
            <a:r>
              <a:rPr lang="ru-RU" altLang="en-US" sz="2400" dirty="0" smtClean="0">
                <a:latin typeface="Times New Roman" panose="02020603050405020304" pitchFamily="18" charset="0"/>
                <a:cs typeface="Times New Roman" panose="02020603050405020304" pitchFamily="18" charset="0"/>
              </a:rPr>
              <a:t>+ В</a:t>
            </a:r>
            <a:r>
              <a:rPr lang="ru-RU" altLang="en-US" sz="2400" baseline="30000" dirty="0" smtClean="0">
                <a:latin typeface="Times New Roman" panose="02020603050405020304" pitchFamily="18" charset="0"/>
                <a:cs typeface="Times New Roman" panose="02020603050405020304" pitchFamily="18" charset="0"/>
              </a:rPr>
              <a:t>-</a:t>
            </a:r>
            <a:r>
              <a:rPr lang="ru-RU" altLang="en-US" sz="2400" dirty="0" smtClean="0">
                <a:latin typeface="Times New Roman" panose="02020603050405020304" pitchFamily="18" charset="0"/>
                <a:cs typeface="Times New Roman" panose="02020603050405020304" pitchFamily="18" charset="0"/>
              </a:rPr>
              <a:t>;            </a:t>
            </a:r>
            <a:endParaRPr lang="en-US" altLang="en-US" sz="2400" dirty="0" smtClean="0">
              <a:latin typeface="Times New Roman" panose="02020603050405020304" pitchFamily="18" charset="0"/>
              <a:cs typeface="Times New Roman" panose="02020603050405020304" pitchFamily="18" charset="0"/>
            </a:endParaRPr>
          </a:p>
          <a:p>
            <a:pPr algn="ctr"/>
            <a:r>
              <a:rPr lang="en-US" altLang="en-US" sz="2400" dirty="0" smtClean="0">
                <a:latin typeface="Times New Roman" panose="02020603050405020304" pitchFamily="18" charset="0"/>
                <a:cs typeface="Times New Roman" panose="02020603050405020304" pitchFamily="18" charset="0"/>
              </a:rPr>
              <a:t>SP</a:t>
            </a:r>
            <a:r>
              <a:rPr lang="ru-RU" altLang="en-US" sz="2400" dirty="0" smtClean="0">
                <a:latin typeface="Times New Roman" panose="02020603050405020304" pitchFamily="18" charset="0"/>
                <a:cs typeface="Times New Roman" panose="02020603050405020304" pitchFamily="18" charset="0"/>
              </a:rPr>
              <a:t> = [</a:t>
            </a:r>
            <a:r>
              <a:rPr lang="en-US" altLang="en-US" sz="2400" dirty="0" smtClean="0">
                <a:latin typeface="Times New Roman" panose="02020603050405020304" pitchFamily="18" charset="0"/>
                <a:cs typeface="Times New Roman" panose="02020603050405020304" pitchFamily="18" charset="0"/>
              </a:rPr>
              <a:t>A</a:t>
            </a:r>
            <a:r>
              <a:rPr lang="ru-RU" altLang="en-US" sz="2400" baseline="30000" dirty="0" smtClean="0">
                <a:latin typeface="Times New Roman" panose="02020603050405020304" pitchFamily="18" charset="0"/>
                <a:cs typeface="Times New Roman" panose="02020603050405020304" pitchFamily="18" charset="0"/>
              </a:rPr>
              <a:t>+</a:t>
            </a:r>
            <a:r>
              <a:rPr lang="ru-RU" altLang="en-US" sz="2400" dirty="0" smtClean="0">
                <a:latin typeface="Times New Roman" panose="02020603050405020304" pitchFamily="18" charset="0"/>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B</a:t>
            </a:r>
            <a:r>
              <a:rPr lang="ru-RU" altLang="en-US" sz="2400" baseline="30000" dirty="0" smtClean="0">
                <a:latin typeface="Times New Roman" panose="02020603050405020304" pitchFamily="18" charset="0"/>
                <a:cs typeface="Times New Roman" panose="02020603050405020304" pitchFamily="18" charset="0"/>
              </a:rPr>
              <a:t>-</a:t>
            </a:r>
            <a:r>
              <a:rPr lang="ru-RU" altLang="en-US" sz="2400" dirty="0" smtClean="0">
                <a:latin typeface="Times New Roman" panose="02020603050405020304" pitchFamily="18" charset="0"/>
                <a:cs typeface="Times New Roman" panose="02020603050405020304" pitchFamily="18" charset="0"/>
              </a:rPr>
              <a:t>]</a:t>
            </a:r>
            <a:endParaRPr lang="uk-UA" altLang="en-US" sz="2400" dirty="0" smtClean="0">
              <a:latin typeface="Times New Roman" panose="02020603050405020304" pitchFamily="18" charset="0"/>
              <a:cs typeface="Times New Roman" panose="02020603050405020304" pitchFamily="18" charset="0"/>
            </a:endParaRPr>
          </a:p>
          <a:p>
            <a:pPr algn="ctr"/>
            <a:r>
              <a:rPr lang="ru-RU" altLang="en-US" sz="2400" dirty="0" smtClean="0">
                <a:latin typeface="Times New Roman" panose="02020603050405020304" pitchFamily="18" charset="0"/>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A</a:t>
            </a:r>
            <a:r>
              <a:rPr lang="ru-RU" altLang="en-US" sz="2400" baseline="30000" dirty="0" smtClean="0">
                <a:latin typeface="Times New Roman" panose="02020603050405020304" pitchFamily="18" charset="0"/>
                <a:cs typeface="Times New Roman" panose="02020603050405020304" pitchFamily="18" charset="0"/>
              </a:rPr>
              <a:t>+</a:t>
            </a:r>
            <a:r>
              <a:rPr lang="ru-RU" altLang="en-US" sz="2400" dirty="0" smtClean="0">
                <a:latin typeface="Times New Roman" panose="02020603050405020304" pitchFamily="18" charset="0"/>
                <a:cs typeface="Times New Roman" panose="02020603050405020304" pitchFamily="18" charset="0"/>
              </a:rPr>
              <a:t>] = [</a:t>
            </a:r>
            <a:r>
              <a:rPr lang="en-US" altLang="en-US" sz="2400" dirty="0" smtClean="0">
                <a:latin typeface="Times New Roman" panose="02020603050405020304" pitchFamily="18" charset="0"/>
                <a:cs typeface="Times New Roman" panose="02020603050405020304" pitchFamily="18" charset="0"/>
              </a:rPr>
              <a:t>B</a:t>
            </a:r>
            <a:r>
              <a:rPr lang="ru-RU" altLang="en-US" sz="2400" baseline="30000" dirty="0" smtClean="0">
                <a:latin typeface="Times New Roman" panose="02020603050405020304" pitchFamily="18" charset="0"/>
                <a:cs typeface="Times New Roman" panose="02020603050405020304" pitchFamily="18" charset="0"/>
              </a:rPr>
              <a:t>-</a:t>
            </a:r>
            <a:r>
              <a:rPr lang="ru-RU" altLang="en-US" sz="2400" dirty="0" smtClean="0">
                <a:latin typeface="Times New Roman" panose="02020603050405020304" pitchFamily="18" charset="0"/>
                <a:cs typeface="Times New Roman" panose="02020603050405020304" pitchFamily="18" charset="0"/>
              </a:rPr>
              <a:t>] = </a:t>
            </a:r>
            <a:r>
              <a:rPr lang="en-US" altLang="en-US" sz="2400" i="1" dirty="0" smtClean="0">
                <a:latin typeface="Times New Roman" panose="02020603050405020304" pitchFamily="18" charset="0"/>
                <a:cs typeface="Times New Roman" panose="02020603050405020304" pitchFamily="18" charset="0"/>
              </a:rPr>
              <a:t>S</a:t>
            </a:r>
            <a:endParaRPr lang="uk-UA" altLang="en-US" sz="2400" dirty="0" smtClean="0">
              <a:latin typeface="Times New Roman" panose="02020603050405020304" pitchFamily="18" charset="0"/>
              <a:cs typeface="Times New Roman" panose="02020603050405020304" pitchFamily="18" charset="0"/>
            </a:endParaRPr>
          </a:p>
          <a:p>
            <a:pPr algn="ctr"/>
            <a:r>
              <a:rPr lang="en-US" altLang="en-US" sz="2400" dirty="0" smtClean="0">
                <a:latin typeface="Times New Roman" panose="02020603050405020304" pitchFamily="18" charset="0"/>
                <a:cs typeface="Times New Roman" panose="02020603050405020304" pitchFamily="18" charset="0"/>
              </a:rPr>
              <a:t>S</a:t>
            </a:r>
            <a:r>
              <a:rPr lang="ru-RU" altLang="en-US" sz="2400" dirty="0" smtClean="0">
                <a:latin typeface="Times New Roman" panose="02020603050405020304" pitchFamily="18" charset="0"/>
                <a:cs typeface="Times New Roman" panose="02020603050405020304" pitchFamily="18" charset="0"/>
              </a:rPr>
              <a:t>Р</a:t>
            </a:r>
            <a:r>
              <a:rPr lang="en-US" altLang="en-US" sz="2400" dirty="0" smtClean="0">
                <a:latin typeface="Times New Roman" panose="02020603050405020304" pitchFamily="18" charset="0"/>
                <a:cs typeface="Times New Roman" panose="02020603050405020304" pitchFamily="18" charset="0"/>
              </a:rPr>
              <a:t> = [A</a:t>
            </a:r>
            <a:r>
              <a:rPr lang="en-US" altLang="en-US" sz="2400" baseline="30000" dirty="0" smtClean="0">
                <a:latin typeface="Times New Roman" panose="02020603050405020304" pitchFamily="18" charset="0"/>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]∙[B</a:t>
            </a:r>
            <a:r>
              <a:rPr lang="en-US" altLang="en-US" sz="2400" baseline="30000" dirty="0" smtClean="0">
                <a:latin typeface="Times New Roman" panose="02020603050405020304" pitchFamily="18" charset="0"/>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 </a:t>
            </a:r>
            <a:r>
              <a:rPr lang="en-US" altLang="en-US" sz="2400" i="1" dirty="0" smtClean="0">
                <a:latin typeface="Times New Roman" panose="02020603050405020304" pitchFamily="18" charset="0"/>
                <a:cs typeface="Times New Roman" panose="02020603050405020304" pitchFamily="18" charset="0"/>
              </a:rPr>
              <a:t>S</a:t>
            </a:r>
            <a:r>
              <a:rPr lang="en-US" altLang="en-US" sz="2400" i="1" baseline="30000" dirty="0" smtClean="0">
                <a:latin typeface="Times New Roman" panose="02020603050405020304" pitchFamily="18" charset="0"/>
                <a:cs typeface="Times New Roman" panose="02020603050405020304" pitchFamily="18" charset="0"/>
              </a:rPr>
              <a:t>2</a:t>
            </a:r>
            <a:r>
              <a:rPr lang="en-US" altLang="en-US" sz="2400" i="1" dirty="0" smtClean="0">
                <a:latin typeface="Times New Roman" panose="02020603050405020304" pitchFamily="18" charset="0"/>
                <a:cs typeface="Times New Roman" panose="02020603050405020304" pitchFamily="18" charset="0"/>
              </a:rPr>
              <a:t> or S</a:t>
            </a:r>
            <a:r>
              <a:rPr lang="en-US" altLang="en-US" sz="2400" dirty="0" smtClean="0">
                <a:latin typeface="Times New Roman" panose="02020603050405020304" pitchFamily="18" charset="0"/>
                <a:cs typeface="Times New Roman" panose="02020603050405020304" pitchFamily="18" charset="0"/>
              </a:rPr>
              <a:t> = √</a:t>
            </a:r>
            <a:r>
              <a:rPr lang="ru-RU" altLang="en-US" sz="2400" dirty="0" smtClean="0">
                <a:latin typeface="Times New Roman" panose="02020603050405020304" pitchFamily="18" charset="0"/>
                <a:cs typeface="Times New Roman" panose="02020603050405020304" pitchFamily="18" charset="0"/>
              </a:rPr>
              <a:t>ПР</a:t>
            </a:r>
          </a:p>
          <a:p>
            <a:pPr algn="just"/>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Effect of homonymous ions on solubility</a:t>
            </a:r>
            <a:endParaRPr lang="ru-RU" noProof="1">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Прямоугольник 10"/>
          <p:cNvSpPr/>
          <p:nvPr/>
        </p:nvSpPr>
        <p:spPr>
          <a:xfrm>
            <a:off x="374073" y="1956459"/>
            <a:ext cx="11346872" cy="4154984"/>
          </a:xfrm>
          <a:prstGeom prst="rect">
            <a:avLst/>
          </a:prstGeom>
        </p:spPr>
        <p:txBody>
          <a:bodyPr wrap="square">
            <a:spAutoFit/>
          </a:bodyPr>
          <a:lstStyle/>
          <a:p>
            <a:r>
              <a:rPr lang="en-US" sz="2400" dirty="0" smtClean="0">
                <a:latin typeface="Times New Roman" pitchFamily="18" charset="0"/>
                <a:cs typeface="Times New Roman" pitchFamily="18" charset="0"/>
              </a:rPr>
              <a:t>A change in the concentration of one of the electrolyte ions affects the solubility of the substance. If the concentration of one of its ions is artificially increased in a saturated electrolyte solution, then, in accordance with the constancy of the value of SP, the concentration of another type of ions should decrease, which means that the solubility of the electrolyte decreases and part of it precipitates from the solution.Example. If in a saturated solution of calcium sulfate</a:t>
            </a:r>
          </a:p>
          <a:p>
            <a:pPr algn="ctr"/>
            <a:r>
              <a:rPr lang="en-US" sz="2400" dirty="0" smtClean="0">
                <a:latin typeface="Times New Roman" pitchFamily="18" charset="0"/>
                <a:cs typeface="Times New Roman" pitchFamily="18" charset="0"/>
              </a:rPr>
              <a:t>CaSO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Ca</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SO</a:t>
            </a:r>
            <a:r>
              <a:rPr lang="en-US" sz="2400" baseline="-25000" dirty="0" smtClean="0">
                <a:latin typeface="Times New Roman" pitchFamily="18" charset="0"/>
                <a:cs typeface="Times New Roman" pitchFamily="18" charset="0"/>
              </a:rPr>
              <a:t>4</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p>
          <a:p>
            <a:pPr algn="ctr"/>
            <a:r>
              <a:rPr lang="en-US" sz="2400" dirty="0" smtClean="0">
                <a:latin typeface="Times New Roman" pitchFamily="18" charset="0"/>
                <a:cs typeface="Times New Roman" pitchFamily="18" charset="0"/>
              </a:rPr>
              <a:t>SP = [Ca</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some well-soluble sulfate (K</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is added, then the concentration of sulfate ions SO</a:t>
            </a:r>
            <a:r>
              <a:rPr lang="en-US" sz="2400" baseline="-25000" dirty="0" smtClean="0">
                <a:latin typeface="Times New Roman" pitchFamily="18" charset="0"/>
                <a:cs typeface="Times New Roman" pitchFamily="18" charset="0"/>
              </a:rPr>
              <a:t>4</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increases, and, consequently, the concentration of Ca</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ions should decrease due to precipitation of CaSO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Therefore, the solubility of CaSO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decreases.</a:t>
            </a:r>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Effect of homonymous ions on solubility</a:t>
            </a:r>
            <a:endParaRPr lang="ru-RU" noProof="1">
              <a:latin typeface="Times New Roman" pitchFamily="18" charset="0"/>
              <a:cs typeface="Times New Roman" pitchFamily="18" charset="0"/>
            </a:endParaRPr>
          </a:p>
        </p:txBody>
      </p:sp>
      <p:sp>
        <p:nvSpPr>
          <p:cNvPr id="44034" name="AutoShape 2"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6" name="AutoShape 4"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8" name="AutoShape 6"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0" name="AutoShape 8"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2" name="AutoShape 10"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4" name="AutoShape 12"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6" name="AutoShape 14"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8" name="AutoShape 16"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8130" name="AutoShape 2"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2" name="AutoShape 4"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4" name="AutoShape 6"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6" name="AutoShape 8" descr="data:image/jpeg;base64,/9j/4AAQSkZJRgABAQAAAQABAAD/2wCEAAkGBw8QDxUPDw8QFRUVFRUPDw8PFQ8VFQ8PFRUWFhUVFRUYHSggGBolHRUVITEhJSkrLi4uFx8zODMtNygtLisBCgoKDg0OFRAQFi8dHR0tLS0tLS0tLS0vLS0tLS0tKy0tLSsrLSsrLS0tLSstLSstLS0rLSstLSstLS0tLS0tK//AABEIAKgBLAMBIgACEQEDEQH/xAAbAAACAgMBAAAAAAAAAAAAAAABAgADBAUGB//EADYQAAIBAgMGBAQEBgMAAAAAAAABAgMRBAUhBhIxQVFhEyJxgTJCkaEHFbHBFFJicoLRI/Dx/8QAGQEBAQEBAQEAAAAAAAAAAAAAAAECAwQF/8QAIREBAQACAQUBAQEBAAAAAAAAAAECEQMSITFBUWET8CL/2gAMAwEAAhEDEQA/AN+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iPKtqdp6leTTlaPKC4JfuxJbdQt07DNdtqMLxorfa+Z6R9upy+L2xxM38e6ukdDjnib9QeMz28fFhP1wyzydDUzuq/nk/VskM5rLhKX1NDGoy5yS4SPZjhjfThcr9dRhtp8VD4aj9Jar6HQYPbjROtTS67v+jzeOJa5mQ6/BXTuk1utfMuHZ8mTLh4spd9icmcezZfmlGur05p/wBPP6GWzxdZr4alKnJXhJKMk3FzTu1Ld4paL6o6zZjbqM7UsX5XwVXk/wC7p6nzefinHf8Am7j1cefV5mndMrkNvJq6aa4prmhWcHUrFYWwXIIMhUMmQEDCBlFciqRbIpkBVIrkWSKpECsRjMRsKVisLAEKyqoy1sxK9aK4tBVVZmvryHr5hT/mNZicxhyNyM01WRQ2YVXM1yRWsx7HTTL3BDIRDJnNo6CKmS4DCymkm3wWrfREuc9ttmfgYayes/L/AIrV/svcg0WZOvmWIdOjGUowTlux5QXN92cbtdg1h8R4CSvGK3+03q17HrP4IybjVlZebzSlzsnZL7t+yPL9u6yqY6rUXzTlL6yb/Sx65JjqSOWt7tcy5sl2STXUkZI3KxT6jKbT1SfZ8x4Um1fgu5XUVuZv+sntOi01VResHpzi+MX+67mNK4VND05JvXh9yXKZkmluXVIxk9/4XFwkrXbUtNOjV95f29yqtN7173tpfrbS7G8Lo7ix3d5b97c7fb7mMvGmp5263ZPbOWHtSrtyp8E+cPTt2PTcNiYVYKdOSlF6po8ClJXWl1e/R26G3yTaSvhqrdJ+Ru7pS1TX++558sd946zLT2hgNTjNocPSxDw06kZSSg/EptSptygpNKXa9vYpr7WYKHGrftFN/ocrjfjW43qGRx2I2/w0fgp1JfRfuULb/S/8PJLq2TVhuO5A2cXhdvIzbXgy0V+K4Lma/Ndt51I7lCLV+MiyU3HZ4zNqFN2nUin0uYv57hnwqx+p5Vjqk2+MpSesnqV0MBWn8NOo36OxZjL7Tqeu08dTnrGaZXVxlOPGa+pwWXZBjraNwXS7HxGzmJv5pyfuyan1d347T8xov54mNXzmhHjNHHLIK/K/1Zk4XZecneo36ak1Dd+NxW2morhr6Gvq7USWqhK3Wxt8LkNGC+FGRWyylJW3UJpe7no5piq3wQsurC8srz1nNnR4fDRgrJIFQmzTmZ5J1kyr8shHjqb6uzXVpHTFLGFHAU7/AAlywcOiCpDb5seqJhuImMjmprhuJclyBrnA/iRJynTguUd63rJ3/RHeXOdzuVOliY4qrFSjTp76g+E5qWkX2vJFnmbR0X4X5PWoZZUm4NVKkZeFGWmlnuvXgm39jzrM9g67nKdbEUYpW3rSTaXBXK9oPxEzGqn/AMrhBvSnS8qiuS01aOQWYYmvPdi25O71fRXd7np3csu0ZupPLZ5llWDoKym5vm+VzR1Jwv5IIpruV7Slf0LKRrHjtuq53KSdhjCT4sMqFx4yLYnrx4MNON5MmunQaYNyXQz6tKW54jXlctyLfOSV3Zdv3MZSavra6s/R8jlnw4ytTktUOLXVcH7NXX2YrfqZjqKbd7b0m5OS929Fp/4JKdNy0g7cHFO11e/E45ccntuZfjHuug0JrkdT/GYJ4ZUaOWU41G7yxNWpUqT9IrRJWMbA5S6tRQpU05dtFFdZPkjlydOHi7axty8zTEy/K6lVeWyXVm8wWyqk/PNtdr/Y7zD5JhobjjRUZKEYzW9KUZVEvNJX4XfI2EKaXBL2OXU6SOKjkOHp8KM5P0MeplNacZxhhXeT0cnpCPZdT0FIKQuf4dLz7K9gJca9Sy5xhxfa51mEyDC0oqMKUbLm1qzbCsxba1I1/wCW0Vwpx+iH8CC4RX0MmRTMiqZIrki2RXIoqaQrHYkiBWKxmgMgSRjVTKkY9VFg11dmtrs2mIRq8QjcSsR1NQ+KY9QVSN7R7Kgpi3Dc5qYgLguAWaLbDBuphpOPGKb/AMef6J+xvLiySas+HBrqB4vGCnBx5x0muq6o01ehKD0v2fY7PavJp4Suq1Nf8cno+l+MWaLEUVKe58slvL+nrY9GOUvdysaWMdR4tJ8TqMRs5RpUlVjiKcrrhF+aL5prkcniIJye69OT6nWZ2eIzcV/8RFcxZYpcimNDuh1RRv8ApyVjpxCeJnKyvotEuS5mZHD0lBylKcpclFeW3dvvZGNGC5Itu1o+li4X3l3TKfOw4eg1Ui2oySlGTTvuyV03GXbk/c6DKNmp1sQ6UVFWnKLlFtwik3dqXOKS49CjJ8Gqk4xXOx7pTyrD5fhZYeluyq1Kfhzlp5FJeZv6uy9DUxx13n+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SpF+qszrjyMXF5tDBzjJOyduUtU/VBjl7/6zu57H4jkov3Q1HY6vfXw16u50/tGehxMMNbgkW0MvU5JOLbbWkU27eh6Fhdi6a1q1G+0Vb7m9wWWUKCtSpxX9XFv3MXl+NTBzeQbNOL35R8PzSklF+eUHZRi/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2" name="Прямоугольник 21"/>
          <p:cNvSpPr/>
          <p:nvPr/>
        </p:nvSpPr>
        <p:spPr>
          <a:xfrm>
            <a:off x="498764" y="2441000"/>
            <a:ext cx="11097490" cy="3108543"/>
          </a:xfrm>
          <a:prstGeom prst="rect">
            <a:avLst/>
          </a:prstGeom>
        </p:spPr>
        <p:txBody>
          <a:bodyPr wrap="square">
            <a:spAutoFit/>
          </a:bodyPr>
          <a:lstStyle/>
          <a:p>
            <a:pPr algn="just"/>
            <a:r>
              <a:rPr lang="en-US" sz="2800" dirty="0" smtClean="0">
                <a:latin typeface="Times New Roman" pitchFamily="18" charset="0"/>
                <a:cs typeface="Times New Roman" pitchFamily="18" charset="0"/>
              </a:rPr>
              <a:t>If another salt is introduced into a saturated solution of CaSO</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 which does not change the concentration of Ca</a:t>
            </a:r>
            <a:r>
              <a:rPr lang="en-US" sz="2800" baseline="30000" dirty="0" smtClean="0">
                <a:latin typeface="Times New Roman" pitchFamily="18" charset="0"/>
                <a:cs typeface="Times New Roman" pitchFamily="18" charset="0"/>
              </a:rPr>
              <a:t>2+ </a:t>
            </a:r>
            <a:r>
              <a:rPr lang="en-US" sz="2800" dirty="0" smtClean="0">
                <a:latin typeface="Times New Roman" pitchFamily="18" charset="0"/>
                <a:cs typeface="Times New Roman" pitchFamily="18" charset="0"/>
              </a:rPr>
              <a:t>and SO</a:t>
            </a:r>
            <a:r>
              <a:rPr lang="en-US" sz="2800" baseline="-25000" dirty="0" smtClean="0">
                <a:latin typeface="Times New Roman" pitchFamily="18" charset="0"/>
                <a:cs typeface="Times New Roman" pitchFamily="18" charset="0"/>
              </a:rPr>
              <a:t>4</a:t>
            </a:r>
            <a:r>
              <a:rPr lang="en-US" sz="2800" baseline="30000" dirty="0" smtClean="0">
                <a:latin typeface="Times New Roman" pitchFamily="18" charset="0"/>
                <a:cs typeface="Times New Roman" pitchFamily="18" charset="0"/>
              </a:rPr>
              <a:t>2-</a:t>
            </a:r>
            <a:r>
              <a:rPr lang="en-US" sz="2800" dirty="0" smtClean="0">
                <a:latin typeface="Times New Roman" pitchFamily="18" charset="0"/>
                <a:cs typeface="Times New Roman" pitchFamily="18" charset="0"/>
              </a:rPr>
              <a:t> ions (KCl, NaNO</a:t>
            </a:r>
            <a:r>
              <a:rPr lang="en-US" sz="2800" baseline="-25000" dirty="0" smtClean="0">
                <a:latin typeface="Times New Roman" pitchFamily="18" charset="0"/>
                <a:cs typeface="Times New Roman" pitchFamily="18" charset="0"/>
              </a:rPr>
              <a:t>3</a:t>
            </a:r>
            <a:r>
              <a:rPr lang="en-US" sz="2800" dirty="0" smtClean="0">
                <a:latin typeface="Times New Roman" pitchFamily="18" charset="0"/>
                <a:cs typeface="Times New Roman" pitchFamily="18" charset="0"/>
              </a:rPr>
              <a:t>), then the solubility of CaSO</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 will not change.</a:t>
            </a: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Summarizing the above, it can be argued thatthe introduction of ions of the same name (cations or anions) reduces the solubility of a poorly soluble strong electrolyte.</a:t>
            </a:r>
            <a:endParaRPr lang="uk-UA"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f89910445_win32">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rotWithShape="1">
          <a:blip xmlns:r="http://schemas.openxmlformats.org/officeDocument/2006/relationships" r:embed="rId2">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Office_36806608_TF89910445.potx" id="{EDA6F036-4422-4A3D-B1E6-4FA25FD13BAB}" vid="{DE7B8C12-7B2E-401E-9CEE-F51A6AE0115C}"/>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tf89910445_win32</Template>
  <TotalTime>0</TotalTime>
  <Words>1539</Words>
  <Application>Microsoft Office PowerPoint</Application>
  <PresentationFormat>Произвольный</PresentationFormat>
  <Paragraphs>113</Paragraphs>
  <Slides>17</Slides>
  <Notes>16</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tf89910445_win32</vt:lpstr>
      <vt:lpstr>LECTURE №2  The main principles of the theory of strong electrolytes. The law of active masses and its application to various types of ionic equilibria in analytical chemistry. Application of the law of active masses to equilibria in heterogeneous systems and its significance in analytical chemistry.</vt:lpstr>
      <vt:lpstr>LeCTURE plan:</vt:lpstr>
      <vt:lpstr>Theory of strong electrolytes. </vt:lpstr>
      <vt:lpstr>the main provisions of Arrhenius' theory of electrolytic dissociation.</vt:lpstr>
      <vt:lpstr>Quantitative characteristics of the dissociation process</vt:lpstr>
      <vt:lpstr>Слайд 6</vt:lpstr>
      <vt:lpstr>The law of active masses and its application to various types of ionic equilibria in analytical chemistry.</vt:lpstr>
      <vt:lpstr>The law of active masses</vt:lpstr>
      <vt:lpstr>The law of active masses</vt:lpstr>
      <vt:lpstr>heterogeneous systems</vt:lpstr>
      <vt:lpstr>heterogeneous systems</vt:lpstr>
      <vt:lpstr>the solubility product (SP)</vt:lpstr>
      <vt:lpstr>the solubility product (SP)</vt:lpstr>
      <vt:lpstr>the solubility product (SP)</vt:lpstr>
      <vt:lpstr>the solubility product (SP) and solubility</vt:lpstr>
      <vt:lpstr>Effect of homonymous ions on solubility</vt:lpstr>
      <vt:lpstr>Effect of homonymous ions on solubility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2022-09-30T10:20:18Z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