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73" r:id="rId5"/>
    <p:sldId id="274" r:id="rId6"/>
    <p:sldId id="275" r:id="rId7"/>
    <p:sldId id="277" r:id="rId8"/>
    <p:sldId id="276" r:id="rId9"/>
    <p:sldId id="297" r:id="rId10"/>
    <p:sldId id="279" r:id="rId11"/>
    <p:sldId id="280" r:id="rId12"/>
    <p:sldId id="286" r:id="rId13"/>
    <p:sldId id="296" r:id="rId14"/>
    <p:sldId id="281" r:id="rId15"/>
    <p:sldId id="282" r:id="rId16"/>
    <p:sldId id="284" r:id="rId17"/>
    <p:sldId id="291" r:id="rId18"/>
    <p:sldId id="292" r:id="rId19"/>
    <p:sldId id="287" r:id="rId20"/>
    <p:sldId id="298" r:id="rId21"/>
    <p:sldId id="299" r:id="rId2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1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5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7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8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9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10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11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12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13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14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15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16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17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18</a:t>
            </a:fld>
            <a:endParaRPr lang="ru-RU" noProof="1"/>
          </a:p>
        </p:txBody>
      </p:sp>
    </p:spTree>
    <p:extLst>
      <p:ext uri="{BB962C8B-B14F-4D97-AF65-F5344CB8AC3E}">
        <p14:creationId xmlns="" xmlns:p14="http://schemas.microsoft.com/office/powerpoint/2010/main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545269-FB51-4A0D-B0CF-F5F4A60711B3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34EF1-EB0D-4C4F-80B4-CFC66AC9F333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72CF6A8-4FDC-40D7-8BAE-6878CA90E52F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FEA74-F00C-4C35-936E-03B16969343D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1B63D-AB4A-4EC4-91DE-7717EAE41D75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129CEC-0499-484E-B184-52FA96026F4C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1FA3E-F7AB-4A57-A7C4-1A760E871A43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06E2D-B0F0-4CDC-B364-7AEE58400ABC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FFEF01-2332-41E5-B378-0ED6C8A506D4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A3B05-DA0C-46B8-A27A-899BB142953C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E791261C-C197-4029-8656-EFC296A5803C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30.09.2022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6758CB7-007C-40DF-A901-600703FB6D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459C3A3-8B02-4FAB-91CE-E81E1BA31F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LECTURE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Application of the law of active masses to acid-base equilibria. Modern ideas about the acid-base interaction. Equilibrium in aqueous solutions of acids and bases. Calculation of pH in different systems: solutions of strong and weak acids and bases, as well as hydrolyzed salts. Buffer solutions.</a:t>
            </a:r>
            <a:endParaRPr lang="ru-RU" sz="20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DB366A7-87C2-43BB-AF03-1AF039EE1D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48" y="3887812"/>
            <a:ext cx="12188952" cy="457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F56C232-3134-4C4E-8119-3B970E1C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07301"/>
            <a:ext cx="11503152" cy="457200"/>
          </a:xfrm>
        </p:spPr>
        <p:txBody>
          <a:bodyPr rtlCol="0">
            <a:normAutofit/>
          </a:bodyPr>
          <a:lstStyle/>
          <a:p>
            <a:pPr rtl="0"/>
            <a:r>
              <a:rPr lang="ru-RU" noProof="1" smtClean="0"/>
              <a:t>Одеса 2022</a:t>
            </a:r>
            <a:endParaRPr lang="ru-RU" noProof="1"/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Odessa National Medical University</a:t>
            </a:r>
          </a:p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Faculty of Pharmacy</a:t>
            </a:r>
          </a:p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Department of Pharmaceutical Chemistry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11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73" y="298030"/>
            <a:ext cx="9784080" cy="1508760"/>
          </a:xfrm>
        </p:spPr>
        <p:txBody>
          <a:bodyPr rtlCol="0">
            <a:normAutofit/>
          </a:bodyPr>
          <a:lstStyle/>
          <a:p>
            <a:r>
              <a:rPr lang="en-US" noProof="1" smtClean="0">
                <a:latin typeface="Times New Roman" pitchFamily="18" charset="0"/>
                <a:cs typeface="Times New Roman" pitchFamily="18" charset="0"/>
              </a:rPr>
              <a:t>LeCTURE plan: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lvl="0" indent="-742950" algn="just">
              <a:buFont typeface="+mj-lt"/>
              <a:buAutoNum type="arabicParenR"/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Ionic product of water. 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The concept of pH; pOH.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pH calculation; pOH; [H</a:t>
            </a:r>
            <a:r>
              <a:rPr lang="en-US" sz="39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]; [OH</a:t>
            </a:r>
            <a:r>
              <a:rPr lang="en-US" sz="39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] in aqueous solutions of strong acids and bases.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Law of acting masses. Equilibrium in solutions of weak acids and bases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A buffer solution</a:t>
            </a:r>
            <a:endParaRPr lang="en-US" sz="3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284176"/>
            <a:ext cx="11582400" cy="1508760"/>
          </a:xfrm>
        </p:spPr>
        <p:txBody>
          <a:bodyPr rtlCol="0">
            <a:normAutofit/>
          </a:bodyPr>
          <a:lstStyle/>
          <a:p>
            <a:pPr marL="742950" lvl="0" indent="-742950"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Ionic product of water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18654" y="2011680"/>
            <a:ext cx="11665527" cy="4206240"/>
          </a:xfrm>
        </p:spPr>
        <p:txBody>
          <a:bodyPr>
            <a:normAutofit/>
          </a:bodyPr>
          <a:lstStyle/>
          <a:p>
            <a:pPr marL="22225" lvl="0" indent="420688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Water is a weak electrolyte and undergoes selfionistion to a small extent. The product of concentrations of 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ions in water at a particular temperature is known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as ionic product of water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It is designated as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w</a:t>
            </a:r>
            <a:endParaRPr lang="uk-UA" baseline="-25000" dirty="0"/>
          </a:p>
        </p:txBody>
      </p:sp>
      <p:pic>
        <p:nvPicPr>
          <p:cNvPr id="8" name="Рисунок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6022" y="3505200"/>
            <a:ext cx="4393083" cy="635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98432" y="4505098"/>
            <a:ext cx="5463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According to the law of mass action: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7502" y="5188356"/>
            <a:ext cx="2352098" cy="90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67745" y="538941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9410" y="5417127"/>
            <a:ext cx="3593242" cy="4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marL="742950" lvl="0" indent="-74295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Ionic product of water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77091" y="1970112"/>
            <a:ext cx="11360727" cy="4206240"/>
          </a:xfrm>
        </p:spPr>
        <p:txBody>
          <a:bodyPr>
            <a:noAutofit/>
          </a:bodyPr>
          <a:lstStyle/>
          <a:p>
            <a:pPr marL="14288" indent="-14288" algn="just">
              <a:buNone/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water, as well as in any aqueous solution of an acid, base, salt, the product of the concentrations of 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and 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is a constant value at a given temperature. At 25°С</a:t>
            </a:r>
          </a:p>
          <a:p>
            <a:pPr marL="14288" indent="-14288" algn="ctr">
              <a:buNone/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800" b="1" dirty="0" smtClean="0">
                <a:latin typeface="Times New Roman"/>
                <a:cs typeface="Times New Roman"/>
              </a:rPr>
              <a:t>⸱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[OH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] = 10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-14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4288" indent="-14288" algn="just">
              <a:buNone/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But in pure water, the hydrogen ion (hydroxonium ion) concentration must be equal to the hydroxide ion concentration. For every hydrogen ion formed, there is a hydroxide ion formed as well.</a:t>
            </a:r>
          </a:p>
          <a:p>
            <a:pPr marL="14288" indent="-14288" algn="just">
              <a:buNone/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Ionic product of water.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concept of </a:t>
            </a:r>
            <a:r>
              <a:rPr lang="en-US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H; </a:t>
            </a:r>
            <a:r>
              <a:rPr lang="en-US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OH.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12618" y="2011680"/>
            <a:ext cx="11139055" cy="4206240"/>
          </a:xfrm>
        </p:spPr>
        <p:txBody>
          <a:bodyPr/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That means that you can replace the 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term in the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expression by another 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= 1</a:t>
            </a:r>
            <a:r>
              <a:rPr lang="en-US" sz="2800" dirty="0" smtClean="0">
                <a:latin typeface="Times New Roman"/>
                <a:cs typeface="Times New Roman"/>
              </a:rPr>
              <a:t>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-14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Taking the square root of each side gives: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= 1</a:t>
            </a:r>
            <a:r>
              <a:rPr lang="en-US" sz="2800" dirty="0" smtClean="0">
                <a:latin typeface="Times New Roman"/>
                <a:cs typeface="Times New Roman"/>
              </a:rPr>
              <a:t> ⸱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mol/dm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(mol/l)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Converting that into pH: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= - log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= 7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5" name="Содержимое 5"/>
          <p:cNvSpPr>
            <a:spLocks noGrp="1"/>
          </p:cNvSpPr>
          <p:nvPr>
            <p:ph idx="1"/>
          </p:nvPr>
        </p:nvSpPr>
        <p:spPr>
          <a:xfrm>
            <a:off x="512618" y="2011679"/>
            <a:ext cx="11139055" cy="4624647"/>
          </a:xfrm>
        </p:spPr>
        <p:txBody>
          <a:bodyPr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same we can write about 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].  That means that you can replace the [H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term in the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expression by another[OH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= 1</a:t>
            </a:r>
            <a:r>
              <a:rPr lang="en-US" sz="2800" dirty="0" smtClean="0">
                <a:latin typeface="Times New Roman"/>
                <a:cs typeface="Times New Roman"/>
              </a:rPr>
              <a:t>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-14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Taking the square root of each side gives: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= 1</a:t>
            </a:r>
            <a:r>
              <a:rPr lang="en-US" sz="2800" dirty="0" smtClean="0">
                <a:latin typeface="Times New Roman"/>
                <a:cs typeface="Times New Roman"/>
              </a:rPr>
              <a:t> ⸱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mol/dm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(mol/l)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Converting that into pOH: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pOH = - log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pOH= 7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water 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+ pOH = 14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Ionic product of water.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concept of </a:t>
            </a:r>
            <a:r>
              <a:rPr lang="en-US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H; </a:t>
            </a:r>
            <a:r>
              <a:rPr lang="en-US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OH.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818" y="1983566"/>
            <a:ext cx="11596255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 is a measure of the concentration of hydrogen ions in a solution. Strong acids like hydrochloric acid at the sort of concentrations you normally use in the lab have a pH around 0 to 1. The lower the pH, the higher the concentration of hydrogen ions in the solution.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Hydrochloric acid is a strong acid - virtually 100% ionised. Each mole of HCl reacts with the water to give 1 mole of hydrogen ions and 1 mole of chloride ions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HCl </a:t>
            </a:r>
            <a:r>
              <a:rPr lang="en-US" sz="2400" dirty="0" smtClean="0">
                <a:latin typeface="Times New Roman"/>
                <a:cs typeface="Times New Roman"/>
              </a:rPr>
              <a:t>↔H</a:t>
            </a:r>
            <a:r>
              <a:rPr lang="en-US" sz="2400" baseline="30000" dirty="0" smtClean="0">
                <a:latin typeface="Times New Roman"/>
                <a:cs typeface="Times New Roman"/>
              </a:rPr>
              <a:t>+</a:t>
            </a:r>
            <a:r>
              <a:rPr lang="en-US" sz="2400" dirty="0" smtClean="0">
                <a:latin typeface="Times New Roman"/>
                <a:cs typeface="Times New Roman"/>
              </a:rPr>
              <a:t> + Cl</a:t>
            </a:r>
            <a:r>
              <a:rPr lang="en-US" sz="2400" baseline="30000" dirty="0" smtClean="0">
                <a:latin typeface="Times New Roman"/>
                <a:cs typeface="Times New Roman"/>
              </a:rPr>
              <a:t>-</a:t>
            </a:r>
            <a:endParaRPr lang="en-US" sz="2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means that if the concentration of the acid is 0.1 mol dm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then the concentration of hydrogen ions is also 0.1 mol dm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 = - log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[H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 = - log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[0.1] = 1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 + pOH = 14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pOH = 14 – pH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pOH = 14-1=13</a:t>
            </a: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lvl="0" indent="-74295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 calculation; pOH; [H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]; [OH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in aqueous solutions of strong acids and bases.</a:t>
            </a: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 calculation; pOH; [H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]; [OH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in aqueous solutions of strong acids and bases.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4908" y="1886957"/>
            <a:ext cx="11707092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strong base is something like sodium hydroxide or potassium hydroxide which is fully ionic. You can think of the compound as being 100% split up into metal ions and hydroxide ions in solution.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Each mole of sodium hydroxide dissolves to give a mole of hydroxide ions in solution.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NaOH </a:t>
            </a:r>
            <a:r>
              <a:rPr lang="en-US" sz="2800" dirty="0" smtClean="0">
                <a:latin typeface="Times New Roman"/>
                <a:cs typeface="Times New Roman"/>
              </a:rPr>
              <a:t>↔ Na</a:t>
            </a:r>
            <a:r>
              <a:rPr lang="en-US" sz="2800" baseline="30000" dirty="0" smtClean="0">
                <a:latin typeface="Times New Roman"/>
                <a:cs typeface="Times New Roman"/>
              </a:rPr>
              <a:t>+</a:t>
            </a:r>
            <a:r>
              <a:rPr lang="en-US" sz="2800" dirty="0" smtClean="0">
                <a:latin typeface="Times New Roman"/>
                <a:cs typeface="Times New Roman"/>
              </a:rPr>
              <a:t> + OH</a:t>
            </a:r>
            <a:r>
              <a:rPr lang="en-US" sz="2800" baseline="30000" dirty="0" smtClean="0">
                <a:latin typeface="Times New Roman"/>
                <a:cs typeface="Times New Roman"/>
              </a:rPr>
              <a:t>-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pOH = - log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[OH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pOH = - log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[0.1] = 1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+ pOH = 14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= 14 – pOH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= 14-1=13</a:t>
            </a:r>
          </a:p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aseline="30000" dirty="0" smtClean="0">
              <a:latin typeface="Times New Roman"/>
              <a:cs typeface="Times New Roman"/>
            </a:endParaRPr>
          </a:p>
          <a:p>
            <a:pPr algn="ctr"/>
            <a:endParaRPr lang="en-US" sz="28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876799" y="5777345"/>
            <a:ext cx="3477491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74295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Law of acting masses. Equilibrium in solutions of weak acids and bases.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9382" y="1911927"/>
            <a:ext cx="119426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weak acid is one which doesn't ionise fully when it is dissolved in water.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Ethanoic acid is a typical weak acid. In water it produce 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ethanoate ions, but the reverse reaction is more successful than the forward one. The ions react very easily to reform the acid again.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COOH</a:t>
            </a:r>
            <a:r>
              <a:rPr lang="en-US" sz="2400" dirty="0" smtClean="0">
                <a:latin typeface="Times New Roman"/>
                <a:cs typeface="Times New Roman"/>
              </a:rPr>
              <a:t>↔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any one time, only about 1% of the ethanoic acid molecules have converted into ions. The rest remain as simple ethanoic acid molecules.</a:t>
            </a:r>
          </a:p>
          <a:p>
            <a:pPr algn="just"/>
            <a:r>
              <a:rPr lang="en-US" sz="2400" dirty="0" smtClean="0"/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 equilibrium for the dissociation of ethanoic acid is properly written 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COOH +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sz="2400" dirty="0" smtClean="0">
                <a:latin typeface="Times New Roman"/>
                <a:cs typeface="Times New Roman"/>
              </a:rPr>
              <a:t>↔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expression is:</a:t>
            </a:r>
            <a:endParaRPr lang="en-US" sz="2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www.chemguide.co.uk/physical/acidbaseeqia/kaethanoic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3101" y="5740255"/>
            <a:ext cx="3003471" cy="79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98030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Equilibrium in solutions of weak acids and bases.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636" y="1942191"/>
            <a:ext cx="110836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bears exactly the same relationship to 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as pH does to the hydrogen ion concentration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-lgK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you use your calculator on all the 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values in the table above and convert them into pK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values, you get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54909" y="3850794"/>
          <a:ext cx="8127999" cy="18542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Acid</a:t>
                      </a:r>
                      <a:endParaRPr lang="uk-UA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(mol dm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uk-UA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uk-UA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hydrofluoric acid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5.6 x 10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3.3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methanoic acid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1.6 x 10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3.8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ethanoic acid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1.7 x 10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hydrogen sulphide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8.9 x 10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5766092"/>
            <a:ext cx="11942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Remember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this: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lower the value for pK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stronger the acid.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higher the value for pK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weaker the acid.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solubility product (SP)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490" y="2025318"/>
            <a:ext cx="110697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Ammonia is a typical weak base. Ammonia itself obviously doesn't contain hydroxide ions, but it reacts with water to produce ammonium ions and hydroxide ions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sz="2800" dirty="0" smtClean="0">
                <a:latin typeface="Times New Roman"/>
                <a:cs typeface="Times New Roman"/>
              </a:rPr>
              <a:t>↔ NH</a:t>
            </a:r>
            <a:r>
              <a:rPr lang="en-US" sz="2800" baseline="-25000" dirty="0" smtClean="0">
                <a:latin typeface="Times New Roman"/>
                <a:cs typeface="Times New Roman"/>
              </a:rPr>
              <a:t>4</a:t>
            </a:r>
            <a:r>
              <a:rPr lang="en-US" sz="2800" baseline="30000" dirty="0" smtClean="0">
                <a:latin typeface="Times New Roman"/>
                <a:cs typeface="Times New Roman"/>
              </a:rPr>
              <a:t>+</a:t>
            </a:r>
            <a:r>
              <a:rPr lang="en-US" sz="2800" dirty="0" smtClean="0">
                <a:latin typeface="Times New Roman"/>
                <a:cs typeface="Times New Roman"/>
              </a:rPr>
              <a:t> + OH</a:t>
            </a:r>
            <a:r>
              <a:rPr lang="en-US" sz="2800" baseline="30000" dirty="0" smtClean="0">
                <a:latin typeface="Times New Roman"/>
                <a:cs typeface="Times New Roman"/>
              </a:rPr>
              <a:t>-</a:t>
            </a:r>
            <a:endParaRPr lang="en-US" sz="28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However, the reaction is reversible, and at any one time about 99% of the ammonia is still present as ammonia molecules. Only about 1% has actually produced hydroxide ions.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weak base is one which doesn't convert fully into hydroxide ions in solution.</a:t>
            </a:r>
          </a:p>
          <a:p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807527" y="4156364"/>
            <a:ext cx="2909455" cy="105294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solubility product (SP)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1" y="2005917"/>
            <a:ext cx="115131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You can get a measure of the position of an equilibrium by writing an equilibrium constant for the reaction. The lower the value for the constant, the more the equilibrium lies to the left.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 this case the equilibrium constant is called K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This is defined as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spcAft>
                <a:spcPts val="600"/>
              </a:spcAft>
            </a:pPr>
            <a:endParaRPr lang="uk-UA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865253" y="4182485"/>
          <a:ext cx="2698347" cy="971405"/>
        </p:xfrm>
        <a:graphic>
          <a:graphicData uri="http://schemas.openxmlformats.org/presentationml/2006/ole">
            <p:oleObj spid="_x0000_s11265" name="Формула" r:id="rId5" imgW="1269720" imgH="457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solubility product (SP)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57199" y="1845164"/>
            <a:ext cx="1156854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relationship between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and pK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is exactly the same as all the other "p" terms in this topic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lgK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table shows some values for 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and pK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for some weak bases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82619" y="3712246"/>
          <a:ext cx="8127999" cy="18542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base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(mol dm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4.17 x 10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9.38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1.78 x 10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4.75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4.37 x 10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3.36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5.37 x 10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3.27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35527" y="5849124"/>
            <a:ext cx="116239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 you go down the table, the value of K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is increasing. That means that the bases are getting stronger.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 K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gets bigger, pK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gets smaller. The lower the value of pK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the stronger the base.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buffer solution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4073" y="2011557"/>
            <a:ext cx="1127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i="1" u="sng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u="sng" dirty="0" smtClean="0">
                <a:latin typeface="Times New Roman" pitchFamily="18" charset="0"/>
                <a:cs typeface="Times New Roman" pitchFamily="18" charset="0"/>
              </a:rPr>
              <a:t>buffer solution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one which resists changes in pH when small quantities of an acid or an alkali are added to it.</a:t>
            </a:r>
          </a:p>
          <a:p>
            <a:pPr algn="ctr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Acidic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buffer solutions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acidic buffer solution is simply one which has a pH less than 7. Acidic buffer solutions are commonly made from a weak acid and one of its salts - often a sodium salt.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common example would be a mixture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of ethanoic acid and sodium ethanoate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solution. In this case, if the solution contained equal molar concentrations of both the acid and the salt, it would have a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pH of 4.76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It wouldn't matter what the concentrations were, as long as they were the same.</a:t>
            </a:r>
          </a:p>
          <a:p>
            <a:pPr algn="just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buffer solution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4073" y="1956459"/>
            <a:ext cx="11346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Alkaline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buffer solutions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alkaline buffer solution has a pH greater than 7. Alkaline buffer solutions are commonly made from a weak base and one of its salts.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frequently used example is a mixture of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ammonia solution and ammonium chloride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solution. If these were mixed in equal molar proportions, the solution would have a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pH of 9.25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Again, it doesn't matter what concentrations you choose as long as they are the same.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Mechanism of Buffering Action</a:t>
            </a:r>
          </a:p>
        </p:txBody>
      </p:sp>
      <p:sp>
        <p:nvSpPr>
          <p:cNvPr id="44034" name="AutoShape 2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4" name="AutoShape 12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6" name="AutoShape 14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8" name="AutoShape 16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130" name="AutoShape 2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2" name="AutoShape 4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4" name="AutoShape 6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6" name="AutoShape 8" descr="data:image/jpeg;base64,/9j/4AAQSkZJRgABAQAAAQABAAD/2wCEAAkGBw8QDxUPDw8QFRUVFRUPDw8PFQ8VFQ8PFRUWFhUVFRUYHSggGBolHRUVITEhJSkrLi4uFx8zODMtNygtLisBCgoKDg0OFRAQFi8dHR0tLS0tLS0tLS0vLS0tLS0tKy0tLSsrLSsrLS0tLSstLSstLS0rLSstLSstLS0tLS0tK//AABEIAKgBLAMBIgACEQEDEQH/xAAbAAACAgMBAAAAAAAAAAAAAAABAgADBAUGB//EADYQAAIBAgMGBAQEBgMAAAAAAAABAgMRBAUhBhIxQVFhEyJxgTJCkaEHFbHBFFJicoLRI/Dx/8QAGQEBAQEBAQEAAAAAAAAAAAAAAAECAwQF/8QAIREBAQACAQUBAQEBAAAAAAAAAAECEQMSITFBUWET8CL/2gAMAwEAAhEDEQA/AN+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+iPKtqdp6leTTlaPKC4JfuxJbdQt07DNdtqMLxorfa+Z6R9upy+L2xxM38e6ukdDjnib9QeMz28fFhP1wyzydDUzuq/nk/VskM5rLhKX1NDGoy5yS4SPZjhjfThcr9dRhtp8VD4aj9Jar6HQYPbjROtTS67v+jzeOJa5mQ6/BXTuk1utfMuHZ8mTLh4spd9icmcezZfmlGur05p/wBPP6GWzxdZr4alKnJXhJKMk3FzTu1Ld4paL6o6zZjbqM7UsX5XwVXk/wC7p6nzefinHf8Am7j1cefV5mndMrkNvJq6aa4prmhWcHUrFYWwXIIMhUMmQEDCBlFciqRbIpkBVIrkWSKpECsRjMRsKVisLAEKyqoy1sxK9aK4tBVVZmvryHr5hT/mNZicxhyNyM01WRQ2YVXM1yRWsx7HTTL3BDIRDJnNo6CKmS4DCymkm3wWrfREuc9ttmfgYayes/L/AIrV/svcg0WZOvmWIdOjGUowTlux5QXN92cbtdg1h8R4CSvGK3+03q17HrP4IybjVlZebzSlzsnZL7t+yPL9u6yqY6rUXzTlL6yb/Sx65JjqSOWt7tcy5sl2STXUkZI3KxT6jKbT1SfZ8x4Um1fgu5XUVuZv+sntOi01VResHpzi+MX+67mNK4VND05JvXh9yXKZkmluXVIxk9/4XFwkrXbUtNOjV95f29yqtN7173tpfrbS7G8Lo7ix3d5b97c7fb7mMvGmp5263ZPbOWHtSrtyp8E+cPTt2PTcNiYVYKdOSlF6po8ClJXWl1e/R26G3yTaSvhqrdJ+Ru7pS1TX++558sd946zLT2hgNTjNocPSxDw06kZSSg/EptSptygpNKXa9vYpr7WYKHGrftFN/ocrjfjW43qGRx2I2/w0fgp1JfRfuULb/S/8PJLq2TVhuO5A2cXhdvIzbXgy0V+K4Lma/Ndt51I7lCLV+MiyU3HZ4zNqFN2nUin0uYv57hnwqx+p5Vjqk2+MpSesnqV0MBWn8NOo36OxZjL7Tqeu08dTnrGaZXVxlOPGa+pwWXZBjraNwXS7HxGzmJv5pyfuyan1d347T8xov54mNXzmhHjNHHLIK/K/1Zk4XZecneo36ak1Dd+NxW2morhr6Gvq7USWqhK3Wxt8LkNGC+FGRWyylJW3UJpe7no5piq3wQsurC8srz1nNnR4fDRgrJIFQmzTmZ5J1kyr8shHjqb6uzXVpHTFLGFHAU7/AAlywcOiCpDb5seqJhuImMjmprhuJclyBrnA/iRJynTguUd63rJ3/RHeXOdzuVOliY4qrFSjTp76g+E5qWkX2vJFnmbR0X4X5PWoZZUm4NVKkZeFGWmlnuvXgm39jzrM9g67nKdbEUYpW3rSTaXBXK9oPxEzGqn/AMrhBvSnS8qiuS01aOQWYYmvPdi25O71fRXd7np3csu0ZupPLZ5llWDoKym5vm+VzR1Jwv5IIpruV7Slf0LKRrHjtuq53KSdhjCT4sMqFx4yLYnrx4MNON5MmunQaYNyXQz6tKW54jXlctyLfOSV3Zdv3MZSavra6s/R8jlnw4ytTktUOLXVcH7NXX2YrfqZjqKbd7b0m5OS929Fp/4JKdNy0g7cHFO11e/E45ccntuZfjHuug0JrkdT/GYJ4ZUaOWU41G7yxNWpUqT9IrRJWMbA5S6tRQpU05dtFFdZPkjlydOHi7axty8zTEy/K6lVeWyXVm8wWyqk/PNtdr/Y7zD5JhobjjRUZKEYzW9KUZVEvNJX4XfI2EKaXBL2OXU6SOKjkOHp8KM5P0MeplNacZxhhXeT0cnpCPZdT0FIKQuf4dLz7K9gJca9Sy5xhxfa51mEyDC0oqMKUbLm1qzbCsxba1I1/wCW0Vwpx+iH8CC4RX0MmRTMiqZIrki2RXIoqaQrHYkiBWKxmgMgSRjVTKkY9VFg11dmtrs2mIRq8QjcSsR1NQ+KY9QVSN7R7Kgpi3Dc5qYgLguAWaLbDBuphpOPGKb/AMef6J+xvLiySas+HBrqB4vGCnBx5x0muq6o01ehKD0v2fY7PavJp4Suq1Nf8cno+l+MWaLEUVKe58slvL+nrY9GOUvdysaWMdR4tJ8TqMRs5RpUlVjiKcrrhF+aL5prkcniIJye69OT6nWZ2eIzcV/8RFcxZYpcimNDuh1RRv8ApyVjpxCeJnKyvotEuS5mZHD0lBylKcpclFeW3dvvZGNGC5Itu1o+li4X3l3TKfOw4eg1Ui2oySlGTTvuyV03GXbk/c6DKNmp1sQ6UVFWnKLlFtwik3dqXOKS49CjJ8Gqk4xXOx7pTyrD5fhZYeluyq1Kfhzlp5FJeZv6uy9DUxx13n+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+SpF+qszrjyMXF5tDBzjJOyduUtU/VBjl7/6zu57H4jkov3Q1HY6vfXw16u50/tGehxMMNbgkW0MvU5JOLbbWkU27eh6Fhdi6a1q1G+0Vb7m9wWWUKCtSpxX9XFv3MXl+NTBzeQbNOL35R8PzSklF+eUHZRi/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457200" y="1928381"/>
            <a:ext cx="110974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solution, the salt is completely ionized and the weak acid is partly ionized.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COONa ⇌ Na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+ 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COOH ⇌ 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+ 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 Addition of Acid and Base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On addition of acid, the released protons of acid will be removed by the acetate ions to form an acetic acid molecule.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+ 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(from added acid) ⇌ CH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COOH  (from buffer solution)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On addition of the base, the hydroxide released by the base will be removed by the hydrogen ions to form water.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(from added base) ⇌ 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  (from buffer solution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cap="none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Maintenance</a:t>
            </a: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74073" y="1957288"/>
            <a:ext cx="114161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example, it can be noted that the sodium acetate almost completely undergoes ionization whereas the  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COOH  is only weakly ionized. These equilibrium reactions can be written as: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COOH ⇌ 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+ 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COONa ⇌ Na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When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strong acids are added, the 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ions combine with the 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ions to give a weakly ionized acetic acid, resulting in a negligible change in the pH of the environment.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When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strongly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alkali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substances are introduced to this buffer solution, the hydroxide ions react with the acids which are free in the solution to yield water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molecules: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COOH + OH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⇌ CH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Therefore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the hydroxide ions react with the acid to form water, and the pH remains the same.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Uses of Buffer Solutions</a:t>
            </a: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3236" y="2386778"/>
            <a:ext cx="114854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exists a few alternate names that are used to refer buffer solutions, such as pH buffers or hydrogen ion buffers.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example of the use of buffers in pH regulation is the use of bicarbonate and carbonic acid buffer system in order to regulate the pH of animal blood.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Buffer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solutions are also used to maintain an optimum pH for enzyme activity in many organisms.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absence of these buffers may lead to the slowing of the enzyme action, loss in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enzyme properties,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even denature of the enzymes. This denaturation process can even permanently deactivate the catalytic action of the enzymes.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89910445_win32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36806608_TF89910445.potx" id="{EDA6F036-4422-4A3D-B1E6-4FA25FD13BAB}" vid="{DE7B8C12-7B2E-401E-9CEE-F51A6AE0115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0</TotalTime>
  <Words>945</Words>
  <Application>Microsoft Office PowerPoint</Application>
  <PresentationFormat>Произвольный</PresentationFormat>
  <Paragraphs>176</Paragraphs>
  <Slides>18</Slides>
  <Notes>17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tf89910445_win32</vt:lpstr>
      <vt:lpstr>Microsoft Equation 3.0</vt:lpstr>
      <vt:lpstr>LECTURE №3  Application of the law of active masses to acid-base equilibria. Modern ideas about the acid-base interaction. Equilibrium in aqueous solutions of acids and bases. Calculation of pH in different systems: solutions of strong and weak acids and bases, as well as hydrolyzed salts. Buffer solutions.</vt:lpstr>
      <vt:lpstr>LeCTURE plan:</vt:lpstr>
      <vt:lpstr>Ionic product of water</vt:lpstr>
      <vt:lpstr>Ionic product of water</vt:lpstr>
      <vt:lpstr>Ionic product of water. The concept of pH; pOH. </vt:lpstr>
      <vt:lpstr>Ionic product of water. The concept of pH; pOH. </vt:lpstr>
      <vt:lpstr>pH calculation; pOH; [H+]; [OH-] in aqueous solutions of strong acids and bases.</vt:lpstr>
      <vt:lpstr>pH calculation; pOH; [H+]; [OH-] in aqueous solutions of strong acids and bases.</vt:lpstr>
      <vt:lpstr>Law of acting masses. Equilibrium in solutions of weak acids and bases.</vt:lpstr>
      <vt:lpstr>Equilibrium in solutions of weak acids and bases.</vt:lpstr>
      <vt:lpstr>the solubility product (SP)</vt:lpstr>
      <vt:lpstr>the solubility product (SP)</vt:lpstr>
      <vt:lpstr>the solubility product (SP)</vt:lpstr>
      <vt:lpstr>A buffer solution</vt:lpstr>
      <vt:lpstr>A buffer solution</vt:lpstr>
      <vt:lpstr>Mechanism of Buffering Action</vt:lpstr>
      <vt:lpstr>pH Maintenance</vt:lpstr>
      <vt:lpstr>Uses of Buffer Solutions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2022-09-30T09:43:33Z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