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9"/>
  </p:notesMasterIdLst>
  <p:handoutMasterIdLst>
    <p:handoutMasterId r:id="rId20"/>
  </p:handoutMasterIdLst>
  <p:sldIdLst>
    <p:sldId id="273" r:id="rId5"/>
    <p:sldId id="274" r:id="rId6"/>
    <p:sldId id="275" r:id="rId7"/>
    <p:sldId id="277" r:id="rId8"/>
    <p:sldId id="276" r:id="rId9"/>
    <p:sldId id="297" r:id="rId10"/>
    <p:sldId id="278" r:id="rId11"/>
    <p:sldId id="279" r:id="rId12"/>
    <p:sldId id="280" r:id="rId13"/>
    <p:sldId id="286" r:id="rId14"/>
    <p:sldId id="296" r:id="rId15"/>
    <p:sldId id="281" r:id="rId16"/>
    <p:sldId id="282" r:id="rId17"/>
    <p:sldId id="284" r:id="rId18"/>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C2C2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69" d="100"/>
          <a:sy n="69" d="100"/>
        </p:scale>
        <p:origin x="-612"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28.09.2022</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 xmlns:p14="http://schemas.microsoft.com/office/powerpoint/2010/main"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28.09.2022</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 xmlns:p14="http://schemas.microsoft.com/office/powerpoint/2010/main"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 xmlns:p14="http://schemas.microsoft.com/office/powerpoint/2010/main"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4</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7</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8</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9</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10</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11</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14</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365759" y="2166364"/>
            <a:ext cx="11471565" cy="1739347"/>
          </a:xfrm>
        </p:spPr>
        <p:txBody>
          <a:bodyPr tIns="45720" bIns="45720" rtlCol="0" anchor="ctr">
            <a:normAutofit/>
          </a:bodyPr>
          <a:lstStyle>
            <a:lvl1pPr algn="ctr">
              <a:lnSpc>
                <a:spcPct val="80000"/>
              </a:lnSpc>
              <a:defRPr sz="6000" spc="150" baseline="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1524000" y="3996250"/>
            <a:ext cx="9144000" cy="1309255"/>
          </a:xfrm>
        </p:spPr>
        <p:txBody>
          <a:bodyPr rtlCol="0">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pPr rtl="0"/>
            <a:fld id="{25545269-FB51-4A0D-B0CF-F5F4A60711B3}" type="datetime1">
              <a:rPr lang="ru-RU" noProof="1" smtClean="0"/>
              <a:pPr rtl="0"/>
              <a:t>28.09.2022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D3834EF1-EB0D-4C4F-80B4-CFC66AC9F333}" type="datetime1">
              <a:rPr lang="ru-RU" noProof="1" smtClean="0"/>
              <a:pPr rtl="0"/>
              <a:t>28.09.2022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33191" y="2208879"/>
            <a:ext cx="10515600" cy="1676400"/>
          </a:xfrm>
        </p:spPr>
        <p:txBody>
          <a:bodyPr rtlCol="0" anchor="ctr">
            <a:noAutofit/>
          </a:bodyPr>
          <a:lstStyle>
            <a:lvl1pPr algn="ctr">
              <a:lnSpc>
                <a:spcPct val="80000"/>
              </a:lnSpc>
              <a:defRPr sz="6000" b="0" spc="150" baseline="0">
                <a:solidFill>
                  <a:schemeClr val="bg1"/>
                </a:solidFill>
              </a:defRPr>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833191" y="4010334"/>
            <a:ext cx="10515600" cy="1174639"/>
          </a:xfrm>
        </p:spPr>
        <p:txBody>
          <a:bodyPr rtlCol="0"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lvl1pPr>
              <a:defRPr>
                <a:solidFill>
                  <a:schemeClr val="tx2"/>
                </a:solidFill>
              </a:defRPr>
            </a:lvl1pPr>
          </a:lstStyle>
          <a:p>
            <a:pPr rtl="0"/>
            <a:fld id="{172CF6A8-4FDC-40D7-8BAE-6878CA90E52F}" type="datetime1">
              <a:rPr lang="ru-RU" noProof="1" smtClean="0"/>
              <a:pPr rtl="0"/>
              <a:t>28.09.2022</a:t>
            </a:fld>
            <a:endParaRPr lang="ru-RU" noProof="1"/>
          </a:p>
        </p:txBody>
      </p:sp>
      <p:sp>
        <p:nvSpPr>
          <p:cNvPr id="5" name="Нижний колонтитул 4"/>
          <p:cNvSpPr>
            <a:spLocks noGrp="1"/>
          </p:cNvSpPr>
          <p:nvPr>
            <p:ph type="ftr" sz="quarter" idx="11"/>
          </p:nvPr>
        </p:nvSpPr>
        <p:spPr/>
        <p:txBody>
          <a:bodyPr rtlCol="0"/>
          <a:lstStyle>
            <a:lvl1pPr>
              <a:defRPr>
                <a:solidFill>
                  <a:schemeClr val="tx2"/>
                </a:solidFill>
              </a:defRPr>
            </a:lvl1pPr>
          </a:lstStyle>
          <a:p>
            <a:pPr rtl="0"/>
            <a:endParaRPr lang="ru-RU" noProof="1"/>
          </a:p>
        </p:txBody>
      </p:sp>
      <p:sp>
        <p:nvSpPr>
          <p:cNvPr id="6" name="Номер слайда 5"/>
          <p:cNvSpPr>
            <a:spLocks noGrp="1"/>
          </p:cNvSpPr>
          <p:nvPr>
            <p:ph type="sldNum" sz="quarter" idx="12"/>
          </p:nvPr>
        </p:nvSpPr>
        <p:spPr/>
        <p:txBody>
          <a:bodyPr rtlCol="0"/>
          <a:lstStyle>
            <a:lvl1pPr>
              <a:defRPr>
                <a:solidFill>
                  <a:schemeClr val="tx2"/>
                </a:solidFill>
              </a:defRPr>
            </a:lvl1pPr>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1205344"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230391"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3B2FEA74-F00C-4C35-936E-03B16969343D}" type="datetime1">
              <a:rPr lang="ru-RU" noProof="1" smtClean="0"/>
              <a:pPr rtl="0"/>
              <a:t>28.09.2022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1207008"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1207008" y="2656566"/>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231230"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231230" y="2656564"/>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B101B63D-AB4A-4EC4-91DE-7717EAE41D75}" type="datetime1">
              <a:rPr lang="ru-RU" noProof="1" smtClean="0"/>
              <a:pPr rtl="0"/>
              <a:t>28.09.2022</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pPr rtl="0"/>
            <a:fld id="{1B129CEC-0499-484E-B184-52FA96026F4C}" type="datetime1">
              <a:rPr lang="ru-RU" noProof="1" smtClean="0"/>
              <a:pPr rtl="0"/>
              <a:t>28.09.2022</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E301FA3E-F7AB-4A57-A7C4-1A760E871A43}" type="datetime1">
              <a:rPr lang="ru-RU" noProof="1" smtClean="0"/>
              <a:pPr rtl="0"/>
              <a:t>28.09.2022</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1207008" y="2120054"/>
            <a:ext cx="6126480" cy="411480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7789023" y="2147486"/>
            <a:ext cx="3200400" cy="3432319"/>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6206E2D-B0F0-4CDC-B364-7AEE58400ABC}" type="datetime1">
              <a:rPr lang="ru-RU" noProof="1" smtClean="0"/>
              <a:pPr rtl="0"/>
              <a:t>28.09.2022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1280160" y="2211494"/>
            <a:ext cx="6126480" cy="3931920"/>
          </a:xfrm>
          <a:solidFill>
            <a:schemeClr val="tx2">
              <a:lumMod val="60000"/>
              <a:lumOff val="40000"/>
            </a:schemeClr>
          </a:solidFill>
        </p:spPr>
        <p:txBody>
          <a:bodyPr tIns="365760" rtlCol="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фото</a:t>
            </a:r>
          </a:p>
        </p:txBody>
      </p:sp>
      <p:sp>
        <p:nvSpPr>
          <p:cNvPr id="4" name="Текст 3"/>
          <p:cNvSpPr>
            <a:spLocks noGrp="1"/>
          </p:cNvSpPr>
          <p:nvPr>
            <p:ph type="body" sz="half" idx="2"/>
          </p:nvPr>
        </p:nvSpPr>
        <p:spPr>
          <a:xfrm>
            <a:off x="7790688" y="2150621"/>
            <a:ext cx="3200400" cy="3429000"/>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pPr rtl="0"/>
            <a:fld id="{ECFFEF01-2332-41E5-B378-0ED6C8A506D4}" type="datetime1">
              <a:rPr lang="ru-RU" noProof="1" smtClean="0"/>
              <a:pPr rtl="0"/>
              <a:t>28.09.2022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CFAA3B05-DA0C-46B8-A27A-899BB142953C}" type="datetime1">
              <a:rPr lang="ru-RU" noProof="1" smtClean="0"/>
              <a:pPr rtl="0"/>
              <a:t>28.09.2022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9160624" y="274638"/>
            <a:ext cx="2402380" cy="5897562"/>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838199" y="274638"/>
            <a:ext cx="7973291" cy="589756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838200" y="6422854"/>
            <a:ext cx="2743196" cy="365125"/>
          </a:xfrm>
        </p:spPr>
        <p:txBody>
          <a:bodyPr rtlCol="0"/>
          <a:lstStyle/>
          <a:p>
            <a:pPr rtl="0"/>
            <a:fld id="{E791261C-C197-4029-8656-EFC296A5803C}" type="datetime1">
              <a:rPr lang="ru-RU" noProof="1" smtClean="0"/>
              <a:pPr rtl="0"/>
              <a:t>28.09.2022</a:t>
            </a:fld>
            <a:endParaRPr lang="ru-RU" noProof="1"/>
          </a:p>
        </p:txBody>
      </p:sp>
      <p:sp>
        <p:nvSpPr>
          <p:cNvPr id="5" name="Нижний колонтитул 4"/>
          <p:cNvSpPr>
            <a:spLocks noGrp="1"/>
          </p:cNvSpPr>
          <p:nvPr>
            <p:ph type="ftr" sz="quarter" idx="11"/>
          </p:nvPr>
        </p:nvSpPr>
        <p:spPr>
          <a:xfrm>
            <a:off x="3776135" y="6422854"/>
            <a:ext cx="4279669" cy="365125"/>
          </a:xfrm>
        </p:spPr>
        <p:txBody>
          <a:bodyPr rtlCol="0"/>
          <a:lstStyle/>
          <a:p>
            <a:pPr rtl="0"/>
            <a:endParaRPr lang="ru-RU" noProof="1"/>
          </a:p>
        </p:txBody>
      </p:sp>
      <p:sp>
        <p:nvSpPr>
          <p:cNvPr id="6" name="Номер слайда 5"/>
          <p:cNvSpPr>
            <a:spLocks noGrp="1"/>
          </p:cNvSpPr>
          <p:nvPr>
            <p:ph type="sldNum" sz="quarter" idx="12"/>
          </p:nvPr>
        </p:nvSpPr>
        <p:spPr>
          <a:xfrm>
            <a:off x="8073048" y="6422854"/>
            <a:ext cx="879759" cy="365125"/>
          </a:xfrm>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rtl="0"/>
            <a:fld id="{6C224A88-FFFD-4580-BB2F-D6A39109A426}" type="datetime1">
              <a:rPr lang="ru-RU" noProof="1" smtClean="0"/>
              <a:pPr rtl="0"/>
              <a:t>28.09.2022</a:t>
            </a:fld>
            <a:endParaRPr lang="ru-RU" noProof="1"/>
          </a:p>
        </p:txBody>
      </p:sp>
      <p:sp>
        <p:nvSpPr>
          <p:cNvPr id="5" name="Нижний колонтитул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rtl="0"/>
            <a:endParaRPr lang="ru-RU" noProof="1"/>
          </a:p>
        </p:txBody>
      </p:sp>
      <p:sp>
        <p:nvSpPr>
          <p:cNvPr id="6" name="Номер слайда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rtl="0"/>
            <a:fld id="{4FAB73BC-B049-4115-A692-8D63A059BFB8}" type="slidenum">
              <a:rPr lang="ru-RU" noProof="1" dirty="0" smtClean="0"/>
              <a:pPr rtl="0"/>
              <a:t>‹#›</a:t>
            </a:fld>
            <a:endParaRPr lang="ru-RU" noProof="1"/>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 xmlns:a16="http://schemas.microsoft.com/office/drawing/2014/main" id="{16758CB7-007C-40DF-A901-600703FB6D31}"/>
              </a:ext>
              <a:ext uri="{C183D7F6-B498-43B3-948B-1728B52AA6E4}">
                <adec:decorative xmlns="" xmlns:adec="http://schemas.microsoft.com/office/drawing/2017/decorative" val="1"/>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9" name="Прямоугольник 18">
            <a:extLst>
              <a:ext uri="{FF2B5EF4-FFF2-40B4-BE49-F238E27FC236}">
                <a16:creationId xmlns="" xmlns:a16="http://schemas.microsoft.com/office/drawing/2014/main" id="{B459C3A3-8B02-4FAB-91CE-E81E1BA31F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048" y="2059012"/>
            <a:ext cx="12188952" cy="1828800"/>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DDA2022F-1436-49C5-9347-FDDDF4EE8915}"/>
              </a:ext>
            </a:extLst>
          </p:cNvPr>
          <p:cNvSpPr>
            <a:spLocks noGrp="1"/>
          </p:cNvSpPr>
          <p:nvPr>
            <p:ph type="ctrTitle"/>
          </p:nvPr>
        </p:nvSpPr>
        <p:spPr>
          <a:xfrm>
            <a:off x="365759" y="1878978"/>
            <a:ext cx="11471565" cy="2248882"/>
          </a:xfrm>
        </p:spPr>
        <p:txBody>
          <a:bodyPr rtlCol="0">
            <a:noAutofit/>
          </a:bodyPr>
          <a:lstStyle/>
          <a:p>
            <a:pPr>
              <a:spcAft>
                <a:spcPts val="0"/>
              </a:spcAft>
            </a:pPr>
            <a:r>
              <a:rPr lang="en-US" sz="2000" dirty="0" smtClean="0">
                <a:latin typeface="Times New Roman" pitchFamily="18" charset="0"/>
                <a:cs typeface="Times New Roman" pitchFamily="18" charset="0"/>
              </a:rPr>
              <a:t>LECTURE</a:t>
            </a:r>
            <a:r>
              <a:rPr lang="uk-UA" sz="2000" dirty="0" smtClean="0">
                <a:latin typeface="Times New Roman" pitchFamily="18" charset="0"/>
                <a:cs typeface="Times New Roman" pitchFamily="18" charset="0"/>
              </a:rPr>
              <a:t> №4</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uk-UA" sz="2000" dirty="0" smtClean="0">
                <a:solidFill>
                  <a:srgbClr val="000000"/>
                </a:solidFill>
                <a:latin typeface="Times New Roman"/>
                <a:ea typeface="Calibri"/>
              </a:rPr>
              <a:t>Redox balances. Application of the law of active masses to redox equilibria. Basic oxidants and reducing agents. Redox potential and Nernst equation.</a:t>
            </a:r>
            <a:r>
              <a:rPr lang="uk-UA" sz="1400" dirty="0" smtClean="0">
                <a:latin typeface="Times New Roman"/>
                <a:ea typeface="Calibri"/>
              </a:rPr>
              <a:t/>
            </a:r>
            <a:br>
              <a:rPr lang="uk-UA" sz="1400" dirty="0" smtClean="0">
                <a:latin typeface="Times New Roman"/>
                <a:ea typeface="Calibri"/>
              </a:rPr>
            </a:br>
            <a:r>
              <a:rPr lang="uk-UA" sz="2000" spc="-20" dirty="0" smtClean="0">
                <a:solidFill>
                  <a:srgbClr val="000000"/>
                </a:solidFill>
                <a:latin typeface="Times New Roman"/>
                <a:ea typeface="Calibri"/>
              </a:rPr>
              <a:t>Equilibrium constant of redox reactions. Factors influencing the course of redox reactions. Application of redox reactions in analytical chemistry.</a:t>
            </a:r>
            <a:endParaRPr lang="ru-RU" sz="2000" noProof="1">
              <a:solidFill>
                <a:schemeClr val="bg1"/>
              </a:solidFill>
              <a:latin typeface="Times New Roman" pitchFamily="18" charset="0"/>
              <a:cs typeface="Times New Roman" pitchFamily="18" charset="0"/>
            </a:endParaRPr>
          </a:p>
        </p:txBody>
      </p:sp>
      <p:sp>
        <p:nvSpPr>
          <p:cNvPr id="21" name="Прямоугольник 20">
            <a:extLst>
              <a:ext uri="{FF2B5EF4-FFF2-40B4-BE49-F238E27FC236}">
                <a16:creationId xmlns="" xmlns:a16="http://schemas.microsoft.com/office/drawing/2014/main" id="{EDB366A7-87C2-43BB-AF03-1AF039EE1D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048" y="3887812"/>
            <a:ext cx="12188952" cy="4572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3" name="Подзаголовок 2">
            <a:extLst>
              <a:ext uri="{FF2B5EF4-FFF2-40B4-BE49-F238E27FC236}">
                <a16:creationId xmlns="" xmlns:a16="http://schemas.microsoft.com/office/drawing/2014/main" id="{4F56C232-3134-4C4E-8119-3B970E1C3887}"/>
              </a:ext>
            </a:extLst>
          </p:cNvPr>
          <p:cNvSpPr>
            <a:spLocks noGrp="1"/>
          </p:cNvSpPr>
          <p:nvPr>
            <p:ph type="subTitle" idx="1"/>
          </p:nvPr>
        </p:nvSpPr>
        <p:spPr>
          <a:xfrm>
            <a:off x="0" y="5507301"/>
            <a:ext cx="11503152" cy="457200"/>
          </a:xfrm>
        </p:spPr>
        <p:txBody>
          <a:bodyPr rtlCol="0">
            <a:normAutofit/>
          </a:bodyPr>
          <a:lstStyle/>
          <a:p>
            <a:pPr rtl="0"/>
            <a:r>
              <a:rPr lang="ru-RU" noProof="1" smtClean="0"/>
              <a:t>Одеса 2022</a:t>
            </a:r>
            <a:endParaRPr lang="ru-RU" noProof="1"/>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454773" y="298030"/>
            <a:ext cx="9784080" cy="1508760"/>
          </a:xfrm>
        </p:spPr>
        <p:txBody>
          <a:bodyPr rtlCol="0">
            <a:normAutofit/>
          </a:bodyPr>
          <a:lstStyle/>
          <a:p>
            <a:r>
              <a:rPr lang="en-US" noProof="1" smtClean="0">
                <a:latin typeface="Times New Roman" pitchFamily="18" charset="0"/>
                <a:cs typeface="Times New Roman" pitchFamily="18" charset="0"/>
              </a:rPr>
              <a:t>LeCTURE plan:</a:t>
            </a:r>
            <a:endParaRPr lang="ru-RU" noProof="1">
              <a:latin typeface="Times New Roman" pitchFamily="18" charset="0"/>
              <a:cs typeface="Times New Roman" pitchFamily="18" charset="0"/>
            </a:endParaRPr>
          </a:p>
        </p:txBody>
      </p:sp>
      <p:sp>
        <p:nvSpPr>
          <p:cNvPr id="7" name="Содержимое 6"/>
          <p:cNvSpPr>
            <a:spLocks noGrp="1"/>
          </p:cNvSpPr>
          <p:nvPr>
            <p:ph idx="1"/>
          </p:nvPr>
        </p:nvSpPr>
        <p:spPr/>
        <p:txBody>
          <a:bodyPr>
            <a:normAutofit/>
          </a:bodyPr>
          <a:lstStyle/>
          <a:p>
            <a:pPr marL="742950" lvl="0" indent="-742950" algn="just">
              <a:buFont typeface="+mj-lt"/>
              <a:buAutoNum type="arabicParenR"/>
            </a:pPr>
            <a:r>
              <a:rPr lang="en-US" sz="4000" dirty="0" smtClean="0">
                <a:latin typeface="Times New Roman" pitchFamily="18" charset="0"/>
                <a:cs typeface="Times New Roman" pitchFamily="18" charset="0"/>
              </a:rPr>
              <a:t>Main concept of redox reaction</a:t>
            </a:r>
            <a:endParaRPr lang="en-US" sz="3900" dirty="0" smtClean="0">
              <a:latin typeface="Times New Roman" pitchFamily="18" charset="0"/>
              <a:cs typeface="Times New Roman" pitchFamily="18" charset="0"/>
            </a:endParaRPr>
          </a:p>
          <a:p>
            <a:pPr marL="742950" lvl="0" indent="-742950" algn="just">
              <a:buFont typeface="+mj-lt"/>
              <a:buAutoNum type="arabicParenR"/>
            </a:pPr>
            <a:r>
              <a:rPr lang="en-US" sz="3600" dirty="0" smtClean="0">
                <a:latin typeface="Times New Roman" pitchFamily="18" charset="0"/>
                <a:cs typeface="Times New Roman" pitchFamily="18" charset="0"/>
              </a:rPr>
              <a:t>Balancing redox equations: ion-electron </a:t>
            </a:r>
            <a:r>
              <a:rPr lang="en-US" sz="3600" dirty="0" smtClean="0">
                <a:latin typeface="Times New Roman" pitchFamily="18" charset="0"/>
                <a:cs typeface="Times New Roman" pitchFamily="18" charset="0"/>
              </a:rPr>
              <a:t>method</a:t>
            </a:r>
            <a:endParaRPr lang="en-US" sz="4000" dirty="0" smtClean="0">
              <a:latin typeface="Times New Roman" pitchFamily="18" charset="0"/>
              <a:cs typeface="Times New Roman" pitchFamily="18" charset="0"/>
            </a:endParaRPr>
          </a:p>
          <a:p>
            <a:pPr marL="742950" lvl="0" indent="-742950" algn="just">
              <a:buFont typeface="+mj-lt"/>
              <a:buAutoNum type="arabicParenR"/>
            </a:pPr>
            <a:r>
              <a:rPr lang="en-US" sz="4000" dirty="0" smtClean="0">
                <a:latin typeface="Times New Roman" pitchFamily="18" charset="0"/>
                <a:cs typeface="Times New Roman" pitchFamily="18" charset="0"/>
              </a:rPr>
              <a:t>Redox </a:t>
            </a:r>
            <a:r>
              <a:rPr lang="en-US" sz="4000" dirty="0" smtClean="0">
                <a:latin typeface="Times New Roman" pitchFamily="18" charset="0"/>
                <a:cs typeface="Times New Roman" pitchFamily="18" charset="0"/>
              </a:rPr>
              <a:t>potential</a:t>
            </a:r>
          </a:p>
          <a:p>
            <a:pPr marL="742950" lvl="0" indent="-742950" algn="just">
              <a:buFont typeface="+mj-lt"/>
              <a:buAutoNum type="arabicParenR"/>
            </a:pPr>
            <a:r>
              <a:rPr lang="en-US" sz="4000" dirty="0" smtClean="0">
                <a:latin typeface="Times New Roman" pitchFamily="18" charset="0"/>
                <a:cs typeface="Times New Roman" pitchFamily="18" charset="0"/>
              </a:rPr>
              <a:t>The Nernst’s equation</a:t>
            </a:r>
            <a:endParaRPr lang="en-US" sz="4000" dirty="0" smtClean="0">
              <a:latin typeface="Times New Roman" pitchFamily="18" charset="0"/>
              <a:cs typeface="Times New Roman" pitchFamily="18" charset="0"/>
            </a:endParaRPr>
          </a:p>
          <a:p>
            <a:pPr marL="742950" lvl="0" indent="-742950" algn="just">
              <a:buFont typeface="+mj-lt"/>
              <a:buAutoNum type="arabicParenR"/>
            </a:pPr>
            <a:endParaRPr lang="uk-UA" dirty="0"/>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207818" y="284176"/>
            <a:ext cx="11582400" cy="1508760"/>
          </a:xfrm>
        </p:spPr>
        <p:txBody>
          <a:bodyPr rtlCol="0">
            <a:normAutofit/>
          </a:bodyPr>
          <a:lstStyle/>
          <a:p>
            <a:pPr marL="742950" lvl="0" indent="-742950" algn="ctr"/>
            <a:r>
              <a:rPr lang="en-US" sz="3200" dirty="0" smtClean="0">
                <a:latin typeface="Times New Roman" pitchFamily="18" charset="0"/>
                <a:cs typeface="Times New Roman" pitchFamily="18" charset="0"/>
              </a:rPr>
              <a:t>Main concept of redox reaction</a:t>
            </a:r>
          </a:p>
        </p:txBody>
      </p:sp>
      <p:sp>
        <p:nvSpPr>
          <p:cNvPr id="7" name="Содержимое 6"/>
          <p:cNvSpPr>
            <a:spLocks noGrp="1"/>
          </p:cNvSpPr>
          <p:nvPr>
            <p:ph idx="1"/>
          </p:nvPr>
        </p:nvSpPr>
        <p:spPr>
          <a:xfrm>
            <a:off x="318654" y="2011680"/>
            <a:ext cx="11665527" cy="4206240"/>
          </a:xfrm>
        </p:spPr>
        <p:txBody>
          <a:bodyPr>
            <a:noAutofit/>
          </a:bodyPr>
          <a:lstStyle/>
          <a:p>
            <a:pPr marL="22225" lvl="0" indent="420688" algn="just">
              <a:spcBef>
                <a:spcPts val="0"/>
              </a:spcBef>
              <a:spcAft>
                <a:spcPts val="0"/>
              </a:spcAft>
              <a:buNone/>
            </a:pPr>
            <a:r>
              <a:rPr lang="en-US" dirty="0" smtClean="0">
                <a:latin typeface="Times New Roman" pitchFamily="18" charset="0"/>
                <a:cs typeface="Times New Roman" pitchFamily="18" charset="0"/>
              </a:rPr>
              <a:t>Reactions as a result of which the oxidation states of elements change are called oxidation-redaction </a:t>
            </a:r>
            <a:r>
              <a:rPr lang="uk-U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reactions. (ORR). </a:t>
            </a:r>
            <a:endParaRPr lang="uk-UA" dirty="0" smtClean="0">
              <a:latin typeface="Times New Roman" pitchFamily="18" charset="0"/>
              <a:cs typeface="Times New Roman" pitchFamily="18" charset="0"/>
            </a:endParaRPr>
          </a:p>
          <a:p>
            <a:pPr marL="22225" lvl="0" indent="420688" algn="just">
              <a:spcBef>
                <a:spcPts val="0"/>
              </a:spcBef>
              <a:spcAft>
                <a:spcPts val="0"/>
              </a:spcAft>
              <a:buNone/>
            </a:pPr>
            <a:r>
              <a:rPr lang="en-US" dirty="0" smtClean="0">
                <a:latin typeface="Times New Roman" pitchFamily="18" charset="0"/>
                <a:cs typeface="Times New Roman" pitchFamily="18" charset="0"/>
              </a:rPr>
              <a:t>To understand chemistry of oxidation-reduction phenomena let's remember rule for assigning oxidation states of elements in molecule: </a:t>
            </a:r>
            <a:endParaRPr lang="uk-UA" dirty="0" smtClean="0">
              <a:latin typeface="Times New Roman" pitchFamily="18" charset="0"/>
              <a:cs typeface="Times New Roman" pitchFamily="18" charset="0"/>
            </a:endParaRPr>
          </a:p>
          <a:p>
            <a:pPr marL="22225" lvl="0" indent="420688" algn="just">
              <a:spcBef>
                <a:spcPts val="0"/>
              </a:spcBef>
              <a:spcAft>
                <a:spcPts val="0"/>
              </a:spcAft>
              <a:buAutoNum type="arabicPeriod"/>
            </a:pPr>
            <a:r>
              <a:rPr lang="uk-UA" dirty="0" smtClean="0">
                <a:latin typeface="Times New Roman" pitchFamily="18" charset="0"/>
                <a:cs typeface="Times New Roman" pitchFamily="18" charset="0"/>
              </a:rPr>
              <a:t>А</a:t>
            </a:r>
            <a:r>
              <a:rPr lang="en-US" dirty="0" smtClean="0">
                <a:latin typeface="Times New Roman" pitchFamily="18" charset="0"/>
                <a:cs typeface="Times New Roman" pitchFamily="18" charset="0"/>
              </a:rPr>
              <a:t>toms in the molecules of elementary substance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Fe, Cl, Na) have zero oxidation state. </a:t>
            </a:r>
            <a:endParaRPr lang="uk-UA" dirty="0" smtClean="0">
              <a:latin typeface="Times New Roman" pitchFamily="18" charset="0"/>
              <a:cs typeface="Times New Roman" pitchFamily="18" charset="0"/>
            </a:endParaRPr>
          </a:p>
          <a:p>
            <a:pPr marL="22225" lvl="0" indent="420688" algn="just">
              <a:spcBef>
                <a:spcPts val="0"/>
              </a:spcBef>
              <a:spcAft>
                <a:spcPts val="0"/>
              </a:spcAft>
              <a:buAutoNum type="arabicPeriod"/>
            </a:pPr>
            <a:r>
              <a:rPr lang="en-US" dirty="0" smtClean="0">
                <a:latin typeface="Times New Roman" pitchFamily="18" charset="0"/>
                <a:cs typeface="Times New Roman" pitchFamily="18" charset="0"/>
              </a:rPr>
              <a:t>The oxidation state of hydrogen in most compounds is +1</a:t>
            </a:r>
            <a:r>
              <a:rPr lang="uk-U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except for metal hydrides, such as NaH, LiH, etc., in which the oxidation state for H is -1. </a:t>
            </a:r>
            <a:endParaRPr lang="uk-UA" dirty="0" smtClean="0">
              <a:latin typeface="Times New Roman" pitchFamily="18" charset="0"/>
              <a:cs typeface="Times New Roman" pitchFamily="18" charset="0"/>
            </a:endParaRPr>
          </a:p>
          <a:p>
            <a:pPr marL="22225" lvl="0" indent="420688" algn="just">
              <a:spcBef>
                <a:spcPts val="0"/>
              </a:spcBef>
              <a:spcAft>
                <a:spcPts val="0"/>
              </a:spcAft>
              <a:buAutoNum type="arabicPeriod"/>
            </a:pPr>
            <a:r>
              <a:rPr lang="en-US" dirty="0" smtClean="0">
                <a:latin typeface="Times New Roman" pitchFamily="18" charset="0"/>
                <a:cs typeface="Times New Roman" pitchFamily="18" charset="0"/>
              </a:rPr>
              <a:t>The oxidation state of oxygen in its compounds is -</a:t>
            </a:r>
            <a:r>
              <a:rPr lang="uk-UA"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except for peroxides like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a:t>
            </a:r>
            <a:r>
              <a:rPr lang="en-US" baseline="-25000" dirty="0" smtClean="0">
                <a:latin typeface="Times New Roman" pitchFamily="18" charset="0"/>
                <a:cs typeface="Times New Roman" pitchFamily="18" charset="0"/>
              </a:rPr>
              <a:t>2</a:t>
            </a:r>
            <a:r>
              <a:rPr lang="uk-UA" baseline="-25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which the oxidation state for O is -1. Another exception from the rule is OF</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where oxidation state of oxygen is +2 and fluorine is -1. </a:t>
            </a:r>
            <a:endParaRPr lang="uk-UA" dirty="0" smtClean="0">
              <a:latin typeface="Times New Roman" pitchFamily="18" charset="0"/>
              <a:cs typeface="Times New Roman" pitchFamily="18" charset="0"/>
            </a:endParaRPr>
          </a:p>
          <a:p>
            <a:pPr marL="22225" lvl="0" indent="420688" algn="just">
              <a:spcBef>
                <a:spcPts val="0"/>
              </a:spcBef>
              <a:spcAft>
                <a:spcPts val="0"/>
              </a:spcAft>
              <a:buAutoNum type="arabicPeriod"/>
            </a:pPr>
            <a:r>
              <a:rPr lang="en-US" dirty="0" smtClean="0">
                <a:latin typeface="Times New Roman" pitchFamily="18" charset="0"/>
                <a:cs typeface="Times New Roman" pitchFamily="18" charset="0"/>
              </a:rPr>
              <a:t>The algebraic sum of oxidation states for all atoms in a molecule of the compound should be zero</a:t>
            </a:r>
            <a:endParaRPr lang="uk-UA" dirty="0" smtClean="0">
              <a:latin typeface="Times New Roman" pitchFamily="18" charset="0"/>
              <a:cs typeface="Times New Roman" pitchFamily="18" charset="0"/>
            </a:endParaRPr>
          </a:p>
          <a:p>
            <a:pPr marL="22225" lvl="0" indent="420688" algn="just">
              <a:spcBef>
                <a:spcPts val="0"/>
              </a:spcBef>
              <a:spcAft>
                <a:spcPts val="0"/>
              </a:spcAft>
              <a:buAutoNum type="arabicPeriod"/>
            </a:pPr>
            <a:r>
              <a:rPr lang="en-US" dirty="0" smtClean="0">
                <a:latin typeface="Times New Roman" pitchFamily="18" charset="0"/>
                <a:cs typeface="Times New Roman" pitchFamily="18" charset="0"/>
              </a:rPr>
              <a:t>The algebraic sum of oxidation states for all atoms in the complex ion must be equal to its total charge. </a:t>
            </a:r>
            <a:endParaRPr lang="uk-UA"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marL="742950" lvl="0" indent="-742950" algn="ctr"/>
            <a:r>
              <a:rPr lang="en-US" dirty="0" smtClean="0">
                <a:latin typeface="Times New Roman" pitchFamily="18" charset="0"/>
                <a:cs typeface="Times New Roman" pitchFamily="18" charset="0"/>
              </a:rPr>
              <a:t>Main concept of redox reaction</a:t>
            </a:r>
            <a:endParaRPr lang="uk-UA" dirty="0" smtClean="0">
              <a:latin typeface="Times New Roman" pitchFamily="18" charset="0"/>
              <a:cs typeface="Times New Roman" pitchFamily="18" charset="0"/>
            </a:endParaRPr>
          </a:p>
        </p:txBody>
      </p:sp>
      <p:sp>
        <p:nvSpPr>
          <p:cNvPr id="7" name="Содержимое 6"/>
          <p:cNvSpPr>
            <a:spLocks noGrp="1"/>
          </p:cNvSpPr>
          <p:nvPr>
            <p:ph idx="1"/>
          </p:nvPr>
        </p:nvSpPr>
        <p:spPr>
          <a:xfrm>
            <a:off x="360218" y="1983968"/>
            <a:ext cx="11360727" cy="4206240"/>
          </a:xfrm>
        </p:spPr>
        <p:txBody>
          <a:bodyPr>
            <a:noAutofit/>
          </a:bodyPr>
          <a:lstStyle/>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smtClean="0">
                <a:latin typeface="Times New Roman" pitchFamily="18" charset="0"/>
                <a:cs typeface="Times New Roman" pitchFamily="18" charset="0"/>
              </a:rPr>
              <a:t>Oxidation and reduction properly refer to a change in oxidation state. </a:t>
            </a:r>
          </a:p>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smtClean="0">
                <a:latin typeface="Times New Roman" pitchFamily="18" charset="0"/>
                <a:cs typeface="Times New Roman" pitchFamily="18" charset="0"/>
              </a:rPr>
              <a:t>Changing of the oxidation states means that electrons are transferred. </a:t>
            </a:r>
          </a:p>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u="sng" dirty="0" smtClean="0">
                <a:latin typeface="Times New Roman" pitchFamily="18" charset="0"/>
                <a:cs typeface="Times New Roman" pitchFamily="18" charset="0"/>
              </a:rPr>
              <a:t>Oxidation</a:t>
            </a:r>
            <a:r>
              <a:rPr lang="en-US" sz="2400" dirty="0" smtClean="0">
                <a:latin typeface="Times New Roman" pitchFamily="18" charset="0"/>
                <a:cs typeface="Times New Roman" pitchFamily="18" charset="0"/>
              </a:rPr>
              <a:t> is a loss of electrons. </a:t>
            </a:r>
          </a:p>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u="sng" dirty="0" smtClean="0">
                <a:latin typeface="Times New Roman" pitchFamily="18" charset="0"/>
                <a:cs typeface="Times New Roman" pitchFamily="18" charset="0"/>
              </a:rPr>
              <a:t>Reduction </a:t>
            </a:r>
            <a:r>
              <a:rPr lang="en-US" sz="2400" dirty="0" smtClean="0">
                <a:latin typeface="Times New Roman" pitchFamily="18" charset="0"/>
                <a:cs typeface="Times New Roman" pitchFamily="18" charset="0"/>
              </a:rPr>
              <a:t>is a gain of electrons. </a:t>
            </a:r>
          </a:p>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smtClean="0">
                <a:latin typeface="Times New Roman" pitchFamily="18" charset="0"/>
                <a:cs typeface="Times New Roman" pitchFamily="18" charset="0"/>
              </a:rPr>
              <a:t>A substance that loses electrons in a chemical reaction (as indicated by an increase in oxidation state) is </a:t>
            </a:r>
            <a:r>
              <a:rPr lang="en-US" sz="2400" b="1" u="sng" dirty="0" smtClean="0">
                <a:latin typeface="Times New Roman" pitchFamily="18" charset="0"/>
                <a:cs typeface="Times New Roman" pitchFamily="18" charset="0"/>
              </a:rPr>
              <a:t>reducer</a:t>
            </a:r>
            <a:r>
              <a:rPr lang="en-US" sz="2400" dirty="0" smtClean="0">
                <a:latin typeface="Times New Roman" pitchFamily="18" charset="0"/>
                <a:cs typeface="Times New Roman" pitchFamily="18" charset="0"/>
              </a:rPr>
              <a:t>. </a:t>
            </a:r>
          </a:p>
          <a:p>
            <a:pPr marL="457200" indent="-457200"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smtClean="0">
                <a:latin typeface="Times New Roman" pitchFamily="18" charset="0"/>
                <a:cs typeface="Times New Roman" pitchFamily="18" charset="0"/>
              </a:rPr>
              <a:t>A substance that gains electrons in a chemical reaction (as indicated by a decrease in oxidation state) is </a:t>
            </a:r>
            <a:r>
              <a:rPr lang="en-US" sz="2400" b="1" u="sng" dirty="0" smtClean="0">
                <a:latin typeface="Times New Roman" pitchFamily="18" charset="0"/>
                <a:cs typeface="Times New Roman" pitchFamily="18" charset="0"/>
              </a:rPr>
              <a:t>oxidizer</a:t>
            </a:r>
            <a:r>
              <a:rPr lang="en-US" sz="2400" dirty="0" smtClean="0">
                <a:latin typeface="Times New Roman" pitchFamily="18" charset="0"/>
                <a:cs typeface="Times New Roman" pitchFamily="18" charset="0"/>
              </a:rPr>
              <a:t>.</a:t>
            </a:r>
            <a:endParaRPr lang="uk-UA"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Main concept of redox reaction</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512618" y="2011680"/>
            <a:ext cx="11139055" cy="4206240"/>
          </a:xfrm>
        </p:spPr>
        <p:txBody>
          <a:bodyPr>
            <a:normAutofit/>
          </a:bodyPr>
          <a:lstStyle/>
          <a:p>
            <a:pPr algn="ctr">
              <a:buNone/>
            </a:pPr>
            <a:endParaRPr lang="en-US" sz="2800" dirty="0" smtClean="0">
              <a:latin typeface="Times New Roman" pitchFamily="18" charset="0"/>
              <a:cs typeface="Times New Roman" pitchFamily="18" charset="0"/>
            </a:endParaRPr>
          </a:p>
          <a:p>
            <a:pPr algn="ctr">
              <a:buNone/>
            </a:pPr>
            <a:r>
              <a:rPr lang="en-US" sz="2800" dirty="0" smtClean="0">
                <a:latin typeface="Times New Roman" pitchFamily="18" charset="0"/>
                <a:cs typeface="Times New Roman" pitchFamily="18" charset="0"/>
              </a:rPr>
              <a:t>H</a:t>
            </a:r>
            <a:r>
              <a:rPr lang="en-US" sz="2800" baseline="-25000" dirty="0" smtClean="0">
                <a:latin typeface="Times New Roman" pitchFamily="18" charset="0"/>
                <a:cs typeface="Times New Roman" pitchFamily="18" charset="0"/>
              </a:rPr>
              <a:t>2</a:t>
            </a:r>
            <a:r>
              <a:rPr lang="en-US" sz="2800" dirty="0" smtClean="0">
                <a:latin typeface="Times New Roman" pitchFamily="18" charset="0"/>
                <a:cs typeface="Times New Roman" pitchFamily="18" charset="0"/>
              </a:rPr>
              <a:t>S </a:t>
            </a:r>
            <a:r>
              <a:rPr lang="en-US" sz="2800" baseline="30000" dirty="0" smtClean="0">
                <a:latin typeface="Times New Roman" pitchFamily="18" charset="0"/>
                <a:cs typeface="Times New Roman" pitchFamily="18" charset="0"/>
              </a:rPr>
              <a:t>-2</a:t>
            </a:r>
            <a:r>
              <a:rPr lang="en-US" sz="2800" dirty="0" smtClean="0">
                <a:latin typeface="Times New Roman" pitchFamily="18" charset="0"/>
                <a:cs typeface="Times New Roman" pitchFamily="18" charset="0"/>
              </a:rPr>
              <a:t> + I</a:t>
            </a:r>
            <a:r>
              <a:rPr lang="en-US" sz="2800" baseline="-25000" dirty="0" smtClean="0">
                <a:latin typeface="Times New Roman" pitchFamily="18" charset="0"/>
                <a:cs typeface="Times New Roman" pitchFamily="18" charset="0"/>
              </a:rPr>
              <a:t>2</a:t>
            </a:r>
            <a:r>
              <a:rPr lang="en-US" sz="2800" baseline="30000" dirty="0" smtClean="0">
                <a:latin typeface="Times New Roman" pitchFamily="18" charset="0"/>
                <a:cs typeface="Times New Roman" pitchFamily="18" charset="0"/>
              </a:rPr>
              <a:t>0</a:t>
            </a:r>
            <a:r>
              <a:rPr lang="en-US" sz="2800" dirty="0" smtClean="0">
                <a:latin typeface="Times New Roman" pitchFamily="18" charset="0"/>
                <a:cs typeface="Times New Roman" pitchFamily="18" charset="0"/>
              </a:rPr>
              <a:t> → 2HI</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 S</a:t>
            </a:r>
            <a:r>
              <a:rPr lang="en-US" sz="2800" baseline="30000" dirty="0" smtClean="0">
                <a:latin typeface="Times New Roman" pitchFamily="18" charset="0"/>
                <a:cs typeface="Times New Roman" pitchFamily="18" charset="0"/>
              </a:rPr>
              <a:t>0</a:t>
            </a:r>
          </a:p>
          <a:p>
            <a:pPr algn="ctr">
              <a:buNone/>
            </a:pPr>
            <a:r>
              <a:rPr lang="en-US" sz="2800" dirty="0" smtClean="0">
                <a:latin typeface="Times New Roman" pitchFamily="18" charset="0"/>
                <a:cs typeface="Times New Roman" pitchFamily="18" charset="0"/>
              </a:rPr>
              <a:t>S </a:t>
            </a:r>
            <a:r>
              <a:rPr lang="en-US" sz="2800" baseline="30000" dirty="0" smtClean="0">
                <a:latin typeface="Times New Roman" pitchFamily="18" charset="0"/>
                <a:cs typeface="Times New Roman" pitchFamily="18" charset="0"/>
              </a:rPr>
              <a:t>-2 </a:t>
            </a:r>
            <a:r>
              <a:rPr lang="en-US" sz="2800" dirty="0" smtClean="0">
                <a:latin typeface="Times New Roman" pitchFamily="18" charset="0"/>
                <a:cs typeface="Times New Roman" pitchFamily="18" charset="0"/>
              </a:rPr>
              <a:t>+2e→</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S</a:t>
            </a:r>
            <a:r>
              <a:rPr lang="en-US" sz="2800" baseline="30000" dirty="0" smtClean="0">
                <a:latin typeface="Times New Roman" pitchFamily="18" charset="0"/>
                <a:cs typeface="Times New Roman" pitchFamily="18" charset="0"/>
              </a:rPr>
              <a:t>0</a:t>
            </a:r>
          </a:p>
          <a:p>
            <a:pPr algn="ctr">
              <a:buNone/>
            </a:pPr>
            <a:r>
              <a:rPr lang="en-US" sz="2800" dirty="0" smtClean="0">
                <a:latin typeface="Times New Roman" pitchFamily="18" charset="0"/>
                <a:cs typeface="Times New Roman" pitchFamily="18" charset="0"/>
              </a:rPr>
              <a:t>I</a:t>
            </a:r>
            <a:r>
              <a:rPr lang="en-US" sz="2800" baseline="-25000" dirty="0" smtClean="0">
                <a:latin typeface="Times New Roman" pitchFamily="18" charset="0"/>
                <a:cs typeface="Times New Roman" pitchFamily="18" charset="0"/>
              </a:rPr>
              <a:t>2</a:t>
            </a:r>
            <a:r>
              <a:rPr lang="en-US" sz="2800" baseline="30000" dirty="0" smtClean="0">
                <a:latin typeface="Times New Roman" pitchFamily="18" charset="0"/>
                <a:cs typeface="Times New Roman" pitchFamily="18" charset="0"/>
              </a:rPr>
              <a:t>0 </a:t>
            </a:r>
            <a:r>
              <a:rPr lang="en-US" sz="2800" dirty="0" smtClean="0">
                <a:latin typeface="Times New Roman" pitchFamily="18" charset="0"/>
                <a:cs typeface="Times New Roman" pitchFamily="18" charset="0"/>
              </a:rPr>
              <a:t>-2e→</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2I</a:t>
            </a:r>
            <a:r>
              <a:rPr lang="en-US" sz="2800" baseline="30000" dirty="0" smtClean="0">
                <a:latin typeface="Times New Roman" pitchFamily="18" charset="0"/>
                <a:cs typeface="Times New Roman" pitchFamily="18" charset="0"/>
              </a:rPr>
              <a:t>-1</a:t>
            </a:r>
          </a:p>
          <a:p>
            <a:pPr algn="just">
              <a:buNone/>
            </a:pPr>
            <a:r>
              <a:rPr lang="en-US" sz="2800" dirty="0" smtClean="0">
                <a:latin typeface="Times New Roman" pitchFamily="18" charset="0"/>
                <a:cs typeface="Times New Roman" pitchFamily="18" charset="0"/>
              </a:rPr>
              <a:t> the oxidation state of sulfur increases, it is </a:t>
            </a:r>
            <a:r>
              <a:rPr lang="en-US" sz="2800" b="1" u="sng" dirty="0" smtClean="0">
                <a:latin typeface="Times New Roman" pitchFamily="18" charset="0"/>
                <a:cs typeface="Times New Roman" pitchFamily="18" charset="0"/>
              </a:rPr>
              <a:t>oxidized.</a:t>
            </a:r>
            <a:r>
              <a:rPr lang="en-US" sz="2800" dirty="0" smtClean="0">
                <a:latin typeface="Times New Roman" pitchFamily="18" charset="0"/>
                <a:cs typeface="Times New Roman" pitchFamily="18" charset="0"/>
              </a:rPr>
              <a:t> The oxidation state of iodine decreases, it is </a:t>
            </a:r>
            <a:r>
              <a:rPr lang="en-US" sz="2800" i="1" u="sng" dirty="0" smtClean="0">
                <a:latin typeface="Times New Roman" pitchFamily="18" charset="0"/>
                <a:cs typeface="Times New Roman" pitchFamily="18" charset="0"/>
              </a:rPr>
              <a:t>reduced</a:t>
            </a:r>
            <a:r>
              <a:rPr lang="en-US" sz="2800" dirty="0" smtClean="0">
                <a:latin typeface="Times New Roman" pitchFamily="18" charset="0"/>
                <a:cs typeface="Times New Roman" pitchFamily="18" charset="0"/>
              </a:rPr>
              <a:t>. The </a:t>
            </a:r>
            <a:r>
              <a:rPr lang="en-US" sz="2800" i="1" u="sng" dirty="0" smtClean="0">
                <a:latin typeface="Times New Roman" pitchFamily="18" charset="0"/>
                <a:cs typeface="Times New Roman" pitchFamily="18" charset="0"/>
              </a:rPr>
              <a:t>oxidizing agent</a:t>
            </a:r>
            <a:r>
              <a:rPr lang="en-US" sz="2800" dirty="0" smtClean="0">
                <a:latin typeface="Times New Roman" pitchFamily="18" charset="0"/>
                <a:cs typeface="Times New Roman" pitchFamily="18" charset="0"/>
              </a:rPr>
              <a:t> is an iodine and </a:t>
            </a:r>
            <a:r>
              <a:rPr lang="en-US" sz="2800" b="1" u="sng" dirty="0" smtClean="0">
                <a:latin typeface="Times New Roman" pitchFamily="18" charset="0"/>
                <a:cs typeface="Times New Roman" pitchFamily="18" charset="0"/>
              </a:rPr>
              <a:t>reducing agent</a:t>
            </a:r>
            <a:r>
              <a:rPr lang="en-US" sz="2800" dirty="0" smtClean="0">
                <a:latin typeface="Times New Roman" pitchFamily="18" charset="0"/>
                <a:cs typeface="Times New Roman" pitchFamily="18" charset="0"/>
              </a:rPr>
              <a:t> is the hydrogen sulfide. </a:t>
            </a:r>
            <a:endParaRPr lang="uk-UA"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2">
            <a:alphaModFix amt="40000"/>
          </a:blip>
          <a:srcRect t="15730"/>
          <a:stretch/>
        </p:blipFill>
        <p:spPr>
          <a:xfrm>
            <a:off x="0" y="0"/>
            <a:ext cx="12191980" cy="6857990"/>
          </a:xfrm>
          <a:prstGeom prst="rect">
            <a:avLst/>
          </a:prstGeom>
        </p:spPr>
      </p:pic>
      <p:sp>
        <p:nvSpPr>
          <p:cNvPr id="13" name="TextBox 12"/>
          <p:cNvSpPr txBox="1"/>
          <p:nvPr/>
        </p:nvSpPr>
        <p:spPr>
          <a:xfrm>
            <a:off x="770624" y="511308"/>
            <a:ext cx="10668075" cy="707886"/>
          </a:xfrm>
          <a:prstGeom prst="rect">
            <a:avLst/>
          </a:prstGeom>
          <a:noFill/>
        </p:spPr>
        <p:txBody>
          <a:bodyPr wrap="square" rtlCol="0">
            <a:spAutoFit/>
          </a:bodyPr>
          <a:lstStyle/>
          <a:p>
            <a:pPr algn="ctr"/>
            <a:r>
              <a:rPr lang="en-US" sz="4000" cap="all" dirty="0" smtClean="0">
                <a:solidFill>
                  <a:srgbClr val="464653"/>
                </a:solidFill>
                <a:latin typeface="Times New Roman" pitchFamily="18" charset="0"/>
                <a:ea typeface="+mj-ea"/>
                <a:cs typeface="Times New Roman" pitchFamily="18" charset="0"/>
              </a:rPr>
              <a:t>Main concept of redox reaction</a:t>
            </a:r>
            <a:endParaRPr lang="ru-RU" sz="3200" cap="all" dirty="0">
              <a:solidFill>
                <a:schemeClr val="bg1"/>
              </a:solidFill>
              <a:latin typeface="Times New Roman" pitchFamily="18" charset="0"/>
              <a:cs typeface="Times New Roman" pitchFamily="18" charset="0"/>
            </a:endParaRPr>
          </a:p>
        </p:txBody>
      </p:sp>
      <p:sp>
        <p:nvSpPr>
          <p:cNvPr id="5" name="Прямоугольник 4"/>
          <p:cNvSpPr/>
          <p:nvPr/>
        </p:nvSpPr>
        <p:spPr>
          <a:xfrm>
            <a:off x="374072" y="1953490"/>
            <a:ext cx="11485419" cy="1815882"/>
          </a:xfrm>
          <a:prstGeom prst="rect">
            <a:avLst/>
          </a:prstGeom>
        </p:spPr>
        <p:txBody>
          <a:bodyPr wrap="square">
            <a:spAutoFit/>
          </a:bodyPr>
          <a:lstStyle/>
          <a:p>
            <a:pPr algn="just"/>
            <a:r>
              <a:rPr lang="en-US" sz="2800" dirty="0" smtClean="0">
                <a:latin typeface="Times New Roman" pitchFamily="18" charset="0"/>
                <a:cs typeface="Times New Roman" pitchFamily="18" charset="0"/>
              </a:rPr>
              <a:t>Compounds containing an element in its highest oxidation state can be only oxidizing agent. Compounds containing an element in its lowest oxidation state can only be reducing agent. If element in compound is in an intermediate oxidation state it can serve both oxidizing and reducing agent. </a:t>
            </a:r>
            <a:endParaRPr lang="uk-UA" sz="2800" dirty="0">
              <a:latin typeface="Times New Roman" pitchFamily="18" charset="0"/>
              <a:cs typeface="Times New Roman" pitchFamily="18" charset="0"/>
            </a:endParaRPr>
          </a:p>
        </p:txBody>
      </p:sp>
      <p:sp>
        <p:nvSpPr>
          <p:cNvPr id="6" name="Прямоугольник 5"/>
          <p:cNvSpPr/>
          <p:nvPr/>
        </p:nvSpPr>
        <p:spPr>
          <a:xfrm>
            <a:off x="277091" y="3701947"/>
            <a:ext cx="6428510" cy="3170099"/>
          </a:xfrm>
          <a:prstGeom prst="rect">
            <a:avLst/>
          </a:prstGeom>
        </p:spPr>
        <p:txBody>
          <a:bodyPr wrap="square">
            <a:spAutoFit/>
          </a:bodyPr>
          <a:lstStyle/>
          <a:p>
            <a:r>
              <a:rPr lang="en-US" sz="2000" dirty="0" smtClean="0">
                <a:latin typeface="Times New Roman" pitchFamily="18" charset="0"/>
                <a:cs typeface="Times New Roman" pitchFamily="18" charset="0"/>
              </a:rPr>
              <a:t>Major oxidizing agents are: </a:t>
            </a:r>
          </a:p>
          <a:p>
            <a:pPr marL="342900" indent="-342900">
              <a:buAutoNum type="arabicParenR"/>
            </a:pPr>
            <a:r>
              <a:rPr lang="en-US" sz="2000" dirty="0" smtClean="0">
                <a:latin typeface="Times New Roman" pitchFamily="18" charset="0"/>
                <a:cs typeface="Times New Roman" pitchFamily="18" charset="0"/>
              </a:rPr>
              <a:t>Electronegative elements (fluorine, oxygen, chlorine, etc);</a:t>
            </a:r>
          </a:p>
          <a:p>
            <a:pPr marL="342900" indent="-342900">
              <a:buAutoNum type="arabicParenR"/>
            </a:pPr>
            <a:r>
              <a:rPr lang="en-US" sz="2000" dirty="0" smtClean="0">
                <a:latin typeface="Times New Roman" pitchFamily="18" charset="0"/>
                <a:cs typeface="Times New Roman" pitchFamily="18" charset="0"/>
              </a:rPr>
              <a:t>Oxygen-containing acids having non-metal in its highest oxidation state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SO</a:t>
            </a:r>
            <a:r>
              <a:rPr lang="en-US" sz="2000" baseline="-250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 HNO</a:t>
            </a:r>
            <a:r>
              <a:rPr lang="en-US" sz="2000" baseline="-25000" dirty="0" smtClean="0">
                <a:latin typeface="Times New Roman" pitchFamily="18" charset="0"/>
                <a:cs typeface="Times New Roman" pitchFamily="18" charset="0"/>
              </a:rPr>
              <a:t>3</a:t>
            </a:r>
            <a:r>
              <a:rPr lang="en-US" sz="2000" dirty="0" smtClean="0">
                <a:latin typeface="Times New Roman" pitchFamily="18" charset="0"/>
                <a:cs typeface="Times New Roman" pitchFamily="18" charset="0"/>
              </a:rPr>
              <a:t>, HMnO</a:t>
            </a:r>
            <a:r>
              <a:rPr lang="en-US" sz="2000" baseline="-250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 and salts of these acids (KMnO</a:t>
            </a:r>
            <a:r>
              <a:rPr lang="en-US" sz="2000" baseline="-250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 K</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Cr</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O</a:t>
            </a:r>
            <a:r>
              <a:rPr lang="en-US" sz="2000" baseline="-25000" dirty="0" smtClean="0">
                <a:latin typeface="Times New Roman" pitchFamily="18" charset="0"/>
                <a:cs typeface="Times New Roman" pitchFamily="18" charset="0"/>
              </a:rPr>
              <a:t>7</a:t>
            </a:r>
            <a:r>
              <a:rPr lang="en-US" sz="2000" dirty="0" smtClean="0">
                <a:latin typeface="Times New Roman" pitchFamily="18" charset="0"/>
                <a:cs typeface="Times New Roman" pitchFamily="18" charset="0"/>
              </a:rPr>
              <a:t>, etc); </a:t>
            </a:r>
          </a:p>
          <a:p>
            <a:pPr marL="342900" indent="-342900">
              <a:buAutoNum type="arabicParenR"/>
            </a:pPr>
            <a:r>
              <a:rPr lang="en-US" sz="2000" dirty="0" smtClean="0">
                <a:latin typeface="Times New Roman" pitchFamily="18" charset="0"/>
                <a:cs typeface="Times New Roman" pitchFamily="18" charset="0"/>
              </a:rPr>
              <a:t>Metal ions in highest oxidation states (Fe</a:t>
            </a:r>
            <a:r>
              <a:rPr lang="en-US" sz="2000" baseline="30000" dirty="0" smtClean="0">
                <a:latin typeface="Times New Roman" pitchFamily="18" charset="0"/>
                <a:cs typeface="Times New Roman" pitchFamily="18" charset="0"/>
              </a:rPr>
              <a:t>3+</a:t>
            </a:r>
            <a:r>
              <a:rPr lang="en-US" sz="2000" dirty="0" smtClean="0">
                <a:latin typeface="Times New Roman" pitchFamily="18" charset="0"/>
                <a:cs typeface="Times New Roman" pitchFamily="18" charset="0"/>
              </a:rPr>
              <a:t>, Cu</a:t>
            </a:r>
            <a:r>
              <a:rPr lang="en-US" sz="2000" baseline="30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etc); </a:t>
            </a:r>
          </a:p>
          <a:p>
            <a:pPr marL="342900" indent="-342900">
              <a:buAutoNum type="arabicParenR"/>
            </a:pPr>
            <a:r>
              <a:rPr lang="en-US" sz="2000" dirty="0" smtClean="0">
                <a:latin typeface="Times New Roman" pitchFamily="18" charset="0"/>
                <a:cs typeface="Times New Roman" pitchFamily="18" charset="0"/>
              </a:rPr>
              <a:t>Oxides of non-metals and transition elements in highest oxidation state (SO</a:t>
            </a:r>
            <a:r>
              <a:rPr lang="en-US" sz="2000" baseline="-25000" dirty="0" smtClean="0">
                <a:latin typeface="Times New Roman" pitchFamily="18" charset="0"/>
                <a:cs typeface="Times New Roman" pitchFamily="18" charset="0"/>
              </a:rPr>
              <a:t>3</a:t>
            </a:r>
            <a:r>
              <a:rPr lang="en-US" sz="2000" dirty="0" smtClean="0">
                <a:latin typeface="Times New Roman" pitchFamily="18" charset="0"/>
                <a:cs typeface="Times New Roman" pitchFamily="18" charset="0"/>
              </a:rPr>
              <a:t>, MnO</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etc), and all peroxides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O</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Na</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O</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etc). </a:t>
            </a:r>
            <a:endParaRPr lang="uk-UA" sz="2000" dirty="0">
              <a:latin typeface="Times New Roman" pitchFamily="18" charset="0"/>
              <a:cs typeface="Times New Roman" pitchFamily="18" charset="0"/>
            </a:endParaRPr>
          </a:p>
        </p:txBody>
      </p:sp>
      <p:sp>
        <p:nvSpPr>
          <p:cNvPr id="7" name="Прямоугольник 6"/>
          <p:cNvSpPr/>
          <p:nvPr/>
        </p:nvSpPr>
        <p:spPr>
          <a:xfrm>
            <a:off x="6899564" y="3895544"/>
            <a:ext cx="4502727" cy="1631216"/>
          </a:xfrm>
          <a:prstGeom prst="rect">
            <a:avLst/>
          </a:prstGeom>
        </p:spPr>
        <p:txBody>
          <a:bodyPr wrap="square">
            <a:spAutoFit/>
          </a:bodyPr>
          <a:lstStyle/>
          <a:p>
            <a:r>
              <a:rPr lang="en-US" sz="2000" dirty="0" smtClean="0">
                <a:latin typeface="Times New Roman" pitchFamily="18" charset="0"/>
                <a:cs typeface="Times New Roman" pitchFamily="18" charset="0"/>
              </a:rPr>
              <a:t>Major reducing agents are: </a:t>
            </a:r>
          </a:p>
          <a:p>
            <a:pPr marL="457200" indent="-457200">
              <a:buAutoNum type="arabicParenR"/>
            </a:pPr>
            <a:r>
              <a:rPr lang="en-US" sz="2000" dirty="0" smtClean="0">
                <a:latin typeface="Times New Roman" pitchFamily="18" charset="0"/>
                <a:cs typeface="Times New Roman" pitchFamily="18" charset="0"/>
              </a:rPr>
              <a:t>Metals; </a:t>
            </a:r>
          </a:p>
          <a:p>
            <a:pPr marL="457200" indent="-457200">
              <a:buAutoNum type="arabicParenR"/>
            </a:pPr>
            <a:r>
              <a:rPr lang="en-US" sz="2000" dirty="0" smtClean="0">
                <a:latin typeface="Times New Roman" pitchFamily="18" charset="0"/>
                <a:cs typeface="Times New Roman" pitchFamily="18" charset="0"/>
              </a:rPr>
              <a:t>Hydrogen, carbon, CO; </a:t>
            </a:r>
          </a:p>
          <a:p>
            <a:pPr marL="457200" indent="-457200">
              <a:buAutoNum type="arabicParenR"/>
            </a:pPr>
            <a:r>
              <a:rPr lang="en-US" sz="2000" dirty="0" smtClean="0">
                <a:latin typeface="Times New Roman" pitchFamily="18" charset="0"/>
                <a:cs typeface="Times New Roman" pitchFamily="18" charset="0"/>
              </a:rPr>
              <a:t>Hydracids and their salts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S, HI, etc)</a:t>
            </a:r>
            <a:endParaRPr lang="uk-UA"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51164" y="284176"/>
            <a:ext cx="10958945" cy="1508760"/>
          </a:xfrm>
        </p:spPr>
        <p:txBody>
          <a:bodyPr rtlCol="0">
            <a:normAutofit/>
          </a:bodyPr>
          <a:lstStyle/>
          <a:p>
            <a:pPr algn="ctr"/>
            <a:r>
              <a:rPr lang="en-US" dirty="0" smtClean="0">
                <a:solidFill>
                  <a:srgbClr val="464653"/>
                </a:solidFill>
                <a:latin typeface="Times New Roman" pitchFamily="18" charset="0"/>
                <a:cs typeface="Times New Roman" pitchFamily="18" charset="0"/>
              </a:rPr>
              <a:t>Main concept of redox reaction</a:t>
            </a:r>
            <a:endParaRPr lang="ru-RU" sz="3200" dirty="0">
              <a:solidFill>
                <a:schemeClr val="bg1"/>
              </a:solidFill>
              <a:latin typeface="Times New Roman" pitchFamily="18" charset="0"/>
              <a:cs typeface="Times New Roman" pitchFamily="18" charset="0"/>
            </a:endParaRPr>
          </a:p>
        </p:txBody>
      </p:sp>
      <p:sp>
        <p:nvSpPr>
          <p:cNvPr id="6" name="Содержимое 5"/>
          <p:cNvSpPr>
            <a:spLocks noGrp="1"/>
          </p:cNvSpPr>
          <p:nvPr>
            <p:ph idx="1"/>
          </p:nvPr>
        </p:nvSpPr>
        <p:spPr>
          <a:xfrm>
            <a:off x="374073" y="1914701"/>
            <a:ext cx="11499272" cy="4206240"/>
          </a:xfrm>
        </p:spPr>
        <p:txBody>
          <a:bodyPr>
            <a:noAutofit/>
          </a:bodyPr>
          <a:lstStyle/>
          <a:p>
            <a:pPr algn="just">
              <a:buNone/>
            </a:pPr>
            <a:r>
              <a:rPr lang="en-US" dirty="0" smtClean="0">
                <a:latin typeface="Times New Roman" pitchFamily="18" charset="0"/>
                <a:cs typeface="Times New Roman" pitchFamily="18" charset="0"/>
              </a:rPr>
              <a:t>All redox reactions can be divided into three types: </a:t>
            </a:r>
          </a:p>
          <a:p>
            <a:pPr marL="457200" indent="-457200" algn="just">
              <a:buAutoNum type="arabicParenR"/>
            </a:pPr>
            <a:r>
              <a:rPr lang="en-US" dirty="0" smtClean="0">
                <a:latin typeface="Times New Roman" pitchFamily="18" charset="0"/>
                <a:cs typeface="Times New Roman" pitchFamily="18" charset="0"/>
              </a:rPr>
              <a:t>Intramolecular oxidation-reduction reaction. In this process, one constituent part of the substance is an oxidizing agent, and the other is a reducing agent:</a:t>
            </a:r>
          </a:p>
          <a:p>
            <a:pPr marL="457200" indent="-457200" algn="ctr">
              <a:buNone/>
            </a:pPr>
            <a:r>
              <a:rPr lang="en-US" dirty="0" smtClean="0">
                <a:latin typeface="Times New Roman" pitchFamily="18" charset="0"/>
                <a:cs typeface="Times New Roman" pitchFamily="18" charset="0"/>
              </a:rPr>
              <a:t> 2KClO</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 2KCl + 3O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p>
          <a:p>
            <a:pPr marL="457200" indent="-457200" algn="just">
              <a:buNone/>
            </a:pPr>
            <a:r>
              <a:rPr lang="en-US" dirty="0" smtClean="0">
                <a:latin typeface="Times New Roman" pitchFamily="18" charset="0"/>
                <a:cs typeface="Times New Roman" pitchFamily="18" charset="0"/>
              </a:rPr>
              <a:t>2) Intermolecular oxidation-reduction. These are ordinary redox reactions in which element change oxidation states being in composition of different molecules. </a:t>
            </a:r>
          </a:p>
          <a:p>
            <a:pPr marL="457200" indent="-457200" algn="just">
              <a:buNone/>
            </a:pPr>
            <a:r>
              <a:rPr lang="en-US" dirty="0" smtClean="0">
                <a:latin typeface="Times New Roman" pitchFamily="18" charset="0"/>
                <a:cs typeface="Times New Roman" pitchFamily="18" charset="0"/>
              </a:rPr>
              <a:t>3) Disproportionation or autoxidation-autoreduction reactions. In these reactions, within the same substance, one part of the element is oxidized and the other part is reduced: </a:t>
            </a:r>
          </a:p>
          <a:p>
            <a:pPr marL="457200" indent="-457200" algn="ctr">
              <a:buNone/>
            </a:pPr>
            <a:r>
              <a:rPr lang="en-US" dirty="0" smtClean="0">
                <a:latin typeface="Times New Roman" pitchFamily="18" charset="0"/>
                <a:cs typeface="Times New Roman" pitchFamily="18" charset="0"/>
              </a:rPr>
              <a:t>Cl</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+ 2Ca(OH)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CaOCl</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CaCl</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a:t>
            </a:r>
          </a:p>
          <a:p>
            <a:pPr marL="457200" indent="-457200" algn="ctr">
              <a:buNone/>
            </a:pPr>
            <a:r>
              <a:rPr lang="en-US" dirty="0" smtClean="0">
                <a:latin typeface="Times New Roman" pitchFamily="18" charset="0"/>
                <a:cs typeface="Times New Roman" pitchFamily="18" charset="0"/>
              </a:rPr>
              <a:t>(chlorine undergoes both oxidation and reduction).</a:t>
            </a:r>
            <a:endParaRPr lang="uk-UA"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8" name="Прямоугольник 7"/>
          <p:cNvSpPr/>
          <p:nvPr/>
        </p:nvSpPr>
        <p:spPr>
          <a:xfrm>
            <a:off x="263237" y="1983568"/>
            <a:ext cx="11596255" cy="4154984"/>
          </a:xfrm>
          <a:prstGeom prst="rect">
            <a:avLst/>
          </a:prstGeom>
        </p:spPr>
        <p:txBody>
          <a:bodyPr wrap="square">
            <a:spAutoFit/>
          </a:bodyPr>
          <a:lstStyle/>
          <a:p>
            <a:pPr algn="just"/>
            <a:r>
              <a:rPr lang="en-US" sz="2400" dirty="0" smtClean="0">
                <a:latin typeface="Times New Roman" pitchFamily="18" charset="0"/>
                <a:cs typeface="Times New Roman" pitchFamily="18" charset="0"/>
              </a:rPr>
              <a:t>The electron-ion method used for setting up equations intermolecular reactions in solutions. The method is based on the preparation of half-reactions for oxidation and reduction processes and summing them in the general equation. </a:t>
            </a:r>
          </a:p>
          <a:p>
            <a:pPr algn="just"/>
            <a:r>
              <a:rPr lang="en-US" sz="2400" dirty="0" smtClean="0">
                <a:latin typeface="Times New Roman" pitchFamily="18" charset="0"/>
                <a:cs typeface="Times New Roman" pitchFamily="18" charset="0"/>
              </a:rPr>
              <a:t>Let’s consider the ion-electron scheme by the example of sodium sulfite oxidation with potassium permanganate in different medium. </a:t>
            </a:r>
          </a:p>
          <a:p>
            <a:pPr algn="just"/>
            <a:r>
              <a:rPr lang="en-US" sz="2400" dirty="0" smtClean="0">
                <a:latin typeface="Times New Roman" pitchFamily="18" charset="0"/>
                <a:cs typeface="Times New Roman" pitchFamily="18" charset="0"/>
              </a:rPr>
              <a:t>Acidic medium: </a:t>
            </a:r>
          </a:p>
          <a:p>
            <a:pPr algn="ctr"/>
            <a:r>
              <a:rPr lang="en-US" sz="2400" dirty="0" smtClean="0">
                <a:latin typeface="Times New Roman" pitchFamily="18" charset="0"/>
                <a:cs typeface="Times New Roman" pitchFamily="18" charset="0"/>
              </a:rPr>
              <a:t>2KMnO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+ 5Na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+ 3H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2MnSO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+ 5Na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K</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+ 3H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a:t>
            </a:r>
          </a:p>
          <a:p>
            <a:pPr algn="just"/>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- 2ē → 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5 </a:t>
            </a:r>
          </a:p>
          <a:p>
            <a:pPr algn="just"/>
            <a:r>
              <a:rPr lang="en-US" sz="2400" dirty="0" smtClean="0">
                <a:latin typeface="Times New Roman" pitchFamily="18" charset="0"/>
                <a:cs typeface="Times New Roman" pitchFamily="18" charset="0"/>
              </a:rPr>
              <a:t>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+ 8</a:t>
            </a:r>
            <a:r>
              <a:rPr lang="en-US" sz="2400" dirty="0" smtClean="0">
                <a:latin typeface="Times New Roman" pitchFamily="18" charset="0"/>
                <a:cs typeface="Times New Roman" pitchFamily="18" charset="0"/>
              </a:rPr>
              <a:t>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+ 5ē → Mn</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+ 4H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2 </a:t>
            </a:r>
          </a:p>
          <a:p>
            <a:pPr algn="just"/>
            <a:r>
              <a:rPr lang="en-US" sz="2400" dirty="0" smtClean="0">
                <a:latin typeface="Times New Roman" pitchFamily="18" charset="0"/>
                <a:cs typeface="Times New Roman" pitchFamily="18" charset="0"/>
              </a:rPr>
              <a:t>2Mn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a:t>
            </a:r>
            <a:r>
              <a:rPr lang="uk-UA" sz="2400" dirty="0" smtClean="0">
                <a:latin typeface="Times New Roman" pitchFamily="18" charset="0"/>
                <a:cs typeface="Times New Roman" pitchFamily="18" charset="0"/>
              </a:rPr>
              <a:t> + 16</a:t>
            </a:r>
            <a:r>
              <a:rPr lang="en-US" sz="2400" dirty="0" smtClean="0">
                <a:latin typeface="Times New Roman" pitchFamily="18" charset="0"/>
                <a:cs typeface="Times New Roman" pitchFamily="18" charset="0"/>
              </a:rPr>
              <a:t>H </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+ 5SO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+ 5H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2Mn</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+ 8H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+ 5SO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+ 10H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algn="just"/>
            <a:r>
              <a:rPr lang="en-US" sz="2400" dirty="0" smtClean="0">
                <a:latin typeface="Times New Roman" pitchFamily="18" charset="0"/>
                <a:cs typeface="Times New Roman" pitchFamily="18" charset="0"/>
              </a:rPr>
              <a:t>2Mn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a:t>
            </a:r>
            <a:r>
              <a:rPr lang="uk-UA" sz="2400" dirty="0" smtClean="0">
                <a:latin typeface="Times New Roman" pitchFamily="18" charset="0"/>
                <a:cs typeface="Times New Roman" pitchFamily="18" charset="0"/>
              </a:rPr>
              <a:t> + 6</a:t>
            </a:r>
            <a:r>
              <a:rPr lang="en-US" sz="2400" dirty="0" smtClean="0">
                <a:latin typeface="Times New Roman" pitchFamily="18" charset="0"/>
                <a:cs typeface="Times New Roman" pitchFamily="18" charset="0"/>
              </a:rPr>
              <a:t>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+ 5SO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2Mn</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+ 5SO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+ 3H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a:t>
            </a:r>
            <a:endParaRPr lang="uk-UA" sz="2200" dirty="0">
              <a:latin typeface="Times New Roman" pitchFamily="18" charset="0"/>
              <a:cs typeface="Times New Roman" pitchFamily="18" charset="0"/>
            </a:endParaRPr>
          </a:p>
        </p:txBody>
      </p:sp>
      <p:sp>
        <p:nvSpPr>
          <p:cNvPr id="11" name="Заголовок 10"/>
          <p:cNvSpPr>
            <a:spLocks noGrp="1"/>
          </p:cNvSpPr>
          <p:nvPr>
            <p:ph type="title"/>
          </p:nvPr>
        </p:nvSpPr>
        <p:spPr/>
        <p:txBody>
          <a:bodyPr/>
          <a:lstStyle/>
          <a:p>
            <a:pPr algn="ctr"/>
            <a:r>
              <a:rPr lang="en-US" dirty="0" smtClean="0">
                <a:latin typeface="Times New Roman" pitchFamily="18" charset="0"/>
                <a:cs typeface="Times New Roman" pitchFamily="18" charset="0"/>
              </a:rPr>
              <a:t>Balancing redox equations: ion-electron method</a:t>
            </a:r>
            <a:endParaRPr lang="uk-UA"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Balancing redox equations: ion-electron method</a:t>
            </a:r>
            <a:endParaRPr lang="ru-RU" noProof="1">
              <a:latin typeface="Times New Roman" pitchFamily="18" charset="0"/>
              <a:cs typeface="Times New Roman" pitchFamily="18" charset="0"/>
            </a:endParaRPr>
          </a:p>
        </p:txBody>
      </p:sp>
      <p:sp>
        <p:nvSpPr>
          <p:cNvPr id="11" name="Прямоугольник 10"/>
          <p:cNvSpPr/>
          <p:nvPr/>
        </p:nvSpPr>
        <p:spPr>
          <a:xfrm>
            <a:off x="568036" y="1831538"/>
            <a:ext cx="10598728" cy="4924425"/>
          </a:xfrm>
          <a:prstGeom prst="rect">
            <a:avLst/>
          </a:prstGeom>
        </p:spPr>
        <p:txBody>
          <a:bodyPr wrap="square">
            <a:spAutoFit/>
          </a:bodyPr>
          <a:lstStyle/>
          <a:p>
            <a:pPr>
              <a:spcAft>
                <a:spcPts val="600"/>
              </a:spcAft>
            </a:pPr>
            <a:r>
              <a:rPr lang="en-US" sz="2400" dirty="0" smtClean="0">
                <a:latin typeface="Times New Roman" pitchFamily="18" charset="0"/>
                <a:cs typeface="Times New Roman" pitchFamily="18" charset="0"/>
              </a:rPr>
              <a:t>Basic medium:</a:t>
            </a:r>
          </a:p>
          <a:p>
            <a:pPr algn="ctr">
              <a:spcAft>
                <a:spcPts val="600"/>
              </a:spcAft>
            </a:pPr>
            <a:r>
              <a:rPr lang="en-US" sz="2400" dirty="0" smtClean="0">
                <a:latin typeface="Times New Roman" pitchFamily="18" charset="0"/>
                <a:cs typeface="Times New Roman" pitchFamily="18" charset="0"/>
              </a:rPr>
              <a:t>2KMnO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+ 2KOH →2K2Mn</a:t>
            </a:r>
            <a:r>
              <a:rPr lang="uk-UA" sz="2400" dirty="0" smtClean="0">
                <a:latin typeface="Times New Roman" pitchFamily="18" charset="0"/>
                <a:cs typeface="Times New Roman" pitchFamily="18" charset="0"/>
              </a:rPr>
              <a:t>О4 + </a:t>
            </a:r>
            <a:r>
              <a:rPr lang="en-US" sz="2400" dirty="0" smtClean="0">
                <a:latin typeface="Times New Roman" pitchFamily="18" charset="0"/>
                <a:cs typeface="Times New Roman" pitchFamily="18" charset="0"/>
              </a:rPr>
              <a:t>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a:t>
            </a:r>
          </a:p>
          <a:p>
            <a:pPr>
              <a:spcAft>
                <a:spcPts val="600"/>
              </a:spcAft>
            </a:pPr>
            <a:r>
              <a:rPr lang="en-US" sz="2400" dirty="0" smtClean="0">
                <a:latin typeface="Times New Roman" pitchFamily="18" charset="0"/>
                <a:cs typeface="Times New Roman" pitchFamily="18" charset="0"/>
              </a:rPr>
              <a:t>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ē →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2 </a:t>
            </a:r>
            <a:endParaRPr lang="en-US" sz="2400" dirty="0" smtClean="0">
              <a:latin typeface="Times New Roman" pitchFamily="18" charset="0"/>
              <a:cs typeface="Times New Roman" pitchFamily="18" charset="0"/>
            </a:endParaRPr>
          </a:p>
          <a:p>
            <a:pPr>
              <a:spcAft>
                <a:spcPts val="600"/>
              </a:spcAft>
            </a:pP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 OH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- 2ē → 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1 </a:t>
            </a:r>
          </a:p>
          <a:p>
            <a:pPr>
              <a:spcAft>
                <a:spcPts val="600"/>
              </a:spcAft>
            </a:pPr>
            <a:r>
              <a:rPr lang="en-US" sz="2400" dirty="0" smtClean="0">
                <a:latin typeface="Times New Roman" pitchFamily="18" charset="0"/>
                <a:cs typeface="Times New Roman" pitchFamily="18" charset="0"/>
              </a:rPr>
              <a:t>2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+ 2OH </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→2Mn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 </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a:t>
            </a:r>
          </a:p>
          <a:p>
            <a:pPr>
              <a:spcAft>
                <a:spcPts val="600"/>
              </a:spcAft>
            </a:pPr>
            <a:r>
              <a:rPr lang="en-US" sz="2400" dirty="0" smtClean="0">
                <a:latin typeface="Times New Roman" pitchFamily="18" charset="0"/>
                <a:cs typeface="Times New Roman" pitchFamily="18" charset="0"/>
              </a:rPr>
              <a:t>Neutral medium: </a:t>
            </a:r>
          </a:p>
          <a:p>
            <a:pPr algn="ctr">
              <a:spcAft>
                <a:spcPts val="600"/>
              </a:spcAft>
            </a:pPr>
            <a:r>
              <a:rPr lang="en-US" sz="2400" dirty="0" smtClean="0">
                <a:latin typeface="Times New Roman" pitchFamily="18" charset="0"/>
                <a:cs typeface="Times New Roman" pitchFamily="18" charset="0"/>
              </a:rPr>
              <a:t>2KMnO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+ 3Na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+ 3</a:t>
            </a:r>
            <a:r>
              <a:rPr lang="en-US" sz="2400" dirty="0" smtClean="0">
                <a:latin typeface="Times New Roman" pitchFamily="18" charset="0"/>
                <a:cs typeface="Times New Roman" pitchFamily="18" charset="0"/>
              </a:rPr>
              <a:t>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+2KOH </a:t>
            </a:r>
          </a:p>
          <a:p>
            <a:pPr>
              <a:spcAft>
                <a:spcPts val="600"/>
              </a:spcAft>
            </a:pPr>
            <a:r>
              <a:rPr lang="en-US" sz="2400" dirty="0" smtClean="0">
                <a:latin typeface="Times New Roman" pitchFamily="18" charset="0"/>
                <a:cs typeface="Times New Roman" pitchFamily="18" charset="0"/>
              </a:rPr>
              <a:t>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+ 2</a:t>
            </a:r>
            <a:r>
              <a:rPr lang="en-US" sz="2400" dirty="0" smtClean="0">
                <a:latin typeface="Times New Roman" pitchFamily="18" charset="0"/>
                <a:cs typeface="Times New Roman" pitchFamily="18" charset="0"/>
              </a:rPr>
              <a:t>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+ 3ē →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+ 4</a:t>
            </a:r>
            <a:r>
              <a:rPr lang="en-US" sz="2400" dirty="0" smtClean="0">
                <a:latin typeface="Times New Roman" pitchFamily="18" charset="0"/>
                <a:cs typeface="Times New Roman" pitchFamily="18" charset="0"/>
              </a:rPr>
              <a:t>OH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2 </a:t>
            </a:r>
          </a:p>
          <a:p>
            <a:pPr>
              <a:spcAft>
                <a:spcPts val="600"/>
              </a:spcAft>
            </a:pP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 OH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- 2ē → 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3 </a:t>
            </a:r>
          </a:p>
          <a:p>
            <a:pPr>
              <a:spcAft>
                <a:spcPts val="600"/>
              </a:spcAft>
            </a:pPr>
            <a:r>
              <a:rPr lang="en-US" sz="2400" dirty="0" smtClean="0">
                <a:latin typeface="Times New Roman" pitchFamily="18" charset="0"/>
                <a:cs typeface="Times New Roman" pitchFamily="18" charset="0"/>
              </a:rPr>
              <a:t>2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4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+ 3 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+ 6OH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→2Mn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+ 3</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+ 8OH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+ 3H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a:t>
            </a:r>
          </a:p>
          <a:p>
            <a:pPr>
              <a:spcAft>
                <a:spcPts val="600"/>
              </a:spcAft>
            </a:pPr>
            <a:r>
              <a:rPr lang="en-US" sz="2400" dirty="0" smtClean="0">
                <a:latin typeface="Times New Roman" pitchFamily="18" charset="0"/>
                <a:cs typeface="Times New Roman" pitchFamily="18" charset="0"/>
              </a:rPr>
              <a:t>2 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+ 3 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→2Mn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2</a:t>
            </a:r>
            <a:r>
              <a:rPr lang="uk-UA" sz="2400" dirty="0" smtClean="0">
                <a:latin typeface="Times New Roman" pitchFamily="18" charset="0"/>
                <a:cs typeface="Times New Roman" pitchFamily="18" charset="0"/>
              </a:rPr>
              <a:t> + 3</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+ 2OH</a:t>
            </a:r>
            <a:r>
              <a:rPr lang="en-US" sz="2400" baseline="30000" dirty="0" smtClean="0">
                <a:latin typeface="Times New Roman" pitchFamily="18" charset="0"/>
                <a:cs typeface="Times New Roman" pitchFamily="18" charset="0"/>
              </a:rPr>
              <a:t>–</a:t>
            </a:r>
            <a:endParaRPr lang="uk-UA" sz="2400" baseline="300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Balancing redox equations: ion-electron method</a:t>
            </a:r>
            <a:endParaRPr lang="ru-RU" noProof="1">
              <a:latin typeface="Times New Roman" pitchFamily="18" charset="0"/>
              <a:cs typeface="Times New Roman" pitchFamily="18" charset="0"/>
            </a:endParaRPr>
          </a:p>
        </p:txBody>
      </p:sp>
      <p:sp>
        <p:nvSpPr>
          <p:cNvPr id="7" name="Прямоугольник 6"/>
          <p:cNvSpPr/>
          <p:nvPr/>
        </p:nvSpPr>
        <p:spPr>
          <a:xfrm>
            <a:off x="249382" y="1856509"/>
            <a:ext cx="11693236" cy="4401205"/>
          </a:xfrm>
          <a:prstGeom prst="rect">
            <a:avLst/>
          </a:prstGeom>
        </p:spPr>
        <p:txBody>
          <a:bodyPr wrap="square">
            <a:spAutoFit/>
          </a:bodyPr>
          <a:lstStyle/>
          <a:p>
            <a:pPr algn="just"/>
            <a:r>
              <a:rPr lang="en-US" sz="2000" dirty="0" smtClean="0">
                <a:latin typeface="Times New Roman" pitchFamily="18" charset="0"/>
                <a:cs typeface="Times New Roman" pitchFamily="18" charset="0"/>
              </a:rPr>
              <a:t>Weak electrolytes and poorly soluble substances is written in molecular form. </a:t>
            </a:r>
          </a:p>
          <a:p>
            <a:pPr algn="just"/>
            <a:r>
              <a:rPr lang="en-US" sz="2000" dirty="0" smtClean="0">
                <a:latin typeface="Times New Roman" pitchFamily="18" charset="0"/>
                <a:cs typeface="Times New Roman" pitchFamily="18" charset="0"/>
              </a:rPr>
              <a:t>Take into account the following: </a:t>
            </a:r>
          </a:p>
          <a:p>
            <a:pPr marL="457200" indent="-457200" algn="just">
              <a:buAutoNum type="arabicPeriod"/>
            </a:pPr>
            <a:r>
              <a:rPr lang="en-US" sz="2000" dirty="0" smtClean="0">
                <a:latin typeface="Times New Roman" pitchFamily="18" charset="0"/>
                <a:cs typeface="Times New Roman" pitchFamily="18" charset="0"/>
              </a:rPr>
              <a:t>Redox reaction can be balanced by emphasizing the equal exchange of electrons. </a:t>
            </a:r>
          </a:p>
          <a:p>
            <a:pPr marL="457200" indent="-457200" algn="just">
              <a:buAutoNum type="arabicPeriod"/>
            </a:pPr>
            <a:r>
              <a:rPr lang="en-US" sz="2000" dirty="0" smtClean="0">
                <a:latin typeface="Times New Roman" pitchFamily="18" charset="0"/>
                <a:cs typeface="Times New Roman" pitchFamily="18" charset="0"/>
              </a:rPr>
              <a:t>The total number of atoms of the same name in the left side of the equation must be equal to their number from the right. </a:t>
            </a:r>
          </a:p>
          <a:p>
            <a:pPr marL="457200" indent="-457200" algn="just">
              <a:buAutoNum type="arabicPeriod"/>
            </a:pPr>
            <a:r>
              <a:rPr lang="en-US" sz="2000" dirty="0" smtClean="0">
                <a:latin typeface="Times New Roman" pitchFamily="18" charset="0"/>
                <a:cs typeface="Times New Roman" pitchFamily="18" charset="0"/>
              </a:rPr>
              <a:t>In neutral or acidic solution,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O and H</a:t>
            </a:r>
            <a:r>
              <a:rPr lang="en-US" sz="2000" baseline="30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may be used for balancing oxygen and hydrogen atoms. The oxygen atoms are balanced first. For each excess oxygen atom on one side of an equation, balance is obtained by adding one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O to the other side. Then H</a:t>
            </a:r>
            <a:r>
              <a:rPr lang="en-US" sz="2000" baseline="30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is used to balance hydrogens. </a:t>
            </a:r>
          </a:p>
          <a:p>
            <a:pPr marL="457200" indent="-457200" algn="just"/>
            <a:r>
              <a:rPr lang="en-US" sz="2000" dirty="0" smtClean="0">
                <a:latin typeface="Times New Roman" pitchFamily="18" charset="0"/>
                <a:cs typeface="Times New Roman" pitchFamily="18" charset="0"/>
              </a:rPr>
              <a:t>!!! Note that O</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and 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are not used to balance the oxygen and hydrogen atoms unless they are actually reactants or products.</a:t>
            </a:r>
          </a:p>
          <a:p>
            <a:pPr marL="457200" indent="-457200" algn="just">
              <a:buFont typeface="+mj-lt"/>
              <a:buAutoNum type="arabicPeriod" startAt="4"/>
            </a:pPr>
            <a:r>
              <a:rPr lang="en-US" sz="2000" dirty="0" smtClean="0">
                <a:latin typeface="Times New Roman" pitchFamily="18" charset="0"/>
                <a:cs typeface="Times New Roman" pitchFamily="18" charset="0"/>
              </a:rPr>
              <a:t>If the solution is alkaline, OH and H2O may be used. For each excess oxygen on one side of an equation, balanced is obtained by adding one H2O to the same side and 2 OHto the other side. If hydrogen is still unbalanced after this is done, balance is obtained by addition of one OH for each excessed hydrogen on the same side and one H2O to the other side.</a:t>
            </a:r>
            <a:endParaRPr lang="uk-UA"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46364" y="298030"/>
            <a:ext cx="11596254" cy="1508760"/>
          </a:xfrm>
        </p:spPr>
        <p:txBody>
          <a:bodyPr rtlCol="0">
            <a:normAutofit/>
          </a:bodyPr>
          <a:lstStyle/>
          <a:p>
            <a:pPr algn="ctr"/>
            <a:r>
              <a:rPr lang="en-US" sz="3200" dirty="0" smtClean="0">
                <a:latin typeface="Times New Roman" pitchFamily="18" charset="0"/>
                <a:cs typeface="Times New Roman" pitchFamily="18" charset="0"/>
              </a:rPr>
              <a:t>Determination the equivalent, the equivalence factor and the molar weight of the equivalent of oxidizing and reducing agents in ORR.</a:t>
            </a:r>
            <a:endParaRPr lang="ru-RU" sz="3200" noProof="1">
              <a:latin typeface="Times New Roman" pitchFamily="18" charset="0"/>
              <a:cs typeface="Times New Roman" pitchFamily="18" charset="0"/>
            </a:endParaRPr>
          </a:p>
        </p:txBody>
      </p:sp>
      <p:sp>
        <p:nvSpPr>
          <p:cNvPr id="7" name="Прямоугольник 6"/>
          <p:cNvSpPr/>
          <p:nvPr/>
        </p:nvSpPr>
        <p:spPr>
          <a:xfrm>
            <a:off x="277091" y="2080736"/>
            <a:ext cx="11416145" cy="4154984"/>
          </a:xfrm>
          <a:prstGeom prst="rect">
            <a:avLst/>
          </a:prstGeom>
        </p:spPr>
        <p:txBody>
          <a:bodyPr wrap="square">
            <a:spAutoFit/>
          </a:bodyPr>
          <a:lstStyle/>
          <a:p>
            <a:pPr algn="just"/>
            <a:r>
              <a:rPr lang="en-US" sz="2400" dirty="0" smtClean="0">
                <a:latin typeface="Times New Roman" pitchFamily="18" charset="0"/>
                <a:cs typeface="Times New Roman" pitchFamily="18" charset="0"/>
              </a:rPr>
              <a:t>Equivalent of oxidizing and reducing agent in the ORR is not constant and may vary depending on the reaction conditions. To determine the equivalent of the oxidizing agent is equal to its molar mass divided by the number of electrons gaining by one molecule of the oxidizing agent</a:t>
            </a:r>
          </a:p>
          <a:p>
            <a:pPr algn="ctr"/>
            <a:r>
              <a:rPr lang="en-US" sz="2400" dirty="0" smtClean="0">
                <a:latin typeface="Times New Roman" pitchFamily="18" charset="0"/>
                <a:cs typeface="Times New Roman" pitchFamily="18" charset="0"/>
              </a:rPr>
              <a:t>Mn</a:t>
            </a:r>
            <a:r>
              <a:rPr lang="uk-UA" sz="2400" dirty="0" smtClean="0">
                <a:latin typeface="Times New Roman" pitchFamily="18" charset="0"/>
                <a:cs typeface="Times New Roman" pitchFamily="18" charset="0"/>
              </a:rPr>
              <a:t>О</a:t>
            </a:r>
            <a:r>
              <a:rPr lang="uk-UA" sz="2400" baseline="-25000" dirty="0" smtClean="0">
                <a:latin typeface="Times New Roman" pitchFamily="18" charset="0"/>
                <a:cs typeface="Times New Roman" pitchFamily="18" charset="0"/>
              </a:rPr>
              <a:t>4</a:t>
            </a:r>
            <a:r>
              <a:rPr lang="uk-UA" sz="2400" dirty="0" smtClean="0">
                <a:latin typeface="Times New Roman" pitchFamily="18" charset="0"/>
                <a:cs typeface="Times New Roman" pitchFamily="18" charset="0"/>
              </a:rPr>
              <a:t> </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+ 8</a:t>
            </a:r>
            <a:r>
              <a:rPr lang="en-US" sz="2400" dirty="0" smtClean="0">
                <a:latin typeface="Times New Roman" pitchFamily="18" charset="0"/>
                <a:cs typeface="Times New Roman" pitchFamily="18" charset="0"/>
              </a:rPr>
              <a:t>H</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+ 5ē → Mn</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+ 4H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a:t>
            </a:r>
          </a:p>
          <a:p>
            <a:pPr algn="ctr"/>
            <a:r>
              <a:rPr lang="en-US" sz="2400" dirty="0" smtClean="0">
                <a:latin typeface="Times New Roman" pitchFamily="18" charset="0"/>
                <a:cs typeface="Times New Roman" pitchFamily="18" charset="0"/>
              </a:rPr>
              <a:t>E (KMnO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 158/5 = 31.6 g/mol</a:t>
            </a:r>
          </a:p>
          <a:p>
            <a:pPr algn="just"/>
            <a:r>
              <a:rPr lang="en-US" sz="2400" dirty="0" smtClean="0">
                <a:latin typeface="Times New Roman" pitchFamily="18" charset="0"/>
                <a:cs typeface="Times New Roman" pitchFamily="18" charset="0"/>
              </a:rPr>
              <a:t>The equivalent of a reducing agent is called its amount, which corresponds with one electron in the ORR. To determine the equivalent of the reducing agent is equal to its molar mass divided by the number of electrons losing by one molecule of the reducing agent.</a:t>
            </a:r>
          </a:p>
          <a:p>
            <a:pPr algn="ct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 - 2ē → SO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+ 2H</a:t>
            </a:r>
            <a:r>
              <a:rPr lang="en-US" sz="2400" baseline="30000" dirty="0" smtClean="0">
                <a:latin typeface="Times New Roman" pitchFamily="18" charset="0"/>
                <a:cs typeface="Times New Roman" pitchFamily="18" charset="0"/>
              </a:rPr>
              <a:t>+</a:t>
            </a:r>
          </a:p>
          <a:p>
            <a:pPr algn="ctr"/>
            <a:r>
              <a:rPr lang="en-US" sz="2400" dirty="0" smtClean="0">
                <a:latin typeface="Times New Roman" pitchFamily="18" charset="0"/>
                <a:cs typeface="Times New Roman" pitchFamily="18" charset="0"/>
              </a:rPr>
              <a:t>E (Na</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SO</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 126/2 = 63 g/mol</a:t>
            </a: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09600" y="284176"/>
            <a:ext cx="11152909" cy="1508760"/>
          </a:xfrm>
        </p:spPr>
        <p:txBody>
          <a:bodyPr rtlCol="0">
            <a:normAutofit fontScale="90000"/>
          </a:bodyPr>
          <a:lstStyle/>
          <a:p>
            <a:pPr algn="ctr"/>
            <a:r>
              <a:rPr lang="en-US" dirty="0" smtClean="0">
                <a:latin typeface="Times New Roman" pitchFamily="18" charset="0"/>
                <a:cs typeface="Times New Roman" pitchFamily="18" charset="0"/>
              </a:rPr>
              <a:t>Redox potential, as a measure of the oxidazing and reducing capacity of the system. The direction of ORR</a:t>
            </a:r>
            <a:endParaRPr lang="ru-RU" noProof="1">
              <a:latin typeface="Times New Roman" pitchFamily="18" charset="0"/>
              <a:cs typeface="Times New Roman" pitchFamily="18" charset="0"/>
            </a:endParaRPr>
          </a:p>
        </p:txBody>
      </p:sp>
      <p:sp>
        <p:nvSpPr>
          <p:cNvPr id="7" name="Прямоугольник 6"/>
          <p:cNvSpPr/>
          <p:nvPr/>
        </p:nvSpPr>
        <p:spPr>
          <a:xfrm>
            <a:off x="429489" y="2025318"/>
            <a:ext cx="11443855" cy="4493538"/>
          </a:xfrm>
          <a:prstGeom prst="rect">
            <a:avLst/>
          </a:prstGeom>
        </p:spPr>
        <p:txBody>
          <a:bodyPr wrap="square">
            <a:spAutoFit/>
          </a:bodyPr>
          <a:lstStyle/>
          <a:p>
            <a:pPr algn="just"/>
            <a:r>
              <a:rPr lang="en-US" sz="2600" dirty="0" smtClean="0">
                <a:latin typeface="Times New Roman" pitchFamily="18" charset="0"/>
                <a:cs typeface="Times New Roman" pitchFamily="18" charset="0"/>
              </a:rPr>
              <a:t>Quantitative measure of oxidizing and reducing agents is normal redox potential E</a:t>
            </a:r>
            <a:r>
              <a:rPr lang="en-US" sz="2600" baseline="30000" dirty="0" smtClean="0">
                <a:latin typeface="Times New Roman" pitchFamily="18" charset="0"/>
                <a:cs typeface="Times New Roman" pitchFamily="18" charset="0"/>
              </a:rPr>
              <a:t>0</a:t>
            </a:r>
            <a:r>
              <a:rPr lang="en-US" sz="2600" dirty="0" smtClean="0">
                <a:latin typeface="Times New Roman" pitchFamily="18" charset="0"/>
                <a:cs typeface="Times New Roman" pitchFamily="18" charset="0"/>
              </a:rPr>
              <a:t> , which refers to the two states of the element. A greater oxidation state determines the oxidized form, but a smaller oxidation state - a reducing form. For example: </a:t>
            </a:r>
          </a:p>
          <a:p>
            <a:pPr algn="just"/>
            <a:r>
              <a:rPr lang="en-US" sz="2600" dirty="0" smtClean="0">
                <a:latin typeface="Times New Roman" pitchFamily="18" charset="0"/>
                <a:cs typeface="Times New Roman" pitchFamily="18" charset="0"/>
              </a:rPr>
              <a:t>E</a:t>
            </a:r>
            <a:r>
              <a:rPr lang="en-US" sz="2600" baseline="30000" dirty="0" smtClean="0">
                <a:latin typeface="Times New Roman" pitchFamily="18" charset="0"/>
                <a:cs typeface="Times New Roman" pitchFamily="18" charset="0"/>
              </a:rPr>
              <a:t>0</a:t>
            </a:r>
            <a:r>
              <a:rPr lang="en-US" sz="26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Fe</a:t>
            </a:r>
            <a:r>
              <a:rPr lang="en-US" baseline="30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/Fe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 + 0,77 V </a:t>
            </a:r>
          </a:p>
          <a:p>
            <a:pPr algn="just"/>
            <a:r>
              <a:rPr lang="en-US" sz="2600" dirty="0" smtClean="0">
                <a:latin typeface="Times New Roman" pitchFamily="18" charset="0"/>
                <a:cs typeface="Times New Roman" pitchFamily="18" charset="0"/>
              </a:rPr>
              <a:t>Fe</a:t>
            </a:r>
            <a:r>
              <a:rPr lang="en-US" sz="2600" baseline="30000" dirty="0" smtClean="0">
                <a:latin typeface="Times New Roman" pitchFamily="18" charset="0"/>
                <a:cs typeface="Times New Roman" pitchFamily="18" charset="0"/>
              </a:rPr>
              <a:t>3+</a:t>
            </a:r>
            <a:r>
              <a:rPr lang="en-US" sz="2600" dirty="0" smtClean="0">
                <a:latin typeface="Times New Roman" pitchFamily="18" charset="0"/>
                <a:cs typeface="Times New Roman" pitchFamily="18" charset="0"/>
              </a:rPr>
              <a:t> – oxidizing form; Fe</a:t>
            </a:r>
            <a:r>
              <a:rPr lang="en-US" sz="2600" baseline="30000" dirty="0" smtClean="0">
                <a:latin typeface="Times New Roman" pitchFamily="18" charset="0"/>
                <a:cs typeface="Times New Roman" pitchFamily="18" charset="0"/>
              </a:rPr>
              <a:t>2+</a:t>
            </a:r>
            <a:r>
              <a:rPr lang="en-US" sz="2600" dirty="0" smtClean="0">
                <a:latin typeface="Times New Roman" pitchFamily="18" charset="0"/>
                <a:cs typeface="Times New Roman" pitchFamily="18" charset="0"/>
              </a:rPr>
              <a:t> – reducing form</a:t>
            </a:r>
          </a:p>
          <a:p>
            <a:pPr algn="just"/>
            <a:r>
              <a:rPr lang="en-US" sz="2600" dirty="0" smtClean="0">
                <a:latin typeface="Times New Roman" pitchFamily="18" charset="0"/>
                <a:cs typeface="Times New Roman" pitchFamily="18" charset="0"/>
              </a:rPr>
              <a:t>Normal redox potentials are the energy released (+) or absorbed (-) under electron attachment to the oxidizing form for transition to the reducing form if the active concentration of these forms is equal to 1 mol/L (or 1 g-ion/L). All normal oxidation - reduction potentials are measured by the the value of hydrogen electrode taken as 0, E</a:t>
            </a:r>
            <a:r>
              <a:rPr lang="en-US" sz="2600" baseline="30000" dirty="0" smtClean="0">
                <a:latin typeface="Times New Roman" pitchFamily="18" charset="0"/>
                <a:cs typeface="Times New Roman" pitchFamily="18" charset="0"/>
              </a:rPr>
              <a:t>0</a:t>
            </a:r>
            <a:r>
              <a:rPr lang="en-US" sz="2600" dirty="0" smtClean="0">
                <a:latin typeface="Times New Roman" pitchFamily="18" charset="0"/>
                <a:cs typeface="Times New Roman" pitchFamily="18" charset="0"/>
              </a:rPr>
              <a:t> H</a:t>
            </a:r>
            <a:r>
              <a:rPr lang="en-US" sz="2600" baseline="-25000" dirty="0" smtClean="0">
                <a:latin typeface="Times New Roman" pitchFamily="18" charset="0"/>
                <a:cs typeface="Times New Roman" pitchFamily="18" charset="0"/>
              </a:rPr>
              <a:t>2</a:t>
            </a:r>
            <a:r>
              <a:rPr lang="en-US" sz="2600" dirty="0" smtClean="0">
                <a:latin typeface="Times New Roman" pitchFamily="18" charset="0"/>
                <a:cs typeface="Times New Roman" pitchFamily="18" charset="0"/>
              </a:rPr>
              <a:t>|2H</a:t>
            </a:r>
            <a:r>
              <a:rPr lang="en-US" sz="2600" baseline="30000" dirty="0" smtClean="0">
                <a:latin typeface="Times New Roman" pitchFamily="18" charset="0"/>
                <a:cs typeface="Times New Roman" pitchFamily="18" charset="0"/>
              </a:rPr>
              <a:t>+</a:t>
            </a:r>
            <a:r>
              <a:rPr lang="en-US" sz="2600" dirty="0" smtClean="0">
                <a:latin typeface="Times New Roman" pitchFamily="18" charset="0"/>
                <a:cs typeface="Times New Roman" pitchFamily="18" charset="0"/>
              </a:rPr>
              <a:t> = 0, that is, these values are relative, and can be found in chemical handbooks.</a:t>
            </a:r>
            <a:endParaRPr lang="uk-UA" sz="26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23455" y="284176"/>
            <a:ext cx="10363544" cy="1508760"/>
          </a:xfrm>
        </p:spPr>
        <p:txBody>
          <a:bodyPr rtlCol="0">
            <a:normAutofit fontScale="90000"/>
          </a:bodyPr>
          <a:lstStyle/>
          <a:p>
            <a:pPr algn="ctr"/>
            <a:r>
              <a:rPr lang="en-US" dirty="0" smtClean="0">
                <a:latin typeface="Times New Roman" pitchFamily="18" charset="0"/>
                <a:cs typeface="Times New Roman" pitchFamily="18" charset="0"/>
              </a:rPr>
              <a:t>Redox potential, as a measure of the oxidazing and reducing capacity of the system. The direction of ORR</a:t>
            </a:r>
            <a:endParaRPr lang="ru-RU" noProof="1">
              <a:latin typeface="Times New Roman" pitchFamily="18" charset="0"/>
              <a:cs typeface="Times New Roman" pitchFamily="18" charset="0"/>
            </a:endParaRPr>
          </a:p>
        </p:txBody>
      </p:sp>
      <p:sp>
        <p:nvSpPr>
          <p:cNvPr id="7" name="Прямоугольник 6"/>
          <p:cNvSpPr/>
          <p:nvPr/>
        </p:nvSpPr>
        <p:spPr>
          <a:xfrm>
            <a:off x="304799" y="2421553"/>
            <a:ext cx="11513128" cy="3046988"/>
          </a:xfrm>
          <a:prstGeom prst="rect">
            <a:avLst/>
          </a:prstGeom>
        </p:spPr>
        <p:txBody>
          <a:bodyPr wrap="square">
            <a:spAutoFit/>
          </a:bodyPr>
          <a:lstStyle/>
          <a:p>
            <a:pPr marL="71438" indent="468313" algn="just">
              <a:spcAft>
                <a:spcPts val="600"/>
              </a:spcAft>
            </a:pPr>
            <a:r>
              <a:rPr lang="en-US" sz="3200" dirty="0" smtClean="0">
                <a:latin typeface="Times New Roman" pitchFamily="18" charset="0"/>
                <a:cs typeface="Times New Roman" pitchFamily="18" charset="0"/>
              </a:rPr>
              <a:t>Taking into account the value of normal oxidation - reduction potentials allows to make up ORR using half-reactions that can be practically implemented. The reaction between two oxidation - reduction systems can take place if the potential difference Δ E</a:t>
            </a:r>
            <a:r>
              <a:rPr lang="en-US" sz="3200" baseline="30000" dirty="0" smtClean="0">
                <a:latin typeface="Times New Roman" pitchFamily="18" charset="0"/>
                <a:cs typeface="Times New Roman" pitchFamily="18" charset="0"/>
              </a:rPr>
              <a:t>0</a:t>
            </a:r>
            <a:r>
              <a:rPr lang="en-US" sz="3200" dirty="0" smtClean="0">
                <a:latin typeface="Times New Roman" pitchFamily="18" charset="0"/>
                <a:cs typeface="Times New Roman" pitchFamily="18" charset="0"/>
              </a:rPr>
              <a:t> (E</a:t>
            </a:r>
            <a:r>
              <a:rPr lang="en-US" sz="3200" baseline="30000" dirty="0" smtClean="0">
                <a:latin typeface="Times New Roman" pitchFamily="18" charset="0"/>
                <a:cs typeface="Times New Roman" pitchFamily="18" charset="0"/>
              </a:rPr>
              <a:t>0</a:t>
            </a:r>
            <a:r>
              <a:rPr lang="en-US" sz="3200" baseline="-25000" dirty="0" smtClean="0">
                <a:latin typeface="Times New Roman" pitchFamily="18" charset="0"/>
                <a:cs typeface="Times New Roman" pitchFamily="18" charset="0"/>
              </a:rPr>
              <a:t>1</a:t>
            </a:r>
            <a:r>
              <a:rPr lang="en-US" sz="3200" dirty="0" smtClean="0">
                <a:latin typeface="Times New Roman" pitchFamily="18" charset="0"/>
                <a:cs typeface="Times New Roman" pitchFamily="18" charset="0"/>
              </a:rPr>
              <a:t> - E</a:t>
            </a:r>
            <a:r>
              <a:rPr lang="en-US" sz="3200" baseline="30000" dirty="0" smtClean="0">
                <a:latin typeface="Times New Roman" pitchFamily="18" charset="0"/>
                <a:cs typeface="Times New Roman" pitchFamily="18" charset="0"/>
              </a:rPr>
              <a:t>0</a:t>
            </a:r>
            <a:r>
              <a:rPr lang="en-US" sz="3200" baseline="-25000" dirty="0" smtClean="0">
                <a:latin typeface="Times New Roman" pitchFamily="18" charset="0"/>
                <a:cs typeface="Times New Roman" pitchFamily="18" charset="0"/>
              </a:rPr>
              <a:t>2</a:t>
            </a:r>
            <a:r>
              <a:rPr lang="en-US" sz="3200" dirty="0" smtClean="0">
                <a:latin typeface="Times New Roman" pitchFamily="18" charset="0"/>
                <a:cs typeface="Times New Roman" pitchFamily="18" charset="0"/>
              </a:rPr>
              <a:t>) </a:t>
            </a:r>
            <a:r>
              <a:rPr lang="en-US" sz="3200" u="sng" dirty="0" smtClean="0">
                <a:latin typeface="Times New Roman" pitchFamily="18" charset="0"/>
                <a:cs typeface="Times New Roman" pitchFamily="18" charset="0"/>
              </a:rPr>
              <a:t>is larger than 0.2 V. </a:t>
            </a:r>
            <a:r>
              <a:rPr lang="en-US" sz="3200" dirty="0" smtClean="0">
                <a:latin typeface="Times New Roman" pitchFamily="18" charset="0"/>
                <a:cs typeface="Times New Roman" pitchFamily="18" charset="0"/>
              </a:rPr>
              <a:t>The more difference the quicker and more complete the reaction is.</a:t>
            </a:r>
            <a:endParaRPr lang="uk-UA" sz="32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The Nernst’s equation</a:t>
            </a:r>
            <a:endParaRPr lang="ru-RU" noProof="1">
              <a:latin typeface="Times New Roman" pitchFamily="18" charset="0"/>
              <a:cs typeface="Times New Roman" pitchFamily="18" charset="0"/>
            </a:endParaRPr>
          </a:p>
        </p:txBody>
      </p:sp>
      <p:sp>
        <p:nvSpPr>
          <p:cNvPr id="3074"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6"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8"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9" name="Прямоугольник 18"/>
          <p:cNvSpPr/>
          <p:nvPr/>
        </p:nvSpPr>
        <p:spPr>
          <a:xfrm>
            <a:off x="457200" y="1955999"/>
            <a:ext cx="11125200" cy="4154984"/>
          </a:xfrm>
          <a:prstGeom prst="rect">
            <a:avLst/>
          </a:prstGeom>
        </p:spPr>
        <p:txBody>
          <a:bodyPr wrap="square">
            <a:spAutoFit/>
          </a:bodyPr>
          <a:lstStyle/>
          <a:p>
            <a:pPr algn="just">
              <a:spcAft>
                <a:spcPts val="1200"/>
              </a:spcAft>
            </a:pPr>
            <a:r>
              <a:rPr lang="en-US" sz="2800" dirty="0" smtClean="0">
                <a:latin typeface="Times New Roman" pitchFamily="18" charset="0"/>
                <a:cs typeface="Times New Roman" pitchFamily="18" charset="0"/>
              </a:rPr>
              <a:t>We can use the standard redox potential under normal </a:t>
            </a:r>
            <a:r>
              <a:rPr lang="en-US" sz="2800" dirty="0" smtClean="0">
                <a:latin typeface="Times New Roman" pitchFamily="18" charset="0"/>
                <a:cs typeface="Times New Roman" pitchFamily="18" charset="0"/>
              </a:rPr>
              <a:t>conditions</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 = 1 atm, t = 0 </a:t>
            </a:r>
            <a:r>
              <a:rPr lang="en-US" sz="2800" baseline="30000" dirty="0" smtClean="0">
                <a:latin typeface="Times New Roman" pitchFamily="18" charset="0"/>
                <a:cs typeface="Times New Roman" pitchFamily="18" charset="0"/>
              </a:rPr>
              <a:t>o</a:t>
            </a:r>
            <a:r>
              <a:rPr lang="en-US" sz="2800" dirty="0" smtClean="0">
                <a:latin typeface="Times New Roman" pitchFamily="18" charset="0"/>
                <a:cs typeface="Times New Roman" pitchFamily="18" charset="0"/>
              </a:rPr>
              <a:t>C) </a:t>
            </a:r>
            <a:r>
              <a:rPr lang="en-US" sz="2800" dirty="0" smtClean="0">
                <a:latin typeface="Times New Roman" pitchFamily="18" charset="0"/>
                <a:cs typeface="Times New Roman" pitchFamily="18" charset="0"/>
              </a:rPr>
              <a:t>and the concentration of all </a:t>
            </a:r>
            <a:r>
              <a:rPr lang="en-US" sz="2800" dirty="0" smtClean="0">
                <a:latin typeface="Times New Roman" pitchFamily="18" charset="0"/>
                <a:cs typeface="Times New Roman" pitchFamily="18" charset="0"/>
              </a:rPr>
              <a:t>components is 1 mol/l.</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If these conditions are not met, we use the real redox </a:t>
            </a:r>
            <a:r>
              <a:rPr lang="en-US" sz="2800" dirty="0" smtClean="0">
                <a:latin typeface="Times New Roman" pitchFamily="18" charset="0"/>
                <a:cs typeface="Times New Roman" pitchFamily="18" charset="0"/>
              </a:rPr>
              <a:t>potential</a:t>
            </a:r>
            <a:r>
              <a:rPr lang="ru-RU" sz="2800" dirty="0" smtClean="0">
                <a:latin typeface="Times New Roman" pitchFamily="18" charset="0"/>
                <a:cs typeface="Times New Roman" pitchFamily="18" charset="0"/>
              </a:rPr>
              <a:t>.</a:t>
            </a:r>
            <a:endParaRPr lang="ru-RU" sz="2800" dirty="0" smtClean="0">
              <a:latin typeface="Times New Roman" pitchFamily="18" charset="0"/>
              <a:cs typeface="Times New Roman" pitchFamily="18" charset="0"/>
            </a:endParaRPr>
          </a:p>
          <a:p>
            <a:pPr algn="just">
              <a:spcAft>
                <a:spcPts val="1200"/>
              </a:spcAft>
            </a:pPr>
            <a:r>
              <a:rPr lang="en-US" sz="2800" dirty="0" smtClean="0">
                <a:latin typeface="Times New Roman" pitchFamily="18" charset="0"/>
                <a:cs typeface="Times New Roman" pitchFamily="18" charset="0"/>
              </a:rPr>
              <a:t>The </a:t>
            </a:r>
            <a:r>
              <a:rPr lang="en-US" sz="2800" u="sng" dirty="0" smtClean="0">
                <a:latin typeface="Times New Roman" pitchFamily="18" charset="0"/>
                <a:cs typeface="Times New Roman" pitchFamily="18" charset="0"/>
              </a:rPr>
              <a:t>Nernst’s equation </a:t>
            </a:r>
            <a:r>
              <a:rPr lang="en-US" sz="2800" dirty="0" smtClean="0">
                <a:latin typeface="Times New Roman" pitchFamily="18" charset="0"/>
                <a:cs typeface="Times New Roman" pitchFamily="18" charset="0"/>
              </a:rPr>
              <a:t>is used for calculation of the real redox potential: </a:t>
            </a:r>
          </a:p>
          <a:p>
            <a:pPr algn="ctr">
              <a:spcAft>
                <a:spcPts val="1200"/>
              </a:spcAft>
            </a:pPr>
            <a:r>
              <a:rPr lang="en-US" sz="2800" dirty="0" smtClean="0">
                <a:latin typeface="Times New Roman" pitchFamily="18" charset="0"/>
                <a:cs typeface="Times New Roman" pitchFamily="18" charset="0"/>
              </a:rPr>
              <a:t>E = E</a:t>
            </a:r>
            <a:r>
              <a:rPr lang="en-US" sz="2800" baseline="30000" dirty="0" smtClean="0">
                <a:latin typeface="Times New Roman" pitchFamily="18" charset="0"/>
                <a:cs typeface="Times New Roman" pitchFamily="18" charset="0"/>
              </a:rPr>
              <a:t>0</a:t>
            </a:r>
            <a:r>
              <a:rPr lang="en-US" sz="2800" dirty="0" smtClean="0">
                <a:latin typeface="Times New Roman" pitchFamily="18" charset="0"/>
                <a:cs typeface="Times New Roman" pitchFamily="18" charset="0"/>
              </a:rPr>
              <a:t> + (0.059/n)</a:t>
            </a:r>
            <a:r>
              <a:rPr lang="en-US" sz="2800" dirty="0" smtClean="0">
                <a:latin typeface="Times New Roman"/>
                <a:cs typeface="Times New Roman"/>
              </a:rPr>
              <a:t>⸱</a:t>
            </a:r>
            <a:r>
              <a:rPr lang="en-US" sz="2800" dirty="0" smtClean="0">
                <a:latin typeface="Times New Roman" pitchFamily="18" charset="0"/>
                <a:cs typeface="Times New Roman" pitchFamily="18" charset="0"/>
              </a:rPr>
              <a:t>lg(С</a:t>
            </a:r>
            <a:r>
              <a:rPr lang="en-US" sz="2800" baseline="-25000" dirty="0" smtClean="0">
                <a:latin typeface="Times New Roman" pitchFamily="18" charset="0"/>
                <a:cs typeface="Times New Roman" pitchFamily="18" charset="0"/>
              </a:rPr>
              <a:t>ox</a:t>
            </a:r>
            <a:r>
              <a:rPr lang="en-US" sz="2800" dirty="0" smtClean="0">
                <a:latin typeface="Times New Roman" pitchFamily="18" charset="0"/>
                <a:cs typeface="Times New Roman" pitchFamily="18" charset="0"/>
              </a:rPr>
              <a:t>/С</a:t>
            </a:r>
            <a:r>
              <a:rPr lang="en-US" sz="2800" baseline="-25000" dirty="0" smtClean="0">
                <a:latin typeface="Times New Roman" pitchFamily="18" charset="0"/>
                <a:cs typeface="Times New Roman" pitchFamily="18" charset="0"/>
              </a:rPr>
              <a:t>red</a:t>
            </a:r>
            <a:r>
              <a:rPr lang="en-US" sz="2800" dirty="0" smtClean="0">
                <a:latin typeface="Times New Roman" pitchFamily="18" charset="0"/>
                <a:cs typeface="Times New Roman" pitchFamily="18" charset="0"/>
              </a:rPr>
              <a:t>) </a:t>
            </a:r>
          </a:p>
          <a:p>
            <a:pPr algn="just">
              <a:spcAft>
                <a:spcPts val="1200"/>
              </a:spcAft>
            </a:pPr>
            <a:r>
              <a:rPr lang="en-US" sz="2800" dirty="0" smtClean="0">
                <a:latin typeface="Times New Roman" pitchFamily="18" charset="0"/>
                <a:cs typeface="Times New Roman" pitchFamily="18" charset="0"/>
              </a:rPr>
              <a:t>The use real redox potential is possible for evaluation of different systems: а) redox properties of the systems </a:t>
            </a:r>
          </a:p>
          <a:p>
            <a:pPr algn="just">
              <a:spcAft>
                <a:spcPts val="1200"/>
              </a:spcAft>
            </a:pPr>
            <a:r>
              <a:rPr lang="en-US" sz="2800" dirty="0" smtClean="0">
                <a:latin typeface="Times New Roman" pitchFamily="18" charset="0"/>
                <a:cs typeface="Times New Roman" pitchFamily="18" charset="0"/>
              </a:rPr>
              <a:t>b) direction of oxidation-reduction process</a:t>
            </a:r>
            <a:endParaRPr lang="uk-UA"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f89910445_win32">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rotWithShape="1">
          <a:blip xmlns:r="http://schemas.openxmlformats.org/officeDocument/2006/relationships" r:embed="rId2">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 xmlns:thm15="http://schemas.microsoft.com/office/thememl/2012/main" name="Office_36806608_TF89910445.potx" id="{EDA6F036-4422-4A3D-B1E6-4FA25FD13BAB}" vid="{DE7B8C12-7B2E-401E-9CEE-F51A6AE0115C}"/>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tf89910445_win32</Template>
  <TotalTime>0</TotalTime>
  <Words>1725</Words>
  <Application>Microsoft Office PowerPoint</Application>
  <PresentationFormat>Произвольный</PresentationFormat>
  <Paragraphs>112</Paragraphs>
  <Slides>14</Slides>
  <Notes>13</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tf89910445_win32</vt:lpstr>
      <vt:lpstr>LECTURE №4  Redox balances. Application of the law of active masses to redox equilibria. Basic oxidants and reducing agents. Redox potential and Nernst equation. Equilibrium constant of redox reactions. Factors influencing the course of redox reactions. Application of redox reactions in analytical chemistry.</vt:lpstr>
      <vt:lpstr>LeCTURE plan:</vt:lpstr>
      <vt:lpstr>Main concept of redox reaction</vt:lpstr>
      <vt:lpstr>Main concept of redox reaction</vt:lpstr>
      <vt:lpstr>Main concept of redox reaction</vt:lpstr>
      <vt:lpstr>Слайд 6</vt:lpstr>
      <vt:lpstr>Main concept of redox reaction</vt:lpstr>
      <vt:lpstr>Balancing redox equations: ion-electron method</vt:lpstr>
      <vt:lpstr>Balancing redox equations: ion-electron method</vt:lpstr>
      <vt:lpstr>Balancing redox equations: ion-electron method</vt:lpstr>
      <vt:lpstr>Determination the equivalent, the equivalence factor and the molar weight of the equivalent of oxidizing and reducing agents in ORR.</vt:lpstr>
      <vt:lpstr>Redox potential, as a measure of the oxidazing and reducing capacity of the system. The direction of ORR</vt:lpstr>
      <vt:lpstr>Redox potential, as a measure of the oxidazing and reducing capacity of the system. The direction of ORR</vt:lpstr>
      <vt:lpstr>The Nernst’s equation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2022-09-28T08:28:25Z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