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18"/>
  </p:notesMasterIdLst>
  <p:handoutMasterIdLst>
    <p:handoutMasterId r:id="rId19"/>
  </p:handoutMasterIdLst>
  <p:sldIdLst>
    <p:sldId id="273" r:id="rId5"/>
    <p:sldId id="274" r:id="rId6"/>
    <p:sldId id="275" r:id="rId7"/>
    <p:sldId id="277" r:id="rId8"/>
    <p:sldId id="276" r:id="rId9"/>
    <p:sldId id="297" r:id="rId10"/>
    <p:sldId id="278" r:id="rId11"/>
    <p:sldId id="280" r:id="rId12"/>
    <p:sldId id="279" r:id="rId13"/>
    <p:sldId id="286" r:id="rId14"/>
    <p:sldId id="296" r:id="rId15"/>
    <p:sldId id="281" r:id="rId16"/>
    <p:sldId id="282" r:id="rId17"/>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C2C2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69" d="100"/>
          <a:sy n="69" d="100"/>
        </p:scale>
        <p:origin x="-612" y="-1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0A47EB0-50CB-472E-B999-8DB2BEEE45AE}" type="datetime1">
              <a:rPr lang="ru-RU" noProof="1" smtClean="0"/>
              <a:pPr rtl="0"/>
              <a:t>30.09.2022</a:t>
            </a:fld>
            <a:endParaRPr lang="ru-RU" noProof="1"/>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EF054BB-8F28-4346-8754-0E5644500E18}" type="slidenum">
              <a:rPr lang="ru-RU" noProof="1" smtClean="0"/>
              <a:pPr rtl="0"/>
              <a:t>‹#›</a:t>
            </a:fld>
            <a:endParaRPr lang="ru-RU" noProof="1"/>
          </a:p>
        </p:txBody>
      </p:sp>
    </p:spTree>
    <p:extLst>
      <p:ext uri="{BB962C8B-B14F-4D97-AF65-F5344CB8AC3E}">
        <p14:creationId xmlns="" xmlns:p14="http://schemas.microsoft.com/office/powerpoint/2010/main" val="622230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3400416-5C0D-44C7-8754-008C5B55F8BE}" type="datetime1">
              <a:rPr lang="ru-RU" noProof="1" smtClean="0"/>
              <a:pPr rtl="0"/>
              <a:t>30.09.2022</a:t>
            </a:fld>
            <a:endParaRPr lang="ru-RU" noProof="1"/>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1"/>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70A596-7141-45E9-836C-E467146705EF}" type="slidenum">
              <a:rPr lang="ru-RU" noProof="1" dirty="0" smtClean="0"/>
              <a:pPr rtl="0"/>
              <a:t>‹#›</a:t>
            </a:fld>
            <a:endParaRPr lang="ru-RU" noProof="1"/>
          </a:p>
        </p:txBody>
      </p:sp>
    </p:spTree>
    <p:extLst>
      <p:ext uri="{BB962C8B-B14F-4D97-AF65-F5344CB8AC3E}">
        <p14:creationId xmlns="" xmlns:p14="http://schemas.microsoft.com/office/powerpoint/2010/main" val="7395994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smtClean="0"/>
              <a:pPr rtl="0"/>
              <a:t>1</a:t>
            </a:fld>
            <a:endParaRPr lang="ru-RU" noProof="1"/>
          </a:p>
        </p:txBody>
      </p:sp>
    </p:spTree>
    <p:extLst>
      <p:ext uri="{BB962C8B-B14F-4D97-AF65-F5344CB8AC3E}">
        <p14:creationId xmlns="" xmlns:p14="http://schemas.microsoft.com/office/powerpoint/2010/main" val="3668751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3</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4</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5</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7</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8</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9</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10</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11</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12</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13</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ctrTitle"/>
          </p:nvPr>
        </p:nvSpPr>
        <p:spPr>
          <a:xfrm>
            <a:off x="365759" y="2166364"/>
            <a:ext cx="11471565" cy="1739347"/>
          </a:xfrm>
        </p:spPr>
        <p:txBody>
          <a:bodyPr tIns="45720" bIns="45720" rtlCol="0" anchor="ctr">
            <a:normAutofit/>
          </a:bodyPr>
          <a:lstStyle>
            <a:lvl1pPr algn="ctr">
              <a:lnSpc>
                <a:spcPct val="80000"/>
              </a:lnSpc>
              <a:defRPr sz="6000" spc="150" baseline="0"/>
            </a:lvl1pPr>
          </a:lstStyle>
          <a:p>
            <a:pPr rtl="0"/>
            <a:r>
              <a:rPr lang="ru-RU" noProof="1" smtClean="0"/>
              <a:t>Образец заголовка</a:t>
            </a:r>
            <a:endParaRPr lang="ru-RU" noProof="1"/>
          </a:p>
        </p:txBody>
      </p:sp>
      <p:sp>
        <p:nvSpPr>
          <p:cNvPr id="3" name="Подзаголовок 2"/>
          <p:cNvSpPr>
            <a:spLocks noGrp="1"/>
          </p:cNvSpPr>
          <p:nvPr>
            <p:ph type="subTitle" idx="1"/>
          </p:nvPr>
        </p:nvSpPr>
        <p:spPr>
          <a:xfrm>
            <a:off x="1524000" y="3996250"/>
            <a:ext cx="9144000" cy="1309255"/>
          </a:xfrm>
        </p:spPr>
        <p:txBody>
          <a:bodyPr rtlCol="0">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1" smtClean="0"/>
              <a:t>Образец подзаголовка</a:t>
            </a:r>
            <a:endParaRPr lang="ru-RU" noProof="1"/>
          </a:p>
        </p:txBody>
      </p:sp>
      <p:sp>
        <p:nvSpPr>
          <p:cNvPr id="4" name="Дата 3"/>
          <p:cNvSpPr>
            <a:spLocks noGrp="1"/>
          </p:cNvSpPr>
          <p:nvPr>
            <p:ph type="dt" sz="half" idx="10"/>
          </p:nvPr>
        </p:nvSpPr>
        <p:spPr/>
        <p:txBody>
          <a:bodyPr rtlCol="0"/>
          <a:lstStyle/>
          <a:p>
            <a:pPr rtl="0"/>
            <a:fld id="{25545269-FB51-4A0D-B0CF-F5F4A60711B3}" type="datetime1">
              <a:rPr lang="ru-RU" noProof="1" smtClean="0"/>
              <a:pPr rtl="0"/>
              <a:t>30.09.2022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D3834EF1-EB0D-4C4F-80B4-CFC66AC9F333}" type="datetime1">
              <a:rPr lang="ru-RU" noProof="1" smtClean="0"/>
              <a:pPr rtl="0"/>
              <a:t>30.09.2022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33191" y="2208879"/>
            <a:ext cx="10515600" cy="1676400"/>
          </a:xfrm>
        </p:spPr>
        <p:txBody>
          <a:bodyPr rtlCol="0" anchor="ctr">
            <a:noAutofit/>
          </a:bodyPr>
          <a:lstStyle>
            <a:lvl1pPr algn="ctr">
              <a:lnSpc>
                <a:spcPct val="80000"/>
              </a:lnSpc>
              <a:defRPr sz="6000" b="0" spc="150" baseline="0">
                <a:solidFill>
                  <a:schemeClr val="bg1"/>
                </a:solidFill>
              </a:defRPr>
            </a:lvl1pPr>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833191" y="4010334"/>
            <a:ext cx="10515600" cy="1174639"/>
          </a:xfrm>
        </p:spPr>
        <p:txBody>
          <a:bodyPr rtlCol="0"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1"/>
              <a:t>Щелкните, чтобы изменить стили текста образца слайда</a:t>
            </a:r>
          </a:p>
        </p:txBody>
      </p:sp>
      <p:sp>
        <p:nvSpPr>
          <p:cNvPr id="4" name="Дата 3"/>
          <p:cNvSpPr>
            <a:spLocks noGrp="1"/>
          </p:cNvSpPr>
          <p:nvPr>
            <p:ph type="dt" sz="half" idx="10"/>
          </p:nvPr>
        </p:nvSpPr>
        <p:spPr/>
        <p:txBody>
          <a:bodyPr rtlCol="0"/>
          <a:lstStyle>
            <a:lvl1pPr>
              <a:defRPr>
                <a:solidFill>
                  <a:schemeClr val="tx2"/>
                </a:solidFill>
              </a:defRPr>
            </a:lvl1pPr>
          </a:lstStyle>
          <a:p>
            <a:pPr rtl="0"/>
            <a:fld id="{172CF6A8-4FDC-40D7-8BAE-6878CA90E52F}" type="datetime1">
              <a:rPr lang="ru-RU" noProof="1" smtClean="0"/>
              <a:pPr rtl="0"/>
              <a:t>30.09.2022</a:t>
            </a:fld>
            <a:endParaRPr lang="ru-RU" noProof="1"/>
          </a:p>
        </p:txBody>
      </p:sp>
      <p:sp>
        <p:nvSpPr>
          <p:cNvPr id="5" name="Нижний колонтитул 4"/>
          <p:cNvSpPr>
            <a:spLocks noGrp="1"/>
          </p:cNvSpPr>
          <p:nvPr>
            <p:ph type="ftr" sz="quarter" idx="11"/>
          </p:nvPr>
        </p:nvSpPr>
        <p:spPr/>
        <p:txBody>
          <a:bodyPr rtlCol="0"/>
          <a:lstStyle>
            <a:lvl1pPr>
              <a:defRPr>
                <a:solidFill>
                  <a:schemeClr val="tx2"/>
                </a:solidFill>
              </a:defRPr>
            </a:lvl1pPr>
          </a:lstStyle>
          <a:p>
            <a:pPr rtl="0"/>
            <a:endParaRPr lang="ru-RU" noProof="1"/>
          </a:p>
        </p:txBody>
      </p:sp>
      <p:sp>
        <p:nvSpPr>
          <p:cNvPr id="6" name="Номер слайда 5"/>
          <p:cNvSpPr>
            <a:spLocks noGrp="1"/>
          </p:cNvSpPr>
          <p:nvPr>
            <p:ph type="sldNum" sz="quarter" idx="12"/>
          </p:nvPr>
        </p:nvSpPr>
        <p:spPr/>
        <p:txBody>
          <a:bodyPr rtlCol="0"/>
          <a:lstStyle>
            <a:lvl1pPr>
              <a:defRPr>
                <a:solidFill>
                  <a:schemeClr val="tx2"/>
                </a:solidFill>
              </a:defRPr>
            </a:lvl1pPr>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sz="half" idx="1" hasCustomPrompt="1"/>
          </p:nvPr>
        </p:nvSpPr>
        <p:spPr>
          <a:xfrm>
            <a:off x="1205344"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Объект 3"/>
          <p:cNvSpPr>
            <a:spLocks noGrp="1"/>
          </p:cNvSpPr>
          <p:nvPr>
            <p:ph sz="half" idx="2" hasCustomPrompt="1"/>
          </p:nvPr>
        </p:nvSpPr>
        <p:spPr>
          <a:xfrm>
            <a:off x="6230391"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Дата 4"/>
          <p:cNvSpPr>
            <a:spLocks noGrp="1"/>
          </p:cNvSpPr>
          <p:nvPr>
            <p:ph type="dt" sz="half" idx="10"/>
          </p:nvPr>
        </p:nvSpPr>
        <p:spPr/>
        <p:txBody>
          <a:bodyPr rtlCol="0"/>
          <a:lstStyle/>
          <a:p>
            <a:pPr rtl="0"/>
            <a:fld id="{3B2FEA74-F00C-4C35-936E-03B16969343D}" type="datetime1">
              <a:rPr lang="ru-RU" noProof="1" smtClean="0"/>
              <a:pPr rtl="0"/>
              <a:t>30.09.2022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Заголовок 9"/>
          <p:cNvSpPr>
            <a:spLocks noGrp="1"/>
          </p:cNvSpPr>
          <p:nvPr>
            <p:ph type="title"/>
          </p:nvPr>
        </p:nvSpPr>
        <p:spPr/>
        <p:txBody>
          <a:bodyPr rtlCol="0"/>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1207008"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4" name="Объект 3"/>
          <p:cNvSpPr>
            <a:spLocks noGrp="1"/>
          </p:cNvSpPr>
          <p:nvPr>
            <p:ph sz="half" idx="2" hasCustomPrompt="1"/>
          </p:nvPr>
        </p:nvSpPr>
        <p:spPr>
          <a:xfrm>
            <a:off x="1207008" y="2656566"/>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Текст 4"/>
          <p:cNvSpPr>
            <a:spLocks noGrp="1"/>
          </p:cNvSpPr>
          <p:nvPr>
            <p:ph type="body" sz="quarter" idx="3" hasCustomPrompt="1"/>
          </p:nvPr>
        </p:nvSpPr>
        <p:spPr>
          <a:xfrm>
            <a:off x="6231230"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6" name="Объект 5"/>
          <p:cNvSpPr>
            <a:spLocks noGrp="1"/>
          </p:cNvSpPr>
          <p:nvPr>
            <p:ph sz="quarter" idx="4" hasCustomPrompt="1"/>
          </p:nvPr>
        </p:nvSpPr>
        <p:spPr>
          <a:xfrm>
            <a:off x="6231230" y="2656564"/>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7" name="Дата 6"/>
          <p:cNvSpPr>
            <a:spLocks noGrp="1"/>
          </p:cNvSpPr>
          <p:nvPr>
            <p:ph type="dt" sz="half" idx="10"/>
          </p:nvPr>
        </p:nvSpPr>
        <p:spPr/>
        <p:txBody>
          <a:bodyPr rtlCol="0"/>
          <a:lstStyle/>
          <a:p>
            <a:pPr rtl="0"/>
            <a:fld id="{B101B63D-AB4A-4EC4-91DE-7717EAE41D75}" type="datetime1">
              <a:rPr lang="ru-RU" noProof="1" smtClean="0"/>
              <a:pPr rtl="0"/>
              <a:t>30.09.2022</a:t>
            </a:fld>
            <a:endParaRPr lang="ru-RU" noProof="1"/>
          </a:p>
        </p:txBody>
      </p:sp>
      <p:sp>
        <p:nvSpPr>
          <p:cNvPr id="8" name="Нижний колонтитул 7"/>
          <p:cNvSpPr>
            <a:spLocks noGrp="1"/>
          </p:cNvSpPr>
          <p:nvPr>
            <p:ph type="ftr" sz="quarter" idx="11"/>
          </p:nvPr>
        </p:nvSpPr>
        <p:spPr/>
        <p:txBody>
          <a:bodyPr rtlCol="0"/>
          <a:lstStyle/>
          <a:p>
            <a:pPr rtl="0"/>
            <a:endParaRPr lang="ru-RU" noProof="1"/>
          </a:p>
        </p:txBody>
      </p:sp>
      <p:sp>
        <p:nvSpPr>
          <p:cNvPr id="9" name="Номер слайда 8"/>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Дата 2"/>
          <p:cNvSpPr>
            <a:spLocks noGrp="1"/>
          </p:cNvSpPr>
          <p:nvPr>
            <p:ph type="dt" sz="half" idx="10"/>
          </p:nvPr>
        </p:nvSpPr>
        <p:spPr/>
        <p:txBody>
          <a:bodyPr rtlCol="0"/>
          <a:lstStyle/>
          <a:p>
            <a:pPr rtl="0"/>
            <a:fld id="{1B129CEC-0499-484E-B184-52FA96026F4C}" type="datetime1">
              <a:rPr lang="ru-RU" noProof="1" smtClean="0"/>
              <a:pPr rtl="0"/>
              <a:t>30.09.2022</a:t>
            </a:fld>
            <a:endParaRPr lang="ru-RU" noProof="1"/>
          </a:p>
        </p:txBody>
      </p:sp>
      <p:sp>
        <p:nvSpPr>
          <p:cNvPr id="4" name="Нижний колонтитул 3"/>
          <p:cNvSpPr>
            <a:spLocks noGrp="1"/>
          </p:cNvSpPr>
          <p:nvPr>
            <p:ph type="ftr" sz="quarter" idx="11"/>
          </p:nvPr>
        </p:nvSpPr>
        <p:spPr/>
        <p:txBody>
          <a:bodyPr rtlCol="0"/>
          <a:lstStyle/>
          <a:p>
            <a:pPr rtl="0"/>
            <a:endParaRPr lang="ru-RU" noProof="1"/>
          </a:p>
        </p:txBody>
      </p:sp>
      <p:sp>
        <p:nvSpPr>
          <p:cNvPr id="5" name="Номер слайда 4"/>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E301FA3E-F7AB-4A57-A7C4-1A760E871A43}" type="datetime1">
              <a:rPr lang="ru-RU" noProof="1" smtClean="0"/>
              <a:pPr rtl="0"/>
              <a:t>30.09.2022</a:t>
            </a:fld>
            <a:endParaRPr lang="ru-RU" noProof="1"/>
          </a:p>
        </p:txBody>
      </p:sp>
      <p:sp>
        <p:nvSpPr>
          <p:cNvPr id="3" name="Нижний колонтитул 2"/>
          <p:cNvSpPr>
            <a:spLocks noGrp="1"/>
          </p:cNvSpPr>
          <p:nvPr>
            <p:ph type="ftr" sz="quarter" idx="11"/>
          </p:nvPr>
        </p:nvSpPr>
        <p:spPr/>
        <p:txBody>
          <a:bodyPr rtlCol="0"/>
          <a:lstStyle/>
          <a:p>
            <a:pPr rtl="0"/>
            <a:endParaRPr lang="ru-RU" noProof="1"/>
          </a:p>
        </p:txBody>
      </p:sp>
      <p:sp>
        <p:nvSpPr>
          <p:cNvPr id="4" name="Номер слайда 3"/>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a:xfrm>
            <a:off x="1207008" y="2120054"/>
            <a:ext cx="6126480" cy="4114800"/>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Текст 3"/>
          <p:cNvSpPr>
            <a:spLocks noGrp="1"/>
          </p:cNvSpPr>
          <p:nvPr>
            <p:ph type="body" sz="half" idx="2" hasCustomPrompt="1"/>
          </p:nvPr>
        </p:nvSpPr>
        <p:spPr>
          <a:xfrm>
            <a:off x="7789023" y="2147486"/>
            <a:ext cx="3200400" cy="3432319"/>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46206E2D-B0F0-4CDC-B364-7AEE58400ABC}" type="datetime1">
              <a:rPr lang="ru-RU" noProof="1" smtClean="0"/>
              <a:pPr rtl="0"/>
              <a:t>30.09.2022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Рисунок 2"/>
          <p:cNvSpPr>
            <a:spLocks noGrp="1" noChangeAspect="1"/>
          </p:cNvSpPr>
          <p:nvPr>
            <p:ph type="pic" idx="1" hasCustomPrompt="1"/>
          </p:nvPr>
        </p:nvSpPr>
        <p:spPr>
          <a:xfrm>
            <a:off x="1280160" y="2211494"/>
            <a:ext cx="6126480" cy="3931920"/>
          </a:xfrm>
          <a:solidFill>
            <a:schemeClr val="tx2">
              <a:lumMod val="60000"/>
              <a:lumOff val="40000"/>
            </a:schemeClr>
          </a:solidFill>
        </p:spPr>
        <p:txBody>
          <a:bodyPr tIns="365760" rtlCol="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1"/>
              <a:t>Щелкните значок, чтобы добавить фото</a:t>
            </a:r>
          </a:p>
        </p:txBody>
      </p:sp>
      <p:sp>
        <p:nvSpPr>
          <p:cNvPr id="4" name="Текст 3"/>
          <p:cNvSpPr>
            <a:spLocks noGrp="1"/>
          </p:cNvSpPr>
          <p:nvPr>
            <p:ph type="body" sz="half" idx="2"/>
          </p:nvPr>
        </p:nvSpPr>
        <p:spPr>
          <a:xfrm>
            <a:off x="7790688" y="2150621"/>
            <a:ext cx="3200400" cy="3429000"/>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smtClean="0"/>
              <a:t>Образец текста</a:t>
            </a:r>
          </a:p>
        </p:txBody>
      </p:sp>
      <p:sp>
        <p:nvSpPr>
          <p:cNvPr id="5" name="Дата 4"/>
          <p:cNvSpPr>
            <a:spLocks noGrp="1"/>
          </p:cNvSpPr>
          <p:nvPr>
            <p:ph type="dt" sz="half" idx="10"/>
          </p:nvPr>
        </p:nvSpPr>
        <p:spPr/>
        <p:txBody>
          <a:bodyPr rtlCol="0"/>
          <a:lstStyle/>
          <a:p>
            <a:pPr rtl="0"/>
            <a:fld id="{ECFFEF01-2332-41E5-B378-0ED6C8A506D4}" type="datetime1">
              <a:rPr lang="ru-RU" noProof="1" smtClean="0"/>
              <a:pPr rtl="0"/>
              <a:t>30.09.2022</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CFAA3B05-DA0C-46B8-A27A-899BB142953C}" type="datetime1">
              <a:rPr lang="ru-RU" noProof="1" smtClean="0"/>
              <a:pPr rtl="0"/>
              <a:t>30.09.2022</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Вертикальный заголовок 1"/>
          <p:cNvSpPr>
            <a:spLocks noGrp="1"/>
          </p:cNvSpPr>
          <p:nvPr>
            <p:ph type="title" orient="vert"/>
          </p:nvPr>
        </p:nvSpPr>
        <p:spPr>
          <a:xfrm>
            <a:off x="9160624" y="274638"/>
            <a:ext cx="2402380" cy="5897562"/>
          </a:xfrm>
        </p:spPr>
        <p:txBody>
          <a:bodyPr vert="eaVert"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a:xfrm>
            <a:off x="838199" y="274638"/>
            <a:ext cx="7973291" cy="5897562"/>
          </a:xfrm>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a:xfrm>
            <a:off x="838200" y="6422854"/>
            <a:ext cx="2743196" cy="365125"/>
          </a:xfrm>
        </p:spPr>
        <p:txBody>
          <a:bodyPr rtlCol="0"/>
          <a:lstStyle/>
          <a:p>
            <a:pPr rtl="0"/>
            <a:fld id="{E791261C-C197-4029-8656-EFC296A5803C}" type="datetime1">
              <a:rPr lang="ru-RU" noProof="1" smtClean="0"/>
              <a:pPr rtl="0"/>
              <a:t>30.09.2022</a:t>
            </a:fld>
            <a:endParaRPr lang="ru-RU" noProof="1"/>
          </a:p>
        </p:txBody>
      </p:sp>
      <p:sp>
        <p:nvSpPr>
          <p:cNvPr id="5" name="Нижний колонтитул 4"/>
          <p:cNvSpPr>
            <a:spLocks noGrp="1"/>
          </p:cNvSpPr>
          <p:nvPr>
            <p:ph type="ftr" sz="quarter" idx="11"/>
          </p:nvPr>
        </p:nvSpPr>
        <p:spPr>
          <a:xfrm>
            <a:off x="3776135" y="6422854"/>
            <a:ext cx="4279669" cy="365125"/>
          </a:xfrm>
        </p:spPr>
        <p:txBody>
          <a:bodyPr rtlCol="0"/>
          <a:lstStyle/>
          <a:p>
            <a:pPr rtl="0"/>
            <a:endParaRPr lang="ru-RU" noProof="1"/>
          </a:p>
        </p:txBody>
      </p:sp>
      <p:sp>
        <p:nvSpPr>
          <p:cNvPr id="6" name="Номер слайда 5"/>
          <p:cNvSpPr>
            <a:spLocks noGrp="1"/>
          </p:cNvSpPr>
          <p:nvPr>
            <p:ph type="sldNum" sz="quarter" idx="12"/>
          </p:nvPr>
        </p:nvSpPr>
        <p:spPr>
          <a:xfrm>
            <a:off x="8073048" y="6422854"/>
            <a:ext cx="879759" cy="365125"/>
          </a:xfrm>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рямоугольник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pPr rtl="0"/>
            <a:r>
              <a:rPr lang="ru-RU" noProof="1"/>
              <a:t>Образец заголовка</a:t>
            </a:r>
          </a:p>
        </p:txBody>
      </p:sp>
      <p:sp>
        <p:nvSpPr>
          <p:cNvPr id="3" name="Текст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pPr rtl="0"/>
            <a:fld id="{6C224A88-FFFD-4580-BB2F-D6A39109A426}" type="datetime1">
              <a:rPr lang="ru-RU" noProof="1" smtClean="0"/>
              <a:pPr rtl="0"/>
              <a:t>30.09.2022</a:t>
            </a:fld>
            <a:endParaRPr lang="ru-RU" noProof="1"/>
          </a:p>
        </p:txBody>
      </p:sp>
      <p:sp>
        <p:nvSpPr>
          <p:cNvPr id="5" name="Нижний колонтитул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pPr rtl="0"/>
            <a:endParaRPr lang="ru-RU" noProof="1"/>
          </a:p>
        </p:txBody>
      </p:sp>
      <p:sp>
        <p:nvSpPr>
          <p:cNvPr id="6" name="Номер слайда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pPr rtl="0"/>
            <a:fld id="{4FAB73BC-B049-4115-A692-8D63A059BFB8}" type="slidenum">
              <a:rPr lang="ru-RU" noProof="1" dirty="0" smtClean="0"/>
              <a:pPr rtl="0"/>
              <a:t>‹#›</a:t>
            </a:fld>
            <a:endParaRPr lang="ru-RU" noProof="1"/>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 xmlns:a16="http://schemas.microsoft.com/office/drawing/2014/main" id="{16758CB7-007C-40DF-A901-600703FB6D31}"/>
              </a:ext>
              <a:ext uri="{C183D7F6-B498-43B3-948B-1728B52AA6E4}">
                <adec:decorative xmlns="" xmlns:adec="http://schemas.microsoft.com/office/drawing/2017/decorative" val="1"/>
              </a:ext>
            </a:extLst>
          </p:cNvPr>
          <p:cNvPicPr>
            <a:picLocks noChangeAspect="1"/>
          </p:cNvPicPr>
          <p:nvPr/>
        </p:nvPicPr>
        <p:blipFill rotWithShape="1">
          <a:blip r:embed="rId3"/>
          <a:srcRect t="15730"/>
          <a:stretch/>
        </p:blipFill>
        <p:spPr>
          <a:xfrm>
            <a:off x="20" y="10"/>
            <a:ext cx="12191980" cy="6857990"/>
          </a:xfrm>
          <a:prstGeom prst="rect">
            <a:avLst/>
          </a:prstGeom>
        </p:spPr>
      </p:pic>
      <p:sp>
        <p:nvSpPr>
          <p:cNvPr id="19" name="Прямоугольник 18">
            <a:extLst>
              <a:ext uri="{FF2B5EF4-FFF2-40B4-BE49-F238E27FC236}">
                <a16:creationId xmlns="" xmlns:a16="http://schemas.microsoft.com/office/drawing/2014/main" id="{B459C3A3-8B02-4FAB-91CE-E81E1BA31F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048" y="2059012"/>
            <a:ext cx="12188952" cy="1828800"/>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DDA2022F-1436-49C5-9347-FDDDF4EE8915}"/>
              </a:ext>
            </a:extLst>
          </p:cNvPr>
          <p:cNvSpPr>
            <a:spLocks noGrp="1"/>
          </p:cNvSpPr>
          <p:nvPr>
            <p:ph type="ctrTitle"/>
          </p:nvPr>
        </p:nvSpPr>
        <p:spPr>
          <a:xfrm>
            <a:off x="365759" y="1878978"/>
            <a:ext cx="11471565" cy="2248882"/>
          </a:xfrm>
        </p:spPr>
        <p:txBody>
          <a:bodyPr rtlCol="0">
            <a:noAutofit/>
          </a:bodyPr>
          <a:lstStyle/>
          <a:p>
            <a:pPr>
              <a:spcAft>
                <a:spcPts val="0"/>
              </a:spcAft>
            </a:pPr>
            <a:r>
              <a:rPr lang="en-US" sz="2000" dirty="0" smtClean="0">
                <a:latin typeface="Times New Roman" pitchFamily="18" charset="0"/>
                <a:cs typeface="Times New Roman" pitchFamily="18" charset="0"/>
              </a:rPr>
              <a:t>LECTURE</a:t>
            </a:r>
            <a:r>
              <a:rPr lang="uk-UA" sz="2000" dirty="0" smtClean="0">
                <a:latin typeface="Times New Roman" pitchFamily="18" charset="0"/>
                <a:cs typeface="Times New Roman" pitchFamily="18" charset="0"/>
              </a:rPr>
              <a:t> №5</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solidFill>
                  <a:srgbClr val="000000"/>
                </a:solidFill>
                <a:latin typeface="Times New Roman"/>
              </a:rPr>
              <a:t>COOrdination </a:t>
            </a:r>
            <a:r>
              <a:rPr lang="uk-UA" sz="2000" dirty="0" smtClean="0">
                <a:solidFill>
                  <a:srgbClr val="000000"/>
                </a:solidFill>
                <a:latin typeface="Times New Roman"/>
                <a:ea typeface="Calibri"/>
              </a:rPr>
              <a:t>compounds in analytical chemistry. Factors influencing complexation. Quantitative characteristics of the stability of </a:t>
            </a:r>
            <a:r>
              <a:rPr lang="en-US" sz="2000" dirty="0" smtClean="0">
                <a:solidFill>
                  <a:srgbClr val="000000"/>
                </a:solidFill>
                <a:latin typeface="Times New Roman"/>
              </a:rPr>
              <a:t>COOrdination </a:t>
            </a:r>
            <a:r>
              <a:rPr lang="uk-UA" sz="2000" dirty="0" smtClean="0">
                <a:solidFill>
                  <a:srgbClr val="000000"/>
                </a:solidFill>
                <a:latin typeface="Times New Roman"/>
                <a:ea typeface="Calibri"/>
              </a:rPr>
              <a:t>compounds.</a:t>
            </a:r>
            <a:r>
              <a:rPr lang="uk-UA" sz="1400" dirty="0" smtClean="0">
                <a:latin typeface="Times New Roman"/>
                <a:ea typeface="Calibri"/>
              </a:rPr>
              <a:t/>
            </a:r>
            <a:br>
              <a:rPr lang="uk-UA" sz="1400" dirty="0" smtClean="0">
                <a:latin typeface="Times New Roman"/>
                <a:ea typeface="Calibri"/>
              </a:rPr>
            </a:br>
            <a:r>
              <a:rPr lang="uk-UA" sz="2000" dirty="0" smtClean="0">
                <a:solidFill>
                  <a:srgbClr val="000000"/>
                </a:solidFill>
                <a:latin typeface="Times New Roman"/>
                <a:ea typeface="Calibri"/>
              </a:rPr>
              <a:t>The use of </a:t>
            </a:r>
            <a:r>
              <a:rPr lang="en-US" sz="2000" dirty="0" smtClean="0">
                <a:solidFill>
                  <a:srgbClr val="000000"/>
                </a:solidFill>
                <a:latin typeface="Times New Roman"/>
              </a:rPr>
              <a:t>COOrdination </a:t>
            </a:r>
            <a:r>
              <a:rPr lang="uk-UA" sz="2000" dirty="0" smtClean="0">
                <a:solidFill>
                  <a:srgbClr val="000000"/>
                </a:solidFill>
                <a:latin typeface="Times New Roman"/>
                <a:ea typeface="Calibri"/>
              </a:rPr>
              <a:t>compounds to find, separate and mask ions.</a:t>
            </a:r>
            <a:endParaRPr lang="ru-RU" sz="2000" noProof="1">
              <a:solidFill>
                <a:schemeClr val="bg1"/>
              </a:solidFill>
              <a:latin typeface="Times New Roman" pitchFamily="18" charset="0"/>
              <a:cs typeface="Times New Roman" pitchFamily="18" charset="0"/>
            </a:endParaRPr>
          </a:p>
        </p:txBody>
      </p:sp>
      <p:sp>
        <p:nvSpPr>
          <p:cNvPr id="21" name="Прямоугольник 20">
            <a:extLst>
              <a:ext uri="{FF2B5EF4-FFF2-40B4-BE49-F238E27FC236}">
                <a16:creationId xmlns="" xmlns:a16="http://schemas.microsoft.com/office/drawing/2014/main" id="{EDB366A7-87C2-43BB-AF03-1AF039EE1D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3048" y="3887812"/>
            <a:ext cx="12188952" cy="4572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3" name="Подзаголовок 2">
            <a:extLst>
              <a:ext uri="{FF2B5EF4-FFF2-40B4-BE49-F238E27FC236}">
                <a16:creationId xmlns="" xmlns:a16="http://schemas.microsoft.com/office/drawing/2014/main" id="{4F56C232-3134-4C4E-8119-3B970E1C3887}"/>
              </a:ext>
            </a:extLst>
          </p:cNvPr>
          <p:cNvSpPr>
            <a:spLocks noGrp="1"/>
          </p:cNvSpPr>
          <p:nvPr>
            <p:ph type="subTitle" idx="1"/>
          </p:nvPr>
        </p:nvSpPr>
        <p:spPr>
          <a:xfrm>
            <a:off x="0" y="5507301"/>
            <a:ext cx="11503152" cy="457200"/>
          </a:xfrm>
        </p:spPr>
        <p:txBody>
          <a:bodyPr rtlCol="0">
            <a:normAutofit/>
          </a:bodyPr>
          <a:lstStyle/>
          <a:p>
            <a:pPr rtl="0"/>
            <a:r>
              <a:rPr lang="ru-RU" noProof="1" smtClean="0"/>
              <a:t>Одеса 2022</a:t>
            </a:r>
            <a:endParaRPr lang="ru-RU" noProof="1"/>
          </a:p>
        </p:txBody>
      </p:sp>
      <p:sp>
        <p:nvSpPr>
          <p:cNvPr id="8" name="Прямоугольник 7"/>
          <p:cNvSpPr/>
          <p:nvPr/>
        </p:nvSpPr>
        <p:spPr>
          <a:xfrm>
            <a:off x="2272937" y="500780"/>
            <a:ext cx="7471955" cy="1015663"/>
          </a:xfrm>
          <a:prstGeom prst="rect">
            <a:avLst/>
          </a:prstGeom>
        </p:spPr>
        <p:txBody>
          <a:bodyPr wrap="square">
            <a:spAutoFit/>
          </a:bodyPr>
          <a:lstStyle/>
          <a:p>
            <a:pPr algn="ctr">
              <a:buClrTx/>
              <a:buFontTx/>
              <a:buNone/>
              <a:defRPr/>
            </a:pPr>
            <a:r>
              <a:rPr lang="en-US" sz="2000" b="1" dirty="0" smtClean="0">
                <a:solidFill>
                  <a:srgbClr val="2C2C2C"/>
                </a:solidFill>
                <a:latin typeface="Times New Roman" pitchFamily="18" charset="0"/>
                <a:cs typeface="Times New Roman" pitchFamily="18" charset="0"/>
              </a:rPr>
              <a:t>Odessa National Medical University</a:t>
            </a:r>
          </a:p>
          <a:p>
            <a:pPr algn="ctr">
              <a:buClrTx/>
              <a:buFontTx/>
              <a:buNone/>
              <a:defRPr/>
            </a:pPr>
            <a:r>
              <a:rPr lang="en-US" sz="2000" b="1" dirty="0" smtClean="0">
                <a:solidFill>
                  <a:srgbClr val="2C2C2C"/>
                </a:solidFill>
                <a:latin typeface="Times New Roman" pitchFamily="18" charset="0"/>
                <a:cs typeface="Times New Roman" pitchFamily="18" charset="0"/>
              </a:rPr>
              <a:t>Faculty of Pharmacy</a:t>
            </a:r>
          </a:p>
          <a:p>
            <a:pPr algn="ctr">
              <a:buClrTx/>
              <a:buFontTx/>
              <a:buNone/>
              <a:defRPr/>
            </a:pPr>
            <a:r>
              <a:rPr lang="en-US" sz="2000" b="1" dirty="0" smtClean="0">
                <a:solidFill>
                  <a:srgbClr val="2C2C2C"/>
                </a:solidFill>
                <a:latin typeface="Times New Roman" pitchFamily="18" charset="0"/>
                <a:cs typeface="Times New Roman" pitchFamily="18" charset="0"/>
              </a:rPr>
              <a:t>Department of Pharmaceutical Chemistry</a:t>
            </a:r>
            <a:endParaRPr lang="uk-UA" sz="2000" dirty="0">
              <a:solidFill>
                <a:srgbClr val="2C2C2C"/>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811173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454773" y="298030"/>
            <a:ext cx="9784080" cy="1508760"/>
          </a:xfrm>
        </p:spPr>
        <p:txBody>
          <a:bodyPr rtlCol="0">
            <a:normAutofit/>
          </a:bodyPr>
          <a:lstStyle/>
          <a:p>
            <a:r>
              <a:rPr lang="en-US" noProof="1" smtClean="0">
                <a:latin typeface="Times New Roman" pitchFamily="18" charset="0"/>
                <a:cs typeface="Times New Roman" pitchFamily="18" charset="0"/>
              </a:rPr>
              <a:t>LeCTURE plan:</a:t>
            </a:r>
            <a:endParaRPr lang="ru-RU" noProof="1">
              <a:latin typeface="Times New Roman" pitchFamily="18" charset="0"/>
              <a:cs typeface="Times New Roman" pitchFamily="18" charset="0"/>
            </a:endParaRPr>
          </a:p>
        </p:txBody>
      </p:sp>
      <p:sp>
        <p:nvSpPr>
          <p:cNvPr id="7" name="Содержимое 6"/>
          <p:cNvSpPr>
            <a:spLocks noGrp="1"/>
          </p:cNvSpPr>
          <p:nvPr>
            <p:ph idx="1"/>
          </p:nvPr>
        </p:nvSpPr>
        <p:spPr/>
        <p:txBody>
          <a:bodyPr>
            <a:normAutofit/>
          </a:bodyPr>
          <a:lstStyle/>
          <a:p>
            <a:pPr marL="742950" lvl="0" indent="-742950" algn="just">
              <a:buFont typeface="+mj-lt"/>
              <a:buAutoNum type="arabicParenR"/>
            </a:pPr>
            <a:r>
              <a:rPr lang="en-US" sz="4000" dirty="0" smtClean="0">
                <a:latin typeface="Times New Roman" pitchFamily="18" charset="0"/>
                <a:cs typeface="Times New Roman" pitchFamily="18" charset="0"/>
              </a:rPr>
              <a:t>Main concept of redox reaction</a:t>
            </a:r>
            <a:endParaRPr lang="en-US" sz="3900" dirty="0" smtClean="0">
              <a:latin typeface="Times New Roman" pitchFamily="18" charset="0"/>
              <a:cs typeface="Times New Roman" pitchFamily="18" charset="0"/>
            </a:endParaRPr>
          </a:p>
          <a:p>
            <a:pPr marL="742950" lvl="0" indent="-742950" algn="just">
              <a:buFont typeface="+mj-lt"/>
              <a:buAutoNum type="arabicParenR"/>
            </a:pPr>
            <a:r>
              <a:rPr lang="en-US" sz="3600" dirty="0" smtClean="0">
                <a:latin typeface="Times New Roman" pitchFamily="18" charset="0"/>
                <a:cs typeface="Times New Roman" pitchFamily="18" charset="0"/>
              </a:rPr>
              <a:t>Balancing redox equations: ion-electron method</a:t>
            </a:r>
            <a:endParaRPr lang="en-US" sz="4000" dirty="0" smtClean="0">
              <a:latin typeface="Times New Roman" pitchFamily="18" charset="0"/>
              <a:cs typeface="Times New Roman" pitchFamily="18" charset="0"/>
            </a:endParaRPr>
          </a:p>
          <a:p>
            <a:pPr marL="742950" lvl="0" indent="-742950" algn="just">
              <a:buFont typeface="+mj-lt"/>
              <a:buAutoNum type="arabicParenR"/>
            </a:pPr>
            <a:r>
              <a:rPr lang="en-US" sz="4000" dirty="0" smtClean="0">
                <a:latin typeface="Times New Roman" pitchFamily="18" charset="0"/>
                <a:cs typeface="Times New Roman" pitchFamily="18" charset="0"/>
              </a:rPr>
              <a:t>Redox potential</a:t>
            </a:r>
          </a:p>
          <a:p>
            <a:pPr marL="742950" lvl="0" indent="-742950" algn="just">
              <a:buFont typeface="+mj-lt"/>
              <a:buAutoNum type="arabicParenR"/>
            </a:pPr>
            <a:r>
              <a:rPr lang="en-US" sz="4000" dirty="0" smtClean="0">
                <a:latin typeface="Times New Roman" pitchFamily="18" charset="0"/>
                <a:cs typeface="Times New Roman" pitchFamily="18" charset="0"/>
              </a:rPr>
              <a:t>The Nernst’s equation</a:t>
            </a:r>
          </a:p>
          <a:p>
            <a:pPr marL="742950" lvl="0" indent="-742950" algn="just">
              <a:buFont typeface="+mj-lt"/>
              <a:buAutoNum type="arabicParenR"/>
            </a:pPr>
            <a:endParaRPr lang="uk-UA" dirty="0"/>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207818" y="284176"/>
            <a:ext cx="11582400" cy="1508760"/>
          </a:xfrm>
        </p:spPr>
        <p:txBody>
          <a:bodyPr rtlCol="0">
            <a:normAutofit/>
          </a:bodyPr>
          <a:lstStyle/>
          <a:p>
            <a:pPr marL="742950" lvl="0" indent="-742950" algn="ctr"/>
            <a:r>
              <a:rPr lang="en-US" sz="3200" dirty="0" smtClean="0">
                <a:solidFill>
                  <a:srgbClr val="2C2C2C"/>
                </a:solidFill>
                <a:latin typeface="Times New Roman" pitchFamily="18" charset="0"/>
                <a:cs typeface="Times New Roman" pitchFamily="18" charset="0"/>
              </a:rPr>
              <a:t>Main concept of </a:t>
            </a:r>
            <a:r>
              <a:rPr lang="en-US" sz="3200" dirty="0" smtClean="0">
                <a:solidFill>
                  <a:srgbClr val="000000"/>
                </a:solidFill>
                <a:latin typeface="Times New Roman"/>
              </a:rPr>
              <a:t>COOrdination compound</a:t>
            </a:r>
            <a:endParaRPr lang="en-US" sz="3200" dirty="0" smtClean="0">
              <a:latin typeface="Times New Roman" pitchFamily="18" charset="0"/>
              <a:cs typeface="Times New Roman" pitchFamily="18" charset="0"/>
            </a:endParaRPr>
          </a:p>
        </p:txBody>
      </p:sp>
      <p:sp>
        <p:nvSpPr>
          <p:cNvPr id="7" name="Содержимое 6"/>
          <p:cNvSpPr>
            <a:spLocks noGrp="1"/>
          </p:cNvSpPr>
          <p:nvPr>
            <p:ph idx="1"/>
          </p:nvPr>
        </p:nvSpPr>
        <p:spPr>
          <a:xfrm>
            <a:off x="318654" y="2011680"/>
            <a:ext cx="11665527" cy="4206240"/>
          </a:xfrm>
        </p:spPr>
        <p:txBody>
          <a:bodyPr>
            <a:noAutofit/>
          </a:bodyPr>
          <a:lstStyle/>
          <a:p>
            <a:pPr marL="22225" lvl="0" indent="420688" algn="just">
              <a:spcBef>
                <a:spcPts val="0"/>
              </a:spcBef>
              <a:spcAft>
                <a:spcPts val="0"/>
              </a:spcAft>
              <a:buNone/>
            </a:pPr>
            <a:r>
              <a:rPr lang="en-US" sz="2400" b="1" u="sng" dirty="0" smtClean="0">
                <a:latin typeface="Times New Roman" pitchFamily="18" charset="0"/>
                <a:cs typeface="Times New Roman" pitchFamily="18" charset="0"/>
              </a:rPr>
              <a:t>Coordination compounds</a:t>
            </a:r>
            <a:r>
              <a:rPr lang="en-US" sz="2400" dirty="0" smtClean="0">
                <a:latin typeface="Times New Roman" pitchFamily="18" charset="0"/>
                <a:cs typeface="Times New Roman" pitchFamily="18" charset="0"/>
              </a:rPr>
              <a:t> are molecules that poses one or multiple metal centers that is bound to ligands (atoms, ions, or molecules that donate electrons to the metal)</a:t>
            </a:r>
            <a:endParaRPr lang="uk-UA" dirty="0" smtClean="0">
              <a:latin typeface="Times New Roman" pitchFamily="18" charset="0"/>
              <a:cs typeface="Times New Roman" pitchFamily="18" charset="0"/>
            </a:endParaRPr>
          </a:p>
        </p:txBody>
      </p:sp>
      <p:pic>
        <p:nvPicPr>
          <p:cNvPr id="24578" name="Picture 2" descr="Important Terms pertaining to Coordination Compounds - GeeksforGeeks"/>
          <p:cNvPicPr>
            <a:picLocks noChangeAspect="1" noChangeArrowheads="1"/>
          </p:cNvPicPr>
          <p:nvPr/>
        </p:nvPicPr>
        <p:blipFill>
          <a:blip r:embed="rId4"/>
          <a:srcRect/>
          <a:stretch>
            <a:fillRect/>
          </a:stretch>
        </p:blipFill>
        <p:spPr bwMode="auto">
          <a:xfrm>
            <a:off x="2493818" y="2842652"/>
            <a:ext cx="7162511" cy="4015348"/>
          </a:xfrm>
          <a:prstGeom prst="rect">
            <a:avLst/>
          </a:prstGeom>
          <a:noFill/>
        </p:spPr>
      </p:pic>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marL="742950" indent="-742950" algn="ctr"/>
            <a:r>
              <a:rPr lang="en-US" dirty="0" smtClean="0">
                <a:solidFill>
                  <a:srgbClr val="2C2C2C"/>
                </a:solidFill>
                <a:latin typeface="Times New Roman" pitchFamily="18" charset="0"/>
                <a:cs typeface="Times New Roman" pitchFamily="18" charset="0"/>
              </a:rPr>
              <a:t>Main concept of </a:t>
            </a:r>
            <a:r>
              <a:rPr lang="en-US" dirty="0" smtClean="0">
                <a:solidFill>
                  <a:srgbClr val="2C2C2C"/>
                </a:solidFill>
                <a:latin typeface="Times New Roman"/>
              </a:rPr>
              <a:t>COOrdination compound</a:t>
            </a:r>
            <a:endParaRPr lang="uk-UA" dirty="0" smtClean="0">
              <a:solidFill>
                <a:srgbClr val="2C2C2C"/>
              </a:solidFill>
              <a:latin typeface="Times New Roman" pitchFamily="18" charset="0"/>
              <a:cs typeface="Times New Roman" pitchFamily="18" charset="0"/>
            </a:endParaRPr>
          </a:p>
        </p:txBody>
      </p:sp>
      <p:sp>
        <p:nvSpPr>
          <p:cNvPr id="7" name="Содержимое 6"/>
          <p:cNvSpPr>
            <a:spLocks noGrp="1"/>
          </p:cNvSpPr>
          <p:nvPr>
            <p:ph idx="1"/>
          </p:nvPr>
        </p:nvSpPr>
        <p:spPr>
          <a:xfrm>
            <a:off x="360218" y="1983968"/>
            <a:ext cx="11360727" cy="4206240"/>
          </a:xfrm>
        </p:spPr>
        <p:txBody>
          <a:bodyPr>
            <a:noAutofit/>
          </a:bodyPr>
          <a:lstStyle/>
          <a:p>
            <a:pPr marL="14288" indent="-14288" algn="just">
              <a:buNone/>
              <a:tabLst>
                <a:tab pos="0" algn="l"/>
                <a:tab pos="26352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dirty="0" smtClean="0"/>
              <a:t>			</a:t>
            </a:r>
            <a:r>
              <a:rPr lang="en-US" sz="24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Many coordination compounds contain a metallic element as the </a:t>
            </a:r>
            <a:r>
              <a:rPr lang="en-US" sz="2000" b="1" u="sng" dirty="0" smtClean="0">
                <a:latin typeface="Times New Roman" pitchFamily="18" charset="0"/>
                <a:cs typeface="Times New Roman" pitchFamily="18" charset="0"/>
              </a:rPr>
              <a:t>central atom </a:t>
            </a:r>
            <a:r>
              <a:rPr lang="en-US" sz="2000" dirty="0" smtClean="0">
                <a:latin typeface="Times New Roman" pitchFamily="18" charset="0"/>
                <a:cs typeface="Times New Roman" pitchFamily="18" charset="0"/>
              </a:rPr>
              <a:t>and are therefore referred to as metal complexes. These types of coordination complex generally consist of a </a:t>
            </a:r>
            <a:r>
              <a:rPr lang="en-US" sz="2000" u="sng" dirty="0" smtClean="0">
                <a:latin typeface="Times New Roman" pitchFamily="18" charset="0"/>
                <a:cs typeface="Times New Roman" pitchFamily="18" charset="0"/>
              </a:rPr>
              <a:t>transition element</a:t>
            </a:r>
            <a:r>
              <a:rPr lang="en-US" sz="2000" dirty="0" smtClean="0">
                <a:latin typeface="Times New Roman" pitchFamily="18" charset="0"/>
                <a:cs typeface="Times New Roman" pitchFamily="18" charset="0"/>
              </a:rPr>
              <a:t> as the central atom. It can be noted that the central atom in these complexes is called the coordination centre.</a:t>
            </a:r>
          </a:p>
          <a:p>
            <a:pPr marL="14288" indent="-14288" algn="just">
              <a:buNone/>
              <a:tabLst>
                <a:tab pos="0" algn="l"/>
                <a:tab pos="26352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smtClean="0">
                <a:latin typeface="Times New Roman" pitchFamily="18" charset="0"/>
                <a:cs typeface="Times New Roman" pitchFamily="18" charset="0"/>
              </a:rPr>
              <a:t>				The atoms, molecules, or ions that are bound to the coordination centre or the central atom/ion are referred to as </a:t>
            </a:r>
            <a:r>
              <a:rPr lang="en-US" sz="2000" b="1" u="sng" dirty="0" smtClean="0">
                <a:latin typeface="Times New Roman" pitchFamily="18" charset="0"/>
                <a:cs typeface="Times New Roman" pitchFamily="18" charset="0"/>
              </a:rPr>
              <a:t>ligands.</a:t>
            </a:r>
            <a:r>
              <a:rPr lang="en-US" sz="2000" dirty="0" smtClean="0">
                <a:latin typeface="Times New Roman" pitchFamily="18" charset="0"/>
                <a:cs typeface="Times New Roman" pitchFamily="18" charset="0"/>
              </a:rPr>
              <a:t> These ligands can either be a simple ion or molecule (such as Cl– or NH3) or in the form of relatively large molecules, such as ethane-1,2-diamine (NH2-CH2-CH2-NH2).</a:t>
            </a:r>
          </a:p>
          <a:p>
            <a:pPr marL="14288" indent="-14288" algn="just">
              <a:buNone/>
              <a:tabLst>
                <a:tab pos="0" algn="l"/>
                <a:tab pos="26352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smtClean="0">
                <a:latin typeface="Times New Roman" pitchFamily="18" charset="0"/>
                <a:cs typeface="Times New Roman" pitchFamily="18" charset="0"/>
              </a:rPr>
              <a:t>				</a:t>
            </a:r>
            <a:r>
              <a:rPr lang="en-US" sz="2000" b="1" u="sng" dirty="0" smtClean="0">
                <a:latin typeface="Times New Roman" pitchFamily="18" charset="0"/>
                <a:cs typeface="Times New Roman" pitchFamily="18" charset="0"/>
              </a:rPr>
              <a:t>The coordination number</a:t>
            </a:r>
            <a:r>
              <a:rPr lang="en-US" sz="2000" dirty="0" smtClean="0">
                <a:latin typeface="Times New Roman" pitchFamily="18" charset="0"/>
                <a:cs typeface="Times New Roman" pitchFamily="18" charset="0"/>
              </a:rPr>
              <a:t> of the central atom in the coordination compound refers to the total number of sigma bonds through which the ligands are bound to the coordination centre.</a:t>
            </a:r>
          </a:p>
          <a:p>
            <a:pPr marL="14288" indent="-14288" algn="just">
              <a:buNone/>
              <a:tabLst>
                <a:tab pos="0" algn="l"/>
                <a:tab pos="26352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dirty="0" smtClean="0">
                <a:latin typeface="Times New Roman" pitchFamily="18" charset="0"/>
                <a:cs typeface="Times New Roman" pitchFamily="18" charset="0"/>
              </a:rPr>
              <a:t>				The coordination centre, the ligands attached to the coordination centre, and the net charge of the chemical compound as a whole, form </a:t>
            </a:r>
            <a:r>
              <a:rPr lang="en-US" sz="2000" b="1" u="sng" dirty="0" smtClean="0">
                <a:latin typeface="Times New Roman" pitchFamily="18" charset="0"/>
                <a:cs typeface="Times New Roman" pitchFamily="18" charset="0"/>
              </a:rPr>
              <a:t>the coordination sphere</a:t>
            </a:r>
            <a:r>
              <a:rPr lang="en-US" sz="2000" dirty="0" smtClean="0">
                <a:latin typeface="Times New Roman" pitchFamily="18" charset="0"/>
                <a:cs typeface="Times New Roman" pitchFamily="18" charset="0"/>
              </a:rPr>
              <a:t> when written together. This coordination sphere is usually accompanied by </a:t>
            </a:r>
            <a:r>
              <a:rPr lang="en-US" sz="2000" b="1" u="sng" dirty="0" smtClean="0">
                <a:latin typeface="Times New Roman" pitchFamily="18" charset="0"/>
                <a:cs typeface="Times New Roman" pitchFamily="18" charset="0"/>
              </a:rPr>
              <a:t>a counter ion</a:t>
            </a:r>
            <a:r>
              <a:rPr lang="en-US" sz="2000" dirty="0" smtClean="0">
                <a:latin typeface="Times New Roman" pitchFamily="18" charset="0"/>
                <a:cs typeface="Times New Roman" pitchFamily="18" charset="0"/>
              </a:rPr>
              <a:t> (the ionizable groups that attach to charged coordination complexes).</a:t>
            </a:r>
          </a:p>
          <a:p>
            <a:pPr marL="14288" indent="-14288" algn="just">
              <a:buNone/>
              <a:tabLst>
                <a:tab pos="0" algn="l"/>
                <a:tab pos="26352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000" dirty="0" smtClean="0">
              <a:latin typeface="Times New Roman" pitchFamily="18" charset="0"/>
              <a:cs typeface="Times New Roman" pitchFamily="18" charset="0"/>
            </a:endParaRPr>
          </a:p>
          <a:p>
            <a:pPr marL="14288" indent="-14288" algn="just">
              <a:buNone/>
              <a:tabLst>
                <a:tab pos="0" algn="l"/>
                <a:tab pos="26352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uk-UA"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r>
              <a:rPr lang="en-US" dirty="0" smtClean="0">
                <a:latin typeface="Times New Roman" pitchFamily="18" charset="0"/>
                <a:cs typeface="Times New Roman" pitchFamily="18" charset="0"/>
              </a:rPr>
              <a:t>Types of Coordination Compound</a:t>
            </a:r>
          </a:p>
        </p:txBody>
      </p:sp>
      <p:sp>
        <p:nvSpPr>
          <p:cNvPr id="6" name="Содержимое 5"/>
          <p:cNvSpPr>
            <a:spLocks noGrp="1"/>
          </p:cNvSpPr>
          <p:nvPr>
            <p:ph idx="1"/>
          </p:nvPr>
        </p:nvSpPr>
        <p:spPr>
          <a:xfrm>
            <a:off x="512618" y="2011680"/>
            <a:ext cx="11139055" cy="4206240"/>
          </a:xfrm>
        </p:spPr>
        <p:txBody>
          <a:bodyPr>
            <a:normAutofit fontScale="77500" lnSpcReduction="20000"/>
          </a:bodyPr>
          <a:lstStyle/>
          <a:p>
            <a:pPr algn="ctr">
              <a:buNone/>
            </a:pPr>
            <a:endParaRPr lang="en-US" sz="2800"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Cationic complexes:</a:t>
            </a:r>
            <a:r>
              <a:rPr lang="en-US" sz="2800" dirty="0" smtClean="0">
                <a:latin typeface="Times New Roman" pitchFamily="18" charset="0"/>
                <a:cs typeface="Times New Roman" pitchFamily="18" charset="0"/>
              </a:rPr>
              <a:t> In this co-ordination sphere is a cation. Example: [Co(NH</a:t>
            </a:r>
            <a:r>
              <a:rPr lang="en-US" sz="2800" baseline="-25000" dirty="0" smtClean="0">
                <a:latin typeface="Times New Roman" pitchFamily="18" charset="0"/>
                <a:cs typeface="Times New Roman" pitchFamily="18" charset="0"/>
              </a:rPr>
              <a:t>3</a:t>
            </a:r>
            <a:r>
              <a:rPr lang="en-US" sz="2800" dirty="0" smtClean="0">
                <a:latin typeface="Times New Roman" pitchFamily="18" charset="0"/>
                <a:cs typeface="Times New Roman" pitchFamily="18" charset="0"/>
              </a:rPr>
              <a:t>)</a:t>
            </a:r>
            <a:r>
              <a:rPr lang="en-US" sz="2800" baseline="-25000" dirty="0" smtClean="0">
                <a:latin typeface="Times New Roman" pitchFamily="18" charset="0"/>
                <a:cs typeface="Times New Roman" pitchFamily="18" charset="0"/>
              </a:rPr>
              <a:t>6</a:t>
            </a:r>
            <a:r>
              <a:rPr lang="en-US" sz="2800" dirty="0" smtClean="0">
                <a:latin typeface="Times New Roman" pitchFamily="18" charset="0"/>
                <a:cs typeface="Times New Roman" pitchFamily="18" charset="0"/>
              </a:rPr>
              <a:t>]Cl</a:t>
            </a:r>
            <a:r>
              <a:rPr lang="en-US" sz="2800" baseline="-25000" dirty="0" smtClean="0">
                <a:latin typeface="Times New Roman" pitchFamily="18" charset="0"/>
                <a:cs typeface="Times New Roman" pitchFamily="18" charset="0"/>
              </a:rPr>
              <a:t>3</a:t>
            </a:r>
          </a:p>
          <a:p>
            <a:r>
              <a:rPr lang="en-US" sz="2800" b="1" dirty="0" smtClean="0">
                <a:latin typeface="Times New Roman" pitchFamily="18" charset="0"/>
                <a:cs typeface="Times New Roman" pitchFamily="18" charset="0"/>
              </a:rPr>
              <a:t>Anionic complexes:</a:t>
            </a:r>
            <a:r>
              <a:rPr lang="en-US" sz="2800" dirty="0" smtClean="0">
                <a:latin typeface="Times New Roman" pitchFamily="18" charset="0"/>
                <a:cs typeface="Times New Roman" pitchFamily="18" charset="0"/>
              </a:rPr>
              <a:t> In this co-ordination sphere is anion. Example: K</a:t>
            </a:r>
            <a:r>
              <a:rPr lang="en-US" sz="2800" baseline="-25000" dirty="0" smtClean="0">
                <a:latin typeface="Times New Roman" pitchFamily="18" charset="0"/>
                <a:cs typeface="Times New Roman" pitchFamily="18" charset="0"/>
              </a:rPr>
              <a:t>4</a:t>
            </a:r>
            <a:r>
              <a:rPr lang="en-US" sz="2800" dirty="0" smtClean="0">
                <a:latin typeface="Times New Roman" pitchFamily="18" charset="0"/>
                <a:cs typeface="Times New Roman" pitchFamily="18" charset="0"/>
              </a:rPr>
              <a:t>[Fe(CN)</a:t>
            </a:r>
            <a:r>
              <a:rPr lang="en-US" sz="2800" baseline="-25000" dirty="0" smtClean="0">
                <a:latin typeface="Times New Roman" pitchFamily="18" charset="0"/>
                <a:cs typeface="Times New Roman" pitchFamily="18" charset="0"/>
              </a:rPr>
              <a:t>6</a:t>
            </a:r>
            <a:r>
              <a:rPr lang="en-US" sz="2800" dirty="0" smtClean="0">
                <a:latin typeface="Times New Roman" pitchFamily="18" charset="0"/>
                <a:cs typeface="Times New Roman" pitchFamily="18" charset="0"/>
              </a:rPr>
              <a:t>]</a:t>
            </a:r>
          </a:p>
          <a:p>
            <a:r>
              <a:rPr lang="en-US" sz="2800" b="1" dirty="0" smtClean="0">
                <a:latin typeface="Times New Roman" pitchFamily="18" charset="0"/>
                <a:cs typeface="Times New Roman" pitchFamily="18" charset="0"/>
              </a:rPr>
              <a:t>Neutral Complexes:</a:t>
            </a:r>
            <a:r>
              <a:rPr lang="en-US" sz="2800" dirty="0" smtClean="0">
                <a:latin typeface="Times New Roman" pitchFamily="18" charset="0"/>
                <a:cs typeface="Times New Roman" pitchFamily="18" charset="0"/>
              </a:rPr>
              <a:t> In this co-ordination sphere is neither cation or anion. Example: [Ni(CO)</a:t>
            </a:r>
            <a:r>
              <a:rPr lang="en-US" sz="2800" baseline="-25000" dirty="0" smtClean="0">
                <a:latin typeface="Times New Roman" pitchFamily="18" charset="0"/>
                <a:cs typeface="Times New Roman" pitchFamily="18" charset="0"/>
              </a:rPr>
              <a:t>4</a:t>
            </a:r>
            <a:r>
              <a:rPr lang="en-US" sz="2800" dirty="0" smtClean="0">
                <a:latin typeface="Times New Roman" pitchFamily="18" charset="0"/>
                <a:cs typeface="Times New Roman" pitchFamily="18" charset="0"/>
              </a:rPr>
              <a:t>]</a:t>
            </a:r>
          </a:p>
          <a:p>
            <a:pPr algn="just"/>
            <a:r>
              <a:rPr lang="en-US" sz="2800" b="1" dirty="0" smtClean="0">
                <a:latin typeface="Times New Roman" pitchFamily="18" charset="0"/>
                <a:cs typeface="Times New Roman" pitchFamily="18" charset="0"/>
              </a:rPr>
              <a:t>Homoleptic complex:</a:t>
            </a:r>
            <a:r>
              <a:rPr lang="en-US" sz="2800" dirty="0" smtClean="0">
                <a:latin typeface="Times New Roman" pitchFamily="18" charset="0"/>
                <a:cs typeface="Times New Roman" pitchFamily="18" charset="0"/>
              </a:rPr>
              <a:t> The complex consist of a similar type of ligands. Example: K</a:t>
            </a:r>
            <a:r>
              <a:rPr lang="en-US" sz="2800" baseline="-25000" dirty="0" smtClean="0">
                <a:latin typeface="Times New Roman" pitchFamily="18" charset="0"/>
                <a:cs typeface="Times New Roman" pitchFamily="18" charset="0"/>
              </a:rPr>
              <a:t>4</a:t>
            </a:r>
            <a:r>
              <a:rPr lang="en-US" sz="2800" dirty="0" smtClean="0">
                <a:latin typeface="Times New Roman" pitchFamily="18" charset="0"/>
                <a:cs typeface="Times New Roman" pitchFamily="18" charset="0"/>
              </a:rPr>
              <a:t>[Fe(CN)</a:t>
            </a:r>
            <a:r>
              <a:rPr lang="en-US" sz="2800" baseline="-25000" dirty="0" smtClean="0">
                <a:latin typeface="Times New Roman" pitchFamily="18" charset="0"/>
                <a:cs typeface="Times New Roman" pitchFamily="18" charset="0"/>
              </a:rPr>
              <a:t>6</a:t>
            </a:r>
            <a:r>
              <a:rPr lang="en-US" sz="2800" dirty="0" smtClean="0">
                <a:latin typeface="Times New Roman" pitchFamily="18" charset="0"/>
                <a:cs typeface="Times New Roman" pitchFamily="18" charset="0"/>
              </a:rPr>
              <a:t>]</a:t>
            </a:r>
          </a:p>
          <a:p>
            <a:r>
              <a:rPr lang="en-US" sz="2800" b="1" dirty="0" smtClean="0">
                <a:latin typeface="Times New Roman" pitchFamily="18" charset="0"/>
                <a:cs typeface="Times New Roman" pitchFamily="18" charset="0"/>
              </a:rPr>
              <a:t>Heteroleptic complexes:</a:t>
            </a:r>
            <a:r>
              <a:rPr lang="en-US" sz="2800" dirty="0" smtClean="0">
                <a:latin typeface="Times New Roman" pitchFamily="18" charset="0"/>
                <a:cs typeface="Times New Roman" pitchFamily="18" charset="0"/>
              </a:rPr>
              <a:t> These consists of different types of ligands. Example: [Co(NH</a:t>
            </a:r>
            <a:r>
              <a:rPr lang="en-US" sz="2800" baseline="-25000" dirty="0" smtClean="0">
                <a:latin typeface="Times New Roman" pitchFamily="18" charset="0"/>
                <a:cs typeface="Times New Roman" pitchFamily="18" charset="0"/>
              </a:rPr>
              <a:t>3</a:t>
            </a:r>
            <a:r>
              <a:rPr lang="en-US" sz="2800" dirty="0" smtClean="0">
                <a:latin typeface="Times New Roman" pitchFamily="18" charset="0"/>
                <a:cs typeface="Times New Roman" pitchFamily="18" charset="0"/>
              </a:rPr>
              <a:t>)</a:t>
            </a:r>
            <a:r>
              <a:rPr lang="en-US" sz="2800" baseline="-25000" dirty="0" smtClean="0">
                <a:latin typeface="Times New Roman" pitchFamily="18" charset="0"/>
                <a:cs typeface="Times New Roman" pitchFamily="18" charset="0"/>
              </a:rPr>
              <a:t>5</a:t>
            </a:r>
            <a:r>
              <a:rPr lang="en-US" sz="2800" dirty="0" smtClean="0">
                <a:latin typeface="Times New Roman" pitchFamily="18" charset="0"/>
                <a:cs typeface="Times New Roman" pitchFamily="18" charset="0"/>
              </a:rPr>
              <a:t>Cl]SO</a:t>
            </a:r>
            <a:r>
              <a:rPr lang="en-US" sz="2800" baseline="-25000" dirty="0" smtClean="0">
                <a:latin typeface="Times New Roman" pitchFamily="18" charset="0"/>
                <a:cs typeface="Times New Roman" pitchFamily="18" charset="0"/>
              </a:rPr>
              <a:t>4</a:t>
            </a:r>
          </a:p>
          <a:p>
            <a:r>
              <a:rPr lang="en-US" sz="2800" b="1" dirty="0" smtClean="0">
                <a:latin typeface="Times New Roman" pitchFamily="18" charset="0"/>
                <a:cs typeface="Times New Roman" pitchFamily="18" charset="0"/>
              </a:rPr>
              <a:t>Mononuclear complexes:</a:t>
            </a:r>
            <a:r>
              <a:rPr lang="en-US" sz="2800" dirty="0" smtClean="0">
                <a:latin typeface="Times New Roman" pitchFamily="18" charset="0"/>
                <a:cs typeface="Times New Roman" pitchFamily="18" charset="0"/>
              </a:rPr>
              <a:t> In this co-ordination sphere has single transition metal ion. Example: K</a:t>
            </a:r>
            <a:r>
              <a:rPr lang="en-US" sz="2800" baseline="-25000" dirty="0" smtClean="0">
                <a:latin typeface="Times New Roman" pitchFamily="18" charset="0"/>
                <a:cs typeface="Times New Roman" pitchFamily="18" charset="0"/>
              </a:rPr>
              <a:t>4</a:t>
            </a:r>
            <a:r>
              <a:rPr lang="en-US" sz="2800" dirty="0" smtClean="0">
                <a:latin typeface="Times New Roman" pitchFamily="18" charset="0"/>
                <a:cs typeface="Times New Roman" pitchFamily="18" charset="0"/>
              </a:rPr>
              <a:t>[Fe(CN)</a:t>
            </a:r>
            <a:r>
              <a:rPr lang="en-US" sz="2800" baseline="-25000" dirty="0" smtClean="0">
                <a:latin typeface="Times New Roman" pitchFamily="18" charset="0"/>
                <a:cs typeface="Times New Roman" pitchFamily="18" charset="0"/>
              </a:rPr>
              <a:t>6</a:t>
            </a:r>
            <a:r>
              <a:rPr lang="en-US" sz="2800" dirty="0" smtClean="0">
                <a:latin typeface="Times New Roman" pitchFamily="18" charset="0"/>
                <a:cs typeface="Times New Roman" pitchFamily="18" charset="0"/>
              </a:rPr>
              <a:t>]</a:t>
            </a:r>
          </a:p>
          <a:p>
            <a:r>
              <a:rPr lang="en-US" sz="2800" b="1" dirty="0" smtClean="0">
                <a:latin typeface="Times New Roman" pitchFamily="18" charset="0"/>
                <a:cs typeface="Times New Roman" pitchFamily="18" charset="0"/>
              </a:rPr>
              <a:t>Polynuclear complexes:</a:t>
            </a:r>
            <a:r>
              <a:rPr lang="en-US" sz="2800" dirty="0" smtClean="0">
                <a:latin typeface="Times New Roman" pitchFamily="18" charset="0"/>
                <a:cs typeface="Times New Roman" pitchFamily="18" charset="0"/>
              </a:rPr>
              <a:t> More than one transition metal ion is present K</a:t>
            </a:r>
            <a:r>
              <a:rPr lang="en-US" sz="2800" baseline="-25000" dirty="0" smtClean="0">
                <a:latin typeface="Times New Roman" pitchFamily="18" charset="0"/>
                <a:cs typeface="Times New Roman" pitchFamily="18" charset="0"/>
              </a:rPr>
              <a:t>2</a:t>
            </a:r>
            <a:r>
              <a:rPr lang="en-US" sz="2800" dirty="0" smtClean="0">
                <a:latin typeface="Times New Roman" pitchFamily="18" charset="0"/>
                <a:cs typeface="Times New Roman" pitchFamily="18" charset="0"/>
              </a:rPr>
              <a:t>[Re</a:t>
            </a:r>
            <a:r>
              <a:rPr lang="en-US" sz="2800" baseline="-25000" dirty="0" smtClean="0">
                <a:latin typeface="Times New Roman" pitchFamily="18" charset="0"/>
                <a:cs typeface="Times New Roman" pitchFamily="18" charset="0"/>
              </a:rPr>
              <a:t>2</a:t>
            </a:r>
            <a:r>
              <a:rPr lang="en-US" sz="2800" dirty="0" smtClean="0">
                <a:latin typeface="Times New Roman" pitchFamily="18" charset="0"/>
                <a:cs typeface="Times New Roman" pitchFamily="18" charset="0"/>
              </a:rPr>
              <a:t>Cl</a:t>
            </a:r>
            <a:r>
              <a:rPr lang="en-US" sz="2800" baseline="-25000" dirty="0" smtClean="0">
                <a:latin typeface="Times New Roman" pitchFamily="18" charset="0"/>
                <a:cs typeface="Times New Roman" pitchFamily="18" charset="0"/>
              </a:rPr>
              <a:t>8</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2">
            <a:alphaModFix amt="40000"/>
          </a:blip>
          <a:srcRect t="15730"/>
          <a:stretch/>
        </p:blipFill>
        <p:spPr>
          <a:xfrm>
            <a:off x="0" y="0"/>
            <a:ext cx="12191980" cy="6857990"/>
          </a:xfrm>
          <a:prstGeom prst="rect">
            <a:avLst/>
          </a:prstGeom>
        </p:spPr>
      </p:pic>
      <p:sp>
        <p:nvSpPr>
          <p:cNvPr id="13" name="TextBox 12"/>
          <p:cNvSpPr txBox="1"/>
          <p:nvPr/>
        </p:nvSpPr>
        <p:spPr>
          <a:xfrm>
            <a:off x="290945" y="511308"/>
            <a:ext cx="11720945" cy="1323439"/>
          </a:xfrm>
          <a:prstGeom prst="rect">
            <a:avLst/>
          </a:prstGeom>
          <a:noFill/>
        </p:spPr>
        <p:txBody>
          <a:bodyPr wrap="square" rtlCol="0">
            <a:spAutoFit/>
          </a:bodyPr>
          <a:lstStyle/>
          <a:p>
            <a:pPr algn="ctr"/>
            <a:r>
              <a:rPr lang="en-US" sz="4000" cap="all" dirty="0" smtClean="0">
                <a:solidFill>
                  <a:srgbClr val="464653"/>
                </a:solidFill>
                <a:latin typeface="Times New Roman" pitchFamily="18" charset="0"/>
                <a:ea typeface="+mj-ea"/>
                <a:cs typeface="Times New Roman" pitchFamily="18" charset="0"/>
              </a:rPr>
              <a:t>Rules For Naming Coordination Compound</a:t>
            </a:r>
          </a:p>
        </p:txBody>
      </p:sp>
      <p:sp>
        <p:nvSpPr>
          <p:cNvPr id="5" name="Прямоугольник 4"/>
          <p:cNvSpPr/>
          <p:nvPr/>
        </p:nvSpPr>
        <p:spPr>
          <a:xfrm>
            <a:off x="332508" y="1953490"/>
            <a:ext cx="11526983" cy="5262979"/>
          </a:xfrm>
          <a:prstGeom prst="rect">
            <a:avLst/>
          </a:prstGeom>
        </p:spPr>
        <p:txBody>
          <a:bodyPr wrap="square">
            <a:spAutoFit/>
          </a:bodyPr>
          <a:lstStyle/>
          <a:p>
            <a:pPr algn="just"/>
            <a:r>
              <a:rPr lang="en-US" sz="2400" dirty="0" smtClean="0">
                <a:latin typeface="Times New Roman" pitchFamily="18" charset="0"/>
                <a:cs typeface="Times New Roman" pitchFamily="18" charset="0"/>
              </a:rPr>
              <a:t>1. The ligands are always written before the central metal ion in the naming of complex coordination complexes. When the coordination centre is bound to more than one ligand, the names of the ligands are written in an alphabetical order which is not affected by the numerical prefixes that must be applied to the ligands.</a:t>
            </a:r>
          </a:p>
          <a:p>
            <a:pPr algn="just"/>
            <a:r>
              <a:rPr lang="en-US" sz="2400" dirty="0" smtClean="0">
                <a:latin typeface="Times New Roman" pitchFamily="18" charset="0"/>
                <a:cs typeface="Times New Roman" pitchFamily="18" charset="0"/>
              </a:rPr>
              <a:t>2. When there are many </a:t>
            </a:r>
            <a:r>
              <a:rPr lang="en-US" sz="2400" u="sng" dirty="0" smtClean="0">
                <a:latin typeface="Times New Roman" pitchFamily="18" charset="0"/>
                <a:cs typeface="Times New Roman" pitchFamily="18" charset="0"/>
              </a:rPr>
              <a:t>monodentate ligands </a:t>
            </a:r>
            <a:r>
              <a:rPr lang="en-US" sz="2400" dirty="0" smtClean="0">
                <a:latin typeface="Times New Roman" pitchFamily="18" charset="0"/>
                <a:cs typeface="Times New Roman" pitchFamily="18" charset="0"/>
              </a:rPr>
              <a:t>present in the coordination compound, the prefixes that give insight into the number of ligands are of the type: </a:t>
            </a:r>
            <a:r>
              <a:rPr lang="en-US" sz="2400" u="sng" dirty="0" smtClean="0">
                <a:latin typeface="Times New Roman" pitchFamily="18" charset="0"/>
                <a:cs typeface="Times New Roman" pitchFamily="18" charset="0"/>
              </a:rPr>
              <a:t>di-, tri-, tetra-</a:t>
            </a:r>
            <a:r>
              <a:rPr lang="en-US" sz="2400" dirty="0" smtClean="0">
                <a:latin typeface="Times New Roman" pitchFamily="18" charset="0"/>
                <a:cs typeface="Times New Roman" pitchFamily="18" charset="0"/>
              </a:rPr>
              <a:t>, and so on. When there are many </a:t>
            </a:r>
            <a:r>
              <a:rPr lang="en-US" sz="2400" i="1" u="sng" dirty="0" smtClean="0">
                <a:latin typeface="Times New Roman" pitchFamily="18" charset="0"/>
                <a:cs typeface="Times New Roman" pitchFamily="18" charset="0"/>
              </a:rPr>
              <a:t>polydentate ligands </a:t>
            </a:r>
            <a:r>
              <a:rPr lang="en-US" sz="2400" dirty="0" smtClean="0">
                <a:latin typeface="Times New Roman" pitchFamily="18" charset="0"/>
                <a:cs typeface="Times New Roman" pitchFamily="18" charset="0"/>
              </a:rPr>
              <a:t>attached to the central metal ion, the prefixes are of the form </a:t>
            </a:r>
            <a:r>
              <a:rPr lang="en-US" sz="2400" i="1" u="sng" dirty="0" smtClean="0">
                <a:latin typeface="Times New Roman" pitchFamily="18" charset="0"/>
                <a:cs typeface="Times New Roman" pitchFamily="18" charset="0"/>
              </a:rPr>
              <a:t>bis-, tris-</a:t>
            </a:r>
            <a:r>
              <a:rPr lang="en-US" sz="2400" dirty="0" smtClean="0">
                <a:latin typeface="Times New Roman" pitchFamily="18" charset="0"/>
                <a:cs typeface="Times New Roman" pitchFamily="18" charset="0"/>
              </a:rPr>
              <a:t>, and so on.</a:t>
            </a:r>
          </a:p>
          <a:p>
            <a:pPr algn="just"/>
            <a:r>
              <a:rPr lang="en-US" sz="2400" dirty="0" smtClean="0">
                <a:latin typeface="Times New Roman" pitchFamily="18" charset="0"/>
                <a:cs typeface="Times New Roman" pitchFamily="18" charset="0"/>
              </a:rPr>
              <a:t>3. The names of the anions present in a coordination compound must end with the letter ‘o’, which generally replaces the letter ‘e’. Therefore, the sulfate anion must be written as ‘sulfato’ and the chloride anion must be written as ‘chlorido’. The following neutral ligands are assigned specific names in coordination compounds: NH3 (ammine), H2O (aqua or aquo), CO (carbonyl), NO (nitrosyl).</a:t>
            </a:r>
          </a:p>
          <a:p>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651164" y="284176"/>
            <a:ext cx="10958945" cy="1508760"/>
          </a:xfrm>
        </p:spPr>
        <p:txBody>
          <a:bodyPr rtlCol="0">
            <a:normAutofit/>
          </a:bodyPr>
          <a:lstStyle/>
          <a:p>
            <a:pPr algn="ctr"/>
            <a:r>
              <a:rPr lang="en-US" dirty="0" smtClean="0">
                <a:solidFill>
                  <a:srgbClr val="464653"/>
                </a:solidFill>
                <a:latin typeface="Times New Roman" pitchFamily="18" charset="0"/>
                <a:cs typeface="Times New Roman" pitchFamily="18" charset="0"/>
              </a:rPr>
              <a:t>Rules For Naming Coordination Compound</a:t>
            </a:r>
          </a:p>
        </p:txBody>
      </p:sp>
      <p:sp>
        <p:nvSpPr>
          <p:cNvPr id="6" name="Содержимое 5"/>
          <p:cNvSpPr>
            <a:spLocks noGrp="1"/>
          </p:cNvSpPr>
          <p:nvPr>
            <p:ph idx="1"/>
          </p:nvPr>
        </p:nvSpPr>
        <p:spPr>
          <a:xfrm>
            <a:off x="374073" y="1914701"/>
            <a:ext cx="11499272" cy="4206240"/>
          </a:xfrm>
        </p:spPr>
        <p:txBody>
          <a:bodyPr>
            <a:noAutofit/>
          </a:bodyPr>
          <a:lstStyle/>
          <a:p>
            <a:pPr>
              <a:buNone/>
            </a:pPr>
            <a:r>
              <a:rPr lang="en-US" sz="2400" dirty="0" smtClean="0">
                <a:latin typeface="Times New Roman" pitchFamily="18" charset="0"/>
                <a:cs typeface="Times New Roman" pitchFamily="18" charset="0"/>
              </a:rPr>
              <a:t>4. After the ligands are named, the name of the central metal atom is written. If the complex has an anionic charge associated with it, the suffix ‘-ate’ is applied. When writing the name of the central metallic atom in an anionic complex, priority is given to the Latin name of the metal if it exists (with the exception of mercury).</a:t>
            </a:r>
          </a:p>
          <a:p>
            <a:pPr>
              <a:buNone/>
            </a:pPr>
            <a:r>
              <a:rPr lang="en-US" sz="2400" dirty="0" smtClean="0">
                <a:latin typeface="Times New Roman" pitchFamily="18" charset="0"/>
                <a:cs typeface="Times New Roman" pitchFamily="18" charset="0"/>
              </a:rPr>
              <a:t>5. The oxidation state of the central metal atom/ion must be specified with the help of roman numerals that are enclosed in a set of parentheses.</a:t>
            </a:r>
          </a:p>
          <a:p>
            <a:pPr>
              <a:buNone/>
            </a:pPr>
            <a:r>
              <a:rPr lang="en-US" sz="2400" dirty="0" smtClean="0">
                <a:latin typeface="Times New Roman" pitchFamily="18" charset="0"/>
                <a:cs typeface="Times New Roman" pitchFamily="18" charset="0"/>
              </a:rPr>
              <a:t>6. If the coordination compound is accompanied by a counter ion, the cationic entity must be written before the anionic entity.</a:t>
            </a:r>
            <a:endParaRPr lang="ru-RU" sz="2400" dirty="0" smtClean="0">
              <a:latin typeface="Times New Roman" pitchFamily="18" charset="0"/>
              <a:cs typeface="Times New Roman" pitchFamily="18" charset="0"/>
            </a:endParaRPr>
          </a:p>
          <a:p>
            <a:pPr>
              <a:buNone/>
            </a:pPr>
            <a:endParaRPr lang="ru-RU" sz="2400" dirty="0" smtClean="0">
              <a:latin typeface="Times New Roman" pitchFamily="18" charset="0"/>
              <a:cs typeface="Times New Roman" pitchFamily="18" charset="0"/>
            </a:endParaRPr>
          </a:p>
          <a:p>
            <a:pPr algn="just">
              <a:buNone/>
            </a:pP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The order of listing of ligands depending on the charge: anions, neutral molecules, cations</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526473" y="284176"/>
            <a:ext cx="11333018" cy="1508760"/>
          </a:xfrm>
        </p:spPr>
        <p:txBody>
          <a:bodyPr rtlCol="0">
            <a:normAutofit/>
          </a:bodyPr>
          <a:lstStyle/>
          <a:p>
            <a:pPr algn="ctr"/>
            <a:r>
              <a:rPr lang="en-US" dirty="0" smtClean="0">
                <a:solidFill>
                  <a:srgbClr val="464653"/>
                </a:solidFill>
                <a:latin typeface="Times New Roman" pitchFamily="18" charset="0"/>
                <a:cs typeface="Times New Roman" pitchFamily="18" charset="0"/>
              </a:rPr>
              <a:t>Rules For Naming Coordination Compound</a:t>
            </a:r>
            <a:endParaRPr lang="ru-RU" noProof="1">
              <a:latin typeface="Times New Roman" pitchFamily="18" charset="0"/>
              <a:cs typeface="Times New Roman" pitchFamily="18" charset="0"/>
            </a:endParaRPr>
          </a:p>
        </p:txBody>
      </p:sp>
      <p:sp>
        <p:nvSpPr>
          <p:cNvPr id="11" name="Прямоугольник 10"/>
          <p:cNvSpPr/>
          <p:nvPr/>
        </p:nvSpPr>
        <p:spPr>
          <a:xfrm>
            <a:off x="0" y="1831538"/>
            <a:ext cx="6580909" cy="4493538"/>
          </a:xfrm>
          <a:prstGeom prst="rect">
            <a:avLst/>
          </a:prstGeom>
        </p:spPr>
        <p:txBody>
          <a:bodyPr wrap="square">
            <a:spAutoFit/>
          </a:bodyPr>
          <a:lstStyle/>
          <a:p>
            <a:r>
              <a:rPr lang="en-US" sz="2200" dirty="0" smtClean="0">
                <a:latin typeface="Times New Roman" pitchFamily="18" charset="0"/>
                <a:cs typeface="Times New Roman" pitchFamily="18" charset="0"/>
              </a:rPr>
              <a:t>For neutral ligands, their names are not changed, except the following few:</a:t>
            </a:r>
          </a:p>
          <a:p>
            <a:r>
              <a:rPr lang="en-US" sz="2200" dirty="0" smtClean="0">
                <a:latin typeface="Times New Roman" pitchFamily="18" charset="0"/>
                <a:cs typeface="Times New Roman" pitchFamily="18" charset="0"/>
              </a:rPr>
              <a:t>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O: aqua</a:t>
            </a:r>
          </a:p>
          <a:p>
            <a:r>
              <a:rPr lang="en-US" sz="2200" dirty="0" smtClean="0">
                <a:latin typeface="Times New Roman" pitchFamily="18" charset="0"/>
                <a:cs typeface="Times New Roman" pitchFamily="18" charset="0"/>
              </a:rPr>
              <a:t>NH</a:t>
            </a:r>
            <a:r>
              <a:rPr lang="en-US" sz="2200" baseline="-25000" dirty="0" smtClean="0">
                <a:latin typeface="Times New Roman" pitchFamily="18" charset="0"/>
                <a:cs typeface="Times New Roman" pitchFamily="18" charset="0"/>
              </a:rPr>
              <a:t>3</a:t>
            </a:r>
            <a:r>
              <a:rPr lang="en-US" sz="2200" dirty="0" smtClean="0">
                <a:latin typeface="Times New Roman" pitchFamily="18" charset="0"/>
                <a:cs typeface="Times New Roman" pitchFamily="18" charset="0"/>
              </a:rPr>
              <a:t>: ammine (not two m's, amine is for organic compounds)</a:t>
            </a:r>
          </a:p>
          <a:p>
            <a:r>
              <a:rPr lang="en-US" sz="2200" dirty="0" smtClean="0">
                <a:latin typeface="Times New Roman" pitchFamily="18" charset="0"/>
                <a:cs typeface="Times New Roman" pitchFamily="18" charset="0"/>
              </a:rPr>
              <a:t>CO: carbonyl</a:t>
            </a:r>
          </a:p>
          <a:p>
            <a:r>
              <a:rPr lang="en-US" sz="2200" dirty="0" smtClean="0">
                <a:latin typeface="Times New Roman" pitchFamily="18" charset="0"/>
                <a:cs typeface="Times New Roman" pitchFamily="18" charset="0"/>
              </a:rPr>
              <a:t>NO: nitrosyl</a:t>
            </a:r>
          </a:p>
          <a:p>
            <a:r>
              <a:rPr lang="en-US" sz="2200" dirty="0" smtClean="0">
                <a:latin typeface="Times New Roman" pitchFamily="18" charset="0"/>
                <a:cs typeface="Times New Roman" pitchFamily="18" charset="0"/>
              </a:rPr>
              <a:t>Normal names that will not change</a:t>
            </a:r>
          </a:p>
          <a:p>
            <a:r>
              <a:rPr lang="en-US" sz="2200" dirty="0" smtClean="0">
                <a:latin typeface="Times New Roman" pitchFamily="18" charset="0"/>
                <a:cs typeface="Times New Roman" pitchFamily="18" charset="0"/>
              </a:rPr>
              <a:t>C</a:t>
            </a:r>
            <a:r>
              <a:rPr lang="en-US" sz="2200" baseline="-25000" dirty="0" smtClean="0">
                <a:latin typeface="Times New Roman" pitchFamily="18" charset="0"/>
                <a:cs typeface="Times New Roman" pitchFamily="18" charset="0"/>
              </a:rPr>
              <a:t>5</a:t>
            </a:r>
            <a:r>
              <a:rPr lang="en-US" sz="2200" dirty="0" smtClean="0">
                <a:latin typeface="Times New Roman" pitchFamily="18" charset="0"/>
                <a:cs typeface="Times New Roman" pitchFamily="18" charset="0"/>
              </a:rPr>
              <a:t>H</a:t>
            </a:r>
            <a:r>
              <a:rPr lang="en-US" sz="2200" baseline="-25000" dirty="0" smtClean="0">
                <a:latin typeface="Times New Roman" pitchFamily="18" charset="0"/>
                <a:cs typeface="Times New Roman" pitchFamily="18" charset="0"/>
              </a:rPr>
              <a:t>5</a:t>
            </a:r>
            <a:r>
              <a:rPr lang="en-US" sz="2200" dirty="0" smtClean="0">
                <a:latin typeface="Times New Roman" pitchFamily="18" charset="0"/>
                <a:cs typeface="Times New Roman" pitchFamily="18" charset="0"/>
              </a:rPr>
              <a:t>N, pyradine</a:t>
            </a:r>
          </a:p>
          <a:p>
            <a:r>
              <a:rPr lang="en-US" sz="2200" dirty="0" smtClean="0">
                <a:latin typeface="Times New Roman" pitchFamily="18" charset="0"/>
                <a:cs typeface="Times New Roman" pitchFamily="18" charset="0"/>
              </a:rPr>
              <a:t>NH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CH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CH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NH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ethylenediamine (en)</a:t>
            </a:r>
          </a:p>
          <a:p>
            <a:r>
              <a:rPr lang="en-US" sz="2200" dirty="0" smtClean="0">
                <a:latin typeface="Times New Roman" pitchFamily="18" charset="0"/>
                <a:cs typeface="Times New Roman" pitchFamily="18" charset="0"/>
              </a:rPr>
              <a:t>C</a:t>
            </a:r>
            <a:r>
              <a:rPr lang="en-US" sz="2200" baseline="-25000" dirty="0" smtClean="0">
                <a:latin typeface="Times New Roman" pitchFamily="18" charset="0"/>
                <a:cs typeface="Times New Roman" pitchFamily="18" charset="0"/>
              </a:rPr>
              <a:t>5</a:t>
            </a:r>
            <a:r>
              <a:rPr lang="en-US" sz="2200" dirty="0" smtClean="0">
                <a:latin typeface="Times New Roman" pitchFamily="18" charset="0"/>
                <a:cs typeface="Times New Roman" pitchFamily="18" charset="0"/>
              </a:rPr>
              <a:t>H</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N-C</a:t>
            </a:r>
            <a:r>
              <a:rPr lang="en-US" sz="2200" baseline="-25000" dirty="0" smtClean="0">
                <a:latin typeface="Times New Roman" pitchFamily="18" charset="0"/>
                <a:cs typeface="Times New Roman" pitchFamily="18" charset="0"/>
              </a:rPr>
              <a:t>5</a:t>
            </a:r>
            <a:r>
              <a:rPr lang="en-US" sz="2200" dirty="0" smtClean="0">
                <a:latin typeface="Times New Roman" pitchFamily="18" charset="0"/>
                <a:cs typeface="Times New Roman" pitchFamily="18" charset="0"/>
              </a:rPr>
              <a:t>H</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N, dipyridyl</a:t>
            </a:r>
          </a:p>
          <a:p>
            <a:r>
              <a:rPr lang="en-US" sz="2200" dirty="0" smtClean="0">
                <a:latin typeface="Times New Roman" pitchFamily="18" charset="0"/>
                <a:cs typeface="Times New Roman" pitchFamily="18" charset="0"/>
              </a:rPr>
              <a:t>P(C</a:t>
            </a:r>
            <a:r>
              <a:rPr lang="en-US" sz="2200" baseline="-25000" dirty="0" smtClean="0">
                <a:latin typeface="Times New Roman" pitchFamily="18" charset="0"/>
                <a:cs typeface="Times New Roman" pitchFamily="18" charset="0"/>
              </a:rPr>
              <a:t>6</a:t>
            </a:r>
            <a:r>
              <a:rPr lang="en-US" sz="2200" dirty="0" smtClean="0">
                <a:latin typeface="Times New Roman" pitchFamily="18" charset="0"/>
                <a:cs typeface="Times New Roman" pitchFamily="18" charset="0"/>
              </a:rPr>
              <a:t>H</a:t>
            </a:r>
            <a:r>
              <a:rPr lang="en-US" sz="2200" baseline="-25000" dirty="0" smtClean="0">
                <a:latin typeface="Times New Roman" pitchFamily="18" charset="0"/>
                <a:cs typeface="Times New Roman" pitchFamily="18" charset="0"/>
              </a:rPr>
              <a:t>5</a:t>
            </a:r>
            <a:r>
              <a:rPr lang="en-US" sz="2200" dirty="0" smtClean="0">
                <a:latin typeface="Times New Roman" pitchFamily="18" charset="0"/>
                <a:cs typeface="Times New Roman" pitchFamily="18" charset="0"/>
              </a:rPr>
              <a:t>)</a:t>
            </a:r>
            <a:r>
              <a:rPr lang="en-US" sz="2200" baseline="-25000" dirty="0" smtClean="0">
                <a:latin typeface="Times New Roman" pitchFamily="18" charset="0"/>
                <a:cs typeface="Times New Roman" pitchFamily="18" charset="0"/>
              </a:rPr>
              <a:t>3</a:t>
            </a:r>
            <a:r>
              <a:rPr lang="en-US" sz="2200" dirty="0" smtClean="0">
                <a:latin typeface="Times New Roman" pitchFamily="18" charset="0"/>
                <a:cs typeface="Times New Roman" pitchFamily="18" charset="0"/>
              </a:rPr>
              <a:t>, triphenylphosphine</a:t>
            </a:r>
          </a:p>
          <a:p>
            <a:r>
              <a:rPr lang="en-US" sz="2200" dirty="0" smtClean="0">
                <a:latin typeface="Times New Roman" pitchFamily="18" charset="0"/>
                <a:cs typeface="Times New Roman" pitchFamily="18" charset="0"/>
              </a:rPr>
              <a:t>NH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CH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CH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NHCH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CH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NH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diethylenetriamine</a:t>
            </a:r>
          </a:p>
        </p:txBody>
      </p:sp>
      <p:sp>
        <p:nvSpPr>
          <p:cNvPr id="6" name="Прямоугольник 5"/>
          <p:cNvSpPr/>
          <p:nvPr/>
        </p:nvSpPr>
        <p:spPr>
          <a:xfrm>
            <a:off x="6442364" y="1779687"/>
            <a:ext cx="6096000" cy="4832092"/>
          </a:xfrm>
          <a:prstGeom prst="rect">
            <a:avLst/>
          </a:prstGeom>
        </p:spPr>
        <p:txBody>
          <a:bodyPr>
            <a:spAutoFit/>
          </a:bodyPr>
          <a:lstStyle/>
          <a:p>
            <a:r>
              <a:rPr lang="en-US" sz="2200" dirty="0" smtClean="0">
                <a:latin typeface="Times New Roman" pitchFamily="18" charset="0"/>
                <a:cs typeface="Times New Roman" pitchFamily="18" charset="0"/>
              </a:rPr>
              <a:t>The last "e" in names of negative ions are changed to "o" in names of complexes. </a:t>
            </a:r>
          </a:p>
          <a:p>
            <a:r>
              <a:rPr lang="en-US" sz="2200" dirty="0" smtClean="0">
                <a:latin typeface="Times New Roman" pitchFamily="18" charset="0"/>
                <a:cs typeface="Times New Roman" pitchFamily="18" charset="0"/>
              </a:rPr>
              <a:t>Cl</a:t>
            </a:r>
            <a:r>
              <a:rPr lang="en-US" sz="2200" baseline="30000"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chloride -&gt; chloro</a:t>
            </a:r>
          </a:p>
          <a:p>
            <a:r>
              <a:rPr lang="en-US" sz="2200" dirty="0" smtClean="0">
                <a:latin typeface="Times New Roman" pitchFamily="18" charset="0"/>
                <a:cs typeface="Times New Roman" pitchFamily="18" charset="0"/>
              </a:rPr>
              <a:t>OH</a:t>
            </a:r>
            <a:r>
              <a:rPr lang="en-US" sz="2200" baseline="30000"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hydroxide -&gt; hydroxo</a:t>
            </a:r>
          </a:p>
          <a:p>
            <a:r>
              <a:rPr lang="en-US" sz="2200" dirty="0" smtClean="0">
                <a:latin typeface="Times New Roman" pitchFamily="18" charset="0"/>
                <a:cs typeface="Times New Roman" pitchFamily="18" charset="0"/>
              </a:rPr>
              <a:t>CN</a:t>
            </a:r>
            <a:r>
              <a:rPr lang="en-US" sz="2200" baseline="30000"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cyanide -&gt; cyano</a:t>
            </a:r>
          </a:p>
          <a:p>
            <a:r>
              <a:rPr lang="en-US" sz="2200" dirty="0" smtClean="0">
                <a:latin typeface="Times New Roman" pitchFamily="18" charset="0"/>
                <a:cs typeface="Times New Roman" pitchFamily="18" charset="0"/>
              </a:rPr>
              <a:t>NH</a:t>
            </a:r>
            <a:r>
              <a:rPr lang="en-US" sz="2200" baseline="-25000" dirty="0" smtClean="0">
                <a:latin typeface="Times New Roman" pitchFamily="18" charset="0"/>
                <a:cs typeface="Times New Roman" pitchFamily="18" charset="0"/>
              </a:rPr>
              <a:t>2</a:t>
            </a:r>
            <a:r>
              <a:rPr lang="en-US" sz="2200" baseline="30000"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amide -&gt; amido</a:t>
            </a:r>
          </a:p>
          <a:p>
            <a:r>
              <a:rPr lang="en-US" sz="2200" dirty="0" smtClean="0">
                <a:latin typeface="Times New Roman" pitchFamily="18" charset="0"/>
                <a:cs typeface="Times New Roman" pitchFamily="18" charset="0"/>
              </a:rPr>
              <a:t>CO</a:t>
            </a:r>
            <a:r>
              <a:rPr lang="en-US" sz="2200" baseline="-25000" dirty="0" smtClean="0">
                <a:latin typeface="Times New Roman" pitchFamily="18" charset="0"/>
                <a:cs typeface="Times New Roman" pitchFamily="18" charset="0"/>
              </a:rPr>
              <a:t>3</a:t>
            </a:r>
            <a:r>
              <a:rPr lang="en-US" sz="2200" baseline="30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carbonate -&gt; carbonato</a:t>
            </a:r>
          </a:p>
          <a:p>
            <a:r>
              <a:rPr lang="en-US" sz="2200" dirty="0" smtClean="0">
                <a:latin typeface="Times New Roman" pitchFamily="18" charset="0"/>
                <a:cs typeface="Times New Roman" pitchFamily="18" charset="0"/>
              </a:rPr>
              <a:t>-ONO</a:t>
            </a:r>
            <a:r>
              <a:rPr lang="en-US" sz="2200" baseline="-25000" dirty="0" smtClean="0">
                <a:latin typeface="Times New Roman" pitchFamily="18" charset="0"/>
                <a:cs typeface="Times New Roman" pitchFamily="18" charset="0"/>
              </a:rPr>
              <a:t>2</a:t>
            </a:r>
            <a:r>
              <a:rPr lang="en-US" sz="2200" baseline="30000"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nitrate -&gt; nitrato (when bonded through O)</a:t>
            </a:r>
          </a:p>
          <a:p>
            <a:r>
              <a:rPr lang="en-US" sz="2200" dirty="0" smtClean="0">
                <a:latin typeface="Times New Roman" pitchFamily="18" charset="0"/>
                <a:cs typeface="Times New Roman" pitchFamily="18" charset="0"/>
              </a:rPr>
              <a:t>-NO</a:t>
            </a:r>
            <a:r>
              <a:rPr lang="en-US" sz="2200" baseline="-25000" dirty="0" smtClean="0">
                <a:latin typeface="Times New Roman" pitchFamily="18" charset="0"/>
                <a:cs typeface="Times New Roman" pitchFamily="18" charset="0"/>
              </a:rPr>
              <a:t>3</a:t>
            </a:r>
            <a:r>
              <a:rPr lang="en-US" sz="2200" baseline="30000"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nitrate -&gt; nitro (when bonded through N)</a:t>
            </a:r>
          </a:p>
          <a:p>
            <a:r>
              <a:rPr lang="en-US" sz="2200" dirty="0" smtClean="0">
                <a:latin typeface="Times New Roman" pitchFamily="18" charset="0"/>
                <a:cs typeface="Times New Roman" pitchFamily="18" charset="0"/>
              </a:rPr>
              <a:t>S</a:t>
            </a:r>
            <a:r>
              <a:rPr lang="en-US" sz="2200" baseline="30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sulfide -&gt; sulfido</a:t>
            </a:r>
          </a:p>
          <a:p>
            <a:r>
              <a:rPr lang="en-US" sz="2200" dirty="0" smtClean="0">
                <a:latin typeface="Times New Roman" pitchFamily="18" charset="0"/>
                <a:cs typeface="Times New Roman" pitchFamily="18" charset="0"/>
              </a:rPr>
              <a:t>SCN</a:t>
            </a:r>
            <a:r>
              <a:rPr lang="en-US" sz="2200" baseline="30000"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thiocyanate -&gt; thiocyanato-S</a:t>
            </a:r>
          </a:p>
          <a:p>
            <a:r>
              <a:rPr lang="en-US" sz="2200" dirty="0" smtClean="0">
                <a:latin typeface="Times New Roman" pitchFamily="18" charset="0"/>
                <a:cs typeface="Times New Roman" pitchFamily="18" charset="0"/>
              </a:rPr>
              <a:t>NCS</a:t>
            </a:r>
            <a:r>
              <a:rPr lang="en-US" sz="2200" baseline="30000"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thiocyanate -&gt; thiocyanato-N</a:t>
            </a:r>
          </a:p>
          <a:p>
            <a:r>
              <a:rPr lang="en-US" sz="2200" dirty="0" smtClean="0">
                <a:latin typeface="Times New Roman" pitchFamily="18" charset="0"/>
                <a:cs typeface="Times New Roman" pitchFamily="18" charset="0"/>
              </a:rPr>
              <a:t>-(CH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-N(CH</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COO-)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a:t>
            </a:r>
          </a:p>
          <a:p>
            <a:r>
              <a:rPr lang="en-US" sz="2200" dirty="0" smtClean="0">
                <a:latin typeface="Times New Roman" pitchFamily="18" charset="0"/>
                <a:cs typeface="Times New Roman" pitchFamily="18" charset="0"/>
              </a:rPr>
              <a:t>ethylenediaminetetraacetato (EDTA)</a:t>
            </a:r>
            <a:endParaRPr lang="en-US" sz="22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8" name="Прямоугольник 7"/>
          <p:cNvSpPr/>
          <p:nvPr/>
        </p:nvSpPr>
        <p:spPr>
          <a:xfrm>
            <a:off x="263237" y="1983568"/>
            <a:ext cx="11596255" cy="5078313"/>
          </a:xfrm>
          <a:prstGeom prst="rect">
            <a:avLst/>
          </a:prstGeom>
        </p:spPr>
        <p:txBody>
          <a:bodyPr wrap="square">
            <a:spAutoFit/>
          </a:bodyPr>
          <a:lstStyle/>
          <a:p>
            <a:pPr algn="just">
              <a:lnSpc>
                <a:spcPct val="150000"/>
              </a:lnSpc>
            </a:pPr>
            <a:r>
              <a:rPr lang="en-US" sz="2400" dirty="0" smtClean="0">
                <a:latin typeface="Times New Roman" pitchFamily="18" charset="0"/>
                <a:cs typeface="Times New Roman" pitchFamily="18" charset="0"/>
              </a:rPr>
              <a:t>Some examples of the nomenclature of coordination compounds:</a:t>
            </a:r>
          </a:p>
          <a:p>
            <a:pPr algn="just">
              <a:lnSpc>
                <a:spcPct val="150000"/>
              </a:lnSpc>
            </a:pPr>
            <a:r>
              <a:rPr lang="en-US" sz="2400" dirty="0" smtClean="0">
                <a:latin typeface="Times New Roman" pitchFamily="18" charset="0"/>
                <a:cs typeface="Times New Roman" pitchFamily="18" charset="0"/>
              </a:rPr>
              <a:t>K</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[Fe(CN)</a:t>
            </a:r>
            <a:r>
              <a:rPr lang="en-US" sz="2400" baseline="-25000" dirty="0" smtClean="0">
                <a:latin typeface="Times New Roman" pitchFamily="18" charset="0"/>
                <a:cs typeface="Times New Roman" pitchFamily="18" charset="0"/>
              </a:rPr>
              <a:t>6</a:t>
            </a:r>
            <a:r>
              <a:rPr lang="en-US" sz="2400" dirty="0" smtClean="0">
                <a:latin typeface="Times New Roman" pitchFamily="18" charset="0"/>
                <a:cs typeface="Times New Roman" pitchFamily="18" charset="0"/>
              </a:rPr>
              <a:t>]: Potassium hexacyanoferrate (II)</a:t>
            </a:r>
          </a:p>
          <a:p>
            <a:pPr algn="just">
              <a:lnSpc>
                <a:spcPct val="150000"/>
              </a:lnSpc>
            </a:pPr>
            <a:r>
              <a:rPr lang="en-US" sz="2400" dirty="0" smtClean="0">
                <a:latin typeface="Times New Roman" pitchFamily="18" charset="0"/>
                <a:cs typeface="Times New Roman" pitchFamily="18" charset="0"/>
              </a:rPr>
              <a:t>[Ni(CN)</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a:t>
            </a:r>
            <a:r>
              <a:rPr lang="en-US" sz="2400" baseline="30000" dirty="0" smtClean="0">
                <a:latin typeface="Times New Roman" pitchFamily="18" charset="0"/>
                <a:cs typeface="Times New Roman" pitchFamily="18" charset="0"/>
              </a:rPr>
              <a:t> 2−</a:t>
            </a:r>
            <a:r>
              <a:rPr lang="en-US" sz="2400" dirty="0" smtClean="0">
                <a:latin typeface="Times New Roman" pitchFamily="18" charset="0"/>
                <a:cs typeface="Times New Roman" pitchFamily="18" charset="0"/>
              </a:rPr>
              <a:t>: Tetracyanonickelate (II) ion.</a:t>
            </a:r>
          </a:p>
          <a:p>
            <a:pPr algn="just">
              <a:lnSpc>
                <a:spcPct val="150000"/>
              </a:lnSpc>
            </a:pPr>
            <a:r>
              <a:rPr lang="en-US" sz="2400" dirty="0" smtClean="0">
                <a:latin typeface="Times New Roman" pitchFamily="18" charset="0"/>
                <a:cs typeface="Times New Roman" pitchFamily="18" charset="0"/>
              </a:rPr>
              <a:t>[Zn(OH)</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a:t>
            </a:r>
            <a:r>
              <a:rPr lang="en-US" sz="2400" baseline="30000" dirty="0" smtClean="0">
                <a:latin typeface="Times New Roman" pitchFamily="18" charset="0"/>
                <a:cs typeface="Times New Roman" pitchFamily="18" charset="0"/>
              </a:rPr>
              <a:t> 2−</a:t>
            </a:r>
            <a:r>
              <a:rPr lang="en-US" sz="2400" dirty="0" smtClean="0">
                <a:latin typeface="Times New Roman" pitchFamily="18" charset="0"/>
                <a:cs typeface="Times New Roman" pitchFamily="18" charset="0"/>
              </a:rPr>
              <a:t>: Tetrahydroxozincate (II) ion.</a:t>
            </a:r>
          </a:p>
          <a:p>
            <a:pPr algn="just">
              <a:lnSpc>
                <a:spcPct val="150000"/>
              </a:lnSpc>
            </a:pPr>
            <a:r>
              <a:rPr lang="en-US" sz="2400" dirty="0" smtClean="0">
                <a:latin typeface="Times New Roman" pitchFamily="18" charset="0"/>
                <a:cs typeface="Times New Roman" pitchFamily="18" charset="0"/>
              </a:rPr>
              <a:t>[Ni(CO)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Tetracarbonyl Nickel (O).</a:t>
            </a:r>
          </a:p>
          <a:p>
            <a:pPr>
              <a:lnSpc>
                <a:spcPct val="150000"/>
              </a:lnSpc>
            </a:pPr>
            <a:r>
              <a:rPr lang="en-US" sz="2400" dirty="0" smtClean="0">
                <a:latin typeface="Times New Roman" pitchFamily="18" charset="0"/>
                <a:cs typeface="Times New Roman" pitchFamily="18" charset="0"/>
              </a:rPr>
              <a:t>[Co(NH</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a:t>
            </a:r>
            <a:r>
              <a:rPr lang="en-US" sz="2400" baseline="-25000" dirty="0" smtClean="0">
                <a:latin typeface="Times New Roman" pitchFamily="18" charset="0"/>
                <a:cs typeface="Times New Roman" pitchFamily="18" charset="0"/>
              </a:rPr>
              <a:t>5</a:t>
            </a:r>
            <a:r>
              <a:rPr lang="en-US" sz="2400" dirty="0" smtClean="0">
                <a:latin typeface="Times New Roman" pitchFamily="18" charset="0"/>
                <a:cs typeface="Times New Roman" pitchFamily="18" charset="0"/>
              </a:rPr>
              <a:t>Cl]Cl</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Chloropentaamminecobalt(III) chloride</a:t>
            </a:r>
          </a:p>
          <a:p>
            <a:pPr>
              <a:lnSpc>
                <a:spcPct val="150000"/>
              </a:lnSpc>
            </a:pPr>
            <a:r>
              <a:rPr lang="en-US" sz="2400" dirty="0" smtClean="0">
                <a:latin typeface="Times New Roman" pitchFamily="18" charset="0"/>
                <a:cs typeface="Times New Roman" pitchFamily="18" charset="0"/>
              </a:rPr>
              <a:t>[Cr(H</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Cl</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]Cl, Dichlorotetraaquochromium(III) chloride</a:t>
            </a:r>
          </a:p>
          <a:p>
            <a:pPr>
              <a:lnSpc>
                <a:spcPct val="150000"/>
              </a:lnSpc>
            </a:pPr>
            <a:r>
              <a:rPr lang="en-US" sz="2400" dirty="0" smtClean="0">
                <a:latin typeface="Times New Roman" pitchFamily="18" charset="0"/>
                <a:cs typeface="Times New Roman" pitchFamily="18" charset="0"/>
              </a:rPr>
              <a:t>K[PtCl</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NH</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Potassium</a:t>
            </a:r>
            <a:r>
              <a:rPr lang="uk-UA"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trichloroammineplatinate(II)</a:t>
            </a:r>
          </a:p>
          <a:p>
            <a:pPr algn="just">
              <a:lnSpc>
                <a:spcPct val="150000"/>
              </a:lnSpc>
            </a:pPr>
            <a:endParaRPr lang="en-US" sz="2400" dirty="0" smtClean="0">
              <a:latin typeface="Times New Roman" pitchFamily="18" charset="0"/>
              <a:cs typeface="Times New Roman" pitchFamily="18" charset="0"/>
            </a:endParaRPr>
          </a:p>
        </p:txBody>
      </p:sp>
      <p:sp>
        <p:nvSpPr>
          <p:cNvPr id="11" name="Заголовок 10"/>
          <p:cNvSpPr>
            <a:spLocks noGrp="1"/>
          </p:cNvSpPr>
          <p:nvPr>
            <p:ph type="title"/>
          </p:nvPr>
        </p:nvSpPr>
        <p:spPr/>
        <p:txBody>
          <a:bodyPr/>
          <a:lstStyle/>
          <a:p>
            <a:pPr algn="ctr"/>
            <a:r>
              <a:rPr lang="en-US" dirty="0" smtClean="0">
                <a:solidFill>
                  <a:srgbClr val="464653"/>
                </a:solidFill>
                <a:latin typeface="Times New Roman" pitchFamily="18" charset="0"/>
                <a:cs typeface="Times New Roman" pitchFamily="18" charset="0"/>
              </a:rPr>
              <a:t>Rules For Naming Coordination Compound</a:t>
            </a:r>
            <a:endParaRPr lang="uk-UA"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sz="2000" noProof="1">
              <a:solidFill>
                <a:srgbClr val="FFFFFF"/>
              </a:solidFill>
              <a:latin typeface="Times New Roman" pitchFamily="18" charset="0"/>
              <a:cs typeface="Times New Roman" pitchFamily="18" charset="0"/>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Stability of Complexes</a:t>
            </a:r>
          </a:p>
        </p:txBody>
      </p:sp>
      <p:sp>
        <p:nvSpPr>
          <p:cNvPr id="7" name="Прямоугольник 6"/>
          <p:cNvSpPr/>
          <p:nvPr/>
        </p:nvSpPr>
        <p:spPr>
          <a:xfrm>
            <a:off x="249382" y="1856509"/>
            <a:ext cx="11693236" cy="830997"/>
          </a:xfrm>
          <a:prstGeom prst="rect">
            <a:avLst/>
          </a:prstGeom>
        </p:spPr>
        <p:txBody>
          <a:bodyPr wrap="square">
            <a:spAutoFit/>
          </a:bodyPr>
          <a:lstStyle/>
          <a:p>
            <a:pPr algn="just"/>
            <a:r>
              <a:rPr lang="en-US" sz="2400" dirty="0" smtClean="0">
                <a:latin typeface="Times New Roman" pitchFamily="18" charset="0"/>
                <a:cs typeface="Times New Roman" pitchFamily="18" charset="0"/>
              </a:rPr>
              <a:t>A complex is formed in several steps. Each step is reversible and the equilibrium constant is known as stepwise formation constant. Let us consider the formation of complex ML</a:t>
            </a:r>
            <a:r>
              <a:rPr lang="en-US" sz="2400" baseline="-25000" dirty="0" smtClean="0">
                <a:latin typeface="Times New Roman" pitchFamily="18" charset="0"/>
                <a:cs typeface="Times New Roman" pitchFamily="18" charset="0"/>
              </a:rPr>
              <a:t>4</a:t>
            </a:r>
            <a:endParaRPr lang="en-US" sz="2400" baseline="-25000" dirty="0">
              <a:latin typeface="Times New Roman" pitchFamily="18" charset="0"/>
              <a:cs typeface="Times New Roman" pitchFamily="18" charset="0"/>
            </a:endParaRPr>
          </a:p>
        </p:txBody>
      </p:sp>
      <p:pic>
        <p:nvPicPr>
          <p:cNvPr id="11266" name="Picture 2" descr="Stability of Complex"/>
          <p:cNvPicPr>
            <a:picLocks noChangeAspect="1" noChangeArrowheads="1"/>
          </p:cNvPicPr>
          <p:nvPr/>
        </p:nvPicPr>
        <p:blipFill>
          <a:blip r:embed="rId4"/>
          <a:srcRect l="10816" t="7246" r="16457"/>
          <a:stretch>
            <a:fillRect/>
          </a:stretch>
        </p:blipFill>
        <p:spPr bwMode="auto">
          <a:xfrm>
            <a:off x="3241963" y="2895600"/>
            <a:ext cx="5195455" cy="2438400"/>
          </a:xfrm>
          <a:prstGeom prst="rect">
            <a:avLst/>
          </a:prstGeom>
          <a:noFill/>
        </p:spPr>
      </p:pic>
      <p:sp>
        <p:nvSpPr>
          <p:cNvPr id="8" name="Прямоугольник 7"/>
          <p:cNvSpPr/>
          <p:nvPr/>
        </p:nvSpPr>
        <p:spPr>
          <a:xfrm>
            <a:off x="568036" y="5599653"/>
            <a:ext cx="11055927" cy="830997"/>
          </a:xfrm>
          <a:prstGeom prst="rect">
            <a:avLst/>
          </a:prstGeom>
        </p:spPr>
        <p:txBody>
          <a:bodyPr wrap="square">
            <a:spAutoFit/>
          </a:bodyPr>
          <a:lstStyle/>
          <a:p>
            <a:r>
              <a:rPr lang="en-US" sz="2400" dirty="0" smtClean="0">
                <a:latin typeface="Times New Roman" pitchFamily="18" charset="0"/>
                <a:cs typeface="Times New Roman" pitchFamily="18" charset="0"/>
              </a:rPr>
              <a:t>The overall formation constant or stability constant, β = K</a:t>
            </a:r>
            <a:r>
              <a:rPr lang="en-US" sz="2400" baseline="-25000" dirty="0" smtClean="0">
                <a:latin typeface="Times New Roman" pitchFamily="18" charset="0"/>
                <a:cs typeface="Times New Roman" pitchFamily="18" charset="0"/>
              </a:rPr>
              <a:t>1</a:t>
            </a:r>
            <a:r>
              <a:rPr lang="en-US" sz="2400" dirty="0" smtClean="0">
                <a:latin typeface="Times New Roman" pitchFamily="18" charset="0"/>
                <a:cs typeface="Times New Roman" pitchFamily="18" charset="0"/>
              </a:rPr>
              <a:t> × K</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K</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 K</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and 1/β = instability constant</a:t>
            </a:r>
            <a:endParaRPr lang="uk-UA"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346364" y="298030"/>
            <a:ext cx="11596254" cy="1508760"/>
          </a:xfrm>
        </p:spPr>
        <p:txBody>
          <a:bodyPr rtlCol="0">
            <a:normAutofit/>
          </a:bodyPr>
          <a:lstStyle/>
          <a:p>
            <a:pPr algn="ctr"/>
            <a:r>
              <a:rPr lang="en-US" sz="3200" dirty="0" smtClean="0">
                <a:latin typeface="Times New Roman" pitchFamily="18" charset="0"/>
                <a:cs typeface="Times New Roman" pitchFamily="18" charset="0"/>
              </a:rPr>
              <a:t>Formation Constant</a:t>
            </a:r>
          </a:p>
        </p:txBody>
      </p:sp>
      <p:sp>
        <p:nvSpPr>
          <p:cNvPr id="7" name="Прямоугольник 6"/>
          <p:cNvSpPr/>
          <p:nvPr/>
        </p:nvSpPr>
        <p:spPr>
          <a:xfrm>
            <a:off x="290946" y="1914481"/>
            <a:ext cx="11416145" cy="5262979"/>
          </a:xfrm>
          <a:prstGeom prst="rect">
            <a:avLst/>
          </a:prstGeom>
        </p:spPr>
        <p:txBody>
          <a:bodyPr wrap="square">
            <a:spAutoFit/>
          </a:bodyPr>
          <a:lstStyle/>
          <a:p>
            <a:pPr algn="just"/>
            <a:r>
              <a:rPr lang="en-US" sz="2400" dirty="0" smtClean="0">
                <a:latin typeface="Times New Roman" pitchFamily="18" charset="0"/>
                <a:cs typeface="Times New Roman" pitchFamily="18" charset="0"/>
              </a:rPr>
              <a:t>	In general, chemical equilibrium is reached when the forward reaction rate is equal to the reverse reaction rate and can be described using an equilibrium constant, K. Complex ion equilibria are no exception to this and have their own unique equilibrium constant. This  </a:t>
            </a:r>
            <a:r>
              <a:rPr lang="en-US" sz="2400" i="1" dirty="0" smtClean="0">
                <a:latin typeface="Times New Roman" pitchFamily="18" charset="0"/>
                <a:cs typeface="Times New Roman" pitchFamily="18" charset="0"/>
              </a:rPr>
              <a:t>formation constant</a:t>
            </a:r>
            <a:r>
              <a:rPr lang="en-US" sz="2400" dirty="0" smtClean="0">
                <a:latin typeface="Times New Roman" pitchFamily="18" charset="0"/>
                <a:cs typeface="Times New Roman" pitchFamily="18" charset="0"/>
              </a:rPr>
              <a:t>, K</a:t>
            </a:r>
            <a:r>
              <a:rPr lang="en-US" sz="2400" i="1" baseline="-25000" dirty="0" smtClean="0">
                <a:latin typeface="Times New Roman" pitchFamily="18" charset="0"/>
                <a:cs typeface="Times New Roman" pitchFamily="18" charset="0"/>
              </a:rPr>
              <a:t>f</a:t>
            </a:r>
            <a:r>
              <a:rPr lang="en-US" sz="2400" dirty="0" smtClean="0">
                <a:latin typeface="Times New Roman" pitchFamily="18" charset="0"/>
                <a:cs typeface="Times New Roman" pitchFamily="18" charset="0"/>
              </a:rPr>
              <a:t>, describes the formation of a complex ion from its central ion and attached ligands. This constant may be called a </a:t>
            </a:r>
            <a:r>
              <a:rPr lang="en-US" sz="2400" b="1" dirty="0" smtClean="0">
                <a:latin typeface="Times New Roman" pitchFamily="18" charset="0"/>
                <a:cs typeface="Times New Roman" pitchFamily="18" charset="0"/>
              </a:rPr>
              <a:t>stability constant</a:t>
            </a:r>
            <a:r>
              <a:rPr lang="en-US" sz="2400" dirty="0" smtClean="0">
                <a:latin typeface="Times New Roman" pitchFamily="18" charset="0"/>
                <a:cs typeface="Times New Roman" pitchFamily="18" charset="0"/>
              </a:rPr>
              <a:t> or </a:t>
            </a:r>
            <a:r>
              <a:rPr lang="en-US" sz="2400" b="1" dirty="0" smtClean="0">
                <a:latin typeface="Times New Roman" pitchFamily="18" charset="0"/>
                <a:cs typeface="Times New Roman" pitchFamily="18" charset="0"/>
              </a:rPr>
              <a:t>association constant</a:t>
            </a:r>
            <a:r>
              <a:rPr lang="en-US" sz="2400" dirty="0" smtClean="0">
                <a:latin typeface="Times New Roman" pitchFamily="18" charset="0"/>
                <a:cs typeface="Times New Roman" pitchFamily="18" charset="0"/>
              </a:rPr>
              <a:t>; the units depend on the specific reaction it is describing. </a:t>
            </a:r>
            <a:endParaRPr lang="ru-RU"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	Consider how complex compounds dissociate in steps</a:t>
            </a:r>
            <a:endParaRPr lang="ru-RU" sz="2400" dirty="0" smtClean="0">
              <a:latin typeface="Times New Roman" pitchFamily="18" charset="0"/>
              <a:cs typeface="Times New Roman" pitchFamily="18" charset="0"/>
            </a:endParaRPr>
          </a:p>
          <a:p>
            <a:pPr algn="ctr">
              <a:lnSpc>
                <a:spcPct val="150000"/>
              </a:lnSpc>
            </a:pPr>
            <a:r>
              <a:rPr lang="en-US" sz="2400" dirty="0" smtClean="0">
                <a:latin typeface="Times New Roman" pitchFamily="18" charset="0"/>
                <a:cs typeface="Times New Roman" pitchFamily="18" charset="0"/>
              </a:rPr>
              <a:t>K</a:t>
            </a:r>
            <a:r>
              <a:rPr lang="en-US" sz="2400" baseline="-25000"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[Fe(CN)</a:t>
            </a:r>
            <a:r>
              <a:rPr lang="en-US" sz="2400" baseline="-25000" dirty="0" smtClean="0">
                <a:latin typeface="Times New Roman" pitchFamily="18" charset="0"/>
                <a:cs typeface="Times New Roman" pitchFamily="18" charset="0"/>
              </a:rPr>
              <a:t>6</a:t>
            </a:r>
            <a:r>
              <a:rPr lang="en-US" sz="2400" dirty="0" smtClean="0">
                <a:latin typeface="Times New Roman" pitchFamily="18" charset="0"/>
                <a:cs typeface="Times New Roman" pitchFamily="18" charset="0"/>
              </a:rPr>
              <a:t>] </a:t>
            </a:r>
            <a:r>
              <a:rPr lang="ru-RU" sz="2400" dirty="0" smtClean="0">
                <a:latin typeface="Times New Roman"/>
                <a:cs typeface="Times New Roman"/>
              </a:rPr>
              <a:t>↔ 4</a:t>
            </a:r>
            <a:r>
              <a:rPr lang="en-US" sz="2400" dirty="0" smtClean="0">
                <a:latin typeface="Times New Roman"/>
                <a:cs typeface="Times New Roman"/>
              </a:rPr>
              <a:t>K</a:t>
            </a:r>
            <a:r>
              <a:rPr lang="en-US" sz="2400" baseline="30000" dirty="0" smtClean="0">
                <a:latin typeface="Times New Roman"/>
                <a:cs typeface="Times New Roman"/>
              </a:rPr>
              <a:t>+ </a:t>
            </a:r>
            <a:r>
              <a:rPr lang="en-US" sz="2400" dirty="0" smtClean="0">
                <a:latin typeface="Times New Roman"/>
                <a:cs typeface="Times New Roman"/>
              </a:rPr>
              <a:t>+ </a:t>
            </a:r>
            <a:r>
              <a:rPr lang="en-US" sz="2400" dirty="0" smtClean="0">
                <a:latin typeface="Times New Roman" pitchFamily="18" charset="0"/>
                <a:cs typeface="Times New Roman" pitchFamily="18" charset="0"/>
              </a:rPr>
              <a:t>[Fe(CN)</a:t>
            </a:r>
            <a:r>
              <a:rPr lang="en-US" sz="2400" baseline="-25000" dirty="0" smtClean="0">
                <a:latin typeface="Times New Roman" pitchFamily="18" charset="0"/>
                <a:cs typeface="Times New Roman" pitchFamily="18" charset="0"/>
              </a:rPr>
              <a:t>6</a:t>
            </a:r>
            <a:r>
              <a:rPr lang="en-US" sz="2400" dirty="0" smtClean="0">
                <a:latin typeface="Times New Roman" pitchFamily="18" charset="0"/>
                <a:cs typeface="Times New Roman" pitchFamily="18" charset="0"/>
              </a:rPr>
              <a:t>]</a:t>
            </a:r>
            <a:r>
              <a:rPr lang="en-US" sz="2400" baseline="30000" dirty="0" smtClean="0">
                <a:latin typeface="Times New Roman" pitchFamily="18" charset="0"/>
                <a:cs typeface="Times New Roman" pitchFamily="18" charset="0"/>
              </a:rPr>
              <a:t>4-</a:t>
            </a:r>
          </a:p>
          <a:p>
            <a:pPr algn="ctr">
              <a:lnSpc>
                <a:spcPct val="150000"/>
              </a:lnSpc>
            </a:pPr>
            <a:r>
              <a:rPr lang="en-US" sz="2400" dirty="0" smtClean="0">
                <a:latin typeface="Times New Roman" pitchFamily="18" charset="0"/>
                <a:cs typeface="Times New Roman" pitchFamily="18" charset="0"/>
              </a:rPr>
              <a:t>[Fe(CN)</a:t>
            </a:r>
            <a:r>
              <a:rPr lang="en-US" sz="2400" baseline="-25000" dirty="0" smtClean="0">
                <a:latin typeface="Times New Roman" pitchFamily="18" charset="0"/>
                <a:cs typeface="Times New Roman" pitchFamily="18" charset="0"/>
              </a:rPr>
              <a:t>6</a:t>
            </a:r>
            <a:r>
              <a:rPr lang="en-US" sz="2400" dirty="0" smtClean="0">
                <a:latin typeface="Times New Roman" pitchFamily="18" charset="0"/>
                <a:cs typeface="Times New Roman" pitchFamily="18" charset="0"/>
              </a:rPr>
              <a:t>]</a:t>
            </a:r>
            <a:r>
              <a:rPr lang="en-US" sz="2400" baseline="30000" dirty="0" smtClean="0">
                <a:latin typeface="Times New Roman" pitchFamily="18" charset="0"/>
                <a:cs typeface="Times New Roman" pitchFamily="18" charset="0"/>
              </a:rPr>
              <a:t>4-</a:t>
            </a:r>
            <a:r>
              <a:rPr lang="ru-RU" sz="2400" dirty="0" smtClean="0">
                <a:latin typeface="Times New Roman"/>
                <a:cs typeface="Times New Roman"/>
              </a:rPr>
              <a:t> ↔</a:t>
            </a:r>
            <a:r>
              <a:rPr lang="en-US" sz="2400" dirty="0" smtClean="0">
                <a:latin typeface="Times New Roman"/>
                <a:cs typeface="Times New Roman"/>
              </a:rPr>
              <a:t> </a:t>
            </a:r>
            <a:r>
              <a:rPr lang="en-US" sz="2400" dirty="0" smtClean="0">
                <a:latin typeface="Times New Roman" pitchFamily="18" charset="0"/>
                <a:cs typeface="Times New Roman" pitchFamily="18" charset="0"/>
              </a:rPr>
              <a:t>Fe</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+ 6CN</a:t>
            </a:r>
            <a:r>
              <a:rPr lang="en-US" sz="2400" baseline="30000" dirty="0" smtClean="0">
                <a:latin typeface="Times New Roman" pitchFamily="18" charset="0"/>
                <a:cs typeface="Times New Roman" pitchFamily="18" charset="0"/>
              </a:rPr>
              <a:t>-</a:t>
            </a:r>
          </a:p>
          <a:p>
            <a:pPr algn="ctr"/>
            <a:endParaRPr lang="ru-RU"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r>
              <a:rPr lang="en-US" sz="2400" dirty="0" smtClean="0"/>
              <a:t/>
            </a:r>
            <a:br>
              <a:rPr lang="en-US" sz="2400" dirty="0" smtClean="0"/>
            </a:br>
            <a:endParaRPr lang="en-US" sz="24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4031673" y="3920836"/>
            <a:ext cx="3214254" cy="12469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sp>
        <p:nvSpPr>
          <p:cNvPr id="8" name="Скругленный прямоугольник 7"/>
          <p:cNvSpPr/>
          <p:nvPr/>
        </p:nvSpPr>
        <p:spPr>
          <a:xfrm>
            <a:off x="4322618" y="2951018"/>
            <a:ext cx="2521527" cy="91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4">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609600" y="284176"/>
            <a:ext cx="11152909" cy="1508760"/>
          </a:xfrm>
        </p:spPr>
        <p:txBody>
          <a:bodyPr rtlCol="0">
            <a:normAutofit/>
          </a:bodyPr>
          <a:lstStyle/>
          <a:p>
            <a:pPr algn="ctr"/>
            <a:r>
              <a:rPr lang="en-US" dirty="0" smtClean="0">
                <a:latin typeface="Times New Roman" pitchFamily="18" charset="0"/>
                <a:cs typeface="Times New Roman" pitchFamily="18" charset="0"/>
              </a:rPr>
              <a:t>Formation Constant</a:t>
            </a:r>
            <a:endParaRPr lang="ru-RU" noProof="1">
              <a:latin typeface="Times New Roman" pitchFamily="18" charset="0"/>
              <a:cs typeface="Times New Roman" pitchFamily="18" charset="0"/>
            </a:endParaRPr>
          </a:p>
        </p:txBody>
      </p:sp>
      <p:sp>
        <p:nvSpPr>
          <p:cNvPr id="7" name="Прямоугольник 6"/>
          <p:cNvSpPr/>
          <p:nvPr/>
        </p:nvSpPr>
        <p:spPr>
          <a:xfrm>
            <a:off x="429489" y="2025318"/>
            <a:ext cx="11443855" cy="3539430"/>
          </a:xfrm>
          <a:prstGeom prst="rect">
            <a:avLst/>
          </a:prstGeom>
        </p:spPr>
        <p:txBody>
          <a:bodyPr wrap="square">
            <a:spAutoFit/>
          </a:bodyPr>
          <a:lstStyle/>
          <a:p>
            <a:r>
              <a:rPr lang="en-US" sz="2800" dirty="0" smtClean="0"/>
              <a:t>At its most basic level, Kf can be explained as the following, where M is a metal ion, L is a ligand, and x and y are coefficients:</a:t>
            </a:r>
          </a:p>
          <a:p>
            <a:endParaRPr lang="en-US" sz="2800" dirty="0" smtClean="0"/>
          </a:p>
          <a:p>
            <a:endParaRPr lang="en-US" sz="2800" dirty="0" smtClean="0"/>
          </a:p>
          <a:p>
            <a:endParaRPr lang="en-US" sz="2800" dirty="0" smtClean="0"/>
          </a:p>
          <a:p>
            <a:endParaRPr lang="en-US" sz="2800" dirty="0" smtClean="0"/>
          </a:p>
          <a:p>
            <a:endParaRPr lang="en-US" sz="2800" dirty="0" smtClean="0"/>
          </a:p>
          <a:p>
            <a:endParaRPr lang="en-US" sz="2800" dirty="0" smtClean="0"/>
          </a:p>
        </p:txBody>
      </p:sp>
      <p:graphicFrame>
        <p:nvGraphicFramePr>
          <p:cNvPr id="6" name="Объект 5"/>
          <p:cNvGraphicFramePr>
            <a:graphicFrameLocks noChangeAspect="1"/>
          </p:cNvGraphicFramePr>
          <p:nvPr/>
        </p:nvGraphicFramePr>
        <p:xfrm>
          <a:off x="4558145" y="2983489"/>
          <a:ext cx="2085109" cy="868795"/>
        </p:xfrm>
        <a:graphic>
          <a:graphicData uri="http://schemas.openxmlformats.org/presentationml/2006/ole">
            <p:oleObj spid="_x0000_s7169" name="Формула" r:id="rId5" imgW="1066680" imgH="444240" progId="Equation.3">
              <p:embed/>
            </p:oleObj>
          </a:graphicData>
        </a:graphic>
      </p:graphicFrame>
      <p:graphicFrame>
        <p:nvGraphicFramePr>
          <p:cNvPr id="7170" name="Object 2"/>
          <p:cNvGraphicFramePr>
            <a:graphicFrameLocks noChangeAspect="1"/>
          </p:cNvGraphicFramePr>
          <p:nvPr/>
        </p:nvGraphicFramePr>
        <p:xfrm>
          <a:off x="4248150" y="4113213"/>
          <a:ext cx="2582863" cy="869950"/>
        </p:xfrm>
        <a:graphic>
          <a:graphicData uri="http://schemas.openxmlformats.org/presentationml/2006/ole">
            <p:oleObj spid="_x0000_s7170" name="Формула" r:id="rId6" imgW="1320480" imgH="444240" progId="Equation.3">
              <p:embed/>
            </p:oleObj>
          </a:graphicData>
        </a:graphic>
      </p:graphicFrame>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623455" y="284176"/>
            <a:ext cx="10363544" cy="1508760"/>
          </a:xfrm>
        </p:spPr>
        <p:txBody>
          <a:bodyPr rtlCol="0">
            <a:normAutofit/>
          </a:bodyPr>
          <a:lstStyle/>
          <a:p>
            <a:pPr algn="ctr"/>
            <a:r>
              <a:rPr lang="en-US" dirty="0" smtClean="0">
                <a:latin typeface="Times New Roman" pitchFamily="18" charset="0"/>
                <a:cs typeface="Times New Roman" pitchFamily="18" charset="0"/>
              </a:rPr>
              <a:t>Formation Constant</a:t>
            </a:r>
            <a:endParaRPr lang="ru-RU" noProof="1">
              <a:latin typeface="Times New Roman" pitchFamily="18" charset="0"/>
              <a:cs typeface="Times New Roman" pitchFamily="18" charset="0"/>
            </a:endParaRPr>
          </a:p>
        </p:txBody>
      </p:sp>
      <p:sp>
        <p:nvSpPr>
          <p:cNvPr id="7" name="Прямоугольник 6"/>
          <p:cNvSpPr/>
          <p:nvPr/>
        </p:nvSpPr>
        <p:spPr>
          <a:xfrm>
            <a:off x="277090" y="1992062"/>
            <a:ext cx="11513128" cy="4031873"/>
          </a:xfrm>
          <a:prstGeom prst="rect">
            <a:avLst/>
          </a:prstGeom>
        </p:spPr>
        <p:txBody>
          <a:bodyPr wrap="square">
            <a:spAutoFit/>
          </a:bodyPr>
          <a:lstStyle/>
          <a:p>
            <a:pPr algn="just"/>
            <a:r>
              <a:rPr lang="en-US" sz="3200" dirty="0" smtClean="0">
                <a:latin typeface="Times New Roman" pitchFamily="18" charset="0"/>
                <a:cs typeface="Times New Roman" pitchFamily="18" charset="0"/>
              </a:rPr>
              <a:t>The larger the K</a:t>
            </a:r>
            <a:r>
              <a:rPr lang="en-US" sz="3200" baseline="-25000" dirty="0" smtClean="0">
                <a:latin typeface="Times New Roman" pitchFamily="18" charset="0"/>
                <a:cs typeface="Times New Roman" pitchFamily="18" charset="0"/>
              </a:rPr>
              <a:t>f</a:t>
            </a:r>
            <a:r>
              <a:rPr lang="en-US" sz="3200" dirty="0" smtClean="0">
                <a:latin typeface="Times New Roman" pitchFamily="18" charset="0"/>
                <a:cs typeface="Times New Roman" pitchFamily="18" charset="0"/>
              </a:rPr>
              <a:t> value of a complex ion, the more stable it is. Due to how large formation constants often are it is not uncommon to see them listed as logarithms in the form logK</a:t>
            </a:r>
            <a:r>
              <a:rPr lang="en-US" sz="3200" baseline="-25000" dirty="0" smtClean="0">
                <a:latin typeface="Times New Roman" pitchFamily="18" charset="0"/>
                <a:cs typeface="Times New Roman" pitchFamily="18" charset="0"/>
              </a:rPr>
              <a:t>f</a:t>
            </a:r>
            <a:r>
              <a:rPr lang="en-US" sz="3200" dirty="0" smtClean="0">
                <a:latin typeface="Times New Roman" pitchFamily="18" charset="0"/>
                <a:cs typeface="Times New Roman" pitchFamily="18" charset="0"/>
              </a:rPr>
              <a:t>. You may also see them in the form of a </a:t>
            </a:r>
            <a:r>
              <a:rPr lang="en-US" sz="3200" i="1" dirty="0" smtClean="0">
                <a:latin typeface="Times New Roman" pitchFamily="18" charset="0"/>
                <a:cs typeface="Times New Roman" pitchFamily="18" charset="0"/>
              </a:rPr>
              <a:t>dissociation constant</a:t>
            </a:r>
            <a:r>
              <a:rPr lang="en-US" sz="3200" dirty="0" smtClean="0">
                <a:latin typeface="Times New Roman" pitchFamily="18" charset="0"/>
                <a:cs typeface="Times New Roman" pitchFamily="18" charset="0"/>
              </a:rPr>
              <a:t>, K</a:t>
            </a:r>
            <a:r>
              <a:rPr lang="en-US" sz="3200" baseline="-25000" dirty="0" smtClean="0">
                <a:latin typeface="Times New Roman" pitchFamily="18" charset="0"/>
                <a:cs typeface="Times New Roman" pitchFamily="18" charset="0"/>
              </a:rPr>
              <a:t>d</a:t>
            </a:r>
            <a:r>
              <a:rPr lang="en-US" sz="3200" dirty="0" smtClean="0">
                <a:latin typeface="Times New Roman" pitchFamily="18" charset="0"/>
                <a:cs typeface="Times New Roman" pitchFamily="18" charset="0"/>
              </a:rPr>
              <a:t> (which should not be confused with </a:t>
            </a:r>
            <a:r>
              <a:rPr lang="en-US" sz="3200" i="1" dirty="0" smtClean="0">
                <a:latin typeface="Times New Roman" pitchFamily="18" charset="0"/>
                <a:cs typeface="Times New Roman" pitchFamily="18" charset="0"/>
              </a:rPr>
              <a:t>pK</a:t>
            </a:r>
            <a:r>
              <a:rPr lang="en-US" sz="3200" i="1" baseline="-25000" dirty="0" smtClean="0">
                <a:latin typeface="Times New Roman" pitchFamily="18" charset="0"/>
                <a:cs typeface="Times New Roman" pitchFamily="18" charset="0"/>
              </a:rPr>
              <a:t>a</a:t>
            </a:r>
            <a:r>
              <a:rPr lang="en-US" sz="3200" dirty="0" smtClean="0">
                <a:latin typeface="Times New Roman" pitchFamily="18" charset="0"/>
                <a:cs typeface="Times New Roman" pitchFamily="18" charset="0"/>
              </a:rPr>
              <a:t>). This is merely the inverse value of the formation constant and as such describes the instability of a complex ion. It may help to think of Kf and Kd as stability and instability constants, respectively.</a:t>
            </a: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f89910445_win32">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rotWithShape="1">
          <a:blip xmlns:r="http://schemas.openxmlformats.org/officeDocument/2006/relationships" r:embed="rId2">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 xmlns:thm15="http://schemas.microsoft.com/office/thememl/2012/main" name="Office_36806608_TF89910445.potx" id="{EDA6F036-4422-4A3D-B1E6-4FA25FD13BAB}" vid="{DE7B8C12-7B2E-401E-9CEE-F51A6AE0115C}"/>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4E3864-550F-4194-BC9D-CCA442A52D0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8F871927-9856-4138-B7A7-125C4AA7EFDB}">
  <ds:schemaRefs>
    <ds:schemaRef ds:uri="http://schemas.microsoft.com/sharepoint/v3/contenttype/forms"/>
  </ds:schemaRefs>
</ds:datastoreItem>
</file>

<file path=customXml/itemProps3.xml><?xml version="1.0" encoding="utf-8"?>
<ds:datastoreItem xmlns:ds="http://schemas.openxmlformats.org/officeDocument/2006/customXml" ds:itemID="{79934CB3-A97C-40D1-8D7D-5211E1C57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tf89910445_win32</Template>
  <TotalTime>0</TotalTime>
  <Words>655</Words>
  <Application>Microsoft Office PowerPoint</Application>
  <PresentationFormat>Произвольный</PresentationFormat>
  <Paragraphs>101</Paragraphs>
  <Slides>13</Slides>
  <Notes>12</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13</vt:i4>
      </vt:variant>
    </vt:vector>
  </HeadingPairs>
  <TitlesOfParts>
    <vt:vector size="15" baseType="lpstr">
      <vt:lpstr>tf89910445_win32</vt:lpstr>
      <vt:lpstr>Формула</vt:lpstr>
      <vt:lpstr>LECTURE №5 COOrdination compounds in analytical chemistry. Factors influencing complexation. Quantitative characteristics of the stability of COOrdination compounds. The use of COOrdination compounds to find, separate and mask ions.</vt:lpstr>
      <vt:lpstr>LeCTURE plan:</vt:lpstr>
      <vt:lpstr>Main concept of COOrdination compound</vt:lpstr>
      <vt:lpstr>Main concept of COOrdination compound</vt:lpstr>
      <vt:lpstr>Types of Coordination Compound</vt:lpstr>
      <vt:lpstr>Слайд 6</vt:lpstr>
      <vt:lpstr>Rules For Naming Coordination Compound</vt:lpstr>
      <vt:lpstr>Rules For Naming Coordination Compound</vt:lpstr>
      <vt:lpstr>Rules For Naming Coordination Compound</vt:lpstr>
      <vt:lpstr>Stability of Complexes</vt:lpstr>
      <vt:lpstr>Formation Constant</vt:lpstr>
      <vt:lpstr>Formation Constant</vt:lpstr>
      <vt:lpstr>Formation Constant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2022-09-01T11:24:29Z</dcterms:created>
  <dcterms:modified xsi:type="dcterms:W3CDTF">2022-09-30T10:17:28Z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