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53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6597F8-67FE-4DE9-8DD6-1CD93F5754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EDEDF35-77BD-4F6D-B5B4-9A1973C84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24726D-7BAA-4924-A8F2-A2503AEE8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пн 19.09.22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62B7D6-C41B-4D4C-972D-251B04216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99698E-237D-43E0-B97B-25F01A68F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87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762861-229A-4D32-9D4B-6DF559322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9B3DAC-E1B6-410F-A34B-83E8F999B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0578CC-FF46-42BD-A85A-2855C354A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пн 19.09.22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41ABD6-0A57-4058-9F07-40E30F627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934C0B-75C0-4A0B-8D50-92AEE96FB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281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5E00C6-A8C7-4CE3-A5C1-B6B52942F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540EBD-ECE3-4EDD-A478-1BE65F517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FD710B-A3B3-4981-97E0-8DDB6C425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пн 19.09.22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C339B-4DCD-440D-AC3E-AA65BC835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9AB20-1D26-4A38-B2A2-2FDF4198C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857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4ABF59-3C8A-47B9-9230-B5E5A2B92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74980F-542E-441B-A435-CB6158BB24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62D9E84-E077-495B-B4DE-13A4C8BAD6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F20D92-D4E1-48B8-AFD9-DD12547DE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пн 19.09.22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BB6DEE-19D7-4997-BA57-CC6323C4E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A398B2-EC63-408E-A2D2-3ED152089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30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F53A89-48CE-4D33-858B-3BFBDEE38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341A5D-FB14-4235-AD03-05ABC4138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A4FCA3-9E73-45B0-983E-52E04E8087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ECE4E03-0E93-441B-A8CE-D96BC219D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EA25586-B858-4945-B7E9-51D0EC2ABE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32C826B-693A-4FE0-B8A4-C9C5C8CF2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пн 19.09.22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9352F13-E68B-4C4E-91BE-68D1F2D07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6E9F04B-CB79-4269-846F-24504F17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113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13AD20-C128-4561-ABC2-1BE86E76A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B421A12-9E27-4ACB-96FD-C41691AB8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пн 19.09.22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09A8AD0-7325-4541-94AF-848EBBC5C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A62C2CC-20CC-412E-ADBF-FB81C12E5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080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3D6FB64-A99E-45B8-9B60-5B6E0DEAA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пн 19.09.22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2DA44FA-6E3D-4F3C-B6A8-7FFF35257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D59FE19-CD8F-4F49-8F5A-402F2F8C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29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E499D6-51BE-45DA-A3E2-C9FA533C8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68D197-CC68-4311-B952-7318FBB5E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A18620-07F3-4E16-9553-060457BCEF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D692BAE-3371-47BC-9E4C-E1502FE9C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пн 19.09.22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581EC3C-5FF2-48F0-8A3C-4FE879069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25346B-6095-417F-87DF-0D6897564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793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A3B35C-896A-43F5-9515-B59DA6316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12B896A-305F-442D-8025-34014EE81E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20B872C-8E80-44BD-A247-D9B5490806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21C1D4-9140-4E7B-8E82-FD2B3BD5B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пн 19.09.22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5EC831-B796-46FC-A325-CAFDCF30D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5F9051-0BB5-4001-9A83-518CF810E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447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317688-71D2-46BA-817D-FF222AAD1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1635023-EE20-4F7F-84C3-C0432CFD21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E5E3F8-9BA8-4343-A10B-971B3DA65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пн 19.09.22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5D6D07-682E-4EB5-BC04-CC4FC95CA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765AB7-8287-45B8-B6DD-67BCA32C3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118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D133043-134A-4873-B762-3FCBEAB0B0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0CC3194-C95E-4703-96D8-01DEF05699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7920A5-0C84-41B2-BB7E-726F8341D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35EC-55C3-4395-B4EE-F80AFA37DB30}" type="datetimeFigureOut">
              <a:rPr lang="ru-RU" smtClean="0"/>
              <a:t>пн 19.09.22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00B48B-476A-4258-9077-8DB7739F3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F132F3-2219-40A8-8D1F-75F498060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DEF-8023-402A-B93B-E1AF7E7CE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927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858040-458E-4AE7-83DF-8017B5EDE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E6AC93-5C2A-4D12-AEC2-DFDFDD46C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BFEC65-1A9B-428C-9141-D6B1DE7C2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435EC-55C3-4395-B4EE-F80AFA37DB30}" type="datetimeFigureOut">
              <a:rPr lang="ru-RU" smtClean="0"/>
              <a:t>пн 19.09.22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4F3FE0-321C-4FDC-AE29-FD08D0ADA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A30BDA-6E9F-429C-A443-278F1573C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93DEF-8023-402A-B93B-E1AF7E7CEE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2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gif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>
            <a:extLst>
              <a:ext uri="{FF2B5EF4-FFF2-40B4-BE49-F238E27FC236}">
                <a16:creationId xmlns:a16="http://schemas.microsoft.com/office/drawing/2014/main" id="{02AA0C59-1371-4E1C-A2BB-DDFFF4AC27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-1" y="-1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E16508-7404-4C82-B211-661D7DB242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891004"/>
            <a:ext cx="9144000" cy="3702796"/>
          </a:xfrm>
        </p:spPr>
        <p:txBody>
          <a:bodyPr>
            <a:normAutofit fontScale="90000"/>
          </a:bodyPr>
          <a:lstStyle/>
          <a:p>
            <a:r>
              <a:rPr lang="en-US" sz="11500" b="1" dirty="0"/>
              <a:t>Lecture 2</a:t>
            </a:r>
            <a:br>
              <a:rPr lang="uk-UA" sz="11500" b="1" dirty="0"/>
            </a:br>
            <a:r>
              <a:rPr lang="en-US" b="1" dirty="0"/>
              <a:t>Isomerism. Mutual influence of atoms in the molecules of organic compounds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3813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44A6E77B-284D-4363-857B-88E1A28335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-1" y="-1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D8E169-BD9B-4273-ADE2-4AD6ADBE3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33333"/>
                </a:solidFill>
                <a:latin typeface="Circe"/>
              </a:rPr>
              <a:t>I</a:t>
            </a:r>
            <a:r>
              <a:rPr lang="en-US" b="1" i="0" dirty="0">
                <a:solidFill>
                  <a:srgbClr val="333333"/>
                </a:solidFill>
                <a:effectLst/>
                <a:latin typeface="Circe"/>
              </a:rPr>
              <a:t>somerism is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A6A78D-21AA-481C-BF21-7E2BDA10F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0" i="0" dirty="0">
                <a:effectLst/>
                <a:latin typeface="Circe"/>
              </a:rPr>
              <a:t>the phenomenon of the existence of chemicals that have the same quantitative and qualitative composition, but have </a:t>
            </a:r>
            <a:r>
              <a:rPr lang="en-US" b="0" i="0" u="sng" dirty="0">
                <a:effectLst/>
                <a:latin typeface="Circe"/>
              </a:rPr>
              <a:t>different physical and chemical properties</a:t>
            </a:r>
            <a:r>
              <a:rPr lang="ru-RU" b="0" i="0" dirty="0">
                <a:effectLst/>
                <a:latin typeface="Circe"/>
              </a:rPr>
              <a:t>.</a:t>
            </a:r>
          </a:p>
          <a:p>
            <a:pPr marL="0" indent="0" algn="just">
              <a:buNone/>
            </a:pPr>
            <a:endParaRPr lang="ru-RU" dirty="0">
              <a:solidFill>
                <a:srgbClr val="333333"/>
              </a:solidFill>
              <a:latin typeface="Circe"/>
            </a:endParaRPr>
          </a:p>
          <a:p>
            <a:pPr marL="0" indent="0" algn="just">
              <a:buNone/>
            </a:pPr>
            <a:r>
              <a:rPr lang="en-US" b="1" dirty="0">
                <a:latin typeface="Circe"/>
              </a:rPr>
              <a:t>Isomers </a:t>
            </a:r>
            <a:r>
              <a:rPr lang="en-US" dirty="0">
                <a:latin typeface="Circe"/>
              </a:rPr>
              <a:t>are substances that have the same composition (the number of atoms of each type), but a different mutual arrangement of atoms - a different structure</a:t>
            </a:r>
            <a:r>
              <a:rPr lang="ru-RU" dirty="0">
                <a:latin typeface="Circe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4013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1C4B84A2-D43E-4D28-A706-29CAB7B8CE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4D0CE6-4EBA-49B2-B6E8-3DE0E2DF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5293"/>
            <a:ext cx="10515600" cy="871269"/>
          </a:xfrm>
        </p:spPr>
        <p:txBody>
          <a:bodyPr>
            <a:normAutofit/>
          </a:bodyPr>
          <a:lstStyle/>
          <a:p>
            <a:pPr algn="ctr"/>
            <a:r>
              <a:rPr lang="en-US" sz="2800" b="0" i="0" dirty="0">
                <a:solidFill>
                  <a:srgbClr val="333333"/>
                </a:solidFill>
                <a:effectLst/>
                <a:latin typeface="Circe"/>
              </a:rPr>
              <a:t>There are two types of isomerism - structural and spatial.</a:t>
            </a:r>
            <a:endParaRPr lang="ru-RU" sz="2800" dirty="0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653EFFA0-0FF9-4809-81CC-70628BFB6A5F}"/>
              </a:ext>
            </a:extLst>
          </p:cNvPr>
          <p:cNvSpPr/>
          <p:nvPr/>
        </p:nvSpPr>
        <p:spPr>
          <a:xfrm>
            <a:off x="429608" y="3731129"/>
            <a:ext cx="1971870" cy="8712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Isomerism</a:t>
            </a:r>
            <a:endParaRPr lang="uk-UA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0973EBAE-6673-4F28-B878-54066D341D1E}"/>
              </a:ext>
            </a:extLst>
          </p:cNvPr>
          <p:cNvSpPr/>
          <p:nvPr/>
        </p:nvSpPr>
        <p:spPr>
          <a:xfrm>
            <a:off x="5788892" y="2859860"/>
            <a:ext cx="1971870" cy="87126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structural isomerism</a:t>
            </a:r>
            <a:endParaRPr lang="uk-UA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53538A54-DF3A-45DE-AF99-43AE7B1BDD86}"/>
              </a:ext>
            </a:extLst>
          </p:cNvPr>
          <p:cNvSpPr/>
          <p:nvPr/>
        </p:nvSpPr>
        <p:spPr>
          <a:xfrm>
            <a:off x="4040556" y="5006966"/>
            <a:ext cx="1971870" cy="87126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spatial isomerism</a:t>
            </a:r>
            <a:endParaRPr lang="uk-UA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CD547224-5E21-48FC-9BCE-AE06304625AF}"/>
              </a:ext>
            </a:extLst>
          </p:cNvPr>
          <p:cNvSpPr/>
          <p:nvPr/>
        </p:nvSpPr>
        <p:spPr>
          <a:xfrm>
            <a:off x="8571346" y="835119"/>
            <a:ext cx="1971870" cy="871269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Interclass</a:t>
            </a:r>
            <a:endParaRPr lang="uk-UA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B2D99FD7-0C4D-4820-A0C3-B11386656B3C}"/>
              </a:ext>
            </a:extLst>
          </p:cNvPr>
          <p:cNvSpPr/>
          <p:nvPr/>
        </p:nvSpPr>
        <p:spPr>
          <a:xfrm>
            <a:off x="5788892" y="824261"/>
            <a:ext cx="1971870" cy="871269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carbon skeleton</a:t>
            </a:r>
            <a:endParaRPr lang="uk-UA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AFA0CA33-C778-4A97-8258-C6DB61A9E2E6}"/>
              </a:ext>
            </a:extLst>
          </p:cNvPr>
          <p:cNvSpPr/>
          <p:nvPr/>
        </p:nvSpPr>
        <p:spPr>
          <a:xfrm>
            <a:off x="2862241" y="838692"/>
            <a:ext cx="1971870" cy="871269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positions of multiple bond</a:t>
            </a:r>
            <a:endParaRPr lang="uk-UA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CF4D922B-D541-43AF-850B-69BB8514FAED}"/>
              </a:ext>
            </a:extLst>
          </p:cNvPr>
          <p:cNvSpPr/>
          <p:nvPr/>
        </p:nvSpPr>
        <p:spPr>
          <a:xfrm>
            <a:off x="8829870" y="2614917"/>
            <a:ext cx="2706254" cy="1361153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Positions of substituents (functional groups)</a:t>
            </a:r>
            <a:endParaRPr lang="uk-UA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76BF57BA-198C-4E37-94C3-362EF2503CBC}"/>
              </a:ext>
            </a:extLst>
          </p:cNvPr>
          <p:cNvSpPr/>
          <p:nvPr/>
        </p:nvSpPr>
        <p:spPr>
          <a:xfrm>
            <a:off x="6774827" y="4394717"/>
            <a:ext cx="1971870" cy="871269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geometrical</a:t>
            </a:r>
            <a:endParaRPr lang="uk-UA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AAA3CAF0-829A-4A59-805F-6C73E8A66D5A}"/>
              </a:ext>
            </a:extLst>
          </p:cNvPr>
          <p:cNvSpPr/>
          <p:nvPr/>
        </p:nvSpPr>
        <p:spPr>
          <a:xfrm>
            <a:off x="6774827" y="5626358"/>
            <a:ext cx="1971870" cy="871269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optical</a:t>
            </a:r>
            <a:endParaRPr lang="uk-UA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F3F408E4-4E67-460A-9644-AC9B74A3A289}"/>
              </a:ext>
            </a:extLst>
          </p:cNvPr>
          <p:cNvCxnSpPr>
            <a:cxnSpLocks/>
            <a:stCxn id="3" idx="6"/>
            <a:endCxn id="6" idx="2"/>
          </p:cNvCxnSpPr>
          <p:nvPr/>
        </p:nvCxnSpPr>
        <p:spPr>
          <a:xfrm flipV="1">
            <a:off x="2401478" y="3295495"/>
            <a:ext cx="3387414" cy="871269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688E695E-7D3A-48F1-8351-3860AA7FBE0B}"/>
              </a:ext>
            </a:extLst>
          </p:cNvPr>
          <p:cNvCxnSpPr>
            <a:stCxn id="3" idx="5"/>
            <a:endCxn id="7" idx="2"/>
          </p:cNvCxnSpPr>
          <p:nvPr/>
        </p:nvCxnSpPr>
        <p:spPr>
          <a:xfrm>
            <a:off x="2112704" y="4474804"/>
            <a:ext cx="1927852" cy="967797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C33793F0-62E0-4617-BF6B-A77DC8841F88}"/>
              </a:ext>
            </a:extLst>
          </p:cNvPr>
          <p:cNvCxnSpPr>
            <a:stCxn id="6" idx="1"/>
            <a:endCxn id="10" idx="4"/>
          </p:cNvCxnSpPr>
          <p:nvPr/>
        </p:nvCxnSpPr>
        <p:spPr>
          <a:xfrm flipH="1" flipV="1">
            <a:off x="3848176" y="1709961"/>
            <a:ext cx="2229490" cy="1277493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17D71BD4-09F1-423A-B452-6E5D5DE2464A}"/>
              </a:ext>
            </a:extLst>
          </p:cNvPr>
          <p:cNvCxnSpPr>
            <a:stCxn id="6" idx="0"/>
            <a:endCxn id="9" idx="4"/>
          </p:cNvCxnSpPr>
          <p:nvPr/>
        </p:nvCxnSpPr>
        <p:spPr>
          <a:xfrm flipV="1">
            <a:off x="6774827" y="1695530"/>
            <a:ext cx="0" cy="116433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74EFB471-857D-417E-A269-20CC2A414781}"/>
              </a:ext>
            </a:extLst>
          </p:cNvPr>
          <p:cNvCxnSpPr>
            <a:stCxn id="6" idx="7"/>
            <a:endCxn id="8" idx="3"/>
          </p:cNvCxnSpPr>
          <p:nvPr/>
        </p:nvCxnSpPr>
        <p:spPr>
          <a:xfrm flipV="1">
            <a:off x="7471988" y="1578794"/>
            <a:ext cx="1388132" cy="140866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B94E73B6-3847-4DA5-8E35-81F4AB3E697D}"/>
              </a:ext>
            </a:extLst>
          </p:cNvPr>
          <p:cNvCxnSpPr>
            <a:stCxn id="6" idx="6"/>
            <a:endCxn id="11" idx="2"/>
          </p:cNvCxnSpPr>
          <p:nvPr/>
        </p:nvCxnSpPr>
        <p:spPr>
          <a:xfrm flipV="1">
            <a:off x="7760762" y="3295494"/>
            <a:ext cx="1069108" cy="1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BA112005-D8DD-4651-8885-AC3BAC29E768}"/>
              </a:ext>
            </a:extLst>
          </p:cNvPr>
          <p:cNvCxnSpPr>
            <a:stCxn id="7" idx="7"/>
            <a:endCxn id="12" idx="2"/>
          </p:cNvCxnSpPr>
          <p:nvPr/>
        </p:nvCxnSpPr>
        <p:spPr>
          <a:xfrm flipV="1">
            <a:off x="5723652" y="4830352"/>
            <a:ext cx="1051175" cy="304208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D683C5AF-2AF7-46ED-8546-DA2DFBD343EF}"/>
              </a:ext>
            </a:extLst>
          </p:cNvPr>
          <p:cNvCxnSpPr>
            <a:stCxn id="7" idx="5"/>
            <a:endCxn id="13" idx="2"/>
          </p:cNvCxnSpPr>
          <p:nvPr/>
        </p:nvCxnSpPr>
        <p:spPr>
          <a:xfrm>
            <a:off x="5723652" y="5750641"/>
            <a:ext cx="1051175" cy="311352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228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41A3FB56-9850-4A0B-BC06-C1DFB44480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8DC31E-BAD0-4D86-AFDE-AC1AA5FD5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solidFill>
                  <a:srgbClr val="000000"/>
                </a:solidFill>
                <a:effectLst/>
                <a:latin typeface="Roboto"/>
              </a:rPr>
              <a:t>Structural isomerism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35B74C-A873-4C3A-9D99-5465F38FA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9594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>
                <a:solidFill>
                  <a:srgbClr val="333333"/>
                </a:solidFill>
                <a:latin typeface="Circe"/>
              </a:rPr>
              <a:t>Structural isomers - compounds with the same composition, but a different order of binding atoms, i.e. with different chemical structures. The molecular formula of the structural isomers is the same, but the structural is different.</a:t>
            </a:r>
            <a:endParaRPr lang="ru-RU" dirty="0">
              <a:solidFill>
                <a:srgbClr val="333333"/>
              </a:solidFill>
              <a:latin typeface="Circe"/>
            </a:endParaRPr>
          </a:p>
        </p:txBody>
      </p:sp>
    </p:spTree>
    <p:extLst>
      <p:ext uri="{BB962C8B-B14F-4D97-AF65-F5344CB8AC3E}">
        <p14:creationId xmlns:p14="http://schemas.microsoft.com/office/powerpoint/2010/main" val="2013878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EB26B1-E860-4203-A126-033CEFEC43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75D26-1812-43AB-BC24-A99616EC1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solidFill>
                  <a:srgbClr val="000000"/>
                </a:solidFill>
                <a:effectLst/>
                <a:latin typeface="Roboto"/>
              </a:rPr>
              <a:t>Structural isomerism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027A7B-C956-4D3C-B46E-D1B5466244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AutoNum type="arabicPeriod"/>
            </a:pPr>
            <a:r>
              <a:rPr lang="en-US" b="1" dirty="0">
                <a:latin typeface="Circe"/>
              </a:rPr>
              <a:t>Isomerism of the carbon skeleton: </a:t>
            </a:r>
            <a:r>
              <a:rPr lang="en-US" dirty="0">
                <a:latin typeface="Circe"/>
              </a:rPr>
              <a:t>substances differ in the structure of the carbon chain, which can be linear or branched</a:t>
            </a:r>
            <a:r>
              <a:rPr lang="ru-RU" dirty="0">
                <a:latin typeface="Circe"/>
              </a:rPr>
              <a:t>.</a:t>
            </a:r>
          </a:p>
          <a:p>
            <a:pPr marL="0" indent="0" algn="ctr">
              <a:buNone/>
            </a:pPr>
            <a:r>
              <a:rPr lang="ru-RU" b="0" i="0" dirty="0">
                <a:effectLst/>
                <a:latin typeface="Roboto"/>
              </a:rPr>
              <a:t>С</a:t>
            </a:r>
            <a:r>
              <a:rPr lang="ru-RU" b="0" i="0" baseline="-25000" dirty="0">
                <a:effectLst/>
                <a:latin typeface="Roboto"/>
              </a:rPr>
              <a:t>5</a:t>
            </a:r>
            <a:r>
              <a:rPr lang="ru-RU" b="0" i="0" dirty="0">
                <a:effectLst/>
                <a:latin typeface="Roboto"/>
              </a:rPr>
              <a:t>Н</a:t>
            </a:r>
            <a:r>
              <a:rPr lang="ru-RU" b="0" i="0" baseline="-25000" dirty="0">
                <a:effectLst/>
                <a:latin typeface="Roboto"/>
              </a:rPr>
              <a:t>12</a:t>
            </a:r>
            <a:endParaRPr lang="ru-RU" dirty="0">
              <a:latin typeface="Circe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F1398DB-8776-4C2C-BD51-D4240C213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907" y="4546183"/>
            <a:ext cx="3401187" cy="117282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A2CE747-6FE7-419B-A954-09BAACA9AB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663" y="4546183"/>
            <a:ext cx="2751043" cy="70697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CA605E3-C0D5-49C8-B28B-AF5AF6C57B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1364" y="4357119"/>
            <a:ext cx="2128757" cy="155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717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406DE0-ED62-4E12-8F44-552C0DE1A5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63B488-A981-422E-8D0C-CE8B67446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438" y="72906"/>
            <a:ext cx="10515600" cy="698426"/>
          </a:xfrm>
        </p:spPr>
        <p:txBody>
          <a:bodyPr>
            <a:normAutofit/>
          </a:bodyPr>
          <a:lstStyle/>
          <a:p>
            <a:pPr algn="ctr"/>
            <a:r>
              <a:rPr lang="en-US" sz="3600" b="1" i="0" dirty="0">
                <a:solidFill>
                  <a:srgbClr val="000000"/>
                </a:solidFill>
                <a:effectLst/>
                <a:latin typeface="Roboto"/>
              </a:rPr>
              <a:t>Structural isomerism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CECC4C-40A3-46B5-90C1-2ABA08B82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625" y="962595"/>
            <a:ext cx="1127075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600" b="1" dirty="0">
                <a:latin typeface="Circe"/>
              </a:rPr>
              <a:t>2. </a:t>
            </a:r>
            <a:r>
              <a:rPr lang="en-US" sz="2600" b="1" dirty="0">
                <a:latin typeface="Circe"/>
              </a:rPr>
              <a:t>Isomerism of the position </a:t>
            </a:r>
            <a:r>
              <a:rPr lang="en-US" sz="2600" dirty="0">
                <a:latin typeface="Circe"/>
              </a:rPr>
              <a:t>is due to the different position of the multiple bond, functional group or substituent with the same carbon skeleton of the molecules</a:t>
            </a:r>
            <a:r>
              <a:rPr lang="ru-RU" sz="2600" dirty="0">
                <a:latin typeface="Circe"/>
              </a:rPr>
              <a:t>.</a:t>
            </a:r>
          </a:p>
          <a:p>
            <a:pPr marL="0" indent="0" algn="just">
              <a:buNone/>
            </a:pPr>
            <a:r>
              <a:rPr lang="ru-RU" sz="2600" b="1" dirty="0">
                <a:latin typeface="Circe"/>
              </a:rPr>
              <a:t>2.1. </a:t>
            </a:r>
            <a:r>
              <a:rPr lang="en-US" sz="2600" b="1" dirty="0">
                <a:latin typeface="Circe"/>
              </a:rPr>
              <a:t>Isomerism of the position of the functional group. </a:t>
            </a:r>
            <a:r>
              <a:rPr lang="en-US" sz="2600" dirty="0">
                <a:latin typeface="Circe"/>
              </a:rPr>
              <a:t>For example, there are two isomeric saturated alcohols with the general formula C</a:t>
            </a:r>
            <a:r>
              <a:rPr lang="en-US" sz="2600" baseline="-25000" dirty="0">
                <a:latin typeface="Circe"/>
              </a:rPr>
              <a:t>3</a:t>
            </a:r>
            <a:r>
              <a:rPr lang="en-US" sz="2600" dirty="0">
                <a:latin typeface="Circe"/>
              </a:rPr>
              <a:t>H</a:t>
            </a:r>
            <a:r>
              <a:rPr lang="en-US" sz="2600" baseline="-25000" dirty="0">
                <a:latin typeface="Circe"/>
              </a:rPr>
              <a:t>8</a:t>
            </a:r>
            <a:r>
              <a:rPr lang="en-US" sz="2600" dirty="0">
                <a:latin typeface="Circe"/>
              </a:rPr>
              <a:t>O: propanol-1 (n-propyl alcohol), propanol-2 (isopropyl alcohol</a:t>
            </a:r>
            <a:r>
              <a:rPr lang="ru-RU" sz="2600" dirty="0">
                <a:latin typeface="Circe"/>
              </a:rPr>
              <a:t>):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B6E86C5-8A4F-4ADA-8348-232F2984B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2371" y="4358951"/>
            <a:ext cx="3645258" cy="123834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B7BCEF8-5E0A-4685-9049-7B7C24982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271" y="4358951"/>
            <a:ext cx="3435312" cy="88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110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267000-09B7-484E-A2C3-DB0838DEB5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F1349A-9CA4-4A2A-AAC0-5C6D237AF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130" y="202642"/>
            <a:ext cx="10515600" cy="724975"/>
          </a:xfrm>
        </p:spPr>
        <p:txBody>
          <a:bodyPr/>
          <a:lstStyle/>
          <a:p>
            <a:pPr algn="ctr"/>
            <a:r>
              <a:rPr lang="en-US" sz="4400" b="1" i="0" dirty="0">
                <a:solidFill>
                  <a:srgbClr val="000000"/>
                </a:solidFill>
                <a:effectLst/>
                <a:latin typeface="Roboto"/>
              </a:rPr>
              <a:t>Structural isomerism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8ADD2A-DF85-4928-A717-1D82841DA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9045"/>
            <a:ext cx="10515600" cy="1419192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latin typeface="Circe"/>
              </a:rPr>
              <a:t>2.2. </a:t>
            </a:r>
            <a:r>
              <a:rPr lang="en-US" b="1" dirty="0">
                <a:latin typeface="Circe"/>
              </a:rPr>
              <a:t>Isomerism of the position of a multiple bond </a:t>
            </a:r>
            <a:r>
              <a:rPr lang="en-US" dirty="0">
                <a:latin typeface="Circe"/>
              </a:rPr>
              <a:t>can be caused by the different position of the multiple (double or triple) bond in unsaturated compounds. For example, in butene-1 and butene-2</a:t>
            </a:r>
            <a:r>
              <a:rPr lang="ru-RU" dirty="0">
                <a:latin typeface="Circe"/>
              </a:rPr>
              <a:t>: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2B12C2D-85C9-410B-ACD7-311FD09D4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295" y="3988837"/>
            <a:ext cx="2359186" cy="69901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1EFB9A-356A-4FA7-84D2-B863A7AB57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988837"/>
            <a:ext cx="2301645" cy="69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443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A89F2E-ED17-484D-B6E8-0062173900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B73253-8835-44AF-9DD0-076BFC145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9430"/>
          </a:xfrm>
        </p:spPr>
        <p:txBody>
          <a:bodyPr/>
          <a:lstStyle/>
          <a:p>
            <a:pPr algn="ctr"/>
            <a:r>
              <a:rPr lang="en-US" sz="4400" b="1" i="0" dirty="0">
                <a:solidFill>
                  <a:srgbClr val="000000"/>
                </a:solidFill>
                <a:effectLst/>
                <a:latin typeface="Roboto"/>
              </a:rPr>
              <a:t>Structural isomerism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965C64-2D53-4481-B06B-2D18EFF42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9045"/>
            <a:ext cx="10515600" cy="2165641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>
                <a:latin typeface="Circe"/>
              </a:rPr>
              <a:t>2.3. </a:t>
            </a:r>
            <a:r>
              <a:rPr lang="en-US" b="1" dirty="0">
                <a:latin typeface="Circe"/>
              </a:rPr>
              <a:t>Interclass isomerism </a:t>
            </a:r>
            <a:r>
              <a:rPr lang="en-US" dirty="0">
                <a:latin typeface="Circe"/>
              </a:rPr>
              <a:t>is another type of structural isomerism, when substances from different classes of substances have the same general formula</a:t>
            </a:r>
            <a:r>
              <a:rPr lang="ru-RU" dirty="0">
                <a:latin typeface="Circe"/>
              </a:rPr>
              <a:t>.</a:t>
            </a:r>
          </a:p>
          <a:p>
            <a:pPr marL="0" indent="0" algn="just">
              <a:buNone/>
            </a:pPr>
            <a:r>
              <a:rPr lang="en-US" b="1" i="1" dirty="0">
                <a:latin typeface="Circe"/>
              </a:rPr>
              <a:t>For example</a:t>
            </a:r>
            <a:r>
              <a:rPr lang="en-US" dirty="0">
                <a:latin typeface="Circe"/>
              </a:rPr>
              <a:t>, the formula C</a:t>
            </a:r>
            <a:r>
              <a:rPr lang="en-US" baseline="-25000" dirty="0">
                <a:latin typeface="Circe"/>
              </a:rPr>
              <a:t>2</a:t>
            </a:r>
            <a:r>
              <a:rPr lang="en-US" dirty="0">
                <a:latin typeface="Circe"/>
              </a:rPr>
              <a:t>H</a:t>
            </a:r>
            <a:r>
              <a:rPr lang="en-US" baseline="-25000" dirty="0">
                <a:latin typeface="Circe"/>
              </a:rPr>
              <a:t>6</a:t>
            </a:r>
            <a:r>
              <a:rPr lang="en-US" dirty="0">
                <a:latin typeface="Circe"/>
              </a:rPr>
              <a:t>O corresponds to: alcohol (ethanol) and simple ether (dimethyl ether</a:t>
            </a:r>
            <a:r>
              <a:rPr lang="ru-RU" dirty="0">
                <a:latin typeface="Circe"/>
              </a:rPr>
              <a:t>):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FDA970-DED7-4451-9B7A-7B4A91604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65" y="4470970"/>
            <a:ext cx="2130090" cy="83037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5258753-1D96-4E9F-8419-4A4AA30C23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5715" y="4470970"/>
            <a:ext cx="2728368" cy="83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022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8C23ED70-94A3-4977-A069-125A6135BC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0A81BF-70EE-479B-9869-0DF4ADA0B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7226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000000"/>
                </a:solidFill>
                <a:effectLst/>
                <a:latin typeface="Roboto"/>
              </a:rPr>
              <a:t>Spatial isomerism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360DD6-65AF-424B-9E20-E822C7AAF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6852"/>
            <a:ext cx="10515600" cy="1632013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>
                <a:latin typeface="Circe"/>
              </a:rPr>
              <a:t>Spatial isomers </a:t>
            </a:r>
            <a:r>
              <a:rPr lang="en-US" dirty="0">
                <a:latin typeface="Circe"/>
              </a:rPr>
              <a:t>are substances with the same composition and chemical structure, but with a different spatial arrangement of atoms in a molecule. Types of spatial isomerism - geometric (cis-trans) and optical isomerism</a:t>
            </a:r>
            <a:r>
              <a:rPr lang="ru-RU" dirty="0">
                <a:latin typeface="Circe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1279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1E5E00C4-441F-434D-B583-3943509573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-1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89D065-4BC3-439F-AC0E-EEB9BF2A2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376"/>
            <a:ext cx="10515600" cy="789379"/>
          </a:xfrm>
        </p:spPr>
        <p:txBody>
          <a:bodyPr>
            <a:normAutofit/>
          </a:bodyPr>
          <a:lstStyle/>
          <a:p>
            <a:pPr algn="ctr"/>
            <a:r>
              <a:rPr lang="en-US" b="1" i="0" dirty="0">
                <a:solidFill>
                  <a:srgbClr val="000000"/>
                </a:solidFill>
                <a:effectLst/>
                <a:latin typeface="Roboto"/>
              </a:rPr>
              <a:t>Spatial isomerism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E076B-B4F4-4858-BE40-5B77361E1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9409"/>
            <a:ext cx="10515600" cy="39362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latin typeface="Circe"/>
              </a:rPr>
              <a:t>1. </a:t>
            </a:r>
            <a:r>
              <a:rPr lang="en-US" sz="2400" b="1" dirty="0">
                <a:latin typeface="Circe"/>
              </a:rPr>
              <a:t>Geometric isomerism (or </a:t>
            </a:r>
            <a:r>
              <a:rPr lang="en-US" sz="2400" b="1" i="1" dirty="0">
                <a:latin typeface="Circe"/>
              </a:rPr>
              <a:t>cis-trans</a:t>
            </a:r>
            <a:r>
              <a:rPr lang="en-US" sz="2400" b="1" dirty="0">
                <a:latin typeface="Circe"/>
              </a:rPr>
              <a:t>-isomerism</a:t>
            </a:r>
            <a:r>
              <a:rPr lang="ru-RU" sz="2400" b="1" dirty="0">
                <a:latin typeface="Circe"/>
              </a:rPr>
              <a:t>).</a:t>
            </a:r>
          </a:p>
          <a:p>
            <a:pPr marL="0" indent="0" algn="just">
              <a:buNone/>
            </a:pPr>
            <a:r>
              <a:rPr lang="en-US" sz="2400" dirty="0">
                <a:latin typeface="Circe"/>
              </a:rPr>
              <a:t>Geometric isomerism is characteristic of compounds in which the position of substituents relative to the plane of the double bond or ring is different. For example, for alkenes and cycloalkanes.</a:t>
            </a:r>
          </a:p>
          <a:p>
            <a:pPr marL="0" indent="0" algn="just">
              <a:buNone/>
            </a:pPr>
            <a:r>
              <a:rPr lang="en-US" sz="2400" dirty="0">
                <a:latin typeface="Circe"/>
              </a:rPr>
              <a:t>The double bond does not have free rotation around its axis.</a:t>
            </a:r>
            <a:endParaRPr lang="ru-RU" sz="2400" dirty="0">
              <a:latin typeface="Circe"/>
            </a:endParaRPr>
          </a:p>
          <a:p>
            <a:pPr marL="0" indent="0" algn="just">
              <a:buNone/>
            </a:pPr>
            <a:r>
              <a:rPr lang="en-US" sz="2400" dirty="0">
                <a:latin typeface="Circe"/>
              </a:rPr>
              <a:t>Therefore, substituents at carbon atoms in a double bond can be located either on one side of the double bond plane (</a:t>
            </a:r>
            <a:r>
              <a:rPr lang="en-US" sz="2400" b="1" i="1" dirty="0">
                <a:latin typeface="Circe"/>
              </a:rPr>
              <a:t>cis</a:t>
            </a:r>
            <a:r>
              <a:rPr lang="en-US" sz="2400" b="1" dirty="0">
                <a:latin typeface="Circe"/>
              </a:rPr>
              <a:t> isomer</a:t>
            </a:r>
            <a:r>
              <a:rPr lang="en-US" sz="2400" dirty="0">
                <a:latin typeface="Circe"/>
              </a:rPr>
              <a:t>), or on opposite sides of the double bond plane (</a:t>
            </a:r>
            <a:r>
              <a:rPr lang="en-US" sz="2400" b="1" i="1" dirty="0">
                <a:latin typeface="Circe"/>
              </a:rPr>
              <a:t>trans</a:t>
            </a:r>
            <a:r>
              <a:rPr lang="en-US" sz="2400" b="1" dirty="0">
                <a:latin typeface="Circe"/>
              </a:rPr>
              <a:t> isomer</a:t>
            </a:r>
            <a:r>
              <a:rPr lang="en-US" sz="2400" dirty="0">
                <a:latin typeface="Circe"/>
              </a:rPr>
              <a:t>). At the same time, it is impossible to obtain a trans-isomer from a cis-isomer by any rotation, and vice versa</a:t>
            </a:r>
            <a:r>
              <a:rPr lang="ru-RU" sz="2400" dirty="0">
                <a:latin typeface="Circe"/>
              </a:rPr>
              <a:t>.</a:t>
            </a:r>
          </a:p>
          <a:p>
            <a:pPr marL="0" indent="0" algn="just">
              <a:buNone/>
            </a:pPr>
            <a:r>
              <a:rPr lang="en-US" sz="2400" b="1" i="1" dirty="0">
                <a:latin typeface="Circe"/>
              </a:rPr>
              <a:t>For example</a:t>
            </a:r>
            <a:r>
              <a:rPr lang="en-US" sz="2400" dirty="0">
                <a:latin typeface="Circe"/>
              </a:rPr>
              <a:t>, butene-2 exists as both </a:t>
            </a:r>
            <a:r>
              <a:rPr lang="en-US" sz="2400" b="1" i="1" dirty="0">
                <a:latin typeface="Circe"/>
              </a:rPr>
              <a:t>cis</a:t>
            </a:r>
            <a:r>
              <a:rPr lang="en-US" sz="2400" dirty="0">
                <a:latin typeface="Circe"/>
              </a:rPr>
              <a:t> and </a:t>
            </a:r>
            <a:r>
              <a:rPr lang="en-US" sz="2400" b="1" i="1" dirty="0">
                <a:latin typeface="Circe"/>
              </a:rPr>
              <a:t>trans</a:t>
            </a:r>
            <a:r>
              <a:rPr lang="en-US" sz="2400" dirty="0">
                <a:latin typeface="Circe"/>
              </a:rPr>
              <a:t> isomers.</a:t>
            </a:r>
            <a:endParaRPr lang="ru-RU" dirty="0"/>
          </a:p>
        </p:txBody>
      </p:sp>
      <p:pic>
        <p:nvPicPr>
          <p:cNvPr id="1032" name="Picture 8" descr="CIS-TRANS ISOMERISM ON C=C | organichem">
            <a:extLst>
              <a:ext uri="{FF2B5EF4-FFF2-40B4-BE49-F238E27FC236}">
                <a16:creationId xmlns:a16="http://schemas.microsoft.com/office/drawing/2014/main" id="{8FFF12AC-8332-42CF-97D7-605EA7903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987" y="4915351"/>
            <a:ext cx="3985071" cy="170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eometric Isomerism Cis- and Trans- Mean in Chemistry">
            <a:extLst>
              <a:ext uri="{FF2B5EF4-FFF2-40B4-BE49-F238E27FC236}">
                <a16:creationId xmlns:a16="http://schemas.microsoft.com/office/drawing/2014/main" id="{CF68C493-5B8E-47F7-B84A-0B037B063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824" y="4828077"/>
            <a:ext cx="3404897" cy="1787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630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42947A21-8561-4A3C-AAFC-E80D5511FE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-1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6A289E-1BFB-44F6-B0D3-12496A075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502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Circe"/>
              </a:rPr>
              <a:t>G</a:t>
            </a:r>
            <a:r>
              <a:rPr lang="en-US" sz="4400" b="1" dirty="0">
                <a:latin typeface="Circe"/>
              </a:rPr>
              <a:t>eometric isomerism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AC9B32-545A-4EC9-8AE5-7961B0898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0148"/>
            <a:ext cx="10515600" cy="56232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i="1" dirty="0">
                <a:effectLst/>
                <a:latin typeface="Roboto"/>
              </a:rPr>
              <a:t>cis-trans isomerism is characteristic of compounds in which each carbon atom in the C=C double bond (or in the cycle) has two different substituents</a:t>
            </a:r>
          </a:p>
          <a:p>
            <a:pPr marL="0" indent="0" algn="ctr">
              <a:buNone/>
            </a:pPr>
            <a:endParaRPr lang="en-US" sz="4000" i="0" dirty="0">
              <a:effectLst/>
              <a:latin typeface="Roboto"/>
            </a:endParaRPr>
          </a:p>
          <a:p>
            <a:pPr marL="0" indent="0" algn="ctr">
              <a:buNone/>
            </a:pPr>
            <a:endParaRPr lang="en-US" sz="4000" dirty="0">
              <a:latin typeface="Roboto"/>
            </a:endParaRPr>
          </a:p>
          <a:p>
            <a:pPr marL="0" indent="0" algn="ctr">
              <a:buNone/>
            </a:pPr>
            <a:endParaRPr lang="ru-RU" sz="4000" i="0" dirty="0">
              <a:effectLst/>
              <a:latin typeface="Roboto"/>
            </a:endParaRPr>
          </a:p>
          <a:p>
            <a:pPr marL="0" indent="0" algn="ctr">
              <a:buNone/>
            </a:pPr>
            <a:r>
              <a:rPr lang="en-US" sz="2800" b="0" i="0" dirty="0">
                <a:effectLst/>
                <a:latin typeface="Roboto"/>
              </a:rPr>
              <a:t>for compounds of the form СH</a:t>
            </a:r>
            <a:r>
              <a:rPr lang="en-US" sz="2800" b="0" i="0" baseline="-25000" dirty="0">
                <a:effectLst/>
                <a:latin typeface="Roboto"/>
              </a:rPr>
              <a:t>2</a:t>
            </a:r>
            <a:r>
              <a:rPr lang="en-US" sz="2800" b="0" i="0" dirty="0">
                <a:effectLst/>
                <a:latin typeface="Roboto"/>
              </a:rPr>
              <a:t>=СHR and СR</a:t>
            </a:r>
            <a:r>
              <a:rPr lang="en-US" sz="2800" b="0" i="0" baseline="-25000" dirty="0">
                <a:effectLst/>
                <a:latin typeface="Roboto"/>
              </a:rPr>
              <a:t>2</a:t>
            </a:r>
            <a:r>
              <a:rPr lang="en-US" sz="2800" b="0" i="0" dirty="0">
                <a:effectLst/>
                <a:latin typeface="Roboto"/>
              </a:rPr>
              <a:t>=СHR', cis-trans isomerism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Roboto"/>
              </a:rPr>
              <a:t>is not typical</a:t>
            </a:r>
            <a:r>
              <a:rPr lang="ru-RU" sz="2800" b="0" i="0" dirty="0">
                <a:effectLst/>
                <a:latin typeface="Roboto"/>
              </a:rPr>
              <a:t>.</a:t>
            </a:r>
          </a:p>
          <a:p>
            <a:pPr marL="0" indent="0" algn="ctr">
              <a:buNone/>
            </a:pP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728584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0C2FB713-7395-403D-BBE5-5B3C728573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8C68E5-AFA3-4D61-B5E1-660034892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495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0" dirty="0">
                <a:effectLst/>
                <a:latin typeface="Roboto"/>
              </a:rPr>
              <a:t>Spatial isomerism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7D9ABF-849E-4DF5-BFF2-F337A4576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6578"/>
            <a:ext cx="10802420" cy="4351338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b="1" dirty="0">
                <a:latin typeface="Circe"/>
              </a:rPr>
              <a:t>2. </a:t>
            </a:r>
            <a:r>
              <a:rPr lang="en-US" sz="2400" b="1" dirty="0">
                <a:latin typeface="Circe"/>
              </a:rPr>
              <a:t>Optical isomerism</a:t>
            </a:r>
            <a:endParaRPr lang="ru-RU" sz="2400" b="1" dirty="0">
              <a:latin typeface="Circe"/>
            </a:endParaRPr>
          </a:p>
          <a:p>
            <a:pPr marL="0" indent="0" algn="l">
              <a:buNone/>
            </a:pPr>
            <a:r>
              <a:rPr lang="en-US" sz="2400" dirty="0">
                <a:latin typeface="Circe"/>
              </a:rPr>
              <a:t>Optical isomers are spatial isomers whose molecules are related to each other as an object and an incompatible mirror image</a:t>
            </a:r>
            <a:r>
              <a:rPr lang="ru-RU" sz="2400" dirty="0">
                <a:latin typeface="Circe"/>
              </a:rPr>
              <a:t>.</a:t>
            </a:r>
          </a:p>
          <a:p>
            <a:pPr marL="0" indent="0" algn="l">
              <a:buNone/>
            </a:pPr>
            <a:r>
              <a:rPr lang="en-US" sz="2400" dirty="0">
                <a:latin typeface="Circe"/>
              </a:rPr>
              <a:t>Optical isomerism is characteristic of molecules of substances that have an asymmetric carbon atom</a:t>
            </a:r>
            <a:r>
              <a:rPr lang="ru-RU" sz="2400" dirty="0">
                <a:latin typeface="Circe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D9E75E7-4DD7-498D-B084-EB79D155107A}"/>
              </a:ext>
            </a:extLst>
          </p:cNvPr>
          <p:cNvSpPr txBox="1">
            <a:spLocks/>
          </p:cNvSpPr>
          <p:nvPr/>
        </p:nvSpPr>
        <p:spPr>
          <a:xfrm>
            <a:off x="838200" y="3428999"/>
            <a:ext cx="5002763" cy="33512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Circe"/>
              </a:rPr>
              <a:t>An asymmetric (chiral) carbon atom is a carbon atom bonded to four different substituents.</a:t>
            </a:r>
            <a:endParaRPr lang="ru-RU" sz="2400" dirty="0">
              <a:latin typeface="Circe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Roboto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Circe"/>
              </a:rPr>
              <a:t>Such molecules have optical activity - the ability to rotate the plane of polarization of light when a polarized beam passes through a solution of a substance.</a:t>
            </a:r>
            <a:endParaRPr lang="ru-RU" sz="2400" dirty="0">
              <a:latin typeface="Circe"/>
            </a:endParaRPr>
          </a:p>
        </p:txBody>
      </p:sp>
      <p:pic>
        <p:nvPicPr>
          <p:cNvPr id="3074" name="Picture 2" descr="6.3: Optical Activity - Chemistry LibreTexts">
            <a:extLst>
              <a:ext uri="{FF2B5EF4-FFF2-40B4-BE49-F238E27FC236}">
                <a16:creationId xmlns:a16="http://schemas.microsoft.com/office/drawing/2014/main" id="{DCF55300-912A-4670-B3F7-E3C12008E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657" y="4722059"/>
            <a:ext cx="4156593" cy="191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20.5: Optical Isomerism in Metal Complexes - Chemistry LibreTexts">
            <a:extLst>
              <a:ext uri="{FF2B5EF4-FFF2-40B4-BE49-F238E27FC236}">
                <a16:creationId xmlns:a16="http://schemas.microsoft.com/office/drawing/2014/main" id="{633BE925-CC01-4BAC-8755-1883D5BBB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593" y="3259040"/>
            <a:ext cx="2289682" cy="172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763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4036FCD7-6A2D-43A8-BF74-5AA9489CBF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somers of Organic Compounds">
            <a:extLst>
              <a:ext uri="{FF2B5EF4-FFF2-40B4-BE49-F238E27FC236}">
                <a16:creationId xmlns:a16="http://schemas.microsoft.com/office/drawing/2014/main" id="{4F162B88-DC0F-44DD-B472-148F42975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9512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olarymetric">
            <a:hlinkClick r:id="" action="ppaction://media"/>
            <a:extLst>
              <a:ext uri="{FF2B5EF4-FFF2-40B4-BE49-F238E27FC236}">
                <a16:creationId xmlns:a16="http://schemas.microsoft.com/office/drawing/2014/main" id="{A1941CA1-FD6A-4C1D-9FCF-CC58BD99B2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-17813"/>
            <a:ext cx="12192001" cy="687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9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6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212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1EC951CA-EABD-4CB7-81D6-0D5136FC83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DAA448-D9B7-41D5-BA61-6FAA1272C954}"/>
              </a:ext>
            </a:extLst>
          </p:cNvPr>
          <p:cNvSpPr txBox="1"/>
          <p:nvPr/>
        </p:nvSpPr>
        <p:spPr>
          <a:xfrm>
            <a:off x="4043265" y="261257"/>
            <a:ext cx="41054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Circe"/>
              </a:rPr>
              <a:t>Optical isomerism</a:t>
            </a:r>
            <a:endParaRPr lang="uk-UA" sz="4000" dirty="0"/>
          </a:p>
        </p:txBody>
      </p:sp>
      <p:pic>
        <p:nvPicPr>
          <p:cNvPr id="6146" name="Picture 2" descr="Thyroxin – Wikipedia">
            <a:extLst>
              <a:ext uri="{FF2B5EF4-FFF2-40B4-BE49-F238E27FC236}">
                <a16:creationId xmlns:a16="http://schemas.microsoft.com/office/drawing/2014/main" id="{CAE6A678-E363-4619-9EF2-E6A195609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48" y="1185960"/>
            <a:ext cx="3644509" cy="152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1BF29E-AF4F-4A66-A7FE-FD6836832915}"/>
              </a:ext>
            </a:extLst>
          </p:cNvPr>
          <p:cNvSpPr txBox="1"/>
          <p:nvPr/>
        </p:nvSpPr>
        <p:spPr>
          <a:xfrm>
            <a:off x="1530220" y="2799184"/>
            <a:ext cx="12223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L-thyroxin</a:t>
            </a:r>
            <a:endParaRPr lang="uk-UA" sz="2000" dirty="0"/>
          </a:p>
        </p:txBody>
      </p:sp>
      <p:pic>
        <p:nvPicPr>
          <p:cNvPr id="6148" name="Picture 4" descr="Л Карнитин - Купить L-Карнитин (L-Carnitine) для Похудения">
            <a:extLst>
              <a:ext uri="{FF2B5EF4-FFF2-40B4-BE49-F238E27FC236}">
                <a16:creationId xmlns:a16="http://schemas.microsoft.com/office/drawing/2014/main" id="{AE2BA113-1E05-4383-8487-F2A5CFE8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247" y="1185960"/>
            <a:ext cx="276225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069801-2618-437B-80DF-1186506C2C23}"/>
              </a:ext>
            </a:extLst>
          </p:cNvPr>
          <p:cNvSpPr txBox="1"/>
          <p:nvPr/>
        </p:nvSpPr>
        <p:spPr>
          <a:xfrm>
            <a:off x="5243804" y="2214660"/>
            <a:ext cx="13249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/>
              <a:t>L-</a:t>
            </a:r>
            <a:r>
              <a:rPr lang="uk-UA" sz="2000" dirty="0" err="1"/>
              <a:t>carnitine</a:t>
            </a:r>
            <a:endParaRPr lang="uk-UA" dirty="0"/>
          </a:p>
        </p:txBody>
      </p:sp>
      <p:pic>
        <p:nvPicPr>
          <p:cNvPr id="6150" name="Picture 6" descr="Levoamphetamine - Wikipedia">
            <a:extLst>
              <a:ext uri="{FF2B5EF4-FFF2-40B4-BE49-F238E27FC236}">
                <a16:creationId xmlns:a16="http://schemas.microsoft.com/office/drawing/2014/main" id="{469773B4-AFB7-474B-8BA3-8C4D3C167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2603" y="493420"/>
            <a:ext cx="2238696" cy="95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CDCCF58-DC1E-46E7-9971-2D07B18EC2A0}"/>
              </a:ext>
            </a:extLst>
          </p:cNvPr>
          <p:cNvSpPr txBox="1"/>
          <p:nvPr/>
        </p:nvSpPr>
        <p:spPr>
          <a:xfrm>
            <a:off x="9514441" y="1500255"/>
            <a:ext cx="18350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/>
              <a:t>L-</a:t>
            </a:r>
            <a:r>
              <a:rPr lang="uk-UA" sz="2000" dirty="0" err="1"/>
              <a:t>amphetamine</a:t>
            </a:r>
            <a:endParaRPr lang="uk-UA" sz="2000" dirty="0"/>
          </a:p>
        </p:txBody>
      </p:sp>
      <p:pic>
        <p:nvPicPr>
          <p:cNvPr id="6152" name="Picture 8" descr="D,L-хлорамфеникол — описание вещества, фармакология, применение,  противопоказания, формула">
            <a:extLst>
              <a:ext uri="{FF2B5EF4-FFF2-40B4-BE49-F238E27FC236}">
                <a16:creationId xmlns:a16="http://schemas.microsoft.com/office/drawing/2014/main" id="{ED0743A3-DAA2-4A8C-B1FA-FA4395CC2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48" y="3658707"/>
            <a:ext cx="2209800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600127B-B606-4523-BFC7-07308E201201}"/>
              </a:ext>
            </a:extLst>
          </p:cNvPr>
          <p:cNvSpPr txBox="1"/>
          <p:nvPr/>
        </p:nvSpPr>
        <p:spPr>
          <a:xfrm>
            <a:off x="606565" y="4868382"/>
            <a:ext cx="21460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/>
              <a:t>L-</a:t>
            </a:r>
            <a:r>
              <a:rPr lang="uk-UA" sz="2000" dirty="0" err="1"/>
              <a:t>chloramphenicol</a:t>
            </a:r>
            <a:endParaRPr lang="uk-UA" sz="2000" dirty="0"/>
          </a:p>
        </p:txBody>
      </p:sp>
      <p:pic>
        <p:nvPicPr>
          <p:cNvPr id="6154" name="Picture 10">
            <a:extLst>
              <a:ext uri="{FF2B5EF4-FFF2-40B4-BE49-F238E27FC236}">
                <a16:creationId xmlns:a16="http://schemas.microsoft.com/office/drawing/2014/main" id="{AE8E4863-41FE-40AA-8891-F61C2C054A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45" b="39303"/>
          <a:stretch/>
        </p:blipFill>
        <p:spPr bwMode="auto">
          <a:xfrm>
            <a:off x="3834155" y="3283374"/>
            <a:ext cx="3807048" cy="263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3513C9F-3062-4200-9D96-BE2F0A1AB48F}"/>
              </a:ext>
            </a:extLst>
          </p:cNvPr>
          <p:cNvSpPr txBox="1"/>
          <p:nvPr/>
        </p:nvSpPr>
        <p:spPr>
          <a:xfrm>
            <a:off x="7694645" y="3169212"/>
            <a:ext cx="389079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 racemic mixture is a mixture of equal amounts of enantiomers of the same substance. Does not have optical activity. Almost always, during reactions involving a chiral center, just such a mixture is formed (with the exception of stereospecific and stereoselective reactions)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8708309-624E-4ADA-BF15-491F959F9A5A}"/>
              </a:ext>
            </a:extLst>
          </p:cNvPr>
          <p:cNvSpPr txBox="1"/>
          <p:nvPr/>
        </p:nvSpPr>
        <p:spPr>
          <a:xfrm>
            <a:off x="4833256" y="5917373"/>
            <a:ext cx="21460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Menthol racemic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526706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38EED2C-4522-4E31-B7BC-E48C168CB4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13794A-E824-4C97-98DA-09062664E80C}"/>
              </a:ext>
            </a:extLst>
          </p:cNvPr>
          <p:cNvSpPr txBox="1"/>
          <p:nvPr/>
        </p:nvSpPr>
        <p:spPr>
          <a:xfrm>
            <a:off x="1163216" y="202460"/>
            <a:ext cx="98655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Mutual influence of atoms in the molecules of organic compounds and methods of its transmission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8728B9-324D-4D84-A3D2-126712ED8BCB}"/>
              </a:ext>
            </a:extLst>
          </p:cNvPr>
          <p:cNvSpPr txBox="1"/>
          <p:nvPr/>
        </p:nvSpPr>
        <p:spPr>
          <a:xfrm>
            <a:off x="230156" y="1048435"/>
            <a:ext cx="11862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Polarizability - the ability of bond electrons to move under the influence of an external electric field or other reacting particle.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CEEDD1-B82F-4908-ACB7-B97A1800278D}"/>
              </a:ext>
            </a:extLst>
          </p:cNvPr>
          <p:cNvSpPr txBox="1"/>
          <p:nvPr/>
        </p:nvSpPr>
        <p:spPr>
          <a:xfrm>
            <a:off x="230156" y="1620227"/>
            <a:ext cx="11862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polarity of the bond is due to the uneven distribution of electron density due to different values of electronegativity (E.N.) of the bonded atoms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584155-0BCA-441D-B4C2-7FC1AC48A739}"/>
              </a:ext>
            </a:extLst>
          </p:cNvPr>
          <p:cNvSpPr txBox="1"/>
          <p:nvPr/>
        </p:nvSpPr>
        <p:spPr>
          <a:xfrm>
            <a:off x="258147" y="2466202"/>
            <a:ext cx="118343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E.N. - the ability of an atom in a molecule to hold valence electrons.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3396CC-FB16-44E7-9192-1539D0C7093B}"/>
              </a:ext>
            </a:extLst>
          </p:cNvPr>
          <p:cNvSpPr txBox="1"/>
          <p:nvPr/>
        </p:nvSpPr>
        <p:spPr>
          <a:xfrm>
            <a:off x="5209591" y="2835534"/>
            <a:ext cx="17728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 err="1"/>
              <a:t>Pauling's</a:t>
            </a:r>
            <a:r>
              <a:rPr lang="uk-UA" sz="2000" b="1" dirty="0"/>
              <a:t> </a:t>
            </a:r>
            <a:r>
              <a:rPr lang="uk-UA" sz="2000" b="1" dirty="0" err="1"/>
              <a:t>scale</a:t>
            </a:r>
            <a:endParaRPr lang="uk-UA" sz="2000" b="1" dirty="0"/>
          </a:p>
        </p:txBody>
      </p:sp>
      <p:graphicFrame>
        <p:nvGraphicFramePr>
          <p:cNvPr id="13" name="Object 147">
            <a:extLst>
              <a:ext uri="{FF2B5EF4-FFF2-40B4-BE49-F238E27FC236}">
                <a16:creationId xmlns:a16="http://schemas.microsoft.com/office/drawing/2014/main" id="{F314DB95-CEAE-4CF2-9F88-00694272F9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3849407"/>
              </p:ext>
            </p:extLst>
          </p:nvPr>
        </p:nvGraphicFramePr>
        <p:xfrm>
          <a:off x="803859" y="3331904"/>
          <a:ext cx="10152063" cy="138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Документ" r:id="rId3" imgW="6082124" imgH="827878" progId="Word.Document.8">
                  <p:embed/>
                </p:oleObj>
              </mc:Choice>
              <mc:Fallback>
                <p:oleObj name="Документ" r:id="rId3" imgW="6082124" imgH="827878" progId="Word.Document.8">
                  <p:embed/>
                  <p:pic>
                    <p:nvPicPr>
                      <p:cNvPr id="11411" name="Object 147">
                        <a:extLst>
                          <a:ext uri="{FF2B5EF4-FFF2-40B4-BE49-F238E27FC236}">
                            <a16:creationId xmlns:a16="http://schemas.microsoft.com/office/drawing/2014/main" id="{3869731C-9FC3-4370-98F6-79D787F08C1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859" y="3331904"/>
                        <a:ext cx="10152063" cy="1381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0299F3AA-EC9F-415C-8678-5A25CE8556DE}"/>
              </a:ext>
            </a:extLst>
          </p:cNvPr>
          <p:cNvSpPr txBox="1"/>
          <p:nvPr/>
        </p:nvSpPr>
        <p:spPr>
          <a:xfrm>
            <a:off x="422988" y="4486123"/>
            <a:ext cx="6096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E.N. depends on: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nuclear charge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type of hybridization of atomic orbitals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influences of substitutes</a:t>
            </a:r>
          </a:p>
        </p:txBody>
      </p:sp>
    </p:spTree>
    <p:extLst>
      <p:ext uri="{BB962C8B-B14F-4D97-AF65-F5344CB8AC3E}">
        <p14:creationId xmlns:p14="http://schemas.microsoft.com/office/powerpoint/2010/main" val="19852141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C89F06D5-C098-4DE9-9EF4-8BD806DFAA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C5D4C8-8F01-4229-ACA7-60C46A73B319}"/>
              </a:ext>
            </a:extLst>
          </p:cNvPr>
          <p:cNvSpPr txBox="1"/>
          <p:nvPr/>
        </p:nvSpPr>
        <p:spPr>
          <a:xfrm>
            <a:off x="4968551" y="671975"/>
            <a:ext cx="22548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Inductive effect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D0ED3A-E6F4-4F0D-A9B3-0A2A6BBB9AD8}"/>
              </a:ext>
            </a:extLst>
          </p:cNvPr>
          <p:cNvSpPr txBox="1"/>
          <p:nvPr/>
        </p:nvSpPr>
        <p:spPr>
          <a:xfrm>
            <a:off x="373225" y="1517886"/>
            <a:ext cx="115264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Inductive effect - transfer of the electronic influence of substituents along the chain of σ-bonds (Shift of electron density along the chain of σ-bonds under the influence of substituents)Designation : I (+I, -I 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4613D6-590E-4838-9661-91DD07D4668C}"/>
              </a:ext>
            </a:extLst>
          </p:cNvPr>
          <p:cNvSpPr txBox="1"/>
          <p:nvPr/>
        </p:nvSpPr>
        <p:spPr>
          <a:xfrm>
            <a:off x="373225" y="2667285"/>
            <a:ext cx="115264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Substituents, in comparison with the H atom, shifting the electron density of the σ-bond more strongly towards the chain (away from itself), increase the electron density in the chain, </a:t>
            </a:r>
            <a:r>
              <a:rPr lang="en-US" b="1" i="1" dirty="0"/>
              <a:t>exhibit + I</a:t>
            </a:r>
            <a:r>
              <a:rPr lang="en-US" dirty="0"/>
              <a:t>, electron-donor properties (</a:t>
            </a:r>
            <a:r>
              <a:rPr lang="en-US" dirty="0" err="1"/>
              <a:t>EDp</a:t>
            </a:r>
            <a:r>
              <a:rPr lang="en-US" dirty="0"/>
              <a:t>): </a:t>
            </a:r>
            <a:r>
              <a:rPr lang="en-US" dirty="0">
                <a:solidFill>
                  <a:srgbClr val="FF0000"/>
                </a:solidFill>
              </a:rPr>
              <a:t>radicals, anions, metals.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C5DBD0-4F4B-44E6-BC97-3DA52E908BBF}"/>
              </a:ext>
            </a:extLst>
          </p:cNvPr>
          <p:cNvSpPr txBox="1"/>
          <p:nvPr/>
        </p:nvSpPr>
        <p:spPr>
          <a:xfrm>
            <a:off x="373225" y="4205693"/>
            <a:ext cx="115264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Substituents that shift the electron density of the σ-bond in their direction more strongly than the H atom, reduce the electron density in the chain, </a:t>
            </a:r>
            <a:r>
              <a:rPr lang="en-US" b="1" i="1" dirty="0"/>
              <a:t>exhibit –I</a:t>
            </a:r>
            <a:r>
              <a:rPr lang="en-US" dirty="0"/>
              <a:t>, electron-withdrawing properties (</a:t>
            </a:r>
            <a:r>
              <a:rPr lang="en-US" dirty="0" err="1"/>
              <a:t>EWp</a:t>
            </a:r>
            <a:r>
              <a:rPr lang="en-US" dirty="0"/>
              <a:t>): </a:t>
            </a:r>
            <a:r>
              <a:rPr lang="en-US" dirty="0">
                <a:solidFill>
                  <a:srgbClr val="FF0000"/>
                </a:solidFill>
              </a:rPr>
              <a:t>-OH, -OR, -NH2, -NO2, -COOH, halogens, cations.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CB151A-DAC8-481E-958C-D8F3B95C60D6}"/>
              </a:ext>
            </a:extLst>
          </p:cNvPr>
          <p:cNvSpPr txBox="1"/>
          <p:nvPr/>
        </p:nvSpPr>
        <p:spPr>
          <a:xfrm>
            <a:off x="4407157" y="5347181"/>
            <a:ext cx="34585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Inductive effect property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099308-D190-45E1-879E-5D83E3689A5C}"/>
              </a:ext>
            </a:extLst>
          </p:cNvPr>
          <p:cNvSpPr txBox="1"/>
          <p:nvPr/>
        </p:nvSpPr>
        <p:spPr>
          <a:xfrm>
            <a:off x="2068284" y="5808846"/>
            <a:ext cx="81362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effect quickly decays after 3-4 bonds due to the low mobility of σ-bond electrons</a:t>
            </a:r>
          </a:p>
        </p:txBody>
      </p:sp>
    </p:spTree>
    <p:extLst>
      <p:ext uri="{BB962C8B-B14F-4D97-AF65-F5344CB8AC3E}">
        <p14:creationId xmlns:p14="http://schemas.microsoft.com/office/powerpoint/2010/main" val="241342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ositive inductive effect chemistry">
            <a:extLst>
              <a:ext uri="{FF2B5EF4-FFF2-40B4-BE49-F238E27FC236}">
                <a16:creationId xmlns:a16="http://schemas.microsoft.com/office/drawing/2014/main" id="{EF126E09-6D2E-4A73-A178-4FA1B84B9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927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61CBD1EC-6F78-4B09-8E95-0D10AFA87C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652" b="9952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3AEC11-F985-4793-A599-CB6E681D1B8F}"/>
              </a:ext>
            </a:extLst>
          </p:cNvPr>
          <p:cNvSpPr txBox="1"/>
          <p:nvPr/>
        </p:nvSpPr>
        <p:spPr>
          <a:xfrm>
            <a:off x="3545632" y="54819"/>
            <a:ext cx="51007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Pairing systems. Pairing. Pairing types.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B29E4F-81E9-41F1-9622-A83C9473AE1C}"/>
              </a:ext>
            </a:extLst>
          </p:cNvPr>
          <p:cNvSpPr txBox="1"/>
          <p:nvPr/>
        </p:nvSpPr>
        <p:spPr>
          <a:xfrm>
            <a:off x="547396" y="746554"/>
            <a:ext cx="113460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Systems by mutual arrangement of double bonds: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Cumulated CH</a:t>
            </a:r>
            <a:r>
              <a:rPr lang="en-US" baseline="-25000" dirty="0"/>
              <a:t>2</a:t>
            </a:r>
            <a:r>
              <a:rPr lang="en-US" dirty="0"/>
              <a:t>=C=CH–CH</a:t>
            </a:r>
            <a:r>
              <a:rPr lang="en-US" baseline="-25000" dirty="0"/>
              <a:t>3</a:t>
            </a:r>
            <a:r>
              <a:rPr lang="en-US" dirty="0"/>
              <a:t> butadiene-1,2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Conjugated CH</a:t>
            </a:r>
            <a:r>
              <a:rPr lang="en-US" baseline="-25000" dirty="0"/>
              <a:t>2</a:t>
            </a:r>
            <a:r>
              <a:rPr lang="en-US" dirty="0"/>
              <a:t>=CH–CH=CH</a:t>
            </a:r>
            <a:r>
              <a:rPr lang="en-US" baseline="-25000" dirty="0"/>
              <a:t>2</a:t>
            </a:r>
            <a:r>
              <a:rPr lang="en-US" dirty="0"/>
              <a:t> butadiene-1,3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Isolated CH</a:t>
            </a:r>
            <a:r>
              <a:rPr lang="en-US" baseline="-25000" dirty="0"/>
              <a:t>2</a:t>
            </a:r>
            <a:r>
              <a:rPr lang="en-US" dirty="0"/>
              <a:t>=CH–CH</a:t>
            </a:r>
            <a:r>
              <a:rPr lang="en-US" baseline="-25000" dirty="0"/>
              <a:t>2</a:t>
            </a:r>
            <a:r>
              <a:rPr lang="en-US" dirty="0"/>
              <a:t>–CH=CH</a:t>
            </a:r>
            <a:r>
              <a:rPr lang="en-US" baseline="-25000" dirty="0"/>
              <a:t>2</a:t>
            </a:r>
            <a:r>
              <a:rPr lang="en-US" dirty="0"/>
              <a:t> pentadiene-1,4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0CB04A-1BF4-4E93-BA74-4E36C0EA6D75}"/>
              </a:ext>
            </a:extLst>
          </p:cNvPr>
          <p:cNvSpPr txBox="1"/>
          <p:nvPr/>
        </p:nvSpPr>
        <p:spPr>
          <a:xfrm>
            <a:off x="547397" y="1959576"/>
            <a:ext cx="113460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/>
              <a:t>Conjugation - </a:t>
            </a:r>
            <a:r>
              <a:rPr lang="en-US" dirty="0"/>
              <a:t>redistribution, alignment of electron density in conjugated systems, leading to the formation of a single π-electron cloud, partial alignment of bond lengths, energy release (E conjugation).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en-US" dirty="0"/>
              <a:t> chain length,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en-US" dirty="0"/>
              <a:t> E conjugation,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en-US" dirty="0"/>
              <a:t> stability of the connection.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FA0DB0-7692-4FBB-AC3E-A1471146141B}"/>
              </a:ext>
            </a:extLst>
          </p:cNvPr>
          <p:cNvSpPr txBox="1"/>
          <p:nvPr/>
        </p:nvSpPr>
        <p:spPr>
          <a:xfrm>
            <a:off x="4858138" y="3198167"/>
            <a:ext cx="24757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/>
              <a:t>Mesomeric</a:t>
            </a:r>
            <a:r>
              <a:rPr lang="en-US" sz="2400" b="1" dirty="0"/>
              <a:t> effect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FF8EFC-1BEE-4C8B-9548-AD09DA57CBFA}"/>
              </a:ext>
            </a:extLst>
          </p:cNvPr>
          <p:cNvSpPr txBox="1"/>
          <p:nvPr/>
        </p:nvSpPr>
        <p:spPr>
          <a:xfrm>
            <a:off x="547396" y="3659832"/>
            <a:ext cx="114020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 err="1"/>
              <a:t>Mesomeric</a:t>
            </a:r>
            <a:r>
              <a:rPr lang="en-US" b="1" i="1" dirty="0"/>
              <a:t> effect - </a:t>
            </a:r>
            <a:r>
              <a:rPr lang="en-US" dirty="0"/>
              <a:t>transfer of the electronic influence of a substituent along the conjugated system (shift of the electron density along the π-bond of the conjugated system under the influence of the substituent)Designation: М ( +М, –М)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6741F9-3A1A-4EC7-9607-8D17B4CCEAC7}"/>
              </a:ext>
            </a:extLst>
          </p:cNvPr>
          <p:cNvSpPr txBox="1"/>
          <p:nvPr/>
        </p:nvSpPr>
        <p:spPr>
          <a:xfrm>
            <a:off x="547396" y="4306163"/>
            <a:ext cx="113460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Substituents that shift the electron density towards the chain increase the electron density in the system, show +M, E.N. properties: </a:t>
            </a:r>
            <a:r>
              <a:rPr lang="en-US" dirty="0">
                <a:solidFill>
                  <a:srgbClr val="FF0000"/>
                </a:solidFill>
              </a:rPr>
              <a:t>-NH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, -OH, -OR, - Cl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419529-D2C1-4876-8C16-164BA3C22C3E}"/>
              </a:ext>
            </a:extLst>
          </p:cNvPr>
          <p:cNvSpPr txBox="1"/>
          <p:nvPr/>
        </p:nvSpPr>
        <p:spPr>
          <a:xfrm>
            <a:off x="547396" y="4952494"/>
            <a:ext cx="114020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Substituents, pulling the electron density from the conjugated system, lower the electron density in the system, show - M, E.N. properties: </a:t>
            </a:r>
            <a:r>
              <a:rPr lang="en-US" dirty="0">
                <a:solidFill>
                  <a:srgbClr val="FF0000"/>
                </a:solidFill>
              </a:rPr>
              <a:t>carboxyl, carbonyl, nitril, sulfonic, nitro groups.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EAECD8-6674-4448-89F8-248FFEC7AB71}"/>
              </a:ext>
            </a:extLst>
          </p:cNvPr>
          <p:cNvSpPr txBox="1"/>
          <p:nvPr/>
        </p:nvSpPr>
        <p:spPr>
          <a:xfrm>
            <a:off x="547396" y="5598825"/>
            <a:ext cx="113460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 terms of M &gt; I, halogens are an exception. For them –I &gt; +M. Property of the </a:t>
            </a:r>
            <a:r>
              <a:rPr lang="en-US" dirty="0" err="1"/>
              <a:t>mesomeric</a:t>
            </a:r>
            <a:r>
              <a:rPr lang="en-US" dirty="0"/>
              <a:t> effect: unlike the inductive effect, the </a:t>
            </a:r>
            <a:r>
              <a:rPr lang="en-US" dirty="0" err="1"/>
              <a:t>mesomeric</a:t>
            </a:r>
            <a:r>
              <a:rPr lang="en-US" dirty="0"/>
              <a:t> effect does not decay along the circuit.</a:t>
            </a:r>
          </a:p>
        </p:txBody>
      </p:sp>
    </p:spTree>
    <p:extLst>
      <p:ext uri="{BB962C8B-B14F-4D97-AF65-F5344CB8AC3E}">
        <p14:creationId xmlns:p14="http://schemas.microsoft.com/office/powerpoint/2010/main" val="12301118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6337</TotalTime>
  <Words>1217</Words>
  <Application>Microsoft Office PowerPoint</Application>
  <PresentationFormat>Широкоэкранный</PresentationFormat>
  <Paragraphs>84</Paragraphs>
  <Slides>19</Slides>
  <Notes>0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Circe</vt:lpstr>
      <vt:lpstr>Roboto</vt:lpstr>
      <vt:lpstr>Times New Roman</vt:lpstr>
      <vt:lpstr>Wingdings</vt:lpstr>
      <vt:lpstr>Тема Office</vt:lpstr>
      <vt:lpstr>Документ Microsoft Word</vt:lpstr>
      <vt:lpstr>Lecture 2 Isomerism. Mutual influence of atoms in the molecules of organic compounds </vt:lpstr>
      <vt:lpstr>Isomerism is</vt:lpstr>
      <vt:lpstr>There are two types of isomerism - structural and spatial.</vt:lpstr>
      <vt:lpstr>Structural isomerism</vt:lpstr>
      <vt:lpstr>Structural isomerism</vt:lpstr>
      <vt:lpstr>Structural isomerism</vt:lpstr>
      <vt:lpstr>Structural isomerism</vt:lpstr>
      <vt:lpstr>Structural isomerism</vt:lpstr>
      <vt:lpstr>Spatial isomerism</vt:lpstr>
      <vt:lpstr>Spatial isomerism</vt:lpstr>
      <vt:lpstr>Geometric isomerism</vt:lpstr>
      <vt:lpstr>Spatial isomerism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Изомерия </dc:title>
  <dc:creator>Кристина Васильева</dc:creator>
  <cp:lastModifiedBy>Іван Олегович Шишкін</cp:lastModifiedBy>
  <cp:revision>18</cp:revision>
  <dcterms:created xsi:type="dcterms:W3CDTF">2020-09-25T08:31:45Z</dcterms:created>
  <dcterms:modified xsi:type="dcterms:W3CDTF">2022-09-19T17:15:30Z</dcterms:modified>
</cp:coreProperties>
</file>