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4"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79" r:id="rId25"/>
    <p:sldId id="280" r:id="rId26"/>
    <p:sldId id="281" r:id="rId27"/>
    <p:sldId id="282" r:id="rId28"/>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E709B35-4EE9-49A9-AF09-42E3859E1348}"/>
              </a:ext>
            </a:extLst>
          </p:cNvPr>
          <p:cNvSpPr>
            <a:spLocks noGrp="1" noChangeArrowheads="1"/>
          </p:cNvSpPr>
          <p:nvPr>
            <p:ph type="ctrTitle"/>
          </p:nvPr>
        </p:nvSpPr>
        <p:spPr>
          <a:xfrm>
            <a:off x="1066800" y="838200"/>
            <a:ext cx="7772400" cy="70485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algn="ctr">
              <a:defRPr sz="3600"/>
            </a:lvl1pPr>
          </a:lstStyle>
          <a:p>
            <a:pPr lvl="0"/>
            <a:r>
              <a:rPr lang="uk-UA" altLang="uk-UA" noProof="0"/>
              <a:t>Клацніть, щоб редагувати стиль зразка заголовка</a:t>
            </a:r>
            <a:endParaRPr lang="en-US" altLang="uk-UA" noProof="0"/>
          </a:p>
        </p:txBody>
      </p:sp>
      <p:sp>
        <p:nvSpPr>
          <p:cNvPr id="3075" name="Rectangle 3">
            <a:extLst>
              <a:ext uri="{FF2B5EF4-FFF2-40B4-BE49-F238E27FC236}">
                <a16:creationId xmlns:a16="http://schemas.microsoft.com/office/drawing/2014/main" id="{70D122D3-53A0-4270-9EA7-889064B25CF8}"/>
              </a:ext>
            </a:extLst>
          </p:cNvPr>
          <p:cNvSpPr>
            <a:spLocks noGrp="1" noChangeArrowheads="1"/>
          </p:cNvSpPr>
          <p:nvPr>
            <p:ph type="subTitle" idx="1"/>
          </p:nvPr>
        </p:nvSpPr>
        <p:spPr>
          <a:xfrm>
            <a:off x="1066800" y="1524000"/>
            <a:ext cx="7772400" cy="68580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marL="0" indent="0" algn="ctr">
              <a:buFontTx/>
              <a:buNone/>
              <a:defRPr sz="2400">
                <a:solidFill>
                  <a:schemeClr val="bg2"/>
                </a:solidFill>
              </a:defRPr>
            </a:lvl1pPr>
          </a:lstStyle>
          <a:p>
            <a:pPr lvl="0"/>
            <a:r>
              <a:rPr lang="uk-UA" altLang="uk-UA" noProof="0"/>
              <a:t>Клацніть, щоб редагувати стиль зразка підзаголовка</a:t>
            </a:r>
            <a:endParaRPr lang="en-US" altLang="uk-UA" noProof="0"/>
          </a:p>
        </p:txBody>
      </p:sp>
    </p:spTree>
    <p:extLst>
      <p:ext uri="{BB962C8B-B14F-4D97-AF65-F5344CB8AC3E}">
        <p14:creationId xmlns:p14="http://schemas.microsoft.com/office/powerpoint/2010/main" val="2559432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AB71E3-EF87-4BCF-B359-47DB510FA5B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929D89B-6472-4233-8BF4-04114A8C74CB}"/>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3866395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675429-53EB-4CD4-B198-DA27DAA17F5E}"/>
              </a:ext>
            </a:extLst>
          </p:cNvPr>
          <p:cNvSpPr>
            <a:spLocks noGrp="1"/>
          </p:cNvSpPr>
          <p:nvPr>
            <p:ph type="title"/>
          </p:nvPr>
        </p:nvSpPr>
        <p:spPr>
          <a:xfrm>
            <a:off x="623888" y="1709738"/>
            <a:ext cx="78867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C339FEB-7AF3-41E8-9384-B98E0408026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2348802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0B7EC0-87F4-4A0C-A175-BDC8D8DD2ED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059F9F2-109C-41EC-B23C-F25661611F8A}"/>
              </a:ext>
            </a:extLst>
          </p:cNvPr>
          <p:cNvSpPr>
            <a:spLocks noGrp="1"/>
          </p:cNvSpPr>
          <p:nvPr>
            <p:ph sz="half" idx="1"/>
          </p:nvPr>
        </p:nvSpPr>
        <p:spPr>
          <a:xfrm>
            <a:off x="914400" y="1828800"/>
            <a:ext cx="3581400" cy="48006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802538B0-178A-4758-B489-0CEE0E4AD356}"/>
              </a:ext>
            </a:extLst>
          </p:cNvPr>
          <p:cNvSpPr>
            <a:spLocks noGrp="1"/>
          </p:cNvSpPr>
          <p:nvPr>
            <p:ph sz="half" idx="2"/>
          </p:nvPr>
        </p:nvSpPr>
        <p:spPr>
          <a:xfrm>
            <a:off x="4648200" y="1828800"/>
            <a:ext cx="3581400" cy="48006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444272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DB7D57-4AB0-4A25-A441-59846BC1C2AB}"/>
              </a:ext>
            </a:extLst>
          </p:cNvPr>
          <p:cNvSpPr>
            <a:spLocks noGrp="1"/>
          </p:cNvSpPr>
          <p:nvPr>
            <p:ph type="title"/>
          </p:nvPr>
        </p:nvSpPr>
        <p:spPr>
          <a:xfrm>
            <a:off x="630238" y="365125"/>
            <a:ext cx="78867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9564034-9AC8-4763-876A-4F987EFB9B5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012E7957-AA68-41B5-A922-B9FAB15048BC}"/>
              </a:ext>
            </a:extLst>
          </p:cNvPr>
          <p:cNvSpPr>
            <a:spLocks noGrp="1"/>
          </p:cNvSpPr>
          <p:nvPr>
            <p:ph sz="half" idx="2"/>
          </p:nvPr>
        </p:nvSpPr>
        <p:spPr>
          <a:xfrm>
            <a:off x="630238" y="2505075"/>
            <a:ext cx="386873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24F5A01A-5C61-4FBC-B7BE-B714C400C73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F232A9B4-E381-4809-80BC-4D48AFE59E20}"/>
              </a:ext>
            </a:extLst>
          </p:cNvPr>
          <p:cNvSpPr>
            <a:spLocks noGrp="1"/>
          </p:cNvSpPr>
          <p:nvPr>
            <p:ph sz="quarter" idx="4"/>
          </p:nvPr>
        </p:nvSpPr>
        <p:spPr>
          <a:xfrm>
            <a:off x="4629150" y="2505075"/>
            <a:ext cx="38877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3607811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7B01ED-C8E0-4853-BCA7-2F974294FC7C}"/>
              </a:ext>
            </a:extLst>
          </p:cNvPr>
          <p:cNvSpPr>
            <a:spLocks noGrp="1"/>
          </p:cNvSpPr>
          <p:nvPr>
            <p:ph type="title"/>
          </p:nvPr>
        </p:nvSpPr>
        <p:spPr/>
        <p:txBody>
          <a:bodyPr/>
          <a:lstStyle/>
          <a:p>
            <a:r>
              <a:rPr lang="uk-UA"/>
              <a:t>Клацніть, щоб редагувати стиль зразка заголовка</a:t>
            </a:r>
          </a:p>
        </p:txBody>
      </p:sp>
    </p:spTree>
    <p:extLst>
      <p:ext uri="{BB962C8B-B14F-4D97-AF65-F5344CB8AC3E}">
        <p14:creationId xmlns:p14="http://schemas.microsoft.com/office/powerpoint/2010/main" val="2780902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4997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A40026-7910-4FFD-B619-192D2719A02E}"/>
              </a:ext>
            </a:extLst>
          </p:cNvPr>
          <p:cNvSpPr>
            <a:spLocks noGrp="1"/>
          </p:cNvSpPr>
          <p:nvPr>
            <p:ph type="title"/>
          </p:nvPr>
        </p:nvSpPr>
        <p:spPr>
          <a:xfrm>
            <a:off x="630238" y="457200"/>
            <a:ext cx="2949575"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08B88006-8887-43AA-A37D-492407469D2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217ADBC7-550E-441D-B067-4EDAC571467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307252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24DA29-C561-4364-AA39-9FCE1877F8F2}"/>
              </a:ext>
            </a:extLst>
          </p:cNvPr>
          <p:cNvSpPr>
            <a:spLocks noGrp="1"/>
          </p:cNvSpPr>
          <p:nvPr>
            <p:ph type="title"/>
          </p:nvPr>
        </p:nvSpPr>
        <p:spPr>
          <a:xfrm>
            <a:off x="630238" y="457200"/>
            <a:ext cx="2949575"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A8C39BC4-BC4D-442C-8B4A-0A82A9C59CE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p>
        </p:txBody>
      </p:sp>
      <p:sp>
        <p:nvSpPr>
          <p:cNvPr id="4" name="Місце для тексту 3">
            <a:extLst>
              <a:ext uri="{FF2B5EF4-FFF2-40B4-BE49-F238E27FC236}">
                <a16:creationId xmlns:a16="http://schemas.microsoft.com/office/drawing/2014/main" id="{2E799F2F-6902-489D-99B5-5FDB940367A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3806774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E391B1-6C85-4147-8023-6F5C2096993E}"/>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ACCB9FE1-612B-4DFB-84BF-153F504CA27D}"/>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2348627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C98DF22C-0047-4892-9DFD-002735432E47}"/>
              </a:ext>
            </a:extLst>
          </p:cNvPr>
          <p:cNvSpPr>
            <a:spLocks noGrp="1"/>
          </p:cNvSpPr>
          <p:nvPr>
            <p:ph type="title" orient="vert"/>
          </p:nvPr>
        </p:nvSpPr>
        <p:spPr>
          <a:xfrm>
            <a:off x="6800850" y="304800"/>
            <a:ext cx="1962150" cy="6324600"/>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FF35CD84-7709-491D-9F8C-86DBE34980DC}"/>
              </a:ext>
            </a:extLst>
          </p:cNvPr>
          <p:cNvSpPr>
            <a:spLocks noGrp="1"/>
          </p:cNvSpPr>
          <p:nvPr>
            <p:ph type="body" orient="vert" idx="1"/>
          </p:nvPr>
        </p:nvSpPr>
        <p:spPr>
          <a:xfrm>
            <a:off x="914400" y="304800"/>
            <a:ext cx="5734050" cy="6324600"/>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2485604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F74EFC2-A616-417E-A9E3-98330D726312}"/>
              </a:ext>
            </a:extLst>
          </p:cNvPr>
          <p:cNvSpPr>
            <a:spLocks noGrp="1" noChangeArrowheads="1"/>
          </p:cNvSpPr>
          <p:nvPr>
            <p:ph type="title"/>
          </p:nvPr>
        </p:nvSpPr>
        <p:spPr bwMode="auto">
          <a:xfrm>
            <a:off x="2286000" y="304800"/>
            <a:ext cx="6477000"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uk-UA" altLang="uk-UA"/>
              <a:t>Клацніть, щоб редагувати стиль зразка заголовка</a:t>
            </a:r>
            <a:endParaRPr lang="en-US" altLang="uk-UA"/>
          </a:p>
        </p:txBody>
      </p:sp>
      <p:sp>
        <p:nvSpPr>
          <p:cNvPr id="1027" name="Rectangle 3">
            <a:extLst>
              <a:ext uri="{FF2B5EF4-FFF2-40B4-BE49-F238E27FC236}">
                <a16:creationId xmlns:a16="http://schemas.microsoft.com/office/drawing/2014/main" id="{112D2949-1F3D-4CDC-B711-8104A592C43D}"/>
              </a:ext>
            </a:extLst>
          </p:cNvPr>
          <p:cNvSpPr>
            <a:spLocks noGrp="1" noChangeArrowheads="1"/>
          </p:cNvSpPr>
          <p:nvPr>
            <p:ph type="body" idx="1"/>
          </p:nvPr>
        </p:nvSpPr>
        <p:spPr bwMode="auto">
          <a:xfrm>
            <a:off x="914400" y="1828800"/>
            <a:ext cx="73152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uk-UA"/>
              <a:t>Клацніть, щоб відредагувати стилі зразків тексту</a:t>
            </a:r>
          </a:p>
          <a:p>
            <a:pPr lvl="1"/>
            <a:r>
              <a:rPr lang="uk-UA" altLang="uk-UA"/>
              <a:t>Другий рівень</a:t>
            </a:r>
          </a:p>
          <a:p>
            <a:pPr lvl="2"/>
            <a:r>
              <a:rPr lang="uk-UA" altLang="uk-UA"/>
              <a:t>Третій рівень</a:t>
            </a:r>
          </a:p>
          <a:p>
            <a:pPr lvl="3"/>
            <a:r>
              <a:rPr lang="uk-UA" altLang="uk-UA"/>
              <a:t>Четвертий рівень</a:t>
            </a:r>
          </a:p>
          <a:p>
            <a:pPr lvl="4"/>
            <a:r>
              <a:rPr lang="uk-UA" altLang="uk-UA"/>
              <a:t>П’ятий рівень</a:t>
            </a:r>
            <a:endParaRPr lang="en-US" altLang="uk-UA"/>
          </a:p>
        </p:txBody>
      </p:sp>
    </p:spTree>
    <p:extLst>
      <p:ext uri="{BB962C8B-B14F-4D97-AF65-F5344CB8AC3E}">
        <p14:creationId xmlns:p14="http://schemas.microsoft.com/office/powerpoint/2010/main" val="15378325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gif"/><Relationship Id="rId4" Type="http://schemas.openxmlformats.org/officeDocument/2006/relationships/image" Target="../media/image14.gif"/></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109DD2-FE44-4EDC-AE20-F1DA5B2A0649}"/>
              </a:ext>
            </a:extLst>
          </p:cNvPr>
          <p:cNvSpPr>
            <a:spLocks noGrp="1"/>
          </p:cNvSpPr>
          <p:nvPr>
            <p:ph type="ctrTitle"/>
          </p:nvPr>
        </p:nvSpPr>
        <p:spPr/>
        <p:txBody>
          <a:bodyPr/>
          <a:lstStyle/>
          <a:p>
            <a:r>
              <a:rPr lang="en-US" sz="4000" dirty="0">
                <a:latin typeface="Times New Roman" panose="02020603050405020304" pitchFamily="18" charset="0"/>
                <a:cs typeface="Times New Roman" panose="02020603050405020304" pitchFamily="18" charset="0"/>
              </a:rPr>
              <a:t>Lecture 4</a:t>
            </a:r>
            <a:endParaRPr lang="uk-UA" sz="4000" dirty="0">
              <a:latin typeface="Times New Roman" panose="02020603050405020304" pitchFamily="18" charset="0"/>
              <a:cs typeface="Times New Roman" panose="02020603050405020304" pitchFamily="18" charset="0"/>
            </a:endParaRPr>
          </a:p>
        </p:txBody>
      </p:sp>
      <p:sp>
        <p:nvSpPr>
          <p:cNvPr id="3" name="Підзаголовок 2">
            <a:extLst>
              <a:ext uri="{FF2B5EF4-FFF2-40B4-BE49-F238E27FC236}">
                <a16:creationId xmlns:a16="http://schemas.microsoft.com/office/drawing/2014/main" id="{A437F358-BCB0-49C4-A3D6-099FDDCC1F5A}"/>
              </a:ext>
            </a:extLst>
          </p:cNvPr>
          <p:cNvSpPr>
            <a:spLocks noGrp="1"/>
          </p:cNvSpPr>
          <p:nvPr>
            <p:ph type="subTitle" idx="1"/>
          </p:nvPr>
        </p:nvSpPr>
        <p:spPr/>
        <p:txBody>
          <a:bodyPr/>
          <a:lstStyle/>
          <a:p>
            <a:r>
              <a:rPr lang="en-US" sz="3200" dirty="0">
                <a:latin typeface="Times New Roman" panose="02020603050405020304" pitchFamily="18" charset="0"/>
                <a:cs typeface="Times New Roman" panose="02020603050405020304" pitchFamily="18" charset="0"/>
              </a:rPr>
              <a:t>Mononuclear arenas. Polynuclear arenas</a:t>
            </a:r>
            <a:endParaRPr lang="uk-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8520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45506" y="476672"/>
            <a:ext cx="1141659" cy="430887"/>
          </a:xfrm>
          <a:prstGeom prst="rect">
            <a:avLst/>
          </a:prstGeom>
        </p:spPr>
        <p:txBody>
          <a:bodyPr wrap="none">
            <a:spAutoFit/>
          </a:bodyPr>
          <a:lstStyle/>
          <a:p>
            <a:r>
              <a:rPr lang="en-US" sz="2200" b="1" dirty="0">
                <a:latin typeface="Arial" panose="020B0604020202020204" pitchFamily="34" charset="0"/>
                <a:cs typeface="Arial" panose="020B0604020202020204" pitchFamily="34" charset="0"/>
              </a:rPr>
              <a:t>Arenas</a:t>
            </a:r>
            <a:endParaRPr lang="ru-RU" sz="2200" b="1" dirty="0">
              <a:latin typeface="Arial" panose="020B0604020202020204" pitchFamily="34" charset="0"/>
              <a:cs typeface="Arial" panose="020B0604020202020204" pitchFamily="34" charset="0"/>
            </a:endParaRPr>
          </a:p>
        </p:txBody>
      </p:sp>
      <p:sp>
        <p:nvSpPr>
          <p:cNvPr id="5" name="Прямоугольник 4"/>
          <p:cNvSpPr/>
          <p:nvPr/>
        </p:nvSpPr>
        <p:spPr>
          <a:xfrm>
            <a:off x="2827600" y="1052736"/>
            <a:ext cx="3177473" cy="461665"/>
          </a:xfrm>
          <a:prstGeom prst="rect">
            <a:avLst/>
          </a:prstGeom>
        </p:spPr>
        <p:txBody>
          <a:bodyPr wrap="none">
            <a:spAutoFit/>
          </a:bodyPr>
          <a:lstStyle/>
          <a:p>
            <a:pPr algn="ctr"/>
            <a:r>
              <a:rPr lang="en-US" b="1" dirty="0">
                <a:latin typeface="Arial" panose="020B0604020202020204" pitchFamily="34" charset="0"/>
                <a:cs typeface="Arial" panose="020B0604020202020204" pitchFamily="34" charset="0"/>
              </a:rPr>
              <a:t>Mononuclear arenas</a:t>
            </a:r>
            <a:endParaRPr lang="ru-RU" b="1" dirty="0">
              <a:latin typeface="Arial" panose="020B0604020202020204" pitchFamily="34" charset="0"/>
              <a:cs typeface="Arial" panose="020B0604020202020204" pitchFamily="34" charset="0"/>
            </a:endParaRPr>
          </a:p>
        </p:txBody>
      </p:sp>
      <p:sp>
        <p:nvSpPr>
          <p:cNvPr id="7" name="Прямоугольник 6"/>
          <p:cNvSpPr/>
          <p:nvPr/>
        </p:nvSpPr>
        <p:spPr>
          <a:xfrm>
            <a:off x="0" y="1556792"/>
            <a:ext cx="9252520" cy="2246769"/>
          </a:xfrm>
          <a:prstGeom prst="rect">
            <a:avLst/>
          </a:prstGeom>
        </p:spPr>
        <p:txBody>
          <a:bodyPr wrap="square">
            <a:spAutoFit/>
          </a:bodyPr>
          <a:lstStyle/>
          <a:p>
            <a:pPr algn="just"/>
            <a:r>
              <a:rPr lang="en-US" sz="2000" dirty="0">
                <a:latin typeface="Arial" panose="020B0604020202020204" pitchFamily="34" charset="0"/>
                <a:cs typeface="Arial" panose="020B0604020202020204" pitchFamily="34" charset="0"/>
              </a:rPr>
              <a:t>	The simplest representative of mononuclear arenes is C</a:t>
            </a:r>
            <a:r>
              <a:rPr lang="en-US" sz="2000" baseline="-25000" dirty="0">
                <a:latin typeface="Arial" panose="020B0604020202020204" pitchFamily="34" charset="0"/>
                <a:cs typeface="Arial" panose="020B0604020202020204" pitchFamily="34" charset="0"/>
              </a:rPr>
              <a:t>6</a:t>
            </a:r>
            <a:r>
              <a:rPr lang="en-US" sz="2000" dirty="0">
                <a:latin typeface="Arial" panose="020B0604020202020204" pitchFamily="34" charset="0"/>
                <a:cs typeface="Arial" panose="020B0604020202020204" pitchFamily="34" charset="0"/>
              </a:rPr>
              <a:t>H</a:t>
            </a:r>
            <a:r>
              <a:rPr lang="en-US" sz="2000" baseline="-25000" dirty="0">
                <a:latin typeface="Arial" panose="020B0604020202020204" pitchFamily="34" charset="0"/>
                <a:cs typeface="Arial" panose="020B0604020202020204" pitchFamily="34" charset="0"/>
              </a:rPr>
              <a:t>6</a:t>
            </a:r>
            <a:r>
              <a:rPr lang="en-US" sz="2000" dirty="0">
                <a:latin typeface="Arial" panose="020B0604020202020204" pitchFamily="34" charset="0"/>
                <a:cs typeface="Arial" panose="020B0604020202020204" pitchFamily="34" charset="0"/>
              </a:rPr>
              <a:t> benzene (first obtained by M. Faraday in 1825 from condensed residues of lighting gas). The formula of benzene in the form of a six-membered cycle with alternating single and double bonds was proposed in 1865 by A. </a:t>
            </a:r>
            <a:r>
              <a:rPr lang="en-US" sz="2000" dirty="0" err="1">
                <a:latin typeface="Arial" panose="020B0604020202020204" pitchFamily="34" charset="0"/>
                <a:cs typeface="Arial" panose="020B0604020202020204" pitchFamily="34" charset="0"/>
              </a:rPr>
              <a:t>Kekule</a:t>
            </a:r>
            <a:r>
              <a:rPr lang="en-US" sz="2000" dirty="0">
                <a:latin typeface="Arial" panose="020B0604020202020204" pitchFamily="34" charset="0"/>
                <a:cs typeface="Arial" panose="020B0604020202020204" pitchFamily="34" charset="0"/>
              </a:rPr>
              <a:t>. In the framework of modern concepts, the bond system in the benzene molecule includes a σ-backbone based on sp</a:t>
            </a:r>
            <a:r>
              <a:rPr lang="en-US" sz="2000" baseline="30000"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-hybrid AOs and a delocalized π-conjugated system (an aromatic sextet of p-AOs):</a:t>
            </a:r>
            <a:endParaRPr lang="ru-RU" sz="2000" dirty="0">
              <a:latin typeface="Arial" panose="020B0604020202020204" pitchFamily="34" charset="0"/>
              <a:cs typeface="Arial" panose="020B0604020202020204" pitchFamily="34"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803561"/>
            <a:ext cx="16954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4879" y="4629577"/>
            <a:ext cx="4614242" cy="2068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2A5BFA59-87DC-4B0C-BAE3-E1A460179242}"/>
              </a:ext>
            </a:extLst>
          </p:cNvPr>
          <p:cNvSpPr txBox="1"/>
          <p:nvPr/>
        </p:nvSpPr>
        <p:spPr>
          <a:xfrm>
            <a:off x="4110215" y="3896578"/>
            <a:ext cx="458780" cy="4616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a:t>or</a:t>
            </a:r>
            <a:endParaRPr lang="uk-UA" dirty="0"/>
          </a:p>
        </p:txBody>
      </p:sp>
    </p:spTree>
    <p:extLst>
      <p:ext uri="{BB962C8B-B14F-4D97-AF65-F5344CB8AC3E}">
        <p14:creationId xmlns:p14="http://schemas.microsoft.com/office/powerpoint/2010/main" val="1516930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556792"/>
            <a:ext cx="7632847" cy="4154984"/>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combination of specific properties of benzene (high stability, inertness in addition reactions, tendency to substitution reactions) has received the general name aromaticity. According to the </a:t>
            </a:r>
            <a:r>
              <a:rPr lang="en-US" dirty="0" err="1">
                <a:latin typeface="Arial" panose="020B0604020202020204" pitchFamily="34" charset="0"/>
                <a:cs typeface="Arial" panose="020B0604020202020204" pitchFamily="34" charset="0"/>
              </a:rPr>
              <a:t>Hückel</a:t>
            </a:r>
            <a:r>
              <a:rPr lang="en-US" dirty="0">
                <a:latin typeface="Arial" panose="020B0604020202020204" pitchFamily="34" charset="0"/>
                <a:cs typeface="Arial" panose="020B0604020202020204" pitchFamily="34" charset="0"/>
              </a:rPr>
              <a:t> rule (1931), the aromaticity criterion is the presence in its structure of a planar cycle containing a closed conjugated system, including (4n + 2)π-electrons (n = 0, 1, 2, 3, etc.). </a:t>
            </a:r>
            <a:r>
              <a:rPr lang="en-US" dirty="0" err="1">
                <a:latin typeface="Arial" panose="020B0604020202020204" pitchFamily="34" charset="0"/>
                <a:cs typeface="Arial" panose="020B0604020202020204" pitchFamily="34" charset="0"/>
              </a:rPr>
              <a:t>Hückel's</a:t>
            </a:r>
            <a:r>
              <a:rPr lang="en-US" dirty="0">
                <a:latin typeface="Arial" panose="020B0604020202020204" pitchFamily="34" charset="0"/>
                <a:cs typeface="Arial" panose="020B0604020202020204" pitchFamily="34" charset="0"/>
              </a:rPr>
              <a:t> rule is applicable to condensed aromatic systems (naphthalene, anthracene, etc.), as well as to non-benzenoid systems such as cyclopentadienyl anion, etc.</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7355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2602" y="970496"/>
            <a:ext cx="7920880" cy="3046988"/>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According to the IUPAC nomenclature, mononuclear arenes are considered as benzene substitution products: methylbenzene, ethylbenzene, etc. If there are two or more substituents in the benzene ring, their position is indicated by numbers; along with the digital designation of the position of the substituents, prefixes are also used: </a:t>
            </a:r>
            <a:r>
              <a:rPr lang="en-US" i="1" dirty="0">
                <a:latin typeface="Arial" panose="020B0604020202020204" pitchFamily="34" charset="0"/>
                <a:cs typeface="Arial" panose="020B0604020202020204" pitchFamily="34" charset="0"/>
              </a:rPr>
              <a:t>ortho-</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o-</a:t>
            </a:r>
            <a:r>
              <a:rPr lang="en-US" dirty="0">
                <a:latin typeface="Arial" panose="020B0604020202020204" pitchFamily="34" charset="0"/>
                <a:cs typeface="Arial" panose="020B0604020202020204" pitchFamily="34" charset="0"/>
              </a:rPr>
              <a:t>) position - 1.2; </a:t>
            </a:r>
            <a:r>
              <a:rPr lang="en-US" i="1" dirty="0">
                <a:latin typeface="Arial" panose="020B0604020202020204" pitchFamily="34" charset="0"/>
                <a:cs typeface="Arial" panose="020B0604020202020204" pitchFamily="34" charset="0"/>
              </a:rPr>
              <a:t>meta-</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m-</a:t>
            </a:r>
            <a:r>
              <a:rPr lang="en-US" dirty="0">
                <a:latin typeface="Arial" panose="020B0604020202020204" pitchFamily="34" charset="0"/>
                <a:cs typeface="Arial" panose="020B0604020202020204" pitchFamily="34" charset="0"/>
              </a:rPr>
              <a:t>) position - 1.3; </a:t>
            </a:r>
            <a:r>
              <a:rPr lang="en-US" i="1" dirty="0">
                <a:latin typeface="Arial" panose="020B0604020202020204" pitchFamily="34" charset="0"/>
                <a:cs typeface="Arial" panose="020B0604020202020204" pitchFamily="34" charset="0"/>
              </a:rPr>
              <a:t>para-</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 position - 1.4.</a:t>
            </a:r>
            <a:endParaRPr lang="ru-RU"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6C54E6C-8DD1-4DA9-9138-3EAADDF5ED8F}"/>
              </a:ext>
            </a:extLst>
          </p:cNvPr>
          <p:cNvSpPr txBox="1"/>
          <p:nvPr/>
        </p:nvSpPr>
        <p:spPr>
          <a:xfrm>
            <a:off x="2145894" y="298483"/>
            <a:ext cx="4572000" cy="461665"/>
          </a:xfrm>
          <a:prstGeom prst="rect">
            <a:avLst/>
          </a:prstGeom>
          <a:noFill/>
        </p:spPr>
        <p:txBody>
          <a:bodyPr wrap="square">
            <a:spAutoFit/>
          </a:bodyPr>
          <a:lstStyle/>
          <a:p>
            <a:r>
              <a:rPr lang="uk-UA" b="1" dirty="0" err="1"/>
              <a:t>nomenclature</a:t>
            </a:r>
            <a:r>
              <a:rPr lang="uk-UA" b="1" dirty="0"/>
              <a:t> </a:t>
            </a:r>
            <a:r>
              <a:rPr lang="uk-UA" b="1" dirty="0" err="1"/>
              <a:t>and</a:t>
            </a:r>
            <a:r>
              <a:rPr lang="uk-UA" b="1" dirty="0"/>
              <a:t> </a:t>
            </a:r>
            <a:r>
              <a:rPr lang="uk-UA" b="1" dirty="0" err="1"/>
              <a:t>isomerism</a:t>
            </a:r>
            <a:endParaRPr lang="uk-UA" b="1" dirty="0"/>
          </a:p>
        </p:txBody>
      </p:sp>
      <p:pic>
        <p:nvPicPr>
          <p:cNvPr id="1026" name="Picture 2" descr="Organic Chemistry: Constitutional (Structural) Isomerism - A-Level H2  Chemistry Tuition by 10 Year Series Author">
            <a:extLst>
              <a:ext uri="{FF2B5EF4-FFF2-40B4-BE49-F238E27FC236}">
                <a16:creationId xmlns:a16="http://schemas.microsoft.com/office/drawing/2014/main" id="{833C1645-4A5C-4BA3-84DC-E4C4A30A6B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029452"/>
            <a:ext cx="7920880" cy="2607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319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16019" y="127665"/>
            <a:ext cx="3312368" cy="830997"/>
          </a:xfrm>
          <a:prstGeom prst="rect">
            <a:avLst/>
          </a:prstGeom>
        </p:spPr>
        <p:txBody>
          <a:bodyPr wrap="square">
            <a:spAutoFit/>
          </a:bodyPr>
          <a:lstStyle/>
          <a:p>
            <a:pPr algn="ctr"/>
            <a:r>
              <a:rPr lang="en-US" b="1" dirty="0">
                <a:solidFill>
                  <a:srgbClr val="C00000"/>
                </a:solidFill>
                <a:latin typeface="Arial" panose="020B0604020202020204" pitchFamily="34" charset="0"/>
                <a:cs typeface="Arial" panose="020B0604020202020204" pitchFamily="34" charset="0"/>
              </a:rPr>
              <a:t>Ways to obtain</a:t>
            </a:r>
          </a:p>
          <a:p>
            <a:pPr algn="ctr"/>
            <a:r>
              <a:rPr lang="en-US" b="1" dirty="0">
                <a:solidFill>
                  <a:srgbClr val="C00000"/>
                </a:solidFill>
                <a:latin typeface="Arial" panose="020B0604020202020204" pitchFamily="34" charset="0"/>
                <a:cs typeface="Arial" panose="020B0604020202020204" pitchFamily="34" charset="0"/>
              </a:rPr>
              <a:t>Natural sources</a:t>
            </a:r>
            <a:endParaRPr lang="ru-RU" b="1" dirty="0">
              <a:solidFill>
                <a:srgbClr val="C00000"/>
              </a:solidFill>
              <a:latin typeface="Arial" panose="020B0604020202020204" pitchFamily="34" charset="0"/>
              <a:cs typeface="Arial" panose="020B0604020202020204" pitchFamily="34" charset="0"/>
            </a:endParaRPr>
          </a:p>
        </p:txBody>
      </p:sp>
      <p:sp>
        <p:nvSpPr>
          <p:cNvPr id="3" name="Прямоугольник 2"/>
          <p:cNvSpPr/>
          <p:nvPr/>
        </p:nvSpPr>
        <p:spPr>
          <a:xfrm>
            <a:off x="66856" y="1030670"/>
            <a:ext cx="8969640" cy="1200329"/>
          </a:xfrm>
          <a:prstGeom prst="rect">
            <a:avLst/>
          </a:prstGeom>
        </p:spPr>
        <p:txBody>
          <a:bodyPr wrap="square">
            <a:spAutoFit/>
          </a:bodyPr>
          <a:lstStyle/>
          <a:p>
            <a:pPr algn="just"/>
            <a:r>
              <a:rPr lang="en-US" i="1" dirty="0">
                <a:latin typeface="Arial" panose="020B0604020202020204" pitchFamily="34" charset="0"/>
                <a:cs typeface="Arial" panose="020B0604020202020204" pitchFamily="34" charset="0"/>
              </a:rPr>
              <a:t>	Obtaining from </a:t>
            </a:r>
            <a:r>
              <a:rPr lang="en-US" dirty="0">
                <a:latin typeface="Arial" panose="020B0604020202020204" pitchFamily="34" charset="0"/>
                <a:cs typeface="Arial" panose="020B0604020202020204" pitchFamily="34" charset="0"/>
              </a:rPr>
              <a:t>petroleum by aromatization - heating at high temperature and pressure in the presence of catalysts, for example </a:t>
            </a:r>
            <a:r>
              <a:rPr lang="ru-RU" dirty="0">
                <a:latin typeface="Arial" panose="020B0604020202020204" pitchFamily="34" charset="0"/>
                <a:cs typeface="Arial" panose="020B0604020202020204" pitchFamily="34" charset="0"/>
              </a:rPr>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9058" y="2428841"/>
            <a:ext cx="2854925" cy="982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http://www.studfiles.ru/html/2706/215/html_YJS0Q2oapm.6am8/htmlconvd-GB0VBa_html_m5e61e10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175" y="3446696"/>
            <a:ext cx="5581650" cy="11239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98904" y="4869160"/>
            <a:ext cx="7946598"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As a result of aromatization, the feedstock containing about 10% arenes and 65% alkanes is converted into a product containing 50–65% arenes</a:t>
            </a:r>
            <a:r>
              <a:rPr lang="ru-RU"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957735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620688"/>
            <a:ext cx="8496944" cy="1938992"/>
          </a:xfrm>
          <a:prstGeom prst="rect">
            <a:avLst/>
          </a:prstGeom>
        </p:spPr>
        <p:txBody>
          <a:bodyPr wrap="square">
            <a:spAutoFit/>
          </a:bodyPr>
          <a:lstStyle/>
          <a:p>
            <a:pPr algn="just"/>
            <a:r>
              <a:rPr lang="en-US" i="1" dirty="0">
                <a:solidFill>
                  <a:schemeClr val="accent2"/>
                </a:solidFill>
                <a:latin typeface="Arial" panose="020B0604020202020204" pitchFamily="34" charset="0"/>
                <a:cs typeface="Arial" panose="020B0604020202020204" pitchFamily="34" charset="0"/>
              </a:rPr>
              <a:t>	Obtaining from coal. When coal is heated without air access to 1000 - 1300 ºС, coke, coke oven gas and coal tar are formed. Fractional distillation of coal tar produces a mixture of mono- and multinuclear arenes, heterocyclic compounds, etc.</a:t>
            </a:r>
            <a:endParaRPr lang="ru-RU" dirty="0">
              <a:solidFill>
                <a:schemeClr val="accent2"/>
              </a:solidFill>
              <a:latin typeface="Arial" panose="020B0604020202020204" pitchFamily="34" charset="0"/>
              <a:cs typeface="Arial" panose="020B0604020202020204" pitchFamily="34" charset="0"/>
            </a:endParaRPr>
          </a:p>
        </p:txBody>
      </p:sp>
      <p:sp>
        <p:nvSpPr>
          <p:cNvPr id="5" name="Прямоугольник 4"/>
          <p:cNvSpPr/>
          <p:nvPr/>
        </p:nvSpPr>
        <p:spPr>
          <a:xfrm>
            <a:off x="295562" y="2583886"/>
            <a:ext cx="4069384" cy="461665"/>
          </a:xfrm>
          <a:prstGeom prst="rect">
            <a:avLst/>
          </a:prstGeom>
        </p:spPr>
        <p:txBody>
          <a:bodyPr wrap="none">
            <a:spAutoFit/>
          </a:bodyPr>
          <a:lstStyle/>
          <a:p>
            <a:r>
              <a:rPr lang="ru-RU" dirty="0">
                <a:latin typeface="Arial" panose="020B0604020202020204" pitchFamily="34" charset="0"/>
                <a:cs typeface="Arial" panose="020B0604020202020204" pitchFamily="34" charset="0"/>
              </a:rPr>
              <a:t>1. </a:t>
            </a:r>
            <a:r>
              <a:rPr lang="en-US" dirty="0">
                <a:latin typeface="Arial" panose="020B0604020202020204" pitchFamily="34" charset="0"/>
                <a:cs typeface="Arial" panose="020B0604020202020204" pitchFamily="34" charset="0"/>
              </a:rPr>
              <a:t>Alkyne cyclotrimerization</a:t>
            </a:r>
            <a:r>
              <a:rPr lang="ru-RU" dirty="0">
                <a:latin typeface="Arial" panose="020B0604020202020204" pitchFamily="34" charset="0"/>
                <a:cs typeface="Arial" panose="020B0604020202020204" pitchFamily="34" charset="0"/>
              </a:rPr>
              <a:t>:</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7252" y="3068960"/>
            <a:ext cx="2246542" cy="667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295562" y="3760260"/>
            <a:ext cx="3444405" cy="461665"/>
          </a:xfrm>
          <a:prstGeom prst="rect">
            <a:avLst/>
          </a:prstGeom>
        </p:spPr>
        <p:txBody>
          <a:bodyPr wrap="none">
            <a:spAutoFit/>
          </a:bodyPr>
          <a:lstStyle/>
          <a:p>
            <a:r>
              <a:rPr lang="ru-RU" dirty="0">
                <a:latin typeface="Arial" panose="020B0604020202020204" pitchFamily="34" charset="0"/>
                <a:cs typeface="Arial" panose="020B0604020202020204" pitchFamily="34" charset="0"/>
              </a:rPr>
              <a:t>2. </a:t>
            </a:r>
            <a:r>
              <a:rPr lang="en-US" dirty="0" err="1">
                <a:latin typeface="Arial" panose="020B0604020202020204" pitchFamily="34" charset="0"/>
                <a:cs typeface="Arial" panose="020B0604020202020204" pitchFamily="34" charset="0"/>
              </a:rPr>
              <a:t>Wurtz-Fittig</a:t>
            </a:r>
            <a:r>
              <a:rPr lang="en-US" dirty="0">
                <a:latin typeface="Arial" panose="020B0604020202020204" pitchFamily="34" charset="0"/>
                <a:cs typeface="Arial" panose="020B0604020202020204" pitchFamily="34" charset="0"/>
              </a:rPr>
              <a:t> reaction </a:t>
            </a:r>
            <a:r>
              <a:rPr lang="ru-RU" dirty="0">
                <a:latin typeface="Arial" panose="020B0604020202020204" pitchFamily="34" charset="0"/>
                <a:cs typeface="Arial" panose="020B0604020202020204" pitchFamily="34" charset="0"/>
              </a:rPr>
              <a:t>:</a:t>
            </a:r>
          </a:p>
        </p:txBody>
      </p:sp>
      <p:sp>
        <p:nvSpPr>
          <p:cNvPr id="2" name="Прямоугольник 1"/>
          <p:cNvSpPr/>
          <p:nvPr/>
        </p:nvSpPr>
        <p:spPr>
          <a:xfrm>
            <a:off x="2438122" y="4214383"/>
            <a:ext cx="5121617" cy="338554"/>
          </a:xfrm>
          <a:prstGeom prst="rect">
            <a:avLst/>
          </a:prstGeom>
        </p:spPr>
        <p:txBody>
          <a:bodyPr wrap="square">
            <a:spAutoFit/>
          </a:bodyPr>
          <a:lstStyle/>
          <a:p>
            <a:r>
              <a:rPr lang="ru-RU" sz="1600" dirty="0">
                <a:latin typeface="Arial" panose="020B0604020202020204" pitchFamily="34" charset="0"/>
                <a:cs typeface="Arial" panose="020B0604020202020204" pitchFamily="34" charset="0"/>
              </a:rPr>
              <a:t>С</a:t>
            </a:r>
            <a:r>
              <a:rPr lang="ru-RU" sz="1600" baseline="-25000" dirty="0">
                <a:latin typeface="Arial" panose="020B0604020202020204" pitchFamily="34" charset="0"/>
                <a:cs typeface="Arial" panose="020B0604020202020204" pitchFamily="34" charset="0"/>
              </a:rPr>
              <a:t>6</a:t>
            </a:r>
            <a:r>
              <a:rPr lang="ru-RU" sz="1600" dirty="0">
                <a:latin typeface="Arial" panose="020B0604020202020204" pitchFamily="34" charset="0"/>
                <a:cs typeface="Arial" panose="020B0604020202020204" pitchFamily="34" charset="0"/>
              </a:rPr>
              <a:t>Н</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a:t>
            </a:r>
            <a:r>
              <a:rPr lang="ru-RU" sz="1600" dirty="0">
                <a:latin typeface="Arial" panose="020B0604020202020204" pitchFamily="34" charset="0"/>
                <a:cs typeface="Arial" panose="020B0604020202020204" pitchFamily="34" charset="0"/>
              </a:rPr>
              <a:t>  +  2</a:t>
            </a:r>
            <a:r>
              <a:rPr lang="en-US" sz="1600" dirty="0">
                <a:latin typeface="Arial" panose="020B0604020202020204" pitchFamily="34" charset="0"/>
                <a:cs typeface="Arial" panose="020B0604020202020204" pitchFamily="34" charset="0"/>
              </a:rPr>
              <a:t>Na</a:t>
            </a:r>
            <a:r>
              <a:rPr lang="ru-RU" sz="1600" dirty="0">
                <a:latin typeface="Arial" panose="020B0604020202020204" pitchFamily="34" charset="0"/>
                <a:cs typeface="Arial" panose="020B0604020202020204" pitchFamily="34" charset="0"/>
              </a:rPr>
              <a:t>  +  С</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Н</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 </a:t>
            </a:r>
            <a:r>
              <a:rPr lang="ru-RU" sz="1600" dirty="0">
                <a:latin typeface="Arial" panose="020B0604020202020204" pitchFamily="34" charset="0"/>
                <a:cs typeface="Arial" panose="020B0604020202020204" pitchFamily="34" charset="0"/>
              </a:rPr>
              <a:t>→ С</a:t>
            </a:r>
            <a:r>
              <a:rPr lang="ru-RU" sz="1600" baseline="-25000" dirty="0">
                <a:latin typeface="Arial" panose="020B0604020202020204" pitchFamily="34" charset="0"/>
                <a:cs typeface="Arial" panose="020B0604020202020204" pitchFamily="34" charset="0"/>
              </a:rPr>
              <a:t>6</a:t>
            </a:r>
            <a:r>
              <a:rPr lang="ru-RU" sz="1600" dirty="0">
                <a:latin typeface="Arial" panose="020B0604020202020204" pitchFamily="34" charset="0"/>
                <a:cs typeface="Arial" panose="020B0604020202020204" pitchFamily="34" charset="0"/>
              </a:rPr>
              <a:t>Н</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–С</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Н</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  +  2</a:t>
            </a:r>
            <a:r>
              <a:rPr lang="en-US" sz="1600" dirty="0" err="1">
                <a:latin typeface="Arial" panose="020B0604020202020204" pitchFamily="34" charset="0"/>
                <a:cs typeface="Arial" panose="020B0604020202020204" pitchFamily="34" charset="0"/>
              </a:rPr>
              <a:t>NaBr</a:t>
            </a:r>
            <a:r>
              <a:rPr lang="ru-RU" sz="1600" dirty="0">
                <a:latin typeface="Arial" panose="020B0604020202020204" pitchFamily="34" charset="0"/>
                <a:cs typeface="Arial" panose="020B0604020202020204" pitchFamily="34" charset="0"/>
              </a:rPr>
              <a:t>.</a:t>
            </a:r>
          </a:p>
        </p:txBody>
      </p:sp>
      <p:sp>
        <p:nvSpPr>
          <p:cNvPr id="3" name="Прямоугольник 2"/>
          <p:cNvSpPr/>
          <p:nvPr/>
        </p:nvSpPr>
        <p:spPr>
          <a:xfrm>
            <a:off x="295562" y="4702658"/>
            <a:ext cx="7848872" cy="830997"/>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3. </a:t>
            </a:r>
            <a:r>
              <a:rPr lang="en-US" dirty="0">
                <a:latin typeface="Arial" panose="020B0604020202020204" pitchFamily="34" charset="0"/>
                <a:cs typeface="Arial" panose="020B0604020202020204" pitchFamily="34" charset="0"/>
              </a:rPr>
              <a:t>Alkylation of aromatic hydrocarbons according to Friedel-Crafts </a:t>
            </a:r>
            <a:r>
              <a:rPr lang="ru-RU" dirty="0">
                <a:latin typeface="Arial" panose="020B0604020202020204" pitchFamily="34" charset="0"/>
                <a:cs typeface="Arial" panose="020B0604020202020204" pitchFamily="34" charset="0"/>
              </a:rPr>
              <a:t>:</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1628" y="5714662"/>
            <a:ext cx="2871415" cy="694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6867" y="5736327"/>
            <a:ext cx="3057875" cy="648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72FB57B6-4ABB-498B-B327-157A65579AEB}"/>
              </a:ext>
            </a:extLst>
          </p:cNvPr>
          <p:cNvSpPr txBox="1"/>
          <p:nvPr/>
        </p:nvSpPr>
        <p:spPr>
          <a:xfrm>
            <a:off x="3650618" y="2217190"/>
            <a:ext cx="1519968" cy="461665"/>
          </a:xfrm>
          <a:prstGeom prst="rect">
            <a:avLst/>
          </a:prstGeom>
          <a:noFill/>
        </p:spPr>
        <p:txBody>
          <a:bodyPr wrap="none" rtlCol="0">
            <a:spAutoFit/>
          </a:bodyPr>
          <a:lstStyle/>
          <a:p>
            <a:r>
              <a:rPr lang="en-US" dirty="0">
                <a:solidFill>
                  <a:srgbClr val="C00000"/>
                </a:solidFill>
              </a:rPr>
              <a:t>Synthesis</a:t>
            </a:r>
            <a:endParaRPr lang="uk-UA" dirty="0">
              <a:solidFill>
                <a:srgbClr val="C00000"/>
              </a:solidFill>
            </a:endParaRPr>
          </a:p>
        </p:txBody>
      </p:sp>
    </p:spTree>
    <p:extLst>
      <p:ext uri="{BB962C8B-B14F-4D97-AF65-F5344CB8AC3E}">
        <p14:creationId xmlns:p14="http://schemas.microsoft.com/office/powerpoint/2010/main" val="2939938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1429" y="828232"/>
            <a:ext cx="7488831" cy="3785652"/>
          </a:xfrm>
          <a:prstGeom prst="rect">
            <a:avLst/>
          </a:prstGeom>
        </p:spPr>
        <p:txBody>
          <a:bodyPr wrap="square">
            <a:spAutoFit/>
          </a:bodyPr>
          <a:lstStyle/>
          <a:p>
            <a:pPr algn="just"/>
            <a:r>
              <a:rPr lang="en-US" dirty="0"/>
              <a:t>	Arenes, in contrast to unsaturated compounds, when interacting with electrophilic reagents are more prone to substitution rather than addition reactions, since their aromatic system is preserved in this case. These reactions are called S</a:t>
            </a:r>
            <a:r>
              <a:rPr lang="en-US" baseline="-25000" dirty="0"/>
              <a:t>E</a:t>
            </a:r>
            <a:r>
              <a:rPr lang="en-US" dirty="0"/>
              <a:t> electrophilic substitution reactions.</a:t>
            </a:r>
          </a:p>
          <a:p>
            <a:pPr algn="just"/>
            <a:r>
              <a:rPr lang="en-US" dirty="0">
                <a:cs typeface="Arial" panose="020B0604020202020204" pitchFamily="34" charset="0"/>
              </a:rPr>
              <a:t>	</a:t>
            </a:r>
            <a:r>
              <a:rPr lang="en-US" dirty="0">
                <a:latin typeface="Arial" panose="020B0604020202020204" pitchFamily="34" charset="0"/>
                <a:cs typeface="Arial" panose="020B0604020202020204" pitchFamily="34" charset="0"/>
              </a:rPr>
              <a:t>The most important reactions of electrophilic substitution in the benzene ring include the reactions of </a:t>
            </a:r>
            <a:r>
              <a:rPr lang="en-US" i="1" dirty="0">
                <a:latin typeface="Arial" panose="020B0604020202020204" pitchFamily="34" charset="0"/>
                <a:cs typeface="Arial" panose="020B0604020202020204" pitchFamily="34" charset="0"/>
              </a:rPr>
              <a:t>nitration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halogenation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sulfonation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alkylation</a:t>
            </a:r>
            <a:r>
              <a:rPr lang="en-US" dirty="0">
                <a:latin typeface="Arial" panose="020B0604020202020204" pitchFamily="34" charset="0"/>
                <a:cs typeface="Arial" panose="020B0604020202020204" pitchFamily="34" charset="0"/>
              </a:rPr>
              <a:t> and </a:t>
            </a:r>
            <a:r>
              <a:rPr lang="en-US" i="1" dirty="0">
                <a:latin typeface="Arial" panose="020B0604020202020204" pitchFamily="34" charset="0"/>
                <a:cs typeface="Arial" panose="020B0604020202020204" pitchFamily="34" charset="0"/>
              </a:rPr>
              <a:t>acylation</a:t>
            </a:r>
            <a:r>
              <a:rPr lang="ru-RU" dirty="0">
                <a:latin typeface="Arial" panose="020B0604020202020204" pitchFamily="34" charset="0"/>
                <a:cs typeface="Arial" panose="020B0604020202020204" pitchFamily="34" charset="0"/>
              </a:rPr>
              <a:t>. </a:t>
            </a:r>
            <a:r>
              <a:rPr lang="ru-RU" i="1" dirty="0">
                <a:latin typeface="Arial" panose="020B0604020202020204" pitchFamily="34" charset="0"/>
                <a:cs typeface="Arial" panose="020B0604020202020204" pitchFamily="34" charset="0"/>
              </a:rPr>
              <a:t> </a:t>
            </a:r>
          </a:p>
        </p:txBody>
      </p:sp>
      <p:sp>
        <p:nvSpPr>
          <p:cNvPr id="5" name="Прямоугольник 4"/>
          <p:cNvSpPr/>
          <p:nvPr/>
        </p:nvSpPr>
        <p:spPr>
          <a:xfrm>
            <a:off x="887215" y="4666577"/>
            <a:ext cx="7486290" cy="830997"/>
          </a:xfrm>
          <a:prstGeom prst="rect">
            <a:avLst/>
          </a:prstGeom>
        </p:spPr>
        <p:txBody>
          <a:bodyPr wrap="square">
            <a:spAutoFit/>
          </a:bodyPr>
          <a:lstStyle/>
          <a:p>
            <a:r>
              <a:rPr lang="ru-RU" dirty="0">
                <a:latin typeface="Arial" panose="020B0604020202020204" pitchFamily="34" charset="0"/>
                <a:cs typeface="Arial" panose="020B0604020202020204" pitchFamily="34" charset="0"/>
              </a:rPr>
              <a:t>1. </a:t>
            </a:r>
            <a:r>
              <a:rPr lang="en-US" dirty="0">
                <a:latin typeface="Arial" panose="020B0604020202020204" pitchFamily="34" charset="0"/>
                <a:cs typeface="Arial" panose="020B0604020202020204" pitchFamily="34" charset="0"/>
              </a:rPr>
              <a:t>Nitration (action with a nitrating mixture of conc.</a:t>
            </a:r>
            <a:r>
              <a:rPr lang="ru-RU"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HNO</a:t>
            </a:r>
            <a:r>
              <a:rPr lang="ru-RU" baseline="-25000" dirty="0">
                <a:latin typeface="Arial" panose="020B0604020202020204" pitchFamily="34" charset="0"/>
                <a:cs typeface="Arial" panose="020B0604020202020204" pitchFamily="34" charset="0"/>
              </a:rPr>
              <a:t>3</a:t>
            </a:r>
            <a:r>
              <a:rPr lang="ru-RU" dirty="0">
                <a:latin typeface="Arial" panose="020B0604020202020204" pitchFamily="34" charset="0"/>
                <a:cs typeface="Arial" panose="020B0604020202020204" pitchFamily="34" charset="0"/>
              </a:rPr>
              <a:t> и </a:t>
            </a:r>
            <a:r>
              <a:rPr lang="en-US" dirty="0">
                <a:latin typeface="Arial" panose="020B0604020202020204" pitchFamily="34" charset="0"/>
                <a:cs typeface="Arial" panose="020B0604020202020204" pitchFamily="34" charset="0"/>
              </a:rPr>
              <a:t>H</a:t>
            </a:r>
            <a:r>
              <a:rPr lang="ru-RU"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SO</a:t>
            </a:r>
            <a:r>
              <a:rPr lang="ru-RU" baseline="-25000" dirty="0">
                <a:latin typeface="Arial" panose="020B0604020202020204" pitchFamily="34" charset="0"/>
                <a:cs typeface="Arial" panose="020B0604020202020204" pitchFamily="34" charset="0"/>
              </a:rPr>
              <a:t>4</a:t>
            </a:r>
            <a:r>
              <a:rPr lang="ru-RU" dirty="0">
                <a:latin typeface="Arial" panose="020B0604020202020204" pitchFamily="34" charset="0"/>
                <a:cs typeface="Arial" panose="020B0604020202020204" pitchFamily="34" charset="0"/>
              </a:rPr>
              <a:t>): </a:t>
            </a: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1092" y="5661248"/>
            <a:ext cx="4109078" cy="1054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86DFA8E5-B31D-411B-9B76-78DB1D441DCF}"/>
              </a:ext>
            </a:extLst>
          </p:cNvPr>
          <p:cNvSpPr txBox="1"/>
          <p:nvPr/>
        </p:nvSpPr>
        <p:spPr>
          <a:xfrm>
            <a:off x="2793726" y="280287"/>
            <a:ext cx="3143810" cy="461665"/>
          </a:xfrm>
          <a:prstGeom prst="rect">
            <a:avLst/>
          </a:prstGeom>
          <a:noFill/>
        </p:spPr>
        <p:txBody>
          <a:bodyPr wrap="none" rtlCol="0">
            <a:spAutoFit/>
          </a:bodyPr>
          <a:lstStyle/>
          <a:p>
            <a:r>
              <a:rPr lang="en-US" b="1" dirty="0">
                <a:solidFill>
                  <a:srgbClr val="C00000"/>
                </a:solidFill>
              </a:rPr>
              <a:t>Chemical properties</a:t>
            </a:r>
            <a:endParaRPr lang="uk-UA" b="1" dirty="0">
              <a:solidFill>
                <a:srgbClr val="C00000"/>
              </a:solidFill>
            </a:endParaRPr>
          </a:p>
        </p:txBody>
      </p:sp>
    </p:spTree>
    <p:extLst>
      <p:ext uri="{BB962C8B-B14F-4D97-AF65-F5344CB8AC3E}">
        <p14:creationId xmlns:p14="http://schemas.microsoft.com/office/powerpoint/2010/main" val="1435007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935661"/>
            <a:ext cx="7632848" cy="830997"/>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2. </a:t>
            </a:r>
            <a:r>
              <a:rPr lang="en-US" dirty="0">
                <a:latin typeface="Arial" panose="020B0604020202020204" pitchFamily="34" charset="0"/>
                <a:cs typeface="Arial" panose="020B0604020202020204" pitchFamily="34" charset="0"/>
              </a:rPr>
              <a:t>Sulfonation (action of concentrated 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SO</a:t>
            </a:r>
            <a:r>
              <a:rPr lang="en-US" baseline="-25000" dirty="0">
                <a:latin typeface="Arial" panose="020B0604020202020204" pitchFamily="34" charset="0"/>
                <a:cs typeface="Arial" panose="020B0604020202020204" pitchFamily="34" charset="0"/>
              </a:rPr>
              <a:t>4</a:t>
            </a:r>
            <a:r>
              <a:rPr lang="en-US" dirty="0">
                <a:latin typeface="Arial" panose="020B0604020202020204" pitchFamily="34" charset="0"/>
                <a:cs typeface="Arial" panose="020B0604020202020204" pitchFamily="34" charset="0"/>
              </a:rPr>
              <a:t> or oleum</a:t>
            </a:r>
            <a:r>
              <a:rPr lang="ru-RU" dirty="0">
                <a:latin typeface="Arial" panose="020B0604020202020204" pitchFamily="34" charset="0"/>
                <a:cs typeface="Arial" panose="020B0604020202020204" pitchFamily="34" charset="0"/>
              </a:rPr>
              <a: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840" y="1952945"/>
            <a:ext cx="3429000"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68273" y="2688215"/>
            <a:ext cx="7560840" cy="830997"/>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3. </a:t>
            </a:r>
            <a:r>
              <a:rPr lang="en-US" dirty="0">
                <a:latin typeface="Arial" panose="020B0604020202020204" pitchFamily="34" charset="0"/>
                <a:cs typeface="Arial" panose="020B0604020202020204" pitchFamily="34" charset="0"/>
              </a:rPr>
              <a:t>Halogenation (in the presence of catalysts - Lewis acids, for example</a:t>
            </a:r>
            <a:r>
              <a:rPr lang="ru-RU"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AlCl</a:t>
            </a:r>
            <a:r>
              <a:rPr lang="ru-RU" baseline="-25000" dirty="0">
                <a:latin typeface="Arial" panose="020B0604020202020204" pitchFamily="34" charset="0"/>
                <a:cs typeface="Arial" panose="020B0604020202020204" pitchFamily="34" charset="0"/>
              </a:rPr>
              <a:t>3</a:t>
            </a:r>
            <a:r>
              <a:rPr lang="ru-RU" dirty="0">
                <a:latin typeface="Arial" panose="020B0604020202020204" pitchFamily="34" charset="0"/>
                <a:cs typeface="Arial" panose="020B0604020202020204" pitchFamily="34" charset="0"/>
              </a:rPr>
              <a:t>, FeCl</a:t>
            </a:r>
            <a:r>
              <a:rPr lang="ru-RU" baseline="-25000" dirty="0">
                <a:latin typeface="Arial" panose="020B0604020202020204" pitchFamily="34" charset="0"/>
                <a:cs typeface="Arial" panose="020B0604020202020204" pitchFamily="34" charset="0"/>
              </a:rPr>
              <a:t>3</a:t>
            </a:r>
            <a:r>
              <a:rPr lang="ru-RU" dirty="0">
                <a:latin typeface="Arial" panose="020B0604020202020204" pitchFamily="34" charset="0"/>
                <a:cs typeface="Arial" panose="020B0604020202020204" pitchFamily="34" charset="0"/>
              </a:rPr>
              <a:t>,</a:t>
            </a:r>
            <a:r>
              <a:rPr lang="ru-RU" baseline="-25000"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Fe</a:t>
            </a:r>
            <a:r>
              <a:rPr lang="en-US" dirty="0">
                <a:latin typeface="Arial" panose="020B0604020202020204" pitchFamily="34" charset="0"/>
                <a:cs typeface="Arial" panose="020B0604020202020204" pitchFamily="34" charset="0"/>
              </a:rPr>
              <a:t>Br</a:t>
            </a:r>
            <a:r>
              <a:rPr lang="ru-RU" baseline="-25000" dirty="0">
                <a:latin typeface="Arial" panose="020B0604020202020204" pitchFamily="34" charset="0"/>
                <a:cs typeface="Arial" panose="020B0604020202020204" pitchFamily="34" charset="0"/>
              </a:rPr>
              <a:t>3</a:t>
            </a:r>
            <a:r>
              <a:rPr lang="ru-RU" dirty="0">
                <a:latin typeface="Arial" panose="020B0604020202020204" pitchFamily="34" charset="0"/>
                <a:cs typeface="Arial" panose="020B0604020202020204" pitchFamily="34" charset="0"/>
              </a:rPr>
              <a:t>):</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3675302"/>
            <a:ext cx="2667000" cy="75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68273" y="4815117"/>
            <a:ext cx="8696215" cy="830997"/>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4. </a:t>
            </a:r>
            <a:r>
              <a:rPr lang="en-US" dirty="0">
                <a:latin typeface="Arial" panose="020B0604020202020204" pitchFamily="34" charset="0"/>
                <a:cs typeface="Arial" panose="020B0604020202020204" pitchFamily="34" charset="0"/>
              </a:rPr>
              <a:t>Alkylation according to Friedel-Crafts (in the presence of Lewis acids)</a:t>
            </a:r>
            <a:r>
              <a:rPr lang="ru-RU" dirty="0">
                <a:latin typeface="Arial" panose="020B0604020202020204" pitchFamily="34" charset="0"/>
                <a:cs typeface="Arial" panose="020B0604020202020204" pitchFamily="34" charset="0"/>
              </a:rPr>
              <a:t>:</a:t>
            </a:r>
          </a:p>
        </p:txBody>
      </p:sp>
      <p:pic>
        <p:nvPicPr>
          <p:cNvPr id="3079" name="Picture 7" descr="http://zavantag.com/tw_files2/urls_15/6/d-5071/7z-docs/4_html_46e2a199.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5668319"/>
            <a:ext cx="3668728" cy="711175"/>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http://zapogi.ru/eedaepd/%D0%A1.+%D0%92.+%D0%A1%D1%82%D0%B0%D1%85%D0%B0%D0%BD%D0%BE%D0%B2%D0%B0%2C+%D0%BD%D0%B8%D1%82%D1%83+%C2%AB%D0%BC%D0%B8%D1%81%D0%B8%D0%A1%C2%BB%2C+%D0%9C%D0%BE%D1%81%D0%BA%D0%B2%D0%B0d/559294_html_m1142670b.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4095" y="5668319"/>
            <a:ext cx="3226188" cy="725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988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3251" y="597375"/>
            <a:ext cx="3778599" cy="461665"/>
          </a:xfrm>
          <a:prstGeom prst="rect">
            <a:avLst/>
          </a:prstGeom>
        </p:spPr>
        <p:txBody>
          <a:bodyPr wrap="none">
            <a:spAutoFit/>
          </a:bodyPr>
          <a:lstStyle/>
          <a:p>
            <a:r>
              <a:rPr lang="en-US" dirty="0">
                <a:latin typeface="Arial" panose="020B0604020202020204" pitchFamily="34" charset="0"/>
                <a:cs typeface="Arial" panose="020B0604020202020204" pitchFamily="34" charset="0"/>
              </a:rPr>
              <a:t>5. Friedel-Crafts acylation:</a:t>
            </a:r>
            <a:endParaRPr lang="ru-RU" dirty="0">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8050" y="1144477"/>
            <a:ext cx="3733800"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825019" y="2442954"/>
            <a:ext cx="2884123" cy="461665"/>
          </a:xfrm>
          <a:prstGeom prst="rect">
            <a:avLst/>
          </a:prstGeom>
        </p:spPr>
        <p:txBody>
          <a:bodyPr wrap="none">
            <a:spAutoFit/>
          </a:bodyPr>
          <a:lstStyle/>
          <a:p>
            <a:pPr algn="ctr"/>
            <a:r>
              <a:rPr lang="en-US" b="1" dirty="0">
                <a:solidFill>
                  <a:srgbClr val="C00000"/>
                </a:solidFill>
                <a:latin typeface="Arial" panose="020B0604020202020204" pitchFamily="34" charset="0"/>
                <a:cs typeface="Arial" panose="020B0604020202020204" pitchFamily="34" charset="0"/>
              </a:rPr>
              <a:t>Addition reactions</a:t>
            </a:r>
            <a:endParaRPr lang="ru-RU" b="1" dirty="0">
              <a:solidFill>
                <a:srgbClr val="C00000"/>
              </a:solidFill>
              <a:latin typeface="Arial" panose="020B0604020202020204" pitchFamily="34" charset="0"/>
              <a:cs typeface="Arial" panose="020B0604020202020204" pitchFamily="34" charset="0"/>
            </a:endParaRPr>
          </a:p>
        </p:txBody>
      </p:sp>
      <p:sp>
        <p:nvSpPr>
          <p:cNvPr id="4" name="Прямоугольник 3"/>
          <p:cNvSpPr/>
          <p:nvPr/>
        </p:nvSpPr>
        <p:spPr>
          <a:xfrm>
            <a:off x="179512" y="3068960"/>
            <a:ext cx="8712968"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This type of transformation is not typical for arenas; reactions are carried out under harsh conditions.</a:t>
            </a:r>
            <a:endParaRPr lang="ru-RU" dirty="0">
              <a:latin typeface="Arial" panose="020B0604020202020204" pitchFamily="34" charset="0"/>
              <a:cs typeface="Arial" panose="020B0604020202020204" pitchFamily="34" charset="0"/>
            </a:endParaRPr>
          </a:p>
        </p:txBody>
      </p:sp>
      <p:sp>
        <p:nvSpPr>
          <p:cNvPr id="5" name="Прямоугольник 4"/>
          <p:cNvSpPr/>
          <p:nvPr/>
        </p:nvSpPr>
        <p:spPr>
          <a:xfrm>
            <a:off x="998376" y="3798988"/>
            <a:ext cx="6741976" cy="461665"/>
          </a:xfrm>
          <a:prstGeom prst="rect">
            <a:avLst/>
          </a:prstGeom>
        </p:spPr>
        <p:txBody>
          <a:bodyPr wrap="square">
            <a:spAutoFit/>
          </a:bodyPr>
          <a:lstStyle/>
          <a:p>
            <a:r>
              <a:rPr lang="en-US" dirty="0">
                <a:latin typeface="Arial" panose="020B0604020202020204" pitchFamily="34" charset="0"/>
                <a:cs typeface="Arial" panose="020B0604020202020204" pitchFamily="34" charset="0"/>
              </a:rPr>
              <a:t>Hydrogenation and chlorination:</a:t>
            </a:r>
            <a:endParaRPr lang="ru-RU" dirty="0">
              <a:latin typeface="Arial" panose="020B0604020202020204" pitchFamily="34" charset="0"/>
              <a:cs typeface="Arial" panose="020B0604020202020204" pitchFamily="34" charset="0"/>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4644040"/>
            <a:ext cx="3096344" cy="926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4644040"/>
            <a:ext cx="3096344" cy="1295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6984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descr="http://vtorothod.ru/images1/57624c735d37d.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Прямоугольник 3"/>
          <p:cNvSpPr/>
          <p:nvPr/>
        </p:nvSpPr>
        <p:spPr>
          <a:xfrm>
            <a:off x="2568123" y="244813"/>
            <a:ext cx="4252377" cy="461665"/>
          </a:xfrm>
          <a:prstGeom prst="rect">
            <a:avLst/>
          </a:prstGeom>
        </p:spPr>
        <p:txBody>
          <a:bodyPr wrap="square">
            <a:spAutoFit/>
          </a:bodyPr>
          <a:lstStyle/>
          <a:p>
            <a:pPr algn="ctr"/>
            <a:r>
              <a:rPr lang="en-US" b="1" dirty="0">
                <a:solidFill>
                  <a:srgbClr val="C00000"/>
                </a:solidFill>
                <a:latin typeface="Arial" panose="020B0604020202020204" pitchFamily="34" charset="0"/>
                <a:cs typeface="Arial" panose="020B0604020202020204" pitchFamily="34" charset="0"/>
              </a:rPr>
              <a:t>Oxidation reactions</a:t>
            </a:r>
            <a:endParaRPr lang="ru-RU" b="1" dirty="0">
              <a:solidFill>
                <a:srgbClr val="C00000"/>
              </a:solidFill>
              <a:latin typeface="Arial" panose="020B0604020202020204" pitchFamily="34" charset="0"/>
              <a:cs typeface="Arial" panose="020B0604020202020204" pitchFamily="34" charset="0"/>
            </a:endParaRPr>
          </a:p>
        </p:txBody>
      </p:sp>
      <p:sp>
        <p:nvSpPr>
          <p:cNvPr id="5" name="Прямоугольник 4"/>
          <p:cNvSpPr/>
          <p:nvPr/>
        </p:nvSpPr>
        <p:spPr>
          <a:xfrm>
            <a:off x="107504" y="1196752"/>
            <a:ext cx="8856984"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Under harsh conditions, under the action of atmospheric oxygen in the presence of V</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r>
              <a:rPr lang="en-US" baseline="-25000" dirty="0">
                <a:latin typeface="Arial" panose="020B0604020202020204" pitchFamily="34" charset="0"/>
                <a:cs typeface="Arial" panose="020B0604020202020204" pitchFamily="34" charset="0"/>
              </a:rPr>
              <a:t>5</a:t>
            </a:r>
            <a:r>
              <a:rPr lang="en-US" dirty="0">
                <a:latin typeface="Arial" panose="020B0604020202020204" pitchFamily="34" charset="0"/>
                <a:cs typeface="Arial" panose="020B0604020202020204" pitchFamily="34" charset="0"/>
              </a:rPr>
              <a:t> at 400 - 500 ºС, benzene is oxidized with the formation of maleic anhydride:</a:t>
            </a:r>
            <a:endParaRPr lang="ru-RU" dirty="0">
              <a:latin typeface="Arial" panose="020B0604020202020204" pitchFamily="34" charset="0"/>
              <a:cs typeface="Arial" panose="020B0604020202020204" pitchFamily="34" charset="0"/>
            </a:endParaRPr>
          </a:p>
        </p:txBody>
      </p:sp>
      <p:pic>
        <p:nvPicPr>
          <p:cNvPr id="512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269" y="2432966"/>
            <a:ext cx="4136472" cy="996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155575" y="3429000"/>
            <a:ext cx="8808913" cy="1569660"/>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Oxidation of benzene homologues. It flows much more easily compared to unsubstituted benzene. Under the action of strong oxidizing agents (KMnO</a:t>
            </a:r>
            <a:r>
              <a:rPr lang="en-US" baseline="-25000" dirty="0">
                <a:latin typeface="Arial" panose="020B0604020202020204" pitchFamily="34" charset="0"/>
                <a:cs typeface="Arial" panose="020B0604020202020204" pitchFamily="34" charset="0"/>
              </a:rPr>
              <a:t>4</a:t>
            </a:r>
            <a:r>
              <a:rPr lang="en-US" dirty="0">
                <a:latin typeface="Arial" panose="020B0604020202020204" pitchFamily="34" charset="0"/>
                <a:cs typeface="Arial" panose="020B0604020202020204" pitchFamily="34" charset="0"/>
              </a:rPr>
              <a:t>, K</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Cr</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r>
              <a:rPr lang="en-US" baseline="-25000" dirty="0">
                <a:latin typeface="Arial" panose="020B0604020202020204" pitchFamily="34" charset="0"/>
                <a:cs typeface="Arial" panose="020B0604020202020204" pitchFamily="34" charset="0"/>
              </a:rPr>
              <a:t>7</a:t>
            </a:r>
            <a:r>
              <a:rPr lang="en-US" dirty="0">
                <a:latin typeface="Arial" panose="020B0604020202020204" pitchFamily="34" charset="0"/>
                <a:cs typeface="Arial" panose="020B0604020202020204" pitchFamily="34" charset="0"/>
              </a:rPr>
              <a:t>, etc.), side chains undergo oxidation:</a:t>
            </a:r>
            <a:endParaRPr lang="ru-RU" dirty="0">
              <a:latin typeface="Arial" panose="020B0604020202020204" pitchFamily="34" charset="0"/>
              <a:cs typeface="Arial" panose="020B0604020202020204" pitchFamily="34" charset="0"/>
            </a:endParaRPr>
          </a:p>
        </p:txBody>
      </p:sp>
      <p:pic>
        <p:nvPicPr>
          <p:cNvPr id="512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4797152"/>
            <a:ext cx="4544114" cy="1929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9674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457553"/>
            <a:ext cx="7488832" cy="193899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Ozonation.</a:t>
            </a:r>
            <a:r>
              <a:rPr lang="en-US" dirty="0">
                <a:latin typeface="Arial" panose="020B0604020202020204" pitchFamily="34" charset="0"/>
                <a:cs typeface="Arial" panose="020B0604020202020204" pitchFamily="34" charset="0"/>
              </a:rPr>
              <a:t> Like alkenes, benzene and its homologues react with ozone to form </a:t>
            </a:r>
            <a:r>
              <a:rPr lang="en-US" dirty="0" err="1">
                <a:latin typeface="Arial" panose="020B0604020202020204" pitchFamily="34" charset="0"/>
                <a:cs typeface="Arial" panose="020B0604020202020204" pitchFamily="34" charset="0"/>
              </a:rPr>
              <a:t>triozonides</a:t>
            </a:r>
            <a:r>
              <a:rPr lang="en-US" dirty="0">
                <a:latin typeface="Arial" panose="020B0604020202020204" pitchFamily="34" charset="0"/>
                <a:cs typeface="Arial" panose="020B0604020202020204" pitchFamily="34" charset="0"/>
              </a:rPr>
              <a:t>, which decompose under the action of water to form </a:t>
            </a:r>
            <a:r>
              <a:rPr lang="en-US" dirty="0" err="1">
                <a:latin typeface="Arial" panose="020B0604020202020204" pitchFamily="34" charset="0"/>
                <a:cs typeface="Arial" panose="020B0604020202020204" pitchFamily="34" charset="0"/>
              </a:rPr>
              <a:t>dicarbonyl</a:t>
            </a:r>
            <a:r>
              <a:rPr lang="en-US" dirty="0">
                <a:latin typeface="Arial" panose="020B0604020202020204" pitchFamily="34" charset="0"/>
                <a:cs typeface="Arial" panose="020B0604020202020204" pitchFamily="34" charset="0"/>
              </a:rPr>
              <a:t> compounds and their further oxidation products - dicarboxylic acids:</a:t>
            </a:r>
            <a:endParaRPr lang="ru-RU" dirty="0">
              <a:latin typeface="Arial" panose="020B0604020202020204" pitchFamily="34" charset="0"/>
              <a:cs typeface="Arial" panose="020B0604020202020204" pitchFamily="34" charset="0"/>
            </a:endParaRPr>
          </a:p>
        </p:txBody>
      </p:sp>
      <p:pic>
        <p:nvPicPr>
          <p:cNvPr id="615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365104"/>
            <a:ext cx="5802689"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2715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66174" y="168649"/>
            <a:ext cx="3007555" cy="461665"/>
          </a:xfrm>
          <a:prstGeom prst="rect">
            <a:avLst/>
          </a:prstGeom>
        </p:spPr>
        <p:txBody>
          <a:bodyPr wrap="none">
            <a:spAutoFit/>
          </a:bodyPr>
          <a:lstStyle/>
          <a:p>
            <a:pPr algn="ctr"/>
            <a:r>
              <a:rPr lang="en-US" b="1" dirty="0">
                <a:solidFill>
                  <a:srgbClr val="C00000"/>
                </a:solidFill>
                <a:cs typeface="Arial" panose="020B0604020202020204" pitchFamily="34" charset="0"/>
              </a:rPr>
              <a:t>Polynuclear arenas</a:t>
            </a:r>
            <a:endParaRPr lang="ru-RU" b="1" dirty="0">
              <a:solidFill>
                <a:srgbClr val="C00000"/>
              </a:solidFill>
              <a:latin typeface="Arial" panose="020B0604020202020204" pitchFamily="34" charset="0"/>
              <a:cs typeface="Arial" panose="020B0604020202020204" pitchFamily="34" charset="0"/>
            </a:endParaRPr>
          </a:p>
        </p:txBody>
      </p:sp>
      <p:sp>
        <p:nvSpPr>
          <p:cNvPr id="3" name="Прямоугольник 2"/>
          <p:cNvSpPr/>
          <p:nvPr/>
        </p:nvSpPr>
        <p:spPr>
          <a:xfrm>
            <a:off x="899592" y="835598"/>
            <a:ext cx="7632848" cy="193899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Polynuclear arenes with condensed cycles contain two or more benzene nuclei having common carbon atoms.</a:t>
            </a:r>
          </a:p>
          <a:p>
            <a:pPr algn="just"/>
            <a:r>
              <a:rPr lang="en-US" dirty="0">
                <a:latin typeface="Arial" panose="020B0604020202020204" pitchFamily="34" charset="0"/>
                <a:cs typeface="Arial" panose="020B0604020202020204" pitchFamily="34" charset="0"/>
              </a:rPr>
              <a:t>There are two main types of condensed systems: with </a:t>
            </a:r>
            <a:r>
              <a:rPr lang="en-US" i="1" dirty="0">
                <a:latin typeface="Arial" panose="020B0604020202020204" pitchFamily="34" charset="0"/>
                <a:cs typeface="Arial" panose="020B0604020202020204" pitchFamily="34" charset="0"/>
              </a:rPr>
              <a:t>linear</a:t>
            </a:r>
            <a:r>
              <a:rPr lang="en-US" dirty="0">
                <a:latin typeface="Arial" panose="020B0604020202020204" pitchFamily="34" charset="0"/>
                <a:cs typeface="Arial" panose="020B0604020202020204" pitchFamily="34" charset="0"/>
              </a:rPr>
              <a:t> and </a:t>
            </a:r>
            <a:r>
              <a:rPr lang="en-US" i="1" dirty="0">
                <a:latin typeface="Arial" panose="020B0604020202020204" pitchFamily="34" charset="0"/>
                <a:cs typeface="Arial" panose="020B0604020202020204" pitchFamily="34" charset="0"/>
              </a:rPr>
              <a:t>angular</a:t>
            </a:r>
            <a:r>
              <a:rPr lang="en-US" dirty="0">
                <a:latin typeface="Arial" panose="020B0604020202020204" pitchFamily="34" charset="0"/>
                <a:cs typeface="Arial" panose="020B0604020202020204" pitchFamily="34" charset="0"/>
              </a:rPr>
              <a:t> arrangement of cycles </a:t>
            </a:r>
            <a:r>
              <a:rPr lang="ru-RU" dirty="0">
                <a:latin typeface="Arial" panose="020B0604020202020204" pitchFamily="34" charset="0"/>
                <a:cs typeface="Arial" panose="020B0604020202020204" pitchFamily="34" charset="0"/>
              </a:rPr>
              <a:t>:</a:t>
            </a:r>
          </a:p>
        </p:txBody>
      </p:sp>
      <p:pic>
        <p:nvPicPr>
          <p:cNvPr id="1026" name="Picture 2" descr="Naphthalene-2D-Skeletal.sv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3322894"/>
            <a:ext cx="1159384" cy="675822"/>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Anthracen.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5" y="3322894"/>
            <a:ext cx="1868115" cy="727487"/>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Phenanthren - Phenanthrene.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4866" y="2822086"/>
            <a:ext cx="1447014" cy="117258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574052" y="4180438"/>
            <a:ext cx="1882247" cy="461665"/>
          </a:xfrm>
          <a:prstGeom prst="rect">
            <a:avLst/>
          </a:prstGeom>
        </p:spPr>
        <p:txBody>
          <a:bodyPr wrap="none">
            <a:spAutoFit/>
          </a:bodyPr>
          <a:lstStyle/>
          <a:p>
            <a:r>
              <a:rPr lang="en-US" dirty="0">
                <a:latin typeface="Arial" panose="020B0604020202020204" pitchFamily="34" charset="0"/>
                <a:cs typeface="Arial" panose="020B0604020202020204" pitchFamily="34" charset="0"/>
              </a:rPr>
              <a:t>naphthalene</a:t>
            </a:r>
            <a:endParaRPr lang="ru-RU" dirty="0">
              <a:latin typeface="Arial" panose="020B0604020202020204" pitchFamily="34" charset="0"/>
              <a:cs typeface="Arial" panose="020B0604020202020204" pitchFamily="34" charset="0"/>
            </a:endParaRPr>
          </a:p>
        </p:txBody>
      </p:sp>
      <p:sp>
        <p:nvSpPr>
          <p:cNvPr id="5" name="Прямоугольник 4"/>
          <p:cNvSpPr/>
          <p:nvPr/>
        </p:nvSpPr>
        <p:spPr>
          <a:xfrm>
            <a:off x="3654664" y="4199917"/>
            <a:ext cx="1726755" cy="461665"/>
          </a:xfrm>
          <a:prstGeom prst="rect">
            <a:avLst/>
          </a:prstGeom>
        </p:spPr>
        <p:txBody>
          <a:bodyPr wrap="none">
            <a:spAutoFit/>
          </a:bodyPr>
          <a:lstStyle/>
          <a:p>
            <a:r>
              <a:rPr lang="en-US" dirty="0">
                <a:latin typeface="Arial" panose="020B0604020202020204" pitchFamily="34" charset="0"/>
                <a:cs typeface="Arial" panose="020B0604020202020204" pitchFamily="34" charset="0"/>
              </a:rPr>
              <a:t>anthracene</a:t>
            </a:r>
            <a:endParaRPr lang="ru-RU" dirty="0">
              <a:latin typeface="Arial" panose="020B0604020202020204" pitchFamily="34" charset="0"/>
              <a:cs typeface="Arial" panose="020B0604020202020204" pitchFamily="34" charset="0"/>
            </a:endParaRPr>
          </a:p>
        </p:txBody>
      </p:sp>
      <p:sp>
        <p:nvSpPr>
          <p:cNvPr id="6" name="Прямоугольник 5"/>
          <p:cNvSpPr/>
          <p:nvPr/>
        </p:nvSpPr>
        <p:spPr>
          <a:xfrm>
            <a:off x="5657095" y="4180438"/>
            <a:ext cx="2087431" cy="461665"/>
          </a:xfrm>
          <a:prstGeom prst="rect">
            <a:avLst/>
          </a:prstGeom>
        </p:spPr>
        <p:txBody>
          <a:bodyPr wrap="none">
            <a:spAutoFit/>
          </a:bodyPr>
          <a:lstStyle/>
          <a:p>
            <a:r>
              <a:rPr lang="en-US" dirty="0">
                <a:latin typeface="Arial" panose="020B0604020202020204" pitchFamily="34" charset="0"/>
                <a:cs typeface="Arial" panose="020B0604020202020204" pitchFamily="34" charset="0"/>
              </a:rPr>
              <a:t>phenanthrene</a:t>
            </a:r>
            <a:endParaRPr lang="ru-RU" dirty="0">
              <a:latin typeface="Arial" panose="020B0604020202020204" pitchFamily="34" charset="0"/>
              <a:cs typeface="Arial" panose="020B0604020202020204" pitchFamily="34" charset="0"/>
            </a:endParaRPr>
          </a:p>
        </p:txBody>
      </p:sp>
      <p:pic>
        <p:nvPicPr>
          <p:cNvPr id="1035" name="Picture 11" descr="http://dic.academic.ru/pictures/wiki/files/50/200px-Naftacene.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6767" y="5064655"/>
            <a:ext cx="2276644" cy="694378"/>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2640753" y="5883133"/>
            <a:ext cx="1468672" cy="461665"/>
          </a:xfrm>
          <a:prstGeom prst="rect">
            <a:avLst/>
          </a:prstGeom>
        </p:spPr>
        <p:txBody>
          <a:bodyPr wrap="none">
            <a:spAutoFit/>
          </a:bodyPr>
          <a:lstStyle/>
          <a:p>
            <a:r>
              <a:rPr lang="en-US" dirty="0">
                <a:latin typeface="Arial" panose="020B0604020202020204" pitchFamily="34" charset="0"/>
                <a:cs typeface="Arial" panose="020B0604020202020204" pitchFamily="34" charset="0"/>
              </a:rPr>
              <a:t>tetracene</a:t>
            </a:r>
            <a:endParaRPr lang="ru-RU" dirty="0">
              <a:latin typeface="Arial" panose="020B0604020202020204" pitchFamily="34" charset="0"/>
              <a:cs typeface="Arial" panose="020B0604020202020204" pitchFamily="34" charset="0"/>
            </a:endParaRPr>
          </a:p>
        </p:txBody>
      </p:sp>
      <p:pic>
        <p:nvPicPr>
          <p:cNvPr id="8" name="Picture 2" descr="Chryzen.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2579" y="4585462"/>
            <a:ext cx="1992263" cy="1182709"/>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4938830" y="5883133"/>
            <a:ext cx="1263487" cy="461665"/>
          </a:xfrm>
          <a:prstGeom prst="rect">
            <a:avLst/>
          </a:prstGeom>
        </p:spPr>
        <p:txBody>
          <a:bodyPr wrap="none">
            <a:spAutoFit/>
          </a:bodyPr>
          <a:lstStyle/>
          <a:p>
            <a:r>
              <a:rPr lang="en-US" dirty="0" err="1">
                <a:latin typeface="Arial" panose="020B0604020202020204" pitchFamily="34" charset="0"/>
                <a:cs typeface="Arial" panose="020B0604020202020204" pitchFamily="34" charset="0"/>
              </a:rPr>
              <a:t>chryzen</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465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7419" y="129264"/>
            <a:ext cx="2031326" cy="461665"/>
          </a:xfrm>
          <a:prstGeom prst="rect">
            <a:avLst/>
          </a:prstGeom>
        </p:spPr>
        <p:txBody>
          <a:bodyPr wrap="none">
            <a:spAutoFit/>
          </a:bodyPr>
          <a:lstStyle/>
          <a:p>
            <a:pPr algn="ctr"/>
            <a:r>
              <a:rPr lang="en-US" b="1" dirty="0">
                <a:solidFill>
                  <a:srgbClr val="C00000"/>
                </a:solidFill>
                <a:latin typeface="Arial" panose="020B0604020202020204" pitchFamily="34" charset="0"/>
                <a:cs typeface="Arial" panose="020B0604020202020204" pitchFamily="34" charset="0"/>
              </a:rPr>
              <a:t>Naphthalene</a:t>
            </a:r>
            <a:endParaRPr lang="ru-RU" b="1" dirty="0">
              <a:solidFill>
                <a:srgbClr val="C00000"/>
              </a:solidFill>
              <a:latin typeface="Arial" panose="020B0604020202020204" pitchFamily="34" charset="0"/>
              <a:cs typeface="Arial" panose="020B0604020202020204" pitchFamily="34" charset="0"/>
            </a:endParaRPr>
          </a:p>
        </p:txBody>
      </p:sp>
      <p:sp>
        <p:nvSpPr>
          <p:cNvPr id="3" name="Прямоугольник 2"/>
          <p:cNvSpPr/>
          <p:nvPr/>
        </p:nvSpPr>
        <p:spPr>
          <a:xfrm>
            <a:off x="1115616" y="601273"/>
            <a:ext cx="7776864" cy="1569660"/>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It was first isolated from coal tar in 1819. The elemental composition was established by the A.A. </a:t>
            </a:r>
            <a:r>
              <a:rPr lang="en-US" dirty="0" err="1">
                <a:latin typeface="Arial" panose="020B0604020202020204" pitchFamily="34" charset="0"/>
                <a:cs typeface="Arial" panose="020B0604020202020204" pitchFamily="34" charset="0"/>
              </a:rPr>
              <a:t>Vosnesensky</a:t>
            </a:r>
            <a:r>
              <a:rPr lang="en-US" dirty="0">
                <a:latin typeface="Arial" panose="020B0604020202020204" pitchFamily="34" charset="0"/>
                <a:cs typeface="Arial" panose="020B0604020202020204" pitchFamily="34" charset="0"/>
              </a:rPr>
              <a:t> in 1838, the structure was proved by the German chemist K. Grebe in 1898.</a:t>
            </a:r>
            <a:endParaRPr lang="ru-RU" dirty="0">
              <a:latin typeface="Arial" panose="020B0604020202020204" pitchFamily="34" charset="0"/>
              <a:cs typeface="Arial" panose="020B0604020202020204" pitchFamily="34" charset="0"/>
            </a:endParaRPr>
          </a:p>
        </p:txBody>
      </p:sp>
      <p:pic>
        <p:nvPicPr>
          <p:cNvPr id="2053" name="Picture 5" descr="C:\Users\Julia\Desktop\576242c3dd651.pn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5541" y="3429000"/>
            <a:ext cx="1723765" cy="1225011"/>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179512" y="2668161"/>
            <a:ext cx="8712968"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The numbering of the carbon atoms of the naphthalene core in accordance with the IUPAC rules is carried out as follows:</a:t>
            </a:r>
            <a:endParaRPr lang="ru-RU" dirty="0">
              <a:latin typeface="Arial" panose="020B0604020202020204" pitchFamily="34" charset="0"/>
              <a:cs typeface="Arial" panose="020B0604020202020204" pitchFamily="34" charset="0"/>
            </a:endParaRPr>
          </a:p>
        </p:txBody>
      </p:sp>
      <p:sp>
        <p:nvSpPr>
          <p:cNvPr id="10" name="Прямоугольник 9"/>
          <p:cNvSpPr/>
          <p:nvPr/>
        </p:nvSpPr>
        <p:spPr>
          <a:xfrm>
            <a:off x="179512" y="4797152"/>
            <a:ext cx="8712967" cy="193899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In the structure of naphthalene, C-atoms are unequal: in positions 1, 4, 5, 8 they differ from atoms in positions 2, 3, 6, 7. In this regard, four equivalent positions - 1, 4, 5, 8 are usually called α-positions , and four other equivalent positions 2, 3, 6, 7 are β-positions.</a:t>
            </a:r>
            <a:endParaRPr lang="ru-RU"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004639F-F1B1-45A4-A2DC-5815F83E1B63}"/>
              </a:ext>
            </a:extLst>
          </p:cNvPr>
          <p:cNvSpPr txBox="1"/>
          <p:nvPr/>
        </p:nvSpPr>
        <p:spPr>
          <a:xfrm>
            <a:off x="2406995" y="2134925"/>
            <a:ext cx="4192173" cy="461665"/>
          </a:xfrm>
          <a:prstGeom prst="rect">
            <a:avLst/>
          </a:prstGeom>
          <a:noFill/>
        </p:spPr>
        <p:txBody>
          <a:bodyPr wrap="none" rtlCol="0">
            <a:spAutoFit/>
          </a:bodyPr>
          <a:lstStyle/>
          <a:p>
            <a:r>
              <a:rPr lang="en-US" dirty="0">
                <a:solidFill>
                  <a:srgbClr val="C00000"/>
                </a:solidFill>
              </a:rPr>
              <a:t>Nomenclature and isomerism</a:t>
            </a:r>
            <a:endParaRPr lang="uk-UA" dirty="0">
              <a:solidFill>
                <a:srgbClr val="C00000"/>
              </a:solidFill>
            </a:endParaRPr>
          </a:p>
        </p:txBody>
      </p:sp>
    </p:spTree>
    <p:extLst>
      <p:ext uri="{BB962C8B-B14F-4D97-AF65-F5344CB8AC3E}">
        <p14:creationId xmlns:p14="http://schemas.microsoft.com/office/powerpoint/2010/main" val="2547046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692696"/>
            <a:ext cx="7920880"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Due to the non-equivalence of positions, monosubstituted </a:t>
            </a:r>
            <a:r>
              <a:rPr lang="en-US" dirty="0" err="1">
                <a:latin typeface="Arial" panose="020B0604020202020204" pitchFamily="34" charset="0"/>
                <a:cs typeface="Arial" panose="020B0604020202020204" pitchFamily="34" charset="0"/>
              </a:rPr>
              <a:t>naphthalenes</a:t>
            </a:r>
            <a:r>
              <a:rPr lang="en-US" dirty="0">
                <a:latin typeface="Arial" panose="020B0604020202020204" pitchFamily="34" charset="0"/>
                <a:cs typeface="Arial" panose="020B0604020202020204" pitchFamily="34" charset="0"/>
              </a:rPr>
              <a:t> exist in the form of two isomers:</a:t>
            </a:r>
            <a:endParaRPr lang="ru-RU" dirty="0">
              <a:latin typeface="Arial" panose="020B0604020202020204" pitchFamily="34" charset="0"/>
              <a:cs typeface="Arial" panose="020B0604020202020204" pitchFamily="34" charset="0"/>
            </a:endParaRPr>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4520" y="1985596"/>
            <a:ext cx="3830983" cy="1087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752705" y="3093931"/>
            <a:ext cx="1638590"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Synthesis</a:t>
            </a:r>
            <a:endParaRPr lang="ru-RU" b="1" dirty="0">
              <a:solidFill>
                <a:srgbClr val="C00000"/>
              </a:solidFill>
              <a:latin typeface="Arial" panose="020B0604020202020204" pitchFamily="34" charset="0"/>
              <a:cs typeface="Arial" panose="020B0604020202020204" pitchFamily="34" charset="0"/>
            </a:endParaRPr>
          </a:p>
        </p:txBody>
      </p:sp>
      <p:sp>
        <p:nvSpPr>
          <p:cNvPr id="5" name="Прямоугольник 4"/>
          <p:cNvSpPr/>
          <p:nvPr/>
        </p:nvSpPr>
        <p:spPr>
          <a:xfrm>
            <a:off x="107504" y="3645024"/>
            <a:ext cx="8856984" cy="193899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Naphthalene, its monomethyl and some dimethyl derivatives are isolated from coal tar (the content is up to 10% naphthalene).</a:t>
            </a:r>
          </a:p>
          <a:p>
            <a:pPr algn="just"/>
            <a:r>
              <a:rPr lang="en-US" dirty="0">
                <a:latin typeface="Arial" panose="020B0604020202020204" pitchFamily="34" charset="0"/>
                <a:cs typeface="Arial" panose="020B0604020202020204" pitchFamily="34" charset="0"/>
              </a:rPr>
              <a:t>	Naphthalene (along with benzene) is formed by passing acetylene through tubes heated to 700 - 800 ºС </a:t>
            </a:r>
            <a:r>
              <a:rPr lang="ru-RU" dirty="0">
                <a:latin typeface="Arial" panose="020B0604020202020204" pitchFamily="34" charset="0"/>
                <a:cs typeface="Arial" panose="020B0604020202020204" pitchFamily="34" charset="0"/>
              </a:rPr>
              <a:t>:</a:t>
            </a:r>
          </a:p>
        </p:txBody>
      </p:sp>
      <p:pic>
        <p:nvPicPr>
          <p:cNvPr id="30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5877272"/>
            <a:ext cx="4750595" cy="885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9554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764704"/>
            <a:ext cx="7992888"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Naphthalene and its homologues are obtained by dehydrocyclization of alkylbenzenes with a side chain ≥ C4:</a:t>
            </a:r>
            <a:endParaRPr lang="ru-RU" dirty="0">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7515" y="1777230"/>
            <a:ext cx="4446883" cy="831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777408" y="3226440"/>
            <a:ext cx="5327099" cy="461665"/>
          </a:xfrm>
          <a:prstGeom prst="rect">
            <a:avLst/>
          </a:prstGeom>
        </p:spPr>
        <p:txBody>
          <a:bodyPr wrap="none">
            <a:spAutoFit/>
          </a:bodyPr>
          <a:lstStyle/>
          <a:p>
            <a:pPr algn="ctr"/>
            <a:r>
              <a:rPr lang="en-US" b="1" dirty="0">
                <a:latin typeface="Arial" panose="020B0604020202020204" pitchFamily="34" charset="0"/>
                <a:cs typeface="Arial" panose="020B0604020202020204" pitchFamily="34" charset="0"/>
              </a:rPr>
              <a:t>Electrophilic substitution reactions</a:t>
            </a:r>
            <a:endParaRPr lang="ru-RU" b="1" dirty="0">
              <a:latin typeface="Arial" panose="020B0604020202020204" pitchFamily="34" charset="0"/>
              <a:cs typeface="Arial" panose="020B0604020202020204" pitchFamily="34" charset="0"/>
            </a:endParaRPr>
          </a:p>
        </p:txBody>
      </p:sp>
      <p:sp>
        <p:nvSpPr>
          <p:cNvPr id="4" name="Прямоугольник 3"/>
          <p:cNvSpPr/>
          <p:nvPr/>
        </p:nvSpPr>
        <p:spPr>
          <a:xfrm>
            <a:off x="803860" y="3851756"/>
            <a:ext cx="1843774" cy="461665"/>
          </a:xfrm>
          <a:prstGeom prst="rect">
            <a:avLst/>
          </a:prstGeom>
        </p:spPr>
        <p:txBody>
          <a:bodyPr wrap="none">
            <a:spAutoFit/>
          </a:bodyPr>
          <a:lstStyle/>
          <a:p>
            <a:r>
              <a:rPr lang="ru-RU" dirty="0">
                <a:latin typeface="Arial" panose="020B0604020202020204" pitchFamily="34" charset="0"/>
                <a:cs typeface="Arial" panose="020B0604020202020204" pitchFamily="34" charset="0"/>
              </a:rPr>
              <a:t>1. </a:t>
            </a:r>
            <a:r>
              <a:rPr lang="en-US" dirty="0">
                <a:latin typeface="Arial" panose="020B0604020202020204" pitchFamily="34" charset="0"/>
                <a:cs typeface="Arial" panose="020B0604020202020204" pitchFamily="34" charset="0"/>
              </a:rPr>
              <a:t>Nitration </a:t>
            </a:r>
            <a:r>
              <a:rPr lang="ru-RU" dirty="0">
                <a:latin typeface="Arial" panose="020B0604020202020204" pitchFamily="34" charset="0"/>
                <a:cs typeface="Arial" panose="020B0604020202020204" pitchFamily="34" charset="0"/>
              </a:rPr>
              <a:t>:</a:t>
            </a:r>
          </a:p>
        </p:txBody>
      </p:sp>
      <p:sp>
        <p:nvSpPr>
          <p:cNvPr id="9" name="TextBox 8">
            <a:extLst>
              <a:ext uri="{FF2B5EF4-FFF2-40B4-BE49-F238E27FC236}">
                <a16:creationId xmlns:a16="http://schemas.microsoft.com/office/drawing/2014/main" id="{0D528E20-4E57-48D9-8EA8-88CE8E98D499}"/>
              </a:ext>
            </a:extLst>
          </p:cNvPr>
          <p:cNvSpPr txBox="1"/>
          <p:nvPr/>
        </p:nvSpPr>
        <p:spPr>
          <a:xfrm>
            <a:off x="2869051" y="2828307"/>
            <a:ext cx="3143810" cy="461665"/>
          </a:xfrm>
          <a:prstGeom prst="rect">
            <a:avLst/>
          </a:prstGeom>
          <a:noFill/>
        </p:spPr>
        <p:txBody>
          <a:bodyPr wrap="none" rtlCol="0">
            <a:spAutoFit/>
          </a:bodyPr>
          <a:lstStyle/>
          <a:p>
            <a:r>
              <a:rPr lang="en-US" b="1" dirty="0">
                <a:solidFill>
                  <a:srgbClr val="C00000"/>
                </a:solidFill>
              </a:rPr>
              <a:t>Chemical properties</a:t>
            </a:r>
            <a:endParaRPr lang="uk-UA" b="1" dirty="0">
              <a:solidFill>
                <a:srgbClr val="C00000"/>
              </a:solidFill>
            </a:endParaRPr>
          </a:p>
        </p:txBody>
      </p:sp>
      <p:pic>
        <p:nvPicPr>
          <p:cNvPr id="2052" name="Picture 4" descr="Nitration of moderately deactivated arenes with nitrogen dioxide and  molecular oxygen under neutral conditions. Zeolite -induced enhancement of  regios ... - Organic &amp; Biomolecular Chemistry (RSC Publishing)  DOI:10.1039/B301847D">
            <a:extLst>
              <a:ext uri="{FF2B5EF4-FFF2-40B4-BE49-F238E27FC236}">
                <a16:creationId xmlns:a16="http://schemas.microsoft.com/office/drawing/2014/main" id="{C08D0734-EC39-49A1-A778-551F4F04EE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015"/>
          <a:stretch/>
        </p:blipFill>
        <p:spPr bwMode="auto">
          <a:xfrm>
            <a:off x="2779032" y="5557839"/>
            <a:ext cx="4232251" cy="107091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hen the aromatic hydrocarbon naphthalene reacts with class 12 chemistry  CBSE">
            <a:extLst>
              <a:ext uri="{FF2B5EF4-FFF2-40B4-BE49-F238E27FC236}">
                <a16:creationId xmlns:a16="http://schemas.microsoft.com/office/drawing/2014/main" id="{4EFBB341-4B5F-4A2B-8840-E79C108B44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8484" y="3851756"/>
            <a:ext cx="4298701" cy="1409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895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25635" y="596587"/>
            <a:ext cx="8035933"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2. Sulfonation - depending on the temperature, the sulfonation reaction can proceed predominantly in the </a:t>
            </a:r>
            <a:r>
              <a:rPr lang="en-US" i="1" dirty="0">
                <a:latin typeface="Arial" panose="020B0604020202020204" pitchFamily="34" charset="0"/>
                <a:cs typeface="Arial" panose="020B0604020202020204" pitchFamily="34" charset="0"/>
              </a:rPr>
              <a:t>α</a:t>
            </a:r>
            <a:r>
              <a:rPr lang="en-US" dirty="0">
                <a:latin typeface="Arial" panose="020B0604020202020204" pitchFamily="34" charset="0"/>
                <a:cs typeface="Arial" panose="020B0604020202020204" pitchFamily="34" charset="0"/>
              </a:rPr>
              <a:t>- or </a:t>
            </a:r>
            <a:r>
              <a:rPr lang="en-US" i="1" dirty="0">
                <a:latin typeface="Arial" panose="020B0604020202020204" pitchFamily="34" charset="0"/>
                <a:cs typeface="Arial" panose="020B0604020202020204" pitchFamily="34" charset="0"/>
              </a:rPr>
              <a:t>β</a:t>
            </a:r>
            <a:r>
              <a:rPr lang="en-US" dirty="0">
                <a:latin typeface="Arial" panose="020B0604020202020204" pitchFamily="34" charset="0"/>
                <a:cs typeface="Arial" panose="020B0604020202020204" pitchFamily="34" charset="0"/>
              </a:rPr>
              <a:t>-position:</a:t>
            </a:r>
            <a:endParaRPr lang="ru-RU" dirty="0">
              <a:latin typeface="Arial" panose="020B0604020202020204" pitchFamily="34" charset="0"/>
              <a:cs typeface="Arial" panose="020B0604020202020204" pitchFamily="34" charset="0"/>
            </a:endParaRPr>
          </a:p>
        </p:txBody>
      </p:sp>
      <p:sp>
        <p:nvSpPr>
          <p:cNvPr id="3" name="Прямоугольник 2"/>
          <p:cNvSpPr/>
          <p:nvPr/>
        </p:nvSpPr>
        <p:spPr>
          <a:xfrm>
            <a:off x="251520" y="3933056"/>
            <a:ext cx="8810048"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3. Halogenation - bromination in the α-position is carried out easily in the absence of a catalyst, chlorination - in the presence of </a:t>
            </a:r>
            <a:r>
              <a:rPr lang="ru-RU" dirty="0">
                <a:latin typeface="Arial" panose="020B0604020202020204" pitchFamily="34" charset="0"/>
                <a:cs typeface="Arial" panose="020B0604020202020204" pitchFamily="34" charset="0"/>
              </a:rPr>
              <a:t>FeCl</a:t>
            </a:r>
            <a:r>
              <a:rPr lang="ru-RU" baseline="-30000" dirty="0">
                <a:latin typeface="Arial" panose="020B0604020202020204" pitchFamily="34" charset="0"/>
                <a:cs typeface="Arial" panose="020B0604020202020204" pitchFamily="34" charset="0"/>
              </a:rPr>
              <a:t>3</a:t>
            </a:r>
            <a:r>
              <a:rPr lang="pt-PT" baseline="-30000"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a:t>
            </a:r>
          </a:p>
        </p:txBody>
      </p:sp>
      <p:pic>
        <p:nvPicPr>
          <p:cNvPr id="3074" name="Picture 2" descr="Complexity | Non-Linear Systems | Chemogenesis">
            <a:extLst>
              <a:ext uri="{FF2B5EF4-FFF2-40B4-BE49-F238E27FC236}">
                <a16:creationId xmlns:a16="http://schemas.microsoft.com/office/drawing/2014/main" id="{831E00B4-2C56-459E-95A6-C9B5D920B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83" y="2204864"/>
            <a:ext cx="6096034" cy="158913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AMIETTA UNIVERSITY CHEM323 Polynuclear Aromatic Hydrocarbon LECTURE 1">
            <a:extLst>
              <a:ext uri="{FF2B5EF4-FFF2-40B4-BE49-F238E27FC236}">
                <a16:creationId xmlns:a16="http://schemas.microsoft.com/office/drawing/2014/main" id="{515E0E19-DA49-4CE5-BEEE-192762526F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451" t="26200" r="31101" b="55600"/>
          <a:stretch/>
        </p:blipFill>
        <p:spPr bwMode="auto">
          <a:xfrm>
            <a:off x="2087724" y="5271047"/>
            <a:ext cx="4968552" cy="1318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84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69034" y="692696"/>
            <a:ext cx="2884123"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Addition reactions</a:t>
            </a:r>
            <a:endParaRPr lang="ru-RU" b="1" dirty="0">
              <a:solidFill>
                <a:srgbClr val="C00000"/>
              </a:solidFill>
              <a:latin typeface="Arial" panose="020B0604020202020204" pitchFamily="34" charset="0"/>
              <a:cs typeface="Arial" panose="020B0604020202020204" pitchFamily="34" charset="0"/>
            </a:endParaRPr>
          </a:p>
        </p:txBody>
      </p:sp>
      <p:sp>
        <p:nvSpPr>
          <p:cNvPr id="3" name="Прямоугольник 2"/>
          <p:cNvSpPr/>
          <p:nvPr/>
        </p:nvSpPr>
        <p:spPr>
          <a:xfrm>
            <a:off x="107505" y="1268760"/>
            <a:ext cx="8928992"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catalytic hydrogenation of naphthalene (Ni-catalyst) proceeds stepwise according to the following scheme:</a:t>
            </a:r>
            <a:endParaRPr lang="ru-RU" dirty="0">
              <a:latin typeface="Arial" panose="020B0604020202020204" pitchFamily="34" charset="0"/>
              <a:cs typeface="Arial" panose="020B0604020202020204" pitchFamily="34" charset="0"/>
            </a:endParaRPr>
          </a:p>
        </p:txBody>
      </p:sp>
      <p:sp>
        <p:nvSpPr>
          <p:cNvPr id="4" name="Прямоугольник 3"/>
          <p:cNvSpPr/>
          <p:nvPr/>
        </p:nvSpPr>
        <p:spPr>
          <a:xfrm>
            <a:off x="3205060" y="3356992"/>
            <a:ext cx="2412071" cy="369332"/>
          </a:xfrm>
          <a:prstGeom prst="rect">
            <a:avLst/>
          </a:prstGeom>
        </p:spPr>
        <p:txBody>
          <a:bodyPr wrap="none">
            <a:spAutoFit/>
          </a:bodyPr>
          <a:lstStyle/>
          <a:p>
            <a:r>
              <a:rPr lang="ru-RU" b="1" dirty="0">
                <a:latin typeface="Arial" panose="020B0604020202020204" pitchFamily="34" charset="0"/>
                <a:cs typeface="Arial" panose="020B0604020202020204" pitchFamily="34" charset="0"/>
              </a:rPr>
              <a:t>Реакции окисления</a:t>
            </a:r>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5229200"/>
            <a:ext cx="6237728" cy="1078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107709" y="4277844"/>
            <a:ext cx="8928788"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Oxidation of naphthalene with atmospheric oxygen in the presence of a V</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r>
              <a:rPr lang="en-US" baseline="-25000" dirty="0">
                <a:latin typeface="Arial" panose="020B0604020202020204" pitchFamily="34" charset="0"/>
                <a:cs typeface="Arial" panose="020B0604020202020204" pitchFamily="34" charset="0"/>
              </a:rPr>
              <a:t>5</a:t>
            </a:r>
            <a:r>
              <a:rPr lang="en-US" dirty="0">
                <a:latin typeface="Arial" panose="020B0604020202020204" pitchFamily="34" charset="0"/>
                <a:cs typeface="Arial" panose="020B0604020202020204" pitchFamily="34" charset="0"/>
              </a:rPr>
              <a:t> catalyst leads to phthalic anhydride:</a:t>
            </a:r>
            <a:endParaRPr lang="ru-RU" dirty="0">
              <a:latin typeface="Arial" panose="020B0604020202020204" pitchFamily="34" charset="0"/>
              <a:cs typeface="Arial" panose="020B0604020202020204" pitchFamily="34" charset="0"/>
            </a:endParaRPr>
          </a:p>
        </p:txBody>
      </p:sp>
      <p:pic>
        <p:nvPicPr>
          <p:cNvPr id="7" name="Рисунок 6">
            <a:extLst>
              <a:ext uri="{FF2B5EF4-FFF2-40B4-BE49-F238E27FC236}">
                <a16:creationId xmlns:a16="http://schemas.microsoft.com/office/drawing/2014/main" id="{3D07138D-7902-41A5-98AB-B16D0F16149D}"/>
              </a:ext>
            </a:extLst>
          </p:cNvPr>
          <p:cNvPicPr>
            <a:picLocks noChangeAspect="1"/>
          </p:cNvPicPr>
          <p:nvPr/>
        </p:nvPicPr>
        <p:blipFill>
          <a:blip r:embed="rId3"/>
          <a:stretch>
            <a:fillRect/>
          </a:stretch>
        </p:blipFill>
        <p:spPr>
          <a:xfrm>
            <a:off x="1204912" y="1997982"/>
            <a:ext cx="6734175" cy="2305050"/>
          </a:xfrm>
          <a:prstGeom prst="rect">
            <a:avLst/>
          </a:prstGeom>
        </p:spPr>
      </p:pic>
    </p:spTree>
    <p:extLst>
      <p:ext uri="{BB962C8B-B14F-4D97-AF65-F5344CB8AC3E}">
        <p14:creationId xmlns:p14="http://schemas.microsoft.com/office/powerpoint/2010/main" val="3452309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69836" y="493568"/>
            <a:ext cx="7704856"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oxidation product of </a:t>
            </a:r>
            <a:r>
              <a:rPr lang="en-US" i="1" dirty="0">
                <a:latin typeface="Arial" panose="020B0604020202020204" pitchFamily="34" charset="0"/>
                <a:cs typeface="Arial" panose="020B0604020202020204" pitchFamily="34" charset="0"/>
              </a:rPr>
              <a:t>β</a:t>
            </a:r>
            <a:r>
              <a:rPr lang="en-US" dirty="0">
                <a:latin typeface="Arial" panose="020B0604020202020204" pitchFamily="34" charset="0"/>
                <a:cs typeface="Arial" panose="020B0604020202020204" pitchFamily="34" charset="0"/>
              </a:rPr>
              <a:t>-methylnaphthalene CrO</a:t>
            </a:r>
            <a:r>
              <a:rPr lang="en-US" baseline="-25000"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is 2-methyl-1,4-naphthoquinone:</a:t>
            </a:r>
            <a:endParaRPr lang="ru-RU" dirty="0">
              <a:latin typeface="Arial" panose="020B0604020202020204" pitchFamily="34" charset="0"/>
              <a:cs typeface="Arial" panose="020B0604020202020204" pitchFamily="34" charset="0"/>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0238" y="1254039"/>
            <a:ext cx="3591982" cy="1248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556262" y="2436478"/>
            <a:ext cx="1879041"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Anthracene</a:t>
            </a:r>
            <a:endParaRPr lang="ru-RU" b="1" dirty="0">
              <a:solidFill>
                <a:srgbClr val="C00000"/>
              </a:solidFill>
              <a:latin typeface="Arial" panose="020B0604020202020204" pitchFamily="34" charset="0"/>
              <a:cs typeface="Arial" panose="020B0604020202020204" pitchFamily="34" charset="0"/>
            </a:endParaRPr>
          </a:p>
        </p:txBody>
      </p:sp>
      <p:pic>
        <p:nvPicPr>
          <p:cNvPr id="1026" name="Picture 2" descr="http://static.wikidoc.org/7/72/Anthracene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365" y="2852936"/>
            <a:ext cx="1857729" cy="91133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07504" y="4365104"/>
            <a:ext cx="8928992"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In industry - from the anthracene fraction of coal tar.</a:t>
            </a:r>
          </a:p>
          <a:p>
            <a:pPr algn="just"/>
            <a:r>
              <a:rPr lang="en-US" dirty="0">
                <a:latin typeface="Arial" panose="020B0604020202020204" pitchFamily="34" charset="0"/>
                <a:cs typeface="Arial" panose="020B0604020202020204" pitchFamily="34" charset="0"/>
              </a:rPr>
              <a:t>	According to the Friedel-Crafts reaction from benzene and 1,1,2,2-tetrabromomethane in the presence of </a:t>
            </a:r>
            <a:r>
              <a:rPr lang="ru-RU" dirty="0">
                <a:latin typeface="Arial" panose="020B0604020202020204" pitchFamily="34" charset="0"/>
                <a:cs typeface="Arial" panose="020B0604020202020204" pitchFamily="34" charset="0"/>
              </a:rPr>
              <a:t>AlBr</a:t>
            </a:r>
            <a:r>
              <a:rPr lang="ru-RU" baseline="-25000" dirty="0">
                <a:latin typeface="Arial" panose="020B0604020202020204" pitchFamily="34" charset="0"/>
                <a:cs typeface="Arial" panose="020B0604020202020204" pitchFamily="34" charset="0"/>
              </a:rPr>
              <a:t>3 </a:t>
            </a:r>
            <a:r>
              <a:rPr lang="ru-RU" dirty="0">
                <a:latin typeface="Arial" panose="020B0604020202020204" pitchFamily="34" charset="0"/>
                <a:cs typeface="Arial" panose="020B0604020202020204" pitchFamily="34" charset="0"/>
              </a:rPr>
              <a:t>:</a:t>
            </a: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0664" y="5542639"/>
            <a:ext cx="407670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3">
            <a:extLst>
              <a:ext uri="{FF2B5EF4-FFF2-40B4-BE49-F238E27FC236}">
                <a16:creationId xmlns:a16="http://schemas.microsoft.com/office/drawing/2014/main" id="{CC981CD2-6F59-4B39-9326-8419DCE24AA7}"/>
              </a:ext>
            </a:extLst>
          </p:cNvPr>
          <p:cNvSpPr/>
          <p:nvPr/>
        </p:nvSpPr>
        <p:spPr>
          <a:xfrm>
            <a:off x="3636301" y="3877476"/>
            <a:ext cx="1638590"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Synthesis</a:t>
            </a:r>
            <a:endParaRPr lang="ru-RU"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305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7319" y="1115452"/>
            <a:ext cx="8136904" cy="461665"/>
          </a:xfrm>
          <a:prstGeom prst="rect">
            <a:avLst/>
          </a:prstGeom>
        </p:spPr>
        <p:txBody>
          <a:bodyPr wrap="square">
            <a:spAutoFit/>
          </a:bodyPr>
          <a:lstStyle/>
          <a:p>
            <a:r>
              <a:rPr lang="en-US" dirty="0">
                <a:latin typeface="Arial" panose="020B0604020202020204" pitchFamily="34" charset="0"/>
                <a:cs typeface="Arial" panose="020B0604020202020204" pitchFamily="34" charset="0"/>
              </a:rPr>
              <a:t>Electrophilic substitution reactions proceed at position 9:</a:t>
            </a:r>
            <a:endParaRPr lang="ru-RU" dirty="0">
              <a:latin typeface="Arial" panose="020B0604020202020204" pitchFamily="34" charset="0"/>
              <a:cs typeface="Arial" panose="020B0604020202020204" pitchFamily="34"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916832"/>
            <a:ext cx="4041569" cy="196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48333" y="4077072"/>
            <a:ext cx="8825889"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sulfonation process leads to the formation of a mixture of isomeric 1- and 2-anthracenesulfonic acids </a:t>
            </a:r>
            <a:r>
              <a:rPr lang="ru-RU" dirty="0">
                <a:latin typeface="Arial" panose="020B0604020202020204" pitchFamily="34" charset="0"/>
                <a:cs typeface="Arial" panose="020B0604020202020204" pitchFamily="34" charset="0"/>
              </a:rPr>
              <a:t>:</a:t>
            </a:r>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2908" y="5101347"/>
            <a:ext cx="4738184" cy="14684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E99ED2D-BC06-4E19-AF43-35829FFB9E49}"/>
              </a:ext>
            </a:extLst>
          </p:cNvPr>
          <p:cNvSpPr txBox="1"/>
          <p:nvPr/>
        </p:nvSpPr>
        <p:spPr>
          <a:xfrm>
            <a:off x="3000095" y="188640"/>
            <a:ext cx="3143810" cy="461665"/>
          </a:xfrm>
          <a:prstGeom prst="rect">
            <a:avLst/>
          </a:prstGeom>
          <a:noFill/>
        </p:spPr>
        <p:txBody>
          <a:bodyPr wrap="none" rtlCol="0">
            <a:spAutoFit/>
          </a:bodyPr>
          <a:lstStyle/>
          <a:p>
            <a:r>
              <a:rPr lang="en-US" b="1" dirty="0">
                <a:solidFill>
                  <a:srgbClr val="C00000"/>
                </a:solidFill>
              </a:rPr>
              <a:t>Chemical properties</a:t>
            </a:r>
            <a:endParaRPr lang="uk-UA" b="1" dirty="0">
              <a:solidFill>
                <a:srgbClr val="C00000"/>
              </a:solidFill>
            </a:endParaRPr>
          </a:p>
        </p:txBody>
      </p:sp>
    </p:spTree>
    <p:extLst>
      <p:ext uri="{BB962C8B-B14F-4D97-AF65-F5344CB8AC3E}">
        <p14:creationId xmlns:p14="http://schemas.microsoft.com/office/powerpoint/2010/main" val="1534679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3728" y="77843"/>
            <a:ext cx="6568349"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Anthracene is relatively easily oxidized with concentrated nitric acid to give 9,10-anthraquinone:</a:t>
            </a:r>
            <a:endParaRPr lang="ru-RU"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6483" y="926289"/>
            <a:ext cx="3429000" cy="111442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554785" y="2031011"/>
            <a:ext cx="1483099" cy="461665"/>
          </a:xfrm>
          <a:prstGeom prst="rect">
            <a:avLst/>
          </a:prstGeom>
        </p:spPr>
        <p:txBody>
          <a:bodyPr wrap="none">
            <a:spAutoFit/>
          </a:bodyPr>
          <a:lstStyle/>
          <a:p>
            <a:pPr algn="ctr"/>
            <a:r>
              <a:rPr lang="en-US" b="1" dirty="0">
                <a:solidFill>
                  <a:srgbClr val="C00000"/>
                </a:solidFill>
                <a:latin typeface="Arial" panose="020B0604020202020204" pitchFamily="34" charset="0"/>
                <a:cs typeface="Arial" panose="020B0604020202020204" pitchFamily="34" charset="0"/>
              </a:rPr>
              <a:t>Biphenyl</a:t>
            </a:r>
            <a:endParaRPr lang="ru-RU" b="1" dirty="0">
              <a:solidFill>
                <a:srgbClr val="C00000"/>
              </a:solidFill>
              <a:latin typeface="Arial" panose="020B0604020202020204" pitchFamily="34" charset="0"/>
              <a:cs typeface="Arial" panose="020B0604020202020204" pitchFamily="34"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2503479"/>
            <a:ext cx="2355449" cy="107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79512" y="3917682"/>
            <a:ext cx="8856984"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Biphenyl is isolated from coal tar.</a:t>
            </a:r>
          </a:p>
          <a:p>
            <a:pPr algn="just"/>
            <a:r>
              <a:rPr lang="en-US" dirty="0">
                <a:latin typeface="Arial" panose="020B0604020202020204" pitchFamily="34" charset="0"/>
                <a:cs typeface="Arial" panose="020B0604020202020204" pitchFamily="34" charset="0"/>
              </a:rPr>
              <a:t>Benzene dehydrogenation </a:t>
            </a:r>
            <a:r>
              <a:rPr lang="ru-RU" dirty="0">
                <a:latin typeface="Arial" panose="020B0604020202020204" pitchFamily="34" charset="0"/>
                <a:cs typeface="Arial" panose="020B0604020202020204" pitchFamily="34" charset="0"/>
              </a:rPr>
              <a:t>:</a:t>
            </a:r>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3465" y="4343128"/>
            <a:ext cx="4836419" cy="69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1160" y="5908593"/>
            <a:ext cx="5221680" cy="709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Прямоугольник 3">
            <a:extLst>
              <a:ext uri="{FF2B5EF4-FFF2-40B4-BE49-F238E27FC236}">
                <a16:creationId xmlns:a16="http://schemas.microsoft.com/office/drawing/2014/main" id="{5FC639D5-AE89-41E6-9795-E24198A1BEB2}"/>
              </a:ext>
            </a:extLst>
          </p:cNvPr>
          <p:cNvSpPr/>
          <p:nvPr/>
        </p:nvSpPr>
        <p:spPr>
          <a:xfrm>
            <a:off x="3477039" y="3570960"/>
            <a:ext cx="1638590"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Synthesis</a:t>
            </a:r>
            <a:endParaRPr lang="ru-RU" b="1" dirty="0">
              <a:solidFill>
                <a:srgbClr val="C0000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312FD47-7D2A-4384-9FAB-DA4E8923254A}"/>
              </a:ext>
            </a:extLst>
          </p:cNvPr>
          <p:cNvSpPr txBox="1"/>
          <p:nvPr/>
        </p:nvSpPr>
        <p:spPr>
          <a:xfrm>
            <a:off x="88656" y="5177037"/>
            <a:ext cx="4572000" cy="461665"/>
          </a:xfrm>
          <a:prstGeom prst="rect">
            <a:avLst/>
          </a:prstGeom>
          <a:noFill/>
        </p:spPr>
        <p:txBody>
          <a:bodyPr wrap="square">
            <a:spAutoFit/>
          </a:bodyPr>
          <a:lstStyle/>
          <a:p>
            <a:r>
              <a:rPr lang="en-US" dirty="0"/>
              <a:t>A</a:t>
            </a:r>
            <a:r>
              <a:rPr lang="uk-UA" dirty="0" err="1"/>
              <a:t>ccording</a:t>
            </a:r>
            <a:r>
              <a:rPr lang="uk-UA" dirty="0"/>
              <a:t> </a:t>
            </a:r>
            <a:r>
              <a:rPr lang="uk-UA" dirty="0" err="1"/>
              <a:t>to</a:t>
            </a:r>
            <a:r>
              <a:rPr lang="uk-UA" dirty="0"/>
              <a:t> </a:t>
            </a:r>
            <a:r>
              <a:rPr lang="uk-UA" dirty="0" err="1"/>
              <a:t>Ulmann's</a:t>
            </a:r>
            <a:r>
              <a:rPr lang="uk-UA" dirty="0"/>
              <a:t> </a:t>
            </a:r>
            <a:r>
              <a:rPr lang="uk-UA" dirty="0" err="1"/>
              <a:t>reaction</a:t>
            </a:r>
            <a:endParaRPr lang="uk-UA" dirty="0"/>
          </a:p>
        </p:txBody>
      </p:sp>
    </p:spTree>
    <p:extLst>
      <p:ext uri="{BB962C8B-B14F-4D97-AF65-F5344CB8AC3E}">
        <p14:creationId xmlns:p14="http://schemas.microsoft.com/office/powerpoint/2010/main" val="1652965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23728" y="116632"/>
            <a:ext cx="5178021"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Structure and chemical properties</a:t>
            </a:r>
            <a:endParaRPr lang="ru-RU" b="1" dirty="0">
              <a:solidFill>
                <a:srgbClr val="C00000"/>
              </a:solidFill>
              <a:latin typeface="Arial" panose="020B0604020202020204" pitchFamily="34" charset="0"/>
              <a:cs typeface="Arial" panose="020B0604020202020204" pitchFamily="34" charset="0"/>
            </a:endParaRPr>
          </a:p>
        </p:txBody>
      </p:sp>
      <p:sp>
        <p:nvSpPr>
          <p:cNvPr id="4" name="Прямоугольник 3"/>
          <p:cNvSpPr/>
          <p:nvPr/>
        </p:nvSpPr>
        <p:spPr>
          <a:xfrm>
            <a:off x="107504" y="980728"/>
            <a:ext cx="8928992" cy="489364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Around the σ-bond in the biphenyl molecule, free rotation is possible, while the rotation barrier is small. But if the ortho-positions of both benzene rings contain bulky substituents, then the rotation around the σ-bond connecting the rings is very difficult or becomes impossible.</a:t>
            </a:r>
            <a:r>
              <a:rPr lang="ru-RU"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	If there are different substituents in the ortho positions of each benzene nucleus of the biphenyl molecule, then such compounds exhibit optical activity. This is due to the fact that although these compounds do not contain an asymmetric carbon atom (the center of chirality), they also do not have a symmetry plane. Their molecule is asymmetric as a whole. So, 6,6'-dinitrodifenic acid exists in the form of two enantiomers (mirror isomers</a:t>
            </a:r>
            <a:r>
              <a:rPr lang="ru-RU" dirty="0">
                <a:latin typeface="Arial" panose="020B0604020202020204" pitchFamily="34" charset="0"/>
                <a:cs typeface="Arial" panose="020B0604020202020204" pitchFamily="34" charset="0"/>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5296" y="5517232"/>
            <a:ext cx="5144402" cy="125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1652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482750"/>
            <a:ext cx="8568952" cy="2308324"/>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chemical properties of biphenyl are similar to those of mononuclear arenes. Biphenyl enters into the electrophilic substitution reaction somewhat more easily than benzene (mutual electron-donating effect of two phenyl groups) with the formation of predominantly </a:t>
            </a:r>
            <a:r>
              <a:rPr lang="en-US" i="1" dirty="0">
                <a:latin typeface="Arial" panose="020B0604020202020204" pitchFamily="34" charset="0"/>
                <a:cs typeface="Arial" panose="020B0604020202020204" pitchFamily="34" charset="0"/>
              </a:rPr>
              <a:t>para-</a:t>
            </a:r>
            <a:r>
              <a:rPr lang="en-US" dirty="0">
                <a:latin typeface="Arial" panose="020B0604020202020204" pitchFamily="34" charset="0"/>
                <a:cs typeface="Arial" panose="020B0604020202020204" pitchFamily="34" charset="0"/>
              </a:rPr>
              <a:t> and </a:t>
            </a:r>
            <a:r>
              <a:rPr lang="en-US" i="1" dirty="0">
                <a:latin typeface="Arial" panose="020B0604020202020204" pitchFamily="34" charset="0"/>
                <a:cs typeface="Arial" panose="020B0604020202020204" pitchFamily="34" charset="0"/>
              </a:rPr>
              <a:t>ortho</a:t>
            </a:r>
            <a:r>
              <a:rPr lang="en-US" dirty="0">
                <a:latin typeface="Arial" panose="020B0604020202020204" pitchFamily="34" charset="0"/>
                <a:cs typeface="Arial" panose="020B0604020202020204" pitchFamily="34" charset="0"/>
              </a:rPr>
              <a:t>-substitution products:</a:t>
            </a:r>
            <a:endParaRPr lang="ru-RU" dirty="0">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0090" y="4221088"/>
            <a:ext cx="5403819" cy="2172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9889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133" y="1486525"/>
            <a:ext cx="8807734"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According to the Friedel-Crafts reaction by alkylation of benzene with benzyl chloride or dichloromethane:</a:t>
            </a:r>
            <a:endParaRPr lang="ru-RU" dirty="0">
              <a:latin typeface="Arial" panose="020B0604020202020204" pitchFamily="34" charset="0"/>
              <a:cs typeface="Arial" panose="020B0604020202020204" pitchFamily="34" charset="0"/>
            </a:endParaRPr>
          </a:p>
        </p:txBody>
      </p:sp>
      <p:sp>
        <p:nvSpPr>
          <p:cNvPr id="3" name="Прямоугольник 2"/>
          <p:cNvSpPr/>
          <p:nvPr/>
        </p:nvSpPr>
        <p:spPr>
          <a:xfrm>
            <a:off x="168133" y="3858481"/>
            <a:ext cx="8807734"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reactivity of diphenylmethane is due to the presence of benzene rings and an active methylene group in its structure:</a:t>
            </a:r>
            <a:endParaRPr lang="ru-RU" dirty="0">
              <a:latin typeface="Arial" panose="020B0604020202020204" pitchFamily="34" charset="0"/>
              <a:cs typeface="Arial" panose="020B0604020202020204" pitchFamily="34" charset="0"/>
            </a:endParaRPr>
          </a:p>
        </p:txBody>
      </p:sp>
      <p:sp>
        <p:nvSpPr>
          <p:cNvPr id="8" name="Прямоугольник 4">
            <a:extLst>
              <a:ext uri="{FF2B5EF4-FFF2-40B4-BE49-F238E27FC236}">
                <a16:creationId xmlns:a16="http://schemas.microsoft.com/office/drawing/2014/main" id="{5622EB15-DF9B-4CCF-A0ED-6ECBA468D9DC}"/>
              </a:ext>
            </a:extLst>
          </p:cNvPr>
          <p:cNvSpPr/>
          <p:nvPr/>
        </p:nvSpPr>
        <p:spPr>
          <a:xfrm>
            <a:off x="3131840" y="30020"/>
            <a:ext cx="3037176" cy="461665"/>
          </a:xfrm>
          <a:prstGeom prst="rect">
            <a:avLst/>
          </a:prstGeom>
        </p:spPr>
        <p:txBody>
          <a:bodyPr wrap="square">
            <a:spAutoFit/>
          </a:bodyPr>
          <a:lstStyle/>
          <a:p>
            <a:r>
              <a:rPr lang="en-US" b="1" dirty="0">
                <a:solidFill>
                  <a:srgbClr val="C00000"/>
                </a:solidFill>
                <a:latin typeface="Arial" panose="020B0604020202020204" pitchFamily="34" charset="0"/>
                <a:cs typeface="Arial" panose="020B0604020202020204" pitchFamily="34" charset="0"/>
              </a:rPr>
              <a:t>Diphenylmethane</a:t>
            </a:r>
            <a:endParaRPr lang="ru-RU" b="1" dirty="0">
              <a:solidFill>
                <a:srgbClr val="C00000"/>
              </a:solidFill>
              <a:latin typeface="Arial" panose="020B0604020202020204" pitchFamily="34" charset="0"/>
              <a:cs typeface="Arial" panose="020B0604020202020204" pitchFamily="34" charset="0"/>
            </a:endParaRPr>
          </a:p>
        </p:txBody>
      </p:sp>
      <p:pic>
        <p:nvPicPr>
          <p:cNvPr id="9" name="Picture 4">
            <a:extLst>
              <a:ext uri="{FF2B5EF4-FFF2-40B4-BE49-F238E27FC236}">
                <a16:creationId xmlns:a16="http://schemas.microsoft.com/office/drawing/2014/main" id="{8B7063D3-1620-4D92-894A-6828494348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7529" y="525477"/>
            <a:ext cx="2592288" cy="980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descr="The chemical store has benzene and Aluminium chloride. Which aliphatic  halogen compounds would you use to prepare the following by a  Friedel-Crafts reaction? | Socratic">
            <a:extLst>
              <a:ext uri="{FF2B5EF4-FFF2-40B4-BE49-F238E27FC236}">
                <a16:creationId xmlns:a16="http://schemas.microsoft.com/office/drawing/2014/main" id="{F9B8A3ED-0CD1-4DCC-B890-7DB871A30E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2422" y="2308402"/>
            <a:ext cx="5299156" cy="1437209"/>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9F769ADF-94D7-452E-B432-5B9FB29F8BC4}"/>
              </a:ext>
            </a:extLst>
          </p:cNvPr>
          <p:cNvPicPr>
            <a:picLocks noChangeAspect="1"/>
          </p:cNvPicPr>
          <p:nvPr/>
        </p:nvPicPr>
        <p:blipFill rotWithShape="1">
          <a:blip r:embed="rId4"/>
          <a:srcRect l="17713" t="31296" r="42048" b="33200"/>
          <a:stretch/>
        </p:blipFill>
        <p:spPr>
          <a:xfrm>
            <a:off x="2355985" y="4628332"/>
            <a:ext cx="4432030" cy="2199648"/>
          </a:xfrm>
          <a:prstGeom prst="rect">
            <a:avLst/>
          </a:prstGeom>
        </p:spPr>
      </p:pic>
    </p:spTree>
    <p:extLst>
      <p:ext uri="{BB962C8B-B14F-4D97-AF65-F5344CB8AC3E}">
        <p14:creationId xmlns:p14="http://schemas.microsoft.com/office/powerpoint/2010/main" val="124536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513925"/>
            <a:ext cx="7272808"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Typical reactions of diphenylmethane on the methylene group are easily occurring oxidation and halogenation:</a:t>
            </a:r>
            <a:endParaRPr lang="ru-RU" dirty="0">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F7D55971-A833-4566-877E-30390194EB34}"/>
              </a:ext>
            </a:extLst>
          </p:cNvPr>
          <p:cNvPicPr>
            <a:picLocks noChangeAspect="1"/>
          </p:cNvPicPr>
          <p:nvPr/>
        </p:nvPicPr>
        <p:blipFill rotWithShape="1">
          <a:blip r:embed="rId2"/>
          <a:srcRect l="17713" t="34312" r="43700" b="47368"/>
          <a:stretch/>
        </p:blipFill>
        <p:spPr>
          <a:xfrm>
            <a:off x="3022983" y="4149080"/>
            <a:ext cx="5725481" cy="1529051"/>
          </a:xfrm>
          <a:prstGeom prst="rect">
            <a:avLst/>
          </a:prstGeom>
        </p:spPr>
      </p:pic>
      <p:pic>
        <p:nvPicPr>
          <p:cNvPr id="7" name="Рисунок 6">
            <a:extLst>
              <a:ext uri="{FF2B5EF4-FFF2-40B4-BE49-F238E27FC236}">
                <a16:creationId xmlns:a16="http://schemas.microsoft.com/office/drawing/2014/main" id="{C652DE8F-E5CB-4081-A886-CF9E44606DA3}"/>
              </a:ext>
            </a:extLst>
          </p:cNvPr>
          <p:cNvPicPr>
            <a:picLocks noChangeAspect="1"/>
          </p:cNvPicPr>
          <p:nvPr/>
        </p:nvPicPr>
        <p:blipFill rotWithShape="1">
          <a:blip r:embed="rId3"/>
          <a:srcRect l="17713" t="35083" r="42913" b="45801"/>
          <a:stretch/>
        </p:blipFill>
        <p:spPr>
          <a:xfrm>
            <a:off x="107504" y="2081392"/>
            <a:ext cx="5599001" cy="1529051"/>
          </a:xfrm>
          <a:prstGeom prst="rect">
            <a:avLst/>
          </a:prstGeom>
        </p:spPr>
      </p:pic>
    </p:spTree>
    <p:extLst>
      <p:ext uri="{BB962C8B-B14F-4D97-AF65-F5344CB8AC3E}">
        <p14:creationId xmlns:p14="http://schemas.microsoft.com/office/powerpoint/2010/main" val="616870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60423"/>
            <a:ext cx="8712968"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Obtained by the Friedel-Crafts reaction by alkylation of benzene with chloroform:</a:t>
            </a:r>
            <a:endParaRPr lang="ru-RU" dirty="0">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2665849"/>
            <a:ext cx="4320480" cy="108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51520" y="3754050"/>
            <a:ext cx="8712968" cy="1569660"/>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In terms of chemical properties, triphenylmethane resembles diphenylmethane: it is characterized by electrophilic substitution reactions involving benzene rings, which go mainly to para positions:</a:t>
            </a:r>
            <a:endParaRPr lang="ru-RU" dirty="0">
              <a:latin typeface="Arial" panose="020B0604020202020204" pitchFamily="34" charset="0"/>
              <a:cs typeface="Arial" panose="020B0604020202020204" pitchFamily="34" charset="0"/>
            </a:endParaRPr>
          </a:p>
        </p:txBody>
      </p:sp>
      <p:pic>
        <p:nvPicPr>
          <p:cNvPr id="7174" name="Picture 6" descr="http://www.studfiles.ru/html/2706/331/html_JqWo5EEQSQ.SllA/htmlconvd-rEaDPZ_html_m7d543f1d.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4130" y="5293285"/>
            <a:ext cx="4859854" cy="1357342"/>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3">
            <a:extLst>
              <a:ext uri="{FF2B5EF4-FFF2-40B4-BE49-F238E27FC236}">
                <a16:creationId xmlns:a16="http://schemas.microsoft.com/office/drawing/2014/main" id="{8B39A6F3-2FB0-4676-BD18-F4D6FF1814AF}"/>
              </a:ext>
            </a:extLst>
          </p:cNvPr>
          <p:cNvSpPr/>
          <p:nvPr/>
        </p:nvSpPr>
        <p:spPr>
          <a:xfrm>
            <a:off x="2784130" y="0"/>
            <a:ext cx="3481402" cy="461665"/>
          </a:xfrm>
          <a:prstGeom prst="rect">
            <a:avLst/>
          </a:prstGeom>
        </p:spPr>
        <p:txBody>
          <a:bodyPr wrap="square">
            <a:spAutoFit/>
          </a:bodyPr>
          <a:lstStyle/>
          <a:p>
            <a:r>
              <a:rPr lang="en-US" b="1" dirty="0">
                <a:solidFill>
                  <a:srgbClr val="C00000"/>
                </a:solidFill>
                <a:latin typeface="Arial" panose="020B0604020202020204" pitchFamily="34" charset="0"/>
                <a:cs typeface="Arial" panose="020B0604020202020204" pitchFamily="34" charset="0"/>
              </a:rPr>
              <a:t>Triphenylmethane</a:t>
            </a:r>
            <a:endParaRPr lang="ru-RU" dirty="0">
              <a:solidFill>
                <a:srgbClr val="C00000"/>
              </a:solidFill>
              <a:latin typeface="Arial" panose="020B0604020202020204" pitchFamily="34" charset="0"/>
              <a:cs typeface="Arial" panose="020B0604020202020204" pitchFamily="34" charset="0"/>
            </a:endParaRPr>
          </a:p>
        </p:txBody>
      </p:sp>
      <p:pic>
        <p:nvPicPr>
          <p:cNvPr id="8" name="Picture 4">
            <a:extLst>
              <a:ext uri="{FF2B5EF4-FFF2-40B4-BE49-F238E27FC236}">
                <a16:creationId xmlns:a16="http://schemas.microsoft.com/office/drawing/2014/main" id="{6C8BD78E-060A-46B0-85F9-298ABE5584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0715" y="467080"/>
            <a:ext cx="2088232"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5076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713" y="968782"/>
            <a:ext cx="8928992" cy="193899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Phenyl radicals shift the electron density from the carbon atom of the CH group, as a result of which the hydrogen atom of this group acquires mobility and is easily replaced by metals and halogens. Due to the methine group, triphenylmethane is easily oxidized:</a:t>
            </a:r>
            <a:endParaRPr lang="ru-RU" dirty="0">
              <a:latin typeface="Arial" panose="020B0604020202020204" pitchFamily="34" charset="0"/>
              <a:cs typeface="Arial" panose="020B060402020202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780" y="2952750"/>
            <a:ext cx="405765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1667" y="3356992"/>
            <a:ext cx="4067175" cy="300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4288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264" y="1196753"/>
            <a:ext cx="3787486"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6359" y="1196752"/>
            <a:ext cx="3784829"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07504" y="3501008"/>
            <a:ext cx="8833684"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Derivatives of polynuclear arenes are used in the production of dyes and drugs.</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7693029"/>
      </p:ext>
    </p:extLst>
  </p:cSld>
  <p:clrMapOvr>
    <a:masterClrMapping/>
  </p:clrMapOvr>
</p:sld>
</file>

<file path=ppt/theme/theme1.xml><?xml version="1.0" encoding="utf-8"?>
<a:theme xmlns:a="http://schemas.openxmlformats.org/drawingml/2006/main" name="Тема2">
  <a:themeElements>
    <a:clrScheme name="powerpoint-template-24 15">
      <a:dk1>
        <a:srgbClr val="4D4D4D"/>
      </a:dk1>
      <a:lt1>
        <a:srgbClr val="FFFFFF"/>
      </a:lt1>
      <a:dk2>
        <a:srgbClr val="4D4D4D"/>
      </a:dk2>
      <a:lt2>
        <a:srgbClr val="2D2D2D"/>
      </a:lt2>
      <a:accent1>
        <a:srgbClr val="353535"/>
      </a:accent1>
      <a:accent2>
        <a:srgbClr val="4F4F4F"/>
      </a:accent2>
      <a:accent3>
        <a:srgbClr val="FFFFFF"/>
      </a:accent3>
      <a:accent4>
        <a:srgbClr val="404040"/>
      </a:accent4>
      <a:accent5>
        <a:srgbClr val="AEAEAE"/>
      </a:accent5>
      <a:accent6>
        <a:srgbClr val="474747"/>
      </a:accent6>
      <a:hlink>
        <a:srgbClr val="7D7D7D"/>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uk-UA"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uk-UA"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1984CC"/>
        </a:lt2>
        <a:accent1>
          <a:srgbClr val="0960AF"/>
        </a:accent1>
        <a:accent2>
          <a:srgbClr val="05438C"/>
        </a:accent2>
        <a:accent3>
          <a:srgbClr val="FFFFFF"/>
        </a:accent3>
        <a:accent4>
          <a:srgbClr val="404040"/>
        </a:accent4>
        <a:accent5>
          <a:srgbClr val="AAB6D4"/>
        </a:accent5>
        <a:accent6>
          <a:srgbClr val="043C7E"/>
        </a:accent6>
        <a:hlink>
          <a:srgbClr val="02306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A29AA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F4FBE"/>
        </a:lt2>
        <a:accent1>
          <a:srgbClr val="0664E4"/>
        </a:accent1>
        <a:accent2>
          <a:srgbClr val="0A8AF4"/>
        </a:accent2>
        <a:accent3>
          <a:srgbClr val="FFFFFF"/>
        </a:accent3>
        <a:accent4>
          <a:srgbClr val="404040"/>
        </a:accent4>
        <a:accent5>
          <a:srgbClr val="AAB8EF"/>
        </a:accent5>
        <a:accent6>
          <a:srgbClr val="087DDD"/>
        </a:accent6>
        <a:hlink>
          <a:srgbClr val="0B99F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0345B9"/>
        </a:lt2>
        <a:accent1>
          <a:srgbClr val="1E65CA"/>
        </a:accent1>
        <a:accent2>
          <a:srgbClr val="2C77D1"/>
        </a:accent2>
        <a:accent3>
          <a:srgbClr val="FFFFFF"/>
        </a:accent3>
        <a:accent4>
          <a:srgbClr val="404040"/>
        </a:accent4>
        <a:accent5>
          <a:srgbClr val="ABB8E1"/>
        </a:accent5>
        <a:accent6>
          <a:srgbClr val="276BBD"/>
        </a:accent6>
        <a:hlink>
          <a:srgbClr val="4091D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4">
        <a:dk1>
          <a:srgbClr val="4D4D4D"/>
        </a:dk1>
        <a:lt1>
          <a:srgbClr val="FFFFFF"/>
        </a:lt1>
        <a:dk2>
          <a:srgbClr val="4D4D4D"/>
        </a:dk2>
        <a:lt2>
          <a:srgbClr val="5CA3E0"/>
        </a:lt2>
        <a:accent1>
          <a:srgbClr val="6DAFE4"/>
        </a:accent1>
        <a:accent2>
          <a:srgbClr val="72B3E5"/>
        </a:accent2>
        <a:accent3>
          <a:srgbClr val="FFFFFF"/>
        </a:accent3>
        <a:accent4>
          <a:srgbClr val="404040"/>
        </a:accent4>
        <a:accent5>
          <a:srgbClr val="BAD4EF"/>
        </a:accent5>
        <a:accent6>
          <a:srgbClr val="67A2CF"/>
        </a:accent6>
        <a:hlink>
          <a:srgbClr val="7DB8E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5">
        <a:dk1>
          <a:srgbClr val="4D4D4D"/>
        </a:dk1>
        <a:lt1>
          <a:srgbClr val="FFFFFF"/>
        </a:lt1>
        <a:dk2>
          <a:srgbClr val="4D4D4D"/>
        </a:dk2>
        <a:lt2>
          <a:srgbClr val="2D2D2D"/>
        </a:lt2>
        <a:accent1>
          <a:srgbClr val="353535"/>
        </a:accent1>
        <a:accent2>
          <a:srgbClr val="4F4F4F"/>
        </a:accent2>
        <a:accent3>
          <a:srgbClr val="FFFFFF"/>
        </a:accent3>
        <a:accent4>
          <a:srgbClr val="404040"/>
        </a:accent4>
        <a:accent5>
          <a:srgbClr val="AEAEAE"/>
        </a:accent5>
        <a:accent6>
          <a:srgbClr val="474747"/>
        </a:accent6>
        <a:hlink>
          <a:srgbClr val="7D7D7D"/>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Тема2" id="{C0C4D37A-BA2F-4212-943E-6B86B4A3163E}" vid="{EB4967C8-BA3B-44EA-B99B-DC5A31779F14}"/>
    </a:ext>
  </a:extLst>
</a:theme>
</file>

<file path=docProps/app.xml><?xml version="1.0" encoding="utf-8"?>
<Properties xmlns="http://schemas.openxmlformats.org/officeDocument/2006/extended-properties" xmlns:vt="http://schemas.openxmlformats.org/officeDocument/2006/docPropsVTypes">
  <Template>Тема2</Template>
  <TotalTime>521</TotalTime>
  <Words>1498</Words>
  <Application>Microsoft Office PowerPoint</Application>
  <PresentationFormat>Екран (4:3)</PresentationFormat>
  <Paragraphs>88</Paragraphs>
  <Slides>27</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27</vt:i4>
      </vt:variant>
    </vt:vector>
  </HeadingPairs>
  <TitlesOfParts>
    <vt:vector size="31" baseType="lpstr">
      <vt:lpstr>Arial</vt:lpstr>
      <vt:lpstr>Microsoft Sans Serif</vt:lpstr>
      <vt:lpstr>Times New Roman</vt:lpstr>
      <vt:lpstr>Тема2</vt:lpstr>
      <vt:lpstr>Lecture 4</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Julia</dc:creator>
  <cp:lastModifiedBy>ivan.shyshkin@onmedu.edu.ua</cp:lastModifiedBy>
  <cp:revision>96</cp:revision>
  <dcterms:created xsi:type="dcterms:W3CDTF">2016-09-23T02:36:33Z</dcterms:created>
  <dcterms:modified xsi:type="dcterms:W3CDTF">2022-09-30T12:14:49Z</dcterms:modified>
</cp:coreProperties>
</file>