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78" r:id="rId5"/>
    <p:sldId id="279" r:id="rId6"/>
    <p:sldId id="280" r:id="rId7"/>
    <p:sldId id="283" r:id="rId8"/>
    <p:sldId id="282" r:id="rId9"/>
    <p:sldId id="281" r:id="rId10"/>
    <p:sldId id="284" r:id="rId11"/>
    <p:sldId id="285" r:id="rId12"/>
    <p:sldId id="286" r:id="rId13"/>
    <p:sldId id="287" r:id="rId14"/>
    <p:sldId id="288" r:id="rId15"/>
    <p:sldId id="289" r:id="rId16"/>
    <p:sldId id="290" r:id="rId17"/>
    <p:sldId id="291" r:id="rId18"/>
    <p:sldId id="267" r:id="rId19"/>
    <p:sldId id="268" r:id="rId20"/>
    <p:sldId id="292" r:id="rId21"/>
    <p:sldId id="293" r:id="rId22"/>
    <p:sldId id="294" r:id="rId23"/>
    <p:sldId id="295" r:id="rId24"/>
    <p:sldId id="296" r:id="rId25"/>
    <p:sldId id="297" r:id="rId26"/>
    <p:sldId id="298" r:id="rId27"/>
    <p:sldId id="299" r:id="rId28"/>
    <p:sldId id="277"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Кристина Голубчик" initials="КГ"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26" autoAdjust="0"/>
    <p:restoredTop sz="94660"/>
  </p:normalViewPr>
  <p:slideViewPr>
    <p:cSldViewPr>
      <p:cViewPr varScale="1">
        <p:scale>
          <a:sx n="85" d="100"/>
          <a:sy n="85" d="100"/>
        </p:scale>
        <p:origin x="119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6713D2-9A0D-4810-9BE7-B946302237AB}"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ru-RU"/>
        </a:p>
      </dgm:t>
    </dgm:pt>
    <dgm:pt modelId="{40923F4F-3864-49E7-BC04-0F7624BBAB50}">
      <dgm:prSet phldrT="[Текст]" custT="1"/>
      <dgm:spPr/>
      <dgm:t>
        <a:bodyPr/>
        <a:lstStyle/>
        <a:p>
          <a:r>
            <a:rPr lang="en-US" sz="2400" dirty="0"/>
            <a:t>Atom</a:t>
          </a:r>
          <a:endParaRPr lang="ru-RU" sz="2400" dirty="0"/>
        </a:p>
      </dgm:t>
    </dgm:pt>
    <dgm:pt modelId="{739EB10E-5D63-442E-8526-71C0E0504F79}" type="parTrans" cxnId="{6664D7A1-D6E4-4097-A847-D7198053E00C}">
      <dgm:prSet/>
      <dgm:spPr/>
      <dgm:t>
        <a:bodyPr/>
        <a:lstStyle/>
        <a:p>
          <a:endParaRPr lang="ru-RU"/>
        </a:p>
      </dgm:t>
    </dgm:pt>
    <dgm:pt modelId="{9F65056C-E29B-440E-A977-1F5D0C4DF659}" type="sibTrans" cxnId="{6664D7A1-D6E4-4097-A847-D7198053E00C}">
      <dgm:prSet/>
      <dgm:spPr/>
      <dgm:t>
        <a:bodyPr/>
        <a:lstStyle/>
        <a:p>
          <a:endParaRPr lang="ru-RU"/>
        </a:p>
      </dgm:t>
    </dgm:pt>
    <dgm:pt modelId="{CA7EB9CA-0A7D-4E32-A15E-B1162C9192D3}">
      <dgm:prSet phldrT="[Текст]"/>
      <dgm:spPr/>
      <dgm:t>
        <a:bodyPr/>
        <a:lstStyle/>
        <a:p>
          <a:r>
            <a:rPr lang="en-US" dirty="0" smtClean="0"/>
            <a:t>Nucleus</a:t>
          </a:r>
          <a:endParaRPr lang="ru-RU" dirty="0"/>
        </a:p>
      </dgm:t>
    </dgm:pt>
    <dgm:pt modelId="{1451A599-CB92-483C-B3EC-73811143A0BB}" type="parTrans" cxnId="{ACFD88A9-40B5-479C-89D2-FAEFF2B79BF0}">
      <dgm:prSet/>
      <dgm:spPr/>
      <dgm:t>
        <a:bodyPr/>
        <a:lstStyle/>
        <a:p>
          <a:endParaRPr lang="ru-RU"/>
        </a:p>
      </dgm:t>
    </dgm:pt>
    <dgm:pt modelId="{EF73DD05-5CF3-41B5-8796-C676F764CD9E}" type="sibTrans" cxnId="{ACFD88A9-40B5-479C-89D2-FAEFF2B79BF0}">
      <dgm:prSet/>
      <dgm:spPr/>
      <dgm:t>
        <a:bodyPr/>
        <a:lstStyle/>
        <a:p>
          <a:endParaRPr lang="ru-RU"/>
        </a:p>
      </dgm:t>
    </dgm:pt>
    <dgm:pt modelId="{F2CBDD5D-4362-4567-944A-B93E1C427BD6}">
      <dgm:prSet phldrT="[Текст]"/>
      <dgm:spPr/>
      <dgm:t>
        <a:bodyPr/>
        <a:lstStyle/>
        <a:p>
          <a:r>
            <a:rPr lang="en-US" dirty="0"/>
            <a:t>Electrons</a:t>
          </a:r>
          <a:endParaRPr lang="ru-RU" dirty="0"/>
        </a:p>
      </dgm:t>
    </dgm:pt>
    <dgm:pt modelId="{189D0363-5F99-4196-85FB-422EE203BAA6}" type="parTrans" cxnId="{8FC592D5-BCB3-49F4-B5D6-6DAD52F948DF}">
      <dgm:prSet/>
      <dgm:spPr/>
      <dgm:t>
        <a:bodyPr/>
        <a:lstStyle/>
        <a:p>
          <a:endParaRPr lang="ru-RU"/>
        </a:p>
      </dgm:t>
    </dgm:pt>
    <dgm:pt modelId="{DDBAFFBD-5D0A-4799-910A-9398F64FD53A}" type="sibTrans" cxnId="{8FC592D5-BCB3-49F4-B5D6-6DAD52F948DF}">
      <dgm:prSet/>
      <dgm:spPr/>
      <dgm:t>
        <a:bodyPr/>
        <a:lstStyle/>
        <a:p>
          <a:endParaRPr lang="ru-RU"/>
        </a:p>
      </dgm:t>
    </dgm:pt>
    <dgm:pt modelId="{1F0AA424-E8DD-4D59-AA31-ECD897BDB127}">
      <dgm:prSet/>
      <dgm:spPr/>
      <dgm:t>
        <a:bodyPr/>
        <a:lstStyle/>
        <a:p>
          <a:r>
            <a:rPr lang="en-US" dirty="0"/>
            <a:t>Protons</a:t>
          </a:r>
          <a:endParaRPr lang="ru-RU" dirty="0"/>
        </a:p>
      </dgm:t>
    </dgm:pt>
    <dgm:pt modelId="{DB414CCB-9C09-4108-9D60-52A28A13A45C}" type="parTrans" cxnId="{85B8EA57-AA0E-4E36-93AF-B45096F24129}">
      <dgm:prSet/>
      <dgm:spPr/>
      <dgm:t>
        <a:bodyPr/>
        <a:lstStyle/>
        <a:p>
          <a:endParaRPr lang="ru-RU"/>
        </a:p>
      </dgm:t>
    </dgm:pt>
    <dgm:pt modelId="{7D501A05-733E-4D63-833E-39E11F5C3C72}" type="sibTrans" cxnId="{85B8EA57-AA0E-4E36-93AF-B45096F24129}">
      <dgm:prSet/>
      <dgm:spPr/>
      <dgm:t>
        <a:bodyPr/>
        <a:lstStyle/>
        <a:p>
          <a:endParaRPr lang="ru-RU"/>
        </a:p>
      </dgm:t>
    </dgm:pt>
    <dgm:pt modelId="{601F00AD-0B29-47C6-88A6-83E244B6B590}">
      <dgm:prSet/>
      <dgm:spPr/>
      <dgm:t>
        <a:bodyPr/>
        <a:lstStyle/>
        <a:p>
          <a:r>
            <a:rPr lang="en-US" dirty="0"/>
            <a:t>Neutrons</a:t>
          </a:r>
          <a:endParaRPr lang="ru-RU" dirty="0"/>
        </a:p>
      </dgm:t>
    </dgm:pt>
    <dgm:pt modelId="{D6783B82-7282-44DD-8DC6-CCA482AF86A3}" type="parTrans" cxnId="{A9CDB91A-A988-4BA5-9834-481170970529}">
      <dgm:prSet/>
      <dgm:spPr/>
      <dgm:t>
        <a:bodyPr/>
        <a:lstStyle/>
        <a:p>
          <a:endParaRPr lang="ru-RU"/>
        </a:p>
      </dgm:t>
    </dgm:pt>
    <dgm:pt modelId="{8AF34A35-491F-4B8C-AE70-D8C8973B5CD5}" type="sibTrans" cxnId="{A9CDB91A-A988-4BA5-9834-481170970529}">
      <dgm:prSet/>
      <dgm:spPr/>
      <dgm:t>
        <a:bodyPr/>
        <a:lstStyle/>
        <a:p>
          <a:endParaRPr lang="ru-RU"/>
        </a:p>
      </dgm:t>
    </dgm:pt>
    <dgm:pt modelId="{0480EB31-F2B5-4153-B69D-B59EEF12C22E}" type="pres">
      <dgm:prSet presAssocID="{3B6713D2-9A0D-4810-9BE7-B946302237AB}" presName="hierChild1" presStyleCnt="0">
        <dgm:presLayoutVars>
          <dgm:orgChart val="1"/>
          <dgm:chPref val="1"/>
          <dgm:dir/>
          <dgm:animOne val="branch"/>
          <dgm:animLvl val="lvl"/>
          <dgm:resizeHandles/>
        </dgm:presLayoutVars>
      </dgm:prSet>
      <dgm:spPr/>
      <dgm:t>
        <a:bodyPr/>
        <a:lstStyle/>
        <a:p>
          <a:endParaRPr lang="ru-RU"/>
        </a:p>
      </dgm:t>
    </dgm:pt>
    <dgm:pt modelId="{F5A1E262-E37A-45C9-8514-4CCE72EE1304}" type="pres">
      <dgm:prSet presAssocID="{40923F4F-3864-49E7-BC04-0F7624BBAB50}" presName="hierRoot1" presStyleCnt="0">
        <dgm:presLayoutVars>
          <dgm:hierBranch val="init"/>
        </dgm:presLayoutVars>
      </dgm:prSet>
      <dgm:spPr/>
    </dgm:pt>
    <dgm:pt modelId="{3554A27D-5DCE-45E7-965D-96F8CE17699A}" type="pres">
      <dgm:prSet presAssocID="{40923F4F-3864-49E7-BC04-0F7624BBAB50}" presName="rootComposite1" presStyleCnt="0"/>
      <dgm:spPr/>
    </dgm:pt>
    <dgm:pt modelId="{1A2C6E86-E198-493A-A2BE-0D1565E8CBBB}" type="pres">
      <dgm:prSet presAssocID="{40923F4F-3864-49E7-BC04-0F7624BBAB50}" presName="rootText1" presStyleLbl="node0" presStyleIdx="0" presStyleCnt="1" custScaleY="51903">
        <dgm:presLayoutVars>
          <dgm:chPref val="3"/>
        </dgm:presLayoutVars>
      </dgm:prSet>
      <dgm:spPr/>
      <dgm:t>
        <a:bodyPr/>
        <a:lstStyle/>
        <a:p>
          <a:endParaRPr lang="ru-RU"/>
        </a:p>
      </dgm:t>
    </dgm:pt>
    <dgm:pt modelId="{0FC856FC-DBF9-4988-A016-C903A8CC56C0}" type="pres">
      <dgm:prSet presAssocID="{40923F4F-3864-49E7-BC04-0F7624BBAB50}" presName="rootConnector1" presStyleLbl="node1" presStyleIdx="0" presStyleCnt="0"/>
      <dgm:spPr/>
      <dgm:t>
        <a:bodyPr/>
        <a:lstStyle/>
        <a:p>
          <a:endParaRPr lang="ru-RU"/>
        </a:p>
      </dgm:t>
    </dgm:pt>
    <dgm:pt modelId="{2DC5368A-B825-4484-AADD-9151E33D7B4A}" type="pres">
      <dgm:prSet presAssocID="{40923F4F-3864-49E7-BC04-0F7624BBAB50}" presName="hierChild2" presStyleCnt="0"/>
      <dgm:spPr/>
    </dgm:pt>
    <dgm:pt modelId="{C0829F1F-101A-49D3-8752-BFE4708BEB32}" type="pres">
      <dgm:prSet presAssocID="{1451A599-CB92-483C-B3EC-73811143A0BB}" presName="Name37" presStyleLbl="parChTrans1D2" presStyleIdx="0" presStyleCnt="2"/>
      <dgm:spPr/>
      <dgm:t>
        <a:bodyPr/>
        <a:lstStyle/>
        <a:p>
          <a:endParaRPr lang="ru-RU"/>
        </a:p>
      </dgm:t>
    </dgm:pt>
    <dgm:pt modelId="{1DCD016F-4C84-4F9C-A26E-6E92968124B5}" type="pres">
      <dgm:prSet presAssocID="{CA7EB9CA-0A7D-4E32-A15E-B1162C9192D3}" presName="hierRoot2" presStyleCnt="0">
        <dgm:presLayoutVars>
          <dgm:hierBranch val="init"/>
        </dgm:presLayoutVars>
      </dgm:prSet>
      <dgm:spPr/>
    </dgm:pt>
    <dgm:pt modelId="{B763542F-A4B6-4862-8D68-0876E982A94C}" type="pres">
      <dgm:prSet presAssocID="{CA7EB9CA-0A7D-4E32-A15E-B1162C9192D3}" presName="rootComposite" presStyleCnt="0"/>
      <dgm:spPr/>
    </dgm:pt>
    <dgm:pt modelId="{D2DF9105-21A8-44C7-916F-0AD8DC977C72}" type="pres">
      <dgm:prSet presAssocID="{CA7EB9CA-0A7D-4E32-A15E-B1162C9192D3}" presName="rootText" presStyleLbl="node2" presStyleIdx="0" presStyleCnt="2" custScaleX="86449" custScaleY="47611">
        <dgm:presLayoutVars>
          <dgm:chPref val="3"/>
        </dgm:presLayoutVars>
      </dgm:prSet>
      <dgm:spPr/>
      <dgm:t>
        <a:bodyPr/>
        <a:lstStyle/>
        <a:p>
          <a:endParaRPr lang="ru-RU"/>
        </a:p>
      </dgm:t>
    </dgm:pt>
    <dgm:pt modelId="{1155E857-2CE2-48EF-ACE3-ED7F4A07DDE2}" type="pres">
      <dgm:prSet presAssocID="{CA7EB9CA-0A7D-4E32-A15E-B1162C9192D3}" presName="rootConnector" presStyleLbl="node2" presStyleIdx="0" presStyleCnt="2"/>
      <dgm:spPr/>
      <dgm:t>
        <a:bodyPr/>
        <a:lstStyle/>
        <a:p>
          <a:endParaRPr lang="ru-RU"/>
        </a:p>
      </dgm:t>
    </dgm:pt>
    <dgm:pt modelId="{EDDF2295-7026-4CC3-9ED7-2F3B5ABA7F14}" type="pres">
      <dgm:prSet presAssocID="{CA7EB9CA-0A7D-4E32-A15E-B1162C9192D3}" presName="hierChild4" presStyleCnt="0"/>
      <dgm:spPr/>
    </dgm:pt>
    <dgm:pt modelId="{4E3973E2-7F05-46F2-8BDE-5ACAE29D14F3}" type="pres">
      <dgm:prSet presAssocID="{DB414CCB-9C09-4108-9D60-52A28A13A45C}" presName="Name37" presStyleLbl="parChTrans1D3" presStyleIdx="0" presStyleCnt="2"/>
      <dgm:spPr/>
      <dgm:t>
        <a:bodyPr/>
        <a:lstStyle/>
        <a:p>
          <a:endParaRPr lang="ru-RU"/>
        </a:p>
      </dgm:t>
    </dgm:pt>
    <dgm:pt modelId="{44A46301-2B7F-4065-8945-B848B7D1CF2D}" type="pres">
      <dgm:prSet presAssocID="{1F0AA424-E8DD-4D59-AA31-ECD897BDB127}" presName="hierRoot2" presStyleCnt="0">
        <dgm:presLayoutVars>
          <dgm:hierBranch val="init"/>
        </dgm:presLayoutVars>
      </dgm:prSet>
      <dgm:spPr/>
    </dgm:pt>
    <dgm:pt modelId="{71786CC8-3166-44D4-A5BB-021B46D9F594}" type="pres">
      <dgm:prSet presAssocID="{1F0AA424-E8DD-4D59-AA31-ECD897BDB127}" presName="rootComposite" presStyleCnt="0"/>
      <dgm:spPr/>
    </dgm:pt>
    <dgm:pt modelId="{F2E2E7D3-9171-4947-85AA-96F8D7467BBA}" type="pres">
      <dgm:prSet presAssocID="{1F0AA424-E8DD-4D59-AA31-ECD897BDB127}" presName="rootText" presStyleLbl="node3" presStyleIdx="0" presStyleCnt="2" custScaleY="53661" custLinFactNeighborY="-6395">
        <dgm:presLayoutVars>
          <dgm:chPref val="3"/>
        </dgm:presLayoutVars>
      </dgm:prSet>
      <dgm:spPr/>
      <dgm:t>
        <a:bodyPr/>
        <a:lstStyle/>
        <a:p>
          <a:endParaRPr lang="ru-RU"/>
        </a:p>
      </dgm:t>
    </dgm:pt>
    <dgm:pt modelId="{6311FCD9-D997-4D43-B560-560B08BA8B47}" type="pres">
      <dgm:prSet presAssocID="{1F0AA424-E8DD-4D59-AA31-ECD897BDB127}" presName="rootConnector" presStyleLbl="node3" presStyleIdx="0" presStyleCnt="2"/>
      <dgm:spPr/>
      <dgm:t>
        <a:bodyPr/>
        <a:lstStyle/>
        <a:p>
          <a:endParaRPr lang="ru-RU"/>
        </a:p>
      </dgm:t>
    </dgm:pt>
    <dgm:pt modelId="{C01EC95A-41DD-40C2-BF0F-22A250D71D34}" type="pres">
      <dgm:prSet presAssocID="{1F0AA424-E8DD-4D59-AA31-ECD897BDB127}" presName="hierChild4" presStyleCnt="0"/>
      <dgm:spPr/>
    </dgm:pt>
    <dgm:pt modelId="{C54CFA3B-6F36-4731-B6B8-36AA4E1B4434}" type="pres">
      <dgm:prSet presAssocID="{1F0AA424-E8DD-4D59-AA31-ECD897BDB127}" presName="hierChild5" presStyleCnt="0"/>
      <dgm:spPr/>
    </dgm:pt>
    <dgm:pt modelId="{976C0E8F-3E97-4D07-A3A2-16E6E73B25C0}" type="pres">
      <dgm:prSet presAssocID="{D6783B82-7282-44DD-8DC6-CCA482AF86A3}" presName="Name37" presStyleLbl="parChTrans1D3" presStyleIdx="1" presStyleCnt="2"/>
      <dgm:spPr/>
      <dgm:t>
        <a:bodyPr/>
        <a:lstStyle/>
        <a:p>
          <a:endParaRPr lang="ru-RU"/>
        </a:p>
      </dgm:t>
    </dgm:pt>
    <dgm:pt modelId="{C157B4A7-DFA9-4AE2-B4A7-38FFFAD05E28}" type="pres">
      <dgm:prSet presAssocID="{601F00AD-0B29-47C6-88A6-83E244B6B590}" presName="hierRoot2" presStyleCnt="0">
        <dgm:presLayoutVars>
          <dgm:hierBranch val="init"/>
        </dgm:presLayoutVars>
      </dgm:prSet>
      <dgm:spPr/>
    </dgm:pt>
    <dgm:pt modelId="{06A8F446-3F0C-4296-98D5-E3AB123AF122}" type="pres">
      <dgm:prSet presAssocID="{601F00AD-0B29-47C6-88A6-83E244B6B590}" presName="rootComposite" presStyleCnt="0"/>
      <dgm:spPr/>
    </dgm:pt>
    <dgm:pt modelId="{E93DA90D-91CF-4A53-92CE-F315D3612441}" type="pres">
      <dgm:prSet presAssocID="{601F00AD-0B29-47C6-88A6-83E244B6B590}" presName="rootText" presStyleLbl="node3" presStyleIdx="1" presStyleCnt="2" custScaleY="55671" custLinFactNeighborX="142" custLinFactNeighborY="-25814">
        <dgm:presLayoutVars>
          <dgm:chPref val="3"/>
        </dgm:presLayoutVars>
      </dgm:prSet>
      <dgm:spPr/>
      <dgm:t>
        <a:bodyPr/>
        <a:lstStyle/>
        <a:p>
          <a:endParaRPr lang="ru-RU"/>
        </a:p>
      </dgm:t>
    </dgm:pt>
    <dgm:pt modelId="{3E7E265C-898F-4803-8E3F-65977EDA6431}" type="pres">
      <dgm:prSet presAssocID="{601F00AD-0B29-47C6-88A6-83E244B6B590}" presName="rootConnector" presStyleLbl="node3" presStyleIdx="1" presStyleCnt="2"/>
      <dgm:spPr/>
      <dgm:t>
        <a:bodyPr/>
        <a:lstStyle/>
        <a:p>
          <a:endParaRPr lang="ru-RU"/>
        </a:p>
      </dgm:t>
    </dgm:pt>
    <dgm:pt modelId="{D38842D7-CD5D-437C-B8D6-F51C2F084455}" type="pres">
      <dgm:prSet presAssocID="{601F00AD-0B29-47C6-88A6-83E244B6B590}" presName="hierChild4" presStyleCnt="0"/>
      <dgm:spPr/>
    </dgm:pt>
    <dgm:pt modelId="{17BE5BC0-129E-4F06-9548-EDF5D3E611F6}" type="pres">
      <dgm:prSet presAssocID="{601F00AD-0B29-47C6-88A6-83E244B6B590}" presName="hierChild5" presStyleCnt="0"/>
      <dgm:spPr/>
    </dgm:pt>
    <dgm:pt modelId="{55143404-BF47-4E67-B8E7-8491D261528C}" type="pres">
      <dgm:prSet presAssocID="{CA7EB9CA-0A7D-4E32-A15E-B1162C9192D3}" presName="hierChild5" presStyleCnt="0"/>
      <dgm:spPr/>
    </dgm:pt>
    <dgm:pt modelId="{9E630E39-3A8D-4C7E-8249-ABBA5C1735F2}" type="pres">
      <dgm:prSet presAssocID="{189D0363-5F99-4196-85FB-422EE203BAA6}" presName="Name37" presStyleLbl="parChTrans1D2" presStyleIdx="1" presStyleCnt="2"/>
      <dgm:spPr/>
      <dgm:t>
        <a:bodyPr/>
        <a:lstStyle/>
        <a:p>
          <a:endParaRPr lang="ru-RU"/>
        </a:p>
      </dgm:t>
    </dgm:pt>
    <dgm:pt modelId="{136149C9-223B-4EB7-AABD-21594EAEEC07}" type="pres">
      <dgm:prSet presAssocID="{F2CBDD5D-4362-4567-944A-B93E1C427BD6}" presName="hierRoot2" presStyleCnt="0">
        <dgm:presLayoutVars>
          <dgm:hierBranch val="init"/>
        </dgm:presLayoutVars>
      </dgm:prSet>
      <dgm:spPr/>
    </dgm:pt>
    <dgm:pt modelId="{4A79024A-6499-40D3-8069-0926654B02C8}" type="pres">
      <dgm:prSet presAssocID="{F2CBDD5D-4362-4567-944A-B93E1C427BD6}" presName="rootComposite" presStyleCnt="0"/>
      <dgm:spPr/>
    </dgm:pt>
    <dgm:pt modelId="{838D473C-CD41-422F-B4D0-BA82D45C0A4E}" type="pres">
      <dgm:prSet presAssocID="{F2CBDD5D-4362-4567-944A-B93E1C427BD6}" presName="rootText" presStyleLbl="node2" presStyleIdx="1" presStyleCnt="2" custScaleX="81615" custScaleY="51704">
        <dgm:presLayoutVars>
          <dgm:chPref val="3"/>
        </dgm:presLayoutVars>
      </dgm:prSet>
      <dgm:spPr/>
      <dgm:t>
        <a:bodyPr/>
        <a:lstStyle/>
        <a:p>
          <a:endParaRPr lang="ru-RU"/>
        </a:p>
      </dgm:t>
    </dgm:pt>
    <dgm:pt modelId="{6F863B1A-068B-4F8F-9F34-A3865D67D91B}" type="pres">
      <dgm:prSet presAssocID="{F2CBDD5D-4362-4567-944A-B93E1C427BD6}" presName="rootConnector" presStyleLbl="node2" presStyleIdx="1" presStyleCnt="2"/>
      <dgm:spPr/>
      <dgm:t>
        <a:bodyPr/>
        <a:lstStyle/>
        <a:p>
          <a:endParaRPr lang="ru-RU"/>
        </a:p>
      </dgm:t>
    </dgm:pt>
    <dgm:pt modelId="{018B21D0-F329-447A-B76C-2A8763A0FE7B}" type="pres">
      <dgm:prSet presAssocID="{F2CBDD5D-4362-4567-944A-B93E1C427BD6}" presName="hierChild4" presStyleCnt="0"/>
      <dgm:spPr/>
    </dgm:pt>
    <dgm:pt modelId="{BC31A67C-31A4-4CC0-A7BA-E3BBD3C32E26}" type="pres">
      <dgm:prSet presAssocID="{F2CBDD5D-4362-4567-944A-B93E1C427BD6}" presName="hierChild5" presStyleCnt="0"/>
      <dgm:spPr/>
    </dgm:pt>
    <dgm:pt modelId="{A47CA7F0-F24A-4812-9BA8-3D7935852F9D}" type="pres">
      <dgm:prSet presAssocID="{40923F4F-3864-49E7-BC04-0F7624BBAB50}" presName="hierChild3" presStyleCnt="0"/>
      <dgm:spPr/>
    </dgm:pt>
  </dgm:ptLst>
  <dgm:cxnLst>
    <dgm:cxn modelId="{CB4B4499-2D19-4C72-A58A-B8768487A000}" type="presOf" srcId="{40923F4F-3864-49E7-BC04-0F7624BBAB50}" destId="{1A2C6E86-E198-493A-A2BE-0D1565E8CBBB}" srcOrd="0" destOrd="0" presId="urn:microsoft.com/office/officeart/2005/8/layout/orgChart1"/>
    <dgm:cxn modelId="{CA27B964-C18D-4E9E-B2FD-6911F7436766}" type="presOf" srcId="{F2CBDD5D-4362-4567-944A-B93E1C427BD6}" destId="{6F863B1A-068B-4F8F-9F34-A3865D67D91B}" srcOrd="1" destOrd="0" presId="urn:microsoft.com/office/officeart/2005/8/layout/orgChart1"/>
    <dgm:cxn modelId="{CBA88526-9355-48C1-920C-4E712CFEEF25}" type="presOf" srcId="{1451A599-CB92-483C-B3EC-73811143A0BB}" destId="{C0829F1F-101A-49D3-8752-BFE4708BEB32}" srcOrd="0" destOrd="0" presId="urn:microsoft.com/office/officeart/2005/8/layout/orgChart1"/>
    <dgm:cxn modelId="{F6671645-242B-446D-B613-9E74871056CD}" type="presOf" srcId="{601F00AD-0B29-47C6-88A6-83E244B6B590}" destId="{3E7E265C-898F-4803-8E3F-65977EDA6431}" srcOrd="1" destOrd="0" presId="urn:microsoft.com/office/officeart/2005/8/layout/orgChart1"/>
    <dgm:cxn modelId="{860FFE74-6E15-48AF-9701-2D855B52471F}" type="presOf" srcId="{F2CBDD5D-4362-4567-944A-B93E1C427BD6}" destId="{838D473C-CD41-422F-B4D0-BA82D45C0A4E}" srcOrd="0" destOrd="0" presId="urn:microsoft.com/office/officeart/2005/8/layout/orgChart1"/>
    <dgm:cxn modelId="{61D9496F-FD7D-4589-A524-7E475769F0BB}" type="presOf" srcId="{3B6713D2-9A0D-4810-9BE7-B946302237AB}" destId="{0480EB31-F2B5-4153-B69D-B59EEF12C22E}" srcOrd="0" destOrd="0" presId="urn:microsoft.com/office/officeart/2005/8/layout/orgChart1"/>
    <dgm:cxn modelId="{D8552835-21B3-4C19-BC19-DB419FB0EA74}" type="presOf" srcId="{CA7EB9CA-0A7D-4E32-A15E-B1162C9192D3}" destId="{1155E857-2CE2-48EF-ACE3-ED7F4A07DDE2}" srcOrd="1" destOrd="0" presId="urn:microsoft.com/office/officeart/2005/8/layout/orgChart1"/>
    <dgm:cxn modelId="{D96E2BE7-E18D-4938-9137-F2E6A081FE5A}" type="presOf" srcId="{1F0AA424-E8DD-4D59-AA31-ECD897BDB127}" destId="{6311FCD9-D997-4D43-B560-560B08BA8B47}" srcOrd="1" destOrd="0" presId="urn:microsoft.com/office/officeart/2005/8/layout/orgChart1"/>
    <dgm:cxn modelId="{ACFD88A9-40B5-479C-89D2-FAEFF2B79BF0}" srcId="{40923F4F-3864-49E7-BC04-0F7624BBAB50}" destId="{CA7EB9CA-0A7D-4E32-A15E-B1162C9192D3}" srcOrd="0" destOrd="0" parTransId="{1451A599-CB92-483C-B3EC-73811143A0BB}" sibTransId="{EF73DD05-5CF3-41B5-8796-C676F764CD9E}"/>
    <dgm:cxn modelId="{5682E4E6-3B98-4FD6-8B38-31B04579DE39}" type="presOf" srcId="{189D0363-5F99-4196-85FB-422EE203BAA6}" destId="{9E630E39-3A8D-4C7E-8249-ABBA5C1735F2}" srcOrd="0" destOrd="0" presId="urn:microsoft.com/office/officeart/2005/8/layout/orgChart1"/>
    <dgm:cxn modelId="{E92BC1E9-B7F4-41FE-A992-529642AB396A}" type="presOf" srcId="{CA7EB9CA-0A7D-4E32-A15E-B1162C9192D3}" destId="{D2DF9105-21A8-44C7-916F-0AD8DC977C72}" srcOrd="0" destOrd="0" presId="urn:microsoft.com/office/officeart/2005/8/layout/orgChart1"/>
    <dgm:cxn modelId="{BA8AAB92-A038-401B-A497-055283F8C22E}" type="presOf" srcId="{40923F4F-3864-49E7-BC04-0F7624BBAB50}" destId="{0FC856FC-DBF9-4988-A016-C903A8CC56C0}" srcOrd="1" destOrd="0" presId="urn:microsoft.com/office/officeart/2005/8/layout/orgChart1"/>
    <dgm:cxn modelId="{85B8EA57-AA0E-4E36-93AF-B45096F24129}" srcId="{CA7EB9CA-0A7D-4E32-A15E-B1162C9192D3}" destId="{1F0AA424-E8DD-4D59-AA31-ECD897BDB127}" srcOrd="0" destOrd="0" parTransId="{DB414CCB-9C09-4108-9D60-52A28A13A45C}" sibTransId="{7D501A05-733E-4D63-833E-39E11F5C3C72}"/>
    <dgm:cxn modelId="{6664D7A1-D6E4-4097-A847-D7198053E00C}" srcId="{3B6713D2-9A0D-4810-9BE7-B946302237AB}" destId="{40923F4F-3864-49E7-BC04-0F7624BBAB50}" srcOrd="0" destOrd="0" parTransId="{739EB10E-5D63-442E-8526-71C0E0504F79}" sibTransId="{9F65056C-E29B-440E-A977-1F5D0C4DF659}"/>
    <dgm:cxn modelId="{A9CDB91A-A988-4BA5-9834-481170970529}" srcId="{CA7EB9CA-0A7D-4E32-A15E-B1162C9192D3}" destId="{601F00AD-0B29-47C6-88A6-83E244B6B590}" srcOrd="1" destOrd="0" parTransId="{D6783B82-7282-44DD-8DC6-CCA482AF86A3}" sibTransId="{8AF34A35-491F-4B8C-AE70-D8C8973B5CD5}"/>
    <dgm:cxn modelId="{7F43B4D6-502C-447C-A947-583284656F55}" type="presOf" srcId="{1F0AA424-E8DD-4D59-AA31-ECD897BDB127}" destId="{F2E2E7D3-9171-4947-85AA-96F8D7467BBA}" srcOrd="0" destOrd="0" presId="urn:microsoft.com/office/officeart/2005/8/layout/orgChart1"/>
    <dgm:cxn modelId="{8FC592D5-BCB3-49F4-B5D6-6DAD52F948DF}" srcId="{40923F4F-3864-49E7-BC04-0F7624BBAB50}" destId="{F2CBDD5D-4362-4567-944A-B93E1C427BD6}" srcOrd="1" destOrd="0" parTransId="{189D0363-5F99-4196-85FB-422EE203BAA6}" sibTransId="{DDBAFFBD-5D0A-4799-910A-9398F64FD53A}"/>
    <dgm:cxn modelId="{6717A73E-E5FB-455A-90D1-8FF28926D3AF}" type="presOf" srcId="{DB414CCB-9C09-4108-9D60-52A28A13A45C}" destId="{4E3973E2-7F05-46F2-8BDE-5ACAE29D14F3}" srcOrd="0" destOrd="0" presId="urn:microsoft.com/office/officeart/2005/8/layout/orgChart1"/>
    <dgm:cxn modelId="{1FD4638F-73E6-4111-A490-D74FAFFF974C}" type="presOf" srcId="{D6783B82-7282-44DD-8DC6-CCA482AF86A3}" destId="{976C0E8F-3E97-4D07-A3A2-16E6E73B25C0}" srcOrd="0" destOrd="0" presId="urn:microsoft.com/office/officeart/2005/8/layout/orgChart1"/>
    <dgm:cxn modelId="{1F7DDEE1-FCB4-46E5-954B-3E804A25323C}" type="presOf" srcId="{601F00AD-0B29-47C6-88A6-83E244B6B590}" destId="{E93DA90D-91CF-4A53-92CE-F315D3612441}" srcOrd="0" destOrd="0" presId="urn:microsoft.com/office/officeart/2005/8/layout/orgChart1"/>
    <dgm:cxn modelId="{DDBBCF15-7125-4202-A9FF-CF72366C88EB}" type="presParOf" srcId="{0480EB31-F2B5-4153-B69D-B59EEF12C22E}" destId="{F5A1E262-E37A-45C9-8514-4CCE72EE1304}" srcOrd="0" destOrd="0" presId="urn:microsoft.com/office/officeart/2005/8/layout/orgChart1"/>
    <dgm:cxn modelId="{C9CAED22-CC76-4520-BE11-66E0F505C809}" type="presParOf" srcId="{F5A1E262-E37A-45C9-8514-4CCE72EE1304}" destId="{3554A27D-5DCE-45E7-965D-96F8CE17699A}" srcOrd="0" destOrd="0" presId="urn:microsoft.com/office/officeart/2005/8/layout/orgChart1"/>
    <dgm:cxn modelId="{5CD6492D-5B29-4E3F-911B-C6DE94CAE341}" type="presParOf" srcId="{3554A27D-5DCE-45E7-965D-96F8CE17699A}" destId="{1A2C6E86-E198-493A-A2BE-0D1565E8CBBB}" srcOrd="0" destOrd="0" presId="urn:microsoft.com/office/officeart/2005/8/layout/orgChart1"/>
    <dgm:cxn modelId="{B4CE853B-4945-4E0A-B1AF-1B65186A9CBF}" type="presParOf" srcId="{3554A27D-5DCE-45E7-965D-96F8CE17699A}" destId="{0FC856FC-DBF9-4988-A016-C903A8CC56C0}" srcOrd="1" destOrd="0" presId="urn:microsoft.com/office/officeart/2005/8/layout/orgChart1"/>
    <dgm:cxn modelId="{DC1F0E94-6DA8-43B1-9090-6F53E85E5C6B}" type="presParOf" srcId="{F5A1E262-E37A-45C9-8514-4CCE72EE1304}" destId="{2DC5368A-B825-4484-AADD-9151E33D7B4A}" srcOrd="1" destOrd="0" presId="urn:microsoft.com/office/officeart/2005/8/layout/orgChart1"/>
    <dgm:cxn modelId="{71AF844E-2664-4B98-9F7D-1A52E289679F}" type="presParOf" srcId="{2DC5368A-B825-4484-AADD-9151E33D7B4A}" destId="{C0829F1F-101A-49D3-8752-BFE4708BEB32}" srcOrd="0" destOrd="0" presId="urn:microsoft.com/office/officeart/2005/8/layout/orgChart1"/>
    <dgm:cxn modelId="{1043F841-FCFA-481E-82B9-796532AB560B}" type="presParOf" srcId="{2DC5368A-B825-4484-AADD-9151E33D7B4A}" destId="{1DCD016F-4C84-4F9C-A26E-6E92968124B5}" srcOrd="1" destOrd="0" presId="urn:microsoft.com/office/officeart/2005/8/layout/orgChart1"/>
    <dgm:cxn modelId="{F55B6838-7C47-413E-863A-295A978C1487}" type="presParOf" srcId="{1DCD016F-4C84-4F9C-A26E-6E92968124B5}" destId="{B763542F-A4B6-4862-8D68-0876E982A94C}" srcOrd="0" destOrd="0" presId="urn:microsoft.com/office/officeart/2005/8/layout/orgChart1"/>
    <dgm:cxn modelId="{9B3B0EB4-BD21-4DE1-80ED-5DF3872D0DB0}" type="presParOf" srcId="{B763542F-A4B6-4862-8D68-0876E982A94C}" destId="{D2DF9105-21A8-44C7-916F-0AD8DC977C72}" srcOrd="0" destOrd="0" presId="urn:microsoft.com/office/officeart/2005/8/layout/orgChart1"/>
    <dgm:cxn modelId="{D4A0B597-A210-42D7-B1A6-D97C0F30F3A9}" type="presParOf" srcId="{B763542F-A4B6-4862-8D68-0876E982A94C}" destId="{1155E857-2CE2-48EF-ACE3-ED7F4A07DDE2}" srcOrd="1" destOrd="0" presId="urn:microsoft.com/office/officeart/2005/8/layout/orgChart1"/>
    <dgm:cxn modelId="{C3AE3908-0DF6-4455-8B6E-33D302294F37}" type="presParOf" srcId="{1DCD016F-4C84-4F9C-A26E-6E92968124B5}" destId="{EDDF2295-7026-4CC3-9ED7-2F3B5ABA7F14}" srcOrd="1" destOrd="0" presId="urn:microsoft.com/office/officeart/2005/8/layout/orgChart1"/>
    <dgm:cxn modelId="{B05A37F4-426B-4CE0-AA4A-2CD2AEA568D8}" type="presParOf" srcId="{EDDF2295-7026-4CC3-9ED7-2F3B5ABA7F14}" destId="{4E3973E2-7F05-46F2-8BDE-5ACAE29D14F3}" srcOrd="0" destOrd="0" presId="urn:microsoft.com/office/officeart/2005/8/layout/orgChart1"/>
    <dgm:cxn modelId="{17A59471-6C8A-440A-8A36-AF79B22C4494}" type="presParOf" srcId="{EDDF2295-7026-4CC3-9ED7-2F3B5ABA7F14}" destId="{44A46301-2B7F-4065-8945-B848B7D1CF2D}" srcOrd="1" destOrd="0" presId="urn:microsoft.com/office/officeart/2005/8/layout/orgChart1"/>
    <dgm:cxn modelId="{CE4DBF3C-1005-44EE-A124-A8ABB3BE640C}" type="presParOf" srcId="{44A46301-2B7F-4065-8945-B848B7D1CF2D}" destId="{71786CC8-3166-44D4-A5BB-021B46D9F594}" srcOrd="0" destOrd="0" presId="urn:microsoft.com/office/officeart/2005/8/layout/orgChart1"/>
    <dgm:cxn modelId="{C41A6F49-A3C3-4066-8991-7E9DC1B3630D}" type="presParOf" srcId="{71786CC8-3166-44D4-A5BB-021B46D9F594}" destId="{F2E2E7D3-9171-4947-85AA-96F8D7467BBA}" srcOrd="0" destOrd="0" presId="urn:microsoft.com/office/officeart/2005/8/layout/orgChart1"/>
    <dgm:cxn modelId="{8D98C0CA-25BA-4602-9140-34F93AC6C201}" type="presParOf" srcId="{71786CC8-3166-44D4-A5BB-021B46D9F594}" destId="{6311FCD9-D997-4D43-B560-560B08BA8B47}" srcOrd="1" destOrd="0" presId="urn:microsoft.com/office/officeart/2005/8/layout/orgChart1"/>
    <dgm:cxn modelId="{2EA84F31-8CA4-45F7-A9DE-1780BA5DB84D}" type="presParOf" srcId="{44A46301-2B7F-4065-8945-B848B7D1CF2D}" destId="{C01EC95A-41DD-40C2-BF0F-22A250D71D34}" srcOrd="1" destOrd="0" presId="urn:microsoft.com/office/officeart/2005/8/layout/orgChart1"/>
    <dgm:cxn modelId="{6968BEAC-56AD-4387-96C0-8B85571A69C9}" type="presParOf" srcId="{44A46301-2B7F-4065-8945-B848B7D1CF2D}" destId="{C54CFA3B-6F36-4731-B6B8-36AA4E1B4434}" srcOrd="2" destOrd="0" presId="urn:microsoft.com/office/officeart/2005/8/layout/orgChart1"/>
    <dgm:cxn modelId="{69B6F3B9-2B09-408C-B7F7-559402310F46}" type="presParOf" srcId="{EDDF2295-7026-4CC3-9ED7-2F3B5ABA7F14}" destId="{976C0E8F-3E97-4D07-A3A2-16E6E73B25C0}" srcOrd="2" destOrd="0" presId="urn:microsoft.com/office/officeart/2005/8/layout/orgChart1"/>
    <dgm:cxn modelId="{A5309F31-5B56-4094-9B4D-EDFC2477FA24}" type="presParOf" srcId="{EDDF2295-7026-4CC3-9ED7-2F3B5ABA7F14}" destId="{C157B4A7-DFA9-4AE2-B4A7-38FFFAD05E28}" srcOrd="3" destOrd="0" presId="urn:microsoft.com/office/officeart/2005/8/layout/orgChart1"/>
    <dgm:cxn modelId="{8C10F428-B42E-4AF2-96EC-3400B26BC8A5}" type="presParOf" srcId="{C157B4A7-DFA9-4AE2-B4A7-38FFFAD05E28}" destId="{06A8F446-3F0C-4296-98D5-E3AB123AF122}" srcOrd="0" destOrd="0" presId="urn:microsoft.com/office/officeart/2005/8/layout/orgChart1"/>
    <dgm:cxn modelId="{53371297-5D72-4929-8864-E078D92D4972}" type="presParOf" srcId="{06A8F446-3F0C-4296-98D5-E3AB123AF122}" destId="{E93DA90D-91CF-4A53-92CE-F315D3612441}" srcOrd="0" destOrd="0" presId="urn:microsoft.com/office/officeart/2005/8/layout/orgChart1"/>
    <dgm:cxn modelId="{75D1D3DE-0FA3-411D-8CD6-DC78250A53F1}" type="presParOf" srcId="{06A8F446-3F0C-4296-98D5-E3AB123AF122}" destId="{3E7E265C-898F-4803-8E3F-65977EDA6431}" srcOrd="1" destOrd="0" presId="urn:microsoft.com/office/officeart/2005/8/layout/orgChart1"/>
    <dgm:cxn modelId="{45156152-58B6-447D-9906-C20687893911}" type="presParOf" srcId="{C157B4A7-DFA9-4AE2-B4A7-38FFFAD05E28}" destId="{D38842D7-CD5D-437C-B8D6-F51C2F084455}" srcOrd="1" destOrd="0" presId="urn:microsoft.com/office/officeart/2005/8/layout/orgChart1"/>
    <dgm:cxn modelId="{38CB15F4-470F-4B90-8CF7-54F69EAF8662}" type="presParOf" srcId="{C157B4A7-DFA9-4AE2-B4A7-38FFFAD05E28}" destId="{17BE5BC0-129E-4F06-9548-EDF5D3E611F6}" srcOrd="2" destOrd="0" presId="urn:microsoft.com/office/officeart/2005/8/layout/orgChart1"/>
    <dgm:cxn modelId="{B16F1822-F5A8-42D5-8FFF-AC67B3757FB5}" type="presParOf" srcId="{1DCD016F-4C84-4F9C-A26E-6E92968124B5}" destId="{55143404-BF47-4E67-B8E7-8491D261528C}" srcOrd="2" destOrd="0" presId="urn:microsoft.com/office/officeart/2005/8/layout/orgChart1"/>
    <dgm:cxn modelId="{35B9C5CA-1132-494C-88B0-85D576D0E4A6}" type="presParOf" srcId="{2DC5368A-B825-4484-AADD-9151E33D7B4A}" destId="{9E630E39-3A8D-4C7E-8249-ABBA5C1735F2}" srcOrd="2" destOrd="0" presId="urn:microsoft.com/office/officeart/2005/8/layout/orgChart1"/>
    <dgm:cxn modelId="{FCE776DF-6185-4EBA-BD2A-6AB87E122D39}" type="presParOf" srcId="{2DC5368A-B825-4484-AADD-9151E33D7B4A}" destId="{136149C9-223B-4EB7-AABD-21594EAEEC07}" srcOrd="3" destOrd="0" presId="urn:microsoft.com/office/officeart/2005/8/layout/orgChart1"/>
    <dgm:cxn modelId="{59717421-C156-4B18-943F-1DC873A1F633}" type="presParOf" srcId="{136149C9-223B-4EB7-AABD-21594EAEEC07}" destId="{4A79024A-6499-40D3-8069-0926654B02C8}" srcOrd="0" destOrd="0" presId="urn:microsoft.com/office/officeart/2005/8/layout/orgChart1"/>
    <dgm:cxn modelId="{329F53E5-9BFF-4DA7-8DA0-A774E8D6C3EE}" type="presParOf" srcId="{4A79024A-6499-40D3-8069-0926654B02C8}" destId="{838D473C-CD41-422F-B4D0-BA82D45C0A4E}" srcOrd="0" destOrd="0" presId="urn:microsoft.com/office/officeart/2005/8/layout/orgChart1"/>
    <dgm:cxn modelId="{0FEE251E-4B10-4DB6-B562-CE85B9E089C5}" type="presParOf" srcId="{4A79024A-6499-40D3-8069-0926654B02C8}" destId="{6F863B1A-068B-4F8F-9F34-A3865D67D91B}" srcOrd="1" destOrd="0" presId="urn:microsoft.com/office/officeart/2005/8/layout/orgChart1"/>
    <dgm:cxn modelId="{E69C6279-464A-47EB-B358-7D973E0B3BFE}" type="presParOf" srcId="{136149C9-223B-4EB7-AABD-21594EAEEC07}" destId="{018B21D0-F329-447A-B76C-2A8763A0FE7B}" srcOrd="1" destOrd="0" presId="urn:microsoft.com/office/officeart/2005/8/layout/orgChart1"/>
    <dgm:cxn modelId="{14AA2629-E32C-469E-8297-C4D0EA686EC5}" type="presParOf" srcId="{136149C9-223B-4EB7-AABD-21594EAEEC07}" destId="{BC31A67C-31A4-4CC0-A7BA-E3BBD3C32E26}" srcOrd="2" destOrd="0" presId="urn:microsoft.com/office/officeart/2005/8/layout/orgChart1"/>
    <dgm:cxn modelId="{5EEE0AC3-E398-4D8E-B87B-37F246DA91AE}" type="presParOf" srcId="{F5A1E262-E37A-45C9-8514-4CCE72EE1304}" destId="{A47CA7F0-F24A-4812-9BA8-3D7935852F9D}"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65493C-BFF4-4C9D-9718-E988989B9392}"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ru-RU"/>
        </a:p>
      </dgm:t>
    </dgm:pt>
    <dgm:pt modelId="{307442D1-7FD8-4BB6-8F79-328E60A17266}">
      <dgm:prSet phldrT="[Текст]" custT="1"/>
      <dgm:spPr/>
      <dgm:t>
        <a:bodyPr/>
        <a:lstStyle/>
        <a:p>
          <a:r>
            <a:rPr lang="en-US" sz="2400" dirty="0"/>
            <a:t>Electronic configurations of atoms</a:t>
          </a:r>
          <a:endParaRPr lang="ru-RU" sz="3300" dirty="0"/>
        </a:p>
      </dgm:t>
    </dgm:pt>
    <dgm:pt modelId="{50128A9E-B3AA-44D0-9D14-B84F200BA2A4}" type="parTrans" cxnId="{8AC482EA-C2C3-4E69-953E-3F4691B2BF13}">
      <dgm:prSet/>
      <dgm:spPr/>
      <dgm:t>
        <a:bodyPr/>
        <a:lstStyle/>
        <a:p>
          <a:endParaRPr lang="ru-RU"/>
        </a:p>
      </dgm:t>
    </dgm:pt>
    <dgm:pt modelId="{F60FFAD3-E0AE-463B-95D3-2BFC53129AE4}" type="sibTrans" cxnId="{8AC482EA-C2C3-4E69-953E-3F4691B2BF13}">
      <dgm:prSet/>
      <dgm:spPr/>
      <dgm:t>
        <a:bodyPr/>
        <a:lstStyle/>
        <a:p>
          <a:endParaRPr lang="ru-RU"/>
        </a:p>
      </dgm:t>
    </dgm:pt>
    <dgm:pt modelId="{2CDEF189-FF0C-48B4-846F-685262CF42AE}">
      <dgm:prSet phldrT="[Текст]" custT="1"/>
      <dgm:spPr/>
      <dgm:t>
        <a:bodyPr/>
        <a:lstStyle/>
        <a:p>
          <a:r>
            <a:rPr lang="en-US" sz="3200" dirty="0"/>
            <a:t>graphically</a:t>
          </a:r>
          <a:endParaRPr lang="ru-RU" sz="4900" dirty="0"/>
        </a:p>
      </dgm:t>
    </dgm:pt>
    <dgm:pt modelId="{F274A972-D8E9-4E2C-A0AE-251F5FF3C24D}" type="parTrans" cxnId="{AADED88A-9F41-418F-8E22-B4E421710AEE}">
      <dgm:prSet/>
      <dgm:spPr/>
      <dgm:t>
        <a:bodyPr/>
        <a:lstStyle/>
        <a:p>
          <a:endParaRPr lang="ru-RU"/>
        </a:p>
      </dgm:t>
    </dgm:pt>
    <dgm:pt modelId="{15CD65B2-AF8E-45F2-9ABD-B10D703BDDF9}" type="sibTrans" cxnId="{AADED88A-9F41-418F-8E22-B4E421710AEE}">
      <dgm:prSet/>
      <dgm:spPr/>
      <dgm:t>
        <a:bodyPr/>
        <a:lstStyle/>
        <a:p>
          <a:endParaRPr lang="ru-RU"/>
        </a:p>
      </dgm:t>
    </dgm:pt>
    <dgm:pt modelId="{5D1C3B9F-4A78-4B56-85A8-938931EA7846}">
      <dgm:prSet phldrT="[Текст]" custT="1"/>
      <dgm:spPr/>
      <dgm:t>
        <a:bodyPr/>
        <a:lstStyle/>
        <a:p>
          <a:r>
            <a:rPr lang="en-US" sz="2000" dirty="0"/>
            <a:t>using squares with arrows</a:t>
          </a:r>
          <a:endParaRPr lang="ru-RU" sz="2000" dirty="0"/>
        </a:p>
      </dgm:t>
    </dgm:pt>
    <dgm:pt modelId="{EB6602F9-3FE6-4EF5-9D8C-BDCFEF3BF60C}" type="parTrans" cxnId="{3F36C69B-BA00-4C53-B61C-9ABB2DDE237B}">
      <dgm:prSet/>
      <dgm:spPr/>
      <dgm:t>
        <a:bodyPr/>
        <a:lstStyle/>
        <a:p>
          <a:endParaRPr lang="ru-RU"/>
        </a:p>
      </dgm:t>
    </dgm:pt>
    <dgm:pt modelId="{86EAE67F-2B2B-4DC9-A810-D9A2AA81809B}" type="sibTrans" cxnId="{3F36C69B-BA00-4C53-B61C-9ABB2DDE237B}">
      <dgm:prSet/>
      <dgm:spPr/>
      <dgm:t>
        <a:bodyPr/>
        <a:lstStyle/>
        <a:p>
          <a:endParaRPr lang="ru-RU"/>
        </a:p>
      </dgm:t>
    </dgm:pt>
    <dgm:pt modelId="{AEA841F7-D3F2-4056-9112-B7B631050665}">
      <dgm:prSet phldrT="[Текст]" custT="1"/>
      <dgm:spPr/>
      <dgm:t>
        <a:bodyPr/>
        <a:lstStyle/>
        <a:p>
          <a:r>
            <a:rPr lang="en-US" sz="2000" dirty="0"/>
            <a:t>when all occupied energy sublevels are listed with an indication of the total number of electrons on each of them.</a:t>
          </a:r>
          <a:endParaRPr lang="ru-RU" sz="2000" dirty="0"/>
        </a:p>
      </dgm:t>
    </dgm:pt>
    <dgm:pt modelId="{0B7783E4-F33A-430B-9AB4-82FB79CB13E7}" type="parTrans" cxnId="{C5BF04A8-4685-4DE7-8001-349C6C8353DB}">
      <dgm:prSet/>
      <dgm:spPr/>
      <dgm:t>
        <a:bodyPr/>
        <a:lstStyle/>
        <a:p>
          <a:endParaRPr lang="ru-RU"/>
        </a:p>
      </dgm:t>
    </dgm:pt>
    <dgm:pt modelId="{71FA4978-30C4-4E59-B337-6C1EFA7127EE}" type="sibTrans" cxnId="{C5BF04A8-4685-4DE7-8001-349C6C8353DB}">
      <dgm:prSet/>
      <dgm:spPr/>
      <dgm:t>
        <a:bodyPr/>
        <a:lstStyle/>
        <a:p>
          <a:endParaRPr lang="ru-RU"/>
        </a:p>
      </dgm:t>
    </dgm:pt>
    <dgm:pt modelId="{4681EA49-71F1-48EA-BF9F-722E26332A36}">
      <dgm:prSet phldrT="[Текст]"/>
      <dgm:spPr/>
      <dgm:t>
        <a:bodyPr/>
        <a:lstStyle/>
        <a:p>
          <a:r>
            <a:rPr lang="en-US" dirty="0"/>
            <a:t>in a line</a:t>
          </a:r>
          <a:endParaRPr lang="ru-RU" dirty="0"/>
        </a:p>
      </dgm:t>
    </dgm:pt>
    <dgm:pt modelId="{EEFAB366-A189-41FF-9F61-B6741BCFD7DF}" type="sibTrans" cxnId="{6FB6CCD6-1B06-4775-9825-E3B22C3B1E63}">
      <dgm:prSet/>
      <dgm:spPr/>
      <dgm:t>
        <a:bodyPr/>
        <a:lstStyle/>
        <a:p>
          <a:endParaRPr lang="ru-RU"/>
        </a:p>
      </dgm:t>
    </dgm:pt>
    <dgm:pt modelId="{D30ECA1F-48BF-4904-9FA1-7F3AFCB1867A}" type="parTrans" cxnId="{6FB6CCD6-1B06-4775-9825-E3B22C3B1E63}">
      <dgm:prSet/>
      <dgm:spPr/>
      <dgm:t>
        <a:bodyPr/>
        <a:lstStyle/>
        <a:p>
          <a:endParaRPr lang="ru-RU"/>
        </a:p>
      </dgm:t>
    </dgm:pt>
    <dgm:pt modelId="{DB464531-471A-4593-B396-2C961A66D393}" type="pres">
      <dgm:prSet presAssocID="{7465493C-BFF4-4C9D-9718-E988989B9392}" presName="Name0" presStyleCnt="0">
        <dgm:presLayoutVars>
          <dgm:chPref val="1"/>
          <dgm:dir/>
          <dgm:animOne val="branch"/>
          <dgm:animLvl val="lvl"/>
          <dgm:resizeHandles/>
        </dgm:presLayoutVars>
      </dgm:prSet>
      <dgm:spPr/>
      <dgm:t>
        <a:bodyPr/>
        <a:lstStyle/>
        <a:p>
          <a:endParaRPr lang="ru-RU"/>
        </a:p>
      </dgm:t>
    </dgm:pt>
    <dgm:pt modelId="{73335136-CCF3-43CE-8BFD-A2DCB2632CE2}" type="pres">
      <dgm:prSet presAssocID="{307442D1-7FD8-4BB6-8F79-328E60A17266}" presName="vertOne" presStyleCnt="0"/>
      <dgm:spPr/>
    </dgm:pt>
    <dgm:pt modelId="{44978C9A-20CC-4C7F-8C55-0227A7DB10F5}" type="pres">
      <dgm:prSet presAssocID="{307442D1-7FD8-4BB6-8F79-328E60A17266}" presName="txOne" presStyleLbl="node0" presStyleIdx="0" presStyleCnt="1" custScaleY="44893" custLinFactNeighborX="-255" custLinFactNeighborY="55431">
        <dgm:presLayoutVars>
          <dgm:chPref val="3"/>
        </dgm:presLayoutVars>
      </dgm:prSet>
      <dgm:spPr/>
      <dgm:t>
        <a:bodyPr/>
        <a:lstStyle/>
        <a:p>
          <a:endParaRPr lang="ru-RU"/>
        </a:p>
      </dgm:t>
    </dgm:pt>
    <dgm:pt modelId="{4AB21B1B-8A08-4337-84B0-1772C96C73DB}" type="pres">
      <dgm:prSet presAssocID="{307442D1-7FD8-4BB6-8F79-328E60A17266}" presName="parTransOne" presStyleCnt="0"/>
      <dgm:spPr/>
    </dgm:pt>
    <dgm:pt modelId="{787F8E83-09B3-46BD-AD65-396B958DD340}" type="pres">
      <dgm:prSet presAssocID="{307442D1-7FD8-4BB6-8F79-328E60A17266}" presName="horzOne" presStyleCnt="0"/>
      <dgm:spPr/>
    </dgm:pt>
    <dgm:pt modelId="{7E8AD58C-6240-4000-9519-B9FCB8C8F3CA}" type="pres">
      <dgm:prSet presAssocID="{2CDEF189-FF0C-48B4-846F-685262CF42AE}" presName="vertTwo" presStyleCnt="0"/>
      <dgm:spPr/>
    </dgm:pt>
    <dgm:pt modelId="{B60AB63A-F732-42D1-896D-6DC22EDE5154}" type="pres">
      <dgm:prSet presAssocID="{2CDEF189-FF0C-48B4-846F-685262CF42AE}" presName="txTwo" presStyleLbl="node2" presStyleIdx="0" presStyleCnt="2" custScaleX="107412" custScaleY="44045">
        <dgm:presLayoutVars>
          <dgm:chPref val="3"/>
        </dgm:presLayoutVars>
      </dgm:prSet>
      <dgm:spPr/>
      <dgm:t>
        <a:bodyPr/>
        <a:lstStyle/>
        <a:p>
          <a:endParaRPr lang="ru-RU"/>
        </a:p>
      </dgm:t>
    </dgm:pt>
    <dgm:pt modelId="{66976076-5A86-4062-B764-ABBAD33140B5}" type="pres">
      <dgm:prSet presAssocID="{2CDEF189-FF0C-48B4-846F-685262CF42AE}" presName="parTransTwo" presStyleCnt="0"/>
      <dgm:spPr/>
    </dgm:pt>
    <dgm:pt modelId="{75FECCC5-19AC-4E97-BFD7-6C4FBACBDE89}" type="pres">
      <dgm:prSet presAssocID="{2CDEF189-FF0C-48B4-846F-685262CF42AE}" presName="horzTwo" presStyleCnt="0"/>
      <dgm:spPr/>
    </dgm:pt>
    <dgm:pt modelId="{60F0FFD2-7873-461F-9EE2-B6B4318AFB19}" type="pres">
      <dgm:prSet presAssocID="{5D1C3B9F-4A78-4B56-85A8-938931EA7846}" presName="vertThree" presStyleCnt="0"/>
      <dgm:spPr/>
    </dgm:pt>
    <dgm:pt modelId="{45332DC8-4E5D-457C-9EAA-528DCD88B06D}" type="pres">
      <dgm:prSet presAssocID="{5D1C3B9F-4A78-4B56-85A8-938931EA7846}" presName="txThree" presStyleLbl="node3" presStyleIdx="0" presStyleCnt="2" custScaleX="174843" custScaleY="56362" custLinFactNeighborX="-907" custLinFactNeighborY="-7542">
        <dgm:presLayoutVars>
          <dgm:chPref val="3"/>
        </dgm:presLayoutVars>
      </dgm:prSet>
      <dgm:spPr/>
      <dgm:t>
        <a:bodyPr/>
        <a:lstStyle/>
        <a:p>
          <a:endParaRPr lang="ru-RU"/>
        </a:p>
      </dgm:t>
    </dgm:pt>
    <dgm:pt modelId="{C77FC025-9D46-499E-BAD9-CEC6F758B03E}" type="pres">
      <dgm:prSet presAssocID="{5D1C3B9F-4A78-4B56-85A8-938931EA7846}" presName="horzThree" presStyleCnt="0"/>
      <dgm:spPr/>
    </dgm:pt>
    <dgm:pt modelId="{87109227-28E6-4421-975C-8AB8250337AF}" type="pres">
      <dgm:prSet presAssocID="{15CD65B2-AF8E-45F2-9ABD-B10D703BDDF9}" presName="sibSpaceTwo" presStyleCnt="0"/>
      <dgm:spPr/>
    </dgm:pt>
    <dgm:pt modelId="{78D2ABD2-76FA-4296-8980-2E02C67496DF}" type="pres">
      <dgm:prSet presAssocID="{4681EA49-71F1-48EA-BF9F-722E26332A36}" presName="vertTwo" presStyleCnt="0"/>
      <dgm:spPr/>
    </dgm:pt>
    <dgm:pt modelId="{1A3D8301-FF90-4D41-B772-703657A340EF}" type="pres">
      <dgm:prSet presAssocID="{4681EA49-71F1-48EA-BF9F-722E26332A36}" presName="txTwo" presStyleLbl="node2" presStyleIdx="1" presStyleCnt="2" custScaleX="99435" custScaleY="41810">
        <dgm:presLayoutVars>
          <dgm:chPref val="3"/>
        </dgm:presLayoutVars>
      </dgm:prSet>
      <dgm:spPr/>
      <dgm:t>
        <a:bodyPr/>
        <a:lstStyle/>
        <a:p>
          <a:endParaRPr lang="ru-RU"/>
        </a:p>
      </dgm:t>
    </dgm:pt>
    <dgm:pt modelId="{94A7A9DC-D340-42AF-B6ED-C53927574A3A}" type="pres">
      <dgm:prSet presAssocID="{4681EA49-71F1-48EA-BF9F-722E26332A36}" presName="parTransTwo" presStyleCnt="0"/>
      <dgm:spPr/>
    </dgm:pt>
    <dgm:pt modelId="{F8131A8C-10EE-4628-985A-870DDD6AAED9}" type="pres">
      <dgm:prSet presAssocID="{4681EA49-71F1-48EA-BF9F-722E26332A36}" presName="horzTwo" presStyleCnt="0"/>
      <dgm:spPr/>
    </dgm:pt>
    <dgm:pt modelId="{924DCDAE-7226-47FD-BED6-CDEE7EF0129D}" type="pres">
      <dgm:prSet presAssocID="{AEA841F7-D3F2-4056-9112-B7B631050665}" presName="vertThree" presStyleCnt="0"/>
      <dgm:spPr/>
    </dgm:pt>
    <dgm:pt modelId="{784C4F57-3E2C-45C6-9061-E33B539E9347}" type="pres">
      <dgm:prSet presAssocID="{AEA841F7-D3F2-4056-9112-B7B631050665}" presName="txThree" presStyleLbl="node3" presStyleIdx="1" presStyleCnt="2" custScaleX="176869" custLinFactNeighborY="-6407">
        <dgm:presLayoutVars>
          <dgm:chPref val="3"/>
        </dgm:presLayoutVars>
      </dgm:prSet>
      <dgm:spPr/>
      <dgm:t>
        <a:bodyPr/>
        <a:lstStyle/>
        <a:p>
          <a:endParaRPr lang="ru-RU"/>
        </a:p>
      </dgm:t>
    </dgm:pt>
    <dgm:pt modelId="{864A2735-D2CB-4311-BCFC-C39A50D93FE8}" type="pres">
      <dgm:prSet presAssocID="{AEA841F7-D3F2-4056-9112-B7B631050665}" presName="horzThree" presStyleCnt="0"/>
      <dgm:spPr/>
    </dgm:pt>
  </dgm:ptLst>
  <dgm:cxnLst>
    <dgm:cxn modelId="{AADED88A-9F41-418F-8E22-B4E421710AEE}" srcId="{307442D1-7FD8-4BB6-8F79-328E60A17266}" destId="{2CDEF189-FF0C-48B4-846F-685262CF42AE}" srcOrd="0" destOrd="0" parTransId="{F274A972-D8E9-4E2C-A0AE-251F5FF3C24D}" sibTransId="{15CD65B2-AF8E-45F2-9ABD-B10D703BDDF9}"/>
    <dgm:cxn modelId="{8BAC2782-4E2A-4A54-AEDB-7B7435F04AD4}" type="presOf" srcId="{4681EA49-71F1-48EA-BF9F-722E26332A36}" destId="{1A3D8301-FF90-4D41-B772-703657A340EF}" srcOrd="0" destOrd="0" presId="urn:microsoft.com/office/officeart/2005/8/layout/hierarchy4"/>
    <dgm:cxn modelId="{A68F9CB6-94E7-49FD-B23B-80C740EF45D6}" type="presOf" srcId="{AEA841F7-D3F2-4056-9112-B7B631050665}" destId="{784C4F57-3E2C-45C6-9061-E33B539E9347}" srcOrd="0" destOrd="0" presId="urn:microsoft.com/office/officeart/2005/8/layout/hierarchy4"/>
    <dgm:cxn modelId="{EC1C951B-5178-41CA-9DA1-BB342A9F4579}" type="presOf" srcId="{2CDEF189-FF0C-48B4-846F-685262CF42AE}" destId="{B60AB63A-F732-42D1-896D-6DC22EDE5154}" srcOrd="0" destOrd="0" presId="urn:microsoft.com/office/officeart/2005/8/layout/hierarchy4"/>
    <dgm:cxn modelId="{09BFEF43-212F-4E5F-B892-2664880C25E1}" type="presOf" srcId="{5D1C3B9F-4A78-4B56-85A8-938931EA7846}" destId="{45332DC8-4E5D-457C-9EAA-528DCD88B06D}" srcOrd="0" destOrd="0" presId="urn:microsoft.com/office/officeart/2005/8/layout/hierarchy4"/>
    <dgm:cxn modelId="{F38CDF34-52FA-4571-93DE-C8FB5822352E}" type="presOf" srcId="{7465493C-BFF4-4C9D-9718-E988989B9392}" destId="{DB464531-471A-4593-B396-2C961A66D393}" srcOrd="0" destOrd="0" presId="urn:microsoft.com/office/officeart/2005/8/layout/hierarchy4"/>
    <dgm:cxn modelId="{3F36C69B-BA00-4C53-B61C-9ABB2DDE237B}" srcId="{2CDEF189-FF0C-48B4-846F-685262CF42AE}" destId="{5D1C3B9F-4A78-4B56-85A8-938931EA7846}" srcOrd="0" destOrd="0" parTransId="{EB6602F9-3FE6-4EF5-9D8C-BDCFEF3BF60C}" sibTransId="{86EAE67F-2B2B-4DC9-A810-D9A2AA81809B}"/>
    <dgm:cxn modelId="{ECD42C81-4961-4C21-B546-84B74F52726F}" type="presOf" srcId="{307442D1-7FD8-4BB6-8F79-328E60A17266}" destId="{44978C9A-20CC-4C7F-8C55-0227A7DB10F5}" srcOrd="0" destOrd="0" presId="urn:microsoft.com/office/officeart/2005/8/layout/hierarchy4"/>
    <dgm:cxn modelId="{6FB6CCD6-1B06-4775-9825-E3B22C3B1E63}" srcId="{307442D1-7FD8-4BB6-8F79-328E60A17266}" destId="{4681EA49-71F1-48EA-BF9F-722E26332A36}" srcOrd="1" destOrd="0" parTransId="{D30ECA1F-48BF-4904-9FA1-7F3AFCB1867A}" sibTransId="{EEFAB366-A189-41FF-9F61-B6741BCFD7DF}"/>
    <dgm:cxn modelId="{C5BF04A8-4685-4DE7-8001-349C6C8353DB}" srcId="{4681EA49-71F1-48EA-BF9F-722E26332A36}" destId="{AEA841F7-D3F2-4056-9112-B7B631050665}" srcOrd="0" destOrd="0" parTransId="{0B7783E4-F33A-430B-9AB4-82FB79CB13E7}" sibTransId="{71FA4978-30C4-4E59-B337-6C1EFA7127EE}"/>
    <dgm:cxn modelId="{8AC482EA-C2C3-4E69-953E-3F4691B2BF13}" srcId="{7465493C-BFF4-4C9D-9718-E988989B9392}" destId="{307442D1-7FD8-4BB6-8F79-328E60A17266}" srcOrd="0" destOrd="0" parTransId="{50128A9E-B3AA-44D0-9D14-B84F200BA2A4}" sibTransId="{F60FFAD3-E0AE-463B-95D3-2BFC53129AE4}"/>
    <dgm:cxn modelId="{598DFBEF-1F76-44E1-AAA6-DD892ACB2F5F}" type="presParOf" srcId="{DB464531-471A-4593-B396-2C961A66D393}" destId="{73335136-CCF3-43CE-8BFD-A2DCB2632CE2}" srcOrd="0" destOrd="0" presId="urn:microsoft.com/office/officeart/2005/8/layout/hierarchy4"/>
    <dgm:cxn modelId="{79509FCA-C398-49BD-9204-C7CEA87F61CD}" type="presParOf" srcId="{73335136-CCF3-43CE-8BFD-A2DCB2632CE2}" destId="{44978C9A-20CC-4C7F-8C55-0227A7DB10F5}" srcOrd="0" destOrd="0" presId="urn:microsoft.com/office/officeart/2005/8/layout/hierarchy4"/>
    <dgm:cxn modelId="{F5FAFFC1-C760-48ED-9D3B-FD7406317E7A}" type="presParOf" srcId="{73335136-CCF3-43CE-8BFD-A2DCB2632CE2}" destId="{4AB21B1B-8A08-4337-84B0-1772C96C73DB}" srcOrd="1" destOrd="0" presId="urn:microsoft.com/office/officeart/2005/8/layout/hierarchy4"/>
    <dgm:cxn modelId="{0A5F88CA-AB7D-4FD3-93D4-DBF295CE98EA}" type="presParOf" srcId="{73335136-CCF3-43CE-8BFD-A2DCB2632CE2}" destId="{787F8E83-09B3-46BD-AD65-396B958DD340}" srcOrd="2" destOrd="0" presId="urn:microsoft.com/office/officeart/2005/8/layout/hierarchy4"/>
    <dgm:cxn modelId="{ED95756A-D5B6-42D7-92DF-FEFF29EBE54C}" type="presParOf" srcId="{787F8E83-09B3-46BD-AD65-396B958DD340}" destId="{7E8AD58C-6240-4000-9519-B9FCB8C8F3CA}" srcOrd="0" destOrd="0" presId="urn:microsoft.com/office/officeart/2005/8/layout/hierarchy4"/>
    <dgm:cxn modelId="{9DB05B63-0937-47B3-9D5C-3020BFE067FE}" type="presParOf" srcId="{7E8AD58C-6240-4000-9519-B9FCB8C8F3CA}" destId="{B60AB63A-F732-42D1-896D-6DC22EDE5154}" srcOrd="0" destOrd="0" presId="urn:microsoft.com/office/officeart/2005/8/layout/hierarchy4"/>
    <dgm:cxn modelId="{22BE1CBC-58E1-4A41-AD03-0F486F1DDA8A}" type="presParOf" srcId="{7E8AD58C-6240-4000-9519-B9FCB8C8F3CA}" destId="{66976076-5A86-4062-B764-ABBAD33140B5}" srcOrd="1" destOrd="0" presId="urn:microsoft.com/office/officeart/2005/8/layout/hierarchy4"/>
    <dgm:cxn modelId="{8794DC51-5F9B-4274-9EC4-B2B9CF9CDAFC}" type="presParOf" srcId="{7E8AD58C-6240-4000-9519-B9FCB8C8F3CA}" destId="{75FECCC5-19AC-4E97-BFD7-6C4FBACBDE89}" srcOrd="2" destOrd="0" presId="urn:microsoft.com/office/officeart/2005/8/layout/hierarchy4"/>
    <dgm:cxn modelId="{7D276FB9-7D02-47E7-B5DA-513F50F13E14}" type="presParOf" srcId="{75FECCC5-19AC-4E97-BFD7-6C4FBACBDE89}" destId="{60F0FFD2-7873-461F-9EE2-B6B4318AFB19}" srcOrd="0" destOrd="0" presId="urn:microsoft.com/office/officeart/2005/8/layout/hierarchy4"/>
    <dgm:cxn modelId="{51636C1B-2746-4FF3-B1AA-1760935FB0DF}" type="presParOf" srcId="{60F0FFD2-7873-461F-9EE2-B6B4318AFB19}" destId="{45332DC8-4E5D-457C-9EAA-528DCD88B06D}" srcOrd="0" destOrd="0" presId="urn:microsoft.com/office/officeart/2005/8/layout/hierarchy4"/>
    <dgm:cxn modelId="{2A3C564E-8E61-48B2-BDC6-281A01DE7970}" type="presParOf" srcId="{60F0FFD2-7873-461F-9EE2-B6B4318AFB19}" destId="{C77FC025-9D46-499E-BAD9-CEC6F758B03E}" srcOrd="1" destOrd="0" presId="urn:microsoft.com/office/officeart/2005/8/layout/hierarchy4"/>
    <dgm:cxn modelId="{10D21019-E34C-426B-B7AA-7316CD8442B5}" type="presParOf" srcId="{787F8E83-09B3-46BD-AD65-396B958DD340}" destId="{87109227-28E6-4421-975C-8AB8250337AF}" srcOrd="1" destOrd="0" presId="urn:microsoft.com/office/officeart/2005/8/layout/hierarchy4"/>
    <dgm:cxn modelId="{4EA2626C-A6CD-4FFA-8957-EC23C78024C9}" type="presParOf" srcId="{787F8E83-09B3-46BD-AD65-396B958DD340}" destId="{78D2ABD2-76FA-4296-8980-2E02C67496DF}" srcOrd="2" destOrd="0" presId="urn:microsoft.com/office/officeart/2005/8/layout/hierarchy4"/>
    <dgm:cxn modelId="{E24791DC-EEFA-4EFF-A683-B53996DBDB85}" type="presParOf" srcId="{78D2ABD2-76FA-4296-8980-2E02C67496DF}" destId="{1A3D8301-FF90-4D41-B772-703657A340EF}" srcOrd="0" destOrd="0" presId="urn:microsoft.com/office/officeart/2005/8/layout/hierarchy4"/>
    <dgm:cxn modelId="{D70C834A-DB6B-4A1D-8414-9D7B7443D97E}" type="presParOf" srcId="{78D2ABD2-76FA-4296-8980-2E02C67496DF}" destId="{94A7A9DC-D340-42AF-B6ED-C53927574A3A}" srcOrd="1" destOrd="0" presId="urn:microsoft.com/office/officeart/2005/8/layout/hierarchy4"/>
    <dgm:cxn modelId="{A5EF9BF0-F3E9-4F13-93BA-A034ECF25D83}" type="presParOf" srcId="{78D2ABD2-76FA-4296-8980-2E02C67496DF}" destId="{F8131A8C-10EE-4628-985A-870DDD6AAED9}" srcOrd="2" destOrd="0" presId="urn:microsoft.com/office/officeart/2005/8/layout/hierarchy4"/>
    <dgm:cxn modelId="{5CE9CEA3-55A8-449D-B742-36FDDF9E2DD9}" type="presParOf" srcId="{F8131A8C-10EE-4628-985A-870DDD6AAED9}" destId="{924DCDAE-7226-47FD-BED6-CDEE7EF0129D}" srcOrd="0" destOrd="0" presId="urn:microsoft.com/office/officeart/2005/8/layout/hierarchy4"/>
    <dgm:cxn modelId="{DA342965-1540-4B1E-9036-2B3E41011B4D}" type="presParOf" srcId="{924DCDAE-7226-47FD-BED6-CDEE7EF0129D}" destId="{784C4F57-3E2C-45C6-9061-E33B539E9347}" srcOrd="0" destOrd="0" presId="urn:microsoft.com/office/officeart/2005/8/layout/hierarchy4"/>
    <dgm:cxn modelId="{298D2003-7FCC-4E8E-8E26-1A1B4760FCA3}" type="presParOf" srcId="{924DCDAE-7226-47FD-BED6-CDEE7EF0129D}" destId="{864A2735-D2CB-4311-BCFC-C39A50D93FE8}"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630E39-3A8D-4C7E-8249-ABBA5C1735F2}">
      <dsp:nvSpPr>
        <dsp:cNvPr id="0" name=""/>
        <dsp:cNvSpPr/>
      </dsp:nvSpPr>
      <dsp:spPr>
        <a:xfrm>
          <a:off x="2893239" y="630547"/>
          <a:ext cx="1303537" cy="509530"/>
        </a:xfrm>
        <a:custGeom>
          <a:avLst/>
          <a:gdLst/>
          <a:ahLst/>
          <a:cxnLst/>
          <a:rect l="0" t="0" r="0" b="0"/>
          <a:pathLst>
            <a:path>
              <a:moveTo>
                <a:pt x="0" y="0"/>
              </a:moveTo>
              <a:lnTo>
                <a:pt x="0" y="254765"/>
              </a:lnTo>
              <a:lnTo>
                <a:pt x="1303537" y="254765"/>
              </a:lnTo>
              <a:lnTo>
                <a:pt x="1303537" y="50953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6C0E8F-3E97-4D07-A3A2-16E6E73B25C0}">
      <dsp:nvSpPr>
        <dsp:cNvPr id="0" name=""/>
        <dsp:cNvSpPr/>
      </dsp:nvSpPr>
      <dsp:spPr>
        <a:xfrm>
          <a:off x="809328" y="1717680"/>
          <a:ext cx="318076" cy="1694584"/>
        </a:xfrm>
        <a:custGeom>
          <a:avLst/>
          <a:gdLst/>
          <a:ahLst/>
          <a:cxnLst/>
          <a:rect l="0" t="0" r="0" b="0"/>
          <a:pathLst>
            <a:path>
              <a:moveTo>
                <a:pt x="0" y="0"/>
              </a:moveTo>
              <a:lnTo>
                <a:pt x="0" y="1694584"/>
              </a:lnTo>
              <a:lnTo>
                <a:pt x="318076" y="1694584"/>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E3973E2-7F05-46F2-8BDE-5ACAE29D14F3}">
      <dsp:nvSpPr>
        <dsp:cNvPr id="0" name=""/>
        <dsp:cNvSpPr/>
      </dsp:nvSpPr>
      <dsp:spPr>
        <a:xfrm>
          <a:off x="809328" y="1717680"/>
          <a:ext cx="314631" cy="757447"/>
        </a:xfrm>
        <a:custGeom>
          <a:avLst/>
          <a:gdLst/>
          <a:ahLst/>
          <a:cxnLst/>
          <a:rect l="0" t="0" r="0" b="0"/>
          <a:pathLst>
            <a:path>
              <a:moveTo>
                <a:pt x="0" y="0"/>
              </a:moveTo>
              <a:lnTo>
                <a:pt x="0" y="757447"/>
              </a:lnTo>
              <a:lnTo>
                <a:pt x="314631" y="757447"/>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829F1F-101A-49D3-8752-BFE4708BEB32}">
      <dsp:nvSpPr>
        <dsp:cNvPr id="0" name=""/>
        <dsp:cNvSpPr/>
      </dsp:nvSpPr>
      <dsp:spPr>
        <a:xfrm>
          <a:off x="1648346" y="630547"/>
          <a:ext cx="1244892" cy="509530"/>
        </a:xfrm>
        <a:custGeom>
          <a:avLst/>
          <a:gdLst/>
          <a:ahLst/>
          <a:cxnLst/>
          <a:rect l="0" t="0" r="0" b="0"/>
          <a:pathLst>
            <a:path>
              <a:moveTo>
                <a:pt x="1244892" y="0"/>
              </a:moveTo>
              <a:lnTo>
                <a:pt x="1244892" y="254765"/>
              </a:lnTo>
              <a:lnTo>
                <a:pt x="0" y="254765"/>
              </a:lnTo>
              <a:lnTo>
                <a:pt x="0" y="50953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2C6E86-E198-493A-A2BE-0D1565E8CBBB}">
      <dsp:nvSpPr>
        <dsp:cNvPr id="0" name=""/>
        <dsp:cNvSpPr/>
      </dsp:nvSpPr>
      <dsp:spPr>
        <a:xfrm>
          <a:off x="1680070" y="876"/>
          <a:ext cx="2426336" cy="62967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a:t>Atom</a:t>
          </a:r>
          <a:endParaRPr lang="ru-RU" sz="2400" kern="1200" dirty="0"/>
        </a:p>
      </dsp:txBody>
      <dsp:txXfrm>
        <a:off x="1680070" y="876"/>
        <a:ext cx="2426336" cy="629670"/>
      </dsp:txXfrm>
    </dsp:sp>
    <dsp:sp modelId="{D2DF9105-21A8-44C7-916F-0AD8DC977C72}">
      <dsp:nvSpPr>
        <dsp:cNvPr id="0" name=""/>
        <dsp:cNvSpPr/>
      </dsp:nvSpPr>
      <dsp:spPr>
        <a:xfrm>
          <a:off x="599574" y="1140078"/>
          <a:ext cx="2097543" cy="577601"/>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t>Nucleus</a:t>
          </a:r>
          <a:endParaRPr lang="ru-RU" sz="3700" kern="1200" dirty="0"/>
        </a:p>
      </dsp:txBody>
      <dsp:txXfrm>
        <a:off x="599574" y="1140078"/>
        <a:ext cx="2097543" cy="577601"/>
      </dsp:txXfrm>
    </dsp:sp>
    <dsp:sp modelId="{F2E2E7D3-9171-4947-85AA-96F8D7467BBA}">
      <dsp:nvSpPr>
        <dsp:cNvPr id="0" name=""/>
        <dsp:cNvSpPr/>
      </dsp:nvSpPr>
      <dsp:spPr>
        <a:xfrm>
          <a:off x="1123960" y="2149628"/>
          <a:ext cx="2426336" cy="650998"/>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a:t>Protons</a:t>
          </a:r>
          <a:endParaRPr lang="ru-RU" sz="3700" kern="1200" dirty="0"/>
        </a:p>
      </dsp:txBody>
      <dsp:txXfrm>
        <a:off x="1123960" y="2149628"/>
        <a:ext cx="2426336" cy="650998"/>
      </dsp:txXfrm>
    </dsp:sp>
    <dsp:sp modelId="{E93DA90D-91CF-4A53-92CE-F315D3612441}">
      <dsp:nvSpPr>
        <dsp:cNvPr id="0" name=""/>
        <dsp:cNvSpPr/>
      </dsp:nvSpPr>
      <dsp:spPr>
        <a:xfrm>
          <a:off x="1127405" y="3074572"/>
          <a:ext cx="2426336" cy="675383"/>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a:t>Neutrons</a:t>
          </a:r>
          <a:endParaRPr lang="ru-RU" sz="3700" kern="1200" dirty="0"/>
        </a:p>
      </dsp:txBody>
      <dsp:txXfrm>
        <a:off x="1127405" y="3074572"/>
        <a:ext cx="2426336" cy="675383"/>
      </dsp:txXfrm>
    </dsp:sp>
    <dsp:sp modelId="{838D473C-CD41-422F-B4D0-BA82D45C0A4E}">
      <dsp:nvSpPr>
        <dsp:cNvPr id="0" name=""/>
        <dsp:cNvSpPr/>
      </dsp:nvSpPr>
      <dsp:spPr>
        <a:xfrm>
          <a:off x="3206648" y="1140078"/>
          <a:ext cx="1980254" cy="627256"/>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a:t>Electrons</a:t>
          </a:r>
          <a:endParaRPr lang="ru-RU" sz="3700" kern="1200" dirty="0"/>
        </a:p>
      </dsp:txBody>
      <dsp:txXfrm>
        <a:off x="3206648" y="1140078"/>
        <a:ext cx="1980254" cy="6272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78C9A-20CC-4C7F-8C55-0227A7DB10F5}">
      <dsp:nvSpPr>
        <dsp:cNvPr id="0" name=""/>
        <dsp:cNvSpPr/>
      </dsp:nvSpPr>
      <dsp:spPr>
        <a:xfrm>
          <a:off x="0" y="123495"/>
          <a:ext cx="8272367" cy="87035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t>Electronic configurations of atoms</a:t>
          </a:r>
          <a:endParaRPr lang="ru-RU" sz="3300" kern="1200" dirty="0"/>
        </a:p>
      </dsp:txBody>
      <dsp:txXfrm>
        <a:off x="25492" y="148987"/>
        <a:ext cx="8221383" cy="819372"/>
      </dsp:txXfrm>
    </dsp:sp>
    <dsp:sp modelId="{B60AB63A-F732-42D1-896D-6DC22EDE5154}">
      <dsp:nvSpPr>
        <dsp:cNvPr id="0" name=""/>
        <dsp:cNvSpPr/>
      </dsp:nvSpPr>
      <dsp:spPr>
        <a:xfrm>
          <a:off x="15295" y="1092518"/>
          <a:ext cx="4156141" cy="8539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a:t>graphically</a:t>
          </a:r>
          <a:endParaRPr lang="ru-RU" sz="4900" kern="1200" dirty="0"/>
        </a:p>
      </dsp:txBody>
      <dsp:txXfrm>
        <a:off x="40305" y="1117528"/>
        <a:ext cx="4106121" cy="803895"/>
      </dsp:txXfrm>
    </dsp:sp>
    <dsp:sp modelId="{45332DC8-4E5D-457C-9EAA-528DCD88B06D}">
      <dsp:nvSpPr>
        <dsp:cNvPr id="0" name=""/>
        <dsp:cNvSpPr/>
      </dsp:nvSpPr>
      <dsp:spPr>
        <a:xfrm>
          <a:off x="138620" y="2021595"/>
          <a:ext cx="3869345" cy="10927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t>using squares with arrows</a:t>
          </a:r>
          <a:endParaRPr lang="ru-RU" sz="2000" kern="1200" dirty="0"/>
        </a:p>
      </dsp:txBody>
      <dsp:txXfrm>
        <a:off x="170624" y="2053599"/>
        <a:ext cx="3805337" cy="1028701"/>
      </dsp:txXfrm>
    </dsp:sp>
    <dsp:sp modelId="{1A3D8301-FF90-4D41-B772-703657A340EF}">
      <dsp:nvSpPr>
        <dsp:cNvPr id="0" name=""/>
        <dsp:cNvSpPr/>
      </dsp:nvSpPr>
      <dsp:spPr>
        <a:xfrm>
          <a:off x="4368389" y="1092518"/>
          <a:ext cx="3892066" cy="8105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a:t>in a line</a:t>
          </a:r>
          <a:endParaRPr lang="ru-RU" sz="3500" kern="1200" dirty="0"/>
        </a:p>
      </dsp:txBody>
      <dsp:txXfrm>
        <a:off x="4392130" y="1116259"/>
        <a:ext cx="3844584" cy="763102"/>
      </dsp:txXfrm>
    </dsp:sp>
    <dsp:sp modelId="{784C4F57-3E2C-45C6-9061-E33B539E9347}">
      <dsp:nvSpPr>
        <dsp:cNvPr id="0" name=""/>
        <dsp:cNvSpPr/>
      </dsp:nvSpPr>
      <dsp:spPr>
        <a:xfrm>
          <a:off x="4357331" y="2000269"/>
          <a:ext cx="3914181" cy="193873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t>when all occupied energy sublevels are listed with an indication of the total number of electrons on each of them.</a:t>
          </a:r>
          <a:endParaRPr lang="ru-RU" sz="2000" kern="1200" dirty="0"/>
        </a:p>
      </dsp:txBody>
      <dsp:txXfrm>
        <a:off x="4414115" y="2057053"/>
        <a:ext cx="3800613" cy="182516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05.10.2022</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2.xml"/><Relationship Id="rId5" Type="http://schemas.openxmlformats.org/officeDocument/2006/relationships/image" Target="../media/image12.gif"/><Relationship Id="rId4" Type="http://schemas.openxmlformats.org/officeDocument/2006/relationships/image" Target="../media/image11.gif"/></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4.wmf"/></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32.gif"/><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0034" y="2786058"/>
            <a:ext cx="8170827" cy="3785652"/>
          </a:xfrm>
          <a:prstGeom prst="rect">
            <a:avLst/>
          </a:prstGeom>
          <a:noFill/>
        </p:spPr>
        <p:txBody>
          <a:bodyPr wrap="square" rtlCol="0">
            <a:spAutoFit/>
          </a:bodyPr>
          <a:lstStyle/>
          <a:p>
            <a:pPr algn="ctr"/>
            <a:r>
              <a:rPr lang="uk-UA" sz="2400"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Introductory </a:t>
            </a:r>
            <a:r>
              <a:rPr lang="en-US" sz="2400" dirty="0">
                <a:latin typeface="Times New Roman" panose="02020603050405020304" pitchFamily="18" charset="0"/>
                <a:cs typeface="Times New Roman" panose="02020603050405020304" pitchFamily="18" charset="0"/>
              </a:rPr>
              <a:t>lecture. The goals and objectives of inorganic chemistry: obtaining and using various chemical elements and their compounds, studying the general regularities and laws of chemical processes. Inorganic chemistry is the basic discipline of other chemical disciplines. The structure of an atom and its electron </a:t>
            </a:r>
            <a:r>
              <a:rPr lang="en-US" sz="2400" dirty="0" err="1">
                <a:latin typeface="Times New Roman" panose="02020603050405020304" pitchFamily="18" charset="0"/>
                <a:cs typeface="Times New Roman" panose="02020603050405020304" pitchFamily="18" charset="0"/>
              </a:rPr>
              <a:t>shells.Electronic</a:t>
            </a:r>
            <a:r>
              <a:rPr lang="en-US" sz="2400" dirty="0">
                <a:latin typeface="Times New Roman" panose="02020603050405020304" pitchFamily="18" charset="0"/>
                <a:cs typeface="Times New Roman" panose="02020603050405020304" pitchFamily="18" charset="0"/>
              </a:rPr>
              <a:t> energy levels of an atom. Quantum numbers, their characteristics and the values they can take. Principles and rules determining the sequence of filling atomic orbitals with electrons. Electronic and electronic-graphic formulas of atoms of elements and their ions</a:t>
            </a:r>
            <a:r>
              <a:rPr lang="en-US" sz="2400" dirty="0" smtClean="0">
                <a:latin typeface="Times New Roman" panose="02020603050405020304" pitchFamily="18" charset="0"/>
                <a:cs typeface="Times New Roman" panose="02020603050405020304" pitchFamily="18" charset="0"/>
              </a:rPr>
              <a:t>.</a:t>
            </a:r>
            <a:r>
              <a:rPr lang="uk-UA"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785918" y="714356"/>
            <a:ext cx="5257208" cy="1015663"/>
          </a:xfrm>
          <a:prstGeom prst="rect">
            <a:avLst/>
          </a:prstGeom>
          <a:noFill/>
        </p:spPr>
        <p:txBody>
          <a:bodyPr wrap="none" rtlCol="0">
            <a:spAutoFit/>
          </a:bodyPr>
          <a:lstStyle/>
          <a:p>
            <a:pPr algn="ctr"/>
            <a:r>
              <a:rPr lang="en-US" sz="2000" b="1" dirty="0" smtClean="0"/>
              <a:t>Odessa National Medical University</a:t>
            </a:r>
          </a:p>
          <a:p>
            <a:pPr algn="ctr"/>
            <a:r>
              <a:rPr lang="en-US" sz="2000" b="1" dirty="0" smtClean="0"/>
              <a:t>Faculty of Pharmacy</a:t>
            </a:r>
          </a:p>
          <a:p>
            <a:pPr algn="ctr"/>
            <a:r>
              <a:rPr lang="en-US" sz="2000" b="1" dirty="0" smtClean="0"/>
              <a:t>Department of Pharmaceutical Chemistry</a:t>
            </a:r>
            <a:endParaRPr lang="ru-RU" sz="2000" b="1" dirty="0" smtClean="0"/>
          </a:p>
        </p:txBody>
      </p:sp>
      <p:sp>
        <p:nvSpPr>
          <p:cNvPr id="5" name="TextBox 4"/>
          <p:cNvSpPr txBox="1"/>
          <p:nvPr/>
        </p:nvSpPr>
        <p:spPr>
          <a:xfrm>
            <a:off x="1357290" y="2143116"/>
            <a:ext cx="7218643" cy="461665"/>
          </a:xfrm>
          <a:prstGeom prst="rect">
            <a:avLst/>
          </a:prstGeom>
          <a:noFill/>
        </p:spPr>
        <p:txBody>
          <a:bodyPr wrap="none" rtlCol="0">
            <a:spAutoFit/>
          </a:bodyPr>
          <a:lstStyle/>
          <a:p>
            <a:r>
              <a:rPr lang="en-US" sz="2400" b="1" dirty="0" smtClean="0"/>
              <a:t>Lecture on General and Inorganic Chemistry</a:t>
            </a:r>
            <a:r>
              <a:rPr lang="ru-RU" sz="2400" b="1" dirty="0" smtClean="0"/>
              <a:t> №1</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5720" y="285728"/>
            <a:ext cx="8429684" cy="1077218"/>
          </a:xfrm>
          <a:prstGeom prst="rect">
            <a:avLst/>
          </a:prstGeom>
          <a:noFill/>
        </p:spPr>
        <p:txBody>
          <a:bodyPr wrap="square" rtlCol="0">
            <a:spAutoFit/>
          </a:bodyPr>
          <a:lstStyle/>
          <a:p>
            <a:pPr algn="ctr"/>
            <a:r>
              <a:rPr lang="en-US" sz="3200" b="1" dirty="0" smtClean="0"/>
              <a:t>Chemistry as a Science. Aims and objectives of inorganic chemistry</a:t>
            </a:r>
            <a:endParaRPr lang="ru-RU" sz="3200" b="1" dirty="0"/>
          </a:p>
        </p:txBody>
      </p:sp>
      <p:sp>
        <p:nvSpPr>
          <p:cNvPr id="6" name="TextBox 5"/>
          <p:cNvSpPr txBox="1"/>
          <p:nvPr/>
        </p:nvSpPr>
        <p:spPr>
          <a:xfrm>
            <a:off x="357159" y="1357298"/>
            <a:ext cx="8501122" cy="923330"/>
          </a:xfrm>
          <a:prstGeom prst="rect">
            <a:avLst/>
          </a:prstGeom>
          <a:noFill/>
        </p:spPr>
        <p:txBody>
          <a:bodyPr wrap="square" rtlCol="0">
            <a:spAutoFit/>
          </a:bodyPr>
          <a:lstStyle/>
          <a:p>
            <a:pPr algn="just"/>
            <a:r>
              <a:rPr lang="en-US" b="1" u="sng" dirty="0" smtClean="0">
                <a:solidFill>
                  <a:srgbClr val="FF0000"/>
                </a:solidFill>
              </a:rPr>
              <a:t>Chemistry</a:t>
            </a:r>
            <a:r>
              <a:rPr lang="en-US" b="1" dirty="0" smtClean="0">
                <a:solidFill>
                  <a:srgbClr val="FF0000"/>
                </a:solidFill>
              </a:rPr>
              <a:t> </a:t>
            </a:r>
            <a:r>
              <a:rPr lang="en-US" dirty="0" smtClean="0"/>
              <a:t>is a field of natural science that studies the composition, structure of substances, the laws of qualitative and quantitative changes, decomposition and transformation of substances</a:t>
            </a:r>
            <a:endParaRPr lang="ru-RU" dirty="0"/>
          </a:p>
        </p:txBody>
      </p:sp>
      <p:sp>
        <p:nvSpPr>
          <p:cNvPr id="7" name="TextBox 6"/>
          <p:cNvSpPr txBox="1"/>
          <p:nvPr/>
        </p:nvSpPr>
        <p:spPr>
          <a:xfrm>
            <a:off x="285720" y="2214554"/>
            <a:ext cx="8501122" cy="4524315"/>
          </a:xfrm>
          <a:prstGeom prst="rect">
            <a:avLst/>
          </a:prstGeom>
          <a:noFill/>
        </p:spPr>
        <p:txBody>
          <a:bodyPr wrap="square" rtlCol="0">
            <a:spAutoFit/>
          </a:bodyPr>
          <a:lstStyle/>
          <a:p>
            <a:pPr algn="just"/>
            <a:r>
              <a:rPr lang="en-US" b="1" u="sng" dirty="0" smtClean="0"/>
              <a:t>Discipline aims:</a:t>
            </a:r>
            <a:endParaRPr lang="ru-RU" b="1" u="sng" dirty="0" smtClean="0"/>
          </a:p>
          <a:p>
            <a:pPr algn="just">
              <a:buFont typeface="Wingdings" pitchFamily="2" charset="2"/>
              <a:buChar char="Ø"/>
            </a:pPr>
            <a:r>
              <a:rPr lang="en-US" dirty="0" smtClean="0"/>
              <a:t>To form knowledge about chemistry as a science about substances and their transformations</a:t>
            </a:r>
            <a:endParaRPr lang="ru-RU" dirty="0" smtClean="0"/>
          </a:p>
          <a:p>
            <a:pPr algn="just">
              <a:buFont typeface="Wingdings" pitchFamily="2" charset="2"/>
              <a:buChar char="Ø"/>
            </a:pPr>
            <a:r>
              <a:rPr lang="en-US" dirty="0" smtClean="0"/>
              <a:t>Summarize and consolidate the knowledge gained earlier</a:t>
            </a:r>
            <a:endParaRPr lang="ru-RU" dirty="0" smtClean="0"/>
          </a:p>
          <a:p>
            <a:pPr algn="just">
              <a:buFont typeface="Wingdings" pitchFamily="2" charset="2"/>
              <a:buChar char="Ø"/>
            </a:pPr>
            <a:r>
              <a:rPr lang="en-US" dirty="0" smtClean="0"/>
              <a:t>To form knowledge about the mechanism of chemical processes, their influence and course in living organisms</a:t>
            </a:r>
            <a:endParaRPr lang="ru-RU" dirty="0" smtClean="0"/>
          </a:p>
          <a:p>
            <a:pPr algn="just"/>
            <a:r>
              <a:rPr lang="en-US" b="1" u="sng" dirty="0" smtClean="0"/>
              <a:t>Discipline objectives:</a:t>
            </a:r>
            <a:endParaRPr lang="ru-RU" b="1" u="sng" dirty="0" smtClean="0"/>
          </a:p>
          <a:p>
            <a:pPr marL="450850" indent="-450850" algn="just">
              <a:buFont typeface="Wingdings" pitchFamily="2" charset="2"/>
              <a:buChar char="ü"/>
            </a:pPr>
            <a:r>
              <a:rPr lang="en-US" dirty="0" smtClean="0"/>
              <a:t>to study the relationship of chemical processes and phenomena accompanying them</a:t>
            </a:r>
            <a:endParaRPr lang="ru-RU" dirty="0" smtClean="0"/>
          </a:p>
          <a:p>
            <a:pPr marL="450850" indent="-450850" algn="just">
              <a:buFont typeface="Wingdings" pitchFamily="2" charset="2"/>
              <a:buChar char="ü"/>
            </a:pPr>
            <a:r>
              <a:rPr lang="en-US" dirty="0" smtClean="0"/>
              <a:t>know the patterns between the chemical composition, structure of substances and their properties</a:t>
            </a:r>
            <a:endParaRPr lang="ru-RU" dirty="0" smtClean="0"/>
          </a:p>
          <a:p>
            <a:pPr marL="450850" indent="-450850" algn="just">
              <a:buFont typeface="Wingdings" pitchFamily="2" charset="2"/>
              <a:buChar char="ü"/>
            </a:pPr>
            <a:r>
              <a:rPr lang="en-US" dirty="0" smtClean="0"/>
              <a:t>be able to establish the probability and direction of chemical reactions</a:t>
            </a:r>
            <a:endParaRPr lang="ru-RU" dirty="0" smtClean="0"/>
          </a:p>
          <a:p>
            <a:pPr marL="450850" indent="-450850" algn="just">
              <a:buFont typeface="Wingdings" pitchFamily="2" charset="2"/>
              <a:buChar char="ü"/>
            </a:pPr>
            <a:r>
              <a:rPr lang="en-US" dirty="0" smtClean="0"/>
              <a:t>be able to determine the properties of substances in acid-base and </a:t>
            </a:r>
            <a:r>
              <a:rPr lang="en-US" dirty="0" err="1" smtClean="0"/>
              <a:t>redox</a:t>
            </a:r>
            <a:r>
              <a:rPr lang="en-US" dirty="0" smtClean="0"/>
              <a:t> processes</a:t>
            </a:r>
            <a:endParaRPr lang="ru-RU" dirty="0" smtClean="0"/>
          </a:p>
          <a:p>
            <a:pPr marL="450850" indent="-450850" algn="just">
              <a:buFont typeface="Wingdings" pitchFamily="2" charset="2"/>
              <a:buChar char="ü"/>
            </a:pPr>
            <a:r>
              <a:rPr lang="en-US" dirty="0" smtClean="0"/>
              <a:t>know the physical and chemical foundations of the use of inorganic substances in medicine and pharmacy</a:t>
            </a: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5751" y="272457"/>
            <a:ext cx="8629653" cy="1077218"/>
          </a:xfrm>
          <a:prstGeom prst="rect">
            <a:avLst/>
          </a:prstGeom>
          <a:noFill/>
        </p:spPr>
        <p:txBody>
          <a:bodyPr wrap="square" rtlCol="0">
            <a:spAutoFit/>
          </a:bodyPr>
          <a:lstStyle/>
          <a:p>
            <a:pPr algn="ctr"/>
            <a:r>
              <a:rPr lang="en-US" sz="3200" b="1" dirty="0" smtClean="0"/>
              <a:t>A brief history of the development of chemistry as a science</a:t>
            </a:r>
            <a:endParaRPr lang="ru-RU" sz="3200" b="1" dirty="0"/>
          </a:p>
        </p:txBody>
      </p:sp>
      <p:sp>
        <p:nvSpPr>
          <p:cNvPr id="3" name="TextBox 2"/>
          <p:cNvSpPr txBox="1"/>
          <p:nvPr/>
        </p:nvSpPr>
        <p:spPr>
          <a:xfrm>
            <a:off x="214282" y="1234466"/>
            <a:ext cx="8572560" cy="5632311"/>
          </a:xfrm>
          <a:prstGeom prst="rect">
            <a:avLst/>
          </a:prstGeom>
          <a:noFill/>
        </p:spPr>
        <p:txBody>
          <a:bodyPr wrap="square" rtlCol="0">
            <a:spAutoFit/>
          </a:bodyPr>
          <a:lstStyle/>
          <a:p>
            <a:pPr marL="342900" indent="-342900">
              <a:buAutoNum type="arabicPeriod"/>
            </a:pPr>
            <a:r>
              <a:rPr lang="en-US" dirty="0" smtClean="0"/>
              <a:t>Ancient times (Empedocles, Plato, Aristotle). Study of metals and alloys, theory of the structure of substances. The concept of "atom".</a:t>
            </a:r>
          </a:p>
          <a:p>
            <a:pPr marL="342900" indent="-342900">
              <a:buAutoNum type="arabicPeriod"/>
            </a:pPr>
            <a:r>
              <a:rPr lang="en-US" dirty="0" smtClean="0"/>
              <a:t>Alchemy (search for the philosopher's stone, further study of the properties of metals and non-metals)</a:t>
            </a:r>
          </a:p>
          <a:p>
            <a:pPr marL="342900" indent="-342900">
              <a:buAutoNum type="arabicPeriod"/>
            </a:pPr>
            <a:r>
              <a:rPr lang="en-US" dirty="0" smtClean="0"/>
              <a:t>Formation of chemistry as a science</a:t>
            </a:r>
          </a:p>
          <a:p>
            <a:pPr marL="342900" indent="-342900">
              <a:buFont typeface="Arial" pitchFamily="34" charset="0"/>
              <a:buChar char="•"/>
            </a:pPr>
            <a:r>
              <a:rPr lang="en-US" dirty="0" smtClean="0"/>
              <a:t>Phlogiston theory</a:t>
            </a:r>
          </a:p>
          <a:p>
            <a:pPr marL="342900" indent="-342900">
              <a:buFont typeface="Arial" pitchFamily="34" charset="0"/>
              <a:buChar char="•"/>
            </a:pPr>
            <a:r>
              <a:rPr lang="en-US" dirty="0" smtClean="0"/>
              <a:t>Lavoisier and oxygen combustion theory</a:t>
            </a:r>
          </a:p>
          <a:p>
            <a:pPr marL="342900" indent="-342900"/>
            <a:r>
              <a:rPr lang="ru-RU" dirty="0" smtClean="0"/>
              <a:t>4. </a:t>
            </a:r>
            <a:r>
              <a:rPr lang="en-US" dirty="0" smtClean="0"/>
              <a:t>Period of quantitative laws:</a:t>
            </a:r>
            <a:endParaRPr lang="ru-RU" dirty="0" smtClean="0"/>
          </a:p>
          <a:p>
            <a:pPr>
              <a:buFont typeface="Arial" pitchFamily="34" charset="0"/>
              <a:buChar char="•"/>
            </a:pPr>
            <a:r>
              <a:rPr lang="en-US" dirty="0" smtClean="0"/>
              <a:t>The law of equivalents (I. V. Richter)</a:t>
            </a:r>
          </a:p>
          <a:p>
            <a:pPr>
              <a:buFont typeface="Arial" pitchFamily="34" charset="0"/>
              <a:buChar char="•"/>
            </a:pPr>
            <a:r>
              <a:rPr lang="en-US" dirty="0" smtClean="0"/>
              <a:t>The law of constancy of composition (J.L. Proust)</a:t>
            </a:r>
          </a:p>
          <a:p>
            <a:pPr>
              <a:buFont typeface="Arial" pitchFamily="34" charset="0"/>
              <a:buChar char="•"/>
            </a:pPr>
            <a:r>
              <a:rPr lang="en-US" dirty="0" smtClean="0"/>
              <a:t>Multiple Relations Law (J. Dalton)</a:t>
            </a:r>
          </a:p>
          <a:p>
            <a:pPr>
              <a:buFont typeface="Arial" pitchFamily="34" charset="0"/>
              <a:buChar char="•"/>
            </a:pPr>
            <a:r>
              <a:rPr lang="en-US" dirty="0" smtClean="0"/>
              <a:t>The Law of Volumetric Relations (J.L. Gay-Lussac)</a:t>
            </a:r>
          </a:p>
          <a:p>
            <a:pPr>
              <a:buFont typeface="Arial" pitchFamily="34" charset="0"/>
              <a:buChar char="•"/>
            </a:pPr>
            <a:r>
              <a:rPr lang="en-US" dirty="0" smtClean="0"/>
              <a:t>Avogadro's Law (A. Avogadro)</a:t>
            </a:r>
          </a:p>
          <a:p>
            <a:r>
              <a:rPr lang="ru-RU" dirty="0" smtClean="0"/>
              <a:t>5. </a:t>
            </a:r>
            <a:r>
              <a:rPr lang="en-US" dirty="0" smtClean="0"/>
              <a:t>Chemistry in the second half of the 19th century</a:t>
            </a:r>
            <a:endParaRPr lang="ru-RU" dirty="0" smtClean="0"/>
          </a:p>
          <a:p>
            <a:pPr>
              <a:buFont typeface="Arial" pitchFamily="34" charset="0"/>
              <a:buChar char="•"/>
            </a:pPr>
            <a:r>
              <a:rPr lang="en-US" dirty="0" smtClean="0"/>
              <a:t>Periodic law  </a:t>
            </a:r>
          </a:p>
          <a:p>
            <a:pPr>
              <a:buFont typeface="Arial" pitchFamily="34" charset="0"/>
              <a:buChar char="•"/>
            </a:pPr>
            <a:r>
              <a:rPr lang="en-US" dirty="0" smtClean="0"/>
              <a:t>Structural chemistry (Liebig, </a:t>
            </a:r>
            <a:r>
              <a:rPr lang="en-US" dirty="0" err="1" smtClean="0"/>
              <a:t>Kekule</a:t>
            </a:r>
            <a:r>
              <a:rPr lang="en-US" dirty="0" smtClean="0"/>
              <a:t>, Werner)</a:t>
            </a:r>
          </a:p>
          <a:p>
            <a:pPr>
              <a:buFont typeface="Arial" pitchFamily="34" charset="0"/>
              <a:buChar char="•"/>
            </a:pPr>
            <a:r>
              <a:rPr lang="en-US" dirty="0" smtClean="0"/>
              <a:t>Physical chemistry</a:t>
            </a:r>
          </a:p>
          <a:p>
            <a:r>
              <a:rPr lang="ru-RU" dirty="0" smtClean="0"/>
              <a:t>6. </a:t>
            </a:r>
            <a:r>
              <a:rPr lang="en-US" dirty="0" smtClean="0"/>
              <a:t>Chemistry of the XX-XXI centuries</a:t>
            </a:r>
          </a:p>
          <a:p>
            <a:pPr>
              <a:buFont typeface="Arial" pitchFamily="34" charset="0"/>
              <a:buChar char="•"/>
            </a:pPr>
            <a:r>
              <a:rPr lang="en-US" dirty="0" smtClean="0"/>
              <a:t>Atomic structure, elementary particles</a:t>
            </a:r>
          </a:p>
          <a:p>
            <a:pPr>
              <a:buFont typeface="Arial" pitchFamily="34" charset="0"/>
              <a:buChar char="•"/>
            </a:pPr>
            <a:r>
              <a:rPr lang="en-US" dirty="0" smtClean="0"/>
              <a:t>Radioactivity</a:t>
            </a:r>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4480" y="428604"/>
            <a:ext cx="6030049" cy="523220"/>
          </a:xfrm>
          <a:prstGeom prst="rect">
            <a:avLst/>
          </a:prstGeom>
          <a:noFill/>
        </p:spPr>
        <p:txBody>
          <a:bodyPr wrap="none" rtlCol="0">
            <a:spAutoFit/>
          </a:bodyPr>
          <a:lstStyle/>
          <a:p>
            <a:r>
              <a:rPr lang="en-US" sz="2800" b="1" dirty="0" smtClean="0"/>
              <a:t>Basic chemical concepts and terms</a:t>
            </a:r>
            <a:endParaRPr lang="ru-RU" sz="2800" b="1" dirty="0"/>
          </a:p>
        </p:txBody>
      </p:sp>
      <p:sp>
        <p:nvSpPr>
          <p:cNvPr id="5" name="Прямоугольник 4"/>
          <p:cNvSpPr/>
          <p:nvPr/>
        </p:nvSpPr>
        <p:spPr>
          <a:xfrm>
            <a:off x="500034" y="928670"/>
            <a:ext cx="8358246" cy="646331"/>
          </a:xfrm>
          <a:prstGeom prst="rect">
            <a:avLst/>
          </a:prstGeom>
        </p:spPr>
        <p:txBody>
          <a:bodyPr wrap="square">
            <a:spAutoFit/>
          </a:bodyPr>
          <a:lstStyle/>
          <a:p>
            <a:pPr algn="just"/>
            <a:r>
              <a:rPr lang="en-US" b="1" dirty="0" smtClean="0"/>
              <a:t>An atom</a:t>
            </a:r>
            <a:r>
              <a:rPr lang="en-US" dirty="0" smtClean="0"/>
              <a:t> is the smallest particle of an element that retains its chemical properties, which consists of a positively charged nucleus and electrons surrounding it.</a:t>
            </a:r>
            <a:endParaRPr lang="ru-RU" dirty="0"/>
          </a:p>
        </p:txBody>
      </p:sp>
      <p:sp>
        <p:nvSpPr>
          <p:cNvPr id="6" name="Прямоугольник 5"/>
          <p:cNvSpPr/>
          <p:nvPr/>
        </p:nvSpPr>
        <p:spPr>
          <a:xfrm>
            <a:off x="500034" y="2214554"/>
            <a:ext cx="8358246" cy="646331"/>
          </a:xfrm>
          <a:prstGeom prst="rect">
            <a:avLst/>
          </a:prstGeom>
        </p:spPr>
        <p:txBody>
          <a:bodyPr wrap="square">
            <a:spAutoFit/>
          </a:bodyPr>
          <a:lstStyle/>
          <a:p>
            <a:pPr algn="just"/>
            <a:r>
              <a:rPr lang="en-US" b="1" dirty="0" smtClean="0"/>
              <a:t>Molecule </a:t>
            </a:r>
            <a:r>
              <a:rPr lang="en-US" dirty="0" smtClean="0"/>
              <a:t>is an electrically neutral particle formed from two or more bonded atoms, which has its chemical properties</a:t>
            </a:r>
            <a:endParaRPr lang="ru-RU" dirty="0"/>
          </a:p>
        </p:txBody>
      </p:sp>
      <p:sp>
        <p:nvSpPr>
          <p:cNvPr id="8" name="Прямоугольник 7"/>
          <p:cNvSpPr/>
          <p:nvPr/>
        </p:nvSpPr>
        <p:spPr>
          <a:xfrm>
            <a:off x="500034" y="1568223"/>
            <a:ext cx="8358246" cy="646331"/>
          </a:xfrm>
          <a:prstGeom prst="rect">
            <a:avLst/>
          </a:prstGeom>
        </p:spPr>
        <p:txBody>
          <a:bodyPr wrap="square">
            <a:spAutoFit/>
          </a:bodyPr>
          <a:lstStyle/>
          <a:p>
            <a:pPr algn="just"/>
            <a:r>
              <a:rPr lang="en-US" b="1" dirty="0" smtClean="0"/>
              <a:t>A chemical element </a:t>
            </a:r>
            <a:r>
              <a:rPr lang="en-US" dirty="0" smtClean="0"/>
              <a:t>is a kind of atoms with the same nuclear charge (number of protons).</a:t>
            </a:r>
            <a:endParaRPr lang="ru-RU" dirty="0"/>
          </a:p>
        </p:txBody>
      </p:sp>
      <p:sp>
        <p:nvSpPr>
          <p:cNvPr id="9" name="Прямоугольник 8"/>
          <p:cNvSpPr/>
          <p:nvPr/>
        </p:nvSpPr>
        <p:spPr>
          <a:xfrm>
            <a:off x="357158" y="4148744"/>
            <a:ext cx="8501122" cy="923330"/>
          </a:xfrm>
          <a:prstGeom prst="rect">
            <a:avLst/>
          </a:prstGeom>
        </p:spPr>
        <p:txBody>
          <a:bodyPr wrap="square">
            <a:spAutoFit/>
          </a:bodyPr>
          <a:lstStyle/>
          <a:p>
            <a:pPr algn="just"/>
            <a:r>
              <a:rPr lang="en-US" b="1" dirty="0" smtClean="0"/>
              <a:t>Average (relative) atomic mass (</a:t>
            </a:r>
            <a:r>
              <a:rPr lang="en-US" b="1" dirty="0" err="1" smtClean="0"/>
              <a:t>A</a:t>
            </a:r>
            <a:r>
              <a:rPr lang="en-US" b="1" baseline="-25000" dirty="0" err="1" smtClean="0"/>
              <a:t>r</a:t>
            </a:r>
            <a:r>
              <a:rPr lang="en-US" b="1" dirty="0" smtClean="0"/>
              <a:t>) </a:t>
            </a:r>
            <a:r>
              <a:rPr lang="en-US" dirty="0" smtClean="0"/>
              <a:t>is the ratio of the mass of an atom of a particular element to</a:t>
            </a:r>
            <a:r>
              <a:rPr lang="ru-RU" dirty="0" smtClean="0"/>
              <a:t> 0.012 </a:t>
            </a:r>
            <a:r>
              <a:rPr lang="en-US" dirty="0" smtClean="0"/>
              <a:t>of the mass of an atom of Carbon-12. Specified in the Periodic Table of Chemical Elements.</a:t>
            </a:r>
            <a:endParaRPr lang="ru-RU" dirty="0" smtClean="0"/>
          </a:p>
        </p:txBody>
      </p:sp>
      <p:sp>
        <p:nvSpPr>
          <p:cNvPr id="10" name="Прямоугольник 9"/>
          <p:cNvSpPr/>
          <p:nvPr/>
        </p:nvSpPr>
        <p:spPr>
          <a:xfrm>
            <a:off x="357158" y="5094944"/>
            <a:ext cx="8501122" cy="1477328"/>
          </a:xfrm>
          <a:prstGeom prst="rect">
            <a:avLst/>
          </a:prstGeom>
        </p:spPr>
        <p:txBody>
          <a:bodyPr wrap="square">
            <a:spAutoFit/>
          </a:bodyPr>
          <a:lstStyle/>
          <a:p>
            <a:pPr algn="just"/>
            <a:r>
              <a:rPr lang="en-US" b="1" dirty="0" smtClean="0"/>
              <a:t>Relative molecular mass (</a:t>
            </a:r>
            <a:r>
              <a:rPr lang="en-US" b="1" dirty="0" err="1" smtClean="0"/>
              <a:t>M</a:t>
            </a:r>
            <a:r>
              <a:rPr lang="en-US" b="1" baseline="-25000" dirty="0" err="1" smtClean="0"/>
              <a:t>r</a:t>
            </a:r>
            <a:r>
              <a:rPr lang="en-US" b="1" dirty="0" smtClean="0"/>
              <a:t>) </a:t>
            </a:r>
            <a:r>
              <a:rPr lang="en-US" dirty="0" smtClean="0"/>
              <a:t>is the ratio of the mass of a molecule of a certain element to</a:t>
            </a:r>
            <a:r>
              <a:rPr lang="ru-RU" dirty="0" smtClean="0"/>
              <a:t> 0.012 </a:t>
            </a:r>
            <a:r>
              <a:rPr lang="en-US" dirty="0" smtClean="0"/>
              <a:t>of the mass of a carbon-12 atom. It is the sum of the atomic masses of all atoms in a molecule.</a:t>
            </a:r>
            <a:endParaRPr lang="ru-RU" dirty="0" smtClean="0"/>
          </a:p>
          <a:p>
            <a:pPr algn="just"/>
            <a:endParaRPr lang="ru-RU" b="1" dirty="0" smtClean="0"/>
          </a:p>
          <a:p>
            <a:pPr algn="ctr"/>
            <a:r>
              <a:rPr lang="ru-RU" b="1" dirty="0" smtClean="0"/>
              <a:t>М</a:t>
            </a:r>
            <a:r>
              <a:rPr lang="en-US" b="1" baseline="-25000" dirty="0" smtClean="0"/>
              <a:t>r</a:t>
            </a:r>
            <a:r>
              <a:rPr lang="en-US" b="1" dirty="0" smtClean="0"/>
              <a:t>(CuSO4) = </a:t>
            </a:r>
            <a:r>
              <a:rPr lang="en-US" b="1" dirty="0" err="1" smtClean="0"/>
              <a:t>A</a:t>
            </a:r>
            <a:r>
              <a:rPr lang="en-US" b="1" baseline="-25000" dirty="0" err="1" smtClean="0"/>
              <a:t>r</a:t>
            </a:r>
            <a:r>
              <a:rPr lang="en-US" b="1" baseline="-25000" dirty="0" smtClean="0"/>
              <a:t> </a:t>
            </a:r>
            <a:r>
              <a:rPr lang="en-US" b="1" dirty="0" smtClean="0"/>
              <a:t>(Cu)+</a:t>
            </a:r>
            <a:r>
              <a:rPr lang="en-US" b="1" dirty="0" err="1" smtClean="0"/>
              <a:t>A</a:t>
            </a:r>
            <a:r>
              <a:rPr lang="en-US" b="1" baseline="-25000" dirty="0" err="1" smtClean="0"/>
              <a:t>r</a:t>
            </a:r>
            <a:r>
              <a:rPr lang="en-US" b="1" baseline="-25000" dirty="0" smtClean="0"/>
              <a:t> </a:t>
            </a:r>
            <a:r>
              <a:rPr lang="en-US" b="1" dirty="0" smtClean="0"/>
              <a:t>(S)+  4 ·</a:t>
            </a:r>
            <a:r>
              <a:rPr lang="en-US" b="1" dirty="0" err="1" smtClean="0"/>
              <a:t>A</a:t>
            </a:r>
            <a:r>
              <a:rPr lang="en-US" b="1" baseline="-25000" dirty="0" err="1" smtClean="0"/>
              <a:t>r</a:t>
            </a:r>
            <a:r>
              <a:rPr lang="en-US" b="1" dirty="0" smtClean="0"/>
              <a:t> (O)  </a:t>
            </a:r>
            <a:endParaRPr lang="ru-RU" dirty="0" smtClean="0"/>
          </a:p>
        </p:txBody>
      </p:sp>
      <p:sp>
        <p:nvSpPr>
          <p:cNvPr id="11" name="TextBox 10"/>
          <p:cNvSpPr txBox="1"/>
          <p:nvPr/>
        </p:nvSpPr>
        <p:spPr>
          <a:xfrm>
            <a:off x="4357686" y="2928934"/>
            <a:ext cx="915635" cy="461665"/>
          </a:xfrm>
          <a:prstGeom prst="rect">
            <a:avLst/>
          </a:prstGeom>
          <a:noFill/>
        </p:spPr>
        <p:txBody>
          <a:bodyPr wrap="none" rtlCol="0">
            <a:spAutoFit/>
          </a:bodyPr>
          <a:lstStyle/>
          <a:p>
            <a:r>
              <a:rPr lang="ru-RU" sz="2400" dirty="0" smtClean="0"/>
              <a:t>3</a:t>
            </a:r>
            <a:r>
              <a:rPr lang="en-US" sz="2400" dirty="0" smtClean="0"/>
              <a:t>H</a:t>
            </a:r>
            <a:r>
              <a:rPr lang="en-US" sz="2400" baseline="-25000" dirty="0" smtClean="0"/>
              <a:t>2</a:t>
            </a:r>
            <a:r>
              <a:rPr lang="en-US" sz="2400" dirty="0" smtClean="0"/>
              <a:t>O</a:t>
            </a:r>
            <a:endParaRPr lang="ru-RU" sz="2400" dirty="0"/>
          </a:p>
        </p:txBody>
      </p:sp>
      <p:sp>
        <p:nvSpPr>
          <p:cNvPr id="13" name="Прямоугольник 12"/>
          <p:cNvSpPr/>
          <p:nvPr/>
        </p:nvSpPr>
        <p:spPr>
          <a:xfrm>
            <a:off x="428596" y="3500438"/>
            <a:ext cx="4572000" cy="584775"/>
          </a:xfrm>
          <a:prstGeom prst="rect">
            <a:avLst/>
          </a:prstGeom>
        </p:spPr>
        <p:txBody>
          <a:bodyPr>
            <a:spAutoFit/>
          </a:bodyPr>
          <a:lstStyle/>
          <a:p>
            <a:r>
              <a:rPr lang="en-US" sz="1600" b="1" dirty="0" smtClean="0"/>
              <a:t>the coefficient </a:t>
            </a:r>
            <a:r>
              <a:rPr lang="en-US" sz="1600" dirty="0" smtClean="0"/>
              <a:t>shows how many molecules are involved or formed in a chemical reaction</a:t>
            </a:r>
            <a:endParaRPr lang="ru-RU" sz="1600" dirty="0"/>
          </a:p>
        </p:txBody>
      </p:sp>
      <p:sp>
        <p:nvSpPr>
          <p:cNvPr id="14" name="Прямоугольник 13"/>
          <p:cNvSpPr/>
          <p:nvPr/>
        </p:nvSpPr>
        <p:spPr>
          <a:xfrm>
            <a:off x="4857752" y="3500438"/>
            <a:ext cx="4286248" cy="584775"/>
          </a:xfrm>
          <a:prstGeom prst="rect">
            <a:avLst/>
          </a:prstGeom>
        </p:spPr>
        <p:txBody>
          <a:bodyPr wrap="square">
            <a:spAutoFit/>
          </a:bodyPr>
          <a:lstStyle/>
          <a:p>
            <a:r>
              <a:rPr lang="en-US" sz="1600" b="1" dirty="0" smtClean="0"/>
              <a:t>the index </a:t>
            </a:r>
            <a:r>
              <a:rPr lang="en-US" sz="1600" dirty="0" smtClean="0"/>
              <a:t>shows the number of atoms in a molecule</a:t>
            </a:r>
            <a:endParaRPr lang="ru-RU" sz="1600" dirty="0"/>
          </a:p>
        </p:txBody>
      </p:sp>
      <p:cxnSp>
        <p:nvCxnSpPr>
          <p:cNvPr id="16" name="Прямая со стрелкой 15"/>
          <p:cNvCxnSpPr>
            <a:endCxn id="13" idx="0"/>
          </p:cNvCxnSpPr>
          <p:nvPr/>
        </p:nvCxnSpPr>
        <p:spPr>
          <a:xfrm rot="10800000" flipV="1">
            <a:off x="2714596" y="3286124"/>
            <a:ext cx="1643090" cy="214314"/>
          </a:xfrm>
          <a:prstGeom prst="straightConnector1">
            <a:avLst/>
          </a:prstGeom>
          <a:ln w="28575">
            <a:solidFill>
              <a:schemeClr val="tx1"/>
            </a:solidFill>
            <a:tailEnd type="arrow"/>
          </a:ln>
        </p:spPr>
        <p:style>
          <a:lnRef idx="1">
            <a:schemeClr val="dk1"/>
          </a:lnRef>
          <a:fillRef idx="0">
            <a:schemeClr val="dk1"/>
          </a:fillRef>
          <a:effectRef idx="0">
            <a:schemeClr val="dk1"/>
          </a:effectRef>
          <a:fontRef idx="minor">
            <a:schemeClr val="tx1"/>
          </a:fontRef>
        </p:style>
      </p:cxnSp>
      <p:cxnSp>
        <p:nvCxnSpPr>
          <p:cNvPr id="20" name="Прямая со стрелкой 19"/>
          <p:cNvCxnSpPr/>
          <p:nvPr/>
        </p:nvCxnSpPr>
        <p:spPr>
          <a:xfrm>
            <a:off x="4929190" y="3357562"/>
            <a:ext cx="347666" cy="204790"/>
          </a:xfrm>
          <a:prstGeom prst="straightConnector1">
            <a:avLst/>
          </a:prstGeom>
          <a:ln w="28575">
            <a:solidFill>
              <a:schemeClr val="tx1"/>
            </a:solidFill>
            <a:tailEnd type="arrow"/>
          </a:ln>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14348" y="1639661"/>
            <a:ext cx="8072494" cy="646331"/>
          </a:xfrm>
          <a:prstGeom prst="rect">
            <a:avLst/>
          </a:prstGeom>
        </p:spPr>
        <p:txBody>
          <a:bodyPr wrap="square">
            <a:spAutoFit/>
          </a:bodyPr>
          <a:lstStyle/>
          <a:p>
            <a:pPr algn="just"/>
            <a:r>
              <a:rPr lang="en-US" b="1" dirty="0" smtClean="0"/>
              <a:t>The amount of substance (n, mol) </a:t>
            </a:r>
            <a:r>
              <a:rPr lang="en-US" dirty="0" smtClean="0"/>
              <a:t>is a measure of the number of structural elements (molecules, ions, atoms) of which the substance is composed.</a:t>
            </a:r>
            <a:endParaRPr lang="ru-RU" dirty="0" smtClean="0"/>
          </a:p>
        </p:txBody>
      </p:sp>
      <p:graphicFrame>
        <p:nvGraphicFramePr>
          <p:cNvPr id="6" name="Объект 5"/>
          <p:cNvGraphicFramePr>
            <a:graphicFrameLocks noChangeAspect="1"/>
          </p:cNvGraphicFramePr>
          <p:nvPr/>
        </p:nvGraphicFramePr>
        <p:xfrm>
          <a:off x="3214678" y="2428868"/>
          <a:ext cx="2109798" cy="747220"/>
        </p:xfrm>
        <a:graphic>
          <a:graphicData uri="http://schemas.openxmlformats.org/presentationml/2006/ole">
            <mc:AlternateContent xmlns:mc="http://schemas.openxmlformats.org/markup-compatibility/2006">
              <mc:Choice xmlns:v="urn:schemas-microsoft-com:vml" Requires="v">
                <p:oleObj spid="_x0000_s27652" name="Формула" r:id="rId3" imgW="1218960" imgH="431640" progId="Equation.3">
                  <p:embed/>
                </p:oleObj>
              </mc:Choice>
              <mc:Fallback>
                <p:oleObj name="Формула" r:id="rId3" imgW="1218960" imgH="4316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4678" y="2428868"/>
                        <a:ext cx="2109798" cy="7472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Прямоугольник 6"/>
          <p:cNvSpPr/>
          <p:nvPr/>
        </p:nvSpPr>
        <p:spPr>
          <a:xfrm>
            <a:off x="714348" y="3286124"/>
            <a:ext cx="8072494" cy="646331"/>
          </a:xfrm>
          <a:prstGeom prst="rect">
            <a:avLst/>
          </a:prstGeom>
        </p:spPr>
        <p:txBody>
          <a:bodyPr wrap="square">
            <a:spAutoFit/>
          </a:bodyPr>
          <a:lstStyle/>
          <a:p>
            <a:pPr algn="just"/>
            <a:r>
              <a:rPr lang="en-US" b="1" dirty="0" smtClean="0"/>
              <a:t>Avogadro's number </a:t>
            </a:r>
            <a:r>
              <a:rPr lang="ru-RU" b="1" dirty="0" smtClean="0"/>
              <a:t>(</a:t>
            </a:r>
            <a:r>
              <a:rPr lang="en-US" b="1" i="1" dirty="0" smtClean="0"/>
              <a:t>N</a:t>
            </a:r>
            <a:r>
              <a:rPr lang="en-US" b="1" i="1" baseline="-25000" dirty="0" smtClean="0"/>
              <a:t>A</a:t>
            </a:r>
            <a:r>
              <a:rPr lang="ru-RU" b="1" i="1" dirty="0" smtClean="0"/>
              <a:t>, </a:t>
            </a:r>
            <a:r>
              <a:rPr lang="en-US" b="1" i="1" dirty="0" smtClean="0"/>
              <a:t>mol</a:t>
            </a:r>
            <a:r>
              <a:rPr lang="en-US" b="1" i="1" baseline="30000" dirty="0" smtClean="0"/>
              <a:t>-1</a:t>
            </a:r>
            <a:r>
              <a:rPr lang="en-US" b="1" dirty="0" smtClean="0"/>
              <a:t>)</a:t>
            </a:r>
            <a:r>
              <a:rPr lang="ru-RU" dirty="0" smtClean="0"/>
              <a:t> – </a:t>
            </a:r>
            <a:r>
              <a:rPr lang="en-US" dirty="0" smtClean="0"/>
              <a:t>number of structural elements (molecules, ions and atoms) in 12g Carbon</a:t>
            </a:r>
            <a:r>
              <a:rPr lang="ru-RU" dirty="0" smtClean="0"/>
              <a:t>,  </a:t>
            </a:r>
            <a:r>
              <a:rPr lang="en-US" i="1" dirty="0" smtClean="0"/>
              <a:t>N</a:t>
            </a:r>
            <a:r>
              <a:rPr lang="en-US" i="1" baseline="-25000" dirty="0" smtClean="0"/>
              <a:t>A</a:t>
            </a:r>
            <a:r>
              <a:rPr lang="ru-RU" baseline="-25000" dirty="0" smtClean="0"/>
              <a:t> </a:t>
            </a:r>
            <a:r>
              <a:rPr lang="ru-RU" dirty="0" smtClean="0"/>
              <a:t>= 6,02·10</a:t>
            </a:r>
            <a:r>
              <a:rPr lang="ru-RU" baseline="30000" dirty="0" smtClean="0"/>
              <a:t>23</a:t>
            </a:r>
            <a:r>
              <a:rPr lang="ru-RU" dirty="0" smtClean="0"/>
              <a:t> </a:t>
            </a:r>
            <a:r>
              <a:rPr lang="en-US" dirty="0" smtClean="0"/>
              <a:t>mol</a:t>
            </a:r>
            <a:r>
              <a:rPr lang="en-US" baseline="30000" dirty="0" smtClean="0"/>
              <a:t>-1</a:t>
            </a:r>
            <a:r>
              <a:rPr lang="ru-RU" dirty="0" smtClean="0"/>
              <a:t>.</a:t>
            </a:r>
          </a:p>
        </p:txBody>
      </p:sp>
      <p:sp>
        <p:nvSpPr>
          <p:cNvPr id="9" name="Прямоугольник 8"/>
          <p:cNvSpPr/>
          <p:nvPr/>
        </p:nvSpPr>
        <p:spPr>
          <a:xfrm>
            <a:off x="714348" y="4282867"/>
            <a:ext cx="8072494" cy="646331"/>
          </a:xfrm>
          <a:prstGeom prst="rect">
            <a:avLst/>
          </a:prstGeom>
        </p:spPr>
        <p:txBody>
          <a:bodyPr wrap="square">
            <a:spAutoFit/>
          </a:bodyPr>
          <a:lstStyle/>
          <a:p>
            <a:pPr algn="just"/>
            <a:r>
              <a:rPr lang="en-US" b="1" dirty="0" smtClean="0"/>
              <a:t>Molar mass </a:t>
            </a:r>
            <a:r>
              <a:rPr lang="ru-RU" b="1" dirty="0" smtClean="0"/>
              <a:t>(</a:t>
            </a:r>
            <a:r>
              <a:rPr lang="ru-RU" b="1" i="1" dirty="0" smtClean="0"/>
              <a:t>М, </a:t>
            </a:r>
            <a:r>
              <a:rPr lang="en-US" b="1" i="1" dirty="0" smtClean="0"/>
              <a:t>g</a:t>
            </a:r>
            <a:r>
              <a:rPr lang="ru-RU" b="1" i="1" dirty="0" smtClean="0"/>
              <a:t>/</a:t>
            </a:r>
            <a:r>
              <a:rPr lang="en-US" b="1" i="1" dirty="0" smtClean="0"/>
              <a:t>mol</a:t>
            </a:r>
            <a:r>
              <a:rPr lang="en-US" b="1" dirty="0" smtClean="0"/>
              <a:t>)</a:t>
            </a:r>
            <a:r>
              <a:rPr lang="ru-RU" dirty="0" smtClean="0"/>
              <a:t> – </a:t>
            </a:r>
            <a:r>
              <a:rPr lang="en-US" dirty="0" smtClean="0"/>
              <a:t>the mass of a substance with an amount of substance of 1 mol. Numerically</a:t>
            </a:r>
            <a:r>
              <a:rPr lang="ru-RU" dirty="0" smtClean="0"/>
              <a:t> М= М</a:t>
            </a:r>
            <a:r>
              <a:rPr lang="en-US" baseline="-25000" dirty="0" smtClean="0"/>
              <a:t>r</a:t>
            </a:r>
            <a:endParaRPr lang="ru-RU" dirty="0" smtClean="0"/>
          </a:p>
        </p:txBody>
      </p:sp>
      <p:sp>
        <p:nvSpPr>
          <p:cNvPr id="10" name="Прямоугольник 9"/>
          <p:cNvSpPr/>
          <p:nvPr/>
        </p:nvSpPr>
        <p:spPr>
          <a:xfrm>
            <a:off x="714348" y="5354437"/>
            <a:ext cx="8072494" cy="646331"/>
          </a:xfrm>
          <a:prstGeom prst="rect">
            <a:avLst/>
          </a:prstGeom>
        </p:spPr>
        <p:txBody>
          <a:bodyPr wrap="square">
            <a:spAutoFit/>
          </a:bodyPr>
          <a:lstStyle/>
          <a:p>
            <a:pPr algn="just"/>
            <a:r>
              <a:rPr lang="en-US" b="1" dirty="0" smtClean="0"/>
              <a:t>Molar volume </a:t>
            </a:r>
            <a:r>
              <a:rPr lang="ru-RU" b="1" dirty="0" smtClean="0"/>
              <a:t>(</a:t>
            </a:r>
            <a:r>
              <a:rPr lang="en-US" b="1" dirty="0" smtClean="0"/>
              <a:t>V</a:t>
            </a:r>
            <a:r>
              <a:rPr lang="ru-RU" b="1" i="1" baseline="-25000" dirty="0" smtClean="0"/>
              <a:t>М</a:t>
            </a:r>
            <a:r>
              <a:rPr lang="ru-RU" b="1" i="1" dirty="0" smtClean="0"/>
              <a:t>, </a:t>
            </a:r>
            <a:r>
              <a:rPr lang="en-US" b="1" i="1" dirty="0" smtClean="0"/>
              <a:t>l/mol</a:t>
            </a:r>
            <a:r>
              <a:rPr lang="en-US" b="1" dirty="0" smtClean="0"/>
              <a:t>)</a:t>
            </a:r>
            <a:r>
              <a:rPr lang="ru-RU" dirty="0" smtClean="0"/>
              <a:t> – </a:t>
            </a:r>
            <a:r>
              <a:rPr lang="en-US" dirty="0" smtClean="0"/>
              <a:t>is the volume of a gas with a substance amount of 1 mol. For any gas under normal </a:t>
            </a:r>
            <a:r>
              <a:rPr lang="en-US" dirty="0" err="1" smtClean="0"/>
              <a:t>conditionsV</a:t>
            </a:r>
            <a:r>
              <a:rPr lang="ru-RU" i="1" baseline="-25000" dirty="0" smtClean="0"/>
              <a:t>М </a:t>
            </a:r>
            <a:r>
              <a:rPr lang="ru-RU" i="1" dirty="0" smtClean="0"/>
              <a:t>= 22,4 </a:t>
            </a:r>
            <a:r>
              <a:rPr lang="en-US" i="1" dirty="0" smtClean="0"/>
              <a:t>l</a:t>
            </a:r>
            <a:r>
              <a:rPr lang="ru-RU" i="1" dirty="0" smtClean="0"/>
              <a:t>/</a:t>
            </a:r>
            <a:r>
              <a:rPr lang="en-US" i="1" dirty="0" smtClean="0"/>
              <a:t>mol</a:t>
            </a:r>
            <a:endParaRPr lang="ru-RU" dirty="0" smtClean="0"/>
          </a:p>
        </p:txBody>
      </p:sp>
      <p:sp>
        <p:nvSpPr>
          <p:cNvPr id="8" name="TextBox 7"/>
          <p:cNvSpPr txBox="1"/>
          <p:nvPr/>
        </p:nvSpPr>
        <p:spPr>
          <a:xfrm>
            <a:off x="1643042" y="928670"/>
            <a:ext cx="6030049" cy="523220"/>
          </a:xfrm>
          <a:prstGeom prst="rect">
            <a:avLst/>
          </a:prstGeom>
          <a:noFill/>
        </p:spPr>
        <p:txBody>
          <a:bodyPr wrap="none" rtlCol="0">
            <a:spAutoFit/>
          </a:bodyPr>
          <a:lstStyle/>
          <a:p>
            <a:r>
              <a:rPr lang="en-US" sz="2800" b="1" dirty="0" smtClean="0"/>
              <a:t>Basic chemical concepts and terms</a:t>
            </a:r>
            <a:endParaRPr lang="ru-RU" sz="28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71736" y="714356"/>
            <a:ext cx="4160241" cy="523220"/>
          </a:xfrm>
          <a:prstGeom prst="rect">
            <a:avLst/>
          </a:prstGeom>
          <a:noFill/>
        </p:spPr>
        <p:txBody>
          <a:bodyPr wrap="none" rtlCol="0">
            <a:spAutoFit/>
          </a:bodyPr>
          <a:lstStyle/>
          <a:p>
            <a:r>
              <a:rPr lang="en-US" sz="2800" b="1" dirty="0" smtClean="0"/>
              <a:t>Basic laws of Chemistry</a:t>
            </a:r>
            <a:endParaRPr lang="ru-RU" sz="2800" b="1" dirty="0"/>
          </a:p>
        </p:txBody>
      </p:sp>
      <p:sp>
        <p:nvSpPr>
          <p:cNvPr id="3" name="TextBox 2"/>
          <p:cNvSpPr txBox="1"/>
          <p:nvPr/>
        </p:nvSpPr>
        <p:spPr>
          <a:xfrm>
            <a:off x="428596" y="1428736"/>
            <a:ext cx="3786214" cy="2246769"/>
          </a:xfrm>
          <a:prstGeom prst="rect">
            <a:avLst/>
          </a:prstGeom>
          <a:noFill/>
        </p:spPr>
        <p:txBody>
          <a:bodyPr wrap="square" rtlCol="0">
            <a:spAutoFit/>
          </a:bodyPr>
          <a:lstStyle/>
          <a:p>
            <a:pPr marL="342900" indent="-342900" algn="just">
              <a:buAutoNum type="arabicPeriod"/>
            </a:pPr>
            <a:r>
              <a:rPr lang="en-US" sz="2000" b="1" dirty="0" smtClean="0"/>
              <a:t>The law of conservation of mass </a:t>
            </a:r>
            <a:r>
              <a:rPr lang="en-US" sz="2000" dirty="0" smtClean="0"/>
              <a:t>(A. </a:t>
            </a:r>
            <a:r>
              <a:rPr lang="en-US" sz="2000" dirty="0" err="1" smtClean="0"/>
              <a:t>Lauvazier</a:t>
            </a:r>
            <a:r>
              <a:rPr lang="uk-UA" sz="2000" dirty="0" smtClean="0"/>
              <a:t>, </a:t>
            </a:r>
            <a:r>
              <a:rPr lang="en-US" sz="2000" dirty="0" err="1" smtClean="0"/>
              <a:t>M.Lomonosov</a:t>
            </a:r>
            <a:r>
              <a:rPr lang="en-US" sz="2000" dirty="0" smtClean="0"/>
              <a:t>): the total mass of substances present after a chemical reaction is the same as before the reaction.</a:t>
            </a:r>
          </a:p>
        </p:txBody>
      </p:sp>
      <p:sp>
        <p:nvSpPr>
          <p:cNvPr id="56328" name="AutoShape 8" descr="Amedeo Avogadro - Biography, Facts and Pictu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56330" name="AutoShape 10" descr="Amedeo Avogadro - Biography, Facts and Pictu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56332" name="AutoShape 12" descr="Amedeo Avogadro - Biography, Facts and Pictu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56334" name="AutoShape 14" descr="Амедео Авогадро"/>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56336" name="AutoShape 16" descr="Амедео Авогадро"/>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6" name="Picture 3" descr="C:\Users\Кристина\Desktop\amedeo-avogadro.png"/>
          <p:cNvPicPr>
            <a:picLocks noChangeAspect="1" noChangeArrowheads="1"/>
          </p:cNvPicPr>
          <p:nvPr/>
        </p:nvPicPr>
        <p:blipFill>
          <a:blip r:embed="rId2"/>
          <a:srcRect/>
          <a:stretch>
            <a:fillRect/>
          </a:stretch>
        </p:blipFill>
        <p:spPr bwMode="auto">
          <a:xfrm>
            <a:off x="4714875" y="3500438"/>
            <a:ext cx="4167217" cy="2500330"/>
          </a:xfrm>
          <a:prstGeom prst="rect">
            <a:avLst/>
          </a:prstGeom>
          <a:noFill/>
        </p:spPr>
      </p:pic>
      <p:sp>
        <p:nvSpPr>
          <p:cNvPr id="17" name="Прямоугольник 16"/>
          <p:cNvSpPr/>
          <p:nvPr/>
        </p:nvSpPr>
        <p:spPr>
          <a:xfrm>
            <a:off x="428596" y="3929066"/>
            <a:ext cx="4000528" cy="1631216"/>
          </a:xfrm>
          <a:prstGeom prst="rect">
            <a:avLst/>
          </a:prstGeom>
        </p:spPr>
        <p:txBody>
          <a:bodyPr wrap="square">
            <a:spAutoFit/>
          </a:bodyPr>
          <a:lstStyle/>
          <a:p>
            <a:pPr marL="342900" indent="-342900" algn="just"/>
            <a:r>
              <a:rPr lang="uk-UA" sz="2000" b="1" dirty="0" smtClean="0"/>
              <a:t>2. Avogadro's </a:t>
            </a:r>
            <a:r>
              <a:rPr lang="en-US" sz="2000" b="1" dirty="0" smtClean="0"/>
              <a:t>law </a:t>
            </a:r>
            <a:r>
              <a:rPr lang="ru-RU" sz="2000" dirty="0" smtClean="0"/>
              <a:t>(А. </a:t>
            </a:r>
            <a:r>
              <a:rPr lang="uk-UA" sz="2000" dirty="0" err="1" smtClean="0"/>
              <a:t>Avogadro</a:t>
            </a:r>
            <a:r>
              <a:rPr lang="ru-RU" sz="2000" dirty="0" smtClean="0"/>
              <a:t>): </a:t>
            </a:r>
            <a:r>
              <a:rPr lang="uk-UA" sz="2000" dirty="0" err="1" smtClean="0"/>
              <a:t>Equal</a:t>
            </a:r>
            <a:r>
              <a:rPr lang="uk-UA" sz="2000" dirty="0" smtClean="0"/>
              <a:t> </a:t>
            </a:r>
            <a:r>
              <a:rPr lang="uk-UA" sz="2000" dirty="0" err="1" smtClean="0"/>
              <a:t>volumes</a:t>
            </a:r>
            <a:r>
              <a:rPr lang="uk-UA" sz="2000" dirty="0" smtClean="0"/>
              <a:t> </a:t>
            </a:r>
            <a:r>
              <a:rPr lang="uk-UA" sz="2000" dirty="0" err="1" smtClean="0"/>
              <a:t>of</a:t>
            </a:r>
            <a:r>
              <a:rPr lang="uk-UA" sz="2000" dirty="0" smtClean="0"/>
              <a:t> </a:t>
            </a:r>
            <a:r>
              <a:rPr lang="uk-UA" sz="2000" dirty="0" err="1" smtClean="0"/>
              <a:t>gases</a:t>
            </a:r>
            <a:r>
              <a:rPr lang="uk-UA" sz="2000" dirty="0" smtClean="0"/>
              <a:t> </a:t>
            </a:r>
            <a:r>
              <a:rPr lang="uk-UA" sz="2000" dirty="0" err="1" smtClean="0"/>
              <a:t>at</a:t>
            </a:r>
            <a:r>
              <a:rPr lang="uk-UA" sz="2000" dirty="0" smtClean="0"/>
              <a:t> </a:t>
            </a:r>
            <a:r>
              <a:rPr lang="uk-UA" sz="2000" dirty="0" err="1" smtClean="0"/>
              <a:t>the</a:t>
            </a:r>
            <a:r>
              <a:rPr lang="uk-UA" sz="2000" dirty="0" smtClean="0"/>
              <a:t> </a:t>
            </a:r>
            <a:r>
              <a:rPr lang="uk-UA" sz="2000" dirty="0" err="1" smtClean="0"/>
              <a:t>same</a:t>
            </a:r>
            <a:r>
              <a:rPr lang="uk-UA" sz="2000" dirty="0" smtClean="0"/>
              <a:t> </a:t>
            </a:r>
            <a:r>
              <a:rPr lang="uk-UA" sz="2000" dirty="0" err="1" smtClean="0"/>
              <a:t>temperature</a:t>
            </a:r>
            <a:r>
              <a:rPr lang="uk-UA" sz="2000" dirty="0" smtClean="0"/>
              <a:t> </a:t>
            </a:r>
            <a:r>
              <a:rPr lang="uk-UA" sz="2000" dirty="0" err="1" smtClean="0"/>
              <a:t>and</a:t>
            </a:r>
            <a:r>
              <a:rPr lang="uk-UA" sz="2000" dirty="0" smtClean="0"/>
              <a:t> </a:t>
            </a:r>
            <a:r>
              <a:rPr lang="uk-UA" sz="2000" dirty="0" err="1" smtClean="0"/>
              <a:t>pressure</a:t>
            </a:r>
            <a:r>
              <a:rPr lang="uk-UA" sz="2000" dirty="0" smtClean="0"/>
              <a:t> </a:t>
            </a:r>
            <a:r>
              <a:rPr lang="uk-UA" sz="2000" dirty="0" err="1" smtClean="0"/>
              <a:t>contain</a:t>
            </a:r>
            <a:r>
              <a:rPr lang="uk-UA" sz="2000" dirty="0" smtClean="0"/>
              <a:t> </a:t>
            </a:r>
            <a:r>
              <a:rPr lang="uk-UA" sz="2000" dirty="0" err="1" smtClean="0"/>
              <a:t>the</a:t>
            </a:r>
            <a:r>
              <a:rPr lang="uk-UA" sz="2000" dirty="0" smtClean="0"/>
              <a:t> </a:t>
            </a:r>
            <a:r>
              <a:rPr lang="uk-UA" sz="2000" dirty="0" err="1" smtClean="0"/>
              <a:t>same</a:t>
            </a:r>
            <a:r>
              <a:rPr lang="uk-UA" sz="2000" dirty="0" smtClean="0"/>
              <a:t> </a:t>
            </a:r>
            <a:r>
              <a:rPr lang="uk-UA" sz="2000" dirty="0" err="1" smtClean="0"/>
              <a:t>number</a:t>
            </a:r>
            <a:r>
              <a:rPr lang="uk-UA" sz="2000" dirty="0" smtClean="0"/>
              <a:t> </a:t>
            </a:r>
            <a:r>
              <a:rPr lang="uk-UA" sz="2000" dirty="0" err="1" smtClean="0"/>
              <a:t>of</a:t>
            </a:r>
            <a:r>
              <a:rPr lang="uk-UA" sz="2000" dirty="0" smtClean="0"/>
              <a:t> </a:t>
            </a:r>
            <a:r>
              <a:rPr lang="uk-UA" sz="2000" dirty="0" err="1" smtClean="0"/>
              <a:t>molecules</a:t>
            </a:r>
            <a:r>
              <a:rPr lang="uk-UA" sz="2000" dirty="0" smtClean="0"/>
              <a:t>.</a:t>
            </a:r>
            <a:endParaRPr lang="ru-RU" sz="2000" dirty="0" smtClean="0"/>
          </a:p>
        </p:txBody>
      </p:sp>
      <p:pic>
        <p:nvPicPr>
          <p:cNvPr id="56338" name="Picture 18" descr="Law Of Conservation Of Mass. Principle Of Mass Conservation States Stock  Illustration - Illustration of mass, design: 178574876"/>
          <p:cNvPicPr>
            <a:picLocks noChangeAspect="1" noChangeArrowheads="1"/>
          </p:cNvPicPr>
          <p:nvPr/>
        </p:nvPicPr>
        <p:blipFill>
          <a:blip r:embed="rId3"/>
          <a:srcRect t="28944" b="12539"/>
          <a:stretch>
            <a:fillRect/>
          </a:stretch>
        </p:blipFill>
        <p:spPr bwMode="auto">
          <a:xfrm>
            <a:off x="4429124" y="1285860"/>
            <a:ext cx="4714876" cy="2000264"/>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5309258"/>
            <a:ext cx="6143636" cy="1477328"/>
          </a:xfrm>
          <a:prstGeom prst="rect">
            <a:avLst/>
          </a:prstGeom>
        </p:spPr>
        <p:txBody>
          <a:bodyPr wrap="square">
            <a:spAutoFit/>
          </a:bodyPr>
          <a:lstStyle/>
          <a:p>
            <a:pPr marL="342900" indent="-342900" algn="just"/>
            <a:r>
              <a:rPr lang="en-US" dirty="0" smtClean="0"/>
              <a:t>5. </a:t>
            </a:r>
            <a:r>
              <a:rPr lang="en-US" b="1" dirty="0" smtClean="0"/>
              <a:t>The law of the multiple proportions</a:t>
            </a:r>
            <a:r>
              <a:rPr lang="en-US" dirty="0" smtClean="0"/>
              <a:t> (Dalton): if two elements combine with each other to form more than one compound, the weights of one element that combine with a fixed weight of the other are in a ratio of small whole numbers.</a:t>
            </a:r>
            <a:endParaRPr lang="ru-RU" dirty="0" smtClean="0"/>
          </a:p>
        </p:txBody>
      </p:sp>
      <p:pic>
        <p:nvPicPr>
          <p:cNvPr id="5" name="Picture 2" descr="The law of multiple proportions: Dalton&amp;#39;s law"/>
          <p:cNvPicPr>
            <a:picLocks noChangeAspect="1" noChangeArrowheads="1"/>
          </p:cNvPicPr>
          <p:nvPr/>
        </p:nvPicPr>
        <p:blipFill>
          <a:blip r:embed="rId2"/>
          <a:srcRect/>
          <a:stretch>
            <a:fillRect/>
          </a:stretch>
        </p:blipFill>
        <p:spPr bwMode="auto">
          <a:xfrm>
            <a:off x="6143635" y="5143512"/>
            <a:ext cx="3031137" cy="1443035"/>
          </a:xfrm>
          <a:prstGeom prst="rect">
            <a:avLst/>
          </a:prstGeom>
          <a:noFill/>
        </p:spPr>
      </p:pic>
      <p:sp>
        <p:nvSpPr>
          <p:cNvPr id="6" name="Прямоугольник 5"/>
          <p:cNvSpPr/>
          <p:nvPr/>
        </p:nvSpPr>
        <p:spPr>
          <a:xfrm>
            <a:off x="285720" y="2357430"/>
            <a:ext cx="5357850" cy="1200329"/>
          </a:xfrm>
          <a:prstGeom prst="rect">
            <a:avLst/>
          </a:prstGeom>
        </p:spPr>
        <p:txBody>
          <a:bodyPr wrap="square">
            <a:spAutoFit/>
          </a:bodyPr>
          <a:lstStyle/>
          <a:p>
            <a:pPr marL="342900" indent="-342900" algn="just"/>
            <a:r>
              <a:rPr lang="en-US" b="1" dirty="0" smtClean="0"/>
              <a:t>4</a:t>
            </a:r>
            <a:r>
              <a:rPr lang="ru-RU" b="1" dirty="0" smtClean="0"/>
              <a:t>. </a:t>
            </a:r>
            <a:r>
              <a:rPr lang="en-US" b="1" dirty="0" smtClean="0"/>
              <a:t>The law of constant composition </a:t>
            </a:r>
            <a:r>
              <a:rPr lang="en-US" dirty="0" smtClean="0"/>
              <a:t>(J.L. Proust): it isn't matter a way to occur compounds; they always have a constant quantitative and qualitative structure</a:t>
            </a:r>
          </a:p>
        </p:txBody>
      </p:sp>
      <p:pic>
        <p:nvPicPr>
          <p:cNvPr id="7" name="Picture 4" descr="Welcome to Chem Zipper.com......: LAW OF DEFINITE OR CONSTANT COMPOSITION:"/>
          <p:cNvPicPr>
            <a:picLocks noChangeAspect="1" noChangeArrowheads="1"/>
          </p:cNvPicPr>
          <p:nvPr/>
        </p:nvPicPr>
        <p:blipFill>
          <a:blip r:embed="rId3"/>
          <a:srcRect l="12324" t="6727" r="13732" b="26008"/>
          <a:stretch>
            <a:fillRect/>
          </a:stretch>
        </p:blipFill>
        <p:spPr bwMode="auto">
          <a:xfrm>
            <a:off x="1214414" y="3571876"/>
            <a:ext cx="3000396" cy="1428760"/>
          </a:xfrm>
          <a:prstGeom prst="rect">
            <a:avLst/>
          </a:prstGeom>
          <a:noFill/>
        </p:spPr>
      </p:pic>
      <p:sp>
        <p:nvSpPr>
          <p:cNvPr id="8" name="Прямоугольник 7"/>
          <p:cNvSpPr/>
          <p:nvPr/>
        </p:nvSpPr>
        <p:spPr>
          <a:xfrm>
            <a:off x="285720" y="857232"/>
            <a:ext cx="5500726" cy="1200329"/>
          </a:xfrm>
          <a:prstGeom prst="rect">
            <a:avLst/>
          </a:prstGeom>
        </p:spPr>
        <p:txBody>
          <a:bodyPr wrap="square">
            <a:spAutoFit/>
          </a:bodyPr>
          <a:lstStyle/>
          <a:p>
            <a:pPr marL="342900" indent="-342900" algn="just"/>
            <a:r>
              <a:rPr lang="en-US" b="1" dirty="0" smtClean="0"/>
              <a:t>3. The law of volumetric relations </a:t>
            </a:r>
            <a:r>
              <a:rPr lang="en-US" dirty="0" smtClean="0"/>
              <a:t>(J. Gay-Lussac)</a:t>
            </a:r>
            <a:r>
              <a:rPr lang="en-US" b="1" dirty="0" smtClean="0"/>
              <a:t>: </a:t>
            </a:r>
            <a:r>
              <a:rPr lang="en-US" dirty="0" smtClean="0"/>
              <a:t>the volumes of gaseous substances that react are related to each other and to the volumes of gaseous reaction products as small integers</a:t>
            </a:r>
          </a:p>
        </p:txBody>
      </p:sp>
      <p:pic>
        <p:nvPicPr>
          <p:cNvPr id="66562" name="Picture 2" descr="Gay-Lussac&amp;#39;s law - Wikiwand"/>
          <p:cNvPicPr>
            <a:picLocks noChangeAspect="1" noChangeArrowheads="1"/>
          </p:cNvPicPr>
          <p:nvPr/>
        </p:nvPicPr>
        <p:blipFill>
          <a:blip r:embed="rId4"/>
          <a:srcRect/>
          <a:stretch>
            <a:fillRect/>
          </a:stretch>
        </p:blipFill>
        <p:spPr bwMode="auto">
          <a:xfrm>
            <a:off x="5857884" y="928670"/>
            <a:ext cx="3238500" cy="387667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00034" y="785794"/>
            <a:ext cx="8143932" cy="2031325"/>
          </a:xfrm>
          <a:prstGeom prst="rect">
            <a:avLst/>
          </a:prstGeom>
        </p:spPr>
        <p:txBody>
          <a:bodyPr wrap="square">
            <a:spAutoFit/>
          </a:bodyPr>
          <a:lstStyle/>
          <a:p>
            <a:pPr marL="342900" indent="-342900" algn="just">
              <a:buAutoNum type="arabicPeriod"/>
            </a:pPr>
            <a:r>
              <a:rPr lang="en-US" b="1" i="1" dirty="0" smtClean="0"/>
              <a:t>The law of equivalents (I.V. Richter): </a:t>
            </a:r>
            <a:r>
              <a:rPr lang="en-US" dirty="0" smtClean="0"/>
              <a:t>All substances react and are formed in equivalent ratios.</a:t>
            </a:r>
            <a:endParaRPr lang="ru-RU" dirty="0" smtClean="0"/>
          </a:p>
          <a:p>
            <a:pPr algn="ctr"/>
            <a:r>
              <a:rPr lang="en-US" dirty="0" smtClean="0"/>
              <a:t>Equivalent ratio means the same number of mole equivalents. </a:t>
            </a:r>
          </a:p>
          <a:p>
            <a:pPr algn="just"/>
            <a:r>
              <a:rPr lang="en-US" u="sng" dirty="0" smtClean="0"/>
              <a:t>That the law of equivalents can be formulated differently:</a:t>
            </a:r>
            <a:r>
              <a:rPr lang="en-US" dirty="0" smtClean="0"/>
              <a:t> the masses of reacting compounds are directly proportional to either equivalent masses</a:t>
            </a:r>
          </a:p>
          <a:p>
            <a:pPr algn="just"/>
            <a:endParaRPr lang="en-US" u="sng" dirty="0" smtClean="0"/>
          </a:p>
          <a:p>
            <a:pPr algn="just"/>
            <a:endParaRPr lang="ru-RU" u="sng" dirty="0" smtClean="0"/>
          </a:p>
        </p:txBody>
      </p:sp>
      <p:sp>
        <p:nvSpPr>
          <p:cNvPr id="57346" name="AutoShape 2" descr="Амедео Авогадро"/>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57349" name="Picture 5" descr="512_Law of equivalence.png"/>
          <p:cNvPicPr>
            <a:picLocks noChangeAspect="1" noChangeArrowheads="1"/>
          </p:cNvPicPr>
          <p:nvPr/>
        </p:nvPicPr>
        <p:blipFill>
          <a:blip r:embed="rId2"/>
          <a:srcRect/>
          <a:stretch>
            <a:fillRect/>
          </a:stretch>
        </p:blipFill>
        <p:spPr bwMode="auto">
          <a:xfrm>
            <a:off x="1785918" y="2634242"/>
            <a:ext cx="5572164" cy="2009194"/>
          </a:xfrm>
          <a:prstGeom prst="rect">
            <a:avLst/>
          </a:prstGeom>
          <a:noFill/>
        </p:spPr>
      </p:pic>
      <p:sp>
        <p:nvSpPr>
          <p:cNvPr id="8" name="Прямоугольник 7"/>
          <p:cNvSpPr/>
          <p:nvPr/>
        </p:nvSpPr>
        <p:spPr>
          <a:xfrm>
            <a:off x="785786" y="4857760"/>
            <a:ext cx="8001056" cy="646331"/>
          </a:xfrm>
          <a:prstGeom prst="rect">
            <a:avLst/>
          </a:prstGeom>
        </p:spPr>
        <p:txBody>
          <a:bodyPr wrap="square">
            <a:spAutoFit/>
          </a:bodyPr>
          <a:lstStyle/>
          <a:p>
            <a:pPr algn="just"/>
            <a:r>
              <a:rPr lang="en-US" b="1" dirty="0" smtClean="0"/>
              <a:t>The equivalence factor </a:t>
            </a:r>
            <a:r>
              <a:rPr lang="en-US" dirty="0" smtClean="0"/>
              <a:t>is a number that indicates what fraction of a real particle of matter X is equivalent to one hydrogen ion</a:t>
            </a:r>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142844" y="388735"/>
          <a:ext cx="8929718" cy="6096000"/>
        </p:xfrm>
        <a:graphic>
          <a:graphicData uri="http://schemas.openxmlformats.org/drawingml/2006/table">
            <a:tbl>
              <a:tblPr/>
              <a:tblGrid>
                <a:gridCol w="1129194">
                  <a:extLst>
                    <a:ext uri="{9D8B030D-6E8A-4147-A177-3AD203B41FA5}">
                      <a16:colId xmlns:a16="http://schemas.microsoft.com/office/drawing/2014/main" val="20000"/>
                    </a:ext>
                  </a:extLst>
                </a:gridCol>
                <a:gridCol w="5289055">
                  <a:extLst>
                    <a:ext uri="{9D8B030D-6E8A-4147-A177-3AD203B41FA5}">
                      <a16:colId xmlns:a16="http://schemas.microsoft.com/office/drawing/2014/main" val="20001"/>
                    </a:ext>
                  </a:extLst>
                </a:gridCol>
                <a:gridCol w="2511469">
                  <a:extLst>
                    <a:ext uri="{9D8B030D-6E8A-4147-A177-3AD203B41FA5}">
                      <a16:colId xmlns:a16="http://schemas.microsoft.com/office/drawing/2014/main" val="20002"/>
                    </a:ext>
                  </a:extLst>
                </a:gridCol>
              </a:tblGrid>
              <a:tr h="159095">
                <a:tc>
                  <a:txBody>
                    <a:bodyPr/>
                    <a:lstStyle/>
                    <a:p>
                      <a:pPr algn="ctr"/>
                      <a:r>
                        <a:rPr lang="en-US" sz="1600" b="1" dirty="0" smtClean="0"/>
                        <a:t>Corpuscle</a:t>
                      </a:r>
                      <a:endParaRPr lang="ru-RU" sz="1600" dirty="0"/>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6FF"/>
                    </a:solidFill>
                  </a:tcPr>
                </a:tc>
                <a:tc>
                  <a:txBody>
                    <a:bodyPr/>
                    <a:lstStyle/>
                    <a:p>
                      <a:pPr algn="ctr"/>
                      <a:r>
                        <a:rPr lang="en-US" sz="1600" b="1" dirty="0" smtClean="0"/>
                        <a:t>Equivalence factor</a:t>
                      </a:r>
                      <a:endParaRPr lang="ru-RU" sz="1600" dirty="0"/>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6FF"/>
                    </a:solidFill>
                  </a:tcPr>
                </a:tc>
                <a:tc>
                  <a:txBody>
                    <a:bodyPr/>
                    <a:lstStyle/>
                    <a:p>
                      <a:pPr algn="ctr"/>
                      <a:r>
                        <a:rPr lang="en-US" sz="1600" b="1" dirty="0" smtClean="0"/>
                        <a:t>Examples</a:t>
                      </a:r>
                      <a:endParaRPr lang="ru-RU" sz="1600" dirty="0"/>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6FF"/>
                    </a:solidFill>
                  </a:tcPr>
                </a:tc>
                <a:extLst>
                  <a:ext uri="{0D108BD9-81ED-4DB2-BD59-A6C34878D82A}">
                    <a16:rowId xmlns:a16="http://schemas.microsoft.com/office/drawing/2014/main" val="10000"/>
                  </a:ext>
                </a:extLst>
              </a:tr>
              <a:tr h="477286">
                <a:tc>
                  <a:txBody>
                    <a:bodyPr/>
                    <a:lstStyle/>
                    <a:p>
                      <a:r>
                        <a:rPr lang="en-US" sz="1600" b="1" dirty="0" smtClean="0"/>
                        <a:t>Element</a:t>
                      </a:r>
                      <a:endParaRPr lang="ru-RU" sz="1600" dirty="0"/>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6FF"/>
                    </a:solidFill>
                  </a:tcPr>
                </a:tc>
                <a:tc>
                  <a:txBody>
                    <a:bodyPr/>
                    <a:lstStyle/>
                    <a:p>
                      <a:pPr algn="ctr"/>
                      <a:r>
                        <a:rPr lang="pt-BR" sz="1600" i="1" dirty="0" smtClean="0"/>
                        <a:t>f</a:t>
                      </a:r>
                      <a:r>
                        <a:rPr lang="en-US" sz="1600" baseline="-25000" dirty="0" smtClean="0"/>
                        <a:t>e</a:t>
                      </a:r>
                      <a:r>
                        <a:rPr lang="en-US" sz="1600" baseline="0" dirty="0" smtClean="0"/>
                        <a:t>=1/</a:t>
                      </a:r>
                      <a:r>
                        <a:rPr lang="ru-RU" sz="1600" i="1" dirty="0" smtClean="0"/>
                        <a:t>В</a:t>
                      </a:r>
                      <a:r>
                        <a:rPr lang="ru-RU" sz="1600" dirty="0" smtClean="0"/>
                        <a:t>(Э),</a:t>
                      </a:r>
                      <a:endParaRPr lang="ru-RU" sz="1600" dirty="0"/>
                    </a:p>
                    <a:p>
                      <a:r>
                        <a:rPr lang="ru-RU" sz="1600" dirty="0"/>
                        <a:t> </a:t>
                      </a:r>
                      <a:r>
                        <a:rPr lang="ru-RU" sz="1600" i="1" dirty="0" smtClean="0"/>
                        <a:t>В</a:t>
                      </a:r>
                      <a:r>
                        <a:rPr lang="ru-RU" sz="1600" dirty="0" smtClean="0"/>
                        <a:t>(Э) </a:t>
                      </a:r>
                      <a:r>
                        <a:rPr lang="ru-RU" sz="1600" dirty="0"/>
                        <a:t>– </a:t>
                      </a:r>
                      <a:r>
                        <a:rPr lang="en-US" sz="1600" dirty="0" smtClean="0"/>
                        <a:t>element valence</a:t>
                      </a:r>
                      <a:endParaRPr lang="ru-RU" sz="1600" dirty="0"/>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pt-BR" sz="1600" i="1" dirty="0" smtClean="0"/>
                        <a:t>f</a:t>
                      </a:r>
                      <a:r>
                        <a:rPr lang="pt-BR" sz="1600" i="1" baseline="-25000" dirty="0" smtClean="0"/>
                        <a:t>e</a:t>
                      </a:r>
                      <a:r>
                        <a:rPr lang="en-US" sz="1600" baseline="0" dirty="0" smtClean="0"/>
                        <a:t>(O)=1/2</a:t>
                      </a:r>
                    </a:p>
                    <a:p>
                      <a:endParaRPr lang="en-US" sz="1600" baseline="0" dirty="0" smtClean="0"/>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36381">
                <a:tc>
                  <a:txBody>
                    <a:bodyPr/>
                    <a:lstStyle/>
                    <a:p>
                      <a:r>
                        <a:rPr lang="en-US" sz="1600" b="1" dirty="0" smtClean="0"/>
                        <a:t>Simple substance</a:t>
                      </a:r>
                      <a:endParaRPr lang="ru-RU" sz="1600" dirty="0"/>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600" i="1" dirty="0" smtClean="0"/>
                        <a:t>f</a:t>
                      </a:r>
                      <a:r>
                        <a:rPr lang="en-US" sz="1600" baseline="-25000" dirty="0" smtClean="0"/>
                        <a:t>e</a:t>
                      </a:r>
                      <a:r>
                        <a:rPr lang="en-US" sz="1600" baseline="0" dirty="0" smtClean="0"/>
                        <a:t>=1/</a:t>
                      </a:r>
                      <a:r>
                        <a:rPr lang="ru-RU" sz="1600" i="1" dirty="0" smtClean="0"/>
                        <a:t>В</a:t>
                      </a:r>
                      <a:r>
                        <a:rPr lang="ru-RU" sz="1600" dirty="0" smtClean="0"/>
                        <a:t>(Э)·</a:t>
                      </a:r>
                      <a:r>
                        <a:rPr lang="ru-RU" sz="1600" i="1" dirty="0" err="1" smtClean="0"/>
                        <a:t>n</a:t>
                      </a:r>
                      <a:r>
                        <a:rPr lang="ru-RU" sz="1600" dirty="0" smtClean="0"/>
                        <a:t>(Э)</a:t>
                      </a:r>
                      <a:endParaRPr lang="en-US" sz="16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600" i="1" dirty="0" err="1" smtClean="0"/>
                        <a:t>n</a:t>
                      </a:r>
                      <a:r>
                        <a:rPr lang="ru-RU" sz="1600" dirty="0" smtClean="0"/>
                        <a:t>(Э</a:t>
                      </a:r>
                      <a:r>
                        <a:rPr lang="ru-RU" sz="1600" dirty="0"/>
                        <a:t>) – </a:t>
                      </a:r>
                      <a:r>
                        <a:rPr lang="en-US" sz="1600" dirty="0" smtClean="0"/>
                        <a:t>number of atoms of an element (index in a chemical formula)</a:t>
                      </a:r>
                      <a:r>
                        <a:rPr lang="ru-RU" sz="1600" dirty="0" smtClean="0"/>
                        <a:t>,</a:t>
                      </a:r>
                      <a:r>
                        <a:rPr lang="ru-RU" sz="1600" dirty="0"/>
                        <a:t> </a:t>
                      </a:r>
                      <a:r>
                        <a:rPr lang="ru-RU" sz="1600" i="1" dirty="0"/>
                        <a:t>В</a:t>
                      </a:r>
                      <a:r>
                        <a:rPr lang="ru-RU" sz="1600" dirty="0"/>
                        <a:t>(Э) – </a:t>
                      </a:r>
                      <a:r>
                        <a:rPr lang="en-US" sz="1600" dirty="0" smtClean="0"/>
                        <a:t>element valence</a:t>
                      </a:r>
                      <a:endParaRPr lang="ru-RU" sz="1600" dirty="0"/>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pt-BR" sz="1600" i="1" dirty="0"/>
                        <a:t>f</a:t>
                      </a:r>
                      <a:r>
                        <a:rPr lang="pt-BR" sz="1600" baseline="-25000" dirty="0"/>
                        <a:t>Э</a:t>
                      </a:r>
                      <a:r>
                        <a:rPr lang="pt-BR" sz="1600" dirty="0"/>
                        <a:t>(H</a:t>
                      </a:r>
                      <a:r>
                        <a:rPr lang="pt-BR" sz="1600" baseline="-25000" dirty="0"/>
                        <a:t>2</a:t>
                      </a:r>
                      <a:r>
                        <a:rPr lang="pt-BR" sz="1600" dirty="0"/>
                        <a:t>) = 1/(2</a:t>
                      </a:r>
                      <a:r>
                        <a:rPr lang="pt-BR" sz="1600" dirty="0">
                          <a:latin typeface="Symbol"/>
                        </a:rPr>
                        <a:t>×</a:t>
                      </a:r>
                      <a:r>
                        <a:rPr lang="pt-BR" sz="1600" dirty="0"/>
                        <a:t>1) = 1/2;</a:t>
                      </a:r>
                    </a:p>
                    <a:p>
                      <a:r>
                        <a:rPr lang="pt-BR" sz="1600" i="1" dirty="0"/>
                        <a:t>f</a:t>
                      </a:r>
                      <a:r>
                        <a:rPr lang="pt-BR" sz="1600" baseline="-25000" dirty="0"/>
                        <a:t>Э</a:t>
                      </a:r>
                      <a:r>
                        <a:rPr lang="pt-BR" sz="1600" dirty="0"/>
                        <a:t>(O</a:t>
                      </a:r>
                      <a:r>
                        <a:rPr lang="pt-BR" sz="1600" baseline="-25000" dirty="0"/>
                        <a:t>2</a:t>
                      </a:r>
                      <a:r>
                        <a:rPr lang="pt-BR" sz="1600" dirty="0"/>
                        <a:t>) = 1/(2</a:t>
                      </a:r>
                      <a:r>
                        <a:rPr lang="pt-BR" sz="1600" dirty="0">
                          <a:latin typeface="Symbol"/>
                        </a:rPr>
                        <a:t>×</a:t>
                      </a:r>
                      <a:r>
                        <a:rPr lang="pt-BR" sz="1600" dirty="0"/>
                        <a:t>2) = 1/4;</a:t>
                      </a:r>
                    </a:p>
                    <a:p>
                      <a:r>
                        <a:rPr lang="pt-BR" sz="1600" i="1" dirty="0" smtClean="0"/>
                        <a:t>f</a:t>
                      </a:r>
                      <a:r>
                        <a:rPr lang="pt-BR" sz="1600" baseline="-25000" dirty="0" smtClean="0"/>
                        <a:t>Э</a:t>
                      </a:r>
                      <a:r>
                        <a:rPr lang="pt-BR" sz="1600" dirty="0" smtClean="0"/>
                        <a:t>(O</a:t>
                      </a:r>
                      <a:r>
                        <a:rPr lang="pt-BR" sz="1600" baseline="-25000" dirty="0" smtClean="0"/>
                        <a:t>3</a:t>
                      </a:r>
                      <a:r>
                        <a:rPr lang="pt-BR" sz="1600" dirty="0"/>
                        <a:t>) = 1/(3</a:t>
                      </a:r>
                      <a:r>
                        <a:rPr lang="pt-BR" sz="1600" dirty="0">
                          <a:latin typeface="Symbol"/>
                        </a:rPr>
                        <a:t>×</a:t>
                      </a:r>
                      <a:r>
                        <a:rPr lang="pt-BR" sz="1600" dirty="0"/>
                        <a:t>2) = 1/6</a:t>
                      </a:r>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36381">
                <a:tc>
                  <a:txBody>
                    <a:bodyPr/>
                    <a:lstStyle/>
                    <a:p>
                      <a:r>
                        <a:rPr lang="en-US" sz="1600" b="1" dirty="0" smtClean="0"/>
                        <a:t>Oxide</a:t>
                      </a:r>
                      <a:endParaRPr lang="ru-RU" sz="1600" dirty="0"/>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600" i="1" dirty="0" smtClean="0"/>
                        <a:t>f</a:t>
                      </a:r>
                      <a:r>
                        <a:rPr lang="en-US" sz="1600" baseline="-25000" dirty="0" smtClean="0"/>
                        <a:t>e</a:t>
                      </a:r>
                      <a:r>
                        <a:rPr lang="en-US" sz="1600" baseline="0" dirty="0" smtClean="0"/>
                        <a:t>=1/</a:t>
                      </a:r>
                      <a:r>
                        <a:rPr lang="ru-RU" sz="1600" i="1" dirty="0" smtClean="0"/>
                        <a:t>В</a:t>
                      </a:r>
                      <a:r>
                        <a:rPr lang="ru-RU" sz="1600" dirty="0" smtClean="0"/>
                        <a:t>(Э)·</a:t>
                      </a:r>
                      <a:r>
                        <a:rPr lang="ru-RU" sz="1600" i="1" dirty="0" err="1" smtClean="0"/>
                        <a:t>n</a:t>
                      </a:r>
                      <a:r>
                        <a:rPr lang="ru-RU" sz="1600" dirty="0" smtClean="0"/>
                        <a:t>(Э),</a:t>
                      </a:r>
                      <a:endParaRPr lang="ru-RU" sz="1600" dirty="0"/>
                    </a:p>
                    <a:p>
                      <a:r>
                        <a:rPr lang="ru-RU" sz="1600" i="1" dirty="0" err="1" smtClean="0"/>
                        <a:t>n</a:t>
                      </a:r>
                      <a:r>
                        <a:rPr lang="ru-RU" sz="1600" dirty="0" smtClean="0"/>
                        <a:t>(Э</a:t>
                      </a:r>
                      <a:r>
                        <a:rPr lang="ru-RU" sz="1600" dirty="0"/>
                        <a:t>) – </a:t>
                      </a:r>
                      <a:r>
                        <a:rPr lang="en-US" sz="1600" dirty="0" smtClean="0"/>
                        <a:t>number of atoms of an element (index in a chemical formula)</a:t>
                      </a:r>
                      <a:r>
                        <a:rPr lang="ru-RU" sz="1600" dirty="0" smtClean="0"/>
                        <a:t>,</a:t>
                      </a:r>
                      <a:r>
                        <a:rPr lang="ru-RU" sz="1600" dirty="0"/>
                        <a:t> </a:t>
                      </a:r>
                      <a:r>
                        <a:rPr lang="ru-RU" sz="1600" i="1" dirty="0"/>
                        <a:t>В</a:t>
                      </a:r>
                      <a:r>
                        <a:rPr lang="ru-RU" sz="1600" dirty="0"/>
                        <a:t>(Э) – </a:t>
                      </a:r>
                      <a:r>
                        <a:rPr lang="en-US" sz="1600" dirty="0" smtClean="0"/>
                        <a:t>element valence</a:t>
                      </a:r>
                      <a:endParaRPr lang="ru-RU" sz="1600" dirty="0"/>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pt-BR" sz="1600" i="1" spc="-50" dirty="0"/>
                        <a:t>f</a:t>
                      </a:r>
                      <a:r>
                        <a:rPr lang="pt-BR" sz="1600" spc="-50" baseline="-25000" dirty="0"/>
                        <a:t>Э</a:t>
                      </a:r>
                      <a:r>
                        <a:rPr lang="pt-BR" sz="1600" spc="-50" dirty="0"/>
                        <a:t>(Cr</a:t>
                      </a:r>
                      <a:r>
                        <a:rPr lang="pt-BR" sz="1600" spc="-50" baseline="-25000" dirty="0"/>
                        <a:t>2</a:t>
                      </a:r>
                      <a:r>
                        <a:rPr lang="pt-BR" sz="1600" spc="-50" dirty="0"/>
                        <a:t>O</a:t>
                      </a:r>
                      <a:r>
                        <a:rPr lang="pt-BR" sz="1600" spc="-50" baseline="-25000" dirty="0"/>
                        <a:t>3</a:t>
                      </a:r>
                      <a:r>
                        <a:rPr lang="pt-BR" sz="1600" spc="-50" dirty="0"/>
                        <a:t>) = 1/(2</a:t>
                      </a:r>
                      <a:r>
                        <a:rPr lang="pt-BR" sz="1600" spc="-50" dirty="0">
                          <a:latin typeface="Symbol"/>
                        </a:rPr>
                        <a:t>×</a:t>
                      </a:r>
                      <a:r>
                        <a:rPr lang="pt-BR" sz="1600" spc="-50" dirty="0"/>
                        <a:t>3) = 1/6;</a:t>
                      </a:r>
                      <a:endParaRPr lang="pt-BR" sz="1600" dirty="0"/>
                    </a:p>
                    <a:p>
                      <a:r>
                        <a:rPr lang="pt-BR" sz="1600" i="1" spc="-50" dirty="0"/>
                        <a:t>f</a:t>
                      </a:r>
                      <a:r>
                        <a:rPr lang="pt-BR" sz="1600" spc="-50" baseline="-25000" dirty="0"/>
                        <a:t>Э</a:t>
                      </a:r>
                      <a:r>
                        <a:rPr lang="pt-BR" sz="1600" spc="-50" dirty="0"/>
                        <a:t>(CrO) = 1/(1</a:t>
                      </a:r>
                      <a:r>
                        <a:rPr lang="pt-BR" sz="1600" spc="-50" dirty="0">
                          <a:latin typeface="Symbol"/>
                        </a:rPr>
                        <a:t>×</a:t>
                      </a:r>
                      <a:r>
                        <a:rPr lang="pt-BR" sz="1600" spc="-50" dirty="0"/>
                        <a:t>2) = 1/2;</a:t>
                      </a:r>
                      <a:endParaRPr lang="pt-BR" sz="1600" dirty="0"/>
                    </a:p>
                    <a:p>
                      <a:r>
                        <a:rPr lang="pt-BR" sz="1600" i="1" spc="-50" dirty="0" smtClean="0"/>
                        <a:t>f</a:t>
                      </a:r>
                      <a:r>
                        <a:rPr lang="pt-BR" sz="1600" spc="-50" baseline="-25000" dirty="0" smtClean="0"/>
                        <a:t>Э</a:t>
                      </a:r>
                      <a:r>
                        <a:rPr lang="pt-BR" sz="1600" spc="-50" dirty="0" smtClean="0"/>
                        <a:t>(P</a:t>
                      </a:r>
                      <a:r>
                        <a:rPr lang="pt-BR" sz="1600" spc="-50" baseline="-25000" dirty="0" smtClean="0"/>
                        <a:t>2</a:t>
                      </a:r>
                      <a:r>
                        <a:rPr lang="pt-BR" sz="1600" spc="-50" dirty="0" smtClean="0"/>
                        <a:t>O</a:t>
                      </a:r>
                      <a:r>
                        <a:rPr lang="pt-BR" sz="1600" spc="-50" baseline="-25000" dirty="0" smtClean="0"/>
                        <a:t>5</a:t>
                      </a:r>
                      <a:r>
                        <a:rPr lang="pt-BR" sz="1600" spc="-50" dirty="0"/>
                        <a:t>) = 1/(2</a:t>
                      </a:r>
                      <a:r>
                        <a:rPr lang="pt-BR" sz="1600" spc="-50" dirty="0">
                          <a:latin typeface="Symbol"/>
                        </a:rPr>
                        <a:t>×</a:t>
                      </a:r>
                      <a:r>
                        <a:rPr lang="pt-BR" sz="1600" spc="-50" dirty="0"/>
                        <a:t>5) = 1/10</a:t>
                      </a:r>
                      <a:endParaRPr lang="pt-BR" sz="1600" dirty="0"/>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36381">
                <a:tc>
                  <a:txBody>
                    <a:bodyPr/>
                    <a:lstStyle/>
                    <a:p>
                      <a:r>
                        <a:rPr lang="en-US" sz="1600" b="1" dirty="0" smtClean="0"/>
                        <a:t>Acid</a:t>
                      </a:r>
                      <a:endParaRPr lang="ru-RU" sz="1600" dirty="0"/>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600" i="1" dirty="0" smtClean="0"/>
                        <a:t>f</a:t>
                      </a:r>
                      <a:r>
                        <a:rPr lang="en-US" sz="1600" baseline="-25000" dirty="0" smtClean="0"/>
                        <a:t>e</a:t>
                      </a:r>
                      <a:r>
                        <a:rPr lang="en-US" sz="1600" baseline="0" dirty="0" smtClean="0"/>
                        <a:t>=1/</a:t>
                      </a:r>
                      <a:r>
                        <a:rPr lang="ru-RU" sz="1600" i="1" dirty="0" err="1" smtClean="0"/>
                        <a:t>n</a:t>
                      </a:r>
                      <a:r>
                        <a:rPr lang="ru-RU" sz="1600" dirty="0" smtClean="0"/>
                        <a:t>(H</a:t>
                      </a:r>
                      <a:r>
                        <a:rPr lang="ru-RU" sz="1600" baseline="30000" dirty="0" smtClean="0"/>
                        <a:t>+</a:t>
                      </a:r>
                      <a:r>
                        <a:rPr lang="ru-RU" sz="1600" dirty="0" smtClean="0"/>
                        <a:t>) ,</a:t>
                      </a:r>
                      <a:endParaRPr lang="ru-RU" sz="1600" dirty="0"/>
                    </a:p>
                    <a:p>
                      <a:r>
                        <a:rPr lang="ru-RU" sz="1600" i="1" dirty="0" err="1" smtClean="0"/>
                        <a:t>n</a:t>
                      </a:r>
                      <a:r>
                        <a:rPr lang="ru-RU" sz="1600" dirty="0" smtClean="0"/>
                        <a:t>(H</a:t>
                      </a:r>
                      <a:r>
                        <a:rPr lang="ru-RU" sz="1600" baseline="30000" dirty="0"/>
                        <a:t>+</a:t>
                      </a:r>
                      <a:r>
                        <a:rPr lang="ru-RU" sz="1600" dirty="0"/>
                        <a:t>) </a:t>
                      </a:r>
                      <a:r>
                        <a:rPr lang="en-US" sz="1600" dirty="0" smtClean="0"/>
                        <a:t>the number of hydrogen ions released during the reaction</a:t>
                      </a:r>
                      <a:endParaRPr lang="ru-RU" sz="1600" dirty="0"/>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ru-RU" sz="1600" i="1" dirty="0" err="1" smtClean="0"/>
                        <a:t>f</a:t>
                      </a:r>
                      <a:r>
                        <a:rPr lang="ru-RU" sz="1600" baseline="-25000" dirty="0" err="1" smtClean="0"/>
                        <a:t>Э</a:t>
                      </a:r>
                      <a:r>
                        <a:rPr lang="ru-RU" sz="1600" dirty="0" smtClean="0"/>
                        <a:t>(H</a:t>
                      </a:r>
                      <a:r>
                        <a:rPr lang="ru-RU" sz="1600" baseline="-25000" dirty="0" smtClean="0"/>
                        <a:t>2</a:t>
                      </a:r>
                      <a:r>
                        <a:rPr lang="ru-RU" sz="1600" dirty="0" smtClean="0"/>
                        <a:t>SO</a:t>
                      </a:r>
                      <a:r>
                        <a:rPr lang="ru-RU" sz="1600" baseline="-25000" dirty="0" smtClean="0"/>
                        <a:t>4</a:t>
                      </a:r>
                      <a:r>
                        <a:rPr lang="ru-RU" sz="1600" dirty="0"/>
                        <a:t>) = </a:t>
                      </a:r>
                      <a:r>
                        <a:rPr lang="ru-RU" sz="1600" dirty="0" smtClean="0"/>
                        <a:t>1/2</a:t>
                      </a:r>
                      <a:endParaRPr lang="ru-RU" sz="1600" dirty="0"/>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36381">
                <a:tc>
                  <a:txBody>
                    <a:bodyPr/>
                    <a:lstStyle/>
                    <a:p>
                      <a:r>
                        <a:rPr lang="en-US" sz="1600" b="1" dirty="0" smtClean="0"/>
                        <a:t>Hydroxide</a:t>
                      </a:r>
                      <a:endParaRPr lang="ru-RU" sz="1600" dirty="0"/>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600" i="1" dirty="0" smtClean="0"/>
                        <a:t>f</a:t>
                      </a:r>
                      <a:r>
                        <a:rPr lang="en-US" sz="1600" baseline="-25000" dirty="0" smtClean="0"/>
                        <a:t>e</a:t>
                      </a:r>
                      <a:r>
                        <a:rPr lang="en-US" sz="1600" baseline="0" dirty="0" smtClean="0"/>
                        <a:t>=1/</a:t>
                      </a:r>
                      <a:r>
                        <a:rPr lang="ru-RU" sz="1600" i="1" dirty="0" err="1" smtClean="0"/>
                        <a:t>n</a:t>
                      </a:r>
                      <a:r>
                        <a:rPr lang="ru-RU" sz="1600" dirty="0" smtClean="0"/>
                        <a:t>(ОH</a:t>
                      </a:r>
                      <a:r>
                        <a:rPr lang="ru-RU" sz="1600" baseline="30000" dirty="0" smtClean="0"/>
                        <a:t>–</a:t>
                      </a:r>
                      <a:r>
                        <a:rPr lang="ru-RU" sz="1600" dirty="0" smtClean="0"/>
                        <a:t>) ,</a:t>
                      </a:r>
                      <a:endParaRPr lang="ru-RU" sz="1600" dirty="0"/>
                    </a:p>
                    <a:p>
                      <a:r>
                        <a:rPr lang="ru-RU" sz="1600" i="1" dirty="0" err="1" smtClean="0"/>
                        <a:t>n</a:t>
                      </a:r>
                      <a:r>
                        <a:rPr lang="ru-RU" sz="1600" dirty="0" smtClean="0"/>
                        <a:t>(ОH</a:t>
                      </a:r>
                      <a:r>
                        <a:rPr lang="ru-RU" sz="1600" baseline="30000" dirty="0"/>
                        <a:t>–</a:t>
                      </a:r>
                      <a:r>
                        <a:rPr lang="ru-RU" sz="1600" dirty="0"/>
                        <a:t>) – </a:t>
                      </a:r>
                      <a:r>
                        <a:rPr lang="en-US" sz="1600" dirty="0" smtClean="0"/>
                        <a:t>the number of hydroxide ions released during the reaction</a:t>
                      </a:r>
                      <a:endParaRPr lang="ru-RU" sz="1600" dirty="0"/>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ru-RU" sz="1600" i="1" dirty="0" err="1" smtClean="0"/>
                        <a:t>f</a:t>
                      </a:r>
                      <a:r>
                        <a:rPr lang="ru-RU" sz="1600" baseline="-25000" dirty="0" err="1" smtClean="0"/>
                        <a:t>Э</a:t>
                      </a:r>
                      <a:r>
                        <a:rPr lang="ru-RU" sz="1600" dirty="0" smtClean="0"/>
                        <a:t>(</a:t>
                      </a:r>
                      <a:r>
                        <a:rPr lang="ru-RU" sz="1600" dirty="0" err="1" smtClean="0"/>
                        <a:t>Cu</a:t>
                      </a:r>
                      <a:r>
                        <a:rPr lang="ru-RU" sz="1600" dirty="0" smtClean="0"/>
                        <a:t>(OH)</a:t>
                      </a:r>
                      <a:r>
                        <a:rPr lang="ru-RU" sz="1600" baseline="-25000" dirty="0" smtClean="0"/>
                        <a:t>2</a:t>
                      </a:r>
                      <a:r>
                        <a:rPr lang="ru-RU" sz="1600" dirty="0"/>
                        <a:t>) = </a:t>
                      </a:r>
                      <a:r>
                        <a:rPr lang="ru-RU" sz="1600" dirty="0" smtClean="0"/>
                        <a:t>1/2</a:t>
                      </a:r>
                      <a:endParaRPr lang="ru-RU" sz="1600" dirty="0"/>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75998">
                <a:tc>
                  <a:txBody>
                    <a:bodyPr/>
                    <a:lstStyle/>
                    <a:p>
                      <a:r>
                        <a:rPr lang="en-US" sz="1600" b="1" dirty="0" smtClean="0"/>
                        <a:t>Salt</a:t>
                      </a:r>
                      <a:endParaRPr lang="ru-RU" sz="1600" dirty="0"/>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600" i="1" dirty="0" smtClean="0"/>
                        <a:t>f</a:t>
                      </a:r>
                      <a:r>
                        <a:rPr lang="en-US" sz="1600" baseline="-25000" dirty="0" smtClean="0"/>
                        <a:t>e</a:t>
                      </a:r>
                      <a:r>
                        <a:rPr lang="en-US" sz="1600" baseline="0" dirty="0" smtClean="0"/>
                        <a:t>=1/</a:t>
                      </a:r>
                      <a:r>
                        <a:rPr lang="ru-RU" sz="1600" i="1" dirty="0" smtClean="0"/>
                        <a:t>В</a:t>
                      </a:r>
                      <a:r>
                        <a:rPr lang="ru-RU" sz="1600" dirty="0" smtClean="0"/>
                        <a:t>(</a:t>
                      </a:r>
                      <a:r>
                        <a:rPr lang="ru-RU" sz="1600" dirty="0" err="1" smtClean="0"/>
                        <a:t>Ме</a:t>
                      </a:r>
                      <a:r>
                        <a:rPr lang="ru-RU" sz="1600" dirty="0" smtClean="0"/>
                        <a:t>)·</a:t>
                      </a:r>
                      <a:r>
                        <a:rPr lang="en-US" sz="1600" dirty="0" smtClean="0"/>
                        <a:t> </a:t>
                      </a:r>
                      <a:r>
                        <a:rPr lang="ru-RU" sz="1600" dirty="0" smtClean="0"/>
                        <a:t> </a:t>
                      </a:r>
                      <a:r>
                        <a:rPr lang="ru-RU" sz="1600" i="1" dirty="0" err="1" smtClean="0"/>
                        <a:t>n</a:t>
                      </a:r>
                      <a:r>
                        <a:rPr lang="ru-RU" sz="1600" dirty="0" smtClean="0"/>
                        <a:t>(</a:t>
                      </a:r>
                      <a:r>
                        <a:rPr lang="ru-RU" sz="1600" dirty="0" err="1" smtClean="0"/>
                        <a:t>Ме</a:t>
                      </a:r>
                      <a:r>
                        <a:rPr lang="ru-RU" sz="1600" dirty="0" smtClean="0"/>
                        <a:t>)</a:t>
                      </a:r>
                      <a:r>
                        <a:rPr lang="en-US" sz="1600" baseline="0" dirty="0" smtClean="0"/>
                        <a:t> </a:t>
                      </a:r>
                      <a:r>
                        <a:rPr lang="ru-RU" sz="1600" dirty="0" smtClean="0"/>
                        <a:t>,</a:t>
                      </a:r>
                      <a:endParaRPr lang="ru-RU" sz="1600" dirty="0"/>
                    </a:p>
                    <a:p>
                      <a:r>
                        <a:rPr lang="ru-RU" sz="1600" dirty="0"/>
                        <a:t> </a:t>
                      </a:r>
                      <a:r>
                        <a:rPr lang="ru-RU" sz="1600" i="1" dirty="0" err="1" smtClean="0"/>
                        <a:t>n</a:t>
                      </a:r>
                      <a:r>
                        <a:rPr lang="ru-RU" sz="1600" dirty="0" smtClean="0"/>
                        <a:t>(</a:t>
                      </a:r>
                      <a:r>
                        <a:rPr lang="ru-RU" sz="1600" dirty="0" err="1" smtClean="0"/>
                        <a:t>Ме</a:t>
                      </a:r>
                      <a:r>
                        <a:rPr lang="ru-RU" sz="1600" dirty="0" smtClean="0"/>
                        <a:t>)</a:t>
                      </a:r>
                      <a:r>
                        <a:rPr lang="en-US" sz="1600" baseline="0" dirty="0" smtClean="0"/>
                        <a:t> </a:t>
                      </a:r>
                      <a:r>
                        <a:rPr lang="en-US" sz="1600" dirty="0" smtClean="0"/>
                        <a:t>– </a:t>
                      </a:r>
                      <a:r>
                        <a:rPr lang="ru-RU" sz="1600" dirty="0" smtClean="0"/>
                        <a:t> </a:t>
                      </a:r>
                      <a:r>
                        <a:rPr lang="en-US" sz="1600" dirty="0" smtClean="0"/>
                        <a:t>the number of metal atoms (index in the </a:t>
                      </a:r>
                      <a:r>
                        <a:rPr lang="en-US" sz="1600" dirty="0" err="1" smtClean="0"/>
                        <a:t>chemial</a:t>
                      </a:r>
                      <a:r>
                        <a:rPr lang="en-US" sz="1600" dirty="0" smtClean="0"/>
                        <a:t> formula of the salt),</a:t>
                      </a:r>
                      <a:r>
                        <a:rPr lang="ru-RU" sz="1600" dirty="0"/>
                        <a:t> </a:t>
                      </a:r>
                      <a:r>
                        <a:rPr lang="ru-RU" sz="1600" i="1" dirty="0"/>
                        <a:t>В</a:t>
                      </a:r>
                      <a:r>
                        <a:rPr lang="ru-RU" sz="1600" dirty="0"/>
                        <a:t>(</a:t>
                      </a:r>
                      <a:r>
                        <a:rPr lang="ru-RU" sz="1600" dirty="0" err="1"/>
                        <a:t>Ме</a:t>
                      </a:r>
                      <a:r>
                        <a:rPr lang="ru-RU" sz="1600" dirty="0"/>
                        <a:t>) – </a:t>
                      </a:r>
                      <a:r>
                        <a:rPr lang="en-US" sz="1600" dirty="0" smtClean="0"/>
                        <a:t>metal valence</a:t>
                      </a:r>
                      <a:endParaRPr lang="ru-RU" sz="1600" dirty="0"/>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ru-RU" sz="1600" i="1" spc="-100" dirty="0" err="1"/>
                        <a:t>f</a:t>
                      </a:r>
                      <a:r>
                        <a:rPr lang="ru-RU" sz="1600" spc="-100" baseline="-25000" dirty="0" err="1"/>
                        <a:t>Э</a:t>
                      </a:r>
                      <a:r>
                        <a:rPr lang="ru-RU" sz="1600" spc="-100" dirty="0"/>
                        <a:t>(Cr</a:t>
                      </a:r>
                      <a:r>
                        <a:rPr lang="ru-RU" sz="1600" spc="-100" baseline="-25000" dirty="0"/>
                        <a:t>2</a:t>
                      </a:r>
                      <a:r>
                        <a:rPr lang="ru-RU" sz="1600" spc="-100" dirty="0"/>
                        <a:t>(SO</a:t>
                      </a:r>
                      <a:r>
                        <a:rPr lang="ru-RU" sz="1600" spc="-100" baseline="-25000" dirty="0"/>
                        <a:t>4</a:t>
                      </a:r>
                      <a:r>
                        <a:rPr lang="ru-RU" sz="1600" spc="-100" dirty="0"/>
                        <a:t>)</a:t>
                      </a:r>
                      <a:r>
                        <a:rPr lang="ru-RU" sz="1600" spc="-100" baseline="-25000" dirty="0"/>
                        <a:t>3</a:t>
                      </a:r>
                      <a:r>
                        <a:rPr lang="ru-RU" sz="1600" spc="-100" dirty="0"/>
                        <a:t>) = 1/(2</a:t>
                      </a:r>
                      <a:r>
                        <a:rPr lang="ru-RU" sz="1600" spc="-100" dirty="0">
                          <a:latin typeface="Symbol"/>
                        </a:rPr>
                        <a:t>×</a:t>
                      </a:r>
                      <a:r>
                        <a:rPr lang="ru-RU" sz="1600" spc="-100" dirty="0"/>
                        <a:t>3) = 1/6</a:t>
                      </a:r>
                      <a:r>
                        <a:rPr lang="ru-RU" sz="1600" dirty="0"/>
                        <a:t> </a:t>
                      </a:r>
                    </a:p>
                    <a:p>
                      <a:r>
                        <a:rPr lang="ru-RU" sz="1600" dirty="0"/>
                        <a:t> </a:t>
                      </a:r>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959993">
                <a:tc>
                  <a:txBody>
                    <a:bodyPr/>
                    <a:lstStyle/>
                    <a:p>
                      <a:r>
                        <a:rPr lang="en-US" sz="1600" b="1" dirty="0" smtClean="0"/>
                        <a:t>Particle in </a:t>
                      </a:r>
                      <a:r>
                        <a:rPr lang="en-US" sz="1600" b="1" dirty="0" err="1" smtClean="0"/>
                        <a:t>RedOx</a:t>
                      </a:r>
                      <a:endParaRPr lang="ru-RU" sz="1600" dirty="0"/>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600" i="1" dirty="0" smtClean="0"/>
                        <a:t>f</a:t>
                      </a:r>
                      <a:r>
                        <a:rPr lang="en-US" sz="1600" baseline="-25000" dirty="0" smtClean="0"/>
                        <a:t>e</a:t>
                      </a:r>
                      <a:r>
                        <a:rPr lang="en-US" sz="1600" baseline="0" dirty="0" smtClean="0"/>
                        <a:t>=1/</a:t>
                      </a:r>
                      <a:r>
                        <a:rPr lang="ru-RU" sz="1600" i="1" dirty="0" err="1" smtClean="0"/>
                        <a:t>n</a:t>
                      </a:r>
                      <a:r>
                        <a:rPr lang="ru-RU" sz="1600" dirty="0" smtClean="0"/>
                        <a:t>,</a:t>
                      </a:r>
                      <a:endParaRPr lang="ru-RU" sz="1600" dirty="0"/>
                    </a:p>
                    <a:p>
                      <a:r>
                        <a:rPr lang="ru-RU" sz="1600" i="1" dirty="0" err="1" smtClean="0"/>
                        <a:t>n</a:t>
                      </a:r>
                      <a:r>
                        <a:rPr lang="ru-RU" sz="1600" dirty="0"/>
                        <a:t>  – </a:t>
                      </a:r>
                      <a:r>
                        <a:rPr lang="en-US" sz="1600" dirty="0" smtClean="0"/>
                        <a:t>the number of electrons involved in the oxidation or reduction process</a:t>
                      </a:r>
                      <a:endParaRPr lang="ru-RU" sz="1600" dirty="0"/>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pt-BR" sz="1600" dirty="0"/>
                        <a:t>Fe</a:t>
                      </a:r>
                      <a:r>
                        <a:rPr lang="pt-BR" sz="1600" baseline="30000" dirty="0"/>
                        <a:t>2+</a:t>
                      </a:r>
                      <a:r>
                        <a:rPr lang="pt-BR" sz="1600" dirty="0"/>
                        <a:t> + 2</a:t>
                      </a:r>
                      <a:r>
                        <a:rPr lang="pt-BR" sz="1600" dirty="0">
                          <a:latin typeface="Symbol"/>
                        </a:rPr>
                        <a:t>®</a:t>
                      </a:r>
                      <a:r>
                        <a:rPr lang="pt-BR" sz="1600" dirty="0"/>
                        <a:t> Fe</a:t>
                      </a:r>
                      <a:r>
                        <a:rPr lang="pt-BR" sz="1600" baseline="30000" dirty="0"/>
                        <a:t>0</a:t>
                      </a:r>
                      <a:endParaRPr lang="pt-BR" sz="1600" dirty="0"/>
                    </a:p>
                    <a:p>
                      <a:r>
                        <a:rPr lang="pt-BR" sz="1600" i="1" dirty="0"/>
                        <a:t>f</a:t>
                      </a:r>
                      <a:r>
                        <a:rPr lang="pt-BR" sz="1600" baseline="-25000" dirty="0"/>
                        <a:t>Э</a:t>
                      </a:r>
                      <a:r>
                        <a:rPr lang="pt-BR" sz="1600" dirty="0"/>
                        <a:t>(Fe</a:t>
                      </a:r>
                      <a:r>
                        <a:rPr lang="pt-BR" sz="1600" baseline="30000" dirty="0"/>
                        <a:t>2+</a:t>
                      </a:r>
                      <a:r>
                        <a:rPr lang="pt-BR" sz="1600" dirty="0"/>
                        <a:t>) =1/2;</a:t>
                      </a:r>
                    </a:p>
                    <a:p>
                      <a:r>
                        <a:rPr lang="pt-BR" sz="1600" dirty="0"/>
                        <a:t> </a:t>
                      </a:r>
                      <a:r>
                        <a:rPr lang="pt-BR" sz="1600" dirty="0" smtClean="0"/>
                        <a:t>MnO</a:t>
                      </a:r>
                      <a:r>
                        <a:rPr lang="pt-BR" sz="1600" baseline="-25000" dirty="0" smtClean="0"/>
                        <a:t>4</a:t>
                      </a:r>
                      <a:r>
                        <a:rPr lang="pt-BR" sz="1600" baseline="30000" dirty="0"/>
                        <a:t>–</a:t>
                      </a:r>
                      <a:r>
                        <a:rPr lang="pt-BR" sz="1600" dirty="0"/>
                        <a:t> + 8H</a:t>
                      </a:r>
                      <a:r>
                        <a:rPr lang="pt-BR" sz="1600" baseline="30000" dirty="0"/>
                        <a:t>+</a:t>
                      </a:r>
                      <a:r>
                        <a:rPr lang="pt-BR" sz="1600" dirty="0"/>
                        <a:t> + 5 </a:t>
                      </a:r>
                      <a:r>
                        <a:rPr lang="pt-BR" sz="1600" dirty="0">
                          <a:latin typeface="Symbol"/>
                        </a:rPr>
                        <a:t>®</a:t>
                      </a:r>
                      <a:r>
                        <a:rPr lang="pt-BR" sz="1600" dirty="0"/>
                        <a:t> </a:t>
                      </a:r>
                      <a:r>
                        <a:rPr lang="pt-BR" sz="1600" dirty="0">
                          <a:latin typeface="Symbol"/>
                        </a:rPr>
                        <a:t>®</a:t>
                      </a:r>
                      <a:r>
                        <a:rPr lang="pt-BR" sz="1600" dirty="0"/>
                        <a:t> Mn</a:t>
                      </a:r>
                      <a:r>
                        <a:rPr lang="pt-BR" sz="1600" baseline="30000" dirty="0"/>
                        <a:t>2+</a:t>
                      </a:r>
                      <a:r>
                        <a:rPr lang="pt-BR" sz="1600" dirty="0"/>
                        <a:t> + 4H</a:t>
                      </a:r>
                      <a:r>
                        <a:rPr lang="pt-BR" sz="1600" baseline="-25000" dirty="0"/>
                        <a:t>2</a:t>
                      </a:r>
                      <a:r>
                        <a:rPr lang="pt-BR" sz="1600" dirty="0"/>
                        <a:t>O</a:t>
                      </a:r>
                    </a:p>
                    <a:p>
                      <a:r>
                        <a:rPr lang="pt-BR" sz="1600" i="1" dirty="0" smtClean="0"/>
                        <a:t>f</a:t>
                      </a:r>
                      <a:r>
                        <a:rPr lang="pt-BR" sz="1600" baseline="-25000" dirty="0" smtClean="0"/>
                        <a:t>Э</a:t>
                      </a:r>
                      <a:r>
                        <a:rPr lang="pt-BR" sz="1600" dirty="0" smtClean="0"/>
                        <a:t>(MnO</a:t>
                      </a:r>
                      <a:r>
                        <a:rPr lang="pt-BR" sz="1600" baseline="-25000" dirty="0" smtClean="0"/>
                        <a:t>4</a:t>
                      </a:r>
                      <a:r>
                        <a:rPr lang="pt-BR" sz="1600" baseline="30000" dirty="0"/>
                        <a:t>–</a:t>
                      </a:r>
                      <a:r>
                        <a:rPr lang="pt-BR" sz="1600" dirty="0"/>
                        <a:t>) = 1/5</a:t>
                      </a:r>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54453">
                <a:tc>
                  <a:txBody>
                    <a:bodyPr/>
                    <a:lstStyle/>
                    <a:p>
                      <a:pPr rtl="0"/>
                      <a:r>
                        <a:rPr kumimoji="0" lang="en-US" sz="1600" b="1" i="0" kern="1200" dirty="0" smtClean="0">
                          <a:solidFill>
                            <a:schemeClr val="tx1"/>
                          </a:solidFill>
                          <a:latin typeface="+mn-lt"/>
                          <a:ea typeface="+mn-ea"/>
                          <a:cs typeface="+mn-cs"/>
                        </a:rPr>
                        <a:t>Ion</a:t>
                      </a:r>
                      <a:endParaRPr kumimoji="0" lang="en-US" sz="1600" b="1" i="0" kern="1200" dirty="0">
                        <a:solidFill>
                          <a:schemeClr val="tx1"/>
                        </a:solidFill>
                        <a:latin typeface="+mn-lt"/>
                        <a:ea typeface="+mn-ea"/>
                        <a:cs typeface="+mn-cs"/>
                      </a:endParaRPr>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600" i="1" dirty="0" smtClean="0"/>
                        <a:t>f</a:t>
                      </a:r>
                      <a:r>
                        <a:rPr lang="en-US" sz="1600" baseline="-25000" dirty="0" smtClean="0"/>
                        <a:t>e</a:t>
                      </a:r>
                      <a:r>
                        <a:rPr lang="en-US" sz="1600" baseline="0" dirty="0" smtClean="0"/>
                        <a:t>=1/</a:t>
                      </a:r>
                      <a:r>
                        <a:rPr lang="en-US" sz="1600" i="1" dirty="0" smtClean="0"/>
                        <a:t>z</a:t>
                      </a:r>
                      <a:r>
                        <a:rPr lang="ru-RU" sz="1600" dirty="0" smtClean="0"/>
                        <a:t>,</a:t>
                      </a:r>
                      <a:endParaRPr lang="ru-RU" sz="1600" dirty="0"/>
                    </a:p>
                    <a:p>
                      <a:r>
                        <a:rPr lang="ru-RU" sz="1600" dirty="0"/>
                        <a:t>где </a:t>
                      </a:r>
                      <a:r>
                        <a:rPr lang="en-US" sz="1600" i="1" dirty="0"/>
                        <a:t>z</a:t>
                      </a:r>
                      <a:r>
                        <a:rPr lang="en-US" sz="1600" dirty="0"/>
                        <a:t> – </a:t>
                      </a:r>
                      <a:r>
                        <a:rPr lang="en-US" sz="1600" dirty="0" smtClean="0"/>
                        <a:t>ion charge</a:t>
                      </a:r>
                      <a:endParaRPr lang="ru-RU" sz="1600" dirty="0"/>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600" i="1" dirty="0"/>
                        <a:t>f</a:t>
                      </a:r>
                      <a:r>
                        <a:rPr lang="ru-RU" sz="1600" baseline="-25000" dirty="0"/>
                        <a:t>Э</a:t>
                      </a:r>
                      <a:r>
                        <a:rPr lang="ru-RU" sz="1600" dirty="0"/>
                        <a:t>(</a:t>
                      </a:r>
                      <a:r>
                        <a:rPr lang="en-US" sz="1600" dirty="0"/>
                        <a:t>SO</a:t>
                      </a:r>
                      <a:r>
                        <a:rPr lang="en-US" sz="1600" baseline="-25000" dirty="0"/>
                        <a:t>4</a:t>
                      </a:r>
                      <a:r>
                        <a:rPr lang="en-US" sz="1600" baseline="30000" dirty="0"/>
                        <a:t>2–</a:t>
                      </a:r>
                      <a:r>
                        <a:rPr lang="en-US" sz="1600" dirty="0"/>
                        <a:t>) = 1/2</a:t>
                      </a:r>
                    </a:p>
                  </a:txBody>
                  <a:tcPr marL="58994" marR="58994"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pic>
        <p:nvPicPr>
          <p:cNvPr id="56330" name="Picture 10" descr="http://www.sev-chem.narod.ru/spravochnik/teoriya/eq.files/image017.gif"/>
          <p:cNvPicPr>
            <a:picLocks noChangeAspect="1" noChangeArrowheads="1"/>
          </p:cNvPicPr>
          <p:nvPr/>
        </p:nvPicPr>
        <p:blipFill>
          <a:blip r:embed="rId2"/>
          <a:srcRect/>
          <a:stretch>
            <a:fillRect/>
          </a:stretch>
        </p:blipFill>
        <p:spPr bwMode="auto">
          <a:xfrm>
            <a:off x="15732125" y="0"/>
            <a:ext cx="523875" cy="447675"/>
          </a:xfrm>
          <a:prstGeom prst="rect">
            <a:avLst/>
          </a:prstGeom>
          <a:noFill/>
        </p:spPr>
      </p:pic>
      <p:pic>
        <p:nvPicPr>
          <p:cNvPr id="56331" name="Picture 11" descr="http://www.sev-chem.narod.ru/spravochnik/teoriya/eq.files/image019.gif"/>
          <p:cNvPicPr>
            <a:picLocks noChangeAspect="1" noChangeArrowheads="1"/>
          </p:cNvPicPr>
          <p:nvPr/>
        </p:nvPicPr>
        <p:blipFill>
          <a:blip r:embed="rId3"/>
          <a:srcRect/>
          <a:stretch>
            <a:fillRect/>
          </a:stretch>
        </p:blipFill>
        <p:spPr bwMode="auto">
          <a:xfrm>
            <a:off x="16868775" y="0"/>
            <a:ext cx="161925" cy="190500"/>
          </a:xfrm>
          <a:prstGeom prst="rect">
            <a:avLst/>
          </a:prstGeom>
          <a:noFill/>
        </p:spPr>
      </p:pic>
      <p:pic>
        <p:nvPicPr>
          <p:cNvPr id="56332" name="Picture 12" descr="http://www.sev-chem.narod.ru/spravochnik/teoriya/eq.files/image021.gif"/>
          <p:cNvPicPr>
            <a:picLocks noChangeAspect="1" noChangeArrowheads="1"/>
          </p:cNvPicPr>
          <p:nvPr/>
        </p:nvPicPr>
        <p:blipFill>
          <a:blip r:embed="rId4"/>
          <a:srcRect/>
          <a:stretch>
            <a:fillRect/>
          </a:stretch>
        </p:blipFill>
        <p:spPr bwMode="auto">
          <a:xfrm>
            <a:off x="17224375" y="0"/>
            <a:ext cx="114300" cy="152400"/>
          </a:xfrm>
          <a:prstGeom prst="rect">
            <a:avLst/>
          </a:prstGeom>
          <a:noFill/>
        </p:spPr>
      </p:pic>
      <p:pic>
        <p:nvPicPr>
          <p:cNvPr id="56333" name="Picture 13" descr="http://www.sev-chem.narod.ru/spravochnik/teoriya/eq.files/image021.gif"/>
          <p:cNvPicPr>
            <a:picLocks noChangeAspect="1" noChangeArrowheads="1"/>
          </p:cNvPicPr>
          <p:nvPr/>
        </p:nvPicPr>
        <p:blipFill>
          <a:blip r:embed="rId4"/>
          <a:srcRect/>
          <a:stretch>
            <a:fillRect/>
          </a:stretch>
        </p:blipFill>
        <p:spPr bwMode="auto">
          <a:xfrm>
            <a:off x="17475200" y="0"/>
            <a:ext cx="114300" cy="152400"/>
          </a:xfrm>
          <a:prstGeom prst="rect">
            <a:avLst/>
          </a:prstGeom>
          <a:noFill/>
        </p:spPr>
      </p:pic>
      <p:pic>
        <p:nvPicPr>
          <p:cNvPr id="56334" name="Picture 14" descr="http://www.sev-chem.narod.ru/spravochnik/teoriya/eq.files/image023.gif"/>
          <p:cNvPicPr>
            <a:picLocks noChangeAspect="1" noChangeArrowheads="1"/>
          </p:cNvPicPr>
          <p:nvPr/>
        </p:nvPicPr>
        <p:blipFill>
          <a:blip r:embed="rId5"/>
          <a:srcRect/>
          <a:stretch>
            <a:fillRect/>
          </a:stretch>
        </p:blipFill>
        <p:spPr bwMode="auto">
          <a:xfrm>
            <a:off x="17726025" y="0"/>
            <a:ext cx="485775" cy="44767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22085" y="476672"/>
            <a:ext cx="8512074" cy="584775"/>
          </a:xfrm>
          <a:prstGeom prst="rect">
            <a:avLst/>
          </a:prstGeom>
          <a:noFill/>
        </p:spPr>
        <p:txBody>
          <a:bodyPr wrap="none" rtlCol="0">
            <a:spAutoFit/>
          </a:bodyPr>
          <a:lstStyle/>
          <a:p>
            <a:r>
              <a:rPr lang="en-US" sz="3200" b="1" dirty="0"/>
              <a:t>The structure of the atom. Planetary model</a:t>
            </a:r>
            <a:endParaRPr lang="ru-RU" sz="3200" b="1" dirty="0"/>
          </a:p>
        </p:txBody>
      </p:sp>
      <p:sp>
        <p:nvSpPr>
          <p:cNvPr id="5" name="Прямоугольник 4"/>
          <p:cNvSpPr/>
          <p:nvPr/>
        </p:nvSpPr>
        <p:spPr>
          <a:xfrm>
            <a:off x="428596" y="1142984"/>
            <a:ext cx="4214842" cy="2554545"/>
          </a:xfrm>
          <a:prstGeom prst="rect">
            <a:avLst/>
          </a:prstGeom>
        </p:spPr>
        <p:txBody>
          <a:bodyPr wrap="square">
            <a:spAutoFit/>
          </a:bodyPr>
          <a:lstStyle/>
          <a:p>
            <a:pPr algn="just"/>
            <a:r>
              <a:rPr lang="ru-RU" sz="2000" dirty="0"/>
              <a:t> </a:t>
            </a:r>
            <a:r>
              <a:rPr lang="en-US" sz="2000" dirty="0"/>
              <a:t> In his experiments on scattering alpha particles on thin metal foil, Rutherford found that most alpha particles pass directly through the foil, but some bounce off. Rutherford suggested that there was a positively charged nucleus in the small area from which they bounced.</a:t>
            </a:r>
            <a:endParaRPr lang="ru-RU" sz="2000" dirty="0"/>
          </a:p>
        </p:txBody>
      </p:sp>
      <p:sp>
        <p:nvSpPr>
          <p:cNvPr id="7" name="Прямоугольник 6"/>
          <p:cNvSpPr/>
          <p:nvPr/>
        </p:nvSpPr>
        <p:spPr>
          <a:xfrm>
            <a:off x="464315" y="4238868"/>
            <a:ext cx="8215370" cy="1323439"/>
          </a:xfrm>
          <a:prstGeom prst="rect">
            <a:avLst/>
          </a:prstGeom>
        </p:spPr>
        <p:txBody>
          <a:bodyPr wrap="square">
            <a:spAutoFit/>
          </a:bodyPr>
          <a:lstStyle/>
          <a:p>
            <a:pPr algn="just"/>
            <a:r>
              <a:rPr lang="en-US" sz="2000" dirty="0"/>
              <a:t>Just as the Earth revolves around the Sun, the electric charge of an atom is concentrated in the nucleus, around which electrons of the opposite charge revolve, and the electromagnetic field keeps the electrons in the orbit of the nucleus. Therefore, the model is called </a:t>
            </a:r>
            <a:r>
              <a:rPr lang="en-US" sz="2000" b="1" u="sng" dirty="0"/>
              <a:t>planetary</a:t>
            </a:r>
            <a:r>
              <a:rPr lang="en-US" sz="2000" dirty="0"/>
              <a:t>.</a:t>
            </a:r>
            <a:endParaRPr lang="ru-RU" sz="2000" b="1" u="sng" dirty="0"/>
          </a:p>
        </p:txBody>
      </p:sp>
      <p:pic>
        <p:nvPicPr>
          <p:cNvPr id="28676" name="Picture 4" descr="Fundamentals of Atomic Structure | Edexcel GCSE Chemistry Revision">
            <a:extLst>
              <a:ext uri="{FF2B5EF4-FFF2-40B4-BE49-F238E27FC236}">
                <a16:creationId xmlns:a16="http://schemas.microsoft.com/office/drawing/2014/main" id="{27A14EE2-894D-424A-9365-188D60A7C1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268760"/>
            <a:ext cx="3974288" cy="276279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2844" y="1214422"/>
            <a:ext cx="8429684" cy="1631216"/>
          </a:xfrm>
          <a:prstGeom prst="rect">
            <a:avLst/>
          </a:prstGeom>
        </p:spPr>
        <p:txBody>
          <a:bodyPr wrap="square">
            <a:spAutoFit/>
          </a:bodyPr>
          <a:lstStyle/>
          <a:p>
            <a:pPr marL="457200" indent="-457200" algn="just">
              <a:buAutoNum type="arabicPeriod"/>
            </a:pPr>
            <a:r>
              <a:rPr lang="en-US" sz="2000" dirty="0"/>
              <a:t>If a charged electron revolves around a nucleus, it must radiate energy. Consequently, an electron starting to rotate around the nucleus, as calculations show, in a time equal to 108 </a:t>
            </a:r>
            <a:r>
              <a:rPr lang="ru-RU" sz="2000" dirty="0"/>
              <a:t>с</a:t>
            </a:r>
            <a:r>
              <a:rPr lang="en-US" sz="2000" dirty="0"/>
              <a:t>, must fall on the nucleus. However, atoms in an unexcited state do not emit energy and exist indefinitely.</a:t>
            </a:r>
            <a:endParaRPr lang="ru-RU" sz="2000" dirty="0"/>
          </a:p>
        </p:txBody>
      </p:sp>
      <p:sp>
        <p:nvSpPr>
          <p:cNvPr id="5" name="TextBox 4"/>
          <p:cNvSpPr txBox="1"/>
          <p:nvPr/>
        </p:nvSpPr>
        <p:spPr>
          <a:xfrm>
            <a:off x="857224" y="500042"/>
            <a:ext cx="7517764" cy="584775"/>
          </a:xfrm>
          <a:prstGeom prst="rect">
            <a:avLst/>
          </a:prstGeom>
          <a:noFill/>
        </p:spPr>
        <p:txBody>
          <a:bodyPr wrap="none" rtlCol="0">
            <a:spAutoFit/>
          </a:bodyPr>
          <a:lstStyle/>
          <a:p>
            <a:r>
              <a:rPr lang="en-US" sz="3200" b="1" dirty="0"/>
              <a:t>Contradictions in Rutherford's model</a:t>
            </a:r>
            <a:endParaRPr lang="ru-RU" sz="3200" b="1" dirty="0"/>
          </a:p>
        </p:txBody>
      </p:sp>
      <p:pic>
        <p:nvPicPr>
          <p:cNvPr id="2050" name="Picture 2" descr="ÑÐ¿ÐµÐºÑÑ Ð°ÑÐ¾Ð¼Ð° Ð²Ð¾Ð´Ð¾ÑÐ¾Ð´Ð° - YouTube"/>
          <p:cNvPicPr>
            <a:picLocks noChangeAspect="1" noChangeArrowheads="1"/>
          </p:cNvPicPr>
          <p:nvPr/>
        </p:nvPicPr>
        <p:blipFill>
          <a:blip r:embed="rId2"/>
          <a:srcRect t="6250" r="4688" b="4166"/>
          <a:stretch>
            <a:fillRect/>
          </a:stretch>
        </p:blipFill>
        <p:spPr bwMode="auto">
          <a:xfrm>
            <a:off x="4714844" y="2845638"/>
            <a:ext cx="4357686" cy="3071834"/>
          </a:xfrm>
          <a:prstGeom prst="rect">
            <a:avLst/>
          </a:prstGeom>
          <a:noFill/>
        </p:spPr>
      </p:pic>
      <p:sp>
        <p:nvSpPr>
          <p:cNvPr id="8" name="Прямоугольник 7"/>
          <p:cNvSpPr/>
          <p:nvPr/>
        </p:nvSpPr>
        <p:spPr>
          <a:xfrm>
            <a:off x="142844" y="3071810"/>
            <a:ext cx="4572000" cy="2862322"/>
          </a:xfrm>
          <a:prstGeom prst="rect">
            <a:avLst/>
          </a:prstGeom>
        </p:spPr>
        <p:txBody>
          <a:bodyPr>
            <a:spAutoFit/>
          </a:bodyPr>
          <a:lstStyle/>
          <a:p>
            <a:pPr marL="457200" indent="-457200" algn="just"/>
            <a:r>
              <a:rPr lang="ru-RU" dirty="0"/>
              <a:t>2. 	</a:t>
            </a:r>
            <a:r>
              <a:rPr lang="en-US" dirty="0"/>
              <a:t>An electron, moving around the nucleus in an orbit of an ever-smaller radius, continuously emits energy, that is, the emission spectrum of atoms must be continuous. It is known from experiments that the emission spectrum of an atom consists of individual colored lines separated by dark stripes, which means that the spectrum of the atom is linear.</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558209"/>
            <a:ext cx="8982331" cy="584775"/>
          </a:xfrm>
          <a:prstGeom prst="rect">
            <a:avLst/>
          </a:prstGeom>
          <a:noFill/>
        </p:spPr>
        <p:txBody>
          <a:bodyPr wrap="none" rtlCol="0">
            <a:spAutoFit/>
          </a:bodyPr>
          <a:lstStyle/>
          <a:p>
            <a:r>
              <a:rPr lang="en-US" sz="3200" b="1" dirty="0"/>
              <a:t>The structure of the atom. Niels Bohr's theory</a:t>
            </a:r>
            <a:endParaRPr lang="ru-RU" sz="3200" b="1" dirty="0"/>
          </a:p>
        </p:txBody>
      </p:sp>
      <p:sp>
        <p:nvSpPr>
          <p:cNvPr id="6" name="Прямоугольник 5"/>
          <p:cNvSpPr/>
          <p:nvPr/>
        </p:nvSpPr>
        <p:spPr>
          <a:xfrm>
            <a:off x="500034" y="1142984"/>
            <a:ext cx="7929618" cy="1815882"/>
          </a:xfrm>
          <a:prstGeom prst="rect">
            <a:avLst/>
          </a:prstGeom>
        </p:spPr>
        <p:txBody>
          <a:bodyPr wrap="square">
            <a:spAutoFit/>
          </a:bodyPr>
          <a:lstStyle/>
          <a:p>
            <a:r>
              <a:rPr lang="en-US" sz="2800" dirty="0"/>
              <a:t>Bohr's first postulate (postulate of stationary states):</a:t>
            </a:r>
            <a:endParaRPr lang="ru-RU" sz="2800" dirty="0"/>
          </a:p>
          <a:p>
            <a:r>
              <a:rPr lang="en-US" sz="2800" dirty="0"/>
              <a:t>The atom has orbits, called stationary, moving along which the electron does not emit energy.</a:t>
            </a:r>
            <a:endParaRPr lang="ru-RU" sz="2800" dirty="0"/>
          </a:p>
        </p:txBody>
      </p:sp>
      <p:pic>
        <p:nvPicPr>
          <p:cNvPr id="1028" name="Picture 4" descr="ÐÐ²Ð°Ð½ÑÐ¾Ð²ÑÐµ Ð¿Ð¾ÑÑÑÐ»Ð°ÑÑ ÐÐ¾ÑÐ°, ÑÐ´ÐµÑÐ½Ð°Ñ Ð¼Ð¾Ð´ÐµÐ»Ñ Ð°ÑÐ¾Ð¼Ð°. Ð¢ÐµÑÑÑ online, Ð¿Ð¾Ð´Ð³Ð¾ÑÐ¾Ð²ÐºÐ° Ðº  Ð¦Ð¢, ÐºÑÑÑÑ Ð¿Ð¾ ÑÐ¸Ð·Ð¸ÐºÐµ Ð² ÐÐ¸Ð½ÑÐºÐµ"/>
          <p:cNvPicPr>
            <a:picLocks noChangeAspect="1" noChangeArrowheads="1"/>
          </p:cNvPicPr>
          <p:nvPr/>
        </p:nvPicPr>
        <p:blipFill>
          <a:blip r:embed="rId2"/>
          <a:srcRect/>
          <a:stretch>
            <a:fillRect/>
          </a:stretch>
        </p:blipFill>
        <p:spPr bwMode="auto">
          <a:xfrm>
            <a:off x="539552" y="2958866"/>
            <a:ext cx="7358114" cy="3061091"/>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4282" y="857232"/>
            <a:ext cx="8572560" cy="2677656"/>
          </a:xfrm>
          <a:prstGeom prst="rect">
            <a:avLst/>
          </a:prstGeom>
        </p:spPr>
        <p:txBody>
          <a:bodyPr wrap="square">
            <a:spAutoFit/>
          </a:bodyPr>
          <a:lstStyle/>
          <a:p>
            <a:r>
              <a:rPr lang="en-US" sz="2400" dirty="0"/>
              <a:t>Bohr's second postulate (rule of frequencies):</a:t>
            </a:r>
            <a:endParaRPr lang="ru-RU" sz="2400" dirty="0"/>
          </a:p>
          <a:p>
            <a:r>
              <a:rPr lang="en-US" sz="2400" dirty="0"/>
              <a:t>Radiation and absorption of energy by an atom occurs during the transition from one stationary orbit to another. The energy of the emitted (absorbed) photon is</a:t>
            </a:r>
            <a:endParaRPr lang="ru-RU" sz="2400" dirty="0"/>
          </a:p>
          <a:p>
            <a:pPr algn="ctr"/>
            <a:r>
              <a:rPr lang="ru-RU" sz="2400" b="1" dirty="0" err="1"/>
              <a:t>hν</a:t>
            </a:r>
            <a:r>
              <a:rPr lang="ru-RU" sz="2400" b="1" dirty="0"/>
              <a:t> = E</a:t>
            </a:r>
            <a:r>
              <a:rPr lang="ru-RU" sz="2400" b="1" baseline="-25000" dirty="0"/>
              <a:t>2</a:t>
            </a:r>
            <a:r>
              <a:rPr lang="ru-RU" sz="2400" b="1" dirty="0"/>
              <a:t> – E</a:t>
            </a:r>
            <a:r>
              <a:rPr lang="ru-RU" sz="2400" b="1" baseline="-25000" dirty="0"/>
              <a:t>1</a:t>
            </a:r>
            <a:r>
              <a:rPr lang="ru-RU" sz="2400" b="1" dirty="0"/>
              <a:t>,</a:t>
            </a:r>
          </a:p>
          <a:p>
            <a:pPr algn="just"/>
            <a:r>
              <a:rPr lang="en-US" sz="2400" dirty="0"/>
              <a:t>where</a:t>
            </a:r>
            <a:r>
              <a:rPr lang="ru-RU" sz="2400" dirty="0"/>
              <a:t> h - </a:t>
            </a:r>
            <a:r>
              <a:rPr lang="en-US" sz="2400" dirty="0"/>
              <a:t>is Planck's constant</a:t>
            </a:r>
            <a:r>
              <a:rPr lang="ru-RU" sz="2400" dirty="0"/>
              <a:t> (6,626176·10</a:t>
            </a:r>
            <a:r>
              <a:rPr lang="ru-RU" sz="2400" baseline="30000" dirty="0"/>
              <a:t>­34</a:t>
            </a:r>
            <a:r>
              <a:rPr lang="ru-RU" sz="2400" dirty="0"/>
              <a:t> </a:t>
            </a:r>
            <a:r>
              <a:rPr lang="ru-RU" sz="2400" dirty="0">
                <a:solidFill>
                  <a:srgbClr val="FF0000"/>
                </a:solidFill>
              </a:rPr>
              <a:t>Дж·с</a:t>
            </a:r>
            <a:r>
              <a:rPr lang="ru-RU" sz="2400" dirty="0"/>
              <a:t>),</a:t>
            </a:r>
          </a:p>
          <a:p>
            <a:pPr algn="just"/>
            <a:r>
              <a:rPr lang="ru-RU" sz="2400" dirty="0"/>
              <a:t>      </a:t>
            </a:r>
            <a:r>
              <a:rPr lang="el-GR" sz="2400" dirty="0"/>
              <a:t>ν</a:t>
            </a:r>
            <a:r>
              <a:rPr lang="ru-RU" sz="2400" dirty="0"/>
              <a:t> – </a:t>
            </a:r>
            <a:r>
              <a:rPr lang="en-US" sz="2400" dirty="0"/>
              <a:t> frequency of the emitted (absorbed) photon</a:t>
            </a:r>
            <a:r>
              <a:rPr lang="ru-RU" sz="2400" dirty="0"/>
              <a:t>(</a:t>
            </a:r>
            <a:r>
              <a:rPr lang="ru-RU" sz="2400" dirty="0">
                <a:solidFill>
                  <a:srgbClr val="FF0000"/>
                </a:solidFill>
              </a:rPr>
              <a:t>с</a:t>
            </a:r>
            <a:r>
              <a:rPr lang="ru-RU" sz="2400" baseline="30000" dirty="0">
                <a:solidFill>
                  <a:srgbClr val="FF0000"/>
                </a:solidFill>
              </a:rPr>
              <a:t>-1</a:t>
            </a:r>
            <a:r>
              <a:rPr lang="ru-RU" sz="2400" dirty="0"/>
              <a:t>). </a:t>
            </a:r>
          </a:p>
        </p:txBody>
      </p:sp>
      <p:pic>
        <p:nvPicPr>
          <p:cNvPr id="5" name="Picture 2" descr="Ð ÐÐÐÐ¬ÐÐÐ¯ Ð¤ÐÐÐÐÐ. ÐÐ²Ð°Ð½ÑÐ¾Ð²ÑÐµ Ð¿Ð¾ÑÑÑÐ»Ð°ÑÑ ÐÐ¾ÑÐ°"/>
          <p:cNvPicPr>
            <a:picLocks noChangeAspect="1" noChangeArrowheads="1"/>
          </p:cNvPicPr>
          <p:nvPr/>
        </p:nvPicPr>
        <p:blipFill>
          <a:blip r:embed="rId2"/>
          <a:srcRect/>
          <a:stretch>
            <a:fillRect/>
          </a:stretch>
        </p:blipFill>
        <p:spPr bwMode="auto">
          <a:xfrm>
            <a:off x="4666526" y="3573016"/>
            <a:ext cx="3843343" cy="2945367"/>
          </a:xfrm>
          <a:prstGeom prst="rect">
            <a:avLst/>
          </a:prstGeom>
          <a:noFill/>
        </p:spPr>
      </p:pic>
      <p:sp>
        <p:nvSpPr>
          <p:cNvPr id="6" name="TextBox 5"/>
          <p:cNvSpPr txBox="1"/>
          <p:nvPr/>
        </p:nvSpPr>
        <p:spPr>
          <a:xfrm>
            <a:off x="107504" y="272457"/>
            <a:ext cx="8982331" cy="584775"/>
          </a:xfrm>
          <a:prstGeom prst="rect">
            <a:avLst/>
          </a:prstGeom>
          <a:noFill/>
        </p:spPr>
        <p:txBody>
          <a:bodyPr wrap="none" rtlCol="0">
            <a:spAutoFit/>
          </a:bodyPr>
          <a:lstStyle/>
          <a:p>
            <a:r>
              <a:rPr lang="en-US" sz="3200" b="1" dirty="0"/>
              <a:t>The structure of the atom. Niels Bohr's theory</a:t>
            </a:r>
            <a:endParaRPr lang="ru-RU" sz="3200" b="1" dirty="0"/>
          </a:p>
        </p:txBody>
      </p:sp>
      <p:sp>
        <p:nvSpPr>
          <p:cNvPr id="7" name="Прямоугольник 6"/>
          <p:cNvSpPr/>
          <p:nvPr/>
        </p:nvSpPr>
        <p:spPr>
          <a:xfrm>
            <a:off x="214282" y="3786190"/>
            <a:ext cx="4429156" cy="2031325"/>
          </a:xfrm>
          <a:prstGeom prst="rect">
            <a:avLst/>
          </a:prstGeom>
        </p:spPr>
        <p:txBody>
          <a:bodyPr wrap="square">
            <a:spAutoFit/>
          </a:bodyPr>
          <a:lstStyle/>
          <a:p>
            <a:pPr algn="just"/>
            <a:r>
              <a:rPr lang="en-US" dirty="0"/>
              <a:t>Bohr stationarity condition for the n-</a:t>
            </a:r>
            <a:r>
              <a:rPr lang="en-US" dirty="0" err="1"/>
              <a:t>th</a:t>
            </a:r>
            <a:r>
              <a:rPr lang="en-US" dirty="0"/>
              <a:t> orbit (orbit quantization rule):</a:t>
            </a:r>
            <a:endParaRPr lang="ru-RU" dirty="0"/>
          </a:p>
          <a:p>
            <a:pPr algn="ctr"/>
            <a:r>
              <a:rPr lang="ru-RU" b="1" dirty="0"/>
              <a:t>m</a:t>
            </a:r>
            <a:r>
              <a:rPr lang="el-GR" b="1" dirty="0"/>
              <a:t>ν</a:t>
            </a:r>
            <a:r>
              <a:rPr lang="ru-RU" b="1" baseline="-25000" dirty="0" err="1"/>
              <a:t>n</a:t>
            </a:r>
            <a:r>
              <a:rPr lang="ru-RU" b="1" dirty="0" err="1"/>
              <a:t>r</a:t>
            </a:r>
            <a:r>
              <a:rPr lang="ru-RU" b="1" baseline="-25000" dirty="0" err="1"/>
              <a:t>n</a:t>
            </a:r>
            <a:r>
              <a:rPr lang="ru-RU" b="1" dirty="0"/>
              <a:t> = </a:t>
            </a:r>
            <a:r>
              <a:rPr lang="ru-RU" b="1" dirty="0" err="1"/>
              <a:t>nħ</a:t>
            </a:r>
            <a:r>
              <a:rPr lang="ru-RU" b="1" dirty="0"/>
              <a:t>, </a:t>
            </a:r>
          </a:p>
          <a:p>
            <a:pPr algn="just"/>
            <a:r>
              <a:rPr lang="ru-RU" dirty="0"/>
              <a:t>n – </a:t>
            </a:r>
            <a:r>
              <a:rPr lang="en-US" dirty="0"/>
              <a:t> a positive number called the principal quantum number. It indicates the number of the orbit along which the electron can move.</a:t>
            </a: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67799" y="285728"/>
            <a:ext cx="6170215" cy="584775"/>
          </a:xfrm>
          <a:prstGeom prst="rect">
            <a:avLst/>
          </a:prstGeom>
          <a:noFill/>
        </p:spPr>
        <p:txBody>
          <a:bodyPr wrap="none" rtlCol="0">
            <a:spAutoFit/>
          </a:bodyPr>
          <a:lstStyle/>
          <a:p>
            <a:r>
              <a:rPr lang="en-US" sz="3200" b="1" dirty="0"/>
              <a:t>Disadvantages of Bohr's theory</a:t>
            </a:r>
            <a:endParaRPr lang="ru-RU" sz="3200" b="1" dirty="0"/>
          </a:p>
        </p:txBody>
      </p:sp>
      <p:sp>
        <p:nvSpPr>
          <p:cNvPr id="5" name="TextBox 4"/>
          <p:cNvSpPr txBox="1"/>
          <p:nvPr/>
        </p:nvSpPr>
        <p:spPr>
          <a:xfrm>
            <a:off x="214283" y="1142984"/>
            <a:ext cx="8429684" cy="3970318"/>
          </a:xfrm>
          <a:prstGeom prst="rect">
            <a:avLst/>
          </a:prstGeom>
          <a:noFill/>
        </p:spPr>
        <p:txBody>
          <a:bodyPr wrap="square" rtlCol="0">
            <a:spAutoFit/>
          </a:bodyPr>
          <a:lstStyle/>
          <a:p>
            <a:pPr marL="342900" indent="-342900" algn="just">
              <a:buAutoNum type="arabicPeriod"/>
            </a:pPr>
            <a:r>
              <a:rPr lang="en-US" sz="2800" dirty="0"/>
              <a:t>Couldn't explain the intensity of the spectral lines</a:t>
            </a:r>
            <a:endParaRPr lang="ru-RU" sz="2800" dirty="0"/>
          </a:p>
          <a:p>
            <a:pPr algn="just"/>
            <a:endParaRPr lang="ru-RU" sz="2800" dirty="0"/>
          </a:p>
          <a:p>
            <a:pPr marL="342900" indent="-342900" algn="just"/>
            <a:r>
              <a:rPr lang="ru-RU" sz="2800" dirty="0"/>
              <a:t>2. </a:t>
            </a:r>
            <a:r>
              <a:rPr lang="en-US" sz="2800" dirty="0"/>
              <a:t>Valid only for hydrogen-like atoms</a:t>
            </a:r>
            <a:endParaRPr lang="ru-RU" sz="2800" dirty="0"/>
          </a:p>
          <a:p>
            <a:pPr marL="342900" indent="-342900"/>
            <a:endParaRPr lang="ru-RU" sz="2800" dirty="0"/>
          </a:p>
          <a:p>
            <a:pPr marL="342900" indent="-342900" algn="just"/>
            <a:r>
              <a:rPr lang="ru-RU" sz="2800" dirty="0"/>
              <a:t>3. </a:t>
            </a:r>
            <a:r>
              <a:rPr lang="en-US" sz="2800" dirty="0"/>
              <a:t>Logical contradictions: the first equation describing the motion of an electron belongs to classical mechanics, and the second equation describing the quantization of orbits belongs to quantum mechanics.</a:t>
            </a:r>
            <a:endParaRPr lang="ru-RU"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 descr="ÐÑÐµÐ·ÐµÐ½ÑÐ°ÑÐ¸Ñ Ð½Ð° ÑÐµÐ¼Ñ: ÐÑÐ¾Ð¼Ð½Ð°Ñ ÑÐ¸Ð·Ð¸ÐºÐ° â Ð¿ÑÐµÐ·ÐµÐ½ÑÐ°ÑÐ¸Ñ Ð½Ð° Slide-Share.ru 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4" name="AutoShape 4" descr="ÐÑÐµÐ·ÐµÐ½ÑÐ°ÑÐ¸Ñ Ð½Ð° ÑÐµÐ¼Ñ: ÐÑÐ¾Ð¼Ð½Ð°Ñ ÑÐ¸Ð·Ð¸ÐºÐ° â Ð¿ÑÐµÐ·ÐµÐ½ÑÐ°ÑÐ¸Ñ Ð½Ð° Slide-Share.ru 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6" name="AutoShape 6" descr="ÐÑÐµÐ·ÐµÐ½ÑÐ°ÑÐ¸Ñ Ð½Ð° ÑÐµÐ¼Ñ: ÐÑÐ¾Ð¼Ð½Ð°Ñ ÑÐ¸Ð·Ð¸ÐºÐ° â Ð¿ÑÐµÐ·ÐµÐ½ÑÐ°ÑÐ¸Ñ Ð½Ð° Slide-Share.ru 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8" name="AutoShape 8" descr="ÐÑÐµÐ·ÐµÐ½ÑÐ°ÑÐ¸Ñ Ð½Ð° ÑÐµÐ¼Ñ: ÐÑÐ¾Ð¼Ð½Ð°Ñ ÑÐ¸Ð·Ð¸ÐºÐ° â Ð¿ÑÐµÐ·ÐµÐ½ÑÐ°ÑÐ¸Ñ Ð½Ð° Slide-Share.ru 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90" name="AutoShape 10" descr="File:Helium atom QM edit 1.svg - Wikimedia Comm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92" name="AutoShape 12" descr="File:Helium atom QM edit 1.svg - Wikimedia Comm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94" name="AutoShape 14" descr="File:Helium atom QM edit 1.svg - Wikimedia Comm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96" name="AutoShape 16" descr="File:Helium atom QM edit 1.svg - Wikimedia Comm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98" name="AutoShape 18" descr="ÐÑÐ¾Ð¼ â ÐÐ¸ÐºÐ¸Ð¿ÐµÐ´Ð¸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00" name="AutoShape 20" descr="ÐÑÐ¾Ð¼ â ÐÐ¸ÐºÐ¸Ð¿ÐµÐ´Ð¸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6" name="AutoShape 2" descr="File:Helium atom QM edit 1.svg - Wikimedia Comm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TextBox 12"/>
          <p:cNvSpPr txBox="1"/>
          <p:nvPr/>
        </p:nvSpPr>
        <p:spPr>
          <a:xfrm>
            <a:off x="285720" y="214290"/>
            <a:ext cx="8358246" cy="1077218"/>
          </a:xfrm>
          <a:prstGeom prst="rect">
            <a:avLst/>
          </a:prstGeom>
          <a:noFill/>
        </p:spPr>
        <p:txBody>
          <a:bodyPr wrap="square" rtlCol="0">
            <a:spAutoFit/>
          </a:bodyPr>
          <a:lstStyle/>
          <a:p>
            <a:pPr algn="ctr"/>
            <a:r>
              <a:rPr lang="en-US" sz="3200" b="1" dirty="0"/>
              <a:t>Modern quantum mechanical model of the atom</a:t>
            </a:r>
            <a:endParaRPr lang="ru-RU" sz="3200" b="1" dirty="0"/>
          </a:p>
        </p:txBody>
      </p:sp>
      <p:pic>
        <p:nvPicPr>
          <p:cNvPr id="1028" name="Picture 4" descr="File:Helium atom QMuniv.svg - Wikimedia Commons"/>
          <p:cNvPicPr>
            <a:picLocks noChangeAspect="1" noChangeArrowheads="1"/>
          </p:cNvPicPr>
          <p:nvPr/>
        </p:nvPicPr>
        <p:blipFill>
          <a:blip r:embed="rId2"/>
          <a:srcRect/>
          <a:stretch>
            <a:fillRect/>
          </a:stretch>
        </p:blipFill>
        <p:spPr bwMode="auto">
          <a:xfrm>
            <a:off x="6072236" y="1142984"/>
            <a:ext cx="2714606" cy="2357422"/>
          </a:xfrm>
          <a:prstGeom prst="rect">
            <a:avLst/>
          </a:prstGeom>
          <a:noFill/>
        </p:spPr>
      </p:pic>
      <p:sp>
        <p:nvSpPr>
          <p:cNvPr id="15" name="TextBox 14"/>
          <p:cNvSpPr txBox="1"/>
          <p:nvPr/>
        </p:nvSpPr>
        <p:spPr>
          <a:xfrm>
            <a:off x="6630905" y="3631172"/>
            <a:ext cx="1545359" cy="369332"/>
          </a:xfrm>
          <a:prstGeom prst="rect">
            <a:avLst/>
          </a:prstGeom>
          <a:noFill/>
        </p:spPr>
        <p:txBody>
          <a:bodyPr wrap="none" rtlCol="0">
            <a:spAutoFit/>
          </a:bodyPr>
          <a:lstStyle/>
          <a:p>
            <a:r>
              <a:rPr lang="en-US" dirty="0"/>
              <a:t>Helium Atom</a:t>
            </a:r>
            <a:endParaRPr lang="ru-RU" dirty="0"/>
          </a:p>
        </p:txBody>
      </p:sp>
      <p:sp>
        <p:nvSpPr>
          <p:cNvPr id="16" name="TextBox 15"/>
          <p:cNvSpPr txBox="1"/>
          <p:nvPr/>
        </p:nvSpPr>
        <p:spPr>
          <a:xfrm>
            <a:off x="285721" y="1357298"/>
            <a:ext cx="4929222" cy="1323439"/>
          </a:xfrm>
          <a:prstGeom prst="rect">
            <a:avLst/>
          </a:prstGeom>
          <a:noFill/>
        </p:spPr>
        <p:txBody>
          <a:bodyPr wrap="square" rtlCol="0">
            <a:spAutoFit/>
          </a:bodyPr>
          <a:lstStyle/>
          <a:p>
            <a:pPr algn="just"/>
            <a:r>
              <a:rPr lang="en-US" sz="2000" b="1" dirty="0"/>
              <a:t>An atom is the smallest chemically indivisible particle, consisting of a positively charged nucleus and the electrons surrounding it.</a:t>
            </a:r>
            <a:endParaRPr lang="ru-RU" sz="2000" dirty="0"/>
          </a:p>
        </p:txBody>
      </p:sp>
      <p:graphicFrame>
        <p:nvGraphicFramePr>
          <p:cNvPr id="17" name="Схема 16"/>
          <p:cNvGraphicFramePr/>
          <p:nvPr>
            <p:extLst>
              <p:ext uri="{D42A27DB-BD31-4B8C-83A1-F6EECF244321}">
                <p14:modId xmlns:p14="http://schemas.microsoft.com/office/powerpoint/2010/main" val="820515191"/>
              </p:ext>
            </p:extLst>
          </p:nvPr>
        </p:nvGraphicFramePr>
        <p:xfrm>
          <a:off x="-428660" y="2794000"/>
          <a:ext cx="5786478"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TextBox 17"/>
          <p:cNvSpPr txBox="1"/>
          <p:nvPr/>
        </p:nvSpPr>
        <p:spPr>
          <a:xfrm>
            <a:off x="4714876" y="4000504"/>
            <a:ext cx="4357718" cy="2308324"/>
          </a:xfrm>
          <a:prstGeom prst="rect">
            <a:avLst/>
          </a:prstGeom>
          <a:noFill/>
        </p:spPr>
        <p:txBody>
          <a:bodyPr wrap="square" rtlCol="0">
            <a:spAutoFit/>
          </a:bodyPr>
          <a:lstStyle/>
          <a:p>
            <a:pPr algn="just"/>
            <a:r>
              <a:rPr lang="en-US" b="1" dirty="0"/>
              <a:t>A proton </a:t>
            </a:r>
            <a:r>
              <a:rPr lang="en-US" dirty="0"/>
              <a:t>is an elementary particle that is in the nucleus, has a positive charge and a mass equal to 1 atomic unit (</a:t>
            </a:r>
            <a:r>
              <a:rPr lang="en-US" dirty="0" err="1"/>
              <a:t>a.u</a:t>
            </a:r>
            <a:r>
              <a:rPr lang="en-US" dirty="0"/>
              <a:t>.).</a:t>
            </a:r>
            <a:endParaRPr lang="ru-RU" dirty="0"/>
          </a:p>
          <a:p>
            <a:pPr algn="just"/>
            <a:r>
              <a:rPr lang="en-US" b="1" dirty="0"/>
              <a:t>A neutron </a:t>
            </a:r>
            <a:r>
              <a:rPr lang="en-US" dirty="0"/>
              <a:t>is an elementary particle that is in the nucleus, has no charge, and its mass is 1 (</a:t>
            </a:r>
            <a:r>
              <a:rPr lang="en-US" dirty="0" err="1"/>
              <a:t>a.u</a:t>
            </a:r>
            <a:r>
              <a:rPr lang="en-US" dirty="0"/>
              <a:t>.).</a:t>
            </a:r>
            <a:endParaRPr lang="ru-RU" dirty="0"/>
          </a:p>
          <a:p>
            <a:pPr algn="just"/>
            <a:r>
              <a:rPr lang="en-US" b="1" dirty="0"/>
              <a:t>An electron </a:t>
            </a:r>
            <a:r>
              <a:rPr lang="en-US" dirty="0"/>
              <a:t>is a stable negatively charged elementary particle.</a:t>
            </a:r>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643174" y="142852"/>
            <a:ext cx="2976071" cy="584775"/>
          </a:xfrm>
          <a:prstGeom prst="rect">
            <a:avLst/>
          </a:prstGeom>
        </p:spPr>
        <p:txBody>
          <a:bodyPr wrap="none">
            <a:spAutoFit/>
          </a:bodyPr>
          <a:lstStyle/>
          <a:p>
            <a:r>
              <a:rPr lang="en-US" sz="3200" b="1" dirty="0"/>
              <a:t>Atomic orbital</a:t>
            </a:r>
            <a:endParaRPr lang="ru-RU" sz="3200" b="1" dirty="0"/>
          </a:p>
        </p:txBody>
      </p:sp>
      <p:sp>
        <p:nvSpPr>
          <p:cNvPr id="5" name="Прямоугольник 4"/>
          <p:cNvSpPr/>
          <p:nvPr/>
        </p:nvSpPr>
        <p:spPr>
          <a:xfrm>
            <a:off x="357158" y="785794"/>
            <a:ext cx="8215370" cy="1200329"/>
          </a:xfrm>
          <a:prstGeom prst="rect">
            <a:avLst/>
          </a:prstGeom>
        </p:spPr>
        <p:txBody>
          <a:bodyPr wrap="square">
            <a:spAutoFit/>
          </a:bodyPr>
          <a:lstStyle/>
          <a:p>
            <a:pPr algn="just"/>
            <a:r>
              <a:rPr lang="en-US" dirty="0"/>
              <a:t>All chemical properties of substances are determined by the structure of the electronic shells of atoms. The electron moves at such a high speed that it is actually "smeared" over the atom; it is not located at one specific point, but forms an </a:t>
            </a:r>
            <a:r>
              <a:rPr lang="en-US" b="1" dirty="0"/>
              <a:t>"electronic cloud".</a:t>
            </a:r>
            <a:endParaRPr lang="ru-RU" b="1" dirty="0"/>
          </a:p>
        </p:txBody>
      </p:sp>
      <p:sp>
        <p:nvSpPr>
          <p:cNvPr id="6" name="Прямоугольник 5"/>
          <p:cNvSpPr/>
          <p:nvPr/>
        </p:nvSpPr>
        <p:spPr>
          <a:xfrm>
            <a:off x="357158" y="2000240"/>
            <a:ext cx="4572000" cy="923330"/>
          </a:xfrm>
          <a:prstGeom prst="rect">
            <a:avLst/>
          </a:prstGeom>
        </p:spPr>
        <p:txBody>
          <a:bodyPr>
            <a:spAutoFit/>
          </a:bodyPr>
          <a:lstStyle/>
          <a:p>
            <a:pPr algn="just"/>
            <a:r>
              <a:rPr lang="en-US" b="1" dirty="0"/>
              <a:t>An atomic orbital </a:t>
            </a:r>
            <a:r>
              <a:rPr lang="en-US" dirty="0"/>
              <a:t>is a region of space in which the probability of finding an electron is maximum.</a:t>
            </a:r>
            <a:endParaRPr lang="ru-RU" dirty="0"/>
          </a:p>
        </p:txBody>
      </p:sp>
      <p:pic>
        <p:nvPicPr>
          <p:cNvPr id="22530" name="Picture 2" descr="https://foxford.ru/uploads/tinymce_image/image/9769/eef148adac7d5e57.jpg"/>
          <p:cNvPicPr>
            <a:picLocks noChangeAspect="1" noChangeArrowheads="1"/>
          </p:cNvPicPr>
          <p:nvPr/>
        </p:nvPicPr>
        <p:blipFill>
          <a:blip r:embed="rId2"/>
          <a:srcRect/>
          <a:stretch>
            <a:fillRect/>
          </a:stretch>
        </p:blipFill>
        <p:spPr bwMode="auto">
          <a:xfrm>
            <a:off x="214282" y="4143380"/>
            <a:ext cx="4929222" cy="1760083"/>
          </a:xfrm>
          <a:prstGeom prst="rect">
            <a:avLst/>
          </a:prstGeom>
          <a:noFill/>
        </p:spPr>
      </p:pic>
      <p:sp>
        <p:nvSpPr>
          <p:cNvPr id="8" name="Прямоугольник 7"/>
          <p:cNvSpPr/>
          <p:nvPr/>
        </p:nvSpPr>
        <p:spPr>
          <a:xfrm>
            <a:off x="357158" y="2928934"/>
            <a:ext cx="4572000" cy="923330"/>
          </a:xfrm>
          <a:prstGeom prst="rect">
            <a:avLst/>
          </a:prstGeom>
        </p:spPr>
        <p:txBody>
          <a:bodyPr>
            <a:spAutoFit/>
          </a:bodyPr>
          <a:lstStyle/>
          <a:p>
            <a:pPr algn="just"/>
            <a:r>
              <a:rPr lang="en-US" dirty="0"/>
              <a:t>Each orbital can accommodate as much as possible two electrons with equal energy, but differing in a special property, </a:t>
            </a:r>
            <a:r>
              <a:rPr lang="en-US" b="1" dirty="0"/>
              <a:t>spin</a:t>
            </a:r>
            <a:r>
              <a:rPr lang="en-US" dirty="0"/>
              <a:t>.</a:t>
            </a:r>
            <a:endParaRPr lang="ru-RU" dirty="0"/>
          </a:p>
        </p:txBody>
      </p:sp>
      <p:sp>
        <p:nvSpPr>
          <p:cNvPr id="10" name="Прямоугольник 9"/>
          <p:cNvSpPr/>
          <p:nvPr/>
        </p:nvSpPr>
        <p:spPr>
          <a:xfrm>
            <a:off x="5148064" y="4351889"/>
            <a:ext cx="3857620" cy="1754326"/>
          </a:xfrm>
          <a:prstGeom prst="rect">
            <a:avLst/>
          </a:prstGeom>
        </p:spPr>
        <p:txBody>
          <a:bodyPr wrap="square">
            <a:spAutoFit/>
          </a:bodyPr>
          <a:lstStyle/>
          <a:p>
            <a:pPr algn="just"/>
            <a:r>
              <a:rPr lang="en-US" i="1" dirty="0"/>
              <a:t>Graphically, the orbital is usually depicted as a square, and electrons in the form of arrows pointing up or down. Arrows pointing in opposite directions represent electrons with two opposite spins.</a:t>
            </a:r>
            <a:endParaRPr lang="ru-RU" dirty="0"/>
          </a:p>
        </p:txBody>
      </p:sp>
      <p:pic>
        <p:nvPicPr>
          <p:cNvPr id="29698" name="Picture 2" descr="Electron Cloud Model (Current) - M&amp;amp;M Chem">
            <a:extLst>
              <a:ext uri="{FF2B5EF4-FFF2-40B4-BE49-F238E27FC236}">
                <a16:creationId xmlns:a16="http://schemas.microsoft.com/office/drawing/2014/main" id="{28F9CA56-7A8A-414A-8814-06D244CB05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3504" y="1604064"/>
            <a:ext cx="2592288" cy="27478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Выноска со стрелкой вправо 12"/>
          <p:cNvSpPr/>
          <p:nvPr/>
        </p:nvSpPr>
        <p:spPr>
          <a:xfrm>
            <a:off x="357158" y="5357826"/>
            <a:ext cx="5286412" cy="1285884"/>
          </a:xfrm>
          <a:prstGeom prst="rightArrowCallout">
            <a:avLst>
              <a:gd name="adj1" fmla="val 25000"/>
              <a:gd name="adj2" fmla="val 25000"/>
              <a:gd name="adj3" fmla="val 25000"/>
              <a:gd name="adj4" fmla="val 81025"/>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ru-RU"/>
          </a:p>
        </p:txBody>
      </p:sp>
      <p:sp>
        <p:nvSpPr>
          <p:cNvPr id="4" name="Прямоугольник 3"/>
          <p:cNvSpPr/>
          <p:nvPr/>
        </p:nvSpPr>
        <p:spPr>
          <a:xfrm>
            <a:off x="2769880" y="267129"/>
            <a:ext cx="3747116" cy="584775"/>
          </a:xfrm>
          <a:prstGeom prst="rect">
            <a:avLst/>
          </a:prstGeom>
        </p:spPr>
        <p:txBody>
          <a:bodyPr wrap="none">
            <a:spAutoFit/>
          </a:bodyPr>
          <a:lstStyle/>
          <a:p>
            <a:r>
              <a:rPr lang="en-US" sz="3200" b="1" dirty="0"/>
              <a:t>Electronic orbitals</a:t>
            </a:r>
            <a:endParaRPr lang="ru-RU" sz="3200" b="1" dirty="0"/>
          </a:p>
        </p:txBody>
      </p:sp>
      <p:sp>
        <p:nvSpPr>
          <p:cNvPr id="5" name="Прямоугольник 4"/>
          <p:cNvSpPr/>
          <p:nvPr/>
        </p:nvSpPr>
        <p:spPr>
          <a:xfrm>
            <a:off x="500034" y="785794"/>
            <a:ext cx="8286808" cy="646331"/>
          </a:xfrm>
          <a:prstGeom prst="rect">
            <a:avLst/>
          </a:prstGeom>
        </p:spPr>
        <p:txBody>
          <a:bodyPr wrap="square">
            <a:spAutoFit/>
          </a:bodyPr>
          <a:lstStyle/>
          <a:p>
            <a:r>
              <a:rPr lang="en-US" dirty="0"/>
              <a:t>Electronic orbitals have a specific shape and </a:t>
            </a:r>
            <a:r>
              <a:rPr lang="en-US" dirty="0" err="1"/>
              <a:t>energy.A</a:t>
            </a:r>
            <a:r>
              <a:rPr lang="en-US" dirty="0"/>
              <a:t> number of orbitals with equal or similar energies form an </a:t>
            </a:r>
            <a:r>
              <a:rPr lang="en-US" b="1" dirty="0"/>
              <a:t>energy level </a:t>
            </a:r>
            <a:r>
              <a:rPr lang="en-US" dirty="0"/>
              <a:t>(layer).</a:t>
            </a:r>
            <a:endParaRPr lang="ru-RU" dirty="0"/>
          </a:p>
        </p:txBody>
      </p:sp>
      <p:pic>
        <p:nvPicPr>
          <p:cNvPr id="23554" name="Picture 2" descr="ÐÐ»Ð°Ð²Ð° 1 | ÐÐ¾ÑÐ¾Ð±Ð¸Ðµ Ð¿Ð¾ ÑÐ¸Ð¼Ð¸Ð¸ Ð´Ð»Ñ Ð¿Ð¾Ð´Ð³Ð¾ÑÐ¾Ð²ÐºÐ¸ Ðº ÐÐÐ­"/>
          <p:cNvPicPr>
            <a:picLocks noChangeAspect="1" noChangeArrowheads="1"/>
          </p:cNvPicPr>
          <p:nvPr/>
        </p:nvPicPr>
        <p:blipFill>
          <a:blip r:embed="rId2"/>
          <a:srcRect/>
          <a:stretch>
            <a:fillRect/>
          </a:stretch>
        </p:blipFill>
        <p:spPr bwMode="auto">
          <a:xfrm>
            <a:off x="928662" y="1728786"/>
            <a:ext cx="6929486" cy="1628776"/>
          </a:xfrm>
          <a:prstGeom prst="rect">
            <a:avLst/>
          </a:prstGeom>
          <a:noFill/>
        </p:spPr>
      </p:pic>
      <p:sp>
        <p:nvSpPr>
          <p:cNvPr id="7" name="Прямоугольник 6"/>
          <p:cNvSpPr/>
          <p:nvPr/>
        </p:nvSpPr>
        <p:spPr>
          <a:xfrm>
            <a:off x="428596" y="3357562"/>
            <a:ext cx="5214974" cy="1754326"/>
          </a:xfrm>
          <a:prstGeom prst="rect">
            <a:avLst/>
          </a:prstGeom>
        </p:spPr>
        <p:txBody>
          <a:bodyPr wrap="square">
            <a:spAutoFit/>
          </a:bodyPr>
          <a:lstStyle/>
          <a:p>
            <a:pPr algn="just"/>
            <a:r>
              <a:rPr lang="en-US" dirty="0"/>
              <a:t>The level number is indicated by a number </a:t>
            </a:r>
            <a:r>
              <a:rPr lang="ru-RU" dirty="0"/>
              <a:t>(</a:t>
            </a:r>
            <a:r>
              <a:rPr lang="ru-RU" b="1" dirty="0"/>
              <a:t>n = 1, 2, 3…</a:t>
            </a:r>
            <a:r>
              <a:rPr lang="ru-RU" dirty="0"/>
              <a:t>) </a:t>
            </a:r>
            <a:r>
              <a:rPr lang="en-US" dirty="0"/>
              <a:t>or in capital Latin letter </a:t>
            </a:r>
            <a:r>
              <a:rPr lang="ru-RU" dirty="0"/>
              <a:t>(</a:t>
            </a:r>
            <a:r>
              <a:rPr lang="ru-RU" b="1" dirty="0"/>
              <a:t>K, L, M</a:t>
            </a:r>
            <a:r>
              <a:rPr lang="ru-RU" dirty="0"/>
              <a:t> </a:t>
            </a:r>
            <a:r>
              <a:rPr lang="en-US" dirty="0"/>
              <a:t> and further alphabetically</a:t>
            </a:r>
            <a:r>
              <a:rPr lang="ru-RU" dirty="0"/>
              <a:t>). </a:t>
            </a:r>
            <a:r>
              <a:rPr lang="en-US" dirty="0"/>
              <a:t>Distinguish the first (n = 1 or K), the second (n = 2 or L), the third (n = 3 or M), etc. The energy level number n is called the </a:t>
            </a:r>
            <a:r>
              <a:rPr lang="en-US" b="1" dirty="0"/>
              <a:t>principal quantum number</a:t>
            </a:r>
            <a:r>
              <a:rPr lang="en-US" dirty="0"/>
              <a:t>.</a:t>
            </a:r>
            <a:endParaRPr lang="ru-RU" dirty="0"/>
          </a:p>
        </p:txBody>
      </p:sp>
      <p:sp>
        <p:nvSpPr>
          <p:cNvPr id="8" name="TextBox 7"/>
          <p:cNvSpPr txBox="1"/>
          <p:nvPr/>
        </p:nvSpPr>
        <p:spPr>
          <a:xfrm>
            <a:off x="1736322" y="1928802"/>
            <a:ext cx="335348" cy="338554"/>
          </a:xfrm>
          <a:prstGeom prst="rect">
            <a:avLst/>
          </a:prstGeom>
          <a:noFill/>
        </p:spPr>
        <p:txBody>
          <a:bodyPr wrap="none" rtlCol="0">
            <a:spAutoFit/>
          </a:bodyPr>
          <a:lstStyle/>
          <a:p>
            <a:r>
              <a:rPr lang="ru-RU" sz="1600" b="1" dirty="0"/>
              <a:t>К</a:t>
            </a:r>
          </a:p>
        </p:txBody>
      </p:sp>
      <p:sp>
        <p:nvSpPr>
          <p:cNvPr id="9" name="Прямоугольник 8"/>
          <p:cNvSpPr/>
          <p:nvPr/>
        </p:nvSpPr>
        <p:spPr>
          <a:xfrm>
            <a:off x="2125572" y="1947438"/>
            <a:ext cx="303288" cy="338554"/>
          </a:xfrm>
          <a:prstGeom prst="rect">
            <a:avLst/>
          </a:prstGeom>
        </p:spPr>
        <p:txBody>
          <a:bodyPr wrap="none">
            <a:spAutoFit/>
          </a:bodyPr>
          <a:lstStyle/>
          <a:p>
            <a:r>
              <a:rPr lang="ru-RU" sz="1600" b="1" dirty="0"/>
              <a:t>L</a:t>
            </a:r>
            <a:endParaRPr lang="ru-RU" sz="1600" dirty="0"/>
          </a:p>
        </p:txBody>
      </p:sp>
      <p:sp>
        <p:nvSpPr>
          <p:cNvPr id="10" name="Прямоугольник 9"/>
          <p:cNvSpPr/>
          <p:nvPr/>
        </p:nvSpPr>
        <p:spPr>
          <a:xfrm>
            <a:off x="2480462" y="1928802"/>
            <a:ext cx="377026" cy="338554"/>
          </a:xfrm>
          <a:prstGeom prst="rect">
            <a:avLst/>
          </a:prstGeom>
        </p:spPr>
        <p:txBody>
          <a:bodyPr wrap="none">
            <a:spAutoFit/>
          </a:bodyPr>
          <a:lstStyle/>
          <a:p>
            <a:r>
              <a:rPr lang="ru-RU" sz="1600" b="1" dirty="0"/>
              <a:t>M</a:t>
            </a:r>
            <a:endParaRPr lang="ru-RU" sz="1600" dirty="0"/>
          </a:p>
        </p:txBody>
      </p:sp>
      <p:sp>
        <p:nvSpPr>
          <p:cNvPr id="11" name="Прямоугольник 10"/>
          <p:cNvSpPr/>
          <p:nvPr/>
        </p:nvSpPr>
        <p:spPr>
          <a:xfrm>
            <a:off x="428596" y="5357827"/>
            <a:ext cx="4143404" cy="923330"/>
          </a:xfrm>
          <a:prstGeom prst="rect">
            <a:avLst/>
          </a:prstGeom>
        </p:spPr>
        <p:txBody>
          <a:bodyPr wrap="square">
            <a:spAutoFit/>
          </a:bodyPr>
          <a:lstStyle/>
          <a:p>
            <a:pPr algn="just"/>
            <a:r>
              <a:rPr lang="en-US" dirty="0"/>
              <a:t>Level n includes exactly n</a:t>
            </a:r>
            <a:r>
              <a:rPr lang="en-US" baseline="30000" dirty="0"/>
              <a:t>2</a:t>
            </a:r>
            <a:r>
              <a:rPr lang="en-US" dirty="0"/>
              <a:t> orbitals, which can contain a maximum of 2n</a:t>
            </a:r>
            <a:r>
              <a:rPr lang="en-US" baseline="30000" dirty="0"/>
              <a:t>2</a:t>
            </a:r>
            <a:r>
              <a:rPr lang="en-US" dirty="0"/>
              <a:t> electrons.</a:t>
            </a:r>
            <a:endParaRPr lang="ru-RU" dirty="0"/>
          </a:p>
        </p:txBody>
      </p:sp>
      <p:pic>
        <p:nvPicPr>
          <p:cNvPr id="30722" name="Picture 2" descr="Chemistry Cheat Sheet by SaumyaPatel - Download free from Cheatography -  Cheatography.com: Cheat Sheets… | Teaching chemistry, Chemistry basics,  Chemistry education">
            <a:extLst>
              <a:ext uri="{FF2B5EF4-FFF2-40B4-BE49-F238E27FC236}">
                <a16:creationId xmlns:a16="http://schemas.microsoft.com/office/drawing/2014/main" id="{17F5592B-4D60-4E07-A6DE-9EE9209AB8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3570" y="3654223"/>
            <a:ext cx="2777481" cy="30089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85720" y="857232"/>
            <a:ext cx="8429684" cy="923330"/>
          </a:xfrm>
          <a:prstGeom prst="rect">
            <a:avLst/>
          </a:prstGeom>
        </p:spPr>
        <p:txBody>
          <a:bodyPr wrap="square">
            <a:spAutoFit/>
          </a:bodyPr>
          <a:lstStyle/>
          <a:p>
            <a:r>
              <a:rPr lang="en-US" dirty="0" smtClean="0"/>
              <a:t>Each energy level is divided into energy sublevels, which are formed by </a:t>
            </a:r>
            <a:r>
              <a:rPr lang="en-US" dirty="0" err="1" smtClean="0"/>
              <a:t>orbitals</a:t>
            </a:r>
            <a:r>
              <a:rPr lang="en-US" dirty="0" smtClean="0"/>
              <a:t> that have the same shape and the same energy. By shape, </a:t>
            </a:r>
            <a:r>
              <a:rPr lang="en-US" b="1" dirty="0" smtClean="0"/>
              <a:t>s-, p-, d- and f-</a:t>
            </a:r>
            <a:r>
              <a:rPr lang="en-US" b="1" dirty="0" err="1" smtClean="0"/>
              <a:t>orbitals</a:t>
            </a:r>
            <a:r>
              <a:rPr lang="en-US" b="1" dirty="0" smtClean="0"/>
              <a:t> are distinguished</a:t>
            </a:r>
            <a:r>
              <a:rPr lang="ru-RU" b="1" dirty="0" smtClean="0"/>
              <a:t>.</a:t>
            </a:r>
            <a:endParaRPr lang="ru-RU" b="1" dirty="0"/>
          </a:p>
        </p:txBody>
      </p:sp>
      <p:pic>
        <p:nvPicPr>
          <p:cNvPr id="24578" name="Picture 2" descr="ÐÑÐ±Ð¸ÑÐ°Ð»Ñ â ÐÐ¸ÐºÐ¸Ð¿ÐµÐ´Ð¸Ñ"/>
          <p:cNvPicPr>
            <a:picLocks noChangeAspect="1" noChangeArrowheads="1"/>
          </p:cNvPicPr>
          <p:nvPr/>
        </p:nvPicPr>
        <p:blipFill>
          <a:blip r:embed="rId2"/>
          <a:srcRect/>
          <a:stretch>
            <a:fillRect/>
          </a:stretch>
        </p:blipFill>
        <p:spPr bwMode="auto">
          <a:xfrm>
            <a:off x="428596" y="1785926"/>
            <a:ext cx="8143932" cy="4779629"/>
          </a:xfrm>
          <a:prstGeom prst="rect">
            <a:avLst/>
          </a:prstGeom>
          <a:noFill/>
        </p:spPr>
      </p:pic>
      <p:sp>
        <p:nvSpPr>
          <p:cNvPr id="6" name="Прямоугольник 5"/>
          <p:cNvSpPr/>
          <p:nvPr/>
        </p:nvSpPr>
        <p:spPr>
          <a:xfrm>
            <a:off x="2374732" y="252533"/>
            <a:ext cx="4394536" cy="584775"/>
          </a:xfrm>
          <a:prstGeom prst="rect">
            <a:avLst/>
          </a:prstGeom>
        </p:spPr>
        <p:txBody>
          <a:bodyPr wrap="none">
            <a:spAutoFit/>
          </a:bodyPr>
          <a:lstStyle/>
          <a:p>
            <a:r>
              <a:rPr lang="en-US" sz="3200" b="1" dirty="0"/>
              <a:t>Atomic orbital shapes</a:t>
            </a:r>
            <a:endParaRPr lang="ru-RU" sz="32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7158" y="571480"/>
            <a:ext cx="6786610" cy="1477328"/>
          </a:xfrm>
          <a:prstGeom prst="rect">
            <a:avLst/>
          </a:prstGeom>
        </p:spPr>
        <p:txBody>
          <a:bodyPr wrap="square">
            <a:spAutoFit/>
          </a:bodyPr>
          <a:lstStyle/>
          <a:p>
            <a:pPr algn="just"/>
            <a:r>
              <a:rPr lang="en-US" dirty="0" smtClean="0"/>
              <a:t>s-</a:t>
            </a:r>
            <a:r>
              <a:rPr lang="en-US" dirty="0" err="1" smtClean="0"/>
              <a:t>orbitals</a:t>
            </a:r>
            <a:r>
              <a:rPr lang="en-US" dirty="0" smtClean="0"/>
              <a:t> have the shape of a ball, that is, an electron in such an orbital (it is called an s-electron) spends most of its time inside the sphere. The s-orbital located at the first energy level is denoted by 1s, at the second - 2s, etc. Therefore, the </a:t>
            </a:r>
            <a:r>
              <a:rPr lang="en-US" b="1" dirty="0" smtClean="0"/>
              <a:t>s-sublevel has a maximum of 2 electrons</a:t>
            </a:r>
            <a:r>
              <a:rPr lang="ru-RU" b="1" dirty="0" smtClean="0"/>
              <a:t>.</a:t>
            </a:r>
            <a:endParaRPr lang="ru-RU" b="1" dirty="0"/>
          </a:p>
        </p:txBody>
      </p:sp>
      <p:sp>
        <p:nvSpPr>
          <p:cNvPr id="5" name="Прямоугольник 4"/>
          <p:cNvSpPr/>
          <p:nvPr/>
        </p:nvSpPr>
        <p:spPr>
          <a:xfrm>
            <a:off x="4071934" y="2357430"/>
            <a:ext cx="4786346" cy="1754326"/>
          </a:xfrm>
          <a:prstGeom prst="rect">
            <a:avLst/>
          </a:prstGeom>
        </p:spPr>
        <p:txBody>
          <a:bodyPr wrap="square">
            <a:spAutoFit/>
          </a:bodyPr>
          <a:lstStyle/>
          <a:p>
            <a:pPr algn="just"/>
            <a:r>
              <a:rPr lang="en-US" dirty="0" smtClean="0"/>
              <a:t>p-</a:t>
            </a:r>
            <a:r>
              <a:rPr lang="en-US" dirty="0" err="1" smtClean="0"/>
              <a:t>orbitals</a:t>
            </a:r>
            <a:r>
              <a:rPr lang="en-US" dirty="0" smtClean="0"/>
              <a:t> are dumbbell-shaped. They can be directed along one of three coordinate axes (denoted by </a:t>
            </a:r>
            <a:r>
              <a:rPr lang="en-US" dirty="0" err="1" smtClean="0"/>
              <a:t>px</a:t>
            </a:r>
            <a:r>
              <a:rPr lang="en-US" dirty="0" smtClean="0"/>
              <a:t>, </a:t>
            </a:r>
            <a:r>
              <a:rPr lang="en-US" dirty="0" err="1" smtClean="0"/>
              <a:t>py</a:t>
            </a:r>
            <a:r>
              <a:rPr lang="en-US" dirty="0" smtClean="0"/>
              <a:t>, </a:t>
            </a:r>
            <a:r>
              <a:rPr lang="en-US" dirty="0" err="1" smtClean="0"/>
              <a:t>pz</a:t>
            </a:r>
            <a:r>
              <a:rPr lang="en-US" dirty="0" smtClean="0"/>
              <a:t>), therefore, at each energy level, starting from the second, there are three p-</a:t>
            </a:r>
            <a:r>
              <a:rPr lang="en-US" dirty="0" err="1" smtClean="0"/>
              <a:t>orbitals</a:t>
            </a:r>
            <a:r>
              <a:rPr lang="en-US" dirty="0" smtClean="0"/>
              <a:t> with the same energy. </a:t>
            </a:r>
            <a:r>
              <a:rPr lang="en-US" b="1" dirty="0" smtClean="0"/>
              <a:t>p-sublevel has a maximum of 6 electrons</a:t>
            </a:r>
            <a:endParaRPr lang="ru-RU" b="1" dirty="0"/>
          </a:p>
        </p:txBody>
      </p:sp>
      <p:sp>
        <p:nvSpPr>
          <p:cNvPr id="7" name="Прямоугольник 6"/>
          <p:cNvSpPr/>
          <p:nvPr/>
        </p:nvSpPr>
        <p:spPr>
          <a:xfrm>
            <a:off x="4143372" y="4357694"/>
            <a:ext cx="4714908" cy="1477328"/>
          </a:xfrm>
          <a:prstGeom prst="rect">
            <a:avLst/>
          </a:prstGeom>
        </p:spPr>
        <p:txBody>
          <a:bodyPr wrap="square">
            <a:spAutoFit/>
          </a:bodyPr>
          <a:lstStyle/>
          <a:p>
            <a:pPr algn="just"/>
            <a:r>
              <a:rPr lang="en-US" dirty="0" smtClean="0"/>
              <a:t>The shapes of the d and f </a:t>
            </a:r>
            <a:r>
              <a:rPr lang="en-US" dirty="0" err="1" smtClean="0"/>
              <a:t>orbitals</a:t>
            </a:r>
            <a:r>
              <a:rPr lang="en-US" dirty="0" smtClean="0"/>
              <a:t> are much more complex. There are 5 forms of d-</a:t>
            </a:r>
            <a:r>
              <a:rPr lang="en-US" dirty="0" err="1" smtClean="0"/>
              <a:t>orbitals</a:t>
            </a:r>
            <a:r>
              <a:rPr lang="en-US" dirty="0" smtClean="0"/>
              <a:t> and 7 forms of f-</a:t>
            </a:r>
            <a:r>
              <a:rPr lang="en-US" dirty="0" err="1" smtClean="0"/>
              <a:t>orbitals</a:t>
            </a:r>
            <a:r>
              <a:rPr lang="en-US" dirty="0" smtClean="0"/>
              <a:t>. Consequently, </a:t>
            </a:r>
            <a:r>
              <a:rPr lang="en-US" b="1" dirty="0" smtClean="0"/>
              <a:t>the d-sublevel contains a maximum of 10 electrons, f - 14.</a:t>
            </a:r>
            <a:endParaRPr lang="ru-RU" b="1" dirty="0"/>
          </a:p>
        </p:txBody>
      </p:sp>
      <p:pic>
        <p:nvPicPr>
          <p:cNvPr id="25604" name="Picture 4" descr="Ð¡ÑÑÐ¾ÐµÐ½Ð¸Ðµ Ð°ÑÐ¾Ð¼Ð° ÑÐ³Ð»ÐµÑÐ¾Ð´Ð°"/>
          <p:cNvPicPr>
            <a:picLocks noChangeAspect="1" noChangeArrowheads="1"/>
          </p:cNvPicPr>
          <p:nvPr/>
        </p:nvPicPr>
        <p:blipFill>
          <a:blip r:embed="rId2"/>
          <a:srcRect l="57129" b="61085"/>
          <a:stretch>
            <a:fillRect/>
          </a:stretch>
        </p:blipFill>
        <p:spPr bwMode="auto">
          <a:xfrm>
            <a:off x="409580" y="2285992"/>
            <a:ext cx="2090718" cy="1571636"/>
          </a:xfrm>
          <a:prstGeom prst="rect">
            <a:avLst/>
          </a:prstGeom>
          <a:noFill/>
        </p:spPr>
      </p:pic>
      <p:pic>
        <p:nvPicPr>
          <p:cNvPr id="25606" name="Picture 6" descr="Ð¡ÑÑÐ¾ÐµÐ½Ð¸Ðµ Ð°ÑÐ¾Ð¼Ð° ÑÐ³Ð»ÐµÑÐ¾Ð´Ð°"/>
          <p:cNvPicPr>
            <a:picLocks noChangeAspect="1" noChangeArrowheads="1"/>
          </p:cNvPicPr>
          <p:nvPr/>
        </p:nvPicPr>
        <p:blipFill>
          <a:blip r:embed="rId2"/>
          <a:srcRect t="38915" r="72168" b="6249"/>
          <a:stretch>
            <a:fillRect/>
          </a:stretch>
        </p:blipFill>
        <p:spPr bwMode="auto">
          <a:xfrm>
            <a:off x="214282" y="4071942"/>
            <a:ext cx="1357322" cy="2214578"/>
          </a:xfrm>
          <a:prstGeom prst="rect">
            <a:avLst/>
          </a:prstGeom>
          <a:noFill/>
        </p:spPr>
      </p:pic>
      <p:pic>
        <p:nvPicPr>
          <p:cNvPr id="25608" name="Picture 8" descr="Ð¡ÑÑÐ¾ÐµÐ½Ð¸Ðµ Ð°ÑÐ¾Ð¼Ð° ÑÐ³Ð»ÐµÑÐ¾Ð´Ð°"/>
          <p:cNvPicPr>
            <a:picLocks noChangeAspect="1" noChangeArrowheads="1"/>
          </p:cNvPicPr>
          <p:nvPr/>
        </p:nvPicPr>
        <p:blipFill>
          <a:blip r:embed="rId2"/>
          <a:srcRect l="60059" t="40684" r="-1075" b="6249"/>
          <a:stretch>
            <a:fillRect/>
          </a:stretch>
        </p:blipFill>
        <p:spPr bwMode="auto">
          <a:xfrm>
            <a:off x="1857356" y="4143380"/>
            <a:ext cx="2000264" cy="2143140"/>
          </a:xfrm>
          <a:prstGeom prst="rect">
            <a:avLst/>
          </a:prstGeom>
          <a:noFill/>
        </p:spPr>
      </p:pic>
      <p:pic>
        <p:nvPicPr>
          <p:cNvPr id="25610" name="Picture 10" descr="Ð¡ÑÑÐ¾ÐµÐ½Ð¸Ðµ Ð°ÑÐ¾Ð¼Ð° ÑÐ³Ð»ÐµÑÐ¾Ð´Ð°"/>
          <p:cNvPicPr>
            <a:picLocks noChangeAspect="1" noChangeArrowheads="1"/>
          </p:cNvPicPr>
          <p:nvPr/>
        </p:nvPicPr>
        <p:blipFill>
          <a:blip r:embed="rId2"/>
          <a:srcRect r="70703" b="61085"/>
          <a:stretch>
            <a:fillRect/>
          </a:stretch>
        </p:blipFill>
        <p:spPr bwMode="auto">
          <a:xfrm>
            <a:off x="7286644" y="714356"/>
            <a:ext cx="1428760" cy="1571636"/>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91594" y="415333"/>
            <a:ext cx="3902223" cy="584775"/>
          </a:xfrm>
          <a:prstGeom prst="rect">
            <a:avLst/>
          </a:prstGeom>
        </p:spPr>
        <p:txBody>
          <a:bodyPr wrap="none">
            <a:spAutoFit/>
          </a:bodyPr>
          <a:lstStyle/>
          <a:p>
            <a:pPr algn="ctr"/>
            <a:r>
              <a:rPr lang="en-US" sz="3200" b="1" dirty="0"/>
              <a:t>Quantum numbers</a:t>
            </a:r>
            <a:endParaRPr lang="ru-RU" sz="3200" b="1" dirty="0"/>
          </a:p>
        </p:txBody>
      </p:sp>
      <p:sp>
        <p:nvSpPr>
          <p:cNvPr id="5" name="Прямоугольник 4"/>
          <p:cNvSpPr/>
          <p:nvPr/>
        </p:nvSpPr>
        <p:spPr>
          <a:xfrm>
            <a:off x="357158" y="871349"/>
            <a:ext cx="8286808" cy="1200329"/>
          </a:xfrm>
          <a:prstGeom prst="rect">
            <a:avLst/>
          </a:prstGeom>
        </p:spPr>
        <p:txBody>
          <a:bodyPr wrap="square">
            <a:spAutoFit/>
          </a:bodyPr>
          <a:lstStyle/>
          <a:p>
            <a:pPr algn="just"/>
            <a:r>
              <a:rPr lang="en-US" dirty="0"/>
              <a:t>The state of each electron in an atom is usually described using four quantum numbers: principal (n), orbital (l), magnetic (ml), and spin (s). The first three characterize the motion of an electron in space, and the fourth - around its own axis.</a:t>
            </a:r>
            <a:endParaRPr lang="ru-RU" dirty="0"/>
          </a:p>
        </p:txBody>
      </p:sp>
      <p:graphicFrame>
        <p:nvGraphicFramePr>
          <p:cNvPr id="6" name="Таблица 5"/>
          <p:cNvGraphicFramePr>
            <a:graphicFrameLocks noGrp="1"/>
          </p:cNvGraphicFramePr>
          <p:nvPr>
            <p:extLst>
              <p:ext uri="{D42A27DB-BD31-4B8C-83A1-F6EECF244321}">
                <p14:modId xmlns:p14="http://schemas.microsoft.com/office/powerpoint/2010/main" val="3274432067"/>
              </p:ext>
            </p:extLst>
          </p:nvPr>
        </p:nvGraphicFramePr>
        <p:xfrm>
          <a:off x="357158" y="2143116"/>
          <a:ext cx="8286808" cy="3870960"/>
        </p:xfrm>
        <a:graphic>
          <a:graphicData uri="http://schemas.openxmlformats.org/drawingml/2006/table">
            <a:tbl>
              <a:tblPr firstRow="1" bandRow="1">
                <a:tableStyleId>{8A107856-5554-42FB-B03E-39F5DBC370BA}</a:tableStyleId>
              </a:tblPr>
              <a:tblGrid>
                <a:gridCol w="1964545">
                  <a:extLst>
                    <a:ext uri="{9D8B030D-6E8A-4147-A177-3AD203B41FA5}">
                      <a16:colId xmlns:a16="http://schemas.microsoft.com/office/drawing/2014/main" val="20000"/>
                    </a:ext>
                  </a:extLst>
                </a:gridCol>
                <a:gridCol w="1527955">
                  <a:extLst>
                    <a:ext uri="{9D8B030D-6E8A-4147-A177-3AD203B41FA5}">
                      <a16:colId xmlns:a16="http://schemas.microsoft.com/office/drawing/2014/main" val="20001"/>
                    </a:ext>
                  </a:extLst>
                </a:gridCol>
                <a:gridCol w="2401135">
                  <a:extLst>
                    <a:ext uri="{9D8B030D-6E8A-4147-A177-3AD203B41FA5}">
                      <a16:colId xmlns:a16="http://schemas.microsoft.com/office/drawing/2014/main" val="20002"/>
                    </a:ext>
                  </a:extLst>
                </a:gridCol>
                <a:gridCol w="2393173">
                  <a:extLst>
                    <a:ext uri="{9D8B030D-6E8A-4147-A177-3AD203B41FA5}">
                      <a16:colId xmlns:a16="http://schemas.microsoft.com/office/drawing/2014/main" val="20003"/>
                    </a:ext>
                  </a:extLst>
                </a:gridCol>
              </a:tblGrid>
              <a:tr h="370840">
                <a:tc>
                  <a:txBody>
                    <a:bodyPr/>
                    <a:lstStyle/>
                    <a:p>
                      <a:r>
                        <a:rPr lang="en-US" sz="1600" dirty="0"/>
                        <a:t>Quantum number</a:t>
                      </a:r>
                      <a:endParaRPr lang="ru-RU" sz="1600" dirty="0"/>
                    </a:p>
                  </a:txBody>
                  <a:tcPr/>
                </a:tc>
                <a:tc>
                  <a:txBody>
                    <a:bodyPr/>
                    <a:lstStyle/>
                    <a:p>
                      <a:r>
                        <a:rPr lang="en-US" sz="1600" dirty="0"/>
                        <a:t>The values</a:t>
                      </a:r>
                      <a:endParaRPr lang="ru-RU" sz="1600" dirty="0"/>
                    </a:p>
                  </a:txBody>
                  <a:tcPr/>
                </a:tc>
                <a:tc>
                  <a:txBody>
                    <a:bodyPr/>
                    <a:lstStyle/>
                    <a:p>
                      <a:r>
                        <a:rPr lang="en-US" sz="1600" dirty="0"/>
                        <a:t>Property that characterizes</a:t>
                      </a:r>
                      <a:endParaRPr lang="ru-RU" sz="1600" dirty="0"/>
                    </a:p>
                  </a:txBody>
                  <a:tcPr/>
                </a:tc>
                <a:tc>
                  <a:txBody>
                    <a:bodyPr/>
                    <a:lstStyle/>
                    <a:p>
                      <a:r>
                        <a:rPr lang="en-US" sz="1600" dirty="0"/>
                        <a:t>Note</a:t>
                      </a:r>
                      <a:endParaRPr lang="ru-RU" sz="1600" dirty="0"/>
                    </a:p>
                  </a:txBody>
                  <a:tcPr/>
                </a:tc>
                <a:extLst>
                  <a:ext uri="{0D108BD9-81ED-4DB2-BD59-A6C34878D82A}">
                    <a16:rowId xmlns:a16="http://schemas.microsoft.com/office/drawing/2014/main" val="10000"/>
                  </a:ext>
                </a:extLst>
              </a:tr>
              <a:tr h="370840">
                <a:tc>
                  <a:txBody>
                    <a:bodyPr/>
                    <a:lstStyle/>
                    <a:p>
                      <a:r>
                        <a:rPr lang="en-US" sz="1600" dirty="0"/>
                        <a:t>Principal</a:t>
                      </a:r>
                      <a:r>
                        <a:rPr lang="ru-RU" sz="1600" b="1" i="1" dirty="0"/>
                        <a:t> </a:t>
                      </a:r>
                    </a:p>
                  </a:txBody>
                  <a:tcPr/>
                </a:tc>
                <a:tc>
                  <a:txBody>
                    <a:bodyPr/>
                    <a:lstStyle/>
                    <a:p>
                      <a:r>
                        <a:rPr lang="en-US" sz="1600" dirty="0"/>
                        <a:t>n = </a:t>
                      </a:r>
                      <a:r>
                        <a:rPr lang="uk-UA" sz="1600" dirty="0"/>
                        <a:t>0…∞</a:t>
                      </a:r>
                      <a:endParaRPr lang="ru-RU" sz="1600" dirty="0"/>
                    </a:p>
                  </a:txBody>
                  <a:tcPr/>
                </a:tc>
                <a:tc>
                  <a:txBody>
                    <a:bodyPr/>
                    <a:lstStyle/>
                    <a:p>
                      <a:r>
                        <a:rPr lang="en-US" sz="1600" dirty="0"/>
                        <a:t>Energy level (E)Average distance from the core (r)</a:t>
                      </a:r>
                      <a:endParaRPr lang="ru-RU" sz="1600" dirty="0"/>
                    </a:p>
                  </a:txBody>
                  <a:tcPr/>
                </a:tc>
                <a:tc>
                  <a:txBody>
                    <a:bodyPr/>
                    <a:lstStyle/>
                    <a:p>
                      <a:pPr algn="just"/>
                      <a:r>
                        <a:rPr lang="en-US" sz="1600" dirty="0"/>
                        <a:t>If n = ∞, then the electron does not interact with the nucleus</a:t>
                      </a:r>
                      <a:endParaRPr lang="ru-RU" sz="1600" dirty="0"/>
                    </a:p>
                  </a:txBody>
                  <a:tcPr/>
                </a:tc>
                <a:extLst>
                  <a:ext uri="{0D108BD9-81ED-4DB2-BD59-A6C34878D82A}">
                    <a16:rowId xmlns:a16="http://schemas.microsoft.com/office/drawing/2014/main" val="10001"/>
                  </a:ext>
                </a:extLst>
              </a:tr>
              <a:tr h="370840">
                <a:tc>
                  <a:txBody>
                    <a:bodyPr/>
                    <a:lstStyle/>
                    <a:p>
                      <a:r>
                        <a:rPr lang="en-US" sz="1600" dirty="0"/>
                        <a:t>Orbital</a:t>
                      </a:r>
                      <a:endParaRPr lang="ru-RU" sz="1600" b="1" i="1" dirty="0"/>
                    </a:p>
                  </a:txBody>
                  <a:tcPr/>
                </a:tc>
                <a:tc>
                  <a:txBody>
                    <a:bodyPr/>
                    <a:lstStyle/>
                    <a:p>
                      <a:r>
                        <a:rPr lang="en-US" sz="1600" dirty="0"/>
                        <a:t>l=</a:t>
                      </a:r>
                      <a:r>
                        <a:rPr lang="en-US" sz="1600" baseline="0" dirty="0"/>
                        <a:t> n-1</a:t>
                      </a:r>
                    </a:p>
                    <a:p>
                      <a:r>
                        <a:rPr lang="en-US" sz="1600" baseline="0" dirty="0"/>
                        <a:t>l=0…(</a:t>
                      </a:r>
                      <a:r>
                        <a:rPr lang="uk-UA" sz="1600" dirty="0"/>
                        <a:t>∞</a:t>
                      </a:r>
                      <a:r>
                        <a:rPr lang="en-US" sz="1600" dirty="0"/>
                        <a:t>-1)</a:t>
                      </a:r>
                      <a:endParaRPr lang="ru-RU" sz="1600" dirty="0"/>
                    </a:p>
                  </a:txBody>
                  <a:tcPr/>
                </a:tc>
                <a:tc>
                  <a:txBody>
                    <a:bodyPr/>
                    <a:lstStyle/>
                    <a:p>
                      <a:r>
                        <a:rPr lang="en-US" sz="1600" dirty="0"/>
                        <a:t>Orbital shape</a:t>
                      </a:r>
                      <a:endParaRPr lang="ru-RU" sz="1600" dirty="0"/>
                    </a:p>
                  </a:txBody>
                  <a:tcPr/>
                </a:tc>
                <a:tc>
                  <a:txBody>
                    <a:bodyPr/>
                    <a:lstStyle/>
                    <a:p>
                      <a:r>
                        <a:rPr lang="en-US" sz="1600" dirty="0"/>
                        <a:t>Usually alphabetic characters are used</a:t>
                      </a:r>
                      <a:endParaRPr lang="ru-RU" sz="1600" dirty="0"/>
                    </a:p>
                    <a:p>
                      <a:endParaRPr lang="ru-RU" sz="1600" dirty="0"/>
                    </a:p>
                    <a:p>
                      <a:endParaRPr lang="ru-RU" sz="1600" dirty="0"/>
                    </a:p>
                    <a:p>
                      <a:endParaRPr lang="ru-RU" sz="1600" dirty="0"/>
                    </a:p>
                  </a:txBody>
                  <a:tcPr/>
                </a:tc>
                <a:extLst>
                  <a:ext uri="{0D108BD9-81ED-4DB2-BD59-A6C34878D82A}">
                    <a16:rowId xmlns:a16="http://schemas.microsoft.com/office/drawing/2014/main" val="10002"/>
                  </a:ext>
                </a:extLst>
              </a:tr>
              <a:tr h="370840">
                <a:tc>
                  <a:txBody>
                    <a:bodyPr/>
                    <a:lstStyle/>
                    <a:p>
                      <a:r>
                        <a:rPr lang="en-US" sz="1600" dirty="0"/>
                        <a:t>Magnetic</a:t>
                      </a:r>
                      <a:endParaRPr lang="ru-RU" sz="1600" b="1" i="1" dirty="0"/>
                    </a:p>
                  </a:txBody>
                  <a:tcPr/>
                </a:tc>
                <a:tc>
                  <a:txBody>
                    <a:bodyPr/>
                    <a:lstStyle/>
                    <a:p>
                      <a:r>
                        <a:rPr lang="ru-RU" sz="1600" dirty="0" err="1"/>
                        <a:t>m</a:t>
                      </a:r>
                      <a:r>
                        <a:rPr lang="en-US" sz="1600" baseline="-25000" dirty="0"/>
                        <a:t>l</a:t>
                      </a:r>
                      <a:r>
                        <a:rPr lang="en-US" sz="1600" dirty="0"/>
                        <a:t>=-l ..+l</a:t>
                      </a:r>
                      <a:endParaRPr lang="ru-RU"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t>The location of the orbital in space</a:t>
                      </a:r>
                      <a:endParaRPr lang="ru-RU" sz="1600" dirty="0"/>
                    </a:p>
                  </a:txBody>
                  <a:tcPr/>
                </a:tc>
                <a:tc>
                  <a:txBody>
                    <a:bodyPr/>
                    <a:lstStyle/>
                    <a:p>
                      <a:r>
                        <a:rPr lang="en-US" sz="1600" dirty="0"/>
                        <a:t>For any l, the total value m = 2l + 1</a:t>
                      </a:r>
                      <a:endParaRPr lang="ru-RU" sz="1600" dirty="0"/>
                    </a:p>
                  </a:txBody>
                  <a:tcPr/>
                </a:tc>
                <a:extLst>
                  <a:ext uri="{0D108BD9-81ED-4DB2-BD59-A6C34878D82A}">
                    <a16:rowId xmlns:a16="http://schemas.microsoft.com/office/drawing/2014/main" val="10003"/>
                  </a:ext>
                </a:extLst>
              </a:tr>
              <a:tr h="370840">
                <a:tc>
                  <a:txBody>
                    <a:bodyPr/>
                    <a:lstStyle/>
                    <a:p>
                      <a:r>
                        <a:rPr lang="en-US" sz="1600" b="1" dirty="0"/>
                        <a:t>Spin</a:t>
                      </a:r>
                      <a:endParaRPr lang="ru-RU" sz="1600" b="1" i="1" dirty="0"/>
                    </a:p>
                  </a:txBody>
                  <a:tcPr/>
                </a:tc>
                <a:tc>
                  <a:txBody>
                    <a:bodyPr/>
                    <a:lstStyle/>
                    <a:p>
                      <a:r>
                        <a:rPr lang="en-US" sz="1600" baseline="0" dirty="0"/>
                        <a:t>S=</a:t>
                      </a:r>
                      <a:endParaRPr lang="ru-RU" sz="1600" dirty="0"/>
                    </a:p>
                  </a:txBody>
                  <a:tcPr/>
                </a:tc>
                <a:tc>
                  <a:txBody>
                    <a:bodyPr/>
                    <a:lstStyle/>
                    <a:p>
                      <a:r>
                        <a:rPr lang="en-US" sz="1600" dirty="0"/>
                        <a:t>Rotation of an electron around its axis</a:t>
                      </a:r>
                      <a:endParaRPr lang="ru-RU" sz="1600" dirty="0"/>
                    </a:p>
                  </a:txBody>
                  <a:tcPr/>
                </a:tc>
                <a:tc>
                  <a:txBody>
                    <a:bodyPr/>
                    <a:lstStyle/>
                    <a:p>
                      <a:r>
                        <a:rPr lang="en-US" sz="1600" dirty="0"/>
                        <a:t>Stand for ↑ or ↓</a:t>
                      </a:r>
                      <a:endParaRPr lang="ru-RU" sz="1600" dirty="0"/>
                    </a:p>
                  </a:txBody>
                  <a:tcPr/>
                </a:tc>
                <a:extLst>
                  <a:ext uri="{0D108BD9-81ED-4DB2-BD59-A6C34878D82A}">
                    <a16:rowId xmlns:a16="http://schemas.microsoft.com/office/drawing/2014/main" val="10004"/>
                  </a:ext>
                </a:extLst>
              </a:tr>
            </a:tbl>
          </a:graphicData>
        </a:graphic>
      </p:graphicFrame>
      <p:graphicFrame>
        <p:nvGraphicFramePr>
          <p:cNvPr id="7" name="Таблица 6"/>
          <p:cNvGraphicFramePr>
            <a:graphicFrameLocks noGrp="1"/>
          </p:cNvGraphicFramePr>
          <p:nvPr/>
        </p:nvGraphicFramePr>
        <p:xfrm>
          <a:off x="6643702" y="4071942"/>
          <a:ext cx="1690680" cy="670560"/>
        </p:xfrm>
        <a:graphic>
          <a:graphicData uri="http://schemas.openxmlformats.org/drawingml/2006/table">
            <a:tbl>
              <a:tblPr firstRow="1" bandRow="1">
                <a:tableStyleId>{5940675A-B579-460E-94D1-54222C63F5DA}</a:tableStyleId>
              </a:tblPr>
              <a:tblGrid>
                <a:gridCol w="338136">
                  <a:extLst>
                    <a:ext uri="{9D8B030D-6E8A-4147-A177-3AD203B41FA5}">
                      <a16:colId xmlns:a16="http://schemas.microsoft.com/office/drawing/2014/main" val="20000"/>
                    </a:ext>
                  </a:extLst>
                </a:gridCol>
                <a:gridCol w="338136">
                  <a:extLst>
                    <a:ext uri="{9D8B030D-6E8A-4147-A177-3AD203B41FA5}">
                      <a16:colId xmlns:a16="http://schemas.microsoft.com/office/drawing/2014/main" val="20001"/>
                    </a:ext>
                  </a:extLst>
                </a:gridCol>
                <a:gridCol w="338136">
                  <a:extLst>
                    <a:ext uri="{9D8B030D-6E8A-4147-A177-3AD203B41FA5}">
                      <a16:colId xmlns:a16="http://schemas.microsoft.com/office/drawing/2014/main" val="20002"/>
                    </a:ext>
                  </a:extLst>
                </a:gridCol>
                <a:gridCol w="338136">
                  <a:extLst>
                    <a:ext uri="{9D8B030D-6E8A-4147-A177-3AD203B41FA5}">
                      <a16:colId xmlns:a16="http://schemas.microsoft.com/office/drawing/2014/main" val="20003"/>
                    </a:ext>
                  </a:extLst>
                </a:gridCol>
                <a:gridCol w="338136">
                  <a:extLst>
                    <a:ext uri="{9D8B030D-6E8A-4147-A177-3AD203B41FA5}">
                      <a16:colId xmlns:a16="http://schemas.microsoft.com/office/drawing/2014/main" val="20004"/>
                    </a:ext>
                  </a:extLst>
                </a:gridCol>
              </a:tblGrid>
              <a:tr h="335121">
                <a:tc>
                  <a:txBody>
                    <a:bodyPr/>
                    <a:lstStyle/>
                    <a:p>
                      <a:r>
                        <a:rPr lang="en-US" sz="1600" dirty="0"/>
                        <a:t>l</a:t>
                      </a:r>
                      <a:endParaRPr lang="ru-RU" sz="1600" dirty="0"/>
                    </a:p>
                  </a:txBody>
                  <a:tcPr/>
                </a:tc>
                <a:tc>
                  <a:txBody>
                    <a:bodyPr/>
                    <a:lstStyle/>
                    <a:p>
                      <a:r>
                        <a:rPr lang="en-US" sz="1600" dirty="0"/>
                        <a:t>0</a:t>
                      </a:r>
                      <a:endParaRPr lang="ru-RU" sz="1600" dirty="0"/>
                    </a:p>
                  </a:txBody>
                  <a:tcPr/>
                </a:tc>
                <a:tc>
                  <a:txBody>
                    <a:bodyPr/>
                    <a:lstStyle/>
                    <a:p>
                      <a:r>
                        <a:rPr lang="en-US" sz="1600" dirty="0"/>
                        <a:t>1</a:t>
                      </a:r>
                      <a:endParaRPr lang="ru-RU" sz="1600" dirty="0"/>
                    </a:p>
                  </a:txBody>
                  <a:tcPr/>
                </a:tc>
                <a:tc>
                  <a:txBody>
                    <a:bodyPr/>
                    <a:lstStyle/>
                    <a:p>
                      <a:r>
                        <a:rPr lang="en-US" sz="1600" dirty="0"/>
                        <a:t>2</a:t>
                      </a:r>
                      <a:endParaRPr lang="ru-RU" sz="1600" dirty="0"/>
                    </a:p>
                  </a:txBody>
                  <a:tcPr/>
                </a:tc>
                <a:tc>
                  <a:txBody>
                    <a:bodyPr/>
                    <a:lstStyle/>
                    <a:p>
                      <a:r>
                        <a:rPr lang="en-US" sz="1600" dirty="0"/>
                        <a:t>3</a:t>
                      </a:r>
                      <a:endParaRPr lang="ru-RU" sz="1600" dirty="0"/>
                    </a:p>
                  </a:txBody>
                  <a:tcPr/>
                </a:tc>
                <a:extLst>
                  <a:ext uri="{0D108BD9-81ED-4DB2-BD59-A6C34878D82A}">
                    <a16:rowId xmlns:a16="http://schemas.microsoft.com/office/drawing/2014/main" val="10000"/>
                  </a:ext>
                </a:extLst>
              </a:tr>
              <a:tr h="335121">
                <a:tc>
                  <a:txBody>
                    <a:bodyPr/>
                    <a:lstStyle/>
                    <a:p>
                      <a:endParaRPr lang="ru-RU" sz="1600"/>
                    </a:p>
                  </a:txBody>
                  <a:tcPr/>
                </a:tc>
                <a:tc>
                  <a:txBody>
                    <a:bodyPr/>
                    <a:lstStyle/>
                    <a:p>
                      <a:r>
                        <a:rPr lang="en-US" sz="1600" dirty="0"/>
                        <a:t>s</a:t>
                      </a:r>
                      <a:endParaRPr lang="ru-RU" sz="1600" dirty="0"/>
                    </a:p>
                  </a:txBody>
                  <a:tcPr/>
                </a:tc>
                <a:tc>
                  <a:txBody>
                    <a:bodyPr/>
                    <a:lstStyle/>
                    <a:p>
                      <a:r>
                        <a:rPr lang="en-US" sz="1600" dirty="0"/>
                        <a:t>p</a:t>
                      </a:r>
                      <a:endParaRPr lang="ru-RU" sz="1600" dirty="0"/>
                    </a:p>
                  </a:txBody>
                  <a:tcPr/>
                </a:tc>
                <a:tc>
                  <a:txBody>
                    <a:bodyPr/>
                    <a:lstStyle/>
                    <a:p>
                      <a:r>
                        <a:rPr lang="en-US" sz="1600" dirty="0"/>
                        <a:t>d</a:t>
                      </a:r>
                      <a:endParaRPr lang="ru-RU" sz="1600" dirty="0"/>
                    </a:p>
                  </a:txBody>
                  <a:tcPr/>
                </a:tc>
                <a:tc>
                  <a:txBody>
                    <a:bodyPr/>
                    <a:lstStyle/>
                    <a:p>
                      <a:r>
                        <a:rPr lang="en-US" sz="1600" dirty="0"/>
                        <a:t>f</a:t>
                      </a:r>
                      <a:endParaRPr lang="ru-RU" sz="1600" dirty="0"/>
                    </a:p>
                  </a:txBody>
                  <a:tcPr/>
                </a:tc>
                <a:extLst>
                  <a:ext uri="{0D108BD9-81ED-4DB2-BD59-A6C34878D82A}">
                    <a16:rowId xmlns:a16="http://schemas.microsoft.com/office/drawing/2014/main" val="10001"/>
                  </a:ext>
                </a:extLst>
              </a:tr>
            </a:tbl>
          </a:graphicData>
        </a:graphic>
      </p:graphicFrame>
      <p:graphicFrame>
        <p:nvGraphicFramePr>
          <p:cNvPr id="8" name="Объект 7"/>
          <p:cNvGraphicFramePr>
            <a:graphicFrameLocks noChangeAspect="1"/>
          </p:cNvGraphicFramePr>
          <p:nvPr/>
        </p:nvGraphicFramePr>
        <p:xfrm>
          <a:off x="2786050" y="5715016"/>
          <a:ext cx="406400" cy="228600"/>
        </p:xfrm>
        <a:graphic>
          <a:graphicData uri="http://schemas.openxmlformats.org/presentationml/2006/ole">
            <mc:AlternateContent xmlns:mc="http://schemas.openxmlformats.org/markup-compatibility/2006">
              <mc:Choice xmlns:v="urn:schemas-microsoft-com:vml" Requires="v">
                <p:oleObj spid="_x0000_s59396" name="Формула" r:id="rId3" imgW="9753600" imgH="5486400" progId="Equation.3">
                  <p:embed/>
                </p:oleObj>
              </mc:Choice>
              <mc:Fallback>
                <p:oleObj name="Формула" r:id="rId3" imgW="9753600" imgH="54864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6050" y="5715016"/>
                        <a:ext cx="4064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71472" y="428604"/>
            <a:ext cx="8286808" cy="1077218"/>
          </a:xfrm>
          <a:prstGeom prst="rect">
            <a:avLst/>
          </a:prstGeom>
        </p:spPr>
        <p:txBody>
          <a:bodyPr wrap="square">
            <a:spAutoFit/>
          </a:bodyPr>
          <a:lstStyle/>
          <a:p>
            <a:pPr algn="ctr"/>
            <a:r>
              <a:rPr lang="en-US" sz="3200" b="1" dirty="0"/>
              <a:t>Principles of constructing the electronic configuration of an element</a:t>
            </a:r>
            <a:endParaRPr lang="ru-RU" sz="3200" b="1" dirty="0"/>
          </a:p>
        </p:txBody>
      </p:sp>
      <p:sp>
        <p:nvSpPr>
          <p:cNvPr id="4" name="Прямоугольник 3"/>
          <p:cNvSpPr/>
          <p:nvPr/>
        </p:nvSpPr>
        <p:spPr>
          <a:xfrm>
            <a:off x="642910" y="1643050"/>
            <a:ext cx="8001088" cy="1754326"/>
          </a:xfrm>
          <a:prstGeom prst="rect">
            <a:avLst/>
          </a:prstGeom>
        </p:spPr>
        <p:txBody>
          <a:bodyPr wrap="square">
            <a:spAutoFit/>
          </a:bodyPr>
          <a:lstStyle/>
          <a:p>
            <a:pPr marL="342900" indent="-342900">
              <a:buAutoNum type="arabicPeriod"/>
            </a:pPr>
            <a:r>
              <a:rPr lang="en-US" dirty="0"/>
              <a:t>The number of electrons in an atom of an element is equal to its ordinal number (for example, for a Carbon atom = 6)</a:t>
            </a:r>
          </a:p>
          <a:p>
            <a:pPr marL="342900" indent="-342900">
              <a:buAutoNum type="arabicPeriod"/>
            </a:pPr>
            <a:r>
              <a:rPr lang="en-US" dirty="0"/>
              <a:t>The number of energy levels of an atom is equal to the number of the period in which the element is located (for a Carbon atom = 2)</a:t>
            </a:r>
          </a:p>
          <a:p>
            <a:pPr marL="342900" indent="-342900">
              <a:buAutoNum type="arabicPeriod"/>
            </a:pPr>
            <a:r>
              <a:rPr lang="en-US" dirty="0"/>
              <a:t>The number of electrons at the outer (valence) level is equal to the number of the group in which the element is located (for a Carbon atom = 4)</a:t>
            </a:r>
            <a:endParaRPr lang="ru-RU" dirty="0"/>
          </a:p>
        </p:txBody>
      </p:sp>
      <p:pic>
        <p:nvPicPr>
          <p:cNvPr id="2051" name="Picture 3" descr="D:\ОНМедУ\НХ\Лекции\Таблица Менделеева hd.jpg"/>
          <p:cNvPicPr>
            <a:picLocks noChangeAspect="1" noChangeArrowheads="1"/>
          </p:cNvPicPr>
          <p:nvPr/>
        </p:nvPicPr>
        <p:blipFill>
          <a:blip r:embed="rId2"/>
          <a:srcRect r="65235" b="79862"/>
          <a:stretch>
            <a:fillRect/>
          </a:stretch>
        </p:blipFill>
        <p:spPr bwMode="auto">
          <a:xfrm>
            <a:off x="1428728" y="3643314"/>
            <a:ext cx="6357918" cy="2071666"/>
          </a:xfrm>
          <a:prstGeom prst="rect">
            <a:avLst/>
          </a:prstGeom>
          <a:noFill/>
        </p:spPr>
      </p:pic>
      <p:sp>
        <p:nvSpPr>
          <p:cNvPr id="7" name="Выноска 1 6"/>
          <p:cNvSpPr/>
          <p:nvPr/>
        </p:nvSpPr>
        <p:spPr>
          <a:xfrm>
            <a:off x="8001024" y="4500570"/>
            <a:ext cx="857256" cy="500066"/>
          </a:xfrm>
          <a:prstGeom prst="borderCallout1">
            <a:avLst>
              <a:gd name="adj1" fmla="val 49317"/>
              <a:gd name="adj2" fmla="val -1965"/>
              <a:gd name="adj3" fmla="val 120142"/>
              <a:gd name="adj4" fmla="val -47885"/>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800" dirty="0"/>
              <a:t>1</a:t>
            </a:r>
            <a:endParaRPr lang="ru-RU" dirty="0"/>
          </a:p>
        </p:txBody>
      </p:sp>
      <p:sp>
        <p:nvSpPr>
          <p:cNvPr id="8" name="Выноска 1 7"/>
          <p:cNvSpPr/>
          <p:nvPr/>
        </p:nvSpPr>
        <p:spPr>
          <a:xfrm>
            <a:off x="2285984" y="4786322"/>
            <a:ext cx="857256" cy="500066"/>
          </a:xfrm>
          <a:prstGeom prst="borderCallout1">
            <a:avLst>
              <a:gd name="adj1" fmla="val 48771"/>
              <a:gd name="adj2" fmla="val -1965"/>
              <a:gd name="adj3" fmla="val 112500"/>
              <a:gd name="adj4" fmla="val -38333"/>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800" dirty="0"/>
              <a:t>2</a:t>
            </a:r>
            <a:endParaRPr lang="ru-RU" dirty="0"/>
          </a:p>
        </p:txBody>
      </p:sp>
      <p:sp>
        <p:nvSpPr>
          <p:cNvPr id="9" name="Выноска 1 8"/>
          <p:cNvSpPr/>
          <p:nvPr/>
        </p:nvSpPr>
        <p:spPr>
          <a:xfrm>
            <a:off x="7858148" y="3286124"/>
            <a:ext cx="857256" cy="500066"/>
          </a:xfrm>
          <a:prstGeom prst="borderCallout1">
            <a:avLst>
              <a:gd name="adj1" fmla="val 48771"/>
              <a:gd name="adj2" fmla="val -1965"/>
              <a:gd name="adj3" fmla="val 112500"/>
              <a:gd name="adj4" fmla="val -38333"/>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800" dirty="0"/>
              <a:t>3</a:t>
            </a:r>
            <a:endParaRPr lang="ru-RU"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00034" y="1571612"/>
            <a:ext cx="8072494" cy="1200329"/>
          </a:xfrm>
          <a:prstGeom prst="rect">
            <a:avLst/>
          </a:prstGeom>
        </p:spPr>
        <p:txBody>
          <a:bodyPr wrap="square">
            <a:spAutoFit/>
          </a:bodyPr>
          <a:lstStyle/>
          <a:p>
            <a:pPr algn="just"/>
            <a:r>
              <a:rPr lang="en-US" dirty="0"/>
              <a:t>For a complete description of the electronic structure of an atom, it is necessary to know exactly how electrons are distributed over energy levels. The list of energy levels filled with electrons is called the electronic </a:t>
            </a:r>
            <a:r>
              <a:rPr lang="en-US" b="1" dirty="0"/>
              <a:t>configuration of an atom.</a:t>
            </a:r>
            <a:endParaRPr lang="ru-RU" b="1" dirty="0"/>
          </a:p>
        </p:txBody>
      </p:sp>
      <p:sp>
        <p:nvSpPr>
          <p:cNvPr id="5" name="Прямоугольник 4"/>
          <p:cNvSpPr/>
          <p:nvPr/>
        </p:nvSpPr>
        <p:spPr>
          <a:xfrm>
            <a:off x="571472" y="428604"/>
            <a:ext cx="8286808" cy="1077218"/>
          </a:xfrm>
          <a:prstGeom prst="rect">
            <a:avLst/>
          </a:prstGeom>
        </p:spPr>
        <p:txBody>
          <a:bodyPr wrap="square">
            <a:spAutoFit/>
          </a:bodyPr>
          <a:lstStyle/>
          <a:p>
            <a:pPr algn="ctr"/>
            <a:r>
              <a:rPr lang="en-US" sz="3200" b="1" dirty="0"/>
              <a:t>Principles of constructing the electronic configuration of an element</a:t>
            </a:r>
            <a:endParaRPr lang="ru-RU" sz="3200" b="1" dirty="0"/>
          </a:p>
        </p:txBody>
      </p:sp>
      <p:pic>
        <p:nvPicPr>
          <p:cNvPr id="3074" name="Picture 2" descr="https://foxford.ru/uploads/tinymce_image/image/2520/3.png"/>
          <p:cNvPicPr>
            <a:picLocks noChangeAspect="1" noChangeArrowheads="1"/>
          </p:cNvPicPr>
          <p:nvPr/>
        </p:nvPicPr>
        <p:blipFill>
          <a:blip r:embed="rId2"/>
          <a:srcRect/>
          <a:stretch>
            <a:fillRect/>
          </a:stretch>
        </p:blipFill>
        <p:spPr bwMode="auto">
          <a:xfrm>
            <a:off x="5715008" y="3429000"/>
            <a:ext cx="3109911" cy="2371726"/>
          </a:xfrm>
          <a:prstGeom prst="rect">
            <a:avLst/>
          </a:prstGeom>
          <a:noFill/>
        </p:spPr>
      </p:pic>
      <p:sp>
        <p:nvSpPr>
          <p:cNvPr id="7" name="Прямоугольник 6"/>
          <p:cNvSpPr/>
          <p:nvPr/>
        </p:nvSpPr>
        <p:spPr>
          <a:xfrm>
            <a:off x="571472" y="3396809"/>
            <a:ext cx="4572000" cy="2246769"/>
          </a:xfrm>
          <a:prstGeom prst="rect">
            <a:avLst/>
          </a:prstGeom>
        </p:spPr>
        <p:txBody>
          <a:bodyPr wrap="square">
            <a:spAutoFit/>
          </a:bodyPr>
          <a:lstStyle/>
          <a:p>
            <a:pPr algn="just"/>
            <a:r>
              <a:rPr lang="en-US" sz="2000" b="1" dirty="0"/>
              <a:t>When filling the orbitals with electrons, the following rules are used:</a:t>
            </a:r>
          </a:p>
          <a:p>
            <a:pPr marL="457200" indent="-457200" algn="just">
              <a:buFont typeface="+mj-lt"/>
              <a:buAutoNum type="arabicPeriod"/>
            </a:pPr>
            <a:r>
              <a:rPr lang="en-US" sz="2000" dirty="0"/>
              <a:t>The principle of minimum energy.</a:t>
            </a:r>
          </a:p>
          <a:p>
            <a:pPr marL="457200" indent="-457200" algn="just">
              <a:buFont typeface="+mj-lt"/>
              <a:buAutoNum type="arabicPeriod"/>
            </a:pPr>
            <a:r>
              <a:rPr lang="en-US" sz="2000" dirty="0" err="1"/>
              <a:t>Klechkovsky's</a:t>
            </a:r>
            <a:r>
              <a:rPr lang="en-US" sz="2000" dirty="0"/>
              <a:t> rule</a:t>
            </a:r>
          </a:p>
          <a:p>
            <a:pPr marL="457200" indent="-457200" algn="just">
              <a:buFont typeface="+mj-lt"/>
              <a:buAutoNum type="arabicPeriod"/>
            </a:pPr>
            <a:r>
              <a:rPr lang="en-US" sz="2000" dirty="0"/>
              <a:t>Pauli principle</a:t>
            </a:r>
          </a:p>
          <a:p>
            <a:pPr marL="457200" indent="-457200" algn="just">
              <a:buFont typeface="+mj-lt"/>
              <a:buAutoNum type="arabicPeriod"/>
            </a:pPr>
            <a:r>
              <a:rPr lang="en-US" sz="2000" dirty="0"/>
              <a:t>Hund's rule</a:t>
            </a:r>
            <a:endParaRPr lang="ru-RU" sz="2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7190" y="1428736"/>
            <a:ext cx="3214678" cy="2031325"/>
          </a:xfrm>
          <a:prstGeom prst="rect">
            <a:avLst/>
          </a:prstGeom>
        </p:spPr>
        <p:txBody>
          <a:bodyPr wrap="square">
            <a:spAutoFit/>
          </a:bodyPr>
          <a:lstStyle/>
          <a:p>
            <a:pPr algn="just"/>
            <a:r>
              <a:rPr lang="en-US" dirty="0"/>
              <a:t>The orbitals are filled in order of increasing energy, from bottom to top. Each electron is located so that its energy is minimal, that is, among the free orbitals, it chooses the orbital with the lowest energy.</a:t>
            </a:r>
            <a:endParaRPr lang="ru-RU" dirty="0"/>
          </a:p>
        </p:txBody>
      </p:sp>
      <p:sp>
        <p:nvSpPr>
          <p:cNvPr id="5" name="Прямоугольник 4"/>
          <p:cNvSpPr/>
          <p:nvPr/>
        </p:nvSpPr>
        <p:spPr>
          <a:xfrm>
            <a:off x="1785918" y="714356"/>
            <a:ext cx="5385192" cy="584775"/>
          </a:xfrm>
          <a:prstGeom prst="rect">
            <a:avLst/>
          </a:prstGeom>
        </p:spPr>
        <p:txBody>
          <a:bodyPr wrap="none">
            <a:spAutoFit/>
          </a:bodyPr>
          <a:lstStyle/>
          <a:p>
            <a:pPr marL="342900" indent="-342900"/>
            <a:r>
              <a:rPr lang="en-US" sz="3200" b="1" dirty="0"/>
              <a:t>Minimum energy principle</a:t>
            </a:r>
            <a:endParaRPr lang="ru-RU" sz="3200" b="1" dirty="0"/>
          </a:p>
        </p:txBody>
      </p:sp>
      <p:sp>
        <p:nvSpPr>
          <p:cNvPr id="6" name="Прямоугольник 5"/>
          <p:cNvSpPr/>
          <p:nvPr/>
        </p:nvSpPr>
        <p:spPr>
          <a:xfrm>
            <a:off x="386150" y="5877272"/>
            <a:ext cx="8501122" cy="677108"/>
          </a:xfrm>
          <a:prstGeom prst="rect">
            <a:avLst/>
          </a:prstGeom>
        </p:spPr>
        <p:txBody>
          <a:bodyPr wrap="square">
            <a:spAutoFit/>
          </a:bodyPr>
          <a:lstStyle/>
          <a:p>
            <a:pPr algn="ctr"/>
            <a:r>
              <a:rPr lang="en-US" dirty="0"/>
              <a:t>The order of filling the energy sublevels can be remembered as a series:</a:t>
            </a:r>
            <a:r>
              <a:rPr lang="ru-RU" dirty="0"/>
              <a:t/>
            </a:r>
            <a:br>
              <a:rPr lang="ru-RU" dirty="0"/>
            </a:br>
            <a:r>
              <a:rPr lang="ru-RU" b="1" dirty="0"/>
              <a:t> </a:t>
            </a:r>
            <a:r>
              <a:rPr lang="ru-RU" sz="2000" b="1" dirty="0"/>
              <a:t>1s &lt; 2s &lt; 2p &lt; 3s &lt; 3p &lt; 4s &lt; 3d &lt; 4p &lt; 5s &lt; 4d &lt; 5p &lt; 6s &lt; 5d </a:t>
            </a:r>
            <a:r>
              <a:rPr lang="ru-RU" sz="2000" b="1" dirty="0">
                <a:latin typeface="Times New Roman"/>
                <a:cs typeface="Times New Roman"/>
              </a:rPr>
              <a:t>≈</a:t>
            </a:r>
            <a:r>
              <a:rPr lang="ru-RU" sz="2000" b="1" dirty="0"/>
              <a:t> 4f &lt; 6p &lt; 7s….</a:t>
            </a:r>
            <a:endParaRPr lang="ru-RU" dirty="0"/>
          </a:p>
        </p:txBody>
      </p:sp>
      <p:pic>
        <p:nvPicPr>
          <p:cNvPr id="29698" name="Picture 2" descr="https://foxford.ru/uploads/tinymce_image/image/9774/%D0%BF%D0%BE%D1%80%D1%8F%D0%B4%D0%BE%D0%BA_%D0%B7%D0%B0%D0%BF%D0%BE%D0%BB%D0%BD%D0%B5%D0%BD%D0%B8_%D0%BE%D1%80%D0%B1%D0%B8%D1%82%D0%B0%D0%BB%D0%B5%D0%B9.jpg"/>
          <p:cNvPicPr>
            <a:picLocks noChangeAspect="1" noChangeArrowheads="1"/>
          </p:cNvPicPr>
          <p:nvPr/>
        </p:nvPicPr>
        <p:blipFill>
          <a:blip r:embed="rId2"/>
          <a:srcRect/>
          <a:stretch>
            <a:fillRect/>
          </a:stretch>
        </p:blipFill>
        <p:spPr bwMode="auto">
          <a:xfrm>
            <a:off x="3769661" y="1285860"/>
            <a:ext cx="5374339" cy="3390882"/>
          </a:xfrm>
          <a:prstGeom prst="rect">
            <a:avLst/>
          </a:prstGeom>
          <a:noFill/>
        </p:spPr>
      </p:pic>
      <p:pic>
        <p:nvPicPr>
          <p:cNvPr id="31746" name="Picture 2" descr="What are Rules For Filling Of Electrons In Various Orbitals ?">
            <a:extLst>
              <a:ext uri="{FF2B5EF4-FFF2-40B4-BE49-F238E27FC236}">
                <a16:creationId xmlns:a16="http://schemas.microsoft.com/office/drawing/2014/main" id="{9135D9A0-8927-40C9-A6C4-CB851AD0E23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96" y="3492941"/>
            <a:ext cx="2415285" cy="25649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Скругленный прямоугольник 6"/>
          <p:cNvSpPr/>
          <p:nvPr/>
        </p:nvSpPr>
        <p:spPr>
          <a:xfrm>
            <a:off x="2928926" y="2643182"/>
            <a:ext cx="857256" cy="50006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30721" name="Rectangle 1"/>
          <p:cNvSpPr>
            <a:spLocks noChangeArrowheads="1"/>
          </p:cNvSpPr>
          <p:nvPr/>
        </p:nvSpPr>
        <p:spPr bwMode="auto">
          <a:xfrm>
            <a:off x="285720" y="3357562"/>
            <a:ext cx="8286808"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n-US" dirty="0">
                <a:solidFill>
                  <a:srgbClr val="000000"/>
                </a:solidFill>
                <a:cs typeface="Times New Roman" pitchFamily="18" charset="0"/>
              </a:rPr>
              <a:t>However, the electron is influenced not only by the nucleus, but by other electrons. The energy in many-electron atoms is determined not only by the main, but also by the orbital quantum number, or rather by their sum: </a:t>
            </a:r>
            <a:r>
              <a:rPr lang="en-US" b="1" dirty="0">
                <a:solidFill>
                  <a:srgbClr val="000000"/>
                </a:solidFill>
                <a:cs typeface="Times New Roman" pitchFamily="18" charset="0"/>
              </a:rPr>
              <a:t>the energy of atomic orbitals increases as the sum n + l increases; with the same amount, the level with a smaller n and a larger l is first filled.</a:t>
            </a:r>
            <a:endParaRPr kumimoji="0" lang="ru-RU" sz="1800" b="1" i="0" u="none" strike="noStrike" cap="none" normalizeH="0" baseline="0" dirty="0">
              <a:ln>
                <a:noFill/>
              </a:ln>
              <a:solidFill>
                <a:schemeClr val="tx1"/>
              </a:solidFill>
              <a:effectLst/>
              <a:cs typeface="Arial" pitchFamily="34" charset="0"/>
            </a:endParaRPr>
          </a:p>
        </p:txBody>
      </p:sp>
      <p:sp>
        <p:nvSpPr>
          <p:cNvPr id="5" name="Прямоугольник 4"/>
          <p:cNvSpPr/>
          <p:nvPr/>
        </p:nvSpPr>
        <p:spPr>
          <a:xfrm>
            <a:off x="285720" y="1228539"/>
            <a:ext cx="8501122" cy="1200329"/>
          </a:xfrm>
          <a:prstGeom prst="rect">
            <a:avLst/>
          </a:prstGeom>
        </p:spPr>
        <p:txBody>
          <a:bodyPr wrap="square">
            <a:spAutoFit/>
          </a:bodyPr>
          <a:lstStyle/>
          <a:p>
            <a:pPr algn="just"/>
            <a:r>
              <a:rPr lang="en-US" dirty="0"/>
              <a:t>When filling the energy sublevels, one should pay attention to the fact that the 4s sublevel is filled first, and then 3d, although based on the value of the principal quantum number (which characterizes the energy), 3d must first be filled and only then the 4s sublevel.</a:t>
            </a:r>
            <a:endParaRPr lang="ru-RU" dirty="0"/>
          </a:p>
        </p:txBody>
      </p:sp>
      <p:sp>
        <p:nvSpPr>
          <p:cNvPr id="6" name="Прямоугольник 5"/>
          <p:cNvSpPr/>
          <p:nvPr/>
        </p:nvSpPr>
        <p:spPr>
          <a:xfrm>
            <a:off x="285720" y="2643182"/>
            <a:ext cx="8858280" cy="400110"/>
          </a:xfrm>
          <a:prstGeom prst="rect">
            <a:avLst/>
          </a:prstGeom>
        </p:spPr>
        <p:txBody>
          <a:bodyPr wrap="square">
            <a:spAutoFit/>
          </a:bodyPr>
          <a:lstStyle/>
          <a:p>
            <a:r>
              <a:rPr lang="ru-RU" sz="2000" b="1" dirty="0"/>
              <a:t> 1s &lt; 2s &lt; 2p &lt; 3s &lt; 3p &lt; 4s &lt; 3d &lt; 4p &lt; 5s &lt; 4d &lt; 5p &lt; 6s &lt; 5d </a:t>
            </a:r>
            <a:r>
              <a:rPr lang="ru-RU" sz="2000" b="1" dirty="0">
                <a:latin typeface="Times New Roman"/>
                <a:cs typeface="Times New Roman"/>
              </a:rPr>
              <a:t>≈</a:t>
            </a:r>
            <a:r>
              <a:rPr lang="ru-RU" sz="2000" b="1" dirty="0"/>
              <a:t> 4f &lt; 6p &lt; 7s….</a:t>
            </a:r>
            <a:endParaRPr lang="ru-RU" sz="2000" dirty="0"/>
          </a:p>
        </p:txBody>
      </p:sp>
      <p:graphicFrame>
        <p:nvGraphicFramePr>
          <p:cNvPr id="8" name="Таблица 7"/>
          <p:cNvGraphicFramePr>
            <a:graphicFrameLocks noGrp="1"/>
          </p:cNvGraphicFramePr>
          <p:nvPr/>
        </p:nvGraphicFramePr>
        <p:xfrm>
          <a:off x="428596" y="5000636"/>
          <a:ext cx="2928957" cy="1483360"/>
        </p:xfrm>
        <a:graphic>
          <a:graphicData uri="http://schemas.openxmlformats.org/drawingml/2006/table">
            <a:tbl>
              <a:tblPr firstRow="1" bandRow="1">
                <a:tableStyleId>{5940675A-B579-460E-94D1-54222C63F5DA}</a:tableStyleId>
              </a:tblPr>
              <a:tblGrid>
                <a:gridCol w="976319">
                  <a:extLst>
                    <a:ext uri="{9D8B030D-6E8A-4147-A177-3AD203B41FA5}">
                      <a16:colId xmlns:a16="http://schemas.microsoft.com/office/drawing/2014/main" val="20000"/>
                    </a:ext>
                  </a:extLst>
                </a:gridCol>
                <a:gridCol w="976319">
                  <a:extLst>
                    <a:ext uri="{9D8B030D-6E8A-4147-A177-3AD203B41FA5}">
                      <a16:colId xmlns:a16="http://schemas.microsoft.com/office/drawing/2014/main" val="20001"/>
                    </a:ext>
                  </a:extLst>
                </a:gridCol>
                <a:gridCol w="976319">
                  <a:extLst>
                    <a:ext uri="{9D8B030D-6E8A-4147-A177-3AD203B41FA5}">
                      <a16:colId xmlns:a16="http://schemas.microsoft.com/office/drawing/2014/main" val="20002"/>
                    </a:ext>
                  </a:extLst>
                </a:gridCol>
              </a:tblGrid>
              <a:tr h="370840">
                <a:tc>
                  <a:txBody>
                    <a:bodyPr/>
                    <a:lstStyle/>
                    <a:p>
                      <a:endParaRPr lang="ru-RU" dirty="0"/>
                    </a:p>
                  </a:txBody>
                  <a:tcPr/>
                </a:tc>
                <a:tc>
                  <a:txBody>
                    <a:bodyPr/>
                    <a:lstStyle/>
                    <a:p>
                      <a:pPr algn="ctr"/>
                      <a:r>
                        <a:rPr lang="ru-RU" dirty="0"/>
                        <a:t>3</a:t>
                      </a:r>
                      <a:r>
                        <a:rPr lang="en-US" dirty="0"/>
                        <a:t>d</a:t>
                      </a:r>
                      <a:endParaRPr lang="ru-RU" dirty="0"/>
                    </a:p>
                  </a:txBody>
                  <a:tcPr/>
                </a:tc>
                <a:tc>
                  <a:txBody>
                    <a:bodyPr/>
                    <a:lstStyle/>
                    <a:p>
                      <a:pPr algn="ctr"/>
                      <a:r>
                        <a:rPr lang="en-US" dirty="0"/>
                        <a:t>4s</a:t>
                      </a:r>
                      <a:endParaRPr lang="ru-RU" dirty="0"/>
                    </a:p>
                  </a:txBody>
                  <a:tcPr/>
                </a:tc>
                <a:extLst>
                  <a:ext uri="{0D108BD9-81ED-4DB2-BD59-A6C34878D82A}">
                    <a16:rowId xmlns:a16="http://schemas.microsoft.com/office/drawing/2014/main" val="10000"/>
                  </a:ext>
                </a:extLst>
              </a:tr>
              <a:tr h="370840">
                <a:tc>
                  <a:txBody>
                    <a:bodyPr/>
                    <a:lstStyle/>
                    <a:p>
                      <a:r>
                        <a:rPr lang="en-US" dirty="0"/>
                        <a:t>n</a:t>
                      </a:r>
                      <a:endParaRPr lang="ru-RU" dirty="0"/>
                    </a:p>
                  </a:txBody>
                  <a:tcPr/>
                </a:tc>
                <a:tc>
                  <a:txBody>
                    <a:bodyPr/>
                    <a:lstStyle/>
                    <a:p>
                      <a:pPr algn="ctr"/>
                      <a:r>
                        <a:rPr lang="en-US" dirty="0"/>
                        <a:t>3</a:t>
                      </a:r>
                      <a:endParaRPr lang="ru-RU" dirty="0"/>
                    </a:p>
                  </a:txBody>
                  <a:tcPr/>
                </a:tc>
                <a:tc>
                  <a:txBody>
                    <a:bodyPr/>
                    <a:lstStyle/>
                    <a:p>
                      <a:pPr algn="ctr"/>
                      <a:r>
                        <a:rPr lang="en-US" dirty="0"/>
                        <a:t>4</a:t>
                      </a:r>
                      <a:endParaRPr lang="ru-RU" dirty="0"/>
                    </a:p>
                  </a:txBody>
                  <a:tcPr/>
                </a:tc>
                <a:extLst>
                  <a:ext uri="{0D108BD9-81ED-4DB2-BD59-A6C34878D82A}">
                    <a16:rowId xmlns:a16="http://schemas.microsoft.com/office/drawing/2014/main" val="10001"/>
                  </a:ext>
                </a:extLst>
              </a:tr>
              <a:tr h="370840">
                <a:tc>
                  <a:txBody>
                    <a:bodyPr/>
                    <a:lstStyle/>
                    <a:p>
                      <a:r>
                        <a:rPr lang="en-US"/>
                        <a:t>l</a:t>
                      </a:r>
                      <a:endParaRPr lang="ru-RU" dirty="0"/>
                    </a:p>
                  </a:txBody>
                  <a:tcPr/>
                </a:tc>
                <a:tc>
                  <a:txBody>
                    <a:bodyPr/>
                    <a:lstStyle/>
                    <a:p>
                      <a:pPr algn="ctr"/>
                      <a:r>
                        <a:rPr lang="en-US" dirty="0"/>
                        <a:t>2</a:t>
                      </a:r>
                      <a:endParaRPr lang="ru-RU" dirty="0"/>
                    </a:p>
                  </a:txBody>
                  <a:tcPr/>
                </a:tc>
                <a:tc>
                  <a:txBody>
                    <a:bodyPr/>
                    <a:lstStyle/>
                    <a:p>
                      <a:pPr algn="ctr"/>
                      <a:r>
                        <a:rPr lang="en-US" dirty="0"/>
                        <a:t>0</a:t>
                      </a:r>
                      <a:endParaRPr lang="ru-RU" dirty="0"/>
                    </a:p>
                  </a:txBody>
                  <a:tcPr/>
                </a:tc>
                <a:extLst>
                  <a:ext uri="{0D108BD9-81ED-4DB2-BD59-A6C34878D82A}">
                    <a16:rowId xmlns:a16="http://schemas.microsoft.com/office/drawing/2014/main" val="10002"/>
                  </a:ext>
                </a:extLst>
              </a:tr>
              <a:tr h="370840">
                <a:tc>
                  <a:txBody>
                    <a:bodyPr/>
                    <a:lstStyle/>
                    <a:p>
                      <a:r>
                        <a:rPr lang="en-US" dirty="0" err="1"/>
                        <a:t>n+l</a:t>
                      </a:r>
                      <a:endParaRPr lang="ru-RU" dirty="0"/>
                    </a:p>
                  </a:txBody>
                  <a:tcPr/>
                </a:tc>
                <a:tc>
                  <a:txBody>
                    <a:bodyPr/>
                    <a:lstStyle/>
                    <a:p>
                      <a:pPr algn="ctr"/>
                      <a:r>
                        <a:rPr lang="en-US" dirty="0"/>
                        <a:t>3+2=5</a:t>
                      </a:r>
                      <a:endParaRPr lang="ru-RU" dirty="0"/>
                    </a:p>
                  </a:txBody>
                  <a:tcPr/>
                </a:tc>
                <a:tc>
                  <a:txBody>
                    <a:bodyPr/>
                    <a:lstStyle/>
                    <a:p>
                      <a:pPr algn="ctr"/>
                      <a:r>
                        <a:rPr lang="en-US" dirty="0"/>
                        <a:t>4+0=4</a:t>
                      </a:r>
                      <a:endParaRPr lang="ru-RU" dirty="0"/>
                    </a:p>
                  </a:txBody>
                  <a:tcPr/>
                </a:tc>
                <a:extLst>
                  <a:ext uri="{0D108BD9-81ED-4DB2-BD59-A6C34878D82A}">
                    <a16:rowId xmlns:a16="http://schemas.microsoft.com/office/drawing/2014/main" val="10003"/>
                  </a:ext>
                </a:extLst>
              </a:tr>
            </a:tbl>
          </a:graphicData>
        </a:graphic>
      </p:graphicFrame>
      <p:sp>
        <p:nvSpPr>
          <p:cNvPr id="9" name="Выноска со стрелкой влево 8"/>
          <p:cNvSpPr/>
          <p:nvPr/>
        </p:nvSpPr>
        <p:spPr>
          <a:xfrm>
            <a:off x="3428992" y="5214950"/>
            <a:ext cx="5286412" cy="1285884"/>
          </a:xfrm>
          <a:prstGeom prst="leftArrowCallout">
            <a:avLst>
              <a:gd name="adj1" fmla="val 10304"/>
              <a:gd name="adj2" fmla="val 13978"/>
              <a:gd name="adj3" fmla="val 22796"/>
              <a:gd name="adj4" fmla="val 86168"/>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The sum of the main (n) and orbital (l) quantum numbers for the 4s-sublevel is less than for 3d (4 &lt;5), so first we fill in 4s and then 3d</a:t>
            </a:r>
            <a:endParaRPr lang="ru-RU" dirty="0"/>
          </a:p>
        </p:txBody>
      </p:sp>
      <p:sp>
        <p:nvSpPr>
          <p:cNvPr id="10" name="Прямоугольник 9"/>
          <p:cNvSpPr/>
          <p:nvPr/>
        </p:nvSpPr>
        <p:spPr>
          <a:xfrm>
            <a:off x="2820751" y="378184"/>
            <a:ext cx="3788217" cy="584775"/>
          </a:xfrm>
          <a:prstGeom prst="rect">
            <a:avLst/>
          </a:prstGeom>
        </p:spPr>
        <p:txBody>
          <a:bodyPr wrap="none">
            <a:spAutoFit/>
          </a:bodyPr>
          <a:lstStyle/>
          <a:p>
            <a:pPr marL="342900" indent="-342900"/>
            <a:r>
              <a:rPr lang="en-US" sz="3200" b="1" dirty="0" err="1"/>
              <a:t>Klechkovsky's</a:t>
            </a:r>
            <a:r>
              <a:rPr lang="en-US" sz="3200" b="1" dirty="0"/>
              <a:t> rule</a:t>
            </a:r>
            <a:endParaRPr lang="ru-RU" sz="32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044979" y="623718"/>
            <a:ext cx="3054041" cy="584775"/>
          </a:xfrm>
          <a:prstGeom prst="rect">
            <a:avLst/>
          </a:prstGeom>
        </p:spPr>
        <p:txBody>
          <a:bodyPr wrap="none">
            <a:spAutoFit/>
          </a:bodyPr>
          <a:lstStyle/>
          <a:p>
            <a:pPr marL="342900" indent="-342900"/>
            <a:r>
              <a:rPr lang="en-US" sz="3200" b="1" dirty="0"/>
              <a:t>Pauli principle</a:t>
            </a:r>
            <a:endParaRPr lang="ru-RU" sz="3200" b="1" dirty="0"/>
          </a:p>
        </p:txBody>
      </p:sp>
      <p:sp>
        <p:nvSpPr>
          <p:cNvPr id="5" name="Прямоугольник 4"/>
          <p:cNvSpPr/>
          <p:nvPr/>
        </p:nvSpPr>
        <p:spPr>
          <a:xfrm>
            <a:off x="285720" y="1428736"/>
            <a:ext cx="8501122" cy="1323439"/>
          </a:xfrm>
          <a:prstGeom prst="rect">
            <a:avLst/>
          </a:prstGeom>
        </p:spPr>
        <p:txBody>
          <a:bodyPr wrap="square">
            <a:spAutoFit/>
          </a:bodyPr>
          <a:lstStyle/>
          <a:p>
            <a:pPr algn="just"/>
            <a:r>
              <a:rPr lang="en-US" sz="2000" dirty="0"/>
              <a:t>Each orbital can contain no more than two electrons. If two electrons are in the same orbital, then they have opposite spins (arrows are directed in different directions). Such electrons are called </a:t>
            </a:r>
            <a:r>
              <a:rPr lang="en-US" sz="2000" b="1" dirty="0"/>
              <a:t>paired</a:t>
            </a:r>
            <a:r>
              <a:rPr lang="en-US" sz="2000" dirty="0"/>
              <a:t>. If there is only one electron in the orbital, then it is called </a:t>
            </a:r>
            <a:r>
              <a:rPr lang="en-US" sz="2000" b="1" dirty="0"/>
              <a:t>unpaired</a:t>
            </a:r>
            <a:r>
              <a:rPr lang="en-US" sz="2000" dirty="0"/>
              <a:t>.</a:t>
            </a:r>
            <a:endParaRPr lang="ru-RU" sz="2000" dirty="0"/>
          </a:p>
        </p:txBody>
      </p:sp>
      <p:sp>
        <p:nvSpPr>
          <p:cNvPr id="6" name="Прямоугольник 5"/>
          <p:cNvSpPr/>
          <p:nvPr/>
        </p:nvSpPr>
        <p:spPr>
          <a:xfrm>
            <a:off x="1142976" y="3500438"/>
            <a:ext cx="928694" cy="78581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cxnSp>
        <p:nvCxnSpPr>
          <p:cNvPr id="8" name="Прямая со стрелкой 7"/>
          <p:cNvCxnSpPr>
            <a:stCxn id="6" idx="0"/>
            <a:endCxn id="6" idx="2"/>
          </p:cNvCxnSpPr>
          <p:nvPr/>
        </p:nvCxnSpPr>
        <p:spPr>
          <a:xfrm rot="16200000" flipH="1">
            <a:off x="1214414" y="3893347"/>
            <a:ext cx="78581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1" name="Прямоугольник 10"/>
          <p:cNvSpPr/>
          <p:nvPr/>
        </p:nvSpPr>
        <p:spPr>
          <a:xfrm>
            <a:off x="2428860" y="3500438"/>
            <a:ext cx="928694" cy="78581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cxnSp>
        <p:nvCxnSpPr>
          <p:cNvPr id="13" name="Прямая со стрелкой 12"/>
          <p:cNvCxnSpPr/>
          <p:nvPr/>
        </p:nvCxnSpPr>
        <p:spPr>
          <a:xfrm rot="5400000">
            <a:off x="2320909" y="3893347"/>
            <a:ext cx="78581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rot="5400000" flipH="1" flipV="1">
            <a:off x="2608249" y="3893347"/>
            <a:ext cx="78581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31748" name="Picture 4" descr="á ÐÐ°Ð»Ð¾ÑÐºÐ° Ð·ÐµÐ»ÐµÐ½Ð°Ñ ÑÐ¾ÑÐ¾, ÑÐ¾ÑÐ¾Ð³ÑÐ°ÑÐ¸Ð¸ Ð·ÐµÐ»ÐµÐ½Ð°Ñ Ð³Ð°Ð»Ð¾ÑÐºÐ° | ÑÐºÐ°ÑÐ°ÑÑ Ð½Ð°  DepositphotosÂ®"/>
          <p:cNvPicPr>
            <a:picLocks noChangeAspect="1" noChangeArrowheads="1"/>
          </p:cNvPicPr>
          <p:nvPr/>
        </p:nvPicPr>
        <p:blipFill>
          <a:blip r:embed="rId2" cstate="print">
            <a:clrChange>
              <a:clrFrom>
                <a:srgbClr val="FFFFFF"/>
              </a:clrFrom>
              <a:clrTo>
                <a:srgbClr val="FFFFFF">
                  <a:alpha val="0"/>
                </a:srgbClr>
              </a:clrTo>
            </a:clrChange>
          </a:blip>
          <a:srcRect r="5263" b="21050"/>
          <a:stretch>
            <a:fillRect/>
          </a:stretch>
        </p:blipFill>
        <p:spPr bwMode="auto">
          <a:xfrm>
            <a:off x="1285852" y="4429132"/>
            <a:ext cx="1857380" cy="1547873"/>
          </a:xfrm>
          <a:prstGeom prst="rect">
            <a:avLst/>
          </a:prstGeom>
          <a:noFill/>
        </p:spPr>
      </p:pic>
      <p:sp>
        <p:nvSpPr>
          <p:cNvPr id="18" name="Прямоугольник 17"/>
          <p:cNvSpPr/>
          <p:nvPr/>
        </p:nvSpPr>
        <p:spPr>
          <a:xfrm>
            <a:off x="4929190" y="3500438"/>
            <a:ext cx="928694" cy="78581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cxnSp>
        <p:nvCxnSpPr>
          <p:cNvPr id="19" name="Прямая со стрелкой 18"/>
          <p:cNvCxnSpPr/>
          <p:nvPr/>
        </p:nvCxnSpPr>
        <p:spPr>
          <a:xfrm rot="5400000" flipH="1" flipV="1">
            <a:off x="4821239" y="3892553"/>
            <a:ext cx="78581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rot="5400000" flipH="1" flipV="1">
            <a:off x="5108579" y="3892553"/>
            <a:ext cx="78581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1" name="Прямоугольник 20"/>
          <p:cNvSpPr/>
          <p:nvPr/>
        </p:nvSpPr>
        <p:spPr>
          <a:xfrm>
            <a:off x="6357950" y="3500438"/>
            <a:ext cx="928694" cy="78581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cxnSp>
        <p:nvCxnSpPr>
          <p:cNvPr id="22" name="Прямая со стрелкой 21"/>
          <p:cNvCxnSpPr/>
          <p:nvPr/>
        </p:nvCxnSpPr>
        <p:spPr>
          <a:xfrm rot="5400000" flipH="1" flipV="1">
            <a:off x="6108711" y="3892553"/>
            <a:ext cx="78581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rot="5400000" flipH="1" flipV="1">
            <a:off x="6680215" y="3892553"/>
            <a:ext cx="78581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rot="5400000">
            <a:off x="6394463" y="3892553"/>
            <a:ext cx="78581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31750" name="Picture 6" descr="https://upload.wikimedia.org/wikipedia/commons/thumb/3/31/ProhibitionSign2.svg/200px-ProhibitionSign2.svg.png"/>
          <p:cNvPicPr>
            <a:picLocks noChangeAspect="1" noChangeArrowheads="1"/>
          </p:cNvPicPr>
          <p:nvPr/>
        </p:nvPicPr>
        <p:blipFill>
          <a:blip r:embed="rId3"/>
          <a:srcRect/>
          <a:stretch>
            <a:fillRect/>
          </a:stretch>
        </p:blipFill>
        <p:spPr bwMode="auto">
          <a:xfrm>
            <a:off x="5500694" y="4500570"/>
            <a:ext cx="1643074" cy="1643074"/>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349753" y="622615"/>
            <a:ext cx="2436693" cy="584775"/>
          </a:xfrm>
          <a:prstGeom prst="rect">
            <a:avLst/>
          </a:prstGeom>
        </p:spPr>
        <p:txBody>
          <a:bodyPr wrap="none">
            <a:spAutoFit/>
          </a:bodyPr>
          <a:lstStyle/>
          <a:p>
            <a:pPr marL="342900" indent="-342900"/>
            <a:r>
              <a:rPr lang="en-US" sz="3200" b="1" dirty="0"/>
              <a:t>Hund's rule</a:t>
            </a:r>
            <a:endParaRPr lang="ru-RU" sz="3200" b="1" dirty="0"/>
          </a:p>
        </p:txBody>
      </p:sp>
      <p:sp>
        <p:nvSpPr>
          <p:cNvPr id="5" name="Прямоугольник 4"/>
          <p:cNvSpPr/>
          <p:nvPr/>
        </p:nvSpPr>
        <p:spPr>
          <a:xfrm>
            <a:off x="357158" y="1500174"/>
            <a:ext cx="8429684" cy="830997"/>
          </a:xfrm>
          <a:prstGeom prst="rect">
            <a:avLst/>
          </a:prstGeom>
        </p:spPr>
        <p:txBody>
          <a:bodyPr wrap="square">
            <a:spAutoFit/>
          </a:bodyPr>
          <a:lstStyle/>
          <a:p>
            <a:pPr algn="just"/>
            <a:r>
              <a:rPr lang="en-US" sz="2400" dirty="0"/>
              <a:t>An atom in the ground state must have the maximum possible number of unpaired electrons within a certain sublevel.</a:t>
            </a:r>
            <a:endParaRPr lang="ru-RU" sz="2400" dirty="0"/>
          </a:p>
        </p:txBody>
      </p:sp>
      <p:sp>
        <p:nvSpPr>
          <p:cNvPr id="6" name="Прямоугольник 5"/>
          <p:cNvSpPr/>
          <p:nvPr/>
        </p:nvSpPr>
        <p:spPr>
          <a:xfrm>
            <a:off x="1142976" y="3500438"/>
            <a:ext cx="928694" cy="78581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sp>
        <p:nvSpPr>
          <p:cNvPr id="7" name="Прямоугольник 6"/>
          <p:cNvSpPr/>
          <p:nvPr/>
        </p:nvSpPr>
        <p:spPr>
          <a:xfrm>
            <a:off x="2071670" y="3500438"/>
            <a:ext cx="928694" cy="78581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sp>
        <p:nvSpPr>
          <p:cNvPr id="8" name="Прямоугольник 7"/>
          <p:cNvSpPr/>
          <p:nvPr/>
        </p:nvSpPr>
        <p:spPr>
          <a:xfrm>
            <a:off x="3000364" y="3500438"/>
            <a:ext cx="928694" cy="78581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sp>
        <p:nvSpPr>
          <p:cNvPr id="9" name="Прямоугольник 8"/>
          <p:cNvSpPr/>
          <p:nvPr/>
        </p:nvSpPr>
        <p:spPr>
          <a:xfrm>
            <a:off x="5786446" y="3500438"/>
            <a:ext cx="928694" cy="78581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sp>
        <p:nvSpPr>
          <p:cNvPr id="10" name="Прямоугольник 9"/>
          <p:cNvSpPr/>
          <p:nvPr/>
        </p:nvSpPr>
        <p:spPr>
          <a:xfrm>
            <a:off x="6715140" y="3500438"/>
            <a:ext cx="928694" cy="78581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sp>
        <p:nvSpPr>
          <p:cNvPr id="11" name="Прямоугольник 10"/>
          <p:cNvSpPr/>
          <p:nvPr/>
        </p:nvSpPr>
        <p:spPr>
          <a:xfrm>
            <a:off x="7643834" y="3500438"/>
            <a:ext cx="928694" cy="78581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cxnSp>
        <p:nvCxnSpPr>
          <p:cNvPr id="12" name="Прямая со стрелкой 11"/>
          <p:cNvCxnSpPr/>
          <p:nvPr/>
        </p:nvCxnSpPr>
        <p:spPr>
          <a:xfrm rot="16200000" flipH="1">
            <a:off x="1179489" y="3893347"/>
            <a:ext cx="78581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rot="16200000" flipH="1">
            <a:off x="2178033" y="3893347"/>
            <a:ext cx="78581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rot="16200000" flipH="1">
            <a:off x="3036878" y="3893347"/>
            <a:ext cx="78581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rot="16200000" flipH="1">
            <a:off x="5680083" y="3893347"/>
            <a:ext cx="78581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rot="16200000" flipH="1">
            <a:off x="6751653" y="3893347"/>
            <a:ext cx="78581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rot="5400000" flipH="1" flipV="1">
            <a:off x="5965835" y="3892553"/>
            <a:ext cx="78581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18" name="Picture 4" descr="á ÐÐ°Ð»Ð¾ÑÐºÐ° Ð·ÐµÐ»ÐµÐ½Ð°Ñ ÑÐ¾ÑÐ¾, ÑÐ¾ÑÐ¾Ð³ÑÐ°ÑÐ¸Ð¸ Ð·ÐµÐ»ÐµÐ½Ð°Ñ Ð³Ð°Ð»Ð¾ÑÐºÐ° | ÑÐºÐ°ÑÐ°ÑÑ Ð½Ð°  DepositphotosÂ®"/>
          <p:cNvPicPr>
            <a:picLocks noChangeAspect="1" noChangeArrowheads="1"/>
          </p:cNvPicPr>
          <p:nvPr/>
        </p:nvPicPr>
        <p:blipFill>
          <a:blip r:embed="rId2" cstate="print">
            <a:clrChange>
              <a:clrFrom>
                <a:srgbClr val="FFFFFF"/>
              </a:clrFrom>
              <a:clrTo>
                <a:srgbClr val="FFFFFF">
                  <a:alpha val="0"/>
                </a:srgbClr>
              </a:clrTo>
            </a:clrChange>
          </a:blip>
          <a:srcRect r="5263" b="21050"/>
          <a:stretch>
            <a:fillRect/>
          </a:stretch>
        </p:blipFill>
        <p:spPr bwMode="auto">
          <a:xfrm>
            <a:off x="1285852" y="4429132"/>
            <a:ext cx="1857380" cy="1547873"/>
          </a:xfrm>
          <a:prstGeom prst="rect">
            <a:avLst/>
          </a:prstGeom>
          <a:noFill/>
        </p:spPr>
      </p:pic>
      <p:pic>
        <p:nvPicPr>
          <p:cNvPr id="19" name="Picture 6" descr="https://upload.wikimedia.org/wikipedia/commons/thumb/3/31/ProhibitionSign2.svg/200px-ProhibitionSign2.svg.png"/>
          <p:cNvPicPr>
            <a:picLocks noChangeAspect="1" noChangeArrowheads="1"/>
          </p:cNvPicPr>
          <p:nvPr/>
        </p:nvPicPr>
        <p:blipFill>
          <a:blip r:embed="rId3"/>
          <a:srcRect/>
          <a:stretch>
            <a:fillRect/>
          </a:stretch>
        </p:blipFill>
        <p:spPr bwMode="auto">
          <a:xfrm>
            <a:off x="6357950" y="4500570"/>
            <a:ext cx="1643074" cy="1643074"/>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Picture 3" descr="https://foxford.ru/uploads/tinymce_image/image/9790/%D0%B2%D0%BE%D0%B4%D0%BE%D1%80%D0%BE%D0%B4_%D0%BA%D0%BE%D0%BD%D1%84%D0%B8%D0%B3%D1%83%D1%80%D0%B0%D1%86%D0%B8%D1%8F.png"/>
          <p:cNvPicPr>
            <a:picLocks noChangeAspect="1" noChangeArrowheads="1"/>
          </p:cNvPicPr>
          <p:nvPr/>
        </p:nvPicPr>
        <p:blipFill>
          <a:blip r:embed="rId2"/>
          <a:srcRect r="13194" b="39925"/>
          <a:stretch>
            <a:fillRect/>
          </a:stretch>
        </p:blipFill>
        <p:spPr bwMode="auto">
          <a:xfrm>
            <a:off x="1142976" y="4429132"/>
            <a:ext cx="1785950" cy="1143008"/>
          </a:xfrm>
          <a:prstGeom prst="rect">
            <a:avLst/>
          </a:prstGeom>
          <a:noFill/>
        </p:spPr>
      </p:pic>
      <p:sp>
        <p:nvSpPr>
          <p:cNvPr id="8" name="Прямоугольник 7"/>
          <p:cNvSpPr/>
          <p:nvPr/>
        </p:nvSpPr>
        <p:spPr>
          <a:xfrm>
            <a:off x="686020" y="0"/>
            <a:ext cx="8072494" cy="1077218"/>
          </a:xfrm>
          <a:prstGeom prst="rect">
            <a:avLst/>
          </a:prstGeom>
        </p:spPr>
        <p:txBody>
          <a:bodyPr wrap="square">
            <a:spAutoFit/>
          </a:bodyPr>
          <a:lstStyle/>
          <a:p>
            <a:pPr algn="ctr"/>
            <a:r>
              <a:rPr lang="en-US" sz="3200" b="1" dirty="0"/>
              <a:t>Recording the electronic configuration of an atom</a:t>
            </a:r>
            <a:endParaRPr lang="ru-RU" sz="3200" b="1" dirty="0"/>
          </a:p>
        </p:txBody>
      </p:sp>
      <p:graphicFrame>
        <p:nvGraphicFramePr>
          <p:cNvPr id="10" name="Схема 9"/>
          <p:cNvGraphicFramePr/>
          <p:nvPr>
            <p:extLst>
              <p:ext uri="{D42A27DB-BD31-4B8C-83A1-F6EECF244321}">
                <p14:modId xmlns:p14="http://schemas.microsoft.com/office/powerpoint/2010/main" val="3313718733"/>
              </p:ext>
            </p:extLst>
          </p:nvPr>
        </p:nvGraphicFramePr>
        <p:xfrm>
          <a:off x="500034" y="857232"/>
          <a:ext cx="8286808"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2" descr="What element is represented by the electron configuration 1s^2 2s^2 2p^2? |  Socratic">
            <a:extLst>
              <a:ext uri="{FF2B5EF4-FFF2-40B4-BE49-F238E27FC236}">
                <a16:creationId xmlns:a16="http://schemas.microsoft.com/office/drawing/2014/main" id="{50EDFAA7-02D1-4BE5-A590-EBD33805D03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60032" y="4797152"/>
            <a:ext cx="3371850" cy="19621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9" y="1071546"/>
            <a:ext cx="8501122" cy="4678204"/>
          </a:xfrm>
          <a:prstGeom prst="rect">
            <a:avLst/>
          </a:prstGeom>
          <a:noFill/>
        </p:spPr>
        <p:txBody>
          <a:bodyPr wrap="square" rtlCol="0">
            <a:spAutoFit/>
          </a:bodyPr>
          <a:lstStyle/>
          <a:p>
            <a:r>
              <a:rPr lang="en-US" sz="2000" dirty="0" smtClean="0"/>
              <a:t>Control questions:</a:t>
            </a:r>
          </a:p>
          <a:p>
            <a:pPr marL="457200" indent="-457200">
              <a:buFont typeface="+mj-lt"/>
              <a:buAutoNum type="arabicPeriod"/>
            </a:pPr>
            <a:r>
              <a:rPr lang="en-US" sz="2000" dirty="0" smtClean="0"/>
              <a:t>What is chemistry? What sections of chemistry do you know?</a:t>
            </a:r>
          </a:p>
          <a:p>
            <a:pPr marL="457200" indent="-457200">
              <a:buFont typeface="+mj-lt"/>
              <a:buAutoNum type="arabicPeriod"/>
            </a:pPr>
            <a:r>
              <a:rPr lang="en-US" sz="2000" dirty="0" smtClean="0"/>
              <a:t>What are the main periods in the development of chemistry as a science?</a:t>
            </a:r>
          </a:p>
          <a:p>
            <a:pPr marL="457200" indent="-457200">
              <a:buFont typeface="+mj-lt"/>
              <a:buAutoNum type="arabicPeriod"/>
            </a:pPr>
            <a:r>
              <a:rPr lang="en-US" sz="2000" dirty="0" smtClean="0"/>
              <a:t>Give a definition to the concepts "atom", "molecule", "chemical element“</a:t>
            </a:r>
          </a:p>
          <a:p>
            <a:pPr marL="457200" indent="-457200">
              <a:buFont typeface="+mj-lt"/>
              <a:buAutoNum type="arabicPeriod"/>
            </a:pPr>
            <a:r>
              <a:rPr lang="en-US" sz="2000" dirty="0" smtClean="0"/>
              <a:t>What are atomic and molecular masses?</a:t>
            </a:r>
          </a:p>
          <a:p>
            <a:pPr marL="457200" indent="-457200">
              <a:buFont typeface="+mj-lt"/>
              <a:buAutoNum type="arabicPeriod"/>
            </a:pPr>
            <a:r>
              <a:rPr lang="en-US" sz="2000" dirty="0" smtClean="0"/>
              <a:t>Calculate molar mass for</a:t>
            </a:r>
            <a:r>
              <a:rPr lang="ru-RU" sz="2000" dirty="0" smtClean="0"/>
              <a:t> </a:t>
            </a:r>
            <a:r>
              <a:rPr lang="en-US" sz="2000" dirty="0" smtClean="0"/>
              <a:t>Na</a:t>
            </a:r>
            <a:r>
              <a:rPr lang="en-US" sz="2000" baseline="-25000" dirty="0" smtClean="0"/>
              <a:t>2</a:t>
            </a:r>
            <a:r>
              <a:rPr lang="en-US" sz="2000" dirty="0" smtClean="0"/>
              <a:t>CO</a:t>
            </a:r>
            <a:r>
              <a:rPr lang="en-US" sz="2000" baseline="-25000" dirty="0" smtClean="0"/>
              <a:t>3,</a:t>
            </a:r>
            <a:r>
              <a:rPr lang="en-US" sz="2000" dirty="0" smtClean="0"/>
              <a:t> AgNO</a:t>
            </a:r>
            <a:r>
              <a:rPr lang="en-US" sz="2000" baseline="-25000" dirty="0" smtClean="0"/>
              <a:t>3</a:t>
            </a:r>
            <a:r>
              <a:rPr lang="en-US" sz="2000" dirty="0" smtClean="0"/>
              <a:t>, Ca(NO</a:t>
            </a:r>
            <a:r>
              <a:rPr lang="en-US" sz="2000" baseline="-25000" dirty="0" smtClean="0"/>
              <a:t>3</a:t>
            </a:r>
            <a:r>
              <a:rPr lang="en-US" sz="2000" dirty="0" smtClean="0"/>
              <a:t>)</a:t>
            </a:r>
            <a:r>
              <a:rPr lang="en-US" sz="2000" baseline="-25000" dirty="0" smtClean="0"/>
              <a:t>2</a:t>
            </a:r>
            <a:r>
              <a:rPr lang="en-US" sz="2000" dirty="0" smtClean="0"/>
              <a:t>, Na</a:t>
            </a:r>
            <a:r>
              <a:rPr lang="en-US" sz="2000" baseline="-25000" dirty="0" smtClean="0"/>
              <a:t>3</a:t>
            </a:r>
            <a:r>
              <a:rPr lang="en-US" sz="2000" dirty="0" smtClean="0"/>
              <a:t>[Co(NO</a:t>
            </a:r>
            <a:r>
              <a:rPr lang="en-US" sz="2000" baseline="-25000" dirty="0" smtClean="0"/>
              <a:t>2</a:t>
            </a:r>
            <a:r>
              <a:rPr lang="en-US" sz="2000" dirty="0" smtClean="0"/>
              <a:t>)</a:t>
            </a:r>
            <a:r>
              <a:rPr lang="en-US" sz="2000" baseline="-25000" dirty="0" smtClean="0"/>
              <a:t>6</a:t>
            </a:r>
            <a:r>
              <a:rPr lang="en-US" sz="2000" dirty="0" smtClean="0"/>
              <a:t>]</a:t>
            </a:r>
          </a:p>
          <a:p>
            <a:pPr marL="457200" indent="-457200">
              <a:buFont typeface="+mj-lt"/>
              <a:buAutoNum type="arabicPeriod"/>
            </a:pPr>
            <a:r>
              <a:rPr lang="en-US" sz="2000" dirty="0" smtClean="0"/>
              <a:t>Briefly describe the planetary model of the atom. What are its disadvantages?</a:t>
            </a:r>
          </a:p>
          <a:p>
            <a:pPr marL="457200" indent="-457200">
              <a:buFont typeface="+mj-lt"/>
              <a:buAutoNum type="arabicPeriod"/>
            </a:pPr>
            <a:r>
              <a:rPr lang="en-US" sz="2000" dirty="0" smtClean="0"/>
              <a:t>Bohr's postulates. Contradictions in them.</a:t>
            </a:r>
          </a:p>
          <a:p>
            <a:pPr marL="457200" indent="-457200">
              <a:buFont typeface="+mj-lt"/>
              <a:buAutoNum type="arabicPeriod"/>
            </a:pPr>
            <a:r>
              <a:rPr lang="en-US" sz="2000" dirty="0" smtClean="0"/>
              <a:t>The modern model of the structure of the atom. What elementary particles are included in the atom?</a:t>
            </a:r>
          </a:p>
          <a:p>
            <a:pPr marL="457200" indent="-457200">
              <a:buFont typeface="+mj-lt"/>
              <a:buAutoNum type="arabicPeriod"/>
            </a:pPr>
            <a:r>
              <a:rPr lang="en-US" sz="2000" dirty="0" smtClean="0"/>
              <a:t>Write the electronic configuration of the Carbon atom.</a:t>
            </a:r>
            <a:endParaRPr lang="ru-RU" sz="2000" dirty="0" smtClean="0"/>
          </a:p>
          <a:p>
            <a:pPr marL="342900" indent="-342900">
              <a:buAutoNum type="arabicPeriod"/>
            </a:pPr>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13584</TotalTime>
  <Words>2780</Words>
  <Application>Microsoft Office PowerPoint</Application>
  <PresentationFormat>Экран (4:3)</PresentationFormat>
  <Paragraphs>243</Paragraphs>
  <Slides>28</Slides>
  <Notes>0</Notes>
  <HiddenSlides>0</HiddenSlides>
  <MMClips>0</MMClips>
  <ScaleCrop>false</ScaleCrop>
  <HeadingPairs>
    <vt:vector size="8" baseType="variant">
      <vt:variant>
        <vt:lpstr>Использованные шрифты</vt:lpstr>
      </vt:variant>
      <vt:variant>
        <vt:i4>7</vt:i4>
      </vt:variant>
      <vt:variant>
        <vt:lpstr>Тема</vt:lpstr>
      </vt:variant>
      <vt:variant>
        <vt:i4>1</vt:i4>
      </vt:variant>
      <vt:variant>
        <vt:lpstr>Внедренные серверы OLE</vt:lpstr>
      </vt:variant>
      <vt:variant>
        <vt:i4>1</vt:i4>
      </vt:variant>
      <vt:variant>
        <vt:lpstr>Заголовки слайдов</vt:lpstr>
      </vt:variant>
      <vt:variant>
        <vt:i4>28</vt:i4>
      </vt:variant>
    </vt:vector>
  </HeadingPairs>
  <TitlesOfParts>
    <vt:vector size="37" baseType="lpstr">
      <vt:lpstr>Arial</vt:lpstr>
      <vt:lpstr>Calibri</vt:lpstr>
      <vt:lpstr>Constantia</vt:lpstr>
      <vt:lpstr>Symbol</vt:lpstr>
      <vt:lpstr>Times New Roman</vt:lpstr>
      <vt:lpstr>Wingdings</vt:lpstr>
      <vt:lpstr>Wingdings 2</vt:lpstr>
      <vt:lpstr>Поток</vt:lpstr>
      <vt:lpstr>Формула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Пользователь</dc:creator>
  <cp:lastModifiedBy>Осійчук Ольга Володимирівна</cp:lastModifiedBy>
  <cp:revision>65</cp:revision>
  <dcterms:created xsi:type="dcterms:W3CDTF">2019-10-21T18:40:26Z</dcterms:created>
  <dcterms:modified xsi:type="dcterms:W3CDTF">2022-10-05T10:28:02Z</dcterms:modified>
</cp:coreProperties>
</file>