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78" r:id="rId5"/>
    <p:sldId id="279" r:id="rId6"/>
    <p:sldId id="280" r:id="rId7"/>
    <p:sldId id="259" r:id="rId8"/>
    <p:sldId id="269" r:id="rId9"/>
    <p:sldId id="283" r:id="rId10"/>
    <p:sldId id="282" r:id="rId11"/>
    <p:sldId id="281" r:id="rId12"/>
    <p:sldId id="284" r:id="rId13"/>
    <p:sldId id="290" r:id="rId14"/>
    <p:sldId id="285" r:id="rId15"/>
    <p:sldId id="286" r:id="rId16"/>
    <p:sldId id="287" r:id="rId17"/>
    <p:sldId id="289" r:id="rId1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Кристина Голубчик" initials="КГ" lastIdx="0"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A107856-5554-42FB-B03E-39F5DBC370BA}" styleName="Средний стиль 4 - акцент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926" autoAdjust="0"/>
    <p:restoredTop sz="94660"/>
  </p:normalViewPr>
  <p:slideViewPr>
    <p:cSldViewPr>
      <p:cViewPr varScale="1">
        <p:scale>
          <a:sx n="85" d="100"/>
          <a:sy n="85" d="100"/>
        </p:scale>
        <p:origin x="1194" y="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Дата 29"/>
          <p:cNvSpPr>
            <a:spLocks noGrp="1"/>
          </p:cNvSpPr>
          <p:nvPr>
            <p:ph type="dt" sz="half" idx="10"/>
          </p:nvPr>
        </p:nvSpPr>
        <p:spPr/>
        <p:txBody>
          <a:bodyPr/>
          <a:lstStyle/>
          <a:p>
            <a:fld id="{5B106E36-FD25-4E2D-B0AA-010F637433A0}" type="datetimeFigureOut">
              <a:rPr lang="ru-RU" smtClean="0"/>
              <a:pPr/>
              <a:t>05.10.2022</a:t>
            </a:fld>
            <a:endParaRPr lang="ru-RU"/>
          </a:p>
        </p:txBody>
      </p:sp>
      <p:sp>
        <p:nvSpPr>
          <p:cNvPr id="19" name="Нижний колонтитул 18"/>
          <p:cNvSpPr>
            <a:spLocks noGrp="1"/>
          </p:cNvSpPr>
          <p:nvPr>
            <p:ph type="ftr" sz="quarter" idx="11"/>
          </p:nvPr>
        </p:nvSpPr>
        <p:spPr/>
        <p:txBody>
          <a:bodyPr/>
          <a:lstStyle/>
          <a:p>
            <a:endParaRPr lang="ru-RU"/>
          </a:p>
        </p:txBody>
      </p:sp>
      <p:sp>
        <p:nvSpPr>
          <p:cNvPr id="27" name="Номер слайда 2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05.10.2022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05.10.2022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05.10.2022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tIns="45720" anchor="b"/>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5B106E36-FD25-4E2D-B0AA-010F637433A0}" type="datetimeFigureOut">
              <a:rPr lang="ru-RU" smtClean="0"/>
              <a:pPr/>
              <a:t>05.10.2022</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5B106E36-FD25-4E2D-B0AA-010F637433A0}" type="datetimeFigureOut">
              <a:rPr lang="ru-RU" smtClean="0"/>
              <a:pPr/>
              <a:t>05.10.2022</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05.10.2022</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05.10.2022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оугольник с одним вырезанным скругленным углом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Прямоугольный треугольник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Заголовок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smtClean="0"/>
              <a:t>Образец заголовка</a:t>
            </a:r>
            <a:endParaRPr kumimoji="0" lang="en-US"/>
          </a:p>
        </p:txBody>
      </p:sp>
      <p:sp>
        <p:nvSpPr>
          <p:cNvPr id="4" name="Текст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05.10.2022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8077200" y="6356350"/>
            <a:ext cx="609600" cy="365125"/>
          </a:xfrm>
        </p:spPr>
        <p:txBody>
          <a:bodyPr/>
          <a:lstStyle/>
          <a:p>
            <a:fld id="{725C68B6-61C2-468F-89AB-4B9F7531AA68}" type="slidenum">
              <a:rPr lang="ru-RU" smtClean="0"/>
              <a:pPr/>
              <a:t>‹#›</a:t>
            </a:fld>
            <a:endParaRPr lang="ru-RU"/>
          </a:p>
        </p:txBody>
      </p:sp>
      <p:sp>
        <p:nvSpPr>
          <p:cNvPr id="3" name="Рисунок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smtClean="0"/>
              <a:t>Вставка рисунка</a:t>
            </a:r>
            <a:endParaRPr kumimoji="0" lang="en-US" dirty="0"/>
          </a:p>
        </p:txBody>
      </p:sp>
      <p:sp>
        <p:nvSpPr>
          <p:cNvPr id="10" name="Полилиния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Полилиния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05.10.2022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914401"/>
            <a:ext cx="2057400" cy="5211763"/>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914401"/>
            <a:ext cx="6019800" cy="5211763"/>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05.10.2022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Полилиния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Полилиния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Заголовок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smtClean="0"/>
              <a:t>Образец заголовка</a:t>
            </a:r>
            <a:endParaRPr kumimoji="0" lang="en-US"/>
          </a:p>
        </p:txBody>
      </p:sp>
      <p:sp>
        <p:nvSpPr>
          <p:cNvPr id="30" name="Текст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5B106E36-FD25-4E2D-B0AA-010F637433A0}" type="datetimeFigureOut">
              <a:rPr lang="ru-RU" smtClean="0"/>
              <a:pPr/>
              <a:t>05.10.2022</a:t>
            </a:fld>
            <a:endParaRPr lang="ru-RU"/>
          </a:p>
        </p:txBody>
      </p:sp>
      <p:sp>
        <p:nvSpPr>
          <p:cNvPr id="22" name="Нижний колонтитул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ru-RU"/>
          </a:p>
        </p:txBody>
      </p:sp>
      <p:sp>
        <p:nvSpPr>
          <p:cNvPr id="18" name="Номер слайда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725C68B6-61C2-468F-89AB-4B9F7531AA68}" type="slidenum">
              <a:rPr lang="ru-RU" smtClean="0"/>
              <a:pPr/>
              <a:t>‹#›</a:t>
            </a:fld>
            <a:endParaRPr lang="ru-RU"/>
          </a:p>
        </p:txBody>
      </p:sp>
      <p:grpSp>
        <p:nvGrpSpPr>
          <p:cNvPr id="2" name="Группа 1"/>
          <p:cNvGrpSpPr/>
          <p:nvPr/>
        </p:nvGrpSpPr>
        <p:grpSpPr>
          <a:xfrm>
            <a:off x="-19017" y="202408"/>
            <a:ext cx="9180548" cy="649224"/>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00034" y="2786058"/>
            <a:ext cx="8170827" cy="2308324"/>
          </a:xfrm>
          <a:prstGeom prst="rect">
            <a:avLst/>
          </a:prstGeom>
          <a:noFill/>
        </p:spPr>
        <p:txBody>
          <a:bodyPr wrap="square" rtlCol="0">
            <a:spAutoFit/>
          </a:bodyPr>
          <a:lstStyle/>
          <a:p>
            <a:pPr algn="ctr"/>
            <a:r>
              <a:rPr lang="uk-UA" sz="2400" dirty="0" smtClean="0">
                <a:latin typeface="Times New Roman" panose="02020603050405020304" pitchFamily="18" charset="0"/>
                <a:cs typeface="Times New Roman" panose="02020603050405020304" pitchFamily="18" charset="0"/>
              </a:rPr>
              <a:t>«</a:t>
            </a:r>
            <a:r>
              <a:rPr lang="en-US" sz="2400" dirty="0" smtClean="0">
                <a:latin typeface="Times New Roman" panose="02020603050405020304" pitchFamily="18" charset="0"/>
                <a:cs typeface="Times New Roman" panose="02020603050405020304" pitchFamily="18" charset="0"/>
              </a:rPr>
              <a:t>Periodic </a:t>
            </a:r>
            <a:r>
              <a:rPr lang="en-US" sz="2400" dirty="0">
                <a:latin typeface="Times New Roman" panose="02020603050405020304" pitchFamily="18" charset="0"/>
                <a:cs typeface="Times New Roman" panose="02020603050405020304" pitchFamily="18" charset="0"/>
              </a:rPr>
              <a:t>law of D.I. Mendeleev and his interpretation based on the electronic structure of </a:t>
            </a:r>
            <a:r>
              <a:rPr lang="en-US" sz="2400" dirty="0" err="1">
                <a:latin typeface="Times New Roman" panose="02020603050405020304" pitchFamily="18" charset="0"/>
                <a:cs typeface="Times New Roman" panose="02020603050405020304" pitchFamily="18" charset="0"/>
              </a:rPr>
              <a:t>atoms.The</a:t>
            </a:r>
            <a:r>
              <a:rPr lang="en-US" sz="2400" dirty="0">
                <a:latin typeface="Times New Roman" panose="02020603050405020304" pitchFamily="18" charset="0"/>
                <a:cs typeface="Times New Roman" panose="02020603050405020304" pitchFamily="18" charset="0"/>
              </a:rPr>
              <a:t> periodic system of elements as a graphic representation of the law of periodicity. The structure of the periodic system of elements: period, group, subgroup, s-, p-, d-, f- families of elements. Metallic, non-metallic and redox properties</a:t>
            </a:r>
            <a:r>
              <a:rPr lang="en-US" sz="2400" dirty="0" smtClean="0">
                <a:latin typeface="Times New Roman" panose="02020603050405020304" pitchFamily="18" charset="0"/>
                <a:cs typeface="Times New Roman" panose="02020603050405020304" pitchFamily="18" charset="0"/>
              </a:rPr>
              <a:t>.</a:t>
            </a:r>
            <a:r>
              <a:rPr lang="uk-UA" sz="2400" smtClean="0">
                <a:latin typeface="Times New Roman" panose="02020603050405020304" pitchFamily="18" charset="0"/>
                <a:cs typeface="Times New Roman" panose="02020603050405020304" pitchFamily="18" charset="0"/>
              </a:rPr>
              <a:t>»</a:t>
            </a:r>
            <a:endParaRPr lang="ru-RU" sz="2400" dirty="0" smtClean="0">
              <a:latin typeface="Times New Roman" panose="02020603050405020304" pitchFamily="18" charset="0"/>
              <a:cs typeface="Times New Roman" panose="02020603050405020304" pitchFamily="18" charset="0"/>
            </a:endParaRPr>
          </a:p>
        </p:txBody>
      </p:sp>
      <p:sp>
        <p:nvSpPr>
          <p:cNvPr id="7" name="TextBox 6"/>
          <p:cNvSpPr txBox="1"/>
          <p:nvPr/>
        </p:nvSpPr>
        <p:spPr>
          <a:xfrm>
            <a:off x="1785918" y="714356"/>
            <a:ext cx="5257208" cy="1015663"/>
          </a:xfrm>
          <a:prstGeom prst="rect">
            <a:avLst/>
          </a:prstGeom>
          <a:noFill/>
        </p:spPr>
        <p:txBody>
          <a:bodyPr wrap="none" rtlCol="0">
            <a:spAutoFit/>
          </a:bodyPr>
          <a:lstStyle/>
          <a:p>
            <a:pPr algn="ctr"/>
            <a:r>
              <a:rPr lang="en-US" sz="2000" b="1" dirty="0" smtClean="0"/>
              <a:t>Odessa National Medical University</a:t>
            </a:r>
          </a:p>
          <a:p>
            <a:pPr algn="ctr"/>
            <a:r>
              <a:rPr lang="en-US" sz="2000" b="1" dirty="0" smtClean="0"/>
              <a:t>Faculty of Pharmacy</a:t>
            </a:r>
          </a:p>
          <a:p>
            <a:pPr algn="ctr"/>
            <a:r>
              <a:rPr lang="en-US" sz="2000" b="1" dirty="0" smtClean="0"/>
              <a:t>Department of Pharmaceutical Chemistry</a:t>
            </a:r>
            <a:endParaRPr lang="ru-RU" sz="2000" b="1" dirty="0" smtClean="0"/>
          </a:p>
        </p:txBody>
      </p:sp>
      <p:sp>
        <p:nvSpPr>
          <p:cNvPr id="8" name="TextBox 7"/>
          <p:cNvSpPr txBox="1"/>
          <p:nvPr/>
        </p:nvSpPr>
        <p:spPr>
          <a:xfrm>
            <a:off x="1357290" y="2143116"/>
            <a:ext cx="7218643" cy="461665"/>
          </a:xfrm>
          <a:prstGeom prst="rect">
            <a:avLst/>
          </a:prstGeom>
          <a:noFill/>
        </p:spPr>
        <p:txBody>
          <a:bodyPr wrap="none" rtlCol="0">
            <a:spAutoFit/>
          </a:bodyPr>
          <a:lstStyle/>
          <a:p>
            <a:r>
              <a:rPr lang="en-US" sz="2400" b="1" dirty="0" smtClean="0"/>
              <a:t>Lecture on General and Inorganic Chemistry</a:t>
            </a:r>
            <a:r>
              <a:rPr lang="ru-RU" sz="2400" b="1" dirty="0" smtClean="0"/>
              <a:t> №</a:t>
            </a:r>
            <a:r>
              <a:rPr lang="en-US" sz="2400" b="1" dirty="0" smtClean="0"/>
              <a:t>2</a:t>
            </a:r>
            <a:endParaRPr lang="ru-RU" sz="2400" b="1"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85720" y="285728"/>
            <a:ext cx="8429684" cy="1569660"/>
          </a:xfrm>
          <a:prstGeom prst="rect">
            <a:avLst/>
          </a:prstGeom>
          <a:noFill/>
        </p:spPr>
        <p:txBody>
          <a:bodyPr wrap="square" rtlCol="0">
            <a:spAutoFit/>
          </a:bodyPr>
          <a:lstStyle/>
          <a:p>
            <a:pPr algn="ctr"/>
            <a:r>
              <a:rPr lang="en-US" sz="3200" b="1" dirty="0" smtClean="0"/>
              <a:t>The history of the development of ideas about the periodicity of the properties of elements</a:t>
            </a:r>
            <a:endParaRPr lang="ru-RU" sz="3200" b="1" dirty="0"/>
          </a:p>
        </p:txBody>
      </p:sp>
      <p:sp>
        <p:nvSpPr>
          <p:cNvPr id="8" name="Прямоугольник 7"/>
          <p:cNvSpPr/>
          <p:nvPr/>
        </p:nvSpPr>
        <p:spPr>
          <a:xfrm>
            <a:off x="500034" y="2000240"/>
            <a:ext cx="5214974" cy="4204356"/>
          </a:xfrm>
          <a:prstGeom prst="rect">
            <a:avLst/>
          </a:prstGeom>
        </p:spPr>
        <p:txBody>
          <a:bodyPr wrap="square">
            <a:spAutoFit/>
          </a:bodyPr>
          <a:lstStyle/>
          <a:p>
            <a:pPr algn="just">
              <a:lnSpc>
                <a:spcPct val="150000"/>
              </a:lnSpc>
            </a:pPr>
            <a:r>
              <a:rPr lang="en-US" dirty="0" smtClean="0"/>
              <a:t>By the middle of the 19th century, 63 chemical elements had been discovered, and attempts to find patterns in this set were made repeatedly. The first attempt to arrange the elements in ascending order of atomic weights was made by </a:t>
            </a:r>
            <a:r>
              <a:rPr lang="en-US" b="1" dirty="0" smtClean="0"/>
              <a:t>Alexander Emile </a:t>
            </a:r>
            <a:r>
              <a:rPr lang="en-US" b="1" dirty="0" err="1" smtClean="0"/>
              <a:t>Shancourtois</a:t>
            </a:r>
            <a:r>
              <a:rPr lang="en-US" b="1" dirty="0" smtClean="0"/>
              <a:t> (1862)</a:t>
            </a:r>
            <a:r>
              <a:rPr lang="en-US" dirty="0" smtClean="0"/>
              <a:t>, who placed the elements along a helical line and noted the frequent cyclical repetition of chemical properties along the vertical. These models did not attract the attention of the scientific community.</a:t>
            </a:r>
            <a:endParaRPr lang="ru-RU" dirty="0"/>
          </a:p>
        </p:txBody>
      </p:sp>
      <p:pic>
        <p:nvPicPr>
          <p:cNvPr id="30722" name="Picture 2" descr="Chancourtois - Vis Tellurique"/>
          <p:cNvPicPr>
            <a:picLocks noChangeAspect="1" noChangeArrowheads="1"/>
          </p:cNvPicPr>
          <p:nvPr/>
        </p:nvPicPr>
        <p:blipFill>
          <a:blip r:embed="rId2"/>
          <a:srcRect l="62321"/>
          <a:stretch>
            <a:fillRect/>
          </a:stretch>
        </p:blipFill>
        <p:spPr bwMode="auto">
          <a:xfrm>
            <a:off x="6429388" y="1389880"/>
            <a:ext cx="2357454" cy="5253830"/>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357158" y="714356"/>
            <a:ext cx="8572560" cy="2585323"/>
          </a:xfrm>
          <a:prstGeom prst="rect">
            <a:avLst/>
          </a:prstGeom>
        </p:spPr>
        <p:txBody>
          <a:bodyPr wrap="square">
            <a:spAutoFit/>
          </a:bodyPr>
          <a:lstStyle/>
          <a:p>
            <a:pPr algn="just">
              <a:lnSpc>
                <a:spcPct val="150000"/>
              </a:lnSpc>
            </a:pPr>
            <a:r>
              <a:rPr lang="ru-RU" dirty="0" smtClean="0"/>
              <a:t> </a:t>
            </a:r>
            <a:r>
              <a:rPr lang="en-US" dirty="0" smtClean="0"/>
              <a:t>In 1866, chemist and musician John Alexander Newlands proposed his own version of the periodic system, whose model ("the law of octaves") outwardly resembled Mendeleev's. In 1864, Newlands noticed that if you arrange the elements in ascending order of their atomic weight, then about every eighth element is a kind of repetition of the first - just as the note is repeated in musical octaves every 7 notes (law of octaves).</a:t>
            </a:r>
            <a:endParaRPr lang="ru-RU" dirty="0"/>
          </a:p>
        </p:txBody>
      </p:sp>
      <p:sp>
        <p:nvSpPr>
          <p:cNvPr id="6" name="Прямоугольник 5"/>
          <p:cNvSpPr/>
          <p:nvPr/>
        </p:nvSpPr>
        <p:spPr>
          <a:xfrm>
            <a:off x="357158" y="5429264"/>
            <a:ext cx="8501122" cy="923330"/>
          </a:xfrm>
          <a:prstGeom prst="rect">
            <a:avLst/>
          </a:prstGeom>
        </p:spPr>
        <p:txBody>
          <a:bodyPr wrap="square">
            <a:spAutoFit/>
          </a:bodyPr>
          <a:lstStyle/>
          <a:p>
            <a:pPr algn="just"/>
            <a:r>
              <a:rPr lang="en-US" dirty="0" smtClean="0"/>
              <a:t>You can see what difficulties Newlands faced - the outlined patterns were quickly destroyed, since his system did not take into account the possibility of the existence of elements that had not yet been discovered.</a:t>
            </a:r>
            <a:endParaRPr lang="ru-RU" dirty="0"/>
          </a:p>
        </p:txBody>
      </p:sp>
      <p:pic>
        <p:nvPicPr>
          <p:cNvPr id="29698" name="Picture 2" descr="http://www.hemi.nsu.ru/newlands01.gif"/>
          <p:cNvPicPr>
            <a:picLocks noChangeAspect="1" noChangeArrowheads="1"/>
          </p:cNvPicPr>
          <p:nvPr/>
        </p:nvPicPr>
        <p:blipFill>
          <a:blip r:embed="rId2"/>
          <a:srcRect/>
          <a:stretch>
            <a:fillRect/>
          </a:stretch>
        </p:blipFill>
        <p:spPr bwMode="auto">
          <a:xfrm>
            <a:off x="1357290" y="3243548"/>
            <a:ext cx="6572296" cy="2257154"/>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Прямоугольник 10"/>
          <p:cNvSpPr/>
          <p:nvPr/>
        </p:nvSpPr>
        <p:spPr>
          <a:xfrm>
            <a:off x="357158" y="388790"/>
            <a:ext cx="4500594" cy="1754326"/>
          </a:xfrm>
          <a:prstGeom prst="rect">
            <a:avLst/>
          </a:prstGeom>
        </p:spPr>
        <p:txBody>
          <a:bodyPr wrap="square">
            <a:spAutoFit/>
          </a:bodyPr>
          <a:lstStyle/>
          <a:p>
            <a:pPr algn="just"/>
            <a:r>
              <a:rPr lang="en-US" dirty="0" smtClean="0"/>
              <a:t>The day of the opening of the periodic law is considered March 1 (February 17, old style), 1869, in which D. I. Mendeleev finished work on the "Experiment of a system of elements based on their atomic weight and chemical similarity."</a:t>
            </a:r>
            <a:endParaRPr lang="ru-RU" dirty="0"/>
          </a:p>
        </p:txBody>
      </p:sp>
      <p:sp>
        <p:nvSpPr>
          <p:cNvPr id="12" name="Прямоугольник 11"/>
          <p:cNvSpPr/>
          <p:nvPr/>
        </p:nvSpPr>
        <p:spPr>
          <a:xfrm>
            <a:off x="285720" y="4714884"/>
            <a:ext cx="8429684" cy="1754326"/>
          </a:xfrm>
          <a:prstGeom prst="rect">
            <a:avLst/>
          </a:prstGeom>
        </p:spPr>
        <p:txBody>
          <a:bodyPr wrap="square">
            <a:spAutoFit/>
          </a:bodyPr>
          <a:lstStyle/>
          <a:p>
            <a:pPr algn="just"/>
            <a:r>
              <a:rPr lang="ru-RU" dirty="0" smtClean="0"/>
              <a:t> </a:t>
            </a:r>
            <a:r>
              <a:rPr lang="en-US" dirty="0" smtClean="0"/>
              <a:t> Of course, properties are not exactly repeated; changes are added to them. The difference between the work of Mendeleev and the work of his predecessors was that Mendeleev had not one, but two bases for the classification of elements - </a:t>
            </a:r>
            <a:r>
              <a:rPr lang="en-US" b="1" i="1" dirty="0" smtClean="0"/>
              <a:t>atomic mass and chemical similarity</a:t>
            </a:r>
            <a:r>
              <a:rPr lang="en-US" dirty="0" smtClean="0"/>
              <a:t>. In 1871, on the basis of these works, Mendeleev formulated the Periodic Law, the form of which was somewhat improved over time.</a:t>
            </a:r>
            <a:endParaRPr lang="ru-RU" dirty="0"/>
          </a:p>
        </p:txBody>
      </p:sp>
      <p:pic>
        <p:nvPicPr>
          <p:cNvPr id="28674" name="Picture 2" descr="ÐÐµÐ½Ð´ÐµÐ»ÐµÐµÐ², ÐÐ¼Ð¸ÑÑÐ¸Ð¹ ÐÐ²Ð°Ð½Ð¾Ð²Ð¸Ñ â ÐÐ¸ÐºÐ¸Ð¿ÐµÐ´Ð¸Ñ"/>
          <p:cNvPicPr>
            <a:picLocks noChangeAspect="1" noChangeArrowheads="1"/>
          </p:cNvPicPr>
          <p:nvPr/>
        </p:nvPicPr>
        <p:blipFill>
          <a:blip r:embed="rId2" cstate="print"/>
          <a:srcRect/>
          <a:stretch>
            <a:fillRect/>
          </a:stretch>
        </p:blipFill>
        <p:spPr bwMode="auto">
          <a:xfrm>
            <a:off x="5643570" y="414996"/>
            <a:ext cx="2857520" cy="4014136"/>
          </a:xfrm>
          <a:prstGeom prst="rect">
            <a:avLst/>
          </a:prstGeom>
          <a:noFill/>
        </p:spPr>
      </p:pic>
      <p:sp>
        <p:nvSpPr>
          <p:cNvPr id="13" name="Прямоугольник 12"/>
          <p:cNvSpPr/>
          <p:nvPr/>
        </p:nvSpPr>
        <p:spPr>
          <a:xfrm>
            <a:off x="357190" y="2200999"/>
            <a:ext cx="4572000" cy="2308324"/>
          </a:xfrm>
          <a:prstGeom prst="rect">
            <a:avLst/>
          </a:prstGeom>
        </p:spPr>
        <p:txBody>
          <a:bodyPr>
            <a:spAutoFit/>
          </a:bodyPr>
          <a:lstStyle/>
          <a:p>
            <a:pPr algn="just"/>
            <a:r>
              <a:rPr lang="en-US" dirty="0" smtClean="0"/>
              <a:t>The essence of Mendeleev's discovery was that </a:t>
            </a:r>
            <a:r>
              <a:rPr lang="en-US" b="1" dirty="0" smtClean="0"/>
              <a:t>with an increase in the atomic mass of chemical elements, their properties change not monotonously, but periodically</a:t>
            </a:r>
            <a:r>
              <a:rPr lang="en-US" dirty="0" smtClean="0"/>
              <a:t>. After a certain number of elements of different properties, arranged in increasing atomic weight, the properties begin to repeat.</a:t>
            </a:r>
            <a:endParaRPr lang="ru-RU"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428596" y="1219786"/>
            <a:ext cx="8358246" cy="1569660"/>
          </a:xfrm>
          <a:prstGeom prst="rect">
            <a:avLst/>
          </a:prstGeom>
          <a:noFill/>
        </p:spPr>
        <p:txBody>
          <a:bodyPr wrap="square" rtlCol="0">
            <a:spAutoFit/>
          </a:bodyPr>
          <a:lstStyle/>
          <a:p>
            <a:pPr algn="just"/>
            <a:r>
              <a:rPr lang="en-US" sz="2400" b="1" dirty="0" smtClean="0"/>
              <a:t>The classical formulation of the periodic law: </a:t>
            </a:r>
            <a:r>
              <a:rPr lang="en-US" sz="2400" dirty="0" smtClean="0"/>
              <a:t>the properties of simple substances, as well as the properties of their compounds, are </a:t>
            </a:r>
            <a:r>
              <a:rPr lang="en-US" sz="2400" b="1" dirty="0" smtClean="0"/>
              <a:t>periodically dependent </a:t>
            </a:r>
            <a:r>
              <a:rPr lang="en-US" sz="2400" dirty="0" smtClean="0"/>
              <a:t>on the value </a:t>
            </a:r>
            <a:r>
              <a:rPr lang="en-US" sz="2400" b="1" dirty="0" smtClean="0"/>
              <a:t>of the atomic mass </a:t>
            </a:r>
            <a:r>
              <a:rPr lang="en-US" sz="2400" dirty="0" smtClean="0"/>
              <a:t>of the elements.</a:t>
            </a:r>
            <a:endParaRPr lang="ru-RU" sz="2400" dirty="0"/>
          </a:p>
        </p:txBody>
      </p:sp>
      <p:sp>
        <p:nvSpPr>
          <p:cNvPr id="3" name="TextBox 2"/>
          <p:cNvSpPr txBox="1"/>
          <p:nvPr/>
        </p:nvSpPr>
        <p:spPr>
          <a:xfrm>
            <a:off x="580996" y="3573852"/>
            <a:ext cx="8358246" cy="1569660"/>
          </a:xfrm>
          <a:prstGeom prst="rect">
            <a:avLst/>
          </a:prstGeom>
          <a:noFill/>
        </p:spPr>
        <p:txBody>
          <a:bodyPr wrap="square" rtlCol="0">
            <a:spAutoFit/>
          </a:bodyPr>
          <a:lstStyle/>
          <a:p>
            <a:pPr algn="just"/>
            <a:r>
              <a:rPr lang="en-US" sz="2400" b="1" dirty="0" smtClean="0"/>
              <a:t>The modern formulation of the periodic law: </a:t>
            </a:r>
            <a:r>
              <a:rPr lang="en-US" sz="2400" dirty="0" smtClean="0"/>
              <a:t>the properties of simple substances, as well as the properties of their compounds, are </a:t>
            </a:r>
            <a:r>
              <a:rPr lang="en-US" sz="2400" b="1" dirty="0" smtClean="0"/>
              <a:t>periodically dependent</a:t>
            </a:r>
            <a:r>
              <a:rPr lang="en-US" sz="2400" dirty="0" smtClean="0"/>
              <a:t> on the </a:t>
            </a:r>
            <a:r>
              <a:rPr lang="en-US" sz="2400" b="1" dirty="0" smtClean="0"/>
              <a:t>magnitude of the charge of the nucleus </a:t>
            </a:r>
            <a:r>
              <a:rPr lang="en-US" sz="2400" dirty="0" smtClean="0"/>
              <a:t>of the elements.</a:t>
            </a:r>
            <a:endParaRPr lang="ru-RU" sz="2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57158" y="648282"/>
            <a:ext cx="8429684" cy="923330"/>
          </a:xfrm>
          <a:prstGeom prst="rect">
            <a:avLst/>
          </a:prstGeom>
        </p:spPr>
        <p:txBody>
          <a:bodyPr wrap="square">
            <a:spAutoFit/>
          </a:bodyPr>
          <a:lstStyle/>
          <a:p>
            <a:pPr algn="just"/>
            <a:r>
              <a:rPr lang="en-US" dirty="0" smtClean="0"/>
              <a:t>The graphical expression of the periodic law is t</a:t>
            </a:r>
            <a:r>
              <a:rPr lang="en-US" b="1" dirty="0" smtClean="0"/>
              <a:t>he periodic table of chemical elements (PTCE) </a:t>
            </a:r>
            <a:r>
              <a:rPr lang="en-US" dirty="0" smtClean="0"/>
              <a:t>of chemical elements, which is usually presented in the form of a table.</a:t>
            </a:r>
            <a:endParaRPr lang="ru-RU" dirty="0"/>
          </a:p>
        </p:txBody>
      </p:sp>
      <p:sp>
        <p:nvSpPr>
          <p:cNvPr id="7" name="TextBox 6"/>
          <p:cNvSpPr txBox="1"/>
          <p:nvPr/>
        </p:nvSpPr>
        <p:spPr>
          <a:xfrm>
            <a:off x="3075014" y="1500174"/>
            <a:ext cx="2282804" cy="584775"/>
          </a:xfrm>
          <a:prstGeom prst="rect">
            <a:avLst/>
          </a:prstGeom>
          <a:noFill/>
        </p:spPr>
        <p:txBody>
          <a:bodyPr wrap="none" rtlCol="0">
            <a:spAutoFit/>
          </a:bodyPr>
          <a:lstStyle/>
          <a:p>
            <a:r>
              <a:rPr lang="en-US" sz="3200" b="1" dirty="0" smtClean="0"/>
              <a:t>Short form</a:t>
            </a:r>
            <a:endParaRPr lang="ru-RU" sz="3200" b="1" dirty="0"/>
          </a:p>
        </p:txBody>
      </p:sp>
      <p:pic>
        <p:nvPicPr>
          <p:cNvPr id="12293" name="Picture 5" descr="Ð¢Ð°Ð±Ð»Ð¸ÑÐ° ÐÐµÐ½Ð´ÐµÐ»ÐµÐµÐ²Ð° Ð´Ð»Ñ Ð¿ÐµÑÐ°ÑÐ¸"/>
          <p:cNvPicPr>
            <a:picLocks noChangeAspect="1" noChangeArrowheads="1"/>
          </p:cNvPicPr>
          <p:nvPr/>
        </p:nvPicPr>
        <p:blipFill>
          <a:blip r:embed="rId2" cstate="print"/>
          <a:srcRect l="4762" t="13525" r="4762" b="8349"/>
          <a:stretch>
            <a:fillRect/>
          </a:stretch>
        </p:blipFill>
        <p:spPr bwMode="auto">
          <a:xfrm>
            <a:off x="571472" y="2000240"/>
            <a:ext cx="7715304" cy="4710396"/>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357554" y="857232"/>
            <a:ext cx="2206245" cy="584775"/>
          </a:xfrm>
          <a:prstGeom prst="rect">
            <a:avLst/>
          </a:prstGeom>
          <a:noFill/>
        </p:spPr>
        <p:txBody>
          <a:bodyPr wrap="none" rtlCol="0">
            <a:spAutoFit/>
          </a:bodyPr>
          <a:lstStyle/>
          <a:p>
            <a:r>
              <a:rPr lang="en-US" sz="3200" b="1" dirty="0" smtClean="0"/>
              <a:t>Long form</a:t>
            </a:r>
            <a:endParaRPr lang="ru-RU" sz="3200" b="1" dirty="0"/>
          </a:p>
        </p:txBody>
      </p:sp>
      <p:pic>
        <p:nvPicPr>
          <p:cNvPr id="11268" name="Picture 4" descr="ÐÐµÑÐ¸Ð¾Ð´Ð¸ÑÐµÑÐºÐ°Ñ ÑÐ¸ÑÑÐµÐ¼Ð° ÑÐ¸Ð¼Ð¸ÑÐµÑÐºÐ¸Ñ ÑÐ»ÐµÐ¼ÐµÐ½ÑÐ¾Ð² â ÐÐ¸ÐºÐ¸Ð¿ÐµÐ´Ð¸Ñ"/>
          <p:cNvPicPr>
            <a:picLocks noChangeAspect="1" noChangeArrowheads="1"/>
          </p:cNvPicPr>
          <p:nvPr/>
        </p:nvPicPr>
        <p:blipFill>
          <a:blip r:embed="rId2"/>
          <a:srcRect/>
          <a:stretch>
            <a:fillRect/>
          </a:stretch>
        </p:blipFill>
        <p:spPr bwMode="auto">
          <a:xfrm>
            <a:off x="-71438" y="1428736"/>
            <a:ext cx="9072594" cy="5103334"/>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descr="D:\ОНМедУ\НХ\Лекции\Таблица Менделеева hd.jpg"/>
          <p:cNvPicPr>
            <a:picLocks noChangeAspect="1" noChangeArrowheads="1"/>
          </p:cNvPicPr>
          <p:nvPr/>
        </p:nvPicPr>
        <p:blipFill>
          <a:blip r:embed="rId2"/>
          <a:srcRect r="65235" b="79862"/>
          <a:stretch>
            <a:fillRect/>
          </a:stretch>
        </p:blipFill>
        <p:spPr bwMode="auto">
          <a:xfrm>
            <a:off x="357158" y="2357430"/>
            <a:ext cx="6357918" cy="2071666"/>
          </a:xfrm>
          <a:prstGeom prst="rect">
            <a:avLst/>
          </a:prstGeom>
          <a:noFill/>
        </p:spPr>
      </p:pic>
      <p:sp>
        <p:nvSpPr>
          <p:cNvPr id="10" name="TextBox 9"/>
          <p:cNvSpPr txBox="1"/>
          <p:nvPr/>
        </p:nvSpPr>
        <p:spPr>
          <a:xfrm>
            <a:off x="3071802" y="714356"/>
            <a:ext cx="4507068" cy="523220"/>
          </a:xfrm>
          <a:prstGeom prst="rect">
            <a:avLst/>
          </a:prstGeom>
          <a:noFill/>
        </p:spPr>
        <p:txBody>
          <a:bodyPr wrap="none" rtlCol="0">
            <a:spAutoFit/>
          </a:bodyPr>
          <a:lstStyle/>
          <a:p>
            <a:r>
              <a:rPr lang="en-US" sz="2800" b="1" dirty="0" smtClean="0"/>
              <a:t>The structure of the PTCE</a:t>
            </a:r>
            <a:endParaRPr lang="ru-RU" sz="2800" b="1" dirty="0"/>
          </a:p>
        </p:txBody>
      </p:sp>
      <p:cxnSp>
        <p:nvCxnSpPr>
          <p:cNvPr id="12" name="Прямая со стрелкой 11"/>
          <p:cNvCxnSpPr/>
          <p:nvPr/>
        </p:nvCxnSpPr>
        <p:spPr>
          <a:xfrm>
            <a:off x="357158" y="2141528"/>
            <a:ext cx="6286544" cy="1588"/>
          </a:xfrm>
          <a:prstGeom prst="straightConnector1">
            <a:avLst/>
          </a:prstGeom>
          <a:ln w="38100">
            <a:solidFill>
              <a:schemeClr val="accent1"/>
            </a:solidFill>
            <a:tailEnd type="arrow"/>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428596" y="1214422"/>
            <a:ext cx="6500858" cy="646331"/>
          </a:xfrm>
          <a:prstGeom prst="rect">
            <a:avLst/>
          </a:prstGeom>
          <a:noFill/>
        </p:spPr>
        <p:txBody>
          <a:bodyPr wrap="square" rtlCol="0">
            <a:spAutoFit/>
          </a:bodyPr>
          <a:lstStyle/>
          <a:p>
            <a:pPr algn="just"/>
            <a:r>
              <a:rPr lang="en-US" b="1" dirty="0" smtClean="0"/>
              <a:t>Period</a:t>
            </a:r>
            <a:r>
              <a:rPr lang="en-US" dirty="0" smtClean="0"/>
              <a:t> - a horizontal row that begins with an alkali metal (except for the first) and ends with an inert gas</a:t>
            </a:r>
            <a:endParaRPr lang="ru-RU" dirty="0"/>
          </a:p>
        </p:txBody>
      </p:sp>
      <p:cxnSp>
        <p:nvCxnSpPr>
          <p:cNvPr id="17" name="Прямая со стрелкой 16"/>
          <p:cNvCxnSpPr/>
          <p:nvPr/>
        </p:nvCxnSpPr>
        <p:spPr>
          <a:xfrm rot="5400000">
            <a:off x="5894397" y="3607595"/>
            <a:ext cx="2214578" cy="158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7215206" y="2643182"/>
            <a:ext cx="1714512" cy="1754326"/>
          </a:xfrm>
          <a:prstGeom prst="rect">
            <a:avLst/>
          </a:prstGeom>
          <a:noFill/>
        </p:spPr>
        <p:txBody>
          <a:bodyPr wrap="square" rtlCol="0">
            <a:spAutoFit/>
          </a:bodyPr>
          <a:lstStyle/>
          <a:p>
            <a:r>
              <a:rPr lang="en-US" b="1" dirty="0" smtClean="0"/>
              <a:t>Group</a:t>
            </a:r>
            <a:r>
              <a:rPr lang="en-US" dirty="0" smtClean="0"/>
              <a:t> - a vertical row in which elements have similar properties</a:t>
            </a:r>
            <a:endParaRPr lang="ru-RU" dirty="0"/>
          </a:p>
        </p:txBody>
      </p:sp>
      <p:sp>
        <p:nvSpPr>
          <p:cNvPr id="19" name="TextBox 18"/>
          <p:cNvSpPr txBox="1"/>
          <p:nvPr/>
        </p:nvSpPr>
        <p:spPr>
          <a:xfrm>
            <a:off x="428596" y="4786322"/>
            <a:ext cx="8455561" cy="461665"/>
          </a:xfrm>
          <a:prstGeom prst="rect">
            <a:avLst/>
          </a:prstGeom>
          <a:noFill/>
        </p:spPr>
        <p:txBody>
          <a:bodyPr wrap="square" rtlCol="0">
            <a:spAutoFit/>
          </a:bodyPr>
          <a:lstStyle/>
          <a:p>
            <a:r>
              <a:rPr lang="en-US" sz="2400" dirty="0" smtClean="0"/>
              <a:t>In total,  there are 7 periods and 8 groups in the table.</a:t>
            </a:r>
            <a:endParaRPr lang="ru-RU" sz="2400" dirty="0"/>
          </a:p>
        </p:txBody>
      </p:sp>
      <p:sp>
        <p:nvSpPr>
          <p:cNvPr id="9" name="Прямоугольник 8"/>
          <p:cNvSpPr/>
          <p:nvPr/>
        </p:nvSpPr>
        <p:spPr>
          <a:xfrm>
            <a:off x="428596" y="5500702"/>
            <a:ext cx="8215371" cy="646331"/>
          </a:xfrm>
          <a:prstGeom prst="rect">
            <a:avLst/>
          </a:prstGeom>
        </p:spPr>
        <p:txBody>
          <a:bodyPr wrap="square">
            <a:spAutoFit/>
          </a:bodyPr>
          <a:lstStyle/>
          <a:p>
            <a:pPr algn="just"/>
            <a:r>
              <a:rPr lang="en-US" dirty="0" smtClean="0"/>
              <a:t>The period number shows the number of energy levels. </a:t>
            </a:r>
          </a:p>
          <a:p>
            <a:pPr algn="just"/>
            <a:r>
              <a:rPr lang="en-US" dirty="0" smtClean="0"/>
              <a:t>The group number in short form shows the number of electrons on the outer layer</a:t>
            </a:r>
            <a:endParaRPr lang="ru-RU"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500430" y="1714488"/>
            <a:ext cx="5000660" cy="1631216"/>
          </a:xfrm>
          <a:prstGeom prst="rect">
            <a:avLst/>
          </a:prstGeom>
          <a:noFill/>
        </p:spPr>
        <p:txBody>
          <a:bodyPr wrap="square" rtlCol="0">
            <a:spAutoFit/>
          </a:bodyPr>
          <a:lstStyle/>
          <a:p>
            <a:pPr algn="just"/>
            <a:r>
              <a:rPr lang="en-US" sz="2000" dirty="0" smtClean="0"/>
              <a:t>In short form (slide 6), apart from groups, there are also subgroups. Subgroup </a:t>
            </a:r>
            <a:r>
              <a:rPr lang="ru-RU" sz="2000" b="1" dirty="0" smtClean="0"/>
              <a:t>А</a:t>
            </a:r>
            <a:r>
              <a:rPr lang="en-US" sz="2000" dirty="0" smtClean="0"/>
              <a:t> is called the </a:t>
            </a:r>
            <a:r>
              <a:rPr lang="en-US" sz="2000" b="1" dirty="0" smtClean="0"/>
              <a:t>main subgroup</a:t>
            </a:r>
            <a:r>
              <a:rPr lang="en-US" sz="2000" dirty="0" smtClean="0"/>
              <a:t>. It contains only s- and p-elements. Subgroup </a:t>
            </a:r>
            <a:r>
              <a:rPr lang="ru-RU" sz="2000" b="1" dirty="0" smtClean="0"/>
              <a:t>В</a:t>
            </a:r>
            <a:r>
              <a:rPr lang="en-US" sz="2000" dirty="0" smtClean="0"/>
              <a:t> is called a </a:t>
            </a:r>
            <a:r>
              <a:rPr lang="en-US" sz="2000" b="1" dirty="0" smtClean="0"/>
              <a:t>side subgroup </a:t>
            </a:r>
            <a:r>
              <a:rPr lang="en-US" sz="2000" dirty="0" smtClean="0"/>
              <a:t>and contains d-elements.</a:t>
            </a:r>
            <a:endParaRPr lang="ru-RU" sz="2000" b="1" dirty="0" smtClean="0"/>
          </a:p>
        </p:txBody>
      </p:sp>
      <p:pic>
        <p:nvPicPr>
          <p:cNvPr id="5" name="Picture 5" descr="Ð¢Ð°Ð±Ð»Ð¸ÑÐ° ÐÐµÐ½Ð´ÐµÐ»ÐµÐµÐ²Ð° Ð´Ð»Ñ Ð¿ÐµÑÐ°ÑÐ¸"/>
          <p:cNvPicPr>
            <a:picLocks noChangeAspect="1" noChangeArrowheads="1"/>
          </p:cNvPicPr>
          <p:nvPr/>
        </p:nvPicPr>
        <p:blipFill>
          <a:blip r:embed="rId2" cstate="print"/>
          <a:srcRect l="29056" t="13525" r="61968" b="22492"/>
          <a:stretch>
            <a:fillRect/>
          </a:stretch>
        </p:blipFill>
        <p:spPr bwMode="auto">
          <a:xfrm>
            <a:off x="1285852" y="885807"/>
            <a:ext cx="1071570" cy="5400713"/>
          </a:xfrm>
          <a:prstGeom prst="rect">
            <a:avLst/>
          </a:prstGeom>
          <a:noFill/>
        </p:spPr>
      </p:pic>
      <p:sp>
        <p:nvSpPr>
          <p:cNvPr id="8" name="TextBox 7"/>
          <p:cNvSpPr txBox="1"/>
          <p:nvPr/>
        </p:nvSpPr>
        <p:spPr>
          <a:xfrm>
            <a:off x="0" y="428604"/>
            <a:ext cx="1686616" cy="369332"/>
          </a:xfrm>
          <a:prstGeom prst="rect">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none" rtlCol="0">
            <a:spAutoFit/>
          </a:bodyPr>
          <a:lstStyle/>
          <a:p>
            <a:r>
              <a:rPr lang="en-US" dirty="0" smtClean="0"/>
              <a:t>main subgroup</a:t>
            </a:r>
            <a:endParaRPr lang="ru-RU" dirty="0"/>
          </a:p>
        </p:txBody>
      </p:sp>
      <p:sp>
        <p:nvSpPr>
          <p:cNvPr id="9" name="TextBox 8"/>
          <p:cNvSpPr txBox="1"/>
          <p:nvPr/>
        </p:nvSpPr>
        <p:spPr>
          <a:xfrm>
            <a:off x="2500298" y="416462"/>
            <a:ext cx="1573764" cy="369332"/>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dirty="0" smtClean="0"/>
              <a:t>side subgroup</a:t>
            </a:r>
            <a:endParaRPr lang="ru-RU" dirty="0"/>
          </a:p>
        </p:txBody>
      </p:sp>
      <p:cxnSp>
        <p:nvCxnSpPr>
          <p:cNvPr id="11" name="Прямая со стрелкой 10"/>
          <p:cNvCxnSpPr>
            <a:stCxn id="8" idx="2"/>
          </p:cNvCxnSpPr>
          <p:nvPr/>
        </p:nvCxnSpPr>
        <p:spPr>
          <a:xfrm rot="16200000" flipH="1">
            <a:off x="856336" y="784907"/>
            <a:ext cx="416486" cy="44254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Прямая со стрелкой 12"/>
          <p:cNvCxnSpPr>
            <a:stCxn id="9" idx="2"/>
          </p:cNvCxnSpPr>
          <p:nvPr/>
        </p:nvCxnSpPr>
        <p:spPr>
          <a:xfrm rot="5400000">
            <a:off x="2572269" y="499511"/>
            <a:ext cx="428629" cy="1001195"/>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14" name="Скругленный прямоугольник 13"/>
          <p:cNvSpPr/>
          <p:nvPr/>
        </p:nvSpPr>
        <p:spPr>
          <a:xfrm>
            <a:off x="1285852" y="1857364"/>
            <a:ext cx="1143008" cy="500066"/>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Скругленный прямоугольник 14"/>
          <p:cNvSpPr/>
          <p:nvPr/>
        </p:nvSpPr>
        <p:spPr>
          <a:xfrm>
            <a:off x="1285852" y="2357430"/>
            <a:ext cx="1143008" cy="500066"/>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Скругленный прямоугольник 15"/>
          <p:cNvSpPr/>
          <p:nvPr/>
        </p:nvSpPr>
        <p:spPr>
          <a:xfrm>
            <a:off x="1285852" y="3357562"/>
            <a:ext cx="1143008" cy="500066"/>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FF0000"/>
              </a:solidFill>
            </a:endParaRPr>
          </a:p>
        </p:txBody>
      </p:sp>
      <p:sp>
        <p:nvSpPr>
          <p:cNvPr id="17" name="Скругленный прямоугольник 16"/>
          <p:cNvSpPr/>
          <p:nvPr/>
        </p:nvSpPr>
        <p:spPr>
          <a:xfrm>
            <a:off x="1285852" y="4357694"/>
            <a:ext cx="1143008" cy="500066"/>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8" name="Скругленный прямоугольник 17"/>
          <p:cNvSpPr/>
          <p:nvPr/>
        </p:nvSpPr>
        <p:spPr>
          <a:xfrm>
            <a:off x="1285852" y="5286388"/>
            <a:ext cx="1143008" cy="500066"/>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FF0000"/>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14282" y="142852"/>
            <a:ext cx="8858280" cy="923330"/>
          </a:xfrm>
          <a:prstGeom prst="rect">
            <a:avLst/>
          </a:prstGeom>
          <a:noFill/>
        </p:spPr>
        <p:txBody>
          <a:bodyPr wrap="square" rtlCol="0">
            <a:spAutoFit/>
          </a:bodyPr>
          <a:lstStyle/>
          <a:p>
            <a:pPr algn="just"/>
            <a:r>
              <a:rPr lang="en-US" dirty="0" smtClean="0"/>
              <a:t>In the short form (slide 6), in addition to the periods, there are also rows. In the first three periods, one row at a time - they are called small periods. From the 4th to the 7th period, each of them has two rows - such periods are called large.</a:t>
            </a:r>
            <a:endParaRPr lang="ru-RU" b="1" dirty="0" smtClean="0"/>
          </a:p>
        </p:txBody>
      </p:sp>
      <p:pic>
        <p:nvPicPr>
          <p:cNvPr id="5" name="Picture 5" descr="Ð¢Ð°Ð±Ð»Ð¸ÑÐ° ÐÐµÐ½Ð´ÐµÐ»ÐµÐµÐ²Ð° Ð´Ð»Ñ Ð¿ÐµÑÐ°ÑÐ¸"/>
          <p:cNvPicPr>
            <a:picLocks noChangeAspect="1" noChangeArrowheads="1"/>
          </p:cNvPicPr>
          <p:nvPr/>
        </p:nvPicPr>
        <p:blipFill>
          <a:blip r:embed="rId2" cstate="print"/>
          <a:srcRect l="4762" t="19449" r="21517" b="62853"/>
          <a:stretch>
            <a:fillRect/>
          </a:stretch>
        </p:blipFill>
        <p:spPr bwMode="auto">
          <a:xfrm>
            <a:off x="1357290" y="1428736"/>
            <a:ext cx="6286544" cy="1067058"/>
          </a:xfrm>
          <a:prstGeom prst="rect">
            <a:avLst/>
          </a:prstGeom>
          <a:noFill/>
        </p:spPr>
      </p:pic>
      <p:sp>
        <p:nvSpPr>
          <p:cNvPr id="6" name="TextBox 5"/>
          <p:cNvSpPr txBox="1"/>
          <p:nvPr/>
        </p:nvSpPr>
        <p:spPr>
          <a:xfrm>
            <a:off x="3428992" y="1071546"/>
            <a:ext cx="2154885" cy="461665"/>
          </a:xfrm>
          <a:prstGeom prst="rect">
            <a:avLst/>
          </a:prstGeom>
          <a:noFill/>
        </p:spPr>
        <p:txBody>
          <a:bodyPr wrap="none" rtlCol="0">
            <a:spAutoFit/>
          </a:bodyPr>
          <a:lstStyle/>
          <a:p>
            <a:r>
              <a:rPr lang="en-US" sz="2400" b="1" dirty="0" smtClean="0"/>
              <a:t>small periods</a:t>
            </a:r>
            <a:endParaRPr lang="ru-RU" sz="2400" b="1" dirty="0"/>
          </a:p>
        </p:txBody>
      </p:sp>
      <p:pic>
        <p:nvPicPr>
          <p:cNvPr id="7" name="Picture 5" descr="Ð¢Ð°Ð±Ð»Ð¸ÑÐ° ÐÐµÐ½Ð´ÐµÐ»ÐµÐµÐ²Ð° Ð´Ð»Ñ Ð¿ÐµÑÐ°ÑÐ¸"/>
          <p:cNvPicPr>
            <a:picLocks noChangeAspect="1" noChangeArrowheads="1"/>
          </p:cNvPicPr>
          <p:nvPr/>
        </p:nvPicPr>
        <p:blipFill>
          <a:blip r:embed="rId2" cstate="print"/>
          <a:srcRect l="4762" t="37147" r="4762" b="22567"/>
          <a:stretch>
            <a:fillRect/>
          </a:stretch>
        </p:blipFill>
        <p:spPr bwMode="auto">
          <a:xfrm>
            <a:off x="785786" y="2857496"/>
            <a:ext cx="7715304" cy="2428892"/>
          </a:xfrm>
          <a:prstGeom prst="rect">
            <a:avLst/>
          </a:prstGeom>
          <a:noFill/>
        </p:spPr>
      </p:pic>
      <p:sp>
        <p:nvSpPr>
          <p:cNvPr id="8" name="TextBox 7"/>
          <p:cNvSpPr txBox="1"/>
          <p:nvPr/>
        </p:nvSpPr>
        <p:spPr>
          <a:xfrm>
            <a:off x="3572234" y="2428868"/>
            <a:ext cx="2071336" cy="461665"/>
          </a:xfrm>
          <a:prstGeom prst="rect">
            <a:avLst/>
          </a:prstGeom>
          <a:noFill/>
        </p:spPr>
        <p:txBody>
          <a:bodyPr wrap="none" rtlCol="0">
            <a:spAutoFit/>
          </a:bodyPr>
          <a:lstStyle/>
          <a:p>
            <a:r>
              <a:rPr lang="en-US" sz="2400" b="1" dirty="0" smtClean="0"/>
              <a:t>large periods</a:t>
            </a:r>
            <a:endParaRPr lang="ru-RU" sz="2400" b="1" dirty="0"/>
          </a:p>
        </p:txBody>
      </p:sp>
      <p:sp>
        <p:nvSpPr>
          <p:cNvPr id="9" name="TextBox 8"/>
          <p:cNvSpPr txBox="1"/>
          <p:nvPr/>
        </p:nvSpPr>
        <p:spPr>
          <a:xfrm>
            <a:off x="500034" y="5429264"/>
            <a:ext cx="8501122" cy="646331"/>
          </a:xfrm>
          <a:prstGeom prst="rect">
            <a:avLst/>
          </a:prstGeom>
          <a:noFill/>
        </p:spPr>
        <p:txBody>
          <a:bodyPr wrap="square" rtlCol="0">
            <a:spAutoFit/>
          </a:bodyPr>
          <a:lstStyle/>
          <a:p>
            <a:pPr algn="just"/>
            <a:r>
              <a:rPr lang="en-US" dirty="0" smtClean="0"/>
              <a:t>In short and long form (slide 6 and 7) f-elements are separately taken out. They are called </a:t>
            </a:r>
            <a:r>
              <a:rPr lang="en-US" b="1" dirty="0" smtClean="0"/>
              <a:t>lanthanides</a:t>
            </a:r>
            <a:r>
              <a:rPr lang="en-US" dirty="0" smtClean="0"/>
              <a:t> and </a:t>
            </a:r>
            <a:r>
              <a:rPr lang="en-US" b="1" dirty="0" smtClean="0"/>
              <a:t>actinides.</a:t>
            </a:r>
            <a:endParaRPr lang="ru-RU" b="1" dirty="0" smtClean="0"/>
          </a:p>
        </p:txBody>
      </p:sp>
      <p:pic>
        <p:nvPicPr>
          <p:cNvPr id="10" name="Picture 5" descr="Ð¢Ð°Ð±Ð»Ð¸ÑÐ° ÐÐµÐ½Ð´ÐµÐ»ÐµÐµÐ²Ð° Ð´Ð»Ñ Ð¿ÐµÑÐ°ÑÐ¸"/>
          <p:cNvPicPr>
            <a:picLocks noChangeAspect="1" noChangeArrowheads="1"/>
          </p:cNvPicPr>
          <p:nvPr/>
        </p:nvPicPr>
        <p:blipFill>
          <a:blip r:embed="rId3" cstate="print"/>
          <a:srcRect l="4762" t="83357" r="4762" b="8349"/>
          <a:stretch>
            <a:fillRect/>
          </a:stretch>
        </p:blipFill>
        <p:spPr bwMode="auto">
          <a:xfrm>
            <a:off x="-31" y="6143644"/>
            <a:ext cx="9144032" cy="592669"/>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57158" y="785794"/>
            <a:ext cx="8344207" cy="830997"/>
          </a:xfrm>
          <a:prstGeom prst="rect">
            <a:avLst/>
          </a:prstGeom>
          <a:noFill/>
        </p:spPr>
        <p:txBody>
          <a:bodyPr wrap="square" rtlCol="0">
            <a:spAutoFit/>
          </a:bodyPr>
          <a:lstStyle/>
          <a:p>
            <a:pPr algn="ctr"/>
            <a:r>
              <a:rPr lang="en-US" sz="2400" dirty="0" smtClean="0"/>
              <a:t>Each cell of the table contains a certain chemical element and information about it</a:t>
            </a:r>
            <a:endParaRPr lang="ru-RU" sz="2400" dirty="0"/>
          </a:p>
        </p:txBody>
      </p:sp>
      <p:pic>
        <p:nvPicPr>
          <p:cNvPr id="40962" name="Picture 2" descr="ÐÑÑÑÐ¾Ð½ÐµÑ &gt; ÐÐ¾Ð¿ÑÐ»ÑÑÐ½Ð°Ñ Ð±Ð¸Ð±Ð»Ð¸Ð¾ÑÐµÐºÐ° ÑÐ¸Ð¼Ð¸ÑÐµÑÐºÐ¸Ñ ÑÐ»ÐµÐ¼ÐµÐ½ÑÐ¾Ð²"/>
          <p:cNvPicPr>
            <a:picLocks noChangeAspect="1" noChangeArrowheads="1"/>
          </p:cNvPicPr>
          <p:nvPr/>
        </p:nvPicPr>
        <p:blipFill>
          <a:blip r:embed="rId2"/>
          <a:srcRect b="22462"/>
          <a:stretch>
            <a:fillRect/>
          </a:stretch>
        </p:blipFill>
        <p:spPr bwMode="auto">
          <a:xfrm>
            <a:off x="3000364" y="3214686"/>
            <a:ext cx="2714644" cy="2357454"/>
          </a:xfrm>
          <a:prstGeom prst="rect">
            <a:avLst/>
          </a:prstGeom>
          <a:noFill/>
        </p:spPr>
      </p:pic>
      <p:sp>
        <p:nvSpPr>
          <p:cNvPr id="10" name="TextBox 9"/>
          <p:cNvSpPr txBox="1"/>
          <p:nvPr/>
        </p:nvSpPr>
        <p:spPr>
          <a:xfrm>
            <a:off x="5288586" y="1928802"/>
            <a:ext cx="3569694" cy="1200329"/>
          </a:xfrm>
          <a:prstGeom prst="rect">
            <a:avLst/>
          </a:prstGeom>
          <a:noFill/>
        </p:spPr>
        <p:txBody>
          <a:bodyPr wrap="square" rtlCol="0">
            <a:spAutoFit/>
          </a:bodyPr>
          <a:lstStyle/>
          <a:p>
            <a:r>
              <a:rPr lang="en-US" b="1" dirty="0" smtClean="0"/>
              <a:t>Atomic number.</a:t>
            </a:r>
            <a:endParaRPr lang="ru-RU" b="1" dirty="0" smtClean="0"/>
          </a:p>
          <a:p>
            <a:r>
              <a:rPr lang="en-US" dirty="0" smtClean="0"/>
              <a:t>Shows the number of protons in the nucleus as well as the number of electrons in the atom.</a:t>
            </a:r>
            <a:endParaRPr lang="ru-RU" dirty="0"/>
          </a:p>
        </p:txBody>
      </p:sp>
      <p:sp>
        <p:nvSpPr>
          <p:cNvPr id="11" name="Скругленный прямоугольник 10"/>
          <p:cNvSpPr/>
          <p:nvPr/>
        </p:nvSpPr>
        <p:spPr>
          <a:xfrm>
            <a:off x="5286380" y="1928802"/>
            <a:ext cx="3571900" cy="1143008"/>
          </a:xfrm>
          <a:prstGeom prst="roundRect">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13" name="Прямая со стрелкой 12"/>
          <p:cNvCxnSpPr>
            <a:stCxn id="11" idx="2"/>
          </p:cNvCxnSpPr>
          <p:nvPr/>
        </p:nvCxnSpPr>
        <p:spPr>
          <a:xfrm rot="5400000">
            <a:off x="6107917" y="2536025"/>
            <a:ext cx="428628" cy="1500198"/>
          </a:xfrm>
          <a:prstGeom prst="straightConnector1">
            <a:avLst/>
          </a:prstGeom>
          <a:ln w="38100">
            <a:solidFill>
              <a:srgbClr val="7030A0"/>
            </a:solidFill>
            <a:tailEnd type="arrow"/>
          </a:ln>
        </p:spPr>
        <p:style>
          <a:lnRef idx="1">
            <a:schemeClr val="accent1"/>
          </a:lnRef>
          <a:fillRef idx="0">
            <a:schemeClr val="accent1"/>
          </a:fillRef>
          <a:effectRef idx="0">
            <a:schemeClr val="accent1"/>
          </a:effectRef>
          <a:fontRef idx="minor">
            <a:schemeClr val="tx1"/>
          </a:fontRef>
        </p:style>
      </p:cxnSp>
      <p:sp>
        <p:nvSpPr>
          <p:cNvPr id="14" name="Скругленный прямоугольник 13"/>
          <p:cNvSpPr/>
          <p:nvPr/>
        </p:nvSpPr>
        <p:spPr>
          <a:xfrm>
            <a:off x="1357290" y="2714620"/>
            <a:ext cx="1928826" cy="490542"/>
          </a:xfrm>
          <a:prstGeom prst="roundRect">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TextBox 14"/>
          <p:cNvSpPr txBox="1"/>
          <p:nvPr/>
        </p:nvSpPr>
        <p:spPr>
          <a:xfrm>
            <a:off x="1285852" y="2773916"/>
            <a:ext cx="2000264" cy="369332"/>
          </a:xfrm>
          <a:prstGeom prst="rect">
            <a:avLst/>
          </a:prstGeom>
          <a:noFill/>
        </p:spPr>
        <p:txBody>
          <a:bodyPr wrap="square" rtlCol="0">
            <a:spAutoFit/>
          </a:bodyPr>
          <a:lstStyle/>
          <a:p>
            <a:pPr algn="ctr"/>
            <a:r>
              <a:rPr lang="en-US" b="1" dirty="0" smtClean="0"/>
              <a:t>Symbol</a:t>
            </a:r>
            <a:endParaRPr lang="ru-RU" b="1" dirty="0" smtClean="0"/>
          </a:p>
        </p:txBody>
      </p:sp>
      <p:cxnSp>
        <p:nvCxnSpPr>
          <p:cNvPr id="17" name="Прямая со стрелкой 16"/>
          <p:cNvCxnSpPr>
            <a:stCxn id="14" idx="2"/>
          </p:cNvCxnSpPr>
          <p:nvPr/>
        </p:nvCxnSpPr>
        <p:spPr>
          <a:xfrm rot="16200000" flipH="1">
            <a:off x="2441957" y="3084907"/>
            <a:ext cx="723904" cy="964413"/>
          </a:xfrm>
          <a:prstGeom prst="straightConnector1">
            <a:avLst/>
          </a:prstGeom>
          <a:ln w="38100">
            <a:solidFill>
              <a:srgbClr val="7030A0"/>
            </a:solidFill>
            <a:tailEnd type="arrow"/>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571472" y="4345552"/>
            <a:ext cx="2000264" cy="369332"/>
          </a:xfrm>
          <a:prstGeom prst="rect">
            <a:avLst/>
          </a:prstGeom>
          <a:noFill/>
        </p:spPr>
        <p:txBody>
          <a:bodyPr wrap="square" rtlCol="0">
            <a:spAutoFit/>
          </a:bodyPr>
          <a:lstStyle/>
          <a:p>
            <a:pPr algn="ctr"/>
            <a:r>
              <a:rPr lang="en-US" b="1" dirty="0" smtClean="0"/>
              <a:t>Name</a:t>
            </a:r>
            <a:endParaRPr lang="ru-RU" b="1" dirty="0" smtClean="0"/>
          </a:p>
        </p:txBody>
      </p:sp>
      <p:sp>
        <p:nvSpPr>
          <p:cNvPr id="19" name="Скругленный прямоугольник 18"/>
          <p:cNvSpPr/>
          <p:nvPr/>
        </p:nvSpPr>
        <p:spPr>
          <a:xfrm>
            <a:off x="714348" y="4295780"/>
            <a:ext cx="1928826" cy="490542"/>
          </a:xfrm>
          <a:prstGeom prst="roundRect">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21" name="Прямая со стрелкой 20"/>
          <p:cNvCxnSpPr>
            <a:stCxn id="19" idx="3"/>
          </p:cNvCxnSpPr>
          <p:nvPr/>
        </p:nvCxnSpPr>
        <p:spPr>
          <a:xfrm>
            <a:off x="2643174" y="4541051"/>
            <a:ext cx="642942" cy="388147"/>
          </a:xfrm>
          <a:prstGeom prst="straightConnector1">
            <a:avLst/>
          </a:prstGeom>
          <a:ln w="38100">
            <a:solidFill>
              <a:srgbClr val="7030A0"/>
            </a:solidFill>
            <a:tailEnd type="arrow"/>
          </a:ln>
        </p:spPr>
        <p:style>
          <a:lnRef idx="1">
            <a:schemeClr val="accent1"/>
          </a:lnRef>
          <a:fillRef idx="0">
            <a:schemeClr val="accent1"/>
          </a:fillRef>
          <a:effectRef idx="0">
            <a:schemeClr val="accent1"/>
          </a:effectRef>
          <a:fontRef idx="minor">
            <a:schemeClr val="tx1"/>
          </a:fontRef>
        </p:style>
      </p:cxnSp>
      <p:sp>
        <p:nvSpPr>
          <p:cNvPr id="22" name="Скругленный прямоугольник 21"/>
          <p:cNvSpPr/>
          <p:nvPr/>
        </p:nvSpPr>
        <p:spPr>
          <a:xfrm>
            <a:off x="5438780" y="4929198"/>
            <a:ext cx="3571900" cy="428628"/>
          </a:xfrm>
          <a:prstGeom prst="roundRect">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3" name="TextBox 22"/>
          <p:cNvSpPr txBox="1"/>
          <p:nvPr/>
        </p:nvSpPr>
        <p:spPr>
          <a:xfrm>
            <a:off x="5440986" y="4943315"/>
            <a:ext cx="3855414" cy="369332"/>
          </a:xfrm>
          <a:prstGeom prst="rect">
            <a:avLst/>
          </a:prstGeom>
          <a:noFill/>
        </p:spPr>
        <p:txBody>
          <a:bodyPr wrap="square" rtlCol="0">
            <a:spAutoFit/>
          </a:bodyPr>
          <a:lstStyle/>
          <a:p>
            <a:r>
              <a:rPr lang="en-US" b="1" dirty="0" smtClean="0"/>
              <a:t>Relative atomic mass</a:t>
            </a:r>
            <a:endParaRPr lang="ru-RU" dirty="0"/>
          </a:p>
        </p:txBody>
      </p:sp>
      <p:cxnSp>
        <p:nvCxnSpPr>
          <p:cNvPr id="25" name="Прямая со стрелкой 24"/>
          <p:cNvCxnSpPr/>
          <p:nvPr/>
        </p:nvCxnSpPr>
        <p:spPr>
          <a:xfrm rot="10800000" flipV="1">
            <a:off x="4214810" y="5143512"/>
            <a:ext cx="1214446" cy="214314"/>
          </a:xfrm>
          <a:prstGeom prst="straightConnector1">
            <a:avLst/>
          </a:prstGeom>
          <a:ln w="38100">
            <a:solidFill>
              <a:srgbClr val="7030A0"/>
            </a:solidFill>
            <a:tailEnd type="arrow"/>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509558" y="5925941"/>
            <a:ext cx="8344207" cy="646331"/>
          </a:xfrm>
          <a:prstGeom prst="rect">
            <a:avLst/>
          </a:prstGeom>
          <a:noFill/>
        </p:spPr>
        <p:txBody>
          <a:bodyPr wrap="square" rtlCol="0">
            <a:spAutoFit/>
          </a:bodyPr>
          <a:lstStyle/>
          <a:p>
            <a:pPr algn="ctr"/>
            <a:r>
              <a:rPr lang="en-US" dirty="0" smtClean="0"/>
              <a:t>Based on these data, you can find the number of neutrons in the nucleus: </a:t>
            </a:r>
          </a:p>
          <a:p>
            <a:pPr algn="ctr"/>
            <a:r>
              <a:rPr lang="en-US" dirty="0" smtClean="0"/>
              <a:t> atomic mass value – atomic number = number of neutrons</a:t>
            </a:r>
            <a:endParaRPr lang="ru-RU"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ÐÐµÑÐ¸Ð¾Ð´Ð¸ÑÐµÑÐºÐ°Ñ ÑÐ¸ÑÑÐµÐ¼Ð° ÑÐ¸Ð¼Ð¸ÑÐµÑÐºÐ¸Ñ ÑÐ»ÐµÐ¼ÐµÐ½ÑÐ¾Ð² â ÐÐ¸ÐºÐ¸Ð¿ÐµÐ´Ð¸Ñ"/>
          <p:cNvPicPr>
            <a:picLocks noChangeAspect="1" noChangeArrowheads="1"/>
          </p:cNvPicPr>
          <p:nvPr/>
        </p:nvPicPr>
        <p:blipFill>
          <a:blip r:embed="rId2"/>
          <a:srcRect/>
          <a:stretch>
            <a:fillRect/>
          </a:stretch>
        </p:blipFill>
        <p:spPr bwMode="auto">
          <a:xfrm>
            <a:off x="-71438" y="1428736"/>
            <a:ext cx="9072594" cy="5103334"/>
          </a:xfrm>
          <a:prstGeom prst="rect">
            <a:avLst/>
          </a:prstGeom>
          <a:noFill/>
        </p:spPr>
      </p:pic>
      <p:sp>
        <p:nvSpPr>
          <p:cNvPr id="5" name="TextBox 4"/>
          <p:cNvSpPr txBox="1"/>
          <p:nvPr/>
        </p:nvSpPr>
        <p:spPr>
          <a:xfrm>
            <a:off x="214282" y="500042"/>
            <a:ext cx="8286808" cy="830997"/>
          </a:xfrm>
          <a:prstGeom prst="rect">
            <a:avLst/>
          </a:prstGeom>
          <a:noFill/>
        </p:spPr>
        <p:txBody>
          <a:bodyPr wrap="square" rtlCol="0">
            <a:spAutoFit/>
          </a:bodyPr>
          <a:lstStyle/>
          <a:p>
            <a:r>
              <a:rPr lang="en-US" sz="2400" dirty="0" smtClean="0"/>
              <a:t>Depending on which level is valence - s, p, d, f - in the table you can select </a:t>
            </a:r>
            <a:r>
              <a:rPr lang="en-US" sz="2400" dirty="0" smtClean="0">
                <a:solidFill>
                  <a:srgbClr val="FF0000"/>
                </a:solidFill>
              </a:rPr>
              <a:t>s</a:t>
            </a:r>
            <a:r>
              <a:rPr lang="en-US" sz="2400" dirty="0" smtClean="0"/>
              <a:t>, </a:t>
            </a:r>
            <a:r>
              <a:rPr lang="en-US" sz="2400" dirty="0" smtClean="0">
                <a:solidFill>
                  <a:srgbClr val="7030A0"/>
                </a:solidFill>
              </a:rPr>
              <a:t>p</a:t>
            </a:r>
            <a:r>
              <a:rPr lang="en-US" sz="2400" dirty="0" smtClean="0"/>
              <a:t>, </a:t>
            </a:r>
            <a:r>
              <a:rPr lang="en-US" sz="2400" dirty="0" smtClean="0">
                <a:solidFill>
                  <a:srgbClr val="00B050"/>
                </a:solidFill>
              </a:rPr>
              <a:t>d</a:t>
            </a:r>
            <a:r>
              <a:rPr lang="en-US" sz="2400" dirty="0" smtClean="0"/>
              <a:t>, f - elements</a:t>
            </a:r>
            <a:endParaRPr lang="ru-RU" sz="2400" dirty="0"/>
          </a:p>
        </p:txBody>
      </p:sp>
      <p:sp>
        <p:nvSpPr>
          <p:cNvPr id="6" name="Скругленный прямоугольник 5"/>
          <p:cNvSpPr/>
          <p:nvPr/>
        </p:nvSpPr>
        <p:spPr>
          <a:xfrm>
            <a:off x="500034" y="2000240"/>
            <a:ext cx="1071570" cy="3286148"/>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Скругленный прямоугольник 6"/>
          <p:cNvSpPr/>
          <p:nvPr/>
        </p:nvSpPr>
        <p:spPr>
          <a:xfrm>
            <a:off x="8286776" y="2000240"/>
            <a:ext cx="571504" cy="500066"/>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Скругленный прямоугольник 7"/>
          <p:cNvSpPr/>
          <p:nvPr/>
        </p:nvSpPr>
        <p:spPr>
          <a:xfrm>
            <a:off x="6000760" y="2500306"/>
            <a:ext cx="2857520" cy="2786082"/>
          </a:xfrm>
          <a:prstGeom prst="roundRect">
            <a:avLst/>
          </a:prstGeom>
          <a:noFill/>
          <a:ln w="5715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Скругленный прямоугольник 8"/>
          <p:cNvSpPr/>
          <p:nvPr/>
        </p:nvSpPr>
        <p:spPr>
          <a:xfrm>
            <a:off x="1571604" y="3143248"/>
            <a:ext cx="4357718" cy="2143140"/>
          </a:xfrm>
          <a:prstGeom prst="roundRect">
            <a:avLst/>
          </a:prstGeom>
          <a:noFill/>
          <a:ln w="571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Скругленный прямоугольник 9"/>
          <p:cNvSpPr/>
          <p:nvPr/>
        </p:nvSpPr>
        <p:spPr>
          <a:xfrm>
            <a:off x="571472" y="5357826"/>
            <a:ext cx="8501090" cy="1000132"/>
          </a:xfrm>
          <a:prstGeom prst="round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ÐÐµÑÐ¸Ð¾Ð´Ð¸ÑÐµÑÐºÐ°Ñ ÑÐ¸ÑÑÐµÐ¼Ð° ÑÐ¸Ð¼Ð¸ÑÐµÑÐºÐ¸Ñ ÑÐ»ÐµÐ¼ÐµÐ½ÑÐ¾Ð² â ÐÐ¸ÐºÐ¸Ð¿ÐµÐ´Ð¸Ñ"/>
          <p:cNvPicPr>
            <a:picLocks noChangeAspect="1" noChangeArrowheads="1"/>
          </p:cNvPicPr>
          <p:nvPr/>
        </p:nvPicPr>
        <p:blipFill>
          <a:blip r:embed="rId2"/>
          <a:srcRect/>
          <a:stretch>
            <a:fillRect/>
          </a:stretch>
        </p:blipFill>
        <p:spPr bwMode="auto">
          <a:xfrm>
            <a:off x="-71438" y="1428736"/>
            <a:ext cx="9072594" cy="5103334"/>
          </a:xfrm>
          <a:prstGeom prst="rect">
            <a:avLst/>
          </a:prstGeom>
          <a:noFill/>
        </p:spPr>
      </p:pic>
      <p:sp>
        <p:nvSpPr>
          <p:cNvPr id="6" name="Выноска со стрелкой вниз 5"/>
          <p:cNvSpPr/>
          <p:nvPr/>
        </p:nvSpPr>
        <p:spPr>
          <a:xfrm>
            <a:off x="500034" y="0"/>
            <a:ext cx="642942" cy="2071678"/>
          </a:xfrm>
          <a:prstGeom prst="downArrowCallout">
            <a:avLst>
              <a:gd name="adj1" fmla="val 25000"/>
              <a:gd name="adj2" fmla="val 25000"/>
              <a:gd name="adj3" fmla="val 25000"/>
              <a:gd name="adj4" fmla="val 81142"/>
            </a:avLst>
          </a:prstGeom>
        </p:spPr>
        <p:style>
          <a:lnRef idx="2">
            <a:schemeClr val="accent6"/>
          </a:lnRef>
          <a:fillRef idx="1">
            <a:schemeClr val="lt1"/>
          </a:fillRef>
          <a:effectRef idx="0">
            <a:schemeClr val="accent6"/>
          </a:effectRef>
          <a:fontRef idx="minor">
            <a:schemeClr val="dk1"/>
          </a:fontRef>
        </p:style>
        <p:txBody>
          <a:bodyPr vert="vert" rtlCol="0" anchor="ctr"/>
          <a:lstStyle/>
          <a:p>
            <a:pPr algn="ctr"/>
            <a:r>
              <a:rPr lang="en-US" dirty="0" smtClean="0"/>
              <a:t>Alkaline</a:t>
            </a:r>
          </a:p>
          <a:p>
            <a:pPr algn="ctr"/>
            <a:r>
              <a:rPr lang="en-US" dirty="0" smtClean="0"/>
              <a:t> metals</a:t>
            </a:r>
            <a:endParaRPr lang="ru-RU" dirty="0"/>
          </a:p>
        </p:txBody>
      </p:sp>
      <p:sp>
        <p:nvSpPr>
          <p:cNvPr id="7" name="Выноска со стрелкой вниз 6"/>
          <p:cNvSpPr/>
          <p:nvPr/>
        </p:nvSpPr>
        <p:spPr>
          <a:xfrm>
            <a:off x="1071538" y="428604"/>
            <a:ext cx="642942" cy="2071678"/>
          </a:xfrm>
          <a:prstGeom prst="downArrowCallout">
            <a:avLst>
              <a:gd name="adj1" fmla="val 25000"/>
              <a:gd name="adj2" fmla="val 25000"/>
              <a:gd name="adj3" fmla="val 25000"/>
              <a:gd name="adj4" fmla="val 81142"/>
            </a:avLst>
          </a:prstGeom>
        </p:spPr>
        <p:style>
          <a:lnRef idx="2">
            <a:schemeClr val="accent6"/>
          </a:lnRef>
          <a:fillRef idx="1">
            <a:schemeClr val="lt1"/>
          </a:fillRef>
          <a:effectRef idx="0">
            <a:schemeClr val="accent6"/>
          </a:effectRef>
          <a:fontRef idx="minor">
            <a:schemeClr val="dk1"/>
          </a:fontRef>
        </p:style>
        <p:txBody>
          <a:bodyPr vert="vert" rtlCol="0" anchor="ctr"/>
          <a:lstStyle/>
          <a:p>
            <a:pPr algn="ctr"/>
            <a:r>
              <a:rPr lang="en-US" dirty="0" smtClean="0"/>
              <a:t>alkaline earth metals</a:t>
            </a:r>
            <a:endParaRPr lang="ru-RU" dirty="0"/>
          </a:p>
        </p:txBody>
      </p:sp>
      <p:sp>
        <p:nvSpPr>
          <p:cNvPr id="8" name="Выноска со стрелкой вниз 7"/>
          <p:cNvSpPr/>
          <p:nvPr/>
        </p:nvSpPr>
        <p:spPr>
          <a:xfrm>
            <a:off x="8358214" y="0"/>
            <a:ext cx="571504" cy="2071678"/>
          </a:xfrm>
          <a:prstGeom prst="downArrowCallout">
            <a:avLst>
              <a:gd name="adj1" fmla="val 25000"/>
              <a:gd name="adj2" fmla="val 25000"/>
              <a:gd name="adj3" fmla="val 25000"/>
              <a:gd name="adj4" fmla="val 81142"/>
            </a:avLst>
          </a:prstGeom>
        </p:spPr>
        <p:style>
          <a:lnRef idx="2">
            <a:schemeClr val="accent6"/>
          </a:lnRef>
          <a:fillRef idx="1">
            <a:schemeClr val="lt1"/>
          </a:fillRef>
          <a:effectRef idx="0">
            <a:schemeClr val="accent6"/>
          </a:effectRef>
          <a:fontRef idx="minor">
            <a:schemeClr val="dk1"/>
          </a:fontRef>
        </p:style>
        <p:txBody>
          <a:bodyPr vert="vert" rtlCol="0" anchor="ctr"/>
          <a:lstStyle/>
          <a:p>
            <a:pPr algn="ctr"/>
            <a:r>
              <a:rPr lang="en-US" dirty="0" smtClean="0"/>
              <a:t>Nobel gases</a:t>
            </a:r>
            <a:endParaRPr lang="ru-RU" dirty="0"/>
          </a:p>
        </p:txBody>
      </p:sp>
      <p:sp>
        <p:nvSpPr>
          <p:cNvPr id="9" name="Выноска со стрелкой вниз 8"/>
          <p:cNvSpPr/>
          <p:nvPr/>
        </p:nvSpPr>
        <p:spPr>
          <a:xfrm>
            <a:off x="7858148" y="428604"/>
            <a:ext cx="500066" cy="2071678"/>
          </a:xfrm>
          <a:prstGeom prst="downArrowCallout">
            <a:avLst>
              <a:gd name="adj1" fmla="val 25000"/>
              <a:gd name="adj2" fmla="val 25000"/>
              <a:gd name="adj3" fmla="val 25000"/>
              <a:gd name="adj4" fmla="val 81142"/>
            </a:avLst>
          </a:prstGeom>
        </p:spPr>
        <p:style>
          <a:lnRef idx="2">
            <a:schemeClr val="accent6"/>
          </a:lnRef>
          <a:fillRef idx="1">
            <a:schemeClr val="lt1"/>
          </a:fillRef>
          <a:effectRef idx="0">
            <a:schemeClr val="accent6"/>
          </a:effectRef>
          <a:fontRef idx="minor">
            <a:schemeClr val="dk1"/>
          </a:fontRef>
        </p:style>
        <p:txBody>
          <a:bodyPr vert="vert" rtlCol="0" anchor="ctr"/>
          <a:lstStyle/>
          <a:p>
            <a:pPr algn="ctr"/>
            <a:r>
              <a:rPr lang="en-US" dirty="0" smtClean="0"/>
              <a:t>halogens</a:t>
            </a:r>
            <a:endParaRPr lang="ru-RU" dirty="0"/>
          </a:p>
        </p:txBody>
      </p:sp>
      <p:sp>
        <p:nvSpPr>
          <p:cNvPr id="10" name="Выноска со стрелкой вниз 9"/>
          <p:cNvSpPr/>
          <p:nvPr/>
        </p:nvSpPr>
        <p:spPr>
          <a:xfrm>
            <a:off x="7358082" y="428604"/>
            <a:ext cx="500066" cy="2071678"/>
          </a:xfrm>
          <a:prstGeom prst="downArrowCallout">
            <a:avLst>
              <a:gd name="adj1" fmla="val 25000"/>
              <a:gd name="adj2" fmla="val 25000"/>
              <a:gd name="adj3" fmla="val 25000"/>
              <a:gd name="adj4" fmla="val 81142"/>
            </a:avLst>
          </a:prstGeom>
        </p:spPr>
        <p:style>
          <a:lnRef idx="2">
            <a:schemeClr val="accent6"/>
          </a:lnRef>
          <a:fillRef idx="1">
            <a:schemeClr val="lt1"/>
          </a:fillRef>
          <a:effectRef idx="0">
            <a:schemeClr val="accent6"/>
          </a:effectRef>
          <a:fontRef idx="minor">
            <a:schemeClr val="dk1"/>
          </a:fontRef>
        </p:style>
        <p:txBody>
          <a:bodyPr vert="vert" rtlCol="0" anchor="ctr"/>
          <a:lstStyle/>
          <a:p>
            <a:pPr algn="ctr"/>
            <a:r>
              <a:rPr lang="en-US" b="1" dirty="0" err="1" smtClean="0"/>
              <a:t>chalcogens</a:t>
            </a:r>
            <a:endParaRPr lang="ru-RU"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44869" y="785794"/>
            <a:ext cx="7870535" cy="1200329"/>
          </a:xfrm>
          <a:prstGeom prst="rect">
            <a:avLst/>
          </a:prstGeom>
          <a:noFill/>
        </p:spPr>
        <p:txBody>
          <a:bodyPr wrap="square" rtlCol="0">
            <a:spAutoFit/>
          </a:bodyPr>
          <a:lstStyle/>
          <a:p>
            <a:pPr algn="ctr"/>
            <a:r>
              <a:rPr lang="en-US" sz="2400" b="1" dirty="0" smtClean="0"/>
              <a:t>Changing properties of elements in a period</a:t>
            </a:r>
            <a:endParaRPr lang="uk-UA" sz="2400" b="1" dirty="0" smtClean="0"/>
          </a:p>
          <a:p>
            <a:pPr algn="ctr"/>
            <a:r>
              <a:rPr lang="en-US" sz="2400" b="1" dirty="0" smtClean="0"/>
              <a:t>(for the example of the second period from Lithium to Fluorine)</a:t>
            </a:r>
            <a:endParaRPr lang="ru-RU" sz="2400" b="1" dirty="0"/>
          </a:p>
        </p:txBody>
      </p:sp>
      <p:cxnSp>
        <p:nvCxnSpPr>
          <p:cNvPr id="6" name="Прямая со стрелкой 5"/>
          <p:cNvCxnSpPr/>
          <p:nvPr/>
        </p:nvCxnSpPr>
        <p:spPr>
          <a:xfrm>
            <a:off x="1071538" y="1857364"/>
            <a:ext cx="7215238" cy="158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357158" y="1643050"/>
            <a:ext cx="465192" cy="461665"/>
          </a:xfrm>
          <a:prstGeom prst="rect">
            <a:avLst/>
          </a:prstGeom>
          <a:noFill/>
        </p:spPr>
        <p:txBody>
          <a:bodyPr wrap="none" rtlCol="0">
            <a:spAutoFit/>
          </a:bodyPr>
          <a:lstStyle/>
          <a:p>
            <a:r>
              <a:rPr lang="en-US" sz="2400" b="1" dirty="0" smtClean="0"/>
              <a:t>Li</a:t>
            </a:r>
            <a:endParaRPr lang="ru-RU" sz="2400" b="1" dirty="0"/>
          </a:p>
        </p:txBody>
      </p:sp>
      <p:sp>
        <p:nvSpPr>
          <p:cNvPr id="8" name="TextBox 7"/>
          <p:cNvSpPr txBox="1"/>
          <p:nvPr/>
        </p:nvSpPr>
        <p:spPr>
          <a:xfrm>
            <a:off x="8479650" y="1643050"/>
            <a:ext cx="357790" cy="461665"/>
          </a:xfrm>
          <a:prstGeom prst="rect">
            <a:avLst/>
          </a:prstGeom>
          <a:noFill/>
        </p:spPr>
        <p:txBody>
          <a:bodyPr wrap="none" rtlCol="0">
            <a:spAutoFit/>
          </a:bodyPr>
          <a:lstStyle/>
          <a:p>
            <a:r>
              <a:rPr lang="en-US" sz="2400" b="1" dirty="0" smtClean="0"/>
              <a:t>F</a:t>
            </a:r>
            <a:endParaRPr lang="ru-RU" sz="2400" b="1" dirty="0"/>
          </a:p>
        </p:txBody>
      </p:sp>
      <p:sp>
        <p:nvSpPr>
          <p:cNvPr id="9" name="TextBox 8"/>
          <p:cNvSpPr txBox="1"/>
          <p:nvPr/>
        </p:nvSpPr>
        <p:spPr>
          <a:xfrm>
            <a:off x="1399760" y="2071678"/>
            <a:ext cx="5494838" cy="2585323"/>
          </a:xfrm>
          <a:prstGeom prst="rect">
            <a:avLst/>
          </a:prstGeom>
          <a:noFill/>
        </p:spPr>
        <p:txBody>
          <a:bodyPr wrap="none" rtlCol="0">
            <a:spAutoFit/>
          </a:bodyPr>
          <a:lstStyle/>
          <a:p>
            <a:pPr>
              <a:buFont typeface="Wingdings" pitchFamily="2" charset="2"/>
              <a:buChar char="Ø"/>
            </a:pPr>
            <a:r>
              <a:rPr lang="en-US" dirty="0" smtClean="0"/>
              <a:t>the number of electrons on the outer layer increases</a:t>
            </a:r>
          </a:p>
          <a:p>
            <a:pPr>
              <a:buFont typeface="Wingdings" pitchFamily="2" charset="2"/>
              <a:buChar char="Ø"/>
            </a:pPr>
            <a:r>
              <a:rPr lang="en-US" dirty="0" smtClean="0"/>
              <a:t>constant number of electronic layers</a:t>
            </a:r>
          </a:p>
          <a:p>
            <a:pPr>
              <a:buFont typeface="Wingdings" pitchFamily="2" charset="2"/>
              <a:buChar char="Ø"/>
            </a:pPr>
            <a:r>
              <a:rPr lang="en-US" dirty="0" smtClean="0"/>
              <a:t>the radius of atoms and ions decreases</a:t>
            </a:r>
          </a:p>
          <a:p>
            <a:pPr>
              <a:buFont typeface="Wingdings" pitchFamily="2" charset="2"/>
              <a:buChar char="Ø"/>
            </a:pPr>
            <a:r>
              <a:rPr lang="en-US" dirty="0" err="1" smtClean="0"/>
              <a:t>electronegativity</a:t>
            </a:r>
            <a:r>
              <a:rPr lang="en-US" dirty="0" smtClean="0"/>
              <a:t> increases</a:t>
            </a:r>
          </a:p>
          <a:p>
            <a:pPr>
              <a:buFont typeface="Wingdings" pitchFamily="2" charset="2"/>
              <a:buChar char="Ø"/>
            </a:pPr>
            <a:r>
              <a:rPr lang="en-US" dirty="0" smtClean="0"/>
              <a:t>ionization energy increases</a:t>
            </a:r>
          </a:p>
          <a:p>
            <a:pPr>
              <a:buFont typeface="Wingdings" pitchFamily="2" charset="2"/>
              <a:buChar char="Ø"/>
            </a:pPr>
            <a:r>
              <a:rPr lang="en-US" dirty="0" smtClean="0"/>
              <a:t>electron affinity increases</a:t>
            </a:r>
          </a:p>
          <a:p>
            <a:pPr>
              <a:buFont typeface="Wingdings" pitchFamily="2" charset="2"/>
              <a:buChar char="Ø"/>
            </a:pPr>
            <a:r>
              <a:rPr lang="en-US" dirty="0" smtClean="0"/>
              <a:t>enhanced non-metallic properties</a:t>
            </a:r>
          </a:p>
          <a:p>
            <a:pPr>
              <a:buFont typeface="Wingdings" pitchFamily="2" charset="2"/>
              <a:buChar char="Ø"/>
            </a:pPr>
            <a:r>
              <a:rPr lang="en-US" dirty="0" smtClean="0"/>
              <a:t>increased oxidizing properties</a:t>
            </a:r>
          </a:p>
          <a:p>
            <a:pPr>
              <a:buFont typeface="Wingdings" pitchFamily="2" charset="2"/>
              <a:buChar char="Ø"/>
            </a:pPr>
            <a:r>
              <a:rPr lang="en-US" dirty="0" smtClean="0"/>
              <a:t>acidic properties are enhanced</a:t>
            </a:r>
            <a:endParaRPr lang="ru-RU" dirty="0"/>
          </a:p>
        </p:txBody>
      </p:sp>
      <p:sp>
        <p:nvSpPr>
          <p:cNvPr id="10" name="Прямоугольник 9"/>
          <p:cNvSpPr/>
          <p:nvPr/>
        </p:nvSpPr>
        <p:spPr>
          <a:xfrm>
            <a:off x="357158" y="4683823"/>
            <a:ext cx="8358246" cy="1569660"/>
          </a:xfrm>
          <a:prstGeom prst="rect">
            <a:avLst/>
          </a:prstGeom>
        </p:spPr>
        <p:txBody>
          <a:bodyPr wrap="square">
            <a:spAutoFit/>
          </a:bodyPr>
          <a:lstStyle/>
          <a:p>
            <a:pPr algn="just"/>
            <a:r>
              <a:rPr lang="en-US" sz="1600" b="1" dirty="0" err="1" smtClean="0"/>
              <a:t>Electronegativity</a:t>
            </a:r>
            <a:r>
              <a:rPr lang="en-US" sz="1600" dirty="0" smtClean="0"/>
              <a:t> - the ability of an atom in a molecule to displace common electron pairs towards itself, that is, the ability of atoms to attract electrons of other atoms to themselves</a:t>
            </a:r>
          </a:p>
          <a:p>
            <a:pPr algn="just"/>
            <a:r>
              <a:rPr lang="en-US" sz="1600" b="1" dirty="0" smtClean="0"/>
              <a:t>Ionization energy</a:t>
            </a:r>
            <a:r>
              <a:rPr lang="en-US" sz="1600" dirty="0" smtClean="0"/>
              <a:t> (a measure of the manifestation of metallic properties) is the energy required to detach an electron from an atom</a:t>
            </a:r>
          </a:p>
          <a:p>
            <a:pPr algn="just"/>
            <a:r>
              <a:rPr lang="en-US" sz="1600" b="1" dirty="0" smtClean="0"/>
              <a:t>Electron affinity </a:t>
            </a:r>
            <a:r>
              <a:rPr lang="en-US" sz="1600" dirty="0" smtClean="0"/>
              <a:t>is the energy released or absorbed in the process of attaching an electron to a free atom in its ground state with its transformation into an anion.</a:t>
            </a:r>
            <a:endParaRPr lang="ru-RU" sz="16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44869" y="785794"/>
            <a:ext cx="7870535" cy="830997"/>
          </a:xfrm>
          <a:prstGeom prst="rect">
            <a:avLst/>
          </a:prstGeom>
          <a:noFill/>
        </p:spPr>
        <p:txBody>
          <a:bodyPr wrap="square" rtlCol="0">
            <a:spAutoFit/>
          </a:bodyPr>
          <a:lstStyle/>
          <a:p>
            <a:pPr algn="ctr"/>
            <a:r>
              <a:rPr lang="en-US" sz="2400" b="1" dirty="0" smtClean="0"/>
              <a:t>Changing the properties of elements in a group</a:t>
            </a:r>
          </a:p>
          <a:p>
            <a:pPr algn="ctr"/>
            <a:r>
              <a:rPr lang="en-US" sz="2400" b="1" dirty="0" smtClean="0"/>
              <a:t>(on the example of </a:t>
            </a:r>
            <a:r>
              <a:rPr lang="en-US" sz="2400" b="1" dirty="0" err="1" smtClean="0"/>
              <a:t>IVa</a:t>
            </a:r>
            <a:r>
              <a:rPr lang="en-US" sz="2400" b="1" dirty="0" smtClean="0"/>
              <a:t> group from Carbon to Lead)</a:t>
            </a:r>
            <a:endParaRPr lang="ru-RU" sz="2400" b="1" dirty="0"/>
          </a:p>
        </p:txBody>
      </p:sp>
      <p:sp>
        <p:nvSpPr>
          <p:cNvPr id="5" name="TextBox 4"/>
          <p:cNvSpPr txBox="1"/>
          <p:nvPr/>
        </p:nvSpPr>
        <p:spPr>
          <a:xfrm>
            <a:off x="1756950" y="2071678"/>
            <a:ext cx="5259901" cy="2585323"/>
          </a:xfrm>
          <a:prstGeom prst="rect">
            <a:avLst/>
          </a:prstGeom>
          <a:noFill/>
        </p:spPr>
        <p:txBody>
          <a:bodyPr wrap="none" rtlCol="0">
            <a:spAutoFit/>
          </a:bodyPr>
          <a:lstStyle/>
          <a:p>
            <a:pPr>
              <a:buFont typeface="Wingdings" pitchFamily="2" charset="2"/>
              <a:buChar char="Ø"/>
            </a:pPr>
            <a:r>
              <a:rPr lang="ru-RU" dirty="0" smtClean="0"/>
              <a:t> </a:t>
            </a:r>
            <a:r>
              <a:rPr lang="en-US" dirty="0" smtClean="0"/>
              <a:t>the number of electronic layers increases</a:t>
            </a:r>
          </a:p>
          <a:p>
            <a:pPr>
              <a:buFont typeface="Wingdings" pitchFamily="2" charset="2"/>
              <a:buChar char="Ø"/>
            </a:pPr>
            <a:r>
              <a:rPr lang="en-US" dirty="0" smtClean="0"/>
              <a:t>constant number of electrons on the outer layer</a:t>
            </a:r>
          </a:p>
          <a:p>
            <a:pPr>
              <a:buFont typeface="Wingdings" pitchFamily="2" charset="2"/>
              <a:buChar char="Ø"/>
            </a:pPr>
            <a:r>
              <a:rPr lang="en-US" dirty="0" smtClean="0"/>
              <a:t>the radius of atoms and ions increases</a:t>
            </a:r>
          </a:p>
          <a:p>
            <a:pPr>
              <a:buFont typeface="Wingdings" pitchFamily="2" charset="2"/>
              <a:buChar char="Ø"/>
            </a:pPr>
            <a:r>
              <a:rPr lang="en-US" dirty="0" smtClean="0"/>
              <a:t>decreases </a:t>
            </a:r>
            <a:r>
              <a:rPr lang="en-US" dirty="0" err="1" smtClean="0"/>
              <a:t>electronegativity</a:t>
            </a:r>
            <a:endParaRPr lang="en-US" dirty="0" smtClean="0"/>
          </a:p>
          <a:p>
            <a:pPr>
              <a:buFont typeface="Wingdings" pitchFamily="2" charset="2"/>
              <a:buChar char="Ø"/>
            </a:pPr>
            <a:r>
              <a:rPr lang="en-US" dirty="0" smtClean="0"/>
              <a:t>decreases ionization energy</a:t>
            </a:r>
          </a:p>
          <a:p>
            <a:pPr>
              <a:buFont typeface="Wingdings" pitchFamily="2" charset="2"/>
              <a:buChar char="Ø"/>
            </a:pPr>
            <a:r>
              <a:rPr lang="en-US" dirty="0" smtClean="0"/>
              <a:t>decreases electron affinity</a:t>
            </a:r>
          </a:p>
          <a:p>
            <a:pPr>
              <a:buFont typeface="Wingdings" pitchFamily="2" charset="2"/>
              <a:buChar char="Ø"/>
            </a:pPr>
            <a:r>
              <a:rPr lang="en-US" dirty="0" smtClean="0"/>
              <a:t>enhanced metallic properties</a:t>
            </a:r>
          </a:p>
          <a:p>
            <a:pPr>
              <a:buFont typeface="Wingdings" pitchFamily="2" charset="2"/>
              <a:buChar char="Ø"/>
            </a:pPr>
            <a:r>
              <a:rPr lang="en-US" dirty="0" smtClean="0"/>
              <a:t>reducing properties are enhanced</a:t>
            </a:r>
          </a:p>
          <a:p>
            <a:pPr>
              <a:buFont typeface="Wingdings" pitchFamily="2" charset="2"/>
              <a:buChar char="Ø"/>
            </a:pPr>
            <a:r>
              <a:rPr lang="en-US" dirty="0" smtClean="0"/>
              <a:t>the basic properties are enhanced</a:t>
            </a:r>
            <a:endParaRPr lang="ru-RU" dirty="0"/>
          </a:p>
        </p:txBody>
      </p:sp>
      <p:cxnSp>
        <p:nvCxnSpPr>
          <p:cNvPr id="7" name="Прямая со стрелкой 6"/>
          <p:cNvCxnSpPr/>
          <p:nvPr/>
        </p:nvCxnSpPr>
        <p:spPr>
          <a:xfrm rot="5400000">
            <a:off x="-285784" y="3357562"/>
            <a:ext cx="2571768" cy="158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357158" y="1895765"/>
            <a:ext cx="388248" cy="461665"/>
          </a:xfrm>
          <a:prstGeom prst="rect">
            <a:avLst/>
          </a:prstGeom>
          <a:noFill/>
        </p:spPr>
        <p:txBody>
          <a:bodyPr wrap="none" rtlCol="0">
            <a:spAutoFit/>
          </a:bodyPr>
          <a:lstStyle/>
          <a:p>
            <a:r>
              <a:rPr lang="ru-RU" sz="2400" b="1" dirty="0" smtClean="0"/>
              <a:t>С</a:t>
            </a:r>
            <a:endParaRPr lang="ru-RU" sz="2400" b="1" dirty="0"/>
          </a:p>
        </p:txBody>
      </p:sp>
      <p:sp>
        <p:nvSpPr>
          <p:cNvPr id="9" name="TextBox 8"/>
          <p:cNvSpPr txBox="1"/>
          <p:nvPr/>
        </p:nvSpPr>
        <p:spPr>
          <a:xfrm>
            <a:off x="357158" y="4253219"/>
            <a:ext cx="569387" cy="461665"/>
          </a:xfrm>
          <a:prstGeom prst="rect">
            <a:avLst/>
          </a:prstGeom>
          <a:noFill/>
        </p:spPr>
        <p:txBody>
          <a:bodyPr wrap="none" rtlCol="0">
            <a:spAutoFit/>
          </a:bodyPr>
          <a:lstStyle/>
          <a:p>
            <a:r>
              <a:rPr lang="en-US" sz="2400" b="1" dirty="0" err="1" smtClean="0"/>
              <a:t>Pb</a:t>
            </a:r>
            <a:endParaRPr lang="ru-RU" sz="2400" b="1" dirty="0"/>
          </a:p>
        </p:txBody>
      </p:sp>
      <p:sp>
        <p:nvSpPr>
          <p:cNvPr id="11" name="Прямоугольник 10"/>
          <p:cNvSpPr/>
          <p:nvPr/>
        </p:nvSpPr>
        <p:spPr>
          <a:xfrm>
            <a:off x="357158" y="5002612"/>
            <a:ext cx="8358246" cy="1569660"/>
          </a:xfrm>
          <a:prstGeom prst="rect">
            <a:avLst/>
          </a:prstGeom>
        </p:spPr>
        <p:txBody>
          <a:bodyPr wrap="square">
            <a:spAutoFit/>
          </a:bodyPr>
          <a:lstStyle/>
          <a:p>
            <a:pPr algn="just"/>
            <a:r>
              <a:rPr lang="en-US" sz="1600" b="1" dirty="0" err="1" smtClean="0"/>
              <a:t>Electronegativity</a:t>
            </a:r>
            <a:r>
              <a:rPr lang="en-US" sz="1600" dirty="0" smtClean="0"/>
              <a:t> - the ability of an atom in a molecule to displace common electron pairs towards itself, that is, the ability of atoms to attract electrons of other atoms to themselves</a:t>
            </a:r>
          </a:p>
          <a:p>
            <a:pPr algn="just"/>
            <a:r>
              <a:rPr lang="en-US" sz="1600" b="1" dirty="0" smtClean="0"/>
              <a:t>Ionization energy</a:t>
            </a:r>
            <a:r>
              <a:rPr lang="en-US" sz="1600" dirty="0" smtClean="0"/>
              <a:t> (a measure of the manifestation of metallic properties) is the energy required to detach an electron from an atom</a:t>
            </a:r>
          </a:p>
          <a:p>
            <a:pPr algn="just"/>
            <a:r>
              <a:rPr lang="en-US" sz="1600" b="1" dirty="0" smtClean="0"/>
              <a:t>Electron affinity </a:t>
            </a:r>
            <a:r>
              <a:rPr lang="en-US" sz="1600" dirty="0" smtClean="0"/>
              <a:t>is the energy released or absorbed in the process of attaching an electron to a free atom in its ground state with its transformation into an anion.</a:t>
            </a:r>
            <a:endParaRPr lang="ru-RU" sz="16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785786" y="1285860"/>
            <a:ext cx="8001056" cy="2031325"/>
          </a:xfrm>
          <a:prstGeom prst="rect">
            <a:avLst/>
          </a:prstGeom>
        </p:spPr>
        <p:txBody>
          <a:bodyPr wrap="square">
            <a:spAutoFit/>
          </a:bodyPr>
          <a:lstStyle/>
          <a:p>
            <a:pPr algn="just"/>
            <a:r>
              <a:rPr lang="en-US" b="1" dirty="0" smtClean="0"/>
              <a:t>Diagonal similarity</a:t>
            </a:r>
            <a:r>
              <a:rPr lang="en-US" dirty="0" smtClean="0"/>
              <a:t> - the similarity between the elements that are in the PSCE diagonally from each other, as well as the corresponding simple substances and compounds. It is most pronounced in lithium-magnesium, beryllium-aluminum, boron-silicon vapors. Elements in these pairs (especially the last two) are much more similar to each other than to neighboring elements in the same groups. The similarity is explained by the close charge / radius ratios of the ion.</a:t>
            </a:r>
            <a:endParaRPr lang="ru-RU" dirty="0"/>
          </a:p>
        </p:txBody>
      </p:sp>
      <p:sp>
        <p:nvSpPr>
          <p:cNvPr id="5" name="TextBox 4"/>
          <p:cNvSpPr txBox="1"/>
          <p:nvPr/>
        </p:nvSpPr>
        <p:spPr>
          <a:xfrm>
            <a:off x="2786050" y="785794"/>
            <a:ext cx="2986010" cy="461665"/>
          </a:xfrm>
          <a:prstGeom prst="rect">
            <a:avLst/>
          </a:prstGeom>
          <a:noFill/>
        </p:spPr>
        <p:txBody>
          <a:bodyPr wrap="none" rtlCol="0">
            <a:spAutoFit/>
          </a:bodyPr>
          <a:lstStyle/>
          <a:p>
            <a:r>
              <a:rPr lang="en-US" sz="2400" b="1" dirty="0" smtClean="0"/>
              <a:t>Diagonal similarity</a:t>
            </a:r>
            <a:endParaRPr lang="ru-RU" sz="2400" b="1" dirty="0"/>
          </a:p>
        </p:txBody>
      </p:sp>
      <p:pic>
        <p:nvPicPr>
          <p:cNvPr id="6" name="Picture 5" descr="Ð¢Ð°Ð±Ð»Ð¸ÑÐ° ÐÐµÐ½Ð´ÐµÐ»ÐµÐµÐ²Ð° Ð´Ð»Ñ Ð¿ÐµÑÐ°ÑÐ¸"/>
          <p:cNvPicPr>
            <a:picLocks noChangeAspect="1" noChangeArrowheads="1"/>
          </p:cNvPicPr>
          <p:nvPr/>
        </p:nvPicPr>
        <p:blipFill>
          <a:blip r:embed="rId2" cstate="print"/>
          <a:srcRect l="13139" t="19449" r="54189" b="62853"/>
          <a:stretch>
            <a:fillRect/>
          </a:stretch>
        </p:blipFill>
        <p:spPr bwMode="auto">
          <a:xfrm>
            <a:off x="2143108" y="3857628"/>
            <a:ext cx="4663105" cy="1785950"/>
          </a:xfrm>
          <a:prstGeom prst="rect">
            <a:avLst/>
          </a:prstGeom>
          <a:noFill/>
        </p:spPr>
      </p:pic>
      <p:cxnSp>
        <p:nvCxnSpPr>
          <p:cNvPr id="8" name="Прямая со стрелкой 7"/>
          <p:cNvCxnSpPr/>
          <p:nvPr/>
        </p:nvCxnSpPr>
        <p:spPr>
          <a:xfrm>
            <a:off x="3000364" y="4857760"/>
            <a:ext cx="500066" cy="357190"/>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0" name="Прямая со стрелкой 9"/>
          <p:cNvCxnSpPr/>
          <p:nvPr/>
        </p:nvCxnSpPr>
        <p:spPr>
          <a:xfrm>
            <a:off x="4214810" y="4857760"/>
            <a:ext cx="500066" cy="357190"/>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1" name="Прямая со стрелкой 10"/>
          <p:cNvCxnSpPr/>
          <p:nvPr/>
        </p:nvCxnSpPr>
        <p:spPr>
          <a:xfrm>
            <a:off x="5429256" y="4857760"/>
            <a:ext cx="500066" cy="357190"/>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57158" y="714357"/>
            <a:ext cx="8072494" cy="5447645"/>
          </a:xfrm>
          <a:prstGeom prst="rect">
            <a:avLst/>
          </a:prstGeom>
          <a:noFill/>
        </p:spPr>
        <p:txBody>
          <a:bodyPr wrap="square" rtlCol="0">
            <a:spAutoFit/>
          </a:bodyPr>
          <a:lstStyle/>
          <a:p>
            <a:r>
              <a:rPr lang="en-US" sz="2400" b="1" dirty="0" smtClean="0"/>
              <a:t>Control questions:</a:t>
            </a:r>
          </a:p>
          <a:p>
            <a:pPr marL="457200" indent="-457200">
              <a:buAutoNum type="arabicPeriod"/>
            </a:pPr>
            <a:r>
              <a:rPr lang="en-US" sz="2000" dirty="0" smtClean="0"/>
              <a:t>Formulate the periodic law in a classical and modern form.</a:t>
            </a:r>
          </a:p>
          <a:p>
            <a:pPr marL="457200" indent="-457200">
              <a:buAutoNum type="arabicPeriod"/>
            </a:pPr>
            <a:r>
              <a:rPr lang="en-US" sz="2000" dirty="0" smtClean="0"/>
              <a:t>What is the group and the period.</a:t>
            </a:r>
          </a:p>
          <a:p>
            <a:pPr marL="457200" indent="-457200">
              <a:buAutoNum type="arabicPeriod"/>
            </a:pPr>
            <a:r>
              <a:rPr lang="en-US" sz="2000" dirty="0" smtClean="0"/>
              <a:t>How do the properties of hydroxides of elements change in periods and groups with an increase in the ordinal number? Why?</a:t>
            </a:r>
          </a:p>
          <a:p>
            <a:pPr marL="457200" indent="-457200">
              <a:buAutoNum type="arabicPeriod"/>
            </a:pPr>
            <a:r>
              <a:rPr lang="en-US" sz="2000" dirty="0" smtClean="0"/>
              <a:t>From oxides </a:t>
            </a:r>
            <a:r>
              <a:rPr lang="en-US" sz="2000" dirty="0" err="1" smtClean="0"/>
              <a:t>BaO</a:t>
            </a:r>
            <a:r>
              <a:rPr lang="en-US" sz="2000" dirty="0" smtClean="0"/>
              <a:t>, K</a:t>
            </a:r>
            <a:r>
              <a:rPr lang="en-US" sz="2000" baseline="-25000" dirty="0" smtClean="0"/>
              <a:t>2</a:t>
            </a:r>
            <a:r>
              <a:rPr lang="en-US" sz="2000" dirty="0" smtClean="0"/>
              <a:t>O, TiO</a:t>
            </a:r>
            <a:r>
              <a:rPr lang="en-US" sz="2000" baseline="-25000" dirty="0" smtClean="0"/>
              <a:t>2</a:t>
            </a:r>
            <a:r>
              <a:rPr lang="en-US" sz="2000" dirty="0" smtClean="0"/>
              <a:t>, </a:t>
            </a:r>
            <a:r>
              <a:rPr lang="en-US" sz="2000" dirty="0" err="1" smtClean="0"/>
              <a:t>CaO</a:t>
            </a:r>
            <a:r>
              <a:rPr lang="en-US" sz="2000" dirty="0" smtClean="0"/>
              <a:t>, Al</a:t>
            </a:r>
            <a:r>
              <a:rPr lang="en-US" sz="2000" baseline="-25000" dirty="0" smtClean="0"/>
              <a:t>2</a:t>
            </a:r>
            <a:r>
              <a:rPr lang="en-US" sz="2000" dirty="0" smtClean="0"/>
              <a:t>O</a:t>
            </a:r>
            <a:r>
              <a:rPr lang="en-US" sz="2000" baseline="-25000" dirty="0" smtClean="0"/>
              <a:t>3</a:t>
            </a:r>
            <a:r>
              <a:rPr lang="en-US" sz="2000" dirty="0" smtClean="0"/>
              <a:t>, </a:t>
            </a:r>
            <a:r>
              <a:rPr lang="en-US" sz="2000" dirty="0" err="1" smtClean="0"/>
              <a:t>MgO</a:t>
            </a:r>
            <a:r>
              <a:rPr lang="en-US" sz="2000" dirty="0" smtClean="0"/>
              <a:t>, </a:t>
            </a:r>
            <a:r>
              <a:rPr lang="en-US" sz="2000" dirty="0" err="1" smtClean="0"/>
              <a:t>ZnO</a:t>
            </a:r>
            <a:r>
              <a:rPr lang="en-US" sz="2000" dirty="0" smtClean="0"/>
              <a:t> select two oxides with the most pronounced basic properties. Enter the valence electrons of the selected elements.</a:t>
            </a:r>
          </a:p>
          <a:p>
            <a:pPr marL="457200" indent="-457200">
              <a:buAutoNum type="arabicPeriod"/>
            </a:pPr>
            <a:r>
              <a:rPr lang="en-US" sz="2000" dirty="0" smtClean="0"/>
              <a:t>Describe the position of the element in the table (group number, subgroup (main or secondary), period number, series, ordinal number, atomic mass, number of electrons, protons, neutrons, type of element (s, p, d, f-element):</a:t>
            </a:r>
          </a:p>
          <a:p>
            <a:pPr marL="457200" indent="-457200"/>
            <a:r>
              <a:rPr lang="en-US" sz="2000" dirty="0" smtClean="0"/>
              <a:t>	Carbon, Magnesium, Chromium, Bismuth, Manganese</a:t>
            </a:r>
          </a:p>
          <a:p>
            <a:pPr marL="457200" indent="-457200"/>
            <a:r>
              <a:rPr lang="en-US" sz="2000" smtClean="0"/>
              <a:t>6. How </a:t>
            </a:r>
            <a:r>
              <a:rPr lang="en-US" sz="2000" dirty="0" smtClean="0"/>
              <a:t>the properties of the elements in the next row change:Na-Mg-Al-Si-P-S-ClBe-Mg-Ca-Sr-Ba7. Which element is the most electronegative? Explain why.</a:t>
            </a:r>
            <a:endParaRPr lang="en-US" dirty="0" smtClean="0"/>
          </a:p>
          <a:p>
            <a:endParaRPr lang="ru-RU" sz="2400"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8810</TotalTime>
  <Words>1255</Words>
  <Application>Microsoft Office PowerPoint</Application>
  <PresentationFormat>Экран (4:3)</PresentationFormat>
  <Paragraphs>87</Paragraphs>
  <Slides>17</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17</vt:i4>
      </vt:variant>
    </vt:vector>
  </HeadingPairs>
  <TitlesOfParts>
    <vt:vector size="23" baseType="lpstr">
      <vt:lpstr>Calibri</vt:lpstr>
      <vt:lpstr>Constantia</vt:lpstr>
      <vt:lpstr>Times New Roman</vt:lpstr>
      <vt:lpstr>Wingdings</vt:lpstr>
      <vt:lpstr>Wingdings 2</vt:lpstr>
      <vt:lpstr>Поток</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Пользователь</dc:creator>
  <cp:lastModifiedBy>Осійчук Ольга Володимирівна</cp:lastModifiedBy>
  <cp:revision>63</cp:revision>
  <dcterms:created xsi:type="dcterms:W3CDTF">2019-10-21T18:40:26Z</dcterms:created>
  <dcterms:modified xsi:type="dcterms:W3CDTF">2022-10-05T10:29:12Z</dcterms:modified>
</cp:coreProperties>
</file>