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689" r:id="rId3"/>
  </p:sldMasterIdLst>
  <p:notesMasterIdLst>
    <p:notesMasterId r:id="rId1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51" autoAdjust="0"/>
    <p:restoredTop sz="94660"/>
  </p:normalViewPr>
  <p:slideViewPr>
    <p:cSldViewPr snapToGrid="0" showGuides="1">
      <p:cViewPr varScale="1">
        <p:scale>
          <a:sx n="82" d="100"/>
          <a:sy n="82" d="100"/>
        </p:scale>
        <p:origin x="878" y="58"/>
      </p:cViewPr>
      <p:guideLst>
        <p:guide orient="horz" pos="242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49FE69-4F92-4DD7-8D5B-928008197DF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ru-UA"/>
        </a:p>
      </dgm:t>
    </dgm:pt>
    <dgm:pt modelId="{D42084A4-00AD-47B6-929C-7B0A099ED4A8}">
      <dgm:prSet custT="1"/>
      <dgm:spPr/>
      <dgm:t>
        <a:bodyPr/>
        <a:lstStyle/>
        <a:p>
          <a:r>
            <a:rPr lang="en-US" sz="1400" b="1" dirty="0">
              <a:solidFill>
                <a:srgbClr val="002060"/>
              </a:solidFill>
            </a:rPr>
            <a:t>Planning</a:t>
          </a:r>
          <a:endParaRPr lang="ru-UA" sz="1400" b="1" dirty="0">
            <a:solidFill>
              <a:srgbClr val="002060"/>
            </a:solidFill>
          </a:endParaRPr>
        </a:p>
      </dgm:t>
    </dgm:pt>
    <dgm:pt modelId="{FFE6CB81-4BFB-4A9B-BF16-843009F5B7FB}" type="parTrans" cxnId="{DFA85FA4-E18E-4AE2-9595-484A1FC2AE9E}">
      <dgm:prSet/>
      <dgm:spPr/>
      <dgm:t>
        <a:bodyPr/>
        <a:lstStyle/>
        <a:p>
          <a:endParaRPr lang="ru-UA"/>
        </a:p>
      </dgm:t>
    </dgm:pt>
    <dgm:pt modelId="{7DE6A033-BECF-4B54-917C-2F5C7F982E9F}" type="sibTrans" cxnId="{DFA85FA4-E18E-4AE2-9595-484A1FC2AE9E}">
      <dgm:prSet/>
      <dgm:spPr/>
      <dgm:t>
        <a:bodyPr/>
        <a:lstStyle/>
        <a:p>
          <a:endParaRPr lang="ru-UA"/>
        </a:p>
      </dgm:t>
    </dgm:pt>
    <dgm:pt modelId="{6389DE83-C029-4FE8-8B83-73E7B0EB01A2}">
      <dgm:prSet custT="1"/>
      <dgm:spPr/>
      <dgm:t>
        <a:bodyPr/>
        <a:lstStyle/>
        <a:p>
          <a:r>
            <a:rPr lang="en-US" sz="1400" b="1" dirty="0">
              <a:solidFill>
                <a:srgbClr val="002060"/>
              </a:solidFill>
            </a:rPr>
            <a:t>Organizing</a:t>
          </a:r>
          <a:endParaRPr lang="ru-UA" sz="1400" b="1" dirty="0">
            <a:solidFill>
              <a:srgbClr val="002060"/>
            </a:solidFill>
          </a:endParaRPr>
        </a:p>
      </dgm:t>
    </dgm:pt>
    <dgm:pt modelId="{9236C94E-5D24-4C43-915C-48EA4CDF48F5}" type="parTrans" cxnId="{6F68099C-CCCA-4723-9BDB-387D8A48054C}">
      <dgm:prSet/>
      <dgm:spPr/>
      <dgm:t>
        <a:bodyPr/>
        <a:lstStyle/>
        <a:p>
          <a:endParaRPr lang="ru-UA"/>
        </a:p>
      </dgm:t>
    </dgm:pt>
    <dgm:pt modelId="{883208BD-D4E1-4920-8E78-95CFE94F7DFD}" type="sibTrans" cxnId="{6F68099C-CCCA-4723-9BDB-387D8A48054C}">
      <dgm:prSet/>
      <dgm:spPr/>
      <dgm:t>
        <a:bodyPr/>
        <a:lstStyle/>
        <a:p>
          <a:endParaRPr lang="ru-UA"/>
        </a:p>
      </dgm:t>
    </dgm:pt>
    <dgm:pt modelId="{01F5D5D5-1F01-4D6F-9196-E121EA4E21D2}">
      <dgm:prSet custT="1"/>
      <dgm:spPr/>
      <dgm:t>
        <a:bodyPr/>
        <a:lstStyle/>
        <a:p>
          <a:r>
            <a:rPr lang="en-US" sz="1400" b="1">
              <a:solidFill>
                <a:srgbClr val="002060"/>
              </a:solidFill>
            </a:rPr>
            <a:t>Staffing</a:t>
          </a:r>
          <a:endParaRPr lang="ru-UA" sz="1400" b="1">
            <a:solidFill>
              <a:srgbClr val="002060"/>
            </a:solidFill>
          </a:endParaRPr>
        </a:p>
      </dgm:t>
    </dgm:pt>
    <dgm:pt modelId="{82225630-ED5C-4279-BD9F-542E8FCD8D3D}" type="parTrans" cxnId="{682F839D-93E1-4BFF-9399-D9409520C57E}">
      <dgm:prSet/>
      <dgm:spPr/>
      <dgm:t>
        <a:bodyPr/>
        <a:lstStyle/>
        <a:p>
          <a:endParaRPr lang="ru-UA"/>
        </a:p>
      </dgm:t>
    </dgm:pt>
    <dgm:pt modelId="{05A87AC9-B3FC-457A-9392-DD390109E16C}" type="sibTrans" cxnId="{682F839D-93E1-4BFF-9399-D9409520C57E}">
      <dgm:prSet/>
      <dgm:spPr/>
      <dgm:t>
        <a:bodyPr/>
        <a:lstStyle/>
        <a:p>
          <a:endParaRPr lang="ru-UA"/>
        </a:p>
      </dgm:t>
    </dgm:pt>
    <dgm:pt modelId="{D626A29F-D72F-456C-9398-4148DC8637C9}">
      <dgm:prSet custT="1"/>
      <dgm:spPr/>
      <dgm:t>
        <a:bodyPr/>
        <a:lstStyle/>
        <a:p>
          <a:r>
            <a:rPr lang="en-US" sz="1400" b="1" dirty="0">
              <a:solidFill>
                <a:srgbClr val="002060"/>
              </a:solidFill>
            </a:rPr>
            <a:t>Controlling</a:t>
          </a:r>
          <a:endParaRPr lang="ru-UA" sz="1400" b="1" dirty="0">
            <a:solidFill>
              <a:srgbClr val="002060"/>
            </a:solidFill>
          </a:endParaRPr>
        </a:p>
      </dgm:t>
    </dgm:pt>
    <dgm:pt modelId="{D759CC8F-2A32-4D3E-9AAD-FEBC1FD126E8}" type="parTrans" cxnId="{AB890E49-95CA-48B7-A29B-AE7A768ED04F}">
      <dgm:prSet/>
      <dgm:spPr/>
      <dgm:t>
        <a:bodyPr/>
        <a:lstStyle/>
        <a:p>
          <a:endParaRPr lang="ru-UA"/>
        </a:p>
      </dgm:t>
    </dgm:pt>
    <dgm:pt modelId="{F7EC99BC-B391-4DDB-A422-06DFECAD1964}" type="sibTrans" cxnId="{AB890E49-95CA-48B7-A29B-AE7A768ED04F}">
      <dgm:prSet/>
      <dgm:spPr/>
      <dgm:t>
        <a:bodyPr/>
        <a:lstStyle/>
        <a:p>
          <a:endParaRPr lang="ru-UA"/>
        </a:p>
      </dgm:t>
    </dgm:pt>
    <dgm:pt modelId="{71C1200A-AF92-4175-8F37-592DED61FFF5}">
      <dgm:prSet custT="1"/>
      <dgm:spPr/>
      <dgm:t>
        <a:bodyPr/>
        <a:lstStyle/>
        <a:p>
          <a:r>
            <a:rPr lang="en-US" sz="1400" b="1" dirty="0">
              <a:solidFill>
                <a:srgbClr val="002060"/>
              </a:solidFill>
            </a:rPr>
            <a:t>Directing</a:t>
          </a:r>
          <a:endParaRPr lang="ru-UA" sz="1400" b="1" dirty="0">
            <a:solidFill>
              <a:srgbClr val="002060"/>
            </a:solidFill>
          </a:endParaRPr>
        </a:p>
      </dgm:t>
    </dgm:pt>
    <dgm:pt modelId="{62EDB843-3447-4DD4-8837-D845FC185557}" type="parTrans" cxnId="{DFD22629-7085-489A-B5E8-DB2486E859DF}">
      <dgm:prSet/>
      <dgm:spPr/>
      <dgm:t>
        <a:bodyPr/>
        <a:lstStyle/>
        <a:p>
          <a:endParaRPr lang="ru-UA"/>
        </a:p>
      </dgm:t>
    </dgm:pt>
    <dgm:pt modelId="{3AA2BCDA-C872-485B-ABC0-EA2017F077F8}" type="sibTrans" cxnId="{DFD22629-7085-489A-B5E8-DB2486E859DF}">
      <dgm:prSet/>
      <dgm:spPr/>
      <dgm:t>
        <a:bodyPr/>
        <a:lstStyle/>
        <a:p>
          <a:endParaRPr lang="ru-UA"/>
        </a:p>
      </dgm:t>
    </dgm:pt>
    <dgm:pt modelId="{45CE2BE2-A684-4FFD-ADA1-4E82F4CF55F9}" type="pres">
      <dgm:prSet presAssocID="{CB49FE69-4F92-4DD7-8D5B-928008197DFC}" presName="cycle" presStyleCnt="0">
        <dgm:presLayoutVars>
          <dgm:dir/>
          <dgm:resizeHandles val="exact"/>
        </dgm:presLayoutVars>
      </dgm:prSet>
      <dgm:spPr/>
    </dgm:pt>
    <dgm:pt modelId="{53D9BE97-6C78-495F-A2B2-036B2B93A508}" type="pres">
      <dgm:prSet presAssocID="{D42084A4-00AD-47B6-929C-7B0A099ED4A8}" presName="node" presStyleLbl="node1" presStyleIdx="0" presStyleCnt="5">
        <dgm:presLayoutVars>
          <dgm:bulletEnabled val="1"/>
        </dgm:presLayoutVars>
      </dgm:prSet>
      <dgm:spPr/>
    </dgm:pt>
    <dgm:pt modelId="{7154DB31-EC65-40EA-A3E4-120F2A4821B3}" type="pres">
      <dgm:prSet presAssocID="{7DE6A033-BECF-4B54-917C-2F5C7F982E9F}" presName="sibTrans" presStyleLbl="sibTrans2D1" presStyleIdx="0" presStyleCnt="5"/>
      <dgm:spPr/>
    </dgm:pt>
    <dgm:pt modelId="{D4C2D432-E797-46C9-8AE8-F8785F4D22A9}" type="pres">
      <dgm:prSet presAssocID="{7DE6A033-BECF-4B54-917C-2F5C7F982E9F}" presName="connectorText" presStyleLbl="sibTrans2D1" presStyleIdx="0" presStyleCnt="5"/>
      <dgm:spPr/>
    </dgm:pt>
    <dgm:pt modelId="{097CD925-C815-438B-AFB8-0F1CC1C1A355}" type="pres">
      <dgm:prSet presAssocID="{6389DE83-C029-4FE8-8B83-73E7B0EB01A2}" presName="node" presStyleLbl="node1" presStyleIdx="1" presStyleCnt="5">
        <dgm:presLayoutVars>
          <dgm:bulletEnabled val="1"/>
        </dgm:presLayoutVars>
      </dgm:prSet>
      <dgm:spPr/>
    </dgm:pt>
    <dgm:pt modelId="{5CE656F5-6B09-4ADB-8FE9-19DB3B8AED49}" type="pres">
      <dgm:prSet presAssocID="{883208BD-D4E1-4920-8E78-95CFE94F7DFD}" presName="sibTrans" presStyleLbl="sibTrans2D1" presStyleIdx="1" presStyleCnt="5"/>
      <dgm:spPr/>
    </dgm:pt>
    <dgm:pt modelId="{D0CC177A-9F28-4C46-B744-3729552E4294}" type="pres">
      <dgm:prSet presAssocID="{883208BD-D4E1-4920-8E78-95CFE94F7DFD}" presName="connectorText" presStyleLbl="sibTrans2D1" presStyleIdx="1" presStyleCnt="5"/>
      <dgm:spPr/>
    </dgm:pt>
    <dgm:pt modelId="{24BA2391-7BA9-4D1B-A23D-BF6AA8122977}" type="pres">
      <dgm:prSet presAssocID="{01F5D5D5-1F01-4D6F-9196-E121EA4E21D2}" presName="node" presStyleLbl="node1" presStyleIdx="2" presStyleCnt="5">
        <dgm:presLayoutVars>
          <dgm:bulletEnabled val="1"/>
        </dgm:presLayoutVars>
      </dgm:prSet>
      <dgm:spPr/>
    </dgm:pt>
    <dgm:pt modelId="{A40495D6-C728-4C99-A6CA-D3E9F3A1964F}" type="pres">
      <dgm:prSet presAssocID="{05A87AC9-B3FC-457A-9392-DD390109E16C}" presName="sibTrans" presStyleLbl="sibTrans2D1" presStyleIdx="2" presStyleCnt="5"/>
      <dgm:spPr/>
    </dgm:pt>
    <dgm:pt modelId="{7870FBF9-D514-4555-B701-3025D765EEFE}" type="pres">
      <dgm:prSet presAssocID="{05A87AC9-B3FC-457A-9392-DD390109E16C}" presName="connectorText" presStyleLbl="sibTrans2D1" presStyleIdx="2" presStyleCnt="5"/>
      <dgm:spPr/>
    </dgm:pt>
    <dgm:pt modelId="{F2970729-1226-4623-9255-8DC776ECD3D0}" type="pres">
      <dgm:prSet presAssocID="{D626A29F-D72F-456C-9398-4148DC8637C9}" presName="node" presStyleLbl="node1" presStyleIdx="3" presStyleCnt="5">
        <dgm:presLayoutVars>
          <dgm:bulletEnabled val="1"/>
        </dgm:presLayoutVars>
      </dgm:prSet>
      <dgm:spPr/>
    </dgm:pt>
    <dgm:pt modelId="{13F5455B-3F7F-43B2-9AB2-7632E5A582E6}" type="pres">
      <dgm:prSet presAssocID="{F7EC99BC-B391-4DDB-A422-06DFECAD1964}" presName="sibTrans" presStyleLbl="sibTrans2D1" presStyleIdx="3" presStyleCnt="5"/>
      <dgm:spPr/>
    </dgm:pt>
    <dgm:pt modelId="{9CA08191-DDD3-46A6-8031-40E4F6B24BE7}" type="pres">
      <dgm:prSet presAssocID="{F7EC99BC-B391-4DDB-A422-06DFECAD1964}" presName="connectorText" presStyleLbl="sibTrans2D1" presStyleIdx="3" presStyleCnt="5"/>
      <dgm:spPr/>
    </dgm:pt>
    <dgm:pt modelId="{501A054D-C4BE-44CE-87FB-EB3389F65D18}" type="pres">
      <dgm:prSet presAssocID="{71C1200A-AF92-4175-8F37-592DED61FFF5}" presName="node" presStyleLbl="node1" presStyleIdx="4" presStyleCnt="5">
        <dgm:presLayoutVars>
          <dgm:bulletEnabled val="1"/>
        </dgm:presLayoutVars>
      </dgm:prSet>
      <dgm:spPr/>
    </dgm:pt>
    <dgm:pt modelId="{F2A0ECE1-C70A-4BFA-817D-01FA60530214}" type="pres">
      <dgm:prSet presAssocID="{3AA2BCDA-C872-485B-ABC0-EA2017F077F8}" presName="sibTrans" presStyleLbl="sibTrans2D1" presStyleIdx="4" presStyleCnt="5"/>
      <dgm:spPr/>
    </dgm:pt>
    <dgm:pt modelId="{201EF76D-F0B1-4B2B-9183-AE394ABDCBAE}" type="pres">
      <dgm:prSet presAssocID="{3AA2BCDA-C872-485B-ABC0-EA2017F077F8}" presName="connectorText" presStyleLbl="sibTrans2D1" presStyleIdx="4" presStyleCnt="5"/>
      <dgm:spPr/>
    </dgm:pt>
  </dgm:ptLst>
  <dgm:cxnLst>
    <dgm:cxn modelId="{1DC08608-5876-47FD-8644-F0B706C73D3E}" type="presOf" srcId="{71C1200A-AF92-4175-8F37-592DED61FFF5}" destId="{501A054D-C4BE-44CE-87FB-EB3389F65D18}" srcOrd="0" destOrd="0" presId="urn:microsoft.com/office/officeart/2005/8/layout/cycle2"/>
    <dgm:cxn modelId="{C583E513-B07E-45AF-883C-31FC18E77ABD}" type="presOf" srcId="{3AA2BCDA-C872-485B-ABC0-EA2017F077F8}" destId="{F2A0ECE1-C70A-4BFA-817D-01FA60530214}" srcOrd="0" destOrd="0" presId="urn:microsoft.com/office/officeart/2005/8/layout/cycle2"/>
    <dgm:cxn modelId="{DFD22629-7085-489A-B5E8-DB2486E859DF}" srcId="{CB49FE69-4F92-4DD7-8D5B-928008197DFC}" destId="{71C1200A-AF92-4175-8F37-592DED61FFF5}" srcOrd="4" destOrd="0" parTransId="{62EDB843-3447-4DD4-8837-D845FC185557}" sibTransId="{3AA2BCDA-C872-485B-ABC0-EA2017F077F8}"/>
    <dgm:cxn modelId="{13B1BC2F-D64F-43BB-9D10-65C3D0BBC9BC}" type="presOf" srcId="{D626A29F-D72F-456C-9398-4148DC8637C9}" destId="{F2970729-1226-4623-9255-8DC776ECD3D0}" srcOrd="0" destOrd="0" presId="urn:microsoft.com/office/officeart/2005/8/layout/cycle2"/>
    <dgm:cxn modelId="{157A5C60-1623-461D-9FA6-9380E947B67C}" type="presOf" srcId="{6389DE83-C029-4FE8-8B83-73E7B0EB01A2}" destId="{097CD925-C815-438B-AFB8-0F1CC1C1A355}" srcOrd="0" destOrd="0" presId="urn:microsoft.com/office/officeart/2005/8/layout/cycle2"/>
    <dgm:cxn modelId="{B03F5F44-D417-4872-BEC7-17C4FFBFFF56}" type="presOf" srcId="{3AA2BCDA-C872-485B-ABC0-EA2017F077F8}" destId="{201EF76D-F0B1-4B2B-9183-AE394ABDCBAE}" srcOrd="1" destOrd="0" presId="urn:microsoft.com/office/officeart/2005/8/layout/cycle2"/>
    <dgm:cxn modelId="{A0A67645-32A6-4099-854C-30D12465CCC4}" type="presOf" srcId="{7DE6A033-BECF-4B54-917C-2F5C7F982E9F}" destId="{7154DB31-EC65-40EA-A3E4-120F2A4821B3}" srcOrd="0" destOrd="0" presId="urn:microsoft.com/office/officeart/2005/8/layout/cycle2"/>
    <dgm:cxn modelId="{AB890E49-95CA-48B7-A29B-AE7A768ED04F}" srcId="{CB49FE69-4F92-4DD7-8D5B-928008197DFC}" destId="{D626A29F-D72F-456C-9398-4148DC8637C9}" srcOrd="3" destOrd="0" parTransId="{D759CC8F-2A32-4D3E-9AAD-FEBC1FD126E8}" sibTransId="{F7EC99BC-B391-4DDB-A422-06DFECAD1964}"/>
    <dgm:cxn modelId="{93629C4C-A1FF-4A06-BAD6-908FE8ABA4DA}" type="presOf" srcId="{CB49FE69-4F92-4DD7-8D5B-928008197DFC}" destId="{45CE2BE2-A684-4FFD-ADA1-4E82F4CF55F9}" srcOrd="0" destOrd="0" presId="urn:microsoft.com/office/officeart/2005/8/layout/cycle2"/>
    <dgm:cxn modelId="{6579DA58-952F-4882-B1BB-35998EC79B5E}" type="presOf" srcId="{7DE6A033-BECF-4B54-917C-2F5C7F982E9F}" destId="{D4C2D432-E797-46C9-8AE8-F8785F4D22A9}" srcOrd="1" destOrd="0" presId="urn:microsoft.com/office/officeart/2005/8/layout/cycle2"/>
    <dgm:cxn modelId="{3E48ED59-58D5-43D1-8AEB-05F180BB02A3}" type="presOf" srcId="{05A87AC9-B3FC-457A-9392-DD390109E16C}" destId="{7870FBF9-D514-4555-B701-3025D765EEFE}" srcOrd="1" destOrd="0" presId="urn:microsoft.com/office/officeart/2005/8/layout/cycle2"/>
    <dgm:cxn modelId="{6F68099C-CCCA-4723-9BDB-387D8A48054C}" srcId="{CB49FE69-4F92-4DD7-8D5B-928008197DFC}" destId="{6389DE83-C029-4FE8-8B83-73E7B0EB01A2}" srcOrd="1" destOrd="0" parTransId="{9236C94E-5D24-4C43-915C-48EA4CDF48F5}" sibTransId="{883208BD-D4E1-4920-8E78-95CFE94F7DFD}"/>
    <dgm:cxn modelId="{682F839D-93E1-4BFF-9399-D9409520C57E}" srcId="{CB49FE69-4F92-4DD7-8D5B-928008197DFC}" destId="{01F5D5D5-1F01-4D6F-9196-E121EA4E21D2}" srcOrd="2" destOrd="0" parTransId="{82225630-ED5C-4279-BD9F-542E8FCD8D3D}" sibTransId="{05A87AC9-B3FC-457A-9392-DD390109E16C}"/>
    <dgm:cxn modelId="{DFA85FA4-E18E-4AE2-9595-484A1FC2AE9E}" srcId="{CB49FE69-4F92-4DD7-8D5B-928008197DFC}" destId="{D42084A4-00AD-47B6-929C-7B0A099ED4A8}" srcOrd="0" destOrd="0" parTransId="{FFE6CB81-4BFB-4A9B-BF16-843009F5B7FB}" sibTransId="{7DE6A033-BECF-4B54-917C-2F5C7F982E9F}"/>
    <dgm:cxn modelId="{915248A7-EA0F-4E6F-BB17-BBC0F8E7EF03}" type="presOf" srcId="{883208BD-D4E1-4920-8E78-95CFE94F7DFD}" destId="{5CE656F5-6B09-4ADB-8FE9-19DB3B8AED49}" srcOrd="0" destOrd="0" presId="urn:microsoft.com/office/officeart/2005/8/layout/cycle2"/>
    <dgm:cxn modelId="{B4BA0DC7-2D1D-472E-9D3A-5A2AE28F37F1}" type="presOf" srcId="{883208BD-D4E1-4920-8E78-95CFE94F7DFD}" destId="{D0CC177A-9F28-4C46-B744-3729552E4294}" srcOrd="1" destOrd="0" presId="urn:microsoft.com/office/officeart/2005/8/layout/cycle2"/>
    <dgm:cxn modelId="{76CC97D4-69E7-4944-9C4E-B5B7EE582F40}" type="presOf" srcId="{F7EC99BC-B391-4DDB-A422-06DFECAD1964}" destId="{9CA08191-DDD3-46A6-8031-40E4F6B24BE7}" srcOrd="1" destOrd="0" presId="urn:microsoft.com/office/officeart/2005/8/layout/cycle2"/>
    <dgm:cxn modelId="{F0A583DC-B6D5-4083-9826-4225F07B11AB}" type="presOf" srcId="{01F5D5D5-1F01-4D6F-9196-E121EA4E21D2}" destId="{24BA2391-7BA9-4D1B-A23D-BF6AA8122977}" srcOrd="0" destOrd="0" presId="urn:microsoft.com/office/officeart/2005/8/layout/cycle2"/>
    <dgm:cxn modelId="{95FD6DEB-683F-4EDE-973F-FDF870F2001B}" type="presOf" srcId="{D42084A4-00AD-47B6-929C-7B0A099ED4A8}" destId="{53D9BE97-6C78-495F-A2B2-036B2B93A508}" srcOrd="0" destOrd="0" presId="urn:microsoft.com/office/officeart/2005/8/layout/cycle2"/>
    <dgm:cxn modelId="{746922F1-2B33-43B0-A53C-FADC9D8DB431}" type="presOf" srcId="{F7EC99BC-B391-4DDB-A422-06DFECAD1964}" destId="{13F5455B-3F7F-43B2-9AB2-7632E5A582E6}" srcOrd="0" destOrd="0" presId="urn:microsoft.com/office/officeart/2005/8/layout/cycle2"/>
    <dgm:cxn modelId="{81B66CFC-1B05-4F84-A903-7AD443460405}" type="presOf" srcId="{05A87AC9-B3FC-457A-9392-DD390109E16C}" destId="{A40495D6-C728-4C99-A6CA-D3E9F3A1964F}" srcOrd="0" destOrd="0" presId="urn:microsoft.com/office/officeart/2005/8/layout/cycle2"/>
    <dgm:cxn modelId="{49D0CCFA-BC17-4D89-B5F8-B4E06E18123D}" type="presParOf" srcId="{45CE2BE2-A684-4FFD-ADA1-4E82F4CF55F9}" destId="{53D9BE97-6C78-495F-A2B2-036B2B93A508}" srcOrd="0" destOrd="0" presId="urn:microsoft.com/office/officeart/2005/8/layout/cycle2"/>
    <dgm:cxn modelId="{6F1ADE9E-30E9-4FC3-B8AC-1AB4D5E41EDB}" type="presParOf" srcId="{45CE2BE2-A684-4FFD-ADA1-4E82F4CF55F9}" destId="{7154DB31-EC65-40EA-A3E4-120F2A4821B3}" srcOrd="1" destOrd="0" presId="urn:microsoft.com/office/officeart/2005/8/layout/cycle2"/>
    <dgm:cxn modelId="{F9DF2934-0FA4-4CFD-9103-B0B822324D34}" type="presParOf" srcId="{7154DB31-EC65-40EA-A3E4-120F2A4821B3}" destId="{D4C2D432-E797-46C9-8AE8-F8785F4D22A9}" srcOrd="0" destOrd="0" presId="urn:microsoft.com/office/officeart/2005/8/layout/cycle2"/>
    <dgm:cxn modelId="{3A442A85-5C3D-4E21-A15A-36CD46DEDCEF}" type="presParOf" srcId="{45CE2BE2-A684-4FFD-ADA1-4E82F4CF55F9}" destId="{097CD925-C815-438B-AFB8-0F1CC1C1A355}" srcOrd="2" destOrd="0" presId="urn:microsoft.com/office/officeart/2005/8/layout/cycle2"/>
    <dgm:cxn modelId="{D0B1CE92-08AE-476F-BB43-D5169F79F349}" type="presParOf" srcId="{45CE2BE2-A684-4FFD-ADA1-4E82F4CF55F9}" destId="{5CE656F5-6B09-4ADB-8FE9-19DB3B8AED49}" srcOrd="3" destOrd="0" presId="urn:microsoft.com/office/officeart/2005/8/layout/cycle2"/>
    <dgm:cxn modelId="{9DB21E6C-CDEE-45D3-AF6D-80821A2343A3}" type="presParOf" srcId="{5CE656F5-6B09-4ADB-8FE9-19DB3B8AED49}" destId="{D0CC177A-9F28-4C46-B744-3729552E4294}" srcOrd="0" destOrd="0" presId="urn:microsoft.com/office/officeart/2005/8/layout/cycle2"/>
    <dgm:cxn modelId="{C4BBDBE5-06B6-48B9-9354-097057D780C0}" type="presParOf" srcId="{45CE2BE2-A684-4FFD-ADA1-4E82F4CF55F9}" destId="{24BA2391-7BA9-4D1B-A23D-BF6AA8122977}" srcOrd="4" destOrd="0" presId="urn:microsoft.com/office/officeart/2005/8/layout/cycle2"/>
    <dgm:cxn modelId="{57DF1133-5720-400D-89FB-9FE75A1C6579}" type="presParOf" srcId="{45CE2BE2-A684-4FFD-ADA1-4E82F4CF55F9}" destId="{A40495D6-C728-4C99-A6CA-D3E9F3A1964F}" srcOrd="5" destOrd="0" presId="urn:microsoft.com/office/officeart/2005/8/layout/cycle2"/>
    <dgm:cxn modelId="{4EE9E442-F295-4056-952D-3EC687935242}" type="presParOf" srcId="{A40495D6-C728-4C99-A6CA-D3E9F3A1964F}" destId="{7870FBF9-D514-4555-B701-3025D765EEFE}" srcOrd="0" destOrd="0" presId="urn:microsoft.com/office/officeart/2005/8/layout/cycle2"/>
    <dgm:cxn modelId="{7799AA10-F1F2-48DC-B597-FAE7E6FA8188}" type="presParOf" srcId="{45CE2BE2-A684-4FFD-ADA1-4E82F4CF55F9}" destId="{F2970729-1226-4623-9255-8DC776ECD3D0}" srcOrd="6" destOrd="0" presId="urn:microsoft.com/office/officeart/2005/8/layout/cycle2"/>
    <dgm:cxn modelId="{B582931A-8E7C-4213-B864-517F292A225F}" type="presParOf" srcId="{45CE2BE2-A684-4FFD-ADA1-4E82F4CF55F9}" destId="{13F5455B-3F7F-43B2-9AB2-7632E5A582E6}" srcOrd="7" destOrd="0" presId="urn:microsoft.com/office/officeart/2005/8/layout/cycle2"/>
    <dgm:cxn modelId="{72BF2235-0776-4E37-BAFF-6714A7761338}" type="presParOf" srcId="{13F5455B-3F7F-43B2-9AB2-7632E5A582E6}" destId="{9CA08191-DDD3-46A6-8031-40E4F6B24BE7}" srcOrd="0" destOrd="0" presId="urn:microsoft.com/office/officeart/2005/8/layout/cycle2"/>
    <dgm:cxn modelId="{4599E8E5-D5B5-47F3-A839-213F8E428321}" type="presParOf" srcId="{45CE2BE2-A684-4FFD-ADA1-4E82F4CF55F9}" destId="{501A054D-C4BE-44CE-87FB-EB3389F65D18}" srcOrd="8" destOrd="0" presId="urn:microsoft.com/office/officeart/2005/8/layout/cycle2"/>
    <dgm:cxn modelId="{656A600B-ABCD-4ED7-9B21-DF683E186E97}" type="presParOf" srcId="{45CE2BE2-A684-4FFD-ADA1-4E82F4CF55F9}" destId="{F2A0ECE1-C70A-4BFA-817D-01FA60530214}" srcOrd="9" destOrd="0" presId="urn:microsoft.com/office/officeart/2005/8/layout/cycle2"/>
    <dgm:cxn modelId="{C812777A-6507-4E05-8CB2-72E3C58E98F8}" type="presParOf" srcId="{F2A0ECE1-C70A-4BFA-817D-01FA60530214}" destId="{201EF76D-F0B1-4B2B-9183-AE394ABDCBA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D9BE97-6C78-495F-A2B2-036B2B93A508}">
      <dsp:nvSpPr>
        <dsp:cNvPr id="0" name=""/>
        <dsp:cNvSpPr/>
      </dsp:nvSpPr>
      <dsp:spPr>
        <a:xfrm>
          <a:off x="2861154" y="646"/>
          <a:ext cx="1274281" cy="12742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2060"/>
              </a:solidFill>
            </a:rPr>
            <a:t>Planning</a:t>
          </a:r>
          <a:endParaRPr lang="ru-UA" sz="1400" b="1" kern="1200" dirty="0">
            <a:solidFill>
              <a:srgbClr val="002060"/>
            </a:solidFill>
          </a:endParaRPr>
        </a:p>
      </dsp:txBody>
      <dsp:txXfrm>
        <a:off x="3047768" y="187260"/>
        <a:ext cx="901053" cy="901053"/>
      </dsp:txXfrm>
    </dsp:sp>
    <dsp:sp modelId="{7154DB31-EC65-40EA-A3E4-120F2A4821B3}">
      <dsp:nvSpPr>
        <dsp:cNvPr id="0" name=""/>
        <dsp:cNvSpPr/>
      </dsp:nvSpPr>
      <dsp:spPr>
        <a:xfrm rot="2160000">
          <a:off x="4095222" y="979592"/>
          <a:ext cx="338995" cy="430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ru-UA" sz="1800" kern="1200"/>
        </a:p>
      </dsp:txBody>
      <dsp:txXfrm>
        <a:off x="4104933" y="1035718"/>
        <a:ext cx="237297" cy="258041"/>
      </dsp:txXfrm>
    </dsp:sp>
    <dsp:sp modelId="{097CD925-C815-438B-AFB8-0F1CC1C1A355}">
      <dsp:nvSpPr>
        <dsp:cNvPr id="0" name=""/>
        <dsp:cNvSpPr/>
      </dsp:nvSpPr>
      <dsp:spPr>
        <a:xfrm>
          <a:off x="4409529" y="1125606"/>
          <a:ext cx="1274281" cy="12742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2060"/>
              </a:solidFill>
            </a:rPr>
            <a:t>Organizing</a:t>
          </a:r>
          <a:endParaRPr lang="ru-UA" sz="1400" b="1" kern="1200" dirty="0">
            <a:solidFill>
              <a:srgbClr val="002060"/>
            </a:solidFill>
          </a:endParaRPr>
        </a:p>
      </dsp:txBody>
      <dsp:txXfrm>
        <a:off x="4596143" y="1312220"/>
        <a:ext cx="901053" cy="901053"/>
      </dsp:txXfrm>
    </dsp:sp>
    <dsp:sp modelId="{5CE656F5-6B09-4ADB-8FE9-19DB3B8AED49}">
      <dsp:nvSpPr>
        <dsp:cNvPr id="0" name=""/>
        <dsp:cNvSpPr/>
      </dsp:nvSpPr>
      <dsp:spPr>
        <a:xfrm rot="6480000">
          <a:off x="4584423" y="2448698"/>
          <a:ext cx="338995" cy="430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ru-UA" sz="1800" kern="1200"/>
        </a:p>
      </dsp:txBody>
      <dsp:txXfrm rot="10800000">
        <a:off x="4650985" y="2486352"/>
        <a:ext cx="237297" cy="258041"/>
      </dsp:txXfrm>
    </dsp:sp>
    <dsp:sp modelId="{24BA2391-7BA9-4D1B-A23D-BF6AA8122977}">
      <dsp:nvSpPr>
        <dsp:cNvPr id="0" name=""/>
        <dsp:cNvSpPr/>
      </dsp:nvSpPr>
      <dsp:spPr>
        <a:xfrm>
          <a:off x="3818102" y="2945829"/>
          <a:ext cx="1274281" cy="12742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002060"/>
              </a:solidFill>
            </a:rPr>
            <a:t>Staffing</a:t>
          </a:r>
          <a:endParaRPr lang="ru-UA" sz="1400" b="1" kern="1200">
            <a:solidFill>
              <a:srgbClr val="002060"/>
            </a:solidFill>
          </a:endParaRPr>
        </a:p>
      </dsp:txBody>
      <dsp:txXfrm>
        <a:off x="4004716" y="3132443"/>
        <a:ext cx="901053" cy="901053"/>
      </dsp:txXfrm>
    </dsp:sp>
    <dsp:sp modelId="{A40495D6-C728-4C99-A6CA-D3E9F3A1964F}">
      <dsp:nvSpPr>
        <dsp:cNvPr id="0" name=""/>
        <dsp:cNvSpPr/>
      </dsp:nvSpPr>
      <dsp:spPr>
        <a:xfrm rot="10800000">
          <a:off x="3338391" y="3367935"/>
          <a:ext cx="338995" cy="430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ru-UA" sz="1800" kern="1200"/>
        </a:p>
      </dsp:txBody>
      <dsp:txXfrm rot="10800000">
        <a:off x="3440089" y="3453949"/>
        <a:ext cx="237297" cy="258041"/>
      </dsp:txXfrm>
    </dsp:sp>
    <dsp:sp modelId="{F2970729-1226-4623-9255-8DC776ECD3D0}">
      <dsp:nvSpPr>
        <dsp:cNvPr id="0" name=""/>
        <dsp:cNvSpPr/>
      </dsp:nvSpPr>
      <dsp:spPr>
        <a:xfrm>
          <a:off x="1904206" y="2945829"/>
          <a:ext cx="1274281" cy="12742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2060"/>
              </a:solidFill>
            </a:rPr>
            <a:t>Controlling</a:t>
          </a:r>
          <a:endParaRPr lang="ru-UA" sz="1400" b="1" kern="1200" dirty="0">
            <a:solidFill>
              <a:srgbClr val="002060"/>
            </a:solidFill>
          </a:endParaRPr>
        </a:p>
      </dsp:txBody>
      <dsp:txXfrm>
        <a:off x="2090820" y="3132443"/>
        <a:ext cx="901053" cy="901053"/>
      </dsp:txXfrm>
    </dsp:sp>
    <dsp:sp modelId="{13F5455B-3F7F-43B2-9AB2-7632E5A582E6}">
      <dsp:nvSpPr>
        <dsp:cNvPr id="0" name=""/>
        <dsp:cNvSpPr/>
      </dsp:nvSpPr>
      <dsp:spPr>
        <a:xfrm rot="15120000">
          <a:off x="2079100" y="2466948"/>
          <a:ext cx="338995" cy="430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ru-UA" sz="1800" kern="1200"/>
        </a:p>
      </dsp:txBody>
      <dsp:txXfrm rot="10800000">
        <a:off x="2145662" y="2601322"/>
        <a:ext cx="237297" cy="258041"/>
      </dsp:txXfrm>
    </dsp:sp>
    <dsp:sp modelId="{501A054D-C4BE-44CE-87FB-EB3389F65D18}">
      <dsp:nvSpPr>
        <dsp:cNvPr id="0" name=""/>
        <dsp:cNvSpPr/>
      </dsp:nvSpPr>
      <dsp:spPr>
        <a:xfrm>
          <a:off x="1312779" y="1125606"/>
          <a:ext cx="1274281" cy="12742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2060"/>
              </a:solidFill>
            </a:rPr>
            <a:t>Directing</a:t>
          </a:r>
          <a:endParaRPr lang="ru-UA" sz="1400" b="1" kern="1200" dirty="0">
            <a:solidFill>
              <a:srgbClr val="002060"/>
            </a:solidFill>
          </a:endParaRPr>
        </a:p>
      </dsp:txBody>
      <dsp:txXfrm>
        <a:off x="1499393" y="1312220"/>
        <a:ext cx="901053" cy="901053"/>
      </dsp:txXfrm>
    </dsp:sp>
    <dsp:sp modelId="{F2A0ECE1-C70A-4BFA-817D-01FA60530214}">
      <dsp:nvSpPr>
        <dsp:cNvPr id="0" name=""/>
        <dsp:cNvSpPr/>
      </dsp:nvSpPr>
      <dsp:spPr>
        <a:xfrm rot="19440000">
          <a:off x="2546847" y="990871"/>
          <a:ext cx="338995" cy="430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ru-UA" sz="1800" kern="1200"/>
        </a:p>
      </dsp:txBody>
      <dsp:txXfrm>
        <a:off x="2556558" y="1106773"/>
        <a:ext cx="237297" cy="25804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6725E0BD-61A5-4FFA-865C-940D100A09A4}"/>
              </a:ext>
            </a:extLst>
          </p:cNvPr>
          <p:cNvSpPr>
            <a:spLocks noGrp="1"/>
          </p:cNvSpPr>
          <p:nvPr>
            <p:ph type="pic" idx="15" hasCustomPrompt="1"/>
          </p:nvPr>
        </p:nvSpPr>
        <p:spPr>
          <a:xfrm>
            <a:off x="0"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118FFEBA-0F02-4AE7-9B68-4CBE6F986B78}"/>
              </a:ext>
            </a:extLst>
          </p:cNvPr>
          <p:cNvSpPr>
            <a:spLocks noGrp="1"/>
          </p:cNvSpPr>
          <p:nvPr>
            <p:ph type="pic" idx="16" hasCustomPrompt="1"/>
          </p:nvPr>
        </p:nvSpPr>
        <p:spPr>
          <a:xfrm>
            <a:off x="2938732"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EBD3096E-D895-4651-A641-CDD403904CEC}"/>
              </a:ext>
            </a:extLst>
          </p:cNvPr>
          <p:cNvSpPr>
            <a:spLocks noGrp="1"/>
          </p:cNvSpPr>
          <p:nvPr>
            <p:ph type="pic" idx="17" hasCustomPrompt="1"/>
          </p:nvPr>
        </p:nvSpPr>
        <p:spPr>
          <a:xfrm>
            <a:off x="5877464"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1BAEE0-A4ED-444D-A1A7-ACD7E81AD045}"/>
              </a:ext>
            </a:extLst>
          </p:cNvPr>
          <p:cNvGrpSpPr/>
          <p:nvPr userDrawn="1"/>
        </p:nvGrpSpPr>
        <p:grpSpPr>
          <a:xfrm>
            <a:off x="580088" y="2536288"/>
            <a:ext cx="5265908" cy="2893260"/>
            <a:chOff x="-548507" y="477868"/>
            <a:chExt cx="11570449" cy="6357177"/>
          </a:xfrm>
        </p:grpSpPr>
        <p:sp>
          <p:nvSpPr>
            <p:cNvPr id="3" name="Freeform: Shape 2">
              <a:extLst>
                <a:ext uri="{FF2B5EF4-FFF2-40B4-BE49-F238E27FC236}">
                  <a16:creationId xmlns:a16="http://schemas.microsoft.com/office/drawing/2014/main" id="{79062AFE-B9CB-431B-BC38-A289DB772C07}"/>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C99FED08-9F34-4CEB-9CD9-D808346EC0B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F4BD188-CC50-4158-98A4-AAC9609C12D1}"/>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A15DB1C-FF77-4E6F-9E3C-7F5B13BD5B95}"/>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97AD2396-1849-4318-A0B4-40A89BBF45F5}"/>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B8764B3D-37D2-41EC-900D-8AF407CA428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0A3753AC-05A2-4A25-8665-2221B1F761D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088FA50-6991-4AF6-8E7E-FD83F946723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42CC9944-EDE5-48AE-980F-7BBBF97BD087}"/>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123EFC7A-B461-4CF2-9489-0E5ACD82B61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5E4FF21-96D3-4707-98F7-6753D8EAD399}"/>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B536C619-4F62-438C-B42D-16EF24F9E307}"/>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id="{0E489B28-E610-4693-A003-DD91CC0488A4}"/>
              </a:ext>
            </a:extLst>
          </p:cNvPr>
          <p:cNvSpPr>
            <a:spLocks noGrp="1"/>
          </p:cNvSpPr>
          <p:nvPr>
            <p:ph type="pic" sz="quarter" idx="14" hasCustomPrompt="1"/>
          </p:nvPr>
        </p:nvSpPr>
        <p:spPr>
          <a:xfrm>
            <a:off x="1287579" y="2692223"/>
            <a:ext cx="3879644" cy="235170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2F09EACF-7301-4216-9D42-E5392B36C1C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CF1678-ABE6-4DF1-92C9-331A124F5CC7}"/>
              </a:ext>
            </a:extLst>
          </p:cNvPr>
          <p:cNvSpPr/>
          <p:nvPr userDrawn="1"/>
        </p:nvSpPr>
        <p:spPr>
          <a:xfrm>
            <a:off x="1" y="0"/>
            <a:ext cx="388402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5">
            <a:extLst>
              <a:ext uri="{FF2B5EF4-FFF2-40B4-BE49-F238E27FC236}">
                <a16:creationId xmlns:a16="http://schemas.microsoft.com/office/drawing/2014/main" id="{B97310DF-B6B0-4C3C-BA3E-489420A32181}"/>
              </a:ext>
            </a:extLst>
          </p:cNvPr>
          <p:cNvGrpSpPr/>
          <p:nvPr userDrawn="1"/>
        </p:nvGrpSpPr>
        <p:grpSpPr>
          <a:xfrm>
            <a:off x="4484680" y="2739753"/>
            <a:ext cx="2029599" cy="3505672"/>
            <a:chOff x="1438761" y="2033015"/>
            <a:chExt cx="1980000" cy="3420000"/>
          </a:xfrm>
        </p:grpSpPr>
        <p:sp>
          <p:nvSpPr>
            <p:cNvPr id="4" name="Rounded Rectangle 41">
              <a:extLst>
                <a:ext uri="{FF2B5EF4-FFF2-40B4-BE49-F238E27FC236}">
                  <a16:creationId xmlns:a16="http://schemas.microsoft.com/office/drawing/2014/main" id="{B61CE415-73B8-4D2A-A1AB-DABC4F7BB2AD}"/>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2">
              <a:extLst>
                <a:ext uri="{FF2B5EF4-FFF2-40B4-BE49-F238E27FC236}">
                  <a16:creationId xmlns:a16="http://schemas.microsoft.com/office/drawing/2014/main" id="{EDF8955B-0866-490C-9582-2B8E2224663D}"/>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6">
              <a:extLst>
                <a:ext uri="{FF2B5EF4-FFF2-40B4-BE49-F238E27FC236}">
                  <a16:creationId xmlns:a16="http://schemas.microsoft.com/office/drawing/2014/main" id="{E0A25EC8-F7AE-4ED5-9EB2-E3252715F40B}"/>
                </a:ext>
              </a:extLst>
            </p:cNvPr>
            <p:cNvGrpSpPr/>
            <p:nvPr userDrawn="1"/>
          </p:nvGrpSpPr>
          <p:grpSpPr>
            <a:xfrm>
              <a:off x="2332851" y="5138854"/>
              <a:ext cx="191820" cy="211002"/>
              <a:chOff x="2453209" y="5151638"/>
              <a:chExt cx="191820" cy="211002"/>
            </a:xfrm>
          </p:grpSpPr>
          <p:sp>
            <p:nvSpPr>
              <p:cNvPr id="7" name="Oval 44">
                <a:extLst>
                  <a:ext uri="{FF2B5EF4-FFF2-40B4-BE49-F238E27FC236}">
                    <a16:creationId xmlns:a16="http://schemas.microsoft.com/office/drawing/2014/main" id="{10A58890-DAC1-4D69-85FC-B98A820AC9E0}"/>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45">
                <a:extLst>
                  <a:ext uri="{FF2B5EF4-FFF2-40B4-BE49-F238E27FC236}">
                    <a16:creationId xmlns:a16="http://schemas.microsoft.com/office/drawing/2014/main" id="{71D5B425-6479-4E5A-8B5B-DF3F830F719D}"/>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9" name="Group 5">
            <a:extLst>
              <a:ext uri="{FF2B5EF4-FFF2-40B4-BE49-F238E27FC236}">
                <a16:creationId xmlns:a16="http://schemas.microsoft.com/office/drawing/2014/main" id="{F22F0D01-3528-4D20-92A5-9D0EBA7F8C2E}"/>
              </a:ext>
            </a:extLst>
          </p:cNvPr>
          <p:cNvGrpSpPr/>
          <p:nvPr userDrawn="1"/>
        </p:nvGrpSpPr>
        <p:grpSpPr>
          <a:xfrm>
            <a:off x="6976148" y="2739753"/>
            <a:ext cx="2029599" cy="3505672"/>
            <a:chOff x="1438761" y="2033015"/>
            <a:chExt cx="1980000" cy="3420000"/>
          </a:xfrm>
        </p:grpSpPr>
        <p:sp>
          <p:nvSpPr>
            <p:cNvPr id="10" name="Rounded Rectangle 41">
              <a:extLst>
                <a:ext uri="{FF2B5EF4-FFF2-40B4-BE49-F238E27FC236}">
                  <a16:creationId xmlns:a16="http://schemas.microsoft.com/office/drawing/2014/main" id="{21AFB044-FD6E-4AF8-96AB-745B59DDD5A4}"/>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42">
              <a:extLst>
                <a:ext uri="{FF2B5EF4-FFF2-40B4-BE49-F238E27FC236}">
                  <a16:creationId xmlns:a16="http://schemas.microsoft.com/office/drawing/2014/main" id="{6409FE8E-D06A-4B35-BFD3-DD184A079BB7}"/>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2" name="Group 6">
              <a:extLst>
                <a:ext uri="{FF2B5EF4-FFF2-40B4-BE49-F238E27FC236}">
                  <a16:creationId xmlns:a16="http://schemas.microsoft.com/office/drawing/2014/main" id="{5CA207E7-E95E-46F5-A8A1-AD533B809BE8}"/>
                </a:ext>
              </a:extLst>
            </p:cNvPr>
            <p:cNvGrpSpPr/>
            <p:nvPr userDrawn="1"/>
          </p:nvGrpSpPr>
          <p:grpSpPr>
            <a:xfrm>
              <a:off x="2332851" y="5138854"/>
              <a:ext cx="191820" cy="211002"/>
              <a:chOff x="2453209" y="5151638"/>
              <a:chExt cx="191820" cy="211002"/>
            </a:xfrm>
          </p:grpSpPr>
          <p:sp>
            <p:nvSpPr>
              <p:cNvPr id="13" name="Oval 44">
                <a:extLst>
                  <a:ext uri="{FF2B5EF4-FFF2-40B4-BE49-F238E27FC236}">
                    <a16:creationId xmlns:a16="http://schemas.microsoft.com/office/drawing/2014/main" id="{D196795B-533F-443E-A9FD-AEB2894BFF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45">
                <a:extLst>
                  <a:ext uri="{FF2B5EF4-FFF2-40B4-BE49-F238E27FC236}">
                    <a16:creationId xmlns:a16="http://schemas.microsoft.com/office/drawing/2014/main" id="{7FC5C28D-04C0-4401-B217-13CA4F8A91D1}"/>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15" name="Group 5">
            <a:extLst>
              <a:ext uri="{FF2B5EF4-FFF2-40B4-BE49-F238E27FC236}">
                <a16:creationId xmlns:a16="http://schemas.microsoft.com/office/drawing/2014/main" id="{820ACAAC-DC01-4142-B3A4-08464EFC2E95}"/>
              </a:ext>
            </a:extLst>
          </p:cNvPr>
          <p:cNvGrpSpPr/>
          <p:nvPr userDrawn="1"/>
        </p:nvGrpSpPr>
        <p:grpSpPr>
          <a:xfrm>
            <a:off x="9467615" y="2739753"/>
            <a:ext cx="2029599" cy="3505672"/>
            <a:chOff x="1438761" y="2033015"/>
            <a:chExt cx="1980000" cy="3420000"/>
          </a:xfrm>
        </p:grpSpPr>
        <p:sp>
          <p:nvSpPr>
            <p:cNvPr id="16" name="Rounded Rectangle 41">
              <a:extLst>
                <a:ext uri="{FF2B5EF4-FFF2-40B4-BE49-F238E27FC236}">
                  <a16:creationId xmlns:a16="http://schemas.microsoft.com/office/drawing/2014/main" id="{F4A599C3-B53A-47D9-B643-0693601665B7}"/>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42">
              <a:extLst>
                <a:ext uri="{FF2B5EF4-FFF2-40B4-BE49-F238E27FC236}">
                  <a16:creationId xmlns:a16="http://schemas.microsoft.com/office/drawing/2014/main" id="{C8297C35-1867-4E31-A4CB-1E056B27E393}"/>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6">
              <a:extLst>
                <a:ext uri="{FF2B5EF4-FFF2-40B4-BE49-F238E27FC236}">
                  <a16:creationId xmlns:a16="http://schemas.microsoft.com/office/drawing/2014/main" id="{981654CC-984C-4EB6-8C63-81F1A125D1F1}"/>
                </a:ext>
              </a:extLst>
            </p:cNvPr>
            <p:cNvGrpSpPr/>
            <p:nvPr userDrawn="1"/>
          </p:nvGrpSpPr>
          <p:grpSpPr>
            <a:xfrm>
              <a:off x="2332851" y="5138854"/>
              <a:ext cx="191820" cy="211002"/>
              <a:chOff x="2453209" y="5151638"/>
              <a:chExt cx="191820" cy="211002"/>
            </a:xfrm>
          </p:grpSpPr>
          <p:sp>
            <p:nvSpPr>
              <p:cNvPr id="19" name="Oval 44">
                <a:extLst>
                  <a:ext uri="{FF2B5EF4-FFF2-40B4-BE49-F238E27FC236}">
                    <a16:creationId xmlns:a16="http://schemas.microsoft.com/office/drawing/2014/main" id="{6F17D607-F1C4-4364-874B-335B32EAE6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Rounded Rectangle 45">
                <a:extLst>
                  <a:ext uri="{FF2B5EF4-FFF2-40B4-BE49-F238E27FC236}">
                    <a16:creationId xmlns:a16="http://schemas.microsoft.com/office/drawing/2014/main" id="{44F5E29D-F731-4A5B-986D-4229461BC256}"/>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1" name="Picture Placeholder 2">
            <a:extLst>
              <a:ext uri="{FF2B5EF4-FFF2-40B4-BE49-F238E27FC236}">
                <a16:creationId xmlns:a16="http://schemas.microsoft.com/office/drawing/2014/main" id="{9A1695C9-85F6-4760-8539-3631CCA00268}"/>
              </a:ext>
            </a:extLst>
          </p:cNvPr>
          <p:cNvSpPr>
            <a:spLocks noGrp="1"/>
          </p:cNvSpPr>
          <p:nvPr>
            <p:ph type="pic" idx="16" hasCustomPrompt="1"/>
          </p:nvPr>
        </p:nvSpPr>
        <p:spPr>
          <a:xfrm>
            <a:off x="4583669"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0" name="Picture Placeholder 2">
            <a:extLst>
              <a:ext uri="{FF2B5EF4-FFF2-40B4-BE49-F238E27FC236}">
                <a16:creationId xmlns:a16="http://schemas.microsoft.com/office/drawing/2014/main" id="{ACBD4965-6F82-47DB-8F4B-43A1E51F48A5}"/>
              </a:ext>
            </a:extLst>
          </p:cNvPr>
          <p:cNvSpPr>
            <a:spLocks noGrp="1"/>
          </p:cNvSpPr>
          <p:nvPr>
            <p:ph type="pic" idx="17" hasCustomPrompt="1"/>
          </p:nvPr>
        </p:nvSpPr>
        <p:spPr>
          <a:xfrm>
            <a:off x="7074446"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1" name="Picture Placeholder 2">
            <a:extLst>
              <a:ext uri="{FF2B5EF4-FFF2-40B4-BE49-F238E27FC236}">
                <a16:creationId xmlns:a16="http://schemas.microsoft.com/office/drawing/2014/main" id="{60E75232-41AF-4527-9D75-F5DCBC0B6766}"/>
              </a:ext>
            </a:extLst>
          </p:cNvPr>
          <p:cNvSpPr>
            <a:spLocks noGrp="1"/>
          </p:cNvSpPr>
          <p:nvPr>
            <p:ph type="pic" idx="18" hasCustomPrompt="1"/>
          </p:nvPr>
        </p:nvSpPr>
        <p:spPr>
          <a:xfrm>
            <a:off x="9565222"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9/29/2022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82959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9/29/2022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14723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61015F-7CC6-4D0A-9D87-873EA4C304CC}" type="datetimeFigureOut">
              <a:rPr lang="en-US" dirty="0"/>
              <a:t>9/29/2022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05928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6209589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9/29/2022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2765486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9/29/2022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2928262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9/29/2022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2905402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5C68B11-C5A8-448C-8CE9-B1A273C79CFC}" type="datetimeFigureOut">
              <a:rPr lang="en-US" dirty="0"/>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99177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7616CA0-919D-4A49-9C8A-62FDFB3A5183}" type="datetimeFigureOut">
              <a:rPr lang="en-US" dirty="0"/>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60928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9/29/2022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6703056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9/29/2022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24523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53412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8" r:id="rId5"/>
    <p:sldLayoutId id="2147483679" r:id="rId6"/>
    <p:sldLayoutId id="2147483680" r:id="rId7"/>
    <p:sldLayoutId id="2147483682" r:id="rId8"/>
    <p:sldLayoutId id="2147483683"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9/29/2022</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5802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jpg"/><Relationship Id="rId2" Type="http://schemas.openxmlformats.org/officeDocument/2006/relationships/diagramData" Target="../diagrams/data1.xml"/><Relationship Id="rId1" Type="http://schemas.openxmlformats.org/officeDocument/2006/relationships/slideLayout" Target="../slideLayouts/slideLayout2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93CD4758-BFBD-A2A9-8D0D-DD45DE26D8C4}"/>
              </a:ext>
            </a:extLst>
          </p:cNvPr>
          <p:cNvSpPr>
            <a:spLocks noGrp="1"/>
          </p:cNvSpPr>
          <p:nvPr>
            <p:ph type="body" sz="quarter" idx="10"/>
          </p:nvPr>
        </p:nvSpPr>
        <p:spPr>
          <a:xfrm>
            <a:off x="323529" y="321754"/>
            <a:ext cx="11573197" cy="1427147"/>
          </a:xfrm>
          <a:ln w="19050">
            <a:solidFill>
              <a:srgbClr val="0070C0"/>
            </a:solidFill>
          </a:ln>
        </p:spPr>
        <p:txBody>
          <a:bodyPr>
            <a:normAutofit fontScale="92500" lnSpcReduction="10000"/>
          </a:bodyPr>
          <a:lstStyle/>
          <a:p>
            <a:r>
              <a:rPr lang="en-US" sz="5000" b="1" dirty="0">
                <a:solidFill>
                  <a:srgbClr val="00B0F0"/>
                </a:solidFill>
              </a:rPr>
              <a:t>Theme 1. Role of the management </a:t>
            </a:r>
            <a:endParaRPr lang="ru-RU" sz="5000" b="1" dirty="0">
              <a:solidFill>
                <a:srgbClr val="00B0F0"/>
              </a:solidFill>
            </a:endParaRPr>
          </a:p>
          <a:p>
            <a:r>
              <a:rPr lang="en-US" sz="5000" b="1" dirty="0">
                <a:solidFill>
                  <a:srgbClr val="00B0F0"/>
                </a:solidFill>
              </a:rPr>
              <a:t>in health care</a:t>
            </a:r>
            <a:endParaRPr lang="ru-UA" sz="5000" b="1" dirty="0">
              <a:solidFill>
                <a:srgbClr val="00B0F0"/>
              </a:solidFill>
            </a:endParaRPr>
          </a:p>
        </p:txBody>
      </p:sp>
      <p:sp>
        <p:nvSpPr>
          <p:cNvPr id="5" name="TextBox 4">
            <a:extLst>
              <a:ext uri="{FF2B5EF4-FFF2-40B4-BE49-F238E27FC236}">
                <a16:creationId xmlns:a16="http://schemas.microsoft.com/office/drawing/2014/main" id="{C217905B-9244-7360-31F0-BF585FEB5A43}"/>
              </a:ext>
            </a:extLst>
          </p:cNvPr>
          <p:cNvSpPr txBox="1"/>
          <p:nvPr/>
        </p:nvSpPr>
        <p:spPr>
          <a:xfrm>
            <a:off x="323529" y="2403993"/>
            <a:ext cx="11670203" cy="3262432"/>
          </a:xfrm>
          <a:prstGeom prst="rect">
            <a:avLst/>
          </a:prstGeom>
          <a:noFill/>
        </p:spPr>
        <p:txBody>
          <a:bodyPr wrap="square">
            <a:spAutoFit/>
          </a:bodyPr>
          <a:lstStyle/>
          <a:p>
            <a:r>
              <a:rPr lang="en-US" sz="2600" b="1" u="sng" dirty="0">
                <a:solidFill>
                  <a:srgbClr val="0070C0"/>
                </a:solidFill>
              </a:rPr>
              <a:t>LEARNING OBJECTIVES:</a:t>
            </a:r>
          </a:p>
          <a:p>
            <a:endParaRPr lang="en-US" sz="2600" b="1" dirty="0">
              <a:solidFill>
                <a:srgbClr val="0070C0"/>
              </a:solidFill>
            </a:endParaRPr>
          </a:p>
          <a:p>
            <a:pPr marL="342900" indent="-342900">
              <a:buFont typeface="Wingdings" panose="05000000000000000000" pitchFamily="2" charset="2"/>
              <a:buChar char="ü"/>
            </a:pPr>
            <a:r>
              <a:rPr lang="en-US" sz="2200" i="1" dirty="0">
                <a:solidFill>
                  <a:srgbClr val="0070C0"/>
                </a:solidFill>
              </a:rPr>
              <a:t>Define healthcare management and the role of the health care manager.</a:t>
            </a:r>
          </a:p>
          <a:p>
            <a:pPr marL="342900" indent="-342900">
              <a:buFont typeface="Wingdings" panose="05000000000000000000" pitchFamily="2" charset="2"/>
              <a:buChar char="ü"/>
            </a:pPr>
            <a:endParaRPr lang="en-US" sz="2200" i="1" dirty="0">
              <a:solidFill>
                <a:srgbClr val="0070C0"/>
              </a:solidFill>
            </a:endParaRPr>
          </a:p>
          <a:p>
            <a:pPr marL="342900" indent="-342900">
              <a:buFont typeface="Wingdings" panose="05000000000000000000" pitchFamily="2" charset="2"/>
              <a:buChar char="ü"/>
            </a:pPr>
            <a:r>
              <a:rPr lang="en-US" sz="2200" i="1" dirty="0">
                <a:solidFill>
                  <a:srgbClr val="0070C0"/>
                </a:solidFill>
              </a:rPr>
              <a:t>Differentiate among the functions, roles, and responsibilities of health care managers.</a:t>
            </a:r>
          </a:p>
          <a:p>
            <a:pPr marL="342900" indent="-342900">
              <a:buFont typeface="Wingdings" panose="05000000000000000000" pitchFamily="2" charset="2"/>
              <a:buChar char="ü"/>
            </a:pPr>
            <a:endParaRPr lang="en-US" sz="2200" i="1" dirty="0">
              <a:solidFill>
                <a:srgbClr val="0070C0"/>
              </a:solidFill>
            </a:endParaRPr>
          </a:p>
          <a:p>
            <a:pPr marL="342900" indent="-342900">
              <a:buFont typeface="Wingdings" panose="05000000000000000000" pitchFamily="2" charset="2"/>
              <a:buChar char="ü"/>
            </a:pPr>
            <a:r>
              <a:rPr lang="en-US" sz="2200" i="1" dirty="0">
                <a:solidFill>
                  <a:srgbClr val="0070C0"/>
                </a:solidFill>
              </a:rPr>
              <a:t>Compare and contrast the key competencies of health care managers.</a:t>
            </a:r>
          </a:p>
          <a:p>
            <a:pPr marL="342900" indent="-342900">
              <a:buFont typeface="Wingdings" panose="05000000000000000000" pitchFamily="2" charset="2"/>
              <a:buChar char="ü"/>
            </a:pPr>
            <a:endParaRPr lang="en-US" sz="2200" i="1" dirty="0">
              <a:solidFill>
                <a:srgbClr val="0070C0"/>
              </a:solidFill>
            </a:endParaRPr>
          </a:p>
          <a:p>
            <a:pPr marL="342900" indent="-342900">
              <a:buFont typeface="Wingdings" panose="05000000000000000000" pitchFamily="2" charset="2"/>
              <a:buChar char="ü"/>
            </a:pPr>
            <a:r>
              <a:rPr lang="en-US" sz="2200" i="1" dirty="0">
                <a:solidFill>
                  <a:srgbClr val="0070C0"/>
                </a:solidFill>
              </a:rPr>
              <a:t>Identify current areas of research in health care management.</a:t>
            </a:r>
          </a:p>
        </p:txBody>
      </p:sp>
    </p:spTree>
    <p:extLst>
      <p:ext uri="{BB962C8B-B14F-4D97-AF65-F5344CB8AC3E}">
        <p14:creationId xmlns:p14="http://schemas.microsoft.com/office/powerpoint/2010/main" val="224742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dirty="0">
                <a:solidFill>
                  <a:srgbClr val="00B0F0"/>
                </a:solidFill>
              </a:rPr>
              <a:t>THE NEED FOR MANAGERS AND THEIR PERSPECTIVES</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727969" y="1632570"/>
            <a:ext cx="6764784" cy="923330"/>
          </a:xfrm>
          <a:prstGeom prst="rect">
            <a:avLst/>
          </a:prstGeom>
          <a:noFill/>
        </p:spPr>
        <p:txBody>
          <a:bodyPr wrap="square">
            <a:spAutoFit/>
          </a:bodyPr>
          <a:lstStyle/>
          <a:p>
            <a:pPr algn="just"/>
            <a:r>
              <a:rPr lang="en-US" dirty="0">
                <a:solidFill>
                  <a:srgbClr val="002060"/>
                </a:solidFill>
              </a:rPr>
              <a:t>Health care organizations are complex and dynamic. The nature of organizations requires that managers provide leadership, as well as the supervision and coordination of employees. </a:t>
            </a:r>
            <a:endParaRPr lang="ru-UA" dirty="0">
              <a:solidFill>
                <a:srgbClr val="002060"/>
              </a:solidFill>
            </a:endParaRPr>
          </a:p>
        </p:txBody>
      </p:sp>
      <p:sp>
        <p:nvSpPr>
          <p:cNvPr id="6" name="TextBox 5">
            <a:extLst>
              <a:ext uri="{FF2B5EF4-FFF2-40B4-BE49-F238E27FC236}">
                <a16:creationId xmlns:a16="http://schemas.microsoft.com/office/drawing/2014/main" id="{2BD22AE1-7140-BF97-370D-4639B7342F96}"/>
              </a:ext>
            </a:extLst>
          </p:cNvPr>
          <p:cNvSpPr txBox="1"/>
          <p:nvPr/>
        </p:nvSpPr>
        <p:spPr>
          <a:xfrm>
            <a:off x="6649586" y="3577649"/>
            <a:ext cx="4645556" cy="1200329"/>
          </a:xfrm>
          <a:prstGeom prst="rect">
            <a:avLst/>
          </a:prstGeom>
          <a:noFill/>
        </p:spPr>
        <p:txBody>
          <a:bodyPr wrap="square">
            <a:spAutoFit/>
          </a:bodyPr>
          <a:lstStyle/>
          <a:p>
            <a:pPr algn="just"/>
            <a:r>
              <a:rPr lang="en-US" dirty="0">
                <a:solidFill>
                  <a:srgbClr val="002060"/>
                </a:solidFill>
              </a:rPr>
              <a:t>The necessary tasks in producing services in health care organizations require the coordination of many highly specialized disciplines that must work together seamlessly. </a:t>
            </a:r>
            <a:endParaRPr lang="ru-UA" dirty="0">
              <a:solidFill>
                <a:srgbClr val="002060"/>
              </a:solidFill>
            </a:endParaRPr>
          </a:p>
        </p:txBody>
      </p:sp>
      <p:pic>
        <p:nvPicPr>
          <p:cNvPr id="8" name="Рисунок 7">
            <a:extLst>
              <a:ext uri="{FF2B5EF4-FFF2-40B4-BE49-F238E27FC236}">
                <a16:creationId xmlns:a16="http://schemas.microsoft.com/office/drawing/2014/main" id="{7F36CD3B-0127-F600-4337-6B35D70BAE46}"/>
              </a:ext>
            </a:extLst>
          </p:cNvPr>
          <p:cNvPicPr>
            <a:picLocks noChangeAspect="1"/>
          </p:cNvPicPr>
          <p:nvPr/>
        </p:nvPicPr>
        <p:blipFill>
          <a:blip r:embed="rId2"/>
          <a:stretch>
            <a:fillRect/>
          </a:stretch>
        </p:blipFill>
        <p:spPr>
          <a:xfrm>
            <a:off x="630527" y="3001020"/>
            <a:ext cx="5465473" cy="3115326"/>
          </a:xfrm>
          <a:prstGeom prst="rect">
            <a:avLst/>
          </a:prstGeom>
        </p:spPr>
      </p:pic>
    </p:spTree>
    <p:extLst>
      <p:ext uri="{BB962C8B-B14F-4D97-AF65-F5344CB8AC3E}">
        <p14:creationId xmlns:p14="http://schemas.microsoft.com/office/powerpoint/2010/main" val="205030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dirty="0">
                <a:solidFill>
                  <a:srgbClr val="00B0F0"/>
                </a:solidFill>
              </a:rPr>
              <a:t>THE NEED FOR MANAGERS AND THEIR PERSPECTIVES</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727969" y="1632570"/>
            <a:ext cx="6764784" cy="3139321"/>
          </a:xfrm>
          <a:prstGeom prst="rect">
            <a:avLst/>
          </a:prstGeom>
          <a:noFill/>
        </p:spPr>
        <p:txBody>
          <a:bodyPr wrap="square">
            <a:spAutoFit/>
          </a:bodyPr>
          <a:lstStyle/>
          <a:p>
            <a:pPr algn="just"/>
            <a:r>
              <a:rPr lang="en-US" dirty="0">
                <a:solidFill>
                  <a:srgbClr val="002060"/>
                </a:solidFill>
              </a:rPr>
              <a:t>Health care managers are appointed to positions of authority, where they shape the organization by making important decisions. For example:</a:t>
            </a:r>
          </a:p>
          <a:p>
            <a:pPr algn="just"/>
            <a:endParaRPr lang="en-US" dirty="0">
              <a:solidFill>
                <a:srgbClr val="002060"/>
              </a:solidFill>
            </a:endParaRPr>
          </a:p>
          <a:p>
            <a:pPr marL="285750" indent="-285750" algn="just">
              <a:buFont typeface="Wingdings" panose="05000000000000000000" pitchFamily="2" charset="2"/>
              <a:buChar char="Ø"/>
            </a:pPr>
            <a:r>
              <a:rPr lang="en-US" dirty="0">
                <a:solidFill>
                  <a:srgbClr val="002060"/>
                </a:solidFill>
              </a:rPr>
              <a:t>recruitment and development of staff, </a:t>
            </a:r>
          </a:p>
          <a:p>
            <a:pPr marL="285750" indent="-285750" algn="just">
              <a:buFont typeface="Wingdings" panose="05000000000000000000" pitchFamily="2" charset="2"/>
              <a:buChar char="Ø"/>
            </a:pPr>
            <a:endParaRPr lang="en-US" dirty="0">
              <a:solidFill>
                <a:srgbClr val="002060"/>
              </a:solidFill>
            </a:endParaRPr>
          </a:p>
          <a:p>
            <a:pPr marL="285750" indent="-285750" algn="just">
              <a:buFont typeface="Wingdings" panose="05000000000000000000" pitchFamily="2" charset="2"/>
              <a:buChar char="Ø"/>
            </a:pPr>
            <a:r>
              <a:rPr lang="en-US" dirty="0">
                <a:solidFill>
                  <a:srgbClr val="002060"/>
                </a:solidFill>
              </a:rPr>
              <a:t>acquisition of technology, </a:t>
            </a:r>
          </a:p>
          <a:p>
            <a:pPr marL="285750" indent="-285750" algn="just">
              <a:buFont typeface="Wingdings" panose="05000000000000000000" pitchFamily="2" charset="2"/>
              <a:buChar char="Ø"/>
            </a:pPr>
            <a:endParaRPr lang="en-US" dirty="0">
              <a:solidFill>
                <a:srgbClr val="002060"/>
              </a:solidFill>
            </a:endParaRPr>
          </a:p>
          <a:p>
            <a:pPr marL="285750" indent="-285750" algn="just">
              <a:buFont typeface="Wingdings" panose="05000000000000000000" pitchFamily="2" charset="2"/>
              <a:buChar char="Ø"/>
            </a:pPr>
            <a:r>
              <a:rPr lang="en-US" dirty="0">
                <a:solidFill>
                  <a:srgbClr val="002060"/>
                </a:solidFill>
              </a:rPr>
              <a:t>service additions and reductions, </a:t>
            </a:r>
          </a:p>
          <a:p>
            <a:pPr marL="285750" indent="-285750" algn="just">
              <a:buFont typeface="Wingdings" panose="05000000000000000000" pitchFamily="2" charset="2"/>
              <a:buChar char="Ø"/>
            </a:pPr>
            <a:endParaRPr lang="en-US" dirty="0">
              <a:solidFill>
                <a:srgbClr val="002060"/>
              </a:solidFill>
            </a:endParaRPr>
          </a:p>
          <a:p>
            <a:pPr marL="285750" indent="-285750" algn="just">
              <a:buFont typeface="Wingdings" panose="05000000000000000000" pitchFamily="2" charset="2"/>
              <a:buChar char="Ø"/>
            </a:pPr>
            <a:r>
              <a:rPr lang="en-US" dirty="0">
                <a:solidFill>
                  <a:srgbClr val="002060"/>
                </a:solidFill>
              </a:rPr>
              <a:t>allocation and spending of financial resources.</a:t>
            </a:r>
            <a:endParaRPr lang="ru-UA" dirty="0">
              <a:solidFill>
                <a:srgbClr val="002060"/>
              </a:solidFill>
            </a:endParaRPr>
          </a:p>
        </p:txBody>
      </p:sp>
      <p:sp>
        <p:nvSpPr>
          <p:cNvPr id="6" name="TextBox 5">
            <a:extLst>
              <a:ext uri="{FF2B5EF4-FFF2-40B4-BE49-F238E27FC236}">
                <a16:creationId xmlns:a16="http://schemas.microsoft.com/office/drawing/2014/main" id="{2BD22AE1-7140-BF97-370D-4639B7342F96}"/>
              </a:ext>
            </a:extLst>
          </p:cNvPr>
          <p:cNvSpPr txBox="1"/>
          <p:nvPr/>
        </p:nvSpPr>
        <p:spPr>
          <a:xfrm>
            <a:off x="807869" y="5882377"/>
            <a:ext cx="10972799" cy="369332"/>
          </a:xfrm>
          <a:prstGeom prst="rect">
            <a:avLst/>
          </a:prstGeom>
          <a:noFill/>
        </p:spPr>
        <p:txBody>
          <a:bodyPr wrap="square">
            <a:spAutoFit/>
          </a:bodyPr>
          <a:lstStyle/>
          <a:p>
            <a:pPr algn="just"/>
            <a:r>
              <a:rPr lang="en-US" dirty="0">
                <a:solidFill>
                  <a:srgbClr val="002060"/>
                </a:solidFill>
              </a:rPr>
              <a:t>Ultimately, decisions made by an individual manager impact the organization’s overall performance. </a:t>
            </a:r>
            <a:endParaRPr lang="ru-UA" dirty="0">
              <a:solidFill>
                <a:srgbClr val="002060"/>
              </a:solidFill>
            </a:endParaRPr>
          </a:p>
        </p:txBody>
      </p:sp>
      <p:pic>
        <p:nvPicPr>
          <p:cNvPr id="5" name="Рисунок 4">
            <a:extLst>
              <a:ext uri="{FF2B5EF4-FFF2-40B4-BE49-F238E27FC236}">
                <a16:creationId xmlns:a16="http://schemas.microsoft.com/office/drawing/2014/main" id="{C0AE53CC-9052-663C-49B4-629A9DA4B935}"/>
              </a:ext>
            </a:extLst>
          </p:cNvPr>
          <p:cNvPicPr>
            <a:picLocks noChangeAspect="1"/>
          </p:cNvPicPr>
          <p:nvPr/>
        </p:nvPicPr>
        <p:blipFill>
          <a:blip r:embed="rId2"/>
          <a:stretch>
            <a:fillRect/>
          </a:stretch>
        </p:blipFill>
        <p:spPr>
          <a:xfrm>
            <a:off x="6775321" y="2340405"/>
            <a:ext cx="4224112" cy="3541972"/>
          </a:xfrm>
          <a:prstGeom prst="rect">
            <a:avLst/>
          </a:prstGeom>
        </p:spPr>
      </p:pic>
    </p:spTree>
    <p:extLst>
      <p:ext uri="{BB962C8B-B14F-4D97-AF65-F5344CB8AC3E}">
        <p14:creationId xmlns:p14="http://schemas.microsoft.com/office/powerpoint/2010/main" val="2385382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dirty="0">
                <a:solidFill>
                  <a:srgbClr val="00B0F0"/>
                </a:solidFill>
              </a:rPr>
              <a:t>THE NEED FOR MANAGERS AND THEIR PERSPECTIVES</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710214" y="1645050"/>
            <a:ext cx="6764784" cy="1015663"/>
          </a:xfrm>
          <a:prstGeom prst="rect">
            <a:avLst/>
          </a:prstGeom>
          <a:noFill/>
        </p:spPr>
        <p:txBody>
          <a:bodyPr wrap="square">
            <a:spAutoFit/>
          </a:bodyPr>
          <a:lstStyle/>
          <a:p>
            <a:pPr algn="just"/>
            <a:r>
              <a:rPr lang="en-US" sz="2000" dirty="0">
                <a:solidFill>
                  <a:srgbClr val="002060"/>
                </a:solidFill>
              </a:rPr>
              <a:t>Managers must consider two domains as they carry out various tasks and make decisions. These domains are termed external and internal domains. </a:t>
            </a:r>
            <a:endParaRPr lang="ru-UA" sz="2000" dirty="0">
              <a:solidFill>
                <a:srgbClr val="002060"/>
              </a:solidFill>
            </a:endParaRPr>
          </a:p>
        </p:txBody>
      </p:sp>
      <p:graphicFrame>
        <p:nvGraphicFramePr>
          <p:cNvPr id="9" name="Таблица 9">
            <a:extLst>
              <a:ext uri="{FF2B5EF4-FFF2-40B4-BE49-F238E27FC236}">
                <a16:creationId xmlns:a16="http://schemas.microsoft.com/office/drawing/2014/main" id="{7E0CB8CD-C46B-FDD3-30B8-7888C5AECA23}"/>
              </a:ext>
            </a:extLst>
          </p:cNvPr>
          <p:cNvGraphicFramePr>
            <a:graphicFrameLocks noGrp="1"/>
          </p:cNvGraphicFramePr>
          <p:nvPr>
            <p:extLst>
              <p:ext uri="{D42A27DB-BD31-4B8C-83A1-F6EECF244321}">
                <p14:modId xmlns:p14="http://schemas.microsoft.com/office/powerpoint/2010/main" val="3859436265"/>
              </p:ext>
            </p:extLst>
          </p:nvPr>
        </p:nvGraphicFramePr>
        <p:xfrm>
          <a:off x="1950621" y="3578275"/>
          <a:ext cx="8128000" cy="2689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271947045"/>
                    </a:ext>
                  </a:extLst>
                </a:gridCol>
                <a:gridCol w="4064000">
                  <a:extLst>
                    <a:ext uri="{9D8B030D-6E8A-4147-A177-3AD203B41FA5}">
                      <a16:colId xmlns:a16="http://schemas.microsoft.com/office/drawing/2014/main" val="3136740207"/>
                    </a:ext>
                  </a:extLst>
                </a:gridCol>
              </a:tblGrid>
              <a:tr h="574967">
                <a:tc>
                  <a:txBody>
                    <a:bodyPr/>
                    <a:lstStyle/>
                    <a:p>
                      <a:pPr algn="ctr"/>
                      <a:r>
                        <a:rPr lang="en-US" sz="2500" dirty="0"/>
                        <a:t>External</a:t>
                      </a:r>
                      <a:endParaRPr lang="ru-UA" sz="2500" dirty="0"/>
                    </a:p>
                  </a:txBody>
                  <a:tcPr/>
                </a:tc>
                <a:tc>
                  <a:txBody>
                    <a:bodyPr/>
                    <a:lstStyle/>
                    <a:p>
                      <a:pPr algn="ctr"/>
                      <a:r>
                        <a:rPr lang="en-US" sz="2500" dirty="0"/>
                        <a:t>Internal</a:t>
                      </a:r>
                      <a:endParaRPr lang="ru-UA" sz="2500" dirty="0"/>
                    </a:p>
                  </a:txBody>
                  <a:tcPr/>
                </a:tc>
                <a:extLst>
                  <a:ext uri="{0D108BD9-81ED-4DB2-BD59-A6C34878D82A}">
                    <a16:rowId xmlns:a16="http://schemas.microsoft.com/office/drawing/2014/main" val="2282663029"/>
                  </a:ext>
                </a:extLst>
              </a:tr>
              <a:tr h="2114393">
                <a:tc>
                  <a:txBody>
                    <a:bodyPr/>
                    <a:lstStyle/>
                    <a:p>
                      <a:r>
                        <a:rPr lang="en-US" b="1" dirty="0">
                          <a:solidFill>
                            <a:schemeClr val="accent2">
                              <a:lumMod val="75000"/>
                            </a:schemeClr>
                          </a:solidFill>
                        </a:rPr>
                        <a:t>Community demographics/needs</a:t>
                      </a:r>
                    </a:p>
                    <a:p>
                      <a:r>
                        <a:rPr lang="en-US" b="1" dirty="0">
                          <a:solidFill>
                            <a:schemeClr val="accent2">
                              <a:lumMod val="75000"/>
                            </a:schemeClr>
                          </a:solidFill>
                        </a:rPr>
                        <a:t>Licensure</a:t>
                      </a:r>
                    </a:p>
                    <a:p>
                      <a:r>
                        <a:rPr lang="en-US" b="1" dirty="0">
                          <a:solidFill>
                            <a:schemeClr val="accent2">
                              <a:lumMod val="75000"/>
                            </a:schemeClr>
                          </a:solidFill>
                        </a:rPr>
                        <a:t>Accreditation</a:t>
                      </a:r>
                    </a:p>
                    <a:p>
                      <a:r>
                        <a:rPr lang="en-US" b="1" dirty="0">
                          <a:solidFill>
                            <a:schemeClr val="accent2">
                              <a:lumMod val="75000"/>
                            </a:schemeClr>
                          </a:solidFill>
                        </a:rPr>
                        <a:t>Regulations</a:t>
                      </a:r>
                    </a:p>
                    <a:p>
                      <a:r>
                        <a:rPr lang="en-US" b="1" dirty="0">
                          <a:solidFill>
                            <a:schemeClr val="accent2">
                              <a:lumMod val="75000"/>
                            </a:schemeClr>
                          </a:solidFill>
                        </a:rPr>
                        <a:t>Competitors</a:t>
                      </a:r>
                    </a:p>
                    <a:p>
                      <a:r>
                        <a:rPr lang="en-US" b="1" dirty="0">
                          <a:solidFill>
                            <a:schemeClr val="accent2">
                              <a:lumMod val="75000"/>
                            </a:schemeClr>
                          </a:solidFill>
                        </a:rPr>
                        <a:t>Managed care organizations</a:t>
                      </a:r>
                      <a:endParaRPr lang="ru-UA" b="1" dirty="0">
                        <a:solidFill>
                          <a:schemeClr val="accent2">
                            <a:lumMod val="75000"/>
                          </a:schemeClr>
                        </a:solidFill>
                      </a:endParaRPr>
                    </a:p>
                  </a:txBody>
                  <a:tcPr/>
                </a:tc>
                <a:tc>
                  <a:txBody>
                    <a:bodyPr/>
                    <a:lstStyle/>
                    <a:p>
                      <a:r>
                        <a:rPr lang="en-US" b="1" dirty="0">
                          <a:solidFill>
                            <a:schemeClr val="accent2">
                              <a:lumMod val="75000"/>
                            </a:schemeClr>
                          </a:solidFill>
                        </a:rPr>
                        <a:t>Staffing</a:t>
                      </a:r>
                    </a:p>
                    <a:p>
                      <a:r>
                        <a:rPr lang="en-US" b="1" dirty="0">
                          <a:solidFill>
                            <a:schemeClr val="accent2">
                              <a:lumMod val="75000"/>
                            </a:schemeClr>
                          </a:solidFill>
                        </a:rPr>
                        <a:t>Budgeting</a:t>
                      </a:r>
                    </a:p>
                    <a:p>
                      <a:r>
                        <a:rPr lang="en-US" b="1" dirty="0">
                          <a:solidFill>
                            <a:schemeClr val="accent2">
                              <a:lumMod val="75000"/>
                            </a:schemeClr>
                          </a:solidFill>
                        </a:rPr>
                        <a:t>Quality services</a:t>
                      </a:r>
                    </a:p>
                    <a:p>
                      <a:r>
                        <a:rPr lang="en-US" b="1" dirty="0">
                          <a:solidFill>
                            <a:schemeClr val="accent2">
                              <a:lumMod val="75000"/>
                            </a:schemeClr>
                          </a:solidFill>
                        </a:rPr>
                        <a:t>Patient satisfaction</a:t>
                      </a:r>
                    </a:p>
                    <a:p>
                      <a:r>
                        <a:rPr lang="en-US" b="1" dirty="0">
                          <a:solidFill>
                            <a:schemeClr val="accent2">
                              <a:lumMod val="75000"/>
                            </a:schemeClr>
                          </a:solidFill>
                        </a:rPr>
                        <a:t>Physician performance</a:t>
                      </a:r>
                    </a:p>
                    <a:p>
                      <a:r>
                        <a:rPr lang="en-US" b="1" dirty="0">
                          <a:solidFill>
                            <a:schemeClr val="accent2">
                              <a:lumMod val="75000"/>
                            </a:schemeClr>
                          </a:solidFill>
                        </a:rPr>
                        <a:t>New service development</a:t>
                      </a:r>
                      <a:endParaRPr lang="ru-UA" b="1" dirty="0">
                        <a:solidFill>
                          <a:schemeClr val="accent2">
                            <a:lumMod val="75000"/>
                          </a:schemeClr>
                        </a:solidFill>
                      </a:endParaRPr>
                    </a:p>
                  </a:txBody>
                  <a:tcPr/>
                </a:tc>
                <a:extLst>
                  <a:ext uri="{0D108BD9-81ED-4DB2-BD59-A6C34878D82A}">
                    <a16:rowId xmlns:a16="http://schemas.microsoft.com/office/drawing/2014/main" val="2139782626"/>
                  </a:ext>
                </a:extLst>
              </a:tr>
            </a:tbl>
          </a:graphicData>
        </a:graphic>
      </p:graphicFrame>
      <p:sp>
        <p:nvSpPr>
          <p:cNvPr id="12" name="TextBox 11">
            <a:extLst>
              <a:ext uri="{FF2B5EF4-FFF2-40B4-BE49-F238E27FC236}">
                <a16:creationId xmlns:a16="http://schemas.microsoft.com/office/drawing/2014/main" id="{1479C4CF-1FBC-6D77-2E5B-A8D382973C7D}"/>
              </a:ext>
            </a:extLst>
          </p:cNvPr>
          <p:cNvSpPr txBox="1"/>
          <p:nvPr/>
        </p:nvSpPr>
        <p:spPr>
          <a:xfrm>
            <a:off x="2967361" y="2951946"/>
            <a:ext cx="6094520" cy="477054"/>
          </a:xfrm>
          <a:prstGeom prst="rect">
            <a:avLst/>
          </a:prstGeom>
          <a:noFill/>
        </p:spPr>
        <p:txBody>
          <a:bodyPr wrap="square">
            <a:spAutoFit/>
          </a:bodyPr>
          <a:lstStyle/>
          <a:p>
            <a:pPr algn="ctr"/>
            <a:r>
              <a:rPr lang="en-US" sz="2500" b="1" dirty="0">
                <a:solidFill>
                  <a:srgbClr val="0070C0"/>
                </a:solidFill>
              </a:rPr>
              <a:t>Domains of Health Services Administration</a:t>
            </a:r>
            <a:endParaRPr lang="ru-UA" sz="2500" b="1" dirty="0">
              <a:solidFill>
                <a:srgbClr val="0070C0"/>
              </a:solidFill>
            </a:endParaRPr>
          </a:p>
        </p:txBody>
      </p:sp>
    </p:spTree>
    <p:extLst>
      <p:ext uri="{BB962C8B-B14F-4D97-AF65-F5344CB8AC3E}">
        <p14:creationId xmlns:p14="http://schemas.microsoft.com/office/powerpoint/2010/main" val="2206737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dirty="0">
                <a:solidFill>
                  <a:srgbClr val="00B0F0"/>
                </a:solidFill>
              </a:rPr>
              <a:t>MANAGEMENT: DEFINITION, FUNCTIONS, AND COMPETENCIES</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07868" y="1218875"/>
            <a:ext cx="10901778" cy="1015663"/>
          </a:xfrm>
          <a:prstGeom prst="rect">
            <a:avLst/>
          </a:prstGeom>
          <a:noFill/>
        </p:spPr>
        <p:txBody>
          <a:bodyPr wrap="square">
            <a:spAutoFit/>
          </a:bodyPr>
          <a:lstStyle/>
          <a:p>
            <a:pPr algn="just"/>
            <a:r>
              <a:rPr lang="en-US" sz="2000" dirty="0">
                <a:solidFill>
                  <a:srgbClr val="002060"/>
                </a:solidFill>
              </a:rPr>
              <a:t>Management has been defined as the process, comprised of social and technical functions and activities, occurring within organizations for the purpose of accomplishing predetermined objectives through human and other resources.</a:t>
            </a:r>
            <a:endParaRPr lang="ru-UA" sz="2000" dirty="0">
              <a:solidFill>
                <a:srgbClr val="002060"/>
              </a:solidFill>
            </a:endParaRPr>
          </a:p>
        </p:txBody>
      </p:sp>
      <p:graphicFrame>
        <p:nvGraphicFramePr>
          <p:cNvPr id="6" name="Схема 5">
            <a:extLst>
              <a:ext uri="{FF2B5EF4-FFF2-40B4-BE49-F238E27FC236}">
                <a16:creationId xmlns:a16="http://schemas.microsoft.com/office/drawing/2014/main" id="{AD2E0A5B-FA55-5EB9-8D76-C279EFED903D}"/>
              </a:ext>
            </a:extLst>
          </p:cNvPr>
          <p:cNvGraphicFramePr/>
          <p:nvPr>
            <p:extLst>
              <p:ext uri="{D42A27DB-BD31-4B8C-83A1-F6EECF244321}">
                <p14:modId xmlns:p14="http://schemas.microsoft.com/office/powerpoint/2010/main" val="1536571898"/>
              </p:ext>
            </p:extLst>
          </p:nvPr>
        </p:nvGraphicFramePr>
        <p:xfrm>
          <a:off x="295274" y="2297734"/>
          <a:ext cx="6996590" cy="4220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Рисунок 10">
            <a:extLst>
              <a:ext uri="{FF2B5EF4-FFF2-40B4-BE49-F238E27FC236}">
                <a16:creationId xmlns:a16="http://schemas.microsoft.com/office/drawing/2014/main" id="{5703B894-5A58-22AA-B343-EF7D6AE430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9083" y="2104007"/>
            <a:ext cx="3542839" cy="4305669"/>
          </a:xfrm>
          <a:prstGeom prst="rect">
            <a:avLst/>
          </a:prstGeom>
        </p:spPr>
      </p:pic>
    </p:spTree>
    <p:extLst>
      <p:ext uri="{BB962C8B-B14F-4D97-AF65-F5344CB8AC3E}">
        <p14:creationId xmlns:p14="http://schemas.microsoft.com/office/powerpoint/2010/main" val="449841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dirty="0">
                <a:solidFill>
                  <a:srgbClr val="00B0F0"/>
                </a:solidFill>
              </a:rPr>
              <a:t>MANAGEMENT: DEFINITION, FUNCTIONS, AND COMPETENCIES</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25622" y="1494083"/>
            <a:ext cx="8904303" cy="1015663"/>
          </a:xfrm>
          <a:prstGeom prst="rect">
            <a:avLst/>
          </a:prstGeom>
          <a:noFill/>
        </p:spPr>
        <p:txBody>
          <a:bodyPr wrap="square">
            <a:spAutoFit/>
          </a:bodyPr>
          <a:lstStyle/>
          <a:p>
            <a:pPr algn="just"/>
            <a:r>
              <a:rPr lang="en-US" sz="2000" dirty="0">
                <a:solidFill>
                  <a:srgbClr val="002060"/>
                </a:solidFill>
              </a:rPr>
              <a:t>In order to effectively carry out functions, the manager needs to possess several key competencies. The term competency refers to a state in which an individual has the requisite or adequate ability or qualities to perform certain functions. </a:t>
            </a:r>
          </a:p>
        </p:txBody>
      </p:sp>
      <p:sp>
        <p:nvSpPr>
          <p:cNvPr id="5" name="TextBox 4">
            <a:extLst>
              <a:ext uri="{FF2B5EF4-FFF2-40B4-BE49-F238E27FC236}">
                <a16:creationId xmlns:a16="http://schemas.microsoft.com/office/drawing/2014/main" id="{0C96767D-7AAF-050B-26C1-53C1EC3D3902}"/>
              </a:ext>
            </a:extLst>
          </p:cNvPr>
          <p:cNvSpPr txBox="1"/>
          <p:nvPr/>
        </p:nvSpPr>
        <p:spPr>
          <a:xfrm>
            <a:off x="825622" y="3074807"/>
            <a:ext cx="8637974" cy="369332"/>
          </a:xfrm>
          <a:prstGeom prst="rect">
            <a:avLst/>
          </a:prstGeom>
          <a:noFill/>
        </p:spPr>
        <p:txBody>
          <a:bodyPr wrap="square">
            <a:spAutoFit/>
          </a:bodyPr>
          <a:lstStyle/>
          <a:p>
            <a:r>
              <a:rPr lang="en-US" dirty="0">
                <a:solidFill>
                  <a:srgbClr val="002060"/>
                </a:solidFill>
              </a:rPr>
              <a:t>Skills that involve the ability to critically analyze and solve complex problems. </a:t>
            </a:r>
            <a:endParaRPr lang="ru-UA" dirty="0">
              <a:solidFill>
                <a:srgbClr val="002060"/>
              </a:solidFill>
            </a:endParaRPr>
          </a:p>
        </p:txBody>
      </p:sp>
      <p:sp>
        <p:nvSpPr>
          <p:cNvPr id="10" name="TextBox 9">
            <a:extLst>
              <a:ext uri="{FF2B5EF4-FFF2-40B4-BE49-F238E27FC236}">
                <a16:creationId xmlns:a16="http://schemas.microsoft.com/office/drawing/2014/main" id="{6828E1B0-B3E4-B0DE-597F-7C47BD1EAE58}"/>
              </a:ext>
            </a:extLst>
          </p:cNvPr>
          <p:cNvSpPr txBox="1"/>
          <p:nvPr/>
        </p:nvSpPr>
        <p:spPr>
          <a:xfrm>
            <a:off x="1413768" y="2681265"/>
            <a:ext cx="1995257" cy="369332"/>
          </a:xfrm>
          <a:prstGeom prst="rect">
            <a:avLst/>
          </a:prstGeom>
          <a:solidFill>
            <a:schemeClr val="accent1">
              <a:lumMod val="20000"/>
              <a:lumOff val="80000"/>
            </a:schemeClr>
          </a:solidFill>
        </p:spPr>
        <p:txBody>
          <a:bodyPr wrap="square">
            <a:spAutoFit/>
          </a:bodyPr>
          <a:lstStyle/>
          <a:p>
            <a:pPr algn="ctr"/>
            <a:r>
              <a:rPr lang="en-US" b="1" dirty="0">
                <a:solidFill>
                  <a:schemeClr val="accent2">
                    <a:lumMod val="75000"/>
                  </a:schemeClr>
                </a:solidFill>
              </a:rPr>
              <a:t>Conceptual skills.</a:t>
            </a:r>
          </a:p>
        </p:txBody>
      </p:sp>
      <p:sp>
        <p:nvSpPr>
          <p:cNvPr id="12" name="TextBox 11">
            <a:extLst>
              <a:ext uri="{FF2B5EF4-FFF2-40B4-BE49-F238E27FC236}">
                <a16:creationId xmlns:a16="http://schemas.microsoft.com/office/drawing/2014/main" id="{153F65AA-EF7F-3CE4-378B-3EC721B0B3D7}"/>
              </a:ext>
            </a:extLst>
          </p:cNvPr>
          <p:cNvSpPr txBox="1"/>
          <p:nvPr/>
        </p:nvSpPr>
        <p:spPr>
          <a:xfrm>
            <a:off x="2097349" y="3477331"/>
            <a:ext cx="2013012" cy="369332"/>
          </a:xfrm>
          <a:prstGeom prst="rect">
            <a:avLst/>
          </a:prstGeom>
          <a:solidFill>
            <a:schemeClr val="accent1">
              <a:lumMod val="20000"/>
              <a:lumOff val="80000"/>
            </a:schemeClr>
          </a:solidFill>
        </p:spPr>
        <p:txBody>
          <a:bodyPr wrap="square">
            <a:spAutoFit/>
          </a:bodyPr>
          <a:lstStyle/>
          <a:p>
            <a:r>
              <a:rPr lang="en-US" b="1" dirty="0">
                <a:solidFill>
                  <a:schemeClr val="accent2">
                    <a:lumMod val="75000"/>
                  </a:schemeClr>
                </a:solidFill>
              </a:rPr>
              <a:t>Technical skills </a:t>
            </a:r>
          </a:p>
        </p:txBody>
      </p:sp>
      <p:sp>
        <p:nvSpPr>
          <p:cNvPr id="14" name="TextBox 13">
            <a:extLst>
              <a:ext uri="{FF2B5EF4-FFF2-40B4-BE49-F238E27FC236}">
                <a16:creationId xmlns:a16="http://schemas.microsoft.com/office/drawing/2014/main" id="{04B0F4FF-C04D-F326-12E1-D32DFEFE0B78}"/>
              </a:ext>
            </a:extLst>
          </p:cNvPr>
          <p:cNvSpPr txBox="1"/>
          <p:nvPr/>
        </p:nvSpPr>
        <p:spPr>
          <a:xfrm>
            <a:off x="2878584" y="4366020"/>
            <a:ext cx="2013012" cy="369332"/>
          </a:xfrm>
          <a:prstGeom prst="rect">
            <a:avLst/>
          </a:prstGeom>
          <a:solidFill>
            <a:schemeClr val="accent1">
              <a:lumMod val="20000"/>
              <a:lumOff val="80000"/>
            </a:schemeClr>
          </a:solidFill>
        </p:spPr>
        <p:txBody>
          <a:bodyPr wrap="square">
            <a:spAutoFit/>
          </a:bodyPr>
          <a:lstStyle/>
          <a:p>
            <a:r>
              <a:rPr lang="en-US" b="1" dirty="0">
                <a:solidFill>
                  <a:schemeClr val="accent2">
                    <a:lumMod val="75000"/>
                  </a:schemeClr>
                </a:solidFill>
              </a:rPr>
              <a:t>Interpersonal skills </a:t>
            </a:r>
          </a:p>
        </p:txBody>
      </p:sp>
      <p:sp>
        <p:nvSpPr>
          <p:cNvPr id="16" name="TextBox 15">
            <a:extLst>
              <a:ext uri="{FF2B5EF4-FFF2-40B4-BE49-F238E27FC236}">
                <a16:creationId xmlns:a16="http://schemas.microsoft.com/office/drawing/2014/main" id="{64562CD5-157F-760F-2170-F8CB65E9327A}"/>
              </a:ext>
            </a:extLst>
          </p:cNvPr>
          <p:cNvSpPr txBox="1"/>
          <p:nvPr/>
        </p:nvSpPr>
        <p:spPr>
          <a:xfrm>
            <a:off x="1413768" y="3937835"/>
            <a:ext cx="7494973" cy="369332"/>
          </a:xfrm>
          <a:prstGeom prst="rect">
            <a:avLst/>
          </a:prstGeom>
          <a:noFill/>
        </p:spPr>
        <p:txBody>
          <a:bodyPr wrap="square">
            <a:spAutoFit/>
          </a:bodyPr>
          <a:lstStyle/>
          <a:p>
            <a:r>
              <a:rPr lang="en-US" dirty="0">
                <a:solidFill>
                  <a:srgbClr val="002060"/>
                </a:solidFill>
              </a:rPr>
              <a:t>Skills that reflect expertise or ability to perform a specific work task.</a:t>
            </a:r>
            <a:endParaRPr lang="ru-UA" dirty="0">
              <a:solidFill>
                <a:srgbClr val="002060"/>
              </a:solidFill>
            </a:endParaRPr>
          </a:p>
        </p:txBody>
      </p:sp>
      <p:sp>
        <p:nvSpPr>
          <p:cNvPr id="18" name="TextBox 17">
            <a:extLst>
              <a:ext uri="{FF2B5EF4-FFF2-40B4-BE49-F238E27FC236}">
                <a16:creationId xmlns:a16="http://schemas.microsoft.com/office/drawing/2014/main" id="{B48221C6-76D4-7DFC-29B2-15A2D0CE02DF}"/>
              </a:ext>
            </a:extLst>
          </p:cNvPr>
          <p:cNvSpPr txBox="1"/>
          <p:nvPr/>
        </p:nvSpPr>
        <p:spPr>
          <a:xfrm>
            <a:off x="2411396" y="4902252"/>
            <a:ext cx="7208669" cy="923330"/>
          </a:xfrm>
          <a:prstGeom prst="rect">
            <a:avLst/>
          </a:prstGeom>
          <a:noFill/>
        </p:spPr>
        <p:txBody>
          <a:bodyPr wrap="square">
            <a:spAutoFit/>
          </a:bodyPr>
          <a:lstStyle/>
          <a:p>
            <a:r>
              <a:rPr lang="en-US" dirty="0">
                <a:solidFill>
                  <a:srgbClr val="002060"/>
                </a:solidFill>
              </a:rPr>
              <a:t>Skills that enable a manager to communicate with work well with other individuals, regardless of whether they are peers, supervisors, or subordinates.</a:t>
            </a:r>
            <a:endParaRPr lang="ru-UA" dirty="0">
              <a:solidFill>
                <a:srgbClr val="002060"/>
              </a:solidFill>
            </a:endParaRPr>
          </a:p>
        </p:txBody>
      </p:sp>
      <p:pic>
        <p:nvPicPr>
          <p:cNvPr id="20" name="Рисунок 19">
            <a:extLst>
              <a:ext uri="{FF2B5EF4-FFF2-40B4-BE49-F238E27FC236}">
                <a16:creationId xmlns:a16="http://schemas.microsoft.com/office/drawing/2014/main" id="{D798FC8F-E456-441B-0C56-00A47DBB11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755" y="2414725"/>
            <a:ext cx="2565647" cy="2601157"/>
          </a:xfrm>
          <a:prstGeom prst="rect">
            <a:avLst/>
          </a:prstGeom>
        </p:spPr>
      </p:pic>
    </p:spTree>
    <p:extLst>
      <p:ext uri="{BB962C8B-B14F-4D97-AF65-F5344CB8AC3E}">
        <p14:creationId xmlns:p14="http://schemas.microsoft.com/office/powerpoint/2010/main" val="541258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dirty="0">
                <a:solidFill>
                  <a:srgbClr val="00B0F0"/>
                </a:solidFill>
              </a:rPr>
              <a:t>FOCUS OF MANAGEMENT: SELF, UNIT/TEAM, AND ORGANIZATION</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25622" y="1494083"/>
            <a:ext cx="8522563" cy="2554545"/>
          </a:xfrm>
          <a:prstGeom prst="rect">
            <a:avLst/>
          </a:prstGeom>
          <a:noFill/>
        </p:spPr>
        <p:txBody>
          <a:bodyPr wrap="square">
            <a:spAutoFit/>
          </a:bodyPr>
          <a:lstStyle/>
          <a:p>
            <a:pPr algn="just"/>
            <a:r>
              <a:rPr lang="en-US" sz="2000" dirty="0">
                <a:solidFill>
                  <a:srgbClr val="002060"/>
                </a:solidFill>
              </a:rPr>
              <a:t>Effective health care management involves exercising professional judgment and skills and carrying out the aforementioned managerial functions at three levels: </a:t>
            </a:r>
          </a:p>
          <a:p>
            <a:pPr algn="just"/>
            <a:endParaRPr lang="en-US" sz="2000" dirty="0">
              <a:solidFill>
                <a:srgbClr val="002060"/>
              </a:solidFill>
            </a:endParaRPr>
          </a:p>
          <a:p>
            <a:pPr marL="342900" indent="-342900" algn="just">
              <a:buFont typeface="Wingdings" panose="05000000000000000000" pitchFamily="2" charset="2"/>
              <a:buChar char="Ø"/>
            </a:pPr>
            <a:r>
              <a:rPr lang="en-US" sz="2000" dirty="0">
                <a:solidFill>
                  <a:srgbClr val="002060"/>
                </a:solidFill>
              </a:rPr>
              <a:t>self, </a:t>
            </a:r>
          </a:p>
          <a:p>
            <a:pPr marL="342900" indent="-342900" algn="just">
              <a:buFont typeface="Wingdings" panose="05000000000000000000" pitchFamily="2" charset="2"/>
              <a:buChar char="Ø"/>
            </a:pPr>
            <a:endParaRPr lang="en-US" sz="2000" dirty="0">
              <a:solidFill>
                <a:srgbClr val="002060"/>
              </a:solidFill>
            </a:endParaRPr>
          </a:p>
          <a:p>
            <a:pPr marL="342900" indent="-342900" algn="just">
              <a:buFont typeface="Wingdings" panose="05000000000000000000" pitchFamily="2" charset="2"/>
              <a:buChar char="Ø"/>
            </a:pPr>
            <a:r>
              <a:rPr lang="en-US" sz="2000" dirty="0">
                <a:solidFill>
                  <a:srgbClr val="002060"/>
                </a:solidFill>
              </a:rPr>
              <a:t>unit/team,</a:t>
            </a:r>
          </a:p>
          <a:p>
            <a:pPr marL="342900" indent="-342900" algn="just">
              <a:buFont typeface="Wingdings" panose="05000000000000000000" pitchFamily="2" charset="2"/>
              <a:buChar char="Ø"/>
            </a:pPr>
            <a:endParaRPr lang="en-US" sz="2000" dirty="0">
              <a:solidFill>
                <a:srgbClr val="002060"/>
              </a:solidFill>
            </a:endParaRPr>
          </a:p>
          <a:p>
            <a:pPr marL="342900" indent="-342900" algn="just">
              <a:buFont typeface="Wingdings" panose="05000000000000000000" pitchFamily="2" charset="2"/>
              <a:buChar char="Ø"/>
            </a:pPr>
            <a:r>
              <a:rPr lang="en-US" sz="2000" dirty="0">
                <a:solidFill>
                  <a:srgbClr val="002060"/>
                </a:solidFill>
              </a:rPr>
              <a:t>organization.</a:t>
            </a:r>
            <a:endParaRPr lang="ru-UA" sz="2000" dirty="0">
              <a:solidFill>
                <a:srgbClr val="002060"/>
              </a:solidFill>
            </a:endParaRPr>
          </a:p>
        </p:txBody>
      </p:sp>
      <p:pic>
        <p:nvPicPr>
          <p:cNvPr id="9" name="Рисунок 8">
            <a:extLst>
              <a:ext uri="{FF2B5EF4-FFF2-40B4-BE49-F238E27FC236}">
                <a16:creationId xmlns:a16="http://schemas.microsoft.com/office/drawing/2014/main" id="{3A5DCD20-9439-24F9-5C93-114F6A08E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5742" y="2240310"/>
            <a:ext cx="6585936" cy="4438650"/>
          </a:xfrm>
          <a:prstGeom prst="rect">
            <a:avLst/>
          </a:prstGeom>
        </p:spPr>
      </p:pic>
    </p:spTree>
    <p:extLst>
      <p:ext uri="{BB962C8B-B14F-4D97-AF65-F5344CB8AC3E}">
        <p14:creationId xmlns:p14="http://schemas.microsoft.com/office/powerpoint/2010/main" val="4174090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fontScale="92500"/>
          </a:bodyPr>
          <a:lstStyle/>
          <a:p>
            <a:r>
              <a:rPr lang="en-US" sz="3000" b="1" dirty="0">
                <a:solidFill>
                  <a:srgbClr val="00B0F0"/>
                </a:solidFill>
              </a:rPr>
              <a:t>ROLE OF THE MANAGER IN ESTABLISHING AND MAINTAINING ORGANIZATIONAL CULTURE</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25623" y="1494083"/>
            <a:ext cx="8300622" cy="1354217"/>
          </a:xfrm>
          <a:prstGeom prst="rect">
            <a:avLst/>
          </a:prstGeom>
          <a:noFill/>
        </p:spPr>
        <p:txBody>
          <a:bodyPr wrap="square">
            <a:spAutoFit/>
          </a:bodyPr>
          <a:lstStyle/>
          <a:p>
            <a:pPr algn="just"/>
            <a:r>
              <a:rPr lang="en-US" sz="2000" dirty="0">
                <a:solidFill>
                  <a:srgbClr val="002060"/>
                </a:solidFill>
              </a:rPr>
              <a:t>Every organization has a distinct culture, known as the beliefs, attitudes, and behavior that are shared among organizational members. </a:t>
            </a:r>
          </a:p>
          <a:p>
            <a:pPr algn="just"/>
            <a:r>
              <a:rPr lang="en-US" sz="2200" b="1" dirty="0">
                <a:solidFill>
                  <a:schemeClr val="accent2">
                    <a:lumMod val="60000"/>
                    <a:lumOff val="40000"/>
                  </a:schemeClr>
                </a:solidFill>
              </a:rPr>
              <a:t>Organizational culture</a:t>
            </a:r>
            <a:r>
              <a:rPr lang="en-US" sz="2200" dirty="0">
                <a:solidFill>
                  <a:srgbClr val="002060"/>
                </a:solidFill>
              </a:rPr>
              <a:t> </a:t>
            </a:r>
            <a:r>
              <a:rPr lang="en-US" sz="2000" dirty="0">
                <a:solidFill>
                  <a:srgbClr val="002060"/>
                </a:solidFill>
              </a:rPr>
              <a:t>is commonly defined as the character, personality, and experience of organizational life i.e., what the organization really “is”.</a:t>
            </a:r>
            <a:endParaRPr lang="ru-UA" sz="2000" dirty="0">
              <a:solidFill>
                <a:srgbClr val="002060"/>
              </a:solidFill>
            </a:endParaRPr>
          </a:p>
        </p:txBody>
      </p:sp>
      <p:sp>
        <p:nvSpPr>
          <p:cNvPr id="5" name="TextBox 4">
            <a:extLst>
              <a:ext uri="{FF2B5EF4-FFF2-40B4-BE49-F238E27FC236}">
                <a16:creationId xmlns:a16="http://schemas.microsoft.com/office/drawing/2014/main" id="{4758F3F6-DBE4-7239-1D76-023E618FA07A}"/>
              </a:ext>
            </a:extLst>
          </p:cNvPr>
          <p:cNvSpPr txBox="1"/>
          <p:nvPr/>
        </p:nvSpPr>
        <p:spPr>
          <a:xfrm>
            <a:off x="1606858" y="2917609"/>
            <a:ext cx="5046956" cy="1046440"/>
          </a:xfrm>
          <a:prstGeom prst="rect">
            <a:avLst/>
          </a:prstGeom>
          <a:noFill/>
        </p:spPr>
        <p:txBody>
          <a:bodyPr wrap="square">
            <a:spAutoFit/>
          </a:bodyPr>
          <a:lstStyle/>
          <a:p>
            <a:r>
              <a:rPr lang="en-US" sz="2200" b="1" dirty="0">
                <a:solidFill>
                  <a:schemeClr val="accent2">
                    <a:lumMod val="60000"/>
                    <a:lumOff val="40000"/>
                  </a:schemeClr>
                </a:solidFill>
              </a:rPr>
              <a:t>Values</a:t>
            </a:r>
            <a:r>
              <a:rPr lang="en-US" sz="2000" dirty="0"/>
              <a:t> </a:t>
            </a:r>
            <a:r>
              <a:rPr lang="en-US" sz="2000" dirty="0">
                <a:solidFill>
                  <a:srgbClr val="002060"/>
                </a:solidFill>
              </a:rPr>
              <a:t>are principles the organization believes in and shape the organization’s purpose, goals, and day-to-day behaviors. </a:t>
            </a:r>
            <a:endParaRPr lang="ru-UA" sz="2000" dirty="0">
              <a:solidFill>
                <a:srgbClr val="002060"/>
              </a:solidFill>
            </a:endParaRPr>
          </a:p>
        </p:txBody>
      </p:sp>
      <p:sp>
        <p:nvSpPr>
          <p:cNvPr id="7" name="TextBox 6">
            <a:extLst>
              <a:ext uri="{FF2B5EF4-FFF2-40B4-BE49-F238E27FC236}">
                <a16:creationId xmlns:a16="http://schemas.microsoft.com/office/drawing/2014/main" id="{83FB2C86-5204-67C4-3001-8932DCDB30ED}"/>
              </a:ext>
            </a:extLst>
          </p:cNvPr>
          <p:cNvSpPr txBox="1"/>
          <p:nvPr/>
        </p:nvSpPr>
        <p:spPr>
          <a:xfrm>
            <a:off x="2251969" y="4449496"/>
            <a:ext cx="7865616" cy="769441"/>
          </a:xfrm>
          <a:prstGeom prst="rect">
            <a:avLst/>
          </a:prstGeom>
          <a:noFill/>
        </p:spPr>
        <p:txBody>
          <a:bodyPr wrap="square">
            <a:spAutoFit/>
          </a:bodyPr>
          <a:lstStyle/>
          <a:p>
            <a:pPr algn="ctr"/>
            <a:r>
              <a:rPr lang="en-US" sz="2200" b="1" u="sng" dirty="0">
                <a:solidFill>
                  <a:srgbClr val="002060"/>
                </a:solidFill>
              </a:rPr>
              <a:t>Statements of values, mission, and vision result from the organizational strategic planning process. </a:t>
            </a:r>
            <a:endParaRPr lang="ru-UA" sz="2200" b="1" u="sng" dirty="0">
              <a:solidFill>
                <a:srgbClr val="002060"/>
              </a:solidFill>
            </a:endParaRPr>
          </a:p>
        </p:txBody>
      </p:sp>
      <p:sp>
        <p:nvSpPr>
          <p:cNvPr id="9" name="TextBox 8">
            <a:extLst>
              <a:ext uri="{FF2B5EF4-FFF2-40B4-BE49-F238E27FC236}">
                <a16:creationId xmlns:a16="http://schemas.microsoft.com/office/drawing/2014/main" id="{42C1BE22-BE33-EA11-D9D8-E8C7111C8D9B}"/>
              </a:ext>
            </a:extLst>
          </p:cNvPr>
          <p:cNvSpPr txBox="1"/>
          <p:nvPr/>
        </p:nvSpPr>
        <p:spPr>
          <a:xfrm>
            <a:off x="7546019" y="2917609"/>
            <a:ext cx="3826276" cy="1046440"/>
          </a:xfrm>
          <a:prstGeom prst="rect">
            <a:avLst/>
          </a:prstGeom>
          <a:noFill/>
        </p:spPr>
        <p:txBody>
          <a:bodyPr wrap="square">
            <a:spAutoFit/>
          </a:bodyPr>
          <a:lstStyle/>
          <a:p>
            <a:r>
              <a:rPr lang="en-US" sz="2000" dirty="0">
                <a:solidFill>
                  <a:srgbClr val="002060"/>
                </a:solidFill>
              </a:rPr>
              <a:t>The </a:t>
            </a:r>
            <a:r>
              <a:rPr lang="en-US" sz="2200" b="1" dirty="0">
                <a:solidFill>
                  <a:schemeClr val="accent2">
                    <a:lumMod val="60000"/>
                    <a:lumOff val="40000"/>
                  </a:schemeClr>
                </a:solidFill>
              </a:rPr>
              <a:t>mission</a:t>
            </a:r>
            <a:r>
              <a:rPr lang="en-US" sz="2000" dirty="0">
                <a:solidFill>
                  <a:srgbClr val="002060"/>
                </a:solidFill>
              </a:rPr>
              <a:t> of the organization is its fundamental purpose, or what the organization seeks to achieve. </a:t>
            </a:r>
            <a:endParaRPr lang="ru-UA" sz="2000" dirty="0">
              <a:solidFill>
                <a:srgbClr val="002060"/>
              </a:solidFill>
            </a:endParaRPr>
          </a:p>
        </p:txBody>
      </p:sp>
      <p:sp>
        <p:nvSpPr>
          <p:cNvPr id="11" name="TextBox 10">
            <a:extLst>
              <a:ext uri="{FF2B5EF4-FFF2-40B4-BE49-F238E27FC236}">
                <a16:creationId xmlns:a16="http://schemas.microsoft.com/office/drawing/2014/main" id="{D5AFD526-86DD-1FC4-54BD-EC9C3C1120EF}"/>
              </a:ext>
            </a:extLst>
          </p:cNvPr>
          <p:cNvSpPr txBox="1"/>
          <p:nvPr/>
        </p:nvSpPr>
        <p:spPr>
          <a:xfrm>
            <a:off x="556334" y="5704384"/>
            <a:ext cx="11079332" cy="769441"/>
          </a:xfrm>
          <a:prstGeom prst="rect">
            <a:avLst/>
          </a:prstGeom>
          <a:noFill/>
        </p:spPr>
        <p:txBody>
          <a:bodyPr wrap="square">
            <a:spAutoFit/>
          </a:bodyPr>
          <a:lstStyle/>
          <a:p>
            <a:r>
              <a:rPr lang="en-US" sz="2200" b="1" dirty="0">
                <a:solidFill>
                  <a:schemeClr val="accent1">
                    <a:lumMod val="75000"/>
                  </a:schemeClr>
                </a:solidFill>
              </a:rPr>
              <a:t>Organizations are establishing codes of conduct or standards of behavior that all employees must follow. These standards of behavior align with the values, mission, and vision.</a:t>
            </a:r>
            <a:endParaRPr lang="ru-UA" sz="2200" b="1" dirty="0">
              <a:solidFill>
                <a:schemeClr val="accent1">
                  <a:lumMod val="75000"/>
                </a:schemeClr>
              </a:solidFill>
            </a:endParaRPr>
          </a:p>
        </p:txBody>
      </p:sp>
    </p:spTree>
    <p:extLst>
      <p:ext uri="{BB962C8B-B14F-4D97-AF65-F5344CB8AC3E}">
        <p14:creationId xmlns:p14="http://schemas.microsoft.com/office/powerpoint/2010/main" val="17214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dirty="0">
                <a:solidFill>
                  <a:srgbClr val="00B0F0"/>
                </a:solidFill>
              </a:rPr>
              <a:t>ROLE OF THE MANAGER IN TALENT MANAGEMENT</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25623" y="1494083"/>
            <a:ext cx="8300622" cy="1015663"/>
          </a:xfrm>
          <a:prstGeom prst="rect">
            <a:avLst/>
          </a:prstGeom>
          <a:noFill/>
        </p:spPr>
        <p:txBody>
          <a:bodyPr wrap="square">
            <a:spAutoFit/>
          </a:bodyPr>
          <a:lstStyle/>
          <a:p>
            <a:pPr algn="just"/>
            <a:r>
              <a:rPr lang="en-US" sz="2000" dirty="0">
                <a:solidFill>
                  <a:srgbClr val="002060"/>
                </a:solidFill>
              </a:rPr>
              <a:t>From a strategic perspective, health care organizations compete for labor, and it is commonly accepted today that high performing health care organizations are dependent upon individual human performance. </a:t>
            </a:r>
            <a:endParaRPr lang="ru-UA" sz="2000" dirty="0">
              <a:solidFill>
                <a:srgbClr val="002060"/>
              </a:solidFill>
            </a:endParaRPr>
          </a:p>
        </p:txBody>
      </p:sp>
      <p:sp>
        <p:nvSpPr>
          <p:cNvPr id="6" name="TextBox 5">
            <a:extLst>
              <a:ext uri="{FF2B5EF4-FFF2-40B4-BE49-F238E27FC236}">
                <a16:creationId xmlns:a16="http://schemas.microsoft.com/office/drawing/2014/main" id="{4AE6175A-8BCD-307B-6176-43B3A25706E7}"/>
              </a:ext>
            </a:extLst>
          </p:cNvPr>
          <p:cNvSpPr txBox="1"/>
          <p:nvPr/>
        </p:nvSpPr>
        <p:spPr>
          <a:xfrm>
            <a:off x="2479088" y="2797335"/>
            <a:ext cx="6647157" cy="1446550"/>
          </a:xfrm>
          <a:prstGeom prst="rect">
            <a:avLst/>
          </a:prstGeom>
          <a:noFill/>
          <a:ln w="12700">
            <a:solidFill>
              <a:schemeClr val="accent1">
                <a:lumMod val="60000"/>
                <a:lumOff val="40000"/>
              </a:schemeClr>
            </a:solidFill>
          </a:ln>
        </p:spPr>
        <p:txBody>
          <a:bodyPr wrap="square">
            <a:spAutoFit/>
          </a:bodyPr>
          <a:lstStyle/>
          <a:p>
            <a:pPr algn="ctr"/>
            <a:r>
              <a:rPr lang="en-US" sz="2200" dirty="0">
                <a:solidFill>
                  <a:srgbClr val="002060"/>
                </a:solidFill>
              </a:rPr>
              <a:t>Human resources management has been replaced in many health care organizations with </a:t>
            </a:r>
            <a:r>
              <a:rPr lang="en-US" sz="2200" b="1" dirty="0">
                <a:solidFill>
                  <a:schemeClr val="accent1">
                    <a:lumMod val="60000"/>
                    <a:lumOff val="40000"/>
                  </a:schemeClr>
                </a:solidFill>
              </a:rPr>
              <a:t>talent management. </a:t>
            </a:r>
            <a:r>
              <a:rPr lang="en-US" sz="2200" dirty="0">
                <a:solidFill>
                  <a:srgbClr val="002060"/>
                </a:solidFill>
              </a:rPr>
              <a:t>The focus has shifted to securing and retaining the talent needed to do the job in the best way.</a:t>
            </a:r>
            <a:endParaRPr lang="ru-UA" sz="2200" dirty="0">
              <a:solidFill>
                <a:srgbClr val="002060"/>
              </a:solidFill>
            </a:endParaRPr>
          </a:p>
        </p:txBody>
      </p:sp>
      <p:sp>
        <p:nvSpPr>
          <p:cNvPr id="10" name="TextBox 9">
            <a:extLst>
              <a:ext uri="{FF2B5EF4-FFF2-40B4-BE49-F238E27FC236}">
                <a16:creationId xmlns:a16="http://schemas.microsoft.com/office/drawing/2014/main" id="{AC018A1E-B592-3BB9-DEA0-E32DABDFFA40}"/>
              </a:ext>
            </a:extLst>
          </p:cNvPr>
          <p:cNvSpPr txBox="1"/>
          <p:nvPr/>
        </p:nvSpPr>
        <p:spPr>
          <a:xfrm>
            <a:off x="1326171" y="4968527"/>
            <a:ext cx="9567911" cy="1323439"/>
          </a:xfrm>
          <a:prstGeom prst="rect">
            <a:avLst/>
          </a:prstGeom>
          <a:noFill/>
        </p:spPr>
        <p:txBody>
          <a:bodyPr wrap="square">
            <a:spAutoFit/>
          </a:bodyPr>
          <a:lstStyle/>
          <a:p>
            <a:r>
              <a:rPr lang="en-US" sz="2000" dirty="0">
                <a:solidFill>
                  <a:srgbClr val="002060"/>
                </a:solidFill>
              </a:rPr>
              <a:t>Beyond recruitment, managers are concerned about developing and retaining those staff who are excellent performers. Many health care organizations are creating high-involvement organizations that identify and meet employee needs through their jobs and the large organizational work setting. </a:t>
            </a:r>
            <a:endParaRPr lang="ru-UA" sz="2000" dirty="0">
              <a:solidFill>
                <a:srgbClr val="002060"/>
              </a:solidFill>
            </a:endParaRPr>
          </a:p>
        </p:txBody>
      </p:sp>
    </p:spTree>
    <p:extLst>
      <p:ext uri="{BB962C8B-B14F-4D97-AF65-F5344CB8AC3E}">
        <p14:creationId xmlns:p14="http://schemas.microsoft.com/office/powerpoint/2010/main" val="32565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dirty="0">
                <a:solidFill>
                  <a:srgbClr val="00B0F0"/>
                </a:solidFill>
              </a:rPr>
              <a:t>ROLE OF THE MANAGER IN ENSURING HIGH PERFORMANCE</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1029809" y="1195850"/>
            <a:ext cx="10120544" cy="1323439"/>
          </a:xfrm>
          <a:prstGeom prst="rect">
            <a:avLst/>
          </a:prstGeom>
          <a:noFill/>
        </p:spPr>
        <p:txBody>
          <a:bodyPr wrap="square">
            <a:spAutoFit/>
          </a:bodyPr>
          <a:lstStyle/>
          <a:p>
            <a:pPr algn="just"/>
            <a:r>
              <a:rPr lang="en-US" sz="2000" b="1" u="sng" dirty="0">
                <a:solidFill>
                  <a:schemeClr val="tx2">
                    <a:lumMod val="60000"/>
                    <a:lumOff val="40000"/>
                  </a:schemeClr>
                </a:solidFill>
              </a:rPr>
              <a:t>Role of the manager </a:t>
            </a:r>
            <a:r>
              <a:rPr lang="en-US" sz="2000" dirty="0">
                <a:solidFill>
                  <a:srgbClr val="002060"/>
                </a:solidFill>
              </a:rPr>
              <a:t>is to ensure that the unit, service, division, or organization he or she leads achieves high performance. To understand performance, one has to appreciate the value of setting and meeting goals and objectives for the unit/service and organization as a whole, in terms of the work that is being carried out. </a:t>
            </a:r>
            <a:endParaRPr lang="ru-UA" sz="2000" dirty="0">
              <a:solidFill>
                <a:srgbClr val="002060"/>
              </a:solidFill>
            </a:endParaRPr>
          </a:p>
        </p:txBody>
      </p:sp>
      <p:sp>
        <p:nvSpPr>
          <p:cNvPr id="5" name="TextBox 4">
            <a:extLst>
              <a:ext uri="{FF2B5EF4-FFF2-40B4-BE49-F238E27FC236}">
                <a16:creationId xmlns:a16="http://schemas.microsoft.com/office/drawing/2014/main" id="{AEE90469-A434-CA5E-D178-6158CC10CD2E}"/>
              </a:ext>
            </a:extLst>
          </p:cNvPr>
          <p:cNvSpPr txBox="1"/>
          <p:nvPr/>
        </p:nvSpPr>
        <p:spPr>
          <a:xfrm>
            <a:off x="6871317" y="3125299"/>
            <a:ext cx="4869472" cy="3139321"/>
          </a:xfrm>
          <a:prstGeom prst="rect">
            <a:avLst/>
          </a:prstGeom>
          <a:noFill/>
        </p:spPr>
        <p:txBody>
          <a:bodyPr wrap="square">
            <a:spAutoFit/>
          </a:bodyPr>
          <a:lstStyle/>
          <a:p>
            <a:r>
              <a:rPr lang="en-US" b="1" u="sng" dirty="0">
                <a:solidFill>
                  <a:schemeClr val="tx2">
                    <a:lumMod val="60000"/>
                    <a:lumOff val="40000"/>
                  </a:schemeClr>
                </a:solidFill>
              </a:rPr>
              <a:t>Goals and objectives </a:t>
            </a:r>
            <a:r>
              <a:rPr lang="en-US" dirty="0">
                <a:solidFill>
                  <a:srgbClr val="002060"/>
                </a:solidFill>
              </a:rPr>
              <a:t>are desired end points for activity and reflect strategic and operational directions for the organization. They are:</a:t>
            </a:r>
          </a:p>
          <a:p>
            <a:endParaRPr lang="en-US" dirty="0">
              <a:solidFill>
                <a:srgbClr val="002060"/>
              </a:solidFill>
            </a:endParaRPr>
          </a:p>
          <a:p>
            <a:pPr marL="285750" indent="-285750">
              <a:buFont typeface="Wingdings" panose="05000000000000000000" pitchFamily="2" charset="2"/>
              <a:buChar char="Ø"/>
            </a:pPr>
            <a:r>
              <a:rPr lang="en-US" dirty="0">
                <a:solidFill>
                  <a:srgbClr val="002060"/>
                </a:solidFill>
              </a:rPr>
              <a:t> specific, </a:t>
            </a:r>
          </a:p>
          <a:p>
            <a:pPr marL="285750" indent="-285750">
              <a:buFont typeface="Wingdings" panose="05000000000000000000" pitchFamily="2" charset="2"/>
              <a:buChar char="Ø"/>
            </a:pPr>
            <a:endParaRPr lang="en-US" dirty="0">
              <a:solidFill>
                <a:srgbClr val="002060"/>
              </a:solidFill>
            </a:endParaRPr>
          </a:p>
          <a:p>
            <a:pPr marL="285750" indent="-285750">
              <a:buFont typeface="Wingdings" panose="05000000000000000000" pitchFamily="2" charset="2"/>
              <a:buChar char="Ø"/>
            </a:pPr>
            <a:r>
              <a:rPr lang="en-US" dirty="0">
                <a:solidFill>
                  <a:srgbClr val="002060"/>
                </a:solidFill>
              </a:rPr>
              <a:t>measurable, </a:t>
            </a:r>
          </a:p>
          <a:p>
            <a:pPr marL="285750" indent="-285750">
              <a:buFont typeface="Wingdings" panose="05000000000000000000" pitchFamily="2" charset="2"/>
              <a:buChar char="Ø"/>
            </a:pPr>
            <a:endParaRPr lang="en-US" dirty="0">
              <a:solidFill>
                <a:srgbClr val="002060"/>
              </a:solidFill>
            </a:endParaRPr>
          </a:p>
          <a:p>
            <a:pPr marL="285750" indent="-285750">
              <a:buFont typeface="Wingdings" panose="05000000000000000000" pitchFamily="2" charset="2"/>
              <a:buChar char="Ø"/>
            </a:pPr>
            <a:r>
              <a:rPr lang="en-US" dirty="0">
                <a:solidFill>
                  <a:srgbClr val="002060"/>
                </a:solidFill>
              </a:rPr>
              <a:t>meaningful, </a:t>
            </a:r>
          </a:p>
          <a:p>
            <a:pPr marL="285750" indent="-285750">
              <a:buFont typeface="Wingdings" panose="05000000000000000000" pitchFamily="2" charset="2"/>
              <a:buChar char="Ø"/>
            </a:pPr>
            <a:endParaRPr lang="en-US" dirty="0">
              <a:solidFill>
                <a:srgbClr val="002060"/>
              </a:solidFill>
            </a:endParaRPr>
          </a:p>
          <a:p>
            <a:pPr marL="285750" indent="-285750">
              <a:buFont typeface="Wingdings" panose="05000000000000000000" pitchFamily="2" charset="2"/>
              <a:buChar char="Ø"/>
            </a:pPr>
            <a:r>
              <a:rPr lang="en-US" dirty="0">
                <a:solidFill>
                  <a:srgbClr val="002060"/>
                </a:solidFill>
              </a:rPr>
              <a:t>time oriented. </a:t>
            </a:r>
            <a:endParaRPr lang="ru-UA" dirty="0">
              <a:solidFill>
                <a:srgbClr val="002060"/>
              </a:solidFill>
            </a:endParaRPr>
          </a:p>
        </p:txBody>
      </p:sp>
      <p:pic>
        <p:nvPicPr>
          <p:cNvPr id="8" name="Рисунок 7">
            <a:extLst>
              <a:ext uri="{FF2B5EF4-FFF2-40B4-BE49-F238E27FC236}">
                <a16:creationId xmlns:a16="http://schemas.microsoft.com/office/drawing/2014/main" id="{E5AF3651-01AF-41E6-3F52-97551499D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870" y="3018783"/>
            <a:ext cx="6342972" cy="3561852"/>
          </a:xfrm>
          <a:prstGeom prst="rect">
            <a:avLst/>
          </a:prstGeom>
        </p:spPr>
      </p:pic>
    </p:spTree>
    <p:extLst>
      <p:ext uri="{BB962C8B-B14F-4D97-AF65-F5344CB8AC3E}">
        <p14:creationId xmlns:p14="http://schemas.microsoft.com/office/powerpoint/2010/main" val="1411897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dirty="0">
                <a:solidFill>
                  <a:srgbClr val="00B0F0"/>
                </a:solidFill>
              </a:rPr>
              <a:t>ROLE OF THE MANAGER IN ENSURING HIGH PERFORMANCE</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52256" y="1193956"/>
            <a:ext cx="10724226" cy="5324535"/>
          </a:xfrm>
          <a:prstGeom prst="rect">
            <a:avLst/>
          </a:prstGeom>
          <a:noFill/>
        </p:spPr>
        <p:txBody>
          <a:bodyPr wrap="square">
            <a:spAutoFit/>
          </a:bodyPr>
          <a:lstStyle/>
          <a:p>
            <a:pPr algn="just"/>
            <a:r>
              <a:rPr lang="en-US" sz="2000" dirty="0">
                <a:solidFill>
                  <a:srgbClr val="002060"/>
                </a:solidFill>
              </a:rPr>
              <a:t>The “championship processes” and the need to develop performance measures in each of the following: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governance and strategic management;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clinical quality, including customer satisfaction;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clinical organization;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financial planning;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planning and marketing;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information services;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human resources; </a:t>
            </a:r>
          </a:p>
          <a:p>
            <a:pPr algn="just"/>
            <a:endParaRPr lang="en-US" sz="2000" dirty="0">
              <a:solidFill>
                <a:srgbClr val="002060"/>
              </a:solidFill>
            </a:endParaRPr>
          </a:p>
          <a:p>
            <a:pPr marL="342900" indent="-342900" algn="just">
              <a:buFont typeface="Wingdings" panose="05000000000000000000" pitchFamily="2" charset="2"/>
              <a:buChar char="ü"/>
            </a:pPr>
            <a:r>
              <a:rPr lang="en-US" sz="2000" dirty="0">
                <a:solidFill>
                  <a:srgbClr val="002060"/>
                </a:solidFill>
              </a:rPr>
              <a:t>plant and supplies.</a:t>
            </a:r>
            <a:endParaRPr lang="ru-UA" sz="2000" dirty="0">
              <a:solidFill>
                <a:srgbClr val="002060"/>
              </a:solidFill>
            </a:endParaRPr>
          </a:p>
        </p:txBody>
      </p:sp>
      <p:pic>
        <p:nvPicPr>
          <p:cNvPr id="6" name="Рисунок 5">
            <a:extLst>
              <a:ext uri="{FF2B5EF4-FFF2-40B4-BE49-F238E27FC236}">
                <a16:creationId xmlns:a16="http://schemas.microsoft.com/office/drawing/2014/main" id="{E74AF566-409A-394E-F0E6-90E90E58F1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254928"/>
            <a:ext cx="5906610" cy="4465468"/>
          </a:xfrm>
          <a:prstGeom prst="rect">
            <a:avLst/>
          </a:prstGeom>
        </p:spPr>
      </p:pic>
    </p:spTree>
    <p:extLst>
      <p:ext uri="{BB962C8B-B14F-4D97-AF65-F5344CB8AC3E}">
        <p14:creationId xmlns:p14="http://schemas.microsoft.com/office/powerpoint/2010/main" val="2452221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dirty="0">
                <a:solidFill>
                  <a:srgbClr val="00B0F0"/>
                </a:solidFill>
              </a:rPr>
              <a:t>ROLE OF THE MANAGER IN ENSURING HIGH PERFORMANCE</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43378" y="1178221"/>
            <a:ext cx="8629095" cy="707886"/>
          </a:xfrm>
          <a:prstGeom prst="rect">
            <a:avLst/>
          </a:prstGeom>
          <a:noFill/>
        </p:spPr>
        <p:txBody>
          <a:bodyPr wrap="square">
            <a:spAutoFit/>
          </a:bodyPr>
          <a:lstStyle/>
          <a:p>
            <a:pPr algn="just"/>
            <a:r>
              <a:rPr lang="en-US" sz="2000" dirty="0">
                <a:solidFill>
                  <a:srgbClr val="002060"/>
                </a:solidFill>
              </a:rPr>
              <a:t>The manager’s job, ultimately, is to ensure these targets are met by carrying out the previously discussed management functions. </a:t>
            </a:r>
          </a:p>
        </p:txBody>
      </p:sp>
      <p:sp>
        <p:nvSpPr>
          <p:cNvPr id="5" name="TextBox 4">
            <a:extLst>
              <a:ext uri="{FF2B5EF4-FFF2-40B4-BE49-F238E27FC236}">
                <a16:creationId xmlns:a16="http://schemas.microsoft.com/office/drawing/2014/main" id="{7141F495-705D-46C3-166B-33CD93D5007C}"/>
              </a:ext>
            </a:extLst>
          </p:cNvPr>
          <p:cNvSpPr txBox="1"/>
          <p:nvPr/>
        </p:nvSpPr>
        <p:spPr>
          <a:xfrm>
            <a:off x="5802206" y="2506479"/>
            <a:ext cx="6094520" cy="3139321"/>
          </a:xfrm>
          <a:prstGeom prst="rect">
            <a:avLst/>
          </a:prstGeom>
          <a:noFill/>
        </p:spPr>
        <p:txBody>
          <a:bodyPr wrap="square">
            <a:spAutoFit/>
          </a:bodyPr>
          <a:lstStyle/>
          <a:p>
            <a:r>
              <a:rPr lang="en-US" b="1" u="sng" dirty="0">
                <a:solidFill>
                  <a:schemeClr val="accent2"/>
                </a:solidFill>
              </a:rPr>
              <a:t>Key steps in the performance management process:</a:t>
            </a:r>
          </a:p>
          <a:p>
            <a:r>
              <a:rPr lang="en-US" dirty="0">
                <a:solidFill>
                  <a:srgbClr val="002060"/>
                </a:solidFill>
              </a:rPr>
              <a:t> </a:t>
            </a:r>
          </a:p>
          <a:p>
            <a:r>
              <a:rPr lang="en-US" dirty="0">
                <a:solidFill>
                  <a:srgbClr val="002060"/>
                </a:solidFill>
              </a:rPr>
              <a:t>set objectives, </a:t>
            </a:r>
          </a:p>
          <a:p>
            <a:endParaRPr lang="en-US" dirty="0">
              <a:solidFill>
                <a:srgbClr val="002060"/>
              </a:solidFill>
            </a:endParaRPr>
          </a:p>
          <a:p>
            <a:r>
              <a:rPr lang="en-US" dirty="0">
                <a:solidFill>
                  <a:srgbClr val="002060"/>
                </a:solidFill>
              </a:rPr>
              <a:t>measure performance, </a:t>
            </a:r>
          </a:p>
          <a:p>
            <a:endParaRPr lang="en-US" dirty="0">
              <a:solidFill>
                <a:srgbClr val="002060"/>
              </a:solidFill>
            </a:endParaRPr>
          </a:p>
          <a:p>
            <a:r>
              <a:rPr lang="en-US" dirty="0">
                <a:solidFill>
                  <a:srgbClr val="002060"/>
                </a:solidFill>
              </a:rPr>
              <a:t>compare performance with objectives,</a:t>
            </a:r>
          </a:p>
          <a:p>
            <a:r>
              <a:rPr lang="en-US" dirty="0">
                <a:solidFill>
                  <a:srgbClr val="002060"/>
                </a:solidFill>
              </a:rPr>
              <a:t> </a:t>
            </a:r>
          </a:p>
          <a:p>
            <a:r>
              <a:rPr lang="en-US" dirty="0">
                <a:solidFill>
                  <a:srgbClr val="002060"/>
                </a:solidFill>
              </a:rPr>
              <a:t>determine reasons for deviation, </a:t>
            </a:r>
          </a:p>
          <a:p>
            <a:endParaRPr lang="en-US" dirty="0">
              <a:solidFill>
                <a:srgbClr val="002060"/>
              </a:solidFill>
            </a:endParaRPr>
          </a:p>
          <a:p>
            <a:r>
              <a:rPr lang="en-US" dirty="0">
                <a:solidFill>
                  <a:srgbClr val="002060"/>
                </a:solidFill>
              </a:rPr>
              <a:t>take corrective action. </a:t>
            </a:r>
            <a:endParaRPr lang="ru-UA" dirty="0">
              <a:solidFill>
                <a:srgbClr val="002060"/>
              </a:solidFill>
            </a:endParaRPr>
          </a:p>
        </p:txBody>
      </p:sp>
      <p:pic>
        <p:nvPicPr>
          <p:cNvPr id="7" name="Рисунок 6">
            <a:extLst>
              <a:ext uri="{FF2B5EF4-FFF2-40B4-BE49-F238E27FC236}">
                <a16:creationId xmlns:a16="http://schemas.microsoft.com/office/drawing/2014/main" id="{5B8E585C-3E1A-C8BB-5CC3-681ED5E0E4D4}"/>
              </a:ext>
            </a:extLst>
          </p:cNvPr>
          <p:cNvPicPr>
            <a:picLocks noChangeAspect="1"/>
          </p:cNvPicPr>
          <p:nvPr/>
        </p:nvPicPr>
        <p:blipFill>
          <a:blip r:embed="rId2"/>
          <a:stretch>
            <a:fillRect/>
          </a:stretch>
        </p:blipFill>
        <p:spPr>
          <a:xfrm>
            <a:off x="1038686" y="2449786"/>
            <a:ext cx="3808521" cy="3229993"/>
          </a:xfrm>
          <a:prstGeom prst="rect">
            <a:avLst/>
          </a:prstGeom>
        </p:spPr>
      </p:pic>
    </p:spTree>
    <p:extLst>
      <p:ext uri="{BB962C8B-B14F-4D97-AF65-F5344CB8AC3E}">
        <p14:creationId xmlns:p14="http://schemas.microsoft.com/office/powerpoint/2010/main" val="1134158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dirty="0">
                <a:solidFill>
                  <a:srgbClr val="00B0F0"/>
                </a:solidFill>
              </a:rPr>
              <a:t>ROLE OF THE MANAGER IN LEADERSHIP DEVELOPMENT</a:t>
            </a:r>
            <a:endParaRPr lang="ru-UA" sz="3000" b="1" dirty="0">
              <a:solidFill>
                <a:srgbClr val="00B0F0"/>
              </a:solidFill>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43378" y="1178221"/>
            <a:ext cx="8629095" cy="1323439"/>
          </a:xfrm>
          <a:prstGeom prst="rect">
            <a:avLst/>
          </a:prstGeom>
          <a:noFill/>
        </p:spPr>
        <p:txBody>
          <a:bodyPr wrap="square">
            <a:spAutoFit/>
          </a:bodyPr>
          <a:lstStyle/>
          <a:p>
            <a:pPr algn="just"/>
            <a:r>
              <a:rPr lang="en-US" sz="2000" dirty="0">
                <a:solidFill>
                  <a:srgbClr val="002060"/>
                </a:solidFill>
              </a:rPr>
              <a:t>Because health care organizations are complex and experience challenges from internal and external environments, the need for leadership skills of managers at all levels of the organization has become paramount. Successful organizations that demonstrate high operational performance depend on strong leaders. </a:t>
            </a:r>
          </a:p>
        </p:txBody>
      </p:sp>
      <p:sp>
        <p:nvSpPr>
          <p:cNvPr id="6" name="TextBox 5">
            <a:extLst>
              <a:ext uri="{FF2B5EF4-FFF2-40B4-BE49-F238E27FC236}">
                <a16:creationId xmlns:a16="http://schemas.microsoft.com/office/drawing/2014/main" id="{F028DE6B-0602-02A3-003E-0C6E6C686CF0}"/>
              </a:ext>
            </a:extLst>
          </p:cNvPr>
          <p:cNvSpPr txBox="1"/>
          <p:nvPr/>
        </p:nvSpPr>
        <p:spPr>
          <a:xfrm>
            <a:off x="2249450" y="2733868"/>
            <a:ext cx="7721354" cy="646331"/>
          </a:xfrm>
          <a:prstGeom prst="rect">
            <a:avLst/>
          </a:prstGeom>
          <a:noFill/>
        </p:spPr>
        <p:txBody>
          <a:bodyPr wrap="square">
            <a:spAutoFit/>
          </a:bodyPr>
          <a:lstStyle/>
          <a:p>
            <a:pPr algn="ctr"/>
            <a:r>
              <a:rPr lang="en-US" b="1" dirty="0">
                <a:solidFill>
                  <a:schemeClr val="accent2"/>
                </a:solidFill>
              </a:rPr>
              <a:t>Key responsibilities of managers are to develop future leaders through leadership development initiatives and to engage in succession planning.</a:t>
            </a:r>
            <a:endParaRPr lang="ru-UA" b="1" dirty="0">
              <a:solidFill>
                <a:schemeClr val="accent2"/>
              </a:solidFill>
            </a:endParaRPr>
          </a:p>
        </p:txBody>
      </p:sp>
      <p:sp>
        <p:nvSpPr>
          <p:cNvPr id="9" name="TextBox 8">
            <a:extLst>
              <a:ext uri="{FF2B5EF4-FFF2-40B4-BE49-F238E27FC236}">
                <a16:creationId xmlns:a16="http://schemas.microsoft.com/office/drawing/2014/main" id="{CA6CEFAC-6AF0-F9DB-82D4-C3C9CEE0B9D1}"/>
              </a:ext>
            </a:extLst>
          </p:cNvPr>
          <p:cNvSpPr txBox="1"/>
          <p:nvPr/>
        </p:nvSpPr>
        <p:spPr>
          <a:xfrm>
            <a:off x="5157925" y="4664116"/>
            <a:ext cx="6821010" cy="1015663"/>
          </a:xfrm>
          <a:prstGeom prst="rect">
            <a:avLst/>
          </a:prstGeom>
          <a:noFill/>
        </p:spPr>
        <p:txBody>
          <a:bodyPr wrap="square">
            <a:spAutoFit/>
          </a:bodyPr>
          <a:lstStyle/>
          <a:p>
            <a:r>
              <a:rPr lang="en-US" sz="2000" b="1" u="sng" dirty="0">
                <a:solidFill>
                  <a:schemeClr val="accent2">
                    <a:lumMod val="75000"/>
                  </a:schemeClr>
                </a:solidFill>
              </a:rPr>
              <a:t>Leadership development </a:t>
            </a:r>
            <a:r>
              <a:rPr lang="en-US" sz="2000" dirty="0">
                <a:solidFill>
                  <a:srgbClr val="002060"/>
                </a:solidFill>
              </a:rPr>
              <a:t>is defined as educational interventions and skill-building activities designed to improve the leadership capabilities of individuals.</a:t>
            </a:r>
            <a:endParaRPr lang="ru-UA" sz="2000" dirty="0">
              <a:solidFill>
                <a:srgbClr val="002060"/>
              </a:solidFill>
            </a:endParaRPr>
          </a:p>
        </p:txBody>
      </p:sp>
      <p:pic>
        <p:nvPicPr>
          <p:cNvPr id="11" name="Рисунок 10">
            <a:extLst>
              <a:ext uri="{FF2B5EF4-FFF2-40B4-BE49-F238E27FC236}">
                <a16:creationId xmlns:a16="http://schemas.microsoft.com/office/drawing/2014/main" id="{418F06F5-A968-9658-CD1C-4084B69DD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337" y="3477801"/>
            <a:ext cx="4643993" cy="3119417"/>
          </a:xfrm>
          <a:prstGeom prst="rect">
            <a:avLst/>
          </a:prstGeom>
        </p:spPr>
      </p:pic>
    </p:spTree>
    <p:extLst>
      <p:ext uri="{BB962C8B-B14F-4D97-AF65-F5344CB8AC3E}">
        <p14:creationId xmlns:p14="http://schemas.microsoft.com/office/powerpoint/2010/main" val="57306935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1.jpeg"/></Relationships>
</file>

<file path=ppt/theme/theme1.xml><?xml version="1.0" encoding="utf-8"?>
<a:theme xmlns:a="http://schemas.openxmlformats.org/drawingml/2006/main" name="Contents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4294</TotalTime>
  <Words>1009</Words>
  <Application>Microsoft Office PowerPoint</Application>
  <PresentationFormat>Широкоэкранный</PresentationFormat>
  <Paragraphs>122</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3</vt:i4>
      </vt:variant>
      <vt:variant>
        <vt:lpstr>Заголовки слайдов</vt:lpstr>
      </vt:variant>
      <vt:variant>
        <vt:i4>13</vt:i4>
      </vt:variant>
    </vt:vector>
  </HeadingPairs>
  <TitlesOfParts>
    <vt:vector size="22" baseType="lpstr">
      <vt:lpstr>Arial</vt:lpstr>
      <vt:lpstr>Calibri</vt:lpstr>
      <vt:lpstr>Tw Cen MT</vt:lpstr>
      <vt:lpstr>Tw Cen MT Condensed</vt:lpstr>
      <vt:lpstr>Wingdings</vt:lpstr>
      <vt:lpstr>Wingdings 3</vt:lpstr>
      <vt:lpstr>Contents Slide Master</vt:lpstr>
      <vt:lpstr>Section Break Slide Master</vt:lpstr>
      <vt:lpstr>Интеграл</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Daria Huz</cp:lastModifiedBy>
  <cp:revision>151</cp:revision>
  <dcterms:created xsi:type="dcterms:W3CDTF">2020-01-20T05:08:25Z</dcterms:created>
  <dcterms:modified xsi:type="dcterms:W3CDTF">2022-09-29T04:57:02Z</dcterms:modified>
</cp:coreProperties>
</file>