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7" r:id="rId2"/>
    <p:sldId id="257" r:id="rId3"/>
    <p:sldId id="258" r:id="rId4"/>
    <p:sldId id="279" r:id="rId5"/>
    <p:sldId id="256" r:id="rId6"/>
    <p:sldId id="280" r:id="rId7"/>
    <p:sldId id="278" r:id="rId8"/>
    <p:sldId id="281" r:id="rId9"/>
    <p:sldId id="282" r:id="rId10"/>
    <p:sldId id="290" r:id="rId11"/>
    <p:sldId id="283" r:id="rId12"/>
    <p:sldId id="284" r:id="rId13"/>
    <p:sldId id="296" r:id="rId14"/>
    <p:sldId id="285" r:id="rId15"/>
    <p:sldId id="302" r:id="rId16"/>
    <p:sldId id="303" r:id="rId17"/>
    <p:sldId id="286" r:id="rId18"/>
    <p:sldId id="287" r:id="rId19"/>
    <p:sldId id="288" r:id="rId20"/>
    <p:sldId id="289" r:id="rId21"/>
    <p:sldId id="297" r:id="rId22"/>
    <p:sldId id="291" r:id="rId23"/>
    <p:sldId id="293" r:id="rId24"/>
    <p:sldId id="292" r:id="rId25"/>
    <p:sldId id="294" r:id="rId26"/>
    <p:sldId id="295" r:id="rId27"/>
    <p:sldId id="298" r:id="rId28"/>
    <p:sldId id="299" r:id="rId29"/>
    <p:sldId id="300" r:id="rId30"/>
    <p:sldId id="305" r:id="rId31"/>
    <p:sldId id="306" r:id="rId32"/>
    <p:sldId id="277" r:id="rId33"/>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80" d="100"/>
          <a:sy n="80" d="100"/>
        </p:scale>
        <p:origin x="-1002" y="5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20.10.2022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5DEFB8-2933-4087-A329-06290AB53A1B}" type="datetimeFigureOut">
              <a:rPr lang="uk-UA" smtClean="0"/>
              <a:pPr/>
              <a:t>20.10.2022</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3F171-3AB4-4A81-AA5D-5849C4243246}"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zakon.rada/" TargetMode="External"/><Relationship Id="rId2" Type="http://schemas.openxmlformats.org/officeDocument/2006/relationships/hyperlink" Target="https://zakon.rada.gov.ua/laws/show/z0782-05"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err="1" smtClean="0">
                <a:solidFill>
                  <a:srgbClr val="002060"/>
                </a:solidFill>
                <a:latin typeface="Bookman Old Style" pitchFamily="18" charset="0"/>
              </a:rPr>
              <a:t>Одеський</a:t>
            </a:r>
            <a:r>
              <a:rPr lang="ru-RU" sz="2400" b="1" dirty="0" smtClean="0">
                <a:solidFill>
                  <a:srgbClr val="002060"/>
                </a:solidFill>
                <a:latin typeface="Bookman Old Style" pitchFamily="18" charset="0"/>
              </a:rPr>
              <a:t> </a:t>
            </a:r>
            <a:r>
              <a:rPr lang="ru-RU" sz="2400" b="1" dirty="0" err="1" smtClean="0">
                <a:solidFill>
                  <a:srgbClr val="002060"/>
                </a:solidFill>
                <a:latin typeface="Bookman Old Style" pitchFamily="18" charset="0"/>
              </a:rPr>
              <a:t>національний</a:t>
            </a:r>
            <a:r>
              <a:rPr lang="ru-RU" sz="2400" b="1" dirty="0" smtClean="0">
                <a:solidFill>
                  <a:srgbClr val="002060"/>
                </a:solidFill>
                <a:latin typeface="Bookman Old Style" pitchFamily="18" charset="0"/>
              </a:rPr>
              <a:t> </a:t>
            </a:r>
            <a:r>
              <a:rPr lang="ru-RU" sz="2400" b="1" dirty="0" err="1" smtClean="0">
                <a:solidFill>
                  <a:srgbClr val="002060"/>
                </a:solidFill>
                <a:latin typeface="Bookman Old Style" pitchFamily="18" charset="0"/>
              </a:rPr>
              <a:t>медичний</a:t>
            </a:r>
            <a:r>
              <a:rPr lang="ru-RU" sz="2400" b="1" dirty="0" smtClean="0">
                <a:solidFill>
                  <a:srgbClr val="002060"/>
                </a:solidFill>
                <a:latin typeface="Bookman Old Style" pitchFamily="18" charset="0"/>
              </a:rPr>
              <a:t> </a:t>
            </a:r>
            <a:r>
              <a:rPr lang="ru-RU" sz="2400" b="1" dirty="0" err="1" smtClean="0">
                <a:solidFill>
                  <a:srgbClr val="002060"/>
                </a:solidFill>
                <a:latin typeface="Bookman Old Style" pitchFamily="18" charset="0"/>
              </a:rPr>
              <a:t>університет</a:t>
            </a:r>
            <a:r>
              <a:rPr lang="ru-RU" sz="2400" b="1" dirty="0" smtClean="0">
                <a:solidFill>
                  <a:srgbClr val="002060"/>
                </a:solidFill>
                <a:latin typeface="Bookman Old Style" pitchFamily="18" charset="0"/>
              </a:rPr>
              <a:t/>
            </a:r>
            <a:br>
              <a:rPr lang="ru-RU" sz="2400" b="1" dirty="0" smtClean="0">
                <a:solidFill>
                  <a:srgbClr val="002060"/>
                </a:solidFill>
                <a:latin typeface="Bookman Old Style" pitchFamily="18" charset="0"/>
              </a:rPr>
            </a:br>
            <a:r>
              <a:rPr lang="ru-RU" sz="2400" b="1" dirty="0" err="1" smtClean="0">
                <a:solidFill>
                  <a:srgbClr val="002060"/>
                </a:solidFill>
                <a:latin typeface="Bookman Old Style" pitchFamily="18" charset="0"/>
              </a:rPr>
              <a:t>Фармацевтичний</a:t>
            </a:r>
            <a:r>
              <a:rPr lang="ru-RU" sz="2400" b="1" dirty="0" smtClean="0">
                <a:solidFill>
                  <a:srgbClr val="002060"/>
                </a:solidFill>
                <a:latin typeface="Bookman Old Style" pitchFamily="18" charset="0"/>
              </a:rPr>
              <a:t> факультет</a:t>
            </a:r>
            <a:br>
              <a:rPr lang="ru-RU" sz="2400" b="1" dirty="0" smtClean="0">
                <a:solidFill>
                  <a:srgbClr val="002060"/>
                </a:solidFill>
                <a:latin typeface="Bookman Old Style" pitchFamily="18" charset="0"/>
              </a:rPr>
            </a:br>
            <a:r>
              <a:rPr lang="ru-RU" sz="2400" b="1" dirty="0" smtClean="0">
                <a:solidFill>
                  <a:srgbClr val="002060"/>
                </a:solidFill>
                <a:latin typeface="Bookman Old Style" pitchFamily="18" charset="0"/>
              </a:rPr>
              <a:t>Кафедра </a:t>
            </a:r>
            <a:r>
              <a:rPr lang="ru-RU" sz="2400" b="1" dirty="0" err="1" smtClean="0">
                <a:solidFill>
                  <a:srgbClr val="002060"/>
                </a:solidFill>
                <a:latin typeface="Bookman Old Style" pitchFamily="18" charset="0"/>
              </a:rPr>
              <a:t>організації</a:t>
            </a:r>
            <a:r>
              <a:rPr lang="ru-RU" sz="2400" b="1" dirty="0" smtClean="0">
                <a:solidFill>
                  <a:srgbClr val="002060"/>
                </a:solidFill>
                <a:latin typeface="Bookman Old Style" pitchFamily="18" charset="0"/>
              </a:rPr>
              <a:t> та </a:t>
            </a:r>
            <a:r>
              <a:rPr lang="ru-RU" sz="2400" b="1" dirty="0" err="1" smtClean="0">
                <a:solidFill>
                  <a:srgbClr val="002060"/>
                </a:solidFill>
                <a:latin typeface="Bookman Old Style" pitchFamily="18" charset="0"/>
              </a:rPr>
              <a:t>економіки</a:t>
            </a:r>
            <a:r>
              <a:rPr lang="ru-RU" sz="2400" b="1" dirty="0" smtClean="0">
                <a:solidFill>
                  <a:srgbClr val="002060"/>
                </a:solidFill>
                <a:latin typeface="Bookman Old Style" pitchFamily="18" charset="0"/>
              </a:rPr>
              <a:t> </a:t>
            </a:r>
            <a:r>
              <a:rPr lang="ru-RU" sz="2400" b="1" dirty="0" err="1" smtClean="0">
                <a:solidFill>
                  <a:srgbClr val="002060"/>
                </a:solidFill>
                <a:latin typeface="Bookman Old Style" pitchFamily="18" charset="0"/>
              </a:rPr>
              <a:t>фармації</a:t>
            </a:r>
            <a:endParaRPr lang="uk-UA" dirty="0"/>
          </a:p>
        </p:txBody>
      </p:sp>
      <p:sp>
        <p:nvSpPr>
          <p:cNvPr id="3" name="Содержимое 2"/>
          <p:cNvSpPr>
            <a:spLocks noGrp="1"/>
          </p:cNvSpPr>
          <p:nvPr>
            <p:ph idx="1"/>
          </p:nvPr>
        </p:nvSpPr>
        <p:spPr>
          <a:xfrm>
            <a:off x="457200" y="1600200"/>
            <a:ext cx="8229600" cy="4781128"/>
          </a:xfrm>
        </p:spPr>
        <p:txBody>
          <a:bodyPr>
            <a:normAutofit fontScale="77500" lnSpcReduction="20000"/>
          </a:bodyPr>
          <a:lstStyle/>
          <a:p>
            <a:pPr algn="ctr">
              <a:buNone/>
            </a:pPr>
            <a:endParaRPr lang="uk-UA" altLang="ru-RU" b="1" i="1" dirty="0" smtClean="0">
              <a:solidFill>
                <a:srgbClr val="002060"/>
              </a:solidFill>
              <a:latin typeface="Times New Roman" panose="02020603050405020304" pitchFamily="18" charset="0"/>
              <a:cs typeface="Times New Roman" panose="02020603050405020304" pitchFamily="18" charset="0"/>
            </a:endParaRPr>
          </a:p>
          <a:p>
            <a:pPr algn="ctr">
              <a:buNone/>
            </a:pPr>
            <a:r>
              <a:rPr lang="uk-UA" altLang="ru-RU" b="1" i="1" dirty="0" smtClean="0">
                <a:solidFill>
                  <a:srgbClr val="002060"/>
                </a:solidFill>
                <a:latin typeface="Times New Roman" panose="02020603050405020304" pitchFamily="18" charset="0"/>
                <a:cs typeface="Times New Roman" panose="02020603050405020304" pitchFamily="18" charset="0"/>
              </a:rPr>
              <a:t>Лекційне </a:t>
            </a:r>
            <a:r>
              <a:rPr lang="uk-UA" altLang="ru-RU" b="1" i="1" smtClean="0">
                <a:solidFill>
                  <a:srgbClr val="002060"/>
                </a:solidFill>
                <a:latin typeface="Times New Roman" panose="02020603050405020304" pitchFamily="18" charset="0"/>
                <a:cs typeface="Times New Roman" panose="02020603050405020304" pitchFamily="18" charset="0"/>
              </a:rPr>
              <a:t>заняття </a:t>
            </a:r>
            <a:r>
              <a:rPr lang="uk-UA" altLang="ru-RU" b="1" i="1" dirty="0" smtClean="0">
                <a:solidFill>
                  <a:srgbClr val="002060"/>
                </a:solidFill>
                <a:latin typeface="Times New Roman" panose="02020603050405020304" pitchFamily="18" charset="0"/>
                <a:cs typeface="Times New Roman" panose="02020603050405020304" pitchFamily="18" charset="0"/>
              </a:rPr>
              <a:t>5</a:t>
            </a:r>
            <a:endParaRPr lang="uk-UA" altLang="ru-RU" b="1" i="1" dirty="0" smtClean="0">
              <a:solidFill>
                <a:srgbClr val="002060"/>
              </a:solidFill>
              <a:latin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uk-UA" altLang="ru-RU" i="1" dirty="0" smtClean="0">
                <a:solidFill>
                  <a:srgbClr val="002060"/>
                </a:solidFill>
                <a:latin typeface="Times New Roman" panose="02020603050405020304" pitchFamily="18" charset="0"/>
                <a:cs typeface="Times New Roman" panose="02020603050405020304" pitchFamily="18" charset="0"/>
              </a:rPr>
              <a:t> </a:t>
            </a:r>
            <a:endParaRPr lang="uk-UA" altLang="ru-RU" i="1" dirty="0" smtClean="0">
              <a:solidFill>
                <a:srgbClr val="002060"/>
              </a:solidFill>
              <a:latin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uk-UA" altLang="ru-RU" b="1" i="1" dirty="0" smtClean="0">
                <a:solidFill>
                  <a:srgbClr val="002060"/>
                </a:solidFill>
                <a:latin typeface="Times New Roman" panose="02020603050405020304" pitchFamily="18" charset="0"/>
                <a:cs typeface="Times New Roman" panose="02020603050405020304" pitchFamily="18" charset="0"/>
              </a:rPr>
              <a:t>Порядок організації рецептурного відпуску ліків в Україні, у країнах ЄС та інших країнах світу. Загальні правила виписування рецептів, порядок оформлення рецептурних бланків. </a:t>
            </a:r>
            <a:r>
              <a:rPr lang="uk-UA" altLang="ru-RU" b="1" i="1" dirty="0" smtClean="0">
                <a:solidFill>
                  <a:srgbClr val="002060"/>
                </a:solidFill>
                <a:latin typeface="Times New Roman" panose="02020603050405020304" pitchFamily="18" charset="0"/>
                <a:cs typeface="Times New Roman" panose="02020603050405020304" pitchFamily="18" charset="0"/>
              </a:rPr>
              <a:t>Порядок відпуску лікарських засобів за рецептом з аптек та їх структурних </a:t>
            </a:r>
            <a:r>
              <a:rPr lang="uk-UA" altLang="ru-RU" b="1" i="1" dirty="0" smtClean="0">
                <a:solidFill>
                  <a:srgbClr val="002060"/>
                </a:solidFill>
                <a:latin typeface="Times New Roman" panose="02020603050405020304" pitchFamily="18" charset="0"/>
                <a:cs typeface="Times New Roman" panose="02020603050405020304" pitchFamily="18" charset="0"/>
              </a:rPr>
              <a:t>підрозділів</a:t>
            </a:r>
          </a:p>
          <a:p>
            <a:pPr marL="0" indent="0" algn="r">
              <a:lnSpc>
                <a:spcPct val="120000"/>
              </a:lnSpc>
              <a:spcBef>
                <a:spcPts val="0"/>
              </a:spcBef>
              <a:buNone/>
            </a:pPr>
            <a:r>
              <a:rPr lang="uk-UA" b="1" i="1" dirty="0" smtClean="0">
                <a:solidFill>
                  <a:srgbClr val="002060"/>
                </a:solidFill>
                <a:latin typeface="Times New Roman" panose="02020603050405020304" pitchFamily="18" charset="0"/>
                <a:cs typeface="Times New Roman" panose="02020603050405020304" pitchFamily="18" charset="0"/>
              </a:rPr>
              <a:t>лектор</a:t>
            </a:r>
            <a:endParaRPr lang="uk-UA" b="1" i="1" dirty="0" smtClean="0">
              <a:solidFill>
                <a:srgbClr val="002060"/>
              </a:solidFill>
              <a:latin typeface="Times New Roman" panose="02020603050405020304" pitchFamily="18" charset="0"/>
              <a:cs typeface="Times New Roman" panose="02020603050405020304" pitchFamily="18" charset="0"/>
            </a:endParaRPr>
          </a:p>
          <a:p>
            <a:pPr algn="r">
              <a:buNone/>
            </a:pPr>
            <a:r>
              <a:rPr lang="uk-UA" b="1" i="1" dirty="0" smtClean="0">
                <a:solidFill>
                  <a:srgbClr val="002060"/>
                </a:solidFill>
                <a:latin typeface="Times New Roman" panose="02020603050405020304" pitchFamily="18" charset="0"/>
                <a:cs typeface="Times New Roman" panose="02020603050405020304" pitchFamily="18" charset="0"/>
              </a:rPr>
              <a:t>доцент, </a:t>
            </a:r>
            <a:r>
              <a:rPr lang="uk-UA" b="1" i="1" dirty="0" err="1" smtClean="0">
                <a:solidFill>
                  <a:srgbClr val="002060"/>
                </a:solidFill>
                <a:latin typeface="Times New Roman" panose="02020603050405020304" pitchFamily="18" charset="0"/>
                <a:cs typeface="Times New Roman" panose="02020603050405020304" pitchFamily="18" charset="0"/>
              </a:rPr>
              <a:t>к.фарм.н</a:t>
            </a:r>
            <a:r>
              <a:rPr lang="uk-UA" b="1" i="1" dirty="0" smtClean="0">
                <a:solidFill>
                  <a:srgbClr val="002060"/>
                </a:solidFill>
                <a:latin typeface="Times New Roman" panose="02020603050405020304" pitchFamily="18" charset="0"/>
                <a:cs typeface="Times New Roman" panose="02020603050405020304" pitchFamily="18" charset="0"/>
              </a:rPr>
              <a:t>. Бєляєва </a:t>
            </a:r>
          </a:p>
          <a:p>
            <a:pPr algn="r">
              <a:buNone/>
            </a:pPr>
            <a:r>
              <a:rPr lang="uk-UA" b="1" i="1" dirty="0" smtClean="0">
                <a:solidFill>
                  <a:srgbClr val="002060"/>
                </a:solidFill>
                <a:latin typeface="Times New Roman" panose="02020603050405020304" pitchFamily="18" charset="0"/>
                <a:cs typeface="Times New Roman" panose="02020603050405020304" pitchFamily="18" charset="0"/>
              </a:rPr>
              <a:t>Оксана </a:t>
            </a:r>
            <a:r>
              <a:rPr lang="uk-UA" b="1" i="1" dirty="0" smtClean="0">
                <a:solidFill>
                  <a:srgbClr val="002060"/>
                </a:solidFill>
                <a:latin typeface="Times New Roman" panose="02020603050405020304" pitchFamily="18" charset="0"/>
                <a:cs typeface="Times New Roman" panose="02020603050405020304" pitchFamily="18" charset="0"/>
              </a:rPr>
              <a:t>Іванівна</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0"/>
            <a:ext cx="9144000" cy="1124744"/>
          </a:xfrm>
          <a:solidFill>
            <a:schemeClr val="accent1">
              <a:lumMod val="20000"/>
              <a:lumOff val="80000"/>
            </a:schemeClr>
          </a:solidFill>
        </p:spPr>
        <p:txBody>
          <a:bodyPr vert="horz" lIns="91440" tIns="45720" rIns="91440" bIns="45720" rtlCol="0" anchor="ctr">
            <a:normAutofit/>
          </a:bodyPr>
          <a:lstStyle/>
          <a:p>
            <a:r>
              <a:rPr lang="uk-UA" sz="2800" b="1" dirty="0" smtClean="0">
                <a:solidFill>
                  <a:srgbClr val="002060"/>
                </a:solidFill>
                <a:latin typeface="Times New Roman" panose="02020603050405020304" pitchFamily="18" charset="0"/>
                <a:cs typeface="Times New Roman" panose="02020603050405020304" pitchFamily="18" charset="0"/>
              </a:rPr>
              <a:t>Зміст</a:t>
            </a: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smtClean="0">
                <a:solidFill>
                  <a:srgbClr val="002060"/>
                </a:solidFill>
                <a:latin typeface="Times New Roman" panose="02020603050405020304" pitchFamily="18" charset="0"/>
                <a:cs typeface="Times New Roman" panose="02020603050405020304" pitchFamily="18" charset="0"/>
              </a:rPr>
              <a:t>лекції</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5" name="Содержимое 3"/>
          <p:cNvSpPr>
            <a:spLocks noGrp="1"/>
          </p:cNvSpPr>
          <p:nvPr>
            <p:ph idx="1"/>
          </p:nvPr>
        </p:nvSpPr>
        <p:spPr>
          <a:xfrm>
            <a:off x="0" y="1124744"/>
            <a:ext cx="9144000" cy="5733256"/>
          </a:xfrm>
          <a:solidFill>
            <a:schemeClr val="bg2"/>
          </a:solidFill>
        </p:spPr>
        <p:txBody>
          <a:bodyPr>
            <a:normAutofit lnSpcReduction="10000"/>
          </a:bodyPr>
          <a:lstStyle/>
          <a:p>
            <a:pPr marL="514350" indent="-514350" algn="just">
              <a:buFont typeface="+mj-lt"/>
              <a:buAutoNum type="arabicPeriod"/>
            </a:pPr>
            <a:r>
              <a:rPr lang="uk-UA" sz="2600" dirty="0" smtClean="0">
                <a:latin typeface="Book Antiqua" pitchFamily="18" charset="0"/>
              </a:rPr>
              <a:t>Критерії визначення категорій </a:t>
            </a:r>
            <a:r>
              <a:rPr lang="uk-UA" sz="2600" dirty="0" err="1" smtClean="0">
                <a:latin typeface="Book Antiqua" pitchFamily="18" charset="0"/>
              </a:rPr>
              <a:t>відпускуЛЗ</a:t>
            </a:r>
            <a:r>
              <a:rPr lang="uk-UA" sz="2600" dirty="0" smtClean="0">
                <a:latin typeface="Book Antiqua" pitchFamily="18" charset="0"/>
              </a:rPr>
              <a:t>.</a:t>
            </a:r>
          </a:p>
          <a:p>
            <a:pPr marL="514350" indent="-514350" algn="just">
              <a:buFont typeface="+mj-lt"/>
              <a:buAutoNum type="arabicPeriod"/>
            </a:pPr>
            <a:r>
              <a:rPr lang="ru-RU" sz="2600" dirty="0" smtClean="0">
                <a:latin typeface="Book Antiqua" pitchFamily="18" charset="0"/>
              </a:rPr>
              <a:t>Рецепт – </a:t>
            </a:r>
            <a:r>
              <a:rPr lang="ru-RU" sz="2600" dirty="0" err="1" smtClean="0">
                <a:latin typeface="Book Antiqua" pitchFamily="18" charset="0"/>
              </a:rPr>
              <a:t>визначення</a:t>
            </a:r>
            <a:r>
              <a:rPr lang="ru-RU" sz="2600" dirty="0" smtClean="0">
                <a:latin typeface="Book Antiqua" pitchFamily="18" charset="0"/>
              </a:rPr>
              <a:t>, </a:t>
            </a:r>
            <a:r>
              <a:rPr lang="ru-RU" sz="2600" dirty="0" err="1" smtClean="0">
                <a:latin typeface="Book Antiqua" pitchFamily="18" charset="0"/>
              </a:rPr>
              <a:t>види</a:t>
            </a:r>
            <a:r>
              <a:rPr lang="ru-RU" sz="2600" dirty="0" smtClean="0">
                <a:latin typeface="Book Antiqua" pitchFamily="18" charset="0"/>
              </a:rPr>
              <a:t>, </a:t>
            </a:r>
            <a:r>
              <a:rPr lang="ru-RU" sz="2600" dirty="0" err="1" smtClean="0">
                <a:latin typeface="Book Antiqua" pitchFamily="18" charset="0"/>
              </a:rPr>
              <a:t>функції</a:t>
            </a:r>
            <a:r>
              <a:rPr lang="ru-RU" sz="2600" dirty="0" smtClean="0">
                <a:latin typeface="Book Antiqua" pitchFamily="18" charset="0"/>
              </a:rPr>
              <a:t>. </a:t>
            </a:r>
            <a:r>
              <a:rPr lang="ru-RU" sz="2600" dirty="0" err="1" smtClean="0">
                <a:latin typeface="Book Antiqua" pitchFamily="18" charset="0"/>
              </a:rPr>
              <a:t>Форми</a:t>
            </a:r>
            <a:r>
              <a:rPr lang="ru-RU" sz="2600" dirty="0" smtClean="0">
                <a:latin typeface="Book Antiqua" pitchFamily="18" charset="0"/>
              </a:rPr>
              <a:t> </a:t>
            </a:r>
            <a:r>
              <a:rPr lang="ru-RU" sz="2600" dirty="0" err="1" smtClean="0">
                <a:latin typeface="Book Antiqua" pitchFamily="18" charset="0"/>
              </a:rPr>
              <a:t>рецептурних</a:t>
            </a:r>
            <a:r>
              <a:rPr lang="ru-RU" sz="2600" dirty="0" smtClean="0">
                <a:latin typeface="Book Antiqua" pitchFamily="18" charset="0"/>
              </a:rPr>
              <a:t> </a:t>
            </a:r>
            <a:r>
              <a:rPr lang="ru-RU" sz="2600" dirty="0" err="1" smtClean="0">
                <a:latin typeface="Book Antiqua" pitchFamily="18" charset="0"/>
              </a:rPr>
              <a:t>бланків</a:t>
            </a:r>
            <a:r>
              <a:rPr lang="uk-UA" sz="2600" dirty="0" smtClean="0">
                <a:latin typeface="Book Antiqua" pitchFamily="18" charset="0"/>
              </a:rPr>
              <a:t>.</a:t>
            </a:r>
          </a:p>
          <a:p>
            <a:pPr marL="514350" indent="-514350" algn="just">
              <a:buFont typeface="+mj-lt"/>
              <a:buAutoNum type="arabicPeriod"/>
            </a:pPr>
            <a:r>
              <a:rPr lang="ru-RU" sz="2600" dirty="0" err="1" smtClean="0">
                <a:latin typeface="Book Antiqua" pitchFamily="18" charset="0"/>
              </a:rPr>
              <a:t>Загальні</a:t>
            </a:r>
            <a:r>
              <a:rPr lang="ru-RU" sz="2600" dirty="0" smtClean="0">
                <a:latin typeface="Book Antiqua" pitchFamily="18" charset="0"/>
              </a:rPr>
              <a:t> правила </a:t>
            </a:r>
            <a:r>
              <a:rPr lang="ru-RU" sz="2600" dirty="0" err="1" smtClean="0">
                <a:latin typeface="Book Antiqua" pitchFamily="18" charset="0"/>
              </a:rPr>
              <a:t>виписування</a:t>
            </a:r>
            <a:r>
              <a:rPr lang="ru-RU" sz="2600" dirty="0" smtClean="0">
                <a:latin typeface="Book Antiqua" pitchFamily="18" charset="0"/>
              </a:rPr>
              <a:t> </a:t>
            </a:r>
            <a:r>
              <a:rPr lang="ru-RU" sz="2600" dirty="0" err="1" smtClean="0">
                <a:latin typeface="Book Antiqua" pitchFamily="18" charset="0"/>
              </a:rPr>
              <a:t>рецептів</a:t>
            </a:r>
            <a:r>
              <a:rPr lang="ru-RU" sz="2600" dirty="0" smtClean="0">
                <a:latin typeface="Book Antiqua" pitchFamily="18" charset="0"/>
              </a:rPr>
              <a:t>., порядок </a:t>
            </a:r>
            <a:r>
              <a:rPr lang="ru-RU" sz="2600" dirty="0" err="1" smtClean="0">
                <a:latin typeface="Book Antiqua" pitchFamily="18" charset="0"/>
              </a:rPr>
              <a:t>їх</a:t>
            </a:r>
            <a:r>
              <a:rPr lang="ru-RU" sz="2600" dirty="0" smtClean="0">
                <a:latin typeface="Book Antiqua" pitchFamily="18" charset="0"/>
              </a:rPr>
              <a:t> </a:t>
            </a:r>
            <a:r>
              <a:rPr lang="ru-RU" sz="2600" dirty="0" err="1" smtClean="0">
                <a:latin typeface="Book Antiqua" pitchFamily="18" charset="0"/>
              </a:rPr>
              <a:t>оформлення</a:t>
            </a:r>
            <a:r>
              <a:rPr lang="ru-RU" sz="2600" dirty="0" smtClean="0">
                <a:latin typeface="Book Antiqua" pitchFamily="18" charset="0"/>
              </a:rPr>
              <a:t>. </a:t>
            </a:r>
          </a:p>
          <a:p>
            <a:pPr marL="514350" indent="-514350" algn="just">
              <a:buFont typeface="+mj-lt"/>
              <a:buAutoNum type="arabicPeriod"/>
            </a:pPr>
            <a:r>
              <a:rPr lang="ru-RU" sz="2600" dirty="0" smtClean="0">
                <a:latin typeface="Book Antiqua" pitchFamily="18" charset="0"/>
              </a:rPr>
              <a:t>Порядок </a:t>
            </a:r>
            <a:r>
              <a:rPr lang="ru-RU" sz="2600" dirty="0" err="1" smtClean="0">
                <a:latin typeface="Book Antiqua" pitchFamily="18" charset="0"/>
              </a:rPr>
              <a:t>відпуску</a:t>
            </a:r>
            <a:r>
              <a:rPr lang="ru-RU" sz="2600" dirty="0" smtClean="0">
                <a:latin typeface="Book Antiqua" pitchFamily="18" charset="0"/>
              </a:rPr>
              <a:t> </a:t>
            </a:r>
            <a:r>
              <a:rPr lang="ru-RU" sz="2600" dirty="0" err="1" smtClean="0">
                <a:latin typeface="Book Antiqua" pitchFamily="18" charset="0"/>
              </a:rPr>
              <a:t>лікарських</a:t>
            </a:r>
            <a:r>
              <a:rPr lang="ru-RU" sz="2600" dirty="0" smtClean="0">
                <a:latin typeface="Book Antiqua" pitchFamily="18" charset="0"/>
              </a:rPr>
              <a:t> </a:t>
            </a:r>
            <a:r>
              <a:rPr lang="ru-RU" sz="2600" dirty="0" err="1" smtClean="0">
                <a:latin typeface="Book Antiqua" pitchFamily="18" charset="0"/>
              </a:rPr>
              <a:t>засобів</a:t>
            </a:r>
            <a:r>
              <a:rPr lang="ru-RU" sz="2600" dirty="0" smtClean="0">
                <a:latin typeface="Book Antiqua" pitchFamily="18" charset="0"/>
              </a:rPr>
              <a:t> </a:t>
            </a:r>
            <a:r>
              <a:rPr lang="ru-RU" sz="2600" dirty="0" err="1" smtClean="0">
                <a:latin typeface="Book Antiqua" pitchFamily="18" charset="0"/>
              </a:rPr>
              <a:t>з</a:t>
            </a:r>
            <a:r>
              <a:rPr lang="ru-RU" sz="2600" dirty="0" smtClean="0">
                <a:latin typeface="Book Antiqua" pitchFamily="18" charset="0"/>
              </a:rPr>
              <a:t> аптек та </a:t>
            </a:r>
            <a:r>
              <a:rPr lang="ru-RU" sz="2600" dirty="0" err="1" smtClean="0">
                <a:latin typeface="Book Antiqua" pitchFamily="18" charset="0"/>
              </a:rPr>
              <a:t>їх</a:t>
            </a:r>
            <a:r>
              <a:rPr lang="ru-RU" sz="2600" dirty="0" smtClean="0">
                <a:latin typeface="Book Antiqua" pitchFamily="18" charset="0"/>
              </a:rPr>
              <a:t> </a:t>
            </a:r>
            <a:r>
              <a:rPr lang="ru-RU" sz="2600" dirty="0" err="1" smtClean="0">
                <a:latin typeface="Book Antiqua" pitchFamily="18" charset="0"/>
              </a:rPr>
              <a:t>структурних</a:t>
            </a:r>
            <a:r>
              <a:rPr lang="ru-RU" sz="2600" dirty="0" smtClean="0">
                <a:latin typeface="Book Antiqua" pitchFamily="18" charset="0"/>
              </a:rPr>
              <a:t> </a:t>
            </a:r>
            <a:r>
              <a:rPr lang="ru-RU" sz="2600" dirty="0" err="1" smtClean="0">
                <a:latin typeface="Book Antiqua" pitchFamily="18" charset="0"/>
              </a:rPr>
              <a:t>підрозділів</a:t>
            </a:r>
            <a:r>
              <a:rPr lang="ru-RU" sz="2600" dirty="0" smtClean="0">
                <a:latin typeface="Book Antiqua" pitchFamily="18" charset="0"/>
              </a:rPr>
              <a:t>. </a:t>
            </a:r>
          </a:p>
          <a:p>
            <a:pPr marL="514350" indent="-514350" algn="just">
              <a:buFont typeface="+mj-lt"/>
              <a:buAutoNum type="arabicPeriod"/>
            </a:pPr>
            <a:r>
              <a:rPr lang="ru-RU" sz="2600" dirty="0" err="1" smtClean="0">
                <a:latin typeface="Book Antiqua" pitchFamily="18" charset="0"/>
              </a:rPr>
              <a:t>Особливості</a:t>
            </a:r>
            <a:r>
              <a:rPr lang="ru-RU" sz="2600" dirty="0" smtClean="0">
                <a:latin typeface="Book Antiqua" pitchFamily="18" charset="0"/>
              </a:rPr>
              <a:t> </a:t>
            </a:r>
            <a:r>
              <a:rPr lang="ru-RU" sz="2600" dirty="0" err="1" smtClean="0">
                <a:latin typeface="Book Antiqua" pitchFamily="18" charset="0"/>
              </a:rPr>
              <a:t>відпуску</a:t>
            </a:r>
            <a:r>
              <a:rPr lang="ru-RU" sz="2600" dirty="0" smtClean="0">
                <a:latin typeface="Book Antiqua" pitchFamily="18" charset="0"/>
              </a:rPr>
              <a:t> </a:t>
            </a:r>
            <a:r>
              <a:rPr lang="ru-RU" sz="2600" dirty="0" err="1" smtClean="0">
                <a:latin typeface="Book Antiqua" pitchFamily="18" charset="0"/>
              </a:rPr>
              <a:t>наркотичних</a:t>
            </a:r>
            <a:r>
              <a:rPr lang="ru-RU" sz="2600" dirty="0" smtClean="0">
                <a:latin typeface="Book Antiqua" pitchFamily="18" charset="0"/>
              </a:rPr>
              <a:t>, </a:t>
            </a:r>
            <a:r>
              <a:rPr lang="ru-RU" sz="2600" dirty="0" err="1" smtClean="0">
                <a:latin typeface="Book Antiqua" pitchFamily="18" charset="0"/>
              </a:rPr>
              <a:t>психотропних</a:t>
            </a:r>
            <a:r>
              <a:rPr lang="ru-RU" sz="2600" dirty="0" smtClean="0">
                <a:latin typeface="Book Antiqua" pitchFamily="18" charset="0"/>
              </a:rPr>
              <a:t> </a:t>
            </a:r>
            <a:r>
              <a:rPr lang="ru-RU" sz="2600" dirty="0" err="1" smtClean="0">
                <a:latin typeface="Book Antiqua" pitchFamily="18" charset="0"/>
              </a:rPr>
              <a:t>лікарських</a:t>
            </a:r>
            <a:r>
              <a:rPr lang="ru-RU" sz="2600" dirty="0" smtClean="0">
                <a:latin typeface="Book Antiqua" pitchFamily="18" charset="0"/>
              </a:rPr>
              <a:t> </a:t>
            </a:r>
            <a:r>
              <a:rPr lang="ru-RU" sz="2600" dirty="0" err="1" smtClean="0">
                <a:latin typeface="Book Antiqua" pitchFamily="18" charset="0"/>
              </a:rPr>
              <a:t>засобів</a:t>
            </a:r>
            <a:r>
              <a:rPr lang="ru-RU" sz="2600" dirty="0" smtClean="0">
                <a:latin typeface="Book Antiqua" pitchFamily="18" charset="0"/>
              </a:rPr>
              <a:t> та </a:t>
            </a:r>
            <a:r>
              <a:rPr lang="ru-RU" sz="2600" dirty="0" err="1" smtClean="0">
                <a:latin typeface="Book Antiqua" pitchFamily="18" charset="0"/>
              </a:rPr>
              <a:t>прекурсорів</a:t>
            </a:r>
            <a:r>
              <a:rPr lang="ru-RU" sz="2600" dirty="0" smtClean="0">
                <a:latin typeface="Book Antiqua" pitchFamily="18" charset="0"/>
              </a:rPr>
              <a:t>.</a:t>
            </a:r>
            <a:endParaRPr lang="uk-UA" sz="2600" dirty="0" smtClean="0">
              <a:latin typeface="Book Antiqua" pitchFamily="18" charset="0"/>
            </a:endParaRPr>
          </a:p>
          <a:p>
            <a:pPr marL="514350" indent="-514350" algn="just">
              <a:buFont typeface="+mj-lt"/>
              <a:buAutoNum type="arabicPeriod"/>
            </a:pPr>
            <a:r>
              <a:rPr lang="ru-RU" sz="2600" dirty="0" err="1" smtClean="0">
                <a:latin typeface="Book Antiqua" pitchFamily="18" charset="0"/>
              </a:rPr>
              <a:t>Групи</a:t>
            </a:r>
            <a:r>
              <a:rPr lang="ru-RU" sz="2600" dirty="0" smtClean="0">
                <a:latin typeface="Book Antiqua" pitchFamily="18" charset="0"/>
              </a:rPr>
              <a:t> </a:t>
            </a:r>
            <a:r>
              <a:rPr lang="ru-RU" sz="2600" dirty="0" err="1" smtClean="0">
                <a:latin typeface="Book Antiqua" pitchFamily="18" charset="0"/>
              </a:rPr>
              <a:t>амбулаторних</a:t>
            </a:r>
            <a:r>
              <a:rPr lang="ru-RU" sz="2600" dirty="0" smtClean="0">
                <a:latin typeface="Book Antiqua" pitchFamily="18" charset="0"/>
              </a:rPr>
              <a:t> </a:t>
            </a:r>
            <a:r>
              <a:rPr lang="ru-RU" sz="2600" dirty="0" err="1" smtClean="0">
                <a:latin typeface="Book Antiqua" pitchFamily="18" charset="0"/>
              </a:rPr>
              <a:t>хворих</a:t>
            </a:r>
            <a:r>
              <a:rPr lang="ru-RU" sz="2600" dirty="0" smtClean="0">
                <a:latin typeface="Book Antiqua" pitchFamily="18" charset="0"/>
              </a:rPr>
              <a:t> та </a:t>
            </a:r>
            <a:r>
              <a:rPr lang="ru-RU" sz="2600" dirty="0" err="1" smtClean="0">
                <a:latin typeface="Book Antiqua" pitchFamily="18" charset="0"/>
              </a:rPr>
              <a:t>категорії</a:t>
            </a:r>
            <a:r>
              <a:rPr lang="ru-RU" sz="2600" dirty="0" smtClean="0">
                <a:latin typeface="Book Antiqua" pitchFamily="18" charset="0"/>
              </a:rPr>
              <a:t> </a:t>
            </a:r>
            <a:r>
              <a:rPr lang="ru-RU" sz="2600" dirty="0" err="1" smtClean="0">
                <a:latin typeface="Book Antiqua" pitchFamily="18" charset="0"/>
              </a:rPr>
              <a:t>населення</a:t>
            </a:r>
            <a:r>
              <a:rPr lang="ru-RU" sz="2600" dirty="0" smtClean="0">
                <a:latin typeface="Book Antiqua" pitchFamily="18" charset="0"/>
              </a:rPr>
              <a:t>, </a:t>
            </a:r>
            <a:r>
              <a:rPr lang="ru-RU" sz="2600" dirty="0" err="1" smtClean="0">
                <a:latin typeface="Book Antiqua" pitchFamily="18" charset="0"/>
              </a:rPr>
              <a:t>яким</a:t>
            </a:r>
            <a:r>
              <a:rPr lang="ru-RU" sz="2600" dirty="0" smtClean="0">
                <a:latin typeface="Book Antiqua" pitchFamily="18" charset="0"/>
              </a:rPr>
              <a:t> </a:t>
            </a:r>
            <a:r>
              <a:rPr lang="ru-RU" sz="2600" dirty="0" err="1" smtClean="0">
                <a:latin typeface="Book Antiqua" pitchFamily="18" charset="0"/>
              </a:rPr>
              <a:t>гарантовані</a:t>
            </a:r>
            <a:r>
              <a:rPr lang="ru-RU" sz="2600" dirty="0" smtClean="0">
                <a:latin typeface="Book Antiqua" pitchFamily="18" charset="0"/>
              </a:rPr>
              <a:t> </a:t>
            </a:r>
            <a:r>
              <a:rPr lang="ru-RU" sz="2600" dirty="0" err="1" smtClean="0">
                <a:latin typeface="Book Antiqua" pitchFamily="18" charset="0"/>
              </a:rPr>
              <a:t>пільги</a:t>
            </a:r>
            <a:r>
              <a:rPr lang="ru-RU" sz="2600" dirty="0" smtClean="0">
                <a:latin typeface="Book Antiqua" pitchFamily="18" charset="0"/>
              </a:rPr>
              <a:t> </a:t>
            </a:r>
            <a:r>
              <a:rPr lang="ru-RU" sz="2600" dirty="0" err="1" smtClean="0">
                <a:latin typeface="Book Antiqua" pitchFamily="18" charset="0"/>
              </a:rPr>
              <a:t>та</a:t>
            </a:r>
            <a:r>
              <a:rPr lang="ru-RU" sz="2600" dirty="0" smtClean="0">
                <a:latin typeface="Book Antiqua" pitchFamily="18" charset="0"/>
              </a:rPr>
              <a:t> </a:t>
            </a:r>
            <a:r>
              <a:rPr lang="ru-RU" sz="2600" dirty="0" err="1" smtClean="0">
                <a:latin typeface="Book Antiqua" pitchFamily="18" charset="0"/>
              </a:rPr>
              <a:t>безоплатний</a:t>
            </a:r>
            <a:r>
              <a:rPr lang="ru-RU" sz="2600" dirty="0" smtClean="0">
                <a:latin typeface="Book Antiqua" pitchFamily="18" charset="0"/>
              </a:rPr>
              <a:t> </a:t>
            </a:r>
            <a:r>
              <a:rPr lang="ru-RU" sz="2600" dirty="0" err="1" smtClean="0">
                <a:latin typeface="Book Antiqua" pitchFamily="18" charset="0"/>
              </a:rPr>
              <a:t>відпуск</a:t>
            </a:r>
            <a:r>
              <a:rPr lang="ru-RU" sz="2600" dirty="0" smtClean="0">
                <a:latin typeface="Book Antiqua" pitchFamily="18" charset="0"/>
              </a:rPr>
              <a:t> ЛЗ. </a:t>
            </a:r>
            <a:r>
              <a:rPr lang="ru-RU" sz="2600" dirty="0" err="1" smtClean="0">
                <a:latin typeface="Book Antiqua" pitchFamily="18" charset="0"/>
              </a:rPr>
              <a:t>Особливості</a:t>
            </a:r>
            <a:r>
              <a:rPr lang="ru-RU" sz="2600" dirty="0" smtClean="0">
                <a:latin typeface="Book Antiqua" pitchFamily="18" charset="0"/>
              </a:rPr>
              <a:t> </a:t>
            </a:r>
            <a:r>
              <a:rPr lang="ru-RU" sz="2600" dirty="0" err="1" smtClean="0">
                <a:latin typeface="Book Antiqua" pitchFamily="18" charset="0"/>
              </a:rPr>
              <a:t>оформлення</a:t>
            </a:r>
            <a:r>
              <a:rPr lang="ru-RU" sz="2600" dirty="0" smtClean="0">
                <a:latin typeface="Book Antiqua" pitchFamily="18" charset="0"/>
              </a:rPr>
              <a:t> </a:t>
            </a:r>
            <a:r>
              <a:rPr lang="ru-RU" sz="2600" dirty="0" err="1" smtClean="0">
                <a:latin typeface="Book Antiqua" pitchFamily="18" charset="0"/>
              </a:rPr>
              <a:t>пільгових</a:t>
            </a:r>
            <a:r>
              <a:rPr lang="ru-RU" sz="2600" dirty="0" smtClean="0">
                <a:latin typeface="Book Antiqua" pitchFamily="18" charset="0"/>
              </a:rPr>
              <a:t> та </a:t>
            </a:r>
            <a:r>
              <a:rPr lang="ru-RU" sz="2600" dirty="0" err="1" smtClean="0">
                <a:latin typeface="Book Antiqua" pitchFamily="18" charset="0"/>
              </a:rPr>
              <a:t>безоплатних</a:t>
            </a:r>
            <a:r>
              <a:rPr lang="ru-RU" sz="2600" dirty="0" smtClean="0">
                <a:latin typeface="Book Antiqua" pitchFamily="18" charset="0"/>
              </a:rPr>
              <a:t> </a:t>
            </a:r>
            <a:r>
              <a:rPr lang="ru-RU" sz="2600" dirty="0" err="1" smtClean="0">
                <a:latin typeface="Book Antiqua" pitchFamily="18" charset="0"/>
              </a:rPr>
              <a:t>рецептів</a:t>
            </a:r>
            <a:r>
              <a:rPr lang="ru-RU" sz="2600" dirty="0" smtClean="0">
                <a:latin typeface="Book Antiqua" pitchFamily="18" charset="0"/>
              </a:rPr>
              <a:t>. </a:t>
            </a:r>
          </a:p>
          <a:p>
            <a:pPr marL="514350" indent="-514350" algn="just">
              <a:buFont typeface="+mj-lt"/>
              <a:buAutoNum type="arabicPeriod"/>
            </a:pPr>
            <a:r>
              <a:rPr lang="ru-RU" sz="2600" dirty="0" err="1" smtClean="0">
                <a:latin typeface="Book Antiqua" pitchFamily="18" charset="0"/>
              </a:rPr>
              <a:t>Терміни</a:t>
            </a:r>
            <a:r>
              <a:rPr lang="ru-RU" sz="2600" dirty="0" smtClean="0">
                <a:latin typeface="Book Antiqua" pitchFamily="18" charset="0"/>
              </a:rPr>
              <a:t> </a:t>
            </a:r>
            <a:r>
              <a:rPr lang="ru-RU" sz="2600" dirty="0" err="1" smtClean="0">
                <a:latin typeface="Book Antiqua" pitchFamily="18" charset="0"/>
              </a:rPr>
              <a:t>дії</a:t>
            </a:r>
            <a:r>
              <a:rPr lang="ru-RU" sz="2600" dirty="0" smtClean="0">
                <a:latin typeface="Book Antiqua" pitchFamily="18" charset="0"/>
              </a:rPr>
              <a:t> </a:t>
            </a:r>
            <a:r>
              <a:rPr lang="ru-RU" sz="2600" dirty="0" err="1" smtClean="0">
                <a:latin typeface="Book Antiqua" pitchFamily="18" charset="0"/>
              </a:rPr>
              <a:t>рецептів</a:t>
            </a:r>
            <a:r>
              <a:rPr lang="ru-RU" sz="2600" dirty="0" smtClean="0">
                <a:latin typeface="Book Antiqua" pitchFamily="18" charset="0"/>
              </a:rPr>
              <a:t> та </a:t>
            </a:r>
            <a:r>
              <a:rPr lang="ru-RU" sz="2600" dirty="0" err="1" smtClean="0">
                <a:latin typeface="Book Antiqua" pitchFamily="18" charset="0"/>
              </a:rPr>
              <a:t>зберігання</a:t>
            </a:r>
            <a:r>
              <a:rPr lang="ru-RU" sz="2600" dirty="0" smtClean="0">
                <a:latin typeface="Book Antiqua" pitchFamily="18" charset="0"/>
              </a:rPr>
              <a:t> </a:t>
            </a:r>
            <a:r>
              <a:rPr lang="ru-RU" sz="2600" dirty="0" err="1" smtClean="0">
                <a:latin typeface="Book Antiqua" pitchFamily="18" charset="0"/>
              </a:rPr>
              <a:t>їх</a:t>
            </a:r>
            <a:r>
              <a:rPr lang="ru-RU" sz="2600" dirty="0" smtClean="0">
                <a:latin typeface="Book Antiqua" pitchFamily="18" charset="0"/>
              </a:rPr>
              <a:t> у </a:t>
            </a:r>
            <a:r>
              <a:rPr lang="ru-RU" sz="2600" dirty="0" err="1" smtClean="0">
                <a:latin typeface="Book Antiqua" pitchFamily="18" charset="0"/>
              </a:rPr>
              <a:t>аптеці</a:t>
            </a:r>
            <a:r>
              <a:rPr lang="ru-RU" sz="2600" dirty="0" smtClean="0">
                <a:latin typeface="Book Antiqua" pitchFamily="18" charset="0"/>
              </a:rPr>
              <a:t>. </a:t>
            </a:r>
            <a:endParaRPr lang="uk-UA" sz="2600" dirty="0" smtClean="0">
              <a:latin typeface="Book Antiqua" pitchFamily="18" charset="0"/>
            </a:endParaRPr>
          </a:p>
          <a:p>
            <a:pPr marL="514350" indent="-514350" algn="just">
              <a:buFont typeface="+mj-lt"/>
              <a:buAutoNum type="arabicPeriod"/>
            </a:pPr>
            <a:endParaRPr lang="uk-UA" sz="2800" dirty="0" smtClean="0">
              <a:latin typeface="Book Antiqua" pitchFamily="18" charset="0"/>
            </a:endParaRPr>
          </a:p>
          <a:p>
            <a:pPr>
              <a:buNone/>
            </a:pPr>
            <a:endParaRPr lang="uk-U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a:bodyPr>
          <a:lstStyle/>
          <a:p>
            <a:r>
              <a:rPr lang="uk-UA" sz="3100" b="1" dirty="0" smtClean="0">
                <a:solidFill>
                  <a:srgbClr val="002060"/>
                </a:solidFill>
                <a:latin typeface="Times New Roman" panose="02020603050405020304" pitchFamily="18" charset="0"/>
                <a:cs typeface="Times New Roman" panose="02020603050405020304" pitchFamily="18" charset="0"/>
              </a:rPr>
              <a:t>Нормативні</a:t>
            </a:r>
            <a:r>
              <a:rPr lang="uk-UA" b="1" dirty="0" smtClean="0"/>
              <a:t> </a:t>
            </a:r>
            <a:r>
              <a:rPr lang="uk-UA" sz="3100" b="1" dirty="0" smtClean="0">
                <a:solidFill>
                  <a:srgbClr val="002060"/>
                </a:solidFill>
                <a:latin typeface="Times New Roman" panose="02020603050405020304" pitchFamily="18" charset="0"/>
                <a:cs typeface="Times New Roman" panose="02020603050405020304" pitchFamily="18" charset="0"/>
              </a:rPr>
              <a:t>документи до теми:</a:t>
            </a:r>
            <a:br>
              <a:rPr lang="uk-UA" sz="3100" b="1" dirty="0" smtClean="0">
                <a:solidFill>
                  <a:srgbClr val="002060"/>
                </a:solidFill>
                <a:latin typeface="Times New Roman" panose="02020603050405020304" pitchFamily="18" charset="0"/>
                <a:cs typeface="Times New Roman" panose="02020603050405020304" pitchFamily="18" charset="0"/>
              </a:rPr>
            </a:br>
            <a:endParaRPr lang="uk-UA" sz="3100" b="1" dirty="0" smtClean="0">
              <a:solidFill>
                <a:srgbClr val="00206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0" y="1412776"/>
            <a:ext cx="9144000" cy="5445224"/>
          </a:xfrm>
          <a:solidFill>
            <a:schemeClr val="bg2">
              <a:lumMod val="90000"/>
            </a:schemeClr>
          </a:solidFill>
        </p:spPr>
        <p:txBody>
          <a:bodyPr>
            <a:normAutofit fontScale="92500"/>
          </a:bodyPr>
          <a:lstStyle/>
          <a:p>
            <a:pPr marL="0" lvl="0" indent="0">
              <a:buFont typeface="Wingdings" pitchFamily="2" charset="2"/>
              <a:buChar char="ü"/>
            </a:pPr>
            <a:r>
              <a:rPr lang="ru-RU" sz="2000" dirty="0" smtClean="0">
                <a:latin typeface="Book Antiqua" pitchFamily="18" charset="0"/>
              </a:rPr>
              <a:t>Про </a:t>
            </a:r>
            <a:r>
              <a:rPr lang="ru-RU" sz="2000" dirty="0" err="1" smtClean="0">
                <a:latin typeface="Book Antiqua" pitchFamily="18" charset="0"/>
              </a:rPr>
              <a:t>затвердження</a:t>
            </a:r>
            <a:r>
              <a:rPr lang="ru-RU" sz="2000" dirty="0" smtClean="0">
                <a:latin typeface="Book Antiqua" pitchFamily="18" charset="0"/>
              </a:rPr>
              <a:t> Правил </a:t>
            </a:r>
            <a:r>
              <a:rPr lang="ru-RU" sz="2000" dirty="0" err="1" smtClean="0">
                <a:latin typeface="Book Antiqua" pitchFamily="18" charset="0"/>
              </a:rPr>
              <a:t>виписування</a:t>
            </a:r>
            <a:r>
              <a:rPr lang="ru-RU" sz="2000" dirty="0" smtClean="0">
                <a:latin typeface="Book Antiqua" pitchFamily="18" charset="0"/>
              </a:rPr>
              <a:t> </a:t>
            </a:r>
            <a:r>
              <a:rPr lang="ru-RU" sz="2000" dirty="0" err="1" smtClean="0">
                <a:latin typeface="Book Antiqua" pitchFamily="18" charset="0"/>
              </a:rPr>
              <a:t>рецептів</a:t>
            </a:r>
            <a:r>
              <a:rPr lang="ru-RU" sz="2000" dirty="0" smtClean="0">
                <a:latin typeface="Book Antiqua" pitchFamily="18" charset="0"/>
              </a:rPr>
              <a:t> на </a:t>
            </a:r>
            <a:r>
              <a:rPr lang="ru-RU" sz="2000" dirty="0" err="1" smtClean="0">
                <a:latin typeface="Book Antiqua" pitchFamily="18" charset="0"/>
              </a:rPr>
              <a:t>лікарські</a:t>
            </a:r>
            <a:r>
              <a:rPr lang="ru-RU" sz="2000" dirty="0" smtClean="0">
                <a:latin typeface="Book Antiqua" pitchFamily="18" charset="0"/>
              </a:rPr>
              <a:t> </a:t>
            </a:r>
            <a:r>
              <a:rPr lang="ru-RU" sz="2000" dirty="0" err="1" smtClean="0">
                <a:latin typeface="Book Antiqua" pitchFamily="18" charset="0"/>
              </a:rPr>
              <a:t>засоби</a:t>
            </a:r>
            <a:r>
              <a:rPr lang="ru-RU" sz="2000" dirty="0" smtClean="0">
                <a:latin typeface="Book Antiqua" pitchFamily="18" charset="0"/>
              </a:rPr>
              <a:t> </a:t>
            </a:r>
            <a:r>
              <a:rPr lang="ru-RU" sz="2000" dirty="0" err="1" smtClean="0">
                <a:latin typeface="Book Antiqua" pitchFamily="18" charset="0"/>
              </a:rPr>
              <a:t>і</a:t>
            </a:r>
            <a:r>
              <a:rPr lang="ru-RU" sz="2000" dirty="0" smtClean="0">
                <a:latin typeface="Book Antiqua" pitchFamily="18" charset="0"/>
              </a:rPr>
              <a:t> </a:t>
            </a:r>
            <a:r>
              <a:rPr lang="ru-RU" sz="2000" dirty="0" err="1" smtClean="0">
                <a:latin typeface="Book Antiqua" pitchFamily="18" charset="0"/>
              </a:rPr>
              <a:t>вироби</a:t>
            </a:r>
            <a:r>
              <a:rPr lang="ru-RU" sz="2000" dirty="0" smtClean="0">
                <a:latin typeface="Book Antiqua" pitchFamily="18" charset="0"/>
              </a:rPr>
              <a:t> </a:t>
            </a:r>
            <a:r>
              <a:rPr lang="ru-RU" sz="2000" dirty="0" err="1" smtClean="0">
                <a:latin typeface="Book Antiqua" pitchFamily="18" charset="0"/>
              </a:rPr>
              <a:t>медичного</a:t>
            </a:r>
            <a:r>
              <a:rPr lang="ru-RU" sz="2000" dirty="0" smtClean="0">
                <a:latin typeface="Book Antiqua" pitchFamily="18" charset="0"/>
              </a:rPr>
              <a:t> </a:t>
            </a:r>
            <a:r>
              <a:rPr lang="ru-RU" sz="2000" dirty="0" err="1" smtClean="0">
                <a:latin typeface="Book Antiqua" pitchFamily="18" charset="0"/>
              </a:rPr>
              <a:t>призначення</a:t>
            </a:r>
            <a:r>
              <a:rPr lang="ru-RU" sz="2000" dirty="0" smtClean="0">
                <a:latin typeface="Book Antiqua" pitchFamily="18" charset="0"/>
              </a:rPr>
              <a:t>, Порядку </a:t>
            </a:r>
            <a:r>
              <a:rPr lang="ru-RU" sz="2000" dirty="0" err="1" smtClean="0">
                <a:latin typeface="Book Antiqua" pitchFamily="18" charset="0"/>
              </a:rPr>
              <a:t>відпуску</a:t>
            </a:r>
            <a:r>
              <a:rPr lang="ru-RU" sz="2000" dirty="0" smtClean="0">
                <a:latin typeface="Book Antiqua" pitchFamily="18" charset="0"/>
              </a:rPr>
              <a:t> </a:t>
            </a:r>
            <a:r>
              <a:rPr lang="ru-RU" sz="2000" dirty="0" err="1" smtClean="0">
                <a:latin typeface="Book Antiqua" pitchFamily="18" charset="0"/>
              </a:rPr>
              <a:t>лікарських</a:t>
            </a:r>
            <a:r>
              <a:rPr lang="ru-RU" sz="2000" dirty="0" smtClean="0">
                <a:latin typeface="Book Antiqua" pitchFamily="18" charset="0"/>
              </a:rPr>
              <a:t> </a:t>
            </a:r>
            <a:r>
              <a:rPr lang="ru-RU" sz="2000" dirty="0" err="1" smtClean="0">
                <a:latin typeface="Book Antiqua" pitchFamily="18" charset="0"/>
              </a:rPr>
              <a:t>засобів</a:t>
            </a:r>
            <a:r>
              <a:rPr lang="ru-RU" sz="2000" dirty="0" smtClean="0">
                <a:latin typeface="Book Antiqua" pitchFamily="18" charset="0"/>
              </a:rPr>
              <a:t> </a:t>
            </a:r>
            <a:r>
              <a:rPr lang="ru-RU" sz="2000" dirty="0" err="1" smtClean="0">
                <a:latin typeface="Book Antiqua" pitchFamily="18" charset="0"/>
              </a:rPr>
              <a:t>і</a:t>
            </a:r>
            <a:r>
              <a:rPr lang="ru-RU" sz="2000" dirty="0" smtClean="0">
                <a:latin typeface="Book Antiqua" pitchFamily="18" charset="0"/>
              </a:rPr>
              <a:t> </a:t>
            </a:r>
            <a:r>
              <a:rPr lang="ru-RU" sz="2000" dirty="0" err="1" smtClean="0">
                <a:latin typeface="Book Antiqua" pitchFamily="18" charset="0"/>
              </a:rPr>
              <a:t>виробів</a:t>
            </a:r>
            <a:r>
              <a:rPr lang="ru-RU" sz="2000" dirty="0" smtClean="0">
                <a:latin typeface="Book Antiqua" pitchFamily="18" charset="0"/>
              </a:rPr>
              <a:t> </a:t>
            </a:r>
            <a:r>
              <a:rPr lang="ru-RU" sz="2000" dirty="0" err="1" smtClean="0">
                <a:latin typeface="Book Antiqua" pitchFamily="18" charset="0"/>
              </a:rPr>
              <a:t>медичного</a:t>
            </a:r>
            <a:r>
              <a:rPr lang="ru-RU" sz="2000" dirty="0" smtClean="0">
                <a:latin typeface="Book Antiqua" pitchFamily="18" charset="0"/>
              </a:rPr>
              <a:t> </a:t>
            </a:r>
            <a:r>
              <a:rPr lang="ru-RU" sz="2000" dirty="0" err="1" smtClean="0">
                <a:latin typeface="Book Antiqua" pitchFamily="18" charset="0"/>
              </a:rPr>
              <a:t>призначення</a:t>
            </a:r>
            <a:r>
              <a:rPr lang="ru-RU" sz="2000" dirty="0" smtClean="0">
                <a:latin typeface="Book Antiqua" pitchFamily="18" charset="0"/>
              </a:rPr>
              <a:t> </a:t>
            </a:r>
            <a:r>
              <a:rPr lang="ru-RU" sz="2000" dirty="0" err="1" smtClean="0">
                <a:latin typeface="Book Antiqua" pitchFamily="18" charset="0"/>
              </a:rPr>
              <a:t>з</a:t>
            </a:r>
            <a:r>
              <a:rPr lang="ru-RU" sz="2000" dirty="0" smtClean="0">
                <a:latin typeface="Book Antiqua" pitchFamily="18" charset="0"/>
              </a:rPr>
              <a:t> аптек та </a:t>
            </a:r>
            <a:r>
              <a:rPr lang="ru-RU" sz="2000" dirty="0" err="1" smtClean="0">
                <a:latin typeface="Book Antiqua" pitchFamily="18" charset="0"/>
              </a:rPr>
              <a:t>їх</a:t>
            </a:r>
            <a:r>
              <a:rPr lang="ru-RU" sz="2000" dirty="0" smtClean="0">
                <a:latin typeface="Book Antiqua" pitchFamily="18" charset="0"/>
              </a:rPr>
              <a:t> </a:t>
            </a:r>
            <a:r>
              <a:rPr lang="ru-RU" sz="2000" dirty="0" err="1" smtClean="0">
                <a:latin typeface="Book Antiqua" pitchFamily="18" charset="0"/>
              </a:rPr>
              <a:t>структурних</a:t>
            </a:r>
            <a:r>
              <a:rPr lang="ru-RU" sz="2000" dirty="0" smtClean="0">
                <a:latin typeface="Book Antiqua" pitchFamily="18" charset="0"/>
              </a:rPr>
              <a:t> </a:t>
            </a:r>
            <a:r>
              <a:rPr lang="ru-RU" sz="2000" dirty="0" err="1" smtClean="0">
                <a:latin typeface="Book Antiqua" pitchFamily="18" charset="0"/>
              </a:rPr>
              <a:t>підрозділів</a:t>
            </a:r>
            <a:r>
              <a:rPr lang="ru-RU" sz="2000" dirty="0" smtClean="0">
                <a:latin typeface="Book Antiqua" pitchFamily="18" charset="0"/>
              </a:rPr>
              <a:t>, </a:t>
            </a:r>
            <a:r>
              <a:rPr lang="ru-RU" sz="2000" dirty="0" err="1" smtClean="0">
                <a:latin typeface="Book Antiqua" pitchFamily="18" charset="0"/>
              </a:rPr>
              <a:t>Інструкції</a:t>
            </a:r>
            <a:r>
              <a:rPr lang="ru-RU" sz="2000" dirty="0" smtClean="0">
                <a:latin typeface="Book Antiqua" pitchFamily="18" charset="0"/>
              </a:rPr>
              <a:t> про порядок </a:t>
            </a:r>
            <a:r>
              <a:rPr lang="ru-RU" sz="2000" dirty="0" err="1" smtClean="0">
                <a:latin typeface="Book Antiqua" pitchFamily="18" charset="0"/>
              </a:rPr>
              <a:t>зберігання</a:t>
            </a:r>
            <a:r>
              <a:rPr lang="ru-RU" sz="2000" dirty="0" smtClean="0">
                <a:latin typeface="Book Antiqua" pitchFamily="18" charset="0"/>
              </a:rPr>
              <a:t>, </a:t>
            </a:r>
            <a:r>
              <a:rPr lang="ru-RU" sz="2000" dirty="0" err="1" smtClean="0">
                <a:latin typeface="Book Antiqua" pitchFamily="18" charset="0"/>
              </a:rPr>
              <a:t>обліку</a:t>
            </a:r>
            <a:r>
              <a:rPr lang="ru-RU" sz="2000" dirty="0" smtClean="0">
                <a:latin typeface="Book Antiqua" pitchFamily="18" charset="0"/>
              </a:rPr>
              <a:t> та </a:t>
            </a:r>
            <a:r>
              <a:rPr lang="ru-RU" sz="2000" dirty="0" err="1" smtClean="0">
                <a:latin typeface="Book Antiqua" pitchFamily="18" charset="0"/>
              </a:rPr>
              <a:t>знищення</a:t>
            </a:r>
            <a:r>
              <a:rPr lang="ru-RU" sz="2000" dirty="0" smtClean="0">
                <a:latin typeface="Book Antiqua" pitchFamily="18" charset="0"/>
              </a:rPr>
              <a:t> </a:t>
            </a:r>
            <a:r>
              <a:rPr lang="ru-RU" sz="2000" dirty="0" err="1" smtClean="0">
                <a:latin typeface="Book Antiqua" pitchFamily="18" charset="0"/>
              </a:rPr>
              <a:t>рецептурних</a:t>
            </a:r>
            <a:r>
              <a:rPr lang="ru-RU" sz="2000" dirty="0" smtClean="0">
                <a:latin typeface="Book Antiqua" pitchFamily="18" charset="0"/>
              </a:rPr>
              <a:t> </a:t>
            </a:r>
            <a:r>
              <a:rPr lang="ru-RU" sz="2000" dirty="0" err="1" smtClean="0">
                <a:latin typeface="Book Antiqua" pitchFamily="18" charset="0"/>
              </a:rPr>
              <a:t>бланків</a:t>
            </a:r>
            <a:r>
              <a:rPr lang="ru-RU" sz="2000" dirty="0" smtClean="0">
                <a:latin typeface="Book Antiqua" pitchFamily="18" charset="0"/>
              </a:rPr>
              <a:t> : Наказ МОЗ </a:t>
            </a:r>
            <a:r>
              <a:rPr lang="ru-RU" sz="2000" dirty="0" err="1" smtClean="0">
                <a:latin typeface="Book Antiqua" pitchFamily="18" charset="0"/>
              </a:rPr>
              <a:t>України</a:t>
            </a:r>
            <a:r>
              <a:rPr lang="ru-RU" sz="2000" dirty="0" smtClean="0">
                <a:latin typeface="Book Antiqua" pitchFamily="18" charset="0"/>
              </a:rPr>
              <a:t>  </a:t>
            </a:r>
            <a:r>
              <a:rPr lang="ru-RU" sz="2000" dirty="0" err="1" smtClean="0">
                <a:latin typeface="Book Antiqua" pitchFamily="18" charset="0"/>
              </a:rPr>
              <a:t>від</a:t>
            </a:r>
            <a:r>
              <a:rPr lang="ru-RU" sz="2000" dirty="0" smtClean="0">
                <a:latin typeface="Book Antiqua" pitchFamily="18" charset="0"/>
              </a:rPr>
              <a:t> 19 </a:t>
            </a:r>
            <a:r>
              <a:rPr lang="ru-RU" sz="2000" dirty="0" err="1" smtClean="0">
                <a:latin typeface="Book Antiqua" pitchFamily="18" charset="0"/>
              </a:rPr>
              <a:t>липн</a:t>
            </a:r>
            <a:r>
              <a:rPr lang="ru-RU" sz="2000" dirty="0" smtClean="0">
                <a:latin typeface="Book Antiqua" pitchFamily="18" charset="0"/>
              </a:rPr>
              <a:t>. 2005 рецепт № 360. URL:  </a:t>
            </a:r>
            <a:r>
              <a:rPr lang="ru-RU" sz="2000" u="sng" dirty="0" smtClean="0">
                <a:latin typeface="Book Antiqua" pitchFamily="18" charset="0"/>
                <a:hlinkClick r:id="rId2"/>
              </a:rPr>
              <a:t>https://zakon.rada.gov.ua/laws/show/z0782-05</a:t>
            </a:r>
            <a:r>
              <a:rPr lang="uk-UA" sz="2000" dirty="0" smtClean="0">
                <a:latin typeface="Book Antiqua" pitchFamily="18" charset="0"/>
              </a:rPr>
              <a:t> </a:t>
            </a:r>
          </a:p>
          <a:p>
            <a:pPr marL="0" lvl="0" indent="0">
              <a:buFont typeface="Wingdings" pitchFamily="2" charset="2"/>
              <a:buChar char="ü"/>
            </a:pPr>
            <a:r>
              <a:rPr lang="uk-UA" sz="2000" dirty="0" smtClean="0">
                <a:latin typeface="Book Antiqua" pitchFamily="18" charset="0"/>
              </a:rPr>
              <a:t>Про деякі питання придбання, перевезення, зберігання, відпуску, використання та знищення наркотичних засобів, психотропних речовин і прекурсорів у закладах охорони здоров’я :  Наказ МОЗ України від 07 серп. 2015 рецепт  № 494. URL:  https://zakon.rada.gov.ua/laws/show/z1028-15</a:t>
            </a:r>
          </a:p>
          <a:p>
            <a:pPr marL="0" lvl="0" indent="0">
              <a:buFont typeface="Wingdings" pitchFamily="2" charset="2"/>
              <a:buChar char="ü"/>
            </a:pPr>
            <a:r>
              <a:rPr lang="uk-UA" sz="2000" dirty="0" smtClean="0">
                <a:latin typeface="Book Antiqua" pitchFamily="18" charset="0"/>
              </a:rPr>
              <a:t>Про забезпечення доступності лікарських засобів : Постанова КМ України від 17 </a:t>
            </a:r>
            <a:r>
              <a:rPr lang="uk-UA" sz="2000" dirty="0" err="1" smtClean="0">
                <a:latin typeface="Book Antiqua" pitchFamily="18" charset="0"/>
              </a:rPr>
              <a:t>берез</a:t>
            </a:r>
            <a:r>
              <a:rPr lang="uk-UA" sz="2000" dirty="0" smtClean="0">
                <a:latin typeface="Book Antiqua" pitchFamily="18" charset="0"/>
              </a:rPr>
              <a:t>. 2017 рецепт № 152. URL:  </a:t>
            </a:r>
            <a:r>
              <a:rPr lang="uk-UA" sz="2000" u="sng" dirty="0" smtClean="0">
                <a:latin typeface="Book Antiqua" pitchFamily="18" charset="0"/>
                <a:hlinkClick r:id="rId3"/>
              </a:rPr>
              <a:t>https://zakon.rada</a:t>
            </a:r>
            <a:r>
              <a:rPr lang="uk-UA" sz="2000" dirty="0" smtClean="0">
                <a:latin typeface="Book Antiqua" pitchFamily="18" charset="0"/>
              </a:rPr>
              <a:t>. </a:t>
            </a:r>
            <a:r>
              <a:rPr lang="uk-UA" sz="2000" dirty="0" err="1" smtClean="0">
                <a:latin typeface="Book Antiqua" pitchFamily="18" charset="0"/>
              </a:rPr>
              <a:t>gov.ua</a:t>
            </a:r>
            <a:r>
              <a:rPr lang="uk-UA" sz="2000" dirty="0" smtClean="0">
                <a:latin typeface="Book Antiqua" pitchFamily="18" charset="0"/>
              </a:rPr>
              <a:t> /</a:t>
            </a:r>
            <a:r>
              <a:rPr lang="uk-UA" sz="2000" dirty="0" err="1" smtClean="0">
                <a:latin typeface="Book Antiqua" pitchFamily="18" charset="0"/>
              </a:rPr>
              <a:t>laws</a:t>
            </a:r>
            <a:r>
              <a:rPr lang="uk-UA" sz="2000" dirty="0" smtClean="0">
                <a:latin typeface="Book Antiqua" pitchFamily="18" charset="0"/>
              </a:rPr>
              <a:t>/ </a:t>
            </a:r>
            <a:r>
              <a:rPr lang="uk-UA" sz="2000" dirty="0" err="1" smtClean="0">
                <a:latin typeface="Book Antiqua" pitchFamily="18" charset="0"/>
              </a:rPr>
              <a:t>show</a:t>
            </a:r>
            <a:r>
              <a:rPr lang="uk-UA" sz="2000" dirty="0" smtClean="0">
                <a:latin typeface="Book Antiqua" pitchFamily="18" charset="0"/>
              </a:rPr>
              <a:t> /152-2017-п</a:t>
            </a:r>
          </a:p>
          <a:p>
            <a:pPr marL="0" lvl="0" indent="0">
              <a:buFont typeface="Wingdings" pitchFamily="2" charset="2"/>
              <a:buChar char="ü"/>
            </a:pPr>
            <a:r>
              <a:rPr lang="uk-UA" sz="2000" dirty="0" smtClean="0">
                <a:latin typeface="Book Antiqua" pitchFamily="18" charset="0"/>
              </a:rPr>
              <a:t>Про введення безоплатного та пільгового відпуску лікарських засобів за рецептами лікарів у разі амбулаторного лікування окремих груп населення та за певними категоріями захворювань : Постанова КМ України від 17 серп. </a:t>
            </a:r>
            <a:r>
              <a:rPr lang="en-US" sz="2000" dirty="0" smtClean="0">
                <a:latin typeface="Book Antiqua" pitchFamily="18" charset="0"/>
              </a:rPr>
              <a:t>1998 </a:t>
            </a:r>
            <a:r>
              <a:rPr lang="uk-UA" sz="2000" dirty="0" smtClean="0">
                <a:latin typeface="Book Antiqua" pitchFamily="18" charset="0"/>
              </a:rPr>
              <a:t>рецепт</a:t>
            </a:r>
            <a:r>
              <a:rPr lang="en-US" sz="2000" dirty="0" smtClean="0">
                <a:latin typeface="Book Antiqua" pitchFamily="18" charset="0"/>
              </a:rPr>
              <a:t> N 1303</a:t>
            </a:r>
            <a:r>
              <a:rPr lang="uk-UA" sz="2000" dirty="0" smtClean="0">
                <a:latin typeface="Book Antiqua" pitchFamily="18" charset="0"/>
              </a:rPr>
              <a:t>. URL:  https://zakon.rada.gov.ua/laws/show/1303-98-п</a:t>
            </a:r>
          </a:p>
          <a:p>
            <a:pPr>
              <a:buNone/>
            </a:pPr>
            <a:endParaRPr lang="uk-U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a:solidFill>
            <a:schemeClr val="tx2">
              <a:lumMod val="20000"/>
              <a:lumOff val="80000"/>
            </a:schemeClr>
          </a:solidFill>
        </p:spPr>
        <p:txBody>
          <a:bodyPr>
            <a:normAutofit/>
          </a:bodyPr>
          <a:lstStyle/>
          <a:p>
            <a:r>
              <a:rPr lang="uk-UA" sz="2800" dirty="0" smtClean="0">
                <a:latin typeface="Book Antiqua" pitchFamily="18" charset="0"/>
              </a:rPr>
              <a:t>Рецепт: визначення, функції  </a:t>
            </a:r>
            <a:endParaRPr lang="uk-UA" sz="2800" dirty="0">
              <a:latin typeface="Book Antiqua" pitchFamily="18" charset="0"/>
            </a:endParaRPr>
          </a:p>
        </p:txBody>
      </p:sp>
      <p:sp>
        <p:nvSpPr>
          <p:cNvPr id="3" name="Содержимое 2"/>
          <p:cNvSpPr>
            <a:spLocks noGrp="1"/>
          </p:cNvSpPr>
          <p:nvPr>
            <p:ph idx="1"/>
          </p:nvPr>
        </p:nvSpPr>
        <p:spPr>
          <a:xfrm>
            <a:off x="0" y="2492896"/>
            <a:ext cx="9036496" cy="4365104"/>
          </a:xfrm>
          <a:solidFill>
            <a:schemeClr val="bg2"/>
          </a:solidFill>
        </p:spPr>
        <p:txBody>
          <a:bodyPr>
            <a:normAutofit fontScale="62500" lnSpcReduction="20000"/>
          </a:bodyPr>
          <a:lstStyle/>
          <a:p>
            <a:pPr algn="ctr">
              <a:buNone/>
            </a:pPr>
            <a:r>
              <a:rPr lang="uk-UA" sz="2800" b="1" dirty="0" smtClean="0">
                <a:latin typeface="Book Antiqua" pitchFamily="18" charset="0"/>
                <a:ea typeface="+mj-ea"/>
                <a:cs typeface="+mj-cs"/>
              </a:rPr>
              <a:t>Функції рецепта</a:t>
            </a:r>
          </a:p>
          <a:p>
            <a:r>
              <a:rPr lang="uk-UA" sz="2800" b="1" i="1" dirty="0" smtClean="0">
                <a:latin typeface="Book Antiqua" pitchFamily="18" charset="0"/>
                <a:ea typeface="+mj-ea"/>
                <a:cs typeface="+mj-cs"/>
              </a:rPr>
              <a:t>медична</a:t>
            </a:r>
            <a:r>
              <a:rPr lang="uk-UA" sz="2800" dirty="0" smtClean="0">
                <a:latin typeface="Book Antiqua" pitchFamily="18" charset="0"/>
                <a:ea typeface="+mj-ea"/>
                <a:cs typeface="+mj-cs"/>
              </a:rPr>
              <a:t> (рецепт містить інформацію про виписаний ЛП та спосіб його застосування з урахуванням діагнозу та віку хворого); </a:t>
            </a:r>
          </a:p>
          <a:p>
            <a:r>
              <a:rPr lang="uk-UA" sz="2800" b="1" i="1" dirty="0" smtClean="0">
                <a:latin typeface="Book Antiqua" pitchFamily="18" charset="0"/>
                <a:ea typeface="+mj-ea"/>
                <a:cs typeface="+mj-cs"/>
              </a:rPr>
              <a:t>юридична</a:t>
            </a:r>
            <a:r>
              <a:rPr lang="uk-UA" sz="2800" dirty="0" smtClean="0">
                <a:latin typeface="Book Antiqua" pitchFamily="18" charset="0"/>
                <a:ea typeface="+mj-ea"/>
                <a:cs typeface="+mj-cs"/>
              </a:rPr>
              <a:t> (за допомогою рецепту держава і відповідні органи контролюють та регулюють обіг наркотичних, психотропних, отруйних, запаморочливих речовин, прекурсорів, крім того, зазначається дата виписування рецепту, а також прізвища хворого та лікаря); </a:t>
            </a:r>
          </a:p>
          <a:p>
            <a:r>
              <a:rPr lang="uk-UA" sz="2800" b="1" i="1" dirty="0" smtClean="0">
                <a:latin typeface="Book Antiqua" pitchFamily="18" charset="0"/>
                <a:ea typeface="+mj-ea"/>
                <a:cs typeface="+mj-cs"/>
              </a:rPr>
              <a:t>технологічна</a:t>
            </a:r>
            <a:r>
              <a:rPr lang="uk-UA" sz="2800" dirty="0" smtClean="0">
                <a:latin typeface="Book Antiqua" pitchFamily="18" charset="0"/>
                <a:ea typeface="+mj-ea"/>
                <a:cs typeface="+mj-cs"/>
              </a:rPr>
              <a:t> (рецепт містить дані про активні (інколи допоміжні) речовини та вказівку, яку лікарську форму слід приготувати); </a:t>
            </a:r>
          </a:p>
          <a:p>
            <a:r>
              <a:rPr lang="uk-UA" sz="2800" b="1" i="1" dirty="0" smtClean="0">
                <a:latin typeface="Book Antiqua" pitchFamily="18" charset="0"/>
                <a:ea typeface="+mj-ea"/>
                <a:cs typeface="+mj-cs"/>
              </a:rPr>
              <a:t>економічна</a:t>
            </a:r>
            <a:r>
              <a:rPr lang="uk-UA" sz="2800" dirty="0" smtClean="0">
                <a:latin typeface="Book Antiqua" pitchFamily="18" charset="0"/>
                <a:ea typeface="+mj-ea"/>
                <a:cs typeface="+mj-cs"/>
              </a:rPr>
              <a:t> (дані певного пропису використовуються при економічному аналізі ефективності роботи аптеки, розрахунках тарифів, витрат допоміжних речовин та матеріалів, закупок товарів, розрахунків з лікувальними </a:t>
            </a:r>
            <a:r>
              <a:rPr lang="uk-UA" sz="2800" dirty="0" err="1" smtClean="0">
                <a:latin typeface="Book Antiqua" pitchFamily="18" charset="0"/>
                <a:ea typeface="+mj-ea"/>
                <a:cs typeface="+mj-cs"/>
              </a:rPr>
              <a:t>закладпми</a:t>
            </a:r>
            <a:r>
              <a:rPr lang="uk-UA" sz="2800" dirty="0" smtClean="0">
                <a:latin typeface="Book Antiqua" pitchFamily="18" charset="0"/>
                <a:ea typeface="+mj-ea"/>
                <a:cs typeface="+mj-cs"/>
              </a:rPr>
              <a:t> тощо); </a:t>
            </a:r>
          </a:p>
          <a:p>
            <a:r>
              <a:rPr lang="uk-UA" sz="2800" b="1" i="1" dirty="0" smtClean="0">
                <a:latin typeface="Book Antiqua" pitchFamily="18" charset="0"/>
                <a:ea typeface="+mj-ea"/>
                <a:cs typeface="+mj-cs"/>
              </a:rPr>
              <a:t>соціальна</a:t>
            </a:r>
            <a:r>
              <a:rPr lang="uk-UA" sz="2800" dirty="0" smtClean="0">
                <a:latin typeface="Book Antiqua" pitchFamily="18" charset="0"/>
                <a:ea typeface="+mj-ea"/>
                <a:cs typeface="+mj-cs"/>
              </a:rPr>
              <a:t> (рецепт повинен підтверджувати надання кваліфікованої, повноцінної, своєчасної лікарської та фармацевтичної допомоги громадянам незалежно від їх соціального та матеріального статусу). </a:t>
            </a:r>
          </a:p>
        </p:txBody>
      </p:sp>
      <p:sp>
        <p:nvSpPr>
          <p:cNvPr id="4" name="Прямоугольник 3"/>
          <p:cNvSpPr/>
          <p:nvPr/>
        </p:nvSpPr>
        <p:spPr>
          <a:xfrm>
            <a:off x="359024" y="980728"/>
            <a:ext cx="8784976" cy="1200329"/>
          </a:xfrm>
          <a:prstGeom prst="rect">
            <a:avLst/>
          </a:prstGeom>
          <a:solidFill>
            <a:schemeClr val="bg2">
              <a:lumMod val="90000"/>
            </a:schemeClr>
          </a:solidFill>
        </p:spPr>
        <p:txBody>
          <a:bodyPr wrap="square">
            <a:spAutoFit/>
          </a:bodyPr>
          <a:lstStyle/>
          <a:p>
            <a:pPr algn="just"/>
            <a:r>
              <a:rPr lang="ru-RU" dirty="0" err="1" smtClean="0">
                <a:latin typeface="Book Antiqua" pitchFamily="18" charset="0"/>
              </a:rPr>
              <a:t>Згідно</a:t>
            </a:r>
            <a:r>
              <a:rPr lang="ru-RU" dirty="0" smtClean="0">
                <a:latin typeface="Book Antiqua" pitchFamily="18" charset="0"/>
              </a:rPr>
              <a:t> </a:t>
            </a:r>
            <a:r>
              <a:rPr lang="ru-RU" dirty="0" err="1" smtClean="0">
                <a:latin typeface="Book Antiqua" pitchFamily="18" charset="0"/>
              </a:rPr>
              <a:t>з</a:t>
            </a:r>
            <a:r>
              <a:rPr lang="ru-RU" dirty="0" smtClean="0">
                <a:latin typeface="Book Antiqua" pitchFamily="18" charset="0"/>
              </a:rPr>
              <a:t> Директивою Ради ЄС </a:t>
            </a:r>
            <a:r>
              <a:rPr lang="ru-RU" dirty="0" err="1" smtClean="0">
                <a:latin typeface="Book Antiqua" pitchFamily="18" charset="0"/>
              </a:rPr>
              <a:t>від</a:t>
            </a:r>
            <a:r>
              <a:rPr lang="ru-RU" dirty="0" smtClean="0">
                <a:latin typeface="Book Antiqua" pitchFamily="18" charset="0"/>
              </a:rPr>
              <a:t> 31.03.1992 р. «Про </a:t>
            </a:r>
            <a:r>
              <a:rPr lang="ru-RU" dirty="0" err="1" smtClean="0">
                <a:latin typeface="Book Antiqua" pitchFamily="18" charset="0"/>
              </a:rPr>
              <a:t>визначення</a:t>
            </a:r>
            <a:r>
              <a:rPr lang="ru-RU" dirty="0" smtClean="0">
                <a:latin typeface="Book Antiqua" pitchFamily="18" charset="0"/>
              </a:rPr>
              <a:t> </a:t>
            </a:r>
            <a:r>
              <a:rPr lang="ru-RU" dirty="0" err="1" smtClean="0">
                <a:latin typeface="Book Antiqua" pitchFamily="18" charset="0"/>
              </a:rPr>
              <a:t>категорій</a:t>
            </a:r>
            <a:r>
              <a:rPr lang="ru-RU" dirty="0" smtClean="0">
                <a:latin typeface="Book Antiqua" pitchFamily="18" charset="0"/>
              </a:rPr>
              <a:t> ЛП для </a:t>
            </a:r>
            <a:r>
              <a:rPr lang="ru-RU" dirty="0" err="1" smtClean="0">
                <a:latin typeface="Book Antiqua" pitchFamily="18" charset="0"/>
              </a:rPr>
              <a:t>людини</a:t>
            </a:r>
            <a:r>
              <a:rPr lang="ru-RU" dirty="0" smtClean="0">
                <a:latin typeface="Book Antiqua" pitchFamily="18" charset="0"/>
              </a:rPr>
              <a:t>» (92/26/ЄС) </a:t>
            </a:r>
            <a:r>
              <a:rPr lang="ru-RU" dirty="0" err="1" smtClean="0">
                <a:latin typeface="Book Antiqua" pitchFamily="18" charset="0"/>
              </a:rPr>
              <a:t>поняття</a:t>
            </a:r>
            <a:r>
              <a:rPr lang="ru-RU" dirty="0" smtClean="0">
                <a:latin typeface="Book Antiqua" pitchFamily="18" charset="0"/>
              </a:rPr>
              <a:t> «рецепт» </a:t>
            </a:r>
            <a:r>
              <a:rPr lang="ru-RU" dirty="0" err="1" smtClean="0">
                <a:latin typeface="Book Antiqua" pitchFamily="18" charset="0"/>
              </a:rPr>
              <a:t>визначається</a:t>
            </a:r>
            <a:r>
              <a:rPr lang="ru-RU" dirty="0" smtClean="0">
                <a:latin typeface="Book Antiqua" pitchFamily="18" charset="0"/>
              </a:rPr>
              <a:t> як </a:t>
            </a:r>
          </a:p>
          <a:p>
            <a:pPr algn="ctr"/>
            <a:r>
              <a:rPr lang="ru-RU" b="1" i="1" u="sng" dirty="0" err="1" smtClean="0">
                <a:latin typeface="Book Antiqua" pitchFamily="18" charset="0"/>
              </a:rPr>
              <a:t>припис</a:t>
            </a:r>
            <a:r>
              <a:rPr lang="ru-RU" b="1" i="1" u="sng" dirty="0" smtClean="0">
                <a:latin typeface="Book Antiqua" pitchFamily="18" charset="0"/>
              </a:rPr>
              <a:t> на </a:t>
            </a:r>
            <a:r>
              <a:rPr lang="ru-RU" b="1" i="1" u="sng" dirty="0" err="1" smtClean="0">
                <a:latin typeface="Book Antiqua" pitchFamily="18" charset="0"/>
              </a:rPr>
              <a:t>виготовлення</a:t>
            </a:r>
            <a:r>
              <a:rPr lang="ru-RU" b="1" i="1" u="sng" dirty="0" smtClean="0">
                <a:latin typeface="Book Antiqua" pitchFamily="18" charset="0"/>
              </a:rPr>
              <a:t> </a:t>
            </a:r>
            <a:r>
              <a:rPr lang="ru-RU" b="1" i="1" u="sng" dirty="0" err="1" smtClean="0">
                <a:latin typeface="Book Antiqua" pitchFamily="18" charset="0"/>
              </a:rPr>
              <a:t>чи</a:t>
            </a:r>
            <a:r>
              <a:rPr lang="ru-RU" b="1" i="1" u="sng" dirty="0" smtClean="0">
                <a:latin typeface="Book Antiqua" pitchFamily="18" charset="0"/>
              </a:rPr>
              <a:t> </a:t>
            </a:r>
            <a:r>
              <a:rPr lang="ru-RU" b="1" i="1" u="sng" dirty="0" err="1" smtClean="0">
                <a:latin typeface="Book Antiqua" pitchFamily="18" charset="0"/>
              </a:rPr>
              <a:t>одержання</a:t>
            </a:r>
            <a:r>
              <a:rPr lang="ru-RU" b="1" i="1" u="sng" dirty="0" smtClean="0">
                <a:latin typeface="Book Antiqua" pitchFamily="18" charset="0"/>
              </a:rPr>
              <a:t> ЛП, </a:t>
            </a:r>
          </a:p>
          <a:p>
            <a:pPr algn="ctr"/>
            <a:r>
              <a:rPr lang="ru-RU" b="1" i="1" u="sng" dirty="0" err="1" smtClean="0">
                <a:latin typeface="Book Antiqua" pitchFamily="18" charset="0"/>
              </a:rPr>
              <a:t>виписаний</a:t>
            </a:r>
            <a:r>
              <a:rPr lang="ru-RU" b="1" i="1" u="sng" dirty="0" smtClean="0">
                <a:latin typeface="Book Antiqua" pitchFamily="18" charset="0"/>
              </a:rPr>
              <a:t> </a:t>
            </a:r>
            <a:r>
              <a:rPr lang="ru-RU" b="1" i="1" u="sng" dirty="0" err="1" smtClean="0">
                <a:latin typeface="Book Antiqua" pitchFamily="18" charset="0"/>
              </a:rPr>
              <a:t>спеціалістом</a:t>
            </a:r>
            <a:r>
              <a:rPr lang="ru-RU" b="1" i="1" u="sng" dirty="0" smtClean="0">
                <a:latin typeface="Book Antiqua" pitchFamily="18" charset="0"/>
              </a:rPr>
              <a:t>, </a:t>
            </a:r>
            <a:r>
              <a:rPr lang="ru-RU" b="1" i="1" u="sng" dirty="0" err="1" smtClean="0">
                <a:latin typeface="Book Antiqua" pitchFamily="18" charset="0"/>
              </a:rPr>
              <a:t>який</a:t>
            </a:r>
            <a:r>
              <a:rPr lang="ru-RU" b="1" i="1" u="sng" dirty="0" smtClean="0">
                <a:latin typeface="Book Antiqua" pitchFamily="18" charset="0"/>
              </a:rPr>
              <a:t> </a:t>
            </a:r>
            <a:r>
              <a:rPr lang="ru-RU" b="1" i="1" u="sng" dirty="0" err="1" smtClean="0">
                <a:latin typeface="Book Antiqua" pitchFamily="18" charset="0"/>
              </a:rPr>
              <a:t>має</a:t>
            </a:r>
            <a:r>
              <a:rPr lang="ru-RU" b="1" i="1" u="sng" dirty="0" smtClean="0">
                <a:latin typeface="Book Antiqua" pitchFamily="18" charset="0"/>
              </a:rPr>
              <a:t> на </a:t>
            </a:r>
            <a:r>
              <a:rPr lang="ru-RU" b="1" i="1" u="sng" dirty="0" err="1" smtClean="0">
                <a:latin typeface="Book Antiqua" pitchFamily="18" charset="0"/>
              </a:rPr>
              <a:t>це</a:t>
            </a:r>
            <a:r>
              <a:rPr lang="ru-RU" b="1" i="1" u="sng" dirty="0" smtClean="0">
                <a:latin typeface="Book Antiqua" pitchFamily="18" charset="0"/>
              </a:rPr>
              <a:t> право</a:t>
            </a:r>
            <a:endParaRPr lang="uk-UA" b="1" i="1" u="sng" dirty="0">
              <a:latin typeface="Book Antiqu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0" y="0"/>
            <a:ext cx="9144000" cy="1658665"/>
          </a:xfrm>
          <a:solidFill>
            <a:schemeClr val="accent1">
              <a:lumMod val="20000"/>
              <a:lumOff val="80000"/>
            </a:schemeClr>
          </a:solidFill>
        </p:spPr>
        <p:txBody>
          <a:bodyPr>
            <a:normAutofit fontScale="90000"/>
          </a:bodyPr>
          <a:lstStyle/>
          <a:p>
            <a:r>
              <a:rPr lang="ru-RU" sz="2800" b="1" dirty="0" err="1" smtClean="0">
                <a:solidFill>
                  <a:srgbClr val="002060"/>
                </a:solidFill>
                <a:latin typeface="Bookman Old Style" pitchFamily="18" charset="0"/>
              </a:rPr>
              <a:t>Одеський</a:t>
            </a:r>
            <a:r>
              <a:rPr lang="ru-RU" sz="2800" b="1" dirty="0" smtClean="0">
                <a:solidFill>
                  <a:srgbClr val="002060"/>
                </a:solidFill>
                <a:latin typeface="Bookman Old Style" pitchFamily="18" charset="0"/>
              </a:rPr>
              <a:t> </a:t>
            </a:r>
            <a:r>
              <a:rPr lang="ru-RU" sz="2800" b="1" dirty="0" err="1" smtClean="0">
                <a:solidFill>
                  <a:srgbClr val="002060"/>
                </a:solidFill>
                <a:latin typeface="Bookman Old Style" pitchFamily="18" charset="0"/>
              </a:rPr>
              <a:t>національний</a:t>
            </a:r>
            <a:r>
              <a:rPr lang="ru-RU" sz="2800" b="1" dirty="0" smtClean="0">
                <a:solidFill>
                  <a:srgbClr val="002060"/>
                </a:solidFill>
                <a:latin typeface="Bookman Old Style" pitchFamily="18" charset="0"/>
              </a:rPr>
              <a:t> </a:t>
            </a:r>
            <a:r>
              <a:rPr lang="ru-RU" sz="2800" b="1" dirty="0" err="1" smtClean="0">
                <a:solidFill>
                  <a:srgbClr val="002060"/>
                </a:solidFill>
                <a:latin typeface="Bookman Old Style" pitchFamily="18" charset="0"/>
              </a:rPr>
              <a:t>медичний</a:t>
            </a:r>
            <a:r>
              <a:rPr lang="ru-RU" sz="2800" b="1" dirty="0" smtClean="0">
                <a:solidFill>
                  <a:srgbClr val="002060"/>
                </a:solidFill>
                <a:latin typeface="Bookman Old Style" pitchFamily="18" charset="0"/>
              </a:rPr>
              <a:t> </a:t>
            </a:r>
            <a:r>
              <a:rPr lang="ru-RU" sz="2800" b="1" dirty="0" err="1" smtClean="0">
                <a:solidFill>
                  <a:srgbClr val="002060"/>
                </a:solidFill>
                <a:latin typeface="Bookman Old Style" pitchFamily="18" charset="0"/>
              </a:rPr>
              <a:t>університет</a:t>
            </a:r>
            <a:r>
              <a:rPr lang="ru-RU" sz="2800" b="1" dirty="0" smtClean="0">
                <a:solidFill>
                  <a:srgbClr val="002060"/>
                </a:solidFill>
                <a:latin typeface="Bookman Old Style" pitchFamily="18" charset="0"/>
              </a:rPr>
              <a:t> </a:t>
            </a:r>
            <a:br>
              <a:rPr lang="ru-RU" sz="2800" b="1" dirty="0" smtClean="0">
                <a:solidFill>
                  <a:srgbClr val="002060"/>
                </a:solidFill>
                <a:latin typeface="Bookman Old Style" pitchFamily="18" charset="0"/>
              </a:rPr>
            </a:br>
            <a:r>
              <a:rPr lang="ru-RU" sz="2800" b="1" dirty="0" err="1" smtClean="0">
                <a:solidFill>
                  <a:srgbClr val="002060"/>
                </a:solidFill>
                <a:latin typeface="Bookman Old Style" pitchFamily="18" charset="0"/>
              </a:rPr>
              <a:t>Фармацевтичний</a:t>
            </a:r>
            <a:r>
              <a:rPr lang="ru-RU" sz="2800" b="1" dirty="0" smtClean="0">
                <a:solidFill>
                  <a:srgbClr val="002060"/>
                </a:solidFill>
                <a:latin typeface="Bookman Old Style" pitchFamily="18" charset="0"/>
              </a:rPr>
              <a:t> факультет </a:t>
            </a:r>
            <a:br>
              <a:rPr lang="ru-RU" sz="2800" b="1" dirty="0" smtClean="0">
                <a:solidFill>
                  <a:srgbClr val="002060"/>
                </a:solidFill>
                <a:latin typeface="Bookman Old Style" pitchFamily="18" charset="0"/>
              </a:rPr>
            </a:br>
            <a:r>
              <a:rPr lang="ru-RU" sz="2800" b="1" dirty="0" smtClean="0">
                <a:solidFill>
                  <a:srgbClr val="002060"/>
                </a:solidFill>
                <a:latin typeface="Bookman Old Style" pitchFamily="18" charset="0"/>
              </a:rPr>
              <a:t>Кафедра </a:t>
            </a:r>
            <a:r>
              <a:rPr lang="ru-RU" sz="2800" b="1" dirty="0" err="1" smtClean="0">
                <a:solidFill>
                  <a:srgbClr val="002060"/>
                </a:solidFill>
                <a:latin typeface="Bookman Old Style" pitchFamily="18" charset="0"/>
              </a:rPr>
              <a:t>організації</a:t>
            </a:r>
            <a:r>
              <a:rPr lang="ru-RU" sz="2800" b="1" dirty="0" smtClean="0">
                <a:solidFill>
                  <a:srgbClr val="002060"/>
                </a:solidFill>
                <a:latin typeface="Bookman Old Style" pitchFamily="18" charset="0"/>
              </a:rPr>
              <a:t> та </a:t>
            </a:r>
            <a:r>
              <a:rPr lang="ru-RU" sz="2800" b="1" dirty="0" err="1" smtClean="0">
                <a:solidFill>
                  <a:srgbClr val="002060"/>
                </a:solidFill>
                <a:latin typeface="Bookman Old Style" pitchFamily="18" charset="0"/>
              </a:rPr>
              <a:t>економіки</a:t>
            </a:r>
            <a:r>
              <a:rPr lang="ru-RU" sz="2800" b="1" dirty="0" smtClean="0">
                <a:solidFill>
                  <a:srgbClr val="002060"/>
                </a:solidFill>
                <a:latin typeface="Bookman Old Style" pitchFamily="18" charset="0"/>
              </a:rPr>
              <a:t> </a:t>
            </a:r>
            <a:r>
              <a:rPr lang="ru-RU" sz="2800" b="1" dirty="0" err="1" smtClean="0">
                <a:solidFill>
                  <a:srgbClr val="002060"/>
                </a:solidFill>
                <a:latin typeface="Bookman Old Style" pitchFamily="18" charset="0"/>
              </a:rPr>
              <a:t>фармації</a:t>
            </a:r>
            <a:endParaRPr lang="ru-RU" sz="2800" b="1" dirty="0">
              <a:solidFill>
                <a:srgbClr val="002060"/>
              </a:solidFill>
              <a:latin typeface="Bookman Old Style" pitchFamily="18" charset="0"/>
            </a:endParaRPr>
          </a:p>
        </p:txBody>
      </p:sp>
      <p:sp>
        <p:nvSpPr>
          <p:cNvPr id="5" name="Содержимое 3"/>
          <p:cNvSpPr>
            <a:spLocks noGrp="1"/>
          </p:cNvSpPr>
          <p:nvPr>
            <p:ph type="subTitle" idx="1"/>
          </p:nvPr>
        </p:nvSpPr>
        <p:spPr>
          <a:xfrm>
            <a:off x="0" y="1700808"/>
            <a:ext cx="9144000" cy="5157192"/>
          </a:xfrm>
        </p:spPr>
        <p:txBody>
          <a:bodyPr>
            <a:normAutofit/>
          </a:bodyPr>
          <a:lstStyle/>
          <a:p>
            <a:pPr algn="ctr">
              <a:buNone/>
            </a:pPr>
            <a:endParaRPr lang="uk-UA" altLang="ru-RU" b="1" i="1" dirty="0" smtClean="0">
              <a:solidFill>
                <a:srgbClr val="002060"/>
              </a:solidFill>
              <a:latin typeface="Times New Roman" panose="02020603050405020304" pitchFamily="18" charset="0"/>
              <a:cs typeface="Times New Roman" panose="02020603050405020304" pitchFamily="18" charset="0"/>
            </a:endParaRPr>
          </a:p>
          <a:p>
            <a:r>
              <a:rPr lang="uk-UA" b="1" dirty="0" smtClean="0">
                <a:solidFill>
                  <a:srgbClr val="002060"/>
                </a:solidFill>
                <a:latin typeface="Times New Roman" panose="02020603050405020304" pitchFamily="18" charset="0"/>
                <a:cs typeface="Times New Roman" panose="02020603050405020304" pitchFamily="18" charset="0"/>
              </a:rPr>
              <a:t>Організація рецептурного   відпуску ліків</a:t>
            </a:r>
            <a:endParaRPr lang="uk-UA" altLang="ru-RU" b="1" dirty="0" smtClean="0">
              <a:solidFill>
                <a:srgbClr val="002060"/>
              </a:solidFill>
              <a:latin typeface="Times New Roman" panose="02020603050405020304" pitchFamily="18" charset="0"/>
              <a:cs typeface="Times New Roman" panose="02020603050405020304" pitchFamily="18" charset="0"/>
            </a:endParaRPr>
          </a:p>
          <a:p>
            <a:pPr algn="ctr">
              <a:buNone/>
            </a:pPr>
            <a:endParaRPr lang="ru-RU" b="1" i="1" dirty="0" smtClean="0">
              <a:solidFill>
                <a:srgbClr val="002060"/>
              </a:solidFill>
              <a:latin typeface="Times New Roman" panose="02020603050405020304" pitchFamily="18" charset="0"/>
              <a:cs typeface="Times New Roman" panose="02020603050405020304" pitchFamily="18" charset="0"/>
            </a:endParaRPr>
          </a:p>
          <a:p>
            <a:pPr algn="ctr">
              <a:buNone/>
            </a:pPr>
            <a:endParaRPr lang="ru-RU" b="1" i="1" dirty="0" smtClean="0">
              <a:solidFill>
                <a:srgbClr val="002060"/>
              </a:solidFill>
              <a:latin typeface="Times New Roman" panose="02020603050405020304" pitchFamily="18" charset="0"/>
              <a:cs typeface="Times New Roman" panose="02020603050405020304" pitchFamily="18" charset="0"/>
            </a:endParaRPr>
          </a:p>
          <a:p>
            <a:pPr algn="ctr">
              <a:buNone/>
            </a:pPr>
            <a:r>
              <a:rPr lang="ru-RU" b="1" i="1" dirty="0" err="1" smtClean="0">
                <a:solidFill>
                  <a:srgbClr val="002060"/>
                </a:solidFill>
                <a:latin typeface="Times New Roman" panose="02020603050405020304" pitchFamily="18" charset="0"/>
                <a:cs typeface="Times New Roman" panose="02020603050405020304" pitchFamily="18" charset="0"/>
              </a:rPr>
              <a:t>Викладач</a:t>
            </a:r>
            <a:endParaRPr lang="ru-RU" b="1" i="1" dirty="0" smtClean="0">
              <a:solidFill>
                <a:srgbClr val="002060"/>
              </a:solidFill>
              <a:latin typeface="Times New Roman" panose="02020603050405020304" pitchFamily="18" charset="0"/>
              <a:cs typeface="Times New Roman" panose="02020603050405020304" pitchFamily="18" charset="0"/>
            </a:endParaRPr>
          </a:p>
          <a:p>
            <a:pPr algn="ctr">
              <a:buNone/>
            </a:pPr>
            <a:r>
              <a:rPr lang="ru-RU" b="1" i="1" dirty="0" smtClean="0">
                <a:solidFill>
                  <a:srgbClr val="002060"/>
                </a:solidFill>
                <a:latin typeface="Times New Roman" panose="02020603050405020304" pitchFamily="18" charset="0"/>
                <a:cs typeface="Times New Roman" panose="02020603050405020304" pitchFamily="18" charset="0"/>
              </a:rPr>
              <a:t>доцент, к.фарм.н. </a:t>
            </a:r>
            <a:r>
              <a:rPr lang="ru-RU" b="1" i="1" dirty="0" err="1" smtClean="0">
                <a:solidFill>
                  <a:srgbClr val="002060"/>
                </a:solidFill>
                <a:latin typeface="Times New Roman" panose="02020603050405020304" pitchFamily="18" charset="0"/>
                <a:cs typeface="Times New Roman" panose="02020603050405020304" pitchFamily="18" charset="0"/>
              </a:rPr>
              <a:t>Бєляєва</a:t>
            </a:r>
            <a:r>
              <a:rPr lang="ru-RU" b="1" i="1" dirty="0" smtClean="0">
                <a:solidFill>
                  <a:srgbClr val="002060"/>
                </a:solidFill>
                <a:latin typeface="Times New Roman" panose="02020603050405020304" pitchFamily="18" charset="0"/>
                <a:cs typeface="Times New Roman" panose="02020603050405020304" pitchFamily="18" charset="0"/>
              </a:rPr>
              <a:t> Оксана </a:t>
            </a:r>
            <a:r>
              <a:rPr lang="ru-RU" b="1" i="1" dirty="0" err="1" smtClean="0">
                <a:solidFill>
                  <a:srgbClr val="002060"/>
                </a:solidFill>
                <a:latin typeface="Times New Roman" panose="02020603050405020304" pitchFamily="18" charset="0"/>
                <a:cs typeface="Times New Roman" panose="02020603050405020304" pitchFamily="18" charset="0"/>
              </a:rPr>
              <a:t>Іванівна</a:t>
            </a:r>
            <a:r>
              <a:rPr lang="ru-RU" b="1" i="1" dirty="0" smtClean="0">
                <a:solidFill>
                  <a:srgbClr val="002060"/>
                </a:solidFill>
                <a:latin typeface="Times New Roman" panose="02020603050405020304" pitchFamily="18" charset="0"/>
                <a:cs typeface="Times New Roman" panose="02020603050405020304" pitchFamily="18" charset="0"/>
              </a:rPr>
              <a:t> </a:t>
            </a:r>
            <a:endParaRPr lang="ru-RU" dirty="0" smtClean="0">
              <a:solidFill>
                <a:srgbClr val="002060"/>
              </a:solidFill>
            </a:endParaRPr>
          </a:p>
          <a:p>
            <a:endParaRPr lang="uk-U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uk-UA" sz="2800" dirty="0" smtClean="0">
                <a:latin typeface="Book Antiqua" pitchFamily="18" charset="0"/>
              </a:rPr>
              <a:t>Види рецепту відповідно категорії оплати пацієнтом </a:t>
            </a:r>
            <a:endParaRPr lang="uk-UA" sz="2800" dirty="0">
              <a:latin typeface="Book Antiqua" pitchFamily="18" charset="0"/>
            </a:endParaRPr>
          </a:p>
        </p:txBody>
      </p:sp>
      <p:sp>
        <p:nvSpPr>
          <p:cNvPr id="3" name="Содержимое 2"/>
          <p:cNvSpPr>
            <a:spLocks noGrp="1"/>
          </p:cNvSpPr>
          <p:nvPr>
            <p:ph idx="1"/>
          </p:nvPr>
        </p:nvSpPr>
        <p:spPr>
          <a:xfrm>
            <a:off x="0" y="1600200"/>
            <a:ext cx="9144000" cy="4525963"/>
          </a:xfrm>
          <a:solidFill>
            <a:schemeClr val="bg2">
              <a:lumMod val="90000"/>
            </a:schemeClr>
          </a:solidFill>
        </p:spPr>
        <p:txBody>
          <a:bodyPr>
            <a:normAutofit lnSpcReduction="10000"/>
          </a:bodyPr>
          <a:lstStyle/>
          <a:p>
            <a:r>
              <a:rPr lang="uk-UA" dirty="0" smtClean="0">
                <a:latin typeface="Book Antiqua" pitchFamily="18" charset="0"/>
              </a:rPr>
              <a:t> </a:t>
            </a:r>
            <a:r>
              <a:rPr lang="uk-UA" u="sng" dirty="0" smtClean="0">
                <a:latin typeface="Book Antiqua" pitchFamily="18" charset="0"/>
              </a:rPr>
              <a:t>«за повну вартість», </a:t>
            </a:r>
            <a:r>
              <a:rPr lang="uk-UA" dirty="0" smtClean="0">
                <a:latin typeface="Book Antiqua" pitchFamily="18" charset="0"/>
              </a:rPr>
              <a:t>якщо пацієнт оплачує лікарський засіб за власні кошти</a:t>
            </a:r>
          </a:p>
          <a:p>
            <a:r>
              <a:rPr lang="uk-UA" u="sng" dirty="0" smtClean="0">
                <a:latin typeface="Book Antiqua" pitchFamily="18" charset="0"/>
              </a:rPr>
              <a:t>«безоплатно», </a:t>
            </a:r>
            <a:r>
              <a:rPr lang="uk-UA" dirty="0" smtClean="0">
                <a:latin typeface="Book Antiqua" pitchFamily="18" charset="0"/>
              </a:rPr>
              <a:t>якщо для лікарського засобу передбачено безоплатний відпуск для пацієнта</a:t>
            </a:r>
          </a:p>
          <a:p>
            <a:r>
              <a:rPr lang="uk-UA" u="sng" dirty="0" smtClean="0">
                <a:latin typeface="Book Antiqua" pitchFamily="18" charset="0"/>
              </a:rPr>
              <a:t>«з доплатою», </a:t>
            </a:r>
            <a:r>
              <a:rPr lang="uk-UA" dirty="0" smtClean="0">
                <a:latin typeface="Book Antiqua" pitchFamily="18" charset="0"/>
              </a:rPr>
              <a:t>якщо лікарський засіб відпускається на пільгових умовах (50% вартості) або пацієнт частково оплачує вартість лікарського засобу</a:t>
            </a:r>
            <a:endParaRPr lang="uk-UA" dirty="0">
              <a:latin typeface="Book Antiqu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a:solidFill>
            <a:schemeClr val="tx2">
              <a:lumMod val="20000"/>
              <a:lumOff val="80000"/>
            </a:schemeClr>
          </a:solidFill>
        </p:spPr>
        <p:txBody>
          <a:bodyPr>
            <a:normAutofit/>
          </a:bodyPr>
          <a:lstStyle/>
          <a:p>
            <a:r>
              <a:rPr lang="ru-RU" sz="2400" dirty="0" err="1" smtClean="0">
                <a:latin typeface="Book Antiqua" pitchFamily="18" charset="0"/>
              </a:rPr>
              <a:t>Медичні</a:t>
            </a:r>
            <a:r>
              <a:rPr lang="ru-RU" sz="2400" dirty="0" smtClean="0">
                <a:latin typeface="Book Antiqua" pitchFamily="18" charset="0"/>
              </a:rPr>
              <a:t> </a:t>
            </a:r>
            <a:r>
              <a:rPr lang="ru-RU" sz="2400" dirty="0" err="1" smtClean="0">
                <a:latin typeface="Book Antiqua" pitchFamily="18" charset="0"/>
              </a:rPr>
              <a:t>працівники</a:t>
            </a:r>
            <a:r>
              <a:rPr lang="ru-RU" sz="2400" dirty="0" smtClean="0">
                <a:latin typeface="Book Antiqua" pitchFamily="18" charset="0"/>
              </a:rPr>
              <a:t>, </a:t>
            </a:r>
            <a:r>
              <a:rPr lang="ru-RU" sz="2400" dirty="0" err="1" smtClean="0">
                <a:latin typeface="Book Antiqua" pitchFamily="18" charset="0"/>
              </a:rPr>
              <a:t>які</a:t>
            </a:r>
            <a:r>
              <a:rPr lang="ru-RU" sz="2400" dirty="0" smtClean="0">
                <a:latin typeface="Book Antiqua" pitchFamily="18" charset="0"/>
              </a:rPr>
              <a:t> </a:t>
            </a:r>
            <a:r>
              <a:rPr lang="ru-RU" sz="2400" dirty="0" err="1" smtClean="0">
                <a:latin typeface="Book Antiqua" pitchFamily="18" charset="0"/>
              </a:rPr>
              <a:t>мають</a:t>
            </a:r>
            <a:r>
              <a:rPr lang="ru-RU" sz="2400" dirty="0" smtClean="0">
                <a:latin typeface="Book Antiqua" pitchFamily="18" charset="0"/>
              </a:rPr>
              <a:t> право</a:t>
            </a:r>
            <a:br>
              <a:rPr lang="ru-RU" sz="2400" dirty="0" smtClean="0">
                <a:latin typeface="Book Antiqua" pitchFamily="18" charset="0"/>
              </a:rPr>
            </a:br>
            <a:r>
              <a:rPr lang="ru-RU" sz="2400" dirty="0" smtClean="0">
                <a:latin typeface="Book Antiqua" pitchFamily="18" charset="0"/>
              </a:rPr>
              <a:t> </a:t>
            </a:r>
            <a:r>
              <a:rPr lang="ru-RU" sz="2400" dirty="0" err="1" smtClean="0">
                <a:latin typeface="Book Antiqua" pitchFamily="18" charset="0"/>
              </a:rPr>
              <a:t>виписувати</a:t>
            </a:r>
            <a:r>
              <a:rPr lang="ru-RU" sz="2400" dirty="0" smtClean="0">
                <a:latin typeface="Book Antiqua" pitchFamily="18" charset="0"/>
              </a:rPr>
              <a:t> </a:t>
            </a:r>
            <a:r>
              <a:rPr lang="ru-RU" sz="2400" dirty="0" err="1" smtClean="0">
                <a:latin typeface="Book Antiqua" pitchFamily="18" charset="0"/>
              </a:rPr>
              <a:t>Рецепти</a:t>
            </a:r>
            <a:endParaRPr lang="uk-UA" sz="2400" dirty="0" smtClean="0">
              <a:latin typeface="Book Antiqua" pitchFamily="18" charset="0"/>
            </a:endParaRPr>
          </a:p>
        </p:txBody>
      </p:sp>
      <p:sp>
        <p:nvSpPr>
          <p:cNvPr id="3" name="Содержимое 2"/>
          <p:cNvSpPr>
            <a:spLocks noGrp="1"/>
          </p:cNvSpPr>
          <p:nvPr>
            <p:ph idx="1"/>
          </p:nvPr>
        </p:nvSpPr>
        <p:spPr>
          <a:xfrm>
            <a:off x="0" y="908720"/>
            <a:ext cx="9144000" cy="5733256"/>
          </a:xfrm>
          <a:solidFill>
            <a:schemeClr val="bg2"/>
          </a:solidFill>
        </p:spPr>
        <p:txBody>
          <a:bodyPr>
            <a:normAutofit fontScale="40000" lnSpcReduction="20000"/>
          </a:bodyPr>
          <a:lstStyle/>
          <a:p>
            <a:pPr marL="0" indent="0">
              <a:lnSpc>
                <a:spcPct val="170000"/>
              </a:lnSpc>
              <a:spcBef>
                <a:spcPts val="0"/>
              </a:spcBef>
              <a:buNone/>
            </a:pPr>
            <a:r>
              <a:rPr lang="ru-RU" sz="5100" dirty="0" smtClean="0">
                <a:latin typeface="Book Antiqua" pitchFamily="18" charset="0"/>
              </a:rPr>
              <a:t>1 -  </a:t>
            </a:r>
            <a:r>
              <a:rPr lang="ru-RU" sz="5100" u="sng" dirty="0" smtClean="0">
                <a:latin typeface="Book Antiqua" pitchFamily="18" charset="0"/>
              </a:rPr>
              <a:t>лікарі закладів охорони здоров</a:t>
            </a:r>
            <a:r>
              <a:rPr lang="uk-UA" sz="5100" u="sng" dirty="0" smtClean="0">
                <a:latin typeface="Book Antiqua" pitchFamily="18" charset="0"/>
              </a:rPr>
              <a:t>’</a:t>
            </a:r>
            <a:r>
              <a:rPr lang="ru-RU" sz="5100" u="sng" dirty="0" smtClean="0">
                <a:latin typeface="Book Antiqua" pitchFamily="18" charset="0"/>
              </a:rPr>
              <a:t>я </a:t>
            </a:r>
            <a:r>
              <a:rPr lang="uk-UA" sz="5100" u="sng" dirty="0" smtClean="0">
                <a:latin typeface="Book Antiqua" pitchFamily="18" charset="0"/>
              </a:rPr>
              <a:t>  </a:t>
            </a:r>
          </a:p>
          <a:p>
            <a:pPr marL="0" indent="0">
              <a:lnSpc>
                <a:spcPct val="170000"/>
              </a:lnSpc>
              <a:spcBef>
                <a:spcPts val="0"/>
              </a:spcBef>
              <a:buNone/>
            </a:pPr>
            <a:r>
              <a:rPr lang="uk-UA" sz="5100" dirty="0" smtClean="0">
                <a:latin typeface="Book Antiqua" pitchFamily="18" charset="0"/>
              </a:rPr>
              <a:t>2 -  </a:t>
            </a:r>
            <a:r>
              <a:rPr lang="ru-RU" sz="5100" u="sng" dirty="0" smtClean="0">
                <a:latin typeface="Book Antiqua" pitchFamily="18" charset="0"/>
              </a:rPr>
              <a:t>лікарі закладів охорони здоров</a:t>
            </a:r>
            <a:r>
              <a:rPr lang="uk-UA" sz="5100" u="sng" dirty="0" smtClean="0">
                <a:latin typeface="Book Antiqua" pitchFamily="18" charset="0"/>
              </a:rPr>
              <a:t>’</a:t>
            </a:r>
            <a:r>
              <a:rPr lang="ru-RU" sz="5100" u="sng" dirty="0" smtClean="0">
                <a:latin typeface="Book Antiqua" pitchFamily="18" charset="0"/>
              </a:rPr>
              <a:t>я</a:t>
            </a:r>
            <a:r>
              <a:rPr lang="uk-UA" sz="5100" u="sng" dirty="0" smtClean="0">
                <a:latin typeface="Book Antiqua" pitchFamily="18" charset="0"/>
              </a:rPr>
              <a:t> за узгодженням </a:t>
            </a:r>
            <a:r>
              <a:rPr lang="uk-UA" sz="5100" dirty="0" smtClean="0">
                <a:latin typeface="Book Antiqua" pitchFamily="18" charset="0"/>
              </a:rPr>
              <a:t>зі структурними підрозділами охорони здоров’я місцевих державних адміністрацій (у випадку відпуску ЛЗ на пільгових умовах, безоплатно чи з доплатою)</a:t>
            </a:r>
          </a:p>
          <a:p>
            <a:pPr marL="0" indent="0">
              <a:lnSpc>
                <a:spcPct val="170000"/>
              </a:lnSpc>
              <a:spcBef>
                <a:spcPts val="0"/>
              </a:spcBef>
              <a:buNone/>
            </a:pPr>
            <a:r>
              <a:rPr lang="uk-UA" sz="5100" dirty="0" smtClean="0">
                <a:latin typeface="Book Antiqua" pitchFamily="18" charset="0"/>
              </a:rPr>
              <a:t> 3 - </a:t>
            </a:r>
            <a:r>
              <a:rPr lang="uk-UA" sz="5100" u="sng" dirty="0" smtClean="0">
                <a:latin typeface="Book Antiqua" pitchFamily="18" charset="0"/>
              </a:rPr>
              <a:t>лікарі, які надають первинну медичну допомогу </a:t>
            </a:r>
            <a:r>
              <a:rPr lang="uk-UA" sz="5100" dirty="0" smtClean="0">
                <a:latin typeface="Book Antiqua" pitchFamily="18" charset="0"/>
              </a:rPr>
              <a:t>(у випадку відпуску ЛЗ, які підлягають </a:t>
            </a:r>
            <a:r>
              <a:rPr lang="uk-UA" sz="5100" dirty="0" err="1" smtClean="0">
                <a:latin typeface="Book Antiqua" pitchFamily="18" charset="0"/>
              </a:rPr>
              <a:t>реімбурсації</a:t>
            </a:r>
            <a:r>
              <a:rPr lang="uk-UA" sz="5100" dirty="0" smtClean="0">
                <a:latin typeface="Book Antiqua" pitchFamily="18" charset="0"/>
              </a:rPr>
              <a:t> і виписуються через електронну систему охорони здоров'я) </a:t>
            </a:r>
          </a:p>
          <a:p>
            <a:pPr marL="0" indent="0">
              <a:lnSpc>
                <a:spcPct val="170000"/>
              </a:lnSpc>
              <a:spcBef>
                <a:spcPts val="0"/>
              </a:spcBef>
              <a:buNone/>
            </a:pPr>
            <a:r>
              <a:rPr lang="uk-UA" sz="5100" dirty="0" smtClean="0">
                <a:latin typeface="Book Antiqua" pitchFamily="18" charset="0"/>
              </a:rPr>
              <a:t>4 - </a:t>
            </a:r>
            <a:r>
              <a:rPr lang="uk-UA" sz="5100" u="sng" dirty="0" smtClean="0">
                <a:latin typeface="Book Antiqua" pitchFamily="18" charset="0"/>
              </a:rPr>
              <a:t>фельдшери</a:t>
            </a:r>
            <a:r>
              <a:rPr lang="uk-UA" sz="5100" dirty="0" smtClean="0">
                <a:latin typeface="Book Antiqua" pitchFamily="18" charset="0"/>
              </a:rPr>
              <a:t> закладів охорони здоров’я незалежно від форм власності та підпорядкування (хворим із затяжними і хронічними захворюваннями </a:t>
            </a:r>
            <a:r>
              <a:rPr lang="uk-UA" sz="5100" u="sng" dirty="0" smtClean="0">
                <a:latin typeface="Book Antiqua" pitchFamily="18" charset="0"/>
              </a:rPr>
              <a:t>у разі продовження лікуючим лікарем курсу лікування </a:t>
            </a:r>
            <a:r>
              <a:rPr lang="uk-UA" sz="5100" dirty="0" smtClean="0">
                <a:latin typeface="Book Antiqua" pitchFamily="18" charset="0"/>
              </a:rPr>
              <a:t>із зазначенням своєї посади та засвідченням Рецепта власним підписом та печаткою закладу охорони здоров’я)</a:t>
            </a:r>
          </a:p>
          <a:p>
            <a:pPr marL="0" indent="0">
              <a:buNone/>
            </a:pPr>
            <a:endParaRPr lang="uk-U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uk-UA" sz="3100" dirty="0" smtClean="0">
                <a:latin typeface="Book Antiqua" pitchFamily="18" charset="0"/>
              </a:rPr>
              <a:t>Рецепти обов’язково виписуються на:</a:t>
            </a:r>
            <a:r>
              <a:rPr lang="uk-UA" dirty="0" smtClean="0"/>
              <a:t/>
            </a:r>
            <a:br>
              <a:rPr lang="uk-UA" dirty="0" smtClean="0"/>
            </a:br>
            <a:endParaRPr lang="uk-UA" dirty="0"/>
          </a:p>
        </p:txBody>
      </p:sp>
      <p:sp>
        <p:nvSpPr>
          <p:cNvPr id="3" name="Содержимое 2"/>
          <p:cNvSpPr>
            <a:spLocks noGrp="1"/>
          </p:cNvSpPr>
          <p:nvPr>
            <p:ph idx="1"/>
          </p:nvPr>
        </p:nvSpPr>
        <p:spPr>
          <a:solidFill>
            <a:schemeClr val="bg2"/>
          </a:solidFill>
        </p:spPr>
        <p:txBody>
          <a:bodyPr/>
          <a:lstStyle/>
          <a:p>
            <a:pPr algn="just">
              <a:buFont typeface="Wingdings" pitchFamily="2" charset="2"/>
              <a:buChar char="ü"/>
            </a:pPr>
            <a:r>
              <a:rPr lang="uk-UA" dirty="0" smtClean="0">
                <a:latin typeface="Book Antiqua" pitchFamily="18" charset="0"/>
              </a:rPr>
              <a:t> рецептурні лікарські засоби</a:t>
            </a:r>
          </a:p>
          <a:p>
            <a:pPr algn="just">
              <a:buFont typeface="Wingdings" pitchFamily="2" charset="2"/>
              <a:buChar char="ü"/>
            </a:pPr>
            <a:r>
              <a:rPr lang="uk-UA" dirty="0" smtClean="0">
                <a:latin typeface="Book Antiqua" pitchFamily="18" charset="0"/>
              </a:rPr>
              <a:t> </a:t>
            </a:r>
            <a:r>
              <a:rPr lang="uk-UA" dirty="0" err="1" smtClean="0">
                <a:latin typeface="Book Antiqua" pitchFamily="18" charset="0"/>
              </a:rPr>
              <a:t>безрецептурні</a:t>
            </a:r>
            <a:r>
              <a:rPr lang="uk-UA" dirty="0" smtClean="0">
                <a:latin typeface="Book Antiqua" pitchFamily="18" charset="0"/>
              </a:rPr>
              <a:t> лікарські засоби, медичні вироби у разі відпуску їх безоплатно чи на пільгових умовах</a:t>
            </a:r>
          </a:p>
          <a:p>
            <a:pPr algn="just">
              <a:buFont typeface="Wingdings" pitchFamily="2" charset="2"/>
              <a:buChar char="ü"/>
            </a:pPr>
            <a:r>
              <a:rPr lang="uk-UA" dirty="0" smtClean="0">
                <a:latin typeface="Book Antiqua" pitchFamily="18" charset="0"/>
              </a:rPr>
              <a:t> лікарські засоби, які виготовляються в умовах аптеки для конкретного пацієнта (</a:t>
            </a:r>
            <a:r>
              <a:rPr lang="uk-UA" dirty="0" err="1" smtClean="0">
                <a:latin typeface="Book Antiqua" pitchFamily="18" charset="0"/>
              </a:rPr>
              <a:t>екстемпоральні</a:t>
            </a:r>
            <a:r>
              <a:rPr lang="uk-UA" dirty="0" smtClean="0">
                <a:latin typeface="Book Antiqua" pitchFamily="18" charset="0"/>
              </a:rPr>
              <a:t> ЛЗ)</a:t>
            </a:r>
          </a:p>
          <a:p>
            <a:pPr>
              <a:buNone/>
            </a:pPr>
            <a:endParaRPr lang="uk-U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9144000" cy="620688"/>
          </a:xfrm>
          <a:solidFill>
            <a:schemeClr val="tx2">
              <a:lumMod val="20000"/>
              <a:lumOff val="80000"/>
            </a:schemeClr>
          </a:solidFill>
        </p:spPr>
        <p:txBody>
          <a:bodyPr>
            <a:normAutofit/>
          </a:bodyPr>
          <a:lstStyle/>
          <a:p>
            <a:r>
              <a:rPr lang="uk-UA" sz="2400" dirty="0" smtClean="0">
                <a:latin typeface="Book Antiqua" pitchFamily="18" charset="0"/>
              </a:rPr>
              <a:t>Форми рецептурних бланків</a:t>
            </a:r>
            <a:endParaRPr lang="uk-UA" sz="2400" dirty="0">
              <a:latin typeface="Book Antiqua"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323528" y="908720"/>
            <a:ext cx="4104456" cy="4741763"/>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5076056" y="836712"/>
            <a:ext cx="3672407" cy="4968551"/>
          </a:xfrm>
          <a:prstGeom prst="rect">
            <a:avLst/>
          </a:prstGeom>
          <a:noFill/>
          <a:ln w="9525">
            <a:noFill/>
            <a:miter lim="800000"/>
            <a:headEnd/>
            <a:tailEnd/>
          </a:ln>
        </p:spPr>
      </p:pic>
      <p:sp>
        <p:nvSpPr>
          <p:cNvPr id="7" name="Прямоугольник 6"/>
          <p:cNvSpPr/>
          <p:nvPr/>
        </p:nvSpPr>
        <p:spPr>
          <a:xfrm>
            <a:off x="1835696" y="476672"/>
            <a:ext cx="574196" cy="369332"/>
          </a:xfrm>
          <a:prstGeom prst="rect">
            <a:avLst/>
          </a:prstGeom>
          <a:solidFill>
            <a:schemeClr val="bg1"/>
          </a:solidFill>
          <a:ln w="12700">
            <a:solidFill>
              <a:schemeClr val="tx1"/>
            </a:solidFill>
          </a:ln>
        </p:spPr>
        <p:txBody>
          <a:bodyPr wrap="none">
            <a:spAutoFit/>
          </a:bodyPr>
          <a:lstStyle/>
          <a:p>
            <a:r>
              <a:rPr lang="uk-UA" dirty="0" smtClean="0">
                <a:latin typeface="Book Antiqua" pitchFamily="18" charset="0"/>
              </a:rPr>
              <a:t>Ф-1</a:t>
            </a:r>
            <a:endParaRPr lang="uk-UA" dirty="0">
              <a:latin typeface="Book Antiqua" pitchFamily="18" charset="0"/>
            </a:endParaRPr>
          </a:p>
        </p:txBody>
      </p:sp>
      <p:sp>
        <p:nvSpPr>
          <p:cNvPr id="8" name="Прямоугольник 7"/>
          <p:cNvSpPr/>
          <p:nvPr/>
        </p:nvSpPr>
        <p:spPr>
          <a:xfrm>
            <a:off x="6948264" y="476672"/>
            <a:ext cx="574196" cy="369332"/>
          </a:xfrm>
          <a:prstGeom prst="rect">
            <a:avLst/>
          </a:prstGeom>
          <a:solidFill>
            <a:schemeClr val="accent2">
              <a:lumMod val="60000"/>
              <a:lumOff val="40000"/>
            </a:schemeClr>
          </a:solidFill>
          <a:ln w="9525">
            <a:solidFill>
              <a:schemeClr val="tx1"/>
            </a:solidFill>
          </a:ln>
        </p:spPr>
        <p:txBody>
          <a:bodyPr wrap="none">
            <a:spAutoFit/>
          </a:bodyPr>
          <a:lstStyle/>
          <a:p>
            <a:r>
              <a:rPr lang="uk-UA" dirty="0" smtClean="0">
                <a:latin typeface="Book Antiqua" pitchFamily="18" charset="0"/>
              </a:rPr>
              <a:t>Ф-3</a:t>
            </a:r>
            <a:endParaRPr lang="uk-UA" dirty="0">
              <a:latin typeface="Book Antiqua" pitchFamily="18" charset="0"/>
            </a:endParaRPr>
          </a:p>
        </p:txBody>
      </p:sp>
      <p:sp>
        <p:nvSpPr>
          <p:cNvPr id="9" name="Прямоугольник 8"/>
          <p:cNvSpPr/>
          <p:nvPr/>
        </p:nvSpPr>
        <p:spPr>
          <a:xfrm>
            <a:off x="0" y="5733256"/>
            <a:ext cx="9144000" cy="400110"/>
          </a:xfrm>
          <a:prstGeom prst="rect">
            <a:avLst/>
          </a:prstGeom>
          <a:solidFill>
            <a:schemeClr val="accent1">
              <a:lumMod val="60000"/>
              <a:lumOff val="40000"/>
            </a:schemeClr>
          </a:solidFill>
        </p:spPr>
        <p:txBody>
          <a:bodyPr wrap="square">
            <a:spAutoFit/>
          </a:bodyPr>
          <a:lstStyle/>
          <a:p>
            <a:pPr algn="ctr"/>
            <a:r>
              <a:rPr lang="ru-RU" sz="2000" b="1" dirty="0" smtClean="0">
                <a:latin typeface="Book Antiqua" pitchFamily="18" charset="0"/>
              </a:rPr>
              <a:t>Рецепт </a:t>
            </a:r>
            <a:r>
              <a:rPr lang="ru-RU" sz="2000" b="1" dirty="0" err="1" smtClean="0">
                <a:latin typeface="Book Antiqua" pitchFamily="18" charset="0"/>
              </a:rPr>
              <a:t>засвідчується</a:t>
            </a:r>
            <a:r>
              <a:rPr lang="ru-RU" sz="2000" b="1" dirty="0" smtClean="0">
                <a:latin typeface="Book Antiqua" pitchFamily="18" charset="0"/>
              </a:rPr>
              <a:t> </a:t>
            </a:r>
            <a:r>
              <a:rPr lang="ru-RU" sz="2000" b="1" dirty="0" err="1" smtClean="0">
                <a:latin typeface="Book Antiqua" pitchFamily="18" charset="0"/>
              </a:rPr>
              <a:t>підписом</a:t>
            </a:r>
            <a:r>
              <a:rPr lang="ru-RU" sz="2000" b="1" dirty="0" smtClean="0">
                <a:latin typeface="Book Antiqua" pitchFamily="18" charset="0"/>
              </a:rPr>
              <a:t> та </a:t>
            </a:r>
            <a:r>
              <a:rPr lang="ru-RU" sz="2000" b="1" dirty="0" err="1" smtClean="0">
                <a:latin typeface="Book Antiqua" pitchFamily="18" charset="0"/>
              </a:rPr>
              <a:t>особистою</a:t>
            </a:r>
            <a:r>
              <a:rPr lang="ru-RU" sz="2000" b="1" dirty="0" smtClean="0">
                <a:latin typeface="Book Antiqua" pitchFamily="18" charset="0"/>
              </a:rPr>
              <a:t> печаткою </a:t>
            </a:r>
            <a:r>
              <a:rPr lang="ru-RU" sz="2000" b="1" dirty="0" err="1" smtClean="0">
                <a:latin typeface="Book Antiqua" pitchFamily="18" charset="0"/>
              </a:rPr>
              <a:t>лікаря</a:t>
            </a:r>
            <a:endParaRPr lang="uk-UA" sz="2000" b="1" dirty="0">
              <a:latin typeface="Book Antiqu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ru-RU" sz="2800" b="1" dirty="0" smtClean="0">
                <a:latin typeface="Book Antiqua" pitchFamily="18" charset="0"/>
              </a:rPr>
              <a:t>Допустима </a:t>
            </a:r>
            <a:r>
              <a:rPr lang="uk-UA" sz="2800" b="1" dirty="0" smtClean="0">
                <a:latin typeface="Book Antiqua" pitchFamily="18" charset="0"/>
              </a:rPr>
              <a:t>кількість найменувань ЛЗ </a:t>
            </a:r>
            <a:br>
              <a:rPr lang="uk-UA" sz="2800" b="1" dirty="0" smtClean="0">
                <a:latin typeface="Book Antiqua" pitchFamily="18" charset="0"/>
              </a:rPr>
            </a:br>
            <a:r>
              <a:rPr lang="uk-UA" sz="2800" b="1" dirty="0" smtClean="0">
                <a:latin typeface="Book Antiqua" pitchFamily="18" charset="0"/>
              </a:rPr>
              <a:t>на одному рецептурному бланку</a:t>
            </a:r>
            <a:endParaRPr lang="uk-UA" sz="2800" dirty="0">
              <a:latin typeface="Book Antiqua" pitchFamily="18" charset="0"/>
            </a:endParaRPr>
          </a:p>
        </p:txBody>
      </p:sp>
      <p:sp>
        <p:nvSpPr>
          <p:cNvPr id="3" name="Содержимое 2"/>
          <p:cNvSpPr>
            <a:spLocks noGrp="1"/>
          </p:cNvSpPr>
          <p:nvPr>
            <p:ph idx="1"/>
          </p:nvPr>
        </p:nvSpPr>
        <p:spPr>
          <a:xfrm>
            <a:off x="0" y="1124744"/>
            <a:ext cx="9144000" cy="4752528"/>
          </a:xfrm>
          <a:solidFill>
            <a:schemeClr val="bg2">
              <a:lumMod val="90000"/>
            </a:schemeClr>
          </a:solidFill>
        </p:spPr>
        <p:txBody>
          <a:bodyPr>
            <a:normAutofit fontScale="92500" lnSpcReduction="20000"/>
          </a:bodyPr>
          <a:lstStyle/>
          <a:p>
            <a:pPr algn="just">
              <a:buNone/>
            </a:pPr>
            <a:r>
              <a:rPr lang="uk-UA" b="1" dirty="0" smtClean="0">
                <a:latin typeface="Book Antiqua" pitchFamily="18" charset="0"/>
              </a:rPr>
              <a:t>3 найменування:        </a:t>
            </a:r>
            <a:r>
              <a:rPr lang="uk-UA" dirty="0" smtClean="0">
                <a:latin typeface="Book Antiqua" pitchFamily="18" charset="0"/>
              </a:rPr>
              <a:t>   тільки на бланку   Ф-1</a:t>
            </a:r>
          </a:p>
          <a:p>
            <a:pPr algn="r">
              <a:buNone/>
            </a:pPr>
            <a:r>
              <a:rPr lang="uk-UA" dirty="0" smtClean="0">
                <a:latin typeface="Book Antiqua" pitchFamily="18" charset="0"/>
              </a:rPr>
              <a:t>(відпуск за повну вартість)</a:t>
            </a:r>
          </a:p>
          <a:p>
            <a:pPr algn="ctr">
              <a:buNone/>
            </a:pPr>
            <a:endParaRPr lang="uk-UA" b="1" dirty="0" smtClean="0">
              <a:latin typeface="Book Antiqua" pitchFamily="18" charset="0"/>
            </a:endParaRPr>
          </a:p>
          <a:p>
            <a:pPr algn="just">
              <a:buNone/>
            </a:pPr>
            <a:r>
              <a:rPr lang="uk-UA" b="1" dirty="0" smtClean="0">
                <a:latin typeface="Book Antiqua" pitchFamily="18" charset="0"/>
              </a:rPr>
              <a:t>1 найменування:</a:t>
            </a:r>
          </a:p>
          <a:p>
            <a:pPr algn="just"/>
            <a:r>
              <a:rPr lang="uk-UA" dirty="0" smtClean="0">
                <a:latin typeface="Book Antiqua" pitchFamily="18" charset="0"/>
              </a:rPr>
              <a:t>на бланку  Ф-1 (відпуск пільговим категоріям населення)</a:t>
            </a:r>
          </a:p>
          <a:p>
            <a:pPr algn="just"/>
            <a:r>
              <a:rPr lang="uk-UA" dirty="0" smtClean="0">
                <a:latin typeface="Book Antiqua" pitchFamily="18" charset="0"/>
              </a:rPr>
              <a:t> на бланку  Ф-1 (відпуск ЛЗ, вартість яких підлягає державному відшкодуванню)</a:t>
            </a:r>
          </a:p>
          <a:p>
            <a:pPr algn="just"/>
            <a:r>
              <a:rPr lang="uk-UA" dirty="0" smtClean="0">
                <a:latin typeface="Book Antiqua" pitchFamily="18" charset="0"/>
              </a:rPr>
              <a:t>на бланку  Ф-3 (завжди)</a:t>
            </a:r>
          </a:p>
          <a:p>
            <a:pPr>
              <a:buNone/>
            </a:pPr>
            <a:r>
              <a:rPr lang="uk-UA" dirty="0" smtClean="0">
                <a:latin typeface="Book Antiqua" pitchFamily="18" charset="0"/>
              </a:rPr>
              <a:t> </a:t>
            </a:r>
          </a:p>
          <a:p>
            <a:pPr>
              <a:buNone/>
            </a:pPr>
            <a:endParaRPr lang="uk-U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504" y="1196752"/>
            <a:ext cx="4788024" cy="3024336"/>
          </a:xfrm>
          <a:solidFill>
            <a:schemeClr val="bg2"/>
          </a:solidFill>
          <a:ln w="19050">
            <a:solidFill>
              <a:schemeClr val="tx1"/>
            </a:solidFill>
          </a:ln>
        </p:spPr>
        <p:txBody>
          <a:bodyPr>
            <a:normAutofit/>
          </a:bodyPr>
          <a:lstStyle/>
          <a:p>
            <a:pPr marL="0" indent="0" algn="ctr">
              <a:spcBef>
                <a:spcPts val="0"/>
              </a:spcBef>
              <a:buNone/>
            </a:pPr>
            <a:r>
              <a:rPr lang="ru-RU" sz="2400" dirty="0" err="1" smtClean="0">
                <a:latin typeface="Book Antiqua" pitchFamily="18" charset="0"/>
              </a:rPr>
              <a:t>наркотичні</a:t>
            </a:r>
            <a:r>
              <a:rPr lang="ru-RU" sz="2400" dirty="0" smtClean="0">
                <a:latin typeface="Book Antiqua" pitchFamily="18" charset="0"/>
              </a:rPr>
              <a:t>  та </a:t>
            </a:r>
            <a:r>
              <a:rPr lang="ru-RU" sz="2400" dirty="0" err="1" smtClean="0">
                <a:latin typeface="Book Antiqua" pitchFamily="18" charset="0"/>
              </a:rPr>
              <a:t>психотропні</a:t>
            </a:r>
            <a:r>
              <a:rPr lang="ru-RU" sz="2400" dirty="0" smtClean="0">
                <a:latin typeface="Book Antiqua" pitchFamily="18" charset="0"/>
              </a:rPr>
              <a:t> </a:t>
            </a:r>
            <a:r>
              <a:rPr lang="ru-RU" sz="2400" dirty="0" err="1" smtClean="0">
                <a:latin typeface="Book Antiqua" pitchFamily="18" charset="0"/>
              </a:rPr>
              <a:t>лікарські</a:t>
            </a:r>
            <a:r>
              <a:rPr lang="ru-RU" sz="2400" dirty="0" smtClean="0">
                <a:latin typeface="Book Antiqua" pitchFamily="18" charset="0"/>
              </a:rPr>
              <a:t> </a:t>
            </a:r>
            <a:r>
              <a:rPr lang="ru-RU" sz="2400" dirty="0" err="1" smtClean="0">
                <a:latin typeface="Book Antiqua" pitchFamily="18" charset="0"/>
              </a:rPr>
              <a:t>засоби</a:t>
            </a:r>
            <a:r>
              <a:rPr lang="ru-RU" sz="2400" dirty="0" smtClean="0">
                <a:latin typeface="Book Antiqua" pitchFamily="18" charset="0"/>
              </a:rPr>
              <a:t> </a:t>
            </a:r>
          </a:p>
          <a:p>
            <a:pPr marL="0" indent="0" algn="ctr">
              <a:spcBef>
                <a:spcPts val="0"/>
              </a:spcBef>
              <a:buNone/>
            </a:pPr>
            <a:r>
              <a:rPr lang="ru-RU" sz="2400" u="sng" dirty="0" smtClean="0">
                <a:latin typeface="Book Antiqua" pitchFamily="18" charset="0"/>
              </a:rPr>
              <a:t>в чистому </a:t>
            </a:r>
            <a:r>
              <a:rPr lang="ru-RU" sz="2400" u="sng" dirty="0" err="1" smtClean="0">
                <a:latin typeface="Book Antiqua" pitchFamily="18" charset="0"/>
              </a:rPr>
              <a:t>вигляді</a:t>
            </a:r>
            <a:r>
              <a:rPr lang="ru-RU" sz="2400" dirty="0" smtClean="0">
                <a:latin typeface="Book Antiqua" pitchFamily="18" charset="0"/>
              </a:rPr>
              <a:t> </a:t>
            </a:r>
          </a:p>
          <a:p>
            <a:pPr marL="0" indent="0" algn="ctr">
              <a:spcBef>
                <a:spcPts val="0"/>
              </a:spcBef>
              <a:buNone/>
            </a:pPr>
            <a:r>
              <a:rPr lang="ru-RU" sz="2400" dirty="0" err="1" smtClean="0">
                <a:latin typeface="Book Antiqua" pitchFamily="18" charset="0"/>
              </a:rPr>
              <a:t>або</a:t>
            </a:r>
            <a:r>
              <a:rPr lang="ru-RU" sz="2400" dirty="0" smtClean="0">
                <a:latin typeface="Book Antiqua" pitchFamily="18" charset="0"/>
              </a:rPr>
              <a:t> </a:t>
            </a:r>
          </a:p>
          <a:p>
            <a:pPr marL="0" indent="0" algn="ctr">
              <a:spcBef>
                <a:spcPts val="0"/>
              </a:spcBef>
              <a:buNone/>
            </a:pPr>
            <a:r>
              <a:rPr lang="ru-RU" sz="2400" dirty="0" smtClean="0">
                <a:latin typeface="Book Antiqua" pitchFamily="18" charset="0"/>
              </a:rPr>
              <a:t>в </a:t>
            </a:r>
            <a:r>
              <a:rPr lang="ru-RU" sz="2400" dirty="0" err="1" smtClean="0">
                <a:latin typeface="Book Antiqua" pitchFamily="18" charset="0"/>
              </a:rPr>
              <a:t>суміші</a:t>
            </a:r>
            <a:r>
              <a:rPr lang="ru-RU" sz="2400" dirty="0" smtClean="0">
                <a:latin typeface="Book Antiqua" pitchFamily="18" charset="0"/>
              </a:rPr>
              <a:t> </a:t>
            </a:r>
            <a:r>
              <a:rPr lang="ru-RU" sz="2400" u="sng" dirty="0" err="1" smtClean="0">
                <a:latin typeface="Book Antiqua" pitchFamily="18" charset="0"/>
              </a:rPr>
              <a:t>з</a:t>
            </a:r>
            <a:r>
              <a:rPr lang="ru-RU" sz="2400" u="sng" dirty="0" smtClean="0">
                <a:latin typeface="Book Antiqua" pitchFamily="18" charset="0"/>
              </a:rPr>
              <a:t> </a:t>
            </a:r>
            <a:r>
              <a:rPr lang="ru-RU" sz="2400" u="sng" dirty="0" err="1" smtClean="0">
                <a:latin typeface="Book Antiqua" pitchFamily="18" charset="0"/>
              </a:rPr>
              <a:t>індиферентними</a:t>
            </a:r>
            <a:r>
              <a:rPr lang="ru-RU" sz="2400" u="sng" dirty="0" smtClean="0">
                <a:latin typeface="Book Antiqua" pitchFamily="18" charset="0"/>
              </a:rPr>
              <a:t> </a:t>
            </a:r>
            <a:r>
              <a:rPr lang="ru-RU" sz="2400" u="sng" dirty="0" err="1" smtClean="0">
                <a:latin typeface="Book Antiqua" pitchFamily="18" charset="0"/>
              </a:rPr>
              <a:t>речовинами</a:t>
            </a:r>
            <a:r>
              <a:rPr lang="ru-RU" sz="2400" u="sng" dirty="0" smtClean="0">
                <a:latin typeface="Book Antiqua" pitchFamily="18" charset="0"/>
              </a:rPr>
              <a:t> </a:t>
            </a:r>
            <a:r>
              <a:rPr lang="ru-RU" sz="2400" dirty="0" err="1" smtClean="0">
                <a:latin typeface="Book Antiqua" pitchFamily="18" charset="0"/>
              </a:rPr>
              <a:t>виписуються</a:t>
            </a:r>
            <a:r>
              <a:rPr lang="ru-RU" sz="2400" dirty="0" smtClean="0">
                <a:latin typeface="Book Antiqua" pitchFamily="18" charset="0"/>
              </a:rPr>
              <a:t> на бланку Ф-3</a:t>
            </a:r>
            <a:endParaRPr lang="uk-UA" sz="2400" dirty="0" smtClean="0">
              <a:latin typeface="Book Antiqua" pitchFamily="18" charset="0"/>
            </a:endParaRPr>
          </a:p>
          <a:p>
            <a:pPr marL="0" indent="0" algn="just">
              <a:buNone/>
            </a:pPr>
            <a:endParaRPr lang="ru-RU" sz="2400" dirty="0" smtClean="0">
              <a:latin typeface="Book Antiqua"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5724128" y="0"/>
            <a:ext cx="3419872" cy="4608512"/>
          </a:xfrm>
          <a:prstGeom prst="rect">
            <a:avLst/>
          </a:prstGeom>
          <a:noFill/>
          <a:ln w="9525">
            <a:noFill/>
            <a:miter lim="800000"/>
            <a:headEnd/>
            <a:tailEnd/>
          </a:ln>
        </p:spPr>
      </p:pic>
      <p:sp>
        <p:nvSpPr>
          <p:cNvPr id="5" name="Стрелка вправо 4"/>
          <p:cNvSpPr/>
          <p:nvPr/>
        </p:nvSpPr>
        <p:spPr>
          <a:xfrm>
            <a:off x="4932040" y="2420888"/>
            <a:ext cx="792088"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049" name="Rectangle 1"/>
          <p:cNvSpPr>
            <a:spLocks noChangeArrowheads="1"/>
          </p:cNvSpPr>
          <p:nvPr/>
        </p:nvSpPr>
        <p:spPr bwMode="auto">
          <a:xfrm>
            <a:off x="467544" y="5023629"/>
            <a:ext cx="8352928" cy="1261884"/>
          </a:xfrm>
          <a:prstGeom prst="rect">
            <a:avLst/>
          </a:prstGeom>
          <a:solidFill>
            <a:schemeClr val="accent3">
              <a:lumMod val="60000"/>
              <a:lumOff val="40000"/>
            </a:schemeClr>
          </a:solidFill>
          <a:ln w="6350">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101850" algn="l"/>
              </a:tabLst>
            </a:pPr>
            <a:r>
              <a:rPr kumimoji="0" lang="en-US" sz="2800" b="1" i="1"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N.B.</a:t>
            </a:r>
            <a:r>
              <a:rPr kumimoji="0" lang="en-US" sz="2800" b="1" i="1" u="none" strike="noStrike" cap="none" normalizeH="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Рецепти</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на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лікарські</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засоби</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крім</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наркотичних</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психотропних</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лікарських</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засобів</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виписуються</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на</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рецептурних</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бланках </a:t>
            </a:r>
            <a:r>
              <a:rPr kumimoji="0" lang="ru-RU" sz="2400" b="0" i="0" u="none" strike="noStrike" cap="none" normalizeH="0" baseline="0" dirty="0" err="1" smtClean="0">
                <a:ln>
                  <a:noFill/>
                </a:ln>
                <a:solidFill>
                  <a:srgbClr val="333333"/>
                </a:solidFill>
                <a:effectLst/>
                <a:latin typeface="Book Antiqua" pitchFamily="18" charset="0"/>
                <a:ea typeface="Times New Roman" pitchFamily="18" charset="0"/>
                <a:cs typeface="Arial" pitchFamily="34" charset="0"/>
              </a:rPr>
              <a:t>форми</a:t>
            </a:r>
            <a:r>
              <a:rPr kumimoji="0" lang="ru-RU" sz="24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 1</a:t>
            </a:r>
            <a:r>
              <a:rPr kumimoji="0" lang="ru-RU" sz="1700" b="0" i="0"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 </a:t>
            </a:r>
            <a:endParaRPr kumimoji="0" lang="ru-RU" sz="1800" b="0" i="0" u="none" strike="noStrike" cap="none" normalizeH="0" baseline="0" dirty="0" smtClean="0">
              <a:ln>
                <a:noFill/>
              </a:ln>
              <a:solidFill>
                <a:schemeClr val="tx1"/>
              </a:solidFill>
              <a:effectLst/>
              <a:latin typeface="Book Antiqua" pitchFamily="18" charset="0"/>
              <a:cs typeface="Arial" pitchFamily="34" charset="0"/>
            </a:endParaRPr>
          </a:p>
        </p:txBody>
      </p:sp>
      <p:sp>
        <p:nvSpPr>
          <p:cNvPr id="6" name="Прямоугольник 5"/>
          <p:cNvSpPr/>
          <p:nvPr/>
        </p:nvSpPr>
        <p:spPr>
          <a:xfrm>
            <a:off x="323528" y="476672"/>
            <a:ext cx="4578497" cy="400110"/>
          </a:xfrm>
          <a:prstGeom prst="rect">
            <a:avLst/>
          </a:prstGeom>
        </p:spPr>
        <p:txBody>
          <a:bodyPr wrap="none">
            <a:spAutoFit/>
          </a:bodyPr>
          <a:lstStyle/>
          <a:p>
            <a:r>
              <a:rPr lang="uk-UA" sz="2000" b="1" dirty="0" smtClean="0">
                <a:solidFill>
                  <a:schemeClr val="accent2">
                    <a:lumMod val="75000"/>
                  </a:schemeClr>
                </a:solidFill>
                <a:latin typeface="Book Antiqua" pitchFamily="18" charset="0"/>
              </a:rPr>
              <a:t>Правила оформлення бланку  Ф-3 </a:t>
            </a:r>
            <a:endParaRPr lang="uk-UA" sz="2000" b="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uk-UA" sz="2800" dirty="0" smtClean="0">
                <a:latin typeface="Book Antiqua" pitchFamily="18" charset="0"/>
              </a:rPr>
              <a:t>Необхідна кількість екземплярів рецептів в залежності від особливостей відпуску</a:t>
            </a:r>
            <a:endParaRPr lang="uk-UA" sz="2800" dirty="0">
              <a:latin typeface="Book Antiqua" pitchFamily="18" charset="0"/>
            </a:endParaRPr>
          </a:p>
        </p:txBody>
      </p:sp>
      <p:sp>
        <p:nvSpPr>
          <p:cNvPr id="3" name="Содержимое 2"/>
          <p:cNvSpPr>
            <a:spLocks noGrp="1"/>
          </p:cNvSpPr>
          <p:nvPr>
            <p:ph idx="1"/>
          </p:nvPr>
        </p:nvSpPr>
        <p:spPr>
          <a:xfrm>
            <a:off x="251520" y="1600200"/>
            <a:ext cx="8712968" cy="4853136"/>
          </a:xfrm>
          <a:solidFill>
            <a:schemeClr val="bg2"/>
          </a:solidFill>
          <a:ln w="19050">
            <a:solidFill>
              <a:schemeClr val="tx1"/>
            </a:solidFill>
          </a:ln>
        </p:spPr>
        <p:txBody>
          <a:bodyPr>
            <a:normAutofit fontScale="92500" lnSpcReduction="20000"/>
          </a:bodyPr>
          <a:lstStyle/>
          <a:p>
            <a:pPr algn="ctr">
              <a:buNone/>
            </a:pPr>
            <a:r>
              <a:rPr lang="uk-UA" b="1" dirty="0" smtClean="0">
                <a:solidFill>
                  <a:schemeClr val="tx2">
                    <a:lumMod val="75000"/>
                  </a:schemeClr>
                </a:solidFill>
                <a:latin typeface="Book Antiqua" pitchFamily="18" charset="0"/>
              </a:rPr>
              <a:t>Ф-1 + </a:t>
            </a:r>
            <a:r>
              <a:rPr lang="uk-UA" b="1" dirty="0" err="1" smtClean="0">
                <a:solidFill>
                  <a:schemeClr val="tx2">
                    <a:lumMod val="75000"/>
                  </a:schemeClr>
                </a:solidFill>
                <a:latin typeface="Book Antiqua" pitchFamily="18" charset="0"/>
              </a:rPr>
              <a:t>Ф-1</a:t>
            </a:r>
            <a:endParaRPr lang="uk-UA" b="1" dirty="0" smtClean="0">
              <a:solidFill>
                <a:schemeClr val="tx2">
                  <a:lumMod val="75000"/>
                </a:schemeClr>
              </a:solidFill>
              <a:latin typeface="Book Antiqua" pitchFamily="18" charset="0"/>
            </a:endParaRPr>
          </a:p>
          <a:p>
            <a:pPr marL="0" indent="0" algn="just">
              <a:buNone/>
            </a:pPr>
            <a:r>
              <a:rPr lang="uk-UA" sz="2800" dirty="0" smtClean="0">
                <a:latin typeface="Book Antiqua" pitchFamily="18" charset="0"/>
              </a:rPr>
              <a:t>Отруйні, сильнодіючі, комбіновані (які містять ефедрин (крім сиропів), </a:t>
            </a:r>
            <a:r>
              <a:rPr lang="uk-UA" sz="2800" dirty="0" err="1" smtClean="0">
                <a:latin typeface="Book Antiqua" pitchFamily="18" charset="0"/>
              </a:rPr>
              <a:t>трамадол</a:t>
            </a:r>
            <a:r>
              <a:rPr lang="uk-UA" sz="2800" dirty="0" smtClean="0">
                <a:latin typeface="Book Antiqua" pitchFamily="18" charset="0"/>
              </a:rPr>
              <a:t>, </a:t>
            </a:r>
            <a:r>
              <a:rPr lang="uk-UA" sz="2800" dirty="0" err="1" smtClean="0">
                <a:latin typeface="Book Antiqua" pitchFamily="18" charset="0"/>
              </a:rPr>
              <a:t>псевдоефедрин</a:t>
            </a:r>
            <a:r>
              <a:rPr lang="uk-UA" sz="2800" dirty="0" smtClean="0">
                <a:latin typeface="Book Antiqua" pitchFamily="18" charset="0"/>
              </a:rPr>
              <a:t> та </a:t>
            </a:r>
            <a:r>
              <a:rPr lang="uk-UA" sz="2800" dirty="0" err="1" smtClean="0">
                <a:latin typeface="Book Antiqua" pitchFamily="18" charset="0"/>
              </a:rPr>
              <a:t>декстропропоксифен</a:t>
            </a:r>
            <a:r>
              <a:rPr lang="uk-UA" sz="2800" dirty="0" smtClean="0">
                <a:latin typeface="Book Antiqua" pitchFamily="18" charset="0"/>
              </a:rPr>
              <a:t>) лікарські засоби , що відпускаються на пільгових умовах чи безоплатно,  виписуються у 2 примірниках на рецептурному бланку  ф-1  </a:t>
            </a:r>
          </a:p>
          <a:p>
            <a:pPr marL="0" indent="0" algn="just">
              <a:buNone/>
            </a:pPr>
            <a:endParaRPr lang="uk-UA" dirty="0" smtClean="0"/>
          </a:p>
          <a:p>
            <a:pPr algn="ctr">
              <a:buNone/>
            </a:pPr>
            <a:r>
              <a:rPr lang="uk-UA" b="1" dirty="0" smtClean="0">
                <a:solidFill>
                  <a:schemeClr val="tx2">
                    <a:lumMod val="75000"/>
                  </a:schemeClr>
                </a:solidFill>
                <a:latin typeface="Book Antiqua" pitchFamily="18" charset="0"/>
              </a:rPr>
              <a:t>Ф-3 + Ф-1</a:t>
            </a:r>
          </a:p>
          <a:p>
            <a:pPr marL="0" indent="0" algn="just">
              <a:buNone/>
            </a:pPr>
            <a:r>
              <a:rPr lang="uk-UA" sz="2800" dirty="0" smtClean="0">
                <a:latin typeface="Book Antiqua" pitchFamily="18" charset="0"/>
              </a:rPr>
              <a:t>Наркотичні (психотропні) лікарські засоби у разі виписування безоплатно, з доплатою чи на пільгових умовах поряд з виписуванням Рецепта на бланку ф-3 виписується додатково Рецепт на бланку ф-1</a:t>
            </a:r>
          </a:p>
          <a:p>
            <a:endParaRPr lang="uk-U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187624" y="188640"/>
            <a:ext cx="4176464" cy="5256584"/>
          </a:xfrm>
          <a:prstGeom prst="rect">
            <a:avLst/>
          </a:prstGeom>
          <a:solidFill>
            <a:schemeClr val="bg2"/>
          </a:solidFill>
          <a:ln w="12700">
            <a:solidFill>
              <a:schemeClr val="tx1"/>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52736"/>
          </a:xfrm>
          <a:solidFill>
            <a:schemeClr val="tx2">
              <a:lumMod val="20000"/>
              <a:lumOff val="80000"/>
            </a:schemeClr>
          </a:solidFill>
        </p:spPr>
        <p:txBody>
          <a:bodyPr>
            <a:normAutofit fontScale="90000"/>
          </a:bodyPr>
          <a:lstStyle/>
          <a:p>
            <a:r>
              <a:rPr lang="uk-UA" sz="2800" b="1" dirty="0" err="1" smtClean="0">
                <a:latin typeface="Book Antiqua" pitchFamily="18" charset="0"/>
              </a:rPr>
              <a:t>ПЕРЕЛІКлікарських</a:t>
            </a:r>
            <a:r>
              <a:rPr lang="uk-UA" sz="2800" b="1" dirty="0" smtClean="0">
                <a:latin typeface="Book Antiqua" pitchFamily="18" charset="0"/>
              </a:rPr>
              <a:t> засобів </a:t>
            </a:r>
            <a:r>
              <a:rPr lang="uk-UA" sz="2800" dirty="0" smtClean="0">
                <a:latin typeface="Book Antiqua" pitchFamily="18" charset="0"/>
              </a:rPr>
              <a:t/>
            </a:r>
            <a:br>
              <a:rPr lang="uk-UA" sz="2800" dirty="0" smtClean="0">
                <a:latin typeface="Book Antiqua" pitchFamily="18" charset="0"/>
              </a:rPr>
            </a:br>
            <a:r>
              <a:rPr lang="uk-UA" sz="2800" b="1" dirty="0" smtClean="0">
                <a:latin typeface="Book Antiqua" pitchFamily="18" charset="0"/>
              </a:rPr>
              <a:t> (за міжнародними непатентованими назвами), на які </a:t>
            </a:r>
            <a:br>
              <a:rPr lang="uk-UA" sz="2800" b="1" dirty="0" smtClean="0">
                <a:latin typeface="Book Antiqua" pitchFamily="18" charset="0"/>
              </a:rPr>
            </a:br>
            <a:r>
              <a:rPr lang="uk-UA" sz="2800" b="1" dirty="0" smtClean="0">
                <a:solidFill>
                  <a:srgbClr val="C00000"/>
                </a:solidFill>
                <a:latin typeface="Book Antiqua" pitchFamily="18" charset="0"/>
              </a:rPr>
              <a:t>не</a:t>
            </a:r>
            <a:r>
              <a:rPr lang="uk-UA" sz="2800" b="1" dirty="0" smtClean="0">
                <a:latin typeface="Book Antiqua" pitchFamily="18" charset="0"/>
              </a:rPr>
              <a:t> дозволяється виписувати Рецепти</a:t>
            </a:r>
            <a:endParaRPr lang="uk-UA" sz="2800" dirty="0">
              <a:latin typeface="Book Antiqua" pitchFamily="18" charset="0"/>
            </a:endParaRPr>
          </a:p>
        </p:txBody>
      </p:sp>
      <p:sp>
        <p:nvSpPr>
          <p:cNvPr id="3" name="Содержимое 2"/>
          <p:cNvSpPr>
            <a:spLocks noGrp="1"/>
          </p:cNvSpPr>
          <p:nvPr>
            <p:ph idx="1"/>
          </p:nvPr>
        </p:nvSpPr>
        <p:spPr>
          <a:xfrm>
            <a:off x="0" y="1196752"/>
            <a:ext cx="8964488" cy="5661248"/>
          </a:xfrm>
          <a:solidFill>
            <a:schemeClr val="bg2">
              <a:lumMod val="90000"/>
            </a:schemeClr>
          </a:solidFill>
        </p:spPr>
        <p:txBody>
          <a:bodyPr>
            <a:normAutofit/>
          </a:bodyPr>
          <a:lstStyle/>
          <a:p>
            <a:pPr marL="0" indent="0" algn="ctr">
              <a:buNone/>
            </a:pPr>
            <a:r>
              <a:rPr lang="ru-RU" sz="2000" dirty="0" smtClean="0">
                <a:latin typeface="Book Antiqua" pitchFamily="18" charset="0"/>
              </a:rPr>
              <a:t>Заборонено </a:t>
            </a:r>
            <a:r>
              <a:rPr lang="ru-RU" sz="2000" dirty="0" err="1" smtClean="0">
                <a:latin typeface="Book Antiqua" pitchFamily="18" charset="0"/>
              </a:rPr>
              <a:t>виписувати</a:t>
            </a:r>
            <a:r>
              <a:rPr lang="ru-RU" sz="2000" dirty="0" smtClean="0">
                <a:latin typeface="Book Antiqua" pitchFamily="18" charset="0"/>
              </a:rPr>
              <a:t> </a:t>
            </a:r>
            <a:r>
              <a:rPr lang="ru-RU" sz="2000" dirty="0" err="1" smtClean="0">
                <a:latin typeface="Book Antiqua" pitchFamily="18" charset="0"/>
              </a:rPr>
              <a:t>рецепти</a:t>
            </a:r>
            <a:r>
              <a:rPr lang="ru-RU" sz="2000" dirty="0" smtClean="0">
                <a:latin typeface="Book Antiqua" pitchFamily="18" charset="0"/>
              </a:rPr>
              <a:t> на </a:t>
            </a:r>
            <a:r>
              <a:rPr lang="ru-RU" sz="2000" dirty="0" err="1" smtClean="0">
                <a:latin typeface="Book Antiqua" pitchFamily="18" charset="0"/>
              </a:rPr>
              <a:t>лікарські</a:t>
            </a:r>
            <a:r>
              <a:rPr lang="ru-RU" sz="2000" dirty="0" smtClean="0">
                <a:latin typeface="Book Antiqua" pitchFamily="18" charset="0"/>
              </a:rPr>
              <a:t> </a:t>
            </a:r>
            <a:r>
              <a:rPr lang="ru-RU" sz="2000" dirty="0" err="1" smtClean="0">
                <a:latin typeface="Book Antiqua" pitchFamily="18" charset="0"/>
              </a:rPr>
              <a:t>засоби</a:t>
            </a:r>
            <a:r>
              <a:rPr lang="ru-RU" sz="2000" dirty="0" smtClean="0">
                <a:latin typeface="Book Antiqua" pitchFamily="18" charset="0"/>
              </a:rPr>
              <a:t>, </a:t>
            </a:r>
            <a:r>
              <a:rPr lang="ru-RU" sz="2000" dirty="0" err="1" smtClean="0">
                <a:latin typeface="Book Antiqua" pitchFamily="18" charset="0"/>
              </a:rPr>
              <a:t>що</a:t>
            </a:r>
            <a:r>
              <a:rPr lang="ru-RU" sz="2000" dirty="0" smtClean="0">
                <a:latin typeface="Book Antiqua" pitchFamily="18" charset="0"/>
              </a:rPr>
              <a:t> </a:t>
            </a:r>
            <a:r>
              <a:rPr lang="ru-RU" sz="2000" dirty="0" err="1" smtClean="0">
                <a:latin typeface="Book Antiqua" pitchFamily="18" charset="0"/>
              </a:rPr>
              <a:t>використовуються</a:t>
            </a:r>
            <a:r>
              <a:rPr lang="ru-RU" sz="2000" dirty="0" smtClean="0">
                <a:latin typeface="Book Antiqua" pitchFamily="18" charset="0"/>
              </a:rPr>
              <a:t> для </a:t>
            </a:r>
            <a:r>
              <a:rPr lang="ru-RU" sz="2000" dirty="0" err="1" smtClean="0">
                <a:latin typeface="Book Antiqua" pitchFamily="18" charset="0"/>
              </a:rPr>
              <a:t>усіх</a:t>
            </a:r>
            <a:r>
              <a:rPr lang="ru-RU" sz="2000" dirty="0" smtClean="0">
                <a:latin typeface="Book Antiqua" pitchFamily="18" charset="0"/>
              </a:rPr>
              <a:t> </a:t>
            </a:r>
            <a:r>
              <a:rPr lang="ru-RU" sz="2000" dirty="0" err="1" smtClean="0">
                <a:latin typeface="Book Antiqua" pitchFamily="18" charset="0"/>
              </a:rPr>
              <a:t>видів</a:t>
            </a:r>
            <a:r>
              <a:rPr lang="ru-RU" sz="2000" dirty="0" smtClean="0">
                <a:latin typeface="Book Antiqua" pitchFamily="18" charset="0"/>
              </a:rPr>
              <a:t> наркозу (</a:t>
            </a:r>
            <a:r>
              <a:rPr lang="ru-RU" sz="2000" dirty="0" err="1" smtClean="0">
                <a:latin typeface="Book Antiqua" pitchFamily="18" charset="0"/>
              </a:rPr>
              <a:t>інгаляційного</a:t>
            </a:r>
            <a:r>
              <a:rPr lang="ru-RU" sz="2000" dirty="0" smtClean="0">
                <a:latin typeface="Book Antiqua" pitchFamily="18" charset="0"/>
              </a:rPr>
              <a:t>, </a:t>
            </a:r>
            <a:r>
              <a:rPr lang="ru-RU" sz="2000" dirty="0" err="1" smtClean="0">
                <a:latin typeface="Book Antiqua" pitchFamily="18" charset="0"/>
              </a:rPr>
              <a:t>неінгаляційного</a:t>
            </a:r>
            <a:r>
              <a:rPr lang="ru-RU" sz="2000" dirty="0" smtClean="0">
                <a:latin typeface="Book Antiqua" pitchFamily="18" charset="0"/>
              </a:rPr>
              <a:t>, </a:t>
            </a:r>
            <a:r>
              <a:rPr lang="ru-RU" sz="2000" dirty="0" err="1" smtClean="0">
                <a:latin typeface="Book Antiqua" pitchFamily="18" charset="0"/>
              </a:rPr>
              <a:t>увідного</a:t>
            </a:r>
            <a:r>
              <a:rPr lang="ru-RU" sz="2000" dirty="0" smtClean="0">
                <a:latin typeface="Book Antiqua" pitchFamily="18" charset="0"/>
              </a:rPr>
              <a:t>) при </a:t>
            </a:r>
            <a:r>
              <a:rPr lang="ru-RU" sz="2000" dirty="0" err="1" smtClean="0">
                <a:latin typeface="Book Antiqua" pitchFamily="18" charset="0"/>
              </a:rPr>
              <a:t>хірургічних</a:t>
            </a:r>
            <a:r>
              <a:rPr lang="ru-RU" sz="2000" dirty="0" smtClean="0">
                <a:latin typeface="Book Antiqua" pitchFamily="18" charset="0"/>
              </a:rPr>
              <a:t> та </a:t>
            </a:r>
            <a:r>
              <a:rPr lang="ru-RU" sz="2000" dirty="0" err="1" smtClean="0">
                <a:latin typeface="Book Antiqua" pitchFamily="18" charset="0"/>
              </a:rPr>
              <a:t>діагностичних</a:t>
            </a:r>
            <a:r>
              <a:rPr lang="ru-RU" sz="2000" dirty="0" smtClean="0">
                <a:latin typeface="Book Antiqua" pitchFamily="18" charset="0"/>
              </a:rPr>
              <a:t> </a:t>
            </a:r>
            <a:r>
              <a:rPr lang="ru-RU" sz="2000" dirty="0" err="1" smtClean="0">
                <a:latin typeface="Book Antiqua" pitchFamily="18" charset="0"/>
              </a:rPr>
              <a:t>втручаннях</a:t>
            </a:r>
            <a:endParaRPr lang="uk-UA" sz="2000" dirty="0">
              <a:latin typeface="Book Antiqua" pitchFamily="18" charset="0"/>
            </a:endParaRPr>
          </a:p>
        </p:txBody>
      </p:sp>
      <p:pic>
        <p:nvPicPr>
          <p:cNvPr id="23554" name="Picture 2"/>
          <p:cNvPicPr>
            <a:picLocks noChangeAspect="1" noChangeArrowheads="1"/>
          </p:cNvPicPr>
          <p:nvPr/>
        </p:nvPicPr>
        <p:blipFill>
          <a:blip r:embed="rId2" cstate="print"/>
          <a:srcRect/>
          <a:stretch>
            <a:fillRect/>
          </a:stretch>
        </p:blipFill>
        <p:spPr bwMode="auto">
          <a:xfrm>
            <a:off x="1763688" y="2420888"/>
            <a:ext cx="5472608" cy="41490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885575" y="1767389"/>
            <a:ext cx="5372850" cy="4191585"/>
          </a:xfrm>
          <a:prstGeom prst="rect">
            <a:avLst/>
          </a:prstGeom>
          <a:noFill/>
          <a:ln w="6350">
            <a:solidFill>
              <a:schemeClr val="tx1"/>
            </a:solid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861759" y="2119863"/>
            <a:ext cx="5420482" cy="3486637"/>
          </a:xfrm>
          <a:prstGeom prst="rect">
            <a:avLst/>
          </a:prstGeom>
          <a:noFill/>
          <a:ln w="9525">
            <a:solidFill>
              <a:schemeClr val="tx1"/>
            </a:solid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ru-RU" sz="2400" b="1" dirty="0" smtClean="0">
                <a:latin typeface="Book Antiqua" pitchFamily="18" charset="0"/>
              </a:rPr>
              <a:t>НОРМИ</a:t>
            </a:r>
            <a:r>
              <a:rPr lang="ru-RU" sz="2400" dirty="0" smtClean="0">
                <a:latin typeface="Book Antiqua" pitchFamily="18" charset="0"/>
              </a:rPr>
              <a:t/>
            </a:r>
            <a:br>
              <a:rPr lang="ru-RU" sz="2400" dirty="0" smtClean="0">
                <a:latin typeface="Book Antiqua" pitchFamily="18" charset="0"/>
              </a:rPr>
            </a:br>
            <a:r>
              <a:rPr lang="ru-RU" sz="2400" b="1" dirty="0" err="1" smtClean="0">
                <a:latin typeface="Book Antiqua" pitchFamily="18" charset="0"/>
              </a:rPr>
              <a:t>відпуску</a:t>
            </a:r>
            <a:r>
              <a:rPr lang="ru-RU" sz="2400" b="1" dirty="0" smtClean="0">
                <a:latin typeface="Book Antiqua" pitchFamily="18" charset="0"/>
              </a:rPr>
              <a:t> </a:t>
            </a:r>
            <a:r>
              <a:rPr lang="ru-RU" sz="2400" b="1" dirty="0" err="1" smtClean="0">
                <a:latin typeface="Book Antiqua" pitchFamily="18" charset="0"/>
              </a:rPr>
              <a:t>рецептурних</a:t>
            </a:r>
            <a:r>
              <a:rPr lang="ru-RU" sz="2400" b="1" dirty="0" smtClean="0">
                <a:latin typeface="Book Antiqua" pitchFamily="18" charset="0"/>
              </a:rPr>
              <a:t> </a:t>
            </a:r>
            <a:r>
              <a:rPr lang="ru-RU" sz="2400" b="1" dirty="0" err="1" smtClean="0">
                <a:latin typeface="Book Antiqua" pitchFamily="18" charset="0"/>
              </a:rPr>
              <a:t>лікарських</a:t>
            </a:r>
            <a:r>
              <a:rPr lang="ru-RU" sz="2400" b="1" dirty="0" smtClean="0">
                <a:latin typeface="Book Antiqua" pitchFamily="18" charset="0"/>
              </a:rPr>
              <a:t> </a:t>
            </a:r>
            <a:r>
              <a:rPr lang="ru-RU" sz="2400" b="1" dirty="0" err="1" smtClean="0">
                <a:latin typeface="Book Antiqua" pitchFamily="18" charset="0"/>
              </a:rPr>
              <a:t>засобів</a:t>
            </a:r>
            <a:endParaRPr lang="uk-UA" sz="2400" dirty="0">
              <a:latin typeface="Book Antiqua" pitchFamily="18" charset="0"/>
            </a:endParaRPr>
          </a:p>
        </p:txBody>
      </p:sp>
      <p:sp>
        <p:nvSpPr>
          <p:cNvPr id="3" name="Содержимое 2"/>
          <p:cNvSpPr>
            <a:spLocks noGrp="1"/>
          </p:cNvSpPr>
          <p:nvPr>
            <p:ph idx="1"/>
          </p:nvPr>
        </p:nvSpPr>
        <p:spPr>
          <a:xfrm>
            <a:off x="0" y="1124744"/>
            <a:ext cx="9144000" cy="5733256"/>
          </a:xfrm>
        </p:spPr>
        <p:txBody>
          <a:bodyPr>
            <a:noAutofit/>
          </a:bodyPr>
          <a:lstStyle/>
          <a:p>
            <a:pPr algn="ctr">
              <a:buNone/>
            </a:pPr>
            <a:r>
              <a:rPr lang="ru-RU" sz="1800" dirty="0" err="1" smtClean="0">
                <a:latin typeface="Book Antiqua" pitchFamily="18" charset="0"/>
              </a:rPr>
              <a:t>Забороняється</a:t>
            </a:r>
            <a:r>
              <a:rPr lang="ru-RU" sz="1800" dirty="0" smtClean="0">
                <a:latin typeface="Book Antiqua" pitchFamily="18" charset="0"/>
              </a:rPr>
              <a:t> </a:t>
            </a:r>
            <a:r>
              <a:rPr lang="ru-RU" sz="1800" dirty="0" err="1" smtClean="0">
                <a:latin typeface="Book Antiqua" pitchFamily="18" charset="0"/>
              </a:rPr>
              <a:t>виписувати</a:t>
            </a:r>
            <a:r>
              <a:rPr lang="ru-RU" sz="1800" dirty="0" smtClean="0">
                <a:latin typeface="Book Antiqua" pitchFamily="18" charset="0"/>
              </a:rPr>
              <a:t> в одному </a:t>
            </a:r>
            <a:r>
              <a:rPr lang="ru-RU" sz="1800" dirty="0" err="1" smtClean="0">
                <a:latin typeface="Book Antiqua" pitchFamily="18" charset="0"/>
              </a:rPr>
              <a:t>Рецепті</a:t>
            </a:r>
            <a:r>
              <a:rPr lang="ru-RU" sz="1800" dirty="0" smtClean="0">
                <a:latin typeface="Book Antiqua" pitchFamily="18" charset="0"/>
              </a:rPr>
              <a:t> </a:t>
            </a:r>
            <a:r>
              <a:rPr lang="ru-RU" sz="1800" dirty="0" err="1" smtClean="0">
                <a:latin typeface="Book Antiqua" pitchFamily="18" charset="0"/>
              </a:rPr>
              <a:t>лікарські</a:t>
            </a:r>
            <a:r>
              <a:rPr lang="ru-RU" sz="1800" dirty="0" smtClean="0">
                <a:latin typeface="Book Antiqua" pitchFamily="18" charset="0"/>
              </a:rPr>
              <a:t> </a:t>
            </a:r>
            <a:r>
              <a:rPr lang="ru-RU" sz="1800" dirty="0" err="1" smtClean="0">
                <a:latin typeface="Book Antiqua" pitchFamily="18" charset="0"/>
              </a:rPr>
              <a:t>засоби</a:t>
            </a:r>
            <a:r>
              <a:rPr lang="ru-RU" sz="1800" dirty="0" smtClean="0">
                <a:latin typeface="Book Antiqua" pitchFamily="18" charset="0"/>
              </a:rPr>
              <a:t> у </a:t>
            </a:r>
            <a:r>
              <a:rPr lang="ru-RU" sz="1800" dirty="0" err="1" smtClean="0">
                <a:latin typeface="Book Antiqua" pitchFamily="18" charset="0"/>
              </a:rPr>
              <a:t>більшій</a:t>
            </a:r>
            <a:r>
              <a:rPr lang="ru-RU" sz="1800" dirty="0" smtClean="0">
                <a:latin typeface="Book Antiqua" pitchFamily="18" charset="0"/>
              </a:rPr>
              <a:t> </a:t>
            </a:r>
            <a:r>
              <a:rPr lang="ru-RU" sz="1800" dirty="0" err="1" smtClean="0">
                <a:latin typeface="Book Antiqua" pitchFamily="18" charset="0"/>
              </a:rPr>
              <a:t>кількості</a:t>
            </a:r>
            <a:r>
              <a:rPr lang="ru-RU" sz="1800" dirty="0" smtClean="0">
                <a:latin typeface="Book Antiqua" pitchFamily="18" charset="0"/>
              </a:rPr>
              <a:t>, </a:t>
            </a:r>
            <a:r>
              <a:rPr lang="ru-RU" sz="1800" dirty="0" err="1" smtClean="0">
                <a:latin typeface="Book Antiqua" pitchFamily="18" charset="0"/>
              </a:rPr>
              <a:t>ніж</a:t>
            </a:r>
            <a:r>
              <a:rPr lang="ru-RU" sz="1800" dirty="0" smtClean="0">
                <a:latin typeface="Book Antiqua" pitchFamily="18" charset="0"/>
              </a:rPr>
              <a:t> </a:t>
            </a:r>
            <a:r>
              <a:rPr lang="ru-RU" sz="1800" dirty="0" err="1" smtClean="0">
                <a:latin typeface="Book Antiqua" pitchFamily="18" charset="0"/>
              </a:rPr>
              <a:t>зазначена</a:t>
            </a:r>
            <a:r>
              <a:rPr lang="ru-RU" sz="1800" dirty="0" smtClean="0">
                <a:latin typeface="Book Antiqua" pitchFamily="18" charset="0"/>
              </a:rPr>
              <a:t> </a:t>
            </a:r>
            <a:r>
              <a:rPr lang="ru-RU" sz="1800" dirty="0" err="1" smtClean="0">
                <a:latin typeface="Book Antiqua" pitchFamily="18" charset="0"/>
              </a:rPr>
              <a:t>у</a:t>
            </a:r>
            <a:r>
              <a:rPr lang="ru-RU" sz="1800" dirty="0" smtClean="0">
                <a:latin typeface="Book Antiqua" pitchFamily="18" charset="0"/>
              </a:rPr>
              <a:t> нормах </a:t>
            </a:r>
            <a:r>
              <a:rPr lang="ru-RU" sz="1800" dirty="0" err="1" smtClean="0">
                <a:latin typeface="Book Antiqua" pitchFamily="18" charset="0"/>
              </a:rPr>
              <a:t>відпуску</a:t>
            </a:r>
            <a:r>
              <a:rPr lang="ru-RU" sz="1800" dirty="0" smtClean="0">
                <a:latin typeface="Book Antiqua" pitchFamily="18" charset="0"/>
              </a:rPr>
              <a:t>* (</a:t>
            </a:r>
            <a:r>
              <a:rPr lang="ru-RU" sz="1800" dirty="0" err="1" smtClean="0">
                <a:latin typeface="Book Antiqua" pitchFamily="18" charset="0"/>
              </a:rPr>
              <a:t>витяг</a:t>
            </a:r>
            <a:r>
              <a:rPr lang="ru-RU" sz="1800" dirty="0" smtClean="0">
                <a:latin typeface="Book Antiqua" pitchFamily="18" charset="0"/>
              </a:rPr>
              <a:t>)</a:t>
            </a:r>
          </a:p>
          <a:p>
            <a:pPr>
              <a:buNone/>
            </a:pPr>
            <a:endParaRPr lang="uk-UA" sz="1800" dirty="0" smtClean="0">
              <a:latin typeface="Book Antiqua" pitchFamily="18" charset="0"/>
            </a:endParaRPr>
          </a:p>
          <a:p>
            <a:pPr fontAlgn="t">
              <a:buNone/>
            </a:pPr>
            <a:r>
              <a:rPr lang="ru-RU" sz="1800" b="1" dirty="0" err="1" smtClean="0">
                <a:latin typeface="Book Antiqua" pitchFamily="18" charset="0"/>
              </a:rPr>
              <a:t>Омнопон</a:t>
            </a:r>
            <a:r>
              <a:rPr lang="ru-RU" sz="1800" dirty="0" smtClean="0">
                <a:latin typeface="Book Antiqua" pitchFamily="18" charset="0"/>
              </a:rPr>
              <a:t> </a:t>
            </a:r>
            <a:r>
              <a:rPr lang="ru-RU" sz="1800" dirty="0" err="1" smtClean="0">
                <a:latin typeface="Book Antiqua" pitchFamily="18" charset="0"/>
              </a:rPr>
              <a:t>ампули</a:t>
            </a:r>
            <a:r>
              <a:rPr lang="ru-RU" sz="1800" dirty="0" smtClean="0">
                <a:latin typeface="Book Antiqua" pitchFamily="18" charset="0"/>
              </a:rPr>
              <a:t> по 1 мл - </a:t>
            </a:r>
            <a:r>
              <a:rPr lang="ru-RU" sz="1800" b="1" dirty="0" smtClean="0">
                <a:latin typeface="Book Antiqua" pitchFamily="18" charset="0"/>
              </a:rPr>
              <a:t>10 </a:t>
            </a:r>
            <a:r>
              <a:rPr lang="ru-RU" sz="1800" b="1" dirty="0" err="1" smtClean="0">
                <a:latin typeface="Book Antiqua" pitchFamily="18" charset="0"/>
              </a:rPr>
              <a:t>амп</a:t>
            </a:r>
            <a:r>
              <a:rPr lang="ru-RU" sz="1800" b="1" dirty="0" smtClean="0">
                <a:latin typeface="Book Antiqua" pitchFamily="18" charset="0"/>
              </a:rPr>
              <a:t>.</a:t>
            </a:r>
          </a:p>
          <a:p>
            <a:pPr fontAlgn="t">
              <a:buNone/>
            </a:pPr>
            <a:r>
              <a:rPr lang="ru-RU" sz="1800" b="1" dirty="0" err="1" smtClean="0">
                <a:latin typeface="Book Antiqua" pitchFamily="18" charset="0"/>
              </a:rPr>
              <a:t>Трамадол</a:t>
            </a:r>
            <a:r>
              <a:rPr lang="ru-RU" sz="1800" dirty="0" smtClean="0">
                <a:latin typeface="Book Antiqua" pitchFamily="18" charset="0"/>
              </a:rPr>
              <a:t> (</a:t>
            </a:r>
            <a:r>
              <a:rPr lang="ru-RU" sz="1800" dirty="0" err="1" smtClean="0">
                <a:latin typeface="Book Antiqua" pitchFamily="18" charset="0"/>
              </a:rPr>
              <a:t>міжнародна</a:t>
            </a:r>
            <a:r>
              <a:rPr lang="ru-RU" sz="1800" dirty="0" smtClean="0">
                <a:latin typeface="Book Antiqua" pitchFamily="18" charset="0"/>
              </a:rPr>
              <a:t> </a:t>
            </a:r>
            <a:r>
              <a:rPr lang="ru-RU" sz="1800" dirty="0" err="1" smtClean="0">
                <a:latin typeface="Book Antiqua" pitchFamily="18" charset="0"/>
              </a:rPr>
              <a:t>непатентована</a:t>
            </a:r>
            <a:r>
              <a:rPr lang="ru-RU" sz="1800" dirty="0" smtClean="0">
                <a:latin typeface="Book Antiqua" pitchFamily="18" charset="0"/>
              </a:rPr>
              <a:t> </a:t>
            </a:r>
            <a:r>
              <a:rPr lang="ru-RU" sz="1800" dirty="0" err="1" smtClean="0">
                <a:latin typeface="Book Antiqua" pitchFamily="18" charset="0"/>
              </a:rPr>
              <a:t>назва</a:t>
            </a:r>
            <a:r>
              <a:rPr lang="ru-RU" sz="1800" dirty="0" smtClean="0">
                <a:latin typeface="Book Antiqua" pitchFamily="18" charset="0"/>
              </a:rPr>
              <a:t>)</a:t>
            </a:r>
          </a:p>
          <a:p>
            <a:pPr lvl="1" fontAlgn="t">
              <a:buNone/>
            </a:pPr>
            <a:r>
              <a:rPr lang="ru-RU" sz="1400" dirty="0" err="1" smtClean="0">
                <a:latin typeface="Book Antiqua" pitchFamily="18" charset="0"/>
              </a:rPr>
              <a:t>капсули</a:t>
            </a:r>
            <a:r>
              <a:rPr lang="ru-RU" sz="1400" dirty="0" smtClean="0">
                <a:latin typeface="Book Antiqua" pitchFamily="18" charset="0"/>
              </a:rPr>
              <a:t>, таблетки 0,05 г - </a:t>
            </a:r>
            <a:r>
              <a:rPr lang="ru-RU" sz="1400" b="1" dirty="0" smtClean="0">
                <a:latin typeface="Book Antiqua" pitchFamily="18" charset="0"/>
              </a:rPr>
              <a:t>30 </a:t>
            </a:r>
            <a:r>
              <a:rPr lang="ru-RU" sz="1400" b="1" dirty="0" err="1" smtClean="0">
                <a:latin typeface="Book Antiqua" pitchFamily="18" charset="0"/>
              </a:rPr>
              <a:t>капс</a:t>
            </a:r>
            <a:r>
              <a:rPr lang="ru-RU" sz="1400" b="1" dirty="0" smtClean="0">
                <a:latin typeface="Book Antiqua" pitchFamily="18" charset="0"/>
              </a:rPr>
              <a:t>., табл.</a:t>
            </a:r>
          </a:p>
          <a:p>
            <a:pPr lvl="1" fontAlgn="t">
              <a:buNone/>
            </a:pPr>
            <a:r>
              <a:rPr lang="ru-RU" sz="1400" dirty="0" err="1" smtClean="0">
                <a:latin typeface="Book Antiqua" pitchFamily="18" charset="0"/>
              </a:rPr>
              <a:t>ампули</a:t>
            </a:r>
            <a:r>
              <a:rPr lang="ru-RU" sz="1400" dirty="0" smtClean="0">
                <a:latin typeface="Book Antiqua" pitchFamily="18" charset="0"/>
              </a:rPr>
              <a:t> 5 % - 1 мл - </a:t>
            </a:r>
            <a:r>
              <a:rPr lang="ru-RU" sz="1400" b="1" dirty="0" smtClean="0">
                <a:latin typeface="Book Antiqua" pitchFamily="18" charset="0"/>
              </a:rPr>
              <a:t>10 </a:t>
            </a:r>
            <a:r>
              <a:rPr lang="ru-RU" sz="1400" b="1" dirty="0" err="1" smtClean="0">
                <a:latin typeface="Book Antiqua" pitchFamily="18" charset="0"/>
              </a:rPr>
              <a:t>амп</a:t>
            </a:r>
            <a:r>
              <a:rPr lang="ru-RU" sz="1400" b="1" dirty="0" smtClean="0">
                <a:latin typeface="Book Antiqua" pitchFamily="18" charset="0"/>
              </a:rPr>
              <a:t>.</a:t>
            </a:r>
          </a:p>
          <a:p>
            <a:pPr lvl="1" fontAlgn="t">
              <a:buNone/>
            </a:pPr>
            <a:r>
              <a:rPr lang="ru-RU" sz="1400" dirty="0" err="1" smtClean="0">
                <a:latin typeface="Book Antiqua" pitchFamily="18" charset="0"/>
              </a:rPr>
              <a:t>ампули</a:t>
            </a:r>
            <a:r>
              <a:rPr lang="ru-RU" sz="1400" dirty="0" smtClean="0">
                <a:latin typeface="Book Antiqua" pitchFamily="18" charset="0"/>
              </a:rPr>
              <a:t> 5 % - 2 мл - </a:t>
            </a:r>
            <a:r>
              <a:rPr lang="ru-RU" sz="1400" b="1" dirty="0" smtClean="0">
                <a:latin typeface="Book Antiqua" pitchFamily="18" charset="0"/>
              </a:rPr>
              <a:t>10 </a:t>
            </a:r>
            <a:r>
              <a:rPr lang="ru-RU" sz="1400" b="1" dirty="0" err="1" smtClean="0">
                <a:latin typeface="Book Antiqua" pitchFamily="18" charset="0"/>
              </a:rPr>
              <a:t>амп</a:t>
            </a:r>
            <a:r>
              <a:rPr lang="ru-RU" sz="1400" b="1" dirty="0" smtClean="0">
                <a:latin typeface="Book Antiqua" pitchFamily="18" charset="0"/>
              </a:rPr>
              <a:t>.</a:t>
            </a:r>
          </a:p>
          <a:p>
            <a:pPr lvl="1" fontAlgn="t">
              <a:buNone/>
            </a:pPr>
            <a:r>
              <a:rPr lang="ru-RU" sz="1400" dirty="0" err="1" smtClean="0">
                <a:latin typeface="Book Antiqua" pitchFamily="18" charset="0"/>
              </a:rPr>
              <a:t>краплі</a:t>
            </a:r>
            <a:r>
              <a:rPr lang="ru-RU" sz="1400" dirty="0" smtClean="0">
                <a:latin typeface="Book Antiqua" pitchFamily="18" charset="0"/>
              </a:rPr>
              <a:t> 0,1 г в 1 мл - </a:t>
            </a:r>
            <a:r>
              <a:rPr lang="ru-RU" sz="1400" b="1" dirty="0" smtClean="0">
                <a:latin typeface="Book Antiqua" pitchFamily="18" charset="0"/>
              </a:rPr>
              <a:t>1 </a:t>
            </a:r>
            <a:r>
              <a:rPr lang="ru-RU" sz="1400" b="1" dirty="0" err="1" smtClean="0">
                <a:latin typeface="Book Antiqua" pitchFamily="18" charset="0"/>
              </a:rPr>
              <a:t>фл</a:t>
            </a:r>
            <a:r>
              <a:rPr lang="ru-RU" sz="1400" b="1" dirty="0" smtClean="0">
                <a:latin typeface="Book Antiqua" pitchFamily="18" charset="0"/>
              </a:rPr>
              <a:t>. </a:t>
            </a:r>
            <a:r>
              <a:rPr lang="ru-RU" sz="1400" dirty="0" smtClean="0">
                <a:latin typeface="Book Antiqua" pitchFamily="18" charset="0"/>
              </a:rPr>
              <a:t>50 мл</a:t>
            </a:r>
          </a:p>
          <a:p>
            <a:pPr lvl="1" fontAlgn="t">
              <a:buNone/>
            </a:pPr>
            <a:r>
              <a:rPr lang="ru-RU" sz="1400" dirty="0" err="1" smtClean="0">
                <a:latin typeface="Book Antiqua" pitchFamily="18" charset="0"/>
              </a:rPr>
              <a:t>свічки</a:t>
            </a:r>
            <a:r>
              <a:rPr lang="ru-RU" sz="1400" dirty="0" smtClean="0">
                <a:latin typeface="Book Antiqua" pitchFamily="18" charset="0"/>
              </a:rPr>
              <a:t> </a:t>
            </a:r>
            <a:r>
              <a:rPr lang="ru-RU" sz="1400" dirty="0" err="1" smtClean="0">
                <a:latin typeface="Book Antiqua" pitchFamily="18" charset="0"/>
              </a:rPr>
              <a:t>ректальні</a:t>
            </a:r>
            <a:r>
              <a:rPr lang="ru-RU" sz="1400" dirty="0" smtClean="0">
                <a:latin typeface="Book Antiqua" pitchFamily="18" charset="0"/>
              </a:rPr>
              <a:t> 0,1 г - </a:t>
            </a:r>
            <a:r>
              <a:rPr lang="ru-RU" sz="1400" b="1" dirty="0" smtClean="0">
                <a:latin typeface="Book Antiqua" pitchFamily="18" charset="0"/>
              </a:rPr>
              <a:t>20 </a:t>
            </a:r>
            <a:r>
              <a:rPr lang="ru-RU" sz="1400" b="1" dirty="0" err="1" smtClean="0">
                <a:latin typeface="Book Antiqua" pitchFamily="18" charset="0"/>
              </a:rPr>
              <a:t>свічок</a:t>
            </a:r>
            <a:endParaRPr lang="uk-UA" sz="1800" b="1" dirty="0" smtClean="0">
              <a:latin typeface="Book Antiqua" pitchFamily="18" charset="0"/>
            </a:endParaRPr>
          </a:p>
          <a:p>
            <a:pPr fontAlgn="t">
              <a:buNone/>
            </a:pPr>
            <a:r>
              <a:rPr lang="ru-RU" sz="1800" b="1" dirty="0" err="1" smtClean="0">
                <a:latin typeface="Book Antiqua" pitchFamily="18" charset="0"/>
              </a:rPr>
              <a:t>Кодеїн</a:t>
            </a:r>
            <a:r>
              <a:rPr lang="ru-RU" sz="1800" dirty="0" smtClean="0">
                <a:latin typeface="Book Antiqua" pitchFamily="18" charset="0"/>
              </a:rPr>
              <a:t> (</a:t>
            </a:r>
            <a:r>
              <a:rPr lang="ru-RU" sz="1800" dirty="0" err="1" smtClean="0">
                <a:latin typeface="Book Antiqua" pitchFamily="18" charset="0"/>
              </a:rPr>
              <a:t>кодеїну</a:t>
            </a:r>
            <a:r>
              <a:rPr lang="ru-RU" sz="1800" dirty="0" smtClean="0">
                <a:latin typeface="Book Antiqua" pitchFamily="18" charset="0"/>
              </a:rPr>
              <a:t> фосфат), таблетки - 2,1 г</a:t>
            </a:r>
          </a:p>
          <a:p>
            <a:pPr>
              <a:buNone/>
            </a:pPr>
            <a:endParaRPr lang="uk-UA" sz="1800" dirty="0" smtClean="0">
              <a:latin typeface="Book Antiqua" pitchFamily="18" charset="0"/>
            </a:endParaRPr>
          </a:p>
          <a:p>
            <a:pPr marL="0" indent="0" algn="just">
              <a:buNone/>
            </a:pPr>
            <a:r>
              <a:rPr lang="ru-RU" sz="1800" b="1" dirty="0" err="1" smtClean="0">
                <a:latin typeface="Book Antiqua" pitchFamily="18" charset="0"/>
              </a:rPr>
              <a:t>Очні</a:t>
            </a:r>
            <a:r>
              <a:rPr lang="ru-RU" sz="1800" b="1" dirty="0" smtClean="0">
                <a:latin typeface="Book Antiqua" pitchFamily="18" charset="0"/>
              </a:rPr>
              <a:t> </a:t>
            </a:r>
            <a:r>
              <a:rPr lang="ru-RU" sz="1800" b="1" dirty="0" err="1" smtClean="0">
                <a:latin typeface="Book Antiqua" pitchFamily="18" charset="0"/>
              </a:rPr>
              <a:t>краплі</a:t>
            </a:r>
            <a:r>
              <a:rPr lang="ru-RU" sz="1800" b="1" dirty="0" smtClean="0">
                <a:latin typeface="Book Antiqua" pitchFamily="18" charset="0"/>
              </a:rPr>
              <a:t> та </a:t>
            </a:r>
            <a:r>
              <a:rPr lang="ru-RU" sz="1800" b="1" dirty="0" err="1" smtClean="0">
                <a:latin typeface="Book Antiqua" pitchFamily="18" charset="0"/>
              </a:rPr>
              <a:t>мазі</a:t>
            </a:r>
            <a:r>
              <a:rPr lang="ru-RU" sz="1800" b="1" dirty="0" smtClean="0">
                <a:latin typeface="Book Antiqua" pitchFamily="18" charset="0"/>
              </a:rPr>
              <a:t> </a:t>
            </a:r>
            <a:r>
              <a:rPr lang="ru-RU" sz="1800" b="1" dirty="0" err="1" smtClean="0">
                <a:latin typeface="Book Antiqua" pitchFamily="18" charset="0"/>
              </a:rPr>
              <a:t>етилморфіну</a:t>
            </a:r>
            <a:r>
              <a:rPr lang="ru-RU" sz="1800" b="1" dirty="0" smtClean="0">
                <a:latin typeface="Book Antiqua" pitchFamily="18" charset="0"/>
              </a:rPr>
              <a:t> </a:t>
            </a:r>
            <a:r>
              <a:rPr lang="ru-RU" sz="1800" b="1" dirty="0" err="1" smtClean="0">
                <a:latin typeface="Book Antiqua" pitchFamily="18" charset="0"/>
              </a:rPr>
              <a:t>гідрохлориду</a:t>
            </a:r>
            <a:r>
              <a:rPr lang="ru-RU" sz="1800" b="1" dirty="0" smtClean="0">
                <a:latin typeface="Book Antiqua" pitchFamily="18" charset="0"/>
              </a:rPr>
              <a:t> </a:t>
            </a:r>
            <a:r>
              <a:rPr lang="ru-RU" sz="1800" dirty="0" smtClean="0">
                <a:latin typeface="Book Antiqua" pitchFamily="18" charset="0"/>
              </a:rPr>
              <a:t>- </a:t>
            </a:r>
            <a:r>
              <a:rPr lang="ru-RU" sz="1800" b="1" dirty="0" smtClean="0">
                <a:latin typeface="Book Antiqua" pitchFamily="18" charset="0"/>
              </a:rPr>
              <a:t>до 1 г </a:t>
            </a:r>
            <a:r>
              <a:rPr lang="ru-RU" sz="1800" dirty="0" smtClean="0">
                <a:latin typeface="Book Antiqua" pitchFamily="18" charset="0"/>
              </a:rPr>
              <a:t>за </a:t>
            </a:r>
            <a:r>
              <a:rPr lang="ru-RU" sz="1800" dirty="0" err="1" smtClean="0">
                <a:latin typeface="Book Antiqua" pitchFamily="18" charset="0"/>
              </a:rPr>
              <a:t>наявності</a:t>
            </a:r>
            <a:r>
              <a:rPr lang="ru-RU" sz="1800" dirty="0" smtClean="0">
                <a:latin typeface="Book Antiqua" pitchFamily="18" charset="0"/>
              </a:rPr>
              <a:t> </a:t>
            </a:r>
            <a:r>
              <a:rPr lang="ru-RU" sz="1800" dirty="0" err="1" smtClean="0">
                <a:latin typeface="Book Antiqua" pitchFamily="18" charset="0"/>
              </a:rPr>
              <a:t>вказівки</a:t>
            </a:r>
            <a:r>
              <a:rPr lang="ru-RU" sz="1800" dirty="0" smtClean="0">
                <a:latin typeface="Book Antiqua" pitchFamily="18" charset="0"/>
              </a:rPr>
              <a:t> </a:t>
            </a:r>
            <a:r>
              <a:rPr lang="ru-RU" sz="1800" dirty="0" err="1" smtClean="0">
                <a:latin typeface="Book Antiqua" pitchFamily="18" charset="0"/>
              </a:rPr>
              <a:t>медичного</a:t>
            </a:r>
            <a:r>
              <a:rPr lang="ru-RU" sz="1800" dirty="0" smtClean="0">
                <a:latin typeface="Book Antiqua" pitchFamily="18" charset="0"/>
              </a:rPr>
              <a:t> </a:t>
            </a:r>
            <a:r>
              <a:rPr lang="ru-RU" sz="1800" dirty="0" err="1" smtClean="0">
                <a:latin typeface="Book Antiqua" pitchFamily="18" charset="0"/>
              </a:rPr>
              <a:t>працівника</a:t>
            </a:r>
            <a:r>
              <a:rPr lang="ru-RU" sz="1800" dirty="0" smtClean="0">
                <a:latin typeface="Book Antiqua" pitchFamily="18" charset="0"/>
              </a:rPr>
              <a:t> на </a:t>
            </a:r>
            <a:r>
              <a:rPr lang="ru-RU" sz="1800" dirty="0" err="1" smtClean="0">
                <a:latin typeface="Book Antiqua" pitchFamily="18" charset="0"/>
              </a:rPr>
              <a:t>рецепті</a:t>
            </a:r>
            <a:r>
              <a:rPr lang="ru-RU" sz="1800" dirty="0" smtClean="0">
                <a:latin typeface="Book Antiqua" pitchFamily="18" charset="0"/>
              </a:rPr>
              <a:t> </a:t>
            </a:r>
            <a:r>
              <a:rPr lang="ru-RU" sz="1800" u="sng" dirty="0" smtClean="0">
                <a:latin typeface="Book Antiqua" pitchFamily="18" charset="0"/>
              </a:rPr>
              <a:t>«За </a:t>
            </a:r>
            <a:r>
              <a:rPr lang="ru-RU" sz="1800" u="sng" dirty="0" err="1" smtClean="0">
                <a:latin typeface="Book Antiqua" pitchFamily="18" charset="0"/>
              </a:rPr>
              <a:t>спеціальним</a:t>
            </a:r>
            <a:r>
              <a:rPr lang="ru-RU" sz="1800" u="sng" dirty="0" smtClean="0">
                <a:latin typeface="Book Antiqua" pitchFamily="18" charset="0"/>
              </a:rPr>
              <a:t> </a:t>
            </a:r>
            <a:r>
              <a:rPr lang="ru-RU" sz="1800" u="sng" dirty="0" err="1" smtClean="0">
                <a:latin typeface="Book Antiqua" pitchFamily="18" charset="0"/>
              </a:rPr>
              <a:t>призначенням</a:t>
            </a:r>
            <a:r>
              <a:rPr lang="ru-RU" sz="1800" u="sng" dirty="0" smtClean="0">
                <a:latin typeface="Book Antiqua" pitchFamily="18" charset="0"/>
              </a:rPr>
              <a:t>».</a:t>
            </a:r>
            <a:endParaRPr lang="uk-UA" sz="1800" u="sng" dirty="0" smtClean="0">
              <a:latin typeface="Book Antiqua" pitchFamily="18" charset="0"/>
            </a:endParaRPr>
          </a:p>
          <a:p>
            <a:pPr>
              <a:buNone/>
            </a:pPr>
            <a:r>
              <a:rPr lang="uk-UA" sz="1800" dirty="0" smtClean="0">
                <a:latin typeface="Book Antiqua" pitchFamily="18" charset="0"/>
              </a:rPr>
              <a:t>_____________________________________________________________________________</a:t>
            </a:r>
          </a:p>
          <a:p>
            <a:pPr marL="0" indent="0" algn="just">
              <a:buNone/>
            </a:pPr>
            <a:r>
              <a:rPr lang="uk-UA" sz="1800" dirty="0" smtClean="0">
                <a:latin typeface="Book Antiqua" pitchFamily="18" charset="0"/>
              </a:rPr>
              <a:t>*крім надходження зазначених у нормах відпуску лікарських засобів в оригінальних упаковках, що містять більшу кількість таблеток, ніж зазначена у нормах відпуску. У такому випадку дозволяється виписувати в Рецепті 1 упаковку, але не більше 50 таблеток.</a:t>
            </a:r>
            <a:endParaRPr lang="uk-UA" sz="1800" dirty="0">
              <a:latin typeface="Book Antiqu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Autofit/>
          </a:bodyPr>
          <a:lstStyle/>
          <a:p>
            <a:r>
              <a:rPr lang="ru-RU" sz="2400" b="1" dirty="0" smtClean="0">
                <a:latin typeface="Book Antiqua" pitchFamily="18" charset="0"/>
              </a:rPr>
              <a:t>НОРМИ</a:t>
            </a:r>
            <a:br>
              <a:rPr lang="ru-RU" sz="2400" b="1" dirty="0" smtClean="0">
                <a:latin typeface="Book Antiqua" pitchFamily="18" charset="0"/>
              </a:rPr>
            </a:br>
            <a:r>
              <a:rPr lang="ru-RU" sz="2400" b="1" dirty="0" err="1" smtClean="0">
                <a:latin typeface="Book Antiqua" pitchFamily="18" charset="0"/>
              </a:rPr>
              <a:t>гранично</a:t>
            </a:r>
            <a:r>
              <a:rPr lang="ru-RU" sz="2400" b="1" dirty="0" smtClean="0">
                <a:latin typeface="Book Antiqua" pitchFamily="18" charset="0"/>
              </a:rPr>
              <a:t> </a:t>
            </a:r>
            <a:r>
              <a:rPr lang="ru-RU" sz="2400" b="1" dirty="0" err="1" smtClean="0">
                <a:latin typeface="Book Antiqua" pitchFamily="18" charset="0"/>
              </a:rPr>
              <a:t>допустимої</a:t>
            </a:r>
            <a:r>
              <a:rPr lang="ru-RU" sz="2400" b="1" dirty="0" smtClean="0">
                <a:latin typeface="Book Antiqua" pitchFamily="18" charset="0"/>
              </a:rPr>
              <a:t> для </a:t>
            </a:r>
            <a:r>
              <a:rPr lang="ru-RU" sz="2400" b="1" dirty="0" err="1" smtClean="0">
                <a:latin typeface="Book Antiqua" pitchFamily="18" charset="0"/>
              </a:rPr>
              <a:t>відпуску</a:t>
            </a:r>
            <a:r>
              <a:rPr lang="ru-RU" sz="2400" b="1" dirty="0" smtClean="0">
                <a:latin typeface="Book Antiqua" pitchFamily="18" charset="0"/>
              </a:rPr>
              <a:t> </a:t>
            </a:r>
            <a:r>
              <a:rPr lang="ru-RU" sz="2400" b="1" dirty="0" err="1" smtClean="0">
                <a:latin typeface="Book Antiqua" pitchFamily="18" charset="0"/>
              </a:rPr>
              <a:t>кількості</a:t>
            </a:r>
            <a:r>
              <a:rPr lang="ru-RU" sz="2400" b="1" dirty="0" smtClean="0">
                <a:latin typeface="Book Antiqua" pitchFamily="18" charset="0"/>
              </a:rPr>
              <a:t> </a:t>
            </a:r>
            <a:r>
              <a:rPr lang="ru-RU" sz="2400" b="1" dirty="0" err="1" smtClean="0">
                <a:latin typeface="Book Antiqua" pitchFamily="18" charset="0"/>
              </a:rPr>
              <a:t>наркотичного</a:t>
            </a:r>
            <a:r>
              <a:rPr lang="ru-RU" sz="2400" b="1" dirty="0" smtClean="0">
                <a:latin typeface="Book Antiqua" pitchFamily="18" charset="0"/>
              </a:rPr>
              <a:t> </a:t>
            </a:r>
            <a:r>
              <a:rPr lang="ru-RU" sz="2400" b="1" dirty="0" err="1" smtClean="0">
                <a:latin typeface="Book Antiqua" pitchFamily="18" charset="0"/>
              </a:rPr>
              <a:t>засобу</a:t>
            </a:r>
            <a:r>
              <a:rPr lang="ru-RU" sz="2400" b="1" dirty="0" smtClean="0">
                <a:latin typeface="Book Antiqua" pitchFamily="18" charset="0"/>
              </a:rPr>
              <a:t>, </a:t>
            </a:r>
            <a:r>
              <a:rPr lang="ru-RU" sz="2400" b="1" dirty="0" err="1" smtClean="0">
                <a:latin typeface="Book Antiqua" pitchFamily="18" charset="0"/>
              </a:rPr>
              <a:t>психотропної</a:t>
            </a:r>
            <a:r>
              <a:rPr lang="ru-RU" sz="2400" b="1" dirty="0" smtClean="0">
                <a:latin typeface="Book Antiqua" pitchFamily="18" charset="0"/>
              </a:rPr>
              <a:t> </a:t>
            </a:r>
            <a:r>
              <a:rPr lang="ru-RU" sz="2400" b="1" dirty="0" err="1" smtClean="0">
                <a:latin typeface="Book Antiqua" pitchFamily="18" charset="0"/>
              </a:rPr>
              <a:t>речовини</a:t>
            </a:r>
            <a:r>
              <a:rPr lang="ru-RU" sz="2400" b="1" dirty="0" smtClean="0">
                <a:latin typeface="Book Antiqua" pitchFamily="18" charset="0"/>
              </a:rPr>
              <a:t>, </a:t>
            </a:r>
            <a:r>
              <a:rPr lang="ru-RU" sz="2400" b="1" dirty="0" err="1" smtClean="0">
                <a:latin typeface="Book Antiqua" pitchFamily="18" charset="0"/>
              </a:rPr>
              <a:t>прекурсору</a:t>
            </a:r>
            <a:r>
              <a:rPr lang="ru-RU" sz="2400" b="1" dirty="0" smtClean="0">
                <a:latin typeface="Book Antiqua" pitchFamily="18" charset="0"/>
              </a:rPr>
              <a:t> у </a:t>
            </a:r>
            <a:r>
              <a:rPr lang="ru-RU" sz="2400" b="1" dirty="0" err="1" smtClean="0">
                <a:latin typeface="Book Antiqua" pitchFamily="18" charset="0"/>
              </a:rPr>
              <a:t>складі</a:t>
            </a:r>
            <a:r>
              <a:rPr lang="ru-RU" sz="2400" b="1" dirty="0" smtClean="0">
                <a:latin typeface="Book Antiqua" pitchFamily="18" charset="0"/>
              </a:rPr>
              <a:t> </a:t>
            </a:r>
            <a:r>
              <a:rPr lang="ru-RU" sz="2400" b="1" dirty="0" err="1" smtClean="0">
                <a:latin typeface="Book Antiqua" pitchFamily="18" charset="0"/>
              </a:rPr>
              <a:t>комбінованого</a:t>
            </a:r>
            <a:r>
              <a:rPr lang="ru-RU" sz="2400" b="1" dirty="0" smtClean="0">
                <a:latin typeface="Book Antiqua" pitchFamily="18" charset="0"/>
              </a:rPr>
              <a:t> </a:t>
            </a:r>
            <a:r>
              <a:rPr lang="ru-RU" sz="2400" b="1" dirty="0" err="1" smtClean="0">
                <a:latin typeface="Book Antiqua" pitchFamily="18" charset="0"/>
              </a:rPr>
              <a:t>лікарського</a:t>
            </a:r>
            <a:r>
              <a:rPr lang="ru-RU" sz="2400" b="1" dirty="0" smtClean="0">
                <a:latin typeface="Book Antiqua" pitchFamily="18" charset="0"/>
              </a:rPr>
              <a:t> </a:t>
            </a:r>
            <a:r>
              <a:rPr lang="ru-RU" sz="2400" b="1" dirty="0" err="1" smtClean="0">
                <a:latin typeface="Book Antiqua" pitchFamily="18" charset="0"/>
              </a:rPr>
              <a:t>засобу</a:t>
            </a:r>
            <a:endParaRPr lang="uk-UA" sz="2400" b="1" dirty="0" smtClean="0">
              <a:latin typeface="Book Antiqua" pitchFamily="18" charset="0"/>
            </a:endParaRPr>
          </a:p>
        </p:txBody>
      </p:sp>
      <p:pic>
        <p:nvPicPr>
          <p:cNvPr id="24578" name="Picture 2"/>
          <p:cNvPicPr>
            <a:picLocks noGrp="1" noChangeAspect="1" noChangeArrowheads="1"/>
          </p:cNvPicPr>
          <p:nvPr>
            <p:ph idx="1"/>
          </p:nvPr>
        </p:nvPicPr>
        <p:blipFill>
          <a:blip r:embed="rId2" cstate="print"/>
          <a:srcRect/>
          <a:stretch>
            <a:fillRect/>
          </a:stretch>
        </p:blipFill>
        <p:spPr bwMode="auto">
          <a:xfrm>
            <a:off x="179512" y="1643856"/>
            <a:ext cx="8964487" cy="50255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143000"/>
          </a:xfrm>
          <a:solidFill>
            <a:schemeClr val="tx2">
              <a:lumMod val="20000"/>
              <a:lumOff val="80000"/>
            </a:schemeClr>
          </a:solidFill>
        </p:spPr>
        <p:txBody>
          <a:bodyPr>
            <a:normAutofit/>
          </a:bodyPr>
          <a:lstStyle/>
          <a:p>
            <a:r>
              <a:rPr lang="uk-UA" sz="2800" dirty="0" smtClean="0">
                <a:latin typeface="Book Antiqua" pitchFamily="18" charset="0"/>
              </a:rPr>
              <a:t>Строк дії рецепта</a:t>
            </a:r>
            <a:endParaRPr lang="uk-UA" sz="2800" dirty="0">
              <a:latin typeface="Book Antiqua" pitchFamily="18" charset="0"/>
            </a:endParaRPr>
          </a:p>
        </p:txBody>
      </p:sp>
      <p:sp>
        <p:nvSpPr>
          <p:cNvPr id="3" name="Содержимое 2"/>
          <p:cNvSpPr>
            <a:spLocks noGrp="1"/>
          </p:cNvSpPr>
          <p:nvPr>
            <p:ph idx="1"/>
          </p:nvPr>
        </p:nvSpPr>
        <p:spPr>
          <a:xfrm>
            <a:off x="0" y="1600200"/>
            <a:ext cx="9144000" cy="5257800"/>
          </a:xfrm>
          <a:solidFill>
            <a:schemeClr val="bg2"/>
          </a:solidFill>
        </p:spPr>
        <p:txBody>
          <a:bodyPr>
            <a:normAutofit/>
          </a:bodyPr>
          <a:lstStyle/>
          <a:p>
            <a:pPr algn="just"/>
            <a:r>
              <a:rPr lang="uk-UA" sz="2800" dirty="0" smtClean="0">
                <a:latin typeface="Book Antiqua" pitchFamily="18" charset="0"/>
              </a:rPr>
              <a:t>Рецепти на лікарські засоби, виписані на рецептурних бланках форми </a:t>
            </a:r>
            <a:r>
              <a:rPr lang="uk-UA" sz="2800" b="1" u="sng" dirty="0" smtClean="0">
                <a:latin typeface="Book Antiqua" pitchFamily="18" charset="0"/>
              </a:rPr>
              <a:t>ф-1</a:t>
            </a:r>
            <a:r>
              <a:rPr lang="uk-UA" sz="2800" dirty="0" smtClean="0">
                <a:latin typeface="Book Antiqua" pitchFamily="18" charset="0"/>
              </a:rPr>
              <a:t>, дійсні протягом </a:t>
            </a:r>
            <a:r>
              <a:rPr lang="uk-UA" sz="2800" b="1" u="sng" dirty="0" smtClean="0">
                <a:latin typeface="Book Antiqua" pitchFamily="18" charset="0"/>
              </a:rPr>
              <a:t>одного місяця </a:t>
            </a:r>
            <a:r>
              <a:rPr lang="uk-UA" sz="2800" dirty="0" smtClean="0">
                <a:latin typeface="Book Antiqua" pitchFamily="18" charset="0"/>
              </a:rPr>
              <a:t>з дня виписування</a:t>
            </a:r>
          </a:p>
          <a:p>
            <a:pPr algn="just"/>
            <a:r>
              <a:rPr lang="uk-UA" sz="2800" dirty="0" smtClean="0">
                <a:latin typeface="Book Antiqua" pitchFamily="18" charset="0"/>
              </a:rPr>
              <a:t> Рецепти на лікарські засоби, виписані на спеціальних рецептурних бланках форми </a:t>
            </a:r>
            <a:r>
              <a:rPr lang="uk-UA" sz="2800" b="1" u="sng" dirty="0" smtClean="0">
                <a:latin typeface="Book Antiqua" pitchFamily="18" charset="0"/>
              </a:rPr>
              <a:t>ф-3</a:t>
            </a:r>
            <a:r>
              <a:rPr lang="uk-UA" sz="2800" dirty="0" smtClean="0">
                <a:latin typeface="Book Antiqua" pitchFamily="18" charset="0"/>
              </a:rPr>
              <a:t> дійсні  протягом </a:t>
            </a:r>
            <a:r>
              <a:rPr lang="uk-UA" sz="2800" b="1" u="sng" dirty="0" smtClean="0">
                <a:latin typeface="Book Antiqua" pitchFamily="18" charset="0"/>
              </a:rPr>
              <a:t>десяти днів </a:t>
            </a:r>
            <a:r>
              <a:rPr lang="uk-UA" sz="2800" dirty="0" smtClean="0">
                <a:latin typeface="Book Antiqua" pitchFamily="18" charset="0"/>
              </a:rPr>
              <a:t>з дня виписування</a:t>
            </a:r>
          </a:p>
          <a:p>
            <a:pPr algn="just"/>
            <a:r>
              <a:rPr lang="uk-UA" sz="2800" dirty="0" smtClean="0">
                <a:latin typeface="Book Antiqua" pitchFamily="18" charset="0"/>
              </a:rPr>
              <a:t>Строк дії електронного рецепта відповідає строку дії Рецепта, виписаного на рецептурному бланку форми № 1 (ф-1) та рецептурному бланку форми № 3 (ф-3) відповідно</a:t>
            </a:r>
          </a:p>
          <a:p>
            <a:pPr>
              <a:buNone/>
            </a:pPr>
            <a:endParaRPr lang="uk-U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64704"/>
          </a:xfrm>
        </p:spPr>
        <p:txBody>
          <a:bodyPr>
            <a:normAutofit/>
          </a:bodyPr>
          <a:lstStyle/>
          <a:p>
            <a:r>
              <a:rPr lang="ru-RU" sz="2400" b="1" dirty="0" err="1" smtClean="0">
                <a:latin typeface="Book Antiqua" pitchFamily="18" charset="0"/>
              </a:rPr>
              <a:t>Особливості</a:t>
            </a:r>
            <a:r>
              <a:rPr lang="ru-RU" sz="2400" b="1" dirty="0" smtClean="0">
                <a:latin typeface="Book Antiqua" pitchFamily="18" charset="0"/>
              </a:rPr>
              <a:t> </a:t>
            </a:r>
            <a:r>
              <a:rPr lang="ru-RU" sz="2400" b="1" dirty="0" err="1" smtClean="0">
                <a:latin typeface="Book Antiqua" pitchFamily="18" charset="0"/>
              </a:rPr>
              <a:t>виписування</a:t>
            </a:r>
            <a:r>
              <a:rPr lang="ru-RU" sz="2400" b="1" dirty="0" smtClean="0">
                <a:latin typeface="Book Antiqua" pitchFamily="18" charset="0"/>
              </a:rPr>
              <a:t>  для </a:t>
            </a:r>
            <a:r>
              <a:rPr lang="ru-RU" sz="2400" b="1" dirty="0" err="1" smtClean="0">
                <a:latin typeface="Book Antiqua" pitchFamily="18" charset="0"/>
              </a:rPr>
              <a:t>деяких</a:t>
            </a:r>
            <a:r>
              <a:rPr lang="ru-RU" sz="2400" b="1" dirty="0" smtClean="0">
                <a:latin typeface="Book Antiqua" pitchFamily="18" charset="0"/>
              </a:rPr>
              <a:t> </a:t>
            </a:r>
            <a:r>
              <a:rPr lang="ru-RU" sz="2400" b="1" dirty="0" err="1" smtClean="0">
                <a:latin typeface="Book Antiqua" pitchFamily="18" charset="0"/>
              </a:rPr>
              <a:t>категорій</a:t>
            </a:r>
            <a:r>
              <a:rPr lang="ru-RU" sz="2400" b="1" dirty="0" smtClean="0">
                <a:latin typeface="Book Antiqua" pitchFamily="18" charset="0"/>
              </a:rPr>
              <a:t> </a:t>
            </a:r>
            <a:r>
              <a:rPr lang="ru-RU" sz="2400" b="1" dirty="0" err="1" smtClean="0">
                <a:latin typeface="Book Antiqua" pitchFamily="18" charset="0"/>
              </a:rPr>
              <a:t>хворих</a:t>
            </a:r>
            <a:endParaRPr lang="uk-UA" sz="2400" dirty="0">
              <a:latin typeface="Book Antiqua" pitchFamily="18" charset="0"/>
            </a:endParaRPr>
          </a:p>
        </p:txBody>
      </p:sp>
      <p:sp>
        <p:nvSpPr>
          <p:cNvPr id="3" name="Содержимое 2"/>
          <p:cNvSpPr>
            <a:spLocks noGrp="1"/>
          </p:cNvSpPr>
          <p:nvPr>
            <p:ph idx="1"/>
          </p:nvPr>
        </p:nvSpPr>
        <p:spPr>
          <a:xfrm>
            <a:off x="0" y="953344"/>
            <a:ext cx="9144000" cy="5904656"/>
          </a:xfrm>
        </p:spPr>
        <p:txBody>
          <a:bodyPr>
            <a:normAutofit fontScale="25000" lnSpcReduction="20000"/>
          </a:bodyPr>
          <a:lstStyle/>
          <a:p>
            <a:pPr marL="0" indent="0" algn="just">
              <a:buFont typeface="Wingdings" pitchFamily="2" charset="2"/>
              <a:buChar char="Ø"/>
            </a:pPr>
            <a:r>
              <a:rPr lang="uk-UA" sz="7200" dirty="0" smtClean="0">
                <a:latin typeface="Book Antiqua" pitchFamily="18" charset="0"/>
              </a:rPr>
              <a:t> </a:t>
            </a:r>
            <a:r>
              <a:rPr lang="uk-UA" sz="7200" b="1" dirty="0" smtClean="0">
                <a:solidFill>
                  <a:srgbClr val="FF0000"/>
                </a:solidFill>
                <a:latin typeface="Book Antiqua" pitchFamily="18" charset="0"/>
              </a:rPr>
              <a:t>пільговим категоріям </a:t>
            </a:r>
            <a:r>
              <a:rPr lang="uk-UA" sz="7200" dirty="0" smtClean="0">
                <a:latin typeface="Book Antiqua" pitchFamily="18" charset="0"/>
              </a:rPr>
              <a:t>пацієнтів, яким проводять </a:t>
            </a:r>
            <a:r>
              <a:rPr lang="uk-UA" sz="7200" b="1" dirty="0" smtClean="0">
                <a:solidFill>
                  <a:srgbClr val="FF0000"/>
                </a:solidFill>
                <a:latin typeface="Book Antiqua" pitchFamily="18" charset="0"/>
              </a:rPr>
              <a:t>ін’єкції поза межами закладів </a:t>
            </a:r>
            <a:r>
              <a:rPr lang="uk-UA" sz="7200" dirty="0" smtClean="0">
                <a:latin typeface="Book Antiqua" pitchFamily="18" charset="0"/>
              </a:rPr>
              <a:t>охорони здоров’я, дозволяється виписувати </a:t>
            </a:r>
            <a:r>
              <a:rPr lang="uk-UA" sz="7200" b="1" dirty="0" smtClean="0">
                <a:latin typeface="Book Antiqua" pitchFamily="18" charset="0"/>
              </a:rPr>
              <a:t>до 100 г етилового спирту безоплатно на місяць</a:t>
            </a:r>
          </a:p>
          <a:p>
            <a:pPr marL="0" indent="0" algn="ctr">
              <a:buNone/>
            </a:pPr>
            <a:endParaRPr lang="uk-UA" sz="7200" b="1" i="1" dirty="0" smtClean="0">
              <a:latin typeface="Book Antiqua" pitchFamily="18" charset="0"/>
            </a:endParaRPr>
          </a:p>
          <a:p>
            <a:pPr marL="0" indent="0" algn="ctr">
              <a:buNone/>
            </a:pPr>
            <a:r>
              <a:rPr lang="uk-UA" sz="8000" b="1" i="1" dirty="0" smtClean="0">
                <a:latin typeface="Book Antiqua" pitchFamily="18" charset="0"/>
              </a:rPr>
              <a:t>З позначкою лікаря на рецепті «Хронічно хворому»:</a:t>
            </a:r>
          </a:p>
          <a:p>
            <a:pPr marL="0" indent="0">
              <a:buFont typeface="Wingdings" pitchFamily="2" charset="2"/>
              <a:buChar char="Ø"/>
            </a:pPr>
            <a:r>
              <a:rPr lang="uk-UA" sz="7200" b="1" dirty="0" smtClean="0">
                <a:solidFill>
                  <a:srgbClr val="FF0000"/>
                </a:solidFill>
                <a:latin typeface="Book Antiqua" pitchFamily="18" charset="0"/>
              </a:rPr>
              <a:t>  у разі необхідності </a:t>
            </a:r>
            <a:r>
              <a:rPr lang="uk-UA" sz="7200" dirty="0" smtClean="0">
                <a:latin typeface="Book Antiqua" pitchFamily="18" charset="0"/>
              </a:rPr>
              <a:t>(відрядження, відпустка тощо) пацієнтам, в тому числі тим, які мають право на безоплатне чи пільгове забезпечення, дозволяється виписувати на одному рецептурному бланку лікарські засоби в кількості, передбаченій для </a:t>
            </a:r>
            <a:r>
              <a:rPr lang="uk-UA" sz="7200" b="1" dirty="0" smtClean="0">
                <a:latin typeface="Book Antiqua" pitchFamily="18" charset="0"/>
              </a:rPr>
              <a:t>тримісячного курсу лікування</a:t>
            </a:r>
          </a:p>
          <a:p>
            <a:pPr marL="0" indent="0">
              <a:buFont typeface="Wingdings" pitchFamily="2" charset="2"/>
              <a:buChar char="Ø"/>
            </a:pPr>
            <a:r>
              <a:rPr lang="uk-UA" sz="7200" dirty="0" smtClean="0">
                <a:latin typeface="Book Antiqua" pitchFamily="18" charset="0"/>
              </a:rPr>
              <a:t>   хворим </a:t>
            </a:r>
            <a:r>
              <a:rPr lang="uk-UA" sz="7200" b="1" dirty="0" smtClean="0">
                <a:solidFill>
                  <a:srgbClr val="FF0000"/>
                </a:solidFill>
                <a:latin typeface="Book Antiqua" pitchFamily="18" charset="0"/>
              </a:rPr>
              <a:t>із затяжними і хронічними захворюваннями</a:t>
            </a:r>
            <a:r>
              <a:rPr lang="uk-UA" sz="7200" dirty="0" smtClean="0">
                <a:latin typeface="Book Antiqua" pitchFamily="18" charset="0"/>
              </a:rPr>
              <a:t>, в тому числі тим, які мають право на безоплатне чи пільгове забезпечення, дозволяється виписувати на одному рецептурному бланку </a:t>
            </a:r>
            <a:r>
              <a:rPr lang="uk-UA" sz="7200" b="1" dirty="0" smtClean="0">
                <a:solidFill>
                  <a:srgbClr val="FF0000"/>
                </a:solidFill>
                <a:latin typeface="Book Antiqua" pitchFamily="18" charset="0"/>
              </a:rPr>
              <a:t>наркотичні (психотропні) </a:t>
            </a:r>
            <a:r>
              <a:rPr lang="uk-UA" sz="7200" dirty="0" smtClean="0">
                <a:latin typeface="Book Antiqua" pitchFamily="18" charset="0"/>
              </a:rPr>
              <a:t>лікарські засоби в кількості, передбаченій </a:t>
            </a:r>
            <a:r>
              <a:rPr lang="uk-UA" sz="7200" b="1" dirty="0" smtClean="0">
                <a:latin typeface="Book Antiqua" pitchFamily="18" charset="0"/>
              </a:rPr>
              <a:t>для десятиденного курсу </a:t>
            </a:r>
            <a:r>
              <a:rPr lang="uk-UA" sz="7200" dirty="0" smtClean="0">
                <a:latin typeface="Book Antiqua" pitchFamily="18" charset="0"/>
              </a:rPr>
              <a:t>лікування</a:t>
            </a:r>
          </a:p>
          <a:p>
            <a:pPr marL="0" indent="0">
              <a:buFont typeface="Wingdings" pitchFamily="2" charset="2"/>
              <a:buChar char="Ø"/>
            </a:pPr>
            <a:r>
              <a:rPr lang="uk-UA" sz="7200" dirty="0" smtClean="0">
                <a:latin typeface="Book Antiqua" pitchFamily="18" charset="0"/>
              </a:rPr>
              <a:t>  при наданні </a:t>
            </a:r>
            <a:r>
              <a:rPr lang="uk-UA" sz="7200" b="1" dirty="0" smtClean="0">
                <a:solidFill>
                  <a:srgbClr val="FF0000"/>
                </a:solidFill>
                <a:latin typeface="Book Antiqua" pitchFamily="18" charset="0"/>
              </a:rPr>
              <a:t>паліативної допомоги </a:t>
            </a:r>
            <a:r>
              <a:rPr lang="uk-UA" sz="7200" dirty="0" smtClean="0">
                <a:latin typeface="Book Antiqua" pitchFamily="18" charset="0"/>
              </a:rPr>
              <a:t>пацієнтам, в тому числі тим, які мають право на безоплатне чи пільгове забезпечення, дозволяється виписувати на одному рецептурному бланку лікарські засоби в кількості, передбаченій для </a:t>
            </a:r>
            <a:r>
              <a:rPr lang="uk-UA" sz="7200" b="1" dirty="0" smtClean="0">
                <a:latin typeface="Book Antiqua" pitchFamily="18" charset="0"/>
              </a:rPr>
              <a:t>п’ятнадцятиденного курсу </a:t>
            </a:r>
            <a:r>
              <a:rPr lang="uk-UA" sz="7200" dirty="0" smtClean="0">
                <a:latin typeface="Book Antiqua" pitchFamily="18" charset="0"/>
              </a:rPr>
              <a:t>лікування</a:t>
            </a:r>
          </a:p>
          <a:p>
            <a:pPr marL="0" indent="0" algn="ctr">
              <a:buNone/>
            </a:pPr>
            <a:endParaRPr lang="uk-UA" sz="7200" dirty="0" smtClean="0">
              <a:latin typeface="Book Antiqua" pitchFamily="18" charset="0"/>
            </a:endParaRPr>
          </a:p>
          <a:p>
            <a:pPr marL="0" indent="0" algn="ctr">
              <a:buNone/>
            </a:pPr>
            <a:r>
              <a:rPr lang="uk-UA" sz="8000" dirty="0" smtClean="0">
                <a:latin typeface="Book Antiqua" pitchFamily="18" charset="0"/>
              </a:rPr>
              <a:t> </a:t>
            </a:r>
            <a:r>
              <a:rPr lang="uk-UA" sz="8000" b="1" i="1" dirty="0" smtClean="0">
                <a:latin typeface="Book Antiqua" pitchFamily="18" charset="0"/>
              </a:rPr>
              <a:t>З позначкою лікаря на рецепті «За спеціальним призначенням»:</a:t>
            </a:r>
            <a:endParaRPr lang="uk-UA" sz="7200" dirty="0" smtClean="0">
              <a:latin typeface="Book Antiqua" pitchFamily="18" charset="0"/>
            </a:endParaRPr>
          </a:p>
          <a:p>
            <a:pPr marL="0" indent="0" algn="just">
              <a:buNone/>
            </a:pPr>
            <a:r>
              <a:rPr lang="uk-UA" sz="7200" dirty="0" smtClean="0">
                <a:latin typeface="Book Antiqua" pitchFamily="18" charset="0"/>
              </a:rPr>
              <a:t>Для хворих </a:t>
            </a:r>
            <a:r>
              <a:rPr lang="uk-UA" sz="7200" b="1" dirty="0" smtClean="0">
                <a:solidFill>
                  <a:srgbClr val="FF0000"/>
                </a:solidFill>
                <a:latin typeface="Book Antiqua" pitchFamily="18" charset="0"/>
              </a:rPr>
              <a:t>із затяжними і хронічними </a:t>
            </a:r>
            <a:r>
              <a:rPr lang="uk-UA" sz="7200" dirty="0" smtClean="0">
                <a:latin typeface="Book Antiqua" pitchFamily="18" charset="0"/>
              </a:rPr>
              <a:t>захворюваннями Рецепти на лікарські засоби, що містять </a:t>
            </a:r>
            <a:r>
              <a:rPr lang="uk-UA" sz="7200" b="1" dirty="0" smtClean="0">
                <a:solidFill>
                  <a:srgbClr val="FF0000"/>
                </a:solidFill>
                <a:latin typeface="Book Antiqua" pitchFamily="18" charset="0"/>
              </a:rPr>
              <a:t>фенобарбітал</a:t>
            </a:r>
            <a:r>
              <a:rPr lang="uk-UA" sz="7200" b="1" dirty="0" smtClean="0">
                <a:latin typeface="Book Antiqua" pitchFamily="18" charset="0"/>
              </a:rPr>
              <a:t> </a:t>
            </a:r>
            <a:r>
              <a:rPr lang="uk-UA" sz="7200" dirty="0" smtClean="0">
                <a:latin typeface="Book Antiqua" pitchFamily="18" charset="0"/>
              </a:rPr>
              <a:t>у кількості, що не перевищує гранично допустиму, </a:t>
            </a:r>
            <a:r>
              <a:rPr lang="uk-UA" sz="7200" b="1" dirty="0" smtClean="0">
                <a:solidFill>
                  <a:srgbClr val="FF0000"/>
                </a:solidFill>
                <a:latin typeface="Book Antiqua" pitchFamily="18" charset="0"/>
              </a:rPr>
              <a:t>у суміші з іншими лікарськими засобами </a:t>
            </a:r>
            <a:r>
              <a:rPr lang="uk-UA" sz="7200" dirty="0" smtClean="0">
                <a:latin typeface="Book Antiqua" pitchFamily="18" charset="0"/>
              </a:rPr>
              <a:t>та належать до рецептурних, можуть виписуватись на рецептурному бланку форми ф-1 на курс лікування </a:t>
            </a:r>
            <a:r>
              <a:rPr lang="uk-UA" sz="7200" b="1" dirty="0" smtClean="0">
                <a:latin typeface="Book Antiqua" pitchFamily="18" charset="0"/>
              </a:rPr>
              <a:t>до одного місяця </a:t>
            </a:r>
            <a:endParaRPr lang="uk-UA" sz="7200" dirty="0" smtClean="0">
              <a:latin typeface="Book Antiqua" pitchFamily="18" charset="0"/>
            </a:endParaRPr>
          </a:p>
          <a:p>
            <a:endParaRPr lang="uk-U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52736"/>
          </a:xfrm>
          <a:solidFill>
            <a:schemeClr val="tx2">
              <a:lumMod val="20000"/>
              <a:lumOff val="80000"/>
            </a:schemeClr>
          </a:solidFill>
        </p:spPr>
        <p:txBody>
          <a:bodyPr>
            <a:normAutofit/>
          </a:bodyPr>
          <a:lstStyle/>
          <a:p>
            <a:r>
              <a:rPr lang="ru-RU" sz="2400" dirty="0" err="1" smtClean="0">
                <a:latin typeface="Book Antiqua" pitchFamily="18" charset="0"/>
              </a:rPr>
              <a:t>Особливості</a:t>
            </a:r>
            <a:r>
              <a:rPr lang="ru-RU" sz="2400" dirty="0" smtClean="0">
                <a:latin typeface="Book Antiqua" pitchFamily="18" charset="0"/>
              </a:rPr>
              <a:t> </a:t>
            </a:r>
            <a:r>
              <a:rPr lang="ru-RU" sz="2400" dirty="0" err="1" smtClean="0">
                <a:latin typeface="Book Antiqua" pitchFamily="18" charset="0"/>
              </a:rPr>
              <a:t>заповнення</a:t>
            </a:r>
            <a:r>
              <a:rPr lang="ru-RU" sz="2400" dirty="0" smtClean="0">
                <a:latin typeface="Book Antiqua" pitchFamily="18" charset="0"/>
              </a:rPr>
              <a:t> </a:t>
            </a:r>
            <a:r>
              <a:rPr lang="ru-RU" sz="2400" dirty="0" err="1" smtClean="0">
                <a:latin typeface="Book Antiqua" pitchFamily="18" charset="0"/>
              </a:rPr>
              <a:t>Рецептів</a:t>
            </a:r>
            <a:r>
              <a:rPr lang="ru-RU" sz="2400" dirty="0" smtClean="0">
                <a:latin typeface="Book Antiqua" pitchFamily="18" charset="0"/>
              </a:rPr>
              <a:t> на </a:t>
            </a:r>
            <a:r>
              <a:rPr lang="ru-RU" sz="2400" dirty="0" err="1" smtClean="0">
                <a:latin typeface="Book Antiqua" pitchFamily="18" charset="0"/>
              </a:rPr>
              <a:t>лікарські</a:t>
            </a:r>
            <a:r>
              <a:rPr lang="ru-RU" sz="2400" dirty="0" smtClean="0">
                <a:latin typeface="Book Antiqua" pitchFamily="18" charset="0"/>
              </a:rPr>
              <a:t> </a:t>
            </a:r>
            <a:r>
              <a:rPr lang="ru-RU" sz="2400" dirty="0" err="1" smtClean="0">
                <a:latin typeface="Book Antiqua" pitchFamily="18" charset="0"/>
              </a:rPr>
              <a:t>засоби</a:t>
            </a:r>
            <a:r>
              <a:rPr lang="ru-RU" sz="2400" dirty="0" smtClean="0">
                <a:latin typeface="Book Antiqua" pitchFamily="18" charset="0"/>
              </a:rPr>
              <a:t>, </a:t>
            </a:r>
            <a:r>
              <a:rPr lang="ru-RU" sz="2400" dirty="0" err="1" smtClean="0">
                <a:latin typeface="Book Antiqua" pitchFamily="18" charset="0"/>
              </a:rPr>
              <a:t>що</a:t>
            </a:r>
            <a:r>
              <a:rPr lang="ru-RU" sz="2400" dirty="0" smtClean="0">
                <a:latin typeface="Book Antiqua" pitchFamily="18" charset="0"/>
              </a:rPr>
              <a:t> </a:t>
            </a:r>
            <a:r>
              <a:rPr lang="ru-RU" sz="2400" dirty="0" err="1" smtClean="0">
                <a:latin typeface="Book Antiqua" pitchFamily="18" charset="0"/>
              </a:rPr>
              <a:t>виготовляються</a:t>
            </a:r>
            <a:r>
              <a:rPr lang="ru-RU" sz="2400" dirty="0" smtClean="0">
                <a:latin typeface="Book Antiqua" pitchFamily="18" charset="0"/>
              </a:rPr>
              <a:t> в </a:t>
            </a:r>
            <a:r>
              <a:rPr lang="ru-RU" sz="2400" dirty="0" err="1" smtClean="0">
                <a:latin typeface="Book Antiqua" pitchFamily="18" charset="0"/>
              </a:rPr>
              <a:t>умовах</a:t>
            </a:r>
            <a:r>
              <a:rPr lang="ru-RU" sz="2400" dirty="0" smtClean="0">
                <a:latin typeface="Book Antiqua" pitchFamily="18" charset="0"/>
              </a:rPr>
              <a:t> аптеки</a:t>
            </a:r>
            <a:endParaRPr lang="uk-UA" sz="2400" dirty="0">
              <a:latin typeface="Book Antiqua" pitchFamily="18" charset="0"/>
            </a:endParaRPr>
          </a:p>
        </p:txBody>
      </p:sp>
      <p:sp>
        <p:nvSpPr>
          <p:cNvPr id="3" name="Содержимое 2"/>
          <p:cNvSpPr>
            <a:spLocks noGrp="1"/>
          </p:cNvSpPr>
          <p:nvPr>
            <p:ph idx="1"/>
          </p:nvPr>
        </p:nvSpPr>
        <p:spPr>
          <a:xfrm>
            <a:off x="179512" y="1412776"/>
            <a:ext cx="8856984" cy="5445224"/>
          </a:xfrm>
        </p:spPr>
        <p:txBody>
          <a:bodyPr>
            <a:noAutofit/>
          </a:bodyPr>
          <a:lstStyle/>
          <a:p>
            <a:pPr marL="0" indent="0">
              <a:lnSpc>
                <a:spcPct val="120000"/>
              </a:lnSpc>
              <a:spcBef>
                <a:spcPts val="0"/>
              </a:spcBef>
              <a:buNone/>
            </a:pPr>
            <a:r>
              <a:rPr lang="uk-UA" sz="1800" dirty="0" smtClean="0">
                <a:latin typeface="Book Antiqua" pitchFamily="18" charset="0"/>
              </a:rPr>
              <a:t>1) рецепти на лікарські засоби, які виготовляються в аптеці, заповнюються в розгорнутому вигляді</a:t>
            </a:r>
          </a:p>
          <a:p>
            <a:pPr marL="0" indent="0">
              <a:lnSpc>
                <a:spcPct val="120000"/>
              </a:lnSpc>
              <a:spcBef>
                <a:spcPts val="0"/>
              </a:spcBef>
              <a:buNone/>
            </a:pPr>
            <a:r>
              <a:rPr lang="uk-UA" sz="1800" dirty="0" smtClean="0">
                <a:latin typeface="Book Antiqua" pitchFamily="18" charset="0"/>
              </a:rPr>
              <a:t>2) назви наркотичних (психотропних) та отруйних лікарських засобів пишуться на початку Рецепта, далі - усі інші лікарські засоби (інгредієнти)</a:t>
            </a:r>
          </a:p>
          <a:p>
            <a:pPr marL="0" indent="0">
              <a:lnSpc>
                <a:spcPct val="120000"/>
              </a:lnSpc>
              <a:spcBef>
                <a:spcPts val="0"/>
              </a:spcBef>
              <a:buNone/>
            </a:pPr>
            <a:r>
              <a:rPr lang="uk-UA" sz="1800" dirty="0" smtClean="0">
                <a:latin typeface="Book Antiqua" pitchFamily="18" charset="0"/>
              </a:rPr>
              <a:t>3) при виписуванні наркотичних (психотропних), отруйних та сильнодіючих лікарських засобів у дозах, що </a:t>
            </a:r>
            <a:r>
              <a:rPr lang="uk-UA" sz="1800" u="sng" dirty="0" smtClean="0">
                <a:latin typeface="Book Antiqua" pitchFamily="18" charset="0"/>
              </a:rPr>
              <a:t>перевищують</a:t>
            </a:r>
            <a:r>
              <a:rPr lang="uk-UA" sz="1800" dirty="0" smtClean="0">
                <a:latin typeface="Book Antiqua" pitchFamily="18" charset="0"/>
              </a:rPr>
              <a:t> вищі одноразові </a:t>
            </a:r>
            <a:r>
              <a:rPr lang="uk-UA" sz="1800" u="sng" dirty="0" smtClean="0">
                <a:latin typeface="Book Antiqua" pitchFamily="18" charset="0"/>
              </a:rPr>
              <a:t>дози</a:t>
            </a:r>
            <a:r>
              <a:rPr lang="uk-UA" sz="1800" dirty="0" smtClean="0">
                <a:latin typeface="Book Antiqua" pitchFamily="18" charset="0"/>
              </a:rPr>
              <a:t>, медичний працівник зобов’язаний </a:t>
            </a:r>
            <a:r>
              <a:rPr lang="uk-UA" sz="1800" u="sng" dirty="0" smtClean="0">
                <a:latin typeface="Book Antiqua" pitchFamily="18" charset="0"/>
              </a:rPr>
              <a:t>написати </a:t>
            </a:r>
            <a:r>
              <a:rPr lang="uk-UA" sz="1800" dirty="0" smtClean="0">
                <a:latin typeface="Book Antiqua" pitchFamily="18" charset="0"/>
              </a:rPr>
              <a:t>дозу цього засобу с</a:t>
            </a:r>
            <a:r>
              <a:rPr lang="uk-UA" sz="1800" u="sng" dirty="0" smtClean="0">
                <a:latin typeface="Book Antiqua" pitchFamily="18" charset="0"/>
              </a:rPr>
              <a:t>ловами</a:t>
            </a:r>
            <a:r>
              <a:rPr lang="uk-UA" sz="1800" dirty="0" smtClean="0">
                <a:latin typeface="Book Antiqua" pitchFamily="18" charset="0"/>
              </a:rPr>
              <a:t> і поставити </a:t>
            </a:r>
            <a:r>
              <a:rPr lang="uk-UA" sz="1800" u="sng" dirty="0" smtClean="0">
                <a:latin typeface="Book Antiqua" pitchFamily="18" charset="0"/>
              </a:rPr>
              <a:t>знак оклику</a:t>
            </a:r>
          </a:p>
          <a:p>
            <a:pPr marL="0" indent="0">
              <a:lnSpc>
                <a:spcPct val="120000"/>
              </a:lnSpc>
              <a:spcBef>
                <a:spcPts val="0"/>
              </a:spcBef>
              <a:buNone/>
            </a:pPr>
            <a:r>
              <a:rPr lang="uk-UA" sz="1800" dirty="0" smtClean="0">
                <a:latin typeface="Book Antiqua" pitchFamily="18" charset="0"/>
              </a:rPr>
              <a:t>4) кількість твердих та сипучих ЛЗ зазначається у грамах (0,001; 0,01; 0,5; 1,0), рідких - у </a:t>
            </a:r>
            <a:r>
              <a:rPr lang="uk-UA" sz="1800" dirty="0" err="1" smtClean="0">
                <a:latin typeface="Book Antiqua" pitchFamily="18" charset="0"/>
              </a:rPr>
              <a:t>мілілітрах</a:t>
            </a:r>
            <a:r>
              <a:rPr lang="uk-UA" sz="1800" dirty="0" smtClean="0">
                <a:latin typeface="Book Antiqua" pitchFamily="18" charset="0"/>
              </a:rPr>
              <a:t>, грамах, краплях;</a:t>
            </a:r>
          </a:p>
          <a:p>
            <a:pPr marL="0" indent="0">
              <a:lnSpc>
                <a:spcPct val="120000"/>
              </a:lnSpc>
              <a:spcBef>
                <a:spcPts val="0"/>
              </a:spcBef>
              <a:buNone/>
            </a:pPr>
            <a:r>
              <a:rPr lang="uk-UA" sz="1800" dirty="0" smtClean="0">
                <a:latin typeface="Book Antiqua" pitchFamily="18" charset="0"/>
              </a:rPr>
              <a:t>5) на </a:t>
            </a:r>
            <a:r>
              <a:rPr lang="uk-UA" sz="1800" dirty="0" err="1" smtClean="0">
                <a:latin typeface="Book Antiqua" pitchFamily="18" charset="0"/>
              </a:rPr>
              <a:t>зворотньому</a:t>
            </a:r>
            <a:r>
              <a:rPr lang="uk-UA" sz="1800" dirty="0" smtClean="0">
                <a:latin typeface="Book Antiqua" pitchFamily="18" charset="0"/>
              </a:rPr>
              <a:t> боці рецептурного бланка проставляються штамп аптеки, яка виготовила лікарський засіб, номер лікарської форми індивідуального виготовлення</a:t>
            </a:r>
          </a:p>
          <a:p>
            <a:pPr marL="0" indent="0">
              <a:lnSpc>
                <a:spcPct val="120000"/>
              </a:lnSpc>
              <a:spcBef>
                <a:spcPts val="0"/>
              </a:spcBef>
              <a:buNone/>
            </a:pPr>
            <a:r>
              <a:rPr lang="uk-UA" sz="1800" dirty="0" smtClean="0">
                <a:latin typeface="Book Antiqua" pitchFamily="18" charset="0"/>
              </a:rPr>
              <a:t>6) у графах «Перевірив», «Відпустив», «Прийняв», «Виготовив» зазначаються прізвища, ініціали та проставляються підписи фармацевтичних працівників, які заповнюють ці графи.</a:t>
            </a:r>
          </a:p>
          <a:p>
            <a:endParaRPr lang="uk-UA" sz="1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a:solidFill>
            <a:schemeClr val="tx2">
              <a:lumMod val="40000"/>
              <a:lumOff val="60000"/>
            </a:schemeClr>
          </a:solidFill>
        </p:spPr>
        <p:txBody>
          <a:bodyPr>
            <a:normAutofit/>
          </a:bodyPr>
          <a:lstStyle/>
          <a:p>
            <a:r>
              <a:rPr lang="uk-UA" sz="2400" b="1" dirty="0" smtClean="0">
                <a:latin typeface="Book Antiqua" pitchFamily="18" charset="0"/>
              </a:rPr>
              <a:t>Додаткові позначки в рецепті, їх оформлення</a:t>
            </a:r>
            <a:endParaRPr lang="uk-UA" sz="2400" b="1" dirty="0">
              <a:latin typeface="Book Antiqua" pitchFamily="18" charset="0"/>
            </a:endParaRPr>
          </a:p>
        </p:txBody>
      </p:sp>
      <p:sp>
        <p:nvSpPr>
          <p:cNvPr id="4" name="Содержимое 3"/>
          <p:cNvSpPr>
            <a:spLocks noGrp="1"/>
          </p:cNvSpPr>
          <p:nvPr>
            <p:ph idx="1"/>
          </p:nvPr>
        </p:nvSpPr>
        <p:spPr>
          <a:xfrm>
            <a:off x="0" y="980728"/>
            <a:ext cx="9144000" cy="1200329"/>
          </a:xfrm>
          <a:prstGeom prst="rect">
            <a:avLst/>
          </a:prstGeom>
          <a:solidFill>
            <a:schemeClr val="accent2">
              <a:lumMod val="20000"/>
              <a:lumOff val="80000"/>
            </a:schemeClr>
          </a:solidFill>
        </p:spPr>
        <p:txBody>
          <a:bodyPr wrap="square">
            <a:spAutoFit/>
          </a:bodyPr>
          <a:lstStyle/>
          <a:p>
            <a:pPr marL="0" indent="0" algn="just">
              <a:buNone/>
            </a:pPr>
            <a:r>
              <a:rPr lang="ru-RU" sz="2400" b="1" dirty="0" err="1" smtClean="0">
                <a:latin typeface="Book Antiqua" pitchFamily="18" charset="0"/>
              </a:rPr>
              <a:t>Позначки</a:t>
            </a:r>
            <a:r>
              <a:rPr lang="ru-RU" sz="2400" b="1" dirty="0" smtClean="0">
                <a:latin typeface="Book Antiqua" pitchFamily="18" charset="0"/>
              </a:rPr>
              <a:t> </a:t>
            </a:r>
            <a:r>
              <a:rPr lang="ru-RU" sz="2400" b="1" i="1" dirty="0" smtClean="0">
                <a:latin typeface="Book Antiqua" pitchFamily="18" charset="0"/>
              </a:rPr>
              <a:t>«</a:t>
            </a:r>
            <a:r>
              <a:rPr lang="ru-RU" sz="2400" b="1" i="1" dirty="0" err="1" smtClean="0">
                <a:latin typeface="Book Antiqua" pitchFamily="18" charset="0"/>
              </a:rPr>
              <a:t>Хронічно</a:t>
            </a:r>
            <a:r>
              <a:rPr lang="ru-RU" sz="2400" b="1" i="1" dirty="0" smtClean="0">
                <a:latin typeface="Book Antiqua" pitchFamily="18" charset="0"/>
              </a:rPr>
              <a:t> хворому» </a:t>
            </a:r>
            <a:r>
              <a:rPr lang="ru-RU" sz="2400" b="1" dirty="0" smtClean="0">
                <a:latin typeface="Book Antiqua" pitchFamily="18" charset="0"/>
              </a:rPr>
              <a:t>та </a:t>
            </a:r>
            <a:r>
              <a:rPr lang="ru-RU" sz="2400" b="1" i="1" dirty="0" smtClean="0">
                <a:latin typeface="Book Antiqua" pitchFamily="18" charset="0"/>
              </a:rPr>
              <a:t>«За </a:t>
            </a:r>
            <a:r>
              <a:rPr lang="ru-RU" sz="2400" b="1" i="1" dirty="0" err="1" smtClean="0">
                <a:latin typeface="Book Antiqua" pitchFamily="18" charset="0"/>
              </a:rPr>
              <a:t>спеціальним</a:t>
            </a:r>
            <a:r>
              <a:rPr lang="ru-RU" sz="2400" b="1" i="1" dirty="0" smtClean="0">
                <a:latin typeface="Book Antiqua" pitchFamily="18" charset="0"/>
              </a:rPr>
              <a:t> </a:t>
            </a:r>
            <a:r>
              <a:rPr lang="ru-RU" sz="2400" b="1" i="1" dirty="0" err="1" smtClean="0">
                <a:latin typeface="Book Antiqua" pitchFamily="18" charset="0"/>
              </a:rPr>
              <a:t>призначенням</a:t>
            </a:r>
            <a:r>
              <a:rPr lang="ru-RU" sz="2400" b="1" i="1" dirty="0" smtClean="0">
                <a:latin typeface="Book Antiqua" pitchFamily="18" charset="0"/>
              </a:rPr>
              <a:t>»</a:t>
            </a:r>
            <a:r>
              <a:rPr lang="ru-RU" sz="2400" b="1" dirty="0" smtClean="0">
                <a:latin typeface="Book Antiqua" pitchFamily="18" charset="0"/>
              </a:rPr>
              <a:t> </a:t>
            </a:r>
            <a:r>
              <a:rPr lang="ru-RU" sz="2400" b="1" dirty="0" err="1" smtClean="0">
                <a:latin typeface="Book Antiqua" pitchFamily="18" charset="0"/>
              </a:rPr>
              <a:t>додатково</a:t>
            </a:r>
            <a:r>
              <a:rPr lang="ru-RU" sz="2400" b="1" dirty="0" smtClean="0">
                <a:latin typeface="Book Antiqua" pitchFamily="18" charset="0"/>
              </a:rPr>
              <a:t> </a:t>
            </a:r>
            <a:r>
              <a:rPr lang="ru-RU" sz="2400" b="1" dirty="0" err="1" smtClean="0">
                <a:latin typeface="Book Antiqua" pitchFamily="18" charset="0"/>
              </a:rPr>
              <a:t>засвідчуються</a:t>
            </a:r>
            <a:r>
              <a:rPr lang="ru-RU" sz="2400" b="1" dirty="0" smtClean="0">
                <a:latin typeface="Book Antiqua" pitchFamily="18" charset="0"/>
              </a:rPr>
              <a:t> </a:t>
            </a:r>
            <a:r>
              <a:rPr lang="ru-RU" sz="2400" b="1" dirty="0" err="1" smtClean="0">
                <a:latin typeface="Book Antiqua" pitchFamily="18" charset="0"/>
              </a:rPr>
              <a:t>підписом</a:t>
            </a:r>
            <a:r>
              <a:rPr lang="ru-RU" sz="2400" b="1" dirty="0" smtClean="0">
                <a:latin typeface="Book Antiqua" pitchFamily="18" charset="0"/>
              </a:rPr>
              <a:t> та печаткою </a:t>
            </a:r>
            <a:r>
              <a:rPr lang="ru-RU" sz="2400" b="1" dirty="0" err="1" smtClean="0">
                <a:latin typeface="Book Antiqua" pitchFamily="18" charset="0"/>
              </a:rPr>
              <a:t>лікаря</a:t>
            </a:r>
            <a:endParaRPr lang="uk-UA" sz="2400" b="1" dirty="0">
              <a:latin typeface="Book Antiqua" pitchFamily="18" charset="0"/>
            </a:endParaRPr>
          </a:p>
        </p:txBody>
      </p:sp>
      <p:sp>
        <p:nvSpPr>
          <p:cNvPr id="5" name="Прямоугольник 4"/>
          <p:cNvSpPr/>
          <p:nvPr/>
        </p:nvSpPr>
        <p:spPr>
          <a:xfrm>
            <a:off x="0" y="2420888"/>
            <a:ext cx="9144000" cy="1200329"/>
          </a:xfrm>
          <a:prstGeom prst="rect">
            <a:avLst/>
          </a:prstGeom>
          <a:solidFill>
            <a:schemeClr val="accent5">
              <a:lumMod val="20000"/>
              <a:lumOff val="80000"/>
            </a:schemeClr>
          </a:solidFill>
        </p:spPr>
        <p:txBody>
          <a:bodyPr wrap="square">
            <a:spAutoFit/>
          </a:bodyPr>
          <a:lstStyle/>
          <a:p>
            <a:pPr algn="just"/>
            <a:r>
              <a:rPr lang="ru-RU" sz="2400" b="1" dirty="0" err="1" smtClean="0">
                <a:latin typeface="Book Antiqua" pitchFamily="18" charset="0"/>
              </a:rPr>
              <a:t>Позначки</a:t>
            </a:r>
            <a:r>
              <a:rPr lang="ru-RU" sz="2400" b="1" dirty="0" smtClean="0">
                <a:latin typeface="Book Antiqua" pitchFamily="18" charset="0"/>
              </a:rPr>
              <a:t> </a:t>
            </a:r>
            <a:r>
              <a:rPr lang="ru-RU" sz="2400" b="1" i="1" dirty="0" smtClean="0">
                <a:latin typeface="Book Antiqua" pitchFamily="18" charset="0"/>
              </a:rPr>
              <a:t>«</a:t>
            </a:r>
            <a:r>
              <a:rPr lang="ru-RU" sz="2400" b="1" i="1" dirty="0" err="1" smtClean="0">
                <a:latin typeface="Book Antiqua" pitchFamily="18" charset="0"/>
              </a:rPr>
              <a:t>cito</a:t>
            </a:r>
            <a:r>
              <a:rPr lang="ru-RU" sz="2400" b="1" i="1" dirty="0" smtClean="0">
                <a:latin typeface="Book Antiqua" pitchFamily="18" charset="0"/>
              </a:rPr>
              <a:t>» </a:t>
            </a:r>
            <a:r>
              <a:rPr lang="ru-RU" sz="2400" b="1" dirty="0" smtClean="0">
                <a:latin typeface="Book Antiqua" pitchFamily="18" charset="0"/>
              </a:rPr>
              <a:t>(</a:t>
            </a:r>
            <a:r>
              <a:rPr lang="ru-RU" sz="2400" b="1" dirty="0" err="1" smtClean="0">
                <a:latin typeface="Book Antiqua" pitchFamily="18" charset="0"/>
              </a:rPr>
              <a:t>швидко</a:t>
            </a:r>
            <a:r>
              <a:rPr lang="ru-RU" sz="2400" b="1" dirty="0" smtClean="0">
                <a:latin typeface="Book Antiqua" pitchFamily="18" charset="0"/>
              </a:rPr>
              <a:t>) </a:t>
            </a:r>
            <a:r>
              <a:rPr lang="ru-RU" sz="2400" b="1" i="1" dirty="0" err="1" smtClean="0">
                <a:latin typeface="Book Antiqua" pitchFamily="18" charset="0"/>
              </a:rPr>
              <a:t>або</a:t>
            </a:r>
            <a:r>
              <a:rPr lang="ru-RU" sz="2400" b="1" i="1" dirty="0" smtClean="0">
                <a:latin typeface="Book Antiqua" pitchFamily="18" charset="0"/>
              </a:rPr>
              <a:t> «</a:t>
            </a:r>
            <a:r>
              <a:rPr lang="ru-RU" sz="2400" b="1" i="1" dirty="0" err="1" smtClean="0">
                <a:latin typeface="Book Antiqua" pitchFamily="18" charset="0"/>
              </a:rPr>
              <a:t>statim</a:t>
            </a:r>
            <a:r>
              <a:rPr lang="ru-RU" sz="2400" b="1" i="1" dirty="0" smtClean="0">
                <a:latin typeface="Book Antiqua" pitchFamily="18" charset="0"/>
              </a:rPr>
              <a:t>» </a:t>
            </a:r>
            <a:r>
              <a:rPr lang="ru-RU" sz="2400" b="1" dirty="0" smtClean="0">
                <a:latin typeface="Book Antiqua" pitchFamily="18" charset="0"/>
              </a:rPr>
              <a:t>(</a:t>
            </a:r>
            <a:r>
              <a:rPr lang="ru-RU" sz="2400" b="1" dirty="0" err="1" smtClean="0">
                <a:latin typeface="Book Antiqua" pitchFamily="18" charset="0"/>
              </a:rPr>
              <a:t>негайно</a:t>
            </a:r>
            <a:r>
              <a:rPr lang="ru-RU" sz="2400" b="1" dirty="0" smtClean="0">
                <a:latin typeface="Book Antiqua" pitchFamily="18" charset="0"/>
              </a:rPr>
              <a:t>) </a:t>
            </a:r>
            <a:r>
              <a:rPr lang="ru-RU" sz="2400" b="1" dirty="0" err="1" smtClean="0">
                <a:latin typeface="Book Antiqua" pitchFamily="18" charset="0"/>
              </a:rPr>
              <a:t>проставляється</a:t>
            </a:r>
            <a:r>
              <a:rPr lang="ru-RU" sz="2400" b="1" dirty="0" smtClean="0">
                <a:latin typeface="Book Antiqua" pitchFamily="18" charset="0"/>
              </a:rPr>
              <a:t> у </a:t>
            </a:r>
            <a:r>
              <a:rPr lang="ru-RU" sz="2400" b="1" dirty="0" err="1" smtClean="0">
                <a:latin typeface="Book Antiqua" pitchFamily="18" charset="0"/>
              </a:rPr>
              <a:t>верхній</a:t>
            </a:r>
            <a:r>
              <a:rPr lang="ru-RU" sz="2400" b="1" dirty="0" smtClean="0">
                <a:latin typeface="Book Antiqua" pitchFamily="18" charset="0"/>
              </a:rPr>
              <a:t> </a:t>
            </a:r>
            <a:r>
              <a:rPr lang="ru-RU" sz="2400" b="1" dirty="0" err="1" smtClean="0">
                <a:latin typeface="Book Antiqua" pitchFamily="18" charset="0"/>
              </a:rPr>
              <a:t>частині</a:t>
            </a:r>
            <a:r>
              <a:rPr lang="ru-RU" sz="2400" b="1" dirty="0" smtClean="0">
                <a:latin typeface="Book Antiqua" pitchFamily="18" charset="0"/>
              </a:rPr>
              <a:t> Рецепта за потреби </a:t>
            </a:r>
            <a:r>
              <a:rPr lang="ru-RU" sz="2400" b="1" dirty="0" err="1" smtClean="0">
                <a:latin typeface="Book Antiqua" pitchFamily="18" charset="0"/>
              </a:rPr>
              <a:t>негайного</a:t>
            </a:r>
            <a:r>
              <a:rPr lang="ru-RU" sz="2400" b="1" dirty="0" smtClean="0">
                <a:latin typeface="Book Antiqua" pitchFamily="18" charset="0"/>
              </a:rPr>
              <a:t> </a:t>
            </a:r>
            <a:r>
              <a:rPr lang="ru-RU" sz="2400" b="1" dirty="0" err="1" smtClean="0">
                <a:latin typeface="Book Antiqua" pitchFamily="18" charset="0"/>
              </a:rPr>
              <a:t>відпуску</a:t>
            </a:r>
            <a:r>
              <a:rPr lang="ru-RU" sz="2400" b="1" dirty="0" smtClean="0">
                <a:latin typeface="Book Antiqua" pitchFamily="18" charset="0"/>
              </a:rPr>
              <a:t> хворому </a:t>
            </a:r>
            <a:r>
              <a:rPr lang="ru-RU" sz="2400" b="1" dirty="0" err="1" smtClean="0">
                <a:latin typeface="Book Antiqua" pitchFamily="18" charset="0"/>
              </a:rPr>
              <a:t>ліків</a:t>
            </a:r>
            <a:r>
              <a:rPr lang="ru-RU" sz="2400" b="1" dirty="0" smtClean="0">
                <a:latin typeface="Book Antiqua" pitchFamily="18" charset="0"/>
              </a:rPr>
              <a:t> </a:t>
            </a:r>
            <a:endParaRPr lang="uk-UA" sz="2400" b="1" dirty="0" smtClean="0">
              <a:latin typeface="Book Antiqua" pitchFamily="18" charset="0"/>
            </a:endParaRPr>
          </a:p>
        </p:txBody>
      </p:sp>
      <p:sp>
        <p:nvSpPr>
          <p:cNvPr id="7" name="Прямоугольник 6"/>
          <p:cNvSpPr/>
          <p:nvPr/>
        </p:nvSpPr>
        <p:spPr>
          <a:xfrm>
            <a:off x="0" y="3789040"/>
            <a:ext cx="9144000" cy="1631216"/>
          </a:xfrm>
          <a:prstGeom prst="rect">
            <a:avLst/>
          </a:prstGeom>
          <a:solidFill>
            <a:schemeClr val="accent2">
              <a:lumMod val="20000"/>
              <a:lumOff val="80000"/>
            </a:schemeClr>
          </a:solidFill>
          <a:ln w="6350">
            <a:solidFill>
              <a:schemeClr val="tx1"/>
            </a:solidFill>
          </a:ln>
        </p:spPr>
        <p:txBody>
          <a:bodyPr wrap="square">
            <a:spAutoFit/>
          </a:bodyPr>
          <a:lstStyle/>
          <a:p>
            <a:r>
              <a:rPr lang="uk-UA" sz="2000" b="1" dirty="0" smtClean="0">
                <a:latin typeface="Book Antiqua" pitchFamily="18" charset="0"/>
              </a:rPr>
              <a:t>Штамп </a:t>
            </a:r>
            <a:r>
              <a:rPr lang="uk-UA" sz="2000" b="1" i="1" dirty="0" smtClean="0">
                <a:latin typeface="Book Antiqua" pitchFamily="18" charset="0"/>
              </a:rPr>
              <a:t>«Рецепт недійсний» </a:t>
            </a:r>
            <a:r>
              <a:rPr lang="uk-UA" sz="2000" b="1" dirty="0" smtClean="0">
                <a:latin typeface="Book Antiqua" pitchFamily="18" charset="0"/>
              </a:rPr>
              <a:t>проставляється у випадку:</a:t>
            </a:r>
          </a:p>
          <a:p>
            <a:pPr>
              <a:buFontTx/>
              <a:buChar char="-"/>
            </a:pPr>
            <a:r>
              <a:rPr lang="uk-UA" sz="2000" b="1" dirty="0" smtClean="0">
                <a:latin typeface="Book Antiqua" pitchFamily="18" charset="0"/>
              </a:rPr>
              <a:t> рецепт виписано з порушенням вимог </a:t>
            </a:r>
          </a:p>
          <a:p>
            <a:pPr>
              <a:buFontTx/>
              <a:buChar char="-"/>
            </a:pPr>
            <a:r>
              <a:rPr lang="uk-UA" sz="2000" b="1" dirty="0" smtClean="0">
                <a:latin typeface="Book Antiqua" pitchFamily="18" charset="0"/>
              </a:rPr>
              <a:t> який містить несумісні лікарські засоби </a:t>
            </a:r>
          </a:p>
          <a:p>
            <a:pPr algn="just">
              <a:buFontTx/>
              <a:buChar char="-"/>
            </a:pPr>
            <a:r>
              <a:rPr lang="uk-UA" sz="2000" b="1" dirty="0" smtClean="0">
                <a:latin typeface="Book Antiqua" pitchFamily="18" charset="0"/>
              </a:rPr>
              <a:t> який містить помилки у дозі лікарського засобу, вважається недійсним. </a:t>
            </a:r>
          </a:p>
        </p:txBody>
      </p:sp>
      <p:sp>
        <p:nvSpPr>
          <p:cNvPr id="8" name="Прямоугольник 7"/>
          <p:cNvSpPr/>
          <p:nvPr/>
        </p:nvSpPr>
        <p:spPr>
          <a:xfrm>
            <a:off x="0" y="5661248"/>
            <a:ext cx="9144000" cy="1015663"/>
          </a:xfrm>
          <a:prstGeom prst="rect">
            <a:avLst/>
          </a:prstGeom>
          <a:solidFill>
            <a:schemeClr val="accent1">
              <a:lumMod val="40000"/>
              <a:lumOff val="60000"/>
            </a:schemeClr>
          </a:solidFill>
        </p:spPr>
        <p:txBody>
          <a:bodyPr wrap="square">
            <a:spAutoFit/>
          </a:bodyPr>
          <a:lstStyle/>
          <a:p>
            <a:r>
              <a:rPr lang="ru-RU" sz="2000" b="1" dirty="0" smtClean="0">
                <a:latin typeface="Book Antiqua" pitchFamily="18" charset="0"/>
              </a:rPr>
              <a:t>Штамп </a:t>
            </a:r>
            <a:r>
              <a:rPr lang="ru-RU" sz="2000" b="1" i="1" dirty="0" smtClean="0">
                <a:latin typeface="Book Antiqua" pitchFamily="18" charset="0"/>
              </a:rPr>
              <a:t>"</a:t>
            </a:r>
            <a:r>
              <a:rPr lang="ru-RU" sz="2000" b="1" i="1" dirty="0" err="1" smtClean="0">
                <a:latin typeface="Book Antiqua" pitchFamily="18" charset="0"/>
              </a:rPr>
              <a:t>Відпущено</a:t>
            </a:r>
            <a:r>
              <a:rPr lang="ru-RU" sz="2000" b="1" i="1" dirty="0" smtClean="0">
                <a:latin typeface="Book Antiqua" pitchFamily="18" charset="0"/>
              </a:rPr>
              <a:t>" </a:t>
            </a:r>
            <a:r>
              <a:rPr lang="ru-RU" sz="2000" b="1" dirty="0" err="1" smtClean="0">
                <a:latin typeface="Book Antiqua" pitchFamily="18" charset="0"/>
              </a:rPr>
              <a:t>проставляється</a:t>
            </a:r>
            <a:r>
              <a:rPr lang="ru-RU" sz="2000" b="1" dirty="0" smtClean="0">
                <a:latin typeface="Book Antiqua" pitchFamily="18" charset="0"/>
              </a:rPr>
              <a:t> при </a:t>
            </a:r>
            <a:r>
              <a:rPr lang="ru-RU" sz="2000" b="1" dirty="0" err="1" smtClean="0">
                <a:latin typeface="Book Antiqua" pitchFamily="18" charset="0"/>
              </a:rPr>
              <a:t>відпуску</a:t>
            </a:r>
            <a:r>
              <a:rPr lang="ru-RU" sz="2000" b="1" dirty="0" smtClean="0">
                <a:latin typeface="Book Antiqua" pitchFamily="18" charset="0"/>
              </a:rPr>
              <a:t>  </a:t>
            </a:r>
            <a:r>
              <a:rPr lang="ru-RU" sz="2000" b="1" dirty="0" err="1" smtClean="0">
                <a:latin typeface="Book Antiqua" pitchFamily="18" charset="0"/>
              </a:rPr>
              <a:t>лікарських</a:t>
            </a:r>
            <a:r>
              <a:rPr lang="ru-RU" sz="2000" b="1" dirty="0" smtClean="0">
                <a:latin typeface="Book Antiqua" pitchFamily="18" charset="0"/>
              </a:rPr>
              <a:t> </a:t>
            </a:r>
            <a:r>
              <a:rPr lang="ru-RU" sz="2000" b="1" dirty="0" err="1" smtClean="0">
                <a:latin typeface="Book Antiqua" pitchFamily="18" charset="0"/>
              </a:rPr>
              <a:t>засобів</a:t>
            </a:r>
            <a:r>
              <a:rPr lang="ru-RU" sz="2000" b="1" dirty="0" smtClean="0">
                <a:latin typeface="Book Antiqua" pitchFamily="18" charset="0"/>
              </a:rPr>
              <a:t>,  </a:t>
            </a:r>
            <a:r>
              <a:rPr lang="ru-RU" sz="2000" b="1" dirty="0" err="1" smtClean="0">
                <a:latin typeface="Book Antiqua" pitchFamily="18" charset="0"/>
              </a:rPr>
              <a:t>і</a:t>
            </a:r>
            <a:r>
              <a:rPr lang="ru-RU" sz="2000" b="1" dirty="0" smtClean="0">
                <a:latin typeface="Book Antiqua" pitchFamily="18" charset="0"/>
              </a:rPr>
              <a:t> рецепт </a:t>
            </a:r>
            <a:r>
              <a:rPr lang="ru-RU" sz="2000" b="1" dirty="0" err="1" smtClean="0">
                <a:latin typeface="Book Antiqua" pitchFamily="18" charset="0"/>
              </a:rPr>
              <a:t>повертається</a:t>
            </a:r>
            <a:r>
              <a:rPr lang="ru-RU" sz="2000" b="1" dirty="0" smtClean="0">
                <a:latin typeface="Book Antiqua" pitchFamily="18" charset="0"/>
              </a:rPr>
              <a:t> хворому. </a:t>
            </a:r>
            <a:r>
              <a:rPr lang="ru-RU" sz="2000" b="1" dirty="0" err="1" smtClean="0">
                <a:latin typeface="Book Antiqua" pitchFamily="18" charset="0"/>
              </a:rPr>
              <a:t>Відпуск</a:t>
            </a:r>
            <a:r>
              <a:rPr lang="ru-RU" sz="2000" b="1" dirty="0" smtClean="0">
                <a:latin typeface="Book Antiqua" pitchFamily="18" charset="0"/>
              </a:rPr>
              <a:t> </a:t>
            </a:r>
            <a:r>
              <a:rPr lang="ru-RU" sz="2000" b="1" dirty="0" err="1" smtClean="0">
                <a:latin typeface="Book Antiqua" pitchFamily="18" charset="0"/>
              </a:rPr>
              <a:t>лікарських</a:t>
            </a:r>
            <a:r>
              <a:rPr lang="ru-RU" sz="2000" b="1" dirty="0" smtClean="0">
                <a:latin typeface="Book Antiqua" pitchFamily="18" charset="0"/>
              </a:rPr>
              <a:t> </a:t>
            </a:r>
            <a:r>
              <a:rPr lang="ru-RU" sz="2000" b="1" dirty="0" err="1" smtClean="0">
                <a:latin typeface="Book Antiqua" pitchFamily="18" charset="0"/>
              </a:rPr>
              <a:t>засобів</a:t>
            </a:r>
            <a:r>
              <a:rPr lang="ru-RU" sz="2000" b="1" dirty="0" smtClean="0">
                <a:latin typeface="Book Antiqua" pitchFamily="18" charset="0"/>
              </a:rPr>
              <a:t> за Рецептами </a:t>
            </a:r>
            <a:r>
              <a:rPr lang="ru-RU" sz="2000" b="1" dirty="0" err="1" smtClean="0">
                <a:latin typeface="Book Antiqua" pitchFamily="18" charset="0"/>
              </a:rPr>
              <a:t>із</a:t>
            </a:r>
            <a:r>
              <a:rPr lang="ru-RU" sz="2000" b="1" dirty="0" smtClean="0">
                <a:latin typeface="Book Antiqua" pitchFamily="18" charset="0"/>
              </a:rPr>
              <a:t> штампом «</a:t>
            </a:r>
            <a:r>
              <a:rPr lang="ru-RU" sz="2000" b="1" dirty="0" err="1" smtClean="0">
                <a:latin typeface="Book Antiqua" pitchFamily="18" charset="0"/>
              </a:rPr>
              <a:t>Відпущено</a:t>
            </a:r>
            <a:r>
              <a:rPr lang="ru-RU" sz="2000" b="1" dirty="0" smtClean="0">
                <a:latin typeface="Book Antiqua" pitchFamily="18" charset="0"/>
              </a:rPr>
              <a:t>» заборонено</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5688632" cy="3356992"/>
          </a:xfrm>
          <a:solidFill>
            <a:schemeClr val="bg2"/>
          </a:solidFill>
        </p:spPr>
        <p:txBody>
          <a:bodyPr>
            <a:normAutofit/>
          </a:bodyPr>
          <a:lstStyle/>
          <a:p>
            <a:pPr marL="0" indent="0" algn="ctr">
              <a:buNone/>
            </a:pPr>
            <a:r>
              <a:rPr lang="uk-UA" sz="2400" b="1" i="1" dirty="0" smtClean="0">
                <a:latin typeface="Book Antiqua" pitchFamily="18" charset="0"/>
              </a:rPr>
              <a:t>Відпуск </a:t>
            </a:r>
            <a:r>
              <a:rPr lang="uk-UA" sz="2400" b="1" i="1" dirty="0" err="1" smtClean="0">
                <a:latin typeface="Book Antiqua" pitchFamily="18" charset="0"/>
              </a:rPr>
              <a:t>екстемпоральних</a:t>
            </a:r>
            <a:r>
              <a:rPr lang="uk-UA" sz="2400" b="1" i="1" dirty="0" smtClean="0">
                <a:latin typeface="Book Antiqua" pitchFamily="18" charset="0"/>
              </a:rPr>
              <a:t> ЛФ</a:t>
            </a:r>
          </a:p>
          <a:p>
            <a:pPr marL="0" indent="0" algn="just">
              <a:buNone/>
            </a:pPr>
            <a:endParaRPr lang="uk-UA" sz="2400" dirty="0" smtClean="0">
              <a:latin typeface="Book Antiqua" pitchFamily="18" charset="0"/>
            </a:endParaRPr>
          </a:p>
          <a:p>
            <a:pPr marL="0" indent="0" algn="just">
              <a:buNone/>
            </a:pPr>
            <a:r>
              <a:rPr lang="uk-UA" sz="2400" dirty="0" smtClean="0">
                <a:latin typeface="Book Antiqua" pitchFamily="18" charset="0"/>
              </a:rPr>
              <a:t>"</a:t>
            </a:r>
            <a:r>
              <a:rPr lang="uk-UA" sz="2400" dirty="0" err="1" smtClean="0">
                <a:latin typeface="Book Antiqua" pitchFamily="18" charset="0"/>
              </a:rPr>
              <a:t>Сігнатура“</a:t>
            </a:r>
            <a:r>
              <a:rPr lang="uk-UA" sz="2400" dirty="0" smtClean="0">
                <a:latin typeface="Book Antiqua" pitchFamily="18" charset="0"/>
              </a:rPr>
              <a:t> видається хворим замість Рецепта, при відпуску виготовлених в умовах аптеки лікарських засобів, що містять отруйні, наркотичні (психотропні) лікарські засоби</a:t>
            </a:r>
            <a:endParaRPr lang="uk-UA" sz="2400" dirty="0">
              <a:latin typeface="Book Antiqua" pitchFamily="18" charset="0"/>
            </a:endParaRPr>
          </a:p>
        </p:txBody>
      </p:sp>
      <p:sp>
        <p:nvSpPr>
          <p:cNvPr id="4" name="Прямоугольник 3"/>
          <p:cNvSpPr/>
          <p:nvPr/>
        </p:nvSpPr>
        <p:spPr>
          <a:xfrm>
            <a:off x="107504" y="3645024"/>
            <a:ext cx="9036496" cy="1692771"/>
          </a:xfrm>
          <a:prstGeom prst="rect">
            <a:avLst/>
          </a:prstGeom>
          <a:solidFill>
            <a:schemeClr val="accent1">
              <a:lumMod val="20000"/>
              <a:lumOff val="80000"/>
            </a:schemeClr>
          </a:solidFill>
        </p:spPr>
        <p:txBody>
          <a:bodyPr wrap="square">
            <a:spAutoFit/>
          </a:bodyPr>
          <a:lstStyle/>
          <a:p>
            <a:pPr algn="ctr"/>
            <a:endParaRPr lang="ru-RU" sz="2000" dirty="0" smtClean="0">
              <a:latin typeface="Book Antiqua" pitchFamily="18" charset="0"/>
            </a:endParaRPr>
          </a:p>
          <a:p>
            <a:pPr algn="ctr"/>
            <a:r>
              <a:rPr lang="ru-RU" sz="2400" b="1" i="1" dirty="0" err="1" smtClean="0">
                <a:latin typeface="Book Antiqua" pitchFamily="18" charset="0"/>
              </a:rPr>
              <a:t>Відпуск</a:t>
            </a:r>
            <a:r>
              <a:rPr lang="ru-RU" sz="2400" b="1" i="1" dirty="0" smtClean="0">
                <a:latin typeface="Book Antiqua" pitchFamily="18" charset="0"/>
              </a:rPr>
              <a:t> </a:t>
            </a:r>
            <a:r>
              <a:rPr lang="ru-RU" sz="2400" b="1" i="1" dirty="0" err="1" smtClean="0">
                <a:latin typeface="Book Antiqua" pitchFamily="18" charset="0"/>
              </a:rPr>
              <a:t>прекурсорів</a:t>
            </a:r>
            <a:endParaRPr lang="ru-RU" sz="2000" i="1" dirty="0" smtClean="0">
              <a:latin typeface="Book Antiqua" pitchFamily="18" charset="0"/>
            </a:endParaRPr>
          </a:p>
          <a:p>
            <a:pPr algn="just"/>
            <a:r>
              <a:rPr lang="ru-RU" sz="2000" dirty="0" err="1" smtClean="0">
                <a:latin typeface="Book Antiqua" pitchFamily="18" charset="0"/>
              </a:rPr>
              <a:t>Калію</a:t>
            </a:r>
            <a:r>
              <a:rPr lang="ru-RU" sz="2000" dirty="0" smtClean="0">
                <a:latin typeface="Book Antiqua" pitchFamily="18" charset="0"/>
              </a:rPr>
              <a:t> перманганат </a:t>
            </a:r>
            <a:r>
              <a:rPr lang="ru-RU" sz="2000" dirty="0" err="1" smtClean="0">
                <a:latin typeface="Book Antiqua" pitchFamily="18" charset="0"/>
              </a:rPr>
              <a:t>відпускається</a:t>
            </a:r>
            <a:r>
              <a:rPr lang="ru-RU" sz="2000" dirty="0" smtClean="0">
                <a:latin typeface="Book Antiqua" pitchFamily="18" charset="0"/>
              </a:rPr>
              <a:t> </a:t>
            </a:r>
            <a:r>
              <a:rPr lang="ru-RU" sz="2000" dirty="0" err="1" smtClean="0">
                <a:latin typeface="Book Antiqua" pitchFamily="18" charset="0"/>
              </a:rPr>
              <a:t>з</a:t>
            </a:r>
            <a:r>
              <a:rPr lang="ru-RU" sz="2000" dirty="0" smtClean="0">
                <a:latin typeface="Book Antiqua" pitchFamily="18" charset="0"/>
              </a:rPr>
              <a:t> аптек </a:t>
            </a:r>
            <a:r>
              <a:rPr lang="ru-RU" sz="2000" dirty="0" err="1" smtClean="0">
                <a:latin typeface="Book Antiqua" pitchFamily="18" charset="0"/>
              </a:rPr>
              <a:t>і</a:t>
            </a:r>
            <a:r>
              <a:rPr lang="ru-RU" sz="2000" dirty="0" smtClean="0">
                <a:latin typeface="Book Antiqua" pitchFamily="18" charset="0"/>
              </a:rPr>
              <a:t> </a:t>
            </a:r>
            <a:r>
              <a:rPr lang="ru-RU" sz="2000" dirty="0" err="1" smtClean="0">
                <a:latin typeface="Book Antiqua" pitchFamily="18" charset="0"/>
              </a:rPr>
              <a:t>аптечних</a:t>
            </a:r>
            <a:r>
              <a:rPr lang="ru-RU" sz="2000" dirty="0" smtClean="0">
                <a:latin typeface="Book Antiqua" pitchFamily="18" charset="0"/>
              </a:rPr>
              <a:t> </a:t>
            </a:r>
            <a:r>
              <a:rPr lang="ru-RU" sz="2000" dirty="0" err="1" smtClean="0">
                <a:latin typeface="Book Antiqua" pitchFamily="18" charset="0"/>
              </a:rPr>
              <a:t>пунктів</a:t>
            </a:r>
            <a:r>
              <a:rPr lang="ru-RU" sz="2000" dirty="0" smtClean="0">
                <a:latin typeface="Book Antiqua" pitchFamily="18" charset="0"/>
              </a:rPr>
              <a:t> </a:t>
            </a:r>
            <a:r>
              <a:rPr lang="ru-RU" sz="2000" u="sng" dirty="0" smtClean="0">
                <a:latin typeface="Book Antiqua" pitchFamily="18" charset="0"/>
              </a:rPr>
              <a:t>без рецепта</a:t>
            </a:r>
            <a:r>
              <a:rPr lang="ru-RU" sz="2000" dirty="0" smtClean="0">
                <a:latin typeface="Book Antiqua" pitchFamily="18" charset="0"/>
              </a:rPr>
              <a:t>, </a:t>
            </a:r>
            <a:r>
              <a:rPr lang="ru-RU" sz="2000" dirty="0" err="1" smtClean="0">
                <a:latin typeface="Book Antiqua" pitchFamily="18" charset="0"/>
              </a:rPr>
              <a:t>тільки</a:t>
            </a:r>
            <a:r>
              <a:rPr lang="ru-RU" sz="2000" dirty="0" smtClean="0">
                <a:latin typeface="Book Antiqua" pitchFamily="18" charset="0"/>
              </a:rPr>
              <a:t> </a:t>
            </a:r>
            <a:r>
              <a:rPr lang="ru-RU" sz="2000" u="sng" dirty="0" smtClean="0">
                <a:latin typeface="Book Antiqua" pitchFamily="18" charset="0"/>
              </a:rPr>
              <a:t>у </a:t>
            </a:r>
            <a:r>
              <a:rPr lang="ru-RU" sz="2000" u="sng" dirty="0" err="1" smtClean="0">
                <a:latin typeface="Book Antiqua" pitchFamily="18" charset="0"/>
              </a:rPr>
              <a:t>розфасованому</a:t>
            </a:r>
            <a:r>
              <a:rPr lang="ru-RU" sz="2000" u="sng" dirty="0" smtClean="0">
                <a:latin typeface="Book Antiqua" pitchFamily="18" charset="0"/>
              </a:rPr>
              <a:t> </a:t>
            </a:r>
            <a:r>
              <a:rPr lang="ru-RU" sz="2000" dirty="0" err="1" smtClean="0">
                <a:latin typeface="Book Antiqua" pitchFamily="18" charset="0"/>
              </a:rPr>
              <a:t>у</a:t>
            </a:r>
            <a:r>
              <a:rPr lang="ru-RU" sz="2000" dirty="0" smtClean="0">
                <a:latin typeface="Book Antiqua" pitchFamily="18" charset="0"/>
              </a:rPr>
              <a:t> </a:t>
            </a:r>
            <a:r>
              <a:rPr lang="ru-RU" sz="2000" dirty="0" err="1" smtClean="0">
                <a:latin typeface="Book Antiqua" pitchFamily="18" charset="0"/>
              </a:rPr>
              <a:t>споживчу</a:t>
            </a:r>
            <a:r>
              <a:rPr lang="ru-RU" sz="2000" dirty="0" smtClean="0">
                <a:latin typeface="Book Antiqua" pitchFamily="18" charset="0"/>
              </a:rPr>
              <a:t> упаковку </a:t>
            </a:r>
            <a:r>
              <a:rPr lang="ru-RU" sz="2000" dirty="0" err="1" smtClean="0">
                <a:latin typeface="Book Antiqua" pitchFamily="18" charset="0"/>
              </a:rPr>
              <a:t>вигляді</a:t>
            </a:r>
            <a:r>
              <a:rPr lang="ru-RU" sz="2000" dirty="0" smtClean="0">
                <a:latin typeface="Book Antiqua" pitchFamily="18" charset="0"/>
              </a:rPr>
              <a:t>, </a:t>
            </a:r>
            <a:r>
              <a:rPr lang="ru-RU" sz="2000" u="sng" dirty="0" smtClean="0">
                <a:latin typeface="Book Antiqua" pitchFamily="18" charset="0"/>
              </a:rPr>
              <a:t>3-5 </a:t>
            </a:r>
            <a:r>
              <a:rPr lang="ru-RU" sz="2000" u="sng" dirty="0" err="1" smtClean="0">
                <a:latin typeface="Book Antiqua" pitchFamily="18" charset="0"/>
              </a:rPr>
              <a:t>грам</a:t>
            </a:r>
            <a:r>
              <a:rPr lang="ru-RU" sz="2000" u="sng" dirty="0" smtClean="0">
                <a:latin typeface="Book Antiqua" pitchFamily="18" charset="0"/>
              </a:rPr>
              <a:t> </a:t>
            </a:r>
            <a:r>
              <a:rPr lang="ru-RU" sz="2000" dirty="0" smtClean="0">
                <a:latin typeface="Book Antiqua" pitchFamily="18" charset="0"/>
              </a:rPr>
              <a:t>на один </a:t>
            </a:r>
            <a:r>
              <a:rPr lang="ru-RU" sz="2000" dirty="0" err="1" smtClean="0">
                <a:latin typeface="Book Antiqua" pitchFamily="18" charset="0"/>
              </a:rPr>
              <a:t>відпуск</a:t>
            </a:r>
            <a:r>
              <a:rPr lang="ru-RU" sz="2000" dirty="0" smtClean="0">
                <a:latin typeface="Book Antiqua" pitchFamily="18" charset="0"/>
              </a:rPr>
              <a:t>, за </a:t>
            </a:r>
            <a:r>
              <a:rPr lang="ru-RU" sz="2000" dirty="0" err="1" smtClean="0">
                <a:latin typeface="Book Antiqua" pitchFamily="18" charset="0"/>
              </a:rPr>
              <a:t>наявності</a:t>
            </a:r>
            <a:r>
              <a:rPr lang="ru-RU" sz="2000" dirty="0" smtClean="0">
                <a:latin typeface="Book Antiqua" pitchFamily="18" charset="0"/>
              </a:rPr>
              <a:t> </a:t>
            </a:r>
            <a:r>
              <a:rPr lang="ru-RU" sz="2000" u="sng" dirty="0" err="1" smtClean="0">
                <a:latin typeface="Book Antiqua" pitchFamily="18" charset="0"/>
              </a:rPr>
              <a:t>ліцензії</a:t>
            </a:r>
            <a:r>
              <a:rPr lang="ru-RU" sz="2000" u="sng" dirty="0" smtClean="0">
                <a:latin typeface="Book Antiqua" pitchFamily="18" charset="0"/>
              </a:rPr>
              <a:t> </a:t>
            </a:r>
            <a:endParaRPr lang="uk-UA" sz="2000" u="sng" dirty="0">
              <a:latin typeface="Book Antiqua"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6012160" y="260648"/>
            <a:ext cx="2736304" cy="3096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solidFill>
          <a:ln w="9525">
            <a:solidFill>
              <a:schemeClr val="tx1"/>
            </a:solidFill>
          </a:ln>
        </p:spPr>
        <p:txBody>
          <a:bodyPr>
            <a:normAutofit/>
          </a:bodyPr>
          <a:lstStyle/>
          <a:p>
            <a:r>
              <a:rPr lang="uk-UA" sz="2800" dirty="0" smtClean="0">
                <a:latin typeface="Book Antiqua" pitchFamily="18" charset="0"/>
              </a:rPr>
              <a:t>Залишаються і </a:t>
            </a:r>
            <a:r>
              <a:rPr lang="uk-UA" sz="2800" b="1" dirty="0" smtClean="0">
                <a:latin typeface="Book Antiqua" pitchFamily="18" charset="0"/>
              </a:rPr>
              <a:t>зберігаються</a:t>
            </a:r>
            <a:r>
              <a:rPr lang="uk-UA" sz="2800" dirty="0" smtClean="0">
                <a:latin typeface="Book Antiqua" pitchFamily="18" charset="0"/>
              </a:rPr>
              <a:t> в аптеці рецепти на лікарські засоби:</a:t>
            </a:r>
            <a:endParaRPr lang="uk-UA" sz="2800" dirty="0">
              <a:latin typeface="Book Antiqua" pitchFamily="18" charset="0"/>
            </a:endParaRPr>
          </a:p>
        </p:txBody>
      </p:sp>
      <p:sp>
        <p:nvSpPr>
          <p:cNvPr id="3" name="Содержимое 2"/>
          <p:cNvSpPr>
            <a:spLocks noGrp="1"/>
          </p:cNvSpPr>
          <p:nvPr>
            <p:ph idx="1"/>
          </p:nvPr>
        </p:nvSpPr>
        <p:spPr>
          <a:xfrm>
            <a:off x="0" y="1600200"/>
            <a:ext cx="9144000" cy="4525963"/>
          </a:xfrm>
          <a:solidFill>
            <a:schemeClr val="bg2"/>
          </a:solidFill>
        </p:spPr>
        <p:txBody>
          <a:bodyPr>
            <a:normAutofit fontScale="85000" lnSpcReduction="20000"/>
          </a:bodyPr>
          <a:lstStyle/>
          <a:p>
            <a:pPr>
              <a:buNone/>
            </a:pPr>
            <a:endParaRPr lang="uk-UA" dirty="0" smtClean="0"/>
          </a:p>
          <a:p>
            <a:r>
              <a:rPr lang="uk-UA" dirty="0" smtClean="0">
                <a:latin typeface="Book Antiqua" pitchFamily="18" charset="0"/>
              </a:rPr>
              <a:t>які містять наркотичний засіб, психотропну речовину чи прекурсор, що виписані на спеціальних рецептурних бланках форми № 3 (ф-3);</a:t>
            </a:r>
          </a:p>
          <a:p>
            <a:r>
              <a:rPr lang="uk-UA" dirty="0" smtClean="0">
                <a:latin typeface="Book Antiqua" pitchFamily="18" charset="0"/>
              </a:rPr>
              <a:t>вартість яких підлягає державному відшкодуванню;</a:t>
            </a:r>
          </a:p>
          <a:p>
            <a:r>
              <a:rPr lang="uk-UA" dirty="0" smtClean="0">
                <a:latin typeface="Book Antiqua" pitchFamily="18" charset="0"/>
              </a:rPr>
              <a:t>які відпущені на пільгових умовах (безоплатно чи з доплатою);</a:t>
            </a:r>
          </a:p>
          <a:p>
            <a:r>
              <a:rPr lang="uk-UA" dirty="0" smtClean="0">
                <a:latin typeface="Book Antiqua" pitchFamily="18" charset="0"/>
              </a:rPr>
              <a:t>які є отруйними чи сильнодіючими;</a:t>
            </a:r>
          </a:p>
          <a:p>
            <a:r>
              <a:rPr lang="uk-UA" dirty="0" smtClean="0">
                <a:latin typeface="Book Antiqua" pitchFamily="18" charset="0"/>
              </a:rPr>
              <a:t>комбіновані, які містять ефедрин (крім лікарських засобів у формі сиропів), </a:t>
            </a:r>
            <a:r>
              <a:rPr lang="uk-UA" dirty="0" err="1" smtClean="0">
                <a:latin typeface="Book Antiqua" pitchFamily="18" charset="0"/>
              </a:rPr>
              <a:t>трамадол</a:t>
            </a:r>
            <a:r>
              <a:rPr lang="uk-UA" dirty="0" smtClean="0">
                <a:latin typeface="Book Antiqua" pitchFamily="18" charset="0"/>
              </a:rPr>
              <a:t>, </a:t>
            </a:r>
            <a:r>
              <a:rPr lang="uk-UA" dirty="0" err="1" smtClean="0">
                <a:latin typeface="Book Antiqua" pitchFamily="18" charset="0"/>
              </a:rPr>
              <a:t>псевдоефедрин</a:t>
            </a:r>
            <a:r>
              <a:rPr lang="uk-UA" dirty="0" smtClean="0">
                <a:latin typeface="Book Antiqua" pitchFamily="18" charset="0"/>
              </a:rPr>
              <a:t> та </a:t>
            </a:r>
            <a:r>
              <a:rPr lang="uk-UA" dirty="0" err="1" smtClean="0">
                <a:latin typeface="Book Antiqua" pitchFamily="18" charset="0"/>
              </a:rPr>
              <a:t>декстропропоксифен</a:t>
            </a:r>
            <a:endParaRPr lang="uk-UA" dirty="0" smtClean="0">
              <a:latin typeface="Book Antiqua" pitchFamily="18" charset="0"/>
            </a:endParaRPr>
          </a:p>
          <a:p>
            <a:endParaRPr lang="uk-U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97144" cy="764704"/>
          </a:xfrm>
          <a:solidFill>
            <a:schemeClr val="tx2">
              <a:lumMod val="20000"/>
              <a:lumOff val="80000"/>
            </a:schemeClr>
          </a:solidFill>
        </p:spPr>
        <p:txBody>
          <a:bodyPr>
            <a:normAutofit fontScale="90000"/>
          </a:bodyPr>
          <a:lstStyle/>
          <a:p>
            <a:r>
              <a:rPr lang="uk-UA" sz="2700" dirty="0" smtClean="0">
                <a:latin typeface="Book Antiqua" pitchFamily="18" charset="0"/>
              </a:rPr>
              <a:t/>
            </a:r>
            <a:br>
              <a:rPr lang="uk-UA" sz="2700" dirty="0" smtClean="0">
                <a:latin typeface="Book Antiqua" pitchFamily="18" charset="0"/>
              </a:rPr>
            </a:br>
            <a:r>
              <a:rPr lang="uk-UA" sz="2700" dirty="0" smtClean="0">
                <a:latin typeface="Book Antiqua" pitchFamily="18" charset="0"/>
              </a:rPr>
              <a:t>Строк зберігання Рецептів в аптечних закладах:</a:t>
            </a:r>
            <a:r>
              <a:rPr lang="uk-UA" dirty="0" smtClean="0"/>
              <a:t/>
            </a:r>
            <a:br>
              <a:rPr lang="uk-UA" dirty="0" smtClean="0"/>
            </a:br>
            <a:endParaRPr lang="uk-UA" dirty="0"/>
          </a:p>
        </p:txBody>
      </p:sp>
      <p:sp>
        <p:nvSpPr>
          <p:cNvPr id="3" name="Содержимое 2"/>
          <p:cNvSpPr>
            <a:spLocks noGrp="1"/>
          </p:cNvSpPr>
          <p:nvPr>
            <p:ph idx="1"/>
          </p:nvPr>
        </p:nvSpPr>
        <p:spPr>
          <a:xfrm>
            <a:off x="107504" y="1124744"/>
            <a:ext cx="8856984" cy="5328592"/>
          </a:xfrm>
          <a:solidFill>
            <a:schemeClr val="bg2"/>
          </a:solidFill>
        </p:spPr>
        <p:txBody>
          <a:bodyPr>
            <a:normAutofit fontScale="77500" lnSpcReduction="20000"/>
          </a:bodyPr>
          <a:lstStyle/>
          <a:p>
            <a:r>
              <a:rPr lang="uk-UA" dirty="0" smtClean="0"/>
              <a:t>Рецепти на відпущені лікарські засоби, що виписані на спеціальних рецептурних бланках </a:t>
            </a:r>
            <a:r>
              <a:rPr lang="uk-UA" b="1" dirty="0" smtClean="0"/>
              <a:t>ф-3</a:t>
            </a:r>
            <a:r>
              <a:rPr lang="uk-UA" dirty="0" smtClean="0"/>
              <a:t>, зберігаються протягом </a:t>
            </a:r>
            <a:r>
              <a:rPr lang="uk-UA" b="1" dirty="0" smtClean="0"/>
              <a:t>п’яти років </a:t>
            </a:r>
            <a:r>
              <a:rPr lang="uk-UA" dirty="0" smtClean="0"/>
              <a:t>(не враховуючи поточного року)</a:t>
            </a:r>
          </a:p>
          <a:p>
            <a:pPr>
              <a:buNone/>
            </a:pPr>
            <a:endParaRPr lang="uk-UA" dirty="0" smtClean="0"/>
          </a:p>
          <a:p>
            <a:r>
              <a:rPr lang="uk-UA" dirty="0" smtClean="0"/>
              <a:t>Рецепти (ф-1) на лікарські засоби, відпущені </a:t>
            </a:r>
            <a:r>
              <a:rPr lang="uk-UA" b="1" dirty="0" smtClean="0"/>
              <a:t>безоплатно чи на пільгових умовах</a:t>
            </a:r>
            <a:r>
              <a:rPr lang="uk-UA" dirty="0" smtClean="0"/>
              <a:t>, та на лікарські засоби, вартість яких підлягає державному відшкодуванню, зберігаються протягом </a:t>
            </a:r>
            <a:r>
              <a:rPr lang="uk-UA" b="1" dirty="0" smtClean="0"/>
              <a:t>трьох років </a:t>
            </a:r>
            <a:r>
              <a:rPr lang="uk-UA" dirty="0" smtClean="0"/>
              <a:t>(не враховуючи поточного року)</a:t>
            </a:r>
          </a:p>
          <a:p>
            <a:pPr>
              <a:buNone/>
            </a:pPr>
            <a:endParaRPr lang="uk-UA" dirty="0" smtClean="0"/>
          </a:p>
          <a:p>
            <a:r>
              <a:rPr lang="uk-UA" dirty="0" smtClean="0"/>
              <a:t>Рецепти (Ф-1) на відпущені лікарські засоби, що виписані на отруйні та сильнодіючі лікарські засоби, на комбіновані лікарські засоби, які містять ефедрин (крім лікарських засобів у формі сиропів), </a:t>
            </a:r>
            <a:r>
              <a:rPr lang="uk-UA" dirty="0" err="1" smtClean="0"/>
              <a:t>трамадол</a:t>
            </a:r>
            <a:r>
              <a:rPr lang="uk-UA" dirty="0" smtClean="0"/>
              <a:t>, </a:t>
            </a:r>
            <a:r>
              <a:rPr lang="uk-UA" dirty="0" err="1" smtClean="0"/>
              <a:t>псевдоефедрин</a:t>
            </a:r>
            <a:r>
              <a:rPr lang="uk-UA" dirty="0" smtClean="0"/>
              <a:t> та </a:t>
            </a:r>
            <a:r>
              <a:rPr lang="uk-UA" dirty="0" err="1" smtClean="0"/>
              <a:t>декстропропоксифен</a:t>
            </a:r>
            <a:r>
              <a:rPr lang="uk-UA" dirty="0" smtClean="0"/>
              <a:t> зберігаються протягом </a:t>
            </a:r>
            <a:r>
              <a:rPr lang="uk-UA" b="1" dirty="0" smtClean="0"/>
              <a:t>одного року </a:t>
            </a:r>
            <a:r>
              <a:rPr lang="uk-UA" dirty="0" smtClean="0"/>
              <a:t>(не враховуючи поточного року).</a:t>
            </a:r>
          </a:p>
          <a:p>
            <a:endParaRPr lang="uk-U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06090"/>
          </a:xfrm>
          <a:solidFill>
            <a:schemeClr val="tx2">
              <a:lumMod val="20000"/>
              <a:lumOff val="80000"/>
            </a:schemeClr>
          </a:solidFill>
        </p:spPr>
        <p:txBody>
          <a:bodyPr>
            <a:normAutofit fontScale="90000"/>
          </a:bodyPr>
          <a:lstStyle/>
          <a:p>
            <a:r>
              <a:rPr lang="uk-UA" sz="2800" b="1" dirty="0" smtClean="0">
                <a:latin typeface="Book Antiqua" pitchFamily="18" charset="0"/>
              </a:rPr>
              <a:t>Зберігання та знищення</a:t>
            </a:r>
            <a:br>
              <a:rPr lang="uk-UA" sz="2800" b="1" dirty="0" smtClean="0">
                <a:latin typeface="Book Antiqua" pitchFamily="18" charset="0"/>
              </a:rPr>
            </a:br>
            <a:r>
              <a:rPr lang="uk-UA" sz="2800" b="1" dirty="0" smtClean="0">
                <a:latin typeface="Book Antiqua" pitchFamily="18" charset="0"/>
              </a:rPr>
              <a:t>рецептурних бланків в аптечному закладі</a:t>
            </a:r>
            <a:endParaRPr lang="uk-UA" sz="2800" b="1" dirty="0">
              <a:latin typeface="Book Antiqua" pitchFamily="18" charset="0"/>
            </a:endParaRPr>
          </a:p>
        </p:txBody>
      </p:sp>
      <p:sp>
        <p:nvSpPr>
          <p:cNvPr id="3" name="Содержимое 2"/>
          <p:cNvSpPr>
            <a:spLocks noGrp="1"/>
          </p:cNvSpPr>
          <p:nvPr>
            <p:ph idx="1"/>
          </p:nvPr>
        </p:nvSpPr>
        <p:spPr>
          <a:solidFill>
            <a:schemeClr val="bg2"/>
          </a:solidFill>
        </p:spPr>
        <p:txBody>
          <a:bodyPr>
            <a:normAutofit fontScale="77500" lnSpcReduction="20000"/>
          </a:bodyPr>
          <a:lstStyle/>
          <a:p>
            <a:r>
              <a:rPr lang="uk-UA" dirty="0" smtClean="0">
                <a:latin typeface="Book Antiqua" pitchFamily="18" charset="0"/>
              </a:rPr>
              <a:t>бланки ф-1 - у шафах</a:t>
            </a:r>
          </a:p>
          <a:p>
            <a:pPr>
              <a:buNone/>
            </a:pPr>
            <a:endParaRPr lang="uk-UA" dirty="0" smtClean="0">
              <a:latin typeface="Book Antiqua" pitchFamily="18" charset="0"/>
            </a:endParaRPr>
          </a:p>
          <a:p>
            <a:r>
              <a:rPr lang="uk-UA" dirty="0" smtClean="0">
                <a:latin typeface="Book Antiqua" pitchFamily="18" charset="0"/>
              </a:rPr>
              <a:t>бланки ф-3 - у замкнених шухлядах або сейфах</a:t>
            </a:r>
          </a:p>
          <a:p>
            <a:pPr algn="ctr">
              <a:buNone/>
            </a:pPr>
            <a:endParaRPr lang="uk-UA" dirty="0" smtClean="0">
              <a:latin typeface="Book Antiqua" pitchFamily="18" charset="0"/>
            </a:endParaRPr>
          </a:p>
          <a:p>
            <a:pPr marL="0" indent="0" algn="just">
              <a:buNone/>
            </a:pPr>
            <a:r>
              <a:rPr lang="uk-UA" dirty="0" smtClean="0">
                <a:latin typeface="Book Antiqua" pitchFamily="18" charset="0"/>
              </a:rPr>
              <a:t>Зіпсовані рецептурні бланки ф-1 та ф-3, а також рецепти форми № 3 (ф-3) та форми № 1 (ф-1), за якими відпущені у фармацевтичних (аптечних) закладах охорони здоров’я наркотичні засоби, психотропні речовини, після закінчення строку зберігання підлягають знищенню шляхом, що унеможливлює їх подальше використання, зі складанням акта знищення зіпсованих рецептурних бланків форми № 1 (ф-1) та форми № 3 (ф-3) </a:t>
            </a:r>
            <a:endParaRPr lang="uk-UA" dirty="0">
              <a:latin typeface="Book Antiqua"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64704"/>
          </a:xfrm>
          <a:solidFill>
            <a:schemeClr val="tx2">
              <a:lumMod val="20000"/>
              <a:lumOff val="80000"/>
            </a:schemeClr>
          </a:solidFill>
        </p:spPr>
        <p:txBody>
          <a:bodyPr>
            <a:normAutofit/>
          </a:bodyPr>
          <a:lstStyle/>
          <a:p>
            <a:r>
              <a:rPr lang="uk-UA" sz="1800" b="1" dirty="0" smtClean="0">
                <a:latin typeface="Book Antiqua" pitchFamily="18" charset="0"/>
              </a:rPr>
              <a:t>Особливості виписування рецептів </a:t>
            </a:r>
            <a:br>
              <a:rPr lang="uk-UA" sz="1800" b="1" dirty="0" smtClean="0">
                <a:latin typeface="Book Antiqua" pitchFamily="18" charset="0"/>
              </a:rPr>
            </a:br>
            <a:r>
              <a:rPr lang="uk-UA" sz="1800" b="1" dirty="0" smtClean="0">
                <a:latin typeface="Book Antiqua" pitchFamily="18" charset="0"/>
              </a:rPr>
              <a:t>на лікарські засоби, які підлягають </a:t>
            </a:r>
            <a:r>
              <a:rPr lang="uk-UA" sz="1800" b="1" dirty="0" err="1" smtClean="0">
                <a:latin typeface="Book Antiqua" pitchFamily="18" charset="0"/>
              </a:rPr>
              <a:t>реімбурсації</a:t>
            </a:r>
            <a:endParaRPr lang="uk-UA" sz="1800" dirty="0">
              <a:latin typeface="Book Antiqua" pitchFamily="18" charset="0"/>
            </a:endParaRPr>
          </a:p>
        </p:txBody>
      </p:sp>
      <p:sp>
        <p:nvSpPr>
          <p:cNvPr id="3" name="Содержимое 2"/>
          <p:cNvSpPr>
            <a:spLocks noGrp="1"/>
          </p:cNvSpPr>
          <p:nvPr>
            <p:ph idx="1"/>
          </p:nvPr>
        </p:nvSpPr>
        <p:spPr>
          <a:xfrm>
            <a:off x="395536" y="1124744"/>
            <a:ext cx="8229600" cy="4525963"/>
          </a:xfrm>
        </p:spPr>
        <p:txBody>
          <a:bodyPr>
            <a:normAutofit fontScale="85000" lnSpcReduction="20000"/>
          </a:bodyPr>
          <a:lstStyle/>
          <a:p>
            <a:pPr algn="just"/>
            <a:r>
              <a:rPr lang="ru-RU" dirty="0" err="1" smtClean="0"/>
              <a:t>Рецепти</a:t>
            </a:r>
            <a:r>
              <a:rPr lang="ru-RU" dirty="0" smtClean="0"/>
              <a:t> </a:t>
            </a:r>
            <a:r>
              <a:rPr lang="ru-RU" dirty="0" err="1" smtClean="0"/>
              <a:t>виписуються</a:t>
            </a:r>
            <a:r>
              <a:rPr lang="ru-RU" dirty="0" smtClean="0"/>
              <a:t> в </a:t>
            </a:r>
            <a:r>
              <a:rPr lang="ru-RU" dirty="0" err="1" smtClean="0"/>
              <a:t>електронній</a:t>
            </a:r>
            <a:r>
              <a:rPr lang="ru-RU" dirty="0" smtClean="0"/>
              <a:t> </a:t>
            </a:r>
            <a:r>
              <a:rPr lang="ru-RU" dirty="0" err="1" smtClean="0"/>
              <a:t>формі</a:t>
            </a:r>
            <a:r>
              <a:rPr lang="ru-RU" dirty="0" smtClean="0"/>
              <a:t> через </a:t>
            </a:r>
            <a:r>
              <a:rPr lang="ru-RU" dirty="0" err="1" smtClean="0"/>
              <a:t>електронну</a:t>
            </a:r>
            <a:r>
              <a:rPr lang="ru-RU" dirty="0" smtClean="0"/>
              <a:t> систему </a:t>
            </a:r>
            <a:r>
              <a:rPr lang="ru-RU" dirty="0" err="1" smtClean="0"/>
              <a:t>охорони</a:t>
            </a:r>
            <a:r>
              <a:rPr lang="ru-RU" dirty="0" smtClean="0"/>
              <a:t> </a:t>
            </a:r>
            <a:r>
              <a:rPr lang="ru-RU" dirty="0" err="1" smtClean="0"/>
              <a:t>здоров'я</a:t>
            </a:r>
            <a:r>
              <a:rPr lang="ru-RU" dirty="0" smtClean="0"/>
              <a:t> </a:t>
            </a:r>
          </a:p>
          <a:p>
            <a:pPr algn="just"/>
            <a:r>
              <a:rPr lang="uk-UA" dirty="0" smtClean="0"/>
              <a:t>Виписати рецепт має право лікар, якого пацієнт обрав за декларацією про вибір лікаря, який надає первинну медичну допомогу</a:t>
            </a:r>
          </a:p>
          <a:p>
            <a:pPr algn="just"/>
            <a:r>
              <a:rPr lang="uk-UA" dirty="0" smtClean="0"/>
              <a:t>У разі наявності хронічного чи затяжного захворювання або необхідності продовження лікування за попередньо встановленим діагнозом та схемою лікування при зверненні пацієнта засобами телекомунікаційного зв'язку лікар, який надає ПМД, має право виписати рецепт без проведення особистого прийому такого пацієнта</a:t>
            </a:r>
            <a:endParaRPr lang="uk-U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490066"/>
          </a:xfrm>
          <a:solidFill>
            <a:schemeClr val="tx2">
              <a:lumMod val="20000"/>
              <a:lumOff val="80000"/>
            </a:schemeClr>
          </a:solidFill>
        </p:spPr>
        <p:txBody>
          <a:bodyPr>
            <a:normAutofit/>
          </a:bodyPr>
          <a:lstStyle/>
          <a:p>
            <a:r>
              <a:rPr lang="uk-UA" sz="1400" b="1" dirty="0" smtClean="0">
                <a:latin typeface="Book Antiqua" pitchFamily="18" charset="0"/>
              </a:rPr>
              <a:t>Лікарські засоби, які підлягають </a:t>
            </a:r>
            <a:r>
              <a:rPr lang="uk-UA" sz="1400" b="1" dirty="0" err="1" smtClean="0">
                <a:latin typeface="Book Antiqua" pitchFamily="18" charset="0"/>
              </a:rPr>
              <a:t>реімбурсації</a:t>
            </a:r>
            <a:endParaRPr lang="uk-UA" sz="1400" dirty="0"/>
          </a:p>
        </p:txBody>
      </p:sp>
      <p:sp>
        <p:nvSpPr>
          <p:cNvPr id="3" name="Содержимое 2"/>
          <p:cNvSpPr>
            <a:spLocks noGrp="1"/>
          </p:cNvSpPr>
          <p:nvPr>
            <p:ph idx="1"/>
          </p:nvPr>
        </p:nvSpPr>
        <p:spPr>
          <a:xfrm>
            <a:off x="457200" y="836713"/>
            <a:ext cx="8229600" cy="2592288"/>
          </a:xfrm>
        </p:spPr>
        <p:txBody>
          <a:bodyPr>
            <a:normAutofit/>
          </a:bodyPr>
          <a:lstStyle/>
          <a:p>
            <a:pPr fontAlgn="base"/>
            <a:r>
              <a:rPr lang="uk-UA" sz="1500" dirty="0" smtClean="0">
                <a:latin typeface="Book Antiqua" pitchFamily="18" charset="0"/>
              </a:rPr>
              <a:t>У квітні 2017 року Уряд розпочав програму "Доступні ліки". Пацієнти з серцево-судинними захворюваннями, бронхіальною астмою чи діабетом </a:t>
            </a:r>
            <a:r>
              <a:rPr lang="en-US" sz="1500" dirty="0" smtClean="0">
                <a:latin typeface="Book Antiqua" pitchFamily="18" charset="0"/>
              </a:rPr>
              <a:t>II </a:t>
            </a:r>
            <a:r>
              <a:rPr lang="uk-UA" sz="1500" dirty="0" smtClean="0">
                <a:latin typeface="Book Antiqua" pitchFamily="18" charset="0"/>
              </a:rPr>
              <a:t>типу можуть отримати ліки безоплатно або з незначною доплатою</a:t>
            </a:r>
          </a:p>
          <a:p>
            <a:pPr fontAlgn="base">
              <a:buNone/>
            </a:pPr>
            <a:endParaRPr lang="uk-UA" sz="1500" dirty="0" smtClean="0">
              <a:latin typeface="Book Antiqua" pitchFamily="18" charset="0"/>
            </a:endParaRPr>
          </a:p>
          <a:p>
            <a:pPr fontAlgn="base"/>
            <a:r>
              <a:rPr lang="uk-UA" sz="1500" dirty="0" smtClean="0">
                <a:latin typeface="Book Antiqua" pitchFamily="18" charset="0"/>
              </a:rPr>
              <a:t>З 1 квітня 2019 року Національна служба здоров'я України адмініструє програму </a:t>
            </a:r>
            <a:r>
              <a:rPr lang="uk-UA" sz="1500" dirty="0" err="1" smtClean="0">
                <a:latin typeface="Book Antiqua" pitchFamily="18" charset="0"/>
              </a:rPr>
              <a:t>реімбурсації</a:t>
            </a:r>
            <a:r>
              <a:rPr lang="uk-UA" sz="1500" dirty="0" smtClean="0">
                <a:latin typeface="Book Antiqua" pitchFamily="18" charset="0"/>
              </a:rPr>
              <a:t> лікарських засобів </a:t>
            </a:r>
            <a:r>
              <a:rPr lang="uk-UA" sz="1500" dirty="0" err="1" smtClean="0">
                <a:latin typeface="Book Antiqua" pitchFamily="18" charset="0"/>
              </a:rPr>
              <a:t>“Доступні</a:t>
            </a:r>
            <a:r>
              <a:rPr lang="uk-UA" sz="1500" dirty="0" smtClean="0">
                <a:latin typeface="Book Antiqua" pitchFamily="18" charset="0"/>
              </a:rPr>
              <a:t> </a:t>
            </a:r>
            <a:r>
              <a:rPr lang="uk-UA" sz="1500" dirty="0" err="1" smtClean="0">
                <a:latin typeface="Book Antiqua" pitchFamily="18" charset="0"/>
              </a:rPr>
              <a:t>ліки”</a:t>
            </a:r>
            <a:r>
              <a:rPr lang="uk-UA" sz="1500" dirty="0" smtClean="0">
                <a:latin typeface="Book Antiqua" pitchFamily="18" charset="0"/>
              </a:rPr>
              <a:t>. І напряму відшкодовує аптекам вартість відпущених пацієнтам ліків за електронним рецептом. Програма </a:t>
            </a:r>
            <a:r>
              <a:rPr lang="uk-UA" sz="1500" dirty="0" err="1" smtClean="0">
                <a:latin typeface="Book Antiqua" pitchFamily="18" charset="0"/>
              </a:rPr>
              <a:t>“Доступні</a:t>
            </a:r>
            <a:r>
              <a:rPr lang="uk-UA" sz="1500" dirty="0" smtClean="0">
                <a:latin typeface="Book Antiqua" pitchFamily="18" charset="0"/>
              </a:rPr>
              <a:t> </a:t>
            </a:r>
            <a:r>
              <a:rPr lang="uk-UA" sz="1500" dirty="0" err="1" smtClean="0">
                <a:latin typeface="Book Antiqua" pitchFamily="18" charset="0"/>
              </a:rPr>
              <a:t>ліки”</a:t>
            </a:r>
            <a:r>
              <a:rPr lang="uk-UA" sz="1500" dirty="0" smtClean="0">
                <a:latin typeface="Book Antiqua" pitchFamily="18" charset="0"/>
              </a:rPr>
              <a:t> дозволяє зменшити фінансове навантаження на пацієнтів та збільшити доступність ліків.</a:t>
            </a:r>
          </a:p>
          <a:p>
            <a:pPr>
              <a:buNone/>
            </a:pPr>
            <a:endParaRPr lang="uk-UA" dirty="0"/>
          </a:p>
        </p:txBody>
      </p:sp>
      <p:pic>
        <p:nvPicPr>
          <p:cNvPr id="5" name="Picture 2"/>
          <p:cNvPicPr>
            <a:picLocks noChangeAspect="1" noChangeArrowheads="1"/>
          </p:cNvPicPr>
          <p:nvPr/>
        </p:nvPicPr>
        <p:blipFill>
          <a:blip r:embed="rId2" cstate="print"/>
          <a:srcRect/>
          <a:stretch>
            <a:fillRect/>
          </a:stretch>
        </p:blipFill>
        <p:spPr bwMode="auto">
          <a:xfrm>
            <a:off x="1403648" y="3284984"/>
            <a:ext cx="6480720" cy="18722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39552" y="980728"/>
            <a:ext cx="7992888" cy="3139321"/>
          </a:xfrm>
          <a:prstGeom prst="rect">
            <a:avLst/>
          </a:prstGeom>
        </p:spPr>
        <p:txBody>
          <a:bodyPr wrap="square">
            <a:spAutoFit/>
          </a:bodyPr>
          <a:lstStyle/>
          <a:p>
            <a:pPr algn="just">
              <a:buFont typeface="Wingdings" pitchFamily="2" charset="2"/>
              <a:buChar char="ü"/>
            </a:pPr>
            <a:r>
              <a:rPr lang="uk-UA" dirty="0" smtClean="0">
                <a:latin typeface="Book Antiqua" pitchFamily="18" charset="0"/>
              </a:rPr>
              <a:t>  Електронний рецепт на «Доступні ліки» – це електронний документ, який створюється в електронній системі охорони здоров’я та дає можливість отримувати лікарські засоби безоплатно чи з незначною доплатою за програмою </a:t>
            </a:r>
            <a:r>
              <a:rPr lang="uk-UA" dirty="0" err="1" smtClean="0">
                <a:latin typeface="Book Antiqua" pitchFamily="18" charset="0"/>
              </a:rPr>
              <a:t>реімбурсації</a:t>
            </a:r>
            <a:r>
              <a:rPr lang="uk-UA" dirty="0" smtClean="0">
                <a:latin typeface="Book Antiqua" pitchFamily="18" charset="0"/>
              </a:rPr>
              <a:t> "Доступні </a:t>
            </a:r>
            <a:r>
              <a:rPr lang="uk-UA" dirty="0" err="1" smtClean="0">
                <a:latin typeface="Book Antiqua" pitchFamily="18" charset="0"/>
              </a:rPr>
              <a:t>ліки”</a:t>
            </a:r>
            <a:endParaRPr lang="uk-UA" dirty="0" smtClean="0">
              <a:latin typeface="Book Antiqua" pitchFamily="18" charset="0"/>
            </a:endParaRPr>
          </a:p>
          <a:p>
            <a:pPr algn="just"/>
            <a:endParaRPr lang="uk-UA" dirty="0" smtClean="0">
              <a:latin typeface="Book Antiqua" pitchFamily="18" charset="0"/>
            </a:endParaRPr>
          </a:p>
          <a:p>
            <a:pPr algn="just">
              <a:buFont typeface="Wingdings" pitchFamily="2" charset="2"/>
              <a:buChar char="ü"/>
            </a:pPr>
            <a:r>
              <a:rPr lang="uk-UA" dirty="0" smtClean="0">
                <a:latin typeface="Book Antiqua" pitchFamily="18" charset="0"/>
              </a:rPr>
              <a:t>Електронний рецепт складається з 16-значного номеру та 4-значного коду підтвердження.</a:t>
            </a:r>
          </a:p>
          <a:p>
            <a:pPr algn="just">
              <a:buFont typeface="Wingdings" pitchFamily="2" charset="2"/>
              <a:buChar char="ü"/>
            </a:pPr>
            <a:endParaRPr lang="uk-UA" dirty="0" smtClean="0">
              <a:latin typeface="Book Antiqua" pitchFamily="18" charset="0"/>
            </a:endParaRPr>
          </a:p>
          <a:p>
            <a:pPr algn="just">
              <a:buFont typeface="Wingdings" pitchFamily="2" charset="2"/>
              <a:buChar char="ü"/>
            </a:pPr>
            <a:r>
              <a:rPr lang="uk-UA" dirty="0" smtClean="0">
                <a:latin typeface="Book Antiqua" pitchFamily="18" charset="0"/>
              </a:rPr>
              <a:t>Термін дії електронного рецепта складає 30 днів. Протягом цього часу, пацієнт має змогу отримати виписані йому ліки в будь-якій аптеці України, яка уклала договір про </a:t>
            </a:r>
            <a:r>
              <a:rPr lang="uk-UA" dirty="0" err="1" smtClean="0">
                <a:latin typeface="Book Antiqua" pitchFamily="18" charset="0"/>
              </a:rPr>
              <a:t>реімбурсацію</a:t>
            </a:r>
            <a:r>
              <a:rPr lang="uk-UA" dirty="0" smtClean="0">
                <a:latin typeface="Book Antiqua" pitchFamily="18" charset="0"/>
              </a:rPr>
              <a:t> з НСЗУ</a:t>
            </a:r>
            <a:endParaRPr lang="uk-UA" dirty="0">
              <a:latin typeface="Book Antiqua"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3074" name="Picture 2"/>
          <p:cNvPicPr>
            <a:picLocks noGrp="1" noChangeAspect="1" noChangeArrowheads="1"/>
          </p:cNvPicPr>
          <p:nvPr>
            <p:ph idx="1"/>
          </p:nvPr>
        </p:nvPicPr>
        <p:blipFill>
          <a:blip r:embed="rId2" cstate="print"/>
          <a:srcRect/>
          <a:stretch>
            <a:fillRect/>
          </a:stretch>
        </p:blipFill>
        <p:spPr bwMode="auto">
          <a:xfrm>
            <a:off x="3635896" y="3140968"/>
            <a:ext cx="2567625" cy="2527389"/>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323528" y="1772816"/>
            <a:ext cx="2973586" cy="1512168"/>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cstate="print"/>
          <a:srcRect/>
          <a:stretch>
            <a:fillRect/>
          </a:stretch>
        </p:blipFill>
        <p:spPr bwMode="auto">
          <a:xfrm>
            <a:off x="6948264" y="1988840"/>
            <a:ext cx="1600200" cy="2181225"/>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cstate="print"/>
          <a:srcRect/>
          <a:stretch>
            <a:fillRect/>
          </a:stretch>
        </p:blipFill>
        <p:spPr bwMode="auto">
          <a:xfrm>
            <a:off x="6804248" y="4581128"/>
            <a:ext cx="2143125" cy="1447800"/>
          </a:xfrm>
          <a:prstGeom prst="rect">
            <a:avLst/>
          </a:prstGeom>
          <a:noFill/>
          <a:ln w="9525">
            <a:noFill/>
            <a:miter lim="800000"/>
            <a:headEnd/>
            <a:tailEnd/>
          </a:ln>
          <a:effectLst/>
        </p:spPr>
      </p:pic>
      <p:pic>
        <p:nvPicPr>
          <p:cNvPr id="3078" name="Picture 6"/>
          <p:cNvPicPr>
            <a:picLocks noChangeAspect="1" noChangeArrowheads="1"/>
          </p:cNvPicPr>
          <p:nvPr/>
        </p:nvPicPr>
        <p:blipFill>
          <a:blip r:embed="rId6" cstate="print"/>
          <a:srcRect/>
          <a:stretch>
            <a:fillRect/>
          </a:stretch>
        </p:blipFill>
        <p:spPr bwMode="auto">
          <a:xfrm>
            <a:off x="611560" y="4221088"/>
            <a:ext cx="1400175" cy="141922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339752" y="1628800"/>
            <a:ext cx="2257425" cy="135255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251520" y="1628800"/>
            <a:ext cx="1762125" cy="1533525"/>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cstate="print"/>
          <a:srcRect/>
          <a:stretch>
            <a:fillRect/>
          </a:stretch>
        </p:blipFill>
        <p:spPr bwMode="auto">
          <a:xfrm>
            <a:off x="6948264" y="5157192"/>
            <a:ext cx="2038350" cy="1162050"/>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cstate="print"/>
          <a:srcRect/>
          <a:stretch>
            <a:fillRect/>
          </a:stretch>
        </p:blipFill>
        <p:spPr bwMode="auto">
          <a:xfrm>
            <a:off x="2411760" y="3717032"/>
            <a:ext cx="2895600" cy="1438275"/>
          </a:xfrm>
          <a:prstGeom prst="rect">
            <a:avLst/>
          </a:prstGeom>
          <a:noFill/>
          <a:ln w="9525">
            <a:noFill/>
            <a:miter lim="800000"/>
            <a:headEnd/>
            <a:tailEnd/>
          </a:ln>
          <a:effectLst/>
        </p:spPr>
      </p:pic>
      <p:pic>
        <p:nvPicPr>
          <p:cNvPr id="4102" name="Picture 6"/>
          <p:cNvPicPr>
            <a:picLocks noChangeAspect="1" noChangeArrowheads="1"/>
          </p:cNvPicPr>
          <p:nvPr/>
        </p:nvPicPr>
        <p:blipFill>
          <a:blip r:embed="rId6" cstate="print"/>
          <a:srcRect/>
          <a:stretch>
            <a:fillRect/>
          </a:stretch>
        </p:blipFill>
        <p:spPr bwMode="auto">
          <a:xfrm>
            <a:off x="179512" y="3717032"/>
            <a:ext cx="2028825" cy="1504950"/>
          </a:xfrm>
          <a:prstGeom prst="rect">
            <a:avLst/>
          </a:prstGeom>
          <a:noFill/>
          <a:ln w="9525">
            <a:noFill/>
            <a:miter lim="800000"/>
            <a:headEnd/>
            <a:tailEnd/>
          </a:ln>
          <a:effectLst/>
        </p:spPr>
      </p:pic>
      <p:pic>
        <p:nvPicPr>
          <p:cNvPr id="4103" name="Picture 7"/>
          <p:cNvPicPr>
            <a:picLocks noChangeAspect="1" noChangeArrowheads="1"/>
          </p:cNvPicPr>
          <p:nvPr/>
        </p:nvPicPr>
        <p:blipFill>
          <a:blip r:embed="rId7" cstate="print"/>
          <a:srcRect/>
          <a:stretch>
            <a:fillRect/>
          </a:stretch>
        </p:blipFill>
        <p:spPr bwMode="auto">
          <a:xfrm>
            <a:off x="5436096" y="3356992"/>
            <a:ext cx="3257550" cy="1619250"/>
          </a:xfrm>
          <a:prstGeom prst="rect">
            <a:avLst/>
          </a:prstGeom>
          <a:noFill/>
          <a:ln w="9525">
            <a:noFill/>
            <a:miter lim="800000"/>
            <a:headEnd/>
            <a:tailEnd/>
          </a:ln>
          <a:effectLst/>
        </p:spPr>
      </p:pic>
      <p:pic>
        <p:nvPicPr>
          <p:cNvPr id="4104" name="Picture 8"/>
          <p:cNvPicPr>
            <a:picLocks noChangeAspect="1" noChangeArrowheads="1"/>
          </p:cNvPicPr>
          <p:nvPr/>
        </p:nvPicPr>
        <p:blipFill>
          <a:blip r:embed="rId8" cstate="print"/>
          <a:srcRect/>
          <a:stretch>
            <a:fillRect/>
          </a:stretch>
        </p:blipFill>
        <p:spPr bwMode="auto">
          <a:xfrm>
            <a:off x="323528" y="5362575"/>
            <a:ext cx="4267200" cy="1495425"/>
          </a:xfrm>
          <a:prstGeom prst="rect">
            <a:avLst/>
          </a:prstGeom>
          <a:noFill/>
          <a:ln w="9525">
            <a:noFill/>
            <a:miter lim="800000"/>
            <a:headEnd/>
            <a:tailEnd/>
          </a:ln>
          <a:effectLst/>
        </p:spPr>
      </p:pic>
      <p:pic>
        <p:nvPicPr>
          <p:cNvPr id="4105" name="Picture 9"/>
          <p:cNvPicPr>
            <a:picLocks noChangeAspect="1" noChangeArrowheads="1"/>
          </p:cNvPicPr>
          <p:nvPr/>
        </p:nvPicPr>
        <p:blipFill>
          <a:blip r:embed="rId9" cstate="print"/>
          <a:srcRect/>
          <a:stretch>
            <a:fillRect/>
          </a:stretch>
        </p:blipFill>
        <p:spPr bwMode="auto">
          <a:xfrm>
            <a:off x="5292080" y="5157192"/>
            <a:ext cx="1485900" cy="1581150"/>
          </a:xfrm>
          <a:prstGeom prst="rect">
            <a:avLst/>
          </a:prstGeom>
          <a:noFill/>
          <a:ln w="9525">
            <a:noFill/>
            <a:miter lim="800000"/>
            <a:headEnd/>
            <a:tailEnd/>
          </a:ln>
          <a:effectLst/>
        </p:spPr>
      </p:pic>
      <p:pic>
        <p:nvPicPr>
          <p:cNvPr id="4106" name="Picture 10"/>
          <p:cNvPicPr>
            <a:picLocks noChangeAspect="1" noChangeArrowheads="1"/>
          </p:cNvPicPr>
          <p:nvPr/>
        </p:nvPicPr>
        <p:blipFill>
          <a:blip r:embed="rId10" cstate="print"/>
          <a:srcRect/>
          <a:stretch>
            <a:fillRect/>
          </a:stretch>
        </p:blipFill>
        <p:spPr bwMode="auto">
          <a:xfrm>
            <a:off x="5580112" y="1556792"/>
            <a:ext cx="3267075" cy="1743075"/>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a:solidFill>
            <a:schemeClr val="tx2">
              <a:lumMod val="20000"/>
              <a:lumOff val="80000"/>
            </a:schemeClr>
          </a:solidFill>
        </p:spPr>
        <p:txBody>
          <a:bodyPr/>
          <a:lstStyle/>
          <a:p>
            <a:pPr>
              <a:buNone/>
            </a:pPr>
            <a:endParaRPr lang="uk-UA" dirty="0" smtClean="0"/>
          </a:p>
          <a:p>
            <a:pPr>
              <a:buNone/>
            </a:pPr>
            <a:endParaRPr lang="uk-UA" dirty="0" smtClean="0"/>
          </a:p>
          <a:p>
            <a:pPr>
              <a:buNone/>
            </a:pPr>
            <a:endParaRPr lang="uk-UA" dirty="0" smtClean="0"/>
          </a:p>
          <a:p>
            <a:pPr algn="ctr">
              <a:buNone/>
            </a:pPr>
            <a:r>
              <a:rPr lang="uk-UA" sz="5400" dirty="0" smtClean="0">
                <a:solidFill>
                  <a:schemeClr val="accent2">
                    <a:lumMod val="50000"/>
                  </a:schemeClr>
                </a:solidFill>
                <a:latin typeface="Bookman Old Style" pitchFamily="18" charset="0"/>
              </a:rPr>
              <a:t>Дякую за увагу!</a:t>
            </a:r>
            <a:endParaRPr lang="uk-UA" sz="5400" dirty="0">
              <a:solidFill>
                <a:schemeClr val="accent2">
                  <a:lumMod val="50000"/>
                </a:schemeClr>
              </a:solidFill>
              <a:latin typeface="Bookman Old Style"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1063</TotalTime>
  <Words>1890</Words>
  <Application>Microsoft Office PowerPoint</Application>
  <PresentationFormat>Экран (4:3)</PresentationFormat>
  <Paragraphs>165</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Одеський національний медичний університет Фармацевтичний факультет Кафедра організації та економіки фармації</vt:lpstr>
      <vt:lpstr>Зміст лекції</vt:lpstr>
      <vt:lpstr>Нормативні документи до теми: </vt:lpstr>
      <vt:lpstr>Рецепт: визначення, функції  </vt:lpstr>
      <vt:lpstr>Одеський національний медичний університет  Фармацевтичний факультет  Кафедра організації та економіки фармації</vt:lpstr>
      <vt:lpstr>Види рецепту відповідно категорії оплати пацієнтом </vt:lpstr>
      <vt:lpstr>Медичні працівники, які мають право  виписувати Рецепти</vt:lpstr>
      <vt:lpstr>Рецепти обов’язково виписуються на: </vt:lpstr>
      <vt:lpstr>Форми рецептурних бланків</vt:lpstr>
      <vt:lpstr>Допустима кількість найменувань ЛЗ  на одному рецептурному бланку</vt:lpstr>
      <vt:lpstr>Слайд 11</vt:lpstr>
      <vt:lpstr>Необхідна кількість екземплярів рецептів в залежності від особливостей відпуску</vt:lpstr>
      <vt:lpstr>Слайд 13</vt:lpstr>
      <vt:lpstr>ПЕРЕЛІКлікарських засобів   (за міжнародними непатентованими назвами), на які  не дозволяється виписувати Рецепти</vt:lpstr>
      <vt:lpstr>Слайд 15</vt:lpstr>
      <vt:lpstr>Слайд 16</vt:lpstr>
      <vt:lpstr>НОРМИ відпуску рецептурних лікарських засобів</vt:lpstr>
      <vt:lpstr>НОРМИ гранично допустимої для відпуску кількості наркотичного засобу, психотропної речовини, прекурсору у складі комбінованого лікарського засобу</vt:lpstr>
      <vt:lpstr>Строк дії рецепта</vt:lpstr>
      <vt:lpstr>Особливості виписування  для деяких категорій хворих</vt:lpstr>
      <vt:lpstr>Особливості заповнення Рецептів на лікарські засоби, що виготовляються в умовах аптеки</vt:lpstr>
      <vt:lpstr>Додаткові позначки в рецепті, їх оформлення</vt:lpstr>
      <vt:lpstr>Слайд 23</vt:lpstr>
      <vt:lpstr>Залишаються і зберігаються в аптеці рецепти на лікарські засоби:</vt:lpstr>
      <vt:lpstr> Строк зберігання Рецептів в аптечних закладах: </vt:lpstr>
      <vt:lpstr>Зберігання та знищення рецептурних бланків в аптечному закладі</vt:lpstr>
      <vt:lpstr>Особливості виписування рецептів  на лікарські засоби, які підлягають реімбурсації</vt:lpstr>
      <vt:lpstr>Лікарські засоби, які підлягають реімбурсації</vt:lpstr>
      <vt:lpstr>Слайд 29</vt:lpstr>
      <vt:lpstr>Слайд 30</vt:lpstr>
      <vt:lpstr>Слайд 31</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e210275boi</dc:creator>
  <cp:lastModifiedBy>e210275boi</cp:lastModifiedBy>
  <cp:revision>101</cp:revision>
  <dcterms:created xsi:type="dcterms:W3CDTF">2020-09-24T06:58:05Z</dcterms:created>
  <dcterms:modified xsi:type="dcterms:W3CDTF">2022-10-20T09:51:45Z</dcterms:modified>
</cp:coreProperties>
</file>