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3"/>
  </p:notesMasterIdLst>
  <p:sldIdLst>
    <p:sldId id="258" r:id="rId2"/>
    <p:sldId id="257" r:id="rId3"/>
    <p:sldId id="303" r:id="rId4"/>
    <p:sldId id="299" r:id="rId5"/>
    <p:sldId id="301" r:id="rId6"/>
    <p:sldId id="259" r:id="rId7"/>
    <p:sldId id="318" r:id="rId8"/>
    <p:sldId id="302" r:id="rId9"/>
    <p:sldId id="287" r:id="rId10"/>
    <p:sldId id="286" r:id="rId11"/>
    <p:sldId id="300" r:id="rId12"/>
    <p:sldId id="310" r:id="rId13"/>
    <p:sldId id="305" r:id="rId14"/>
    <p:sldId id="304" r:id="rId15"/>
    <p:sldId id="306" r:id="rId16"/>
    <p:sldId id="311" r:id="rId17"/>
    <p:sldId id="312" r:id="rId18"/>
    <p:sldId id="308" r:id="rId19"/>
    <p:sldId id="313" r:id="rId20"/>
    <p:sldId id="314" r:id="rId21"/>
    <p:sldId id="315" r:id="rId22"/>
    <p:sldId id="316" r:id="rId23"/>
    <p:sldId id="317" r:id="rId24"/>
    <p:sldId id="319" r:id="rId25"/>
    <p:sldId id="321" r:id="rId26"/>
    <p:sldId id="325" r:id="rId27"/>
    <p:sldId id="322" r:id="rId28"/>
    <p:sldId id="323" r:id="rId29"/>
    <p:sldId id="326" r:id="rId30"/>
    <p:sldId id="324" r:id="rId31"/>
    <p:sldId id="327" r:id="rId3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9" autoAdjust="0"/>
  </p:normalViewPr>
  <p:slideViewPr>
    <p:cSldViewPr>
      <p:cViewPr>
        <p:scale>
          <a:sx n="70" d="100"/>
          <a:sy n="70" d="100"/>
        </p:scale>
        <p:origin x="-13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20.10.2022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614F8-214E-4065-8E87-CF440735281E}" type="slidenum">
              <a:rPr lang="uk-UA" smtClean="0"/>
              <a:pPr/>
              <a:t>9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24482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факультет</a:t>
            </a:r>
            <a:b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4581128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algn="ctr" rtl="0">
              <a:buNone/>
            </a:pP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buNone/>
            </a:pP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Лекційне заняття №4</a:t>
            </a: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організації </a:t>
            </a:r>
            <a:r>
              <a:rPr lang="uk-UA" alt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безрецептурного</a:t>
            </a: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відпуску ліків в Україні, країнах ЄС та інших країнах світу. Критерії визначення категорій відпуску ЛЗ. </a:t>
            </a:r>
            <a:r>
              <a:rPr lang="uk-UA" alt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ОТС-препарати</a:t>
            </a: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загальна характеристика, порядок їх відпуску з аптечних </a:t>
            </a: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buNone/>
            </a:pP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 rtl="0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Бєляєва Оксана Іванівна</a:t>
            </a:r>
            <a:endParaRPr lang="ru-RU" dirty="0" smtClean="0">
              <a:solidFill>
                <a:srgbClr val="002060"/>
              </a:solidFill>
            </a:endParaRPr>
          </a:p>
          <a:p>
            <a:pPr algn="l" rtl="0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6659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alt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Зміст</a:t>
            </a:r>
            <a:r>
              <a:rPr lang="ru-RU" alt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лекції</a:t>
            </a:r>
            <a:r>
              <a:rPr lang="ru-RU" alt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ru-RU" altLang="ru-RU" sz="3200" b="1" i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l" rtl="0">
              <a:buNone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1. Критерії визначення категорій відпуску ЛЗ. </a:t>
            </a:r>
          </a:p>
          <a:p>
            <a:pPr algn="l" rtl="0">
              <a:buNone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2. </a:t>
            </a:r>
            <a:r>
              <a:rPr lang="uk-UA" sz="24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Безрецептурні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ЛЗ, </a:t>
            </a:r>
            <a:r>
              <a:rPr lang="uk-UA" sz="24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визначення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, </a:t>
            </a:r>
            <a:r>
              <a:rPr lang="uk-UA" sz="24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цільове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uk-UA" sz="24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призначення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.</a:t>
            </a:r>
          </a:p>
          <a:p>
            <a:pPr algn="l" rtl="0">
              <a:buNone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3. Порядок організації </a:t>
            </a:r>
            <a:r>
              <a:rPr lang="uk-UA" sz="24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безрецептурного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відпуску ЛЗ в Україні. </a:t>
            </a:r>
          </a:p>
          <a:p>
            <a:pPr algn="l" rtl="0">
              <a:buNone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4. Нормативно-правове забезпечення відпуску ЛЗ без рецептів з аптек. </a:t>
            </a:r>
          </a:p>
          <a:p>
            <a:pPr algn="l" rtl="0">
              <a:buNone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5. Концепція відповідального самолікування. </a:t>
            </a:r>
          </a:p>
          <a:p>
            <a:pPr algn="l" rtl="0">
              <a:buNone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6. Організація фармацевтичної опіки. </a:t>
            </a:r>
          </a:p>
          <a:p>
            <a:pPr algn="l" rtl="0">
              <a:buNone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7. </a:t>
            </a:r>
            <a:r>
              <a:rPr lang="uk-UA" sz="240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Протоколи </a:t>
            </a:r>
            <a:r>
              <a:rPr lang="uk-UA" sz="240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фармацевта.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234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Категорії відпуску ЛЗ</a:t>
            </a:r>
            <a:endParaRPr lang="uk-UA" sz="2800" b="1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fontScale="25000" lnSpcReduction="20000"/>
          </a:bodyPr>
          <a:lstStyle/>
          <a:p>
            <a:pPr algn="ctr" rtl="0">
              <a:buNone/>
            </a:pPr>
            <a:r>
              <a:rPr lang="ru-RU" sz="9600" b="1" dirty="0" smtClean="0"/>
              <a:t>Директива 2001/83 / ЄС Європейського Парламенту </a:t>
            </a:r>
          </a:p>
          <a:p>
            <a:pPr algn="ctr" rtl="0">
              <a:buNone/>
            </a:pPr>
            <a:r>
              <a:rPr lang="ru-RU" sz="9600" b="1" dirty="0" smtClean="0"/>
              <a:t>І РАДИ ЄС від 06.11.2001 р </a:t>
            </a:r>
          </a:p>
          <a:p>
            <a:pPr algn="ctr">
              <a:buNone/>
            </a:pPr>
            <a:r>
              <a:rPr lang="ru-RU" sz="9600" b="1" dirty="0" smtClean="0"/>
              <a:t>«</a:t>
            </a:r>
            <a:r>
              <a:rPr lang="ru-RU" sz="9600" dirty="0" smtClean="0"/>
              <a:t>Про </a:t>
            </a:r>
            <a:r>
              <a:rPr lang="ru-RU" sz="9600" dirty="0" err="1" smtClean="0"/>
              <a:t>зведення</a:t>
            </a:r>
            <a:r>
              <a:rPr lang="ru-RU" sz="9600" dirty="0" smtClean="0"/>
              <a:t> </a:t>
            </a:r>
            <a:r>
              <a:rPr lang="ru-RU" sz="9600" dirty="0" err="1" smtClean="0"/>
              <a:t>законів</a:t>
            </a:r>
            <a:r>
              <a:rPr lang="ru-RU" sz="9600" dirty="0" smtClean="0"/>
              <a:t> </a:t>
            </a:r>
            <a:r>
              <a:rPr lang="ru-RU" sz="9600" dirty="0" err="1" smtClean="0"/>
              <a:t>Співтовариства</a:t>
            </a:r>
            <a:r>
              <a:rPr lang="ru-RU" sz="9600" dirty="0" smtClean="0"/>
              <a:t> </a:t>
            </a:r>
          </a:p>
          <a:p>
            <a:pPr algn="ctr">
              <a:buNone/>
            </a:pPr>
            <a:r>
              <a:rPr lang="ru-RU" sz="9600" dirty="0" err="1" smtClean="0"/>
              <a:t>щодо</a:t>
            </a:r>
            <a:r>
              <a:rPr lang="ru-RU" sz="9600" dirty="0" smtClean="0"/>
              <a:t> </a:t>
            </a:r>
            <a:r>
              <a:rPr lang="ru-RU" sz="9600" dirty="0" err="1" smtClean="0"/>
              <a:t>лікарських</a:t>
            </a:r>
            <a:r>
              <a:rPr lang="ru-RU" sz="9600" dirty="0" smtClean="0"/>
              <a:t> </a:t>
            </a:r>
            <a:r>
              <a:rPr lang="ru-RU" sz="9600" dirty="0" err="1" smtClean="0"/>
              <a:t>засобів</a:t>
            </a:r>
            <a:r>
              <a:rPr lang="ru-RU" sz="9600" dirty="0" smtClean="0"/>
              <a:t> для </a:t>
            </a:r>
            <a:r>
              <a:rPr lang="ru-RU" sz="9600" dirty="0" err="1" smtClean="0"/>
              <a:t>людини</a:t>
            </a:r>
            <a:r>
              <a:rPr lang="ru-RU" sz="9600" dirty="0" smtClean="0"/>
              <a:t>»</a:t>
            </a:r>
          </a:p>
          <a:p>
            <a:pPr algn="ctr" rtl="0">
              <a:buNone/>
            </a:pPr>
            <a:r>
              <a:rPr lang="ru-RU" sz="9600" dirty="0" smtClean="0"/>
              <a:t>(</a:t>
            </a:r>
            <a:r>
              <a:rPr lang="en-GB" sz="9600" dirty="0" smtClean="0"/>
              <a:t>DIRECTIVE 2001/83 / EC OF THE EUROPEAN PARLIAMENT AND OF THE COUNCIL</a:t>
            </a:r>
            <a:r>
              <a:rPr lang="uk-UA" sz="9600" dirty="0" smtClean="0"/>
              <a:t> </a:t>
            </a:r>
            <a:r>
              <a:rPr lang="en-GB" sz="9600" dirty="0" smtClean="0"/>
              <a:t>of 6 November 2001</a:t>
            </a:r>
            <a:r>
              <a:rPr lang="uk-UA" sz="9600" dirty="0" smtClean="0"/>
              <a:t> </a:t>
            </a:r>
            <a:r>
              <a:rPr lang="en-GB" sz="9600" dirty="0" smtClean="0"/>
              <a:t>on the Community code relating to medicinal products for human use</a:t>
            </a:r>
            <a:r>
              <a:rPr lang="ru-RU" sz="9600" dirty="0" smtClean="0"/>
              <a:t>)</a:t>
            </a:r>
          </a:p>
          <a:p>
            <a:pPr algn="l" rtl="0">
              <a:buNone/>
            </a:pPr>
            <a:endParaRPr lang="uk-UA" sz="9600" b="1" dirty="0" smtClean="0"/>
          </a:p>
          <a:p>
            <a:pPr algn="l" rtl="0">
              <a:buNone/>
            </a:pPr>
            <a:r>
              <a:rPr lang="ru-RU" sz="9600" dirty="0" smtClean="0"/>
              <a:t>РОЗДІЛ </a:t>
            </a:r>
            <a:r>
              <a:rPr lang="en-US" sz="9600" dirty="0" smtClean="0"/>
              <a:t>VI</a:t>
            </a:r>
            <a:r>
              <a:rPr lang="ru-RU" sz="9600" dirty="0" smtClean="0"/>
              <a:t> «</a:t>
            </a:r>
            <a:r>
              <a:rPr lang="ru-RU" sz="9600" b="1" dirty="0" smtClean="0"/>
              <a:t>КЛАСИФІКАЦІЯ / КАТЕГОРІЯ ВІДПУСКУ </a:t>
            </a:r>
          </a:p>
          <a:p>
            <a:pPr algn="l" rtl="0">
              <a:buNone/>
            </a:pPr>
            <a:r>
              <a:rPr lang="ru-RU" sz="9600" b="1" dirty="0" smtClean="0"/>
              <a:t> </a:t>
            </a:r>
            <a:r>
              <a:rPr lang="ru-RU" sz="9600" b="1" dirty="0" err="1" smtClean="0"/>
              <a:t>лікарських</a:t>
            </a:r>
            <a:r>
              <a:rPr lang="ru-RU" sz="9600" b="1" dirty="0" smtClean="0"/>
              <a:t> засобів »</a:t>
            </a:r>
            <a:endParaRPr lang="uk-UA" sz="9600" dirty="0" smtClean="0"/>
          </a:p>
          <a:p>
            <a:pPr algn="l" rtl="0">
              <a:buNone/>
            </a:pPr>
            <a:r>
              <a:rPr lang="ru-RU" sz="9600" i="1" dirty="0" smtClean="0"/>
              <a:t>Стаття 70</a:t>
            </a:r>
            <a:endParaRPr lang="uk-UA" sz="9600" dirty="0" smtClean="0"/>
          </a:p>
          <a:p>
            <a:pPr algn="l" rtl="0">
              <a:buNone/>
            </a:pPr>
            <a:r>
              <a:rPr lang="ru-RU" sz="9600" dirty="0" smtClean="0"/>
              <a:t>Виділяють наступні </a:t>
            </a:r>
            <a:r>
              <a:rPr lang="ru-RU" sz="9600" dirty="0" err="1" smtClean="0"/>
              <a:t>категорії</a:t>
            </a:r>
            <a:r>
              <a:rPr lang="ru-RU" sz="9600" dirty="0" smtClean="0"/>
              <a:t> відпуску:</a:t>
            </a:r>
            <a:endParaRPr lang="uk-UA" sz="9600" dirty="0" smtClean="0"/>
          </a:p>
          <a:p>
            <a:pPr algn="l" rtl="0">
              <a:buFont typeface="Wingdings" pitchFamily="2" charset="2"/>
              <a:buChar char="Ø"/>
            </a:pPr>
            <a:r>
              <a:rPr lang="ru-RU" sz="9600" dirty="0" smtClean="0"/>
              <a:t>лікарські препарати, що відпускаються </a:t>
            </a:r>
            <a:r>
              <a:rPr lang="ru-RU" sz="9600" u="sng" dirty="0" smtClean="0"/>
              <a:t>за рецептом</a:t>
            </a:r>
            <a:endParaRPr lang="uk-UA" sz="9600" u="sng" dirty="0" smtClean="0"/>
          </a:p>
          <a:p>
            <a:pPr algn="l" rtl="0">
              <a:buFont typeface="Wingdings" pitchFamily="2" charset="2"/>
              <a:buChar char="Ø"/>
            </a:pPr>
            <a:r>
              <a:rPr lang="ru-RU" sz="9600" dirty="0" smtClean="0"/>
              <a:t>лікарські препарати, що відпускаються </a:t>
            </a:r>
            <a:r>
              <a:rPr lang="ru-RU" sz="9600" u="sng" dirty="0" smtClean="0"/>
              <a:t>без рецепта</a:t>
            </a:r>
            <a:endParaRPr lang="uk-UA" sz="9600" u="sng" dirty="0" smtClean="0"/>
          </a:p>
          <a:p>
            <a:pPr algn="l" rtl="0">
              <a:buNone/>
            </a:pPr>
            <a:endParaRPr lang="uk-UA" sz="9600" dirty="0" smtClean="0"/>
          </a:p>
          <a:p>
            <a:pPr lvl="0" algn="ctr" rtl="0">
              <a:buNone/>
            </a:pPr>
            <a:r>
              <a:rPr lang="ru-RU" sz="9600" dirty="0" smtClean="0">
                <a:latin typeface="Book Antiqua" pitchFamily="18" charset="0"/>
              </a:rPr>
              <a:t> </a:t>
            </a:r>
          </a:p>
          <a:p>
            <a:pPr lvl="0" algn="ctr" rtl="0">
              <a:buNone/>
            </a:pPr>
            <a:endParaRPr lang="ru-RU" sz="2800" dirty="0" smtClean="0">
              <a:latin typeface="Book Antiqua" pitchFamily="18" charset="0"/>
            </a:endParaRPr>
          </a:p>
          <a:p>
            <a:pPr lvl="0" algn="l" rtl="0">
              <a:buNone/>
            </a:pPr>
            <a:r>
              <a:rPr lang="ru-RU" dirty="0" smtClean="0"/>
              <a:t> </a:t>
            </a:r>
            <a:br>
              <a:rPr lang="ru-RU" dirty="0" smtClean="0"/>
            </a:br>
            <a:endParaRPr lang="uk-UA" sz="1800" dirty="0" smtClean="0">
              <a:latin typeface="Book Antiqua" pitchFamily="18" charset="0"/>
            </a:endParaRP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algn="ctr" rtl="0">
              <a:lnSpc>
                <a:spcPct val="120000"/>
              </a:lnSpc>
              <a:buNone/>
            </a:pPr>
            <a:r>
              <a:rPr lang="ru-RU" sz="9600" b="1" i="1" dirty="0" smtClean="0">
                <a:latin typeface="Book Antiqua" pitchFamily="18" charset="0"/>
              </a:rPr>
              <a:t>Безрецептурні препарати</a:t>
            </a:r>
          </a:p>
          <a:p>
            <a:pPr algn="ctr" rtl="0">
              <a:lnSpc>
                <a:spcPct val="120000"/>
              </a:lnSpc>
              <a:buNone/>
            </a:pPr>
            <a:r>
              <a:rPr lang="ru-RU" sz="9600" b="1" i="1" dirty="0" smtClean="0">
                <a:latin typeface="Book Antiqua" pitchFamily="18" charset="0"/>
              </a:rPr>
              <a:t> (Синоніми: препарати безрецептурного відпуску або </a:t>
            </a:r>
          </a:p>
          <a:p>
            <a:pPr algn="ctr" rtl="0">
              <a:lnSpc>
                <a:spcPct val="120000"/>
              </a:lnSpc>
              <a:buNone/>
            </a:pPr>
            <a:r>
              <a:rPr lang="ru-RU" sz="9600" b="1" i="1" dirty="0" err="1" smtClean="0">
                <a:latin typeface="Book Antiqua" pitchFamily="18" charset="0"/>
              </a:rPr>
              <a:t>ОТС-препарати</a:t>
            </a:r>
            <a:r>
              <a:rPr lang="ru-RU" sz="9600" b="1" i="1" dirty="0" smtClean="0">
                <a:latin typeface="Book Antiqua" pitchFamily="18" charset="0"/>
              </a:rPr>
              <a:t>) -</a:t>
            </a:r>
          </a:p>
          <a:p>
            <a:pPr algn="l" rtl="0">
              <a:lnSpc>
                <a:spcPct val="120000"/>
              </a:lnSpc>
              <a:buNone/>
            </a:pPr>
            <a:r>
              <a:rPr lang="ru-RU" sz="9600" dirty="0" smtClean="0">
                <a:latin typeface="Book Antiqua" pitchFamily="18" charset="0"/>
              </a:rPr>
              <a:t>- це група ліків, які пацієнт може купити для самолікування безпосередньо в аптеці без рецепта лікаря.</a:t>
            </a:r>
          </a:p>
          <a:p>
            <a:pPr algn="l" rtl="0">
              <a:lnSpc>
                <a:spcPct val="120000"/>
              </a:lnSpc>
              <a:buNone/>
            </a:pPr>
            <a:r>
              <a:rPr lang="ru-RU" sz="9600" b="1" i="1" dirty="0" smtClean="0">
                <a:latin typeface="Book Antiqua" pitchFamily="18" charset="0"/>
              </a:rPr>
              <a:t>Мета застосування: </a:t>
            </a:r>
          </a:p>
          <a:p>
            <a:pPr algn="just" rtl="0">
              <a:lnSpc>
                <a:spcPct val="120000"/>
              </a:lnSpc>
              <a:buFontTx/>
              <a:buChar char="-"/>
            </a:pPr>
            <a:r>
              <a:rPr lang="ru-RU" sz="9600" dirty="0" err="1" smtClean="0">
                <a:latin typeface="Book Antiqua" pitchFamily="18" charset="0"/>
              </a:rPr>
              <a:t>Швидко</a:t>
            </a:r>
            <a:r>
              <a:rPr lang="ru-RU" sz="9600" dirty="0" smtClean="0">
                <a:latin typeface="Book Antiqua" pitchFamily="18" charset="0"/>
              </a:rPr>
              <a:t> та ефективно полегшувати симптоми захворювань, </a:t>
            </a:r>
            <a:r>
              <a:rPr lang="ru-RU" sz="9600" dirty="0" err="1" smtClean="0">
                <a:latin typeface="Book Antiqua" pitchFamily="18" charset="0"/>
              </a:rPr>
              <a:t>які</a:t>
            </a:r>
            <a:r>
              <a:rPr lang="ru-RU" sz="9600" dirty="0" smtClean="0">
                <a:latin typeface="Book Antiqua" pitchFamily="18" charset="0"/>
              </a:rPr>
              <a:t>  не </a:t>
            </a:r>
            <a:r>
              <a:rPr lang="ru-RU" sz="9600" dirty="0" err="1" smtClean="0">
                <a:latin typeface="Book Antiqua" pitchFamily="18" charset="0"/>
              </a:rPr>
              <a:t>потребують</a:t>
            </a:r>
            <a:r>
              <a:rPr lang="ru-RU" sz="9600" dirty="0" smtClean="0">
                <a:latin typeface="Book Antiqua" pitchFamily="18" charset="0"/>
              </a:rPr>
              <a:t> медичної консультації; </a:t>
            </a:r>
          </a:p>
          <a:p>
            <a:pPr algn="just" rtl="0">
              <a:lnSpc>
                <a:spcPct val="120000"/>
              </a:lnSpc>
              <a:buFontTx/>
              <a:buChar char="-"/>
            </a:pPr>
            <a:r>
              <a:rPr lang="ru-RU" sz="9600" dirty="0" smtClean="0">
                <a:latin typeface="Book Antiqua" pitchFamily="18" charset="0"/>
              </a:rPr>
              <a:t>в умовах фінансових та кадрових труднощів державного сектора охорони здоров'я дати можливість пацієнту самостійно полегшувати незначні симптоми при поганому самопочутті, що зменшує навантаження на медичні служби; </a:t>
            </a:r>
          </a:p>
          <a:p>
            <a:pPr algn="just" rtl="0">
              <a:lnSpc>
                <a:spcPct val="120000"/>
              </a:lnSpc>
              <a:buFontTx/>
              <a:buChar char="-"/>
            </a:pPr>
            <a:r>
              <a:rPr lang="ru-RU" sz="9600" dirty="0" smtClean="0">
                <a:latin typeface="Book Antiqua" pitchFamily="18" charset="0"/>
              </a:rPr>
              <a:t>підвищити лікувальну допомогу населенню, яке проживає у віддалених регіонах, де отримання кваліфікованих медичних консультацій ускладнено.</a:t>
            </a:r>
          </a:p>
          <a:p>
            <a:pPr lvl="0" algn="l" rtl="0">
              <a:buNone/>
            </a:pPr>
            <a:endParaRPr lang="uk-UA" sz="8000" dirty="0" smtClean="0"/>
          </a:p>
          <a:p>
            <a:pPr lvl="0" algn="l" rtl="0">
              <a:buNone/>
            </a:pPr>
            <a:endParaRPr lang="uk-UA" sz="1800" dirty="0" smtClean="0"/>
          </a:p>
          <a:p>
            <a:pPr lvl="0" algn="l" rtl="0">
              <a:buNone/>
            </a:pPr>
            <a:endParaRPr lang="uk-UA" sz="1800" dirty="0" smtClean="0"/>
          </a:p>
          <a:p>
            <a:pPr lvl="0" algn="l" rtl="0">
              <a:buNone/>
            </a:pPr>
            <a:r>
              <a:rPr lang="uk-UA" sz="1800" dirty="0" smtClean="0"/>
              <a:t> </a:t>
            </a:r>
          </a:p>
          <a:p>
            <a:pPr algn="l" rtl="0">
              <a:buNone/>
            </a:pPr>
            <a:r>
              <a:rPr lang="uk-UA" sz="1800" dirty="0" smtClean="0"/>
              <a:t> </a:t>
            </a:r>
          </a:p>
          <a:p>
            <a:pPr lvl="0" algn="l" rtl="0">
              <a:buNone/>
            </a:pPr>
            <a:r>
              <a:rPr lang="uk-UA" sz="1800" dirty="0" smtClean="0"/>
              <a:t>4</a:t>
            </a:r>
          </a:p>
          <a:p>
            <a:pPr lvl="0" algn="l" rtl="0">
              <a:buNone/>
            </a:pPr>
            <a:endParaRPr lang="uk-UA" sz="1800" dirty="0" smtClean="0"/>
          </a:p>
          <a:p>
            <a:pPr lvl="0" algn="l" rtl="0">
              <a:buNone/>
            </a:pPr>
            <a:r>
              <a:rPr lang="uk-UA" sz="1800" dirty="0" smtClean="0"/>
              <a:t> </a:t>
            </a:r>
          </a:p>
          <a:p>
            <a:pPr marL="0" indent="0" algn="ctr" rtl="0">
              <a:spcBef>
                <a:spcPts val="0"/>
              </a:spcBef>
              <a:buNone/>
            </a:pPr>
            <a:endParaRPr lang="uk-UA" sz="1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</a:t>
            </a:r>
            <a:endParaRPr lang="uk-UA" sz="2800" b="1" dirty="0"/>
          </a:p>
        </p:txBody>
      </p:sp>
      <p:sp>
        <p:nvSpPr>
          <p:cNvPr id="102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2364323"/>
            <a:ext cx="9036496" cy="346556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Якщо лікарські препарати </a:t>
            </a:r>
            <a:r>
              <a:rPr lang="ru-RU" sz="24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НЕ</a:t>
            </a:r>
            <a:r>
              <a:rPr lang="ru-RU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відповідають наступним критеріям,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вони доступні для відпуску без рецепта: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l" rtl="0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ru-RU" sz="2800" dirty="0" smtClean="0">
                <a:latin typeface="Book Antiqua" pitchFamily="18" charset="0"/>
              </a:rPr>
              <a:t>Критерій 1. </a:t>
            </a:r>
          </a:p>
          <a:p>
            <a:pPr marR="0" lvl="0" algn="just" rtl="0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ru-RU" sz="2800" dirty="0" smtClean="0">
                <a:latin typeface="Book Antiqua" pitchFamily="18" charset="0"/>
              </a:rPr>
              <a:t> Можуть становити пряму чи непряму небезпеку навіть при їх правильному застосуванні, якщо використовувати їх без медичного спостереження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rtl="0"/>
            <a:r>
              <a:rPr lang="uk-UA" sz="2700" b="1" i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bg2"/>
          </a:solidFill>
        </p:spPr>
        <p:txBody>
          <a:bodyPr anchor="t">
            <a:normAutofit lnSpcReduction="10000"/>
          </a:bodyPr>
          <a:lstStyle/>
          <a:p>
            <a:pPr marL="0" indent="0" algn="l" rtl="0">
              <a:buNone/>
            </a:pPr>
            <a:r>
              <a:rPr lang="ru-RU" sz="2800" dirty="0" smtClean="0">
                <a:latin typeface="Book Antiqua" pitchFamily="18" charset="0"/>
              </a:rPr>
              <a:t>Критерій 2. </a:t>
            </a:r>
          </a:p>
          <a:p>
            <a:pPr marL="0" indent="0" algn="just" rtl="0">
              <a:buNone/>
            </a:pPr>
            <a:r>
              <a:rPr lang="ru-RU" sz="2800" dirty="0" smtClean="0">
                <a:latin typeface="Book Antiqua" pitchFamily="18" charset="0"/>
              </a:rPr>
              <a:t>ЛЗ часто і дуже широко використовуються неправильно, в результаті чого може виникнути пряма або непряма загроза здоров'ю людини</a:t>
            </a:r>
          </a:p>
          <a:p>
            <a:pPr algn="l" rtl="0">
              <a:buNone/>
            </a:pPr>
            <a:endParaRPr lang="ru-RU" sz="2800" dirty="0" smtClean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sz="2800" dirty="0" smtClean="0">
                <a:latin typeface="Book Antiqua" pitchFamily="18" charset="0"/>
              </a:rPr>
              <a:t>Критерій 3. </a:t>
            </a:r>
          </a:p>
          <a:p>
            <a:pPr marL="0" indent="0" algn="just" rtl="0">
              <a:buNone/>
            </a:pPr>
            <a:r>
              <a:rPr lang="ru-RU" sz="2800" dirty="0" smtClean="0">
                <a:latin typeface="Book Antiqua" pitchFamily="18" charset="0"/>
              </a:rPr>
              <a:t>Містять субстанції або препарати на їх основі, активність і / або побічні реакції яких потребують </a:t>
            </a:r>
            <a:r>
              <a:rPr lang="ru-RU" sz="2800" dirty="0" err="1" smtClean="0">
                <a:latin typeface="Book Antiqua" pitchFamily="18" charset="0"/>
              </a:rPr>
              <a:t>подальшого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вивчення</a:t>
            </a:r>
            <a:endParaRPr lang="uk-UA" sz="2800" dirty="0" smtClean="0">
              <a:latin typeface="Book Antiqua" pitchFamily="18" charset="0"/>
            </a:endParaRPr>
          </a:p>
          <a:p>
            <a:pPr algn="l" rtl="0">
              <a:buNone/>
            </a:pPr>
            <a:endParaRPr lang="ru-RU" sz="2800" dirty="0" smtClean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sz="2800" dirty="0" smtClean="0">
                <a:latin typeface="Book Antiqua" pitchFamily="18" charset="0"/>
              </a:rPr>
              <a:t>Критерій 4. </a:t>
            </a:r>
          </a:p>
          <a:p>
            <a:pPr marL="0" indent="0" algn="just" rtl="0">
              <a:buNone/>
            </a:pPr>
            <a:r>
              <a:rPr lang="ru-RU" sz="2800" dirty="0" smtClean="0">
                <a:latin typeface="Book Antiqua" pitchFamily="18" charset="0"/>
              </a:rPr>
              <a:t>Як правило, прописуються лікарем для парентерального введення.</a:t>
            </a:r>
            <a:endParaRPr lang="uk-UA" sz="2800" dirty="0" smtClean="0">
              <a:latin typeface="Book Antiqua" pitchFamily="18" charset="0"/>
            </a:endParaRPr>
          </a:p>
          <a:p>
            <a:pPr marL="0" indent="0" algn="l" rtl="0">
              <a:buNone/>
            </a:pPr>
            <a:endParaRPr lang="uk-UA" sz="2800" dirty="0" smtClean="0">
              <a:latin typeface="Book Antiqua" pitchFamily="18" charset="0"/>
            </a:endParaRPr>
          </a:p>
          <a:p>
            <a:pPr marL="0" indent="0" algn="l" rtl="0">
              <a:buNone/>
            </a:pPr>
            <a:endParaRPr lang="ru-RU" sz="28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927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92500" lnSpcReduction="20000"/>
          </a:bodyPr>
          <a:lstStyle/>
          <a:p>
            <a:pPr algn="ctr" rtl="0">
              <a:buNone/>
            </a:pPr>
            <a:r>
              <a:rPr lang="ru-RU" u="sng" dirty="0" smtClean="0">
                <a:latin typeface="Book Antiqua" pitchFamily="18" charset="0"/>
              </a:rPr>
              <a:t>Співвідношення "пряма загроза / </a:t>
            </a:r>
            <a:r>
              <a:rPr lang="ru-RU" u="sng" dirty="0" err="1" smtClean="0">
                <a:latin typeface="Book Antiqua" pitchFamily="18" charset="0"/>
              </a:rPr>
              <a:t>безпека</a:t>
            </a:r>
            <a:r>
              <a:rPr lang="ru-RU" u="sng" dirty="0" smtClean="0">
                <a:latin typeface="Book Antiqua" pitchFamily="18" charset="0"/>
              </a:rPr>
              <a:t>"</a:t>
            </a:r>
            <a:endParaRPr lang="uk-UA" u="sng" dirty="0" smtClean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dirty="0" smtClean="0">
                <a:latin typeface="Book Antiqua" pitchFamily="18" charset="0"/>
              </a:rPr>
              <a:t>Препарат повинен бути з:</a:t>
            </a:r>
            <a:endParaRPr lang="uk-UA" dirty="0" smtClean="0">
              <a:latin typeface="Book Antiqua" pitchFamily="18" charset="0"/>
            </a:endParaRPr>
          </a:p>
          <a:p>
            <a:pPr algn="l" rtl="0">
              <a:buNone/>
            </a:pPr>
            <a:r>
              <a:rPr lang="uk-UA" dirty="0" smtClean="0">
                <a:latin typeface="Book Antiqua" pitchFamily="18" charset="0"/>
              </a:rPr>
              <a:t>-  </a:t>
            </a:r>
            <a:r>
              <a:rPr lang="ru-RU" dirty="0" err="1" smtClean="0">
                <a:latin typeface="Book Antiqua" pitchFamily="18" charset="0"/>
              </a:rPr>
              <a:t>низькою</a:t>
            </a:r>
            <a:r>
              <a:rPr lang="ru-RU" dirty="0" smtClean="0">
                <a:latin typeface="Book Antiqua" pitchFamily="18" charset="0"/>
              </a:rPr>
              <a:t> загальною токсичністю, не впливати на репродуктивність, не бути </a:t>
            </a:r>
            <a:r>
              <a:rPr lang="ru-RU" dirty="0" err="1" smtClean="0">
                <a:latin typeface="Book Antiqua" pitchFamily="18" charset="0"/>
              </a:rPr>
              <a:t>генотоксичним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dirty="0" err="1" smtClean="0">
                <a:latin typeface="Book Antiqua" pitchFamily="18" charset="0"/>
              </a:rPr>
              <a:t>канцерогенним</a:t>
            </a:r>
            <a:r>
              <a:rPr lang="ru-RU" dirty="0" smtClean="0">
                <a:latin typeface="Book Antiqua" pitchFamily="18" charset="0"/>
              </a:rPr>
              <a:t>;</a:t>
            </a:r>
            <a:endParaRPr lang="uk-UA" dirty="0" smtClean="0">
              <a:latin typeface="Book Antiqua" pitchFamily="18" charset="0"/>
            </a:endParaRPr>
          </a:p>
          <a:p>
            <a:pPr algn="just" rtl="0">
              <a:buFontTx/>
              <a:buChar char="-"/>
            </a:pPr>
            <a:r>
              <a:rPr lang="ru-RU" dirty="0" err="1" smtClean="0">
                <a:latin typeface="Book Antiqua" pitchFamily="18" charset="0"/>
              </a:rPr>
              <a:t>низьким</a:t>
            </a:r>
            <a:r>
              <a:rPr lang="ru-RU" dirty="0" smtClean="0">
                <a:latin typeface="Book Antiqua" pitchFamily="18" charset="0"/>
              </a:rPr>
              <a:t> ступенем ризику виникнення виражених </a:t>
            </a:r>
            <a:r>
              <a:rPr lang="ru-RU" dirty="0" err="1" smtClean="0">
                <a:latin typeface="Book Antiqua" pitchFamily="18" charset="0"/>
              </a:rPr>
              <a:t>дозозалежних</a:t>
            </a:r>
            <a:r>
              <a:rPr lang="ru-RU" dirty="0" smtClean="0">
                <a:latin typeface="Book Antiqua" pitchFamily="18" charset="0"/>
              </a:rPr>
              <a:t> побічних реакцій в </a:t>
            </a:r>
            <a:r>
              <a:rPr lang="ru-RU" dirty="0" err="1" smtClean="0">
                <a:latin typeface="Book Antiqua" pitchFamily="18" charset="0"/>
              </a:rPr>
              <a:t>популяції</a:t>
            </a:r>
            <a:r>
              <a:rPr lang="ru-RU" dirty="0" smtClean="0">
                <a:latin typeface="Book Antiqua" pitchFamily="18" charset="0"/>
              </a:rPr>
              <a:t>;</a:t>
            </a:r>
            <a:endParaRPr lang="uk-UA" dirty="0" smtClean="0">
              <a:latin typeface="Book Antiqua" pitchFamily="18" charset="0"/>
            </a:endParaRPr>
          </a:p>
          <a:p>
            <a:pPr algn="just" rtl="0">
              <a:buFontTx/>
              <a:buChar char="-"/>
            </a:pPr>
            <a:r>
              <a:rPr lang="ru-RU" dirty="0" err="1" smtClean="0">
                <a:latin typeface="Book Antiqua" pitchFamily="18" charset="0"/>
              </a:rPr>
              <a:t>низьким</a:t>
            </a:r>
            <a:r>
              <a:rPr lang="ru-RU" dirty="0" smtClean="0">
                <a:latin typeface="Book Antiqua" pitchFamily="18" charset="0"/>
              </a:rPr>
              <a:t> ступенем ризику виникнення непередбачених побічних реакцій;</a:t>
            </a:r>
            <a:endParaRPr lang="uk-UA" dirty="0" smtClean="0">
              <a:latin typeface="Book Antiqua" pitchFamily="18" charset="0"/>
            </a:endParaRPr>
          </a:p>
          <a:p>
            <a:pPr algn="just" rtl="0">
              <a:buNone/>
            </a:pPr>
            <a:r>
              <a:rPr lang="ru-RU" dirty="0" smtClean="0">
                <a:latin typeface="Book Antiqua" pitchFamily="18" charset="0"/>
              </a:rPr>
              <a:t>-  </a:t>
            </a:r>
            <a:r>
              <a:rPr lang="ru-RU" dirty="0" err="1" smtClean="0">
                <a:latin typeface="Book Antiqua" pitchFamily="18" charset="0"/>
              </a:rPr>
              <a:t>відсутністю</a:t>
            </a:r>
            <a:r>
              <a:rPr lang="ru-RU" dirty="0" smtClean="0">
                <a:latin typeface="Book Antiqua" pitchFamily="18" charset="0"/>
              </a:rPr>
              <a:t> взаємодій з широко вживаними лікарськими препаратами, які можуть дати побічні реакції</a:t>
            </a:r>
            <a:endParaRPr lang="uk-UA" dirty="0" smtClean="0">
              <a:latin typeface="Book Antiqua" pitchFamily="18" charset="0"/>
            </a:endParaRPr>
          </a:p>
          <a:p>
            <a:pPr algn="l" rtl="0"/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</a:t>
            </a:r>
            <a:endParaRPr lang="uk-UA" sz="2800" b="1" i="1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85000" lnSpcReduction="10000"/>
          </a:bodyPr>
          <a:lstStyle/>
          <a:p>
            <a:pPr algn="ctr" rtl="0">
              <a:buNone/>
            </a:pPr>
            <a:r>
              <a:rPr lang="ru-RU" sz="3500" u="sng" dirty="0" smtClean="0">
                <a:latin typeface="Book Antiqua" pitchFamily="18" charset="0"/>
              </a:rPr>
              <a:t>Співвідношення «непряма загроза / безпека»</a:t>
            </a:r>
          </a:p>
          <a:p>
            <a:pPr algn="ctr" rtl="0">
              <a:buNone/>
            </a:pPr>
            <a:endParaRPr lang="ru-RU" sz="2800" dirty="0" smtClean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dirty="0" smtClean="0">
                <a:latin typeface="Book Antiqua" pitchFamily="18" charset="0"/>
              </a:rPr>
              <a:t>- при правильному застосуванні препарату, може бути ситуація, коли зменшення вираженості симптомів може маскувати захворювання, в зв'язку, з чим пацієнту потрібна лікарська допомога</a:t>
            </a:r>
          </a:p>
          <a:p>
            <a:pPr algn="l" rtl="0">
              <a:buNone/>
            </a:pPr>
            <a:endParaRPr lang="ru-RU" dirty="0" smtClean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dirty="0" smtClean="0">
                <a:latin typeface="Book Antiqua" pitchFamily="18" charset="0"/>
              </a:rPr>
              <a:t> - часте вживання підвищує ризик розвитку </a:t>
            </a:r>
            <a:r>
              <a:rPr lang="ru-RU" dirty="0" err="1" smtClean="0">
                <a:latin typeface="Book Antiqua" pitchFamily="18" charset="0"/>
              </a:rPr>
              <a:t>лікарської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резистентності</a:t>
            </a:r>
            <a:r>
              <a:rPr lang="ru-RU" dirty="0" smtClean="0">
                <a:latin typeface="Book Antiqua" pitchFamily="18" charset="0"/>
              </a:rPr>
              <a:t> та користь від препарату </a:t>
            </a:r>
            <a:r>
              <a:rPr lang="ru-RU" dirty="0" err="1" smtClean="0">
                <a:latin typeface="Book Antiqua" pitchFamily="18" charset="0"/>
              </a:rPr>
              <a:t>сумнівна</a:t>
            </a:r>
            <a:r>
              <a:rPr lang="ru-RU" dirty="0" smtClean="0">
                <a:latin typeface="Book Antiqua" pitchFamily="18" charset="0"/>
              </a:rPr>
              <a:t> </a:t>
            </a:r>
          </a:p>
          <a:p>
            <a:pPr algn="l" rtl="0">
              <a:buNone/>
            </a:pPr>
            <a:endParaRPr lang="ru-RU" dirty="0" smtClean="0">
              <a:latin typeface="Book Antiqua" pitchFamily="18" charset="0"/>
            </a:endParaRPr>
          </a:p>
          <a:p>
            <a:pPr algn="just" rtl="0">
              <a:buNone/>
            </a:pPr>
            <a:r>
              <a:rPr lang="ru-RU" dirty="0" smtClean="0">
                <a:latin typeface="Book Antiqua" pitchFamily="18" charset="0"/>
              </a:rPr>
              <a:t>- якщо симптоми, для зменшення яких використовується препарат, пацієнт не може діагностувати самостійно</a:t>
            </a:r>
            <a:endParaRPr lang="uk-UA" dirty="0" smtClean="0">
              <a:latin typeface="Book Antiqua" pitchFamily="18" charset="0"/>
            </a:endParaRPr>
          </a:p>
          <a:p>
            <a:pPr algn="l" rtl="0">
              <a:buNone/>
            </a:pP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2400" b="1" i="1" dirty="0" smtClean="0">
                <a:solidFill>
                  <a:srgbClr val="002060"/>
                </a:solidFill>
                <a:latin typeface="Book Antiqua" pitchFamily="18" charset="0"/>
              </a:rPr>
              <a:t> Нормативно-правове регулювання безрецептурного відпуску препаратів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07504" y="404664"/>
            <a:ext cx="903649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b="1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НАКАЗ МОЗ УКРАЇНИ від </a:t>
            </a:r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18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.04.2019 № </a:t>
            </a:r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876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«Про затвердження Переліку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лікарськіх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 засобів, дозволених до</a:t>
            </a:r>
            <a:r>
              <a:rPr kumimoji="0" lang="uk-UA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 з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астосування в Україні, які відпускаються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без рецептів з аптек та їх структурних підрозділів 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всього в переліку - </a:t>
            </a:r>
            <a:r>
              <a:rPr lang="uk-UA" sz="2400" b="1" u="sng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2 961 </a:t>
            </a:r>
            <a:r>
              <a:rPr lang="uk-UA" sz="2400" b="1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торгов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их найменувань з урахуванням форми випуску і дозування ЛЗ 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4509120"/>
          <a:ext cx="8856985" cy="1725806"/>
        </p:xfrm>
        <a:graphic>
          <a:graphicData uri="http://schemas.openxmlformats.org/drawingml/2006/table">
            <a:tbl>
              <a:tblPr/>
              <a:tblGrid>
                <a:gridCol w="541508"/>
                <a:gridCol w="1010506"/>
                <a:gridCol w="923541"/>
                <a:gridCol w="2110471"/>
                <a:gridCol w="1213607"/>
                <a:gridCol w="746834"/>
                <a:gridCol w="1365307"/>
                <a:gridCol w="945211"/>
              </a:tblGrid>
              <a:tr h="434434"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Торгова назва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МНН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форма випуску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заявник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Країна заявника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Виробник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Країна виробника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45686"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1 ... ..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L-</a:t>
                      </a:r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ЦЕТ®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Levocetirizine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сироп, 2,5 мг / 5 мл по 60 мл 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або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100 мл у флаконах № 1 разом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мірною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ложкою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ТОВ </a:t>
                      </a:r>
                      <a:endParaRPr lang="uk-UA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uk-UA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"</a:t>
                      </a:r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КУСУМ ФАРМ "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Україна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ТОВ </a:t>
                      </a:r>
                      <a:endParaRPr lang="uk-UA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uk-UA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"</a:t>
                      </a:r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КУСУМ ФАРМ "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Україна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45686">
                <a:tc>
                  <a:txBody>
                    <a:bodyPr/>
                    <a:lstStyle/>
                    <a:p>
                      <a:pPr algn="ctr" rtl="0"/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2 961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ЮНІВІТ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Multivitamins and other minerals, incl. combinations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Таблетки, вкріті плівковою оболонки, по 10 таблеток у блістері; по 3 блістері у пачці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АТ "КИЇВСЬКИЙ вітамінний ЗАВОД"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Україна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АТ "КИЇВСЬКИЙ вітамінний ЗАВОД"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Україна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найбільш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поширені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симптоми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при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лікуванні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яких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застосовуються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безрецептурні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ЛЗ</a:t>
            </a:r>
            <a:endParaRPr lang="uk-UA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pPr marL="0" indent="0" algn="l" rtl="0">
              <a:buNone/>
            </a:pPr>
            <a:r>
              <a:rPr lang="ru-RU" sz="5800" b="1" dirty="0" smtClean="0">
                <a:latin typeface="Bookman Old Style" pitchFamily="18" charset="0"/>
              </a:rPr>
              <a:t> </a:t>
            </a:r>
          </a:p>
          <a:p>
            <a:pPr marL="0" indent="0" algn="l" rtl="0">
              <a:buNone/>
            </a:pPr>
            <a:endParaRPr lang="ru-RU" sz="80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підвищена температура тіла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біль в горлі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головний біль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кашель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грип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ГРВІ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алергія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риніт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дисбактеріоз</a:t>
            </a:r>
          </a:p>
          <a:p>
            <a:pPr marL="0" indent="0" algn="ctr" rtl="0">
              <a:buFont typeface="Wingdings" pitchFamily="2" charset="2"/>
              <a:buChar char="Ø"/>
            </a:pPr>
            <a:endParaRPr lang="ru-RU" sz="80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 algn="l" rtl="0">
              <a:buNone/>
            </a:pPr>
            <a:endParaRPr lang="ru-RU" sz="80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endParaRPr lang="uk-UA" sz="32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 rtl="0">
              <a:buNone/>
            </a:pPr>
            <a:endParaRPr lang="ru-RU" sz="2400" b="1" i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rtl="0">
              <a:buNone/>
            </a:pPr>
            <a:endParaRPr lang="ru-RU" sz="2400" b="1" i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rtl="0">
              <a:buNone/>
            </a:pP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Категорії пацієнтів, які потребують особливої ​​уваги при відпустці безрецептурних препаратів 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/>
            </a:r>
            <a:br>
              <a:rPr lang="uk-UA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endParaRPr lang="ru-RU" sz="2400" dirty="0" smtClean="0"/>
          </a:p>
          <a:p>
            <a:pPr algn="l" rtl="0">
              <a:buNone/>
            </a:pPr>
            <a:endParaRPr lang="ru-RU" sz="2400" dirty="0" smtClean="0"/>
          </a:p>
          <a:p>
            <a:pPr algn="l" rtl="0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літні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люди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вагітні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жінки</a:t>
            </a:r>
            <a:endParaRPr lang="ru-RU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жінки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у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період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годування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груддю</a:t>
            </a:r>
            <a:endParaRPr lang="ru-RU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діти </a:t>
            </a:r>
            <a:endPara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Відповідальне самолікування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-</a:t>
            </a:r>
            <a:endParaRPr lang="uk-UA" sz="3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dirty="0" smtClean="0">
                <a:latin typeface="Book Antiqua" pitchFamily="18" charset="0"/>
              </a:rPr>
              <a:t>- це розумне застосування самим пацієнтом лікарських засобів з високим профілем безпеки, що знаходяться у вільному продажі, з метою профілактики або лікування легких нездужань до надання професійної лікарської допомоги</a:t>
            </a:r>
          </a:p>
          <a:p>
            <a:pPr algn="ctr" rtl="0">
              <a:buNone/>
            </a:pPr>
            <a:r>
              <a:rPr lang="ru-RU" sz="2800" i="1" dirty="0" smtClean="0">
                <a:latin typeface="Book Antiqua" pitchFamily="18" charset="0"/>
              </a:rPr>
              <a:t>(Визначення ВООЗ)</a:t>
            </a:r>
            <a:endParaRPr lang="uk-UA" sz="2800" i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Концепція відповідального самолікування</a:t>
            </a:r>
            <a:endParaRPr lang="uk-UA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24744"/>
            <a:ext cx="8352928" cy="563231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Book Antiqua" pitchFamily="18" charset="0"/>
              </a:rPr>
              <a:t> У 1994 році Європейська асоціація виробників безрецептурних препаратів (</a:t>
            </a:r>
            <a:r>
              <a:rPr lang="en-US" sz="2000" dirty="0" smtClean="0">
                <a:latin typeface="Book Antiqua" pitchFamily="18" charset="0"/>
              </a:rPr>
              <a:t>AESGP) </a:t>
            </a:r>
            <a:r>
              <a:rPr lang="uk-UA" sz="2000" dirty="0" smtClean="0">
                <a:latin typeface="Book Antiqua" pitchFamily="18" charset="0"/>
              </a:rPr>
              <a:t>термін «самолікування» перетворила на «відповідальне самолікування» </a:t>
            </a:r>
          </a:p>
          <a:p>
            <a:pPr>
              <a:lnSpc>
                <a:spcPct val="150000"/>
              </a:lnSpc>
            </a:pPr>
            <a:r>
              <a:rPr lang="uk-UA" sz="2000" dirty="0" smtClean="0">
                <a:latin typeface="Book Antiqua" pitchFamily="18" charset="0"/>
              </a:rPr>
              <a:t>Концепція  відповідального самолікування: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 smtClean="0">
                <a:latin typeface="Book Antiqua" pitchFamily="18" charset="0"/>
              </a:rPr>
              <a:t>  одержала офіційне визнання на європейському рівні,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 smtClean="0">
                <a:latin typeface="Book Antiqua" pitchFamily="18" charset="0"/>
              </a:rPr>
              <a:t>  допускає самостійне застосування безрецептурних ЛП для усунення симптомів безпечних захворювань 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 smtClean="0">
                <a:latin typeface="Book Antiqua" pitchFamily="18" charset="0"/>
              </a:rPr>
              <a:t>  застосовується у тих клінічних ситуаціях, де симптоми очевидні, пізнані і не потребують спостереження фахівця,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 smtClean="0">
                <a:latin typeface="Book Antiqua" pitchFamily="18" charset="0"/>
              </a:rPr>
              <a:t>  для лікування захворювань, які не вимагають втручання лікаря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 smtClean="0">
                <a:latin typeface="Book Antiqua" pitchFamily="18" charset="0"/>
              </a:rPr>
              <a:t> для лікування захворювань,  стосовно яких пацієнт уже отримав консультацію лікаря або принаймні провізора</a:t>
            </a:r>
            <a:endParaRPr lang="uk-UA" sz="2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</a:rPr>
              <a:t>Концепція відповідального самолікування</a:t>
            </a:r>
            <a:br>
              <a:rPr lang="ru-RU" sz="4000" i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uk-UA" sz="40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ru-RU" sz="2800" i="1" dirty="0" smtClean="0">
                <a:latin typeface="Book Antiqua" pitchFamily="18" charset="0"/>
              </a:rPr>
              <a:t>Місія концепції</a:t>
            </a:r>
          </a:p>
          <a:p>
            <a:pPr algn="l" rtl="0">
              <a:buNone/>
            </a:pPr>
            <a:r>
              <a:rPr lang="ru-RU" sz="2800" dirty="0" smtClean="0">
                <a:latin typeface="Book Antiqua" pitchFamily="18" charset="0"/>
              </a:rPr>
              <a:t> 	</a:t>
            </a:r>
            <a:r>
              <a:rPr lang="ru-RU" sz="2800" dirty="0" err="1" smtClean="0">
                <a:latin typeface="Book Antiqua" pitchFamily="18" charset="0"/>
              </a:rPr>
              <a:t>поліпшення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здоров'я</a:t>
            </a:r>
            <a:r>
              <a:rPr lang="ru-RU" sz="2800" dirty="0" smtClean="0">
                <a:latin typeface="Book Antiqua" pitchFamily="18" charset="0"/>
              </a:rPr>
              <a:t> та якості життя населення</a:t>
            </a:r>
          </a:p>
          <a:p>
            <a:pPr marL="82296" indent="0" algn="l" rtl="0">
              <a:buNone/>
            </a:pPr>
            <a:r>
              <a:rPr lang="ru-RU" sz="2800" i="1" dirty="0" smtClean="0">
                <a:latin typeface="Book Antiqua" pitchFamily="18" charset="0"/>
              </a:rPr>
              <a:t>Мета концепції</a:t>
            </a:r>
          </a:p>
          <a:p>
            <a:pPr algn="just" rtl="0">
              <a:buNone/>
            </a:pPr>
            <a:r>
              <a:rPr lang="ru-RU" sz="2800" dirty="0" smtClean="0">
                <a:latin typeface="Book Antiqua" pitchFamily="18" charset="0"/>
              </a:rPr>
              <a:t> 	</a:t>
            </a:r>
            <a:r>
              <a:rPr lang="ru-RU" sz="2800" dirty="0" err="1" smtClean="0">
                <a:latin typeface="Book Antiqua" pitchFamily="18" charset="0"/>
              </a:rPr>
              <a:t>Зміна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звичайної</a:t>
            </a:r>
            <a:r>
              <a:rPr lang="ru-RU" sz="2800" dirty="0" smtClean="0">
                <a:latin typeface="Book Antiqua" pitchFamily="18" charset="0"/>
              </a:rPr>
              <a:t> поведінки громадян при самолікуванні в сторону усвідомленого відповідального ставлення до свого здоров'я, за допомогою підвищення рівня медичної освіченості різних </a:t>
            </a:r>
            <a:r>
              <a:rPr lang="ru-RU" sz="2800" dirty="0" err="1" smtClean="0">
                <a:latin typeface="Book Antiqua" pitchFamily="18" charset="0"/>
              </a:rPr>
              <a:t>верств</a:t>
            </a:r>
            <a:r>
              <a:rPr lang="ru-RU" sz="2800" dirty="0" smtClean="0">
                <a:latin typeface="Book Antiqua" pitchFamily="18" charset="0"/>
              </a:rPr>
              <a:t> </a:t>
            </a:r>
            <a:r>
              <a:rPr lang="ru-RU" sz="2800" dirty="0" err="1" smtClean="0">
                <a:latin typeface="Book Antiqua" pitchFamily="18" charset="0"/>
              </a:rPr>
              <a:t>населення</a:t>
            </a:r>
            <a:endParaRPr lang="ru-RU" sz="2800" dirty="0" smtClean="0">
              <a:latin typeface="Book Antiqua" pitchFamily="18" charset="0"/>
            </a:endParaRPr>
          </a:p>
          <a:p>
            <a:pPr algn="l" rtl="0"/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Концепція відповідального самолікування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Концепція відповідального самолікування</a:t>
            </a: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764704"/>
            <a:ext cx="8136904" cy="3929345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Book Antiqua" pitchFamily="18" charset="0"/>
              </a:rPr>
              <a:t>Об'єктивні причини виникнення самолікування :</a:t>
            </a:r>
          </a:p>
          <a:p>
            <a:pPr algn="ctr"/>
            <a:r>
              <a:rPr lang="uk-UA" dirty="0" smtClean="0">
                <a:latin typeface="Book Antiqua" pitchFamily="18" charset="0"/>
              </a:rPr>
              <a:t>(</a:t>
            </a:r>
            <a:r>
              <a:rPr lang="uk-UA" sz="1200" i="1" dirty="0" smtClean="0">
                <a:latin typeface="Book Antiqua" pitchFamily="18" charset="0"/>
              </a:rPr>
              <a:t>за даними </a:t>
            </a:r>
            <a:r>
              <a:rPr lang="en-US" sz="1200" i="1" dirty="0" smtClean="0">
                <a:latin typeface="Book Antiqua" pitchFamily="18" charset="0"/>
              </a:rPr>
              <a:t>https://vseosvita.ua/library/sucasna-koncepcia-pitanna-samolikuvanna-pripustime-ci-nebezpecne-170012.html</a:t>
            </a:r>
            <a:r>
              <a:rPr lang="uk-UA" dirty="0" smtClean="0">
                <a:latin typeface="Book Antiqua" pitchFamily="18" charset="0"/>
              </a:rPr>
              <a:t>)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 smtClean="0">
                <a:latin typeface="Book Antiqua" pitchFamily="18" charset="0"/>
              </a:rPr>
              <a:t> 40% респондентів скаржаться на непрофесійність лікарів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 smtClean="0">
                <a:latin typeface="Book Antiqua" pitchFamily="18" charset="0"/>
              </a:rPr>
              <a:t>63% пацієнтів сприймають ряд хвороб, як прості і знайомі, тому не звертаються в ЛПЗ, а йдуть до аптеки… і самі лікуються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 smtClean="0">
                <a:latin typeface="Book Antiqua" pitchFamily="18" charset="0"/>
              </a:rPr>
              <a:t>47% опитуваних пояснюють самолікування наявністю необхідних ліків в аптеках і можливістю придбати їх без рецепта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 smtClean="0">
                <a:latin typeface="Book Antiqua" pitchFamily="18" charset="0"/>
              </a:rPr>
              <a:t>52% українців відкладають візит до лікаря внаслідок браку коштів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 smtClean="0">
                <a:latin typeface="Book Antiqua" pitchFamily="18" charset="0"/>
              </a:rPr>
              <a:t>підвищення ролі і впливу реклами ЛЗ на телебаченні та в інших засобах інформації</a:t>
            </a:r>
            <a:endParaRPr lang="uk-UA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013176"/>
            <a:ext cx="9144000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Великобританії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75% </a:t>
            </a:r>
            <a:r>
              <a:rPr lang="uk-UA" sz="2000" b="1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консультацій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b="1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лікарів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загальної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практики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пов'язані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з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лікуванням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загальних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нездужань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що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обходиться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державі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в 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2 </a:t>
            </a:r>
            <a:r>
              <a:rPr lang="uk-UA" sz="2000" b="1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млрд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b="1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дол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uk-UA" sz="2000" b="1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щорічно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В Європі з'ясували, що якщо 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5% пацієнтів </a:t>
            </a:r>
            <a:r>
              <a:rPr lang="uk-UA" sz="2000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прийдуть до відповідального лікування легких нездужань, економія складе 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16 </a:t>
            </a:r>
            <a:r>
              <a:rPr lang="uk-UA" sz="2000" b="1" dirty="0" err="1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млрд</a:t>
            </a:r>
            <a:r>
              <a:rPr lang="uk-UA" sz="2000" b="1" dirty="0" smtClean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євро на рік.</a:t>
            </a:r>
            <a:endParaRPr lang="uk-UA" sz="2000" b="1" dirty="0" smtClean="0"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r>
              <a:rPr lang="uk-UA" dirty="0" smtClean="0"/>
              <a:t/>
            </a:r>
            <a:br>
              <a:rPr lang="uk-UA" dirty="0" smtClean="0"/>
            </a:b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концепція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відповідального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самолікування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включає: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uk-UA" dirty="0" err="1" smtClean="0">
                <a:latin typeface="Book Antiqua" pitchFamily="18" charset="0"/>
              </a:rPr>
              <a:t>профілактику</a:t>
            </a:r>
            <a:r>
              <a:rPr lang="uk-UA" dirty="0" smtClean="0">
                <a:latin typeface="Book Antiqua" pitchFamily="18" charset="0"/>
              </a:rPr>
              <a:t> (</a:t>
            </a:r>
            <a:r>
              <a:rPr lang="uk-UA" dirty="0" err="1" smtClean="0">
                <a:latin typeface="Book Antiqua" pitchFamily="18" charset="0"/>
              </a:rPr>
              <a:t>фізична</a:t>
            </a:r>
            <a:r>
              <a:rPr lang="uk-UA" dirty="0" smtClean="0">
                <a:latin typeface="Book Antiqua" pitchFamily="18" charset="0"/>
              </a:rPr>
              <a:t> </a:t>
            </a:r>
            <a:r>
              <a:rPr lang="uk-UA" dirty="0" err="1" smtClean="0">
                <a:latin typeface="Book Antiqua" pitchFamily="18" charset="0"/>
              </a:rPr>
              <a:t>активність</a:t>
            </a:r>
            <a:r>
              <a:rPr lang="uk-UA" dirty="0" smtClean="0">
                <a:latin typeface="Book Antiqua" pitchFamily="18" charset="0"/>
              </a:rPr>
              <a:t>, </a:t>
            </a:r>
            <a:r>
              <a:rPr lang="uk-UA" dirty="0" err="1" smtClean="0">
                <a:latin typeface="Book Antiqua" pitchFamily="18" charset="0"/>
              </a:rPr>
              <a:t>правильне</a:t>
            </a:r>
            <a:r>
              <a:rPr lang="uk-UA" dirty="0" smtClean="0">
                <a:latin typeface="Book Antiqua" pitchFamily="18" charset="0"/>
              </a:rPr>
              <a:t> </a:t>
            </a:r>
            <a:r>
              <a:rPr lang="uk-UA" dirty="0" err="1" smtClean="0">
                <a:latin typeface="Book Antiqua" pitchFamily="18" charset="0"/>
              </a:rPr>
              <a:t>живлення</a:t>
            </a:r>
            <a:r>
              <a:rPr lang="uk-UA" dirty="0" smtClean="0">
                <a:latin typeface="Book Antiqua" pitchFamily="18" charset="0"/>
              </a:rPr>
              <a:t>)</a:t>
            </a:r>
          </a:p>
          <a:p>
            <a:pPr algn="l" rtl="0">
              <a:buFont typeface="Wingdings" pitchFamily="2" charset="2"/>
              <a:buChar char="Ø"/>
            </a:pPr>
            <a:r>
              <a:rPr lang="uk-UA" dirty="0" smtClean="0">
                <a:latin typeface="Book Antiqua" pitchFamily="18" charset="0"/>
              </a:rPr>
              <a:t>моніторинг стану здоров'я та ранню діагностику</a:t>
            </a:r>
          </a:p>
          <a:p>
            <a:pPr algn="l" rtl="0">
              <a:buFont typeface="Wingdings" pitchFamily="2" charset="2"/>
              <a:buChar char="Ø"/>
            </a:pPr>
            <a:r>
              <a:rPr lang="uk-UA" dirty="0" smtClean="0">
                <a:latin typeface="Book Antiqua" pitchFamily="18" charset="0"/>
              </a:rPr>
              <a:t>прихильність до лікування</a:t>
            </a:r>
          </a:p>
          <a:p>
            <a:pPr algn="l" rtl="0">
              <a:buFont typeface="Wingdings" pitchFamily="2" charset="2"/>
              <a:buChar char="Ø"/>
            </a:pPr>
            <a:r>
              <a:rPr lang="uk-UA" dirty="0" smtClean="0">
                <a:latin typeface="Book Antiqua" pitchFamily="18" charset="0"/>
              </a:rPr>
              <a:t>відповідальність за правильний прийом препаратів та їх усвідомлений вибір в випадках, коли це можливо</a:t>
            </a:r>
          </a:p>
          <a:p>
            <a:pPr algn="l" rtl="0">
              <a:buNone/>
            </a:pP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r>
              <a:rPr lang="uk-UA" i="1" dirty="0" smtClean="0"/>
              <a:t/>
            </a:r>
            <a:br>
              <a:rPr lang="uk-UA" i="1" dirty="0" smtClean="0"/>
            </a:b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захворювання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і </a:t>
            </a: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симптоми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у рамках </a:t>
            </a: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відповідального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самолікування</a:t>
            </a:r>
            <a:r>
              <a:rPr lang="uk-UA" sz="40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/>
            </a:r>
            <a:br>
              <a:rPr lang="uk-UA" sz="40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endParaRPr lang="uk-UA" sz="4000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algn="l" rtl="0"/>
            <a:r>
              <a:rPr lang="uk-UA" sz="3600" dirty="0" smtClean="0">
                <a:latin typeface="Book Antiqua" pitchFamily="18" charset="0"/>
              </a:rPr>
              <a:t>застуда (озноб, </a:t>
            </a:r>
            <a:r>
              <a:rPr lang="uk-UA" sz="3600" dirty="0" err="1" smtClean="0">
                <a:latin typeface="Book Antiqua" pitchFamily="18" charset="0"/>
              </a:rPr>
              <a:t>головний</a:t>
            </a:r>
            <a:r>
              <a:rPr lang="uk-UA" sz="3600" dirty="0" smtClean="0">
                <a:latin typeface="Book Antiqua" pitchFamily="18" charset="0"/>
              </a:rPr>
              <a:t> і </a:t>
            </a:r>
            <a:r>
              <a:rPr lang="uk-UA" sz="3600" dirty="0" err="1" smtClean="0">
                <a:latin typeface="Book Antiqua" pitchFamily="18" charset="0"/>
              </a:rPr>
              <a:t>м'язова</a:t>
            </a:r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біль</a:t>
            </a:r>
            <a:r>
              <a:rPr lang="uk-UA" sz="3600" dirty="0" smtClean="0">
                <a:latin typeface="Book Antiqua" pitchFamily="18" charset="0"/>
              </a:rPr>
              <a:t>, </a:t>
            </a:r>
            <a:r>
              <a:rPr lang="uk-UA" sz="3600" dirty="0" err="1" smtClean="0">
                <a:latin typeface="Book Antiqua" pitchFamily="18" charset="0"/>
              </a:rPr>
              <a:t>нежить</a:t>
            </a:r>
            <a:r>
              <a:rPr lang="uk-UA" sz="3600" dirty="0" smtClean="0">
                <a:latin typeface="Book Antiqua" pitchFamily="18" charset="0"/>
              </a:rPr>
              <a:t>, </a:t>
            </a:r>
            <a:r>
              <a:rPr lang="uk-UA" sz="3600" dirty="0" err="1" smtClean="0">
                <a:latin typeface="Book Antiqua" pitchFamily="18" charset="0"/>
              </a:rPr>
              <a:t>біль</a:t>
            </a:r>
            <a:r>
              <a:rPr lang="uk-UA" sz="3600" dirty="0" smtClean="0">
                <a:latin typeface="Book Antiqua" pitchFamily="18" charset="0"/>
              </a:rPr>
              <a:t> в </a:t>
            </a:r>
            <a:r>
              <a:rPr lang="uk-UA" sz="3600" dirty="0" err="1" smtClean="0">
                <a:latin typeface="Book Antiqua" pitchFamily="18" charset="0"/>
              </a:rPr>
              <a:t>горлі</a:t>
            </a:r>
            <a:r>
              <a:rPr lang="uk-UA" sz="3600" dirty="0" smtClean="0">
                <a:latin typeface="Book Antiqua" pitchFamily="18" charset="0"/>
              </a:rPr>
              <a:t> та ін.)</a:t>
            </a:r>
          </a:p>
          <a:p>
            <a:pPr algn="l" rtl="0"/>
            <a:r>
              <a:rPr lang="uk-UA" sz="3600" dirty="0" err="1" smtClean="0">
                <a:latin typeface="Book Antiqua" pitchFamily="18" charset="0"/>
              </a:rPr>
              <a:t>дерматологічні</a:t>
            </a:r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захворювання</a:t>
            </a:r>
            <a:r>
              <a:rPr lang="uk-UA" sz="3600" dirty="0" smtClean="0">
                <a:latin typeface="Book Antiqua" pitchFamily="18" charset="0"/>
              </a:rPr>
              <a:t> (</a:t>
            </a:r>
            <a:r>
              <a:rPr lang="uk-UA" sz="3600" dirty="0" err="1" smtClean="0">
                <a:latin typeface="Book Antiqua" pitchFamily="18" charset="0"/>
              </a:rPr>
              <a:t>екзема</a:t>
            </a:r>
            <a:r>
              <a:rPr lang="uk-UA" sz="3600" dirty="0" smtClean="0">
                <a:latin typeface="Book Antiqua" pitchFamily="18" charset="0"/>
              </a:rPr>
              <a:t>, </a:t>
            </a:r>
            <a:r>
              <a:rPr lang="uk-UA" sz="3600" dirty="0" err="1" smtClean="0">
                <a:latin typeface="Book Antiqua" pitchFamily="18" charset="0"/>
              </a:rPr>
              <a:t>дерматити</a:t>
            </a:r>
            <a:r>
              <a:rPr lang="uk-UA" sz="3600" dirty="0" smtClean="0">
                <a:latin typeface="Book Antiqua" pitchFamily="18" charset="0"/>
              </a:rPr>
              <a:t> та ін.)</a:t>
            </a:r>
          </a:p>
          <a:p>
            <a:pPr algn="l" rtl="0"/>
            <a:r>
              <a:rPr lang="uk-UA" sz="3600" dirty="0" err="1" smtClean="0">
                <a:latin typeface="Book Antiqua" pitchFamily="18" charset="0"/>
              </a:rPr>
              <a:t>невеликі</a:t>
            </a:r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рани</a:t>
            </a:r>
            <a:r>
              <a:rPr lang="uk-UA" sz="3600" dirty="0" smtClean="0">
                <a:latin typeface="Book Antiqua" pitchFamily="18" charset="0"/>
              </a:rPr>
              <a:t> (</a:t>
            </a:r>
            <a:r>
              <a:rPr lang="uk-UA" sz="3600" dirty="0" err="1" smtClean="0">
                <a:latin typeface="Book Antiqua" pitchFamily="18" charset="0"/>
              </a:rPr>
              <a:t>наприклад</a:t>
            </a:r>
            <a:r>
              <a:rPr lang="uk-UA" sz="3600" dirty="0" smtClean="0">
                <a:latin typeface="Book Antiqua" pitchFamily="18" charset="0"/>
              </a:rPr>
              <a:t>, </a:t>
            </a:r>
            <a:r>
              <a:rPr lang="ru-RU" sz="3600" dirty="0" smtClean="0">
                <a:latin typeface="Book Antiqua" pitchFamily="18" charset="0"/>
              </a:rPr>
              <a:t>порізи) </a:t>
            </a:r>
            <a:endParaRPr lang="uk-UA" sz="3600" dirty="0" smtClean="0">
              <a:latin typeface="Book Antiqua" pitchFamily="18" charset="0"/>
            </a:endParaRPr>
          </a:p>
          <a:p>
            <a:pPr algn="l" rtl="0"/>
            <a:r>
              <a:rPr lang="uk-UA" sz="3600" dirty="0" smtClean="0">
                <a:latin typeface="Book Antiqua" pitchFamily="18" charset="0"/>
              </a:rPr>
              <a:t>легкі розлади шлунково-кишкового тракту (печія, метеоризм, дискомфорт в животі та ін.)</a:t>
            </a:r>
          </a:p>
          <a:p>
            <a:pPr algn="l" rtl="0"/>
            <a:r>
              <a:rPr lang="uk-UA" sz="3600" dirty="0" err="1" smtClean="0">
                <a:latin typeface="Book Antiqua" pitchFamily="18" charset="0"/>
              </a:rPr>
              <a:t>слабка</a:t>
            </a:r>
            <a:r>
              <a:rPr lang="uk-UA" sz="3600" dirty="0" smtClean="0">
                <a:latin typeface="Book Antiqua" pitchFamily="18" charset="0"/>
              </a:rPr>
              <a:t> і </a:t>
            </a:r>
            <a:r>
              <a:rPr lang="uk-UA" sz="3600" dirty="0" err="1" smtClean="0">
                <a:latin typeface="Book Antiqua" pitchFamily="18" charset="0"/>
              </a:rPr>
              <a:t>помірна</a:t>
            </a:r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біль</a:t>
            </a:r>
            <a:r>
              <a:rPr lang="uk-UA" sz="3600" dirty="0" smtClean="0">
                <a:latin typeface="Book Antiqua" pitchFamily="18" charset="0"/>
              </a:rPr>
              <a:t>, в тому </a:t>
            </a:r>
            <a:r>
              <a:rPr lang="uk-UA" sz="3600" dirty="0" err="1" smtClean="0">
                <a:latin typeface="Book Antiqua" pitchFamily="18" charset="0"/>
              </a:rPr>
              <a:t>числі</a:t>
            </a:r>
            <a:r>
              <a:rPr lang="uk-UA" sz="3600" dirty="0" smtClean="0">
                <a:latin typeface="Book Antiqua" pitchFamily="18" charset="0"/>
              </a:rPr>
              <a:t> в </a:t>
            </a:r>
            <a:r>
              <a:rPr lang="uk-UA" sz="3600" dirty="0" err="1" smtClean="0">
                <a:latin typeface="Book Antiqua" pitchFamily="18" charset="0"/>
              </a:rPr>
              <a:t>суглобах</a:t>
            </a:r>
            <a:endParaRPr lang="uk-UA" sz="3600" dirty="0" smtClean="0">
              <a:latin typeface="Book Antiqua" pitchFamily="18" charset="0"/>
            </a:endParaRPr>
          </a:p>
          <a:p>
            <a:pPr algn="l" rtl="0"/>
            <a:r>
              <a:rPr lang="uk-UA" sz="3600" dirty="0" smtClean="0">
                <a:latin typeface="Book Antiqua" pitchFamily="18" charset="0"/>
              </a:rPr>
              <a:t>лікування і профілактика </a:t>
            </a:r>
            <a:r>
              <a:rPr lang="uk-UA" sz="3600" dirty="0" err="1" smtClean="0">
                <a:latin typeface="Book Antiqua" pitchFamily="18" charset="0"/>
              </a:rPr>
              <a:t>вітаміно-</a:t>
            </a:r>
            <a:r>
              <a:rPr lang="uk-UA" sz="3600" dirty="0" smtClean="0">
                <a:latin typeface="Book Antiqua" pitchFamily="18" charset="0"/>
              </a:rPr>
              <a:t> і </a:t>
            </a:r>
            <a:r>
              <a:rPr lang="uk-UA" sz="3600" dirty="0" err="1" smtClean="0">
                <a:latin typeface="Book Antiqua" pitchFamily="18" charset="0"/>
              </a:rPr>
              <a:t>мінерало-дефіцитних</a:t>
            </a:r>
            <a:r>
              <a:rPr lang="uk-UA" sz="3600" dirty="0" smtClean="0">
                <a:latin typeface="Book Antiqua" pitchFamily="18" charset="0"/>
              </a:rPr>
              <a:t> станів</a:t>
            </a:r>
          </a:p>
          <a:p>
            <a:pPr algn="l" rtl="0"/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лікування</a:t>
            </a:r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встановлених</a:t>
            </a:r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хронічних</a:t>
            </a:r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захворювань</a:t>
            </a:r>
            <a:r>
              <a:rPr lang="uk-UA" sz="3600" dirty="0" smtClean="0">
                <a:latin typeface="Book Antiqua" pitchFamily="18" charset="0"/>
              </a:rPr>
              <a:t>, </a:t>
            </a:r>
            <a:r>
              <a:rPr lang="uk-UA" sz="3600" dirty="0" err="1" smtClean="0">
                <a:latin typeface="Book Antiqua" pitchFamily="18" charset="0"/>
              </a:rPr>
              <a:t>призначене</a:t>
            </a:r>
            <a:r>
              <a:rPr lang="uk-UA" sz="3600" dirty="0" smtClean="0">
                <a:latin typeface="Book Antiqua" pitchFamily="18" charset="0"/>
              </a:rPr>
              <a:t> </a:t>
            </a:r>
            <a:r>
              <a:rPr lang="uk-UA" sz="3600" dirty="0" err="1" smtClean="0">
                <a:latin typeface="Book Antiqua" pitchFamily="18" charset="0"/>
              </a:rPr>
              <a:t>лікарем</a:t>
            </a:r>
            <a:endParaRPr lang="uk-UA" sz="3600" dirty="0" smtClean="0">
              <a:latin typeface="Book Antiqua" pitchFamily="18" charset="0"/>
            </a:endParaRP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Концепція відповідального самолікування</a:t>
            </a:r>
            <a:endParaRPr lang="uk-UA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endParaRPr lang="uk-UA" dirty="0"/>
          </a:p>
        </p:txBody>
      </p:sp>
      <p:pic>
        <p:nvPicPr>
          <p:cNvPr id="4" name="Рисунок 3" descr="https://medinfo.social/files/uch_group51/uch_pgroup68/uch_uch623/image/image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1556792"/>
            <a:ext cx="8928992" cy="489654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9675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Умови реалізації концепції</a:t>
            </a:r>
            <a:b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відповідального самолікування</a:t>
            </a:r>
            <a:endParaRPr lang="uk-UA" sz="3200" i="1" dirty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060848"/>
            <a:ext cx="8424936" cy="4555093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82296" indent="0" algn="l" rtl="0">
              <a:buNone/>
            </a:pPr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 боку споживача</a:t>
            </a:r>
          </a:p>
          <a:p>
            <a:pPr marL="82296" indent="0" algn="l" rtl="0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мати певний рівень освіти, що дозволяє оцінювати стан здоров'я і можливості використання засобів для самолікування 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вміти адекватно оцінювати інформацію, пов'язану з можливістю проведення самолікування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бути захищеним законами як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споживач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медичних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і фармацевтичних послуг</a:t>
            </a:r>
          </a:p>
          <a:p>
            <a:pPr marL="82296" indent="0" algn="l" rtl="0">
              <a:buFont typeface="Wingdings" pitchFamily="2" charset="2"/>
              <a:buChar char="Ø"/>
            </a:pP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Умови реалізації концепції</a:t>
            </a:r>
            <a:b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відповідального самолікування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59340"/>
            <a:ext cx="8424936" cy="440120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82296" indent="0" algn="l" rtl="0">
              <a:buNone/>
            </a:pPr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 боку медичного фахівця</a:t>
            </a:r>
          </a:p>
          <a:p>
            <a:pPr algn="l" rtl="0"/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визнати право громадянина на самолікування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враховувати можливість проведення самолікування пацієнтом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проводити санітарно-просвітницьку роботу серед населення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надавати консультаційну роботу з надання само- і взаємодопомоги з урахуванням індивідуальних особливостей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Умови реалізації концепції</a:t>
            </a:r>
            <a:b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відповідального самолікування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59340"/>
            <a:ext cx="8064896" cy="378565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82296" indent="0" algn="l" rtl="0">
              <a:buNone/>
            </a:pP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 боку державних органів влади</a:t>
            </a:r>
          </a:p>
          <a:p>
            <a:pPr marL="82296" indent="0" algn="l" rtl="0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забезпечити створення нормативно-правових актів, що визначають порядок реалізації прав громадян на самолікування</a:t>
            </a:r>
          </a:p>
          <a:p>
            <a:pPr algn="l" rtl="0"/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забезпечити реалізацію прав громадян на отримання ефективної і безпечної медичної допомоги, в тому числі і в частині відповідального самолікування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Умови реалізації концепції</a:t>
            </a:r>
            <a:b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відповідального самолікування</a:t>
            </a:r>
            <a:endParaRPr lang="uk-UA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772816"/>
            <a:ext cx="8352928" cy="4524315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82296" indent="0" algn="l" rtl="0">
              <a:buNone/>
            </a:pPr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 боку виробників безрецептурних препаратів</a:t>
            </a:r>
          </a:p>
          <a:p>
            <a:pPr marL="82296" indent="0" algn="l" rtl="0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відповідальність за виробництво ЛЗ, що відповідають стандартам безпеки, якості та ефективності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забезпечення фармацевтичних, медичних працівників і населення необхідною достовірною інформацією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рекламна інформація повинна мати наукове підтвердження, відповідати національним регулюючим документам і не приводити до неправильного застосування ЛЗ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відповідальність за використовувані маркетингові методи в просуванні ЛЗ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Актуальні проблеми впровадження концепції відповідального самолікування</a:t>
            </a:r>
            <a:endParaRPr lang="uk-UA" sz="2800" i="1" dirty="0"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12776"/>
            <a:ext cx="8352928" cy="5262979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слабка обізнаність населення з питань самодопомоги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і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самопрофілактики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низька якість наявної інформації з питань самодопомоги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недостатня підготовленість фармацевтичних та медичних працівників з питань реалізації концепції відповідального самолікування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порушення вимог, що регулюють відпустку ЛЗ з аптечних організацій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широке поширення практики самолікування рецептурними препаратами, що придбані без рецепта лікаря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недостатньо ефективна пропаганда здорового способу життя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pic>
        <p:nvPicPr>
          <p:cNvPr id="3" name="Рисунок 2" descr="ÐÐ°ÑÑÐ¸Ð½ÐºÐ¸ Ð¿Ð¾ Ð·Ð°Ð¿ÑÐ¾ÑÑ Ð¿ÑÐ¾ÑÐ¾ÐºÐ¾Ð»Ð¸ Ð¿ÑÐ¾Ð²ÑÐ·Ð¾ÑÑÐ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323723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sz="2000" b="1" dirty="0" smtClean="0">
                <a:latin typeface="Book Antiqua" pitchFamily="18" charset="0"/>
              </a:rPr>
              <a:t>НАКАЗ МОЗ УКРАЇНИ</a:t>
            </a:r>
            <a:br>
              <a:rPr lang="ru-RU" sz="2000" b="1" dirty="0" smtClean="0">
                <a:latin typeface="Book Antiqua" pitchFamily="18" charset="0"/>
              </a:rPr>
            </a:br>
            <a:r>
              <a:rPr lang="ru-RU" sz="2000" dirty="0" err="1" smtClean="0">
                <a:latin typeface="Book Antiqua" pitchFamily="18" charset="0"/>
              </a:rPr>
              <a:t>від</a:t>
            </a:r>
            <a:r>
              <a:rPr lang="ru-RU" sz="2000" dirty="0" smtClean="0">
                <a:latin typeface="Book Antiqua" pitchFamily="18" charset="0"/>
              </a:rPr>
              <a:t> 05.01.2022 р № 7</a:t>
            </a:r>
            <a:r>
              <a:rPr lang="ru-RU" sz="2000" b="1" dirty="0" smtClean="0">
                <a:latin typeface="Book Antiqua" pitchFamily="18" charset="0"/>
              </a:rPr>
              <a:t/>
            </a:r>
            <a:br>
              <a:rPr lang="ru-RU" sz="2000" b="1" dirty="0" smtClean="0">
                <a:latin typeface="Book Antiqua" pitchFamily="18" charset="0"/>
              </a:rPr>
            </a:br>
            <a:r>
              <a:rPr lang="ru-RU" sz="2000" b="1" dirty="0" smtClean="0">
                <a:latin typeface="Book Antiqua" pitchFamily="18" charset="0"/>
              </a:rPr>
              <a:t>Про затвердження </a:t>
            </a:r>
            <a:r>
              <a:rPr lang="ru-RU" sz="2000" b="1" dirty="0" err="1" smtClean="0">
                <a:latin typeface="Book Antiqua" pitchFamily="18" charset="0"/>
              </a:rPr>
              <a:t>протоколів</a:t>
            </a:r>
            <a:r>
              <a:rPr lang="ru-RU" sz="2000" b="1" dirty="0" smtClean="0">
                <a:latin typeface="Book Antiqua" pitchFamily="18" charset="0"/>
              </a:rPr>
              <a:t>  фармацевта</a:t>
            </a:r>
            <a:endParaRPr lang="uk-UA" sz="2000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1268760"/>
            <a:ext cx="5868144" cy="3416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ru-RU" sz="2400" b="1" u="sng" dirty="0" smtClean="0">
                <a:latin typeface="Book Antiqua" pitchFamily="18" charset="0"/>
              </a:rPr>
              <a:t>мета введення</a:t>
            </a:r>
          </a:p>
          <a:p>
            <a:pPr algn="ctr" rtl="0"/>
            <a:r>
              <a:rPr lang="ru-RU" sz="2400" dirty="0" smtClean="0">
                <a:latin typeface="Book Antiqua" pitchFamily="18" charset="0"/>
              </a:rPr>
              <a:t> попередження неконтрольованого споживання лікарських засобів</a:t>
            </a:r>
          </a:p>
          <a:p>
            <a:pPr algn="ctr" rtl="0"/>
            <a:endParaRPr lang="ru-RU" sz="2400" dirty="0" smtClean="0">
              <a:latin typeface="Book Antiqua" pitchFamily="18" charset="0"/>
            </a:endParaRPr>
          </a:p>
          <a:p>
            <a:pPr algn="ctr" rtl="0"/>
            <a:r>
              <a:rPr lang="ru-RU" sz="2400" b="1" u="sng" dirty="0" err="1" smtClean="0">
                <a:latin typeface="Book Antiqua" pitchFamily="18" charset="0"/>
              </a:rPr>
              <a:t>регламентує</a:t>
            </a:r>
            <a:r>
              <a:rPr lang="ru-RU" sz="2400" b="1" u="sng" dirty="0" smtClean="0">
                <a:latin typeface="Book Antiqua" pitchFamily="18" charset="0"/>
              </a:rPr>
              <a:t> </a:t>
            </a:r>
          </a:p>
          <a:p>
            <a:pPr algn="ctr" rtl="0"/>
            <a:r>
              <a:rPr lang="ru-RU" sz="2400" dirty="0" err="1" smtClean="0">
                <a:latin typeface="Book Antiqua" pitchFamily="18" charset="0"/>
              </a:rPr>
              <a:t>взаємодію</a:t>
            </a:r>
            <a:r>
              <a:rPr lang="ru-RU" sz="2400" dirty="0" smtClean="0">
                <a:latin typeface="Book Antiqua" pitchFamily="18" charset="0"/>
              </a:rPr>
              <a:t> фармацевта  з пацієнтом при відпуску </a:t>
            </a:r>
            <a:r>
              <a:rPr lang="ru-RU" sz="2400" dirty="0" err="1" smtClean="0">
                <a:latin typeface="Book Antiqua" pitchFamily="18" charset="0"/>
              </a:rPr>
              <a:t>безрецептурних</a:t>
            </a:r>
            <a:r>
              <a:rPr lang="ru-RU" sz="2400" dirty="0" smtClean="0">
                <a:latin typeface="Book Antiqua" pitchFamily="18" charset="0"/>
              </a:rPr>
              <a:t> лікарських препаратів</a:t>
            </a:r>
          </a:p>
          <a:p>
            <a:pPr algn="ctr" rtl="0"/>
            <a:r>
              <a:rPr lang="ru-RU" sz="2400" dirty="0" smtClean="0">
                <a:latin typeface="Book Antiqua" pitchFamily="18" charset="0"/>
              </a:rPr>
              <a:t> </a:t>
            </a:r>
            <a:endParaRPr lang="uk-UA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02359"/>
            <a:ext cx="8568952" cy="6555641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just" rtl="0"/>
            <a:r>
              <a:rPr lang="ru-RU" sz="2000" u="sng" dirty="0" smtClean="0">
                <a:latin typeface="Book Antiqua" pitchFamily="18" charset="0"/>
              </a:rPr>
              <a:t>Затверджено 36 </a:t>
            </a:r>
            <a:r>
              <a:rPr lang="ru-RU" sz="2000" u="sng" dirty="0" err="1" smtClean="0">
                <a:latin typeface="Book Antiqua" pitchFamily="18" charset="0"/>
              </a:rPr>
              <a:t>протоколів</a:t>
            </a:r>
            <a:r>
              <a:rPr lang="ru-RU" sz="2000" u="sng" dirty="0" smtClean="0">
                <a:latin typeface="Book Antiqua" pitchFamily="18" charset="0"/>
              </a:rPr>
              <a:t>  фармацевта:</a:t>
            </a:r>
          </a:p>
          <a:p>
            <a:pPr algn="just" rtl="0"/>
            <a:r>
              <a:rPr lang="ru-RU" sz="2000" dirty="0" smtClean="0">
                <a:latin typeface="Book Antiqua" pitchFamily="18" charset="0"/>
              </a:rPr>
              <a:t>• </a:t>
            </a:r>
            <a:r>
              <a:rPr lang="ru-RU" sz="2000" u="sng" dirty="0" smtClean="0">
                <a:latin typeface="Book Antiqua" pitchFamily="18" charset="0"/>
              </a:rPr>
              <a:t>27 </a:t>
            </a:r>
            <a:r>
              <a:rPr lang="ru-RU" sz="2000" u="sng" dirty="0" err="1" smtClean="0">
                <a:latin typeface="Book Antiqua" pitchFamily="18" charset="0"/>
              </a:rPr>
              <a:t>протоколів</a:t>
            </a:r>
            <a:endParaRPr lang="ru-RU" sz="2000" u="sng" dirty="0" smtClean="0">
              <a:latin typeface="Book Antiqua" pitchFamily="18" charset="0"/>
            </a:endParaRPr>
          </a:p>
          <a:p>
            <a:pPr algn="just" rtl="0"/>
            <a:r>
              <a:rPr lang="ru-RU" sz="2000" dirty="0" smtClean="0">
                <a:latin typeface="Book Antiqua" pitchFamily="18" charset="0"/>
              </a:rPr>
              <a:t> симптоматичне лікування синдромів і симптомів, про які найчастіше повідомляють відвідувачі аптек і для яких найбільш повно представлені дані по фармакотерапії в інформаційних джерелах </a:t>
            </a:r>
          </a:p>
          <a:p>
            <a:pPr algn="just" rtl="0"/>
            <a:r>
              <a:rPr lang="ru-RU" sz="2000" dirty="0" smtClean="0">
                <a:latin typeface="Book Antiqua" pitchFamily="18" charset="0"/>
              </a:rPr>
              <a:t>• </a:t>
            </a:r>
            <a:r>
              <a:rPr lang="ru-RU" sz="2000" u="sng" dirty="0" smtClean="0">
                <a:latin typeface="Book Antiqua" pitchFamily="18" charset="0"/>
              </a:rPr>
              <a:t>3 </a:t>
            </a:r>
            <a:r>
              <a:rPr lang="ru-RU" sz="2000" u="sng" dirty="0" err="1" smtClean="0">
                <a:latin typeface="Book Antiqua" pitchFamily="18" charset="0"/>
              </a:rPr>
              <a:t>протоколи</a:t>
            </a:r>
            <a:endParaRPr lang="ru-RU" sz="2000" u="sng" dirty="0" smtClean="0">
              <a:latin typeface="Book Antiqua" pitchFamily="18" charset="0"/>
            </a:endParaRPr>
          </a:p>
          <a:p>
            <a:pPr algn="just" rtl="0"/>
            <a:r>
              <a:rPr lang="ru-RU" sz="2000" dirty="0" smtClean="0">
                <a:latin typeface="Book Antiqua" pitchFamily="18" charset="0"/>
              </a:rPr>
              <a:t>мають інформаційно-просвітницький характер і присвячені проблемам профілактики суспільно значущих захворювань, для боротьби з якими створені державні програми і </a:t>
            </a:r>
            <a:r>
              <a:rPr lang="ru-RU" sz="2000" dirty="0" err="1" smtClean="0">
                <a:latin typeface="Book Antiqua" pitchFamily="18" charset="0"/>
              </a:rPr>
              <a:t>яким</a:t>
            </a:r>
            <a:r>
              <a:rPr lang="ru-RU" sz="2000" dirty="0" smtClean="0">
                <a:latin typeface="Book Antiqua" pitchFamily="18" charset="0"/>
              </a:rPr>
              <a:t> ВООЗ та </a:t>
            </a:r>
            <a:r>
              <a:rPr lang="en-US" sz="2000" dirty="0" smtClean="0">
                <a:latin typeface="Book Antiqua" pitchFamily="18" charset="0"/>
              </a:rPr>
              <a:t>FIP </a:t>
            </a:r>
            <a:r>
              <a:rPr lang="ru-RU" sz="2000" dirty="0" smtClean="0">
                <a:latin typeface="Book Antiqua" pitchFamily="18" charset="0"/>
              </a:rPr>
              <a:t>приділяє пильну увагу і </a:t>
            </a:r>
            <a:r>
              <a:rPr lang="ru-RU" sz="2000" dirty="0" err="1" smtClean="0">
                <a:latin typeface="Book Antiqua" pitchFamily="18" charset="0"/>
              </a:rPr>
              <a:t>надає</a:t>
            </a:r>
            <a:r>
              <a:rPr lang="ru-RU" sz="2000" dirty="0" smtClean="0">
                <a:latin typeface="Book Antiqua" pitchFamily="18" charset="0"/>
              </a:rPr>
              <a:t>  фармацевту важливу роль в забезпеченні їх попередження (ВІЛ / СНІД, туберкульоз, </a:t>
            </a:r>
            <a:r>
              <a:rPr lang="ru-RU" sz="2000" dirty="0" err="1" smtClean="0">
                <a:latin typeface="Book Antiqua" pitchFamily="18" charset="0"/>
              </a:rPr>
              <a:t>тютюнопаління</a:t>
            </a:r>
            <a:r>
              <a:rPr lang="ru-RU" sz="2000" dirty="0" smtClean="0">
                <a:latin typeface="Book Antiqua" pitchFamily="18" charset="0"/>
              </a:rPr>
              <a:t>) </a:t>
            </a:r>
          </a:p>
          <a:p>
            <a:pPr algn="just" rtl="0"/>
            <a:r>
              <a:rPr lang="ru-RU" sz="2000" u="sng" dirty="0" smtClean="0">
                <a:latin typeface="Book Antiqua" pitchFamily="18" charset="0"/>
              </a:rPr>
              <a:t>• 4 протоколи</a:t>
            </a:r>
          </a:p>
          <a:p>
            <a:pPr algn="just" rtl="0"/>
            <a:r>
              <a:rPr lang="ru-RU" sz="2000" dirty="0" smtClean="0">
                <a:latin typeface="Book Antiqua" pitchFamily="18" charset="0"/>
              </a:rPr>
              <a:t> рекомендації щодо формування аптечок першої допомоги для службових приміщень, для подорожей, для немовлят, домашньої аптечки першої допомоги </a:t>
            </a:r>
          </a:p>
          <a:p>
            <a:pPr algn="just" rtl="0"/>
            <a:r>
              <a:rPr lang="ru-RU" sz="2000" dirty="0" smtClean="0">
                <a:latin typeface="Book Antiqua" pitchFamily="18" charset="0"/>
              </a:rPr>
              <a:t>• </a:t>
            </a:r>
            <a:r>
              <a:rPr lang="ru-RU" sz="2000" u="sng" dirty="0" smtClean="0">
                <a:latin typeface="Book Antiqua" pitchFamily="18" charset="0"/>
              </a:rPr>
              <a:t>2 </a:t>
            </a:r>
            <a:r>
              <a:rPr lang="ru-RU" sz="2000" u="sng" dirty="0" err="1" smtClean="0">
                <a:latin typeface="Book Antiqua" pitchFamily="18" charset="0"/>
              </a:rPr>
              <a:t>протоколи</a:t>
            </a:r>
            <a:endParaRPr lang="ru-RU" sz="2000" u="sng" dirty="0" smtClean="0">
              <a:latin typeface="Book Antiqua" pitchFamily="18" charset="0"/>
            </a:endParaRPr>
          </a:p>
          <a:p>
            <a:pPr algn="just"/>
            <a:r>
              <a:rPr lang="ru-RU" sz="2000" dirty="0" err="1" smtClean="0">
                <a:latin typeface="Book Antiqua" pitchFamily="18" charset="0"/>
              </a:rPr>
              <a:t>Діяльність</a:t>
            </a:r>
            <a:r>
              <a:rPr lang="ru-RU" sz="2000" dirty="0" smtClean="0">
                <a:latin typeface="Book Antiqua" pitchFamily="18" charset="0"/>
              </a:rPr>
              <a:t> </a:t>
            </a:r>
            <a:r>
              <a:rPr lang="uk-UA" sz="2000" dirty="0" smtClean="0">
                <a:latin typeface="Book Antiqua" pitchFamily="18" charset="0"/>
              </a:rPr>
              <a:t>фармацевта при отриманні інформації про випадки побічних реакцій та/або відсутності ефективності лікарських засобів та  при відпуску за рецептом лікарських засобів для лікування серцево-судинних захворювань, які підлягають </a:t>
            </a:r>
            <a:r>
              <a:rPr lang="uk-UA" sz="2000" dirty="0" err="1" smtClean="0">
                <a:latin typeface="Book Antiqua" pitchFamily="18" charset="0"/>
              </a:rPr>
              <a:t>реімбурсації</a:t>
            </a:r>
            <a:r>
              <a:rPr lang="uk-UA" sz="2000" dirty="0" smtClean="0">
                <a:latin typeface="Book Antiqua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lvl="0" rtl="0"/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Структура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протоколу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фармацевта</a:t>
            </a:r>
            <a:r>
              <a:rPr lang="uk-UA" sz="32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uk-UA" sz="32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cs typeface="Arial" pitchFamily="34" charset="0"/>
              </a:rPr>
            </a:br>
            <a:endParaRPr lang="uk-UA" sz="3200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395536" y="1323407"/>
            <a:ext cx="8208912" cy="483209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lang="ru-RU" sz="2800" dirty="0" smtClean="0">
                <a:latin typeface="Book Antiqua" pitchFamily="18" charset="0"/>
                <a:ea typeface="Times New Roman" pitchFamily="18" charset="0"/>
                <a:cs typeface="Tahoma" pitchFamily="34" charset="0"/>
              </a:rPr>
              <a:t>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аспортна частина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Керівництво з оцінки потреб пацієнта при зверненні за допомогою	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Загрозливі симптоми, які вимагають негайного звернення до лікаря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Алгоритм фармацевтичної опіки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Перелік безрецептурних лікарських засобів для симптоматичного лікування певного порушення стану здоров'я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Надання належної інформації про лікарські засоби для відповідального самолікування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just" rtl="0"/>
            <a:r>
              <a:rPr lang="ru-RU" sz="31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/>
            </a:r>
            <a:br>
              <a:rPr lang="ru-RU" sz="31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r>
              <a:rPr lang="ru-RU" sz="31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Фармацевтична опіка </a:t>
            </a:r>
            <a:r>
              <a:rPr lang="ru-RU" sz="31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- </a:t>
            </a:r>
            <a:r>
              <a:rPr lang="ru-RU" sz="27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відповідальність провізора (клінічного провізора) перед конкретним пацієнтом за результат лікування лікарськими препаратами.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uk-UA" sz="3200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3012" name="AutoShape 4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9909175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3" name="AutoShape 5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9980613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4" name="AutoShape 6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037763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5" name="AutoShape 7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137775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6" name="AutoShape 8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237788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7" name="AutoShape 9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337800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8" name="AutoShape 10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437813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9" name="AutoShape 11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537825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1124745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1340768"/>
            <a:ext cx="9144000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 rtl="0"/>
            <a:r>
              <a:rPr lang="ru-RU" dirty="0" smtClean="0">
                <a:latin typeface="Book Antiqua" pitchFamily="18" charset="0"/>
              </a:rPr>
              <a:t>Фармацевтична опіка розглядається як комплексна програма </a:t>
            </a:r>
            <a:r>
              <a:rPr lang="ru-RU" dirty="0" err="1" smtClean="0">
                <a:latin typeface="Book Antiqua" pitchFamily="18" charset="0"/>
              </a:rPr>
              <a:t>взаємодії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smtClean="0">
                <a:latin typeface="Book Antiqua" pitchFamily="18" charset="0"/>
              </a:rPr>
              <a:t>фармацевт</a:t>
            </a:r>
            <a:r>
              <a:rPr lang="ru-RU" dirty="0" smtClean="0">
                <a:latin typeface="Book Antiqua" pitchFamily="18" charset="0"/>
              </a:rPr>
              <a:t>а </a:t>
            </a:r>
            <a:r>
              <a:rPr lang="ru-RU" dirty="0" smtClean="0">
                <a:latin typeface="Book Antiqua" pitchFamily="18" charset="0"/>
              </a:rPr>
              <a:t>і лікаря протягом усього періоду лікарської терапії - починаючи від моменту відпуску ліків і до повного закінчення його дії. 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51520" y="2636912"/>
          <a:ext cx="8568952" cy="3981640"/>
        </p:xfrm>
        <a:graphic>
          <a:graphicData uri="http://schemas.openxmlformats.org/drawingml/2006/table">
            <a:tbl>
              <a:tblPr/>
              <a:tblGrid>
                <a:gridCol w="53893"/>
                <a:gridCol w="8515059"/>
              </a:tblGrid>
              <a:tr h="1128771">
                <a:tc>
                  <a:txBody>
                    <a:bodyPr/>
                    <a:lstStyle/>
                    <a:p>
                      <a:pPr algn="l" rtl="0"/>
                      <a:endParaRPr lang="uk-UA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pPr marL="531813" indent="0" algn="ctr" rtl="0">
                        <a:buFont typeface="Wingdings" pitchFamily="2" charset="2"/>
                        <a:buNone/>
                      </a:pPr>
                      <a:r>
                        <a:rPr lang="ru-RU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uk-UA" sz="1800" b="1" i="1" kern="12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Рекомендації та </a:t>
                      </a:r>
                      <a:r>
                        <a:rPr lang="uk-UA" sz="1800" b="1" i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консультації </a:t>
                      </a:r>
                      <a:r>
                        <a:rPr lang="uk-UA" sz="1800" b="1" i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для пацієнта при проведенні </a:t>
                      </a:r>
                    </a:p>
                    <a:p>
                      <a:pPr marL="531813" indent="0" algn="ctr" rtl="0">
                        <a:buFont typeface="Wingdings" pitchFamily="2" charset="2"/>
                        <a:buNone/>
                      </a:pPr>
                      <a:r>
                        <a:rPr lang="uk-UA" sz="1800" b="1" i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фармацевтичної</a:t>
                      </a:r>
                      <a:r>
                        <a:rPr lang="uk-UA" sz="1800" b="1" i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1" i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опіки</a:t>
                      </a:r>
                      <a:endParaRPr lang="ru-RU" sz="1800" b="1" i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Book Antiqua" pitchFamily="18" charset="0"/>
                        </a:rPr>
                        <a:t>вибір</a:t>
                      </a:r>
                      <a:r>
                        <a:rPr lang="ru-RU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оптимальної лікарської форми та шляху введення ЛП;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 smtClean="0">
                          <a:latin typeface="Book Antiqua" pitchFamily="18" charset="0"/>
                        </a:rPr>
                        <a:t> правила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використання різноманітних лікарських форм;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uk-UA" sz="1800" dirty="0" smtClean="0">
                          <a:latin typeface="Book Antiqua" pitchFamily="18" charset="0"/>
                        </a:rPr>
                        <a:t> особливості </a:t>
                      </a:r>
                      <a:r>
                        <a:rPr lang="uk-UA" sz="1800" dirty="0">
                          <a:latin typeface="Book Antiqua" pitchFamily="18" charset="0"/>
                        </a:rPr>
                        <a:t>індивідуального дозування;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Book Antiqua" pitchFamily="18" charset="0"/>
                        </a:rPr>
                        <a:t>особливості</a:t>
                      </a:r>
                      <a:r>
                        <a:rPr lang="ru-RU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взаємодії даного лікарського препарату з іншими лікарськими засобами;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Book Antiqua" pitchFamily="18" charset="0"/>
                        </a:rPr>
                        <a:t>особливості</a:t>
                      </a:r>
                      <a:r>
                        <a:rPr lang="ru-RU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взаємодії даного лікарського препарату з їжею, алкоголем і нікотином;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 smtClean="0">
                          <a:latin typeface="Book Antiqua" pitchFamily="18" charset="0"/>
                        </a:rPr>
                        <a:t> про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час доби, </a:t>
                      </a:r>
                      <a:r>
                        <a:rPr lang="ru-RU" sz="1800" dirty="0" smtClean="0">
                          <a:latin typeface="Book Antiqua" pitchFamily="18" charset="0"/>
                        </a:rPr>
                        <a:t>оптимального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для прийому цих ліків;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 smtClean="0">
                          <a:latin typeface="Book Antiqua" pitchFamily="18" charset="0"/>
                        </a:rPr>
                        <a:t> про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можливий несприятливий </a:t>
                      </a:r>
                      <a:r>
                        <a:rPr lang="ru-RU" sz="1800" dirty="0" err="1">
                          <a:latin typeface="Book Antiqua" pitchFamily="18" charset="0"/>
                        </a:rPr>
                        <a:t>вплив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Book Antiqua" pitchFamily="18" charset="0"/>
                        </a:rPr>
                        <a:t>ліків</a:t>
                      </a:r>
                      <a:r>
                        <a:rPr lang="ru-RU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на функції органів і систем </a:t>
                      </a:r>
                      <a:r>
                        <a:rPr lang="ru-RU" sz="1800" dirty="0" err="1" smtClean="0">
                          <a:latin typeface="Book Antiqua" pitchFamily="18" charset="0"/>
                        </a:rPr>
                        <a:t>людини</a:t>
                      </a:r>
                      <a:r>
                        <a:rPr lang="ru-RU" sz="1800" dirty="0" smtClean="0">
                          <a:latin typeface="Book Antiqua" pitchFamily="18" charset="0"/>
                        </a:rPr>
                        <a:t>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Book Antiqua" pitchFamily="18" charset="0"/>
                        </a:rPr>
                        <a:t>про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умови зберігання конкретного </a:t>
                      </a:r>
                      <a:r>
                        <a:rPr lang="ru-RU" sz="1800" dirty="0" smtClean="0">
                          <a:latin typeface="Book Antiqua" pitchFamily="18" charset="0"/>
                        </a:rPr>
                        <a:t>ліки в домашніх умовах.</a:t>
                      </a: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309232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232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uk-UA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8463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618463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232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9015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232">
                <a:tc>
                  <a:txBody>
                    <a:bodyPr/>
                    <a:lstStyle/>
                    <a:p>
                      <a:pPr algn="l" rtl="0"/>
                      <a:endParaRPr lang="uk-UA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None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3021" name="AutoShape 13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9909175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2" name="AutoShape 14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9980613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3" name="AutoShape 15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037763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4" name="AutoShape 16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137775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5" name="AutoShape 17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237788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6" name="AutoShape 18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337800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7" name="AutoShape 19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437813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8" name="AutoShape 20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537825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 rtl="0"/>
            <a:r>
              <a:rPr lang="uk-UA" sz="3600" dirty="0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/>
            </a:r>
            <a:br>
              <a:rPr lang="uk-UA" sz="3600" dirty="0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</a:br>
            <a:r>
              <a:rPr lang="uk-UA" sz="2700" b="1" i="1" dirty="0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Необхідні умови для якісної </a:t>
            </a:r>
            <a:br>
              <a:rPr lang="uk-UA" sz="2700" b="1" i="1" dirty="0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</a:br>
            <a:r>
              <a:rPr lang="uk-UA" sz="2700" b="1" i="1" dirty="0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фармацевтичної опіки</a:t>
            </a:r>
            <a:r>
              <a:rPr lang="uk-UA" sz="3100" b="1" i="1" dirty="0" smtClean="0">
                <a:latin typeface="Book Antiqua" pitchFamily="18" charset="0"/>
                <a:ea typeface="Times New Roman" pitchFamily="18" charset="0"/>
                <a:cs typeface="Arial" pitchFamily="34" charset="0"/>
              </a:rPr>
              <a:t/>
            </a:r>
            <a:br>
              <a:rPr lang="uk-UA" sz="3100" b="1" i="1" dirty="0" smtClean="0">
                <a:latin typeface="Book Antiqua" pitchFamily="18" charset="0"/>
                <a:ea typeface="Times New Roman" pitchFamily="18" charset="0"/>
                <a:cs typeface="Arial" pitchFamily="34" charset="0"/>
              </a:rPr>
            </a:br>
            <a:endParaRPr lang="uk-UA" sz="3100" b="1" i="1" dirty="0">
              <a:latin typeface="Book Antiqua" pitchFamily="18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23528" y="1623860"/>
            <a:ext cx="8280920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Працівники охорони здоров'я повинні поширювати серед провізорів інформацію про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основні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препарати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схеми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лікування найбільш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поширених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захворювань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повинні володіти знаннями з основ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внутрішніх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хвороб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повинні володіти основами раціонального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застосування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ліків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повинні володіти правилами проведення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консультацій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хворим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Необхідний контроль інформації, що надходить до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від виробника ліків через їх представників і рекламу.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48680"/>
            <a:ext cx="8136904" cy="5232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Алгоритм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дій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фармацевта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rt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при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здійсненні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фармацевтичної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опіки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rtl="0"/>
            <a:endParaRPr lang="ru-RU" dirty="0" smtClean="0"/>
          </a:p>
          <a:p>
            <a:pPr algn="l" rtl="0"/>
            <a:r>
              <a:rPr lang="ru-RU" sz="2000" dirty="0" smtClean="0">
                <a:latin typeface="Book Antiqua" pitchFamily="18" charset="0"/>
              </a:rPr>
              <a:t> Встановити, для лікування якого симптому хворий вирішив отримати даний препарат</a:t>
            </a:r>
          </a:p>
          <a:p>
            <a:pPr algn="l" rtl="0"/>
            <a:endParaRPr lang="ru-RU" sz="2000" dirty="0" smtClean="0">
              <a:latin typeface="Book Antiqua" pitchFamily="18" charset="0"/>
            </a:endParaRPr>
          </a:p>
          <a:p>
            <a:pPr algn="l" rtl="0"/>
            <a:r>
              <a:rPr lang="ru-RU" sz="2000" dirty="0" smtClean="0">
                <a:latin typeface="Book Antiqua" pitchFamily="18" charset="0"/>
              </a:rPr>
              <a:t> Визначити на основі опитування пацієнта, чи не є даний симптом проявом захворювання, яке вимагає обов'язкового втручання лікаря</a:t>
            </a:r>
          </a:p>
          <a:p>
            <a:pPr algn="l" rtl="0"/>
            <a:endParaRPr lang="ru-RU" sz="2000" dirty="0" smtClean="0">
              <a:latin typeface="Book Antiqua" pitchFamily="18" charset="0"/>
            </a:endParaRPr>
          </a:p>
          <a:p>
            <a:pPr algn="l" rtl="0"/>
            <a:r>
              <a:rPr lang="ru-RU" sz="2000" dirty="0" smtClean="0">
                <a:latin typeface="Book Antiqua" pitchFamily="18" charset="0"/>
              </a:rPr>
              <a:t> Визначити фармакологічну (</a:t>
            </a:r>
            <a:r>
              <a:rPr lang="ru-RU" sz="2000" dirty="0" err="1" smtClean="0">
                <a:latin typeface="Book Antiqua" pitchFamily="18" charset="0"/>
              </a:rPr>
              <a:t>фармакотерапевтичну</a:t>
            </a:r>
            <a:r>
              <a:rPr lang="ru-RU" sz="2000" dirty="0" smtClean="0">
                <a:latin typeface="Book Antiqua" pitchFamily="18" charset="0"/>
              </a:rPr>
              <a:t>) групу препаратів, які можна призначити даному хворому</a:t>
            </a:r>
          </a:p>
          <a:p>
            <a:pPr algn="l" rtl="0"/>
            <a:endParaRPr lang="ru-RU" sz="2000" dirty="0" smtClean="0">
              <a:latin typeface="Book Antiqua" pitchFamily="18" charset="0"/>
            </a:endParaRPr>
          </a:p>
          <a:p>
            <a:pPr algn="l" rtl="0"/>
            <a:r>
              <a:rPr lang="ru-RU" sz="2000" dirty="0" smtClean="0">
                <a:latin typeface="Book Antiqua" pitchFamily="18" charset="0"/>
              </a:rPr>
              <a:t> Обрати серед медикаментозних засобів даної групи оптимальний препарат для цього хворого</a:t>
            </a:r>
          </a:p>
          <a:p>
            <a:pPr algn="l" rtl="0"/>
            <a:endParaRPr lang="ru-RU" sz="2000" dirty="0" smtClean="0">
              <a:latin typeface="Book Antiqua" pitchFamily="18" charset="0"/>
            </a:endParaRPr>
          </a:p>
          <a:p>
            <a:pPr algn="l" rtl="0"/>
            <a:r>
              <a:rPr lang="ru-RU" sz="2000" dirty="0" smtClean="0">
                <a:latin typeface="Book Antiqua" pitchFamily="18" charset="0"/>
              </a:rPr>
              <a:t> Надати хворому належну інформацію про обраний препараті</a:t>
            </a:r>
            <a:endParaRPr lang="uk-UA" sz="2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417638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just" rtl="0"/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Комплаенс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(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Complians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) 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готовність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пацієнта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виконувати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рекомендації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лікаря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(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індекс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кооперативності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)</a:t>
            </a:r>
            <a:endParaRPr lang="uk-UA" sz="2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251520" y="1709731"/>
            <a:ext cx="8496944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sng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Фактори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ru-RU" sz="2000" b="0" i="0" u="sng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які</a:t>
            </a:r>
            <a:r>
              <a:rPr kumimoji="0" lang="ru-RU" sz="2000" b="0" i="0" u="sng" strike="noStrike" cap="none" normalizeH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впливають на </a:t>
            </a:r>
            <a:r>
              <a:rPr lang="ru-RU" sz="2000" u="sng" dirty="0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000" u="sng" dirty="0" err="1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старанність</a:t>
            </a:r>
            <a:r>
              <a:rPr lang="ru-RU" sz="2000" u="sng" dirty="0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000" u="sng" dirty="0" err="1" smtClean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пацієнта</a:t>
            </a:r>
            <a:endParaRPr lang="ru-RU" sz="2000" u="sng" dirty="0" smtClean="0">
              <a:solidFill>
                <a:srgbClr val="001919"/>
              </a:solidFill>
              <a:latin typeface="Book Antiqua" pitchFamily="18" charset="0"/>
              <a:ea typeface="Times New Roman" pitchFamily="18" charset="0"/>
              <a:cs typeface="Tahoma" pitchFamily="34" charset="0"/>
            </a:endParaRPr>
          </a:p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uk-UA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частота дозування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(зазвичай співвідношення "частота прийому / старанність" має чітку назад пропорційну залежність - чим частіше прийом лікарського засобу, тим нижче старанність пацієнта);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кількість прийнятих за добу таблеток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(необхідність прийому великої кількості таблеток препарату не тільки незручно для пацієнта, але може похитнути його довіру і до препарату, і до лікаря і навіть стати причиною відмови від лікування);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лікарська форма прийнятого препарату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(нерідко лікарська форма не може приховати неприємний смак препарату або незручна для прийому);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зв'язок прийому препарату з прийомом їжі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;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побічні ефекти лікування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(найчастіше пацієнти відмовляються від прийому призначених їм лікарських препаратів через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неприємні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відчуття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викликаних останніми: запори, нудота і ін.).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Ð'ÑÑÐ´ÐµÑÑÑ Ð²ÑÐ´ÑÐ¾ÑÐºÑÐ² ÑÑÐ°Ð½Ñ Ð·Ð´Ð¾ÑÐ¾Ð²'Ñ Ð»ÑÐ´Ð¸Ð½Ð¸ Ð·ÑÐ¼Ð¾Ð²Ð»ÐµÐ½Ñ ÑÑ ÑÐ¿Ð¾ÑÐ¾Ð±Ð¾Ð¼ Ð¶Ð¸ÑÑ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4644008" cy="4248472"/>
          </a:xfrm>
          <a:prstGeom prst="rect">
            <a:avLst/>
          </a:prstGeom>
          <a:noFill/>
        </p:spPr>
      </p:pic>
      <p:pic>
        <p:nvPicPr>
          <p:cNvPr id="48132" name="Picture 4" descr="https://lenta.ua/storage/18/22/15/17/890_450_5d47eaea659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4824"/>
            <a:ext cx="4139952" cy="4248472"/>
          </a:xfrm>
          <a:prstGeom prst="rect">
            <a:avLst/>
          </a:prstGeom>
          <a:noFill/>
        </p:spPr>
      </p:pic>
      <p:pic>
        <p:nvPicPr>
          <p:cNvPr id="48134" name="Picture 6" descr="ÐÐ°ÑÑÐ¸Ð½ÐºÐ¸ Ð¿Ð¾ Ð·Ð°Ð¿ÑÐ¾ÑÑ Ð·Ð°Ð²Ð¶Ð´Ð¸ Ñ Ð²Ð¸Ð±ÑÑ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16632"/>
            <a:ext cx="7416824" cy="125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1809</Words>
  <Application>Microsoft Office PowerPoint</Application>
  <PresentationFormat>Экран (4:3)</PresentationFormat>
  <Paragraphs>272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Одеський національний медичний університет Фармацевтичний факультет Кафедра організації та економіки фармації</vt:lpstr>
      <vt:lpstr>Зміст лекції </vt:lpstr>
      <vt:lpstr>Категорії відпуску ЛЗ</vt:lpstr>
      <vt:lpstr>Слайд 4</vt:lpstr>
      <vt:lpstr>Критерії визначення категорій відпуску ЛЗ</vt:lpstr>
      <vt:lpstr>Критерії визначення категорій відпуску ЛЗ</vt:lpstr>
      <vt:lpstr>Критерії визначення категорій відпуску ЛЗ</vt:lpstr>
      <vt:lpstr>Критерії визначення категорій відпуску ЛЗ</vt:lpstr>
      <vt:lpstr> Нормативно-правове регулювання безрецептурного відпуску препаратів</vt:lpstr>
      <vt:lpstr>найбільш поширені симптоми при лікуванні яких застосовуються безрецептурні ЛЗ</vt:lpstr>
      <vt:lpstr>Слайд 11</vt:lpstr>
      <vt:lpstr> Відповідальне самолікування -</vt:lpstr>
      <vt:lpstr>Концепція відповідального самолікування</vt:lpstr>
      <vt:lpstr> Концепція відповідального самолікування </vt:lpstr>
      <vt:lpstr>Концепція відповідального самолікування</vt:lpstr>
      <vt:lpstr> концепція відповідального самолікування включає: </vt:lpstr>
      <vt:lpstr> захворювання і симптоми у рамках відповідального самолікування </vt:lpstr>
      <vt:lpstr>Концепція відповідального самолікування</vt:lpstr>
      <vt:lpstr>Умови реалізації концепції відповідального самолікування</vt:lpstr>
      <vt:lpstr>Умови реалізації концепції відповідального самолікування</vt:lpstr>
      <vt:lpstr>Умови реалізації концепції відповідального самолікування</vt:lpstr>
      <vt:lpstr>Умови реалізації концепції відповідального самолікування</vt:lpstr>
      <vt:lpstr>Актуальні проблеми впровадження концепції відповідального самолікування</vt:lpstr>
      <vt:lpstr> </vt:lpstr>
      <vt:lpstr>Слайд 25</vt:lpstr>
      <vt:lpstr>Структура протоколу фармацевта </vt:lpstr>
      <vt:lpstr> Фармацевтична опіка - відповідальність провізора (клінічного провізора) перед конкретним пацієнтом за результат лікування лікарськими препаратами. </vt:lpstr>
      <vt:lpstr> Необхідні умови для якісної  фармацевтичної опіки </vt:lpstr>
      <vt:lpstr>Слайд 29</vt:lpstr>
      <vt:lpstr>Комплаенс (Complians) - готовність пацієнта виконувати рекомендації лікаря  (індекс кооперативності)</vt:lpstr>
      <vt:lpstr>Слайд 31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e210275boi</cp:lastModifiedBy>
  <cp:revision>120</cp:revision>
  <cp:lastPrinted>2016-12-07T14:05:20Z</cp:lastPrinted>
  <dcterms:created xsi:type="dcterms:W3CDTF">2016-12-07T08:54:09Z</dcterms:created>
  <dcterms:modified xsi:type="dcterms:W3CDTF">2022-10-20T09:47:04Z</dcterms:modified>
</cp:coreProperties>
</file>