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80" d="100"/>
          <a:sy n="80" d="100"/>
        </p:scale>
        <p:origin x="-10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DEFB8-2933-4087-A329-06290AB53A1B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0892-02" TargetMode="External"/><Relationship Id="rId2" Type="http://schemas.openxmlformats.org/officeDocument/2006/relationships/hyperlink" Target="https://zakon.rada.gov.ua/laws/show/929-2016-&#1087;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zakon/" TargetMode="External"/><Relationship Id="rId4" Type="http://schemas.openxmlformats.org/officeDocument/2006/relationships/hyperlink" Target="https://zakon.rada.gov.ua/laws/show/z1846-12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65866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Bookman Old Style" pitchFamily="18" charset="0"/>
              </a:rPr>
              <a:t>Одеський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Bookman Old Style" pitchFamily="18" charset="0"/>
              </a:rPr>
              <a:t>національний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Bookman Old Style" pitchFamily="18" charset="0"/>
              </a:rPr>
              <a:t>медичний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Bookman Old Style" pitchFamily="18" charset="0"/>
              </a:rPr>
              <a:t>університет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b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Bookman Old Style" pitchFamily="18" charset="0"/>
              </a:rPr>
              <a:t>Фармацевтичний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факультет </a:t>
            </a:r>
            <a:b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Кафедра </a:t>
            </a:r>
            <a:r>
              <a:rPr lang="ru-RU" sz="2800" b="1" dirty="0" err="1" smtClean="0">
                <a:solidFill>
                  <a:srgbClr val="002060"/>
                </a:solidFill>
                <a:latin typeface="Bookman Old Style" pitchFamily="18" charset="0"/>
              </a:rPr>
              <a:t>організації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  <a:latin typeface="Bookman Old Style" pitchFamily="18" charset="0"/>
              </a:rPr>
              <a:t>економіки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Bookman Old Style" pitchFamily="18" charset="0"/>
              </a:rPr>
              <a:t>фармації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5" name="Содержимое 3"/>
          <p:cNvSpPr>
            <a:spLocks noGrp="1"/>
          </p:cNvSpPr>
          <p:nvPr>
            <p:ph type="subTitle" idx="1"/>
          </p:nvPr>
        </p:nvSpPr>
        <p:spPr>
          <a:xfrm>
            <a:off x="0" y="1700808"/>
            <a:ext cx="9144000" cy="515719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 № 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uk-UA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Організаційна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структура</a:t>
            </a:r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аптеки та її структурних підрозділів. Приміщення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устаткування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аптек</a:t>
            </a:r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uk-UA" altLang="ru-RU" sz="2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Бєляєва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лекції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3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latin typeface="Book Antiqua" pitchFamily="18" charset="0"/>
              </a:rPr>
              <a:t>Аптека як заклад </a:t>
            </a:r>
            <a:r>
              <a:rPr lang="ru-RU" sz="2800" dirty="0" err="1" smtClean="0">
                <a:latin typeface="Book Antiqua" pitchFamily="18" charset="0"/>
              </a:rPr>
              <a:t>охорони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здоров'я</a:t>
            </a:r>
            <a:r>
              <a:rPr lang="ru-RU" sz="2800" dirty="0" smtClean="0">
                <a:latin typeface="Book Antiqua" pitchFamily="18" charset="0"/>
              </a:rPr>
              <a:t> та як </a:t>
            </a:r>
            <a:r>
              <a:rPr lang="ru-RU" sz="2800" dirty="0" err="1" smtClean="0">
                <a:latin typeface="Book Antiqua" pitchFamily="18" charset="0"/>
              </a:rPr>
              <a:t>суб'єкт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господарювання</a:t>
            </a:r>
            <a:endParaRPr lang="uk-UA" sz="2800" dirty="0" smtClean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 smtClean="0">
                <a:latin typeface="Book Antiqua" pitchFamily="18" charset="0"/>
              </a:rPr>
              <a:t>Класифікація</a:t>
            </a:r>
            <a:r>
              <a:rPr lang="ru-RU" sz="2800" dirty="0" smtClean="0">
                <a:latin typeface="Book Antiqua" pitchFamily="18" charset="0"/>
              </a:rPr>
              <a:t> аптек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 smtClean="0">
                <a:latin typeface="Book Antiqua" pitchFamily="18" charset="0"/>
              </a:rPr>
              <a:t>Основні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завдання</a:t>
            </a:r>
            <a:r>
              <a:rPr lang="ru-RU" sz="2800" dirty="0" smtClean="0">
                <a:latin typeface="Book Antiqua" pitchFamily="18" charset="0"/>
              </a:rPr>
              <a:t> та </a:t>
            </a:r>
            <a:r>
              <a:rPr lang="ru-RU" sz="2800" dirty="0" err="1" smtClean="0">
                <a:latin typeface="Book Antiqua" pitchFamily="18" charset="0"/>
              </a:rPr>
              <a:t>функції</a:t>
            </a:r>
            <a:r>
              <a:rPr lang="ru-RU" sz="2800" dirty="0" smtClean="0">
                <a:latin typeface="Book Antiqua" pitchFamily="18" charset="0"/>
              </a:rPr>
              <a:t> аптеки</a:t>
            </a:r>
            <a:endParaRPr lang="uk-UA" sz="2800" dirty="0" smtClean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latin typeface="Book Antiqua" pitchFamily="18" charset="0"/>
              </a:rPr>
              <a:t>Організаційна структура аптеки, </a:t>
            </a:r>
            <a:r>
              <a:rPr lang="ru-RU" sz="2800" dirty="0" err="1" smtClean="0">
                <a:latin typeface="Book Antiqua" pitchFamily="18" charset="0"/>
              </a:rPr>
              <a:t>основні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функції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її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відділів</a:t>
            </a:r>
            <a:endParaRPr lang="uk-UA" sz="2800" dirty="0" smtClean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 smtClean="0">
                <a:latin typeface="Book Antiqua" pitchFamily="18" charset="0"/>
              </a:rPr>
              <a:t>Структурні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підрозділи</a:t>
            </a:r>
            <a:r>
              <a:rPr lang="ru-RU" sz="2800" dirty="0" smtClean="0">
                <a:latin typeface="Book Antiqua" pitchFamily="18" charset="0"/>
              </a:rPr>
              <a:t> аптеки, </a:t>
            </a:r>
            <a:r>
              <a:rPr lang="ru-RU" sz="2800" dirty="0" err="1" smtClean="0">
                <a:latin typeface="Book Antiqua" pitchFamily="18" charset="0"/>
              </a:rPr>
              <a:t>визначення</a:t>
            </a:r>
            <a:r>
              <a:rPr lang="ru-RU" sz="2800" dirty="0" smtClean="0">
                <a:latin typeface="Book Antiqua" pitchFamily="18" charset="0"/>
              </a:rPr>
              <a:t>, характеристика</a:t>
            </a:r>
            <a:endParaRPr lang="uk-UA" sz="2800" dirty="0" smtClean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 smtClean="0">
                <a:latin typeface="Book Antiqua" pitchFamily="18" charset="0"/>
              </a:rPr>
              <a:t>Приміщення</a:t>
            </a:r>
            <a:r>
              <a:rPr lang="ru-RU" sz="2800" dirty="0" smtClean="0">
                <a:latin typeface="Book Antiqua" pitchFamily="18" charset="0"/>
              </a:rPr>
              <a:t>, </a:t>
            </a:r>
            <a:r>
              <a:rPr lang="ru-RU" sz="2800" dirty="0" err="1" smtClean="0">
                <a:latin typeface="Book Antiqua" pitchFamily="18" charset="0"/>
              </a:rPr>
              <a:t>обладнання</a:t>
            </a:r>
            <a:r>
              <a:rPr lang="ru-RU" sz="2800" dirty="0" smtClean="0">
                <a:latin typeface="Book Antiqua" pitchFamily="18" charset="0"/>
              </a:rPr>
              <a:t>, </a:t>
            </a:r>
            <a:r>
              <a:rPr lang="ru-RU" sz="2800" dirty="0" err="1" smtClean="0">
                <a:latin typeface="Book Antiqua" pitchFamily="18" charset="0"/>
              </a:rPr>
              <a:t>оснащення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аптечних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uk-UA" sz="2800" dirty="0" smtClean="0">
                <a:latin typeface="Book Antiqua" pitchFamily="18" charset="0"/>
              </a:rPr>
              <a:t>закладів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 smtClean="0">
                <a:latin typeface="Book Antiqua" pitchFamily="18" charset="0"/>
              </a:rPr>
              <a:t>Вимоги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санітарного</a:t>
            </a:r>
            <a:r>
              <a:rPr lang="ru-RU" sz="2800" dirty="0" smtClean="0">
                <a:latin typeface="Book Antiqua" pitchFamily="18" charset="0"/>
              </a:rPr>
              <a:t> режиму до </a:t>
            </a:r>
            <a:r>
              <a:rPr lang="ru-RU" sz="2800" dirty="0" err="1" smtClean="0">
                <a:latin typeface="Book Antiqua" pitchFamily="18" charset="0"/>
              </a:rPr>
              <a:t>аптечни</a:t>
            </a:r>
            <a:r>
              <a:rPr lang="uk-UA" sz="2800" dirty="0" smtClean="0">
                <a:latin typeface="Book Antiqua" pitchFamily="18" charset="0"/>
              </a:rPr>
              <a:t>х</a:t>
            </a:r>
            <a:r>
              <a:rPr lang="ru-RU" sz="2800" dirty="0" smtClean="0">
                <a:latin typeface="Book Antiqua" pitchFamily="18" charset="0"/>
              </a:rPr>
              <a:t> заклад</a:t>
            </a:r>
            <a:r>
              <a:rPr lang="uk-UA" sz="2800" dirty="0" err="1" smtClean="0">
                <a:latin typeface="Book Antiqua" pitchFamily="18" charset="0"/>
              </a:rPr>
              <a:t>ів</a:t>
            </a:r>
            <a:endParaRPr lang="uk-UA" sz="2800" dirty="0" smtClean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uk-UA" sz="2800" dirty="0" smtClean="0">
                <a:latin typeface="Book Antiqua" pitchFamily="18" charset="0"/>
              </a:rPr>
              <a:t>Штат аптечного закладу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Нормативні</a:t>
            </a:r>
            <a:r>
              <a:rPr lang="uk-UA" b="1" dirty="0" smtClean="0"/>
              <a:t> </a:t>
            </a:r>
            <a:r>
              <a:rPr lang="uk-UA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 до теми:</a:t>
            </a:r>
            <a:br>
              <a:rPr lang="uk-UA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1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>
              <a:lumMod val="90000"/>
            </a:schemeClr>
          </a:solidFill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uk-UA" sz="2800" dirty="0" smtClean="0">
                <a:latin typeface="Book Antiqua" pitchFamily="18" charset="0"/>
              </a:rPr>
              <a:t>Про затвердження Ліцензійних умов провадження господарської діяльності з виробництва лікарських засобів, оптової та роздрібної торгівлі лікарськими засобами, імпорту лікарських засобів (крім активних фармацевтичних інгредієнтів) : Постанова КМ України від 30 лист. 2016 р. </a:t>
            </a:r>
            <a:r>
              <a:rPr lang="uk-UA" sz="2800" b="1" u="sng" dirty="0" smtClean="0">
                <a:latin typeface="Book Antiqua" pitchFamily="18" charset="0"/>
              </a:rPr>
              <a:t>№ 929</a:t>
            </a:r>
            <a:r>
              <a:rPr lang="uk-UA" sz="2800" dirty="0" smtClean="0">
                <a:latin typeface="Book Antiqua" pitchFamily="18" charset="0"/>
              </a:rPr>
              <a:t>.</a:t>
            </a:r>
            <a:r>
              <a:rPr lang="uk-UA" sz="2800" b="1" dirty="0" smtClean="0">
                <a:latin typeface="Book Antiqua" pitchFamily="18" charset="0"/>
              </a:rPr>
              <a:t> </a:t>
            </a:r>
          </a:p>
          <a:p>
            <a:pPr marL="82550" lvl="0" indent="-82550">
              <a:buNone/>
            </a:pPr>
            <a:r>
              <a:rPr lang="uk-UA" sz="2800" i="1" dirty="0" smtClean="0">
                <a:latin typeface="Book Antiqua" pitchFamily="18" charset="0"/>
              </a:rPr>
              <a:t>URL: </a:t>
            </a:r>
            <a:r>
              <a:rPr lang="uk-UA" sz="2800" i="1" dirty="0" smtClean="0">
                <a:latin typeface="Book Antiqua" pitchFamily="18" charset="0"/>
                <a:hlinkClick r:id="rId2"/>
              </a:rPr>
              <a:t>https://zakon.rada.gov.ua/laws/show/929-2016-п</a:t>
            </a:r>
            <a:endParaRPr lang="uk-UA" sz="2800" i="1" dirty="0" smtClean="0">
              <a:latin typeface="Book Antiqua" pitchFamily="18" charset="0"/>
            </a:endParaRPr>
          </a:p>
          <a:p>
            <a:pPr marL="0" lvl="0" indent="0">
              <a:buNone/>
            </a:pPr>
            <a:r>
              <a:rPr lang="uk-UA" sz="2600" dirty="0" smtClean="0">
                <a:latin typeface="Book Antiqua" pitchFamily="18" charset="0"/>
              </a:rPr>
              <a:t>Про затвердження переліків закладів охорони здоров'я, лікарських, провізорських посад,  </a:t>
            </a:r>
            <a:r>
              <a:rPr lang="uk-UA" sz="2600" dirty="0" err="1" smtClean="0">
                <a:latin typeface="Book Antiqua" pitchFamily="18" charset="0"/>
              </a:rPr>
              <a:t>посад</a:t>
            </a:r>
            <a:r>
              <a:rPr lang="uk-UA" sz="2600" dirty="0" smtClean="0">
                <a:latin typeface="Book Antiqua" pitchFamily="18" charset="0"/>
              </a:rPr>
              <a:t> молодших спеціалістів з фармацевтичною освітою, посад професіоналів у галузі охорони здоров'я  та  посад фахівців  у галузі охорони здоров'я з у закладах охорони здоров'я: </a:t>
            </a:r>
            <a:r>
              <a:rPr lang="uk-UA" sz="2800" dirty="0" smtClean="0">
                <a:latin typeface="Book Antiqua" pitchFamily="18" charset="0"/>
              </a:rPr>
              <a:t>Наказ МОЗ України від 28 </a:t>
            </a:r>
            <a:r>
              <a:rPr lang="uk-UA" sz="2800" dirty="0" err="1" smtClean="0">
                <a:latin typeface="Book Antiqua" pitchFamily="18" charset="0"/>
              </a:rPr>
              <a:t>жовт</a:t>
            </a:r>
            <a:r>
              <a:rPr lang="uk-UA" sz="2800" dirty="0" smtClean="0">
                <a:latin typeface="Book Antiqua" pitchFamily="18" charset="0"/>
              </a:rPr>
              <a:t>. 2002 р. </a:t>
            </a:r>
            <a:r>
              <a:rPr lang="uk-UA" sz="2800" b="1" dirty="0" smtClean="0">
                <a:latin typeface="Book Antiqua" pitchFamily="18" charset="0"/>
              </a:rPr>
              <a:t>№ 385</a:t>
            </a:r>
          </a:p>
          <a:p>
            <a:pPr marL="82550" lvl="0" indent="-82550">
              <a:buNone/>
            </a:pPr>
            <a:r>
              <a:rPr lang="uk-UA" sz="2800" i="1" dirty="0" smtClean="0">
                <a:latin typeface="Book Antiqua" pitchFamily="18" charset="0"/>
              </a:rPr>
              <a:t>URL: </a:t>
            </a:r>
            <a:r>
              <a:rPr lang="en-US" sz="2800" i="1" dirty="0" smtClean="0">
                <a:latin typeface="Book Antiqua" pitchFamily="18" charset="0"/>
                <a:hlinkClick r:id="rId3"/>
              </a:rPr>
              <a:t>https://zakon.rada.gov.ua/laws/show/z0892-02#Text</a:t>
            </a:r>
            <a:endParaRPr lang="uk-UA" sz="2800" i="1" dirty="0" smtClean="0">
              <a:latin typeface="Book Antiqua" pitchFamily="18" charset="0"/>
            </a:endParaRPr>
          </a:p>
          <a:p>
            <a:pPr marL="0" lvl="0" indent="0">
              <a:buNone/>
            </a:pPr>
            <a:r>
              <a:rPr lang="uk-UA" sz="2800" dirty="0" smtClean="0">
                <a:latin typeface="Book Antiqua" pitchFamily="18" charset="0"/>
              </a:rPr>
              <a:t>Правила виробництва (виготовлення) та контролю якості лікарських засобів в аптеках : Наказ МОЗ України від 17 </a:t>
            </a:r>
            <a:r>
              <a:rPr lang="uk-UA" sz="2800" dirty="0" err="1" smtClean="0">
                <a:latin typeface="Book Antiqua" pitchFamily="18" charset="0"/>
              </a:rPr>
              <a:t>жовт</a:t>
            </a:r>
            <a:r>
              <a:rPr lang="uk-UA" sz="2800" dirty="0" smtClean="0">
                <a:latin typeface="Book Antiqua" pitchFamily="18" charset="0"/>
              </a:rPr>
              <a:t>. 2012 р. </a:t>
            </a:r>
            <a:r>
              <a:rPr lang="uk-UA" sz="2800" b="1" dirty="0" smtClean="0">
                <a:latin typeface="Book Antiqua" pitchFamily="18" charset="0"/>
              </a:rPr>
              <a:t>№ 812. </a:t>
            </a:r>
          </a:p>
          <a:p>
            <a:pPr marL="82550" lvl="0" indent="-82550">
              <a:buNone/>
            </a:pPr>
            <a:r>
              <a:rPr lang="uk-UA" sz="2800" i="1" dirty="0" smtClean="0">
                <a:latin typeface="Book Antiqua" pitchFamily="18" charset="0"/>
              </a:rPr>
              <a:t>URL: </a:t>
            </a:r>
            <a:r>
              <a:rPr lang="uk-UA" sz="2800" i="1" dirty="0" smtClean="0">
                <a:latin typeface="Book Antiqua" pitchFamily="18" charset="0"/>
                <a:hlinkClick r:id="rId4"/>
              </a:rPr>
              <a:t>https://zakon.rada.gov.ua/laws/show/z1846-12</a:t>
            </a:r>
            <a:endParaRPr lang="uk-UA" sz="2800" i="1" dirty="0" smtClean="0">
              <a:latin typeface="Book Antiqua" pitchFamily="18" charset="0"/>
            </a:endParaRPr>
          </a:p>
          <a:p>
            <a:pPr marL="0" lvl="0" indent="0">
              <a:buNone/>
            </a:pPr>
            <a:r>
              <a:rPr lang="uk-UA" sz="2800" dirty="0" smtClean="0">
                <a:latin typeface="Book Antiqua" pitchFamily="18" charset="0"/>
              </a:rPr>
              <a:t>Про затвердження Інструкції із </a:t>
            </a:r>
            <a:r>
              <a:rPr lang="uk-UA" sz="2800" dirty="0" err="1" smtClean="0">
                <a:latin typeface="Book Antiqua" pitchFamily="18" charset="0"/>
              </a:rPr>
              <a:t>санітарно-протиепідемічногорежиму</a:t>
            </a:r>
            <a:r>
              <a:rPr lang="uk-UA" sz="2800" dirty="0" smtClean="0">
                <a:latin typeface="Book Antiqua" pitchFamily="18" charset="0"/>
              </a:rPr>
              <a:t> аптечних закладів: Наказ МОЗ України від 15 трав. 2006 р. </a:t>
            </a:r>
            <a:r>
              <a:rPr lang="uk-UA" sz="2800" b="1" dirty="0" smtClean="0">
                <a:latin typeface="Book Antiqua" pitchFamily="18" charset="0"/>
              </a:rPr>
              <a:t>№ 275</a:t>
            </a:r>
          </a:p>
          <a:p>
            <a:pPr marL="82550" lvl="0" indent="-82550">
              <a:buNone/>
            </a:pPr>
            <a:r>
              <a:rPr lang="uk-UA" sz="2800" i="1" dirty="0" smtClean="0">
                <a:latin typeface="Book Antiqua" pitchFamily="18" charset="0"/>
              </a:rPr>
              <a:t>URL: </a:t>
            </a:r>
            <a:r>
              <a:rPr lang="uk-UA" sz="2800" i="1" dirty="0" smtClean="0">
                <a:latin typeface="Book Antiqua" pitchFamily="18" charset="0"/>
                <a:hlinkClick r:id="rId5"/>
              </a:rPr>
              <a:t>https://zakon</a:t>
            </a:r>
            <a:r>
              <a:rPr lang="uk-UA" sz="2800" i="1" dirty="0" smtClean="0">
                <a:latin typeface="Book Antiqua" pitchFamily="18" charset="0"/>
              </a:rPr>
              <a:t>.rada.gov.ua/laws/show/z0642-06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400" b="1" dirty="0" err="1" smtClean="0">
                <a:solidFill>
                  <a:schemeClr val="tx2"/>
                </a:solidFill>
                <a:latin typeface="Book Antiqua" pitchFamily="18" charset="0"/>
              </a:rPr>
              <a:t>Види</a:t>
            </a:r>
            <a:r>
              <a:rPr lang="ru-RU" sz="24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Book Antiqua" pitchFamily="18" charset="0"/>
              </a:rPr>
              <a:t>аптечних</a:t>
            </a:r>
            <a:r>
              <a:rPr lang="ru-RU" sz="24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Book Antiqua" pitchFamily="18" charset="0"/>
              </a:rPr>
              <a:t>закладів</a:t>
            </a:r>
            <a:r>
              <a:rPr lang="ru-RU" sz="2400" dirty="0" smtClean="0">
                <a:latin typeface="Book Antiqua" pitchFamily="18" charset="0"/>
              </a:rPr>
              <a:t/>
            </a:r>
            <a:br>
              <a:rPr lang="ru-RU" sz="2400" dirty="0" smtClean="0">
                <a:latin typeface="Book Antiqua" pitchFamily="18" charset="0"/>
              </a:rPr>
            </a:br>
            <a:r>
              <a:rPr lang="ru-RU" sz="2400" dirty="0" smtClean="0">
                <a:latin typeface="Book Antiqua" pitchFamily="18" charset="0"/>
              </a:rPr>
              <a:t/>
            </a:r>
            <a:br>
              <a:rPr lang="ru-RU" sz="2400" dirty="0" smtClean="0">
                <a:latin typeface="Book Antiqua" pitchFamily="18" charset="0"/>
              </a:rPr>
            </a:br>
            <a:r>
              <a:rPr lang="ru-RU" sz="2400" dirty="0" smtClean="0">
                <a:latin typeface="Book Antiqua" pitchFamily="18" charset="0"/>
              </a:rPr>
              <a:t>До </a:t>
            </a:r>
            <a:r>
              <a:rPr lang="ru-RU" sz="2400" dirty="0" err="1" smtClean="0">
                <a:latin typeface="Book Antiqua" pitchFamily="18" charset="0"/>
              </a:rPr>
              <a:t>аптечних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ru-RU" sz="2400" dirty="0" err="1" smtClean="0">
                <a:latin typeface="Book Antiqua" pitchFamily="18" charset="0"/>
              </a:rPr>
              <a:t>закладів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ru-RU" sz="2400" dirty="0" err="1" smtClean="0">
                <a:latin typeface="Book Antiqua" pitchFamily="18" charset="0"/>
              </a:rPr>
              <a:t>відносяться</a:t>
            </a:r>
            <a:r>
              <a:rPr lang="ru-RU" sz="2400" dirty="0" smtClean="0">
                <a:latin typeface="Book Antiqua" pitchFamily="18" charset="0"/>
              </a:rPr>
              <a:t>: </a:t>
            </a:r>
            <a:r>
              <a:rPr lang="ru-RU" sz="2400" dirty="0" err="1" smtClean="0">
                <a:latin typeface="Book Antiqua" pitchFamily="18" charset="0"/>
              </a:rPr>
              <a:t>аптечні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ru-RU" sz="2400" dirty="0" err="1" smtClean="0">
                <a:latin typeface="Book Antiqua" pitchFamily="18" charset="0"/>
              </a:rPr>
              <a:t>склади</a:t>
            </a:r>
            <a:r>
              <a:rPr lang="ru-RU" sz="2400" dirty="0" smtClean="0">
                <a:latin typeface="Book Antiqua" pitchFamily="18" charset="0"/>
              </a:rPr>
              <a:t> (</a:t>
            </a:r>
            <a:r>
              <a:rPr lang="ru-RU" sz="2400" dirty="0" err="1" smtClean="0">
                <a:latin typeface="Book Antiqua" pitchFamily="18" charset="0"/>
              </a:rPr>
              <a:t>бази</a:t>
            </a:r>
            <a:r>
              <a:rPr lang="ru-RU" sz="2400" dirty="0" smtClean="0">
                <a:latin typeface="Book Antiqua" pitchFamily="18" charset="0"/>
              </a:rPr>
              <a:t>), аптеки та </a:t>
            </a:r>
            <a:r>
              <a:rPr lang="ru-RU" sz="2400" dirty="0" err="1" smtClean="0">
                <a:latin typeface="Book Antiqua" pitchFamily="18" charset="0"/>
              </a:rPr>
              <a:t>їх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ru-RU" sz="2400" dirty="0" err="1" smtClean="0">
                <a:latin typeface="Book Antiqua" pitchFamily="18" charset="0"/>
              </a:rPr>
              <a:t>структурні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ru-RU" sz="2400" dirty="0" err="1" smtClean="0">
                <a:latin typeface="Book Antiqua" pitchFamily="18" charset="0"/>
              </a:rPr>
              <a:t>підрозділи</a:t>
            </a:r>
            <a:r>
              <a:rPr lang="ru-RU" sz="2400" dirty="0" smtClean="0">
                <a:latin typeface="Book Antiqua" pitchFamily="18" charset="0"/>
              </a:rPr>
              <a:t> (за </a:t>
            </a:r>
            <a:r>
              <a:rPr lang="uk-UA" sz="2400" dirty="0" smtClean="0">
                <a:latin typeface="Book Antiqua" pitchFamily="18" charset="0"/>
              </a:rPr>
              <a:t>Постановою КМУ </a:t>
            </a:r>
            <a:r>
              <a:rPr lang="uk-UA" sz="2400" b="1" u="sng" dirty="0" smtClean="0">
                <a:latin typeface="Book Antiqua" pitchFamily="18" charset="0"/>
              </a:rPr>
              <a:t>№ 929</a:t>
            </a:r>
            <a:r>
              <a:rPr lang="uk-UA" sz="2400" dirty="0" smtClean="0">
                <a:latin typeface="Book Antiqua" pitchFamily="18" charset="0"/>
              </a:rPr>
              <a:t>)</a:t>
            </a:r>
            <a:r>
              <a:rPr lang="uk-UA" sz="2400" b="1" dirty="0" smtClean="0">
                <a:latin typeface="Book Antiqua" pitchFamily="18" charset="0"/>
              </a:rPr>
              <a:t> </a:t>
            </a:r>
            <a:endParaRPr lang="uk-UA" sz="24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556792"/>
            <a:ext cx="6120680" cy="485740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b="1" i="1" dirty="0" smtClean="0"/>
              <a:t>Аптека</a:t>
            </a:r>
            <a:r>
              <a:rPr lang="uk-UA" dirty="0" smtClean="0"/>
              <a:t> - заклад охорони здоров’я, основним завданням якого є забезпечення населення, закладів охорони здоров’я, підприємств, установ та організацій лікарськими засобами.</a:t>
            </a:r>
          </a:p>
          <a:p>
            <a:pPr>
              <a:buNone/>
            </a:pPr>
            <a:endParaRPr lang="uk-UA" b="1" i="1" dirty="0" smtClean="0"/>
          </a:p>
          <a:p>
            <a:pPr>
              <a:buNone/>
            </a:pPr>
            <a:r>
              <a:rPr lang="uk-UA" b="1" i="1" dirty="0" smtClean="0"/>
              <a:t>Аптечний пункт</a:t>
            </a:r>
            <a:r>
              <a:rPr lang="uk-UA" dirty="0" smtClean="0"/>
              <a:t> - структурний підрозділ аптеки, який створюється у лікувально-профілактичних закладах та функціонує разом з аптекою, основним завданням якого є забезпечення населення лікарськими засобами шляхом здійснення роздрібної торгівлі.</a:t>
            </a:r>
          </a:p>
          <a:p>
            <a:pPr>
              <a:buNone/>
            </a:pPr>
            <a:endParaRPr lang="uk-UA" b="1" i="1" dirty="0" smtClean="0"/>
          </a:p>
          <a:p>
            <a:pPr>
              <a:buNone/>
            </a:pPr>
            <a:r>
              <a:rPr lang="uk-UA" b="1" i="1" dirty="0" smtClean="0"/>
              <a:t>Аптечний склад (база) </a:t>
            </a:r>
            <a:r>
              <a:rPr lang="uk-UA" dirty="0" smtClean="0"/>
              <a:t>- заклад охорони здоров’я, основне завдання якого полягає в забезпеченні лікарськими засобами інших суб’єктів оптової або роздрібної торгівлі, закладів охорони здоров’я та виробників лікарських засобів шляхом здійснення ним оптової торгівлі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132856"/>
            <a:ext cx="1944216" cy="1200329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wrap="square">
            <a:spAutoFit/>
          </a:bodyPr>
          <a:lstStyle/>
          <a:p>
            <a:r>
              <a:rPr lang="uk-UA" sz="2400" b="1" dirty="0" smtClean="0">
                <a:ln w="6350">
                  <a:solidFill>
                    <a:schemeClr val="tx1"/>
                  </a:solidFill>
                </a:ln>
                <a:latin typeface="Book Antiqua" pitchFamily="18" charset="0"/>
              </a:rPr>
              <a:t>Суб’єкти роздрібної торгівлі ЛЗ</a:t>
            </a:r>
            <a:endParaRPr lang="uk-UA" sz="2400" b="1" dirty="0">
              <a:ln w="6350">
                <a:solidFill>
                  <a:schemeClr val="tx1"/>
                </a:solidFill>
              </a:ln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653136"/>
            <a:ext cx="1944216" cy="1200329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wrap="square">
            <a:spAutoFit/>
          </a:bodyPr>
          <a:lstStyle/>
          <a:p>
            <a:r>
              <a:rPr lang="uk-UA" sz="2400" b="1" dirty="0" smtClean="0">
                <a:ln w="6350">
                  <a:solidFill>
                    <a:schemeClr val="tx1"/>
                  </a:solidFill>
                </a:ln>
                <a:latin typeface="Book Antiqua" pitchFamily="18" charset="0"/>
              </a:rPr>
              <a:t>Суб’єкт</a:t>
            </a:r>
          </a:p>
          <a:p>
            <a:r>
              <a:rPr lang="uk-UA" sz="2400" b="1" dirty="0" smtClean="0">
                <a:ln w="6350">
                  <a:solidFill>
                    <a:schemeClr val="tx1"/>
                  </a:solidFill>
                </a:ln>
                <a:latin typeface="Book Antiqua" pitchFamily="18" charset="0"/>
              </a:rPr>
              <a:t>оптової торгівлі ЛЗ</a:t>
            </a:r>
          </a:p>
        </p:txBody>
      </p:sp>
      <p:cxnSp>
        <p:nvCxnSpPr>
          <p:cNvPr id="7" name="Прямая со стрелкой 6"/>
          <p:cNvCxnSpPr>
            <a:stCxn id="4" idx="3"/>
          </p:cNvCxnSpPr>
          <p:nvPr/>
        </p:nvCxnSpPr>
        <p:spPr>
          <a:xfrm>
            <a:off x="2267744" y="2733021"/>
            <a:ext cx="432048" cy="4799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4" idx="3"/>
          </p:cNvCxnSpPr>
          <p:nvPr/>
        </p:nvCxnSpPr>
        <p:spPr>
          <a:xfrm flipV="1">
            <a:off x="2267744" y="2060848"/>
            <a:ext cx="504056" cy="67217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411760" y="522920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latin typeface="Book Antiqua" pitchFamily="18" charset="0"/>
              </a:rPr>
              <a:t/>
            </a:r>
            <a:br>
              <a:rPr lang="uk-UA" sz="3100" b="1" dirty="0" smtClean="0">
                <a:latin typeface="Book Antiqua" pitchFamily="18" charset="0"/>
              </a:rPr>
            </a:br>
            <a:r>
              <a:rPr lang="uk-UA" sz="3100" b="1" dirty="0" smtClean="0">
                <a:latin typeface="Book Antiqua" pitchFamily="18" charset="0"/>
              </a:rPr>
              <a:t/>
            </a:r>
            <a:br>
              <a:rPr lang="uk-UA" sz="3100" b="1" dirty="0" smtClean="0">
                <a:latin typeface="Book Antiqua" pitchFamily="18" charset="0"/>
              </a:rPr>
            </a:br>
            <a:r>
              <a:rPr lang="ru-RU" sz="32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chemeClr val="tx2"/>
                </a:solidFill>
                <a:latin typeface="Book Antiqua" pitchFamily="18" charset="0"/>
              </a:rPr>
              <a:t>Види</a:t>
            </a:r>
            <a:r>
              <a:rPr lang="ru-RU" sz="32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chemeClr val="tx2"/>
                </a:solidFill>
                <a:latin typeface="Book Antiqua" pitchFamily="18" charset="0"/>
              </a:rPr>
              <a:t>аптечних</a:t>
            </a:r>
            <a:r>
              <a:rPr lang="ru-RU" sz="32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chemeClr val="tx2"/>
                </a:solidFill>
                <a:latin typeface="Book Antiqua" pitchFamily="18" charset="0"/>
              </a:rPr>
              <a:t>закладів</a:t>
            </a:r>
            <a:r>
              <a:rPr lang="ru-RU" sz="32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br>
              <a:rPr lang="ru-RU" sz="3200" b="1" dirty="0" smtClean="0">
                <a:solidFill>
                  <a:schemeClr val="tx2"/>
                </a:solidFill>
                <a:latin typeface="Book Antiqua" pitchFamily="18" charset="0"/>
              </a:rPr>
            </a:b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052736"/>
            <a:ext cx="9144000" cy="575542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>
                <a:latin typeface="Book Antiqua" pitchFamily="18" charset="0"/>
              </a:rPr>
              <a:t>Фармацевтичні (аптечні) заклади</a:t>
            </a:r>
            <a:r>
              <a:rPr lang="ru-RU" sz="2400" dirty="0" smtClean="0">
                <a:latin typeface="Book Antiqua" pitchFamily="18" charset="0"/>
              </a:rPr>
              <a:t> (за </a:t>
            </a:r>
            <a:r>
              <a:rPr lang="uk-UA" sz="2400" dirty="0" smtClean="0">
                <a:latin typeface="Book Antiqua" pitchFamily="18" charset="0"/>
              </a:rPr>
              <a:t>Наказом МОЗ України №385)</a:t>
            </a:r>
            <a:r>
              <a:rPr lang="uk-UA" sz="2400" b="1" dirty="0" smtClean="0">
                <a:latin typeface="Book Antiqua" pitchFamily="18" charset="0"/>
              </a:rPr>
              <a:t> :</a:t>
            </a:r>
            <a:endParaRPr lang="uk-UA" sz="3200" dirty="0" smtClean="0"/>
          </a:p>
          <a:p>
            <a:pPr marL="712788" algn="just"/>
            <a:r>
              <a:rPr lang="uk-UA" sz="3200" dirty="0" smtClean="0">
                <a:latin typeface="Book Antiqua" pitchFamily="18" charset="0"/>
              </a:rPr>
              <a:t>Аптека</a:t>
            </a:r>
          </a:p>
          <a:p>
            <a:pPr marL="712788"/>
            <a:r>
              <a:rPr lang="uk-UA" sz="3200" dirty="0" smtClean="0">
                <a:latin typeface="Book Antiqua" pitchFamily="18" charset="0"/>
              </a:rPr>
              <a:t>Аптечна база (склад)</a:t>
            </a:r>
          </a:p>
          <a:p>
            <a:pPr marL="712788"/>
            <a:r>
              <a:rPr lang="uk-UA" sz="3200" dirty="0" smtClean="0">
                <a:latin typeface="Book Antiqua" pitchFamily="18" charset="0"/>
              </a:rPr>
              <a:t>База (склад) медичної техніки</a:t>
            </a:r>
          </a:p>
          <a:p>
            <a:pPr marL="712788"/>
            <a:r>
              <a:rPr lang="uk-UA" sz="3200" dirty="0" smtClean="0">
                <a:latin typeface="Book Antiqua" pitchFamily="18" charset="0"/>
              </a:rPr>
              <a:t>База спеціального медичного постачання (центральна, республіканська, обласна)</a:t>
            </a:r>
          </a:p>
          <a:p>
            <a:pPr marL="712788"/>
            <a:r>
              <a:rPr lang="uk-UA" sz="3200" dirty="0" smtClean="0">
                <a:latin typeface="Book Antiqua" pitchFamily="18" charset="0"/>
              </a:rPr>
              <a:t>Контрольно-аналітична лабораторія</a:t>
            </a:r>
          </a:p>
          <a:p>
            <a:pPr marL="712788"/>
            <a:r>
              <a:rPr lang="uk-UA" sz="3200" dirty="0" smtClean="0">
                <a:latin typeface="Book Antiqua" pitchFamily="18" charset="0"/>
              </a:rPr>
              <a:t>Лабораторія з аналізу якості лікарських засобів</a:t>
            </a:r>
          </a:p>
          <a:p>
            <a:pPr marL="712788"/>
            <a:r>
              <a:rPr lang="uk-UA" sz="3200" dirty="0" smtClean="0">
                <a:latin typeface="Book Antiqua" pitchFamily="18" charset="0"/>
              </a:rPr>
              <a:t>Магазин (медичної техніки, медичної оптики)</a:t>
            </a:r>
            <a:endParaRPr lang="uk-UA" sz="32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 smtClean="0">
                <a:latin typeface="Book Antiqua" pitchFamily="18" charset="0"/>
              </a:rPr>
              <a:t>Види</a:t>
            </a:r>
            <a:r>
              <a:rPr lang="uk-UA" sz="3200" dirty="0" smtClean="0">
                <a:latin typeface="Book Antiqua" pitchFamily="18" charset="0"/>
              </a:rPr>
              <a:t>  аптек відповідно до ознак класифікації</a:t>
            </a:r>
            <a:endParaRPr lang="uk-UA" sz="32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Форма власності (приватні, комунальні)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Відомча підпорядкованість (МОЗ, МВС, ін.)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Форма господарювання (держбюджетні, госпрозрахункові)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Порядок організації та ведення обліку (централізовані, децентралізовані)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Напрями діяльності (центральні районні, лікарняні, </a:t>
            </a:r>
            <a:r>
              <a:rPr lang="uk-UA" dirty="0" err="1" smtClean="0">
                <a:latin typeface="Book Antiqua" pitchFamily="18" charset="0"/>
              </a:rPr>
              <a:t>міжлікарняні</a:t>
            </a:r>
            <a:r>
              <a:rPr lang="uk-UA" dirty="0" smtClean="0">
                <a:latin typeface="Book Antiqua" pitchFamily="18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Функціональна ознака (виробничі, невиробничі)  </a:t>
            </a:r>
            <a:endParaRPr lang="uk-UA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dirty="0" smtClean="0">
                <a:latin typeface="Book Antiqua" pitchFamily="18" charset="0"/>
              </a:rPr>
              <a:t>Аптека: завдання та функції</a:t>
            </a:r>
            <a:endParaRPr lang="uk-UA" sz="24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49280"/>
          </a:xfrm>
        </p:spPr>
        <p:txBody>
          <a:bodyPr>
            <a:noAutofit/>
          </a:bodyPr>
          <a:lstStyle/>
          <a:p>
            <a:pPr marL="457200" indent="-457200" algn="ctr">
              <a:buNone/>
            </a:pPr>
            <a:r>
              <a:rPr lang="uk-UA" sz="1800" i="1" dirty="0" smtClean="0">
                <a:latin typeface="Book Antiqua" pitchFamily="18" charset="0"/>
              </a:rPr>
              <a:t>Соціальна </a:t>
            </a:r>
          </a:p>
          <a:p>
            <a:pPr marL="457200" indent="-457200">
              <a:buNone/>
            </a:pPr>
            <a:r>
              <a:rPr lang="ru-RU" sz="1800" dirty="0" smtClean="0">
                <a:latin typeface="Book Antiqua" pitchFamily="18" charset="0"/>
              </a:rPr>
              <a:t>1 – </a:t>
            </a:r>
            <a:r>
              <a:rPr lang="ru-RU" sz="1800" dirty="0" err="1" smtClean="0">
                <a:latin typeface="Book Antiqua" pitchFamily="18" charset="0"/>
              </a:rPr>
              <a:t>надання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населенню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невідкладної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медичної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допомоги</a:t>
            </a:r>
            <a:endParaRPr lang="uk-UA" sz="1800" dirty="0" smtClean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ru-RU" sz="1800" dirty="0" smtClean="0">
                <a:latin typeface="Book Antiqua" pitchFamily="18" charset="0"/>
              </a:rPr>
              <a:t>2 – </a:t>
            </a:r>
            <a:r>
              <a:rPr lang="ru-RU" sz="1800" dirty="0" err="1" smtClean="0">
                <a:latin typeface="Book Antiqua" pitchFamily="18" charset="0"/>
              </a:rPr>
              <a:t>забезпечення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відпус</a:t>
            </a:r>
            <a:r>
              <a:rPr lang="uk-UA" sz="1800" dirty="0" err="1" smtClean="0">
                <a:latin typeface="Book Antiqua" pitchFamily="18" charset="0"/>
              </a:rPr>
              <a:t>ку</a:t>
            </a:r>
            <a:r>
              <a:rPr lang="ru-RU" sz="1800" dirty="0" smtClean="0">
                <a:latin typeface="Book Antiqua" pitchFamily="18" charset="0"/>
              </a:rPr>
              <a:t> за </a:t>
            </a:r>
            <a:r>
              <a:rPr lang="ru-RU" sz="1800" dirty="0" err="1" smtClean="0">
                <a:latin typeface="Book Antiqua" pitchFamily="18" charset="0"/>
              </a:rPr>
              <a:t>безкоштовними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і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пільговими</a:t>
            </a:r>
            <a:r>
              <a:rPr lang="ru-RU" sz="1800" dirty="0" smtClean="0">
                <a:latin typeface="Book Antiqua" pitchFamily="18" charset="0"/>
              </a:rPr>
              <a:t> рецептами</a:t>
            </a:r>
            <a:endParaRPr lang="uk-UA" sz="1800" dirty="0" smtClean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ru-RU" sz="1800" dirty="0" smtClean="0">
                <a:latin typeface="Book Antiqua" pitchFamily="18" charset="0"/>
              </a:rPr>
              <a:t>3 –</a:t>
            </a:r>
            <a:r>
              <a:rPr lang="uk-UA" sz="1800" dirty="0" smtClean="0">
                <a:latin typeface="Book Antiqua" pitchFamily="18" charset="0"/>
              </a:rPr>
              <a:t> відпуск ліків за Державними соціальними програмами (безкоштовно, з доплатою)</a:t>
            </a:r>
          </a:p>
          <a:p>
            <a:pPr marL="457200" indent="-457200" algn="ctr">
              <a:buNone/>
            </a:pPr>
            <a:r>
              <a:rPr lang="uk-UA" sz="1800" i="1" dirty="0" smtClean="0">
                <a:latin typeface="Book Antiqua" pitchFamily="18" charset="0"/>
              </a:rPr>
              <a:t>Торгова </a:t>
            </a:r>
          </a:p>
          <a:p>
            <a:pPr marL="457200" indent="-457200">
              <a:buNone/>
            </a:pPr>
            <a:r>
              <a:rPr lang="ru-RU" sz="1800" dirty="0" smtClean="0">
                <a:latin typeface="Book Antiqua" pitchFamily="18" charset="0"/>
              </a:rPr>
              <a:t>1 – </a:t>
            </a:r>
            <a:r>
              <a:rPr lang="ru-RU" sz="1800" dirty="0" err="1" smtClean="0">
                <a:latin typeface="Book Antiqua" pitchFamily="18" charset="0"/>
              </a:rPr>
              <a:t>закупівля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лікарських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засобів</a:t>
            </a:r>
            <a:endParaRPr lang="uk-UA" sz="1800" dirty="0" smtClean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uk-UA" sz="1800" dirty="0" smtClean="0">
                <a:latin typeface="Book Antiqua" pitchFamily="18" charset="0"/>
              </a:rPr>
              <a:t>2</a:t>
            </a:r>
            <a:r>
              <a:rPr lang="ru-RU" sz="1800" dirty="0" smtClean="0">
                <a:latin typeface="Book Antiqua" pitchFamily="18" charset="0"/>
              </a:rPr>
              <a:t>-  </a:t>
            </a:r>
            <a:r>
              <a:rPr lang="ru-RU" sz="1800" dirty="0" err="1" smtClean="0">
                <a:latin typeface="Book Antiqua" pitchFamily="18" charset="0"/>
              </a:rPr>
              <a:t>вхідний</a:t>
            </a:r>
            <a:r>
              <a:rPr lang="ru-RU" sz="1800" dirty="0" smtClean="0">
                <a:latin typeface="Book Antiqua" pitchFamily="18" charset="0"/>
              </a:rPr>
              <a:t> контроль </a:t>
            </a:r>
            <a:r>
              <a:rPr lang="ru-RU" sz="1800" dirty="0" err="1" smtClean="0">
                <a:latin typeface="Book Antiqua" pitchFamily="18" charset="0"/>
              </a:rPr>
              <a:t>якості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ліків</a:t>
            </a:r>
            <a:r>
              <a:rPr lang="uk-UA" sz="1800" dirty="0" smtClean="0">
                <a:latin typeface="Book Antiqua" pitchFamily="18" charset="0"/>
              </a:rPr>
              <a:t>, що надійшли</a:t>
            </a:r>
          </a:p>
          <a:p>
            <a:pPr marL="457200" indent="-457200">
              <a:buNone/>
            </a:pPr>
            <a:r>
              <a:rPr lang="uk-UA" sz="1800" dirty="0" smtClean="0">
                <a:latin typeface="Book Antiqua" pitchFamily="18" charset="0"/>
              </a:rPr>
              <a:t>3– розміщення та зберігання лікарських засобів</a:t>
            </a:r>
          </a:p>
          <a:p>
            <a:pPr marL="457200" indent="-457200">
              <a:buNone/>
            </a:pPr>
            <a:r>
              <a:rPr lang="uk-UA" sz="1800" dirty="0" smtClean="0">
                <a:latin typeface="Book Antiqua" pitchFamily="18" charset="0"/>
              </a:rPr>
              <a:t>4 – реалізація населенню лікарських засобів за рецептами і без рецептів </a:t>
            </a:r>
          </a:p>
          <a:p>
            <a:pPr marL="457200" indent="-457200">
              <a:buNone/>
            </a:pPr>
            <a:r>
              <a:rPr lang="uk-UA" sz="1800" dirty="0" smtClean="0">
                <a:latin typeface="Book Antiqua" pitchFamily="18" charset="0"/>
              </a:rPr>
              <a:t>5</a:t>
            </a:r>
            <a:r>
              <a:rPr lang="ru-RU" sz="1800" dirty="0" smtClean="0">
                <a:latin typeface="Book Antiqua" pitchFamily="18" charset="0"/>
              </a:rPr>
              <a:t> – </a:t>
            </a:r>
            <a:r>
              <a:rPr lang="ru-RU" sz="1800" dirty="0" err="1" smtClean="0">
                <a:latin typeface="Book Antiqua" pitchFamily="18" charset="0"/>
              </a:rPr>
              <a:t>реалізація</a:t>
            </a:r>
            <a:r>
              <a:rPr lang="ru-RU" sz="1800" dirty="0" smtClean="0">
                <a:latin typeface="Book Antiqua" pitchFamily="18" charset="0"/>
              </a:rPr>
              <a:t> ЛПУ та </a:t>
            </a:r>
            <a:r>
              <a:rPr lang="ru-RU" sz="1800" dirty="0" err="1" smtClean="0">
                <a:latin typeface="Book Antiqua" pitchFamily="18" charset="0"/>
              </a:rPr>
              <a:t>іншим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організаціям</a:t>
            </a:r>
            <a:r>
              <a:rPr lang="ru-RU" sz="1800" dirty="0" smtClean="0">
                <a:latin typeface="Book Antiqua" pitchFamily="18" charset="0"/>
              </a:rPr>
              <a:t> за </a:t>
            </a:r>
            <a:r>
              <a:rPr lang="ru-RU" sz="1800" dirty="0" err="1" smtClean="0">
                <a:latin typeface="Book Antiqua" pitchFamily="18" charset="0"/>
              </a:rPr>
              <a:t>безготівковим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розрахунком</a:t>
            </a:r>
            <a:endParaRPr lang="uk-UA" sz="1800" dirty="0" smtClean="0">
              <a:latin typeface="Book Antiqua" pitchFamily="18" charset="0"/>
            </a:endParaRPr>
          </a:p>
          <a:p>
            <a:pPr marL="457200" indent="-457200" algn="ctr">
              <a:buNone/>
            </a:pPr>
            <a:r>
              <a:rPr lang="uk-UA" sz="1800" i="1" dirty="0" smtClean="0">
                <a:latin typeface="Book Antiqua" pitchFamily="18" charset="0"/>
              </a:rPr>
              <a:t>Виробнича </a:t>
            </a:r>
          </a:p>
          <a:p>
            <a:pPr marL="457200" indent="-457200">
              <a:buNone/>
            </a:pPr>
            <a:r>
              <a:rPr lang="ru-RU" sz="1800" dirty="0" smtClean="0">
                <a:latin typeface="Book Antiqua" pitchFamily="18" charset="0"/>
              </a:rPr>
              <a:t>1 – </a:t>
            </a:r>
            <a:r>
              <a:rPr lang="ru-RU" sz="1800" dirty="0" err="1" smtClean="0">
                <a:latin typeface="Book Antiqua" pitchFamily="18" charset="0"/>
              </a:rPr>
              <a:t>виготовлення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ліків</a:t>
            </a:r>
            <a:endParaRPr lang="uk-UA" sz="1800" dirty="0" smtClean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ru-RU" sz="1800" dirty="0" smtClean="0">
                <a:latin typeface="Book Antiqua" pitchFamily="18" charset="0"/>
              </a:rPr>
              <a:t>2 – контроль </a:t>
            </a:r>
            <a:r>
              <a:rPr lang="ru-RU" sz="1800" dirty="0" err="1" smtClean="0">
                <a:latin typeface="Book Antiqua" pitchFamily="18" charset="0"/>
              </a:rPr>
              <a:t>якості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виготовлених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ліків</a:t>
            </a:r>
            <a:endParaRPr lang="uk-UA" sz="1800" dirty="0" smtClean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ru-RU" sz="1800" dirty="0" smtClean="0">
                <a:latin typeface="Book Antiqua" pitchFamily="18" charset="0"/>
              </a:rPr>
              <a:t>3 – </a:t>
            </a:r>
            <a:r>
              <a:rPr lang="ru-RU" sz="1800" dirty="0" err="1" smtClean="0">
                <a:latin typeface="Book Antiqua" pitchFamily="18" charset="0"/>
              </a:rPr>
              <a:t>проведення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лабораторних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і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фасувальних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робіт</a:t>
            </a:r>
            <a:endParaRPr lang="uk-UA" sz="1800" dirty="0" smtClean="0">
              <a:latin typeface="Book Antiqua" pitchFamily="18" charset="0"/>
            </a:endParaRPr>
          </a:p>
          <a:p>
            <a:pPr marL="457200" indent="-457200" algn="ctr">
              <a:buNone/>
            </a:pPr>
            <a:r>
              <a:rPr lang="uk-UA" sz="1800" i="1" dirty="0" smtClean="0">
                <a:latin typeface="Book Antiqua" pitchFamily="18" charset="0"/>
              </a:rPr>
              <a:t>Інформаційна</a:t>
            </a:r>
            <a:r>
              <a:rPr lang="uk-UA" sz="1800" dirty="0" smtClean="0">
                <a:latin typeface="Book Antiqua" pitchFamily="18" charset="0"/>
              </a:rPr>
              <a:t> </a:t>
            </a:r>
          </a:p>
          <a:p>
            <a:pPr marL="457200" indent="-457200">
              <a:buNone/>
            </a:pPr>
            <a:r>
              <a:rPr lang="uk-UA" sz="1800" dirty="0" smtClean="0">
                <a:latin typeface="Book Antiqua" pitchFamily="18" charset="0"/>
              </a:rPr>
              <a:t>1</a:t>
            </a:r>
            <a:r>
              <a:rPr lang="ru-RU" sz="1800" dirty="0" smtClean="0">
                <a:latin typeface="Book Antiqua" pitchFamily="18" charset="0"/>
              </a:rPr>
              <a:t>- </a:t>
            </a:r>
            <a:r>
              <a:rPr lang="uk-UA" sz="1800" dirty="0" smtClean="0">
                <a:latin typeface="Book Antiqua" pitchFamily="18" charset="0"/>
              </a:rPr>
              <a:t>проведення </a:t>
            </a:r>
            <a:r>
              <a:rPr lang="ru-RU" sz="1800" dirty="0" err="1" smtClean="0">
                <a:latin typeface="Book Antiqua" pitchFamily="18" charset="0"/>
              </a:rPr>
              <a:t>фармацевтичн</a:t>
            </a:r>
            <a:r>
              <a:rPr lang="uk-UA" sz="1800" dirty="0" err="1" smtClean="0">
                <a:latin typeface="Book Antiqua" pitchFamily="18" charset="0"/>
              </a:rPr>
              <a:t>ої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опік</a:t>
            </a:r>
            <a:r>
              <a:rPr lang="uk-UA" sz="1800" dirty="0" smtClean="0">
                <a:latin typeface="Book Antiqua" pitchFamily="18" charset="0"/>
              </a:rPr>
              <a:t>и</a:t>
            </a:r>
          </a:p>
          <a:p>
            <a:pPr marL="457200" indent="-457200">
              <a:buNone/>
            </a:pPr>
            <a:r>
              <a:rPr lang="ru-RU" sz="1800" dirty="0" smtClean="0">
                <a:latin typeface="Book Antiqua" pitchFamily="18" charset="0"/>
              </a:rPr>
              <a:t>2 - </a:t>
            </a:r>
            <a:r>
              <a:rPr lang="ru-RU" sz="1800" dirty="0" err="1" smtClean="0">
                <a:latin typeface="Book Antiqua" pitchFamily="18" charset="0"/>
              </a:rPr>
              <a:t>поширення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серед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населення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санітарно-гігієнічних</a:t>
            </a:r>
            <a:r>
              <a:rPr lang="ru-RU" sz="1800" dirty="0" smtClean="0">
                <a:latin typeface="Book Antiqua" pitchFamily="18" charset="0"/>
              </a:rPr>
              <a:t> </a:t>
            </a:r>
            <a:r>
              <a:rPr lang="ru-RU" sz="1800" dirty="0" err="1" smtClean="0">
                <a:latin typeface="Book Antiqua" pitchFamily="18" charset="0"/>
              </a:rPr>
              <a:t>знань</a:t>
            </a:r>
            <a:endParaRPr lang="uk-UA" sz="1800" dirty="0" smtClean="0">
              <a:latin typeface="Book Antiqua" pitchFamily="18" charset="0"/>
            </a:endParaRPr>
          </a:p>
          <a:p>
            <a:pPr marL="457200" indent="-457200">
              <a:buNone/>
            </a:pPr>
            <a:endParaRPr lang="uk-UA" sz="2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Book Antiqua" pitchFamily="18" charset="0"/>
              </a:rPr>
              <a:t>Організаційна структура аптеки</a:t>
            </a:r>
            <a:endParaRPr lang="uk-UA" sz="28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600" b="1" i="1" dirty="0" smtClean="0">
                <a:latin typeface="Book Antiqua" pitchFamily="18" charset="0"/>
              </a:rPr>
              <a:t>Відділ запасів  </a:t>
            </a:r>
          </a:p>
          <a:p>
            <a:pPr marL="0" indent="0">
              <a:buNone/>
            </a:pPr>
            <a:r>
              <a:rPr lang="uk-UA" sz="2600" dirty="0" smtClean="0">
                <a:latin typeface="Book Antiqua" pitchFamily="18" charset="0"/>
              </a:rPr>
              <a:t>– забезпечує аптеку, ЛПЗ, інші установи та організації  ЛЗ та іншими товарами аптечного асортименту</a:t>
            </a:r>
          </a:p>
          <a:p>
            <a:pPr marL="0" indent="0">
              <a:buNone/>
            </a:pPr>
            <a:r>
              <a:rPr lang="uk-UA" sz="2600" b="1" i="1" dirty="0" smtClean="0">
                <a:latin typeface="Book Antiqua" pitchFamily="18" charset="0"/>
              </a:rPr>
              <a:t>Рецептурно-виробничий відділ</a:t>
            </a:r>
          </a:p>
          <a:p>
            <a:pPr marL="0" indent="0">
              <a:buNone/>
            </a:pPr>
            <a:r>
              <a:rPr lang="uk-UA" sz="2600" b="1" i="1" dirty="0" smtClean="0">
                <a:latin typeface="Book Antiqua" pitchFamily="18" charset="0"/>
              </a:rPr>
              <a:t> </a:t>
            </a:r>
            <a:r>
              <a:rPr lang="uk-UA" sz="2600" dirty="0" smtClean="0">
                <a:latin typeface="Book Antiqua" pitchFamily="18" charset="0"/>
              </a:rPr>
              <a:t>- забезпечує населення та ЛПЗ ліками аптечного виготовлення</a:t>
            </a:r>
          </a:p>
          <a:p>
            <a:pPr marL="0" indent="0">
              <a:buNone/>
            </a:pPr>
            <a:r>
              <a:rPr lang="uk-UA" sz="2600" b="1" i="1" dirty="0" smtClean="0">
                <a:latin typeface="Book Antiqua" pitchFamily="18" charset="0"/>
              </a:rPr>
              <a:t>Відділ готових лікарських засобів </a:t>
            </a:r>
          </a:p>
          <a:p>
            <a:pPr marL="0" indent="0">
              <a:buNone/>
            </a:pPr>
            <a:r>
              <a:rPr lang="uk-UA" sz="2600" dirty="0" smtClean="0">
                <a:latin typeface="Book Antiqua" pitchFamily="18" charset="0"/>
              </a:rPr>
              <a:t>- обслуговує населення з відпуску лікарських засобів за рецептами лікарів</a:t>
            </a:r>
          </a:p>
          <a:p>
            <a:pPr marL="0" indent="0">
              <a:buNone/>
            </a:pPr>
            <a:r>
              <a:rPr lang="uk-UA" sz="2600" b="1" i="1" dirty="0" smtClean="0">
                <a:latin typeface="Book Antiqua" pitchFamily="18" charset="0"/>
              </a:rPr>
              <a:t>Відділ безрецептурного відпуску </a:t>
            </a:r>
          </a:p>
          <a:p>
            <a:pPr marL="0" indent="0">
              <a:buNone/>
            </a:pPr>
            <a:r>
              <a:rPr lang="uk-UA" sz="2600" b="1" i="1" dirty="0" smtClean="0">
                <a:latin typeface="Book Antiqua" pitchFamily="18" charset="0"/>
              </a:rPr>
              <a:t> </a:t>
            </a:r>
            <a:r>
              <a:rPr lang="uk-UA" sz="2600" dirty="0" smtClean="0">
                <a:latin typeface="Book Antiqua" pitchFamily="18" charset="0"/>
              </a:rPr>
              <a:t>- обслуговує населення з відпуску безрецептурних препаратів та медичних виробів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tx2"/>
                </a:solidFill>
                <a:latin typeface="Book Antiqua" pitchFamily="18" charset="0"/>
              </a:rPr>
              <a:t>Аптечний</a:t>
            </a:r>
            <a:r>
              <a:rPr lang="uk-UA" sz="2800" dirty="0" smtClean="0"/>
              <a:t> </a:t>
            </a:r>
            <a:r>
              <a:rPr lang="uk-UA" sz="2800" dirty="0" smtClean="0">
                <a:solidFill>
                  <a:schemeClr val="tx2"/>
                </a:solidFill>
              </a:rPr>
              <a:t>пункт</a:t>
            </a:r>
            <a:r>
              <a:rPr lang="uk-UA" sz="2800" dirty="0" smtClean="0">
                <a:solidFill>
                  <a:schemeClr val="tx2"/>
                </a:solidFill>
                <a:latin typeface="Book Antiqua" pitchFamily="18" charset="0"/>
              </a:rPr>
              <a:t>: загальна характеристика</a:t>
            </a:r>
            <a:endParaRPr lang="uk-UA" sz="2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uk-UA" sz="1800" b="1" dirty="0" smtClean="0">
                <a:latin typeface="Book Antiqua" pitchFamily="18" charset="0"/>
              </a:rPr>
              <a:t>Визначення</a:t>
            </a:r>
          </a:p>
          <a:p>
            <a:pPr marL="0" lvl="0" indent="0" algn="just">
              <a:buNone/>
            </a:pPr>
            <a:r>
              <a:rPr lang="uk-UA" sz="1800" i="1" dirty="0" smtClean="0">
                <a:latin typeface="Book Antiqua" pitchFamily="18" charset="0"/>
              </a:rPr>
              <a:t>структурний підрозділ аптеки, який створюється у ЛПЗ та функціонує разом з аптекою, основним завданням якого є забезпечення населення лікарськими засобами шляхом здійснення роздрібної торгівлі</a:t>
            </a:r>
          </a:p>
          <a:p>
            <a:pPr lvl="0" algn="ctr">
              <a:buNone/>
            </a:pPr>
            <a:r>
              <a:rPr lang="uk-UA" sz="1800" b="1" dirty="0" smtClean="0">
                <a:latin typeface="Book Antiqua" pitchFamily="18" charset="0"/>
              </a:rPr>
              <a:t>Розміщення</a:t>
            </a:r>
          </a:p>
          <a:p>
            <a:pPr lvl="0">
              <a:buFont typeface="Wingdings" pitchFamily="2" charset="2"/>
              <a:buChar char="Ø"/>
            </a:pPr>
            <a:r>
              <a:rPr lang="uk-UA" sz="1800" i="1" dirty="0" smtClean="0">
                <a:latin typeface="Book Antiqua" pitchFamily="18" charset="0"/>
              </a:rPr>
              <a:t>в межах однієї області з аптекою</a:t>
            </a:r>
          </a:p>
          <a:p>
            <a:pPr lvl="0" algn="just">
              <a:buFont typeface="Wingdings" pitchFamily="2" charset="2"/>
              <a:buChar char="Ø"/>
            </a:pPr>
            <a:r>
              <a:rPr lang="uk-UA" sz="1800" i="1" dirty="0" smtClean="0">
                <a:latin typeface="Book Antiqua" pitchFamily="18" charset="0"/>
              </a:rPr>
              <a:t>у відокремлених приміщеннях з виділенням або без виділення залу для обслуговування населення в капітальних будинках ЛПЗ</a:t>
            </a:r>
            <a:endParaRPr lang="uk-UA" sz="1800" b="1" dirty="0" smtClean="0">
              <a:latin typeface="Book Antiqua" pitchFamily="18" charset="0"/>
            </a:endParaRPr>
          </a:p>
          <a:p>
            <a:pPr lvl="0" algn="ctr">
              <a:buNone/>
            </a:pPr>
            <a:r>
              <a:rPr lang="uk-UA" sz="1800" b="1" dirty="0" smtClean="0">
                <a:latin typeface="Book Antiqua" pitchFamily="18" charset="0"/>
              </a:rPr>
              <a:t>Розмір</a:t>
            </a:r>
          </a:p>
          <a:p>
            <a:pPr lvl="0">
              <a:buNone/>
            </a:pPr>
            <a:r>
              <a:rPr lang="uk-UA" sz="1800" i="1" dirty="0" smtClean="0">
                <a:latin typeface="Book Antiqua" pitchFamily="18" charset="0"/>
              </a:rPr>
              <a:t>Площа не може бути меншою 18 кв. метрів</a:t>
            </a:r>
            <a:endParaRPr lang="uk-UA" sz="1800" b="1" dirty="0" smtClean="0">
              <a:latin typeface="Book Antiqua" pitchFamily="18" charset="0"/>
            </a:endParaRPr>
          </a:p>
          <a:p>
            <a:pPr lvl="0" algn="ctr">
              <a:buNone/>
            </a:pPr>
            <a:r>
              <a:rPr lang="uk-UA" sz="1800" b="1" dirty="0" smtClean="0">
                <a:latin typeface="Book Antiqua" pitchFamily="18" charset="0"/>
              </a:rPr>
              <a:t>Обладнання</a:t>
            </a:r>
          </a:p>
          <a:p>
            <a:pPr marL="0" lvl="0" indent="0" algn="just">
              <a:buNone/>
            </a:pPr>
            <a:r>
              <a:rPr lang="uk-UA" sz="1800" i="1" dirty="0" smtClean="0">
                <a:latin typeface="Book Antiqua" pitchFamily="18" charset="0"/>
              </a:rPr>
              <a:t>Шафи, холодильник, сейф або металева шафа для зберігання лікарських засобів, місце для санітарної обробки рук, шафа для окремого зберігання особистого та технологічного одягу, шафа для зберігання інвентарю для прибирання окремо за призначенням</a:t>
            </a:r>
          </a:p>
          <a:p>
            <a:pPr marL="0" lvl="0" indent="0" algn="ctr">
              <a:buNone/>
            </a:pPr>
            <a:endParaRPr lang="uk-UA" sz="1800" b="1" dirty="0" smtClean="0">
              <a:latin typeface="Book Antiqua" pitchFamily="18" charset="0"/>
            </a:endParaRPr>
          </a:p>
          <a:p>
            <a:pPr marL="0" lvl="0" indent="0" algn="ctr">
              <a:buNone/>
            </a:pPr>
            <a:r>
              <a:rPr lang="uk-UA" sz="1800" b="1" dirty="0" smtClean="0">
                <a:latin typeface="Book Antiqua" pitchFamily="18" charset="0"/>
              </a:rPr>
              <a:t>Дозволено до реалізації</a:t>
            </a:r>
          </a:p>
          <a:p>
            <a:pPr lvl="0">
              <a:buNone/>
            </a:pPr>
            <a:r>
              <a:rPr lang="uk-UA" sz="1800" i="1" dirty="0" smtClean="0">
                <a:latin typeface="Book Antiqua" pitchFamily="18" charset="0"/>
              </a:rPr>
              <a:t>Готові лікарські засоби, що відпускаються за рецептом та без рецепта лікаря</a:t>
            </a:r>
            <a:r>
              <a:rPr lang="uk-UA" sz="1800" b="1" i="1" dirty="0" smtClean="0">
                <a:latin typeface="Book Antiqua" pitchFamily="18" charset="0"/>
              </a:rPr>
              <a:t>	</a:t>
            </a:r>
            <a:endParaRPr lang="uk-UA" sz="1800" dirty="0" smtClean="0">
              <a:latin typeface="Book Antiqua" pitchFamily="18" charset="0"/>
            </a:endParaRPr>
          </a:p>
          <a:p>
            <a:pPr>
              <a:buNone/>
            </a:pPr>
            <a:endParaRPr lang="uk-UA" sz="1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tx2"/>
                </a:solidFill>
                <a:latin typeface="Book Antiqua" pitchFamily="18" charset="0"/>
              </a:rPr>
              <a:t>Аптечний</a:t>
            </a:r>
            <a:r>
              <a:rPr lang="uk-UA" sz="2800" dirty="0" smtClean="0"/>
              <a:t> </a:t>
            </a:r>
            <a:r>
              <a:rPr lang="uk-UA" sz="2800" dirty="0" smtClean="0">
                <a:solidFill>
                  <a:schemeClr val="tx2"/>
                </a:solidFill>
                <a:latin typeface="Book Antiqua" pitchFamily="18" charset="0"/>
              </a:rPr>
              <a:t>пункт: загальна характеристика</a:t>
            </a:r>
            <a:endParaRPr lang="uk-UA" sz="2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1800" b="1" dirty="0" smtClean="0">
                <a:latin typeface="Book Antiqua" pitchFamily="18" charset="0"/>
              </a:rPr>
              <a:t>Режим роботи 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800" i="1" dirty="0" smtClean="0">
                <a:latin typeface="Book Antiqua" pitchFamily="18" charset="0"/>
              </a:rPr>
              <a:t>встановлюється ліцензіатом самостійно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uk-UA" sz="1800" i="1" dirty="0" smtClean="0">
                <a:latin typeface="Book Antiqua" pitchFamily="18" charset="0"/>
              </a:rPr>
              <a:t>для суб'єктів державної та комунальної форми власності встановлюється за погодженням з відповідним місцевим органом виконавчої влади або органом місцевого самоврядування.</a:t>
            </a:r>
          </a:p>
          <a:p>
            <a:pPr marL="0" lvl="0" indent="0" algn="ctr">
              <a:buNone/>
            </a:pPr>
            <a:r>
              <a:rPr lang="uk-UA" sz="1800" b="1" dirty="0" smtClean="0">
                <a:latin typeface="Book Antiqua" pitchFamily="18" charset="0"/>
              </a:rPr>
              <a:t>Надходження лікарських засобів </a:t>
            </a:r>
          </a:p>
          <a:p>
            <a:pPr marL="0" lvl="0" indent="0" algn="just">
              <a:buFont typeface="Wingdings" pitchFamily="2" charset="2"/>
              <a:buChar char="Ø"/>
            </a:pPr>
            <a:r>
              <a:rPr lang="uk-UA" sz="1800" i="1" dirty="0" smtClean="0">
                <a:latin typeface="Book Antiqua" pitchFamily="18" charset="0"/>
              </a:rPr>
              <a:t> здійснюється лише через аптеку, якій аптечні пункти підпорядковуються, або через аптечний склад (базу) цього ліцензіата. Порядок постачання лікарських засобів до структурних підрозділів аптеки визначається ліцензіатом з обов’язковим письмовим оформленням</a:t>
            </a:r>
          </a:p>
          <a:p>
            <a:pPr marL="0" lvl="0" indent="0" algn="ctr">
              <a:buNone/>
            </a:pPr>
            <a:r>
              <a:rPr lang="uk-UA" sz="1800" b="1" dirty="0" smtClean="0">
                <a:latin typeface="Book Antiqua" pitchFamily="18" charset="0"/>
              </a:rPr>
              <a:t>Штат</a:t>
            </a:r>
          </a:p>
          <a:p>
            <a:pPr marL="0" lvl="0" indent="0" algn="just">
              <a:buNone/>
            </a:pPr>
            <a:r>
              <a:rPr lang="uk-UA" sz="1800" i="1" dirty="0" smtClean="0">
                <a:latin typeface="Book Antiqua" pitchFamily="18" charset="0"/>
              </a:rPr>
              <a:t>повинен бути укомплектований штат працівників, які мають відповідну фармацевтичну освіту. На посаду </a:t>
            </a:r>
            <a:r>
              <a:rPr lang="uk-UA" sz="1800" i="1" dirty="0" err="1" smtClean="0">
                <a:latin typeface="Book Antiqua" pitchFamily="18" charset="0"/>
              </a:rPr>
              <a:t>“Завідувач</a:t>
            </a:r>
            <a:r>
              <a:rPr lang="uk-UA" sz="1800" i="1" dirty="0" smtClean="0">
                <a:latin typeface="Book Antiqua" pitchFamily="18" charset="0"/>
              </a:rPr>
              <a:t> аптечного </a:t>
            </a:r>
            <a:r>
              <a:rPr lang="uk-UA" sz="1800" i="1" dirty="0" err="1" smtClean="0">
                <a:latin typeface="Book Antiqua" pitchFamily="18" charset="0"/>
              </a:rPr>
              <a:t>пункту”</a:t>
            </a:r>
            <a:r>
              <a:rPr lang="uk-UA" sz="1800" i="1" dirty="0" smtClean="0">
                <a:latin typeface="Book Antiqua" pitchFamily="18" charset="0"/>
              </a:rPr>
              <a:t> приймаються спеціалісти з п</a:t>
            </a:r>
            <a:r>
              <a:rPr lang="ru-RU" sz="1800" i="1" dirty="0" smtClean="0">
                <a:latin typeface="Book Antiqua" pitchFamily="18" charset="0"/>
              </a:rPr>
              <a:t>ровізорською спеціальністю за профилем структурного підрозділу</a:t>
            </a:r>
            <a:endParaRPr lang="uk-UA" sz="1800" i="1" dirty="0" smtClean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Book Antiqua" pitchFamily="18" charset="0"/>
              </a:rPr>
              <a:t/>
            </a:r>
            <a:br>
              <a:rPr lang="ru-RU" sz="3100" dirty="0" smtClean="0">
                <a:latin typeface="Book Antiqua" pitchFamily="18" charset="0"/>
              </a:rPr>
            </a:br>
            <a:r>
              <a:rPr lang="ru-RU" sz="3100" dirty="0" smtClean="0">
                <a:latin typeface="Book Antiqua" pitchFamily="18" charset="0"/>
              </a:rPr>
              <a:t/>
            </a:r>
            <a:br>
              <a:rPr lang="ru-RU" sz="3100" dirty="0" smtClean="0">
                <a:latin typeface="Book Antiqua" pitchFamily="18" charset="0"/>
              </a:rPr>
            </a:br>
            <a:r>
              <a:rPr lang="ru-RU" sz="3100" dirty="0" err="1" smtClean="0">
                <a:latin typeface="Book Antiqua" pitchFamily="18" charset="0"/>
              </a:rPr>
              <a:t>Загальний</a:t>
            </a:r>
            <a:r>
              <a:rPr lang="ru-RU" sz="3100" dirty="0" smtClean="0">
                <a:latin typeface="Book Antiqua" pitchFamily="18" charset="0"/>
              </a:rPr>
              <a:t> </a:t>
            </a:r>
            <a:r>
              <a:rPr lang="ru-RU" sz="3100" dirty="0" err="1" smtClean="0">
                <a:latin typeface="Book Antiqua" pitchFamily="18" charset="0"/>
              </a:rPr>
              <a:t>розмір</a:t>
            </a:r>
            <a:r>
              <a:rPr lang="ru-RU" sz="3100" dirty="0" smtClean="0">
                <a:latin typeface="Book Antiqua" pitchFamily="18" charset="0"/>
              </a:rPr>
              <a:t> та </a:t>
            </a:r>
            <a:r>
              <a:rPr lang="ru-RU" sz="3100" dirty="0" err="1" smtClean="0">
                <a:latin typeface="Book Antiqua" pitchFamily="18" charset="0"/>
              </a:rPr>
              <a:t>устаткування</a:t>
            </a:r>
            <a:r>
              <a:rPr lang="ru-RU" sz="3100" dirty="0" smtClean="0">
                <a:latin typeface="Book Antiqua" pitchFamily="18" charset="0"/>
              </a:rPr>
              <a:t/>
            </a:r>
            <a:br>
              <a:rPr lang="ru-RU" sz="3100" dirty="0" smtClean="0">
                <a:latin typeface="Book Antiqua" pitchFamily="18" charset="0"/>
              </a:rPr>
            </a:br>
            <a:r>
              <a:rPr lang="ru-RU" sz="3100" dirty="0" smtClean="0">
                <a:latin typeface="Book Antiqua" pitchFamily="18" charset="0"/>
              </a:rPr>
              <a:t>аптечного закладу</a:t>
            </a:r>
            <a:r>
              <a:rPr lang="uk-UA" dirty="0" smtClean="0">
                <a:latin typeface="Book Antiqua" pitchFamily="18" charset="0"/>
              </a:rPr>
              <a:t/>
            </a:r>
            <a:br>
              <a:rPr lang="uk-UA" dirty="0" smtClean="0">
                <a:latin typeface="Book Antiqua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4669979"/>
          </a:xfrm>
          <a:solidFill>
            <a:schemeClr val="bg2"/>
          </a:solidFill>
        </p:spPr>
        <p:txBody>
          <a:bodyPr>
            <a:normAutofit/>
          </a:bodyPr>
          <a:lstStyle/>
          <a:p>
            <a:pPr lvl="0">
              <a:buNone/>
            </a:pPr>
            <a:endParaRPr lang="ru-RU" sz="2400" dirty="0" smtClean="0">
              <a:latin typeface="Book Antiqua" pitchFamily="18" charset="0"/>
            </a:endParaRPr>
          </a:p>
          <a:p>
            <a:pPr lvl="0">
              <a:buNone/>
            </a:pPr>
            <a:r>
              <a:rPr lang="ru-RU" sz="2400" dirty="0" err="1" smtClean="0">
                <a:latin typeface="Book Antiqua" pitchFamily="18" charset="0"/>
              </a:rPr>
              <a:t>Площа</a:t>
            </a:r>
            <a:r>
              <a:rPr lang="ru-RU" sz="2400" dirty="0" smtClean="0">
                <a:latin typeface="Book Antiqua" pitchFamily="18" charset="0"/>
              </a:rPr>
              <a:t> аптеки в </a:t>
            </a:r>
            <a:r>
              <a:rPr lang="ru-RU" sz="2400" u="sng" dirty="0" err="1" smtClean="0">
                <a:latin typeface="Book Antiqua" pitchFamily="18" charset="0"/>
              </a:rPr>
              <a:t>міській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ru-RU" sz="2400" dirty="0" err="1" smtClean="0">
                <a:latin typeface="Book Antiqua" pitchFamily="18" charset="0"/>
              </a:rPr>
              <a:t>місцевості</a:t>
            </a:r>
            <a:r>
              <a:rPr lang="ru-RU" sz="2400" dirty="0" smtClean="0">
                <a:latin typeface="Book Antiqua" pitchFamily="18" charset="0"/>
              </a:rPr>
              <a:t> – не </a:t>
            </a:r>
            <a:r>
              <a:rPr lang="ru-RU" sz="2400" dirty="0" err="1" smtClean="0">
                <a:latin typeface="Book Antiqua" pitchFamily="18" charset="0"/>
              </a:rPr>
              <a:t>менш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uk-UA" sz="2400" dirty="0" smtClean="0">
                <a:latin typeface="Book Antiqua" pitchFamily="18" charset="0"/>
              </a:rPr>
              <a:t>50 </a:t>
            </a:r>
            <a:r>
              <a:rPr lang="ru-RU" sz="2400" dirty="0" smtClean="0">
                <a:latin typeface="Book Antiqua" pitchFamily="18" charset="0"/>
              </a:rPr>
              <a:t>м</a:t>
            </a:r>
            <a:r>
              <a:rPr lang="ru-RU" sz="2400" baseline="30000" dirty="0" smtClean="0">
                <a:latin typeface="Book Antiqua" pitchFamily="18" charset="0"/>
              </a:rPr>
              <a:t>2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uk-UA" sz="2400" dirty="0" smtClean="0">
                <a:latin typeface="Book Antiqua" pitchFamily="18" charset="0"/>
              </a:rPr>
              <a:t> </a:t>
            </a:r>
          </a:p>
          <a:p>
            <a:pPr lvl="0">
              <a:buNone/>
            </a:pP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ru-RU" sz="2400" dirty="0" err="1" smtClean="0">
                <a:latin typeface="Book Antiqua" pitchFamily="18" charset="0"/>
              </a:rPr>
              <a:t>Площа</a:t>
            </a:r>
            <a:r>
              <a:rPr lang="ru-RU" sz="2400" dirty="0" smtClean="0">
                <a:latin typeface="Book Antiqua" pitchFamily="18" charset="0"/>
              </a:rPr>
              <a:t> аптеки в </a:t>
            </a:r>
            <a:r>
              <a:rPr lang="ru-RU" sz="2400" u="sng" dirty="0" smtClean="0">
                <a:latin typeface="Book Antiqua" pitchFamily="18" charset="0"/>
              </a:rPr>
              <a:t>селищах</a:t>
            </a:r>
            <a:r>
              <a:rPr lang="ru-RU" sz="2400" dirty="0" smtClean="0">
                <a:latin typeface="Book Antiqua" pitchFamily="18" charset="0"/>
              </a:rPr>
              <a:t> – не </a:t>
            </a:r>
            <a:r>
              <a:rPr lang="ru-RU" sz="2400" dirty="0" err="1" smtClean="0">
                <a:latin typeface="Book Antiqua" pitchFamily="18" charset="0"/>
              </a:rPr>
              <a:t>менш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uk-UA" sz="2400" dirty="0" smtClean="0">
                <a:latin typeface="Book Antiqua" pitchFamily="18" charset="0"/>
              </a:rPr>
              <a:t>40 </a:t>
            </a:r>
            <a:r>
              <a:rPr lang="ru-RU" sz="2400" dirty="0" smtClean="0">
                <a:latin typeface="Book Antiqua" pitchFamily="18" charset="0"/>
              </a:rPr>
              <a:t>м</a:t>
            </a:r>
            <a:r>
              <a:rPr lang="ru-RU" sz="2400" baseline="30000" dirty="0" smtClean="0">
                <a:latin typeface="Book Antiqua" pitchFamily="18" charset="0"/>
              </a:rPr>
              <a:t>2 </a:t>
            </a:r>
            <a:r>
              <a:rPr lang="uk-UA" sz="2400" dirty="0" smtClean="0">
                <a:latin typeface="Book Antiqua" pitchFamily="18" charset="0"/>
              </a:rPr>
              <a:t> </a:t>
            </a:r>
          </a:p>
          <a:p>
            <a:pPr lvl="0">
              <a:buNone/>
            </a:pP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ru-RU" sz="2400" dirty="0" err="1" smtClean="0">
                <a:latin typeface="Book Antiqua" pitchFamily="18" charset="0"/>
              </a:rPr>
              <a:t>Площа</a:t>
            </a:r>
            <a:r>
              <a:rPr lang="ru-RU" sz="2400" dirty="0" smtClean="0">
                <a:latin typeface="Book Antiqua" pitchFamily="18" charset="0"/>
              </a:rPr>
              <a:t> аптеки в </a:t>
            </a:r>
            <a:r>
              <a:rPr lang="ru-RU" sz="2400" u="sng" dirty="0" err="1" smtClean="0">
                <a:latin typeface="Book Antiqua" pitchFamily="18" charset="0"/>
              </a:rPr>
              <a:t>сільській</a:t>
            </a:r>
            <a:r>
              <a:rPr lang="ru-RU" sz="2400" u="sng" dirty="0" smtClean="0">
                <a:latin typeface="Book Antiqua" pitchFamily="18" charset="0"/>
              </a:rPr>
              <a:t> </a:t>
            </a:r>
            <a:r>
              <a:rPr lang="ru-RU" sz="2400" u="sng" dirty="0" err="1" smtClean="0">
                <a:latin typeface="Book Antiqua" pitchFamily="18" charset="0"/>
              </a:rPr>
              <a:t>місцевості</a:t>
            </a:r>
            <a:r>
              <a:rPr lang="ru-RU" sz="2400" u="sng" dirty="0" smtClean="0">
                <a:latin typeface="Book Antiqua" pitchFamily="18" charset="0"/>
              </a:rPr>
              <a:t> </a:t>
            </a:r>
            <a:r>
              <a:rPr lang="ru-RU" sz="2400" dirty="0" smtClean="0">
                <a:latin typeface="Book Antiqua" pitchFamily="18" charset="0"/>
              </a:rPr>
              <a:t>- не </a:t>
            </a:r>
            <a:r>
              <a:rPr lang="ru-RU" sz="2400" dirty="0" err="1" smtClean="0">
                <a:latin typeface="Book Antiqua" pitchFamily="18" charset="0"/>
              </a:rPr>
              <a:t>менш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uk-UA" sz="2400" dirty="0" smtClean="0">
                <a:latin typeface="Book Antiqua" pitchFamily="18" charset="0"/>
              </a:rPr>
              <a:t>30</a:t>
            </a:r>
            <a:r>
              <a:rPr lang="ru-RU" sz="2400" dirty="0" smtClean="0">
                <a:latin typeface="Book Antiqua" pitchFamily="18" charset="0"/>
              </a:rPr>
              <a:t> м</a:t>
            </a:r>
            <a:r>
              <a:rPr lang="ru-RU" sz="2400" baseline="30000" dirty="0" smtClean="0">
                <a:latin typeface="Book Antiqua" pitchFamily="18" charset="0"/>
              </a:rPr>
              <a:t>2</a:t>
            </a:r>
            <a:r>
              <a:rPr lang="ru-RU" sz="2400" dirty="0" smtClean="0">
                <a:latin typeface="Book Antiqua" pitchFamily="18" charset="0"/>
              </a:rPr>
              <a:t> </a:t>
            </a:r>
            <a:r>
              <a:rPr lang="uk-UA" sz="2400" dirty="0" smtClean="0">
                <a:latin typeface="Book Antiqua" pitchFamily="18" charset="0"/>
              </a:rPr>
              <a:t> </a:t>
            </a:r>
          </a:p>
          <a:p>
            <a:pPr>
              <a:buNone/>
            </a:pPr>
            <a:endParaRPr lang="uk-UA" sz="2400" dirty="0" smtClean="0"/>
          </a:p>
          <a:p>
            <a:pPr marL="0" indent="0">
              <a:buNone/>
            </a:pPr>
            <a:r>
              <a:rPr lang="uk-UA" sz="2400" dirty="0" smtClean="0">
                <a:latin typeface="Book Antiqua" pitchFamily="18" charset="0"/>
              </a:rPr>
              <a:t>Приміщення аптеки обладнуються: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2400" dirty="0" smtClean="0">
                <a:latin typeface="Book Antiqua" pitchFamily="18" charset="0"/>
              </a:rPr>
              <a:t> центральними або автономними системами опалення, які відповідають нормам пожежної безпеки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Book Antiqua" pitchFamily="18" charset="0"/>
              </a:rPr>
              <a:t>системами вентиляції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Book Antiqua" pitchFamily="18" charset="0"/>
              </a:rPr>
              <a:t>системами кондиціювання повітря</a:t>
            </a:r>
          </a:p>
          <a:p>
            <a:pPr lvl="0">
              <a:buNone/>
            </a:pPr>
            <a:endParaRPr lang="uk-UA" sz="2400" dirty="0" smtClean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>
              <a:buNone/>
            </a:pPr>
            <a:endParaRPr lang="uk-UA" dirty="0" smtClean="0">
              <a:latin typeface="Book Antiqua" pitchFamily="18" charset="0"/>
            </a:endParaRPr>
          </a:p>
          <a:p>
            <a:pPr>
              <a:buNone/>
            </a:pPr>
            <a:endParaRPr lang="uk-UA" dirty="0" smtClean="0">
              <a:latin typeface="Book Antiqua" pitchFamily="18" charset="0"/>
            </a:endParaRPr>
          </a:p>
          <a:p>
            <a:pPr>
              <a:buNone/>
            </a:pPr>
            <a:r>
              <a:rPr lang="uk-UA" dirty="0" smtClean="0">
                <a:latin typeface="Book Antiqua" pitchFamily="18" charset="0"/>
              </a:rPr>
              <a:t>Кожна аптека повинна мати:</a:t>
            </a:r>
          </a:p>
          <a:p>
            <a:pPr marL="571500" indent="-571500">
              <a:buFont typeface="+mj-lt"/>
              <a:buAutoNum type="romanUcPeriod"/>
            </a:pPr>
            <a:r>
              <a:rPr lang="uk-UA" dirty="0" smtClean="0">
                <a:latin typeface="Book Antiqua" pitchFamily="18" charset="0"/>
              </a:rPr>
              <a:t>Зал обслуговування населення (торговий зал)</a:t>
            </a:r>
          </a:p>
          <a:p>
            <a:pPr marL="571500" indent="-571500">
              <a:buFont typeface="+mj-lt"/>
              <a:buAutoNum type="romanUcPeriod"/>
            </a:pPr>
            <a:r>
              <a:rPr lang="uk-UA" dirty="0" smtClean="0">
                <a:latin typeface="Book Antiqua" pitchFamily="18" charset="0"/>
              </a:rPr>
              <a:t>Виробничі приміщення</a:t>
            </a:r>
            <a:endParaRPr lang="uk-UA" i="1" dirty="0" smtClean="0">
              <a:latin typeface="Book Antiqua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uk-UA" dirty="0" err="1" smtClean="0">
                <a:latin typeface="Book Antiqua" pitchFamily="18" charset="0"/>
              </a:rPr>
              <a:t>Службово</a:t>
            </a:r>
            <a:r>
              <a:rPr lang="uk-UA" dirty="0" smtClean="0">
                <a:latin typeface="Book Antiqua" pitchFamily="18" charset="0"/>
              </a:rPr>
              <a:t> – побутові приміщення</a:t>
            </a:r>
            <a:endParaRPr lang="uk-UA" dirty="0">
              <a:latin typeface="Book Antiqu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Book Antiqua" pitchFamily="18" charset="0"/>
              </a:rPr>
              <a:t/>
            </a:r>
            <a:br>
              <a:rPr lang="ru-RU" sz="3100" dirty="0" smtClean="0">
                <a:latin typeface="Book Antiqua" pitchFamily="18" charset="0"/>
              </a:rPr>
            </a:br>
            <a:r>
              <a:rPr lang="ru-RU" sz="3100" dirty="0" smtClean="0">
                <a:latin typeface="Book Antiqua" pitchFamily="18" charset="0"/>
              </a:rPr>
              <a:t/>
            </a:r>
            <a:br>
              <a:rPr lang="ru-RU" sz="3100" dirty="0" smtClean="0">
                <a:latin typeface="Book Antiqua" pitchFamily="18" charset="0"/>
              </a:rPr>
            </a:br>
            <a:r>
              <a:rPr lang="ru-RU" sz="3100" dirty="0" err="1" smtClean="0">
                <a:latin typeface="Book Antiqua" pitchFamily="18" charset="0"/>
              </a:rPr>
              <a:t>Приміщення</a:t>
            </a:r>
            <a:r>
              <a:rPr lang="ru-RU" sz="3100" dirty="0" smtClean="0">
                <a:latin typeface="Book Antiqua" pitchFamily="18" charset="0"/>
              </a:rPr>
              <a:t> аптеки</a:t>
            </a:r>
            <a:r>
              <a:rPr lang="uk-UA" dirty="0" smtClean="0">
                <a:latin typeface="Book Antiqua" pitchFamily="18" charset="0"/>
              </a:rPr>
              <a:t/>
            </a:r>
            <a:br>
              <a:rPr lang="uk-UA" dirty="0" smtClean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/>
            </a:r>
            <a:b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</a:br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>Зал обслуговування населення</a:t>
            </a:r>
            <a:r>
              <a:rPr lang="uk-UA" dirty="0" smtClean="0">
                <a:latin typeface="Book Antiqua" pitchFamily="18" charset="0"/>
              </a:rPr>
              <a:t/>
            </a:r>
            <a:br>
              <a:rPr lang="uk-UA" dirty="0" smtClean="0">
                <a:latin typeface="Book Antiqua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  <a:solidFill>
            <a:schemeClr val="bg2"/>
          </a:solidFill>
        </p:spPr>
        <p:txBody>
          <a:bodyPr>
            <a:normAutofit/>
          </a:bodyPr>
          <a:lstStyle/>
          <a:p>
            <a:pPr lvl="0">
              <a:buNone/>
            </a:pPr>
            <a:endParaRPr lang="ru-RU" dirty="0" smtClean="0">
              <a:latin typeface="Book Antiqua" pitchFamily="18" charset="0"/>
            </a:endParaRPr>
          </a:p>
          <a:p>
            <a:pPr marL="0" lvl="0" indent="0">
              <a:buNone/>
            </a:pPr>
            <a:r>
              <a:rPr lang="ru-RU" dirty="0" err="1" smtClean="0">
                <a:latin typeface="Book Antiqua" pitchFamily="18" charset="0"/>
              </a:rPr>
              <a:t>Площа</a:t>
            </a:r>
            <a:r>
              <a:rPr lang="ru-RU" dirty="0" smtClean="0">
                <a:latin typeface="Book Antiqua" pitchFamily="18" charset="0"/>
              </a:rPr>
              <a:t> торгового залу аптеки в </a:t>
            </a:r>
            <a:r>
              <a:rPr lang="ru-RU" u="sng" dirty="0" err="1" smtClean="0">
                <a:latin typeface="Book Antiqua" pitchFamily="18" charset="0"/>
              </a:rPr>
              <a:t>міській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місцевості</a:t>
            </a:r>
            <a:r>
              <a:rPr lang="ru-RU" dirty="0" smtClean="0">
                <a:latin typeface="Book Antiqua" pitchFamily="18" charset="0"/>
              </a:rPr>
              <a:t> – не </a:t>
            </a:r>
            <a:r>
              <a:rPr lang="ru-RU" dirty="0" err="1" smtClean="0">
                <a:latin typeface="Book Antiqua" pitchFamily="18" charset="0"/>
              </a:rPr>
              <a:t>менш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uk-UA" u="sng" dirty="0" smtClean="0">
                <a:latin typeface="Book Antiqua" pitchFamily="18" charset="0"/>
              </a:rPr>
              <a:t>18 </a:t>
            </a:r>
            <a:r>
              <a:rPr lang="ru-RU" u="sng" dirty="0" smtClean="0">
                <a:latin typeface="Book Antiqua" pitchFamily="18" charset="0"/>
              </a:rPr>
              <a:t>м</a:t>
            </a:r>
            <a:r>
              <a:rPr lang="ru-RU" u="sng" baseline="30000" dirty="0" smtClean="0">
                <a:latin typeface="Book Antiqua" pitchFamily="18" charset="0"/>
              </a:rPr>
              <a:t>2</a:t>
            </a:r>
            <a:r>
              <a:rPr lang="ru-RU" u="sng" dirty="0" smtClean="0">
                <a:latin typeface="Book Antiqua" pitchFamily="18" charset="0"/>
              </a:rPr>
              <a:t> </a:t>
            </a:r>
          </a:p>
          <a:p>
            <a:pPr marL="0" lvl="0" indent="0">
              <a:buNone/>
            </a:pPr>
            <a:r>
              <a:rPr lang="uk-UA" dirty="0" smtClean="0">
                <a:latin typeface="Book Antiqua" pitchFamily="18" charset="0"/>
              </a:rPr>
              <a:t> </a:t>
            </a:r>
          </a:p>
          <a:p>
            <a:pPr marL="0" lvl="0" indent="0">
              <a:buNone/>
            </a:pP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Площа</a:t>
            </a:r>
            <a:r>
              <a:rPr lang="ru-RU" dirty="0" smtClean="0">
                <a:latin typeface="Book Antiqua" pitchFamily="18" charset="0"/>
              </a:rPr>
              <a:t> торгового залу аптеки в </a:t>
            </a:r>
            <a:r>
              <a:rPr lang="ru-RU" u="sng" dirty="0" smtClean="0">
                <a:latin typeface="Book Antiqua" pitchFamily="18" charset="0"/>
              </a:rPr>
              <a:t>селищах</a:t>
            </a:r>
            <a:r>
              <a:rPr lang="ru-RU" dirty="0" smtClean="0">
                <a:latin typeface="Book Antiqua" pitchFamily="18" charset="0"/>
              </a:rPr>
              <a:t> </a:t>
            </a:r>
          </a:p>
          <a:p>
            <a:pPr marL="0" lvl="0" indent="0">
              <a:buNone/>
            </a:pPr>
            <a:r>
              <a:rPr lang="ru-RU" dirty="0" smtClean="0">
                <a:latin typeface="Book Antiqua" pitchFamily="18" charset="0"/>
              </a:rPr>
              <a:t>– не </a:t>
            </a:r>
            <a:r>
              <a:rPr lang="ru-RU" dirty="0" err="1" smtClean="0">
                <a:latin typeface="Book Antiqua" pitchFamily="18" charset="0"/>
              </a:rPr>
              <a:t>менш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uk-UA" u="sng" dirty="0" smtClean="0">
                <a:latin typeface="Book Antiqua" pitchFamily="18" charset="0"/>
              </a:rPr>
              <a:t>18 </a:t>
            </a:r>
            <a:r>
              <a:rPr lang="ru-RU" u="sng" dirty="0" smtClean="0">
                <a:latin typeface="Book Antiqua" pitchFamily="18" charset="0"/>
              </a:rPr>
              <a:t>м</a:t>
            </a:r>
            <a:r>
              <a:rPr lang="ru-RU" u="sng" baseline="30000" dirty="0" smtClean="0">
                <a:latin typeface="Book Antiqua" pitchFamily="18" charset="0"/>
              </a:rPr>
              <a:t>2 </a:t>
            </a:r>
            <a:r>
              <a:rPr lang="uk-UA" u="sng" dirty="0" smtClean="0">
                <a:latin typeface="Book Antiqua" pitchFamily="18" charset="0"/>
              </a:rPr>
              <a:t> </a:t>
            </a:r>
          </a:p>
          <a:p>
            <a:pPr marL="0" lvl="0" indent="0">
              <a:buNone/>
            </a:pPr>
            <a:endParaRPr lang="uk-UA" dirty="0" smtClean="0">
              <a:latin typeface="Book Antiqua" pitchFamily="18" charset="0"/>
            </a:endParaRPr>
          </a:p>
          <a:p>
            <a:pPr marL="0" lvl="0" indent="0">
              <a:buNone/>
            </a:pP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Площа</a:t>
            </a:r>
            <a:r>
              <a:rPr lang="ru-RU" dirty="0" smtClean="0">
                <a:latin typeface="Book Antiqua" pitchFamily="18" charset="0"/>
              </a:rPr>
              <a:t> торгового залу аптеки в </a:t>
            </a:r>
            <a:r>
              <a:rPr lang="ru-RU" u="sng" dirty="0" err="1" smtClean="0">
                <a:latin typeface="Book Antiqua" pitchFamily="18" charset="0"/>
              </a:rPr>
              <a:t>сільській</a:t>
            </a:r>
            <a:r>
              <a:rPr lang="ru-RU" u="sng" dirty="0" smtClean="0">
                <a:latin typeface="Book Antiqua" pitchFamily="18" charset="0"/>
              </a:rPr>
              <a:t> </a:t>
            </a:r>
            <a:r>
              <a:rPr lang="ru-RU" u="sng" dirty="0" err="1" smtClean="0">
                <a:latin typeface="Book Antiqua" pitchFamily="18" charset="0"/>
              </a:rPr>
              <a:t>місцевості</a:t>
            </a:r>
            <a:r>
              <a:rPr lang="ru-RU" u="sng" dirty="0" smtClean="0">
                <a:latin typeface="Book Antiqua" pitchFamily="18" charset="0"/>
              </a:rPr>
              <a:t> </a:t>
            </a:r>
            <a:r>
              <a:rPr lang="ru-RU" dirty="0" smtClean="0">
                <a:latin typeface="Book Antiqua" pitchFamily="18" charset="0"/>
              </a:rPr>
              <a:t>- не </a:t>
            </a:r>
            <a:r>
              <a:rPr lang="ru-RU" dirty="0" err="1" smtClean="0">
                <a:latin typeface="Book Antiqua" pitchFamily="18" charset="0"/>
              </a:rPr>
              <a:t>менш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uk-UA" u="sng" dirty="0" smtClean="0">
                <a:latin typeface="Book Antiqua" pitchFamily="18" charset="0"/>
              </a:rPr>
              <a:t>10</a:t>
            </a:r>
            <a:r>
              <a:rPr lang="ru-RU" u="sng" dirty="0" smtClean="0">
                <a:latin typeface="Book Antiqua" pitchFamily="18" charset="0"/>
              </a:rPr>
              <a:t> м</a:t>
            </a:r>
            <a:r>
              <a:rPr lang="ru-RU" u="sng" baseline="30000" dirty="0" smtClean="0">
                <a:latin typeface="Book Antiqua" pitchFamily="18" charset="0"/>
              </a:rPr>
              <a:t>2</a:t>
            </a:r>
            <a:r>
              <a:rPr lang="ru-RU" u="sng" dirty="0" smtClean="0">
                <a:latin typeface="Book Antiqua" pitchFamily="18" charset="0"/>
              </a:rPr>
              <a:t> </a:t>
            </a:r>
            <a:r>
              <a:rPr lang="uk-UA" u="sng" dirty="0" smtClean="0">
                <a:latin typeface="Book Antiqua" pitchFamily="18" charset="0"/>
              </a:rPr>
              <a:t> 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  <a:solidFill>
            <a:schemeClr val="bg2"/>
          </a:solidFill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uk-UA" dirty="0" smtClean="0"/>
          </a:p>
          <a:p>
            <a:pPr algn="ctr">
              <a:buNone/>
            </a:pPr>
            <a:r>
              <a:rPr lang="uk-UA" sz="6400" b="1" dirty="0" smtClean="0">
                <a:latin typeface="Book Antiqua" pitchFamily="18" charset="0"/>
              </a:rPr>
              <a:t>ВИМОГИ ДО ОСНАЩЕННЯ</a:t>
            </a:r>
          </a:p>
          <a:p>
            <a:pPr algn="just">
              <a:buFont typeface="Wingdings" pitchFamily="2" charset="2"/>
              <a:buChar char="Ø"/>
            </a:pPr>
            <a:r>
              <a:rPr lang="uk-UA" sz="7200" dirty="0" smtClean="0">
                <a:latin typeface="Book Antiqua" pitchFamily="18" charset="0"/>
              </a:rPr>
              <a:t>скляні та відкриті шафи, вітрини для розміщення  ЛЗ, що відпускаються без рецепта</a:t>
            </a:r>
          </a:p>
          <a:p>
            <a:pPr algn="just">
              <a:buNone/>
            </a:pPr>
            <a:endParaRPr lang="uk-UA" sz="7200" dirty="0" smtClean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7200" dirty="0" smtClean="0">
                <a:latin typeface="Book Antiqua" pitchFamily="18" charset="0"/>
              </a:rPr>
              <a:t> окремі шафи, вітрини (до яких немає доступу споживачів) для ЛЗ, що відпускаються за рецептом лікаря, з обов’язковою позначкою </a:t>
            </a:r>
            <a:r>
              <a:rPr lang="uk-UA" sz="7200" dirty="0" err="1" smtClean="0">
                <a:latin typeface="Book Antiqua" pitchFamily="18" charset="0"/>
              </a:rPr>
              <a:t>“Відпуск</a:t>
            </a:r>
            <a:r>
              <a:rPr lang="uk-UA" sz="7200" dirty="0" smtClean="0">
                <a:latin typeface="Book Antiqua" pitchFamily="18" charset="0"/>
              </a:rPr>
              <a:t> за рецептом лікаря ”</a:t>
            </a:r>
          </a:p>
          <a:p>
            <a:pPr algn="just">
              <a:buNone/>
            </a:pPr>
            <a:endParaRPr lang="uk-UA" sz="7200" dirty="0" smtClean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7200" dirty="0" smtClean="0">
                <a:latin typeface="Book Antiqua" pitchFamily="18" charset="0"/>
              </a:rPr>
              <a:t>вітрини та шафи для  супутніх  товарів, які розміщуються  окремо від ЛЗ</a:t>
            </a:r>
          </a:p>
          <a:p>
            <a:pPr algn="just">
              <a:buNone/>
            </a:pPr>
            <a:endParaRPr lang="uk-UA" sz="7200" dirty="0" smtClean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7200" dirty="0" smtClean="0">
                <a:latin typeface="Book Antiqua" pitchFamily="18" charset="0"/>
              </a:rPr>
              <a:t>устаткування (обладнання) для постійного забезпечення відповідного температурного режиму та засобами для здійснення контролю за температурою</a:t>
            </a:r>
          </a:p>
          <a:p>
            <a:pPr algn="just">
              <a:buNone/>
            </a:pPr>
            <a:endParaRPr lang="uk-UA" sz="7200" dirty="0" smtClean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7200" dirty="0" smtClean="0">
                <a:latin typeface="Book Antiqua" pitchFamily="18" charset="0"/>
              </a:rPr>
              <a:t>пристрої для захисту працівників від прямої крапельної інфекції, якими обладнуються робочі місця працівників</a:t>
            </a:r>
          </a:p>
          <a:p>
            <a:pPr algn="just">
              <a:buNone/>
            </a:pPr>
            <a:endParaRPr lang="uk-UA" sz="7200" dirty="0" smtClean="0">
              <a:latin typeface="Book Antiqua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uk-UA" sz="7200" dirty="0" smtClean="0">
                <a:latin typeface="Book Antiqua" pitchFamily="18" charset="0"/>
              </a:rPr>
              <a:t>місце для інформації про наявність ліцензії, особливості правил відпуску ЛЗ, місцезнаходження і номер телефону ліцензіата, якому належать аптека та структурні підрозділи, місцезнаходження і номер телефону державного органу у справах захисту прав споживачів, місцезнаходження і номер телефону територіального органу державного контролю якості ЛЗ, а також книгу відгуків та пропозицій, забезпечити можливість встановлення та функціонування інформаційного </a:t>
            </a:r>
            <a:r>
              <a:rPr lang="uk-UA" sz="8000" dirty="0" smtClean="0">
                <a:latin typeface="Book Antiqua" pitchFamily="18" charset="0"/>
              </a:rPr>
              <a:t>стенда </a:t>
            </a:r>
            <a:r>
              <a:rPr lang="uk-UA" sz="7200" dirty="0" smtClean="0">
                <a:latin typeface="Book Antiqua" pitchFamily="18" charset="0"/>
              </a:rPr>
              <a:t>або термінала</a:t>
            </a:r>
          </a:p>
          <a:p>
            <a:pPr algn="just">
              <a:buFont typeface="Wingdings" pitchFamily="2" charset="2"/>
              <a:buChar char="Ø"/>
            </a:pPr>
            <a:endParaRPr lang="uk-UA" sz="80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/>
            </a:r>
            <a:b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</a:br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>Зал для обслуговування населення</a:t>
            </a:r>
            <a:r>
              <a:rPr lang="uk-UA" dirty="0" smtClean="0">
                <a:latin typeface="Book Antiqua" pitchFamily="18" charset="0"/>
              </a:rPr>
              <a:t/>
            </a:r>
            <a:br>
              <a:rPr lang="uk-UA" dirty="0" smtClean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82550" indent="-82550" algn="just">
              <a:buNone/>
            </a:pPr>
            <a:r>
              <a:rPr lang="uk-UA" u="sng" dirty="0" smtClean="0">
                <a:latin typeface="Book Antiqua" pitchFamily="18" charset="0"/>
              </a:rPr>
              <a:t>Виробничі</a:t>
            </a:r>
            <a:r>
              <a:rPr lang="uk-UA" dirty="0" smtClean="0">
                <a:latin typeface="Book Antiqua" pitchFamily="18" charset="0"/>
              </a:rPr>
              <a:t> приміщення аптеки – це зона та/або приміщення для </a:t>
            </a:r>
            <a:r>
              <a:rPr lang="uk-UA" u="sng" dirty="0" smtClean="0">
                <a:latin typeface="Book Antiqua" pitchFamily="18" charset="0"/>
              </a:rPr>
              <a:t>приймання</a:t>
            </a:r>
            <a:r>
              <a:rPr lang="uk-UA" dirty="0" smtClean="0">
                <a:latin typeface="Book Antiqua" pitchFamily="18" charset="0"/>
              </a:rPr>
              <a:t> лікарських засобів та приміщення (зони) для </a:t>
            </a:r>
            <a:r>
              <a:rPr lang="uk-UA" u="sng" dirty="0" smtClean="0">
                <a:latin typeface="Book Antiqua" pitchFamily="18" charset="0"/>
              </a:rPr>
              <a:t>зберігання</a:t>
            </a:r>
            <a:r>
              <a:rPr lang="uk-UA" dirty="0" smtClean="0">
                <a:latin typeface="Book Antiqua" pitchFamily="18" charset="0"/>
              </a:rPr>
              <a:t> різних груп лікарських засобів відповідно до вимог, визначених виробником).</a:t>
            </a:r>
          </a:p>
          <a:p>
            <a:pPr marL="82550" indent="-82550" algn="just">
              <a:buNone/>
            </a:pPr>
            <a:endParaRPr lang="uk-UA" dirty="0" smtClean="0">
              <a:latin typeface="Book Antiqua" pitchFamily="18" charset="0"/>
            </a:endParaRPr>
          </a:p>
          <a:p>
            <a:pPr marL="82550" indent="-82550" algn="ctr">
              <a:buNone/>
            </a:pPr>
            <a:r>
              <a:rPr lang="ru-RU" dirty="0" err="1" smtClean="0">
                <a:latin typeface="Book Antiqua" pitchFamily="18" charset="0"/>
              </a:rPr>
              <a:t>Мінімальна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загальна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площа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приміщень</a:t>
            </a:r>
            <a:r>
              <a:rPr lang="ru-RU" dirty="0" smtClean="0">
                <a:latin typeface="Book Antiqua" pitchFamily="18" charset="0"/>
              </a:rPr>
              <a:t> для </a:t>
            </a:r>
            <a:r>
              <a:rPr lang="ru-RU" dirty="0" err="1" smtClean="0">
                <a:latin typeface="Book Antiqua" pitchFamily="18" charset="0"/>
              </a:rPr>
              <a:t>зберігання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лікарських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засобів</a:t>
            </a:r>
            <a:r>
              <a:rPr lang="ru-RU" dirty="0" smtClean="0">
                <a:latin typeface="Book Antiqua" pitchFamily="18" charset="0"/>
              </a:rPr>
              <a:t> </a:t>
            </a:r>
          </a:p>
          <a:p>
            <a:pPr marL="82550" indent="-82550" algn="ctr">
              <a:buNone/>
            </a:pPr>
            <a:r>
              <a:rPr lang="ru-RU" u="sng" dirty="0" smtClean="0">
                <a:latin typeface="Book Antiqua" pitchFamily="18" charset="0"/>
              </a:rPr>
              <a:t>не </a:t>
            </a:r>
            <a:r>
              <a:rPr lang="ru-RU" u="sng" dirty="0" err="1" smtClean="0">
                <a:latin typeface="Book Antiqua" pitchFamily="18" charset="0"/>
              </a:rPr>
              <a:t>може</a:t>
            </a:r>
            <a:r>
              <a:rPr lang="ru-RU" u="sng" dirty="0" smtClean="0">
                <a:latin typeface="Book Antiqua" pitchFamily="18" charset="0"/>
              </a:rPr>
              <a:t> бути </a:t>
            </a:r>
            <a:r>
              <a:rPr lang="ru-RU" u="sng" dirty="0" err="1" smtClean="0">
                <a:latin typeface="Book Antiqua" pitchFamily="18" charset="0"/>
              </a:rPr>
              <a:t>меншою</a:t>
            </a:r>
            <a:r>
              <a:rPr lang="ru-RU" u="sng" dirty="0" smtClean="0">
                <a:latin typeface="Book Antiqua" pitchFamily="18" charset="0"/>
              </a:rPr>
              <a:t> 10 кв. </a:t>
            </a:r>
            <a:r>
              <a:rPr lang="ru-RU" u="sng" dirty="0" err="1" smtClean="0">
                <a:latin typeface="Book Antiqua" pitchFamily="18" charset="0"/>
              </a:rPr>
              <a:t>метрів</a:t>
            </a:r>
            <a:r>
              <a:rPr lang="ru-RU" u="sng" dirty="0" smtClean="0">
                <a:latin typeface="Book Antiqua" pitchFamily="18" charset="0"/>
              </a:rPr>
              <a:t>.</a:t>
            </a:r>
            <a:endParaRPr lang="uk-UA" u="sng" dirty="0">
              <a:latin typeface="Book Antiqu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/>
            </a:r>
            <a:b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</a:br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>Виробничі приміщення аптеки</a:t>
            </a:r>
            <a:r>
              <a:rPr lang="uk-UA" dirty="0" smtClean="0">
                <a:latin typeface="Book Antiqua" pitchFamily="18" charset="0"/>
              </a:rPr>
              <a:t/>
            </a:r>
            <a:br>
              <a:rPr lang="uk-UA" dirty="0" smtClean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uk-UA" sz="3800" dirty="0" smtClean="0">
                <a:latin typeface="Book Antiqua" pitchFamily="18" charset="0"/>
              </a:rPr>
              <a:t>ДЛЯ АПТЕК З ВИРОБНИЦТВОМ (ВИГОТОВЛЕННЯМ) НЕСТЕРИЛЬНИХ ЛЗ</a:t>
            </a:r>
          </a:p>
          <a:p>
            <a:pPr marL="0" indent="0" algn="ctr">
              <a:buNone/>
            </a:pPr>
            <a:r>
              <a:rPr lang="uk-UA" sz="3800" dirty="0" smtClean="0">
                <a:latin typeface="Book Antiqua" pitchFamily="18" charset="0"/>
              </a:rPr>
              <a:t>(необхідно мати всі вищезазначені приміщення) та додатково:  </a:t>
            </a:r>
          </a:p>
          <a:p>
            <a:pPr marL="0" indent="0" algn="ctr">
              <a:buNone/>
            </a:pPr>
            <a:endParaRPr lang="uk-UA" sz="3800" dirty="0" smtClean="0">
              <a:latin typeface="Book Antiqua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r>
              <a:rPr lang="uk-UA" sz="3800" dirty="0" smtClean="0">
                <a:latin typeface="Book Antiqua" pitchFamily="18" charset="0"/>
              </a:rPr>
              <a:t>асистентська - не менше 20 кв. м;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 smtClean="0">
                <a:latin typeface="Book Antiqua" pitchFamily="18" charset="0"/>
              </a:rPr>
              <a:t>приміщення для одержання води очищеної - не менше 8 кв. м;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 smtClean="0">
                <a:latin typeface="Book Antiqua" pitchFamily="18" charset="0"/>
              </a:rPr>
              <a:t>приміщення для миття та стерилізації посуду - не менше 8 кв. м;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 smtClean="0">
                <a:latin typeface="Book Antiqua" pitchFamily="18" charset="0"/>
              </a:rPr>
              <a:t>окреме приміщення - кабінет провізора-аналітика або окреме робоче місце провізора-аналітика в асистентській</a:t>
            </a:r>
          </a:p>
          <a:p>
            <a:pPr marL="0" indent="0">
              <a:buNone/>
            </a:pPr>
            <a:endParaRPr lang="uk-UA" sz="3800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uk-UA" sz="3800" dirty="0" smtClean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sz="3800" dirty="0" smtClean="0">
                <a:latin typeface="Book Antiqua" pitchFamily="18" charset="0"/>
              </a:rPr>
              <a:t>ДЛЯ АПТЕК З ВИРОБНИЦТВОМ (ВИГОТОВЛЕННЯМ) СТЕРИЛЬНИХ ЛЗ В АСЕПТИЧНИХ УМОВАХ </a:t>
            </a:r>
          </a:p>
          <a:p>
            <a:pPr marL="0" indent="0" algn="ctr">
              <a:buNone/>
            </a:pPr>
            <a:r>
              <a:rPr lang="uk-UA" sz="3800" dirty="0" smtClean="0">
                <a:latin typeface="Book Antiqua" pitchFamily="18" charset="0"/>
              </a:rPr>
              <a:t>(необхідно мати всі вищезазначені приміщення) та додатково:  </a:t>
            </a:r>
          </a:p>
          <a:p>
            <a:pPr marL="0" indent="0" algn="ctr">
              <a:buNone/>
            </a:pPr>
            <a:endParaRPr lang="uk-UA" sz="3800" dirty="0" smtClean="0">
              <a:latin typeface="Book Antiqua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r>
              <a:rPr lang="uk-UA" sz="3800" dirty="0" smtClean="0">
                <a:latin typeface="Book Antiqua" pitchFamily="18" charset="0"/>
              </a:rPr>
              <a:t>для одержання води для ін’єкцій -  від 8 кв. м (можливе суміщення з приміщенням для одержання води очищеної);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 smtClean="0">
                <a:latin typeface="Book Antiqua" pitchFamily="18" charset="0"/>
              </a:rPr>
              <a:t>асептична асистентська зі шлюзом - від 13 (10+3) кв. м;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 smtClean="0">
                <a:latin typeface="Book Antiqua" pitchFamily="18" charset="0"/>
              </a:rPr>
              <a:t>для стерилізації вироблених (виготовлених) ЛЗ  - від 10 кв. м;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 smtClean="0">
                <a:latin typeface="Book Antiqua" pitchFamily="18" charset="0"/>
              </a:rPr>
              <a:t>приміщення для контрольного маркування та герметичного закупорювання лікарських засобів - від 10 кв. м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/>
            </a:r>
            <a:b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</a:br>
            <a:r>
              <a:rPr lang="ru-RU" sz="2800" dirty="0" smtClean="0"/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Book Antiqua" pitchFamily="18" charset="0"/>
              </a:rPr>
              <a:t>Виробничі</a:t>
            </a:r>
            <a:r>
              <a:rPr lang="ru-RU" sz="28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Book Antiqua" pitchFamily="18" charset="0"/>
              </a:rPr>
              <a:t>приміщення</a:t>
            </a:r>
            <a:r>
              <a:rPr lang="ru-RU" sz="2800" b="1" dirty="0" smtClean="0">
                <a:solidFill>
                  <a:schemeClr val="tx2"/>
                </a:solidFill>
                <a:latin typeface="Book Antiqua" pitchFamily="18" charset="0"/>
              </a:rPr>
              <a:t>  для аптек </a:t>
            </a:r>
            <a:r>
              <a:rPr lang="ru-RU" sz="2800" b="1" dirty="0" err="1" smtClean="0">
                <a:solidFill>
                  <a:schemeClr val="tx2"/>
                </a:solidFill>
                <a:latin typeface="Book Antiqua" pitchFamily="18" charset="0"/>
              </a:rPr>
              <a:t>з</a:t>
            </a:r>
            <a:r>
              <a:rPr lang="ru-RU" sz="28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Book Antiqua" pitchFamily="18" charset="0"/>
              </a:rPr>
              <a:t>виробництвом</a:t>
            </a:r>
            <a:r>
              <a:rPr lang="ru-RU" sz="2800" b="1" dirty="0" smtClean="0">
                <a:solidFill>
                  <a:schemeClr val="tx2"/>
                </a:solidFill>
                <a:latin typeface="Book Antiqua" pitchFamily="18" charset="0"/>
              </a:rPr>
              <a:t> (</a:t>
            </a:r>
            <a:r>
              <a:rPr lang="ru-RU" sz="2800" b="1" dirty="0" err="1" smtClean="0">
                <a:solidFill>
                  <a:schemeClr val="tx2"/>
                </a:solidFill>
                <a:latin typeface="Book Antiqua" pitchFamily="18" charset="0"/>
              </a:rPr>
              <a:t>виготовленням</a:t>
            </a:r>
            <a:r>
              <a:rPr lang="ru-RU" sz="2800" b="1" dirty="0" smtClean="0">
                <a:solidFill>
                  <a:schemeClr val="tx2"/>
                </a:solidFill>
                <a:latin typeface="Book Antiqua" pitchFamily="18" charset="0"/>
              </a:rPr>
              <a:t>) </a:t>
            </a:r>
            <a:r>
              <a:rPr lang="ru-RU" sz="2800" b="1" dirty="0" err="1" smtClean="0">
                <a:solidFill>
                  <a:schemeClr val="tx2"/>
                </a:solidFill>
                <a:latin typeface="Book Antiqua" pitchFamily="18" charset="0"/>
              </a:rPr>
              <a:t>лікарських</a:t>
            </a:r>
            <a:r>
              <a:rPr lang="ru-RU" sz="28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Book Antiqua" pitchFamily="18" charset="0"/>
              </a:rPr>
              <a:t>засобів</a:t>
            </a:r>
            <a:r>
              <a:rPr lang="ru-RU" sz="28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uk-UA" dirty="0" smtClean="0">
                <a:latin typeface="Book Antiqua" pitchFamily="18" charset="0"/>
              </a:rPr>
              <a:t/>
            </a:r>
            <a:br>
              <a:rPr lang="uk-UA" dirty="0" smtClean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Font typeface="Wingdings" pitchFamily="2" charset="2"/>
              <a:buChar char="Ø"/>
            </a:pPr>
            <a:r>
              <a:rPr lang="uk-UA" sz="2800" dirty="0" smtClean="0">
                <a:latin typeface="Book Antiqua" pitchFamily="18" charset="0"/>
              </a:rPr>
              <a:t>приміщення для персоналу (</a:t>
            </a:r>
            <a:r>
              <a:rPr lang="ru-RU" sz="2800" dirty="0" err="1" smtClean="0">
                <a:latin typeface="Book Antiqua" pitchFamily="18" charset="0"/>
              </a:rPr>
              <a:t>мінімальна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площа</a:t>
            </a:r>
            <a:r>
              <a:rPr lang="ru-RU" sz="2800" dirty="0" smtClean="0">
                <a:latin typeface="Book Antiqua" pitchFamily="18" charset="0"/>
              </a:rPr>
              <a:t> не </a:t>
            </a:r>
            <a:r>
              <a:rPr lang="ru-RU" sz="2800" dirty="0" err="1" smtClean="0">
                <a:latin typeface="Book Antiqua" pitchFamily="18" charset="0"/>
              </a:rPr>
              <a:t>може</a:t>
            </a:r>
            <a:r>
              <a:rPr lang="ru-RU" sz="2800" dirty="0" smtClean="0">
                <a:latin typeface="Book Antiqua" pitchFamily="18" charset="0"/>
              </a:rPr>
              <a:t> бути </a:t>
            </a:r>
            <a:r>
              <a:rPr lang="ru-RU" sz="2800" dirty="0" err="1" smtClean="0">
                <a:latin typeface="Book Antiqua" pitchFamily="18" charset="0"/>
              </a:rPr>
              <a:t>меншою</a:t>
            </a:r>
            <a:r>
              <a:rPr lang="ru-RU" sz="2800" dirty="0" smtClean="0">
                <a:latin typeface="Book Antiqua" pitchFamily="18" charset="0"/>
              </a:rPr>
              <a:t> 8 кв. </a:t>
            </a:r>
            <a:r>
              <a:rPr lang="ru-RU" sz="2800" dirty="0" err="1" smtClean="0">
                <a:latin typeface="Book Antiqua" pitchFamily="18" charset="0"/>
              </a:rPr>
              <a:t>метрів</a:t>
            </a:r>
            <a:r>
              <a:rPr lang="ru-RU" sz="2800" dirty="0" smtClean="0">
                <a:latin typeface="Book Antiqua" pitchFamily="18" charset="0"/>
              </a:rPr>
              <a:t>)</a:t>
            </a:r>
          </a:p>
          <a:p>
            <a:pPr marL="0" indent="0" algn="just">
              <a:buNone/>
            </a:pPr>
            <a:endParaRPr lang="uk-UA" sz="2800" dirty="0" smtClean="0">
              <a:latin typeface="Book Antiqua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uk-UA" sz="2800" dirty="0" smtClean="0">
                <a:latin typeface="Book Antiqua" pitchFamily="18" charset="0"/>
              </a:rPr>
              <a:t>вбиральня з рукомийником (для аптек, розташованих в сільській місцевості та населених пунктах, де відсутні комунікації (водопровід, каналізація), дозволяється розташування вбиральні поза межами аптеки, при цьому в аптеці обов’язково обладнується окреме місце для санітарної обробки рук)</a:t>
            </a:r>
          </a:p>
          <a:p>
            <a:pPr marL="0" indent="0" algn="just">
              <a:buNone/>
            </a:pPr>
            <a:endParaRPr lang="uk-UA" sz="2800" dirty="0" smtClean="0">
              <a:latin typeface="Book Antiqua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uk-UA" sz="2800" dirty="0" smtClean="0">
                <a:latin typeface="Book Antiqua" pitchFamily="18" charset="0"/>
              </a:rPr>
              <a:t>приміщення або шафа для зберігання інвентарю для прибирання</a:t>
            </a:r>
          </a:p>
          <a:p>
            <a:pPr>
              <a:buNone/>
            </a:pPr>
            <a:endParaRPr lang="uk-UA" dirty="0" smtClean="0"/>
          </a:p>
          <a:p>
            <a:endParaRPr lang="uk-UA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/>
            </a:r>
            <a:b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</a:br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>Службово-побутові  приміщення аптеки</a:t>
            </a:r>
            <a:r>
              <a:rPr lang="uk-UA" dirty="0" smtClean="0">
                <a:latin typeface="Book Antiqua" pitchFamily="18" charset="0"/>
              </a:rPr>
              <a:t/>
            </a:r>
            <a:br>
              <a:rPr lang="uk-UA" dirty="0" smtClean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Book Antiqua" pitchFamily="18" charset="0"/>
              </a:rPr>
              <a:t/>
            </a:r>
            <a:br>
              <a:rPr lang="ru-RU" sz="3100" dirty="0" smtClean="0">
                <a:latin typeface="Book Antiqua" pitchFamily="18" charset="0"/>
              </a:rPr>
            </a:br>
            <a:r>
              <a:rPr lang="ru-RU" sz="3100" b="1" dirty="0" err="1" smtClean="0">
                <a:solidFill>
                  <a:schemeClr val="tx2"/>
                </a:solidFill>
                <a:latin typeface="Book Antiqua" pitchFamily="18" charset="0"/>
              </a:rPr>
              <a:t>Вимоги</a:t>
            </a:r>
            <a:r>
              <a:rPr lang="ru-RU" sz="3100" b="1" dirty="0" smtClean="0">
                <a:solidFill>
                  <a:schemeClr val="tx2"/>
                </a:solidFill>
                <a:latin typeface="Book Antiqua" pitchFamily="18" charset="0"/>
              </a:rPr>
              <a:t>  </a:t>
            </a:r>
            <a:r>
              <a:rPr lang="ru-RU" sz="3100" b="1" dirty="0" err="1" smtClean="0">
                <a:solidFill>
                  <a:schemeClr val="tx2"/>
                </a:solidFill>
                <a:latin typeface="Book Antiqua" pitchFamily="18" charset="0"/>
              </a:rPr>
              <a:t>санітарного</a:t>
            </a:r>
            <a:r>
              <a:rPr lang="ru-RU" sz="3100" b="1" dirty="0" smtClean="0">
                <a:solidFill>
                  <a:schemeClr val="tx2"/>
                </a:solidFill>
                <a:latin typeface="Book Antiqua" pitchFamily="18" charset="0"/>
              </a:rPr>
              <a:t> режиму до </a:t>
            </a:r>
            <a:r>
              <a:rPr lang="ru-RU" sz="3100" b="1" dirty="0" err="1" smtClean="0">
                <a:solidFill>
                  <a:schemeClr val="tx2"/>
                </a:solidFill>
                <a:latin typeface="Book Antiqua" pitchFamily="18" charset="0"/>
              </a:rPr>
              <a:t>приміщень</a:t>
            </a:r>
            <a:r>
              <a:rPr lang="ru-RU" sz="3100" b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Book Antiqua" pitchFamily="18" charset="0"/>
              </a:rPr>
              <a:t>аптечни</a:t>
            </a:r>
            <a:r>
              <a:rPr lang="uk-UA" sz="3100" b="1" dirty="0" smtClean="0">
                <a:solidFill>
                  <a:schemeClr val="tx2"/>
                </a:solidFill>
                <a:latin typeface="Book Antiqua" pitchFamily="18" charset="0"/>
              </a:rPr>
              <a:t>х</a:t>
            </a:r>
            <a:r>
              <a:rPr lang="ru-RU" sz="3100" b="1" dirty="0" smtClean="0">
                <a:solidFill>
                  <a:schemeClr val="tx2"/>
                </a:solidFill>
                <a:latin typeface="Book Antiqua" pitchFamily="18" charset="0"/>
              </a:rPr>
              <a:t> заклад</a:t>
            </a:r>
            <a:r>
              <a:rPr lang="uk-UA" sz="3100" b="1" dirty="0" err="1" smtClean="0">
                <a:solidFill>
                  <a:schemeClr val="tx2"/>
                </a:solidFill>
                <a:latin typeface="Book Antiqua" pitchFamily="18" charset="0"/>
              </a:rPr>
              <a:t>ів</a:t>
            </a:r>
            <a:r>
              <a:rPr lang="uk-UA" dirty="0" smtClean="0">
                <a:latin typeface="Book Antiqua" pitchFamily="18" charset="0"/>
              </a:rPr>
              <a:t/>
            </a:r>
            <a:br>
              <a:rPr lang="uk-UA" dirty="0" smtClean="0">
                <a:latin typeface="Book Antiqua" pitchFamily="18" charset="0"/>
              </a:rPr>
            </a:br>
            <a:endParaRPr lang="uk-UA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24744"/>
            <a:ext cx="8856984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 smtClean="0">
                <a:latin typeface="Book Antiqua" pitchFamily="18" charset="0"/>
              </a:rPr>
              <a:t>Штат працівників аптечного закладу</a:t>
            </a:r>
            <a:endParaRPr lang="uk-UA" sz="28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uk-UA" b="1" dirty="0" smtClean="0">
                <a:latin typeface="Book Antiqua" pitchFamily="18" charset="0"/>
              </a:rPr>
              <a:t>Посада: </a:t>
            </a:r>
            <a:r>
              <a:rPr lang="uk-UA" b="1" dirty="0" err="1" smtClean="0">
                <a:latin typeface="Book Antiqua" pitchFamily="18" charset="0"/>
              </a:rPr>
              <a:t>“Завідувач</a:t>
            </a:r>
            <a:r>
              <a:rPr lang="uk-UA" b="1" dirty="0" smtClean="0">
                <a:latin typeface="Book Antiqua" pitchFamily="18" charset="0"/>
              </a:rPr>
              <a:t> </a:t>
            </a:r>
            <a:r>
              <a:rPr lang="uk-UA" b="1" dirty="0" err="1" smtClean="0">
                <a:latin typeface="Book Antiqua" pitchFamily="18" charset="0"/>
              </a:rPr>
              <a:t>аптеки”</a:t>
            </a:r>
            <a:r>
              <a:rPr lang="uk-UA" b="1" dirty="0" smtClean="0">
                <a:latin typeface="Book Antiqua" pitchFamily="18" charset="0"/>
              </a:rPr>
              <a:t>,  </a:t>
            </a:r>
            <a:r>
              <a:rPr lang="uk-UA" b="1" dirty="0" err="1" smtClean="0">
                <a:latin typeface="Book Antiqua" pitchFamily="18" charset="0"/>
              </a:rPr>
              <a:t>“Заступник</a:t>
            </a:r>
            <a:r>
              <a:rPr lang="uk-UA" b="1" dirty="0" smtClean="0">
                <a:latin typeface="Book Antiqua" pitchFamily="18" charset="0"/>
              </a:rPr>
              <a:t> завідуючого </a:t>
            </a:r>
            <a:r>
              <a:rPr lang="uk-UA" b="1" dirty="0" err="1" smtClean="0">
                <a:latin typeface="Book Antiqua" pitchFamily="18" charset="0"/>
              </a:rPr>
              <a:t>аптеки”</a:t>
            </a:r>
            <a:endParaRPr lang="uk-UA" b="1" dirty="0" smtClean="0">
              <a:latin typeface="Book Antiqua" pitchFamily="18" charset="0"/>
            </a:endParaRPr>
          </a:p>
          <a:p>
            <a:pPr algn="ctr">
              <a:buNone/>
            </a:pPr>
            <a:endParaRPr lang="uk-UA" dirty="0" smtClean="0"/>
          </a:p>
          <a:p>
            <a:pPr marL="0" indent="0" algn="ctr">
              <a:buNone/>
            </a:pPr>
            <a:r>
              <a:rPr lang="uk-UA" sz="3400" dirty="0" smtClean="0">
                <a:latin typeface="Book Antiqua" pitchFamily="18" charset="0"/>
              </a:rPr>
              <a:t>заміщується особами, що мають документ про вищу освіту не нижче другого (магістерського) рівня за спеціальністю </a:t>
            </a:r>
            <a:r>
              <a:rPr lang="uk-UA" sz="3400" u="sng" dirty="0" err="1" smtClean="0">
                <a:latin typeface="Book Antiqua" pitchFamily="18" charset="0"/>
              </a:rPr>
              <a:t>“Фармація”</a:t>
            </a:r>
            <a:r>
              <a:rPr lang="uk-UA" sz="3400" u="sng" dirty="0" smtClean="0">
                <a:latin typeface="Book Antiqua" pitchFamily="18" charset="0"/>
              </a:rPr>
              <a:t> </a:t>
            </a:r>
            <a:r>
              <a:rPr lang="uk-UA" sz="3400" dirty="0" smtClean="0">
                <a:latin typeface="Book Antiqua" pitchFamily="18" charset="0"/>
              </a:rPr>
              <a:t>та сертифікат провізора-спеціаліста за спеціалізацією </a:t>
            </a:r>
            <a:r>
              <a:rPr lang="uk-UA" sz="3400" dirty="0" err="1" smtClean="0">
                <a:latin typeface="Book Antiqua" pitchFamily="18" charset="0"/>
              </a:rPr>
              <a:t>“</a:t>
            </a:r>
            <a:r>
              <a:rPr lang="uk-UA" sz="3400" u="sng" dirty="0" err="1" smtClean="0">
                <a:latin typeface="Book Antiqua" pitchFamily="18" charset="0"/>
              </a:rPr>
              <a:t>Організація</a:t>
            </a:r>
            <a:r>
              <a:rPr lang="uk-UA" sz="3400" u="sng" dirty="0" smtClean="0">
                <a:latin typeface="Book Antiqua" pitchFamily="18" charset="0"/>
              </a:rPr>
              <a:t> та управління </a:t>
            </a:r>
            <a:r>
              <a:rPr lang="uk-UA" sz="3400" u="sng" dirty="0" err="1" smtClean="0">
                <a:latin typeface="Book Antiqua" pitchFamily="18" charset="0"/>
              </a:rPr>
              <a:t>фармацією</a:t>
            </a:r>
            <a:r>
              <a:rPr lang="uk-UA" sz="3400" dirty="0" err="1" smtClean="0">
                <a:latin typeface="Book Antiqua" pitchFamily="18" charset="0"/>
              </a:rPr>
              <a:t>”</a:t>
            </a:r>
            <a:r>
              <a:rPr lang="uk-UA" sz="3400" dirty="0" smtClean="0">
                <a:latin typeface="Book Antiqua" pitchFamily="18" charset="0"/>
              </a:rPr>
              <a:t> або атестовані за цією спеціалізацією з присвоєнням (підтвердженням) відповідної категорії та </a:t>
            </a:r>
            <a:r>
              <a:rPr lang="uk-UA" sz="3400" u="sng" dirty="0" smtClean="0">
                <a:latin typeface="Book Antiqua" pitchFamily="18" charset="0"/>
              </a:rPr>
              <a:t>стаж</a:t>
            </a:r>
            <a:r>
              <a:rPr lang="uk-UA" sz="3400" dirty="0" smtClean="0">
                <a:latin typeface="Book Antiqua" pitchFamily="18" charset="0"/>
              </a:rPr>
              <a:t> роботи за фахом </a:t>
            </a:r>
            <a:r>
              <a:rPr lang="uk-UA" sz="3400" u="sng" dirty="0" smtClean="0">
                <a:latin typeface="Book Antiqua" pitchFamily="18" charset="0"/>
              </a:rPr>
              <a:t>не менше двох років</a:t>
            </a:r>
          </a:p>
          <a:p>
            <a:pPr marL="0" indent="0" algn="just">
              <a:buNone/>
            </a:pPr>
            <a:endParaRPr lang="uk-UA" sz="3400" dirty="0" smtClean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3400" dirty="0" smtClean="0">
                <a:latin typeface="Book Antiqua" pitchFamily="18" charset="0"/>
              </a:rPr>
              <a:t>Для аптек, розташованих у селах, селищах та селищах міського типу, посади завідувача аптеки, заступника завідувача аптеки можуть займати особи, що мають документ про вищу освіту не нижче першого (бакалаврського) рівня за спеціальністю </a:t>
            </a:r>
            <a:r>
              <a:rPr lang="uk-UA" sz="3400" dirty="0" err="1" smtClean="0">
                <a:latin typeface="Book Antiqua" pitchFamily="18" charset="0"/>
              </a:rPr>
              <a:t>“Фармація”</a:t>
            </a:r>
            <a:endParaRPr lang="uk-UA" sz="3400" dirty="0" smtClean="0">
              <a:latin typeface="Book Antiqua" pitchFamily="18" charset="0"/>
            </a:endParaRPr>
          </a:p>
          <a:p>
            <a:pPr marL="0" indent="0" algn="just">
              <a:buNone/>
            </a:pPr>
            <a:endParaRPr lang="uk-UA" sz="3400" dirty="0" smtClean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sz="3400" dirty="0" smtClean="0">
                <a:latin typeface="Book Antiqua" pitchFamily="18" charset="0"/>
              </a:rPr>
              <a:t>Не допускається займання посади завідувача аптечного закладу за сумісництвом</a:t>
            </a:r>
          </a:p>
          <a:p>
            <a:pPr marL="0" indent="0" algn="just">
              <a:buNone/>
            </a:pPr>
            <a:endParaRPr lang="uk-UA" dirty="0" smtClean="0"/>
          </a:p>
          <a:p>
            <a:pPr algn="ctr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b="1" dirty="0" smtClean="0">
                <a:latin typeface="Book Antiqua" pitchFamily="18" charset="0"/>
              </a:rPr>
              <a:t>Посада: </a:t>
            </a:r>
            <a:r>
              <a:rPr lang="uk-UA" b="1" dirty="0" err="1" smtClean="0">
                <a:latin typeface="Book Antiqua" pitchFamily="18" charset="0"/>
              </a:rPr>
              <a:t>“Уповноважена</a:t>
            </a:r>
            <a:r>
              <a:rPr lang="uk-UA" b="1" dirty="0" smtClean="0">
                <a:latin typeface="Book Antiqua" pitchFamily="18" charset="0"/>
              </a:rPr>
              <a:t> </a:t>
            </a:r>
            <a:r>
              <a:rPr lang="uk-UA" b="1" dirty="0" err="1" smtClean="0">
                <a:latin typeface="Book Antiqua" pitchFamily="18" charset="0"/>
              </a:rPr>
              <a:t>особа”</a:t>
            </a:r>
            <a:r>
              <a:rPr lang="uk-UA" b="1" dirty="0" smtClean="0">
                <a:latin typeface="Book Antiqua" pitchFamily="18" charset="0"/>
              </a:rPr>
              <a:t> </a:t>
            </a:r>
          </a:p>
          <a:p>
            <a:pPr marL="0" indent="0" algn="ctr">
              <a:buNone/>
            </a:pPr>
            <a:r>
              <a:rPr lang="uk-UA" b="1" dirty="0" smtClean="0">
                <a:latin typeface="Book Antiqua" pitchFamily="18" charset="0"/>
              </a:rPr>
              <a:t>(</a:t>
            </a:r>
            <a:r>
              <a:rPr lang="uk-UA" dirty="0" smtClean="0">
                <a:latin typeface="Book Antiqua" pitchFamily="18" charset="0"/>
              </a:rPr>
              <a:t>виконання</a:t>
            </a:r>
            <a:r>
              <a:rPr lang="uk-UA" b="1" dirty="0" smtClean="0">
                <a:latin typeface="Book Antiqua" pitchFamily="18" charset="0"/>
              </a:rPr>
              <a:t> </a:t>
            </a:r>
            <a:r>
              <a:rPr lang="uk-UA" dirty="0" smtClean="0">
                <a:latin typeface="Book Antiqua" pitchFamily="18" charset="0"/>
              </a:rPr>
              <a:t>обов’язків щодо функціонування системи забезпечення якості лікарських засобів під час оптової та роздрібної торгівлі)</a:t>
            </a:r>
            <a:endParaRPr lang="uk-UA" b="1" dirty="0" smtClean="0">
              <a:latin typeface="Book Antiqua" pitchFamily="18" charset="0"/>
            </a:endParaRPr>
          </a:p>
          <a:p>
            <a:pPr marL="0" indent="0" algn="just">
              <a:buNone/>
            </a:pPr>
            <a:endParaRPr lang="uk-UA" dirty="0" smtClean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Book Antiqua" pitchFamily="18" charset="0"/>
              </a:rPr>
              <a:t>заміщується особами, що мають документ про вищу освіту не нижче другого (магістерського) рівня за спеціальністю </a:t>
            </a:r>
            <a:r>
              <a:rPr lang="uk-UA" u="sng" dirty="0" err="1" smtClean="0">
                <a:latin typeface="Book Antiqua" pitchFamily="18" charset="0"/>
              </a:rPr>
              <a:t>“Фармація”</a:t>
            </a:r>
            <a:r>
              <a:rPr lang="uk-UA" u="sng" dirty="0" smtClean="0">
                <a:latin typeface="Book Antiqua" pitchFamily="18" charset="0"/>
              </a:rPr>
              <a:t>, </a:t>
            </a:r>
            <a:r>
              <a:rPr lang="uk-UA" dirty="0" smtClean="0">
                <a:latin typeface="Book Antiqua" pitchFamily="18" charset="0"/>
              </a:rPr>
              <a:t>сертифікат провізора-спеціаліста, виданий закладом післядипломної освіти, або посвідчення про присвоєння (підтвердження) відповідної кваліфікаційної категорії та має стаж роботи за спеціальністю </a:t>
            </a:r>
            <a:r>
              <a:rPr lang="uk-UA" u="sng" dirty="0" err="1" smtClean="0">
                <a:latin typeface="Book Antiqua" pitchFamily="18" charset="0"/>
              </a:rPr>
              <a:t>“Фармація”</a:t>
            </a:r>
            <a:r>
              <a:rPr lang="uk-UA" u="sng" dirty="0" smtClean="0">
                <a:latin typeface="Book Antiqua" pitchFamily="18" charset="0"/>
              </a:rPr>
              <a:t> не менше двох років</a:t>
            </a:r>
            <a:endParaRPr lang="uk-UA" u="sng" dirty="0">
              <a:latin typeface="Book Antiqu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 smtClean="0">
                <a:latin typeface="Book Antiqua" pitchFamily="18" charset="0"/>
              </a:rPr>
              <a:t>Штат працівників аптечного закладу</a:t>
            </a:r>
            <a:endParaRPr lang="uk-UA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9" y="1484784"/>
            <a:ext cx="496855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 smtClean="0">
                <a:latin typeface="Book Antiqua" pitchFamily="18" charset="0"/>
              </a:rPr>
              <a:t>Номенклатура посад працівників аптечного закладу</a:t>
            </a:r>
            <a:endParaRPr lang="uk-UA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 algn="ctr">
              <a:buNone/>
            </a:pPr>
            <a:r>
              <a:rPr lang="uk-UA" sz="5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Дякую за увагу!</a:t>
            </a:r>
            <a:endParaRPr lang="uk-UA" sz="54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1483</Words>
  <Application>Microsoft Office PowerPoint</Application>
  <PresentationFormat>Экран (4:3)</PresentationFormat>
  <Paragraphs>183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Одеський національний медичний університет  Фармацевтичний факультет  Кафедра організації та економіки фармації</vt:lpstr>
      <vt:lpstr>Зміст лекції</vt:lpstr>
      <vt:lpstr>Нормативні документи до теми: </vt:lpstr>
      <vt:lpstr>Види аптечних закладів  До аптечних закладів відносяться: аптечні склади (бази), аптеки та їх структурні підрозділи (за Постановою КМУ № 929) </vt:lpstr>
      <vt:lpstr>   Види аптечних закладів  </vt:lpstr>
      <vt:lpstr>Види  аптек відповідно до ознак класифікації</vt:lpstr>
      <vt:lpstr>Аптека: завдання та функції</vt:lpstr>
      <vt:lpstr>Організаційна структура аптеки</vt:lpstr>
      <vt:lpstr>Аптечний пункт: загальна характеристика</vt:lpstr>
      <vt:lpstr>Аптечний пункт: загальна характеристика</vt:lpstr>
      <vt:lpstr>  Загальний розмір та устаткування аптечного закладу </vt:lpstr>
      <vt:lpstr>  Приміщення аптеки </vt:lpstr>
      <vt:lpstr> Зал обслуговування населення </vt:lpstr>
      <vt:lpstr> Зал для обслуговування населення </vt:lpstr>
      <vt:lpstr> Виробничі приміщення аптеки </vt:lpstr>
      <vt:lpstr>  Виробничі приміщення  для аптек з виробництвом (виготовленням) лікарських засобів  </vt:lpstr>
      <vt:lpstr> Службово-побутові  приміщення аптеки </vt:lpstr>
      <vt:lpstr> Вимоги  санітарного режиму до приміщень аптечних закладів </vt:lpstr>
      <vt:lpstr>Штат працівників аптечного закладу</vt:lpstr>
      <vt:lpstr>Штат працівників аптечного закладу</vt:lpstr>
      <vt:lpstr>Номенклатура посад працівників аптечного закладу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e210275boi</dc:creator>
  <cp:lastModifiedBy>e210275boi</cp:lastModifiedBy>
  <cp:revision>36</cp:revision>
  <dcterms:created xsi:type="dcterms:W3CDTF">2020-09-24T06:58:05Z</dcterms:created>
  <dcterms:modified xsi:type="dcterms:W3CDTF">2022-09-22T08:39:44Z</dcterms:modified>
</cp:coreProperties>
</file>