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5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_rels/notesSlide4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4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54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5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47.xml.rels" ContentType="application/vnd.openxmlformats-package.relationships+xml"/>
  <Override PartName="/ppt/notesSlides/_rels/notesSlide5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0.xml.rels" ContentType="application/vnd.openxmlformats-package.relationships+xml"/>
  <Override PartName="/ppt/notesSlides/_rels/notesSlide5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61.xml.rels" ContentType="application/vnd.openxmlformats-package.relationships+xml"/>
  <Override PartName="/ppt/notesSlides/_rels/notesSlide9.xml.rels" ContentType="application/vnd.openxmlformats-package.relationships+xml"/>
  <Override PartName="/ppt/notesSlides/_rels/notesSlide62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51.xml.rels" ContentType="application/vnd.openxmlformats-package.relationships+xml"/>
  <Override PartName="/ppt/notesSlides/_rels/notesSlide52.xml.rels" ContentType="application/vnd.openxmlformats-package.relationships+xml"/>
  <Override PartName="/ppt/notesSlides/_rels/notesSlide63.xml.rels" ContentType="application/vnd.openxmlformats-package.relationships+xml"/>
  <Override PartName="/ppt/notesSlides/_rels/notesSlide64.xml.rels" ContentType="application/vnd.openxmlformats-package.relationships+xml"/>
  <Override PartName="/ppt/notesSlides/_rels/notesSlide65.xml.rels" ContentType="application/vnd.openxmlformats-package.relationships+xml"/>
  <Override PartName="/ppt/notesSlides/_rels/notesSlide66.xml.rels" ContentType="application/vnd.openxmlformats-package.relationships+xml"/>
  <Override PartName="/ppt/notesSlides/_rels/notesSlide67.xml.rels" ContentType="application/vnd.openxmlformats-package.relationships+xml"/>
  <Override PartName="/ppt/notesSlides/_rels/notesSlide68.xml.rels" ContentType="application/vnd.openxmlformats-package.relationships+xml"/>
  <Override PartName="/ppt/notesSlides/_rels/notesSlide69.xml.rels" ContentType="application/vnd.openxmlformats-package.relationships+xml"/>
  <Override PartName="/ppt/notesSlides/_rels/notesSlide70.xml.rels" ContentType="application/vnd.openxmlformats-package.relationships+xml"/>
  <Override PartName="/ppt/notesSlides/_rels/notesSlide71.xml.rels" ContentType="application/vnd.openxmlformats-package.relationships+xml"/>
  <Override PartName="/ppt/notesSlides/_rels/notesSlide72.xml.rels" ContentType="application/vnd.openxmlformats-package.relationships+xml"/>
  <Override PartName="/ppt/notesSlides/_rels/notesSlide73.xml.rels" ContentType="application/vnd.openxmlformats-package.relationships+xml"/>
  <Override PartName="/ppt/notesSlides/_rels/notesSlide74.xml.rels" ContentType="application/vnd.openxmlformats-package.relationships+xml"/>
  <Override PartName="/ppt/notesSlides/_rels/notesSlide75.xml.rels" ContentType="application/vnd.openxmlformats-package.relationships+xml"/>
  <Override PartName="/ppt/notesSlides/_rels/notesSlide76.xml.rels" ContentType="application/vnd.openxmlformats-package.relationships+xml"/>
  <Override PartName="/ppt/notesSlides/_rels/notesSlide77.xml.rels" ContentType="application/vnd.openxmlformats-package.relationships+xml"/>
  <Override PartName="/ppt/notesSlides/_rels/notesSlide78.xml.rels" ContentType="application/vnd.openxmlformats-package.relationships+xml"/>
  <Override PartName="/ppt/notesSlides/_rels/notesSlide79.xml.rels" ContentType="application/vnd.openxmlformats-package.relationships+xml"/>
  <Override PartName="/ppt/notesSlides/_rels/notesSlide80.xml.rels" ContentType="application/vnd.openxmlformats-package.relationships+xml"/>
  <Override PartName="/ppt/notesSlides/_rels/notesSlide81.xml.rels" ContentType="application/vnd.openxmlformats-package.relationships+xml"/>
  <Override PartName="/ppt/notesSlides/_rels/notesSlide82.xml.rels" ContentType="application/vnd.openxmlformats-package.relationships+xml"/>
  <Override PartName="/ppt/notesSlides/_rels/notesSlide83.xml.rels" ContentType="application/vnd.openxmlformats-package.relationships+xml"/>
  <Override PartName="/ppt/notesSlides/_rels/notesSlide84.xml.rels" ContentType="application/vnd.openxmlformats-package.relationships+xml"/>
  <Override PartName="/ppt/notesSlides/_rels/notesSlide85.xml.rels" ContentType="application/vnd.openxmlformats-package.relationships+xml"/>
  <Override PartName="/ppt/notesSlides/_rels/notesSlide86.xml.rels" ContentType="application/vnd.openxmlformats-package.relationships+xml"/>
  <Override PartName="/ppt/notesSlides/_rels/notesSlide87.xml.rels" ContentType="application/vnd.openxmlformats-package.relationships+xml"/>
  <Override PartName="/ppt/notesSlides/_rels/notesSlide88.xml.rels" ContentType="application/vnd.openxmlformats-package.relationships+xml"/>
  <Override PartName="/ppt/notesSlides/_rels/notesSlide89.xml.rels" ContentType="application/vnd.openxmlformats-package.relationships+xml"/>
  <Override PartName="/ppt/media/image1.png" ContentType="image/png"/>
  <Override PartName="/ppt/media/image7.jpeg" ContentType="image/jpeg"/>
  <Override PartName="/ppt/media/image2.jpeg" ContentType="image/jpeg"/>
  <Override PartName="/ppt/media/image3.jpeg" ContentType="image/jpeg"/>
  <Override PartName="/ppt/media/image5.png" ContentType="image/png"/>
  <Override PartName="/ppt/media/image4.png" ContentType="image/png"/>
  <Override PartName="/ppt/media/image6.png" ContentType="image/png"/>
  <Override PartName="/ppt/media/image8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21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3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5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65.xml.rels" ContentType="application/vnd.openxmlformats-package.relationships+xml"/>
  <Override PartName="/ppt/slides/_rels/slide66.xml.rels" ContentType="application/vnd.openxmlformats-package.relationships+xml"/>
  <Override PartName="/ppt/slides/_rels/slide67.xml.rels" ContentType="application/vnd.openxmlformats-package.relationships+xml"/>
  <Override PartName="/ppt/slides/_rels/slide68.xml.rels" ContentType="application/vnd.openxmlformats-package.relationships+xml"/>
  <Override PartName="/ppt/slides/_rels/slide69.xml.rels" ContentType="application/vnd.openxmlformats-package.relationships+xml"/>
  <Override PartName="/ppt/slides/_rels/slide70.xml.rels" ContentType="application/vnd.openxmlformats-package.relationships+xml"/>
  <Override PartName="/ppt/slides/_rels/slide71.xml.rels" ContentType="application/vnd.openxmlformats-package.relationships+xml"/>
  <Override PartName="/ppt/slides/_rels/slide72.xml.rels" ContentType="application/vnd.openxmlformats-package.relationships+xml"/>
  <Override PartName="/ppt/slides/_rels/slide73.xml.rels" ContentType="application/vnd.openxmlformats-package.relationships+xml"/>
  <Override PartName="/ppt/slides/_rels/slide74.xml.rels" ContentType="application/vnd.openxmlformats-package.relationships+xml"/>
  <Override PartName="/ppt/slides/_rels/slide75.xml.rels" ContentType="application/vnd.openxmlformats-package.relationships+xml"/>
  <Override PartName="/ppt/slides/_rels/slide76.xml.rels" ContentType="application/vnd.openxmlformats-package.relationships+xml"/>
  <Override PartName="/ppt/slides/_rels/slide77.xml.rels" ContentType="application/vnd.openxmlformats-package.relationships+xml"/>
  <Override PartName="/ppt/slides/_rels/slide78.xml.rels" ContentType="application/vnd.openxmlformats-package.relationships+xml"/>
  <Override PartName="/ppt/slides/_rels/slide79.xml.rels" ContentType="application/vnd.openxmlformats-package.relationships+xml"/>
  <Override PartName="/ppt/slides/_rels/slide80.xml.rels" ContentType="application/vnd.openxmlformats-package.relationships+xml"/>
  <Override PartName="/ppt/slides/_rels/slide81.xml.rels" ContentType="application/vnd.openxmlformats-package.relationships+xml"/>
  <Override PartName="/ppt/slides/_rels/slide82.xml.rels" ContentType="application/vnd.openxmlformats-package.relationships+xml"/>
  <Override PartName="/ppt/slides/_rels/slide83.xml.rels" ContentType="application/vnd.openxmlformats-package.relationships+xml"/>
  <Override PartName="/ppt/slides/_rels/slide84.xml.rels" ContentType="application/vnd.openxmlformats-package.relationships+xml"/>
  <Override PartName="/ppt/slides/_rels/slide85.xml.rels" ContentType="application/vnd.openxmlformats-package.relationships+xml"/>
  <Override PartName="/ppt/slides/_rels/slide86.xml.rels" ContentType="application/vnd.openxmlformats-package.relationships+xml"/>
  <Override PartName="/ppt/slides/_rels/slide87.xml.rels" ContentType="application/vnd.openxmlformats-package.relationships+xml"/>
  <Override PartName="/ppt/slides/_rels/slide88.xml.rels" ContentType="application/vnd.openxmlformats-package.relationships+xml"/>
  <Override PartName="/ppt/slides/_rels/slide89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80" Type="http://schemas.openxmlformats.org/officeDocument/2006/relationships/slide" Target="slides/slide76.xml"/><Relationship Id="rId81" Type="http://schemas.openxmlformats.org/officeDocument/2006/relationships/slide" Target="slides/slide77.xml"/><Relationship Id="rId82" Type="http://schemas.openxmlformats.org/officeDocument/2006/relationships/slide" Target="slides/slide78.xml"/><Relationship Id="rId83" Type="http://schemas.openxmlformats.org/officeDocument/2006/relationships/slide" Target="slides/slide79.xml"/><Relationship Id="rId84" Type="http://schemas.openxmlformats.org/officeDocument/2006/relationships/slide" Target="slides/slide80.xml"/><Relationship Id="rId85" Type="http://schemas.openxmlformats.org/officeDocument/2006/relationships/slide" Target="slides/slide81.xml"/><Relationship Id="rId86" Type="http://schemas.openxmlformats.org/officeDocument/2006/relationships/slide" Target="slides/slide82.xml"/><Relationship Id="rId87" Type="http://schemas.openxmlformats.org/officeDocument/2006/relationships/slide" Target="slides/slide83.xml"/><Relationship Id="rId88" Type="http://schemas.openxmlformats.org/officeDocument/2006/relationships/slide" Target="slides/slide84.xml"/><Relationship Id="rId89" Type="http://schemas.openxmlformats.org/officeDocument/2006/relationships/slide" Target="slides/slide85.xml"/><Relationship Id="rId90" Type="http://schemas.openxmlformats.org/officeDocument/2006/relationships/slide" Target="slides/slide86.xml"/><Relationship Id="rId91" Type="http://schemas.openxmlformats.org/officeDocument/2006/relationships/slide" Target="slides/slide87.xml"/><Relationship Id="rId92" Type="http://schemas.openxmlformats.org/officeDocument/2006/relationships/slide" Target="slides/slide88.xml"/><Relationship Id="rId93" Type="http://schemas.openxmlformats.org/officeDocument/2006/relationships/slide" Target="slides/slide89.xml"/><Relationship Id="rId9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Для перемещения страницы щёлкните мышью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Для правки формата примечаний щёлкните мышью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&lt;верхний колонтитул&gt;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&lt;дата/время&gt;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&lt;нижний колонтитул&gt;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4F4268F-33E5-42A9-B760-D637C40C3969}" type="slidenum">
              <a:rPr b="0" lang="en-US" sz="1400" spc="-1" strike="noStrike">
                <a:latin typeface="Times New Roman"/>
              </a:rPr>
              <a:t>&lt;номер&gt;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_rels/notesSlide55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
</Relationships>
</file>

<file path=ppt/notesSlides/_rels/notesSlide56.xml.rels><?xml version="1.0" encoding="UTF-8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_rels/notesSlide59.xml.rels><?xml version="1.0" encoding="UTF-8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
</Relationships>
</file>

<file path=ppt/notesSlides/_rels/notesSlide60.xml.rels><?xml version="1.0" encoding="UTF-8"?>
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
</Relationships>
</file>

<file path=ppt/notesSlides/_rels/notesSlide61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
</Relationships>
</file>

<file path=ppt/notesSlides/_rels/notesSlide62.xml.rels><?xml version="1.0" encoding="UTF-8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
</Relationships>
</file>

<file path=ppt/notesSlides/_rels/notesSlide63.xml.rels><?xml version="1.0" encoding="UTF-8"?>
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
</Relationships>
</file>

<file path=ppt/notesSlides/_rels/notesSlide64.xml.rels><?xml version="1.0" encoding="UTF-8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
</Relationships>
</file>

<file path=ppt/notesSlides/_rels/notesSlide65.xml.rels><?xml version="1.0" encoding="UTF-8"?>
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
</Relationships>
</file>

<file path=ppt/notesSlides/_rels/notesSlide66.xml.rels><?xml version="1.0" encoding="UTF-8"?>
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
</Relationships>
</file>

<file path=ppt/notesSlides/_rels/notesSlide67.xml.rels><?xml version="1.0" encoding="UTF-8"?>
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
</Relationships>
</file>

<file path=ppt/notesSlides/_rels/notesSlide68.xml.rels><?xml version="1.0" encoding="UTF-8"?>
<Relationships xmlns="http://schemas.openxmlformats.org/package/2006/relationships"><Relationship Id="rId1" Type="http://schemas.openxmlformats.org/officeDocument/2006/relationships/slide" Target="../slides/slide68.xml"/><Relationship Id="rId2" Type="http://schemas.openxmlformats.org/officeDocument/2006/relationships/notesMaster" Target="../notesMasters/notesMaster1.xml"/>
</Relationships>
</file>

<file path=ppt/notesSlides/_rels/notesSlide69.xml.rels><?xml version="1.0" encoding="UTF-8"?>
<Relationships xmlns="http://schemas.openxmlformats.org/package/2006/relationships"><Relationship Id="rId1" Type="http://schemas.openxmlformats.org/officeDocument/2006/relationships/slide" Target="../slides/slide69.xml"/><Relationship Id="rId2" Type="http://schemas.openxmlformats.org/officeDocument/2006/relationships/notesMaster" Target="../notesMasters/notesMaster1.xml"/>
</Relationships>
</file>

<file path=ppt/notesSlides/_rels/notesSlide70.xml.rels><?xml version="1.0" encoding="UTF-8"?>
<Relationships xmlns="http://schemas.openxmlformats.org/package/2006/relationships"><Relationship Id="rId1" Type="http://schemas.openxmlformats.org/officeDocument/2006/relationships/slide" Target="../slides/slide70.xml"/><Relationship Id="rId2" Type="http://schemas.openxmlformats.org/officeDocument/2006/relationships/notesMaster" Target="../notesMasters/notesMaster1.xml"/>
</Relationships>
</file>

<file path=ppt/notesSlides/_rels/notesSlide71.xml.rels><?xml version="1.0" encoding="UTF-8"?>
<Relationships xmlns="http://schemas.openxmlformats.org/package/2006/relationships"><Relationship Id="rId1" Type="http://schemas.openxmlformats.org/officeDocument/2006/relationships/slide" Target="../slides/slide71.xml"/><Relationship Id="rId2" Type="http://schemas.openxmlformats.org/officeDocument/2006/relationships/notesMaster" Target="../notesMasters/notesMaster1.xml"/>
</Relationships>
</file>

<file path=ppt/notesSlides/_rels/notesSlide72.xml.rels><?xml version="1.0" encoding="UTF-8"?>
<Relationships xmlns="http://schemas.openxmlformats.org/package/2006/relationships"><Relationship Id="rId1" Type="http://schemas.openxmlformats.org/officeDocument/2006/relationships/slide" Target="../slides/slide72.xml"/><Relationship Id="rId2" Type="http://schemas.openxmlformats.org/officeDocument/2006/relationships/notesMaster" Target="../notesMasters/notesMaster1.xml"/>
</Relationships>
</file>

<file path=ppt/notesSlides/_rels/notesSlide73.xml.rels><?xml version="1.0" encoding="UTF-8"?>
<Relationships xmlns="http://schemas.openxmlformats.org/package/2006/relationships"><Relationship Id="rId1" Type="http://schemas.openxmlformats.org/officeDocument/2006/relationships/slide" Target="../slides/slide73.xml"/><Relationship Id="rId2" Type="http://schemas.openxmlformats.org/officeDocument/2006/relationships/notesMaster" Target="../notesMasters/notesMaster1.xml"/>
</Relationships>
</file>

<file path=ppt/notesSlides/_rels/notesSlide74.xml.rels><?xml version="1.0" encoding="UTF-8"?>
<Relationships xmlns="http://schemas.openxmlformats.org/package/2006/relationships"><Relationship Id="rId1" Type="http://schemas.openxmlformats.org/officeDocument/2006/relationships/slide" Target="../slides/slide74.xml"/><Relationship Id="rId2" Type="http://schemas.openxmlformats.org/officeDocument/2006/relationships/notesMaster" Target="../notesMasters/notesMaster1.xml"/>
</Relationships>
</file>

<file path=ppt/notesSlides/_rels/notesSlide75.xml.rels><?xml version="1.0" encoding="UTF-8"?>
<Relationships xmlns="http://schemas.openxmlformats.org/package/2006/relationships"><Relationship Id="rId1" Type="http://schemas.openxmlformats.org/officeDocument/2006/relationships/slide" Target="../slides/slide75.xml"/><Relationship Id="rId2" Type="http://schemas.openxmlformats.org/officeDocument/2006/relationships/notesMaster" Target="../notesMasters/notesMaster1.xml"/>
</Relationships>
</file>

<file path=ppt/notesSlides/_rels/notesSlide76.xml.rels><?xml version="1.0" encoding="UTF-8"?>
<Relationships xmlns="http://schemas.openxmlformats.org/package/2006/relationships"><Relationship Id="rId1" Type="http://schemas.openxmlformats.org/officeDocument/2006/relationships/slide" Target="../slides/slide76.xml"/><Relationship Id="rId2" Type="http://schemas.openxmlformats.org/officeDocument/2006/relationships/notesMaster" Target="../notesMasters/notesMaster1.xml"/>
</Relationships>
</file>

<file path=ppt/notesSlides/_rels/notesSlide77.xml.rels><?xml version="1.0" encoding="UTF-8"?>
<Relationships xmlns="http://schemas.openxmlformats.org/package/2006/relationships"><Relationship Id="rId1" Type="http://schemas.openxmlformats.org/officeDocument/2006/relationships/slide" Target="../slides/slide77.xml"/><Relationship Id="rId2" Type="http://schemas.openxmlformats.org/officeDocument/2006/relationships/notesMaster" Target="../notesMasters/notesMaster1.xml"/>
</Relationships>
</file>

<file path=ppt/notesSlides/_rels/notesSlide78.xml.rels><?xml version="1.0" encoding="UTF-8"?>
<Relationships xmlns="http://schemas.openxmlformats.org/package/2006/relationships"><Relationship Id="rId1" Type="http://schemas.openxmlformats.org/officeDocument/2006/relationships/slide" Target="../slides/slide78.xml"/><Relationship Id="rId2" Type="http://schemas.openxmlformats.org/officeDocument/2006/relationships/notesMaster" Target="../notesMasters/notesMaster1.xml"/>
</Relationships>
</file>

<file path=ppt/notesSlides/_rels/notesSlide79.xml.rels><?xml version="1.0" encoding="UTF-8"?>
<Relationships xmlns="http://schemas.openxmlformats.org/package/2006/relationships"><Relationship Id="rId1" Type="http://schemas.openxmlformats.org/officeDocument/2006/relationships/slide" Target="../slides/slide79.xml"/><Relationship Id="rId2" Type="http://schemas.openxmlformats.org/officeDocument/2006/relationships/notesMaster" Target="../notesMasters/notesMaster1.xml"/>
</Relationships>
</file>

<file path=ppt/notesSlides/_rels/notesSlide80.xml.rels><?xml version="1.0" encoding="UTF-8"?>
<Relationships xmlns="http://schemas.openxmlformats.org/package/2006/relationships"><Relationship Id="rId1" Type="http://schemas.openxmlformats.org/officeDocument/2006/relationships/slide" Target="../slides/slide80.xml"/><Relationship Id="rId2" Type="http://schemas.openxmlformats.org/officeDocument/2006/relationships/notesMaster" Target="../notesMasters/notesMaster1.xml"/>
</Relationships>
</file>

<file path=ppt/notesSlides/_rels/notesSlide81.xml.rels><?xml version="1.0" encoding="UTF-8"?>
<Relationships xmlns="http://schemas.openxmlformats.org/package/2006/relationships"><Relationship Id="rId1" Type="http://schemas.openxmlformats.org/officeDocument/2006/relationships/slide" Target="../slides/slide81.xml"/><Relationship Id="rId2" Type="http://schemas.openxmlformats.org/officeDocument/2006/relationships/notesMaster" Target="../notesMasters/notesMaster1.xml"/>
</Relationships>
</file>

<file path=ppt/notesSlides/_rels/notesSlide82.xml.rels><?xml version="1.0" encoding="UTF-8"?>
<Relationships xmlns="http://schemas.openxmlformats.org/package/2006/relationships"><Relationship Id="rId1" Type="http://schemas.openxmlformats.org/officeDocument/2006/relationships/slide" Target="../slides/slide82.xml"/><Relationship Id="rId2" Type="http://schemas.openxmlformats.org/officeDocument/2006/relationships/notesMaster" Target="../notesMasters/notesMaster1.xml"/>
</Relationships>
</file>

<file path=ppt/notesSlides/_rels/notesSlide83.xml.rels><?xml version="1.0" encoding="UTF-8"?>
<Relationships xmlns="http://schemas.openxmlformats.org/package/2006/relationships"><Relationship Id="rId1" Type="http://schemas.openxmlformats.org/officeDocument/2006/relationships/slide" Target="../slides/slide83.xml"/><Relationship Id="rId2" Type="http://schemas.openxmlformats.org/officeDocument/2006/relationships/notesMaster" Target="../notesMasters/notesMaster1.xml"/>
</Relationships>
</file>

<file path=ppt/notesSlides/_rels/notesSlide84.xml.rels><?xml version="1.0" encoding="UTF-8"?>
<Relationships xmlns="http://schemas.openxmlformats.org/package/2006/relationships"><Relationship Id="rId1" Type="http://schemas.openxmlformats.org/officeDocument/2006/relationships/slide" Target="../slides/slide84.xml"/><Relationship Id="rId2" Type="http://schemas.openxmlformats.org/officeDocument/2006/relationships/notesMaster" Target="../notesMasters/notesMaster1.xml"/>
</Relationships>
</file>

<file path=ppt/notesSlides/_rels/notesSlide85.xml.rels><?xml version="1.0" encoding="UTF-8"?>
<Relationships xmlns="http://schemas.openxmlformats.org/package/2006/relationships"><Relationship Id="rId1" Type="http://schemas.openxmlformats.org/officeDocument/2006/relationships/slide" Target="../slides/slide85.xml"/><Relationship Id="rId2" Type="http://schemas.openxmlformats.org/officeDocument/2006/relationships/notesMaster" Target="../notesMasters/notesMaster1.xml"/>
</Relationships>
</file>

<file path=ppt/notesSlides/_rels/notesSlide86.xml.rels><?xml version="1.0" encoding="UTF-8"?>
<Relationships xmlns="http://schemas.openxmlformats.org/package/2006/relationships"><Relationship Id="rId1" Type="http://schemas.openxmlformats.org/officeDocument/2006/relationships/slide" Target="../slides/slide86.xml"/><Relationship Id="rId2" Type="http://schemas.openxmlformats.org/officeDocument/2006/relationships/notesMaster" Target="../notesMasters/notesMaster1.xml"/>
</Relationships>
</file>

<file path=ppt/notesSlides/_rels/notesSlide87.xml.rels><?xml version="1.0" encoding="UTF-8"?>
<Relationships xmlns="http://schemas.openxmlformats.org/package/2006/relationships"><Relationship Id="rId1" Type="http://schemas.openxmlformats.org/officeDocument/2006/relationships/slide" Target="../slides/slide87.xml"/><Relationship Id="rId2" Type="http://schemas.openxmlformats.org/officeDocument/2006/relationships/notesMaster" Target="../notesMasters/notesMaster1.xml"/>
</Relationships>
</file>

<file path=ppt/notesSlides/_rels/notesSlide88.xml.rels><?xml version="1.0" encoding="UTF-8"?>
<Relationships xmlns="http://schemas.openxmlformats.org/package/2006/relationships"><Relationship Id="rId1" Type="http://schemas.openxmlformats.org/officeDocument/2006/relationships/slide" Target="../slides/slide88.xml"/><Relationship Id="rId2" Type="http://schemas.openxmlformats.org/officeDocument/2006/relationships/notesMaster" Target="../notesMasters/notesMaster1.xml"/>
</Relationships>
</file>

<file path=ppt/notesSlides/_rels/notesSlide89.xml.rels><?xml version="1.0" encoding="UTF-8"?>
<Relationships xmlns="http://schemas.openxmlformats.org/package/2006/relationships"><Relationship Id="rId1" Type="http://schemas.openxmlformats.org/officeDocument/2006/relationships/slide" Target="../slides/slide8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3886200" y="8686800"/>
            <a:ext cx="2971440" cy="456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1000"/>
                <a:tab algn="l" pos="890280"/>
                <a:tab algn="l" pos="1339560"/>
                <a:tab algn="l" pos="1788840"/>
                <a:tab algn="l" pos="2238120"/>
                <a:tab algn="l" pos="2687400"/>
                <a:tab algn="l" pos="3136680"/>
                <a:tab algn="l" pos="3585960"/>
                <a:tab algn="l" pos="4035240"/>
                <a:tab algn="l" pos="4484520"/>
                <a:tab algn="l" pos="4933800"/>
                <a:tab algn="l" pos="5383080"/>
                <a:tab algn="l" pos="5832360"/>
                <a:tab algn="l" pos="6281640"/>
                <a:tab algn="l" pos="6730920"/>
                <a:tab algn="l" pos="7180200"/>
                <a:tab algn="l" pos="7629480"/>
                <a:tab algn="l" pos="8078760"/>
                <a:tab algn="l" pos="8528040"/>
                <a:tab algn="l" pos="8976960"/>
                <a:tab algn="l" pos="8978760"/>
                <a:tab algn="l" pos="9428040"/>
                <a:tab algn="l" pos="9877320"/>
                <a:tab algn="l" pos="10326600"/>
                <a:tab algn="l" pos="10775880"/>
              </a:tabLst>
            </a:pPr>
            <a:fld id="{9FED32A4-1B8F-43E9-8C83-C9C1BF3E5292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BCABEA7-8D55-4731-BD68-6189BF405F80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72301BFB-230D-4DE7-9198-2915AF257705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2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E52E750-8F31-48A0-800E-1C928FED09A4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29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EBA1B5D-1714-429F-B878-0B48DACEBB93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3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D7ABE9A-D3F2-487C-B12A-EE8A873A0DF5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33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0497A2B-C938-48EC-926D-DBAE26E3982C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3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B3F6595C-0B0D-40CF-AD29-68B45B8335FD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C4A2DA9-27CA-48E6-89B3-FC75EC857B81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3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59B59E2-DDAE-4677-8C9F-D616BE94B63F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41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3CFE096-8ED6-4697-83A3-EA12B42A6FF1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C7C606E9-F2CF-4AC4-A586-3DECEAFD6E9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45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1DA7B159-F1E9-44FD-8E96-AED655F9EFD7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4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7842ACE4-4AD3-4BE8-9F88-844238EDD4B5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49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3243A63-AD0F-42A6-8553-9A86C0D682B5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5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EE8D306-6F53-4138-9C68-8C750514712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53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8E7DCC7-F9B3-4837-AA1F-FBC60BA56095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D4528B7-9F85-4D9C-B00F-F1343835CD0A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57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B4AF56C-16F0-4CCA-A54C-5EAB70D5C588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D7CE905-9630-4DBA-A760-36501B20AD0E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03BBCD8-D6A1-48FF-9BF3-06E1AC67B91B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6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7F82B76-7C2F-4535-80A0-59BBB7F34552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7FC6279-4536-41A7-A470-9827D1769851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6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A7524CD0-DE4F-45A7-B4F5-155FDEE13EE4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69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4737FE1-0C1B-4E4E-859B-4195A5D019BE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7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0045263-C885-43B8-9DE3-477E09B69C79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73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62D47B0-DF36-4FA2-B3D9-2AFF3B1083A2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7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36566F5-514A-49B6-98FA-41E725EB118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77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1415F77F-A2CD-46D1-9C52-65A24FB54185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E94D0F6-8764-4ABB-BC49-E59878C77CF7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81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BA1DD2D-2589-41B2-BF49-3ED8C91F1AB9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8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EA042BF-E5F3-49AD-93F4-39B6FC2420BF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85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B8D437C-C318-4D37-A7C4-171BB089FF78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8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C95C48A-D97F-4F8D-8616-4B88E7EDE31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89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716BB61-95BA-401E-A8DB-1187CBF6779C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49BD006-AF0F-4897-A075-8BB9BF6219EA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93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0DC53B7-E814-4DE6-93CA-0157F4CA2458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9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2905448-CE51-4D3D-B2EB-1CF0BBD23EE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97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9AA876F-33BA-4746-A901-9E2E148A03D9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29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B9D5228-CE3D-4941-BA0A-88CFE779E770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01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AFBDEDE-ECE7-477F-818B-4D318DE1A425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AC3A115-0351-4F4A-9B7E-6EA32E5872D7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05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4969549-F923-4FC6-BFE5-6CBD03751F32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0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0A31097-5CD1-4641-A7E6-A133B8D749A9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09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C73CEE43-6652-470D-88EF-EEE3CDB0359F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1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CC55E4F4-2064-452B-990C-AA6BCF5BA9E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13" name="CustomShape 2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2B05A31-B5F4-4996-A0EC-6BBC5E6BCD2A}" type="slidenum">
              <a:rPr b="0" lang="ru-RU" sz="1200" spc="-1" strike="noStrike">
                <a:solidFill>
                  <a:srgbClr val="ffffff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1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87C8202-8F04-4680-9150-0E60E791C29F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1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697539F-AB5F-47FF-A396-E457BF7AC909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2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A0010957-A8F8-4E45-8A31-E1786BC1493B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2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D4D39EF-2888-4308-AAAA-9D1F8A81C211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E63B95C-F4D4-4AE5-A6A5-33F98DB8654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B09CC1E9-7F58-4444-84A7-365EDF8A553E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F4880A0-299F-4178-8D91-50E7AFD20A9D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EE4DBDD-52EE-4006-920C-FC14C90828D4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97BABD3-7F12-4A5A-9F52-CBCCA951907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CC027E6C-BC52-4F3A-8D10-E8CA7D0D919F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9F542F5-7A3E-46A2-83DD-4E7F3EDAD83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4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6B4E43D-CD93-4A2E-B78C-6B57DC5ACF64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CAE1BA1A-2FE1-40A2-A7C9-57A157AAEDA5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3ACC34F-F5E3-4CEA-8D6C-9B5A1A6AD44A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7DB84B4F-2112-4414-BA9E-B4F508F74FD0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8128637-D8FF-4791-8ED9-7D40801C55E5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FAD3C54-07AA-4050-9C49-541EFE830EC7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B08478D-5AD0-4F5F-B78A-7279D7514DF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B6C2E3A3-6D19-4E1F-98B6-EA9EDB4FD9B9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0B40495-1E06-47CC-A1DB-29B5A1F02414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F3F786F-4313-492A-B03B-446DEB1D4AD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BB259057-6B71-4356-9EB6-66146AE5BEBE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19317FD9-DE92-41DC-9496-C4533C7F91E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5B4B536-9E87-44DC-8A8F-3ED6E3012D8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B4C4C740-E810-4F58-B5D2-35FDB31DFAA7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1164B35-2505-49E7-9D45-AE49C9981C89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3E7F51E-589A-4FC1-AE08-82EB9509278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8DC376F-AB41-4A77-9F09-DFDB35346B3A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3ABDF0E-534F-4F9C-95D5-972653AFA9C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0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17069D0-354E-425B-A42B-AF7931D5114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A788B09A-537E-436A-8CA0-B1ED8F683F2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0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0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029CBA8-7E0F-4E2C-97E2-D2F56BAD7FD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C23BD7C-00C8-4E10-9162-9B39692A5D7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1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396E752-EA85-4A50-99F3-0F5F1AD159A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1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1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0FFC6A2-F3DC-4053-B53E-61EB685A40DE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B2EE14BD-398F-4D36-80DE-ADF47C02859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2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2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88E4059-0FB4-4805-BDB4-13F2074AEFE5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2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2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99CB899-3EC3-4F04-B62B-109C2685A4DD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2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2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A61616CF-25E3-4EE5-8B89-15B59D6F9752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3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3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72DB6F2-DB90-41BC-BD3E-9BF7D2EA1A96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3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3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F095AEA-02FC-4E34-8582-B0A118CD26C6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3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3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0338259-1E40-46E3-95B4-7AE5488129B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4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4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4F218B9-30FB-4A8A-B396-2D446DC20A12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4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4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6C1EB0D-D8C9-4DD2-8D4C-146DE20C06C8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4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4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A6F3B9F-186B-4757-B81C-30E04BFD67EF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4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5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58C411F-5DE7-446A-9185-A8AD59A1D1A6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5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5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E4527DD-6BD0-4A2C-904C-9D5CA1CC4745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5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66D41BF-62CB-4F6F-8C80-75DF65C5B3D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5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7961D99-894B-4272-A941-2E8F9CA638AA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6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6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7F4FD667-CBC4-400C-BB91-6E582421B453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6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6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5312653-25F8-4166-82A0-23656057EB36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6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6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80DE8BA-42B0-4D18-8E81-EE7E44A09CB5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7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7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40B8298-4E07-43E7-B4B9-603915104607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7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7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60B94D4-94A1-40BC-A103-82D0C04C5BBD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7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3637BBE-0722-48B4-8198-F144F6ED53C4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7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8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1EC70810-7FF8-4062-9F05-7B667D0CC144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8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8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58A9BB8-56DF-452C-A81C-A6A80C52FEDB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8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8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F6883E3-DC90-420D-97D4-905A78104ECF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8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8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78568FA-BCF7-498F-B777-2C9CAD78E9D0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9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9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448ABAA-FB5E-4170-A55F-DD2DBBD9D456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76C10EE7-3C34-4863-B4C2-8F3051C9941B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9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49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6FA7EEC-4FCE-44D0-9855-ED31A3B5D59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0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50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AFD18BF-EBBD-4422-8632-E21833664CE9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0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50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C544451-A185-4980-AC0D-C9ECACABE76C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0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50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extShape 1"/>
          <p:cNvSpPr/>
          <p:nvPr/>
        </p:nvSpPr>
        <p:spPr>
          <a:xfrm>
            <a:off x="3886200" y="8686800"/>
            <a:ext cx="2967840" cy="453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6F1264A-FB73-471D-BD9B-B9A23768C910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&lt;номер&gt;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0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  <a:ln w="0">
            <a:noFill/>
          </a:ln>
        </p:spPr>
      </p:sp>
      <p:sp>
        <p:nvSpPr>
          <p:cNvPr id="51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Для правки структуры щёлкните мышью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Второй уровень структуры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Третий уровень структуры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Четвёртый уровень структуры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Пятый уровень структуры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Шестой уровень структуры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Седьмой уровень структуры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04920" y="6245280"/>
            <a:ext cx="2285280" cy="475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CustomShape 2"/>
          <p:cNvSpPr/>
          <p:nvPr/>
        </p:nvSpPr>
        <p:spPr>
          <a:xfrm>
            <a:off x="3124080" y="6245280"/>
            <a:ext cx="2894760" cy="475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Для правки текста заглавия щёлкните мышью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Для правки структуры щёлкните мышью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Второй уровень структуры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Третий уровень структуры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Четвёртый уровень структуры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Пятый уровень структуры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Шестой уровень структуры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Седьмой уровень структуры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8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9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0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2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4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5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6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7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8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9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0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1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2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3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4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5.xml"/>
</Relationships>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6.xml"/>
</Relationships>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7.xml"/>
</Relationships>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8.xml"/>
</Relationships>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9.xml"/>
</Relationships>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0.xml"/>
</Relationships>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1.xml"/>
</Relationships>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2.xml"/>
</Relationships>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3.xml"/>
</Relationships>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4.xml"/>
</Relationships>
</file>

<file path=ppt/slides/_rels/slide8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5.xml"/>
</Relationships>
</file>

<file path=ppt/slides/_rels/slide8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6.xml"/>
</Relationships>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7.xml"/>
</Relationships>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8.xml"/>
</Relationships>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301680" y="228600"/>
            <a:ext cx="8537040" cy="5943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TextShape 2"/>
          <p:cNvSpPr/>
          <p:nvPr/>
        </p:nvSpPr>
        <p:spPr>
          <a:xfrm>
            <a:off x="301320" y="174600"/>
            <a:ext cx="8505360" cy="14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marL="398160" indent="-33120" algn="ctr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uk-UA" sz="2000" spc="-1" strike="noStrike">
                <a:solidFill>
                  <a:srgbClr val="ffff00"/>
                </a:solidFill>
                <a:latin typeface="Times New Roman"/>
                <a:ea typeface="Times New Roman"/>
              </a:rPr>
              <a:t>Одеський національний медичний університет</a:t>
            </a:r>
            <a:br/>
            <a:r>
              <a:rPr b="0" lang="uk-UA" sz="2000" spc="-1" strike="noStrike">
                <a:solidFill>
                  <a:srgbClr val="ffff00"/>
                </a:solidFill>
                <a:latin typeface="Times New Roman"/>
                <a:ea typeface="Times New Roman"/>
              </a:rPr>
              <a:t>Кафедра нормальної та патологічної клінічної анатомії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86" name="TextShape 3"/>
          <p:cNvSpPr/>
          <p:nvPr/>
        </p:nvSpPr>
        <p:spPr>
          <a:xfrm>
            <a:off x="379080" y="1525680"/>
            <a:ext cx="8535600" cy="441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442800"/>
                <a:tab algn="l" pos="892080"/>
                <a:tab algn="l" pos="1341360"/>
                <a:tab algn="l" pos="1790640"/>
                <a:tab algn="l" pos="2239920"/>
                <a:tab algn="l" pos="2689200"/>
                <a:tab algn="l" pos="3138480"/>
                <a:tab algn="l" pos="3587400"/>
                <a:tab algn="l" pos="4036680"/>
                <a:tab algn="l" pos="4485960"/>
                <a:tab algn="l" pos="4935240"/>
                <a:tab algn="l" pos="5384520"/>
                <a:tab algn="l" pos="5833800"/>
                <a:tab algn="l" pos="6283080"/>
                <a:tab algn="l" pos="6732360"/>
                <a:tab algn="l" pos="7181640"/>
                <a:tab algn="l" pos="7630920"/>
                <a:tab algn="l" pos="8080200"/>
                <a:tab algn="l" pos="8529480"/>
                <a:tab algn="l" pos="8978760"/>
                <a:tab algn="l" pos="9144000"/>
                <a:tab algn="l" pos="9601200"/>
                <a:tab algn="l" pos="10058400"/>
                <a:tab algn="l" pos="10515600"/>
              </a:tabLst>
            </a:pPr>
            <a:r>
              <a:rPr b="0" lang="uk-UA" sz="2200" spc="-1" strike="noStrike">
                <a:solidFill>
                  <a:srgbClr val="ffbf00"/>
                </a:solidFill>
                <a:latin typeface="Times New Roman"/>
                <a:ea typeface="Times New Roman"/>
              </a:rPr>
              <a:t>Лекція за темою: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442800"/>
                <a:tab algn="l" pos="892080"/>
                <a:tab algn="l" pos="1341360"/>
                <a:tab algn="l" pos="1790640"/>
                <a:tab algn="l" pos="2239920"/>
                <a:tab algn="l" pos="2689200"/>
                <a:tab algn="l" pos="3138480"/>
                <a:tab algn="l" pos="3587400"/>
                <a:tab algn="l" pos="4036680"/>
                <a:tab algn="l" pos="4485960"/>
                <a:tab algn="l" pos="4935240"/>
                <a:tab algn="l" pos="5384520"/>
                <a:tab algn="l" pos="5833800"/>
                <a:tab algn="l" pos="6283080"/>
                <a:tab algn="l" pos="6732360"/>
                <a:tab algn="l" pos="7181640"/>
                <a:tab algn="l" pos="7630920"/>
                <a:tab algn="l" pos="8080200"/>
                <a:tab algn="l" pos="8529480"/>
                <a:tab algn="l" pos="8978760"/>
                <a:tab algn="l" pos="9144000"/>
                <a:tab algn="l" pos="9601200"/>
                <a:tab algn="l" pos="10058400"/>
                <a:tab algn="l" pos="10515600"/>
              </a:tabLst>
            </a:pPr>
            <a:endParaRPr b="0" lang="en-US" sz="2200" spc="-1" strike="noStrike">
              <a:latin typeface="Arial"/>
            </a:endParaRPr>
          </a:p>
          <a:p>
            <a:pPr marL="342720" indent="-341280" algn="ctr">
              <a:lnSpc>
                <a:spcPct val="93000"/>
              </a:lnSpc>
              <a:buNone/>
              <a:tabLst>
                <a:tab algn="l" pos="0"/>
              </a:tabLst>
            </a:pPr>
            <a:r>
              <a:rPr b="1" lang="uk-UA" sz="2200" spc="-1" strike="noStrike">
                <a:solidFill>
                  <a:srgbClr val="ffbf00"/>
                </a:solidFill>
                <a:latin typeface="Times New Roman"/>
                <a:ea typeface="Times New Roman"/>
              </a:rPr>
              <a:t>Інфекційні і паразитарні хвороби.  Характеристика інфекційного процесу. Кишкові інфекційні хвороби.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304920" y="228600"/>
            <a:ext cx="8510040" cy="943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400" spc="-1" strike="noStrike">
                <a:solidFill>
                  <a:srgbClr val="ffcc00"/>
                </a:solidFill>
                <a:latin typeface="comic"/>
                <a:ea typeface="Microsoft YaHei"/>
              </a:rPr>
              <a:t>Інфекційні захворювання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301680" y="1143000"/>
            <a:ext cx="8539920" cy="4955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Інфекційними називають хвороби, що викликаються інфекційними агентами - вірусами, бактеріями, грибами.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При потрапляні в організм найпростіших і глистів говорять про інвазійні захворювання.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Інфекційний процес дуже складний, і його розвиток визначають як особливості збудника, так і реактивний стан макроорганізму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Особливості мікроорганізму - збудника інфекційного стану - визначаються не тільки його будовою, хімічною структурою, антигенними властивостями, але й характером взаємодії з організмом господаря.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  </a:t>
            </a: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Результат цієї взаємодії значною мірою залежить від стану систем захисту організму -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фагоцитарної (нейтрофіли і моноцитарні фагоцити) імунної, особливо системи гуморального імунітету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Співіснування мікро- і макроорганізмів може бути 3-х видів: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1) симбіоз - співіснування мікроба і макроорганізму в інтересах кожного.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2) коменсалізм - мікроб і макроорганізм не чинять взаємного впливу один на одного.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3) паразитизм - життя мікроба за рахунок макроорганізму, що веде до розвитку хвороби.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Під впливом різних екзогенних та ендогенних факторів взаємини між мікро- і макроорганізмом можуть бути порушені на користь мікроорганізму, який набуває патогенних властивостей. У цих умовах індифферетний коменсал, або не шкідливий симбіонт, стає паразитом і викликає захворювання.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Такі ситуації виникають при лікуванні багатьма препаратами, але насамперед антибіотиками, які порушують встановлену рівновагу мікробної флори. Інфекційна хвороба може бути і результатом ослаблення фагоцитарної та імунної систем організму, що зустрічається, наприклад, при лікуванні імунодепресантами та цитостатичними засобами.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Більшість збудників хвороб потрапляє в організм людини із зовнішнього середовища через вхідні ворота, наприклад, через кишечник, з їжею, через легені з повітрям, при укусах комах, через пошкоджену шкіру або слизові оболонки і т. д. У таких випадках говорять про екзогенну інфекцію 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Зараження може бути ендогенним шляхом, тоді мова йде про ендогенну інфекцію, або аутоінфекцію.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Різні інфекційні агенти викликають різні тканинні реакції, що особливо демонстративні при бактеріальних і вірусних інфекціях.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Бактерії, проникнувши в тканини, зазвичай викликають запалення.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Віруси, підпорядковуючи клітини господаря механізмам свого розмноження (репродукції), можуть вести до дистрофії і некрозу клітин, а також до їх проліферації і трансформації.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При інфекційному процесі незалежно від характеру збудника з'являються імунні реакції, спрямовані на руйнування і елімінацію </a:t>
            </a:r>
            <a:r>
              <a:rPr b="0" lang="uk-UA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і</a:t>
            </a: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нфекта. Циркулючі у крові антитіла утворюються у відповідь на антигенну стимуляцію імунної системи. З'єднання антигену з антитілом в присутності комплементу виробляють антимікробну і антитоксичну дію, що забезпечує після інфекціоний гуморальний імунітет.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У той же час тривалий антигенний вплив при інфекційному захворюванні веде до сенсибілізації організму, придушенню реакцій гіперчутливості як негайного, так і уповільненого (алергічні реакції) типу. З цього випливає, що тканинні ушкодження при інфекційних захворюваннях можуть розвиватися не тільки під впливом інфекта, а й у зв'язку з реакціями гіперчутливості.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01680" y="457200"/>
            <a:ext cx="8539920" cy="5641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3200" spc="-1" strike="noStrike">
                <a:solidFill>
                  <a:srgbClr val="ffcc00"/>
                </a:solidFill>
                <a:latin typeface="comic"/>
                <a:ea typeface="Microsoft YaHei"/>
              </a:rPr>
              <a:t>Клініко-морфологічна характеристика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Для інфекційних захворювань характерний ряд загальних ознак: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1) кожне інфекційне захворювання має свого збудника, який виявляється в крові або з екскретів хворого.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2) збудник інфекційної хвороби має вхідні ворота, характерні для кожної інфекції.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304920" y="228600"/>
            <a:ext cx="8510040" cy="943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400" spc="-1" strike="noStrike">
                <a:solidFill>
                  <a:srgbClr val="ffcc00"/>
                </a:solidFill>
                <a:latin typeface="comic"/>
                <a:ea typeface="Microsoft YaHei"/>
              </a:rPr>
              <a:t>Клініко-морфологічна характеристика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301680" y="1752480"/>
            <a:ext cx="8539920" cy="4345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Для інфекційних захворювань характерний ряд загальних ознак: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1) кожне інфекційне захворювання має свого збудника, який виявляється в крові або екскретів хворого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2) збудник інфекційної хвороби має вхідні ворота, характерні для кожної інфекції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3) при інфекційній хворобі спостерігається утворення первинного афекту (вогнища), який зазвичай з'являється у вхідних воротах. Первинний афект являє собою вогнище запалення. При лімфогенному поширенні інфекції виникає запалення як відвідних лімфатичних судин (лімфангіт), так і регіонарних лімфатичних вузлів (лімфаденіт).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Поєднання первинного афекту, лімфангіта і лімфаденіту при інфекційному захворюванні дозволяє говорити про первинний інфекційний комплекс. При одних інфекціях він виражений (туберкульоз, сифіліс, туляремія), при інших - фактично не виникає, процес відразу приймає генералізований характер (висипний і поворотний тифи, малярія).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4) Шлях поширення інфекції з первинного вогнища або комплексу може бути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-лімфогенним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-гематогенним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-інтраканалікулярним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-періневральним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-контактним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5) Кожна інфекційна хвороба характеризується місцевими змінами, які розвиваються в певній тканині або органі (в товстій кишці при дизентерії, в клітинах передніх рогів спинного мозку при поліомієліті, в стінках дрібних судин при висипному тифі) і в тій чи іншій мірі типові для даної хвороби 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228600" y="22860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6) При інфекційних хворобах розвивається ряд загальних змін: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-шкірні висипання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-васкуліти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-гіперпластичні процеси в лімфатичних вузлах, селезінці, кістковому мозку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-запальні процеси в проміжній тканині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-дистрофічні зміни в паренхіматозних органах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304920" y="228600"/>
            <a:ext cx="8510040" cy="943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400" spc="-1" strike="noStrike">
                <a:solidFill>
                  <a:srgbClr val="ffcc00"/>
                </a:solidFill>
                <a:latin typeface="comic"/>
                <a:ea typeface="Microsoft YaHei"/>
              </a:rPr>
              <a:t>Класифікація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301680" y="1143000"/>
            <a:ext cx="8539920" cy="4955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Інфекційні хвороби поділяють за кількома ознаками.</a:t>
            </a:r>
            <a:endParaRPr b="0" lang="en-US" sz="30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За біологічною ознакою: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-антропонози - інфекційні хвороби, що зустрічаються тільки у людини.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-антропозоонози - інфекційні хвороби, що виникають у людини і тварин.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-біоценози - група антропонозів і антропозоонозів, що передаються через укуси комах, які є місцем розмноження збудника.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За етіологічною ознакою: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-вірусні інфекції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-рикетсіозні інфекції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-бактеріальні інфекції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-грибкові інфекції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-протозойні інфекції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-паразитарні інфекції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По механізму передачі: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-кишкові інфекції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-інфекції дихальних шляхів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-трансмісивні інфекції («кров'яні»)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-інфекції шкірних покривів, клітковини і м'язів тіла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-інфекції з різними механізмами передачі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За характером клініко-анатомічних проявів розрізняють інфекції з переважним ураженням: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-покривів (шкіри і її придатків, зовнішніх слизових оболонок), клітковини і м'язів тіла.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-дихальних шляхів.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-травного тракту.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-нервової системи.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-серцево-судинної системи.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-системи крові та інших тканин внутрішнього середовища організму.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569880"/>
                <a:tab algn="l" pos="1484280"/>
                <a:tab algn="l" pos="2398680"/>
                <a:tab algn="l" pos="3313080"/>
                <a:tab algn="l" pos="4227480"/>
                <a:tab algn="l" pos="5141880"/>
                <a:tab algn="l" pos="6056280"/>
                <a:tab algn="l" pos="6970680"/>
                <a:tab algn="l" pos="7885080"/>
                <a:tab algn="l" pos="8799480"/>
                <a:tab algn="l" pos="971388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-сечостатевих шляхів.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301680" y="304920"/>
            <a:ext cx="8539920" cy="5793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За характером перебігу розрізняють інфекції: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-гострі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-хронічні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-латентні (приховані)</a:t>
            </a:r>
            <a:endParaRPr b="0" lang="en-US" sz="3000" spc="-1" strike="noStrike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000" spc="-1" strike="noStrike">
                <a:solidFill>
                  <a:srgbClr val="ffcc66"/>
                </a:solidFill>
                <a:latin typeface="comic"/>
                <a:ea typeface="Microsoft YaHei"/>
              </a:rPr>
              <a:t>-повільні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304920" y="228600"/>
            <a:ext cx="8510040" cy="943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400" spc="-1" strike="noStrike">
                <a:solidFill>
                  <a:srgbClr val="ffcc00"/>
                </a:solidFill>
                <a:latin typeface="comic"/>
                <a:ea typeface="Microsoft YaHei"/>
              </a:rPr>
              <a:t>Кишкові інфекції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301680" y="1143000"/>
            <a:ext cx="8539920" cy="4955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2800" spc="-1" strike="noStrike">
                <a:solidFill>
                  <a:srgbClr val="ffcc66"/>
                </a:solidFill>
                <a:latin typeface="comic"/>
                <a:ea typeface="Microsoft YaHei"/>
              </a:rPr>
              <a:t>Інфекційні захворювання, для яких характерний фекально-оральний шлях зараження і локалізація основних морфологічних змін в кишечнику.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2800" spc="-1" strike="noStrike">
                <a:solidFill>
                  <a:srgbClr val="ffcc66"/>
                </a:solidFill>
                <a:latin typeface="comic"/>
                <a:ea typeface="Microsoft YaHei"/>
              </a:rPr>
              <a:t>Механізм зараження водний і харчовий, рідше побутовий.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2800" spc="-1" strike="noStrike">
                <a:solidFill>
                  <a:srgbClr val="ffcc66"/>
                </a:solidFill>
                <a:latin typeface="comic"/>
                <a:ea typeface="Microsoft YaHei"/>
              </a:rPr>
              <a:t>Джерело захворювання - хвора людина або бактеріоносій.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2800" spc="-1" strike="noStrike">
                <a:solidFill>
                  <a:srgbClr val="ffcc66"/>
                </a:solidFill>
                <a:latin typeface="comic"/>
                <a:ea typeface="Microsoft YaHei"/>
              </a:rPr>
              <a:t>Провідний клінічний прояв – діарея.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2800" spc="-1" strike="noStrike">
                <a:solidFill>
                  <a:srgbClr val="ffcc66"/>
                </a:solidFill>
                <a:latin typeface="comic"/>
                <a:ea typeface="Microsoft YaHei"/>
              </a:rPr>
              <a:t>Частіше хворіють діти.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2800" spc="-1" strike="noStrike">
                <a:solidFill>
                  <a:srgbClr val="ffcc66"/>
                </a:solidFill>
                <a:latin typeface="comic"/>
                <a:ea typeface="Microsoft YaHei"/>
              </a:rPr>
              <a:t>Розвитку кишкових інфекцій сприяє недостатність захисних бар'єрів шлунково-кишкового тракту.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4400" spc="-1" strike="noStrike">
                <a:solidFill>
                  <a:srgbClr val="ffcc00"/>
                </a:solidFill>
                <a:latin typeface="comic"/>
                <a:ea typeface="Microsoft YaHei"/>
              </a:rPr>
              <a:t>Етіологія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301680" y="2057400"/>
            <a:ext cx="8539920" cy="4041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За етіологією можуть бути: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-вірусними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-бактеріальними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-грибковими</a:t>
            </a:r>
            <a:endParaRPr b="0" lang="en-US" sz="32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ru-RU" sz="3200" spc="-1" strike="noStrike">
                <a:solidFill>
                  <a:srgbClr val="ffcc66"/>
                </a:solidFill>
                <a:latin typeface="comic"/>
                <a:ea typeface="Microsoft YaHei"/>
              </a:rPr>
              <a:t>-протозойними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Бактеріальні кишкові інфекції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16" name="CustomShape 2"/>
          <p:cNvSpPr/>
          <p:nvPr/>
        </p:nvSpPr>
        <p:spPr>
          <a:xfrm>
            <a:off x="285840" y="142884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Є найчастішими кишковими інфекціями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Серед етіологічних факторів найбільш важливу роль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відіграють</a:t>
            </a: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грамнегативні мікроорганізми, що входить в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сімейство</a:t>
            </a: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ентеробактерій: 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Escherichia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Salmonella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Shigella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Enterobacter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Proteus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-</a:t>
            </a:r>
            <a:r>
              <a:rPr b="1" lang="en-US" sz="24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Yersinia і т. Д.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Патогенез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Патогенез кишкових інфекцій, викликаних грамнегативними мікроорганізмами, багато в чому визначається дією токсинів.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А) Ентеротоксин (екзотоксин), специфічно зв'язуючись з рецепторами ентероцитів, активує аденилатциклазу, що призводить до секреції в просвіт кишки іонів натрію, хлору і води з розвитком діареї. Цей ефект найяскравіше виражений при холері.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301680" y="457200"/>
            <a:ext cx="8539920" cy="617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Б) Ендотоксин (його ліпополісахаридний компонент) підсилює місцеві прояви захворювання, у тому числі водну діарею, стимулюючи аденілатциклазну систему, а при розвитку ендотоксинемії може призвести до ендотоксичного (септичного) шоку з розгорнутою картиною ДВЗ-синдрому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301680" y="457200"/>
            <a:ext cx="8539920" cy="617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Дія ендотоксину обумовлена: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1) </a:t>
            </a: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з</a:t>
            </a: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вільненням похідних арахідонової кислоти (простагландинів) і цитокінів (таких, як інтерлейкін-1 і фактор некрозу пухлини) у великих концентраціях</a:t>
            </a: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2) стимуляцією NO-синтетази в ендотелії і гладком'язових клітинах судинної стінки, що супроводжується синтезом окису азоту (NO), що викликає стійку вазодилатацію та гіпотензію</a:t>
            </a: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3) активацією системи комплементу із звільненням анафілотоксинів С3а / С5а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301680" y="457200"/>
            <a:ext cx="8539920" cy="617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4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) активацією нейтрофілів, що призводить до пошкодження ендотелію і значному підвищенню проникності капілярів</a:t>
            </a: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5) активацією фактора XII (Хагемана), який запускає процес згортання, що може призвести до розвитку ДВЗ-синдрому</a:t>
            </a: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301680" y="457200"/>
            <a:ext cx="8539920" cy="617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По патогенезу та клініко-морфологічним проявами виділяють: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ffcc00"/>
                </a:solidFill>
                <a:latin typeface="Arial"/>
                <a:ea typeface="Microsoft YaHei"/>
              </a:rPr>
              <a:t>1</a:t>
            </a: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) захворювання, що супроводжуються генералізацією </a:t>
            </a: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і</a:t>
            </a: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нфекта (виходом його в кров), циклічністю течії і вираженими загальними проявами (черевний тиф, сальмонельози)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2) «місцеві» інфекції, збудники яких не виходять за межі кишечника (дизентерія, холера)</a:t>
            </a: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01680" y="457200"/>
            <a:ext cx="8539920" cy="617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Серед бактеріальних кишкових інфекцій найважливішими є: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черевний тиф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сальмонельоз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шигели (дизентерія)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колібацилярна інфекція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ffff00"/>
                </a:solidFill>
                <a:latin typeface="Arial"/>
                <a:ea typeface="Microsoft YaHei"/>
              </a:rPr>
              <a:t>-єрсиніоз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холера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Arial"/>
                <a:ea typeface="Microsoft YaHei"/>
              </a:rPr>
              <a:t>Черевний тиф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Черевний тиф - гостре інфекційне захворювання з циклічним перебігом, що характеризується частими змінами в тонкій (рідше в ободовій) кишці і загальними змінами у зв'язку з бактеріємією.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Етіологія - S. typhi abdominalis з роду сальмонел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Джерело - хвора людина або носій</a:t>
            </a: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Механізми зараження - водний і харчовий (рідше)</a:t>
            </a: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Збудник розмножується в термінальному відділі клубової кишки.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Проникає в слизову оболонку кишки (між ентероцитами), мінімально пошкоджуючи її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Впроваджується в лімфоїдний апарат кишки (групові та поодинокі лімфоїдні фолікули, лімфатичні судини і регіонарні лімфатичні вузли) з розвитком в них місцевих змін - первинного інфекційного комплексу.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Наприкінці 1-го - початку 2-го тижня: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а) розвивається бактеріємія, що трива</a:t>
            </a: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є</a:t>
            </a: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 від декількох днів до декількох тижнів (стає позитивною гемокультура).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б) з'являються антитіла до збудника (стає позитивною реакція аглютинації Відаля)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в) збудниа починає виводитись з сечею і потім, розвивається бактеріохолія, спостерігається масивне надходження сальмонел з жовчю в кишку і виведення її з калом.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г) повторне масивне проникнення збудника у лімфоїдний апарат кишки при сенсибілізації супроводжується гіпералергічними реакціями негайного типу і призводить до розвитку некротичних і виразкових процесів в кишці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Патологічная анатомія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Загальні і місцеві зміни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Місцеві зміни: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Локалізуються переважно в термінальному відділі клубової кишки (ілеотиф), в клубовій та ободовій кишці (ілеоколотиф), зрідка - в товстій кишці (колотиф).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Виділяють 5 стадій місцевих змін: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-мозговидне набухання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-некроз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-утворення виразок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-чисті виразки</a:t>
            </a:r>
            <a:endParaRPr b="0" lang="en-US" sz="29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26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900" spc="-1" strike="noStrike">
                <a:solidFill>
                  <a:srgbClr val="ffcc00"/>
                </a:solidFill>
                <a:latin typeface="Arial"/>
                <a:ea typeface="Microsoft YaHei"/>
              </a:rPr>
              <a:t>-загоєння</a:t>
            </a:r>
            <a:endParaRPr b="0" lang="en-US" sz="2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1) Стадія мозковидного набухання - гостре продуктивне гранульоматозне запалення в лімфоїдному апараті кишки з розвитком макрофагальних гранульом («черевнотифозні гранульоми»), що складаються з великих макрофагів з обширною блідо-рожевою цитоплазмою, що містять збудник («черевнотифозні клітини»); в слизовій оболонці кишки виникає катаральне запалення.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Гранульоми виникають в групових і солітарних фолікулах, по ходу лімфатичних судин стінки кишки і в регіонарних лімфатичних вузлах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5715000" y="2362320"/>
            <a:ext cx="3126600" cy="4266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Мозкоподібне набухання з некрозом пеєрових бляшок при черевному тифі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133" name="Picture 2" descr=""/>
          <p:cNvPicPr/>
          <p:nvPr/>
        </p:nvPicPr>
        <p:blipFill>
          <a:blip r:embed="rId1"/>
          <a:stretch/>
        </p:blipFill>
        <p:spPr>
          <a:xfrm>
            <a:off x="609480" y="533520"/>
            <a:ext cx="4550760" cy="609516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400" spc="-1" strike="noStrike">
                <a:solidFill>
                  <a:srgbClr val="ffcc00"/>
                </a:solidFill>
                <a:latin typeface="Arial"/>
                <a:ea typeface="Microsoft YaHei"/>
              </a:rPr>
              <a:t>Групові та солітарні фолікули збільшуються в обсязі, вибухають в просвіт кишки, поверхня їх з борознами і звивинами, нагадує поверхню головного мозку («мозговидне набухання»)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609480" y="5638680"/>
            <a:ext cx="823212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Зруйнована Пеєрова бляшка при черевному тифі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136" name="Picture 2" descr=""/>
          <p:cNvPicPr/>
          <p:nvPr/>
        </p:nvPicPr>
        <p:blipFill>
          <a:blip r:embed="rId1"/>
          <a:stretch/>
        </p:blipFill>
        <p:spPr>
          <a:xfrm>
            <a:off x="838080" y="304920"/>
            <a:ext cx="7430400" cy="49651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2) Стадія некрозу виникає на 2-му тижні захворювання; некрозу зазнають черевнотифозні гранульоми в лімфоїдних фолікулах, по ходу лімфатичних судин в м'язовому шарі і лімфатичних вузлах.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3) Стадія утворення виразок супроводжується відторгненням некротичних мас; перші виразки з'являються в термінальному відділі клубової кишки, краї їх нерівні, прикриті некротичними масами - «брудні виразки»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4) Стадія «чистих виразок», які набувають правильну форму, витягнуті по довжині кишки.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5) У стадії загоєння на місці виразки формується злегка пігментований ледь помітний рубчик, вкритий епітелієм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лімфатичних вузлах фокуси некрозу зазвичай петрифікуються.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Часто стадійність перебігу черевного тифу порушується: одномоментно в кишці виявляються різностадійні зміни, однак більш старі зміни завжди розташовуються ближче до ілеоцекального кутка, тобто дистальніше.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Загальні зміни: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пов'язані з бактеріємією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а) характерні для черевного тифу: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брюшнотифозна екзантема - розеольозно-папульозний висип на шкірі живота і тулуба, з'являється на 7-11-й день, мікроскопічно представлений гіперемією, набряком і лімфоїдно-макрофагальною інфільтрацією сосочкового шару дерми; містить сальмонели;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черевнотифозні гранульоми переважнознаходяться в селезінці, лімфатичних вузлах, кістковому мозку, легенях, жовчному міхурі.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609480" y="5638680"/>
            <a:ext cx="823212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Лімфатичний вузол при черевному тифі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141" name="Picture 2" descr=""/>
          <p:cNvPicPr/>
          <p:nvPr/>
        </p:nvPicPr>
        <p:blipFill>
          <a:blip r:embed="rId1"/>
          <a:stretch/>
        </p:blipFill>
        <p:spPr>
          <a:xfrm>
            <a:off x="1295280" y="316080"/>
            <a:ext cx="6171480" cy="47124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609480" y="5638680"/>
            <a:ext cx="823212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en-US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Жовчний міхур при черевному тифі, мікроскопічна картина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143" name="Picture 2" descr=""/>
          <p:cNvPicPr/>
          <p:nvPr/>
        </p:nvPicPr>
        <p:blipFill>
          <a:blip r:embed="rId1"/>
          <a:stretch/>
        </p:blipFill>
        <p:spPr>
          <a:xfrm>
            <a:off x="1447920" y="304920"/>
            <a:ext cx="6552360" cy="49744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зрідка при переважанні позакишкових гранульоматозних змін над характерними кишковими проявами може розвинутися пневмотиф, ларінготиф або холанготиф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б) властиві будь-якому інфекційному захворюванню: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-гіперплазія селезінки і лімфатичних вузлів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-дистрофія паренхіматозних органів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301680" y="228600"/>
            <a:ext cx="8510040" cy="532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301680" y="914400"/>
            <a:ext cx="8539920" cy="5714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Кишкові і позакишкові ускладнення</a:t>
            </a:r>
            <a:endParaRPr b="0" lang="en-US" sz="30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Кишкові: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-кровотеча (частіше на третьому тижні)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-прорив виразки (частіше на 4-му тижні).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-характерні численні перфорації.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-перитоніт внаслідок перфорації виразки,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-некроз брижових лімфатичних вузлів</a:t>
            </a:r>
            <a:endParaRPr b="0" lang="en-US" sz="30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Позакишкові: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-бронхопневмонія (частіше пов'язана з вторинною інфекцією).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-гнійний перихондрит гортані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-воскоподібний некроз прямих м'язів живота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609480" y="5638680"/>
            <a:ext cx="823212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Холецистит при черевному тифі з перфорацією в тонку кишку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609480" y="638280"/>
            <a:ext cx="7695360" cy="43030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301680" y="914400"/>
            <a:ext cx="8539920" cy="5714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-гнійний остеомієліт та внутрішньом'язові абсцеси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-черевнотифозний сепсис (часто при цьому кишкові зміни відсутні - typhus sine typho)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Сальмонельоз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Поширений у всіх країнах.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З сальмонельозом пов'язано 30</a:t>
            </a:r>
            <a:r>
              <a:rPr b="1" lang="uk-UA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50% всіх гострих кишкових інфекцій</a:t>
            </a:r>
            <a:r>
              <a:rPr b="1" lang="uk-UA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Термін «сальмонельоз» об'єднує велику групу кишкових інфекцій з поліморфними клінічними проявами, викликаних представниками роду сальмонел (відомо більше 2,5 тис. Видів)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Етіологія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Найчастіші збудники: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S. typhimurium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S. enteritidis (Gartneri)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S. cholerae suis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Особливості збудника: убіквітарн</a:t>
            </a:r>
            <a:r>
              <a:rPr b="1" lang="uk-UA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ий</a:t>
            </a: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, поліпатогенни</a:t>
            </a:r>
            <a:r>
              <a:rPr b="1" lang="uk-UA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й</a:t>
            </a: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 - хворіють люди, тварини (у тому числі домашні), птиці 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та ін</a:t>
            </a: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301680" y="228600"/>
            <a:ext cx="851004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301680" y="1219320"/>
            <a:ext cx="8539920" cy="5409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Зараження відбувається при вживанні в їжу зараженого м'яса тварин, птахів, яєць, яєчного порошку, копченої риби, устриць, молочних продуктів та ін.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Інкубаційний період - 12 - 36 год.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Сальмонели потрапляють в тонку кишку, впроваджуються в епітелій, далі проникають у власну пластинку слизової оболонки, захоплюються макрофагами, розмножуються. Розвивається гострий ентерит, відбувається виділення ендотоксину. Можлива короткочасна бактеріємія.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301680" y="1219320"/>
            <a:ext cx="8539920" cy="5409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Розвиток клінічних ознак захворювання пов'язаний з ендотоксинами і ендотоксинемією: підвищується температура тіла, виникають водна діарея і гіпотонія, підвищується згортання крові, у важких випадках може розвинутися ендотоксичний шок.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Arial"/>
                <a:ea typeface="Microsoft YaHei"/>
              </a:rPr>
              <a:t>Виділяють дві форми перебігу сальмонельозу:</a:t>
            </a:r>
            <a:endParaRPr b="0" lang="en-US" sz="4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Arial"/>
                <a:ea typeface="Microsoft YaHei"/>
              </a:rPr>
              <a:t>-гастроінтестинальна</a:t>
            </a:r>
            <a:endParaRPr b="0" lang="en-US" sz="4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Arial"/>
                <a:ea typeface="Microsoft YaHei"/>
              </a:rPr>
              <a:t>-генералізована</a:t>
            </a:r>
            <a:endParaRPr b="0" lang="en-US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Гастроинтестинальная форма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Найгостріший гастроентерит з блювотою, діареєю і швидким розвитком зневоднення (cholera nostras - домашня холера)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ffcc00"/>
                </a:solidFill>
                <a:latin typeface="Arial"/>
                <a:ea typeface="Microsoft YaHei"/>
              </a:rPr>
              <a:t>При тяжкому перебігу запалення набуває геморагічний характер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Генералізована форма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зустрічається рідко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а) Септикопіємічний варіант -сальмонельозний сепсис (септикопіемія) з розвитком численних абсцесів у внутрішніх органах. Супроводжується високою летальністю.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б) Черевно-тифозний, або тифоподібний варіант -в кишечнику і лімфатичних вузлах відбуваються зміни, подібні таким як при черевному тифі, але виражені значно слабше.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-токсико інфекційний шок.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-гостра ниркова недостатность.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-на тлі антибіотикотерапії - дисбактеріоз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400" spc="-1" strike="noStrike">
                <a:solidFill>
                  <a:srgbClr val="ffcc00"/>
                </a:solidFill>
                <a:latin typeface="comic"/>
                <a:ea typeface="Microsoft YaHei"/>
              </a:rPr>
              <a:t>Дизентерія (шигельози</a:t>
            </a: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)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Етіологія частіше пов'язана з 4 видами шигел: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S. dysenteriae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S. flexneri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S. sonnei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S. boydi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301680" y="228600"/>
            <a:ext cx="8510040" cy="837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301680" y="990720"/>
            <a:ext cx="8539920" cy="5637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Джерело - хвора людина або бацилоносій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Механізм зараження: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а) S. dysenteriae передається переважно контактно-побутовим шляхом.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б) S. flexneri - водним і контактно-побутовим шляхом.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в) S. sonnei - харчовим (молочним) шляхом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Інкубаційний період - 1-7 днів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Розвиток захворювання пов'язано з цитопатичною дією шигели і продукцією токсинів - екзо- і ендотоксинів.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Ендотоксин надає цитотоксичну (пошкоджує клітини), ентеротоксичну (підвищує секрецію ентероцитів) і нейротоксичну (пошкоджує інтрамуральні ганглії кишки) дію.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У товстій кишці шигели проникають в епітелій (колоноцити) і розмножуються; при руйнуванні епітеліальної клітини шигели впроваджуються в сусідні колоноцити. Це призводить до появи ерозій.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Вазопаралітичні ефект токсинів сприяє підвищенню судинної проникності і ексудації, яка призводить до розвитку фібринозного запалення.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Бактеріємія при дизентерії не розвивається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301680" y="228600"/>
            <a:ext cx="8510040" cy="837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301680" y="1066680"/>
            <a:ext cx="8539920" cy="5562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Розрізняють загальні і місцеві зміни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Місцеві зміни представлені колітом з ураженням слизової оболонки прямої, сигмовидної і низхідній ободової (рідше) кишки. Ступінь прояву коліту знижується в напрямку до ободової кишки.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Розрізняють 4 стадії розвитку дизентерійного коліту: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1) катаральний коліт (тривалість 2-3 дні)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2) фібринозний коліт (тривалість 5-10 днів), може бути крупозним або дифтеричним.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3) стадія утворення виразок - виразковий коліт (10-12-й день хвороби), виразки мають химерну форму і різну глибину.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4) стадія загоєння виразок (3-4-й тиждень захворювання):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а) у випадку невеликих виразкових дефектів можлива повна регенерація.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б) при наявності глибоких виразок утворюються грубі рубці, що призводять до деформації кишки і звуження її просвіту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Описані вище зміни характерні для дизентерії S. dysenteriae, що протікає найбільш важко.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Для дизентерії, викликаної S. flexneri и S. sonnei, характерний катаральний коліт з локалізацією в дистальних відділах кишки.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дітей при дизентерії виникає фолікулярний і фолікулярно-виразковий коліт, при якому в солітарних фолікулах кишки розвиваються гіперплазія лімфоїдної тканини, центральний некроз и гнійне розплавлення з наступною виразкою.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ослаблених хворих при приєднанні до фібринозного коліту анаеробної інфекції може розвинутися гангренозними коліт.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ряді випадків можливий розвиток хронічних форм дизентерійного коліту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регіональних лімфатичних вузлах при дизентерії виникає лімфаденіт.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30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Загальні зміни: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-помірна гіперплазія селезінки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-жирова дистрофія (іноді – дрібно вогнищеві некрози) печінки і міокарда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301680" y="228600"/>
            <a:ext cx="851004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301680" y="1143000"/>
            <a:ext cx="8539920" cy="5485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К</a:t>
            </a:r>
            <a:r>
              <a:rPr b="1" lang="en-US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ишкові: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-перфорація виразок з розвитком перитоніту або парапроктиту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-флегмона кишки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-внутрішньокишкова кровотеча (рідко)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-рубцеві стенози кишки</a:t>
            </a:r>
            <a:endParaRPr b="0" lang="en-US" sz="28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Позакишкові: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uk-UA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-бронхопневмонія</a:t>
            </a: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 (пов'язана з вторинною інфекцією)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-пієлонефрит (може бути шигельозним)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-серозні (токсичні) артрити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-пілефлебітичні абсцеси печінки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-при хронічному перебігу амілоїдоз, виснаження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Кишкова колі-інфекція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Колі-ентерит (колі-ентероколіт, кишкова колі-інфекція) - захворювання, що зустрічається виключно у дітей до 2 років.</a:t>
            </a:r>
            <a:endParaRPr b="0" lang="en-US" sz="2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Збудники - ентеропатогенні штами кишкової палички E. coli О111, О55, О119 та ін., Здатні продукувати термостабільний і термолабільний токсини, під дією яких розвивається діарея. Також має ентероінвазиву дію, результатом якої є ураження слизової оболонки, ураження аналогічне дизентерійному, на всьому протязі шлунково-кишкового тракту.</a:t>
            </a:r>
            <a:endParaRPr b="0" lang="en-US" sz="2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Джерело зараження - хворі люди</a:t>
            </a:r>
            <a:endParaRPr b="0" lang="en-US" sz="2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Інфікування відбувається через продукти харчування, насамперед – молоко.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301680" y="228600"/>
            <a:ext cx="851004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301680" y="1143000"/>
            <a:ext cx="8539920" cy="5485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Місцеві зміни - структурні зміни, що виявляються при мікроскопічному вивченні органів травлення.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шлунку виникає картина катарального гастриту з уплощеням покривного епітелію, дистрофічними змінами залоз епітелію, лімфоплазмоцитарною інфільтрацією з домішками нейтрофілів власної пластинки слизової оболонки.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301680" y="380880"/>
            <a:ext cx="8539920" cy="6247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тонкій кишці, відзначають виражені дистрофічні і некробіотичні зміни в епітелії ворсинок з десквамацією його у вигляді пластів, в результаті чого ворсинки стають оголеними. У власній пластинці слизової оболонки помірний набряк, інфільтрація лімфоцитами, плазмоцитами, еозинофілами і нейтрофілами у вигляді осередкових скупчень.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Загальні зміни насамперед пов'язані з втратою організмом великої кількості рідини, з токсикозом, а також інтраканалікулярною дисемінацією збудника в організмі.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301680" y="380880"/>
            <a:ext cx="8539920" cy="6247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Шкіра стає сухою, зморшкуватою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печінці та міокарді розвивається жирова дистрофія.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селезінці і лімфатичних вузлах - гіпертрофія ретикулоцитів, повнокров'я, набряк, іноді клітини мієлоїдного ряду.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У вилочковоій залозі - акцидентальна інволюція з наступною атрофією і склерозом, у надниркових залозах - атрофія коркової речовини за рахунок пучкової зони.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84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При </a:t>
            </a: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інтраканалікулярній</a:t>
            </a: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 дисемінації </a:t>
            </a:r>
            <a:r>
              <a:rPr b="1" lang="uk-UA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кишкові палички потрапляють в легені, і там розвивається  вогнищева пневмонія, в розвитку якої велику роль відіграє змішана бактеріальна флора. Якщо захворювання викликають </a:t>
            </a: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ентероінвазивні штами ешерихій, то клінічно і морфологічно захворювання протікає як шигельози. У зв'язку з цим розвиваються ускладнення, характерні для шигельозів.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30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Смерть настає при різкому зневодненні або від ускладнень.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Єрсиніоз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86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Гостре інфекційне захворювання, що характеризується ураженням шлунка і кишечника з схильністю до генералізації процесу і ураженням різних органів.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Найбільш часто зустрічається в північній Європі і північній Америці, але розповсюджене у всьому світі. Становить 1-3% всіх гострих бактеріальних ентеритів.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Природним резервуаром в природі є гризуни, кішки, собаки, свині, велика і дрібна рогата худоба, птахи.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Джерелом зараження є хворі ієрсиніозом та носії. Основний шлях зараження харчовий: найчастіше з напівфабрикатами м'яса, овочами і молоком.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Етіологія і патогенез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Збудниками є Yersinia enterocolitica і Yersinia pseudotuberculosis. Зараження відбувається алементарним шляхом, ієрсинії проникають в тонку кишку, переважно в область ілеоцекального кута і червоподібного відростка, де вони, проникаючи в стінку, викликають ентерит. Потім ієрсинії лімфогенним шляхом проникають в мезентеріальні лімфатичні вузли, розмножуються там, накопичуються, сприяючи розвитку мезентеріального лімфаденіту. Далі відбувається прорив бактерій з лімфатичного русла в кров, що веде до дисемінації інфекції, ураження внутрішніх органів та інтоксикації. Адекватна імунна реакція зазвичай веде до одужання.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Патологічна анатомія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Виділяють 3 клініко-анатомічні форми ієрсиніозу: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-гастроентероколітична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-апендикулярна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-септична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Гастроентероколітична форма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Розвивається у немовлят і дітей раннього віку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Переважним симптомом є гостра водяниста діарея, що триває 3 - 14 днів. У частини дітей у випорожненнях виявляють кров. Морфологічні зміни виявляють в шлунку, тонкій і товстій кишці, однак переважно страждає термінальний відділ клубової кишки, в якій розвивається катаральний, рідше катарально-виразковий ентерит. При цьому слизова оболонка кишки набрякла, просвіт її звужений, в області гіперплазованих групових лімфоїдних фолікулів визначаються круглі виразки. Іноді в процес втягується сліпа кишка, в ній виникають зміни за типом псевдомембранозного коліту.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301680" y="457200"/>
            <a:ext cx="8539920" cy="617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Гістологічно у всіх шарах стінки кишки виявляється інфільтрація нейтрофілами, еозинофілами, макрофагами, плазматичними клітинами і лімфоцитами. На дні виразок знаходять ієрсинії і поліморфноядерні лейкоцити.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Мезентеріальні лімфатичні вузли збільшені, спаяні в пакети, мікроскопічно в них відзначається дифузна нейтрофільна інфільтрація. Іноді виявляють мікроабсцеси.</a:t>
            </a:r>
            <a:endParaRPr b="0" lang="en-US" sz="30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Печінка збільшена, гепатоцити в стані жирової дистрофії, зрідка розвивається гострий гепатит.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301680" y="457200"/>
            <a:ext cx="8539920" cy="617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Селезінка збільшена в 1,5 - 2 рази, в ній відзначаються гіперплазія червоної пульпи і редукція лімфоїдної тканини. Виявляються великі зародкові центри.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Дуже часто уражаються судини. У зв'язку з пошкодженням  іммунокомплексу  розвиваються васкуліти, тромбоваскуліти, фібриноїдний некроз. Наслідком системних васкулітів є висип, який при ієрсиніозі розвивається у 95% хворих, рідше гломерулонефрит.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Апендикулярна форма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Характерна для дітей більш старшого віку і молодих людей.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Розвивається больовий синдром у правому нижньому квадранті черевної порожнини і характерні висока температура і лейкоцитоз. Клініцисти діагностують це як гострий апендицит. У стінці відростка знаходять густу інфільтрацію нейтрофілами, еозинофілами, гістіоцитами, а іноді ієрсиніозні гранульоми з макрофагів, епітеліоїдних клітин, гігантських клітин Пирогова - Лангханса і характерне для них гнійне розплавлення з каріорексисом.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301680" y="228600"/>
            <a:ext cx="8510040" cy="837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Септична форма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301680" y="1066680"/>
            <a:ext cx="8539920" cy="5562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700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Протікає по типу септицемії, характеризується переважним ураженням печінки та селезінки, в яких спостерігаються розлади кровообігу, дрібні абсцеси і ділянки некрозу з помірною гранулематозною реакцією. Можливі деструкція і запальна інфільтрація жовчних проток, системне ураження судин з ділянками фібриноїдного некрозу і наявністю навколо них гігантоклітинних або епітеліо і одноклітинних гранульом, а також часте ураження суглобів що може призвести до важких інвалідизуючих гнійних артритів. Смертність при цій формі досягає 50%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301680" y="380880"/>
            <a:ext cx="8539920" cy="6247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Ієрсиніоз, що викликається Y. pseudotuberculosis, подібний за клініко-морфологічним проявом з Гастроентероколіту, але прогноз при ньому значно сприятливіший. Ця форма ієрсиніозу зазвичай зустрічається в осіб старше 40 років, частіше у жінок.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Гістологічно виявляють зміни, характерні для однієї з форм гострого апендициту, термінальний ілеіт і брижовий лімфаденіт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Ускладнення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01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Зазвичай носять інфекційно-алергічний характер. У ранньому періоді хвороби можлива перфорація виразок, перитоніт, пневмонія, жовтяниця, в пізньому періоді - вузлувата еритема, синдром Рейтера, міокардит.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Результат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Зазвичай сприятливий, але хвороба може рецидивувати або приймати хронічний характер.</a:t>
            </a:r>
            <a:endParaRPr b="0" lang="en-US" sz="36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3600" spc="-1" strike="noStrike">
              <a:latin typeface="Arial"/>
            </a:endParaRPr>
          </a:p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600" spc="-1" strike="noStrike">
                <a:solidFill>
                  <a:srgbClr val="ffcc00"/>
                </a:solidFill>
                <a:latin typeface="Arial"/>
                <a:ea typeface="Microsoft YaHei"/>
              </a:rPr>
              <a:t>Смерть настає при септичній формі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Холера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Холера - гостре інфекційне захворювання з групи карантинних, характеризується переважно ураженням шлунка і тонкої кишки</a:t>
            </a:r>
            <a:endParaRPr b="0" lang="en-US" sz="3200" spc="-1" strike="noStrike">
              <a:latin typeface="Arial"/>
            </a:endParaRPr>
          </a:p>
          <a:p>
            <a:pPr marL="341280" indent="-339480" algn="ctr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Поширення холери носить характер епідемій і пандемій</a:t>
            </a: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!!!!!!!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Етіологія: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вібріон азіатської холери (вібріон Коха)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uk-UA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-</a:t>
            </a:r>
            <a:r>
              <a:rPr b="1" lang="en-US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вібріон Ель-Тор (з цим збудником пов'язана остання пандемія)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Патогенез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07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Джерело - хвора людина або вібріононосій (Ель-Тор)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Резервуар - вода (Ель-Тор)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Шлях зараження - фекально-оральний (частіше водний)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Інкубаційний період - 1-6 днів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Вібріон потрапляє в дванадцятипалу кишку, розмножується, виділяючи екзотоксин - холероген, який, активуючи аденілатциклазну систему ентероцитів, призводить до секреції в просвіт кишки іонів натрію, хлору і води (ізотонічної рідини); розвивається профузна діарея, яка обумовлює зневоднення, гіповолемічний шок, метаболічний ацидоз і тканинну гіпоксію.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Клініко-морфологічні стадії холери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1) Холерний ентерит супроводжується важкою діареєю,морфологічно виявляються серозний набряк ворсин тонкої кишки, набухання ентероцитів, невелика кількість  лімфоїдно-клітинного інфільтрату з домішкою нейтрофілів (запальна реакція виражена незначно, оскільки холерний токсин інгібує хемотаксис нейтрофілів і фагоцитоз).</a:t>
            </a:r>
            <a:endParaRPr b="0" lang="en-US" sz="24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ffcc00"/>
                </a:solidFill>
                <a:latin typeface="Arial"/>
                <a:ea typeface="Microsoft YaHei"/>
              </a:rPr>
              <a:t>При електронній мікроскопії видно набряк базальних відділів ентероцитів зі зміщенням органел в апікальний відділ.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301680" y="304920"/>
            <a:ext cx="8539920" cy="632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2) холерний гастроентерит до діареї приєднується блювота, посилюється дегідратація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3) холерний алгід розгорнута картина зневоднення: зниження артеріального тиску, згущення крові (колірний показник більше одиниці, лейкоцитоз), характерний вигляд хворого: «рука прачки», «поза гладіатора», «обличчя Гіппократа»,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в тонкій кишці виражене повнокров'я, вакуолізація і злущування епітеліальних клітин,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в просвіті кишки рідина, що має вигляд рисового відвару.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селезінка зменшена, маленька, щільна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649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2600" spc="-1" strike="noStrike">
                <a:solidFill>
                  <a:srgbClr val="ffcc00"/>
                </a:solidFill>
                <a:latin typeface="Arial"/>
                <a:ea typeface="Microsoft YaHei"/>
              </a:rPr>
              <a:t>виражені дистрофічні зміни внутрішніх органів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609480" y="5638680"/>
            <a:ext cx="823212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Характерні прояви холери - «рука прачки», «обличчя Гіппократа»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212" name="Picture 2" descr=""/>
          <p:cNvPicPr/>
          <p:nvPr/>
        </p:nvPicPr>
        <p:blipFill>
          <a:blip r:embed="rId1"/>
          <a:stretch/>
        </p:blipFill>
        <p:spPr>
          <a:xfrm>
            <a:off x="914400" y="304920"/>
            <a:ext cx="7619400" cy="503316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609480" y="5638680"/>
            <a:ext cx="8232120" cy="990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Патологічно зміненена кишка при холері. Секреція слизу підвищена</a:t>
            </a:r>
            <a:endParaRPr b="0" lang="en-US" sz="3000" spc="-1" strike="noStrike">
              <a:latin typeface="Arial"/>
            </a:endParaRPr>
          </a:p>
        </p:txBody>
      </p:sp>
      <p:pic>
        <p:nvPicPr>
          <p:cNvPr id="214" name="Picture 2" descr=""/>
          <p:cNvPicPr/>
          <p:nvPr/>
        </p:nvPicPr>
        <p:blipFill>
          <a:blip r:embed="rId1"/>
          <a:stretch/>
        </p:blipFill>
        <p:spPr>
          <a:xfrm>
            <a:off x="380880" y="378000"/>
            <a:ext cx="7390800" cy="4850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Специфічні ускладнення холери</a:t>
            </a:r>
            <a:r>
              <a:rPr b="1" lang="en-US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 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1) Холерний тифоїд розвивається на тлі сенсибілізації до вібріону в товстій кишці розвивається дифтеричний коліт,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в нирках виникає інтракапіллярний продуктивний гломерулонефрит,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характерне збільшення селезінки внаслідок гіперплазії пульпи.</a:t>
            </a:r>
            <a:endParaRPr b="0" lang="en-US" sz="2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ffcc00"/>
                </a:solidFill>
                <a:latin typeface="Arial"/>
                <a:ea typeface="Microsoft YaHei"/>
              </a:rPr>
              <a:t>2) хлоргідропенічна уремія (некротичний нефроз з кортикальними некрозами)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Неспецифічні ускладнення холери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Пов'язані з приєднанням вторинної інфекції найбільш часто розвиваються 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-вогнищева пневмонія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-абсцеси,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-флегмони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-бешиха</a:t>
            </a:r>
            <a:endParaRPr b="0" lang="en-US" sz="30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rgbClr val="ffcc00"/>
                </a:solidFill>
                <a:latin typeface="Arial"/>
                <a:ea typeface="Microsoft YaHei"/>
              </a:rPr>
              <a:t>-сепсис</a:t>
            </a:r>
            <a:endParaRPr b="0" lang="en-US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301680" y="228600"/>
            <a:ext cx="8510040" cy="13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1" lang="ru-RU" sz="4000" spc="-1" strike="noStrike">
                <a:solidFill>
                  <a:srgbClr val="ffcc00"/>
                </a:solidFill>
                <a:latin typeface="comic"/>
                <a:ea typeface="Microsoft YaHei"/>
              </a:rPr>
              <a:t>Патоморфоз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301680" y="1447920"/>
            <a:ext cx="8539920" cy="5180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Для сучасної холери, спричиненої вібріоном Ель-Тор, характерно часте вібріоно носійство, більш легкий прояв хвороби, рідкісний розвиток ускладнень.</a:t>
            </a:r>
            <a:endParaRPr b="0" lang="en-US" sz="3200" spc="-1" strike="noStrike">
              <a:latin typeface="Arial"/>
            </a:endParaRPr>
          </a:p>
          <a:p>
            <a:pPr marL="341280" indent="-339480">
              <a:lnSpc>
                <a:spcPct val="8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ffcc00"/>
                </a:solidFill>
                <a:latin typeface="Arial"/>
                <a:ea typeface="Microsoft YaHei"/>
              </a:rPr>
              <a:t>Летальність при правильному лікуванні становить менше 1%, тоді як минулому помирав кожен третій хворий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4716</TotalTime>
  <Application>LibreOffice/7.3.0.3$Windows_X86_64 LibreOffice_project/0f246aa12d0eee4a0f7adcefbf7c878fc2238db3</Application>
  <AppVersion>15.0000</AppVersion>
  <Words>4262</Words>
  <Paragraphs>475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Алиса</dc:creator>
  <dc:description/>
  <dc:language>en-US</dc:language>
  <cp:lastModifiedBy/>
  <cp:lastPrinted>1601-01-01T00:00:00Z</cp:lastPrinted>
  <dcterms:modified xsi:type="dcterms:W3CDTF">2022-06-10T21:36:37Z</dcterms:modified>
  <cp:revision>3892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0</vt:bool>
  </property>
  <property fmtid="{D5CDD505-2E9C-101B-9397-08002B2CF9AE}" pid="4" name="LinksUpToDate">
    <vt:bool>0</vt:bool>
  </property>
  <property fmtid="{D5CDD505-2E9C-101B-9397-08002B2CF9AE}" pid="5" name="MMClips">
    <vt:i4>0</vt:i4>
  </property>
  <property fmtid="{D5CDD505-2E9C-101B-9397-08002B2CF9AE}" pid="6" name="Notes">
    <vt:i4>89</vt:i4>
  </property>
  <property fmtid="{D5CDD505-2E9C-101B-9397-08002B2CF9AE}" pid="7" name="PresentationFormat">
    <vt:lpwstr>Экран (4:3)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89</vt:i4>
  </property>
  <property fmtid="{D5CDD505-2E9C-101B-9397-08002B2CF9AE}" pid="11" name="Version">
    <vt:i4>1</vt:i4>
  </property>
</Properties>
</file>