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65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97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148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94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notesSlides/notesSlide36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7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7"/>
  </p:notesMasterIdLst>
  <p:sldIdLst>
    <p:sldId id="519" r:id="rId2"/>
    <p:sldId id="520" r:id="rId3"/>
    <p:sldId id="521" r:id="rId4"/>
    <p:sldId id="522" r:id="rId5"/>
    <p:sldId id="523" r:id="rId6"/>
    <p:sldId id="524" r:id="rId7"/>
    <p:sldId id="525" r:id="rId8"/>
    <p:sldId id="526" r:id="rId9"/>
    <p:sldId id="527" r:id="rId10"/>
    <p:sldId id="596" r:id="rId11"/>
    <p:sldId id="597" r:id="rId12"/>
    <p:sldId id="528" r:id="rId13"/>
    <p:sldId id="529" r:id="rId14"/>
    <p:sldId id="530" r:id="rId15"/>
    <p:sldId id="531" r:id="rId16"/>
    <p:sldId id="532" r:id="rId17"/>
    <p:sldId id="533" r:id="rId18"/>
    <p:sldId id="534" r:id="rId19"/>
    <p:sldId id="535" r:id="rId20"/>
    <p:sldId id="536" r:id="rId21"/>
    <p:sldId id="537" r:id="rId22"/>
    <p:sldId id="538" r:id="rId23"/>
    <p:sldId id="539" r:id="rId24"/>
    <p:sldId id="540" r:id="rId25"/>
    <p:sldId id="541" r:id="rId26"/>
    <p:sldId id="542" r:id="rId27"/>
    <p:sldId id="543" r:id="rId28"/>
    <p:sldId id="544" r:id="rId29"/>
    <p:sldId id="545" r:id="rId30"/>
    <p:sldId id="546" r:id="rId31"/>
    <p:sldId id="547" r:id="rId32"/>
    <p:sldId id="548" r:id="rId33"/>
    <p:sldId id="549" r:id="rId34"/>
    <p:sldId id="550" r:id="rId35"/>
    <p:sldId id="551" r:id="rId36"/>
    <p:sldId id="552" r:id="rId37"/>
    <p:sldId id="553" r:id="rId38"/>
    <p:sldId id="554" r:id="rId39"/>
    <p:sldId id="555" r:id="rId40"/>
    <p:sldId id="598" r:id="rId41"/>
    <p:sldId id="599" r:id="rId42"/>
    <p:sldId id="600" r:id="rId43"/>
    <p:sldId id="556" r:id="rId44"/>
    <p:sldId id="557" r:id="rId45"/>
    <p:sldId id="558" r:id="rId46"/>
    <p:sldId id="559" r:id="rId47"/>
    <p:sldId id="560" r:id="rId48"/>
    <p:sldId id="561" r:id="rId49"/>
    <p:sldId id="562" r:id="rId50"/>
    <p:sldId id="563" r:id="rId51"/>
    <p:sldId id="564" r:id="rId52"/>
    <p:sldId id="565" r:id="rId53"/>
    <p:sldId id="566" r:id="rId54"/>
    <p:sldId id="601" r:id="rId55"/>
    <p:sldId id="567" r:id="rId56"/>
    <p:sldId id="568" r:id="rId57"/>
    <p:sldId id="569" r:id="rId58"/>
    <p:sldId id="570" r:id="rId59"/>
    <p:sldId id="571" r:id="rId60"/>
    <p:sldId id="572" r:id="rId61"/>
    <p:sldId id="573" r:id="rId62"/>
    <p:sldId id="574" r:id="rId63"/>
    <p:sldId id="575" r:id="rId64"/>
    <p:sldId id="576" r:id="rId65"/>
    <p:sldId id="577" r:id="rId66"/>
    <p:sldId id="578" r:id="rId67"/>
    <p:sldId id="579" r:id="rId68"/>
    <p:sldId id="580" r:id="rId69"/>
    <p:sldId id="581" r:id="rId70"/>
    <p:sldId id="602" r:id="rId71"/>
    <p:sldId id="582" r:id="rId72"/>
    <p:sldId id="583" r:id="rId73"/>
    <p:sldId id="584" r:id="rId74"/>
    <p:sldId id="585" r:id="rId75"/>
    <p:sldId id="586" r:id="rId76"/>
    <p:sldId id="587" r:id="rId77"/>
    <p:sldId id="588" r:id="rId78"/>
    <p:sldId id="603" r:id="rId79"/>
    <p:sldId id="589" r:id="rId80"/>
    <p:sldId id="590" r:id="rId81"/>
    <p:sldId id="591" r:id="rId82"/>
    <p:sldId id="592" r:id="rId83"/>
    <p:sldId id="593" r:id="rId84"/>
    <p:sldId id="594" r:id="rId85"/>
    <p:sldId id="595" r:id="rId86"/>
    <p:sldId id="518" r:id="rId87"/>
    <p:sldId id="401" r:id="rId88"/>
    <p:sldId id="402" r:id="rId89"/>
    <p:sldId id="403" r:id="rId90"/>
    <p:sldId id="404" r:id="rId91"/>
    <p:sldId id="436" r:id="rId92"/>
    <p:sldId id="405" r:id="rId93"/>
    <p:sldId id="439" r:id="rId94"/>
    <p:sldId id="437" r:id="rId95"/>
    <p:sldId id="444" r:id="rId96"/>
    <p:sldId id="445" r:id="rId97"/>
    <p:sldId id="440" r:id="rId98"/>
    <p:sldId id="441" r:id="rId99"/>
    <p:sldId id="443" r:id="rId100"/>
    <p:sldId id="442" r:id="rId101"/>
    <p:sldId id="438" r:id="rId102"/>
    <p:sldId id="406" r:id="rId103"/>
    <p:sldId id="407" r:id="rId104"/>
    <p:sldId id="447" r:id="rId105"/>
    <p:sldId id="448" r:id="rId106"/>
    <p:sldId id="408" r:id="rId107"/>
    <p:sldId id="449" r:id="rId108"/>
    <p:sldId id="409" r:id="rId109"/>
    <p:sldId id="450" r:id="rId110"/>
    <p:sldId id="451" r:id="rId111"/>
    <p:sldId id="452" r:id="rId112"/>
    <p:sldId id="410" r:id="rId113"/>
    <p:sldId id="456" r:id="rId114"/>
    <p:sldId id="411" r:id="rId115"/>
    <p:sldId id="453" r:id="rId116"/>
    <p:sldId id="457" r:id="rId117"/>
    <p:sldId id="458" r:id="rId118"/>
    <p:sldId id="459" r:id="rId119"/>
    <p:sldId id="460" r:id="rId120"/>
    <p:sldId id="454" r:id="rId121"/>
    <p:sldId id="455" r:id="rId122"/>
    <p:sldId id="412" r:id="rId123"/>
    <p:sldId id="461" r:id="rId124"/>
    <p:sldId id="465" r:id="rId125"/>
    <p:sldId id="464" r:id="rId126"/>
    <p:sldId id="462" r:id="rId127"/>
    <p:sldId id="466" r:id="rId128"/>
    <p:sldId id="463" r:id="rId129"/>
    <p:sldId id="467" r:id="rId130"/>
    <p:sldId id="413" r:id="rId131"/>
    <p:sldId id="469" r:id="rId132"/>
    <p:sldId id="468" r:id="rId133"/>
    <p:sldId id="470" r:id="rId134"/>
    <p:sldId id="400" r:id="rId135"/>
    <p:sldId id="471" r:id="rId136"/>
    <p:sldId id="414" r:id="rId137"/>
    <p:sldId id="415" r:id="rId138"/>
    <p:sldId id="472" r:id="rId139"/>
    <p:sldId id="473" r:id="rId140"/>
    <p:sldId id="416" r:id="rId141"/>
    <p:sldId id="417" r:id="rId142"/>
    <p:sldId id="474" r:id="rId143"/>
    <p:sldId id="475" r:id="rId144"/>
    <p:sldId id="476" r:id="rId145"/>
    <p:sldId id="477" r:id="rId146"/>
    <p:sldId id="478" r:id="rId147"/>
    <p:sldId id="480" r:id="rId148"/>
    <p:sldId id="418" r:id="rId149"/>
    <p:sldId id="481" r:id="rId150"/>
    <p:sldId id="482" r:id="rId151"/>
    <p:sldId id="483" r:id="rId152"/>
    <p:sldId id="484" r:id="rId153"/>
    <p:sldId id="485" r:id="rId154"/>
    <p:sldId id="486" r:id="rId155"/>
    <p:sldId id="487" r:id="rId156"/>
    <p:sldId id="488" r:id="rId157"/>
    <p:sldId id="489" r:id="rId158"/>
    <p:sldId id="490" r:id="rId159"/>
    <p:sldId id="491" r:id="rId160"/>
    <p:sldId id="492" r:id="rId161"/>
    <p:sldId id="493" r:id="rId162"/>
    <p:sldId id="494" r:id="rId163"/>
    <p:sldId id="495" r:id="rId164"/>
    <p:sldId id="496" r:id="rId165"/>
    <p:sldId id="497" r:id="rId166"/>
    <p:sldId id="498" r:id="rId167"/>
    <p:sldId id="499" r:id="rId168"/>
    <p:sldId id="500" r:id="rId169"/>
    <p:sldId id="501" r:id="rId170"/>
    <p:sldId id="502" r:id="rId171"/>
    <p:sldId id="503" r:id="rId172"/>
    <p:sldId id="504" r:id="rId173"/>
    <p:sldId id="505" r:id="rId174"/>
    <p:sldId id="506" r:id="rId175"/>
    <p:sldId id="507" r:id="rId176"/>
    <p:sldId id="508" r:id="rId177"/>
    <p:sldId id="509" r:id="rId178"/>
    <p:sldId id="510" r:id="rId179"/>
    <p:sldId id="511" r:id="rId180"/>
    <p:sldId id="512" r:id="rId181"/>
    <p:sldId id="515" r:id="rId182"/>
    <p:sldId id="516" r:id="rId183"/>
    <p:sldId id="517" r:id="rId184"/>
    <p:sldId id="513" r:id="rId185"/>
    <p:sldId id="514" r:id="rId18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FFCC66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7854" autoAdjust="0"/>
    <p:restoredTop sz="86447" autoAdjust="0"/>
  </p:normalViewPr>
  <p:slideViewPr>
    <p:cSldViewPr>
      <p:cViewPr varScale="1">
        <p:scale>
          <a:sx n="73" d="100"/>
          <a:sy n="73" d="100"/>
        </p:scale>
        <p:origin x="-17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536"/>
    </p:cViewPr>
  </p:sorterViewPr>
  <p:notesViewPr>
    <p:cSldViewPr>
      <p:cViewPr varScale="1">
        <p:scale>
          <a:sx n="41" d="100"/>
          <a:sy n="41" d="100"/>
        </p:scale>
        <p:origin x="-1476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91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149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Щелчок правит 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1CA2F07F-7EDE-4E70-906D-D36C68118F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5F4D77-07D2-437F-B060-944F9C29D999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1925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BB3ED5-EEA8-4E42-B111-053B58F777B5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1935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0DD70A-DBD0-492E-881C-78D2F9CF2FB9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1945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87695A-A9CA-46A7-9A72-A3C6D7CFCC2B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1955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984EB2-7D17-4C49-84DA-240E6FBE315A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1966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BE2E51-11FA-4C91-919D-AC64B239DD0A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1976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EEB3DD-2D26-41D2-8BC1-623359FE8C1D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1986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D31333-B69E-4224-BC2D-FDF18C1BF460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1996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9ADF4E-0FD8-4ADB-89DC-518F6DC77102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2007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BF1C6-7411-4A5D-9F0E-6E672A9A20AE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2017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CABE90-8361-41FF-AE47-1C444A856C14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2027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7B7F66-BC91-4A04-9530-28B9EBB746EA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2037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32BD72-0D22-4B69-B1F5-A061BA6674F1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2048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DC16C1-A4D6-4894-9EF0-EC9DD2D630E0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2058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8A5CFC-C449-4153-BAA4-90D2B00E477F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2068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24FE20-94FE-402A-BABD-F93C183B52AF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2078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8641FC-F75F-45B7-8F3F-005563ABB04E}" type="slidenum">
              <a:rPr lang="ru-RU" smtClean="0"/>
              <a:pPr/>
              <a:t>22</a:t>
            </a:fld>
            <a:endParaRPr lang="ru-RU" smtClean="0"/>
          </a:p>
        </p:txBody>
      </p:sp>
      <p:sp>
        <p:nvSpPr>
          <p:cNvPr id="2088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92020B-6C21-4734-A59E-8FF3EB205DBE}" type="slidenum">
              <a:rPr lang="ru-RU" smtClean="0"/>
              <a:pPr/>
              <a:t>23</a:t>
            </a:fld>
            <a:endParaRPr lang="ru-RU" smtClean="0"/>
          </a:p>
        </p:txBody>
      </p:sp>
      <p:sp>
        <p:nvSpPr>
          <p:cNvPr id="2099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35FD8E-8A76-4901-A530-4D856F080CD2}" type="slidenum">
              <a:rPr lang="ru-RU" smtClean="0"/>
              <a:pPr/>
              <a:t>24</a:t>
            </a:fld>
            <a:endParaRPr lang="ru-RU" smtClean="0"/>
          </a:p>
        </p:txBody>
      </p:sp>
      <p:sp>
        <p:nvSpPr>
          <p:cNvPr id="2109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F06240-8BAB-48B2-AE6A-F7847A16C928}" type="slidenum">
              <a:rPr lang="ru-RU" smtClean="0"/>
              <a:pPr/>
              <a:t>25</a:t>
            </a:fld>
            <a:endParaRPr lang="ru-RU" smtClean="0"/>
          </a:p>
        </p:txBody>
      </p:sp>
      <p:sp>
        <p:nvSpPr>
          <p:cNvPr id="2119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0DA998-C99D-4EE1-AAFA-617651A47F1F}" type="slidenum">
              <a:rPr lang="ru-RU" smtClean="0"/>
              <a:pPr/>
              <a:t>26</a:t>
            </a:fld>
            <a:endParaRPr lang="ru-RU" smtClean="0"/>
          </a:p>
        </p:txBody>
      </p:sp>
      <p:sp>
        <p:nvSpPr>
          <p:cNvPr id="2129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F23656-0426-4660-93E1-CCBB5650962D}" type="slidenum">
              <a:rPr lang="ru-RU" smtClean="0"/>
              <a:pPr/>
              <a:t>27</a:t>
            </a:fld>
            <a:endParaRPr lang="ru-RU" smtClean="0"/>
          </a:p>
        </p:txBody>
      </p:sp>
      <p:sp>
        <p:nvSpPr>
          <p:cNvPr id="2140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6AA758-9E67-44F6-81F7-CE225F7A2976}" type="slidenum">
              <a:rPr lang="ru-RU" smtClean="0"/>
              <a:pPr/>
              <a:t>28</a:t>
            </a:fld>
            <a:endParaRPr lang="ru-RU" smtClean="0"/>
          </a:p>
        </p:txBody>
      </p:sp>
      <p:sp>
        <p:nvSpPr>
          <p:cNvPr id="2150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FB63EE-BC15-4842-A92F-0717866C73FC}" type="slidenum">
              <a:rPr lang="ru-RU" smtClean="0"/>
              <a:pPr/>
              <a:t>29</a:t>
            </a:fld>
            <a:endParaRPr lang="ru-RU" smtClean="0"/>
          </a:p>
        </p:txBody>
      </p:sp>
      <p:sp>
        <p:nvSpPr>
          <p:cNvPr id="2160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467055-105D-4829-9866-E5F19960B5C5}" type="slidenum">
              <a:rPr lang="ru-RU" smtClean="0"/>
              <a:pPr/>
              <a:t>30</a:t>
            </a:fld>
            <a:endParaRPr lang="ru-RU" smtClean="0"/>
          </a:p>
        </p:txBody>
      </p:sp>
      <p:sp>
        <p:nvSpPr>
          <p:cNvPr id="2170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86716D-D2BF-4CA3-9499-7CC639435342}" type="slidenum">
              <a:rPr lang="ru-RU" smtClean="0"/>
              <a:pPr/>
              <a:t>32</a:t>
            </a:fld>
            <a:endParaRPr lang="ru-RU" smtClean="0"/>
          </a:p>
        </p:txBody>
      </p:sp>
      <p:sp>
        <p:nvSpPr>
          <p:cNvPr id="2181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A0C4CE-BAAF-4115-8C45-4B50140FAEBB}" type="slidenum">
              <a:rPr lang="ru-RU" smtClean="0"/>
              <a:pPr/>
              <a:t>33</a:t>
            </a:fld>
            <a:endParaRPr lang="ru-RU" smtClean="0"/>
          </a:p>
        </p:txBody>
      </p:sp>
      <p:sp>
        <p:nvSpPr>
          <p:cNvPr id="2191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00EA79-2996-4E13-B4DE-4ECB832B6026}" type="slidenum">
              <a:rPr lang="ru-RU" smtClean="0"/>
              <a:pPr/>
              <a:t>34</a:t>
            </a:fld>
            <a:endParaRPr lang="ru-RU" smtClean="0"/>
          </a:p>
        </p:txBody>
      </p:sp>
      <p:sp>
        <p:nvSpPr>
          <p:cNvPr id="2201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330CA6-F421-42E8-9C92-157256E70ECA}" type="slidenum">
              <a:rPr lang="ru-RU" smtClean="0"/>
              <a:pPr/>
              <a:t>35</a:t>
            </a:fld>
            <a:endParaRPr lang="ru-RU" smtClean="0"/>
          </a:p>
        </p:txBody>
      </p:sp>
      <p:sp>
        <p:nvSpPr>
          <p:cNvPr id="2211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EA0B62-61D4-4C0C-960A-8392C710ED9E}" type="slidenum">
              <a:rPr lang="ru-RU" smtClean="0"/>
              <a:pPr/>
              <a:t>36</a:t>
            </a:fld>
            <a:endParaRPr lang="ru-RU" smtClean="0"/>
          </a:p>
        </p:txBody>
      </p:sp>
      <p:sp>
        <p:nvSpPr>
          <p:cNvPr id="2222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928323-5534-409F-B6F2-68D483041343}" type="slidenum">
              <a:rPr lang="ru-RU" smtClean="0"/>
              <a:pPr/>
              <a:t>37</a:t>
            </a:fld>
            <a:endParaRPr lang="ru-RU" smtClean="0"/>
          </a:p>
        </p:txBody>
      </p:sp>
      <p:sp>
        <p:nvSpPr>
          <p:cNvPr id="2232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2E6444-D9B8-41BF-A51B-6104D8BEC11F}" type="slidenum">
              <a:rPr lang="ru-RU" smtClean="0"/>
              <a:pPr/>
              <a:t>38</a:t>
            </a:fld>
            <a:endParaRPr lang="ru-RU" smtClean="0"/>
          </a:p>
        </p:txBody>
      </p:sp>
      <p:sp>
        <p:nvSpPr>
          <p:cNvPr id="2242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036F95-1AB7-4023-9D38-B89E69159B51}" type="slidenum">
              <a:rPr lang="ru-RU" smtClean="0"/>
              <a:pPr/>
              <a:t>43</a:t>
            </a:fld>
            <a:endParaRPr lang="ru-RU" smtClean="0"/>
          </a:p>
        </p:txBody>
      </p:sp>
      <p:sp>
        <p:nvSpPr>
          <p:cNvPr id="2252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5C9DDB-0423-4355-BC83-617CDD535435}" type="slidenum">
              <a:rPr lang="ru-RU" smtClean="0"/>
              <a:pPr/>
              <a:t>44</a:t>
            </a:fld>
            <a:endParaRPr lang="ru-RU" smtClean="0"/>
          </a:p>
        </p:txBody>
      </p:sp>
      <p:sp>
        <p:nvSpPr>
          <p:cNvPr id="2263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129CB-4250-43C8-A3A3-4628C0AEED2D}" type="slidenum">
              <a:rPr lang="ru-RU" smtClean="0"/>
              <a:pPr/>
              <a:t>45</a:t>
            </a:fld>
            <a:endParaRPr lang="ru-RU" smtClean="0"/>
          </a:p>
        </p:txBody>
      </p:sp>
      <p:sp>
        <p:nvSpPr>
          <p:cNvPr id="2273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EF0FF0-7F58-48E2-8E09-67B4E29BE7B6}" type="slidenum">
              <a:rPr lang="ru-RU" smtClean="0"/>
              <a:pPr/>
              <a:t>46</a:t>
            </a:fld>
            <a:endParaRPr lang="ru-RU" smtClean="0"/>
          </a:p>
        </p:txBody>
      </p:sp>
      <p:sp>
        <p:nvSpPr>
          <p:cNvPr id="2283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8CC948-C5AC-45B2-BD62-E04B1A18ED11}" type="slidenum">
              <a:rPr lang="ru-RU" smtClean="0"/>
              <a:pPr/>
              <a:t>47</a:t>
            </a:fld>
            <a:endParaRPr lang="ru-RU" smtClean="0"/>
          </a:p>
        </p:txBody>
      </p:sp>
      <p:sp>
        <p:nvSpPr>
          <p:cNvPr id="2293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6B9E6A-B993-4912-AB30-3BF14ADB533C}" type="slidenum">
              <a:rPr lang="ru-RU" smtClean="0"/>
              <a:pPr/>
              <a:t>48</a:t>
            </a:fld>
            <a:endParaRPr lang="ru-RU" smtClean="0"/>
          </a:p>
        </p:txBody>
      </p:sp>
      <p:sp>
        <p:nvSpPr>
          <p:cNvPr id="2304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E79B8B-98B3-4334-99F3-CEFBB7722245}" type="slidenum">
              <a:rPr lang="ru-RU" smtClean="0"/>
              <a:pPr/>
              <a:t>49</a:t>
            </a:fld>
            <a:endParaRPr lang="ru-RU" smtClean="0"/>
          </a:p>
        </p:txBody>
      </p:sp>
      <p:sp>
        <p:nvSpPr>
          <p:cNvPr id="2314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14224B-0FA2-4705-91A1-F576E99F84BF}" type="slidenum">
              <a:rPr lang="ru-RU" smtClean="0"/>
              <a:pPr/>
              <a:t>50</a:t>
            </a:fld>
            <a:endParaRPr lang="ru-RU" smtClean="0"/>
          </a:p>
        </p:txBody>
      </p:sp>
      <p:sp>
        <p:nvSpPr>
          <p:cNvPr id="2324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55E70B-D47D-4140-820D-905235A7EC8E}" type="slidenum">
              <a:rPr lang="ru-RU" smtClean="0"/>
              <a:pPr/>
              <a:t>51</a:t>
            </a:fld>
            <a:endParaRPr lang="ru-RU" smtClean="0"/>
          </a:p>
        </p:txBody>
      </p:sp>
      <p:sp>
        <p:nvSpPr>
          <p:cNvPr id="2334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7BD213-C73C-4C11-A50A-038AE4E32E40}" type="slidenum">
              <a:rPr lang="ru-RU" smtClean="0"/>
              <a:pPr/>
              <a:t>53</a:t>
            </a:fld>
            <a:endParaRPr lang="ru-RU" smtClean="0"/>
          </a:p>
        </p:txBody>
      </p:sp>
      <p:sp>
        <p:nvSpPr>
          <p:cNvPr id="2344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6DF645-7A9B-4122-A9B8-0606EFB63843}" type="slidenum">
              <a:rPr lang="ru-RU" smtClean="0"/>
              <a:pPr/>
              <a:t>55</a:t>
            </a:fld>
            <a:endParaRPr lang="ru-RU" smtClean="0"/>
          </a:p>
        </p:txBody>
      </p:sp>
      <p:sp>
        <p:nvSpPr>
          <p:cNvPr id="2355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9C692D-9E92-43EA-AABE-9D9F5F2589B4}" type="slidenum">
              <a:rPr lang="ru-RU" smtClean="0"/>
              <a:pPr/>
              <a:t>56</a:t>
            </a:fld>
            <a:endParaRPr lang="ru-RU" smtClean="0"/>
          </a:p>
        </p:txBody>
      </p:sp>
      <p:sp>
        <p:nvSpPr>
          <p:cNvPr id="2365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20DD2E-6AB6-4FB1-9972-22F158A1C0E8}" type="slidenum">
              <a:rPr lang="ru-RU" smtClean="0"/>
              <a:pPr/>
              <a:t>57</a:t>
            </a:fld>
            <a:endParaRPr lang="ru-RU" smtClean="0"/>
          </a:p>
        </p:txBody>
      </p:sp>
      <p:sp>
        <p:nvSpPr>
          <p:cNvPr id="2375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799DF7-5CF0-4BB2-A656-0B91FF371D59}" type="slidenum">
              <a:rPr lang="ru-RU" smtClean="0"/>
              <a:pPr/>
              <a:t>58</a:t>
            </a:fld>
            <a:endParaRPr lang="ru-RU" smtClean="0"/>
          </a:p>
        </p:txBody>
      </p:sp>
      <p:sp>
        <p:nvSpPr>
          <p:cNvPr id="2385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970CD-D8E2-4303-A956-1E768E40FDD3}" type="slidenum">
              <a:rPr lang="ru-RU" smtClean="0"/>
              <a:pPr/>
              <a:t>59</a:t>
            </a:fld>
            <a:endParaRPr lang="ru-RU" smtClean="0"/>
          </a:p>
        </p:txBody>
      </p:sp>
      <p:sp>
        <p:nvSpPr>
          <p:cNvPr id="2396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46A33A-C6AF-4B77-B78E-D95702352BAB}" type="slidenum">
              <a:rPr lang="ru-RU" smtClean="0"/>
              <a:pPr/>
              <a:t>61</a:t>
            </a:fld>
            <a:endParaRPr lang="ru-RU" smtClean="0"/>
          </a:p>
        </p:txBody>
      </p:sp>
      <p:sp>
        <p:nvSpPr>
          <p:cNvPr id="2406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62C1AD-E5A7-4420-845E-CF6F2A253539}" type="slidenum">
              <a:rPr lang="ru-RU" smtClean="0"/>
              <a:pPr/>
              <a:t>62</a:t>
            </a:fld>
            <a:endParaRPr lang="ru-RU" smtClean="0"/>
          </a:p>
        </p:txBody>
      </p:sp>
      <p:sp>
        <p:nvSpPr>
          <p:cNvPr id="2416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7CB781-2747-40D8-906F-F94DC451CD67}" type="slidenum">
              <a:rPr lang="ru-RU" smtClean="0"/>
              <a:pPr/>
              <a:t>63</a:t>
            </a:fld>
            <a:endParaRPr lang="ru-RU" smtClean="0"/>
          </a:p>
        </p:txBody>
      </p:sp>
      <p:sp>
        <p:nvSpPr>
          <p:cNvPr id="2426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CA2B6A-410A-4BC7-A30D-C594BC6D4118}" type="slidenum">
              <a:rPr lang="ru-RU" smtClean="0"/>
              <a:pPr/>
              <a:t>64</a:t>
            </a:fld>
            <a:endParaRPr lang="ru-RU" smtClean="0"/>
          </a:p>
        </p:txBody>
      </p:sp>
      <p:sp>
        <p:nvSpPr>
          <p:cNvPr id="2437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B24209-AD8F-4534-A4ED-0EC2E2CA5AE8}" type="slidenum">
              <a:rPr lang="ru-RU" smtClean="0"/>
              <a:pPr/>
              <a:t>66</a:t>
            </a:fld>
            <a:endParaRPr lang="ru-RU" smtClean="0"/>
          </a:p>
        </p:txBody>
      </p:sp>
      <p:sp>
        <p:nvSpPr>
          <p:cNvPr id="2447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404A4E-C8C3-4D5E-9298-FEA31B83C4B9}" type="slidenum">
              <a:rPr lang="ru-RU" smtClean="0"/>
              <a:pPr/>
              <a:t>67</a:t>
            </a:fld>
            <a:endParaRPr lang="ru-RU" smtClean="0"/>
          </a:p>
        </p:txBody>
      </p:sp>
      <p:sp>
        <p:nvSpPr>
          <p:cNvPr id="2457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C54F5C-724F-48E6-8CED-CC607203D2B4}" type="slidenum">
              <a:rPr lang="ru-RU" smtClean="0"/>
              <a:pPr/>
              <a:t>68</a:t>
            </a:fld>
            <a:endParaRPr lang="ru-RU" smtClean="0"/>
          </a:p>
        </p:txBody>
      </p:sp>
      <p:sp>
        <p:nvSpPr>
          <p:cNvPr id="2467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349727-A0EC-4682-8E13-C06C50179826}" type="slidenum">
              <a:rPr lang="ru-RU" smtClean="0"/>
              <a:pPr/>
              <a:t>69</a:t>
            </a:fld>
            <a:endParaRPr lang="ru-RU" smtClean="0"/>
          </a:p>
        </p:txBody>
      </p:sp>
      <p:sp>
        <p:nvSpPr>
          <p:cNvPr id="2478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D76540-3F25-4673-AF18-1D723AD92D36}" type="slidenum">
              <a:rPr lang="ru-RU" smtClean="0"/>
              <a:pPr/>
              <a:t>71</a:t>
            </a:fld>
            <a:endParaRPr lang="ru-RU" smtClean="0"/>
          </a:p>
        </p:txBody>
      </p:sp>
      <p:sp>
        <p:nvSpPr>
          <p:cNvPr id="2488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DB2AA3-0AA8-49FF-81F4-CD40E9A939AF}" type="slidenum">
              <a:rPr lang="ru-RU" smtClean="0"/>
              <a:pPr/>
              <a:t>72</a:t>
            </a:fld>
            <a:endParaRPr lang="ru-RU" smtClean="0"/>
          </a:p>
        </p:txBody>
      </p:sp>
      <p:sp>
        <p:nvSpPr>
          <p:cNvPr id="2498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227C13-BDA3-46F1-9709-85C29B6CA248}" type="slidenum">
              <a:rPr lang="ru-RU" smtClean="0"/>
              <a:pPr/>
              <a:t>73</a:t>
            </a:fld>
            <a:endParaRPr lang="ru-RU" smtClean="0"/>
          </a:p>
        </p:txBody>
      </p:sp>
      <p:sp>
        <p:nvSpPr>
          <p:cNvPr id="2508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B93D8E-7286-4E11-94A9-B5F9524B2D9C}" type="slidenum">
              <a:rPr lang="ru-RU" smtClean="0"/>
              <a:pPr/>
              <a:t>74</a:t>
            </a:fld>
            <a:endParaRPr lang="ru-RU" smtClean="0"/>
          </a:p>
        </p:txBody>
      </p:sp>
      <p:sp>
        <p:nvSpPr>
          <p:cNvPr id="2519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D32979-B91D-4500-8060-694C8F9FE472}" type="slidenum">
              <a:rPr lang="ru-RU" smtClean="0"/>
              <a:pPr/>
              <a:t>75</a:t>
            </a:fld>
            <a:endParaRPr lang="ru-RU" smtClean="0"/>
          </a:p>
        </p:txBody>
      </p:sp>
      <p:sp>
        <p:nvSpPr>
          <p:cNvPr id="2529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54615E-93A1-4ECA-834E-3D523BA6E1F2}" type="slidenum">
              <a:rPr lang="ru-RU" smtClean="0"/>
              <a:pPr/>
              <a:t>76</a:t>
            </a:fld>
            <a:endParaRPr lang="ru-RU" smtClean="0"/>
          </a:p>
        </p:txBody>
      </p:sp>
      <p:sp>
        <p:nvSpPr>
          <p:cNvPr id="2539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E24E6-3C6E-4A3D-A3A6-17F15AC4EB5C}" type="slidenum">
              <a:rPr lang="ru-RU" smtClean="0"/>
              <a:pPr/>
              <a:t>79</a:t>
            </a:fld>
            <a:endParaRPr lang="ru-RU" smtClean="0"/>
          </a:p>
        </p:txBody>
      </p:sp>
      <p:sp>
        <p:nvSpPr>
          <p:cNvPr id="2549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0C8920-BE53-4EC8-8F27-6833207DDD34}" type="slidenum">
              <a:rPr lang="ru-RU" smtClean="0"/>
              <a:pPr/>
              <a:t>80</a:t>
            </a:fld>
            <a:endParaRPr lang="ru-RU" smtClean="0"/>
          </a:p>
        </p:txBody>
      </p:sp>
      <p:sp>
        <p:nvSpPr>
          <p:cNvPr id="2560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D71E32-45E9-40ED-A2E1-4FA7E1399BFA}" type="slidenum">
              <a:rPr lang="ru-RU" smtClean="0"/>
              <a:pPr/>
              <a:t>81</a:t>
            </a:fld>
            <a:endParaRPr lang="ru-RU" smtClean="0"/>
          </a:p>
        </p:txBody>
      </p:sp>
      <p:sp>
        <p:nvSpPr>
          <p:cNvPr id="2570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2064C8-88BC-422C-A731-DF8C77695033}" type="slidenum">
              <a:rPr lang="ru-RU" smtClean="0"/>
              <a:pPr/>
              <a:t>82</a:t>
            </a:fld>
            <a:endParaRPr lang="ru-RU" smtClean="0"/>
          </a:p>
        </p:txBody>
      </p:sp>
      <p:sp>
        <p:nvSpPr>
          <p:cNvPr id="2580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925D0D-906E-4B02-AB96-19FA450E3D2D}" type="slidenum">
              <a:rPr lang="ru-RU" smtClean="0"/>
              <a:pPr/>
              <a:t>85</a:t>
            </a:fld>
            <a:endParaRPr lang="ru-RU" smtClean="0"/>
          </a:p>
        </p:txBody>
      </p:sp>
      <p:sp>
        <p:nvSpPr>
          <p:cNvPr id="2590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0D45D5-AC7E-4AC2-88F7-5CCCA8289197}" type="slidenum">
              <a:rPr lang="ru-RU" smtClean="0"/>
              <a:pPr/>
              <a:t>88</a:t>
            </a:fld>
            <a:endParaRPr lang="ru-RU" smtClean="0"/>
          </a:p>
        </p:txBody>
      </p:sp>
      <p:sp>
        <p:nvSpPr>
          <p:cNvPr id="2600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EB67D2-49D7-4D97-A68D-6E0ED5FE316D}" type="slidenum">
              <a:rPr lang="ru-RU" smtClean="0"/>
              <a:pPr/>
              <a:t>89</a:t>
            </a:fld>
            <a:endParaRPr lang="ru-RU" smtClean="0"/>
          </a:p>
        </p:txBody>
      </p:sp>
      <p:sp>
        <p:nvSpPr>
          <p:cNvPr id="2611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D57039-3BCB-4CB8-B5D6-75F2A9A3E6F6}" type="slidenum">
              <a:rPr lang="ru-RU" smtClean="0"/>
              <a:pPr/>
              <a:t>90</a:t>
            </a:fld>
            <a:endParaRPr lang="ru-RU" smtClean="0"/>
          </a:p>
        </p:txBody>
      </p:sp>
      <p:sp>
        <p:nvSpPr>
          <p:cNvPr id="2621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4E12C1-EDD3-4379-9073-E2464449D42B}" type="slidenum">
              <a:rPr lang="ru-RU" smtClean="0"/>
              <a:pPr/>
              <a:t>91</a:t>
            </a:fld>
            <a:endParaRPr lang="ru-RU" smtClean="0"/>
          </a:p>
        </p:txBody>
      </p:sp>
      <p:sp>
        <p:nvSpPr>
          <p:cNvPr id="263171" name="Rectangle 1026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48CD23-EFD0-4041-9069-64DD5D976BFA}" type="slidenum">
              <a:rPr lang="ru-RU" smtClean="0"/>
              <a:pPr/>
              <a:t>92</a:t>
            </a:fld>
            <a:endParaRPr lang="ru-RU" smtClean="0"/>
          </a:p>
        </p:txBody>
      </p:sp>
      <p:sp>
        <p:nvSpPr>
          <p:cNvPr id="2641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AF8D8-3186-40C0-BEA3-E7A49B838DD7}" type="slidenum">
              <a:rPr lang="ru-RU" smtClean="0"/>
              <a:pPr/>
              <a:t>94</a:t>
            </a:fld>
            <a:endParaRPr lang="ru-RU" smtClean="0"/>
          </a:p>
        </p:txBody>
      </p:sp>
      <p:sp>
        <p:nvSpPr>
          <p:cNvPr id="265219" name="Rectangle 1026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D6BFD9-7B74-437A-8C38-3B41D7943195}" type="slidenum">
              <a:rPr lang="ru-RU" smtClean="0"/>
              <a:pPr/>
              <a:t>101</a:t>
            </a:fld>
            <a:endParaRPr lang="ru-RU" smtClean="0"/>
          </a:p>
        </p:txBody>
      </p:sp>
      <p:sp>
        <p:nvSpPr>
          <p:cNvPr id="2662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48CC9A-C096-4A39-AA11-7557A2D8D069}" type="slidenum">
              <a:rPr lang="ru-RU" smtClean="0"/>
              <a:pPr/>
              <a:t>102</a:t>
            </a:fld>
            <a:endParaRPr lang="ru-RU" smtClean="0"/>
          </a:p>
        </p:txBody>
      </p:sp>
      <p:sp>
        <p:nvSpPr>
          <p:cNvPr id="2672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096AEF-625A-4989-9E74-8AF4E7415E9F}" type="slidenum">
              <a:rPr lang="ru-RU" smtClean="0"/>
              <a:pPr/>
              <a:t>103</a:t>
            </a:fld>
            <a:endParaRPr lang="ru-RU" smtClean="0"/>
          </a:p>
        </p:txBody>
      </p:sp>
      <p:sp>
        <p:nvSpPr>
          <p:cNvPr id="2682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885E1A-CF48-4377-BB4B-22DA1F7BA03E}" type="slidenum">
              <a:rPr lang="ru-RU" smtClean="0"/>
              <a:pPr/>
              <a:t>106</a:t>
            </a:fld>
            <a:endParaRPr lang="ru-RU" smtClean="0"/>
          </a:p>
        </p:txBody>
      </p:sp>
      <p:sp>
        <p:nvSpPr>
          <p:cNvPr id="2693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7DF024-D59C-441D-8A59-723543615974}" type="slidenum">
              <a:rPr lang="ru-RU" smtClean="0"/>
              <a:pPr/>
              <a:t>108</a:t>
            </a:fld>
            <a:endParaRPr lang="ru-RU" smtClean="0"/>
          </a:p>
        </p:txBody>
      </p:sp>
      <p:sp>
        <p:nvSpPr>
          <p:cNvPr id="2703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224312-5A0E-40E8-832B-EFE35915456B}" type="slidenum">
              <a:rPr lang="ru-RU" smtClean="0"/>
              <a:pPr/>
              <a:t>112</a:t>
            </a:fld>
            <a:endParaRPr lang="ru-RU" smtClean="0"/>
          </a:p>
        </p:txBody>
      </p:sp>
      <p:sp>
        <p:nvSpPr>
          <p:cNvPr id="2713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FE61D7-307D-45F4-B4A3-D54B14352613}" type="slidenum">
              <a:rPr lang="ru-RU" smtClean="0"/>
              <a:pPr/>
              <a:t>114</a:t>
            </a:fld>
            <a:endParaRPr lang="ru-RU" smtClean="0"/>
          </a:p>
        </p:txBody>
      </p:sp>
      <p:sp>
        <p:nvSpPr>
          <p:cNvPr id="2723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2E113E-FA1A-4196-9812-C4039308C419}" type="slidenum">
              <a:rPr lang="ru-RU" smtClean="0"/>
              <a:pPr/>
              <a:t>120</a:t>
            </a:fld>
            <a:endParaRPr lang="ru-RU" smtClean="0"/>
          </a:p>
        </p:txBody>
      </p:sp>
      <p:sp>
        <p:nvSpPr>
          <p:cNvPr id="273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96A7A9-3584-4532-9C34-D4BB36F2C11E}" type="slidenum">
              <a:rPr lang="ru-RU" smtClean="0"/>
              <a:pPr/>
              <a:t>121</a:t>
            </a:fld>
            <a:endParaRPr lang="ru-RU" smtClean="0"/>
          </a:p>
        </p:txBody>
      </p:sp>
      <p:sp>
        <p:nvSpPr>
          <p:cNvPr id="2744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7DB480-99F3-482D-9CE6-0DD3D1C56604}" type="slidenum">
              <a:rPr lang="ru-RU" smtClean="0"/>
              <a:pPr/>
              <a:t>122</a:t>
            </a:fld>
            <a:endParaRPr lang="ru-RU" smtClean="0"/>
          </a:p>
        </p:txBody>
      </p:sp>
      <p:sp>
        <p:nvSpPr>
          <p:cNvPr id="275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CE10D2-43BA-4DFB-BD7C-A60B8C7567F0}" type="slidenum">
              <a:rPr lang="ru-RU" smtClean="0"/>
              <a:pPr/>
              <a:t>125</a:t>
            </a:fld>
            <a:endParaRPr lang="ru-RU" smtClean="0"/>
          </a:p>
        </p:txBody>
      </p:sp>
      <p:sp>
        <p:nvSpPr>
          <p:cNvPr id="276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D2F5FB-AA8C-4D5F-A55C-6BAC10EB5575}" type="slidenum">
              <a:rPr lang="ru-RU" smtClean="0"/>
              <a:pPr/>
              <a:t>130</a:t>
            </a:fld>
            <a:endParaRPr lang="ru-RU" smtClean="0"/>
          </a:p>
        </p:txBody>
      </p:sp>
      <p:sp>
        <p:nvSpPr>
          <p:cNvPr id="277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014475-EBAB-4502-9BA6-02F90705B627}" type="slidenum">
              <a:rPr lang="ru-RU" smtClean="0"/>
              <a:pPr/>
              <a:t>132</a:t>
            </a:fld>
            <a:endParaRPr lang="ru-RU" smtClean="0"/>
          </a:p>
        </p:txBody>
      </p:sp>
      <p:sp>
        <p:nvSpPr>
          <p:cNvPr id="2785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D23753-5BF1-444F-9F67-90B18B100F3F}" type="slidenum">
              <a:rPr lang="ru-RU" smtClean="0"/>
              <a:pPr/>
              <a:t>134</a:t>
            </a:fld>
            <a:endParaRPr lang="ru-RU" smtClean="0"/>
          </a:p>
        </p:txBody>
      </p:sp>
      <p:sp>
        <p:nvSpPr>
          <p:cNvPr id="279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44821B-27C5-4F66-A1DE-2517A9F0AD1A}" type="slidenum">
              <a:rPr lang="ru-RU" smtClean="0"/>
              <a:pPr/>
              <a:t>136</a:t>
            </a:fld>
            <a:endParaRPr lang="ru-RU" smtClean="0"/>
          </a:p>
        </p:txBody>
      </p:sp>
      <p:sp>
        <p:nvSpPr>
          <p:cNvPr id="2805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48D5E9-F199-4759-A009-FE7E056DCE8A}" type="slidenum">
              <a:rPr lang="ru-RU" smtClean="0"/>
              <a:pPr/>
              <a:t>137</a:t>
            </a:fld>
            <a:endParaRPr lang="ru-RU" smtClean="0"/>
          </a:p>
        </p:txBody>
      </p:sp>
      <p:sp>
        <p:nvSpPr>
          <p:cNvPr id="281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CE9C95-E8FA-4AAA-887C-59F562968552}" type="slidenum">
              <a:rPr lang="ru-RU" smtClean="0"/>
              <a:pPr/>
              <a:t>140</a:t>
            </a:fld>
            <a:endParaRPr lang="ru-RU" smtClean="0"/>
          </a:p>
        </p:txBody>
      </p:sp>
      <p:sp>
        <p:nvSpPr>
          <p:cNvPr id="2826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A79CB-EFF7-4A81-A2D5-9A9ECA9102A8}" type="slidenum">
              <a:rPr lang="ru-RU" smtClean="0"/>
              <a:pPr/>
              <a:t>141</a:t>
            </a:fld>
            <a:endParaRPr lang="ru-RU" smtClean="0"/>
          </a:p>
        </p:txBody>
      </p:sp>
      <p:sp>
        <p:nvSpPr>
          <p:cNvPr id="2836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0FC7E6-6A31-46D8-9062-A3A132807519}" type="slidenum">
              <a:rPr lang="ru-RU" smtClean="0"/>
              <a:pPr/>
              <a:t>148</a:t>
            </a:fld>
            <a:endParaRPr lang="ru-RU" smtClean="0"/>
          </a:p>
        </p:txBody>
      </p:sp>
      <p:sp>
        <p:nvSpPr>
          <p:cNvPr id="2846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4ED7AB-45AA-417A-BD46-E900EE18F629}" type="slidenum">
              <a:rPr lang="ru-RU" smtClean="0"/>
              <a:pPr/>
              <a:t>174</a:t>
            </a:fld>
            <a:endParaRPr lang="ru-RU" smtClean="0"/>
          </a:p>
        </p:txBody>
      </p:sp>
      <p:sp>
        <p:nvSpPr>
          <p:cNvPr id="285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1C4374-5DA5-40ED-B6FF-0805CA48D8C2}" type="slidenum">
              <a:rPr lang="ru-RU" smtClean="0"/>
              <a:pPr/>
              <a:t>175</a:t>
            </a:fld>
            <a:endParaRPr lang="ru-RU" smtClean="0"/>
          </a:p>
        </p:txBody>
      </p:sp>
      <p:sp>
        <p:nvSpPr>
          <p:cNvPr id="2867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D940C-57AE-4FB9-AC8C-6D22D39EEE68}" type="slidenum">
              <a:rPr lang="ru-RU" smtClean="0"/>
              <a:pPr/>
              <a:t>176</a:t>
            </a:fld>
            <a:endParaRPr lang="ru-RU" smtClean="0"/>
          </a:p>
        </p:txBody>
      </p:sp>
      <p:sp>
        <p:nvSpPr>
          <p:cNvPr id="2877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011795-0871-4EF4-B1B3-23E7ED2FBB3E}" type="slidenum">
              <a:rPr lang="ru-RU" smtClean="0"/>
              <a:pPr/>
              <a:t>179</a:t>
            </a:fld>
            <a:endParaRPr lang="ru-RU" smtClean="0"/>
          </a:p>
        </p:txBody>
      </p:sp>
      <p:sp>
        <p:nvSpPr>
          <p:cNvPr id="2887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675B3-7ADF-405C-900B-409017E45916}" type="slidenum">
              <a:rPr lang="ru-RU" smtClean="0"/>
              <a:pPr/>
              <a:t>180</a:t>
            </a:fld>
            <a:endParaRPr lang="ru-RU" smtClean="0"/>
          </a:p>
        </p:txBody>
      </p:sp>
      <p:sp>
        <p:nvSpPr>
          <p:cNvPr id="2897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E33FCD-EA54-47D5-AE03-DB4782DF664D}" type="slidenum">
              <a:rPr lang="ru-RU" smtClean="0"/>
              <a:pPr/>
              <a:t>182</a:t>
            </a:fld>
            <a:endParaRPr lang="ru-RU" smtClean="0"/>
          </a:p>
        </p:txBody>
      </p:sp>
      <p:sp>
        <p:nvSpPr>
          <p:cNvPr id="2908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2D999D-1DDC-4C29-92AC-845F2195A3F3}" type="slidenum">
              <a:rPr lang="ru-RU" smtClean="0"/>
              <a:pPr/>
              <a:t>184</a:t>
            </a:fld>
            <a:endParaRPr lang="ru-RU" smtClean="0"/>
          </a:p>
        </p:txBody>
      </p:sp>
      <p:sp>
        <p:nvSpPr>
          <p:cNvPr id="2918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D1AEE7-3BFD-4920-A633-5C87123EE467}" type="slidenum">
              <a:rPr lang="ru-RU" smtClean="0"/>
              <a:pPr/>
              <a:t>185</a:t>
            </a:fld>
            <a:endParaRPr lang="ru-RU" smtClean="0"/>
          </a:p>
        </p:txBody>
      </p:sp>
      <p:sp>
        <p:nvSpPr>
          <p:cNvPr id="2928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438AA-AC10-4685-BD68-5DF1D9C49E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12B79-A804-47FC-A248-E11B6469C4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2C5DB-9B9F-4098-A0EC-2AD1D3A32B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4EE1C-CA0E-40E8-BE2C-C8E92A02F9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B5361-2B44-4E28-9429-723086AA8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3DB3A-D731-42FC-9B83-504B1EB6A2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6184D-4BEF-4D6A-BCE1-C26C1403DA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55F0-536C-4C5D-B6A4-04F0E2342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36FA6-03F4-4940-B26D-28432E5D9D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A0CE4-6CDD-4C7C-A70C-51F76C1E62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AFC61-F12D-4E5F-84EB-492D41E64F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2D9F8E9-10D9-4CD2-B9E2-28B51C4263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613775" cy="5943600"/>
          </a:xfrm>
        </p:spPr>
        <p:txBody>
          <a:bodyPr/>
          <a:lstStyle/>
          <a:p>
            <a:pPr eaLnBrk="1" hangingPunct="1"/>
            <a:r>
              <a:rPr lang="uk-UA" smtClean="0">
                <a:solidFill>
                  <a:schemeClr val="tx1"/>
                </a:solidFill>
                <a:effectLst/>
              </a:rPr>
              <a:t>Номенклатура  і морфологічні особливості пухлин нервової тканини. Особливості пухлин центральної нервової системи.</a:t>
            </a:r>
            <a:br>
              <a:rPr lang="uk-UA" smtClean="0">
                <a:solidFill>
                  <a:schemeClr val="tx1"/>
                </a:solidFill>
                <a:effectLst/>
              </a:rPr>
            </a:br>
            <a:r>
              <a:rPr lang="uk-UA" smtClean="0">
                <a:solidFill>
                  <a:schemeClr val="tx1"/>
                </a:solidFill>
                <a:effectLst/>
              </a:rPr>
              <a:t/>
            </a:r>
            <a:br>
              <a:rPr lang="uk-UA" smtClean="0">
                <a:solidFill>
                  <a:schemeClr val="tx1"/>
                </a:solidFill>
                <a:effectLst/>
              </a:rPr>
            </a:br>
            <a:endParaRPr lang="ru-RU" smtClean="0"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Епітеліальні пухлини</a:t>
            </a:r>
          </a:p>
        </p:txBody>
      </p:sp>
      <p:sp>
        <p:nvSpPr>
          <p:cNvPr id="4935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err="1" smtClean="0"/>
              <a:t>Епітеліальні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поділяються</a:t>
            </a:r>
            <a:r>
              <a:rPr lang="ru-RU" dirty="0" smtClean="0"/>
              <a:t> на </a:t>
            </a:r>
            <a:r>
              <a:rPr lang="ru-RU" dirty="0" err="1" smtClean="0"/>
              <a:t>органоспецифічні</a:t>
            </a:r>
            <a:r>
              <a:rPr lang="ru-RU" dirty="0" smtClean="0"/>
              <a:t> та </a:t>
            </a:r>
            <a:r>
              <a:rPr lang="ru-RU" dirty="0" err="1" smtClean="0"/>
              <a:t>органонеспецифічні</a:t>
            </a:r>
            <a:endParaRPr lang="ru-RU" dirty="0" smtClean="0"/>
          </a:p>
          <a:p>
            <a:pPr eaLnBrk="1" hangingPunct="1">
              <a:defRPr/>
            </a:pP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розвиватися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покрівного</a:t>
            </a:r>
            <a:r>
              <a:rPr lang="ru-RU" dirty="0" smtClean="0"/>
              <a:t> та </a:t>
            </a:r>
            <a:r>
              <a:rPr lang="ru-RU" dirty="0" err="1" smtClean="0"/>
              <a:t>залозистого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Зріла</a:t>
            </a:r>
            <a:r>
              <a:rPr lang="ru-RU" dirty="0" smtClean="0"/>
              <a:t> </a:t>
            </a:r>
            <a:r>
              <a:rPr lang="ru-RU" dirty="0" err="1" smtClean="0"/>
              <a:t>доброякісна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покр</a:t>
            </a:r>
            <a:r>
              <a:rPr lang="uk-UA" dirty="0" smtClean="0"/>
              <a:t>і</a:t>
            </a:r>
            <a:r>
              <a:rPr lang="ru-RU" dirty="0" err="1" smtClean="0"/>
              <a:t>вного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 </a:t>
            </a:r>
            <a:r>
              <a:rPr lang="ru-RU" dirty="0" err="1" smtClean="0"/>
              <a:t>називається</a:t>
            </a:r>
            <a:r>
              <a:rPr lang="ru-RU" dirty="0" smtClean="0"/>
              <a:t> </a:t>
            </a:r>
            <a:r>
              <a:rPr lang="ru-RU" dirty="0" err="1" smtClean="0"/>
              <a:t>папілома</a:t>
            </a:r>
            <a:r>
              <a:rPr lang="ru-RU" dirty="0" smtClean="0"/>
              <a:t>. </a:t>
            </a:r>
            <a:r>
              <a:rPr lang="ru-RU" dirty="0" err="1" smtClean="0"/>
              <a:t>Зріла</a:t>
            </a:r>
            <a:r>
              <a:rPr lang="ru-RU" dirty="0" smtClean="0"/>
              <a:t> </a:t>
            </a:r>
            <a:r>
              <a:rPr lang="ru-RU" dirty="0" err="1" smtClean="0"/>
              <a:t>доброякісна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залозистого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 </a:t>
            </a:r>
            <a:r>
              <a:rPr lang="ru-RU" dirty="0" err="1" smtClean="0"/>
              <a:t>називається</a:t>
            </a:r>
            <a:r>
              <a:rPr lang="ru-RU" dirty="0" smtClean="0"/>
              <a:t> аденома.</a:t>
            </a:r>
          </a:p>
          <a:p>
            <a:pPr eaLnBrk="1" hangingPunct="1">
              <a:defRPr/>
            </a:pPr>
            <a:r>
              <a:rPr lang="ru-RU" dirty="0" err="1" smtClean="0"/>
              <a:t>Незрілі</a:t>
            </a:r>
            <a:r>
              <a:rPr lang="ru-RU" dirty="0" smtClean="0"/>
              <a:t> </a:t>
            </a:r>
            <a:r>
              <a:rPr lang="ru-RU" dirty="0" err="1" smtClean="0"/>
              <a:t>злоякісні</a:t>
            </a:r>
            <a:r>
              <a:rPr lang="ru-RU" dirty="0" smtClean="0"/>
              <a:t> </a:t>
            </a:r>
            <a:r>
              <a:rPr lang="ru-RU" dirty="0" err="1" smtClean="0"/>
              <a:t>епітеліальні</a:t>
            </a:r>
            <a:r>
              <a:rPr lang="ru-RU" dirty="0" smtClean="0"/>
              <a:t> (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залозистого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покрівного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)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називають</a:t>
            </a:r>
            <a:r>
              <a:rPr lang="ru-RU" dirty="0" smtClean="0"/>
              <a:t> карцинома </a:t>
            </a:r>
            <a:r>
              <a:rPr lang="ru-RU" dirty="0" err="1" smtClean="0"/>
              <a:t>або</a:t>
            </a:r>
            <a:r>
              <a:rPr lang="ru-RU" dirty="0" smtClean="0"/>
              <a:t> рак.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ПАПІЛОМА</a:t>
            </a:r>
          </a:p>
        </p:txBody>
      </p:sp>
      <p:sp>
        <p:nvSpPr>
          <p:cNvPr id="4966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err="1" smtClean="0"/>
              <a:t>Папілома</a:t>
            </a:r>
            <a:r>
              <a:rPr lang="ru-RU" dirty="0" smtClean="0"/>
              <a:t> (</a:t>
            </a:r>
            <a:r>
              <a:rPr lang="ru-RU" dirty="0" err="1" smtClean="0"/>
              <a:t>від</a:t>
            </a:r>
            <a:r>
              <a:rPr lang="ru-RU" dirty="0" smtClean="0"/>
              <a:t> лат. </a:t>
            </a:r>
            <a:r>
              <a:rPr lang="ru-RU" dirty="0" err="1" smtClean="0"/>
              <a:t>papilla</a:t>
            </a:r>
            <a:r>
              <a:rPr lang="ru-RU" dirty="0" smtClean="0"/>
              <a:t> - </a:t>
            </a:r>
            <a:r>
              <a:rPr lang="ru-RU" dirty="0" err="1" smtClean="0"/>
              <a:t>сосочок</a:t>
            </a:r>
            <a:r>
              <a:rPr lang="ru-RU" dirty="0" smtClean="0"/>
              <a:t>) </a:t>
            </a:r>
            <a:r>
              <a:rPr lang="ru-RU" dirty="0" err="1" smtClean="0"/>
              <a:t>макроскопічно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вид </a:t>
            </a:r>
            <a:r>
              <a:rPr lang="ru-RU" dirty="0" err="1" smtClean="0"/>
              <a:t>вузла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сосочковою </a:t>
            </a:r>
            <a:r>
              <a:rPr lang="ru-RU" dirty="0" err="1" smtClean="0"/>
              <a:t>поверхнею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нагадує</a:t>
            </a:r>
            <a:r>
              <a:rPr lang="ru-RU" dirty="0" smtClean="0"/>
              <a:t> </a:t>
            </a:r>
            <a:r>
              <a:rPr lang="ru-RU" dirty="0" err="1" smtClean="0"/>
              <a:t>кольорову</a:t>
            </a:r>
            <a:r>
              <a:rPr lang="ru-RU" dirty="0" smtClean="0"/>
              <a:t> (</a:t>
            </a:r>
            <a:r>
              <a:rPr lang="ru-RU" dirty="0" err="1" smtClean="0"/>
              <a:t>цвітну</a:t>
            </a:r>
            <a:r>
              <a:rPr lang="ru-RU" dirty="0" smtClean="0"/>
              <a:t>) капусту (</a:t>
            </a:r>
            <a:r>
              <a:rPr lang="ru-RU" dirty="0" err="1" smtClean="0"/>
              <a:t>наприклад</a:t>
            </a:r>
            <a:r>
              <a:rPr lang="ru-RU" dirty="0" smtClean="0"/>
              <a:t>, у </a:t>
            </a:r>
            <a:r>
              <a:rPr lang="ru-RU" dirty="0" err="1" smtClean="0"/>
              <a:t>шкірі</a:t>
            </a:r>
            <a:r>
              <a:rPr lang="ru-RU" dirty="0" smtClean="0"/>
              <a:t>),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корали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обросли </a:t>
            </a:r>
            <a:r>
              <a:rPr lang="ru-RU" dirty="0" err="1" smtClean="0"/>
              <a:t>морськими</a:t>
            </a:r>
            <a:r>
              <a:rPr lang="ru-RU" dirty="0" smtClean="0"/>
              <a:t> </a:t>
            </a:r>
            <a:r>
              <a:rPr lang="ru-RU" dirty="0" err="1" smtClean="0"/>
              <a:t>водоростями</a:t>
            </a:r>
            <a:r>
              <a:rPr lang="ru-RU" dirty="0" smtClean="0"/>
              <a:t> (</a:t>
            </a:r>
            <a:r>
              <a:rPr lang="ru-RU" dirty="0" err="1" smtClean="0"/>
              <a:t>наприклад</a:t>
            </a:r>
            <a:r>
              <a:rPr lang="ru-RU" dirty="0" smtClean="0"/>
              <a:t>, у </a:t>
            </a:r>
            <a:r>
              <a:rPr lang="ru-RU" dirty="0" err="1" smtClean="0"/>
              <a:t>сечовому</a:t>
            </a:r>
            <a:r>
              <a:rPr lang="ru-RU" dirty="0" smtClean="0"/>
              <a:t> </a:t>
            </a:r>
            <a:r>
              <a:rPr lang="ru-RU" dirty="0" err="1" smtClean="0"/>
              <a:t>міхурі</a:t>
            </a:r>
            <a:r>
              <a:rPr lang="ru-RU" dirty="0" smtClean="0"/>
              <a:t>). </a:t>
            </a:r>
            <a:r>
              <a:rPr lang="ru-RU" dirty="0" err="1" smtClean="0"/>
              <a:t>Консистенція</a:t>
            </a:r>
            <a:r>
              <a:rPr lang="ru-RU" dirty="0" smtClean="0"/>
              <a:t> </a:t>
            </a:r>
            <a:r>
              <a:rPr lang="ru-RU" dirty="0" err="1" smtClean="0"/>
              <a:t>вузла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бути </a:t>
            </a:r>
            <a:r>
              <a:rPr lang="ru-RU" dirty="0" err="1" smtClean="0"/>
              <a:t>щільною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м</a:t>
            </a:r>
            <a:r>
              <a:rPr lang="en-US" dirty="0" smtClean="0"/>
              <a:t>’</a:t>
            </a:r>
            <a:r>
              <a:rPr lang="ru-RU" dirty="0" err="1" smtClean="0"/>
              <a:t>якою</a:t>
            </a:r>
            <a:r>
              <a:rPr lang="ru-RU" dirty="0" smtClean="0"/>
              <a:t>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В </a:t>
            </a:r>
            <a:r>
              <a:rPr lang="ru-RU" dirty="0" err="1" smtClean="0"/>
              <a:t>щільних</a:t>
            </a:r>
            <a:r>
              <a:rPr lang="ru-RU" dirty="0" smtClean="0"/>
              <a:t> </a:t>
            </a:r>
            <a:r>
              <a:rPr lang="ru-RU" dirty="0" err="1" smtClean="0"/>
              <a:t>папіломах</a:t>
            </a:r>
            <a:r>
              <a:rPr lang="ru-RU" dirty="0" smtClean="0"/>
              <a:t> добре </a:t>
            </a:r>
            <a:r>
              <a:rPr lang="ru-RU" dirty="0" err="1" smtClean="0"/>
              <a:t>виражена</a:t>
            </a:r>
            <a:r>
              <a:rPr lang="ru-RU" dirty="0" smtClean="0"/>
              <a:t> строма, </a:t>
            </a:r>
            <a:r>
              <a:rPr lang="ru-RU" dirty="0" err="1" smtClean="0"/>
              <a:t>що</a:t>
            </a:r>
            <a:r>
              <a:rPr lang="ru-RU" dirty="0" smtClean="0"/>
              <a:t> представлена </a:t>
            </a:r>
            <a:r>
              <a:rPr lang="ru-RU" dirty="0" err="1" smtClean="0"/>
              <a:t>щільною</a:t>
            </a:r>
            <a:r>
              <a:rPr lang="ru-RU" dirty="0" smtClean="0"/>
              <a:t> волокнистою </a:t>
            </a:r>
            <a:r>
              <a:rPr lang="ru-RU" dirty="0" err="1" smtClean="0"/>
              <a:t>сполучною</a:t>
            </a:r>
            <a:r>
              <a:rPr lang="ru-RU" dirty="0" smtClean="0"/>
              <a:t> тканиною. </a:t>
            </a:r>
            <a:r>
              <a:rPr lang="ru-RU" dirty="0" err="1" smtClean="0"/>
              <a:t>Окрім</a:t>
            </a:r>
            <a:r>
              <a:rPr lang="ru-RU" dirty="0" smtClean="0"/>
              <a:t> того, </a:t>
            </a:r>
            <a:r>
              <a:rPr lang="ru-RU" dirty="0" err="1" smtClean="0"/>
              <a:t>щільність</a:t>
            </a:r>
            <a:r>
              <a:rPr lang="ru-RU" dirty="0" smtClean="0"/>
              <a:t> </a:t>
            </a:r>
            <a:r>
              <a:rPr lang="ru-RU" dirty="0" err="1" smtClean="0"/>
              <a:t>папіломі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надавати</a:t>
            </a:r>
            <a:r>
              <a:rPr lang="ru-RU" dirty="0" smtClean="0"/>
              <a:t> характер </a:t>
            </a:r>
            <a:r>
              <a:rPr lang="ru-RU" dirty="0" err="1" smtClean="0"/>
              <a:t>будови</a:t>
            </a:r>
            <a:r>
              <a:rPr lang="ru-RU" dirty="0" smtClean="0"/>
              <a:t> </a:t>
            </a:r>
            <a:r>
              <a:rPr lang="ru-RU" dirty="0" err="1" smtClean="0"/>
              <a:t>паренхіми</a:t>
            </a:r>
            <a:r>
              <a:rPr lang="ru-RU" dirty="0" smtClean="0"/>
              <a:t>,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папіломи</a:t>
            </a:r>
            <a:r>
              <a:rPr lang="ru-RU" dirty="0" smtClean="0"/>
              <a:t>, у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паренхіма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будову</a:t>
            </a:r>
            <a:r>
              <a:rPr lang="ru-RU" dirty="0" smtClean="0"/>
              <a:t> </a:t>
            </a:r>
            <a:r>
              <a:rPr lang="ru-RU" dirty="0" err="1" smtClean="0"/>
              <a:t>плоскоклітинного</a:t>
            </a:r>
            <a:r>
              <a:rPr lang="ru-RU" dirty="0" smtClean="0"/>
              <a:t> </a:t>
            </a:r>
            <a:r>
              <a:rPr lang="ru-RU" dirty="0" err="1" smtClean="0"/>
              <a:t>зроговіваючого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, </a:t>
            </a:r>
            <a:r>
              <a:rPr lang="ru-RU" dirty="0" err="1" smtClean="0"/>
              <a:t>завжди</a:t>
            </a:r>
            <a:r>
              <a:rPr lang="ru-RU" dirty="0" smtClean="0"/>
              <a:t> за </a:t>
            </a:r>
            <a:r>
              <a:rPr lang="ru-RU" dirty="0" err="1" smtClean="0"/>
              <a:t>консистенцією</a:t>
            </a:r>
            <a:r>
              <a:rPr lang="ru-RU" dirty="0" smtClean="0"/>
              <a:t> </a:t>
            </a:r>
            <a:r>
              <a:rPr lang="ru-RU" dirty="0" err="1" smtClean="0"/>
              <a:t>щільні</a:t>
            </a:r>
            <a:r>
              <a:rPr lang="ru-RU" dirty="0" smtClean="0"/>
              <a:t>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У м</a:t>
            </a:r>
            <a:r>
              <a:rPr lang="en-US" dirty="0" smtClean="0"/>
              <a:t>’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папіломах</a:t>
            </a:r>
            <a:r>
              <a:rPr lang="ru-RU" dirty="0" smtClean="0"/>
              <a:t> </a:t>
            </a:r>
            <a:r>
              <a:rPr lang="ru-RU" dirty="0" err="1" smtClean="0"/>
              <a:t>більшу</a:t>
            </a:r>
            <a:r>
              <a:rPr lang="ru-RU" dirty="0" smtClean="0"/>
              <a:t> </a:t>
            </a:r>
            <a:r>
              <a:rPr lang="ru-RU" dirty="0" err="1" smtClean="0"/>
              <a:t>частину</a:t>
            </a:r>
            <a:r>
              <a:rPr lang="ru-RU" dirty="0" smtClean="0"/>
              <a:t> об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му</a:t>
            </a:r>
            <a:r>
              <a:rPr lang="ru-RU" dirty="0" smtClean="0"/>
              <a:t> </a:t>
            </a:r>
            <a:r>
              <a:rPr lang="ru-RU" dirty="0" err="1" smtClean="0"/>
              <a:t>складає</a:t>
            </a:r>
            <a:r>
              <a:rPr lang="ru-RU" dirty="0" smtClean="0"/>
              <a:t> </a:t>
            </a:r>
            <a:r>
              <a:rPr lang="ru-RU" dirty="0" err="1" smtClean="0"/>
              <a:t>паренхіма</a:t>
            </a:r>
            <a:r>
              <a:rPr lang="ru-RU" dirty="0" smtClean="0"/>
              <a:t>, строма </a:t>
            </a:r>
            <a:r>
              <a:rPr lang="ru-RU" dirty="0" err="1" smtClean="0"/>
              <a:t>утворена</a:t>
            </a:r>
            <a:r>
              <a:rPr lang="ru-RU" dirty="0" smtClean="0"/>
              <a:t> </a:t>
            </a:r>
            <a:r>
              <a:rPr lang="ru-RU" dirty="0" err="1" smtClean="0"/>
              <a:t>пухкою</a:t>
            </a:r>
            <a:r>
              <a:rPr lang="ru-RU" dirty="0" smtClean="0"/>
              <a:t> волокнистою </a:t>
            </a:r>
            <a:r>
              <a:rPr lang="ru-RU" dirty="0" err="1" smtClean="0"/>
              <a:t>сполучною</a:t>
            </a:r>
            <a:r>
              <a:rPr lang="ru-RU" dirty="0" smtClean="0"/>
              <a:t> тканиною,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багаточисленими</a:t>
            </a:r>
            <a:r>
              <a:rPr lang="ru-RU" dirty="0" smtClean="0"/>
              <a:t> </a:t>
            </a:r>
            <a:r>
              <a:rPr lang="ru-RU" dirty="0" err="1" smtClean="0"/>
              <a:t>тонкостінними</a:t>
            </a:r>
            <a:r>
              <a:rPr lang="ru-RU" dirty="0" smtClean="0"/>
              <a:t> </a:t>
            </a:r>
            <a:r>
              <a:rPr lang="ru-RU" dirty="0" err="1" smtClean="0"/>
              <a:t>судинами</a:t>
            </a:r>
            <a:r>
              <a:rPr lang="ru-RU" dirty="0" smtClean="0"/>
              <a:t>. </a:t>
            </a:r>
            <a:r>
              <a:rPr lang="ru-RU" dirty="0" err="1" smtClean="0"/>
              <a:t>Розміри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виступає</a:t>
            </a:r>
            <a:r>
              <a:rPr lang="ru-RU" dirty="0" smtClean="0"/>
              <a:t> над </a:t>
            </a:r>
            <a:r>
              <a:rPr lang="ru-RU" dirty="0" err="1" smtClean="0"/>
              <a:t>поверхнею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слизової</a:t>
            </a:r>
            <a:r>
              <a:rPr lang="ru-RU" dirty="0" smtClean="0"/>
              <a:t>, </a:t>
            </a:r>
            <a:r>
              <a:rPr lang="ru-RU" dirty="0" err="1" smtClean="0"/>
              <a:t>варіюють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декількох</a:t>
            </a:r>
            <a:r>
              <a:rPr lang="ru-RU" dirty="0" smtClean="0"/>
              <a:t> </a:t>
            </a:r>
            <a:r>
              <a:rPr lang="ru-RU" dirty="0" err="1" smtClean="0"/>
              <a:t>міліметрів</a:t>
            </a:r>
            <a:r>
              <a:rPr lang="ru-RU" dirty="0" smtClean="0"/>
              <a:t> до </a:t>
            </a:r>
            <a:r>
              <a:rPr lang="ru-RU" dirty="0" err="1" smtClean="0"/>
              <a:t>сантиметрів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 </a:t>
            </a:r>
            <a:r>
              <a:rPr lang="ru-RU" dirty="0" err="1" smtClean="0"/>
              <a:t>сосочків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проявом</a:t>
            </a:r>
            <a:r>
              <a:rPr lang="ru-RU" dirty="0" smtClean="0"/>
              <a:t> </a:t>
            </a:r>
            <a:r>
              <a:rPr lang="ru-RU" dirty="0" err="1" smtClean="0"/>
              <a:t>тканинного</a:t>
            </a:r>
            <a:r>
              <a:rPr lang="ru-RU" dirty="0" smtClean="0"/>
              <a:t> </a:t>
            </a:r>
            <a:r>
              <a:rPr lang="ru-RU" dirty="0" err="1" smtClean="0"/>
              <a:t>атипізму</a:t>
            </a:r>
            <a:r>
              <a:rPr lang="ru-RU" dirty="0" smtClean="0"/>
              <a:t>. Принцип </a:t>
            </a:r>
            <a:r>
              <a:rPr lang="ru-RU" dirty="0" err="1" smtClean="0"/>
              <a:t>формування</a:t>
            </a:r>
            <a:r>
              <a:rPr lang="ru-RU" dirty="0" smtClean="0"/>
              <a:t> сосочка </a:t>
            </a:r>
            <a:r>
              <a:rPr lang="ru-RU" dirty="0" err="1" smtClean="0"/>
              <a:t>наступний</a:t>
            </a:r>
            <a:r>
              <a:rPr lang="ru-RU" dirty="0" smtClean="0"/>
              <a:t>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Периферія</a:t>
            </a:r>
            <a:r>
              <a:rPr lang="ru-RU" dirty="0" smtClean="0"/>
              <a:t> сосочка представлена  </a:t>
            </a:r>
            <a:r>
              <a:rPr lang="ru-RU" dirty="0" err="1" smtClean="0"/>
              <a:t>паренхімою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сформована </a:t>
            </a:r>
            <a:r>
              <a:rPr lang="ru-RU" dirty="0" err="1" smtClean="0"/>
              <a:t>із</a:t>
            </a:r>
            <a:r>
              <a:rPr lang="ru-RU" dirty="0" smtClean="0"/>
              <a:t>  </a:t>
            </a:r>
            <a:r>
              <a:rPr lang="ru-RU" dirty="0" err="1" smtClean="0"/>
              <a:t>покрівного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розростається</a:t>
            </a:r>
            <a:r>
              <a:rPr lang="ru-RU" dirty="0" smtClean="0"/>
              <a:t>,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всього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збільшеним</a:t>
            </a:r>
            <a:r>
              <a:rPr lang="ru-RU" dirty="0" smtClean="0"/>
              <a:t> числом </a:t>
            </a:r>
            <a:r>
              <a:rPr lang="ru-RU" dirty="0" err="1" smtClean="0"/>
              <a:t>шарів</a:t>
            </a:r>
            <a:r>
              <a:rPr lang="ru-RU" dirty="0" smtClean="0"/>
              <a:t>. У </a:t>
            </a:r>
            <a:r>
              <a:rPr lang="ru-RU" dirty="0" err="1" smtClean="0"/>
              <a:t>епітелії</a:t>
            </a:r>
            <a:r>
              <a:rPr lang="ru-RU" dirty="0" smtClean="0"/>
              <a:t> </a:t>
            </a:r>
            <a:r>
              <a:rPr lang="ru-RU" dirty="0" err="1" smtClean="0"/>
              <a:t>зберігається</a:t>
            </a:r>
            <a:r>
              <a:rPr lang="ru-RU" dirty="0" smtClean="0"/>
              <a:t> </a:t>
            </a:r>
            <a:r>
              <a:rPr lang="ru-RU" dirty="0" err="1" smtClean="0"/>
              <a:t>полярність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</a:t>
            </a:r>
            <a:r>
              <a:rPr lang="ru-RU" dirty="0" err="1" smtClean="0"/>
              <a:t>стратифікація</a:t>
            </a:r>
            <a:r>
              <a:rPr lang="ru-RU" dirty="0" smtClean="0"/>
              <a:t>, </a:t>
            </a:r>
            <a:r>
              <a:rPr lang="ru-RU" dirty="0" err="1" smtClean="0"/>
              <a:t>цілістність</a:t>
            </a:r>
            <a:r>
              <a:rPr lang="ru-RU" dirty="0" smtClean="0"/>
              <a:t> </a:t>
            </a:r>
            <a:r>
              <a:rPr lang="ru-RU" dirty="0" err="1" smtClean="0"/>
              <a:t>власної</a:t>
            </a:r>
            <a:r>
              <a:rPr lang="ru-RU" dirty="0" smtClean="0"/>
              <a:t> </a:t>
            </a:r>
            <a:r>
              <a:rPr lang="ru-RU" dirty="0" err="1" smtClean="0"/>
              <a:t>мембрани</a:t>
            </a:r>
            <a:r>
              <a:rPr lang="ru-RU" dirty="0" smtClean="0"/>
              <a:t>. Таким чином, </a:t>
            </a:r>
            <a:r>
              <a:rPr lang="ru-RU" dirty="0" err="1" smtClean="0"/>
              <a:t>клітинний</a:t>
            </a:r>
            <a:r>
              <a:rPr lang="ru-RU" dirty="0" smtClean="0"/>
              <a:t> </a:t>
            </a:r>
            <a:r>
              <a:rPr lang="ru-RU" dirty="0" err="1" smtClean="0"/>
              <a:t>атипізм</a:t>
            </a:r>
            <a:r>
              <a:rPr lang="ru-RU" dirty="0" smtClean="0"/>
              <a:t> </a:t>
            </a:r>
            <a:r>
              <a:rPr lang="ru-RU" dirty="0" err="1" smtClean="0"/>
              <a:t>виражений</a:t>
            </a:r>
            <a:r>
              <a:rPr lang="ru-RU" dirty="0" smtClean="0"/>
              <a:t> слабо. Строма </a:t>
            </a:r>
            <a:r>
              <a:rPr lang="ru-RU" dirty="0" err="1" smtClean="0"/>
              <a:t>пухлини</a:t>
            </a:r>
            <a:r>
              <a:rPr lang="ru-RU" dirty="0" smtClean="0"/>
              <a:t> у </a:t>
            </a:r>
            <a:r>
              <a:rPr lang="ru-RU" dirty="0" err="1" smtClean="0"/>
              <a:t>центрі</a:t>
            </a:r>
            <a:r>
              <a:rPr lang="ru-RU" dirty="0" smtClean="0"/>
              <a:t>. </a:t>
            </a:r>
            <a:r>
              <a:rPr lang="ru-RU" dirty="0" err="1" smtClean="0"/>
              <a:t>Тканинний</a:t>
            </a:r>
            <a:r>
              <a:rPr lang="ru-RU" dirty="0" smtClean="0"/>
              <a:t> </a:t>
            </a:r>
            <a:r>
              <a:rPr lang="ru-RU" dirty="0" err="1" smtClean="0"/>
              <a:t>атипізм</a:t>
            </a:r>
            <a:r>
              <a:rPr lang="ru-RU" dirty="0" smtClean="0"/>
              <a:t> </a:t>
            </a:r>
            <a:r>
              <a:rPr lang="ru-RU" dirty="0" err="1" smtClean="0"/>
              <a:t>проявляється</a:t>
            </a:r>
            <a:r>
              <a:rPr lang="ru-RU" dirty="0" smtClean="0"/>
              <a:t> </a:t>
            </a:r>
            <a:r>
              <a:rPr lang="ru-RU" dirty="0" err="1" smtClean="0"/>
              <a:t>нерівномірним</a:t>
            </a:r>
            <a:r>
              <a:rPr lang="ru-RU" dirty="0" smtClean="0"/>
              <a:t> </a:t>
            </a:r>
            <a:r>
              <a:rPr lang="ru-RU" dirty="0" err="1" smtClean="0"/>
              <a:t>розвитком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 та </a:t>
            </a:r>
            <a:r>
              <a:rPr lang="ru-RU" dirty="0" err="1" smtClean="0"/>
              <a:t>строми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утворенням</a:t>
            </a:r>
            <a:r>
              <a:rPr lang="ru-RU" dirty="0" smtClean="0"/>
              <a:t> </a:t>
            </a:r>
            <a:r>
              <a:rPr lang="ru-RU" dirty="0" err="1" smtClean="0"/>
              <a:t>атипових</a:t>
            </a:r>
            <a:r>
              <a:rPr lang="ru-RU" dirty="0" smtClean="0"/>
              <a:t> </a:t>
            </a:r>
            <a:r>
              <a:rPr lang="ru-RU" dirty="0" err="1" smtClean="0"/>
              <a:t>мілких</a:t>
            </a:r>
            <a:r>
              <a:rPr lang="ru-RU" dirty="0" smtClean="0"/>
              <a:t> </a:t>
            </a:r>
            <a:r>
              <a:rPr lang="ru-RU" dirty="0" err="1" smtClean="0"/>
              <a:t>кровоносних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Локалізуються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 на </a:t>
            </a:r>
            <a:r>
              <a:rPr lang="ru-RU" dirty="0" err="1" smtClean="0"/>
              <a:t>шкірі</a:t>
            </a:r>
            <a:r>
              <a:rPr lang="ru-RU" dirty="0" smtClean="0"/>
              <a:t>, </a:t>
            </a:r>
            <a:r>
              <a:rPr lang="ru-RU" dirty="0" err="1" smtClean="0"/>
              <a:t>слизових</a:t>
            </a:r>
            <a:r>
              <a:rPr lang="ru-RU" dirty="0" smtClean="0"/>
              <a:t> </a:t>
            </a:r>
            <a:r>
              <a:rPr lang="ru-RU" dirty="0" err="1" smtClean="0"/>
              <a:t>оболонках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покриті</a:t>
            </a:r>
            <a:r>
              <a:rPr lang="ru-RU" dirty="0" smtClean="0"/>
              <a:t> </a:t>
            </a:r>
            <a:r>
              <a:rPr lang="ru-RU" dirty="0" err="1" smtClean="0"/>
              <a:t>перехідним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незроговілим</a:t>
            </a:r>
            <a:r>
              <a:rPr lang="ru-RU" dirty="0" smtClean="0"/>
              <a:t> </a:t>
            </a:r>
            <a:r>
              <a:rPr lang="ru-RU" dirty="0" err="1" smtClean="0"/>
              <a:t>епітелієм</a:t>
            </a:r>
            <a:r>
              <a:rPr lang="ru-RU" dirty="0" smtClean="0"/>
              <a:t> (</a:t>
            </a:r>
            <a:r>
              <a:rPr lang="ru-RU" dirty="0" err="1" smtClean="0"/>
              <a:t>слизова</a:t>
            </a:r>
            <a:r>
              <a:rPr lang="ru-RU" dirty="0" smtClean="0"/>
              <a:t> </a:t>
            </a:r>
            <a:r>
              <a:rPr lang="ru-RU" dirty="0" err="1" smtClean="0"/>
              <a:t>оболонка</a:t>
            </a:r>
            <a:r>
              <a:rPr lang="ru-RU" dirty="0" smtClean="0"/>
              <a:t> </a:t>
            </a:r>
            <a:r>
              <a:rPr lang="ru-RU" dirty="0" err="1" smtClean="0"/>
              <a:t>порожнини</a:t>
            </a:r>
            <a:r>
              <a:rPr lang="ru-RU" dirty="0" smtClean="0"/>
              <a:t> рота, </a:t>
            </a:r>
            <a:r>
              <a:rPr lang="ru-RU" dirty="0" err="1" smtClean="0"/>
              <a:t>власне</a:t>
            </a:r>
            <a:r>
              <a:rPr lang="ru-RU" dirty="0" smtClean="0"/>
              <a:t> </a:t>
            </a:r>
            <a:r>
              <a:rPr lang="ru-RU" dirty="0" err="1" smtClean="0"/>
              <a:t>голосові</a:t>
            </a:r>
            <a:r>
              <a:rPr lang="ru-RU" dirty="0" smtClean="0"/>
              <a:t> </a:t>
            </a:r>
            <a:r>
              <a:rPr lang="ru-RU" dirty="0" err="1" smtClean="0"/>
              <a:t>зв</a:t>
            </a:r>
            <a:r>
              <a:rPr lang="en-US" dirty="0" smtClean="0"/>
              <a:t>’</a:t>
            </a:r>
            <a:r>
              <a:rPr lang="ru-RU" dirty="0" err="1" smtClean="0"/>
              <a:t>язки</a:t>
            </a:r>
            <a:r>
              <a:rPr lang="ru-RU" dirty="0" smtClean="0"/>
              <a:t>, лоханки </a:t>
            </a:r>
            <a:r>
              <a:rPr lang="ru-RU" dirty="0" err="1" smtClean="0"/>
              <a:t>нирок</a:t>
            </a:r>
            <a:r>
              <a:rPr lang="ru-RU" dirty="0" smtClean="0"/>
              <a:t>, </a:t>
            </a:r>
            <a:r>
              <a:rPr lang="ru-RU" dirty="0" err="1" smtClean="0"/>
              <a:t>сечоводи</a:t>
            </a:r>
            <a:r>
              <a:rPr lang="ru-RU" dirty="0" smtClean="0"/>
              <a:t>, </a:t>
            </a:r>
            <a:r>
              <a:rPr lang="ru-RU" dirty="0" err="1" smtClean="0"/>
              <a:t>сечовий</a:t>
            </a:r>
            <a:r>
              <a:rPr lang="ru-RU" dirty="0" smtClean="0"/>
              <a:t> </a:t>
            </a:r>
            <a:r>
              <a:rPr lang="ru-RU" dirty="0" err="1" smtClean="0"/>
              <a:t>міхур</a:t>
            </a:r>
            <a:r>
              <a:rPr lang="ru-RU" dirty="0" smtClean="0"/>
              <a:t>). </a:t>
            </a:r>
            <a:r>
              <a:rPr lang="ru-RU" dirty="0" err="1" smtClean="0"/>
              <a:t>Найбільше</a:t>
            </a:r>
            <a:r>
              <a:rPr lang="ru-RU" dirty="0" smtClean="0"/>
              <a:t> </a:t>
            </a:r>
            <a:r>
              <a:rPr lang="ru-RU" dirty="0" err="1" smtClean="0"/>
              <a:t>клінічне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 </a:t>
            </a:r>
            <a:r>
              <a:rPr lang="ru-RU" dirty="0" err="1" smtClean="0"/>
              <a:t>гортані</a:t>
            </a:r>
            <a:r>
              <a:rPr lang="ru-RU" dirty="0" smtClean="0"/>
              <a:t> та </a:t>
            </a:r>
            <a:r>
              <a:rPr lang="ru-RU" dirty="0" err="1" smtClean="0"/>
              <a:t>сечового</a:t>
            </a:r>
            <a:r>
              <a:rPr lang="ru-RU" dirty="0" smtClean="0"/>
              <a:t> </a:t>
            </a:r>
            <a:r>
              <a:rPr lang="ru-RU" dirty="0" err="1" smtClean="0"/>
              <a:t>міхура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Папілома</a:t>
            </a:r>
            <a:r>
              <a:rPr lang="ru-RU" dirty="0" smtClean="0"/>
              <a:t> </a:t>
            </a:r>
            <a:r>
              <a:rPr lang="ru-RU" dirty="0" err="1" smtClean="0"/>
              <a:t>гортані</a:t>
            </a:r>
            <a:r>
              <a:rPr lang="ru-RU" dirty="0" smtClean="0"/>
              <a:t>. За </a:t>
            </a:r>
            <a:r>
              <a:rPr lang="ru-RU" dirty="0" err="1" smtClean="0"/>
              <a:t>гістологічною</a:t>
            </a:r>
            <a:r>
              <a:rPr lang="ru-RU" dirty="0" smtClean="0"/>
              <a:t> </a:t>
            </a:r>
            <a:r>
              <a:rPr lang="ru-RU" dirty="0" err="1" smtClean="0"/>
              <a:t>будовою</a:t>
            </a:r>
            <a:r>
              <a:rPr lang="ru-RU" dirty="0" smtClean="0"/>
              <a:t> </a:t>
            </a:r>
            <a:r>
              <a:rPr lang="ru-RU" dirty="0" err="1" smtClean="0"/>
              <a:t>найчастіше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плоскоклітинна</a:t>
            </a:r>
            <a:r>
              <a:rPr lang="ru-RU" dirty="0" smtClean="0"/>
              <a:t> </a:t>
            </a:r>
            <a:r>
              <a:rPr lang="ru-RU" dirty="0" err="1" smtClean="0"/>
              <a:t>папілома</a:t>
            </a:r>
            <a:r>
              <a:rPr lang="ru-RU" dirty="0" smtClean="0"/>
              <a:t>.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новоутворення</a:t>
            </a:r>
            <a:r>
              <a:rPr lang="ru-RU" dirty="0" smtClean="0"/>
              <a:t> </a:t>
            </a:r>
            <a:r>
              <a:rPr lang="ru-RU" dirty="0" err="1" smtClean="0"/>
              <a:t>зустрічаються</a:t>
            </a:r>
            <a:r>
              <a:rPr lang="ru-RU" dirty="0" smtClean="0"/>
              <a:t> у </a:t>
            </a:r>
            <a:r>
              <a:rPr lang="ru-RU" dirty="0" err="1" smtClean="0"/>
              <a:t>дітей</a:t>
            </a:r>
            <a:r>
              <a:rPr lang="ru-RU" dirty="0" smtClean="0"/>
              <a:t>, особливо перших </a:t>
            </a:r>
            <a:r>
              <a:rPr lang="ru-RU" dirty="0" err="1" smtClean="0"/>
              <a:t>років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, та у </a:t>
            </a:r>
            <a:r>
              <a:rPr lang="ru-RU" dirty="0" err="1" smtClean="0"/>
              <a:t>дорослих</a:t>
            </a:r>
            <a:r>
              <a:rPr lang="ru-RU" dirty="0" smtClean="0"/>
              <a:t>, </a:t>
            </a:r>
            <a:r>
              <a:rPr lang="ru-RU" dirty="0" err="1" smtClean="0"/>
              <a:t>найчастіше</a:t>
            </a:r>
            <a:r>
              <a:rPr lang="ru-RU" dirty="0" smtClean="0"/>
              <a:t> </a:t>
            </a:r>
            <a:r>
              <a:rPr lang="ru-RU" dirty="0" err="1" smtClean="0"/>
              <a:t>всього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чоловіків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1269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Папілома гортані</a:t>
              </a:r>
            </a:p>
          </p:txBody>
        </p:sp>
        <p:sp>
          <p:nvSpPr>
            <p:cNvPr id="11270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71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72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73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267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1268" name="Picture 10" descr="C:\Мои документы\Лекции мультимедиа\опухоли цнс\папиллома гортани 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914400"/>
            <a:ext cx="6402388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2293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Папілома гортані</a:t>
              </a:r>
            </a:p>
          </p:txBody>
        </p:sp>
        <p:sp>
          <p:nvSpPr>
            <p:cNvPr id="12294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295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296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297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2291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2292" name="Picture 10" descr="C:\Мои документы\Лекции мультимедиа\опухоли цнс\папиллома гортани 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685800"/>
            <a:ext cx="6402388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На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dirty="0" err="1" smtClean="0"/>
              <a:t>клінічних</a:t>
            </a:r>
            <a:r>
              <a:rPr lang="ru-RU" dirty="0" smtClean="0"/>
              <a:t> та </a:t>
            </a:r>
            <a:r>
              <a:rPr lang="ru-RU" dirty="0" err="1" smtClean="0"/>
              <a:t>морфологічних</a:t>
            </a:r>
            <a:r>
              <a:rPr lang="ru-RU" dirty="0" smtClean="0"/>
              <a:t> </a:t>
            </a:r>
            <a:r>
              <a:rPr lang="ru-RU" dirty="0" err="1" smtClean="0"/>
              <a:t>особливостей</a:t>
            </a:r>
            <a:r>
              <a:rPr lang="ru-RU" dirty="0" smtClean="0"/>
              <a:t> </a:t>
            </a:r>
            <a:r>
              <a:rPr lang="ru-RU" dirty="0" err="1" smtClean="0"/>
              <a:t>розрізняють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 </a:t>
            </a:r>
            <a:r>
              <a:rPr lang="ru-RU" dirty="0" err="1" smtClean="0"/>
              <a:t>дитячого</a:t>
            </a:r>
            <a:r>
              <a:rPr lang="ru-RU" dirty="0" smtClean="0"/>
              <a:t> </a:t>
            </a:r>
            <a:r>
              <a:rPr lang="ru-RU" dirty="0" err="1" smtClean="0"/>
              <a:t>віку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 </a:t>
            </a:r>
            <a:r>
              <a:rPr lang="ru-RU" dirty="0" err="1" smtClean="0"/>
              <a:t>дорослих</a:t>
            </a:r>
            <a:r>
              <a:rPr lang="ru-RU" dirty="0" smtClean="0"/>
              <a:t>. </a:t>
            </a:r>
          </a:p>
          <a:p>
            <a:pPr eaLnBrk="1" hangingPunct="1">
              <a:defRPr/>
            </a:pPr>
            <a:r>
              <a:rPr lang="ru-RU" dirty="0" err="1" smtClean="0"/>
              <a:t>Папіломи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 та </a:t>
            </a:r>
            <a:r>
              <a:rPr lang="ru-RU" dirty="0" err="1" smtClean="0"/>
              <a:t>підлітків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ювенільні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, </a:t>
            </a:r>
            <a:r>
              <a:rPr lang="ru-RU" dirty="0" err="1" smtClean="0"/>
              <a:t>найчастіше</a:t>
            </a:r>
            <a:r>
              <a:rPr lang="ru-RU" dirty="0" smtClean="0"/>
              <a:t> </a:t>
            </a:r>
            <a:r>
              <a:rPr lang="ru-RU" dirty="0" err="1" smtClean="0"/>
              <a:t>бувають</a:t>
            </a:r>
            <a:r>
              <a:rPr lang="ru-RU" dirty="0" smtClean="0"/>
              <a:t> </a:t>
            </a:r>
            <a:r>
              <a:rPr lang="ru-RU" dirty="0" err="1" smtClean="0"/>
              <a:t>множинними</a:t>
            </a:r>
            <a:r>
              <a:rPr lang="ru-RU" dirty="0" smtClean="0"/>
              <a:t> (</a:t>
            </a:r>
            <a:r>
              <a:rPr lang="ru-RU" dirty="0" err="1" smtClean="0"/>
              <a:t>папіломатоз</a:t>
            </a:r>
            <a:r>
              <a:rPr lang="ru-RU" dirty="0" smtClean="0"/>
              <a:t> </a:t>
            </a:r>
            <a:r>
              <a:rPr lang="ru-RU" dirty="0" err="1" smtClean="0"/>
              <a:t>гортані</a:t>
            </a:r>
            <a:r>
              <a:rPr lang="ru-RU" dirty="0" smtClean="0"/>
              <a:t>). </a:t>
            </a:r>
            <a:r>
              <a:rPr lang="ru-RU" dirty="0" err="1" smtClean="0"/>
              <a:t>Наибільш</a:t>
            </a:r>
            <a:r>
              <a:rPr lang="ru-RU" dirty="0" smtClean="0"/>
              <a:t> часта </a:t>
            </a:r>
            <a:r>
              <a:rPr lang="ru-RU" dirty="0" err="1" smtClean="0"/>
              <a:t>локалізація</a:t>
            </a:r>
            <a:r>
              <a:rPr lang="ru-RU" dirty="0" smtClean="0"/>
              <a:t> - </a:t>
            </a:r>
            <a:r>
              <a:rPr lang="ru-RU" dirty="0" err="1" smtClean="0"/>
              <a:t>передня</a:t>
            </a:r>
            <a:r>
              <a:rPr lang="ru-RU" dirty="0" smtClean="0"/>
              <a:t> </a:t>
            </a:r>
            <a:r>
              <a:rPr lang="ru-RU" dirty="0" err="1" smtClean="0"/>
              <a:t>третина</a:t>
            </a:r>
            <a:r>
              <a:rPr lang="ru-RU" dirty="0" smtClean="0"/>
              <a:t> </a:t>
            </a:r>
            <a:r>
              <a:rPr lang="ru-RU" dirty="0" err="1" smtClean="0"/>
              <a:t>голосових</a:t>
            </a:r>
            <a:r>
              <a:rPr lang="ru-RU" dirty="0" smtClean="0"/>
              <a:t> </a:t>
            </a:r>
            <a:r>
              <a:rPr lang="ru-RU" dirty="0" err="1" smtClean="0"/>
              <a:t>зв</a:t>
            </a:r>
            <a:r>
              <a:rPr lang="en-US" dirty="0" smtClean="0"/>
              <a:t>’</a:t>
            </a:r>
            <a:r>
              <a:rPr lang="ru-RU" dirty="0" err="1" smtClean="0"/>
              <a:t>язок</a:t>
            </a:r>
            <a:r>
              <a:rPr lang="ru-RU" dirty="0" smtClean="0"/>
              <a:t>. </a:t>
            </a:r>
            <a:r>
              <a:rPr lang="ru-RU" dirty="0" err="1" smtClean="0"/>
              <a:t>Нерідко</a:t>
            </a:r>
            <a:r>
              <a:rPr lang="ru-RU" dirty="0" smtClean="0"/>
              <a:t> вони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локалізуватися</a:t>
            </a:r>
            <a:r>
              <a:rPr lang="ru-RU" dirty="0" smtClean="0"/>
              <a:t> на </a:t>
            </a:r>
            <a:r>
              <a:rPr lang="ru-RU" dirty="0" err="1" smtClean="0"/>
              <a:t>вестибулярних</a:t>
            </a:r>
            <a:r>
              <a:rPr lang="ru-RU" dirty="0" smtClean="0"/>
              <a:t> складках та </a:t>
            </a:r>
            <a:r>
              <a:rPr lang="ru-RU" dirty="0" err="1" smtClean="0"/>
              <a:t>слизовій</a:t>
            </a:r>
            <a:r>
              <a:rPr lang="ru-RU" dirty="0" smtClean="0"/>
              <a:t> </a:t>
            </a:r>
            <a:r>
              <a:rPr lang="ru-RU" dirty="0" err="1" smtClean="0"/>
              <a:t>гортанних</a:t>
            </a:r>
            <a:r>
              <a:rPr lang="ru-RU" dirty="0" smtClean="0"/>
              <a:t> </a:t>
            </a:r>
            <a:r>
              <a:rPr lang="ru-RU" dirty="0" err="1" smtClean="0"/>
              <a:t>шлуночків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Макроскопічно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вид </a:t>
            </a:r>
            <a:r>
              <a:rPr lang="ru-RU" dirty="0" err="1" smtClean="0"/>
              <a:t>бородавкоподібних</a:t>
            </a:r>
            <a:r>
              <a:rPr lang="ru-RU" dirty="0" smtClean="0"/>
              <a:t> </a:t>
            </a:r>
            <a:r>
              <a:rPr lang="ru-RU" dirty="0" err="1" smtClean="0"/>
              <a:t>утворень</a:t>
            </a:r>
            <a:r>
              <a:rPr lang="ru-RU" dirty="0" smtClean="0"/>
              <a:t> </a:t>
            </a:r>
            <a:r>
              <a:rPr lang="ru-RU" dirty="0" err="1" smtClean="0"/>
              <a:t>рожево-червоного</a:t>
            </a:r>
            <a:r>
              <a:rPr lang="ru-RU" dirty="0" smtClean="0"/>
              <a:t> </a:t>
            </a:r>
            <a:r>
              <a:rPr lang="ru-RU" dirty="0" err="1" smtClean="0"/>
              <a:t>кольору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мілкозернистою</a:t>
            </a:r>
            <a:r>
              <a:rPr lang="ru-RU" dirty="0" smtClean="0"/>
              <a:t> </a:t>
            </a:r>
            <a:r>
              <a:rPr lang="ru-RU" dirty="0" err="1" smtClean="0"/>
              <a:t>поверхнею</a:t>
            </a:r>
            <a:r>
              <a:rPr lang="ru-RU" dirty="0" smtClean="0"/>
              <a:t> на </a:t>
            </a:r>
            <a:r>
              <a:rPr lang="ru-RU" dirty="0" err="1" smtClean="0"/>
              <a:t>тонкій</a:t>
            </a:r>
            <a:r>
              <a:rPr lang="ru-RU" dirty="0" smtClean="0"/>
              <a:t> </a:t>
            </a:r>
            <a:r>
              <a:rPr lang="ru-RU" dirty="0" err="1" smtClean="0"/>
              <a:t>ніжці</a:t>
            </a:r>
            <a:r>
              <a:rPr lang="ru-RU" dirty="0" smtClean="0"/>
              <a:t>.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всього</a:t>
            </a:r>
            <a:r>
              <a:rPr lang="ru-RU" dirty="0" smtClean="0"/>
              <a:t> - </a:t>
            </a:r>
            <a:r>
              <a:rPr lang="ru-RU" dirty="0" err="1" smtClean="0"/>
              <a:t>це</a:t>
            </a:r>
            <a:r>
              <a:rPr lang="ru-RU" dirty="0" smtClean="0"/>
              <a:t> м</a:t>
            </a:r>
            <a:r>
              <a:rPr lang="en-US" dirty="0" smtClean="0"/>
              <a:t>’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паренхіма</a:t>
            </a:r>
            <a:r>
              <a:rPr lang="ru-RU" dirty="0" smtClean="0"/>
              <a:t> </a:t>
            </a:r>
            <a:r>
              <a:rPr lang="ru-RU" dirty="0" err="1" smtClean="0"/>
              <a:t>цих</a:t>
            </a:r>
            <a:r>
              <a:rPr lang="ru-RU" dirty="0" smtClean="0"/>
              <a:t> </a:t>
            </a:r>
            <a:r>
              <a:rPr lang="ru-RU" dirty="0" err="1" smtClean="0"/>
              <a:t>пухлин</a:t>
            </a:r>
            <a:r>
              <a:rPr lang="ru-RU" dirty="0" smtClean="0"/>
              <a:t> </a:t>
            </a:r>
            <a:r>
              <a:rPr lang="ru-RU" dirty="0" err="1" smtClean="0"/>
              <a:t>утворена</a:t>
            </a:r>
            <a:r>
              <a:rPr lang="ru-RU" dirty="0" smtClean="0"/>
              <a:t> </a:t>
            </a:r>
            <a:r>
              <a:rPr lang="ru-RU" dirty="0" err="1" smtClean="0"/>
              <a:t>сосочковими</a:t>
            </a:r>
            <a:r>
              <a:rPr lang="ru-RU" dirty="0" smtClean="0"/>
              <a:t> </a:t>
            </a:r>
            <a:r>
              <a:rPr lang="ru-RU" dirty="0" err="1" smtClean="0"/>
              <a:t>розростаннями</a:t>
            </a:r>
            <a:r>
              <a:rPr lang="ru-RU" dirty="0" smtClean="0"/>
              <a:t> </a:t>
            </a:r>
            <a:r>
              <a:rPr lang="ru-RU" dirty="0" err="1" smtClean="0"/>
              <a:t>багатошарового</a:t>
            </a:r>
            <a:r>
              <a:rPr lang="ru-RU" dirty="0" smtClean="0"/>
              <a:t> плоского </a:t>
            </a:r>
            <a:r>
              <a:rPr lang="ru-RU" dirty="0" err="1" smtClean="0"/>
              <a:t>незроговілого</a:t>
            </a:r>
            <a:r>
              <a:rPr lang="ru-RU" dirty="0" smtClean="0"/>
              <a:t>, </a:t>
            </a:r>
            <a:r>
              <a:rPr lang="ru-RU" dirty="0" err="1" smtClean="0"/>
              <a:t>рідше</a:t>
            </a:r>
            <a:r>
              <a:rPr lang="ru-RU" dirty="0" smtClean="0"/>
              <a:t> </a:t>
            </a:r>
            <a:r>
              <a:rPr lang="ru-RU" dirty="0" err="1" smtClean="0"/>
              <a:t>зроговілого</a:t>
            </a:r>
            <a:r>
              <a:rPr lang="ru-RU" dirty="0" smtClean="0"/>
              <a:t>, </a:t>
            </a:r>
            <a:r>
              <a:rPr lang="ru-RU" dirty="0" err="1" smtClean="0"/>
              <a:t>епітелія</a:t>
            </a:r>
            <a:r>
              <a:rPr lang="ru-RU" dirty="0" smtClean="0"/>
              <a:t>. </a:t>
            </a: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паренхіма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бути представлена </a:t>
            </a:r>
            <a:r>
              <a:rPr lang="ru-RU" dirty="0" err="1" smtClean="0"/>
              <a:t>респіраторним</a:t>
            </a:r>
            <a:r>
              <a:rPr lang="ru-RU" dirty="0" smtClean="0"/>
              <a:t> </a:t>
            </a:r>
            <a:r>
              <a:rPr lang="ru-RU" dirty="0" err="1" smtClean="0"/>
              <a:t>епітелієм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тоді</a:t>
            </a:r>
            <a:r>
              <a:rPr lang="ru-RU" dirty="0" smtClean="0"/>
              <a:t> сосочки </a:t>
            </a:r>
            <a:r>
              <a:rPr lang="ru-RU" dirty="0" err="1" smtClean="0"/>
              <a:t>покриті</a:t>
            </a:r>
            <a:r>
              <a:rPr lang="ru-RU" dirty="0" smtClean="0"/>
              <a:t> </a:t>
            </a:r>
            <a:r>
              <a:rPr lang="ru-RU" dirty="0" err="1" smtClean="0"/>
              <a:t>кубічним</a:t>
            </a:r>
            <a:r>
              <a:rPr lang="ru-RU" dirty="0" smtClean="0"/>
              <a:t>, </a:t>
            </a:r>
            <a:r>
              <a:rPr lang="ru-RU" dirty="0" err="1" smtClean="0"/>
              <a:t>призматичним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миготливим</a:t>
            </a:r>
            <a:r>
              <a:rPr lang="ru-RU" dirty="0" smtClean="0"/>
              <a:t> </a:t>
            </a:r>
            <a:r>
              <a:rPr lang="ru-RU" dirty="0" err="1" smtClean="0"/>
              <a:t>епітелієм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Строма </a:t>
            </a:r>
            <a:r>
              <a:rPr lang="ru-RU" dirty="0" err="1" smtClean="0"/>
              <a:t>сосочків</a:t>
            </a:r>
            <a:r>
              <a:rPr lang="ru-RU" dirty="0" smtClean="0"/>
              <a:t> представлена </a:t>
            </a:r>
            <a:r>
              <a:rPr lang="ru-RU" dirty="0" err="1" smtClean="0"/>
              <a:t>пухкою</a:t>
            </a:r>
            <a:r>
              <a:rPr lang="ru-RU" dirty="0" smtClean="0"/>
              <a:t> </a:t>
            </a:r>
            <a:r>
              <a:rPr lang="ru-RU" dirty="0" err="1" smtClean="0"/>
              <a:t>ніжно-волокнистою</a:t>
            </a:r>
            <a:r>
              <a:rPr lang="ru-RU" dirty="0" smtClean="0"/>
              <a:t> </a:t>
            </a:r>
            <a:r>
              <a:rPr lang="ru-RU" dirty="0" err="1" smtClean="0"/>
              <a:t>сполучною</a:t>
            </a:r>
            <a:r>
              <a:rPr lang="ru-RU" dirty="0" smtClean="0"/>
              <a:t> тканиною, добре </a:t>
            </a:r>
            <a:r>
              <a:rPr lang="ru-RU" dirty="0" err="1" smtClean="0"/>
              <a:t>васкуляризованою</a:t>
            </a:r>
            <a:r>
              <a:rPr lang="ru-RU" dirty="0" smtClean="0"/>
              <a:t>. Вони легко </a:t>
            </a:r>
            <a:r>
              <a:rPr lang="ru-RU" dirty="0" err="1" smtClean="0"/>
              <a:t>травмуються</a:t>
            </a:r>
            <a:r>
              <a:rPr lang="ru-RU" dirty="0" smtClean="0"/>
              <a:t>, </a:t>
            </a:r>
            <a:r>
              <a:rPr lang="ru-RU" dirty="0" err="1" smtClean="0"/>
              <a:t>кровоточать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ru-RU" dirty="0" err="1" smtClean="0"/>
              <a:t>Клінічно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 </a:t>
            </a:r>
            <a:r>
              <a:rPr lang="ru-RU" dirty="0" err="1" smtClean="0"/>
              <a:t>гортані</a:t>
            </a:r>
            <a:r>
              <a:rPr lang="ru-RU" dirty="0" smtClean="0"/>
              <a:t> </a:t>
            </a:r>
            <a:r>
              <a:rPr lang="ru-RU" dirty="0" err="1" smtClean="0"/>
              <a:t>проявляються</a:t>
            </a:r>
            <a:r>
              <a:rPr lang="ru-RU" dirty="0" smtClean="0"/>
              <a:t> </a:t>
            </a:r>
            <a:r>
              <a:rPr lang="ru-RU" dirty="0" err="1" smtClean="0"/>
              <a:t>сиплістю</a:t>
            </a:r>
            <a:r>
              <a:rPr lang="ru-RU" dirty="0" smtClean="0"/>
              <a:t>, </a:t>
            </a:r>
            <a:r>
              <a:rPr lang="ru-RU" dirty="0" err="1" smtClean="0"/>
              <a:t>хриплістю</a:t>
            </a:r>
            <a:r>
              <a:rPr lang="ru-RU" dirty="0" smtClean="0"/>
              <a:t> голосу,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афонією</a:t>
            </a:r>
            <a:r>
              <a:rPr lang="ru-RU" dirty="0" smtClean="0"/>
              <a:t> (</a:t>
            </a:r>
            <a:r>
              <a:rPr lang="ru-RU" dirty="0" err="1" smtClean="0"/>
              <a:t>повною</a:t>
            </a:r>
            <a:r>
              <a:rPr lang="ru-RU" dirty="0" smtClean="0"/>
              <a:t> </a:t>
            </a:r>
            <a:r>
              <a:rPr lang="ru-RU" dirty="0" err="1" smtClean="0"/>
              <a:t>втратою</a:t>
            </a:r>
            <a:r>
              <a:rPr lang="ru-RU" dirty="0" smtClean="0"/>
              <a:t> голосу). </a:t>
            </a:r>
            <a:r>
              <a:rPr lang="ru-RU" dirty="0" err="1" smtClean="0"/>
              <a:t>Папіломи</a:t>
            </a:r>
            <a:r>
              <a:rPr lang="ru-RU" dirty="0" smtClean="0"/>
              <a:t> на </a:t>
            </a:r>
            <a:r>
              <a:rPr lang="ru-RU" dirty="0" err="1" smtClean="0"/>
              <a:t>довгій</a:t>
            </a:r>
            <a:r>
              <a:rPr lang="ru-RU" dirty="0" smtClean="0"/>
              <a:t> </a:t>
            </a:r>
            <a:r>
              <a:rPr lang="ru-RU" dirty="0" err="1" smtClean="0"/>
              <a:t>ніжці</a:t>
            </a:r>
            <a:r>
              <a:rPr lang="ru-RU" dirty="0" smtClean="0"/>
              <a:t>, у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потрапляння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просвіт</a:t>
            </a:r>
            <a:r>
              <a:rPr lang="ru-RU" dirty="0" smtClean="0"/>
              <a:t> </a:t>
            </a:r>
            <a:r>
              <a:rPr lang="ru-RU" dirty="0" err="1" smtClean="0"/>
              <a:t>голосової</a:t>
            </a:r>
            <a:r>
              <a:rPr lang="ru-RU" dirty="0" smtClean="0"/>
              <a:t> </a:t>
            </a:r>
            <a:r>
              <a:rPr lang="ru-RU" dirty="0" err="1" smtClean="0"/>
              <a:t>щілини</a:t>
            </a:r>
            <a:r>
              <a:rPr lang="ru-RU" dirty="0" smtClean="0"/>
              <a:t>,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викликати</a:t>
            </a:r>
            <a:r>
              <a:rPr lang="ru-RU" dirty="0" smtClean="0"/>
              <a:t> </a:t>
            </a:r>
            <a:r>
              <a:rPr lang="ru-RU" dirty="0" err="1" smtClean="0"/>
              <a:t>раптову</a:t>
            </a:r>
            <a:r>
              <a:rPr lang="ru-RU" dirty="0" smtClean="0"/>
              <a:t> смерть </a:t>
            </a:r>
            <a:r>
              <a:rPr lang="ru-RU" dirty="0" err="1" smtClean="0"/>
              <a:t>дитини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асфіксії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Лікування</a:t>
            </a:r>
            <a:r>
              <a:rPr lang="ru-RU" dirty="0" smtClean="0"/>
              <a:t> - </a:t>
            </a:r>
            <a:r>
              <a:rPr lang="ru-RU" dirty="0" err="1" smtClean="0"/>
              <a:t>видалення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хірургічним</a:t>
            </a:r>
            <a:r>
              <a:rPr lang="ru-RU" dirty="0" smtClean="0"/>
              <a:t> шляхом.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видалення</a:t>
            </a:r>
            <a:r>
              <a:rPr lang="ru-RU" dirty="0" smtClean="0"/>
              <a:t>, </a:t>
            </a:r>
            <a:r>
              <a:rPr lang="ru-RU" dirty="0" err="1" smtClean="0"/>
              <a:t>папіломи</a:t>
            </a:r>
            <a:r>
              <a:rPr lang="ru-RU" dirty="0" smtClean="0"/>
              <a:t> </a:t>
            </a:r>
            <a:r>
              <a:rPr lang="ru-RU" dirty="0" err="1" smtClean="0"/>
              <a:t>гортані</a:t>
            </a:r>
            <a:r>
              <a:rPr lang="ru-RU" dirty="0" smtClean="0"/>
              <a:t> у </a:t>
            </a:r>
            <a:r>
              <a:rPr lang="ru-RU" dirty="0" err="1" smtClean="0"/>
              <a:t>дітей</a:t>
            </a:r>
            <a:r>
              <a:rPr lang="ru-RU" dirty="0" smtClean="0"/>
              <a:t> часто </a:t>
            </a:r>
            <a:r>
              <a:rPr lang="ru-RU" dirty="0" err="1" smtClean="0"/>
              <a:t>рецидивують</a:t>
            </a:r>
            <a:r>
              <a:rPr lang="ru-RU" dirty="0" smtClean="0"/>
              <a:t>, </a:t>
            </a:r>
            <a:r>
              <a:rPr lang="ru-RU" dirty="0" err="1" smtClean="0"/>
              <a:t>схильні</a:t>
            </a:r>
            <a:r>
              <a:rPr lang="ru-RU" dirty="0" smtClean="0"/>
              <a:t> до </a:t>
            </a:r>
            <a:r>
              <a:rPr lang="ru-RU" dirty="0" err="1" smtClean="0"/>
              <a:t>поширення</a:t>
            </a:r>
            <a:r>
              <a:rPr lang="ru-RU" dirty="0" smtClean="0"/>
              <a:t> по </a:t>
            </a:r>
            <a:r>
              <a:rPr lang="ru-RU" dirty="0" err="1" smtClean="0"/>
              <a:t>всій</a:t>
            </a:r>
            <a:r>
              <a:rPr lang="ru-RU" dirty="0" smtClean="0"/>
              <a:t> </a:t>
            </a:r>
            <a:r>
              <a:rPr lang="ru-RU" dirty="0" err="1" smtClean="0"/>
              <a:t>слизовій</a:t>
            </a:r>
            <a:r>
              <a:rPr lang="ru-RU" dirty="0" smtClean="0"/>
              <a:t> </a:t>
            </a:r>
            <a:r>
              <a:rPr lang="ru-RU" dirty="0" err="1" smtClean="0"/>
              <a:t>гортані</a:t>
            </a:r>
            <a:r>
              <a:rPr lang="ru-RU" dirty="0" smtClean="0"/>
              <a:t>. Але </a:t>
            </a:r>
            <a:r>
              <a:rPr lang="ru-RU" dirty="0" err="1" smtClean="0"/>
              <a:t>перетворення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 у </a:t>
            </a:r>
            <a:r>
              <a:rPr lang="ru-RU" dirty="0" err="1" smtClean="0"/>
              <a:t>злоякісну</a:t>
            </a:r>
            <a:r>
              <a:rPr lang="ru-RU" dirty="0" smtClean="0"/>
              <a:t> </a:t>
            </a:r>
            <a:r>
              <a:rPr lang="ru-RU" dirty="0" err="1" smtClean="0"/>
              <a:t>пухлину</a:t>
            </a:r>
            <a:r>
              <a:rPr lang="ru-RU" dirty="0" smtClean="0"/>
              <a:t> 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 </a:t>
            </a:r>
            <a:r>
              <a:rPr lang="ru-RU" dirty="0" err="1" smtClean="0"/>
              <a:t>спостерігається</a:t>
            </a:r>
            <a:r>
              <a:rPr lang="ru-RU" dirty="0" smtClean="0"/>
              <a:t> </a:t>
            </a:r>
            <a:r>
              <a:rPr lang="ru-RU" dirty="0" err="1" smtClean="0"/>
              <a:t>виключно</a:t>
            </a:r>
            <a:r>
              <a:rPr lang="ru-RU" dirty="0" smtClean="0"/>
              <a:t> </a:t>
            </a:r>
            <a:r>
              <a:rPr lang="ru-RU" dirty="0" err="1" smtClean="0"/>
              <a:t>рідко</a:t>
            </a:r>
            <a:r>
              <a:rPr lang="ru-RU" dirty="0" smtClean="0"/>
              <a:t>. У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статевого</a:t>
            </a:r>
            <a:r>
              <a:rPr lang="ru-RU" dirty="0" smtClean="0"/>
              <a:t> </a:t>
            </a:r>
            <a:r>
              <a:rPr lang="ru-RU" dirty="0" err="1" smtClean="0"/>
              <a:t>дозрівання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 </a:t>
            </a: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піддаються</a:t>
            </a:r>
            <a:r>
              <a:rPr lang="ru-RU" dirty="0" smtClean="0"/>
              <a:t> </a:t>
            </a:r>
            <a:r>
              <a:rPr lang="ru-RU" dirty="0" err="1" smtClean="0"/>
              <a:t>спонтанній</a:t>
            </a:r>
            <a:r>
              <a:rPr lang="ru-RU" dirty="0" smtClean="0"/>
              <a:t> </a:t>
            </a:r>
            <a:r>
              <a:rPr lang="ru-RU" dirty="0" err="1" smtClean="0"/>
              <a:t>регресії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Папіломи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виникають</a:t>
            </a:r>
            <a:r>
              <a:rPr lang="ru-RU" dirty="0" smtClean="0"/>
              <a:t> у </a:t>
            </a:r>
            <a:r>
              <a:rPr lang="ru-RU" dirty="0" err="1" smtClean="0"/>
              <a:t>дорослих</a:t>
            </a:r>
            <a:r>
              <a:rPr lang="ru-RU" dirty="0" smtClean="0"/>
              <a:t>, як правило, </a:t>
            </a:r>
            <a:r>
              <a:rPr lang="ru-RU" dirty="0" err="1" smtClean="0"/>
              <a:t>бувають</a:t>
            </a:r>
            <a:r>
              <a:rPr lang="ru-RU" dirty="0" smtClean="0"/>
              <a:t> </a:t>
            </a:r>
            <a:r>
              <a:rPr lang="ru-RU" dirty="0" err="1" smtClean="0"/>
              <a:t>одиночними</a:t>
            </a:r>
            <a:r>
              <a:rPr lang="ru-RU" dirty="0" smtClean="0"/>
              <a:t>. </a:t>
            </a:r>
            <a:r>
              <a:rPr lang="ru-RU" dirty="0" err="1" smtClean="0"/>
              <a:t>Макроскопічно</a:t>
            </a:r>
            <a:r>
              <a:rPr lang="ru-RU" dirty="0" smtClean="0"/>
              <a:t> та </a:t>
            </a:r>
            <a:r>
              <a:rPr lang="ru-RU" dirty="0" err="1" smtClean="0"/>
              <a:t>мікроскопічно</a:t>
            </a:r>
            <a:r>
              <a:rPr lang="ru-RU" dirty="0" smtClean="0"/>
              <a:t> вони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всього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характер </a:t>
            </a:r>
            <a:r>
              <a:rPr lang="ru-RU" dirty="0" err="1" smtClean="0"/>
              <a:t>щільних</a:t>
            </a:r>
            <a:r>
              <a:rPr lang="ru-RU" dirty="0" smtClean="0"/>
              <a:t> </a:t>
            </a:r>
            <a:r>
              <a:rPr lang="ru-RU" dirty="0" err="1" smtClean="0"/>
              <a:t>папілом</a:t>
            </a:r>
            <a:r>
              <a:rPr lang="ru-RU" dirty="0" smtClean="0"/>
              <a:t>. </a:t>
            </a:r>
            <a:r>
              <a:rPr lang="ru-RU" dirty="0" err="1" smtClean="0"/>
              <a:t>Паренхіма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являє</a:t>
            </a:r>
            <a:r>
              <a:rPr lang="ru-RU" dirty="0" smtClean="0"/>
              <a:t> собою </a:t>
            </a:r>
            <a:r>
              <a:rPr lang="ru-RU" dirty="0" err="1" smtClean="0"/>
              <a:t>розростання</a:t>
            </a:r>
            <a:r>
              <a:rPr lang="ru-RU" dirty="0" smtClean="0"/>
              <a:t> </a:t>
            </a:r>
            <a:r>
              <a:rPr lang="ru-RU" dirty="0" err="1" smtClean="0"/>
              <a:t>багатошарового</a:t>
            </a:r>
            <a:r>
              <a:rPr lang="ru-RU" dirty="0" smtClean="0"/>
              <a:t> плоского </a:t>
            </a:r>
            <a:r>
              <a:rPr lang="ru-RU" dirty="0" err="1" smtClean="0"/>
              <a:t>зроговілого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. Строма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щільною</a:t>
            </a:r>
            <a:r>
              <a:rPr lang="ru-RU" dirty="0" smtClean="0"/>
              <a:t> волокнистою </a:t>
            </a:r>
            <a:r>
              <a:rPr lang="ru-RU" dirty="0" err="1" smtClean="0"/>
              <a:t>сполучною</a:t>
            </a:r>
            <a:r>
              <a:rPr lang="ru-RU" dirty="0" smtClean="0"/>
              <a:t> тканиною </a:t>
            </a:r>
            <a:r>
              <a:rPr lang="ru-RU" dirty="0" err="1" smtClean="0"/>
              <a:t>з</a:t>
            </a:r>
            <a:r>
              <a:rPr lang="ru-RU" dirty="0" smtClean="0"/>
              <a:t> невеликою </a:t>
            </a:r>
            <a:r>
              <a:rPr lang="ru-RU" dirty="0" err="1" smtClean="0"/>
              <a:t>кількістю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Локалізація</a:t>
            </a:r>
            <a:r>
              <a:rPr lang="ru-RU" dirty="0" smtClean="0"/>
              <a:t> </a:t>
            </a:r>
            <a:r>
              <a:rPr lang="ru-RU" dirty="0" err="1" smtClean="0"/>
              <a:t>папілом</a:t>
            </a:r>
            <a:r>
              <a:rPr lang="ru-RU" dirty="0" smtClean="0"/>
              <a:t> </a:t>
            </a:r>
            <a:r>
              <a:rPr lang="ru-RU" dirty="0" err="1" smtClean="0"/>
              <a:t>гортані</a:t>
            </a:r>
            <a:r>
              <a:rPr lang="ru-RU" dirty="0" smtClean="0"/>
              <a:t> у </a:t>
            </a:r>
            <a:r>
              <a:rPr lang="ru-RU" dirty="0" err="1" smtClean="0"/>
              <a:t>дорослих</a:t>
            </a:r>
            <a:r>
              <a:rPr lang="ru-RU" dirty="0" smtClean="0"/>
              <a:t> </a:t>
            </a:r>
            <a:r>
              <a:rPr lang="ru-RU" dirty="0" err="1" smtClean="0"/>
              <a:t>така</a:t>
            </a:r>
            <a:r>
              <a:rPr lang="ru-RU" dirty="0" smtClean="0"/>
              <a:t> ж, як </a:t>
            </a:r>
            <a:r>
              <a:rPr lang="ru-RU" dirty="0" err="1" smtClean="0"/>
              <a:t>і</a:t>
            </a:r>
            <a:r>
              <a:rPr lang="ru-RU" dirty="0" smtClean="0"/>
              <a:t> у </a:t>
            </a:r>
            <a:r>
              <a:rPr lang="ru-RU" dirty="0" err="1" smtClean="0"/>
              <a:t>дітей</a:t>
            </a:r>
            <a:r>
              <a:rPr lang="ru-RU" dirty="0" smtClean="0"/>
              <a:t>. </a:t>
            </a:r>
            <a:r>
              <a:rPr lang="ru-RU" dirty="0" err="1" smtClean="0"/>
              <a:t>Особливістю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те,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 </a:t>
            </a:r>
            <a:r>
              <a:rPr lang="ru-RU" dirty="0" err="1" smtClean="0"/>
              <a:t>гортані</a:t>
            </a:r>
            <a:r>
              <a:rPr lang="ru-RU" dirty="0" smtClean="0"/>
              <a:t> у </a:t>
            </a:r>
            <a:r>
              <a:rPr lang="ru-RU" dirty="0" err="1" smtClean="0"/>
              <a:t>дорослих</a:t>
            </a:r>
            <a:r>
              <a:rPr lang="ru-RU" dirty="0" smtClean="0"/>
              <a:t> </a:t>
            </a:r>
            <a:r>
              <a:rPr lang="ru-RU" dirty="0" err="1" smtClean="0"/>
              <a:t>ростуть</a:t>
            </a:r>
            <a:r>
              <a:rPr lang="ru-RU" dirty="0" smtClean="0"/>
              <a:t> </a:t>
            </a:r>
            <a:r>
              <a:rPr lang="ru-RU" dirty="0" err="1" smtClean="0"/>
              <a:t>повільно</a:t>
            </a:r>
            <a:r>
              <a:rPr lang="ru-RU" dirty="0" smtClean="0"/>
              <a:t>, </a:t>
            </a:r>
            <a:r>
              <a:rPr lang="ru-RU" dirty="0" err="1" smtClean="0"/>
              <a:t>рецидиви</a:t>
            </a:r>
            <a:r>
              <a:rPr lang="ru-RU" dirty="0" smtClean="0"/>
              <a:t> </a:t>
            </a:r>
            <a:r>
              <a:rPr lang="ru-RU" dirty="0" err="1" smtClean="0"/>
              <a:t>виникають</a:t>
            </a:r>
            <a:r>
              <a:rPr lang="ru-RU" dirty="0" smtClean="0"/>
              <a:t> </a:t>
            </a:r>
            <a:r>
              <a:rPr lang="ru-RU" dirty="0" err="1" smtClean="0"/>
              <a:t>рідше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довгого</a:t>
            </a:r>
            <a:r>
              <a:rPr lang="ru-RU" dirty="0" smtClean="0"/>
              <a:t> часу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видалення</a:t>
            </a:r>
            <a:r>
              <a:rPr lang="ru-RU" dirty="0" smtClean="0"/>
              <a:t>. </a:t>
            </a:r>
            <a:r>
              <a:rPr lang="ru-RU" dirty="0" err="1" smtClean="0"/>
              <a:t>Перетворення</a:t>
            </a:r>
            <a:r>
              <a:rPr lang="ru-RU" dirty="0" smtClean="0"/>
              <a:t> </a:t>
            </a:r>
            <a:r>
              <a:rPr lang="ru-RU" dirty="0" err="1" smtClean="0"/>
              <a:t>папілом</a:t>
            </a:r>
            <a:r>
              <a:rPr lang="ru-RU" dirty="0" smtClean="0"/>
              <a:t> у </a:t>
            </a:r>
            <a:r>
              <a:rPr lang="ru-RU" dirty="0" err="1" smtClean="0"/>
              <a:t>злоякісні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дорослих</a:t>
            </a:r>
            <a:r>
              <a:rPr lang="ru-RU" dirty="0" smtClean="0"/>
              <a:t> </a:t>
            </a:r>
            <a:r>
              <a:rPr lang="ru-RU" dirty="0" err="1" smtClean="0"/>
              <a:t>спостерігається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, </a:t>
            </a:r>
            <a:r>
              <a:rPr lang="ru-RU" dirty="0" err="1" smtClean="0"/>
              <a:t>відповідно</a:t>
            </a:r>
            <a:r>
              <a:rPr lang="ru-RU" dirty="0" smtClean="0"/>
              <a:t> до </a:t>
            </a:r>
            <a:r>
              <a:rPr lang="ru-RU" dirty="0" err="1" smtClean="0"/>
              <a:t>даних</a:t>
            </a:r>
            <a:r>
              <a:rPr lang="ru-RU" dirty="0" smtClean="0"/>
              <a:t> </a:t>
            </a:r>
            <a:r>
              <a:rPr lang="ru-RU" dirty="0" err="1" smtClean="0"/>
              <a:t>деяких</a:t>
            </a:r>
            <a:r>
              <a:rPr lang="ru-RU" dirty="0" smtClean="0"/>
              <a:t> </a:t>
            </a:r>
            <a:r>
              <a:rPr lang="ru-RU" dirty="0" err="1" smtClean="0"/>
              <a:t>авторів</a:t>
            </a:r>
            <a:r>
              <a:rPr lang="ru-RU" dirty="0" smtClean="0"/>
              <a:t>, до 20% </a:t>
            </a:r>
            <a:r>
              <a:rPr lang="ru-RU" dirty="0" err="1" smtClean="0"/>
              <a:t>випадків</a:t>
            </a:r>
            <a:r>
              <a:rPr lang="ru-RU" dirty="0" smtClean="0"/>
              <a:t>, особливо </a:t>
            </a:r>
            <a:r>
              <a:rPr lang="ru-RU" dirty="0" err="1" smtClean="0"/>
              <a:t>курців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всього</a:t>
            </a:r>
            <a:r>
              <a:rPr lang="ru-RU" dirty="0" smtClean="0"/>
              <a:t> </a:t>
            </a:r>
            <a:r>
              <a:rPr lang="ru-RU" dirty="0" err="1" smtClean="0"/>
              <a:t>піддаються</a:t>
            </a:r>
            <a:r>
              <a:rPr lang="ru-RU" dirty="0" smtClean="0"/>
              <a:t> </a:t>
            </a:r>
            <a:r>
              <a:rPr lang="ru-RU" dirty="0" err="1" smtClean="0"/>
              <a:t>малігнізації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вираженим</a:t>
            </a:r>
            <a:r>
              <a:rPr lang="ru-RU" dirty="0" smtClean="0"/>
              <a:t> </a:t>
            </a:r>
            <a:r>
              <a:rPr lang="ru-RU" dirty="0" err="1" smtClean="0"/>
              <a:t>глибоким</a:t>
            </a:r>
            <a:r>
              <a:rPr lang="ru-RU" dirty="0" smtClean="0"/>
              <a:t> ростом, </a:t>
            </a:r>
            <a:r>
              <a:rPr lang="ru-RU" dirty="0" err="1" smtClean="0"/>
              <a:t>явищами</a:t>
            </a:r>
            <a:r>
              <a:rPr lang="ru-RU" dirty="0" smtClean="0"/>
              <a:t> </a:t>
            </a:r>
            <a:r>
              <a:rPr lang="ru-RU" dirty="0" err="1" smtClean="0"/>
              <a:t>гіперкератозу</a:t>
            </a:r>
            <a:r>
              <a:rPr lang="ru-RU" dirty="0" smtClean="0"/>
              <a:t> та </a:t>
            </a:r>
            <a:r>
              <a:rPr lang="ru-RU" dirty="0" err="1" smtClean="0"/>
              <a:t>дисплазією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ступеня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Папілома</a:t>
            </a:r>
            <a:r>
              <a:rPr lang="ru-RU" dirty="0" smtClean="0"/>
              <a:t> </a:t>
            </a:r>
            <a:r>
              <a:rPr lang="ru-RU" dirty="0" err="1" smtClean="0"/>
              <a:t>сечового</a:t>
            </a:r>
            <a:r>
              <a:rPr lang="ru-RU" dirty="0" smtClean="0"/>
              <a:t> </a:t>
            </a:r>
            <a:r>
              <a:rPr lang="ru-RU" dirty="0" err="1" smtClean="0"/>
              <a:t>міхура</a:t>
            </a:r>
            <a:r>
              <a:rPr lang="ru-RU" dirty="0" smtClean="0"/>
              <a:t>. У </a:t>
            </a:r>
            <a:r>
              <a:rPr lang="ru-RU" dirty="0" err="1" smtClean="0"/>
              <a:t>більшості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 </a:t>
            </a:r>
            <a:r>
              <a:rPr lang="ru-RU" dirty="0" err="1" smtClean="0"/>
              <a:t>зустрічаються</a:t>
            </a:r>
            <a:r>
              <a:rPr lang="ru-RU" dirty="0" smtClean="0"/>
              <a:t> </a:t>
            </a:r>
            <a:r>
              <a:rPr lang="ru-RU" dirty="0" err="1" smtClean="0"/>
              <a:t>перехідноклітинні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 </a:t>
            </a:r>
            <a:r>
              <a:rPr lang="ru-RU" dirty="0" err="1" smtClean="0"/>
              <a:t>сечового</a:t>
            </a:r>
            <a:r>
              <a:rPr lang="ru-RU" dirty="0" smtClean="0"/>
              <a:t> </a:t>
            </a:r>
            <a:r>
              <a:rPr lang="ru-RU" dirty="0" err="1" smtClean="0"/>
              <a:t>міхура</a:t>
            </a:r>
            <a:r>
              <a:rPr lang="ru-RU" dirty="0" smtClean="0"/>
              <a:t>. У </a:t>
            </a:r>
            <a:r>
              <a:rPr lang="ru-RU" dirty="0" err="1" smtClean="0"/>
              <a:t>деяких</a:t>
            </a:r>
            <a:r>
              <a:rPr lang="ru-RU" dirty="0" smtClean="0"/>
              <a:t> </a:t>
            </a:r>
            <a:r>
              <a:rPr lang="ru-RU" dirty="0" err="1" smtClean="0"/>
              <a:t>країнах</a:t>
            </a:r>
            <a:r>
              <a:rPr lang="ru-RU" dirty="0" smtClean="0"/>
              <a:t> </a:t>
            </a:r>
            <a:r>
              <a:rPr lang="ru-RU" dirty="0" err="1" smtClean="0"/>
              <a:t>Азії</a:t>
            </a:r>
            <a:r>
              <a:rPr lang="ru-RU" dirty="0" smtClean="0"/>
              <a:t> та Африки, у </a:t>
            </a:r>
            <a:r>
              <a:rPr lang="ru-RU" dirty="0" err="1" smtClean="0"/>
              <a:t>яких</a:t>
            </a:r>
            <a:r>
              <a:rPr lang="ru-RU" dirty="0" smtClean="0"/>
              <a:t> широко </a:t>
            </a:r>
            <a:r>
              <a:rPr lang="ru-RU" dirty="0" err="1" smtClean="0"/>
              <a:t>розповсюджений</a:t>
            </a:r>
            <a:r>
              <a:rPr lang="ru-RU" dirty="0" smtClean="0"/>
              <a:t> </a:t>
            </a:r>
            <a:r>
              <a:rPr lang="ru-RU" dirty="0" err="1" smtClean="0"/>
              <a:t>сечостатевий</a:t>
            </a:r>
            <a:r>
              <a:rPr lang="ru-RU" dirty="0" smtClean="0"/>
              <a:t> </a:t>
            </a:r>
            <a:r>
              <a:rPr lang="ru-RU" dirty="0" err="1" smtClean="0"/>
              <a:t>шистосомоз</a:t>
            </a:r>
            <a:r>
              <a:rPr lang="ru-RU" dirty="0" smtClean="0"/>
              <a:t> (</a:t>
            </a:r>
            <a:r>
              <a:rPr lang="ru-RU" dirty="0" err="1" smtClean="0"/>
              <a:t>запальне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, яке </a:t>
            </a:r>
            <a:r>
              <a:rPr lang="ru-RU" dirty="0" err="1" smtClean="0"/>
              <a:t>викликається</a:t>
            </a:r>
            <a:r>
              <a:rPr lang="ru-RU" dirty="0" smtClean="0"/>
              <a:t> </a:t>
            </a:r>
            <a:r>
              <a:rPr lang="ru-RU" dirty="0" err="1" smtClean="0"/>
              <a:t>найпростішими</a:t>
            </a:r>
            <a:r>
              <a:rPr lang="ru-RU" dirty="0" smtClean="0"/>
              <a:t>, </a:t>
            </a:r>
            <a:r>
              <a:rPr lang="ru-RU" dirty="0" err="1" smtClean="0"/>
              <a:t>різними</a:t>
            </a:r>
            <a:r>
              <a:rPr lang="ru-RU" dirty="0" smtClean="0"/>
              <a:t> видами шистосом),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домінувати</a:t>
            </a:r>
            <a:r>
              <a:rPr lang="ru-RU" dirty="0" smtClean="0"/>
              <a:t> </a:t>
            </a:r>
            <a:r>
              <a:rPr lang="ru-RU" dirty="0" err="1" smtClean="0"/>
              <a:t>плоскоклітинні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 (так як </a:t>
            </a:r>
            <a:r>
              <a:rPr lang="ru-RU" dirty="0" err="1" smtClean="0"/>
              <a:t>і</a:t>
            </a:r>
            <a:r>
              <a:rPr lang="ru-RU" dirty="0" smtClean="0"/>
              <a:t>  </a:t>
            </a:r>
            <a:r>
              <a:rPr lang="ru-RU" dirty="0" err="1" smtClean="0"/>
              <a:t>плоскоклітинні</a:t>
            </a:r>
            <a:r>
              <a:rPr lang="ru-RU" dirty="0" smtClean="0"/>
              <a:t> раки).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Папіломи</a:t>
            </a:r>
            <a:r>
              <a:rPr lang="ru-RU" dirty="0" smtClean="0"/>
              <a:t> </a:t>
            </a:r>
            <a:r>
              <a:rPr lang="ru-RU" dirty="0" err="1" smtClean="0"/>
              <a:t>сечового</a:t>
            </a:r>
            <a:r>
              <a:rPr lang="ru-RU" dirty="0" smtClean="0"/>
              <a:t> </a:t>
            </a:r>
            <a:r>
              <a:rPr lang="ru-RU" dirty="0" err="1" smtClean="0"/>
              <a:t>міхура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всього</a:t>
            </a:r>
            <a:r>
              <a:rPr lang="ru-RU" dirty="0" smtClean="0"/>
              <a:t> </a:t>
            </a:r>
            <a:r>
              <a:rPr lang="ru-RU" dirty="0" err="1" smtClean="0"/>
              <a:t>зустрічаються</a:t>
            </a:r>
            <a:r>
              <a:rPr lang="ru-RU" dirty="0" smtClean="0"/>
              <a:t> у </a:t>
            </a:r>
            <a:r>
              <a:rPr lang="ru-RU" dirty="0" err="1" smtClean="0"/>
              <a:t>чоловіків</a:t>
            </a:r>
            <a:r>
              <a:rPr lang="ru-RU" dirty="0" smtClean="0"/>
              <a:t> </a:t>
            </a:r>
            <a:r>
              <a:rPr lang="ru-RU" dirty="0" err="1" smtClean="0"/>
              <a:t>похилого</a:t>
            </a:r>
            <a:r>
              <a:rPr lang="ru-RU" dirty="0" smtClean="0"/>
              <a:t> </a:t>
            </a:r>
            <a:r>
              <a:rPr lang="ru-RU" dirty="0" err="1" smtClean="0"/>
              <a:t>віку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пов</a:t>
            </a:r>
            <a:r>
              <a:rPr lang="en-US" dirty="0" smtClean="0"/>
              <a:t>’</a:t>
            </a:r>
            <a:r>
              <a:rPr lang="uk-UA" dirty="0" err="1" smtClean="0"/>
              <a:t>язано</a:t>
            </a:r>
            <a:r>
              <a:rPr lang="uk-UA" dirty="0" smtClean="0"/>
              <a:t> з тим, що у чоловіків у цьому віці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, </a:t>
            </a:r>
            <a:r>
              <a:rPr lang="ru-RU" dirty="0" err="1" smtClean="0"/>
              <a:t>ніж</a:t>
            </a:r>
            <a:r>
              <a:rPr lang="ru-RU" dirty="0" smtClean="0"/>
              <a:t> у </a:t>
            </a:r>
            <a:r>
              <a:rPr lang="ru-RU" dirty="0" err="1" smtClean="0"/>
              <a:t>жінок</a:t>
            </a:r>
            <a:r>
              <a:rPr lang="ru-RU" dirty="0" smtClean="0"/>
              <a:t>, </a:t>
            </a:r>
            <a:r>
              <a:rPr lang="ru-RU" dirty="0" err="1" smtClean="0"/>
              <a:t>розвивається</a:t>
            </a:r>
            <a:r>
              <a:rPr lang="ru-RU" dirty="0" smtClean="0"/>
              <a:t> </a:t>
            </a:r>
            <a:r>
              <a:rPr lang="ru-RU" dirty="0" err="1" smtClean="0"/>
              <a:t>застій</a:t>
            </a:r>
            <a:r>
              <a:rPr lang="ru-RU" dirty="0" smtClean="0"/>
              <a:t> </a:t>
            </a:r>
            <a:r>
              <a:rPr lang="ru-RU" dirty="0" err="1" smtClean="0"/>
              <a:t>сечі</a:t>
            </a:r>
            <a:r>
              <a:rPr lang="ru-RU" dirty="0" smtClean="0"/>
              <a:t>, </a:t>
            </a:r>
            <a:r>
              <a:rPr lang="ru-RU" dirty="0" err="1" smtClean="0"/>
              <a:t>обумовлений</a:t>
            </a:r>
            <a:r>
              <a:rPr lang="ru-RU" dirty="0" smtClean="0"/>
              <a:t> </a:t>
            </a:r>
            <a:r>
              <a:rPr lang="ru-RU" dirty="0" err="1" smtClean="0"/>
              <a:t>особливістю</a:t>
            </a:r>
            <a:r>
              <a:rPr lang="ru-RU" dirty="0" smtClean="0"/>
              <a:t> </a:t>
            </a:r>
            <a:r>
              <a:rPr lang="ru-RU" dirty="0" err="1" smtClean="0"/>
              <a:t>будови</a:t>
            </a:r>
            <a:r>
              <a:rPr lang="ru-RU" dirty="0" smtClean="0"/>
              <a:t> </a:t>
            </a:r>
            <a:r>
              <a:rPr lang="ru-RU" dirty="0" err="1" smtClean="0"/>
              <a:t>чоловічої</a:t>
            </a:r>
            <a:r>
              <a:rPr lang="ru-RU" dirty="0" smtClean="0"/>
              <a:t> </a:t>
            </a:r>
            <a:r>
              <a:rPr lang="ru-RU" dirty="0" err="1" smtClean="0"/>
              <a:t>уретри</a:t>
            </a:r>
            <a:r>
              <a:rPr lang="ru-RU" dirty="0" smtClean="0"/>
              <a:t>, </a:t>
            </a:r>
            <a:r>
              <a:rPr lang="ru-RU" dirty="0" err="1" smtClean="0"/>
              <a:t>здавленням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збільшеною</a:t>
            </a:r>
            <a:r>
              <a:rPr lang="ru-RU" dirty="0" smtClean="0"/>
              <a:t> </a:t>
            </a:r>
            <a:r>
              <a:rPr lang="ru-RU" dirty="0" err="1" smtClean="0"/>
              <a:t>передміхуровою</a:t>
            </a:r>
            <a:r>
              <a:rPr lang="ru-RU" dirty="0" smtClean="0"/>
              <a:t> </a:t>
            </a:r>
            <a:r>
              <a:rPr lang="ru-RU" dirty="0" err="1" smtClean="0"/>
              <a:t>залозою</a:t>
            </a:r>
            <a:r>
              <a:rPr lang="ru-RU" dirty="0" smtClean="0"/>
              <a:t> (</a:t>
            </a:r>
            <a:r>
              <a:rPr lang="ru-RU" dirty="0" err="1" smtClean="0"/>
              <a:t>гормональна</a:t>
            </a:r>
            <a:r>
              <a:rPr lang="ru-RU" dirty="0" smtClean="0"/>
              <a:t> </a:t>
            </a:r>
            <a:r>
              <a:rPr lang="ru-RU" dirty="0" err="1" smtClean="0"/>
              <a:t>гіперплазія</a:t>
            </a:r>
            <a:r>
              <a:rPr lang="ru-RU" dirty="0" smtClean="0"/>
              <a:t>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Локалізуються</a:t>
            </a:r>
            <a:r>
              <a:rPr lang="ru-RU" dirty="0" smtClean="0"/>
              <a:t> </a:t>
            </a:r>
            <a:r>
              <a:rPr lang="ru-RU" dirty="0" err="1" smtClean="0"/>
              <a:t>папіломи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всього</a:t>
            </a:r>
            <a:r>
              <a:rPr lang="ru-RU" dirty="0" smtClean="0"/>
              <a:t> в </a:t>
            </a:r>
            <a:r>
              <a:rPr lang="ru-RU" dirty="0" err="1" smtClean="0"/>
              <a:t>області</a:t>
            </a:r>
            <a:r>
              <a:rPr lang="ru-RU" dirty="0" smtClean="0"/>
              <a:t> </a:t>
            </a:r>
            <a:r>
              <a:rPr lang="ru-RU" dirty="0" err="1" smtClean="0"/>
              <a:t>трикутника</a:t>
            </a:r>
            <a:r>
              <a:rPr lang="ru-RU" dirty="0" smtClean="0"/>
              <a:t> </a:t>
            </a:r>
            <a:r>
              <a:rPr lang="ru-RU" dirty="0" err="1" smtClean="0"/>
              <a:t>Льєто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обмежений</a:t>
            </a:r>
            <a:r>
              <a:rPr lang="ru-RU" dirty="0" smtClean="0"/>
              <a:t> </a:t>
            </a:r>
            <a:r>
              <a:rPr lang="ru-RU" dirty="0" err="1" smtClean="0"/>
              <a:t>сечоводами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сечовипускальним</a:t>
            </a:r>
            <a:r>
              <a:rPr lang="ru-RU" dirty="0" smtClean="0"/>
              <a:t> каналом. Але, </a:t>
            </a:r>
            <a:r>
              <a:rPr lang="ru-RU" dirty="0" err="1" smtClean="0"/>
              <a:t>незалежно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локалізації</a:t>
            </a:r>
            <a:r>
              <a:rPr lang="ru-RU" dirty="0" smtClean="0"/>
              <a:t>,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однотипну</a:t>
            </a:r>
            <a:r>
              <a:rPr lang="ru-RU" dirty="0" smtClean="0"/>
              <a:t> </a:t>
            </a:r>
            <a:r>
              <a:rPr lang="ru-RU" dirty="0" err="1" smtClean="0"/>
              <a:t>будову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Макроскопічно</a:t>
            </a:r>
            <a:r>
              <a:rPr lang="ru-RU" dirty="0" smtClean="0"/>
              <a:t> 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зазвичай</a:t>
            </a:r>
            <a:r>
              <a:rPr lang="ru-RU" dirty="0" smtClean="0"/>
              <a:t> </a:t>
            </a:r>
            <a:r>
              <a:rPr lang="ru-RU" dirty="0" err="1" smtClean="0"/>
              <a:t>поодинока</a:t>
            </a:r>
            <a:r>
              <a:rPr lang="ru-RU" dirty="0" smtClean="0"/>
              <a:t> </a:t>
            </a:r>
            <a:r>
              <a:rPr lang="ru-RU" dirty="0" err="1" smtClean="0"/>
              <a:t>екзофітна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 на </a:t>
            </a:r>
            <a:r>
              <a:rPr lang="ru-RU" dirty="0" err="1" smtClean="0"/>
              <a:t>ніжці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широкій</a:t>
            </a:r>
            <a:r>
              <a:rPr lang="ru-RU" dirty="0" smtClean="0"/>
              <a:t>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сосочковою </a:t>
            </a:r>
            <a:r>
              <a:rPr lang="ru-RU" dirty="0" err="1" smtClean="0"/>
              <a:t>поверхнею</a:t>
            </a:r>
            <a:r>
              <a:rPr lang="ru-RU" dirty="0" smtClean="0"/>
              <a:t>, м</a:t>
            </a:r>
            <a:r>
              <a:rPr lang="en-US" dirty="0" smtClean="0"/>
              <a:t>’</a:t>
            </a:r>
            <a:r>
              <a:rPr lang="uk-UA" dirty="0" smtClean="0"/>
              <a:t>якої </a:t>
            </a:r>
            <a:r>
              <a:rPr lang="uk-UA" dirty="0" err="1" smtClean="0"/>
              <a:t>констистенції</a:t>
            </a:r>
            <a:r>
              <a:rPr lang="uk-UA" dirty="0" smtClean="0"/>
              <a:t>, рожево-білого кольору. Рідко буває дифузний </a:t>
            </a:r>
            <a:r>
              <a:rPr lang="uk-UA" dirty="0" err="1" smtClean="0"/>
              <a:t>папіломатоз</a:t>
            </a:r>
            <a:r>
              <a:rPr lang="uk-UA" dirty="0" smtClean="0"/>
              <a:t>. Іноді зустрічаються множинні папіломи, що локалізуються у різних відділах сечовивідних шляхів</a:t>
            </a:r>
            <a:endParaRPr lang="ru-RU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папілома</a:t>
            </a:r>
            <a:r>
              <a:rPr lang="ru-RU" dirty="0" smtClean="0"/>
              <a:t> </a:t>
            </a:r>
            <a:r>
              <a:rPr lang="ru-RU" dirty="0" err="1" smtClean="0"/>
              <a:t>сечового</a:t>
            </a:r>
            <a:r>
              <a:rPr lang="ru-RU" dirty="0" smtClean="0"/>
              <a:t> </a:t>
            </a:r>
            <a:r>
              <a:rPr lang="ru-RU" dirty="0" err="1" smtClean="0"/>
              <a:t>міхура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багатьох</a:t>
            </a:r>
            <a:r>
              <a:rPr lang="ru-RU" dirty="0" smtClean="0"/>
              <a:t> тонких </a:t>
            </a:r>
            <a:r>
              <a:rPr lang="ru-RU" dirty="0" err="1" smtClean="0"/>
              <a:t>сосочкових</a:t>
            </a:r>
            <a:r>
              <a:rPr lang="ru-RU" dirty="0" smtClean="0"/>
              <a:t> </a:t>
            </a:r>
            <a:r>
              <a:rPr lang="ru-RU" dirty="0" err="1" smtClean="0"/>
              <a:t>виростів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галужаться</a:t>
            </a:r>
            <a:r>
              <a:rPr lang="ru-RU" dirty="0" smtClean="0"/>
              <a:t>. </a:t>
            </a:r>
            <a:r>
              <a:rPr lang="ru-RU" dirty="0" err="1" smtClean="0"/>
              <a:t>Строми</a:t>
            </a:r>
            <a:r>
              <a:rPr lang="ru-RU" dirty="0" smtClean="0"/>
              <a:t> </a:t>
            </a:r>
            <a:r>
              <a:rPr lang="ru-RU" dirty="0" err="1" smtClean="0"/>
              <a:t>дуже</a:t>
            </a:r>
            <a:r>
              <a:rPr lang="ru-RU" dirty="0" smtClean="0"/>
              <a:t> мало, вона представлена </a:t>
            </a:r>
            <a:r>
              <a:rPr lang="ru-RU" dirty="0" err="1" smtClean="0"/>
              <a:t>ніжноволовнистою</a:t>
            </a:r>
            <a:r>
              <a:rPr lang="ru-RU" dirty="0" smtClean="0"/>
              <a:t> </a:t>
            </a:r>
            <a:r>
              <a:rPr lang="ru-RU" dirty="0" err="1" smtClean="0"/>
              <a:t>сполучною</a:t>
            </a:r>
            <a:r>
              <a:rPr lang="ru-RU" dirty="0" smtClean="0"/>
              <a:t> тканиною,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збагачена</a:t>
            </a:r>
            <a:r>
              <a:rPr lang="ru-RU" dirty="0" smtClean="0"/>
              <a:t> </a:t>
            </a:r>
            <a:r>
              <a:rPr lang="ru-RU" dirty="0" err="1" smtClean="0"/>
              <a:t>тонкостінними</a:t>
            </a:r>
            <a:r>
              <a:rPr lang="ru-RU" dirty="0" smtClean="0"/>
              <a:t> </a:t>
            </a:r>
            <a:r>
              <a:rPr lang="ru-RU" dirty="0" err="1" smtClean="0"/>
              <a:t>судинами</a:t>
            </a:r>
            <a:r>
              <a:rPr lang="ru-RU" dirty="0" smtClean="0"/>
              <a:t> </a:t>
            </a:r>
            <a:r>
              <a:rPr lang="ru-RU" dirty="0" err="1" smtClean="0"/>
              <a:t>капілярного</a:t>
            </a:r>
            <a:r>
              <a:rPr lang="ru-RU" dirty="0" smtClean="0"/>
              <a:t> типу. Строма </a:t>
            </a:r>
            <a:r>
              <a:rPr lang="ru-RU" dirty="0" err="1" smtClean="0"/>
              <a:t>покрита</a:t>
            </a:r>
            <a:r>
              <a:rPr lang="ru-RU" dirty="0" smtClean="0"/>
              <a:t> </a:t>
            </a:r>
            <a:r>
              <a:rPr lang="ru-RU" dirty="0" err="1" smtClean="0"/>
              <a:t>декількома</a:t>
            </a:r>
            <a:r>
              <a:rPr lang="ru-RU" dirty="0" smtClean="0"/>
              <a:t> шарами </a:t>
            </a:r>
            <a:r>
              <a:rPr lang="ru-RU" dirty="0" err="1" smtClean="0"/>
              <a:t>перехідного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. </a:t>
            </a:r>
            <a:r>
              <a:rPr lang="ru-RU" dirty="0" err="1" smtClean="0"/>
              <a:t>Клітинний</a:t>
            </a:r>
            <a:r>
              <a:rPr lang="ru-RU" dirty="0" smtClean="0"/>
              <a:t> </a:t>
            </a:r>
            <a:r>
              <a:rPr lang="ru-RU" dirty="0" err="1" smtClean="0"/>
              <a:t>атипізм</a:t>
            </a:r>
            <a:r>
              <a:rPr lang="ru-RU" dirty="0" smtClean="0"/>
              <a:t> </a:t>
            </a:r>
            <a:r>
              <a:rPr lang="ru-RU" dirty="0" err="1" smtClean="0"/>
              <a:t>виражений</a:t>
            </a:r>
            <a:r>
              <a:rPr lang="ru-RU" dirty="0" smtClean="0"/>
              <a:t> слабо.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Лише</a:t>
            </a:r>
            <a:r>
              <a:rPr lang="ru-RU" dirty="0" smtClean="0"/>
              <a:t> один шар </a:t>
            </a:r>
            <a:r>
              <a:rPr lang="ru-RU" dirty="0" err="1" smtClean="0"/>
              <a:t>базальних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</a:t>
            </a:r>
            <a:r>
              <a:rPr lang="ru-RU" dirty="0" err="1" smtClean="0"/>
              <a:t>відрізняється</a:t>
            </a:r>
            <a:r>
              <a:rPr lang="ru-RU" dirty="0" smtClean="0"/>
              <a:t> </a:t>
            </a:r>
            <a:r>
              <a:rPr lang="ru-RU" dirty="0" err="1" smtClean="0"/>
              <a:t>гіперхромією</a:t>
            </a:r>
            <a:r>
              <a:rPr lang="ru-RU" dirty="0" smtClean="0"/>
              <a:t> ядер та </a:t>
            </a:r>
            <a:r>
              <a:rPr lang="ru-RU" dirty="0" err="1" smtClean="0"/>
              <a:t>наявністю</a:t>
            </a:r>
            <a:r>
              <a:rPr lang="ru-RU" dirty="0" smtClean="0"/>
              <a:t> одиноких </a:t>
            </a:r>
            <a:r>
              <a:rPr lang="ru-RU" dirty="0" err="1" smtClean="0"/>
              <a:t>мітозів</a:t>
            </a:r>
            <a:r>
              <a:rPr lang="ru-RU" dirty="0" smtClean="0"/>
              <a:t>. У </a:t>
            </a:r>
            <a:r>
              <a:rPr lang="ru-RU" dirty="0" err="1" smtClean="0"/>
              <a:t>решті</a:t>
            </a:r>
            <a:r>
              <a:rPr lang="ru-RU" dirty="0" smtClean="0"/>
              <a:t> </a:t>
            </a:r>
            <a:r>
              <a:rPr lang="ru-RU" dirty="0" err="1" smtClean="0"/>
              <a:t>шарів</a:t>
            </a:r>
            <a:r>
              <a:rPr lang="ru-RU" dirty="0" smtClean="0"/>
              <a:t> ядра </a:t>
            </a:r>
            <a:r>
              <a:rPr lang="ru-RU" dirty="0" err="1" smtClean="0"/>
              <a:t>світла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мілкодисперсним</a:t>
            </a:r>
            <a:r>
              <a:rPr lang="ru-RU" dirty="0" smtClean="0"/>
              <a:t> хроматином, без </a:t>
            </a:r>
            <a:r>
              <a:rPr lang="ru-RU" dirty="0" err="1" smtClean="0"/>
              <a:t>мітозів</a:t>
            </a:r>
            <a:r>
              <a:rPr lang="ru-RU" dirty="0" smtClean="0"/>
              <a:t>. </a:t>
            </a:r>
            <a:r>
              <a:rPr lang="ru-RU" dirty="0" err="1" smtClean="0"/>
              <a:t>Базальна</a:t>
            </a:r>
            <a:r>
              <a:rPr lang="ru-RU" dirty="0" smtClean="0"/>
              <a:t> мембрана </a:t>
            </a:r>
            <a:r>
              <a:rPr lang="ru-RU" dirty="0" err="1" smtClean="0"/>
              <a:t>ціла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всієї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Лікування</a:t>
            </a:r>
            <a:r>
              <a:rPr lang="ru-RU" dirty="0" smtClean="0"/>
              <a:t> – </a:t>
            </a:r>
            <a:r>
              <a:rPr lang="ru-RU" dirty="0" err="1" smtClean="0"/>
              <a:t>видалення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хірургічним</a:t>
            </a:r>
            <a:r>
              <a:rPr lang="ru-RU" dirty="0" smtClean="0"/>
              <a:t> шляхом. </a:t>
            </a:r>
            <a:r>
              <a:rPr lang="ru-RU" dirty="0" err="1" smtClean="0"/>
              <a:t>Папіломи</a:t>
            </a:r>
            <a:r>
              <a:rPr lang="ru-RU" dirty="0" smtClean="0"/>
              <a:t> </a:t>
            </a:r>
            <a:r>
              <a:rPr lang="ru-RU" dirty="0" err="1" smtClean="0"/>
              <a:t>нерідко</a:t>
            </a:r>
            <a:r>
              <a:rPr lang="ru-RU" dirty="0" smtClean="0"/>
              <a:t> </a:t>
            </a:r>
            <a:r>
              <a:rPr lang="ru-RU" dirty="0" err="1" smtClean="0"/>
              <a:t>рецидивують</a:t>
            </a:r>
            <a:r>
              <a:rPr lang="ru-RU" dirty="0" smtClean="0"/>
              <a:t> </a:t>
            </a:r>
            <a:r>
              <a:rPr lang="ru-RU" dirty="0" err="1" smtClean="0"/>
              <a:t>внаслідок</a:t>
            </a:r>
            <a:r>
              <a:rPr lang="ru-RU" dirty="0" smtClean="0"/>
              <a:t> </a:t>
            </a:r>
            <a:r>
              <a:rPr lang="ru-RU" dirty="0" err="1" smtClean="0"/>
              <a:t>обширності</a:t>
            </a:r>
            <a:r>
              <a:rPr lang="ru-RU" dirty="0" smtClean="0"/>
              <a:t> </a:t>
            </a:r>
            <a:r>
              <a:rPr lang="ru-RU" dirty="0" err="1" smtClean="0"/>
              <a:t>пухлинного</a:t>
            </a:r>
            <a:r>
              <a:rPr lang="ru-RU" dirty="0" smtClean="0"/>
              <a:t> поля та </a:t>
            </a:r>
            <a:r>
              <a:rPr lang="ru-RU" dirty="0" err="1" smtClean="0"/>
              <a:t>обмежених</a:t>
            </a:r>
            <a:r>
              <a:rPr lang="ru-RU" dirty="0" smtClean="0"/>
              <a:t> </a:t>
            </a:r>
            <a:r>
              <a:rPr lang="ru-RU" dirty="0" err="1" smtClean="0"/>
              <a:t>можливостей</a:t>
            </a:r>
            <a:r>
              <a:rPr lang="ru-RU" dirty="0" smtClean="0"/>
              <a:t> </a:t>
            </a:r>
            <a:r>
              <a:rPr lang="ru-RU" dirty="0" err="1" smtClean="0"/>
              <a:t>видалення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за </a:t>
            </a:r>
            <a:r>
              <a:rPr lang="ru-RU" dirty="0" err="1" smtClean="0"/>
              <a:t>допомогою</a:t>
            </a:r>
            <a:r>
              <a:rPr lang="ru-RU" dirty="0" smtClean="0"/>
              <a:t> цистоскопа. По </a:t>
            </a:r>
            <a:r>
              <a:rPr lang="ru-RU" dirty="0" err="1" smtClean="0"/>
              <a:t>мірі</a:t>
            </a:r>
            <a:r>
              <a:rPr lang="ru-RU" dirty="0" smtClean="0"/>
              <a:t> </a:t>
            </a:r>
            <a:r>
              <a:rPr lang="ru-RU" dirty="0" err="1" smtClean="0"/>
              <a:t>збільшення</a:t>
            </a:r>
            <a:r>
              <a:rPr lang="ru-RU" dirty="0" smtClean="0"/>
              <a:t> числа </a:t>
            </a:r>
            <a:r>
              <a:rPr lang="ru-RU" dirty="0" err="1" smtClean="0"/>
              <a:t>рецидивів</a:t>
            </a:r>
            <a:r>
              <a:rPr lang="ru-RU" dirty="0" smtClean="0"/>
              <a:t>, </a:t>
            </a:r>
            <a:r>
              <a:rPr lang="ru-RU" dirty="0" err="1" smtClean="0"/>
              <a:t>зростає</a:t>
            </a:r>
            <a:r>
              <a:rPr lang="ru-RU" dirty="0" smtClean="0"/>
              <a:t> </a:t>
            </a:r>
            <a:r>
              <a:rPr lang="ru-RU" dirty="0" err="1" smtClean="0"/>
              <a:t>ризик</a:t>
            </a:r>
            <a:r>
              <a:rPr lang="ru-RU" dirty="0" smtClean="0"/>
              <a:t> </a:t>
            </a:r>
            <a:r>
              <a:rPr lang="ru-RU" dirty="0" err="1" smtClean="0"/>
              <a:t>появи</a:t>
            </a:r>
            <a:r>
              <a:rPr lang="ru-RU" dirty="0" smtClean="0"/>
              <a:t> </a:t>
            </a:r>
            <a:r>
              <a:rPr lang="ru-RU" dirty="0" err="1" smtClean="0"/>
              <a:t>злоякісних</a:t>
            </a:r>
            <a:r>
              <a:rPr lang="ru-RU" dirty="0" smtClean="0"/>
              <a:t> </a:t>
            </a:r>
            <a:r>
              <a:rPr lang="ru-RU" dirty="0" err="1" smtClean="0"/>
              <a:t>пухлин</a:t>
            </a:r>
            <a:r>
              <a:rPr lang="ru-RU" dirty="0" smtClean="0"/>
              <a:t> </a:t>
            </a:r>
            <a:r>
              <a:rPr lang="ru-RU" dirty="0" err="1" smtClean="0"/>
              <a:t>сечового</a:t>
            </a:r>
            <a:r>
              <a:rPr lang="ru-RU" dirty="0" smtClean="0"/>
              <a:t> </a:t>
            </a:r>
            <a:r>
              <a:rPr lang="ru-RU" dirty="0" err="1" smtClean="0"/>
              <a:t>міхура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Ускладнення</a:t>
            </a:r>
            <a:r>
              <a:rPr lang="ru-RU" dirty="0" smtClean="0"/>
              <a:t>. </a:t>
            </a:r>
            <a:r>
              <a:rPr lang="ru-RU" dirty="0" err="1" smtClean="0"/>
              <a:t>Довгі</a:t>
            </a:r>
            <a:r>
              <a:rPr lang="ru-RU" dirty="0" smtClean="0"/>
              <a:t> сосочки в </a:t>
            </a:r>
            <a:r>
              <a:rPr lang="ru-RU" dirty="0" err="1" smtClean="0"/>
              <a:t>зв</a:t>
            </a:r>
            <a:r>
              <a:rPr lang="en-US" dirty="0" smtClean="0"/>
              <a:t>’</a:t>
            </a:r>
            <a:r>
              <a:rPr lang="uk-UA" dirty="0" err="1" smtClean="0"/>
              <a:t>язку</a:t>
            </a:r>
            <a:r>
              <a:rPr lang="uk-UA" dirty="0" smtClean="0"/>
              <a:t> з турбулентним рухом сечі можуть згинатися, перекручуватися. </a:t>
            </a:r>
            <a:r>
              <a:rPr lang="uk-UA" dirty="0" err="1" smtClean="0"/>
              <a:t>Перекрут</a:t>
            </a:r>
            <a:r>
              <a:rPr lang="uk-UA" dirty="0" smtClean="0"/>
              <a:t> сосочка може супроводжуватися гострим порушенням </a:t>
            </a:r>
            <a:r>
              <a:rPr lang="uk-UA" dirty="0" err="1" smtClean="0"/>
              <a:t>кровотоку</a:t>
            </a:r>
            <a:r>
              <a:rPr lang="uk-UA" dirty="0" smtClean="0"/>
              <a:t> та його інфарктом. У разі відриву сосочка, в залежності від площі </a:t>
            </a:r>
            <a:r>
              <a:rPr lang="uk-UA" dirty="0" err="1" smtClean="0"/>
              <a:t>некротизованої</a:t>
            </a:r>
            <a:r>
              <a:rPr lang="uk-UA" dirty="0" smtClean="0"/>
              <a:t> тканини, спостерігається </a:t>
            </a:r>
            <a:r>
              <a:rPr lang="uk-UA" dirty="0" err="1" smtClean="0"/>
              <a:t>макро-</a:t>
            </a:r>
            <a:r>
              <a:rPr lang="uk-UA" dirty="0" smtClean="0"/>
              <a:t> чи </a:t>
            </a:r>
            <a:r>
              <a:rPr lang="uk-UA" dirty="0" err="1" smtClean="0"/>
              <a:t>мікрогематурія</a:t>
            </a:r>
            <a:r>
              <a:rPr lang="uk-UA" dirty="0" smtClean="0"/>
              <a:t> (кров у сечі).</a:t>
            </a:r>
            <a:endParaRPr lang="ru-RU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Розростаючись</a:t>
            </a:r>
            <a:r>
              <a:rPr lang="ru-RU" dirty="0" smtClean="0"/>
              <a:t>, </a:t>
            </a:r>
            <a:r>
              <a:rPr lang="ru-RU" dirty="0" err="1" smtClean="0"/>
              <a:t>папілома</a:t>
            </a:r>
            <a:r>
              <a:rPr lang="ru-RU" dirty="0" smtClean="0"/>
              <a:t> </a:t>
            </a:r>
            <a:r>
              <a:rPr lang="ru-RU" dirty="0" err="1" smtClean="0"/>
              <a:t>нерідко</a:t>
            </a:r>
            <a:r>
              <a:rPr lang="ru-RU" dirty="0" smtClean="0"/>
              <a:t> сама </a:t>
            </a:r>
            <a:r>
              <a:rPr lang="ru-RU" dirty="0" err="1" smtClean="0"/>
              <a:t>стає</a:t>
            </a:r>
            <a:r>
              <a:rPr lang="ru-RU" dirty="0" smtClean="0"/>
              <a:t> причиною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відтоку</a:t>
            </a:r>
            <a:r>
              <a:rPr lang="ru-RU" dirty="0" smtClean="0"/>
              <a:t> </a:t>
            </a:r>
            <a:r>
              <a:rPr lang="ru-RU" dirty="0" err="1" smtClean="0"/>
              <a:t>сечі</a:t>
            </a:r>
            <a:r>
              <a:rPr lang="ru-RU" dirty="0" smtClean="0"/>
              <a:t>. Все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сприяє</a:t>
            </a:r>
            <a:r>
              <a:rPr lang="ru-RU" dirty="0" smtClean="0"/>
              <a:t> </a:t>
            </a:r>
            <a:r>
              <a:rPr lang="ru-RU" dirty="0" err="1" smtClean="0"/>
              <a:t>проникненню</a:t>
            </a:r>
            <a:r>
              <a:rPr lang="ru-RU" dirty="0" smtClean="0"/>
              <a:t> </a:t>
            </a:r>
            <a:r>
              <a:rPr lang="ru-RU" dirty="0" err="1" smtClean="0"/>
              <a:t>інфекції</a:t>
            </a:r>
            <a:r>
              <a:rPr lang="ru-RU" dirty="0" smtClean="0"/>
              <a:t> та </a:t>
            </a:r>
            <a:r>
              <a:rPr lang="ru-RU" dirty="0" err="1" smtClean="0"/>
              <a:t>розвитку</a:t>
            </a:r>
            <a:r>
              <a:rPr lang="ru-RU" dirty="0" smtClean="0"/>
              <a:t> таких </a:t>
            </a:r>
            <a:r>
              <a:rPr lang="ru-RU" dirty="0" err="1" smtClean="0"/>
              <a:t>ускладнень</a:t>
            </a:r>
            <a:r>
              <a:rPr lang="ru-RU" dirty="0" smtClean="0"/>
              <a:t>, як цистит, </a:t>
            </a:r>
            <a:r>
              <a:rPr lang="ru-RU" dirty="0" err="1" smtClean="0"/>
              <a:t>висхідний</a:t>
            </a:r>
            <a:r>
              <a:rPr lang="ru-RU" dirty="0" smtClean="0"/>
              <a:t> </a:t>
            </a:r>
            <a:r>
              <a:rPr lang="ru-RU" dirty="0" err="1" smtClean="0"/>
              <a:t>уретеропієлонефрит</a:t>
            </a:r>
            <a:r>
              <a:rPr lang="ru-RU" dirty="0" smtClean="0"/>
              <a:t>. Сосочки,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відірвались</a:t>
            </a:r>
            <a:r>
              <a:rPr lang="ru-RU" dirty="0" smtClean="0"/>
              <a:t>,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слугувати</a:t>
            </a:r>
            <a:r>
              <a:rPr lang="ru-RU" dirty="0" smtClean="0"/>
              <a:t> причиною закупорки </a:t>
            </a:r>
            <a:r>
              <a:rPr lang="ru-RU" dirty="0" err="1" smtClean="0"/>
              <a:t>сечовипускального</a:t>
            </a:r>
            <a:r>
              <a:rPr lang="ru-RU" dirty="0" smtClean="0"/>
              <a:t> каналу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несправжньої</a:t>
            </a:r>
            <a:r>
              <a:rPr lang="ru-RU" dirty="0" smtClean="0"/>
              <a:t> </a:t>
            </a:r>
            <a:r>
              <a:rPr lang="ru-RU" dirty="0" err="1" smtClean="0"/>
              <a:t>анурії</a:t>
            </a:r>
            <a:r>
              <a:rPr lang="ru-RU" dirty="0" smtClean="0"/>
              <a:t> (</a:t>
            </a:r>
            <a:r>
              <a:rPr lang="ru-RU" dirty="0" err="1" smtClean="0"/>
              <a:t>відсутність</a:t>
            </a:r>
            <a:r>
              <a:rPr lang="ru-RU" dirty="0" smtClean="0"/>
              <a:t> </a:t>
            </a:r>
            <a:r>
              <a:rPr lang="ru-RU" dirty="0" err="1" smtClean="0"/>
              <a:t>сечі</a:t>
            </a:r>
            <a:r>
              <a:rPr lang="ru-RU" dirty="0" smtClean="0"/>
              <a:t>). </a:t>
            </a:r>
            <a:r>
              <a:rPr lang="ru-RU" dirty="0" err="1" smtClean="0"/>
              <a:t>Несправжньої</a:t>
            </a:r>
            <a:r>
              <a:rPr lang="ru-RU" dirty="0" smtClean="0"/>
              <a:t>, по </a:t>
            </a:r>
            <a:r>
              <a:rPr lang="ru-RU" dirty="0" err="1" smtClean="0"/>
              <a:t>скільки</a:t>
            </a:r>
            <a:r>
              <a:rPr lang="ru-RU" dirty="0" smtClean="0"/>
              <a:t> сеча </a:t>
            </a:r>
            <a:r>
              <a:rPr lang="ru-RU" dirty="0" err="1" smtClean="0"/>
              <a:t>виробляється</a:t>
            </a:r>
            <a:r>
              <a:rPr lang="ru-RU" dirty="0" smtClean="0"/>
              <a:t> </a:t>
            </a:r>
            <a:r>
              <a:rPr lang="ru-RU" dirty="0" err="1" smtClean="0"/>
              <a:t>нирками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не </a:t>
            </a:r>
            <a:r>
              <a:rPr lang="ru-RU" dirty="0" err="1" smtClean="0"/>
              <a:t>виводиться</a:t>
            </a:r>
            <a:r>
              <a:rPr lang="ru-RU" dirty="0" smtClean="0"/>
              <a:t> через </a:t>
            </a:r>
            <a:r>
              <a:rPr lang="ru-RU" dirty="0" err="1" smtClean="0"/>
              <a:t>сечовипускальний</a:t>
            </a:r>
            <a:r>
              <a:rPr lang="ru-RU" dirty="0" smtClean="0"/>
              <a:t> канал.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/>
              <a:t>При розростанні пухлини у області гирла </a:t>
            </a:r>
            <a:r>
              <a:rPr lang="uk-UA" dirty="0" err="1" smtClean="0"/>
              <a:t>сечовода</a:t>
            </a:r>
            <a:r>
              <a:rPr lang="uk-UA" dirty="0" smtClean="0"/>
              <a:t> можливе його </a:t>
            </a:r>
            <a:r>
              <a:rPr lang="uk-UA" dirty="0" err="1" smtClean="0"/>
              <a:t>здавлення</a:t>
            </a:r>
            <a:r>
              <a:rPr lang="uk-UA" dirty="0" smtClean="0"/>
              <a:t> і розвиток </a:t>
            </a:r>
            <a:r>
              <a:rPr lang="uk-UA" dirty="0" err="1" smtClean="0"/>
              <a:t>гідронефроза</a:t>
            </a:r>
            <a:r>
              <a:rPr lang="uk-UA" dirty="0" smtClean="0"/>
              <a:t>. Двосторонній гідронефроз може ускладнитися нирковою недостатністю.</a:t>
            </a:r>
          </a:p>
          <a:p>
            <a:pPr eaLnBrk="1" hangingPunct="1">
              <a:defRPr/>
            </a:pPr>
            <a:r>
              <a:rPr lang="uk-UA" dirty="0" smtClean="0"/>
              <a:t>Імовірність малігнізації папілом сечового міхура велика, особливо у курців. Наявність папіломи сечового міхура є прямим протипоказанням для роботи у промисловості, де використовуються ароматичні аміни, які є канцерогенами.</a:t>
            </a:r>
            <a:endParaRPr lang="ru-RU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Ароматичні</a:t>
            </a:r>
            <a:r>
              <a:rPr lang="ru-RU" dirty="0" smtClean="0"/>
              <a:t> </a:t>
            </a:r>
            <a:r>
              <a:rPr lang="ru-RU" dirty="0" err="1" smtClean="0"/>
              <a:t>аміни</a:t>
            </a:r>
            <a:r>
              <a:rPr lang="ru-RU" dirty="0" smtClean="0"/>
              <a:t> типу </a:t>
            </a:r>
            <a:r>
              <a:rPr lang="ru-RU" dirty="0" err="1" smtClean="0"/>
              <a:t>бензидину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нафтиламіну</a:t>
            </a:r>
            <a:r>
              <a:rPr lang="ru-RU" dirty="0" smtClean="0"/>
              <a:t> </a:t>
            </a:r>
            <a:r>
              <a:rPr lang="ru-RU" dirty="0" err="1" smtClean="0"/>
              <a:t>проникають</a:t>
            </a:r>
            <a:r>
              <a:rPr lang="ru-RU" dirty="0" smtClean="0"/>
              <a:t> в </a:t>
            </a:r>
            <a:r>
              <a:rPr lang="ru-RU" dirty="0" err="1" smtClean="0"/>
              <a:t>організм</a:t>
            </a:r>
            <a:r>
              <a:rPr lang="ru-RU" dirty="0" smtClean="0"/>
              <a:t> через </a:t>
            </a:r>
            <a:r>
              <a:rPr lang="ru-RU" dirty="0" err="1" smtClean="0"/>
              <a:t>шкіру</a:t>
            </a:r>
            <a:r>
              <a:rPr lang="ru-RU" dirty="0" smtClean="0"/>
              <a:t>, </a:t>
            </a:r>
            <a:r>
              <a:rPr lang="ru-RU" dirty="0" err="1" smtClean="0"/>
              <a:t>легені</a:t>
            </a:r>
            <a:r>
              <a:rPr lang="ru-RU" dirty="0" smtClean="0"/>
              <a:t> та </a:t>
            </a:r>
            <a:r>
              <a:rPr lang="ru-RU" dirty="0" err="1" smtClean="0"/>
              <a:t>кишківник</a:t>
            </a:r>
            <a:r>
              <a:rPr lang="ru-RU" dirty="0" smtClean="0"/>
              <a:t> –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канцерогенний</a:t>
            </a:r>
            <a:r>
              <a:rPr lang="ru-RU" dirty="0" smtClean="0"/>
              <a:t> </a:t>
            </a:r>
            <a:r>
              <a:rPr lang="ru-RU" dirty="0" err="1" smtClean="0"/>
              <a:t>ефект</a:t>
            </a:r>
            <a:r>
              <a:rPr lang="ru-RU" dirty="0" smtClean="0"/>
              <a:t> </a:t>
            </a:r>
            <a:r>
              <a:rPr lang="ru-RU" dirty="0" err="1" smtClean="0"/>
              <a:t>проявляється</a:t>
            </a:r>
            <a:r>
              <a:rPr lang="ru-RU" dirty="0" smtClean="0"/>
              <a:t>, в основному, у </a:t>
            </a:r>
            <a:r>
              <a:rPr lang="ru-RU" dirty="0" err="1" smtClean="0"/>
              <a:t>сечовому</a:t>
            </a:r>
            <a:r>
              <a:rPr lang="ru-RU" dirty="0" smtClean="0"/>
              <a:t> </a:t>
            </a:r>
            <a:r>
              <a:rPr lang="ru-RU" dirty="0" err="1" smtClean="0"/>
              <a:t>міхурі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АДЕНОМА</a:t>
            </a:r>
          </a:p>
        </p:txBody>
      </p:sp>
      <p:sp>
        <p:nvSpPr>
          <p:cNvPr id="5468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smtClean="0"/>
              <a:t>Аденома (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грец</a:t>
            </a:r>
            <a:r>
              <a:rPr lang="ru-RU" dirty="0" smtClean="0"/>
              <a:t>. </a:t>
            </a:r>
            <a:r>
              <a:rPr lang="ru-RU" dirty="0" err="1" smtClean="0"/>
              <a:t>aden</a:t>
            </a:r>
            <a:r>
              <a:rPr lang="ru-RU" dirty="0" smtClean="0"/>
              <a:t> - </a:t>
            </a:r>
            <a:r>
              <a:rPr lang="ru-RU" dirty="0" err="1" smtClean="0"/>
              <a:t>залоза</a:t>
            </a:r>
            <a:r>
              <a:rPr lang="ru-RU" dirty="0" smtClean="0"/>
              <a:t>) – </a:t>
            </a:r>
            <a:r>
              <a:rPr lang="ru-RU" dirty="0" err="1" smtClean="0"/>
              <a:t>зріла</a:t>
            </a:r>
            <a:r>
              <a:rPr lang="ru-RU" dirty="0" smtClean="0"/>
              <a:t> </a:t>
            </a:r>
            <a:r>
              <a:rPr lang="ru-RU" dirty="0" err="1" smtClean="0"/>
              <a:t>доброякісна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залозистого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. Росте </a:t>
            </a:r>
            <a:r>
              <a:rPr lang="ru-RU" dirty="0" err="1" smtClean="0"/>
              <a:t>експансивно</a:t>
            </a:r>
            <a:r>
              <a:rPr lang="ru-RU" dirty="0" smtClean="0"/>
              <a:t>, </a:t>
            </a:r>
            <a:r>
              <a:rPr lang="ru-RU" dirty="0" err="1" smtClean="0"/>
              <a:t>макроскопісно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 добре </a:t>
            </a:r>
            <a:r>
              <a:rPr lang="ru-RU" dirty="0" err="1" smtClean="0"/>
              <a:t>відокремленого</a:t>
            </a:r>
            <a:r>
              <a:rPr lang="ru-RU" dirty="0" smtClean="0"/>
              <a:t> </a:t>
            </a:r>
            <a:r>
              <a:rPr lang="ru-RU" dirty="0" err="1" smtClean="0"/>
              <a:t>вузла</a:t>
            </a:r>
            <a:r>
              <a:rPr lang="ru-RU" dirty="0" smtClean="0"/>
              <a:t> </a:t>
            </a:r>
            <a:r>
              <a:rPr lang="ru-RU" dirty="0" err="1" smtClean="0"/>
              <a:t>еластичної</a:t>
            </a:r>
            <a:r>
              <a:rPr lang="ru-RU" dirty="0" smtClean="0"/>
              <a:t> </a:t>
            </a:r>
            <a:r>
              <a:rPr lang="ru-RU" dirty="0" err="1" smtClean="0"/>
              <a:t>консистенції</a:t>
            </a:r>
            <a:r>
              <a:rPr lang="ru-RU" dirty="0" smtClean="0"/>
              <a:t>, </a:t>
            </a:r>
            <a:r>
              <a:rPr lang="ru-RU" dirty="0" err="1" smtClean="0"/>
              <a:t>рожево-білого</a:t>
            </a:r>
            <a:r>
              <a:rPr lang="ru-RU" dirty="0" smtClean="0"/>
              <a:t> </a:t>
            </a:r>
            <a:r>
              <a:rPr lang="ru-RU" dirty="0" err="1" smtClean="0"/>
              <a:t>кольору</a:t>
            </a:r>
            <a:r>
              <a:rPr lang="ru-RU" dirty="0" smtClean="0"/>
              <a:t>. </a:t>
            </a:r>
            <a:r>
              <a:rPr lang="ru-RU" dirty="0" err="1" smtClean="0"/>
              <a:t>Іноді</a:t>
            </a:r>
            <a:r>
              <a:rPr lang="ru-RU" dirty="0" smtClean="0"/>
              <a:t> у </a:t>
            </a:r>
            <a:r>
              <a:rPr lang="ru-RU" dirty="0" err="1" smtClean="0"/>
              <a:t>пухлині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побачити</a:t>
            </a:r>
            <a:r>
              <a:rPr lang="ru-RU" dirty="0" smtClean="0"/>
              <a:t> </a:t>
            </a:r>
            <a:r>
              <a:rPr lang="ru-RU" dirty="0" err="1" smtClean="0"/>
              <a:t>кісти</a:t>
            </a:r>
            <a:r>
              <a:rPr lang="ru-RU" dirty="0" smtClean="0"/>
              <a:t>, в таких </a:t>
            </a:r>
            <a:r>
              <a:rPr lang="ru-RU" dirty="0" err="1" smtClean="0"/>
              <a:t>випадках</a:t>
            </a:r>
            <a:r>
              <a:rPr lang="ru-RU" dirty="0" smtClean="0"/>
              <a:t> </a:t>
            </a:r>
            <a:r>
              <a:rPr lang="ru-RU" dirty="0" err="1" smtClean="0"/>
              <a:t>говорять</a:t>
            </a:r>
            <a:r>
              <a:rPr lang="ru-RU" dirty="0" smtClean="0"/>
              <a:t> про </a:t>
            </a:r>
            <a:r>
              <a:rPr lang="ru-RU" dirty="0" err="1" smtClean="0"/>
              <a:t>кісто</a:t>
            </a:r>
            <a:r>
              <a:rPr lang="ru-RU" dirty="0" smtClean="0"/>
              <a:t>-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цистоаденому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Розмір</a:t>
            </a:r>
            <a:r>
              <a:rPr lang="ru-RU" dirty="0" smtClean="0"/>
              <a:t> аденом </a:t>
            </a:r>
            <a:r>
              <a:rPr lang="ru-RU" dirty="0" err="1" smtClean="0"/>
              <a:t>різноманітний</a:t>
            </a:r>
            <a:r>
              <a:rPr lang="ru-RU" dirty="0" smtClean="0"/>
              <a:t> –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декількох</a:t>
            </a:r>
            <a:r>
              <a:rPr lang="ru-RU" dirty="0" smtClean="0"/>
              <a:t> </a:t>
            </a:r>
            <a:r>
              <a:rPr lang="ru-RU" dirty="0" err="1" smtClean="0"/>
              <a:t>міліметрів</a:t>
            </a:r>
            <a:r>
              <a:rPr lang="ru-RU" dirty="0" smtClean="0"/>
              <a:t> до </a:t>
            </a:r>
            <a:r>
              <a:rPr lang="ru-RU" dirty="0" err="1" smtClean="0"/>
              <a:t>декількох</a:t>
            </a:r>
            <a:r>
              <a:rPr lang="ru-RU" dirty="0" smtClean="0"/>
              <a:t> </a:t>
            </a:r>
            <a:r>
              <a:rPr lang="ru-RU" dirty="0" err="1" smtClean="0"/>
              <a:t>десятків</a:t>
            </a:r>
            <a:r>
              <a:rPr lang="ru-RU" dirty="0" smtClean="0"/>
              <a:t> </a:t>
            </a:r>
            <a:r>
              <a:rPr lang="ru-RU" dirty="0" err="1" smtClean="0"/>
              <a:t>сантиметрів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Локалізація аденом. Аденоми зустрічаються у всіх залозистих органах, а також у слизових оболонках (наприклад, у ШКТ, матці), де вони виступають над поверхнею у вигляді поліпа. Їх називають </a:t>
            </a:r>
            <a:r>
              <a:rPr lang="uk-UA" dirty="0" err="1" smtClean="0"/>
              <a:t>аденоматозними</a:t>
            </a:r>
            <a:r>
              <a:rPr lang="uk-UA" dirty="0" smtClean="0"/>
              <a:t> (залозистими) поліпами.</a:t>
            </a:r>
            <a:endParaRPr lang="ru-RU" dirty="0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Аденоми</a:t>
            </a:r>
            <a:r>
              <a:rPr lang="ru-RU" dirty="0" smtClean="0"/>
              <a:t> </a:t>
            </a:r>
            <a:r>
              <a:rPr lang="ru-RU" dirty="0" err="1" smtClean="0"/>
              <a:t>залоз</a:t>
            </a:r>
            <a:r>
              <a:rPr lang="ru-RU" dirty="0" smtClean="0"/>
              <a:t> </a:t>
            </a:r>
            <a:r>
              <a:rPr lang="ru-RU" dirty="0" err="1" smtClean="0"/>
              <a:t>внутрішньої</a:t>
            </a:r>
            <a:r>
              <a:rPr lang="ru-RU" dirty="0" smtClean="0"/>
              <a:t> </a:t>
            </a:r>
            <a:r>
              <a:rPr lang="ru-RU" dirty="0" err="1" smtClean="0"/>
              <a:t>секреції</a:t>
            </a:r>
            <a:r>
              <a:rPr lang="ru-RU" dirty="0" smtClean="0"/>
              <a:t> (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гіпофіза</a:t>
            </a:r>
            <a:r>
              <a:rPr lang="ru-RU" dirty="0" smtClean="0"/>
              <a:t>, </a:t>
            </a:r>
            <a:r>
              <a:rPr lang="ru-RU" dirty="0" err="1" smtClean="0"/>
              <a:t>наднирників</a:t>
            </a:r>
            <a:r>
              <a:rPr lang="ru-RU" dirty="0" smtClean="0"/>
              <a:t>, </a:t>
            </a:r>
            <a:r>
              <a:rPr lang="ru-RU" dirty="0" err="1" smtClean="0"/>
              <a:t>яєчників</a:t>
            </a:r>
            <a:r>
              <a:rPr lang="ru-RU" dirty="0" smtClean="0"/>
              <a:t>)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зберігати</a:t>
            </a:r>
            <a:r>
              <a:rPr lang="ru-RU" dirty="0" smtClean="0"/>
              <a:t> </a:t>
            </a:r>
            <a:r>
              <a:rPr lang="ru-RU" dirty="0" err="1" smtClean="0"/>
              <a:t>функціональні</a:t>
            </a:r>
            <a:r>
              <a:rPr lang="ru-RU" dirty="0" smtClean="0"/>
              <a:t> </a:t>
            </a:r>
            <a:r>
              <a:rPr lang="ru-RU" dirty="0" err="1" smtClean="0"/>
              <a:t>особливості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</a:t>
            </a:r>
            <a:r>
              <a:rPr lang="ru-RU" dirty="0" err="1" smtClean="0"/>
              <a:t>вихідної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r>
              <a:rPr lang="ru-RU" dirty="0" smtClean="0"/>
              <a:t> та </a:t>
            </a:r>
            <a:r>
              <a:rPr lang="ru-RU" dirty="0" err="1" smtClean="0"/>
              <a:t>виробляти</a:t>
            </a:r>
            <a:r>
              <a:rPr lang="ru-RU" dirty="0" smtClean="0"/>
              <a:t> у </a:t>
            </a:r>
            <a:r>
              <a:rPr lang="ru-RU" dirty="0" err="1" smtClean="0"/>
              <a:t>надлишку</a:t>
            </a:r>
            <a:r>
              <a:rPr lang="ru-RU" dirty="0" smtClean="0"/>
              <a:t> </a:t>
            </a:r>
            <a:r>
              <a:rPr lang="ru-RU" dirty="0" err="1" smtClean="0"/>
              <a:t>відповідні</a:t>
            </a:r>
            <a:r>
              <a:rPr lang="ru-RU" dirty="0" smtClean="0"/>
              <a:t> </a:t>
            </a:r>
            <a:r>
              <a:rPr lang="ru-RU" dirty="0" err="1" smtClean="0"/>
              <a:t>гормони</a:t>
            </a:r>
            <a:r>
              <a:rPr lang="ru-RU" dirty="0" smtClean="0"/>
              <a:t>. </a:t>
            </a:r>
            <a:r>
              <a:rPr lang="ru-RU" dirty="0" err="1" smtClean="0"/>
              <a:t>Ці</a:t>
            </a:r>
            <a:r>
              <a:rPr lang="ru-RU" dirty="0" smtClean="0"/>
              <a:t> гормонально </a:t>
            </a:r>
            <a:r>
              <a:rPr lang="ru-RU" dirty="0" err="1" smtClean="0"/>
              <a:t>активні</a:t>
            </a:r>
            <a:r>
              <a:rPr lang="ru-RU" dirty="0" smtClean="0"/>
              <a:t> </a:t>
            </a:r>
            <a:r>
              <a:rPr lang="ru-RU" dirty="0" err="1" smtClean="0"/>
              <a:t>аденоми</a:t>
            </a:r>
            <a:r>
              <a:rPr lang="ru-RU" dirty="0" smtClean="0"/>
              <a:t> </a:t>
            </a:r>
            <a:r>
              <a:rPr lang="ru-RU" dirty="0" err="1" smtClean="0"/>
              <a:t>дають</a:t>
            </a:r>
            <a:r>
              <a:rPr lang="ru-RU" dirty="0" smtClean="0"/>
              <a:t> </a:t>
            </a:r>
            <a:r>
              <a:rPr lang="ru-RU" dirty="0" err="1" smtClean="0"/>
              <a:t>характерні</a:t>
            </a:r>
            <a:r>
              <a:rPr lang="ru-RU" dirty="0" smtClean="0"/>
              <a:t> </a:t>
            </a:r>
            <a:r>
              <a:rPr lang="ru-RU" dirty="0" err="1" smtClean="0"/>
              <a:t>клінічні</a:t>
            </a:r>
            <a:r>
              <a:rPr lang="ru-RU" dirty="0" smtClean="0"/>
              <a:t> </a:t>
            </a:r>
            <a:r>
              <a:rPr lang="ru-RU" dirty="0" err="1" smtClean="0"/>
              <a:t>синдроми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дозволяють</a:t>
            </a:r>
            <a:r>
              <a:rPr lang="ru-RU" dirty="0" smtClean="0"/>
              <a:t> </a:t>
            </a:r>
            <a:r>
              <a:rPr lang="ru-RU" dirty="0" err="1" smtClean="0"/>
              <a:t>діагностувати</a:t>
            </a:r>
            <a:r>
              <a:rPr lang="ru-RU" dirty="0" smtClean="0"/>
              <a:t>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новоутворення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/>
              <a:t>Найбільше значення у клініці мають аденоми молочної залози та яєчника.</a:t>
            </a:r>
          </a:p>
          <a:p>
            <a:pPr eaLnBrk="1" hangingPunct="1">
              <a:defRPr/>
            </a:pPr>
            <a:r>
              <a:rPr lang="uk-UA" dirty="0" smtClean="0"/>
              <a:t>Аденома має </a:t>
            </a:r>
            <a:r>
              <a:rPr lang="uk-UA" dirty="0" err="1" smtClean="0"/>
              <a:t>органоїдну</a:t>
            </a:r>
            <a:r>
              <a:rPr lang="uk-UA" dirty="0" smtClean="0"/>
              <a:t> будову, паренхіма складається частіше </a:t>
            </a:r>
            <a:r>
              <a:rPr lang="uk-UA" dirty="0" err="1" smtClean="0"/>
              <a:t>всьгго</a:t>
            </a:r>
            <a:r>
              <a:rPr lang="uk-UA" dirty="0" smtClean="0"/>
              <a:t> з клітин призматичного чи кубічного </a:t>
            </a:r>
            <a:r>
              <a:rPr lang="uk-UA" dirty="0" err="1" smtClean="0"/>
              <a:t>епітелія</a:t>
            </a:r>
            <a:r>
              <a:rPr lang="uk-UA" dirty="0" smtClean="0"/>
              <a:t>. Епітелій зберігає комплексність та полярність, локалізується на власні мембрані та формує залозисті структури. Залозисті структури оточені волокнистою сполучною тканиною, у якій </a:t>
            </a:r>
            <a:r>
              <a:rPr lang="uk-UA" dirty="0" err="1" smtClean="0"/>
              <a:t>розсташовуються</a:t>
            </a:r>
            <a:r>
              <a:rPr lang="uk-UA" dirty="0" smtClean="0"/>
              <a:t> судини.</a:t>
            </a:r>
            <a:endParaRPr lang="ru-RU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Питання</a:t>
            </a:r>
            <a:r>
              <a:rPr lang="ru-RU" dirty="0" smtClean="0"/>
              <a:t> про характер </a:t>
            </a:r>
            <a:r>
              <a:rPr lang="ru-RU" dirty="0" err="1" smtClean="0"/>
              <a:t>стромального</a:t>
            </a:r>
            <a:r>
              <a:rPr lang="ru-RU" dirty="0" smtClean="0"/>
              <a:t> компоненту в аденомах </a:t>
            </a:r>
            <a:r>
              <a:rPr lang="ru-RU" dirty="0" err="1" smtClean="0"/>
              <a:t>лишається</a:t>
            </a:r>
            <a:r>
              <a:rPr lang="ru-RU" dirty="0" smtClean="0"/>
              <a:t> </a:t>
            </a:r>
            <a:r>
              <a:rPr lang="ru-RU" dirty="0" err="1" smtClean="0"/>
              <a:t>відкритим</a:t>
            </a:r>
            <a:r>
              <a:rPr lang="ru-RU" dirty="0" smtClean="0"/>
              <a:t>. Так,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більшість</a:t>
            </a:r>
            <a:r>
              <a:rPr lang="ru-RU" dirty="0" smtClean="0"/>
              <a:t> </a:t>
            </a:r>
            <a:r>
              <a:rPr lang="ru-RU" dirty="0" err="1" smtClean="0"/>
              <a:t>досліджень</a:t>
            </a:r>
            <a:r>
              <a:rPr lang="ru-RU" dirty="0" smtClean="0"/>
              <a:t> </a:t>
            </a:r>
            <a:r>
              <a:rPr lang="ru-RU" dirty="0" err="1" smtClean="0"/>
              <a:t>вказує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при </a:t>
            </a:r>
            <a:r>
              <a:rPr lang="ru-RU" dirty="0" err="1" smtClean="0"/>
              <a:t>фіброаденомі</a:t>
            </a:r>
            <a:r>
              <a:rPr lang="ru-RU" dirty="0" smtClean="0"/>
              <a:t> </a:t>
            </a:r>
            <a:r>
              <a:rPr lang="ru-RU" dirty="0" err="1" smtClean="0"/>
              <a:t>молочної</a:t>
            </a:r>
            <a:r>
              <a:rPr lang="ru-RU" dirty="0" smtClean="0"/>
              <a:t> </a:t>
            </a:r>
            <a:r>
              <a:rPr lang="ru-RU" dirty="0" err="1" smtClean="0"/>
              <a:t>залози</a:t>
            </a:r>
            <a:r>
              <a:rPr lang="ru-RU" dirty="0" smtClean="0"/>
              <a:t> </a:t>
            </a:r>
            <a:r>
              <a:rPr lang="ru-RU" dirty="0" err="1" smtClean="0"/>
              <a:t>тільки</a:t>
            </a:r>
            <a:r>
              <a:rPr lang="ru-RU" dirty="0" smtClean="0"/>
              <a:t> </a:t>
            </a:r>
            <a:r>
              <a:rPr lang="ru-RU" dirty="0" err="1" smtClean="0"/>
              <a:t>епітеліальний</a:t>
            </a:r>
            <a:r>
              <a:rPr lang="ru-RU" dirty="0" smtClean="0"/>
              <a:t> компонент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пухлинним</a:t>
            </a:r>
            <a:r>
              <a:rPr lang="ru-RU" dirty="0" smtClean="0"/>
              <a:t>, а волокниста тканина </a:t>
            </a:r>
            <a:r>
              <a:rPr lang="ru-RU" dirty="0" err="1" smtClean="0"/>
              <a:t>являє</a:t>
            </a:r>
            <a:r>
              <a:rPr lang="ru-RU" dirty="0" smtClean="0"/>
              <a:t> собою </a:t>
            </a:r>
            <a:r>
              <a:rPr lang="ru-RU" dirty="0" err="1" smtClean="0"/>
              <a:t>деяку</a:t>
            </a:r>
            <a:r>
              <a:rPr lang="ru-RU" dirty="0" smtClean="0"/>
              <a:t> форму </a:t>
            </a:r>
            <a:r>
              <a:rPr lang="ru-RU" dirty="0" err="1" smtClean="0"/>
              <a:t>реакції</a:t>
            </a:r>
            <a:r>
              <a:rPr lang="ru-RU" dirty="0" smtClean="0"/>
              <a:t> </a:t>
            </a:r>
            <a:r>
              <a:rPr lang="ru-RU" dirty="0" err="1" smtClean="0"/>
              <a:t>організма</a:t>
            </a:r>
            <a:r>
              <a:rPr lang="ru-RU" dirty="0" smtClean="0"/>
              <a:t> на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аденоми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В </a:t>
            </a:r>
            <a:r>
              <a:rPr lang="ru-RU" dirty="0" err="1" smtClean="0"/>
              <a:t>залежності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гістологічної</a:t>
            </a:r>
            <a:r>
              <a:rPr lang="ru-RU" dirty="0" smtClean="0"/>
              <a:t> </a:t>
            </a:r>
            <a:r>
              <a:rPr lang="ru-RU" dirty="0" err="1" smtClean="0"/>
              <a:t>будови</a:t>
            </a:r>
            <a:r>
              <a:rPr lang="ru-RU" dirty="0" smtClean="0"/>
              <a:t> </a:t>
            </a:r>
            <a:r>
              <a:rPr lang="ru-RU" dirty="0" err="1" smtClean="0"/>
              <a:t>епітеліального</a:t>
            </a:r>
            <a:r>
              <a:rPr lang="ru-RU" dirty="0" smtClean="0"/>
              <a:t> компонента </a:t>
            </a:r>
            <a:r>
              <a:rPr lang="ru-RU" dirty="0" err="1" smtClean="0"/>
              <a:t>розрізняють</a:t>
            </a:r>
            <a:r>
              <a:rPr lang="ru-RU" dirty="0" smtClean="0"/>
              <a:t> </a:t>
            </a:r>
            <a:r>
              <a:rPr lang="ru-RU" dirty="0" err="1" smtClean="0"/>
              <a:t>наступні</a:t>
            </a:r>
            <a:r>
              <a:rPr lang="ru-RU" dirty="0" smtClean="0"/>
              <a:t> </a:t>
            </a:r>
            <a:r>
              <a:rPr lang="ru-RU" dirty="0" err="1" smtClean="0"/>
              <a:t>варіанти</a:t>
            </a:r>
            <a:r>
              <a:rPr lang="ru-RU" dirty="0" smtClean="0"/>
              <a:t> аденом:</a:t>
            </a:r>
          </a:p>
          <a:p>
            <a:pPr eaLnBrk="1" hangingPunct="1">
              <a:defRPr/>
            </a:pPr>
            <a:r>
              <a:rPr lang="uk-UA" dirty="0" smtClean="0"/>
              <a:t>- альвеолярна (</a:t>
            </a:r>
            <a:r>
              <a:rPr lang="uk-UA" dirty="0" err="1" smtClean="0"/>
              <a:t>ацинарна</a:t>
            </a:r>
            <a:r>
              <a:rPr lang="uk-UA" dirty="0" smtClean="0"/>
              <a:t>), що копіює кінцеві відділи залози;</a:t>
            </a:r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тубулярна</a:t>
            </a:r>
            <a:r>
              <a:rPr lang="uk-UA" dirty="0" smtClean="0"/>
              <a:t>, що зберігає </a:t>
            </a:r>
            <a:r>
              <a:rPr lang="uk-UA" dirty="0" err="1" smtClean="0"/>
              <a:t>протоковий</a:t>
            </a:r>
            <a:r>
              <a:rPr lang="uk-UA" dirty="0" smtClean="0"/>
              <a:t> характер епітеліальних структур;</a:t>
            </a:r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трабекулярна</a:t>
            </a:r>
            <a:r>
              <a:rPr lang="uk-UA" dirty="0" smtClean="0"/>
              <a:t>, що має балкову будову;</a:t>
            </a:r>
          </a:p>
          <a:p>
            <a:pPr eaLnBrk="1" hangingPunct="1">
              <a:defRPr/>
            </a:pPr>
            <a:r>
              <a:rPr lang="uk-UA" dirty="0" smtClean="0"/>
              <a:t>- солідна, у якої відсутній просвіт залозистих структур.</a:t>
            </a:r>
            <a:endParaRPr lang="ru-RU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- </a:t>
            </a:r>
            <a:r>
              <a:rPr lang="ru-RU" dirty="0" err="1" smtClean="0"/>
              <a:t>кістозна</a:t>
            </a:r>
            <a:r>
              <a:rPr lang="ru-RU" dirty="0" smtClean="0"/>
              <a:t>,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різко</a:t>
            </a:r>
            <a:r>
              <a:rPr lang="ru-RU" dirty="0" smtClean="0"/>
              <a:t> </a:t>
            </a:r>
            <a:r>
              <a:rPr lang="ru-RU" dirty="0" err="1" smtClean="0"/>
              <a:t>вираженою</a:t>
            </a:r>
            <a:r>
              <a:rPr lang="ru-RU" dirty="0" smtClean="0"/>
              <a:t> </a:t>
            </a:r>
            <a:r>
              <a:rPr lang="ru-RU" dirty="0" err="1" smtClean="0"/>
              <a:t>ектазією</a:t>
            </a:r>
            <a:r>
              <a:rPr lang="ru-RU" dirty="0" smtClean="0"/>
              <a:t> (</a:t>
            </a:r>
            <a:r>
              <a:rPr lang="ru-RU" dirty="0" err="1" smtClean="0"/>
              <a:t>розширенням</a:t>
            </a:r>
            <a:r>
              <a:rPr lang="ru-RU" dirty="0" smtClean="0"/>
              <a:t>) </a:t>
            </a:r>
            <a:r>
              <a:rPr lang="ru-RU" dirty="0" err="1" smtClean="0"/>
              <a:t>просвіту</a:t>
            </a:r>
            <a:r>
              <a:rPr lang="ru-RU" dirty="0" smtClean="0"/>
              <a:t> </a:t>
            </a:r>
            <a:r>
              <a:rPr lang="ru-RU" dirty="0" err="1" smtClean="0"/>
              <a:t>залоз</a:t>
            </a:r>
            <a:r>
              <a:rPr lang="ru-RU" dirty="0" smtClean="0"/>
              <a:t> та </a:t>
            </a:r>
            <a:r>
              <a:rPr lang="ru-RU" dirty="0" err="1" smtClean="0"/>
              <a:t>утворенням</a:t>
            </a:r>
            <a:r>
              <a:rPr lang="ru-RU" dirty="0" smtClean="0"/>
              <a:t> </a:t>
            </a:r>
            <a:r>
              <a:rPr lang="ru-RU" dirty="0" err="1" smtClean="0"/>
              <a:t>порожнин</a:t>
            </a:r>
            <a:r>
              <a:rPr lang="ru-RU" dirty="0" smtClean="0"/>
              <a:t> (</a:t>
            </a:r>
            <a:r>
              <a:rPr lang="ru-RU" dirty="0" err="1" smtClean="0"/>
              <a:t>цистоаденома</a:t>
            </a:r>
            <a:r>
              <a:rPr lang="ru-RU" dirty="0" smtClean="0"/>
              <a:t>).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/>
              <a:t>По взаємовідношенню паренхіми та строми аденоми ділять на:</a:t>
            </a:r>
          </a:p>
          <a:p>
            <a:pPr eaLnBrk="1" hangingPunct="1">
              <a:defRPr/>
            </a:pPr>
            <a:r>
              <a:rPr lang="uk-UA" dirty="0" smtClean="0"/>
              <a:t>- проста аденома (паренхіма переважає над стромою);</a:t>
            </a:r>
          </a:p>
          <a:p>
            <a:pPr eaLnBrk="1" hangingPunct="1">
              <a:defRPr/>
            </a:pPr>
            <a:r>
              <a:rPr lang="uk-UA" dirty="0" smtClean="0"/>
              <a:t>- фіброаденома (приблизно рівне співвідношення);</a:t>
            </a:r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аденофіброма</a:t>
            </a:r>
            <a:r>
              <a:rPr lang="uk-UA" dirty="0" smtClean="0"/>
              <a:t> (перевага строми над паренхімою, нагадує фіброму, але з поодинокими залозами).</a:t>
            </a:r>
            <a:endParaRPr lang="ru-RU" dirty="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Аденома </a:t>
            </a:r>
            <a:r>
              <a:rPr lang="ru-RU" dirty="0" err="1" smtClean="0"/>
              <a:t>молочної</a:t>
            </a:r>
            <a:r>
              <a:rPr lang="ru-RU" dirty="0" smtClean="0"/>
              <a:t> </a:t>
            </a:r>
            <a:r>
              <a:rPr lang="ru-RU" dirty="0" err="1" smtClean="0"/>
              <a:t>залози</a:t>
            </a:r>
            <a:endParaRPr lang="ru-RU" dirty="0" smtClean="0"/>
          </a:p>
        </p:txBody>
      </p:sp>
      <p:sp>
        <p:nvSpPr>
          <p:cNvPr id="56217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err="1" smtClean="0"/>
              <a:t>Прості</a:t>
            </a:r>
            <a:r>
              <a:rPr lang="ru-RU" dirty="0" smtClean="0"/>
              <a:t>, </a:t>
            </a:r>
            <a:r>
              <a:rPr lang="ru-RU" dirty="0" err="1" smtClean="0"/>
              <a:t>тубулярні</a:t>
            </a:r>
            <a:r>
              <a:rPr lang="ru-RU" dirty="0" smtClean="0"/>
              <a:t> </a:t>
            </a:r>
            <a:r>
              <a:rPr lang="ru-RU" dirty="0" err="1" smtClean="0"/>
              <a:t>аденоми</a:t>
            </a:r>
            <a:r>
              <a:rPr lang="ru-RU" dirty="0" smtClean="0"/>
              <a:t> у </a:t>
            </a:r>
            <a:r>
              <a:rPr lang="ru-RU" dirty="0" err="1" smtClean="0"/>
              <a:t>молочній</a:t>
            </a:r>
            <a:r>
              <a:rPr lang="ru-RU" dirty="0" smtClean="0"/>
              <a:t> </a:t>
            </a:r>
            <a:r>
              <a:rPr lang="ru-RU" dirty="0" err="1" smtClean="0"/>
              <a:t>залозі</a:t>
            </a:r>
            <a:r>
              <a:rPr lang="ru-RU" dirty="0" smtClean="0"/>
              <a:t> </a:t>
            </a:r>
            <a:r>
              <a:rPr lang="ru-RU" dirty="0" err="1" smtClean="0"/>
              <a:t>зустрічаються</a:t>
            </a:r>
            <a:r>
              <a:rPr lang="ru-RU" dirty="0" smtClean="0"/>
              <a:t> </a:t>
            </a:r>
            <a:r>
              <a:rPr lang="ru-RU" dirty="0" err="1" smtClean="0"/>
              <a:t>рідко</a:t>
            </a:r>
            <a:r>
              <a:rPr lang="ru-RU" dirty="0" smtClean="0"/>
              <a:t>. </a:t>
            </a:r>
            <a:r>
              <a:rPr lang="ru-RU" dirty="0" err="1" smtClean="0"/>
              <a:t>Найчатішою</a:t>
            </a:r>
            <a:r>
              <a:rPr lang="ru-RU" dirty="0" smtClean="0"/>
              <a:t> </a:t>
            </a:r>
            <a:r>
              <a:rPr lang="ru-RU" dirty="0" err="1" smtClean="0"/>
              <a:t>пухлиною</a:t>
            </a:r>
            <a:r>
              <a:rPr lang="ru-RU" dirty="0" smtClean="0"/>
              <a:t> </a:t>
            </a:r>
            <a:r>
              <a:rPr lang="ru-RU" dirty="0" err="1" smtClean="0"/>
              <a:t>молочних</a:t>
            </a:r>
            <a:r>
              <a:rPr lang="ru-RU" dirty="0" smtClean="0"/>
              <a:t> </a:t>
            </a:r>
            <a:r>
              <a:rPr lang="ru-RU" dirty="0" err="1" smtClean="0"/>
              <a:t>залоз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фіброаденома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ru-RU" dirty="0" err="1" smtClean="0"/>
              <a:t>Фіброаденома</a:t>
            </a:r>
            <a:r>
              <a:rPr lang="ru-RU" dirty="0" smtClean="0"/>
              <a:t> </a:t>
            </a:r>
            <a:r>
              <a:rPr lang="ru-RU" dirty="0" err="1" smtClean="0"/>
              <a:t>зустрічається</a:t>
            </a:r>
            <a:r>
              <a:rPr lang="ru-RU" dirty="0" smtClean="0"/>
              <a:t> у </a:t>
            </a:r>
            <a:r>
              <a:rPr lang="ru-RU" dirty="0" err="1" smtClean="0"/>
              <a:t>будь-якому</a:t>
            </a:r>
            <a:r>
              <a:rPr lang="ru-RU" dirty="0" smtClean="0"/>
              <a:t> </a:t>
            </a:r>
            <a:r>
              <a:rPr lang="ru-RU" dirty="0" err="1" smtClean="0"/>
              <a:t>віці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20 до 50 </a:t>
            </a:r>
            <a:r>
              <a:rPr lang="ru-RU" dirty="0" err="1" smtClean="0"/>
              <a:t>років</a:t>
            </a:r>
            <a:r>
              <a:rPr lang="ru-RU" dirty="0" smtClean="0"/>
              <a:t>. </a:t>
            </a:r>
            <a:r>
              <a:rPr lang="ru-RU" dirty="0" err="1" smtClean="0"/>
              <a:t>Макроскопічно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 </a:t>
            </a:r>
            <a:r>
              <a:rPr lang="ru-RU" dirty="0" err="1" smtClean="0"/>
              <a:t>вузла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чіткими</a:t>
            </a:r>
            <a:r>
              <a:rPr lang="ru-RU" dirty="0" smtClean="0"/>
              <a:t> </a:t>
            </a:r>
            <a:r>
              <a:rPr lang="ru-RU" dirty="0" err="1" smtClean="0"/>
              <a:t>границями</a:t>
            </a:r>
            <a:r>
              <a:rPr lang="ru-RU" dirty="0" smtClean="0"/>
              <a:t>, </a:t>
            </a:r>
            <a:r>
              <a:rPr lang="ru-RU" dirty="0" err="1" smtClean="0"/>
              <a:t>тобто</a:t>
            </a:r>
            <a:r>
              <a:rPr lang="ru-RU" dirty="0" smtClean="0"/>
              <a:t> росте </a:t>
            </a:r>
            <a:r>
              <a:rPr lang="ru-RU" dirty="0" err="1" smtClean="0"/>
              <a:t>експансивно</a:t>
            </a:r>
            <a:r>
              <a:rPr lang="ru-RU" dirty="0" smtClean="0"/>
              <a:t>. </a:t>
            </a:r>
            <a:r>
              <a:rPr lang="ru-RU" dirty="0" err="1" smtClean="0"/>
              <a:t>Консистенція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щільна</a:t>
            </a:r>
            <a:r>
              <a:rPr lang="ru-RU" dirty="0" smtClean="0"/>
              <a:t>.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41989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Фіброаденома молочної залози</a:t>
              </a:r>
            </a:p>
          </p:txBody>
        </p:sp>
        <p:sp>
          <p:nvSpPr>
            <p:cNvPr id="41990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1991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1992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1993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41987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41988" name="Picture 10" descr="C:\Мои документы\Лекции мультимедиа\опухоли цнс\фиброаденома молочной желез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838200"/>
            <a:ext cx="6402388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43013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Фіброаденома молочної залози</a:t>
              </a:r>
            </a:p>
          </p:txBody>
        </p:sp>
        <p:sp>
          <p:nvSpPr>
            <p:cNvPr id="43014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3015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3016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3017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43011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43012" name="Picture 10" descr="C:\Мои документы\Лекции мультимедиа\опухоли цнс\фиброаденома молочной железы микр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762000"/>
            <a:ext cx="6402388" cy="425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44037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Фіброаденома молочної залози</a:t>
              </a:r>
            </a:p>
          </p:txBody>
        </p:sp>
        <p:sp>
          <p:nvSpPr>
            <p:cNvPr id="44038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4039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4040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4041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44035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44036" name="Picture 10" descr="C:\Мои документы\Лекции мультимедиа\опухоли цнс\фиброаденома молочной железы микро 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762000"/>
            <a:ext cx="6402388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/>
              <a:t>За гістологічною будовою це </a:t>
            </a:r>
            <a:r>
              <a:rPr lang="uk-UA" dirty="0" err="1" smtClean="0"/>
              <a:t>тубулярна</a:t>
            </a:r>
            <a:r>
              <a:rPr lang="uk-UA" dirty="0" smtClean="0"/>
              <a:t> фіброаденома. У фіброаденомі виражений тканинний </a:t>
            </a:r>
            <a:r>
              <a:rPr lang="uk-UA" dirty="0" err="1" smtClean="0"/>
              <a:t>атипізм</a:t>
            </a:r>
            <a:r>
              <a:rPr lang="uk-UA" dirty="0" smtClean="0"/>
              <a:t>: залози не утворюють дольок, вони різного діаметра та форми. Строма представлена щільною волокнистою сполучною тканиною з невеликою кількістю щілиноподібних судин ( в нормальній молочній залозі строма представлена </a:t>
            </a:r>
            <a:r>
              <a:rPr lang="uk-UA" dirty="0" err="1" smtClean="0"/>
              <a:t>ніжноволокнистою</a:t>
            </a:r>
            <a:r>
              <a:rPr lang="uk-UA" dirty="0" smtClean="0"/>
              <a:t>, пухкою сполучною тканиною, її мало, багато жирової клітковини).</a:t>
            </a:r>
            <a:endParaRPr lang="ru-RU" dirty="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В </a:t>
            </a:r>
            <a:r>
              <a:rPr lang="ru-RU" dirty="0" err="1" smtClean="0"/>
              <a:t>залежності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діаметра</a:t>
            </a:r>
            <a:r>
              <a:rPr lang="ru-RU" dirty="0" smtClean="0"/>
              <a:t> </a:t>
            </a:r>
            <a:r>
              <a:rPr lang="ru-RU" dirty="0" err="1" smtClean="0"/>
              <a:t>протоків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утворюють</a:t>
            </a:r>
            <a:r>
              <a:rPr lang="ru-RU" dirty="0" smtClean="0"/>
              <a:t> </a:t>
            </a:r>
            <a:r>
              <a:rPr lang="ru-RU" dirty="0" err="1" smtClean="0"/>
              <a:t>пухлину</a:t>
            </a:r>
            <a:r>
              <a:rPr lang="ru-RU" dirty="0" smtClean="0"/>
              <a:t>, </a:t>
            </a:r>
            <a:r>
              <a:rPr lang="ru-RU" dirty="0" err="1" smtClean="0"/>
              <a:t>обумовленого</a:t>
            </a:r>
            <a:r>
              <a:rPr lang="ru-RU" dirty="0" smtClean="0"/>
              <a:t> </a:t>
            </a:r>
            <a:r>
              <a:rPr lang="ru-RU" dirty="0" err="1" smtClean="0"/>
              <a:t>взаємовідношення</a:t>
            </a:r>
            <a:r>
              <a:rPr lang="ru-RU" dirty="0" smtClean="0"/>
              <a:t> </a:t>
            </a:r>
            <a:r>
              <a:rPr lang="ru-RU" dirty="0" err="1" smtClean="0"/>
              <a:t>епітеліального</a:t>
            </a:r>
            <a:r>
              <a:rPr lang="ru-RU" dirty="0" smtClean="0"/>
              <a:t> та </a:t>
            </a:r>
            <a:r>
              <a:rPr lang="ru-RU" dirty="0" err="1" smtClean="0"/>
              <a:t>сполучнотканинного</a:t>
            </a:r>
            <a:r>
              <a:rPr lang="ru-RU" dirty="0" smtClean="0"/>
              <a:t> </a:t>
            </a:r>
            <a:r>
              <a:rPr lang="ru-RU" dirty="0" err="1" smtClean="0"/>
              <a:t>компонентів</a:t>
            </a:r>
            <a:r>
              <a:rPr lang="ru-RU" dirty="0" smtClean="0"/>
              <a:t>, </a:t>
            </a:r>
            <a:r>
              <a:rPr lang="ru-RU" dirty="0" err="1" smtClean="0"/>
              <a:t>розрізняють</a:t>
            </a:r>
            <a:r>
              <a:rPr lang="ru-RU" dirty="0" smtClean="0"/>
              <a:t> </a:t>
            </a:r>
            <a:r>
              <a:rPr lang="ru-RU" dirty="0" err="1" smtClean="0"/>
              <a:t>периканакулярну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інтраканакулярну</a:t>
            </a:r>
            <a:r>
              <a:rPr lang="ru-RU" dirty="0" smtClean="0"/>
              <a:t> </a:t>
            </a:r>
            <a:r>
              <a:rPr lang="ru-RU" dirty="0" err="1" smtClean="0"/>
              <a:t>фіброаденому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err="1" smtClean="0"/>
              <a:t>Периканакулярна</a:t>
            </a:r>
            <a:r>
              <a:rPr lang="uk-UA" dirty="0" smtClean="0"/>
              <a:t> фіброаденома характеризується концентричним розростанням сполучної тканини навколо базальної мембрани протоків. Просвіт протоків звужений, але зберігається.</a:t>
            </a:r>
            <a:endParaRPr lang="ru-RU" dirty="0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err="1" smtClean="0"/>
              <a:t>Інтраканакулярна</a:t>
            </a:r>
            <a:r>
              <a:rPr lang="uk-UA" dirty="0" smtClean="0"/>
              <a:t> фіброаденома характеризується подовженням залозистих протоків, випинанням у їх просвіт пучків колагенових волокон, які розташовані перпендикулярно до базальної мембрани протоку, внаслідок чого просвіт </a:t>
            </a:r>
            <a:r>
              <a:rPr lang="uk-UA" dirty="0" err="1" smtClean="0"/>
              <a:t>простоку</a:t>
            </a:r>
            <a:r>
              <a:rPr lang="uk-UA" dirty="0" smtClean="0"/>
              <a:t> стає щілиноподібним. Деякі автори вважають, що </a:t>
            </a:r>
            <a:r>
              <a:rPr lang="uk-UA" dirty="0" err="1" smtClean="0"/>
              <a:t>інтраканікулярна</a:t>
            </a:r>
            <a:r>
              <a:rPr lang="uk-UA" dirty="0" smtClean="0"/>
              <a:t> фіброаденома частіше, ніж </a:t>
            </a:r>
            <a:r>
              <a:rPr lang="uk-UA" dirty="0" err="1" smtClean="0"/>
              <a:t>периканакулярна</a:t>
            </a:r>
            <a:r>
              <a:rPr lang="uk-UA" dirty="0" smtClean="0"/>
              <a:t>, віддається малігнізації. </a:t>
            </a:r>
            <a:endParaRPr lang="ru-RU" dirty="0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На </a:t>
            </a:r>
            <a:r>
              <a:rPr lang="ru-RU" dirty="0" err="1" smtClean="0"/>
              <a:t>практиці</a:t>
            </a:r>
            <a:r>
              <a:rPr lang="ru-RU" dirty="0" smtClean="0"/>
              <a:t>, як правило, </a:t>
            </a:r>
            <a:r>
              <a:rPr lang="ru-RU" dirty="0" err="1" smtClean="0"/>
              <a:t>зустрічається</a:t>
            </a:r>
            <a:r>
              <a:rPr lang="ru-RU" dirty="0" smtClean="0"/>
              <a:t> </a:t>
            </a:r>
            <a:r>
              <a:rPr lang="ru-RU" dirty="0" err="1" smtClean="0"/>
              <a:t>змішаний</a:t>
            </a:r>
            <a:r>
              <a:rPr lang="ru-RU" dirty="0" smtClean="0"/>
              <a:t> тип </a:t>
            </a:r>
            <a:r>
              <a:rPr lang="ru-RU" dirty="0" err="1" smtClean="0"/>
              <a:t>тубулярної</a:t>
            </a:r>
            <a:r>
              <a:rPr lang="ru-RU" dirty="0" smtClean="0"/>
              <a:t> </a:t>
            </a:r>
            <a:r>
              <a:rPr lang="ru-RU" dirty="0" err="1" smtClean="0"/>
              <a:t>фіброаденоми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переважанням</a:t>
            </a:r>
            <a:r>
              <a:rPr lang="ru-RU" dirty="0" smtClean="0"/>
              <a:t> в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ділянках</a:t>
            </a:r>
            <a:r>
              <a:rPr lang="ru-RU" dirty="0" smtClean="0"/>
              <a:t> </a:t>
            </a:r>
            <a:r>
              <a:rPr lang="ru-RU" dirty="0" err="1" smtClean="0"/>
              <a:t>якогось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варіантів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Іноді, в молочній залозі може розвиватися листоподібна фіброаденома.</a:t>
            </a:r>
            <a:endParaRPr lang="ru-RU" dirty="0" smtClean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Листоподібна</a:t>
            </a:r>
            <a:r>
              <a:rPr lang="ru-RU" dirty="0" smtClean="0"/>
              <a:t> </a:t>
            </a:r>
            <a:r>
              <a:rPr lang="ru-RU" dirty="0" err="1" smtClean="0"/>
              <a:t>фіброаденома</a:t>
            </a:r>
            <a:r>
              <a:rPr lang="ru-RU" dirty="0" smtClean="0"/>
              <a:t> (</a:t>
            </a:r>
            <a:r>
              <a:rPr lang="ru-RU" dirty="0" err="1" smtClean="0"/>
              <a:t>інтраканікулярна</a:t>
            </a:r>
            <a:r>
              <a:rPr lang="ru-RU" dirty="0" smtClean="0"/>
              <a:t> </a:t>
            </a:r>
            <a:r>
              <a:rPr lang="ru-RU" dirty="0" err="1" smtClean="0"/>
              <a:t>фіброаденома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клітинною</a:t>
            </a:r>
            <a:r>
              <a:rPr lang="ru-RU" dirty="0" smtClean="0"/>
              <a:t> стромою) </a:t>
            </a:r>
            <a:r>
              <a:rPr lang="ru-RU" dirty="0" err="1" smtClean="0"/>
              <a:t>зустрічаєтьс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 у </a:t>
            </a:r>
            <a:r>
              <a:rPr lang="ru-RU" dirty="0" err="1" smtClean="0"/>
              <a:t>жінок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віці</a:t>
            </a:r>
            <a:r>
              <a:rPr lang="ru-RU" dirty="0" smtClean="0"/>
              <a:t> 40-50 </a:t>
            </a:r>
            <a:r>
              <a:rPr lang="ru-RU" dirty="0" err="1" smtClean="0"/>
              <a:t>років</a:t>
            </a:r>
            <a:r>
              <a:rPr lang="ru-RU" dirty="0" smtClean="0"/>
              <a:t>, </a:t>
            </a:r>
            <a:r>
              <a:rPr lang="ru-RU" dirty="0" err="1" smtClean="0"/>
              <a:t>окремі</a:t>
            </a:r>
            <a:r>
              <a:rPr lang="ru-RU" dirty="0" smtClean="0"/>
              <a:t> </a:t>
            </a:r>
            <a:r>
              <a:rPr lang="ru-RU" dirty="0" err="1" smtClean="0"/>
              <a:t>спостереження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даної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описані</a:t>
            </a:r>
            <a:r>
              <a:rPr lang="ru-RU" dirty="0" smtClean="0"/>
              <a:t> у </a:t>
            </a:r>
            <a:r>
              <a:rPr lang="ru-RU" dirty="0" err="1" smtClean="0"/>
              <a:t>чоловіків</a:t>
            </a:r>
            <a:r>
              <a:rPr lang="ru-RU" dirty="0" smtClean="0"/>
              <a:t>.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досягати</a:t>
            </a:r>
            <a:r>
              <a:rPr lang="ru-RU" dirty="0" smtClean="0"/>
              <a:t> великих </a:t>
            </a:r>
            <a:r>
              <a:rPr lang="ru-RU" dirty="0" err="1" smtClean="0"/>
              <a:t>розмірів</a:t>
            </a:r>
            <a:r>
              <a:rPr lang="ru-RU" dirty="0" smtClean="0"/>
              <a:t> (до 20 см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більше</a:t>
            </a:r>
            <a:r>
              <a:rPr lang="ru-RU" dirty="0" smtClean="0"/>
              <a:t>). Росте </a:t>
            </a:r>
            <a:r>
              <a:rPr lang="ru-RU" dirty="0" err="1" smtClean="0"/>
              <a:t>швидко</a:t>
            </a:r>
            <a:r>
              <a:rPr lang="ru-RU" dirty="0" smtClean="0"/>
              <a:t>. </a:t>
            </a:r>
            <a:r>
              <a:rPr lang="ru-RU" dirty="0" err="1" smtClean="0"/>
              <a:t>Макроскопічно</a:t>
            </a:r>
            <a:r>
              <a:rPr lang="ru-RU" dirty="0" smtClean="0"/>
              <a:t> </a:t>
            </a:r>
            <a:r>
              <a:rPr lang="ru-RU" dirty="0" err="1" smtClean="0"/>
              <a:t>вузол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долькову</a:t>
            </a:r>
            <a:r>
              <a:rPr lang="ru-RU" dirty="0" smtClean="0"/>
              <a:t> </a:t>
            </a:r>
            <a:r>
              <a:rPr lang="ru-RU" dirty="0" err="1" smtClean="0"/>
              <a:t>будову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характерним</a:t>
            </a:r>
            <a:r>
              <a:rPr lang="ru-RU" dirty="0" smtClean="0"/>
              <a:t> </a:t>
            </a:r>
            <a:r>
              <a:rPr lang="ru-RU" dirty="0" err="1" smtClean="0"/>
              <a:t>сіткоподібним</a:t>
            </a:r>
            <a:r>
              <a:rPr lang="ru-RU" dirty="0" smtClean="0"/>
              <a:t> </a:t>
            </a:r>
            <a:r>
              <a:rPr lang="ru-RU" dirty="0" err="1" smtClean="0"/>
              <a:t>малюнком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нагадує</a:t>
            </a:r>
            <a:r>
              <a:rPr lang="ru-RU" dirty="0" smtClean="0"/>
              <a:t> структуру листка (</a:t>
            </a:r>
            <a:r>
              <a:rPr lang="ru-RU" dirty="0" err="1" smtClean="0"/>
              <a:t>звідси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назва</a:t>
            </a:r>
            <a:r>
              <a:rPr lang="ru-RU" dirty="0" smtClean="0"/>
              <a:t>). Видно </a:t>
            </a:r>
            <a:r>
              <a:rPr lang="ru-RU" dirty="0" err="1" smtClean="0"/>
              <a:t>щілиноподібні</a:t>
            </a:r>
            <a:r>
              <a:rPr lang="ru-RU" dirty="0" smtClean="0"/>
              <a:t> та </a:t>
            </a:r>
            <a:r>
              <a:rPr lang="ru-RU" dirty="0" err="1" smtClean="0"/>
              <a:t>кістозні</a:t>
            </a:r>
            <a:r>
              <a:rPr lang="ru-RU" dirty="0" smtClean="0"/>
              <a:t> </a:t>
            </a:r>
            <a:r>
              <a:rPr lang="ru-RU" dirty="0" err="1" smtClean="0"/>
              <a:t>порожнини</a:t>
            </a:r>
            <a:r>
              <a:rPr lang="ru-RU" dirty="0" smtClean="0"/>
              <a:t>, </a:t>
            </a:r>
            <a:r>
              <a:rPr lang="ru-RU" dirty="0" err="1" smtClean="0"/>
              <a:t>вогнища</a:t>
            </a:r>
            <a:r>
              <a:rPr lang="ru-RU" dirty="0" smtClean="0"/>
              <a:t> некрозу та </a:t>
            </a:r>
            <a:r>
              <a:rPr lang="ru-RU" dirty="0" err="1" smtClean="0"/>
              <a:t>крововиливів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 </a:t>
            </a:r>
            <a:r>
              <a:rPr lang="ru-RU" dirty="0" err="1" smtClean="0"/>
              <a:t>інтраканікулярної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змішаної</a:t>
            </a:r>
            <a:r>
              <a:rPr lang="ru-RU" dirty="0" smtClean="0"/>
              <a:t> </a:t>
            </a:r>
            <a:r>
              <a:rPr lang="ru-RU" dirty="0" err="1" smtClean="0"/>
              <a:t>фіброаденоми</a:t>
            </a:r>
            <a:r>
              <a:rPr lang="ru-RU" dirty="0" smtClean="0"/>
              <a:t> </a:t>
            </a:r>
            <a:r>
              <a:rPr lang="ru-RU" dirty="0" err="1" smtClean="0"/>
              <a:t>нерідко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кістозно-розширеними</a:t>
            </a:r>
            <a:r>
              <a:rPr lang="ru-RU" dirty="0" smtClean="0"/>
              <a:t> протоками, у </a:t>
            </a:r>
            <a:r>
              <a:rPr lang="ru-RU" dirty="0" err="1" smtClean="0"/>
              <a:t>просвіт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повернуті</a:t>
            </a:r>
            <a:r>
              <a:rPr lang="ru-RU" dirty="0" smtClean="0"/>
              <a:t> </a:t>
            </a:r>
            <a:r>
              <a:rPr lang="ru-RU" dirty="0" err="1" smtClean="0"/>
              <a:t>поліпоподібні</a:t>
            </a:r>
            <a:r>
              <a:rPr lang="ru-RU" dirty="0" smtClean="0"/>
              <a:t> </a:t>
            </a:r>
            <a:r>
              <a:rPr lang="ru-RU" dirty="0" err="1" smtClean="0"/>
              <a:t>сполучнотканинні</a:t>
            </a:r>
            <a:r>
              <a:rPr lang="ru-RU" dirty="0" smtClean="0"/>
              <a:t> </a:t>
            </a:r>
            <a:r>
              <a:rPr lang="ru-RU" dirty="0" err="1" smtClean="0"/>
              <a:t>вирости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вкриті</a:t>
            </a:r>
            <a:r>
              <a:rPr lang="ru-RU" dirty="0" smtClean="0"/>
              <a:t> одним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декількома</a:t>
            </a:r>
            <a:r>
              <a:rPr lang="ru-RU" dirty="0" smtClean="0"/>
              <a:t> шарами </a:t>
            </a:r>
            <a:r>
              <a:rPr lang="ru-RU" dirty="0" err="1" smtClean="0"/>
              <a:t>кубічного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. Строма </a:t>
            </a:r>
            <a:r>
              <a:rPr lang="ru-RU" dirty="0" err="1" smtClean="0"/>
              <a:t>багатоклітинна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вираженим</a:t>
            </a:r>
            <a:r>
              <a:rPr lang="ru-RU" dirty="0" smtClean="0"/>
              <a:t> </a:t>
            </a:r>
            <a:r>
              <a:rPr lang="ru-RU" dirty="0" err="1" smtClean="0"/>
              <a:t>поліморфізмом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</a:t>
            </a:r>
            <a:r>
              <a:rPr lang="ru-RU" dirty="0" err="1" smtClean="0"/>
              <a:t>зустрічаються</a:t>
            </a:r>
            <a:r>
              <a:rPr lang="ru-RU" dirty="0" smtClean="0"/>
              <a:t> </a:t>
            </a:r>
            <a:r>
              <a:rPr lang="ru-RU" dirty="0" err="1" smtClean="0"/>
              <a:t>фігури</a:t>
            </a:r>
            <a:r>
              <a:rPr lang="ru-RU" dirty="0" smtClean="0"/>
              <a:t> </a:t>
            </a:r>
            <a:r>
              <a:rPr lang="ru-RU" dirty="0" err="1" smtClean="0"/>
              <a:t>мітозів</a:t>
            </a:r>
            <a:r>
              <a:rPr lang="ru-RU" dirty="0" smtClean="0"/>
              <a:t>, </a:t>
            </a:r>
            <a:r>
              <a:rPr lang="ru-RU" dirty="0" err="1" smtClean="0"/>
              <a:t>вогнища</a:t>
            </a:r>
            <a:r>
              <a:rPr lang="ru-RU" dirty="0" smtClean="0"/>
              <a:t> </a:t>
            </a:r>
            <a:r>
              <a:rPr lang="ru-RU" dirty="0" err="1" smtClean="0"/>
              <a:t>крововиливів</a:t>
            </a:r>
            <a:r>
              <a:rPr lang="ru-RU" dirty="0" smtClean="0"/>
              <a:t> та некроза.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Передбачити</a:t>
            </a:r>
            <a:r>
              <a:rPr lang="ru-RU" dirty="0" smtClean="0"/>
              <a:t> </a:t>
            </a:r>
            <a:r>
              <a:rPr lang="ru-RU" dirty="0" err="1" smtClean="0"/>
              <a:t>біологічну</a:t>
            </a:r>
            <a:r>
              <a:rPr lang="ru-RU" dirty="0" smtClean="0"/>
              <a:t> </a:t>
            </a:r>
            <a:r>
              <a:rPr lang="ru-RU" dirty="0" err="1" smtClean="0"/>
              <a:t>поведінку</a:t>
            </a:r>
            <a:r>
              <a:rPr lang="ru-RU" dirty="0" smtClean="0"/>
              <a:t> </a:t>
            </a:r>
            <a:r>
              <a:rPr lang="ru-RU" dirty="0" err="1" smtClean="0"/>
              <a:t>листоподібної</a:t>
            </a:r>
            <a:r>
              <a:rPr lang="ru-RU" dirty="0" smtClean="0"/>
              <a:t> </a:t>
            </a:r>
            <a:r>
              <a:rPr lang="ru-RU" dirty="0" err="1" smtClean="0"/>
              <a:t>фіброаденоми</a:t>
            </a:r>
            <a:r>
              <a:rPr lang="ru-RU" dirty="0" smtClean="0"/>
              <a:t> на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dirty="0" err="1" smtClean="0"/>
              <a:t>гістологічної</a:t>
            </a:r>
            <a:r>
              <a:rPr lang="ru-RU" dirty="0" smtClean="0"/>
              <a:t> </a:t>
            </a:r>
            <a:r>
              <a:rPr lang="ru-RU" dirty="0" err="1" smtClean="0"/>
              <a:t>будови</a:t>
            </a:r>
            <a:r>
              <a:rPr lang="ru-RU" dirty="0" smtClean="0"/>
              <a:t> </a:t>
            </a:r>
            <a:r>
              <a:rPr lang="ru-RU" dirty="0" err="1" smtClean="0"/>
              <a:t>важко</a:t>
            </a:r>
            <a:r>
              <a:rPr lang="ru-RU" dirty="0" smtClean="0"/>
              <a:t>. </a:t>
            </a:r>
            <a:r>
              <a:rPr lang="ru-RU" dirty="0" err="1" smtClean="0"/>
              <a:t>Зазвичай</a:t>
            </a:r>
            <a:r>
              <a:rPr lang="ru-RU" dirty="0" smtClean="0"/>
              <a:t>, вона </a:t>
            </a:r>
            <a:r>
              <a:rPr lang="ru-RU" dirty="0" err="1" smtClean="0"/>
              <a:t>протікає</a:t>
            </a:r>
            <a:r>
              <a:rPr lang="ru-RU" dirty="0" smtClean="0"/>
              <a:t> </a:t>
            </a:r>
            <a:r>
              <a:rPr lang="ru-RU" dirty="0" err="1" smtClean="0"/>
              <a:t>доброякісно</a:t>
            </a:r>
            <a:r>
              <a:rPr lang="ru-RU" dirty="0" smtClean="0"/>
              <a:t>. Але, </a:t>
            </a:r>
            <a:r>
              <a:rPr lang="ru-RU" dirty="0" err="1" smtClean="0"/>
              <a:t>можлива</a:t>
            </a:r>
            <a:r>
              <a:rPr lang="ru-RU" dirty="0" smtClean="0"/>
              <a:t> </a:t>
            </a:r>
            <a:r>
              <a:rPr lang="ru-RU" dirty="0" err="1" smtClean="0"/>
              <a:t>малігнізація</a:t>
            </a:r>
            <a:r>
              <a:rPr lang="ru-RU" dirty="0" smtClean="0"/>
              <a:t>, </a:t>
            </a:r>
            <a:r>
              <a:rPr lang="ru-RU" dirty="0" err="1" smtClean="0"/>
              <a:t>найчастіше</a:t>
            </a:r>
            <a:r>
              <a:rPr lang="ru-RU" dirty="0" smtClean="0"/>
              <a:t> </a:t>
            </a:r>
            <a:r>
              <a:rPr lang="ru-RU" dirty="0" err="1" smtClean="0"/>
              <a:t>сполучнотканинного</a:t>
            </a:r>
            <a:r>
              <a:rPr lang="ru-RU" dirty="0" smtClean="0"/>
              <a:t> компонента. При </a:t>
            </a:r>
            <a:r>
              <a:rPr lang="ru-RU" dirty="0" err="1" smtClean="0"/>
              <a:t>малігнізації</a:t>
            </a:r>
            <a:r>
              <a:rPr lang="ru-RU" dirty="0" smtClean="0"/>
              <a:t> </a:t>
            </a:r>
            <a:r>
              <a:rPr lang="ru-RU" dirty="0" err="1" smtClean="0"/>
              <a:t>стромального</a:t>
            </a:r>
            <a:r>
              <a:rPr lang="ru-RU" dirty="0" smtClean="0"/>
              <a:t> компонента </a:t>
            </a:r>
            <a:r>
              <a:rPr lang="ru-RU" dirty="0" err="1" smtClean="0"/>
              <a:t>відрізняється</a:t>
            </a:r>
            <a:r>
              <a:rPr lang="ru-RU" dirty="0" smtClean="0"/>
              <a:t> </a:t>
            </a:r>
            <a:r>
              <a:rPr lang="ru-RU" dirty="0" err="1" smtClean="0"/>
              <a:t>виражений</a:t>
            </a:r>
            <a:r>
              <a:rPr lang="ru-RU" dirty="0" smtClean="0"/>
              <a:t> </a:t>
            </a:r>
            <a:r>
              <a:rPr lang="ru-RU" dirty="0" err="1" smtClean="0"/>
              <a:t>поліморфізм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 smtClean="0"/>
              <a:t>великої</a:t>
            </a:r>
            <a:r>
              <a:rPr lang="ru-RU" dirty="0" smtClean="0"/>
              <a:t> </a:t>
            </a:r>
            <a:r>
              <a:rPr lang="ru-RU" dirty="0" err="1" smtClean="0"/>
              <a:t>кількості</a:t>
            </a:r>
            <a:r>
              <a:rPr lang="ru-RU" dirty="0" smtClean="0"/>
              <a:t> </a:t>
            </a:r>
            <a:r>
              <a:rPr lang="ru-RU" dirty="0" err="1" smtClean="0"/>
              <a:t>поталогічних</a:t>
            </a:r>
            <a:r>
              <a:rPr lang="ru-RU" dirty="0" smtClean="0"/>
              <a:t> </a:t>
            </a:r>
            <a:r>
              <a:rPr lang="ru-RU" dirty="0" err="1" smtClean="0"/>
              <a:t>фігур</a:t>
            </a:r>
            <a:r>
              <a:rPr lang="ru-RU" dirty="0" smtClean="0"/>
              <a:t> </a:t>
            </a:r>
            <a:r>
              <a:rPr lang="ru-RU" dirty="0" err="1" smtClean="0"/>
              <a:t>мітозу</a:t>
            </a:r>
            <a:r>
              <a:rPr lang="ru-RU" dirty="0" smtClean="0"/>
              <a:t>, </a:t>
            </a:r>
            <a:r>
              <a:rPr lang="ru-RU" dirty="0" err="1" smtClean="0"/>
              <a:t>обширні</a:t>
            </a:r>
            <a:r>
              <a:rPr lang="ru-RU" dirty="0" smtClean="0"/>
              <a:t> </a:t>
            </a:r>
            <a:r>
              <a:rPr lang="ru-RU" dirty="0" err="1" smtClean="0"/>
              <a:t>зони</a:t>
            </a:r>
            <a:r>
              <a:rPr lang="ru-RU" dirty="0" smtClean="0"/>
              <a:t> склерозу. 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Виникаючі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мати</a:t>
            </a:r>
            <a:r>
              <a:rPr lang="ru-RU" dirty="0" smtClean="0"/>
              <a:t> </a:t>
            </a:r>
            <a:r>
              <a:rPr lang="ru-RU" dirty="0" err="1" smtClean="0"/>
              <a:t>будову</a:t>
            </a:r>
            <a:r>
              <a:rPr lang="ru-RU" dirty="0" smtClean="0"/>
              <a:t> </a:t>
            </a:r>
            <a:r>
              <a:rPr lang="ru-RU" dirty="0" err="1" smtClean="0"/>
              <a:t>саркоми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ru-RU" dirty="0" err="1" smtClean="0"/>
              <a:t>Проводити</a:t>
            </a:r>
            <a:r>
              <a:rPr lang="ru-RU" dirty="0" smtClean="0"/>
              <a:t> у </a:t>
            </a:r>
            <a:r>
              <a:rPr lang="ru-RU" dirty="0" err="1" smtClean="0"/>
              <a:t>клініці</a:t>
            </a:r>
            <a:r>
              <a:rPr lang="ru-RU" dirty="0" smtClean="0"/>
              <a:t> </a:t>
            </a:r>
            <a:r>
              <a:rPr lang="ru-RU" dirty="0" err="1" smtClean="0"/>
              <a:t>диференціальну</a:t>
            </a:r>
            <a:r>
              <a:rPr lang="ru-RU" dirty="0" smtClean="0"/>
              <a:t> </a:t>
            </a:r>
            <a:r>
              <a:rPr lang="ru-RU" dirty="0" err="1" smtClean="0"/>
              <a:t>діагностику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аденомою та </a:t>
            </a:r>
            <a:r>
              <a:rPr lang="ru-RU" dirty="0" err="1" smtClean="0"/>
              <a:t>початковим</a:t>
            </a:r>
            <a:r>
              <a:rPr lang="ru-RU" dirty="0" smtClean="0"/>
              <a:t> раком </a:t>
            </a:r>
            <a:r>
              <a:rPr lang="ru-RU" dirty="0" err="1" smtClean="0"/>
              <a:t>молочної</a:t>
            </a:r>
            <a:r>
              <a:rPr lang="ru-RU" dirty="0" smtClean="0"/>
              <a:t> </a:t>
            </a:r>
            <a:r>
              <a:rPr lang="ru-RU" dirty="0" err="1" smtClean="0"/>
              <a:t>залози</a:t>
            </a:r>
            <a:r>
              <a:rPr lang="ru-RU" dirty="0" smtClean="0"/>
              <a:t> на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dirty="0" err="1" smtClean="0"/>
              <a:t>макроскопічної</a:t>
            </a:r>
            <a:r>
              <a:rPr lang="ru-RU" dirty="0" smtClean="0"/>
              <a:t> </a:t>
            </a:r>
            <a:r>
              <a:rPr lang="ru-RU" dirty="0" err="1" smtClean="0"/>
              <a:t>картини</a:t>
            </a:r>
            <a:r>
              <a:rPr lang="ru-RU" dirty="0" smtClean="0"/>
              <a:t> </a:t>
            </a:r>
            <a:r>
              <a:rPr lang="ru-RU" dirty="0" err="1" smtClean="0"/>
              <a:t>надзвичайно</a:t>
            </a:r>
            <a:r>
              <a:rPr lang="ru-RU" dirty="0" smtClean="0"/>
              <a:t> </a:t>
            </a:r>
            <a:r>
              <a:rPr lang="ru-RU" dirty="0" err="1" smtClean="0"/>
              <a:t>важко</a:t>
            </a:r>
            <a:r>
              <a:rPr lang="ru-RU" dirty="0" smtClean="0"/>
              <a:t>. Тому,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фіброаденоми</a:t>
            </a:r>
            <a:r>
              <a:rPr lang="ru-RU" dirty="0" smtClean="0"/>
              <a:t> </a:t>
            </a:r>
            <a:r>
              <a:rPr lang="ru-RU" dirty="0" err="1" smtClean="0"/>
              <a:t>видаляються</a:t>
            </a:r>
            <a:r>
              <a:rPr lang="ru-RU" dirty="0" smtClean="0"/>
              <a:t> </a:t>
            </a:r>
            <a:r>
              <a:rPr lang="ru-RU" dirty="0" err="1" smtClean="0"/>
              <a:t>хірургічним</a:t>
            </a:r>
            <a:r>
              <a:rPr lang="ru-RU" dirty="0" smtClean="0"/>
              <a:t> шляхом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подальшим</a:t>
            </a:r>
            <a:r>
              <a:rPr lang="ru-RU" dirty="0" smtClean="0"/>
              <a:t> </a:t>
            </a:r>
            <a:r>
              <a:rPr lang="ru-RU" dirty="0" err="1" smtClean="0"/>
              <a:t>обов</a:t>
            </a:r>
            <a:r>
              <a:rPr lang="en-US" dirty="0" smtClean="0"/>
              <a:t>’</a:t>
            </a:r>
            <a:r>
              <a:rPr lang="uk-UA" dirty="0" err="1" smtClean="0"/>
              <a:t>язковим</a:t>
            </a:r>
            <a:r>
              <a:rPr lang="uk-UA" dirty="0" smtClean="0"/>
              <a:t> аналізом видаленого матеріалу</a:t>
            </a:r>
            <a:r>
              <a:rPr lang="ru-RU" dirty="0" smtClean="0"/>
              <a:t>.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Остаточний</a:t>
            </a:r>
            <a:r>
              <a:rPr lang="ru-RU" dirty="0" smtClean="0"/>
              <a:t> </a:t>
            </a:r>
            <a:r>
              <a:rPr lang="ru-RU" dirty="0" err="1" smtClean="0"/>
              <a:t>гістологічний</a:t>
            </a:r>
            <a:r>
              <a:rPr lang="ru-RU" dirty="0" smtClean="0"/>
              <a:t> </a:t>
            </a:r>
            <a:r>
              <a:rPr lang="ru-RU" dirty="0" err="1" smtClean="0"/>
              <a:t>діагноз</a:t>
            </a:r>
            <a:r>
              <a:rPr lang="ru-RU" dirty="0" smtClean="0"/>
              <a:t> </a:t>
            </a:r>
            <a:r>
              <a:rPr lang="ru-RU" dirty="0" err="1" smtClean="0"/>
              <a:t>допоможе</a:t>
            </a:r>
            <a:r>
              <a:rPr lang="ru-RU" dirty="0" smtClean="0"/>
              <a:t> </a:t>
            </a:r>
            <a:r>
              <a:rPr lang="ru-RU" dirty="0" err="1" smtClean="0"/>
              <a:t>клініцисту</a:t>
            </a:r>
            <a:r>
              <a:rPr lang="ru-RU" dirty="0" smtClean="0"/>
              <a:t> </a:t>
            </a:r>
            <a:r>
              <a:rPr lang="ru-RU" dirty="0" err="1" smtClean="0"/>
              <a:t>визначити</a:t>
            </a:r>
            <a:r>
              <a:rPr lang="ru-RU" dirty="0" smtClean="0"/>
              <a:t> об</a:t>
            </a:r>
            <a:r>
              <a:rPr lang="en-US" dirty="0" smtClean="0"/>
              <a:t>’</a:t>
            </a:r>
            <a:r>
              <a:rPr lang="uk-UA" dirty="0" err="1" smtClean="0"/>
              <a:t>єм</a:t>
            </a:r>
            <a:r>
              <a:rPr lang="uk-UA" dirty="0" smtClean="0"/>
              <a:t> хірургічного втручання та подальшу тактику лікування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Цистоаденома</a:t>
            </a:r>
            <a:r>
              <a:rPr lang="ru-RU" dirty="0" smtClean="0"/>
              <a:t> </a:t>
            </a:r>
            <a:r>
              <a:rPr lang="ru-RU" dirty="0" err="1" smtClean="0"/>
              <a:t>яєчника</a:t>
            </a:r>
            <a:endParaRPr lang="ru-RU" dirty="0" smtClean="0"/>
          </a:p>
        </p:txBody>
      </p:sp>
      <p:sp>
        <p:nvSpPr>
          <p:cNvPr id="5816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err="1" smtClean="0"/>
              <a:t>Серед</a:t>
            </a:r>
            <a:r>
              <a:rPr lang="ru-RU" dirty="0" smtClean="0"/>
              <a:t> </a:t>
            </a:r>
            <a:r>
              <a:rPr lang="ru-RU" dirty="0" err="1" smtClean="0"/>
              <a:t>доброякісних</a:t>
            </a:r>
            <a:r>
              <a:rPr lang="ru-RU" dirty="0" smtClean="0"/>
              <a:t> </a:t>
            </a:r>
            <a:r>
              <a:rPr lang="ru-RU" dirty="0" err="1" smtClean="0"/>
              <a:t>епітеліальних</a:t>
            </a:r>
            <a:r>
              <a:rPr lang="ru-RU" dirty="0" smtClean="0"/>
              <a:t> </a:t>
            </a:r>
            <a:r>
              <a:rPr lang="ru-RU" dirty="0" err="1" smtClean="0"/>
              <a:t>пухлин</a:t>
            </a:r>
            <a:r>
              <a:rPr lang="ru-RU" dirty="0" smtClean="0"/>
              <a:t> я</a:t>
            </a:r>
            <a:r>
              <a:rPr lang="uk-UA" dirty="0" err="1" smtClean="0"/>
              <a:t>єчника</a:t>
            </a:r>
            <a:r>
              <a:rPr lang="ru-RU" dirty="0" smtClean="0"/>
              <a:t>, </a:t>
            </a:r>
            <a:r>
              <a:rPr lang="ru-RU" dirty="0" err="1" smtClean="0"/>
              <a:t>цистоаденоми</a:t>
            </a:r>
            <a:r>
              <a:rPr lang="ru-RU" dirty="0" smtClean="0"/>
              <a:t> </a:t>
            </a:r>
            <a:r>
              <a:rPr lang="ru-RU" dirty="0" err="1" smtClean="0"/>
              <a:t>трапляються</a:t>
            </a:r>
            <a:r>
              <a:rPr lang="ru-RU" dirty="0" smtClean="0"/>
              <a:t> </a:t>
            </a:r>
            <a:r>
              <a:rPr lang="ru-RU" dirty="0" err="1" smtClean="0"/>
              <a:t>найбльш</a:t>
            </a:r>
            <a:r>
              <a:rPr lang="ru-RU" dirty="0" smtClean="0"/>
              <a:t> часто. Вони </a:t>
            </a:r>
            <a:r>
              <a:rPr lang="ru-RU" dirty="0" err="1" smtClean="0"/>
              <a:t>зустрічаються</a:t>
            </a:r>
            <a:r>
              <a:rPr lang="ru-RU" dirty="0" smtClean="0"/>
              <a:t> у </a:t>
            </a:r>
            <a:r>
              <a:rPr lang="ru-RU" dirty="0" err="1" smtClean="0"/>
              <a:t>будь-якому</a:t>
            </a:r>
            <a:r>
              <a:rPr lang="ru-RU" dirty="0" smtClean="0"/>
              <a:t> </a:t>
            </a:r>
            <a:r>
              <a:rPr lang="ru-RU" dirty="0" err="1" smtClean="0"/>
              <a:t>віці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людей </a:t>
            </a:r>
            <a:r>
              <a:rPr lang="ru-RU" dirty="0" err="1" smtClean="0"/>
              <a:t>віком</a:t>
            </a:r>
            <a:r>
              <a:rPr lang="ru-RU" dirty="0" smtClean="0"/>
              <a:t> 30-60 </a:t>
            </a:r>
            <a:r>
              <a:rPr lang="ru-RU" dirty="0" err="1" smtClean="0"/>
              <a:t>років</a:t>
            </a:r>
            <a:r>
              <a:rPr lang="ru-RU" dirty="0" smtClean="0"/>
              <a:t>. </a:t>
            </a:r>
            <a:r>
              <a:rPr lang="ru-RU" dirty="0" err="1" smtClean="0"/>
              <a:t>Макроскопічно</a:t>
            </a:r>
            <a:r>
              <a:rPr lang="ru-RU" dirty="0" smtClean="0"/>
              <a:t> вони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 </a:t>
            </a:r>
            <a:r>
              <a:rPr lang="ru-RU" dirty="0" err="1" smtClean="0"/>
              <a:t>кісти</a:t>
            </a:r>
            <a:r>
              <a:rPr lang="ru-RU" dirty="0" smtClean="0"/>
              <a:t>. </a:t>
            </a:r>
            <a:r>
              <a:rPr lang="ru-RU" dirty="0" err="1" smtClean="0"/>
              <a:t>Розміри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різноманітні</a:t>
            </a:r>
            <a:r>
              <a:rPr lang="ru-RU" dirty="0" smtClean="0"/>
              <a:t> –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декількох</a:t>
            </a:r>
            <a:r>
              <a:rPr lang="ru-RU" dirty="0" smtClean="0"/>
              <a:t> мм до </a:t>
            </a:r>
            <a:r>
              <a:rPr lang="ru-RU" dirty="0" err="1" smtClean="0"/>
              <a:t>десятків</a:t>
            </a:r>
            <a:r>
              <a:rPr lang="ru-RU" dirty="0" smtClean="0"/>
              <a:t> см.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Капсула </a:t>
            </a:r>
            <a:r>
              <a:rPr lang="ru-RU" dirty="0" err="1" smtClean="0"/>
              <a:t>пухлини</a:t>
            </a:r>
            <a:r>
              <a:rPr lang="ru-RU" dirty="0" smtClean="0"/>
              <a:t> представлена </a:t>
            </a:r>
            <a:r>
              <a:rPr lang="ru-RU" dirty="0" err="1" smtClean="0"/>
              <a:t>щільною</a:t>
            </a:r>
            <a:r>
              <a:rPr lang="ru-RU" dirty="0" smtClean="0"/>
              <a:t> волокнистою </a:t>
            </a:r>
            <a:r>
              <a:rPr lang="ru-RU" dirty="0" err="1" smtClean="0"/>
              <a:t>сполучною</a:t>
            </a:r>
            <a:r>
              <a:rPr lang="ru-RU" dirty="0" smtClean="0"/>
              <a:t> тканиною. </a:t>
            </a:r>
            <a:r>
              <a:rPr lang="ru-RU" dirty="0" err="1" smtClean="0"/>
              <a:t>Вистилаючий</a:t>
            </a:r>
            <a:r>
              <a:rPr lang="ru-RU" dirty="0" smtClean="0"/>
              <a:t> </a:t>
            </a:r>
            <a:r>
              <a:rPr lang="ru-RU" dirty="0" err="1" smtClean="0"/>
              <a:t>внутрішню</a:t>
            </a:r>
            <a:r>
              <a:rPr lang="ru-RU" dirty="0" smtClean="0"/>
              <a:t> </a:t>
            </a:r>
            <a:r>
              <a:rPr lang="ru-RU" dirty="0" err="1" smtClean="0"/>
              <a:t>стінку</a:t>
            </a:r>
            <a:r>
              <a:rPr lang="ru-RU" dirty="0" smtClean="0"/>
              <a:t> </a:t>
            </a:r>
            <a:r>
              <a:rPr lang="ru-RU" dirty="0" err="1" smtClean="0"/>
              <a:t>епітелій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всього</a:t>
            </a:r>
            <a:r>
              <a:rPr lang="ru-RU" dirty="0" smtClean="0"/>
              <a:t> </a:t>
            </a:r>
            <a:r>
              <a:rPr lang="ru-RU" dirty="0" err="1" smtClean="0"/>
              <a:t>однорядний</a:t>
            </a:r>
            <a:r>
              <a:rPr lang="ru-RU" dirty="0" smtClean="0"/>
              <a:t> </a:t>
            </a:r>
            <a:r>
              <a:rPr lang="ru-RU" dirty="0" err="1" smtClean="0"/>
              <a:t>кубічний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сплощений</a:t>
            </a:r>
            <a:r>
              <a:rPr lang="ru-RU" dirty="0" smtClean="0"/>
              <a:t>, </a:t>
            </a:r>
            <a:r>
              <a:rPr lang="ru-RU" dirty="0" err="1" smtClean="0"/>
              <a:t>рідше</a:t>
            </a:r>
            <a:r>
              <a:rPr lang="ru-RU" dirty="0" smtClean="0"/>
              <a:t> – </a:t>
            </a:r>
            <a:r>
              <a:rPr lang="ru-RU" dirty="0" err="1" smtClean="0"/>
              <a:t>циліндричний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Розрізняють кісти:</a:t>
            </a: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-	</a:t>
            </a:r>
            <a:r>
              <a:rPr lang="ru-RU" dirty="0" err="1" smtClean="0"/>
              <a:t>однокамерні</a:t>
            </a:r>
            <a:r>
              <a:rPr lang="ru-RU" dirty="0" smtClean="0"/>
              <a:t> (</a:t>
            </a:r>
            <a:r>
              <a:rPr lang="ru-RU" dirty="0" err="1" smtClean="0"/>
              <a:t>однопорожнинні</a:t>
            </a:r>
            <a:r>
              <a:rPr lang="ru-RU" dirty="0" smtClean="0"/>
              <a:t>);</a:t>
            </a:r>
          </a:p>
          <a:p>
            <a:pPr eaLnBrk="1" hangingPunct="1">
              <a:defRPr/>
            </a:pPr>
            <a:r>
              <a:rPr lang="ru-RU" dirty="0" smtClean="0"/>
              <a:t>-    </a:t>
            </a:r>
            <a:r>
              <a:rPr lang="ru-RU" dirty="0" err="1" smtClean="0"/>
              <a:t>багатокамерні</a:t>
            </a:r>
            <a:r>
              <a:rPr lang="ru-RU" dirty="0" smtClean="0"/>
              <a:t> (</a:t>
            </a:r>
            <a:r>
              <a:rPr lang="ru-RU" dirty="0" err="1" smtClean="0"/>
              <a:t>багатопорожнинні</a:t>
            </a:r>
            <a:r>
              <a:rPr lang="ru-RU" dirty="0" smtClean="0"/>
              <a:t>).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56325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Цистоаденома яичника</a:t>
              </a:r>
            </a:p>
          </p:txBody>
        </p:sp>
        <p:sp>
          <p:nvSpPr>
            <p:cNvPr id="56326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56327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56328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56329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56323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56324" name="Picture 10" descr="C:\Мои документы\Лекции мультимедиа\опухоли цнс\цистоаденома яични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85800"/>
            <a:ext cx="6402388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/>
              <a:t>В залежності від стану внутрішньої </a:t>
            </a:r>
            <a:r>
              <a:rPr lang="uk-UA" dirty="0" err="1" smtClean="0"/>
              <a:t>вистилки</a:t>
            </a:r>
            <a:r>
              <a:rPr lang="uk-UA" dirty="0" smtClean="0"/>
              <a:t> кісти бувають:</a:t>
            </a:r>
          </a:p>
          <a:p>
            <a:pPr eaLnBrk="1" hangingPunct="1">
              <a:defRPr/>
            </a:pPr>
            <a:r>
              <a:rPr lang="uk-UA" dirty="0" smtClean="0"/>
              <a:t>-  </a:t>
            </a:r>
            <a:r>
              <a:rPr lang="uk-UA" dirty="0" err="1" smtClean="0"/>
              <a:t>гладкостінні</a:t>
            </a:r>
            <a:endParaRPr lang="uk-UA" dirty="0" smtClean="0"/>
          </a:p>
          <a:p>
            <a:pPr eaLnBrk="1" hangingPunct="1">
              <a:defRPr/>
            </a:pPr>
            <a:r>
              <a:rPr lang="uk-UA" dirty="0" smtClean="0"/>
              <a:t>-  сосочкові, або папілярні (сосочкові вирости </a:t>
            </a:r>
            <a:r>
              <a:rPr lang="uk-UA" dirty="0" err="1" smtClean="0"/>
              <a:t>епітеної</a:t>
            </a:r>
            <a:r>
              <a:rPr lang="uk-UA" dirty="0" smtClean="0"/>
              <a:t> </a:t>
            </a:r>
            <a:r>
              <a:rPr lang="uk-UA" dirty="0" err="1" smtClean="0"/>
              <a:t>вистилки</a:t>
            </a:r>
            <a:r>
              <a:rPr lang="uk-UA" dirty="0" smtClean="0"/>
              <a:t> всередину порожнини).</a:t>
            </a:r>
          </a:p>
          <a:p>
            <a:pPr eaLnBrk="1" hangingPunct="1">
              <a:defRPr/>
            </a:pPr>
            <a:r>
              <a:rPr lang="uk-UA" dirty="0" smtClean="0"/>
              <a:t>Розрізняють істинні сосочки та несправжні. Істинні сосочки – це епітеліальні вирости, що мають строму. Несправжні – представлені </a:t>
            </a:r>
            <a:r>
              <a:rPr lang="uk-UA" dirty="0" err="1" smtClean="0"/>
              <a:t>проліферуючим</a:t>
            </a:r>
            <a:r>
              <a:rPr lang="uk-UA" dirty="0" smtClean="0"/>
              <a:t> епітелієм.</a:t>
            </a:r>
            <a:endParaRPr lang="ru-RU" dirty="0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Сосочкоутворення</a:t>
            </a:r>
            <a:r>
              <a:rPr lang="ru-RU" dirty="0" smtClean="0"/>
              <a:t> 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показник</a:t>
            </a:r>
            <a:r>
              <a:rPr lang="ru-RU" dirty="0" smtClean="0"/>
              <a:t> </a:t>
            </a:r>
            <a:r>
              <a:rPr lang="ru-RU" dirty="0" err="1" smtClean="0"/>
              <a:t>інтенсивності</a:t>
            </a:r>
            <a:r>
              <a:rPr lang="ru-RU" dirty="0" smtClean="0"/>
              <a:t> </a:t>
            </a:r>
            <a:r>
              <a:rPr lang="ru-RU" dirty="0" err="1" smtClean="0"/>
              <a:t>проліферативних</a:t>
            </a:r>
            <a:r>
              <a:rPr lang="ru-RU" dirty="0" smtClean="0"/>
              <a:t> </a:t>
            </a:r>
            <a:r>
              <a:rPr lang="ru-RU" dirty="0" err="1" smtClean="0"/>
              <a:t>процесів</a:t>
            </a:r>
            <a:r>
              <a:rPr lang="ru-RU" dirty="0" smtClean="0"/>
              <a:t> у </a:t>
            </a:r>
            <a:r>
              <a:rPr lang="ru-RU" dirty="0" err="1" smtClean="0"/>
              <a:t>епітелії</a:t>
            </a:r>
            <a:r>
              <a:rPr lang="ru-RU" dirty="0" smtClean="0"/>
              <a:t> </a:t>
            </a:r>
            <a:r>
              <a:rPr lang="ru-RU" dirty="0" err="1" smtClean="0"/>
              <a:t>цистоаденоми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морфологічно</a:t>
            </a:r>
            <a:r>
              <a:rPr lang="ru-RU" dirty="0" smtClean="0"/>
              <a:t> </a:t>
            </a:r>
            <a:r>
              <a:rPr lang="ru-RU" dirty="0" err="1" smtClean="0"/>
              <a:t>поганий</a:t>
            </a:r>
            <a:r>
              <a:rPr lang="ru-RU" dirty="0" smtClean="0"/>
              <a:t> признак,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свідчить</a:t>
            </a:r>
            <a:r>
              <a:rPr lang="ru-RU" dirty="0" smtClean="0"/>
              <a:t> про </a:t>
            </a:r>
            <a:r>
              <a:rPr lang="ru-RU" dirty="0" err="1" smtClean="0"/>
              <a:t>можливість</a:t>
            </a:r>
            <a:r>
              <a:rPr lang="ru-RU" dirty="0" smtClean="0"/>
              <a:t> </a:t>
            </a:r>
            <a:r>
              <a:rPr lang="ru-RU" dirty="0" err="1" smtClean="0"/>
              <a:t>малігнізації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. </a:t>
            </a:r>
          </a:p>
          <a:p>
            <a:pPr eaLnBrk="1" hangingPunct="1">
              <a:defRPr/>
            </a:pPr>
            <a:r>
              <a:rPr lang="uk-UA" dirty="0" smtClean="0"/>
              <a:t>За характером вмісту кісти поділяють на:</a:t>
            </a:r>
          </a:p>
          <a:p>
            <a:pPr eaLnBrk="1" hangingPunct="1">
              <a:defRPr/>
            </a:pPr>
            <a:r>
              <a:rPr lang="uk-UA" dirty="0" smtClean="0"/>
              <a:t> - серозні</a:t>
            </a:r>
          </a:p>
          <a:p>
            <a:pPr eaLnBrk="1" hangingPunct="1">
              <a:defRPr/>
            </a:pPr>
            <a:r>
              <a:rPr lang="uk-UA" dirty="0" smtClean="0"/>
              <a:t> - </a:t>
            </a:r>
            <a:r>
              <a:rPr lang="uk-UA" dirty="0" err="1" smtClean="0"/>
              <a:t>муцинозні</a:t>
            </a:r>
            <a:r>
              <a:rPr lang="uk-UA" dirty="0" smtClean="0"/>
              <a:t>, які виробляють слиз (</a:t>
            </a:r>
            <a:r>
              <a:rPr lang="uk-UA" dirty="0" err="1" smtClean="0"/>
              <a:t>муцин</a:t>
            </a:r>
            <a:r>
              <a:rPr lang="uk-UA" dirty="0" smtClean="0"/>
              <a:t>).</a:t>
            </a:r>
            <a:endParaRPr lang="ru-RU" dirty="0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Епітеліальний</a:t>
            </a:r>
            <a:r>
              <a:rPr lang="ru-RU" dirty="0" smtClean="0"/>
              <a:t> покров у </a:t>
            </a:r>
            <a:r>
              <a:rPr lang="ru-RU" dirty="0" err="1" smtClean="0"/>
              <a:t>деяких</a:t>
            </a:r>
            <a:r>
              <a:rPr lang="ru-RU" dirty="0" smtClean="0"/>
              <a:t> </a:t>
            </a:r>
            <a:r>
              <a:rPr lang="ru-RU" dirty="0" err="1" smtClean="0"/>
              <a:t>папілярних</a:t>
            </a:r>
            <a:r>
              <a:rPr lang="ru-RU" dirty="0" smtClean="0"/>
              <a:t> </a:t>
            </a:r>
            <a:r>
              <a:rPr lang="ru-RU" dirty="0" err="1" smtClean="0"/>
              <a:t>цистоаденомах</a:t>
            </a:r>
            <a:r>
              <a:rPr lang="ru-RU" dirty="0" smtClean="0"/>
              <a:t> </a:t>
            </a:r>
            <a:r>
              <a:rPr lang="ru-RU" dirty="0" err="1" smtClean="0"/>
              <a:t>відрізняється</a:t>
            </a:r>
            <a:r>
              <a:rPr lang="ru-RU" dirty="0" smtClean="0"/>
              <a:t> великою </a:t>
            </a:r>
            <a:r>
              <a:rPr lang="ru-RU" dirty="0" err="1" smtClean="0"/>
              <a:t>схожістю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епітелієм</a:t>
            </a:r>
            <a:r>
              <a:rPr lang="ru-RU" dirty="0" smtClean="0"/>
              <a:t> </a:t>
            </a:r>
            <a:r>
              <a:rPr lang="ru-RU" dirty="0" err="1" smtClean="0"/>
              <a:t>слизової</a:t>
            </a:r>
            <a:r>
              <a:rPr lang="ru-RU" dirty="0" smtClean="0"/>
              <a:t> матки (</a:t>
            </a:r>
            <a:r>
              <a:rPr lang="ru-RU" dirty="0" err="1" smtClean="0"/>
              <a:t>ендометрія</a:t>
            </a:r>
            <a:r>
              <a:rPr lang="ru-RU" dirty="0" smtClean="0"/>
              <a:t>)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реагує</a:t>
            </a:r>
            <a:r>
              <a:rPr lang="ru-RU" dirty="0" smtClean="0"/>
              <a:t> </a:t>
            </a:r>
            <a:r>
              <a:rPr lang="ru-RU" dirty="0" err="1" smtClean="0"/>
              <a:t>аналогічним</a:t>
            </a:r>
            <a:r>
              <a:rPr lang="ru-RU" dirty="0" smtClean="0"/>
              <a:t> чином на </a:t>
            </a:r>
            <a:r>
              <a:rPr lang="ru-RU" dirty="0" err="1" smtClean="0"/>
              <a:t>гормональні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 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відбуваються</a:t>
            </a:r>
            <a:r>
              <a:rPr lang="ru-RU" dirty="0" smtClean="0"/>
              <a:t> в </a:t>
            </a:r>
            <a:r>
              <a:rPr lang="ru-RU" dirty="0" err="1" smtClean="0"/>
              <a:t>організмі</a:t>
            </a:r>
            <a:r>
              <a:rPr lang="ru-RU" dirty="0" smtClean="0"/>
              <a:t>. </a:t>
            </a:r>
            <a:r>
              <a:rPr lang="ru-RU" dirty="0" err="1" smtClean="0"/>
              <a:t>Вміст</a:t>
            </a:r>
            <a:r>
              <a:rPr lang="ru-RU" dirty="0" smtClean="0"/>
              <a:t> у таких </a:t>
            </a:r>
            <a:r>
              <a:rPr lang="ru-RU" dirty="0" err="1" smtClean="0"/>
              <a:t>кістах</a:t>
            </a:r>
            <a:r>
              <a:rPr lang="ru-RU" dirty="0" smtClean="0"/>
              <a:t> </a:t>
            </a:r>
            <a:r>
              <a:rPr lang="ru-RU" dirty="0" err="1" smtClean="0"/>
              <a:t>желеподібний</a:t>
            </a:r>
            <a:r>
              <a:rPr lang="ru-RU" dirty="0" smtClean="0"/>
              <a:t>, коричневого </a:t>
            </a:r>
            <a:r>
              <a:rPr lang="ru-RU" dirty="0" err="1" smtClean="0"/>
              <a:t>кольору</a:t>
            </a:r>
            <a:r>
              <a:rPr lang="ru-RU" dirty="0" smtClean="0"/>
              <a:t>.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цистоаденоми</a:t>
            </a:r>
            <a:r>
              <a:rPr lang="ru-RU" dirty="0" smtClean="0"/>
              <a:t> </a:t>
            </a:r>
            <a:r>
              <a:rPr lang="ru-RU" dirty="0" err="1" smtClean="0"/>
              <a:t>називають</a:t>
            </a:r>
            <a:r>
              <a:rPr lang="ru-RU" dirty="0" smtClean="0"/>
              <a:t> «</a:t>
            </a:r>
            <a:r>
              <a:rPr lang="ru-RU" dirty="0" err="1" smtClean="0"/>
              <a:t>шоколадні</a:t>
            </a:r>
            <a:r>
              <a:rPr lang="ru-RU" dirty="0" smtClean="0"/>
              <a:t>» </a:t>
            </a:r>
            <a:r>
              <a:rPr lang="ru-RU" dirty="0" err="1" smtClean="0"/>
              <a:t>кісти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цистоаденоми</a:t>
            </a:r>
            <a:r>
              <a:rPr lang="ru-RU" dirty="0" smtClean="0"/>
              <a:t> </a:t>
            </a:r>
            <a:r>
              <a:rPr lang="ru-RU" dirty="0" err="1" smtClean="0"/>
              <a:t>яжчника</a:t>
            </a:r>
            <a:r>
              <a:rPr lang="ru-RU" dirty="0" smtClean="0"/>
              <a:t>. У </a:t>
            </a:r>
            <a:r>
              <a:rPr lang="ru-RU" dirty="0" err="1" smtClean="0"/>
              <a:t>клініці</a:t>
            </a:r>
            <a:r>
              <a:rPr lang="ru-RU" dirty="0" smtClean="0"/>
              <a:t> </a:t>
            </a:r>
            <a:r>
              <a:rPr lang="ru-RU" dirty="0" err="1" smtClean="0"/>
              <a:t>можливий</a:t>
            </a:r>
            <a:r>
              <a:rPr lang="ru-RU" dirty="0" smtClean="0"/>
              <a:t> ряд </a:t>
            </a:r>
            <a:r>
              <a:rPr lang="ru-RU" dirty="0" err="1" smtClean="0"/>
              <a:t>ускладнень</a:t>
            </a:r>
            <a:r>
              <a:rPr lang="ru-RU" dirty="0" smtClean="0"/>
              <a:t>.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небезпечним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перекрут</a:t>
            </a:r>
            <a:r>
              <a:rPr lang="ru-RU" dirty="0" smtClean="0"/>
              <a:t> </a:t>
            </a:r>
            <a:r>
              <a:rPr lang="ru-RU" dirty="0" err="1" smtClean="0"/>
              <a:t>кісти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розвитком</a:t>
            </a:r>
            <a:r>
              <a:rPr lang="ru-RU" dirty="0" smtClean="0"/>
              <a:t> некроза </a:t>
            </a:r>
            <a:r>
              <a:rPr lang="ru-RU" dirty="0" err="1" smtClean="0"/>
              <a:t>стінки</a:t>
            </a:r>
            <a:r>
              <a:rPr lang="ru-RU" dirty="0" smtClean="0"/>
              <a:t>, </a:t>
            </a:r>
            <a:r>
              <a:rPr lang="ru-RU" dirty="0" err="1" smtClean="0"/>
              <a:t>розривом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та </a:t>
            </a:r>
            <a:r>
              <a:rPr lang="ru-RU" dirty="0" err="1" smtClean="0"/>
              <a:t>виходом</a:t>
            </a:r>
            <a:r>
              <a:rPr lang="ru-RU" dirty="0" smtClean="0"/>
              <a:t> </a:t>
            </a:r>
            <a:r>
              <a:rPr lang="ru-RU" dirty="0" err="1" smtClean="0"/>
              <a:t>вмісту</a:t>
            </a:r>
            <a:r>
              <a:rPr lang="ru-RU" dirty="0" smtClean="0"/>
              <a:t> у </a:t>
            </a:r>
            <a:r>
              <a:rPr lang="ru-RU" dirty="0" err="1" smtClean="0"/>
              <a:t>черевну</a:t>
            </a:r>
            <a:r>
              <a:rPr lang="ru-RU" dirty="0" smtClean="0"/>
              <a:t> </a:t>
            </a:r>
            <a:r>
              <a:rPr lang="ru-RU" dirty="0" err="1" smtClean="0"/>
              <a:t>порожнину</a:t>
            </a:r>
            <a:r>
              <a:rPr lang="ru-RU" dirty="0" smtClean="0"/>
              <a:t>.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супроводжуватися</a:t>
            </a:r>
            <a:r>
              <a:rPr lang="ru-RU" dirty="0" smtClean="0"/>
              <a:t> </a:t>
            </a:r>
            <a:r>
              <a:rPr lang="ru-RU" dirty="0" err="1" smtClean="0"/>
              <a:t>розвитком</a:t>
            </a:r>
            <a:r>
              <a:rPr lang="ru-RU" dirty="0" smtClean="0"/>
              <a:t> </a:t>
            </a:r>
            <a:r>
              <a:rPr lang="ru-RU" dirty="0" err="1" smtClean="0"/>
              <a:t>больового</a:t>
            </a:r>
            <a:r>
              <a:rPr lang="ru-RU" dirty="0" smtClean="0"/>
              <a:t> шоку, </a:t>
            </a: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летальним</a:t>
            </a:r>
            <a:r>
              <a:rPr lang="ru-RU" dirty="0" smtClean="0"/>
              <a:t> </a:t>
            </a:r>
            <a:r>
              <a:rPr lang="ru-RU" dirty="0" err="1" smtClean="0"/>
              <a:t>кінцем</a:t>
            </a:r>
            <a:r>
              <a:rPr lang="ru-RU" dirty="0" smtClean="0"/>
              <a:t>. При </a:t>
            </a:r>
            <a:r>
              <a:rPr lang="ru-RU" dirty="0" err="1" smtClean="0"/>
              <a:t>відносно</a:t>
            </a:r>
            <a:r>
              <a:rPr lang="ru-RU" dirty="0" smtClean="0"/>
              <a:t> </a:t>
            </a:r>
            <a:r>
              <a:rPr lang="ru-RU" dirty="0" err="1" smtClean="0"/>
              <a:t>сприятливому</a:t>
            </a:r>
            <a:r>
              <a:rPr lang="ru-RU" dirty="0" smtClean="0"/>
              <a:t> </a:t>
            </a:r>
            <a:r>
              <a:rPr lang="ru-RU" dirty="0" err="1" smtClean="0"/>
              <a:t>протіканні</a:t>
            </a:r>
            <a:r>
              <a:rPr lang="ru-RU" dirty="0" smtClean="0"/>
              <a:t> </a:t>
            </a:r>
            <a:r>
              <a:rPr lang="ru-RU" dirty="0" err="1" smtClean="0"/>
              <a:t>можливий</a:t>
            </a:r>
            <a:r>
              <a:rPr lang="ru-RU" dirty="0" smtClean="0"/>
              <a:t> </a:t>
            </a:r>
            <a:r>
              <a:rPr lang="ru-RU" dirty="0" err="1" smtClean="0"/>
              <a:t>розвиток</a:t>
            </a:r>
            <a:r>
              <a:rPr lang="ru-RU" dirty="0" smtClean="0"/>
              <a:t> </a:t>
            </a:r>
            <a:r>
              <a:rPr lang="ru-RU" dirty="0" err="1" smtClean="0"/>
              <a:t>міжпетельних</a:t>
            </a:r>
            <a:r>
              <a:rPr lang="ru-RU" dirty="0" smtClean="0"/>
              <a:t> </a:t>
            </a:r>
            <a:r>
              <a:rPr lang="ru-RU" dirty="0" err="1" smtClean="0"/>
              <a:t>кишкових</a:t>
            </a:r>
            <a:r>
              <a:rPr lang="ru-RU" dirty="0" smtClean="0"/>
              <a:t> </a:t>
            </a:r>
            <a:r>
              <a:rPr lang="ru-RU" dirty="0" err="1" smtClean="0"/>
              <a:t>спайок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ускладнитися</a:t>
            </a:r>
            <a:r>
              <a:rPr lang="ru-RU" dirty="0" smtClean="0"/>
              <a:t> </a:t>
            </a:r>
            <a:r>
              <a:rPr lang="ru-RU" dirty="0" err="1" smtClean="0"/>
              <a:t>розвитком</a:t>
            </a:r>
            <a:r>
              <a:rPr lang="ru-RU" dirty="0" smtClean="0"/>
              <a:t> </a:t>
            </a:r>
            <a:r>
              <a:rPr lang="ru-RU" dirty="0" err="1" smtClean="0"/>
              <a:t>спайкової</a:t>
            </a:r>
            <a:r>
              <a:rPr lang="ru-RU" dirty="0" smtClean="0"/>
              <a:t> </a:t>
            </a:r>
            <a:r>
              <a:rPr lang="ru-RU" dirty="0" err="1" smtClean="0"/>
              <a:t>хвороби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Розрив</a:t>
            </a:r>
            <a:r>
              <a:rPr lang="ru-RU" dirty="0" smtClean="0"/>
              <a:t> </a:t>
            </a:r>
            <a:r>
              <a:rPr lang="ru-RU" dirty="0" err="1" smtClean="0"/>
              <a:t>кісти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супроводжуватися</a:t>
            </a:r>
            <a:r>
              <a:rPr lang="ru-RU" dirty="0" smtClean="0"/>
              <a:t> </a:t>
            </a:r>
            <a:r>
              <a:rPr lang="ru-RU" dirty="0" err="1" smtClean="0"/>
              <a:t>кровотечею</a:t>
            </a:r>
            <a:r>
              <a:rPr lang="ru-RU" dirty="0" smtClean="0"/>
              <a:t>. </a:t>
            </a:r>
            <a:r>
              <a:rPr lang="ru-RU" dirty="0" err="1" smtClean="0"/>
              <a:t>Можливо</a:t>
            </a:r>
            <a:r>
              <a:rPr lang="ru-RU" dirty="0" smtClean="0"/>
              <a:t> </a:t>
            </a:r>
            <a:r>
              <a:rPr lang="ru-RU" dirty="0" err="1" smtClean="0"/>
              <a:t>нагноєння</a:t>
            </a:r>
            <a:r>
              <a:rPr lang="ru-RU" dirty="0" smtClean="0"/>
              <a:t> </a:t>
            </a:r>
            <a:r>
              <a:rPr lang="ru-RU" dirty="0" err="1" smtClean="0"/>
              <a:t>кіст</a:t>
            </a:r>
            <a:r>
              <a:rPr lang="ru-RU" dirty="0" smtClean="0"/>
              <a:t>. </a:t>
            </a:r>
            <a:r>
              <a:rPr lang="ru-RU" dirty="0" err="1" smtClean="0"/>
              <a:t>Серйозним</a:t>
            </a:r>
            <a:r>
              <a:rPr lang="ru-RU" dirty="0" smtClean="0"/>
              <a:t>, </a:t>
            </a:r>
            <a:r>
              <a:rPr lang="ru-RU" dirty="0" err="1" smtClean="0"/>
              <a:t>відносно</a:t>
            </a:r>
            <a:r>
              <a:rPr lang="ru-RU" dirty="0" smtClean="0"/>
              <a:t> </a:t>
            </a:r>
            <a:r>
              <a:rPr lang="ru-RU" dirty="0" err="1" smtClean="0"/>
              <a:t>рідким</a:t>
            </a:r>
            <a:r>
              <a:rPr lang="ru-RU" dirty="0" smtClean="0"/>
              <a:t>, </a:t>
            </a:r>
            <a:r>
              <a:rPr lang="ru-RU" dirty="0" err="1" smtClean="0"/>
              <a:t>ускладненням</a:t>
            </a:r>
            <a:r>
              <a:rPr lang="ru-RU" dirty="0" smtClean="0"/>
              <a:t> </a:t>
            </a:r>
            <a:r>
              <a:rPr lang="ru-RU" dirty="0" err="1" smtClean="0"/>
              <a:t>муцинозних</a:t>
            </a:r>
            <a:r>
              <a:rPr lang="ru-RU" dirty="0" smtClean="0"/>
              <a:t> </a:t>
            </a:r>
            <a:r>
              <a:rPr lang="ru-RU" dirty="0" err="1" smtClean="0"/>
              <a:t>кіст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псевдоміксоматоз</a:t>
            </a:r>
            <a:r>
              <a:rPr lang="ru-RU" dirty="0" smtClean="0"/>
              <a:t> </a:t>
            </a:r>
            <a:r>
              <a:rPr lang="ru-RU" dirty="0" err="1" smtClean="0"/>
              <a:t>очеревини</a:t>
            </a:r>
            <a:r>
              <a:rPr lang="ru-RU" dirty="0" smtClean="0"/>
              <a:t>.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виникає</a:t>
            </a:r>
            <a:r>
              <a:rPr lang="ru-RU" dirty="0" smtClean="0"/>
              <a:t> при </a:t>
            </a:r>
            <a:r>
              <a:rPr lang="ru-RU" dirty="0" err="1" smtClean="0"/>
              <a:t>розриві</a:t>
            </a:r>
            <a:r>
              <a:rPr lang="ru-RU" dirty="0" smtClean="0"/>
              <a:t> </a:t>
            </a:r>
            <a:r>
              <a:rPr lang="ru-RU" dirty="0" err="1" smtClean="0"/>
              <a:t>кісти</a:t>
            </a:r>
            <a:r>
              <a:rPr lang="ru-RU" dirty="0" smtClean="0"/>
              <a:t>, коли </a:t>
            </a:r>
            <a:r>
              <a:rPr lang="ru-RU" dirty="0" err="1" smtClean="0"/>
              <a:t>желеподібний</a:t>
            </a:r>
            <a:r>
              <a:rPr lang="ru-RU" dirty="0" smtClean="0"/>
              <a:t> </a:t>
            </a:r>
            <a:r>
              <a:rPr lang="ru-RU" dirty="0" err="1" smtClean="0"/>
              <a:t>вміст</a:t>
            </a:r>
            <a:r>
              <a:rPr lang="ru-RU" dirty="0" smtClean="0"/>
              <a:t> разом </a:t>
            </a:r>
            <a:r>
              <a:rPr lang="ru-RU" dirty="0" err="1" smtClean="0"/>
              <a:t>з</a:t>
            </a:r>
            <a:r>
              <a:rPr lang="ru-RU" dirty="0" smtClean="0"/>
              <a:t> фрагментами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імплантується</a:t>
            </a:r>
            <a:r>
              <a:rPr lang="ru-RU" dirty="0" smtClean="0"/>
              <a:t> на </a:t>
            </a:r>
            <a:r>
              <a:rPr lang="ru-RU" dirty="0" err="1" smtClean="0"/>
              <a:t>очеревині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Лікування </a:t>
            </a:r>
            <a:r>
              <a:rPr lang="uk-UA" dirty="0" err="1" smtClean="0"/>
              <a:t>цистоаденом</a:t>
            </a:r>
            <a:r>
              <a:rPr lang="uk-UA" dirty="0" smtClean="0"/>
              <a:t> яєчника полягає в їх хірургічному видаленні.</a:t>
            </a: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РАК, </a:t>
            </a:r>
            <a:r>
              <a:rPr lang="ru-RU" dirty="0" err="1" smtClean="0"/>
              <a:t>або</a:t>
            </a:r>
            <a:r>
              <a:rPr lang="ru-RU" dirty="0" smtClean="0"/>
              <a:t> КАРЦИНОМА</a:t>
            </a:r>
          </a:p>
        </p:txBody>
      </p:sp>
      <p:sp>
        <p:nvSpPr>
          <p:cNvPr id="5949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smtClean="0"/>
              <a:t>Рак 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незріла</a:t>
            </a:r>
            <a:r>
              <a:rPr lang="ru-RU" dirty="0" smtClean="0"/>
              <a:t> </a:t>
            </a:r>
            <a:r>
              <a:rPr lang="ru-RU" dirty="0" err="1" smtClean="0"/>
              <a:t>злоякісна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епітелію</a:t>
            </a:r>
            <a:r>
              <a:rPr lang="ru-RU" dirty="0" smtClean="0"/>
              <a:t>. Раки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розвиватися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покрівного</a:t>
            </a:r>
            <a:r>
              <a:rPr lang="ru-RU" dirty="0" smtClean="0"/>
              <a:t> та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залозистого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Основна</a:t>
            </a:r>
            <a:r>
              <a:rPr lang="ru-RU" dirty="0" smtClean="0"/>
              <a:t> </a:t>
            </a:r>
            <a:r>
              <a:rPr lang="ru-RU" dirty="0" err="1" smtClean="0"/>
              <a:t>класифікація</a:t>
            </a:r>
            <a:r>
              <a:rPr lang="ru-RU" dirty="0" smtClean="0"/>
              <a:t> </a:t>
            </a:r>
            <a:r>
              <a:rPr lang="ru-RU" dirty="0" err="1" smtClean="0"/>
              <a:t>раків</a:t>
            </a:r>
            <a:r>
              <a:rPr lang="ru-RU" dirty="0" smtClean="0"/>
              <a:t> </a:t>
            </a:r>
            <a:r>
              <a:rPr lang="ru-RU" dirty="0" err="1" smtClean="0"/>
              <a:t>заснована</a:t>
            </a:r>
            <a:r>
              <a:rPr lang="ru-RU" dirty="0" smtClean="0"/>
              <a:t> на </a:t>
            </a:r>
            <a:r>
              <a:rPr lang="ru-RU" dirty="0" err="1" smtClean="0"/>
              <a:t>гістологічній</a:t>
            </a:r>
            <a:r>
              <a:rPr lang="ru-RU" dirty="0" smtClean="0"/>
              <a:t> </a:t>
            </a:r>
            <a:r>
              <a:rPr lang="ru-RU" dirty="0" err="1" smtClean="0"/>
              <a:t>картині</a:t>
            </a:r>
            <a:r>
              <a:rPr lang="ru-RU" dirty="0" smtClean="0"/>
              <a:t>, яку </a:t>
            </a:r>
            <a:r>
              <a:rPr lang="ru-RU" dirty="0" err="1" smtClean="0"/>
              <a:t>копіює</a:t>
            </a:r>
            <a:r>
              <a:rPr lang="ru-RU" dirty="0" smtClean="0"/>
              <a:t> </a:t>
            </a:r>
            <a:r>
              <a:rPr lang="ru-RU" dirty="0" err="1" smtClean="0"/>
              <a:t>паренхіма</a:t>
            </a:r>
            <a:r>
              <a:rPr lang="ru-RU" dirty="0" smtClean="0"/>
              <a:t> </a:t>
            </a:r>
            <a:r>
              <a:rPr lang="ru-RU" dirty="0" err="1" smtClean="0"/>
              <a:t>пухлин</a:t>
            </a:r>
            <a:r>
              <a:rPr lang="ru-RU" dirty="0" smtClean="0"/>
              <a:t>. </a:t>
            </a:r>
            <a:r>
              <a:rPr lang="ru-RU" dirty="0" err="1" smtClean="0"/>
              <a:t>Розрізняють</a:t>
            </a:r>
            <a:r>
              <a:rPr lang="ru-RU" dirty="0" smtClean="0"/>
              <a:t> </a:t>
            </a:r>
            <a:r>
              <a:rPr lang="ru-RU" dirty="0" err="1" smtClean="0"/>
              <a:t>наступні</a:t>
            </a:r>
            <a:r>
              <a:rPr lang="ru-RU" dirty="0" smtClean="0"/>
              <a:t> раки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покрівного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: </a:t>
            </a:r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плоскоклітинний</a:t>
            </a:r>
            <a:r>
              <a:rPr lang="uk-UA" dirty="0" smtClean="0"/>
              <a:t> зроговілий рак</a:t>
            </a:r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Плоскоклітинний</a:t>
            </a:r>
            <a:r>
              <a:rPr lang="uk-UA" dirty="0" smtClean="0"/>
              <a:t> </a:t>
            </a:r>
            <a:r>
              <a:rPr lang="uk-UA" dirty="0" err="1" smtClean="0"/>
              <a:t>незроговілий</a:t>
            </a:r>
            <a:r>
              <a:rPr lang="uk-UA" dirty="0" smtClean="0"/>
              <a:t> рак</a:t>
            </a:r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базальноклітинний</a:t>
            </a:r>
            <a:r>
              <a:rPr lang="uk-UA" dirty="0" smtClean="0"/>
              <a:t> рак</a:t>
            </a:r>
          </a:p>
          <a:p>
            <a:pPr eaLnBrk="1" hangingPunct="1">
              <a:defRPr/>
            </a:pPr>
            <a:r>
              <a:rPr lang="uk-UA" dirty="0" smtClean="0"/>
              <a:t>- недиференційований рак (</a:t>
            </a:r>
            <a:r>
              <a:rPr lang="uk-UA" dirty="0" err="1" smtClean="0"/>
              <a:t>мілкоклітинний</a:t>
            </a:r>
            <a:r>
              <a:rPr lang="uk-UA" dirty="0" smtClean="0"/>
              <a:t>, </a:t>
            </a:r>
            <a:r>
              <a:rPr lang="uk-UA" dirty="0" err="1" smtClean="0"/>
              <a:t>поліморфоклітинний</a:t>
            </a:r>
            <a:r>
              <a:rPr lang="uk-UA" dirty="0" smtClean="0"/>
              <a:t> та інші)</a:t>
            </a:r>
            <a:endParaRPr lang="ru-RU" dirty="0" smtClean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- </a:t>
            </a:r>
            <a:r>
              <a:rPr lang="ru-RU" dirty="0" err="1" smtClean="0"/>
              <a:t>перехідноклітинний</a:t>
            </a:r>
            <a:r>
              <a:rPr lang="ru-RU" dirty="0" smtClean="0"/>
              <a:t> рак.</a:t>
            </a:r>
          </a:p>
          <a:p>
            <a:pPr eaLnBrk="1" hangingPunct="1">
              <a:defRPr/>
            </a:pPr>
            <a:r>
              <a:rPr lang="uk-UA" dirty="0" smtClean="0"/>
              <a:t>Окрім того, зустрічаються змішані форми рака, які складаються з двох видів епітелію (плоского та циліндричного), їх називають диморфні раки.</a:t>
            </a:r>
          </a:p>
          <a:p>
            <a:pPr eaLnBrk="1" hangingPunct="1">
              <a:defRPr/>
            </a:pPr>
            <a:r>
              <a:rPr lang="uk-UA" dirty="0" smtClean="0"/>
              <a:t>Класифікація раків із залозистого </a:t>
            </a:r>
            <a:r>
              <a:rPr lang="uk-UA" dirty="0" err="1" smtClean="0"/>
              <a:t>епітелія</a:t>
            </a:r>
            <a:r>
              <a:rPr lang="uk-UA" dirty="0" smtClean="0"/>
              <a:t>: </a:t>
            </a:r>
          </a:p>
          <a:p>
            <a:pPr eaLnBrk="1" hangingPunct="1">
              <a:defRPr/>
            </a:pPr>
            <a:r>
              <a:rPr lang="uk-UA" dirty="0" smtClean="0"/>
              <a:t>- аденокарцинома;</a:t>
            </a:r>
          </a:p>
          <a:p>
            <a:pPr eaLnBrk="1" hangingPunct="1">
              <a:defRPr/>
            </a:pPr>
            <a:r>
              <a:rPr lang="uk-UA" dirty="0" smtClean="0"/>
              <a:t>- солідний рак</a:t>
            </a:r>
          </a:p>
          <a:p>
            <a:pPr eaLnBrk="1" hangingPunct="1">
              <a:defRPr/>
            </a:pPr>
            <a:r>
              <a:rPr lang="uk-UA" dirty="0" smtClean="0"/>
              <a:t>- слизовий (колоїдний) рак ( його різновидність – </a:t>
            </a:r>
            <a:r>
              <a:rPr lang="uk-UA" dirty="0" err="1" smtClean="0"/>
              <a:t>перстнеподібноклітинний</a:t>
            </a:r>
            <a:r>
              <a:rPr lang="uk-UA" dirty="0" smtClean="0"/>
              <a:t> рак)</a:t>
            </a:r>
            <a:endParaRPr lang="ru-RU" dirty="0" smtClean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Додаткова</a:t>
            </a:r>
            <a:r>
              <a:rPr lang="ru-RU" dirty="0" smtClean="0"/>
              <a:t> </a:t>
            </a:r>
            <a:r>
              <a:rPr lang="ru-RU" dirty="0" err="1" smtClean="0"/>
              <a:t>класифікація</a:t>
            </a:r>
            <a:r>
              <a:rPr lang="ru-RU" dirty="0" smtClean="0"/>
              <a:t> </a:t>
            </a:r>
            <a:r>
              <a:rPr lang="ru-RU" dirty="0" err="1" smtClean="0"/>
              <a:t>раків</a:t>
            </a:r>
            <a:r>
              <a:rPr lang="ru-RU" dirty="0" smtClean="0"/>
              <a:t> </a:t>
            </a:r>
            <a:r>
              <a:rPr lang="ru-RU" dirty="0" err="1" smtClean="0"/>
              <a:t>заснована</a:t>
            </a:r>
            <a:r>
              <a:rPr lang="ru-RU" dirty="0" smtClean="0"/>
              <a:t> на </a:t>
            </a:r>
            <a:r>
              <a:rPr lang="ru-RU" dirty="0" err="1" smtClean="0"/>
              <a:t>співвідношенні</a:t>
            </a:r>
            <a:r>
              <a:rPr lang="ru-RU" dirty="0" smtClean="0"/>
              <a:t> </a:t>
            </a:r>
            <a:r>
              <a:rPr lang="ru-RU" dirty="0" err="1" smtClean="0"/>
              <a:t>паренхіматозного</a:t>
            </a:r>
            <a:r>
              <a:rPr lang="ru-RU" dirty="0" smtClean="0"/>
              <a:t> та </a:t>
            </a:r>
            <a:r>
              <a:rPr lang="ru-RU" dirty="0" err="1" smtClean="0"/>
              <a:t>стромального</a:t>
            </a:r>
            <a:r>
              <a:rPr lang="ru-RU" dirty="0" smtClean="0"/>
              <a:t> </a:t>
            </a:r>
            <a:r>
              <a:rPr lang="ru-RU" dirty="0" err="1" smtClean="0"/>
              <a:t>компонентів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, у </a:t>
            </a:r>
            <a:r>
              <a:rPr lang="ru-RU" dirty="0" err="1" smtClean="0"/>
              <a:t>зв</a:t>
            </a:r>
            <a:r>
              <a:rPr lang="en-US" dirty="0" smtClean="0"/>
              <a:t>’</a:t>
            </a:r>
            <a:r>
              <a:rPr lang="uk-UA" dirty="0" err="1" smtClean="0"/>
              <a:t>язку</a:t>
            </a:r>
            <a:r>
              <a:rPr lang="uk-UA" dirty="0" smtClean="0"/>
              <a:t> з чим розрізняють: </a:t>
            </a:r>
          </a:p>
          <a:p>
            <a:pPr eaLnBrk="1" hangingPunct="1">
              <a:defRPr/>
            </a:pPr>
            <a:r>
              <a:rPr lang="uk-UA" dirty="0" smtClean="0"/>
              <a:t> - медулярний (</a:t>
            </a:r>
            <a:r>
              <a:rPr lang="uk-UA" dirty="0" err="1" smtClean="0"/>
              <a:t>мозкоподібний</a:t>
            </a:r>
            <a:r>
              <a:rPr lang="uk-UA" dirty="0" smtClean="0"/>
              <a:t>) рак, який характеризується перевагою паренхіми над стромою. Пухлина м</a:t>
            </a:r>
            <a:r>
              <a:rPr lang="en-US" dirty="0" smtClean="0"/>
              <a:t>’</a:t>
            </a:r>
            <a:r>
              <a:rPr lang="uk-UA" dirty="0" smtClean="0"/>
              <a:t>яка, біло-рожевого кольору, нагадує тканину головного мозку;</a:t>
            </a:r>
            <a:endParaRPr lang="ru-RU" dirty="0" smtClean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- </a:t>
            </a:r>
            <a:r>
              <a:rPr lang="ru-RU" dirty="0" err="1" smtClean="0"/>
              <a:t>простий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вульгарний</a:t>
            </a:r>
            <a:r>
              <a:rPr lang="ru-RU" dirty="0" smtClean="0"/>
              <a:t> рак,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приблизно</a:t>
            </a:r>
            <a:r>
              <a:rPr lang="ru-RU" dirty="0" smtClean="0"/>
              <a:t> </a:t>
            </a:r>
            <a:r>
              <a:rPr lang="ru-RU" dirty="0" err="1" smtClean="0"/>
              <a:t>рівної</a:t>
            </a:r>
            <a:r>
              <a:rPr lang="ru-RU" dirty="0" smtClean="0"/>
              <a:t> </a:t>
            </a:r>
            <a:r>
              <a:rPr lang="ru-RU" dirty="0" err="1" smtClean="0"/>
              <a:t>кількості</a:t>
            </a:r>
            <a:r>
              <a:rPr lang="ru-RU" dirty="0" smtClean="0"/>
              <a:t> </a:t>
            </a:r>
            <a:r>
              <a:rPr lang="ru-RU" dirty="0" err="1" smtClean="0"/>
              <a:t>строми</a:t>
            </a:r>
            <a:r>
              <a:rPr lang="ru-RU" dirty="0" smtClean="0"/>
              <a:t> та </a:t>
            </a:r>
            <a:r>
              <a:rPr lang="ru-RU" dirty="0" err="1" smtClean="0"/>
              <a:t>паренхіми</a:t>
            </a:r>
            <a:r>
              <a:rPr lang="ru-RU" dirty="0" smtClean="0"/>
              <a:t>;</a:t>
            </a:r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скір</a:t>
            </a:r>
            <a:r>
              <a:rPr lang="uk-UA" dirty="0" smtClean="0"/>
              <a:t>, або фіброзний рак, який відрізняється явною перевагою строми над паренхімою.</a:t>
            </a: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Раки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покрівного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endParaRPr lang="ru-RU" dirty="0" smtClean="0"/>
          </a:p>
        </p:txBody>
      </p:sp>
      <p:sp>
        <p:nvSpPr>
          <p:cNvPr id="6041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err="1" smtClean="0"/>
              <a:t>Плоскоклітинний</a:t>
            </a:r>
            <a:r>
              <a:rPr lang="ru-RU" dirty="0" smtClean="0"/>
              <a:t> </a:t>
            </a:r>
            <a:r>
              <a:rPr lang="ru-RU" dirty="0" err="1" smtClean="0"/>
              <a:t>зроговілий</a:t>
            </a:r>
            <a:r>
              <a:rPr lang="ru-RU" dirty="0" smtClean="0"/>
              <a:t> рак 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диференційований</a:t>
            </a:r>
            <a:r>
              <a:rPr lang="ru-RU" dirty="0" smtClean="0"/>
              <a:t> </a:t>
            </a:r>
            <a:r>
              <a:rPr lang="ru-RU" dirty="0" err="1" smtClean="0"/>
              <a:t>рак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покрівного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, </a:t>
            </a:r>
            <a:r>
              <a:rPr lang="ru-RU" dirty="0" err="1" smtClean="0"/>
              <a:t>паренхіма</a:t>
            </a:r>
            <a:r>
              <a:rPr lang="ru-RU" dirty="0" smtClean="0"/>
              <a:t> 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формує</a:t>
            </a:r>
            <a:r>
              <a:rPr lang="ru-RU" dirty="0" smtClean="0"/>
              <a:t> </a:t>
            </a:r>
            <a:r>
              <a:rPr lang="ru-RU" dirty="0" err="1" smtClean="0"/>
              <a:t>комплекси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нагадують</a:t>
            </a:r>
            <a:r>
              <a:rPr lang="ru-RU" dirty="0" smtClean="0"/>
              <a:t> за структурою </a:t>
            </a:r>
            <a:r>
              <a:rPr lang="ru-RU" dirty="0" err="1" smtClean="0"/>
              <a:t>багатошаровий</a:t>
            </a:r>
            <a:r>
              <a:rPr lang="ru-RU" dirty="0" smtClean="0"/>
              <a:t> плоский </a:t>
            </a:r>
            <a:r>
              <a:rPr lang="ru-RU" dirty="0" err="1" smtClean="0"/>
              <a:t>епітелій</a:t>
            </a:r>
            <a:r>
              <a:rPr lang="ru-RU" dirty="0" smtClean="0"/>
              <a:t>.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епітеліальні</a:t>
            </a:r>
            <a:r>
              <a:rPr lang="ru-RU" dirty="0" smtClean="0"/>
              <a:t> </a:t>
            </a:r>
            <a:r>
              <a:rPr lang="ru-RU" dirty="0" err="1" smtClean="0"/>
              <a:t>комплекси</a:t>
            </a:r>
            <a:r>
              <a:rPr lang="ru-RU" dirty="0" smtClean="0"/>
              <a:t> </a:t>
            </a:r>
            <a:r>
              <a:rPr lang="ru-RU" dirty="0" err="1" smtClean="0"/>
              <a:t>вростають</a:t>
            </a:r>
            <a:r>
              <a:rPr lang="ru-RU" dirty="0" smtClean="0"/>
              <a:t> у </a:t>
            </a:r>
            <a:r>
              <a:rPr lang="ru-RU" dirty="0" err="1" smtClean="0"/>
              <a:t>сусідні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r>
              <a:rPr lang="ru-RU" dirty="0" smtClean="0"/>
              <a:t> та </a:t>
            </a:r>
            <a:r>
              <a:rPr lang="ru-RU" dirty="0" err="1" smtClean="0"/>
              <a:t>руйнують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Вони </a:t>
            </a:r>
            <a:r>
              <a:rPr lang="ru-RU" dirty="0" err="1" smtClean="0"/>
              <a:t>оточені</a:t>
            </a:r>
            <a:r>
              <a:rPr lang="ru-RU" dirty="0" smtClean="0"/>
              <a:t> стромою, яка представлена волокнистою </a:t>
            </a:r>
            <a:r>
              <a:rPr lang="ru-RU" dirty="0" err="1" smtClean="0"/>
              <a:t>сполучною</a:t>
            </a:r>
            <a:r>
              <a:rPr lang="ru-RU" dirty="0" smtClean="0"/>
              <a:t> тканиною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нерівномірно</a:t>
            </a:r>
            <a:r>
              <a:rPr lang="ru-RU" dirty="0" smtClean="0"/>
              <a:t> </a:t>
            </a:r>
            <a:r>
              <a:rPr lang="ru-RU" dirty="0" err="1" smtClean="0"/>
              <a:t>розташованими</a:t>
            </a:r>
            <a:r>
              <a:rPr lang="ru-RU" dirty="0" smtClean="0"/>
              <a:t> у </a:t>
            </a:r>
            <a:r>
              <a:rPr lang="ru-RU" dirty="0" err="1" smtClean="0"/>
              <a:t>ній</a:t>
            </a:r>
            <a:r>
              <a:rPr lang="ru-RU" dirty="0" smtClean="0"/>
              <a:t> </a:t>
            </a:r>
            <a:r>
              <a:rPr lang="ru-RU" dirty="0" err="1" smtClean="0"/>
              <a:t>судинами</a:t>
            </a:r>
            <a:r>
              <a:rPr lang="ru-RU" dirty="0" smtClean="0"/>
              <a:t>. В </a:t>
            </a:r>
            <a:r>
              <a:rPr lang="ru-RU" dirty="0" err="1" smtClean="0"/>
              <a:t>епітеліальних</a:t>
            </a:r>
            <a:r>
              <a:rPr lang="ru-RU" dirty="0" smtClean="0"/>
              <a:t> комплексах </a:t>
            </a:r>
            <a:r>
              <a:rPr lang="ru-RU" dirty="0" err="1" smtClean="0"/>
              <a:t>зберігається</a:t>
            </a:r>
            <a:r>
              <a:rPr lang="ru-RU" dirty="0" smtClean="0"/>
              <a:t> </a:t>
            </a:r>
            <a:r>
              <a:rPr lang="ru-RU" dirty="0" err="1" smtClean="0"/>
              <a:t>тенденція</a:t>
            </a:r>
            <a:r>
              <a:rPr lang="ru-RU" dirty="0" smtClean="0"/>
              <a:t> до </a:t>
            </a:r>
            <a:r>
              <a:rPr lang="ru-RU" dirty="0" err="1" smtClean="0"/>
              <a:t>дозрівання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та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зроговіння</a:t>
            </a:r>
            <a:r>
              <a:rPr lang="ru-RU" dirty="0" smtClean="0"/>
              <a:t>. По </a:t>
            </a:r>
            <a:r>
              <a:rPr lang="ru-RU" dirty="0" err="1" smtClean="0"/>
              <a:t>периферії</a:t>
            </a:r>
            <a:r>
              <a:rPr lang="ru-RU" dirty="0" smtClean="0"/>
              <a:t> комплекса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менш</a:t>
            </a:r>
            <a:r>
              <a:rPr lang="ru-RU" dirty="0" smtClean="0"/>
              <a:t> </a:t>
            </a:r>
            <a:r>
              <a:rPr lang="ru-RU" dirty="0" err="1" smtClean="0"/>
              <a:t>диференційовані</a:t>
            </a:r>
            <a:r>
              <a:rPr lang="ru-RU" dirty="0" smtClean="0"/>
              <a:t> </a:t>
            </a:r>
            <a:r>
              <a:rPr lang="ru-RU" dirty="0" err="1" smtClean="0"/>
              <a:t>округлі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візьким</a:t>
            </a:r>
            <a:r>
              <a:rPr lang="ru-RU" dirty="0" smtClean="0"/>
              <a:t> </a:t>
            </a:r>
            <a:r>
              <a:rPr lang="ru-RU" dirty="0" err="1" smtClean="0"/>
              <a:t>обідком</a:t>
            </a:r>
            <a:r>
              <a:rPr lang="ru-RU" dirty="0" smtClean="0"/>
              <a:t> </a:t>
            </a:r>
            <a:r>
              <a:rPr lang="ru-RU" dirty="0" err="1" smtClean="0"/>
              <a:t>цитоплазми</a:t>
            </a:r>
            <a:r>
              <a:rPr lang="ru-RU" dirty="0" smtClean="0"/>
              <a:t> та </a:t>
            </a:r>
            <a:r>
              <a:rPr lang="ru-RU" dirty="0" err="1" smtClean="0"/>
              <a:t>гіперхромними</a:t>
            </a:r>
            <a:r>
              <a:rPr lang="ru-RU" dirty="0" smtClean="0"/>
              <a:t> ядрами. У </a:t>
            </a:r>
            <a:r>
              <a:rPr lang="ru-RU" dirty="0" err="1" smtClean="0"/>
              <a:t>центрі</a:t>
            </a:r>
            <a:r>
              <a:rPr lang="ru-RU" dirty="0" smtClean="0"/>
              <a:t> вони </a:t>
            </a:r>
            <a:r>
              <a:rPr lang="ru-RU" dirty="0" err="1" smtClean="0"/>
              <a:t>плоскі</a:t>
            </a:r>
            <a:r>
              <a:rPr lang="ru-RU" dirty="0" smtClean="0"/>
              <a:t> </a:t>
            </a:r>
            <a:r>
              <a:rPr lang="ru-RU" dirty="0" err="1" smtClean="0"/>
              <a:t>світлі</a:t>
            </a:r>
            <a:r>
              <a:rPr lang="ru-RU" dirty="0" smtClean="0"/>
              <a:t>,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надлишок</a:t>
            </a:r>
            <a:r>
              <a:rPr lang="ru-RU" dirty="0" smtClean="0"/>
              <a:t> </a:t>
            </a:r>
            <a:r>
              <a:rPr lang="ru-RU" dirty="0" err="1" smtClean="0"/>
              <a:t>кератогіаліну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У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вираженого</a:t>
            </a:r>
            <a:r>
              <a:rPr lang="ru-RU" dirty="0" smtClean="0"/>
              <a:t> </a:t>
            </a:r>
            <a:r>
              <a:rPr lang="ru-RU" dirty="0" err="1" smtClean="0"/>
              <a:t>зроговіння</a:t>
            </a:r>
            <a:r>
              <a:rPr lang="ru-RU" dirty="0" smtClean="0"/>
              <a:t> </a:t>
            </a:r>
            <a:r>
              <a:rPr lang="ru-RU" dirty="0" err="1" smtClean="0"/>
              <a:t>рогові</a:t>
            </a:r>
            <a:r>
              <a:rPr lang="ru-RU" dirty="0" smtClean="0"/>
              <a:t> </a:t>
            </a:r>
            <a:r>
              <a:rPr lang="ru-RU" dirty="0" err="1" smtClean="0"/>
              <a:t>маси</a:t>
            </a:r>
            <a:r>
              <a:rPr lang="ru-RU" dirty="0" smtClean="0"/>
              <a:t> </a:t>
            </a:r>
            <a:r>
              <a:rPr lang="ru-RU" dirty="0" err="1" smtClean="0"/>
              <a:t>накопичуються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центрі</a:t>
            </a:r>
            <a:r>
              <a:rPr lang="ru-RU" dirty="0" smtClean="0"/>
              <a:t> </a:t>
            </a:r>
            <a:r>
              <a:rPr lang="ru-RU" dirty="0" err="1" smtClean="0"/>
              <a:t>комплексів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яскраво-рожевих</a:t>
            </a:r>
            <a:r>
              <a:rPr lang="ru-RU" dirty="0" smtClean="0"/>
              <a:t> </a:t>
            </a:r>
            <a:r>
              <a:rPr lang="ru-RU" dirty="0" err="1" smtClean="0"/>
              <a:t>коцентричних</a:t>
            </a:r>
            <a:r>
              <a:rPr lang="ru-RU" dirty="0" smtClean="0"/>
              <a:t> </a:t>
            </a:r>
            <a:r>
              <a:rPr lang="ru-RU" dirty="0" err="1" smtClean="0"/>
              <a:t>утворень</a:t>
            </a:r>
            <a:r>
              <a:rPr lang="ru-RU" dirty="0" smtClean="0"/>
              <a:t>.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накопичення</a:t>
            </a:r>
            <a:r>
              <a:rPr lang="ru-RU" dirty="0" smtClean="0"/>
              <a:t> </a:t>
            </a:r>
            <a:r>
              <a:rPr lang="ru-RU" dirty="0" err="1" smtClean="0"/>
              <a:t>називають</a:t>
            </a:r>
            <a:r>
              <a:rPr lang="ru-RU" dirty="0" smtClean="0"/>
              <a:t> </a:t>
            </a:r>
            <a:r>
              <a:rPr lang="ru-RU" dirty="0" err="1" smtClean="0"/>
              <a:t>раковими</a:t>
            </a:r>
            <a:r>
              <a:rPr lang="ru-RU" dirty="0" smtClean="0"/>
              <a:t> </a:t>
            </a:r>
            <a:r>
              <a:rPr lang="ru-RU" dirty="0" err="1" smtClean="0"/>
              <a:t>перлинами</a:t>
            </a:r>
            <a:r>
              <a:rPr lang="ru-RU" dirty="0" smtClean="0"/>
              <a:t>. </a:t>
            </a:r>
            <a:r>
              <a:rPr lang="ru-RU" dirty="0" err="1" smtClean="0"/>
              <a:t>Свої</a:t>
            </a:r>
            <a:r>
              <a:rPr lang="ru-RU" dirty="0" smtClean="0"/>
              <a:t> </a:t>
            </a:r>
            <a:r>
              <a:rPr lang="ru-RU" dirty="0" err="1" smtClean="0"/>
              <a:t>назви</a:t>
            </a:r>
            <a:r>
              <a:rPr lang="ru-RU" dirty="0" smtClean="0"/>
              <a:t> вона </a:t>
            </a:r>
            <a:r>
              <a:rPr lang="ru-RU" dirty="0" err="1" smtClean="0"/>
              <a:t>отримали</a:t>
            </a:r>
            <a:r>
              <a:rPr lang="ru-RU" dirty="0" smtClean="0"/>
              <a:t> на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dirty="0" err="1" smtClean="0"/>
              <a:t>максроскопічної</a:t>
            </a:r>
            <a:r>
              <a:rPr lang="ru-RU" dirty="0" smtClean="0"/>
              <a:t> </a:t>
            </a:r>
            <a:r>
              <a:rPr lang="ru-RU" dirty="0" err="1" smtClean="0"/>
              <a:t>картини</a:t>
            </a:r>
            <a:r>
              <a:rPr lang="ru-RU" dirty="0" smtClean="0"/>
              <a:t>. На </a:t>
            </a:r>
            <a:r>
              <a:rPr lang="ru-RU" dirty="0" err="1" smtClean="0"/>
              <a:t>розрізі</a:t>
            </a:r>
            <a:r>
              <a:rPr lang="ru-RU" dirty="0" smtClean="0"/>
              <a:t> вони </a:t>
            </a:r>
            <a:r>
              <a:rPr lang="ru-RU" dirty="0" err="1" smtClean="0"/>
              <a:t>виглядають</a:t>
            </a:r>
            <a:r>
              <a:rPr lang="ru-RU" dirty="0" smtClean="0"/>
              <a:t> як </a:t>
            </a:r>
            <a:r>
              <a:rPr lang="ru-RU" dirty="0" err="1" smtClean="0"/>
              <a:t>мілкі</a:t>
            </a:r>
            <a:r>
              <a:rPr lang="ru-RU" dirty="0" smtClean="0"/>
              <a:t> зерна </a:t>
            </a:r>
            <a:r>
              <a:rPr lang="ru-RU" dirty="0" err="1" smtClean="0"/>
              <a:t>сірувато-білого</a:t>
            </a:r>
            <a:r>
              <a:rPr lang="ru-RU" dirty="0" smtClean="0"/>
              <a:t> </a:t>
            </a:r>
            <a:r>
              <a:rPr lang="ru-RU" dirty="0" err="1" smtClean="0"/>
              <a:t>кольору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перламутровим</a:t>
            </a:r>
            <a:r>
              <a:rPr lang="ru-RU" dirty="0" smtClean="0"/>
              <a:t> </a:t>
            </a:r>
            <a:r>
              <a:rPr lang="ru-RU" dirty="0" err="1" smtClean="0"/>
              <a:t>відтінком</a:t>
            </a:r>
            <a:r>
              <a:rPr lang="ru-RU" dirty="0" smtClean="0"/>
              <a:t>.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 smtClean="0"/>
              <a:t>дозволяє</a:t>
            </a:r>
            <a:r>
              <a:rPr lang="ru-RU" dirty="0" smtClean="0"/>
              <a:t> </a:t>
            </a:r>
            <a:r>
              <a:rPr lang="ru-RU" dirty="0" err="1" smtClean="0"/>
              <a:t>поставити</a:t>
            </a:r>
            <a:r>
              <a:rPr lang="ru-RU" dirty="0" smtClean="0"/>
              <a:t> </a:t>
            </a:r>
            <a:r>
              <a:rPr lang="ru-RU" dirty="0" err="1" smtClean="0"/>
              <a:t>діагноз</a:t>
            </a:r>
            <a:r>
              <a:rPr lang="ru-RU" dirty="0" smtClean="0"/>
              <a:t>. </a:t>
            </a:r>
            <a:r>
              <a:rPr lang="ru-RU" dirty="0" err="1" smtClean="0"/>
              <a:t>Відрізняється</a:t>
            </a:r>
            <a:r>
              <a:rPr lang="ru-RU" dirty="0" smtClean="0"/>
              <a:t> </a:t>
            </a:r>
            <a:r>
              <a:rPr lang="ru-RU" dirty="0" err="1" smtClean="0"/>
              <a:t>відносно</a:t>
            </a:r>
            <a:r>
              <a:rPr lang="ru-RU" dirty="0" smtClean="0"/>
              <a:t> </a:t>
            </a:r>
            <a:r>
              <a:rPr lang="ru-RU" dirty="0" err="1" smtClean="0"/>
              <a:t>повільним</a:t>
            </a:r>
            <a:r>
              <a:rPr lang="ru-RU" dirty="0" smtClean="0"/>
              <a:t> ростом.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Плоскоклітинний</a:t>
            </a:r>
            <a:r>
              <a:rPr lang="ru-RU" dirty="0" smtClean="0"/>
              <a:t> </a:t>
            </a:r>
            <a:r>
              <a:rPr lang="ru-RU" dirty="0" err="1" smtClean="0"/>
              <a:t>зроговільний</a:t>
            </a:r>
            <a:r>
              <a:rPr lang="ru-RU" dirty="0" smtClean="0"/>
              <a:t> рак </a:t>
            </a:r>
            <a:r>
              <a:rPr lang="ru-RU" dirty="0" err="1" smtClean="0"/>
              <a:t>розвивається</a:t>
            </a:r>
            <a:r>
              <a:rPr lang="ru-RU" dirty="0" smtClean="0"/>
              <a:t> у </a:t>
            </a:r>
            <a:r>
              <a:rPr lang="ru-RU" dirty="0" err="1" smtClean="0"/>
              <a:t>шкірі</a:t>
            </a:r>
            <a:r>
              <a:rPr lang="ru-RU" dirty="0" smtClean="0"/>
              <a:t>,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слизових</a:t>
            </a:r>
            <a:r>
              <a:rPr lang="ru-RU" dirty="0" smtClean="0"/>
              <a:t> </a:t>
            </a:r>
            <a:r>
              <a:rPr lang="ru-RU" dirty="0" err="1" smtClean="0"/>
              <a:t>оболонках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вкриті</a:t>
            </a:r>
            <a:r>
              <a:rPr lang="ru-RU" dirty="0" smtClean="0"/>
              <a:t> плоским </a:t>
            </a:r>
            <a:r>
              <a:rPr lang="ru-RU" dirty="0" err="1" smtClean="0"/>
              <a:t>чі</a:t>
            </a:r>
            <a:r>
              <a:rPr lang="ru-RU" dirty="0" smtClean="0"/>
              <a:t> </a:t>
            </a:r>
            <a:r>
              <a:rPr lang="ru-RU" dirty="0" err="1" smtClean="0"/>
              <a:t>перехідним</a:t>
            </a:r>
            <a:r>
              <a:rPr lang="ru-RU" dirty="0" smtClean="0"/>
              <a:t> </a:t>
            </a:r>
            <a:r>
              <a:rPr lang="ru-RU" dirty="0" err="1" smtClean="0"/>
              <a:t>епітелієм</a:t>
            </a:r>
            <a:r>
              <a:rPr lang="ru-RU" dirty="0" smtClean="0"/>
              <a:t> (</a:t>
            </a:r>
            <a:r>
              <a:rPr lang="ru-RU" dirty="0" err="1" smtClean="0"/>
              <a:t>ротова</a:t>
            </a:r>
            <a:r>
              <a:rPr lang="ru-RU" dirty="0" smtClean="0"/>
              <a:t> </a:t>
            </a:r>
            <a:r>
              <a:rPr lang="ru-RU" dirty="0" err="1" smtClean="0"/>
              <a:t>порожнина</a:t>
            </a:r>
            <a:r>
              <a:rPr lang="ru-RU" dirty="0" smtClean="0"/>
              <a:t>, </a:t>
            </a:r>
            <a:r>
              <a:rPr lang="ru-RU" dirty="0" err="1" smtClean="0"/>
              <a:t>стравохід</a:t>
            </a:r>
            <a:r>
              <a:rPr lang="ru-RU" dirty="0" smtClean="0"/>
              <a:t>, </a:t>
            </a:r>
            <a:r>
              <a:rPr lang="ru-RU" dirty="0" err="1" smtClean="0"/>
              <a:t>шийка</a:t>
            </a:r>
            <a:r>
              <a:rPr lang="ru-RU" dirty="0" smtClean="0"/>
              <a:t> матки, </a:t>
            </a:r>
            <a:r>
              <a:rPr lang="ru-RU" dirty="0" err="1" smtClean="0"/>
              <a:t>вагіна</a:t>
            </a:r>
            <a:r>
              <a:rPr lang="ru-RU" dirty="0" smtClean="0"/>
              <a:t> та </a:t>
            </a:r>
            <a:r>
              <a:rPr lang="ru-RU" dirty="0" err="1" smtClean="0"/>
              <a:t>інші</a:t>
            </a:r>
            <a:r>
              <a:rPr lang="ru-RU" dirty="0" smtClean="0"/>
              <a:t>).</a:t>
            </a:r>
          </a:p>
          <a:p>
            <a:pPr eaLnBrk="1" hangingPunct="1">
              <a:defRPr/>
            </a:pPr>
            <a:r>
              <a:rPr lang="uk-UA" dirty="0" smtClean="0"/>
              <a:t>У слизових оболонках, що покриті призматичним епітелієм, </a:t>
            </a:r>
            <a:r>
              <a:rPr lang="uk-UA" dirty="0" err="1" smtClean="0"/>
              <a:t>плоскоклітинний</a:t>
            </a:r>
            <a:r>
              <a:rPr lang="uk-UA" dirty="0" smtClean="0"/>
              <a:t> рак розвивається тільки після попередньої </a:t>
            </a:r>
            <a:r>
              <a:rPr lang="uk-UA" dirty="0" err="1" smtClean="0"/>
              <a:t>метаплазії</a:t>
            </a:r>
            <a:r>
              <a:rPr lang="uk-UA" dirty="0" smtClean="0"/>
              <a:t> чи </a:t>
            </a:r>
            <a:r>
              <a:rPr lang="uk-UA" dirty="0" err="1" smtClean="0"/>
              <a:t>дисплазії</a:t>
            </a:r>
            <a:r>
              <a:rPr lang="uk-UA" dirty="0" smtClean="0"/>
              <a:t> </a:t>
            </a:r>
            <a:r>
              <a:rPr lang="uk-UA" dirty="0" err="1" smtClean="0"/>
              <a:t>епітелія</a:t>
            </a:r>
            <a:r>
              <a:rPr lang="uk-UA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Плоскоклітинний</a:t>
            </a:r>
            <a:r>
              <a:rPr lang="ru-RU" dirty="0" smtClean="0"/>
              <a:t> </a:t>
            </a:r>
            <a:r>
              <a:rPr lang="ru-RU" dirty="0" err="1" smtClean="0"/>
              <a:t>незроговілий</a:t>
            </a:r>
            <a:r>
              <a:rPr lang="ru-RU" dirty="0" smtClean="0"/>
              <a:t> рак – </a:t>
            </a:r>
            <a:r>
              <a:rPr lang="ru-RU" dirty="0" err="1" smtClean="0"/>
              <a:t>відрізняється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плоскоклітинного</a:t>
            </a:r>
            <a:r>
              <a:rPr lang="ru-RU" dirty="0" smtClean="0"/>
              <a:t> </a:t>
            </a:r>
            <a:r>
              <a:rPr lang="ru-RU" dirty="0" err="1" smtClean="0"/>
              <a:t>зроговілого</a:t>
            </a:r>
            <a:r>
              <a:rPr lang="ru-RU" dirty="0" smtClean="0"/>
              <a:t> раку </a:t>
            </a:r>
            <a:r>
              <a:rPr lang="ru-RU" dirty="0" err="1" smtClean="0"/>
              <a:t>відсутністю</a:t>
            </a:r>
            <a:r>
              <a:rPr lang="ru-RU" dirty="0" smtClean="0"/>
              <a:t> </a:t>
            </a:r>
            <a:r>
              <a:rPr lang="ru-RU" dirty="0" err="1" smtClean="0"/>
              <a:t>тенденції</a:t>
            </a:r>
            <a:r>
              <a:rPr lang="ru-RU" dirty="0" smtClean="0"/>
              <a:t> </a:t>
            </a:r>
            <a:r>
              <a:rPr lang="ru-RU" dirty="0" err="1" smtClean="0"/>
              <a:t>пухлинних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до </a:t>
            </a:r>
            <a:r>
              <a:rPr lang="ru-RU" dirty="0" err="1" smtClean="0"/>
              <a:t>дозрівання</a:t>
            </a:r>
            <a:r>
              <a:rPr lang="ru-RU" dirty="0" smtClean="0"/>
              <a:t> та </a:t>
            </a:r>
            <a:r>
              <a:rPr lang="ru-RU" dirty="0" err="1" smtClean="0"/>
              <a:t>ороговіння</a:t>
            </a:r>
            <a:r>
              <a:rPr lang="ru-RU" dirty="0" smtClean="0"/>
              <a:t>. У </a:t>
            </a:r>
            <a:r>
              <a:rPr lang="ru-RU" dirty="0" err="1" smtClean="0"/>
              <a:t>ньому</a:t>
            </a:r>
            <a:r>
              <a:rPr lang="ru-RU" dirty="0" smtClean="0"/>
              <a:t> </a:t>
            </a:r>
            <a:r>
              <a:rPr lang="ru-RU" dirty="0" err="1" smtClean="0"/>
              <a:t>відсутні</a:t>
            </a:r>
            <a:r>
              <a:rPr lang="ru-RU" dirty="0" smtClean="0"/>
              <a:t> «</a:t>
            </a:r>
            <a:r>
              <a:rPr lang="ru-RU" dirty="0" err="1" smtClean="0"/>
              <a:t>ракові</a:t>
            </a:r>
            <a:r>
              <a:rPr lang="ru-RU" dirty="0" smtClean="0"/>
              <a:t> перлини». Для </a:t>
            </a:r>
            <a:r>
              <a:rPr lang="ru-RU" dirty="0" err="1" smtClean="0"/>
              <a:t>нього</a:t>
            </a:r>
            <a:r>
              <a:rPr lang="ru-RU" dirty="0" smtClean="0"/>
              <a:t> </a:t>
            </a:r>
            <a:r>
              <a:rPr lang="ru-RU" dirty="0" err="1" smtClean="0"/>
              <a:t>характерний</a:t>
            </a:r>
            <a:r>
              <a:rPr lang="ru-RU" dirty="0" smtClean="0"/>
              <a:t> </a:t>
            </a:r>
            <a:r>
              <a:rPr lang="ru-RU" dirty="0" err="1" smtClean="0"/>
              <a:t>поліморфізм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ядер, велика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мітозів</a:t>
            </a:r>
            <a:r>
              <a:rPr lang="ru-RU" dirty="0" smtClean="0"/>
              <a:t>. При </a:t>
            </a:r>
            <a:r>
              <a:rPr lang="ru-RU" dirty="0" err="1" smtClean="0"/>
              <a:t>гістохімічному</a:t>
            </a:r>
            <a:r>
              <a:rPr lang="ru-RU" dirty="0" smtClean="0"/>
              <a:t> та </a:t>
            </a:r>
            <a:r>
              <a:rPr lang="ru-RU" dirty="0" err="1" smtClean="0"/>
              <a:t>імуногістохімічному</a:t>
            </a:r>
            <a:r>
              <a:rPr lang="ru-RU" dirty="0" smtClean="0"/>
              <a:t> </a:t>
            </a:r>
            <a:r>
              <a:rPr lang="ru-RU" dirty="0" err="1" smtClean="0"/>
              <a:t>дослідженні</a:t>
            </a:r>
            <a:r>
              <a:rPr lang="ru-RU" dirty="0" smtClean="0"/>
              <a:t> у </a:t>
            </a:r>
            <a:r>
              <a:rPr lang="ru-RU" dirty="0" err="1" smtClean="0"/>
              <a:t>клітинах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знайти</a:t>
            </a:r>
            <a:r>
              <a:rPr lang="ru-RU" dirty="0" smtClean="0"/>
              <a:t> кератин.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72709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Плоскоклітинна карцинома</a:t>
              </a:r>
            </a:p>
          </p:txBody>
        </p:sp>
        <p:sp>
          <p:nvSpPr>
            <p:cNvPr id="72710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2711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2712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2713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72707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72708" name="Picture 10" descr="C:\Мои документы\Лекции мультимедиа\опухоли цнс\плоскоклеточная карцином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04800"/>
            <a:ext cx="7543800" cy="493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Виявлення</a:t>
            </a:r>
            <a:r>
              <a:rPr lang="ru-RU" dirty="0" smtClean="0"/>
              <a:t> десмосом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тонофібрил</a:t>
            </a:r>
            <a:r>
              <a:rPr lang="ru-RU" dirty="0" smtClean="0"/>
              <a:t> при </a:t>
            </a:r>
            <a:r>
              <a:rPr lang="ru-RU" dirty="0" err="1" smtClean="0"/>
              <a:t>електронно-мікроскопічному</a:t>
            </a:r>
            <a:r>
              <a:rPr lang="ru-RU" dirty="0" smtClean="0"/>
              <a:t> </a:t>
            </a:r>
            <a:r>
              <a:rPr lang="ru-RU" dirty="0" err="1" smtClean="0"/>
              <a:t>дослідженні</a:t>
            </a:r>
            <a:r>
              <a:rPr lang="ru-RU" dirty="0" smtClean="0"/>
              <a:t> </a:t>
            </a:r>
            <a:r>
              <a:rPr lang="ru-RU" dirty="0" err="1" smtClean="0"/>
              <a:t>цих</a:t>
            </a:r>
            <a:r>
              <a:rPr lang="ru-RU" dirty="0" smtClean="0"/>
              <a:t> </a:t>
            </a:r>
            <a:r>
              <a:rPr lang="ru-RU" dirty="0" err="1" smtClean="0"/>
              <a:t>пухлин</a:t>
            </a:r>
            <a:r>
              <a:rPr lang="ru-RU" dirty="0" smtClean="0"/>
              <a:t> </a:t>
            </a:r>
            <a:r>
              <a:rPr lang="ru-RU" dirty="0" err="1" smtClean="0"/>
              <a:t>підтверджує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приналежність</a:t>
            </a:r>
            <a:r>
              <a:rPr lang="ru-RU" dirty="0" smtClean="0"/>
              <a:t> до </a:t>
            </a:r>
            <a:r>
              <a:rPr lang="ru-RU" dirty="0" err="1" smtClean="0"/>
              <a:t>аплоскоклітинного</a:t>
            </a:r>
            <a:r>
              <a:rPr lang="ru-RU" dirty="0" smtClean="0"/>
              <a:t> раку. У </a:t>
            </a:r>
            <a:r>
              <a:rPr lang="ru-RU" dirty="0" err="1" smtClean="0"/>
              <a:t>порівнянні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зроговілим</a:t>
            </a:r>
            <a:r>
              <a:rPr lang="ru-RU" dirty="0" smtClean="0"/>
              <a:t> </a:t>
            </a:r>
            <a:r>
              <a:rPr lang="ru-RU" dirty="0" err="1" smtClean="0"/>
              <a:t>рраком</a:t>
            </a:r>
            <a:r>
              <a:rPr lang="ru-RU" dirty="0" smtClean="0"/>
              <a:t> росте </a:t>
            </a:r>
            <a:r>
              <a:rPr lang="ru-RU" dirty="0" err="1" smtClean="0"/>
              <a:t>швидко</a:t>
            </a:r>
            <a:r>
              <a:rPr lang="ru-RU" dirty="0" smtClean="0"/>
              <a:t>, </a:t>
            </a:r>
            <a:r>
              <a:rPr lang="ru-RU" dirty="0" err="1" smtClean="0"/>
              <a:t>відрізняється</a:t>
            </a:r>
            <a:r>
              <a:rPr lang="ru-RU" dirty="0" smtClean="0"/>
              <a:t> </a:t>
            </a:r>
            <a:r>
              <a:rPr lang="ru-RU" dirty="0" err="1" smtClean="0"/>
              <a:t>менш</a:t>
            </a:r>
            <a:r>
              <a:rPr lang="ru-RU" dirty="0" smtClean="0"/>
              <a:t> </a:t>
            </a:r>
            <a:r>
              <a:rPr lang="ru-RU" dirty="0" err="1" smtClean="0"/>
              <a:t>сприятливим</a:t>
            </a:r>
            <a:r>
              <a:rPr lang="ru-RU" dirty="0" smtClean="0"/>
              <a:t> прогнозом.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Базальноклітинний</a:t>
            </a:r>
            <a:r>
              <a:rPr lang="ru-RU" dirty="0" smtClean="0"/>
              <a:t> рак – </a:t>
            </a:r>
            <a:r>
              <a:rPr lang="ru-RU" dirty="0" err="1" smtClean="0"/>
              <a:t>характерихується</a:t>
            </a:r>
            <a:r>
              <a:rPr lang="ru-RU" dirty="0" smtClean="0"/>
              <a:t> </a:t>
            </a:r>
            <a:r>
              <a:rPr lang="ru-RU" dirty="0" err="1" smtClean="0"/>
              <a:t>утворенням</a:t>
            </a:r>
            <a:r>
              <a:rPr lang="ru-RU" dirty="0" smtClean="0"/>
              <a:t> </a:t>
            </a:r>
            <a:r>
              <a:rPr lang="ru-RU" dirty="0" err="1" smtClean="0"/>
              <a:t>поліморфних</a:t>
            </a:r>
            <a:r>
              <a:rPr lang="ru-RU" dirty="0" smtClean="0"/>
              <a:t> </a:t>
            </a:r>
            <a:r>
              <a:rPr lang="ru-RU" dirty="0" err="1" smtClean="0"/>
              <a:t>пухлинних</a:t>
            </a:r>
            <a:r>
              <a:rPr lang="ru-RU" dirty="0" smtClean="0"/>
              <a:t> </a:t>
            </a:r>
            <a:r>
              <a:rPr lang="ru-RU" dirty="0" err="1" smtClean="0"/>
              <a:t>епітеліальних</a:t>
            </a:r>
            <a:r>
              <a:rPr lang="ru-RU" dirty="0" smtClean="0"/>
              <a:t> </a:t>
            </a:r>
            <a:r>
              <a:rPr lang="ru-RU" dirty="0" err="1" smtClean="0"/>
              <a:t>комплексів</a:t>
            </a:r>
            <a:r>
              <a:rPr lang="ru-RU" dirty="0" smtClean="0"/>
              <a:t>.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складаються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нагадують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базального шару </a:t>
            </a:r>
            <a:r>
              <a:rPr lang="ru-RU" dirty="0" err="1" smtClean="0"/>
              <a:t>багатошарового</a:t>
            </a:r>
            <a:r>
              <a:rPr lang="ru-RU" dirty="0" smtClean="0"/>
              <a:t> плоского </a:t>
            </a:r>
            <a:r>
              <a:rPr lang="ru-RU" dirty="0" err="1" smtClean="0"/>
              <a:t>епітелія</a:t>
            </a:r>
            <a:r>
              <a:rPr lang="ru-RU" dirty="0" smtClean="0"/>
              <a:t>.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мілкі</a:t>
            </a:r>
            <a:r>
              <a:rPr lang="ru-RU" dirty="0" smtClean="0"/>
              <a:t>, </a:t>
            </a:r>
            <a:r>
              <a:rPr lang="ru-RU" dirty="0" err="1" smtClean="0"/>
              <a:t>призматичної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полігональної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,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гіперхромними</a:t>
            </a:r>
            <a:r>
              <a:rPr lang="ru-RU" dirty="0" smtClean="0"/>
              <a:t> ядрами та </a:t>
            </a:r>
            <a:r>
              <a:rPr lang="ru-RU" dirty="0" err="1" smtClean="0"/>
              <a:t>вузьким</a:t>
            </a:r>
            <a:r>
              <a:rPr lang="ru-RU" dirty="0" smtClean="0"/>
              <a:t> </a:t>
            </a:r>
            <a:r>
              <a:rPr lang="ru-RU" dirty="0" err="1" smtClean="0"/>
              <a:t>обідком</a:t>
            </a:r>
            <a:r>
              <a:rPr lang="ru-RU" dirty="0" smtClean="0"/>
              <a:t> </a:t>
            </a:r>
            <a:r>
              <a:rPr lang="ru-RU" dirty="0" err="1" smtClean="0"/>
              <a:t>цитоплазми</a:t>
            </a:r>
            <a:r>
              <a:rPr lang="ru-RU" dirty="0" smtClean="0"/>
              <a:t>.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розташовуються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частоколу перпендикулярно до </a:t>
            </a:r>
            <a:r>
              <a:rPr lang="ru-RU" dirty="0" err="1" smtClean="0"/>
              <a:t>базальної</a:t>
            </a:r>
            <a:r>
              <a:rPr lang="ru-RU" dirty="0" smtClean="0"/>
              <a:t> </a:t>
            </a:r>
            <a:r>
              <a:rPr lang="ru-RU" dirty="0" err="1" smtClean="0"/>
              <a:t>мембрани</a:t>
            </a:r>
            <a:r>
              <a:rPr lang="ru-RU" dirty="0" smtClean="0"/>
              <a:t>, </a:t>
            </a:r>
            <a:r>
              <a:rPr lang="ru-RU" dirty="0" err="1" smtClean="0"/>
              <a:t>мітози</a:t>
            </a:r>
            <a:r>
              <a:rPr lang="ru-RU" dirty="0" smtClean="0"/>
              <a:t> </a:t>
            </a:r>
            <a:r>
              <a:rPr lang="ru-RU" dirty="0" err="1" smtClean="0"/>
              <a:t>нерідкі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При </a:t>
            </a:r>
            <a:r>
              <a:rPr lang="ru-RU" dirty="0" err="1" smtClean="0"/>
              <a:t>локалізації</a:t>
            </a:r>
            <a:r>
              <a:rPr lang="ru-RU" dirty="0" smtClean="0"/>
              <a:t> на </a:t>
            </a:r>
            <a:r>
              <a:rPr lang="ru-RU" dirty="0" err="1" smtClean="0"/>
              <a:t>шкірі</a:t>
            </a:r>
            <a:r>
              <a:rPr lang="ru-RU" dirty="0" smtClean="0"/>
              <a:t> росте </a:t>
            </a:r>
            <a:r>
              <a:rPr lang="ru-RU" dirty="0" err="1" smtClean="0"/>
              <a:t>повільно</a:t>
            </a:r>
            <a:r>
              <a:rPr lang="ru-RU" dirty="0" smtClean="0"/>
              <a:t>, часто </a:t>
            </a:r>
            <a:r>
              <a:rPr lang="ru-RU" dirty="0" err="1" smtClean="0"/>
              <a:t>покривається</a:t>
            </a:r>
            <a:r>
              <a:rPr lang="ru-RU" dirty="0" smtClean="0"/>
              <a:t> глубокими язвами (</a:t>
            </a:r>
            <a:r>
              <a:rPr lang="en-US" dirty="0" err="1" smtClean="0"/>
              <a:t>ulcus</a:t>
            </a:r>
            <a:r>
              <a:rPr lang="en-US" dirty="0" smtClean="0"/>
              <a:t> </a:t>
            </a:r>
            <a:r>
              <a:rPr lang="en-US" dirty="0" err="1" smtClean="0"/>
              <a:t>rodens</a:t>
            </a:r>
            <a:r>
              <a:rPr lang="en-US" dirty="0" smtClean="0"/>
              <a:t>). </a:t>
            </a:r>
            <a:r>
              <a:rPr lang="uk-UA" dirty="0" smtClean="0"/>
              <a:t>Відрізняється повільним протіканням, вираженим </a:t>
            </a:r>
            <a:r>
              <a:rPr lang="uk-UA" dirty="0" err="1" smtClean="0"/>
              <a:t>деструктуючим</a:t>
            </a:r>
            <a:r>
              <a:rPr lang="uk-UA" dirty="0" smtClean="0"/>
              <a:t> ростом, пізно дає метастази. При локалізації у внутрішніх органах, прогноз менш сприятливий.</a:t>
            </a:r>
          </a:p>
          <a:p>
            <a:pPr eaLnBrk="1" hangingPunct="1">
              <a:defRPr/>
            </a:pPr>
            <a:r>
              <a:rPr lang="uk-UA" dirty="0" err="1" smtClean="0"/>
              <a:t>Мілкоклітинний</a:t>
            </a:r>
            <a:r>
              <a:rPr lang="uk-UA" dirty="0" smtClean="0"/>
              <a:t> рак – форма недиференційованого раку, який складається із </a:t>
            </a:r>
            <a:r>
              <a:rPr lang="uk-UA" dirty="0" err="1" smtClean="0"/>
              <a:t>мономорфних</a:t>
            </a:r>
            <a:r>
              <a:rPr lang="uk-UA" dirty="0" smtClean="0"/>
              <a:t> </a:t>
            </a:r>
            <a:r>
              <a:rPr lang="uk-UA" dirty="0" err="1" smtClean="0"/>
              <a:t>лімфоцитоподібних</a:t>
            </a:r>
            <a:r>
              <a:rPr lang="uk-UA" dirty="0" smtClean="0"/>
              <a:t> клітин, які не утворюють ніяких структур.</a:t>
            </a:r>
            <a:endParaRPr lang="ru-RU" dirty="0" smtClean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Строми</a:t>
            </a:r>
            <a:r>
              <a:rPr lang="ru-RU" dirty="0" smtClean="0"/>
              <a:t> мало. У </a:t>
            </a:r>
            <a:r>
              <a:rPr lang="ru-RU" dirty="0" err="1" smtClean="0"/>
              <a:t>пухлині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мітозів</a:t>
            </a:r>
            <a:r>
              <a:rPr lang="ru-RU" dirty="0" smtClean="0"/>
              <a:t>, </a:t>
            </a:r>
            <a:r>
              <a:rPr lang="ru-RU" dirty="0" err="1" smtClean="0"/>
              <a:t>обширні</a:t>
            </a:r>
            <a:r>
              <a:rPr lang="ru-RU" dirty="0" smtClean="0"/>
              <a:t> </a:t>
            </a:r>
            <a:r>
              <a:rPr lang="ru-RU" dirty="0" err="1" smtClean="0"/>
              <a:t>ділянки</a:t>
            </a:r>
            <a:r>
              <a:rPr lang="ru-RU" dirty="0" smtClean="0"/>
              <a:t> некрозу. Росте </a:t>
            </a:r>
            <a:r>
              <a:rPr lang="ru-RU" dirty="0" err="1" smtClean="0"/>
              <a:t>швидко</a:t>
            </a:r>
            <a:r>
              <a:rPr lang="ru-RU" dirty="0" smtClean="0"/>
              <a:t>, </a:t>
            </a:r>
            <a:r>
              <a:rPr lang="ru-RU" dirty="0" err="1" smtClean="0"/>
              <a:t>відрізняється</a:t>
            </a:r>
            <a:r>
              <a:rPr lang="ru-RU" dirty="0" smtClean="0"/>
              <a:t> </a:t>
            </a:r>
            <a:r>
              <a:rPr lang="ru-RU" dirty="0" err="1" smtClean="0"/>
              <a:t>ранніми</a:t>
            </a:r>
            <a:r>
              <a:rPr lang="ru-RU" dirty="0" smtClean="0"/>
              <a:t> та </a:t>
            </a:r>
            <a:r>
              <a:rPr lang="ru-RU" dirty="0" err="1" smtClean="0"/>
              <a:t>розповсюдженими</a:t>
            </a:r>
            <a:r>
              <a:rPr lang="ru-RU" dirty="0" smtClean="0"/>
              <a:t> метастазами.</a:t>
            </a:r>
          </a:p>
          <a:p>
            <a:pPr eaLnBrk="1" hangingPunct="1">
              <a:defRPr/>
            </a:pPr>
            <a:r>
              <a:rPr lang="uk-UA" dirty="0" err="1" smtClean="0"/>
              <a:t>Поліморфоклітинний</a:t>
            </a:r>
            <a:r>
              <a:rPr lang="uk-UA" dirty="0" smtClean="0"/>
              <a:t> рак – відрізняється наявністю великих поліморфних клітин, які формують </a:t>
            </a:r>
            <a:r>
              <a:rPr lang="uk-UA" dirty="0" err="1" smtClean="0"/>
              <a:t>псевдозалозисті</a:t>
            </a:r>
            <a:r>
              <a:rPr lang="uk-UA" dirty="0" smtClean="0"/>
              <a:t> комплекси, що розташовуються серед пучків колагенових волокон строми. </a:t>
            </a:r>
            <a:endParaRPr lang="ru-RU" dirty="0" smtClean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Поліморфоклітинний</a:t>
            </a:r>
            <a:r>
              <a:rPr lang="ru-RU" dirty="0" smtClean="0"/>
              <a:t> рак </a:t>
            </a:r>
            <a:r>
              <a:rPr lang="ru-RU" dirty="0" err="1" smtClean="0"/>
              <a:t>сприймають</a:t>
            </a:r>
            <a:r>
              <a:rPr lang="ru-RU" dirty="0" smtClean="0"/>
              <a:t>, як </a:t>
            </a:r>
            <a:r>
              <a:rPr lang="ru-RU" dirty="0" err="1" smtClean="0"/>
              <a:t>високозлоякісну</a:t>
            </a:r>
            <a:r>
              <a:rPr lang="ru-RU" dirty="0" smtClean="0"/>
              <a:t> </a:t>
            </a:r>
            <a:r>
              <a:rPr lang="ru-RU" dirty="0" err="1" smtClean="0"/>
              <a:t>пухлину</a:t>
            </a:r>
            <a:r>
              <a:rPr lang="ru-RU" dirty="0" smtClean="0"/>
              <a:t>, у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якої</a:t>
            </a:r>
            <a:r>
              <a:rPr lang="ru-RU" dirty="0" smtClean="0"/>
              <a:t> </a:t>
            </a:r>
            <a:r>
              <a:rPr lang="ru-RU" dirty="0" err="1" smtClean="0"/>
              <a:t>спостерігають</a:t>
            </a:r>
            <a:r>
              <a:rPr lang="ru-RU" dirty="0" smtClean="0"/>
              <a:t> </a:t>
            </a:r>
            <a:r>
              <a:rPr lang="ru-RU" dirty="0" err="1" smtClean="0"/>
              <a:t>поширені</a:t>
            </a:r>
            <a:r>
              <a:rPr lang="ru-RU" dirty="0" smtClean="0"/>
              <a:t> </a:t>
            </a:r>
            <a:r>
              <a:rPr lang="ru-RU" dirty="0" err="1" smtClean="0"/>
              <a:t>лімфогенні</a:t>
            </a:r>
            <a:r>
              <a:rPr lang="ru-RU" dirty="0" smtClean="0"/>
              <a:t> та </a:t>
            </a:r>
            <a:r>
              <a:rPr lang="ru-RU" dirty="0" err="1" smtClean="0"/>
              <a:t>гематогенні</a:t>
            </a:r>
            <a:r>
              <a:rPr lang="ru-RU" dirty="0" smtClean="0"/>
              <a:t> </a:t>
            </a:r>
            <a:r>
              <a:rPr lang="ru-RU" dirty="0" err="1" smtClean="0"/>
              <a:t>метастази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err="1" smtClean="0"/>
              <a:t>Перехідноклітинний</a:t>
            </a:r>
            <a:r>
              <a:rPr lang="uk-UA" dirty="0" smtClean="0"/>
              <a:t> рак – це, як правило, </a:t>
            </a:r>
            <a:r>
              <a:rPr lang="uk-UA" dirty="0" err="1" smtClean="0"/>
              <a:t>високодиференційований</a:t>
            </a:r>
            <a:r>
              <a:rPr lang="uk-UA" dirty="0" smtClean="0"/>
              <a:t> рак, за гістологічною картиною нерідко дуже важко відрізнити від </a:t>
            </a:r>
            <a:r>
              <a:rPr lang="uk-UA" dirty="0" err="1" smtClean="0"/>
              <a:t>перехідноклітинної</a:t>
            </a:r>
            <a:r>
              <a:rPr lang="uk-UA" dirty="0" smtClean="0"/>
              <a:t> папіломи.</a:t>
            </a:r>
            <a:endParaRPr lang="ru-RU" dirty="0" smtClean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Відрізняється</a:t>
            </a:r>
            <a:r>
              <a:rPr lang="ru-RU" dirty="0" smtClean="0"/>
              <a:t> </a:t>
            </a:r>
            <a:r>
              <a:rPr lang="ru-RU" dirty="0" err="1" smtClean="0"/>
              <a:t>деструкцією</a:t>
            </a:r>
            <a:r>
              <a:rPr lang="ru-RU" dirty="0" smtClean="0"/>
              <a:t> </a:t>
            </a:r>
            <a:r>
              <a:rPr lang="ru-RU" dirty="0" err="1" smtClean="0"/>
              <a:t>базальної</a:t>
            </a:r>
            <a:r>
              <a:rPr lang="ru-RU" dirty="0" smtClean="0"/>
              <a:t> </a:t>
            </a:r>
            <a:r>
              <a:rPr lang="ru-RU" dirty="0" err="1" smtClean="0"/>
              <a:t>мембрани</a:t>
            </a:r>
            <a:r>
              <a:rPr lang="ru-RU" dirty="0" smtClean="0"/>
              <a:t> та </a:t>
            </a:r>
            <a:r>
              <a:rPr lang="ru-RU" dirty="0" err="1" smtClean="0"/>
              <a:t>інфільтрацією</a:t>
            </a:r>
            <a:r>
              <a:rPr lang="ru-RU" dirty="0" smtClean="0"/>
              <a:t> </a:t>
            </a:r>
            <a:r>
              <a:rPr lang="ru-RU" dirty="0" err="1" smtClean="0"/>
              <a:t>пухлинними</a:t>
            </a:r>
            <a:r>
              <a:rPr lang="ru-RU" dirty="0" smtClean="0"/>
              <a:t> </a:t>
            </a:r>
            <a:r>
              <a:rPr lang="ru-RU" dirty="0" err="1" smtClean="0"/>
              <a:t>клітинами</a:t>
            </a:r>
            <a:r>
              <a:rPr lang="ru-RU" dirty="0" smtClean="0"/>
              <a:t> </a:t>
            </a:r>
            <a:r>
              <a:rPr lang="ru-RU" dirty="0" err="1" smtClean="0"/>
              <a:t>власного</a:t>
            </a:r>
            <a:r>
              <a:rPr lang="ru-RU" dirty="0" smtClean="0"/>
              <a:t> шару </a:t>
            </a:r>
            <a:r>
              <a:rPr lang="ru-RU" dirty="0" err="1" smtClean="0"/>
              <a:t>слизової</a:t>
            </a:r>
            <a:r>
              <a:rPr lang="ru-RU" dirty="0" smtClean="0"/>
              <a:t> </a:t>
            </a:r>
            <a:r>
              <a:rPr lang="ru-RU" dirty="0" err="1" smtClean="0"/>
              <a:t>оболонки</a:t>
            </a:r>
            <a:r>
              <a:rPr lang="ru-RU" dirty="0" smtClean="0"/>
              <a:t>.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виражений</a:t>
            </a:r>
            <a:r>
              <a:rPr lang="ru-RU" dirty="0" smtClean="0"/>
              <a:t> </a:t>
            </a:r>
            <a:r>
              <a:rPr lang="ru-RU" dirty="0" err="1" smtClean="0"/>
              <a:t>клітинний</a:t>
            </a:r>
            <a:r>
              <a:rPr lang="ru-RU" dirty="0" smtClean="0"/>
              <a:t> </a:t>
            </a:r>
            <a:r>
              <a:rPr lang="ru-RU" dirty="0" err="1" smtClean="0"/>
              <a:t>атипізм</a:t>
            </a:r>
            <a:r>
              <a:rPr lang="ru-RU" dirty="0" smtClean="0"/>
              <a:t>, </a:t>
            </a:r>
            <a:r>
              <a:rPr lang="ru-RU" dirty="0" err="1" smtClean="0"/>
              <a:t>багаторядність</a:t>
            </a:r>
            <a:r>
              <a:rPr lang="ru-RU" dirty="0" smtClean="0"/>
              <a:t>, </a:t>
            </a:r>
            <a:r>
              <a:rPr lang="ru-RU" dirty="0" err="1" smtClean="0"/>
              <a:t>повна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часткова</a:t>
            </a:r>
            <a:r>
              <a:rPr lang="ru-RU" dirty="0" smtClean="0"/>
              <a:t> </a:t>
            </a:r>
            <a:r>
              <a:rPr lang="ru-RU" dirty="0" err="1" smtClean="0"/>
              <a:t>втрата</a:t>
            </a:r>
            <a:r>
              <a:rPr lang="ru-RU" dirty="0" smtClean="0"/>
              <a:t> </a:t>
            </a:r>
            <a:r>
              <a:rPr lang="ru-RU" dirty="0" err="1" smtClean="0"/>
              <a:t>полярності</a:t>
            </a:r>
            <a:r>
              <a:rPr lang="ru-RU" dirty="0" smtClean="0"/>
              <a:t>, 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 smtClean="0"/>
              <a:t>патологічних</a:t>
            </a:r>
            <a:r>
              <a:rPr lang="ru-RU" dirty="0" smtClean="0"/>
              <a:t> </a:t>
            </a:r>
            <a:r>
              <a:rPr lang="ru-RU" dirty="0" err="1" smtClean="0"/>
              <a:t>мітозів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Раки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залозистого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endParaRPr lang="ru-RU" dirty="0" smtClean="0"/>
          </a:p>
        </p:txBody>
      </p:sp>
      <p:sp>
        <p:nvSpPr>
          <p:cNvPr id="6256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err="1" smtClean="0"/>
              <a:t>Аденокарцинома</a:t>
            </a:r>
            <a:r>
              <a:rPr lang="ru-RU" dirty="0" smtClean="0"/>
              <a:t> – </a:t>
            </a:r>
            <a:r>
              <a:rPr lang="ru-RU" dirty="0" err="1" smtClean="0"/>
              <a:t>незріла</a:t>
            </a:r>
            <a:r>
              <a:rPr lang="ru-RU" dirty="0" smtClean="0"/>
              <a:t> </a:t>
            </a:r>
            <a:r>
              <a:rPr lang="ru-RU" dirty="0" err="1" smtClean="0"/>
              <a:t>злоякісна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залозистого</a:t>
            </a:r>
            <a:r>
              <a:rPr lang="ru-RU" dirty="0" smtClean="0"/>
              <a:t> </a:t>
            </a:r>
            <a:r>
              <a:rPr lang="ru-RU" dirty="0" err="1" smtClean="0"/>
              <a:t>призатичного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, яка </a:t>
            </a:r>
            <a:r>
              <a:rPr lang="ru-RU" dirty="0" err="1" smtClean="0"/>
              <a:t>формує</a:t>
            </a:r>
            <a:r>
              <a:rPr lang="ru-RU" dirty="0" smtClean="0"/>
              <a:t> </a:t>
            </a:r>
            <a:r>
              <a:rPr lang="ru-RU" dirty="0" err="1" smtClean="0"/>
              <a:t>залозисті</a:t>
            </a:r>
            <a:r>
              <a:rPr lang="ru-RU" dirty="0" smtClean="0"/>
              <a:t> </a:t>
            </a:r>
            <a:r>
              <a:rPr lang="ru-RU" dirty="0" err="1" smtClean="0"/>
              <a:t>структури</a:t>
            </a:r>
            <a:r>
              <a:rPr lang="ru-RU" dirty="0" smtClean="0"/>
              <a:t> </a:t>
            </a:r>
            <a:r>
              <a:rPr lang="ru-RU" dirty="0" err="1" smtClean="0"/>
              <a:t>різноманістної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 та </a:t>
            </a:r>
            <a:r>
              <a:rPr lang="ru-RU" dirty="0" err="1" smtClean="0"/>
              <a:t>розміру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вростають</a:t>
            </a:r>
            <a:r>
              <a:rPr lang="ru-RU" dirty="0" smtClean="0"/>
              <a:t> в </a:t>
            </a:r>
            <a:r>
              <a:rPr lang="ru-RU" dirty="0" err="1" smtClean="0"/>
              <a:t>сусідні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r>
              <a:rPr lang="ru-RU" dirty="0" smtClean="0"/>
              <a:t>  та </a:t>
            </a:r>
            <a:r>
              <a:rPr lang="ru-RU" dirty="0" err="1" smtClean="0"/>
              <a:t>руйнує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. Вона </a:t>
            </a:r>
            <a:r>
              <a:rPr lang="ru-RU" dirty="0" err="1" smtClean="0"/>
              <a:t>зустрічається</a:t>
            </a:r>
            <a:r>
              <a:rPr lang="ru-RU" dirty="0" smtClean="0"/>
              <a:t> у </a:t>
            </a:r>
            <a:r>
              <a:rPr lang="ru-RU" dirty="0" err="1" smtClean="0"/>
              <a:t>слизових</a:t>
            </a:r>
            <a:r>
              <a:rPr lang="ru-RU" dirty="0" smtClean="0"/>
              <a:t> </a:t>
            </a:r>
            <a:r>
              <a:rPr lang="ru-RU" dirty="0" err="1" smtClean="0"/>
              <a:t>оболонках</a:t>
            </a:r>
            <a:r>
              <a:rPr lang="ru-RU" dirty="0" smtClean="0"/>
              <a:t> та </a:t>
            </a:r>
            <a:r>
              <a:rPr lang="ru-RU" dirty="0" err="1" smtClean="0"/>
              <a:t>залозистих</a:t>
            </a:r>
            <a:r>
              <a:rPr lang="ru-RU" dirty="0" smtClean="0"/>
              <a:t> органах.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98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80901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Аденокарцинома</a:t>
              </a:r>
            </a:p>
          </p:txBody>
        </p:sp>
        <p:sp>
          <p:nvSpPr>
            <p:cNvPr id="80902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0903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0904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0905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80899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80900" name="Picture 10" descr="C:\Мои документы\Лекции мультимедиа\опухоли цнс\аденокарцином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914400"/>
            <a:ext cx="6402388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На </a:t>
            </a:r>
            <a:r>
              <a:rPr lang="ru-RU" dirty="0" err="1" smtClean="0"/>
              <a:t>відміну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аденоми</a:t>
            </a:r>
            <a:r>
              <a:rPr lang="ru-RU" dirty="0" smtClean="0"/>
              <a:t>, </a:t>
            </a:r>
            <a:r>
              <a:rPr lang="ru-RU" dirty="0" err="1" smtClean="0"/>
              <a:t>різко</a:t>
            </a:r>
            <a:r>
              <a:rPr lang="ru-RU" dirty="0" smtClean="0"/>
              <a:t> </a:t>
            </a:r>
            <a:r>
              <a:rPr lang="ru-RU" dirty="0" err="1" smtClean="0"/>
              <a:t>виражений</a:t>
            </a:r>
            <a:r>
              <a:rPr lang="ru-RU" dirty="0" smtClean="0"/>
              <a:t> </a:t>
            </a:r>
            <a:r>
              <a:rPr lang="ru-RU" dirty="0" err="1" smtClean="0"/>
              <a:t>клітинний</a:t>
            </a:r>
            <a:r>
              <a:rPr lang="ru-RU" dirty="0" smtClean="0"/>
              <a:t> </a:t>
            </a:r>
            <a:r>
              <a:rPr lang="ru-RU" dirty="0" err="1" smtClean="0"/>
              <a:t>атипізм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проявляється</a:t>
            </a:r>
            <a:r>
              <a:rPr lang="ru-RU" dirty="0" smtClean="0"/>
              <a:t> у </a:t>
            </a:r>
            <a:r>
              <a:rPr lang="ru-RU" dirty="0" err="1" smtClean="0"/>
              <a:t>поліморфізмі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</a:t>
            </a:r>
            <a:r>
              <a:rPr lang="ru-RU" dirty="0" err="1" smtClean="0"/>
              <a:t>гіперхромії</a:t>
            </a:r>
            <a:r>
              <a:rPr lang="ru-RU" dirty="0" smtClean="0"/>
              <a:t> ядер. </a:t>
            </a:r>
            <a:r>
              <a:rPr lang="ru-RU" dirty="0" err="1" smtClean="0"/>
              <a:t>Базальна</a:t>
            </a:r>
            <a:r>
              <a:rPr lang="ru-RU" dirty="0" smtClean="0"/>
              <a:t> мембрана </a:t>
            </a:r>
            <a:r>
              <a:rPr lang="ru-RU" dirty="0" err="1" smtClean="0"/>
              <a:t>залоз</a:t>
            </a:r>
            <a:r>
              <a:rPr lang="ru-RU" dirty="0" smtClean="0"/>
              <a:t> </a:t>
            </a:r>
            <a:r>
              <a:rPr lang="ru-RU" dirty="0" err="1" smtClean="0"/>
              <a:t>зруйнована</a:t>
            </a:r>
            <a:r>
              <a:rPr lang="ru-RU" dirty="0" smtClean="0"/>
              <a:t>. </a:t>
            </a:r>
            <a:r>
              <a:rPr lang="ru-RU" dirty="0" err="1" smtClean="0"/>
              <a:t>Залози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бути </a:t>
            </a:r>
            <a:r>
              <a:rPr lang="ru-RU" dirty="0" err="1" smtClean="0"/>
              <a:t>сформовані</a:t>
            </a:r>
            <a:r>
              <a:rPr lang="ru-RU" dirty="0" smtClean="0"/>
              <a:t> </a:t>
            </a:r>
            <a:r>
              <a:rPr lang="ru-RU" dirty="0" err="1" smtClean="0"/>
              <a:t>багаторядним</a:t>
            </a:r>
            <a:r>
              <a:rPr lang="ru-RU" dirty="0" smtClean="0"/>
              <a:t> </a:t>
            </a:r>
            <a:r>
              <a:rPr lang="ru-RU" dirty="0" err="1" smtClean="0"/>
              <a:t>епітелієм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просвіт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завжди</a:t>
            </a:r>
            <a:r>
              <a:rPr lang="ru-RU" dirty="0" smtClean="0"/>
              <a:t> </a:t>
            </a:r>
            <a:r>
              <a:rPr lang="ru-RU" dirty="0" err="1" smtClean="0"/>
              <a:t>зберігається</a:t>
            </a:r>
            <a:r>
              <a:rPr lang="ru-RU" dirty="0" smtClean="0"/>
              <a:t>. </a:t>
            </a: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просвіт</a:t>
            </a:r>
            <a:r>
              <a:rPr lang="ru-RU" dirty="0" smtClean="0"/>
              <a:t> </a:t>
            </a:r>
            <a:r>
              <a:rPr lang="ru-RU" dirty="0" err="1" smtClean="0"/>
              <a:t>залоз</a:t>
            </a:r>
            <a:r>
              <a:rPr lang="ru-RU" dirty="0" smtClean="0"/>
              <a:t> </a:t>
            </a:r>
            <a:r>
              <a:rPr lang="ru-RU" dirty="0" err="1" smtClean="0"/>
              <a:t>розширений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в них </a:t>
            </a:r>
            <a:r>
              <a:rPr lang="ru-RU" dirty="0" err="1" smtClean="0"/>
              <a:t>наявні</a:t>
            </a:r>
            <a:r>
              <a:rPr lang="ru-RU" dirty="0" smtClean="0"/>
              <a:t> </a:t>
            </a:r>
            <a:r>
              <a:rPr lang="ru-RU" dirty="0" err="1" smtClean="0"/>
              <a:t>сосочкові</a:t>
            </a:r>
            <a:r>
              <a:rPr lang="ru-RU" dirty="0" smtClean="0"/>
              <a:t> </a:t>
            </a:r>
            <a:r>
              <a:rPr lang="ru-RU" dirty="0" err="1" smtClean="0"/>
              <a:t>утвори</a:t>
            </a:r>
            <a:r>
              <a:rPr lang="ru-RU" dirty="0" smtClean="0"/>
              <a:t> 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сосочкова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ж </a:t>
            </a:r>
            <a:r>
              <a:rPr lang="ru-RU" dirty="0" err="1" smtClean="0"/>
              <a:t>папілярна</a:t>
            </a:r>
            <a:r>
              <a:rPr lang="ru-RU" dirty="0" smtClean="0"/>
              <a:t> </a:t>
            </a:r>
            <a:r>
              <a:rPr lang="ru-RU" dirty="0" err="1" smtClean="0"/>
              <a:t>аденокарцинома</a:t>
            </a:r>
            <a:r>
              <a:rPr lang="ru-RU" dirty="0" smtClean="0"/>
              <a:t>.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розрізняють</a:t>
            </a:r>
            <a:r>
              <a:rPr lang="ru-RU" dirty="0" smtClean="0"/>
              <a:t> </a:t>
            </a:r>
            <a:r>
              <a:rPr lang="ru-RU" dirty="0" err="1" smtClean="0"/>
              <a:t>ацинарну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тубулярну</a:t>
            </a:r>
            <a:r>
              <a:rPr lang="ru-RU" dirty="0" smtClean="0"/>
              <a:t> </a:t>
            </a:r>
            <a:r>
              <a:rPr lang="ru-RU" dirty="0" err="1" smtClean="0"/>
              <a:t>аденокарциному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Аденокарцинома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різну</a:t>
            </a:r>
            <a:r>
              <a:rPr lang="ru-RU" dirty="0" smtClean="0"/>
              <a:t> </a:t>
            </a:r>
            <a:r>
              <a:rPr lang="ru-RU" dirty="0" err="1" smtClean="0"/>
              <a:t>ступінь</a:t>
            </a:r>
            <a:r>
              <a:rPr lang="ru-RU" dirty="0" smtClean="0"/>
              <a:t> </a:t>
            </a:r>
            <a:r>
              <a:rPr lang="ru-RU" dirty="0" err="1" smtClean="0"/>
              <a:t>диференціювання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визначати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клінічне</a:t>
            </a:r>
            <a:r>
              <a:rPr lang="ru-RU" dirty="0" smtClean="0"/>
              <a:t> </a:t>
            </a:r>
            <a:r>
              <a:rPr lang="ru-RU" dirty="0" err="1" smtClean="0"/>
              <a:t>протікання</a:t>
            </a:r>
            <a:r>
              <a:rPr lang="ru-RU" dirty="0" smtClean="0"/>
              <a:t> та прогноз.</a:t>
            </a:r>
          </a:p>
          <a:p>
            <a:pPr eaLnBrk="1" hangingPunct="1">
              <a:defRPr/>
            </a:pPr>
            <a:r>
              <a:rPr lang="uk-UA" dirty="0" smtClean="0"/>
              <a:t>Солідний рак ( від лат. </a:t>
            </a:r>
            <a:r>
              <a:rPr lang="en-US" dirty="0" err="1" smtClean="0"/>
              <a:t>Solidum</a:t>
            </a:r>
            <a:r>
              <a:rPr lang="en-US" dirty="0" smtClean="0"/>
              <a:t> – </a:t>
            </a:r>
            <a:r>
              <a:rPr lang="uk-UA" dirty="0" smtClean="0"/>
              <a:t>щільний) – це форма залозистого недиференційованого раку. </a:t>
            </a:r>
            <a:r>
              <a:rPr lang="uk-UA" dirty="0" err="1" smtClean="0"/>
              <a:t>Мікроскопісно</a:t>
            </a:r>
            <a:r>
              <a:rPr lang="uk-UA" dirty="0" smtClean="0"/>
              <a:t> відрізняється від аденокарциноми тим, що у </a:t>
            </a:r>
            <a:r>
              <a:rPr lang="uk-UA" dirty="0" err="1" smtClean="0"/>
              <a:t>псевдозалостих</a:t>
            </a:r>
            <a:r>
              <a:rPr lang="uk-UA" dirty="0" smtClean="0"/>
              <a:t> комплексах відсутні просвіти, які заповнені клітинами, що </a:t>
            </a:r>
            <a:r>
              <a:rPr lang="uk-UA" dirty="0" err="1" smtClean="0"/>
              <a:t>проліферуються</a:t>
            </a:r>
            <a:r>
              <a:rPr lang="uk-UA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Виражений</a:t>
            </a:r>
            <a:r>
              <a:rPr lang="ru-RU" dirty="0" smtClean="0"/>
              <a:t> </a:t>
            </a:r>
            <a:r>
              <a:rPr lang="ru-RU" dirty="0" err="1" smtClean="0"/>
              <a:t>клітинний</a:t>
            </a:r>
            <a:r>
              <a:rPr lang="ru-RU" dirty="0" smtClean="0"/>
              <a:t> та </a:t>
            </a:r>
            <a:r>
              <a:rPr lang="ru-RU" dirty="0" err="1" smtClean="0"/>
              <a:t>тканинний</a:t>
            </a:r>
            <a:r>
              <a:rPr lang="ru-RU" dirty="0" smtClean="0"/>
              <a:t> </a:t>
            </a:r>
            <a:r>
              <a:rPr lang="ru-RU" dirty="0" err="1" smtClean="0"/>
              <a:t>атипізм</a:t>
            </a:r>
            <a:r>
              <a:rPr lang="ru-RU" dirty="0" smtClean="0"/>
              <a:t>. У </a:t>
            </a:r>
            <a:r>
              <a:rPr lang="ru-RU" dirty="0" err="1" smtClean="0"/>
              <a:t>клітинах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доволі</a:t>
            </a:r>
            <a:r>
              <a:rPr lang="ru-RU" dirty="0" smtClean="0"/>
              <a:t> часто </a:t>
            </a:r>
            <a:r>
              <a:rPr lang="ru-RU" dirty="0" err="1" smtClean="0"/>
              <a:t>спостерігаються</a:t>
            </a:r>
            <a:r>
              <a:rPr lang="ru-RU" dirty="0" smtClean="0"/>
              <a:t> </a:t>
            </a:r>
            <a:r>
              <a:rPr lang="ru-RU" dirty="0" err="1" smtClean="0"/>
              <a:t>мітози</a:t>
            </a:r>
            <a:r>
              <a:rPr lang="ru-RU" dirty="0" smtClean="0"/>
              <a:t>. Росте </a:t>
            </a:r>
            <a:r>
              <a:rPr lang="ru-RU" dirty="0" err="1" smtClean="0"/>
              <a:t>солідний</a:t>
            </a:r>
            <a:r>
              <a:rPr lang="ru-RU" dirty="0" smtClean="0"/>
              <a:t> рак </a:t>
            </a:r>
            <a:r>
              <a:rPr lang="ru-RU" dirty="0" err="1" smtClean="0"/>
              <a:t>швидко</a:t>
            </a:r>
            <a:r>
              <a:rPr lang="ru-RU" dirty="0" smtClean="0"/>
              <a:t> та рано </a:t>
            </a:r>
            <a:r>
              <a:rPr lang="ru-RU" dirty="0" err="1" smtClean="0"/>
              <a:t>дає</a:t>
            </a:r>
            <a:r>
              <a:rPr lang="ru-RU" dirty="0" smtClean="0"/>
              <a:t> </a:t>
            </a:r>
            <a:r>
              <a:rPr lang="ru-RU" dirty="0" err="1" smtClean="0"/>
              <a:t>метастази</a:t>
            </a:r>
            <a:r>
              <a:rPr lang="ru-RU" dirty="0" smtClean="0"/>
              <a:t>. </a:t>
            </a:r>
          </a:p>
          <a:p>
            <a:pPr eaLnBrk="1" hangingPunct="1">
              <a:defRPr/>
            </a:pPr>
            <a:r>
              <a:rPr lang="uk-UA" dirty="0" smtClean="0"/>
              <a:t>Слизовий (колоїдний) рак – характеризується тим, що, окрім морфологічного, </a:t>
            </a:r>
            <a:r>
              <a:rPr lang="uk-UA" dirty="0" err="1" smtClean="0"/>
              <a:t>ррізко</a:t>
            </a:r>
            <a:r>
              <a:rPr lang="uk-UA" dirty="0" smtClean="0"/>
              <a:t> виражений ще й функціональний </a:t>
            </a:r>
            <a:r>
              <a:rPr lang="uk-UA" dirty="0" err="1" smtClean="0"/>
              <a:t>атипізм</a:t>
            </a:r>
            <a:r>
              <a:rPr lang="uk-UA" dirty="0" smtClean="0"/>
              <a:t>. Ракові клітини </a:t>
            </a:r>
            <a:r>
              <a:rPr lang="uk-UA" dirty="0" err="1" smtClean="0"/>
              <a:t>подукують</a:t>
            </a:r>
            <a:r>
              <a:rPr lang="uk-UA" dirty="0" smtClean="0"/>
              <a:t> велику кількість слизу. Цей слиз накопичується у стромі пухлини.</a:t>
            </a:r>
            <a:endParaRPr lang="ru-RU" dirty="0" smtClean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У </a:t>
            </a:r>
            <a:r>
              <a:rPr lang="ru-RU" dirty="0" err="1" smtClean="0"/>
              <a:t>деяких</a:t>
            </a:r>
            <a:r>
              <a:rPr lang="ru-RU" dirty="0" smtClean="0"/>
              <a:t> </a:t>
            </a:r>
            <a:r>
              <a:rPr lang="ru-RU" dirty="0" err="1" smtClean="0"/>
              <a:t>випадках</a:t>
            </a:r>
            <a:r>
              <a:rPr lang="ru-RU" dirty="0" smtClean="0"/>
              <a:t> </a:t>
            </a:r>
            <a:r>
              <a:rPr lang="ru-RU" dirty="0" err="1" smtClean="0"/>
              <a:t>можлива</a:t>
            </a:r>
            <a:r>
              <a:rPr lang="ru-RU" dirty="0" smtClean="0"/>
              <a:t> </a:t>
            </a:r>
            <a:r>
              <a:rPr lang="ru-RU" dirty="0" err="1" smtClean="0"/>
              <a:t>продукція</a:t>
            </a:r>
            <a:r>
              <a:rPr lang="ru-RU" dirty="0" smtClean="0"/>
              <a:t> </a:t>
            </a:r>
            <a:r>
              <a:rPr lang="ru-RU" dirty="0" err="1" smtClean="0"/>
              <a:t>слизу</a:t>
            </a:r>
            <a:r>
              <a:rPr lang="ru-RU" dirty="0" smtClean="0"/>
              <a:t>, яка </a:t>
            </a:r>
            <a:r>
              <a:rPr lang="ru-RU" dirty="0" err="1" smtClean="0"/>
              <a:t>накопичується</a:t>
            </a:r>
            <a:r>
              <a:rPr lang="ru-RU" dirty="0" smtClean="0"/>
              <a:t> </a:t>
            </a:r>
            <a:r>
              <a:rPr lang="ru-RU" dirty="0" err="1" smtClean="0"/>
              <a:t>переважно</a:t>
            </a:r>
            <a:r>
              <a:rPr lang="ru-RU" dirty="0" smtClean="0"/>
              <a:t> у </a:t>
            </a:r>
            <a:r>
              <a:rPr lang="ru-RU" dirty="0" err="1" smtClean="0"/>
              <a:t>цитоплазмі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утворенням</a:t>
            </a:r>
            <a:r>
              <a:rPr lang="ru-RU" dirty="0" smtClean="0"/>
              <a:t> </a:t>
            </a:r>
            <a:r>
              <a:rPr lang="ru-RU" dirty="0" err="1" smtClean="0"/>
              <a:t>перстнеподібних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.. Часто, </a:t>
            </a:r>
            <a:r>
              <a:rPr lang="ru-RU" dirty="0" err="1" smtClean="0"/>
              <a:t>обидва</a:t>
            </a:r>
            <a:r>
              <a:rPr lang="ru-RU" dirty="0" smtClean="0"/>
              <a:t> </a:t>
            </a:r>
            <a:r>
              <a:rPr lang="ru-RU" dirty="0" err="1" smtClean="0"/>
              <a:t>види</a:t>
            </a:r>
            <a:r>
              <a:rPr lang="ru-RU" dirty="0" smtClean="0"/>
              <a:t> </a:t>
            </a:r>
            <a:r>
              <a:rPr lang="ru-RU" dirty="0" err="1" smtClean="0"/>
              <a:t>секреції</a:t>
            </a:r>
            <a:r>
              <a:rPr lang="ru-RU" dirty="0" smtClean="0"/>
              <a:t> </a:t>
            </a:r>
            <a:r>
              <a:rPr lang="ru-RU" dirty="0" err="1" smtClean="0"/>
              <a:t>одночасні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Пухлини, що складаються переважно з </a:t>
            </a:r>
            <a:r>
              <a:rPr lang="uk-UA" dirty="0" err="1" smtClean="0"/>
              <a:t>перстнеподібних</a:t>
            </a:r>
            <a:r>
              <a:rPr lang="uk-UA" dirty="0" smtClean="0"/>
              <a:t> клітин, називають </a:t>
            </a:r>
            <a:r>
              <a:rPr lang="uk-UA" dirty="0" err="1" smtClean="0"/>
              <a:t>перстнеподібноклітинним</a:t>
            </a:r>
            <a:r>
              <a:rPr lang="uk-UA" dirty="0" smtClean="0"/>
              <a:t> раком.</a:t>
            </a:r>
            <a:endParaRPr lang="ru-RU" dirty="0" smtClean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Локалізація</a:t>
            </a:r>
            <a:r>
              <a:rPr lang="ru-RU" dirty="0" smtClean="0"/>
              <a:t> рака</a:t>
            </a:r>
          </a:p>
        </p:txBody>
      </p:sp>
      <p:sp>
        <p:nvSpPr>
          <p:cNvPr id="6348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покрівного</a:t>
            </a:r>
            <a:r>
              <a:rPr lang="ru-RU" dirty="0" smtClean="0"/>
              <a:t> </a:t>
            </a:r>
            <a:r>
              <a:rPr lang="ru-RU" dirty="0" err="1" smtClean="0"/>
              <a:t>епітелія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 раки </a:t>
            </a:r>
            <a:r>
              <a:rPr lang="ru-RU" dirty="0" err="1" smtClean="0"/>
              <a:t>локалізуються</a:t>
            </a:r>
            <a:r>
              <a:rPr lang="ru-RU" dirty="0" smtClean="0"/>
              <a:t> на </a:t>
            </a:r>
            <a:r>
              <a:rPr lang="ru-RU" dirty="0" err="1" smtClean="0"/>
              <a:t>шкірі</a:t>
            </a:r>
            <a:r>
              <a:rPr lang="ru-RU" dirty="0" smtClean="0"/>
              <a:t>, </a:t>
            </a:r>
            <a:r>
              <a:rPr lang="ru-RU" dirty="0" err="1" smtClean="0"/>
              <a:t>на</a:t>
            </a:r>
            <a:r>
              <a:rPr lang="ru-RU" dirty="0" smtClean="0"/>
              <a:t> губах, у бронхах, у </a:t>
            </a:r>
            <a:r>
              <a:rPr lang="ru-RU" dirty="0" err="1" smtClean="0"/>
              <a:t>стравоході</a:t>
            </a:r>
            <a:r>
              <a:rPr lang="ru-RU" dirty="0" smtClean="0"/>
              <a:t>,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вагінальній</a:t>
            </a:r>
            <a:r>
              <a:rPr lang="ru-RU" dirty="0" smtClean="0"/>
              <a:t> </a:t>
            </a:r>
            <a:r>
              <a:rPr lang="ru-RU" dirty="0" err="1" smtClean="0"/>
              <a:t>порції</a:t>
            </a:r>
            <a:r>
              <a:rPr lang="ru-RU" dirty="0" smtClean="0"/>
              <a:t> </a:t>
            </a:r>
            <a:r>
              <a:rPr lang="ru-RU" dirty="0" err="1" smtClean="0"/>
              <a:t>шийки</a:t>
            </a:r>
            <a:r>
              <a:rPr lang="ru-RU" dirty="0" smtClean="0"/>
              <a:t> матки, у </a:t>
            </a:r>
            <a:r>
              <a:rPr lang="ru-RU" dirty="0" err="1" smtClean="0"/>
              <a:t>сечовому</a:t>
            </a:r>
            <a:r>
              <a:rPr lang="ru-RU" dirty="0" smtClean="0"/>
              <a:t> </a:t>
            </a:r>
            <a:r>
              <a:rPr lang="ru-RU" dirty="0" err="1" smtClean="0"/>
              <a:t>міхурі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Із залозистого </a:t>
            </a:r>
            <a:r>
              <a:rPr lang="uk-UA" dirty="0" err="1" smtClean="0"/>
              <a:t>епітелія</a:t>
            </a:r>
            <a:r>
              <a:rPr lang="uk-UA" dirty="0" smtClean="0"/>
              <a:t> найбільш часта локалізація пака у шлунку, </a:t>
            </a:r>
            <a:r>
              <a:rPr lang="uk-UA" dirty="0" err="1" smtClean="0"/>
              <a:t>кишківнику</a:t>
            </a:r>
            <a:r>
              <a:rPr lang="uk-UA" dirty="0" smtClean="0"/>
              <a:t>, молочній залозі, підшлунковій залозі, печінці, тілі матки, бронхах, слинних залозах.</a:t>
            </a:r>
            <a:endParaRPr lang="ru-RU" dirty="0" smtClean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Шляхи </a:t>
            </a:r>
            <a:r>
              <a:rPr lang="ru-RU" dirty="0" err="1" smtClean="0"/>
              <a:t>метастазування</a:t>
            </a:r>
            <a:r>
              <a:rPr lang="ru-RU" dirty="0" smtClean="0"/>
              <a:t> раку</a:t>
            </a:r>
          </a:p>
        </p:txBody>
      </p:sp>
      <p:sp>
        <p:nvSpPr>
          <p:cNvPr id="6359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часті</a:t>
            </a:r>
            <a:r>
              <a:rPr lang="ru-RU" dirty="0" smtClean="0"/>
              <a:t> та </a:t>
            </a:r>
            <a:r>
              <a:rPr lang="ru-RU" dirty="0" err="1" smtClean="0"/>
              <a:t>ранні</a:t>
            </a:r>
            <a:r>
              <a:rPr lang="ru-RU" dirty="0" smtClean="0"/>
              <a:t> </a:t>
            </a:r>
            <a:r>
              <a:rPr lang="ru-RU" dirty="0" err="1" smtClean="0"/>
              <a:t>матестази</a:t>
            </a:r>
            <a:r>
              <a:rPr lang="ru-RU" dirty="0" smtClean="0"/>
              <a:t> при раку </a:t>
            </a:r>
            <a:r>
              <a:rPr lang="ru-RU" dirty="0" err="1" smtClean="0"/>
              <a:t>поширюються</a:t>
            </a:r>
            <a:r>
              <a:rPr lang="ru-RU" dirty="0" smtClean="0"/>
              <a:t> </a:t>
            </a:r>
            <a:r>
              <a:rPr lang="ru-RU" dirty="0" err="1" smtClean="0"/>
              <a:t>лімфогенним</a:t>
            </a:r>
            <a:r>
              <a:rPr lang="ru-RU" dirty="0" smtClean="0"/>
              <a:t> шляхом. </a:t>
            </a:r>
            <a:r>
              <a:rPr lang="ru-RU" dirty="0" err="1" smtClean="0"/>
              <a:t>Перші</a:t>
            </a:r>
            <a:r>
              <a:rPr lang="ru-RU" dirty="0" smtClean="0"/>
              <a:t> </a:t>
            </a:r>
            <a:r>
              <a:rPr lang="ru-RU" dirty="0" err="1" smtClean="0"/>
              <a:t>метастази</a:t>
            </a:r>
            <a:r>
              <a:rPr lang="ru-RU" dirty="0" smtClean="0"/>
              <a:t> </a:t>
            </a:r>
            <a:r>
              <a:rPr lang="ru-RU" dirty="0" err="1" smtClean="0"/>
              <a:t>виявляються</a:t>
            </a:r>
            <a:r>
              <a:rPr lang="ru-RU" dirty="0" smtClean="0"/>
              <a:t> у </a:t>
            </a:r>
            <a:r>
              <a:rPr lang="ru-RU" dirty="0" err="1" smtClean="0"/>
              <a:t>регіонарних</a:t>
            </a:r>
            <a:r>
              <a:rPr lang="ru-RU" dirty="0" smtClean="0"/>
              <a:t> </a:t>
            </a:r>
            <a:r>
              <a:rPr lang="ru-RU" dirty="0" err="1" smtClean="0"/>
              <a:t>лімфатичних</a:t>
            </a:r>
            <a:r>
              <a:rPr lang="ru-RU" dirty="0" smtClean="0"/>
              <a:t> </a:t>
            </a:r>
            <a:r>
              <a:rPr lang="ru-RU" dirty="0" err="1" smtClean="0"/>
              <a:t>вузлах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Надалі</a:t>
            </a:r>
            <a:r>
              <a:rPr lang="ru-RU" dirty="0" smtClean="0"/>
              <a:t> рак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метастазувати</a:t>
            </a:r>
            <a:r>
              <a:rPr lang="ru-RU" dirty="0" smtClean="0"/>
              <a:t> </a:t>
            </a:r>
            <a:r>
              <a:rPr lang="ru-RU" dirty="0" err="1" smtClean="0"/>
              <a:t>гематогенним</a:t>
            </a:r>
            <a:r>
              <a:rPr lang="ru-RU" dirty="0" smtClean="0"/>
              <a:t> шляхом.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часті</a:t>
            </a:r>
            <a:r>
              <a:rPr lang="ru-RU" dirty="0" smtClean="0"/>
              <a:t> </a:t>
            </a:r>
            <a:r>
              <a:rPr lang="ru-RU" dirty="0" err="1" smtClean="0"/>
              <a:t>гематогенні</a:t>
            </a:r>
            <a:r>
              <a:rPr lang="ru-RU" dirty="0" smtClean="0"/>
              <a:t> </a:t>
            </a:r>
            <a:r>
              <a:rPr lang="ru-RU" dirty="0" err="1" smtClean="0"/>
              <a:t>метастази</a:t>
            </a:r>
            <a:r>
              <a:rPr lang="ru-RU" dirty="0" smtClean="0"/>
              <a:t> </a:t>
            </a:r>
            <a:r>
              <a:rPr lang="ru-RU" dirty="0" err="1" smtClean="0"/>
              <a:t>виявляються</a:t>
            </a:r>
            <a:r>
              <a:rPr lang="ru-RU" dirty="0" smtClean="0"/>
              <a:t> у </a:t>
            </a:r>
            <a:r>
              <a:rPr lang="ru-RU" dirty="0" err="1" smtClean="0"/>
              <a:t>печінці</a:t>
            </a:r>
            <a:r>
              <a:rPr lang="ru-RU" dirty="0" smtClean="0"/>
              <a:t>, </a:t>
            </a:r>
            <a:r>
              <a:rPr lang="ru-RU" dirty="0" err="1" smtClean="0"/>
              <a:t>легенях</a:t>
            </a:r>
            <a:r>
              <a:rPr lang="ru-RU" dirty="0" smtClean="0"/>
              <a:t>, </a:t>
            </a:r>
            <a:r>
              <a:rPr lang="ru-RU" dirty="0" err="1" smtClean="0"/>
              <a:t>зрідка</a:t>
            </a:r>
            <a:r>
              <a:rPr lang="ru-RU" dirty="0" smtClean="0"/>
              <a:t> –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кістковому</a:t>
            </a:r>
            <a:r>
              <a:rPr lang="ru-RU" dirty="0" smtClean="0"/>
              <a:t> </a:t>
            </a:r>
            <a:r>
              <a:rPr lang="ru-RU" dirty="0" err="1" smtClean="0"/>
              <a:t>мозку</a:t>
            </a:r>
            <a:r>
              <a:rPr lang="ru-RU" dirty="0" smtClean="0"/>
              <a:t>. </a:t>
            </a:r>
            <a:r>
              <a:rPr lang="ru-RU" dirty="0" err="1" smtClean="0"/>
              <a:t>Деякі</a:t>
            </a:r>
            <a:r>
              <a:rPr lang="ru-RU" dirty="0" smtClean="0"/>
              <a:t> </a:t>
            </a:r>
            <a:r>
              <a:rPr lang="ru-RU" dirty="0" err="1" smtClean="0"/>
              <a:t>локалізації</a:t>
            </a:r>
            <a:r>
              <a:rPr lang="ru-RU" dirty="0" smtClean="0"/>
              <a:t> </a:t>
            </a:r>
            <a:r>
              <a:rPr lang="ru-RU" dirty="0" err="1" smtClean="0"/>
              <a:t>раків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метастазувати</a:t>
            </a:r>
            <a:r>
              <a:rPr lang="ru-RU" dirty="0" smtClean="0"/>
              <a:t> в ГМ, </a:t>
            </a:r>
            <a:r>
              <a:rPr lang="ru-RU" dirty="0" err="1" smtClean="0"/>
              <a:t>нирки</a:t>
            </a:r>
            <a:r>
              <a:rPr lang="ru-RU" dirty="0" smtClean="0"/>
              <a:t>, </a:t>
            </a:r>
            <a:r>
              <a:rPr lang="ru-RU" dirty="0" err="1" smtClean="0"/>
              <a:t>наднирники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Контактні (</a:t>
            </a:r>
            <a:r>
              <a:rPr lang="uk-UA" dirty="0" err="1" smtClean="0"/>
              <a:t>імплантаційні</a:t>
            </a:r>
            <a:r>
              <a:rPr lang="uk-UA" dirty="0" smtClean="0"/>
              <a:t>) метастази спостерігаються в очеревині, плеврі, при локалізації на губах.</a:t>
            </a:r>
            <a:endParaRPr lang="ru-RU" dirty="0" smtClean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050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нервової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endParaRPr lang="ru-RU" dirty="0" smtClean="0"/>
          </a:p>
        </p:txBody>
      </p:sp>
      <p:sp>
        <p:nvSpPr>
          <p:cNvPr id="344067" name="Rectangle 2051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нервової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 </a:t>
            </a:r>
            <a:r>
              <a:rPr lang="ru-RU" dirty="0" err="1" smtClean="0"/>
              <a:t>поділяються</a:t>
            </a:r>
            <a:r>
              <a:rPr lang="ru-RU" dirty="0" smtClean="0"/>
              <a:t> на:</a:t>
            </a:r>
          </a:p>
          <a:p>
            <a:pPr eaLnBrk="1" hangingPunct="1">
              <a:defRPr/>
            </a:pPr>
            <a:r>
              <a:rPr lang="uk-UA" dirty="0" smtClean="0"/>
              <a:t> - пухлини ЦНС;</a:t>
            </a:r>
          </a:p>
          <a:p>
            <a:pPr eaLnBrk="1" hangingPunct="1">
              <a:defRPr/>
            </a:pPr>
            <a:r>
              <a:rPr lang="uk-UA" dirty="0" smtClean="0"/>
              <a:t>- пухлини периферичної нервової системи</a:t>
            </a:r>
          </a:p>
          <a:p>
            <a:pPr eaLnBrk="1" hangingPunct="1">
              <a:defRPr/>
            </a:pPr>
            <a:r>
              <a:rPr lang="uk-UA" dirty="0" smtClean="0"/>
              <a:t>- пухлини вегетативної нервової системи.</a:t>
            </a:r>
            <a:endParaRPr lang="ru-RU" dirty="0" smtClean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Пухлини</a:t>
            </a:r>
            <a:r>
              <a:rPr lang="ru-RU" dirty="0" smtClean="0"/>
              <a:t> ЦНС та </a:t>
            </a:r>
            <a:r>
              <a:rPr lang="ru-RU" dirty="0" err="1" smtClean="0"/>
              <a:t>оболонок</a:t>
            </a:r>
            <a:r>
              <a:rPr lang="ru-RU" dirty="0" smtClean="0"/>
              <a:t> </a:t>
            </a:r>
            <a:r>
              <a:rPr lang="ru-RU" dirty="0" err="1" smtClean="0"/>
              <a:t>мозку</a:t>
            </a:r>
            <a:endParaRPr lang="ru-RU" dirty="0" smtClean="0"/>
          </a:p>
        </p:txBody>
      </p:sp>
      <p:sp>
        <p:nvSpPr>
          <p:cNvPr id="1873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err="1" smtClean="0"/>
              <a:t>Пухлини</a:t>
            </a:r>
            <a:r>
              <a:rPr lang="ru-RU" dirty="0" smtClean="0"/>
              <a:t> ЦНС та </a:t>
            </a:r>
            <a:r>
              <a:rPr lang="ru-RU" dirty="0" err="1" smtClean="0"/>
              <a:t>оболонок</a:t>
            </a:r>
            <a:r>
              <a:rPr lang="ru-RU" dirty="0" smtClean="0"/>
              <a:t> </a:t>
            </a:r>
            <a:r>
              <a:rPr lang="ru-RU" dirty="0" err="1" smtClean="0"/>
              <a:t>мозку</a:t>
            </a:r>
            <a:r>
              <a:rPr lang="ru-RU" dirty="0" smtClean="0"/>
              <a:t> </a:t>
            </a:r>
            <a:r>
              <a:rPr lang="ru-RU" dirty="0" err="1" smtClean="0"/>
              <a:t>поділяються</a:t>
            </a:r>
            <a:r>
              <a:rPr lang="ru-RU" dirty="0" smtClean="0"/>
              <a:t> на </a:t>
            </a:r>
            <a:r>
              <a:rPr lang="ru-RU" dirty="0" err="1" smtClean="0"/>
              <a:t>нейроектодермальні</a:t>
            </a:r>
            <a:r>
              <a:rPr lang="ru-RU" dirty="0" smtClean="0"/>
              <a:t> та </a:t>
            </a:r>
            <a:r>
              <a:rPr lang="ru-RU" dirty="0" err="1" smtClean="0"/>
              <a:t>менінгосудинні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А. </a:t>
            </a:r>
            <a:r>
              <a:rPr lang="uk-UA" dirty="0" err="1" smtClean="0"/>
              <a:t>Нейроектодермальні</a:t>
            </a:r>
            <a:r>
              <a:rPr lang="uk-UA" dirty="0" smtClean="0"/>
              <a:t>:</a:t>
            </a:r>
          </a:p>
          <a:p>
            <a:pPr eaLnBrk="1" hangingPunct="1">
              <a:defRPr/>
            </a:pPr>
            <a:r>
              <a:rPr lang="uk-UA" dirty="0" smtClean="0"/>
              <a:t>1. </a:t>
            </a:r>
            <a:r>
              <a:rPr lang="uk-UA" dirty="0" err="1" smtClean="0"/>
              <a:t>Астроцитарні</a:t>
            </a:r>
            <a:r>
              <a:rPr lang="uk-UA" dirty="0" smtClean="0"/>
              <a:t> :</a:t>
            </a:r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Астробластома</a:t>
            </a:r>
            <a:endParaRPr lang="uk-UA" dirty="0" smtClean="0"/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Астоцитома</a:t>
            </a:r>
            <a:endParaRPr lang="ru-RU" dirty="0" smtClean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2. </a:t>
            </a:r>
            <a:r>
              <a:rPr lang="ru-RU" dirty="0" err="1" smtClean="0"/>
              <a:t>Олігодентрогліальні</a:t>
            </a:r>
            <a:r>
              <a:rPr lang="ru-RU" dirty="0" smtClean="0"/>
              <a:t>:</a:t>
            </a:r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Олігодендрогліома</a:t>
            </a:r>
            <a:endParaRPr lang="uk-UA" dirty="0" smtClean="0"/>
          </a:p>
          <a:p>
            <a:pPr eaLnBrk="1" hangingPunct="1">
              <a:defRPr/>
            </a:pPr>
            <a:r>
              <a:rPr lang="uk-UA" dirty="0" smtClean="0"/>
              <a:t>3. </a:t>
            </a:r>
            <a:r>
              <a:rPr lang="uk-UA" dirty="0" err="1" smtClean="0"/>
              <a:t>Низькодиференційовані</a:t>
            </a:r>
            <a:r>
              <a:rPr lang="uk-UA" dirty="0" smtClean="0"/>
              <a:t> і </a:t>
            </a:r>
            <a:r>
              <a:rPr lang="uk-UA" dirty="0" err="1" smtClean="0"/>
              <a:t>ембріонлаьні</a:t>
            </a:r>
            <a:r>
              <a:rPr lang="uk-UA" dirty="0" smtClean="0"/>
              <a:t> пухлини:</a:t>
            </a:r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Мудулобластома</a:t>
            </a:r>
            <a:endParaRPr lang="uk-UA" dirty="0" smtClean="0"/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Гліобластома</a:t>
            </a:r>
            <a:r>
              <a:rPr lang="uk-UA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4.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епендими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хоріоїдного</a:t>
            </a:r>
            <a:r>
              <a:rPr lang="ru-RU" dirty="0" smtClean="0"/>
              <a:t> </a:t>
            </a:r>
            <a:r>
              <a:rPr lang="ru-RU" dirty="0" err="1" smtClean="0"/>
              <a:t>сплетіння</a:t>
            </a:r>
            <a:r>
              <a:rPr lang="ru-RU" dirty="0" smtClean="0"/>
              <a:t>:</a:t>
            </a:r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Епендіома</a:t>
            </a:r>
            <a:endParaRPr lang="uk-UA" dirty="0" smtClean="0"/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Епендимобластома</a:t>
            </a:r>
            <a:endParaRPr lang="uk-UA" dirty="0" smtClean="0"/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Хоріоїдпапілома</a:t>
            </a:r>
            <a:endParaRPr lang="uk-UA" dirty="0" smtClean="0"/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Хоріоїдкарцинома</a:t>
            </a:r>
            <a:endParaRPr lang="uk-UA" dirty="0" smtClean="0"/>
          </a:p>
          <a:p>
            <a:pPr eaLnBrk="1" hangingPunct="1">
              <a:defRPr/>
            </a:pPr>
            <a:r>
              <a:rPr lang="uk-UA" dirty="0" smtClean="0"/>
              <a:t>Б. Пухлини мозкових оболонок:</a:t>
            </a:r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Менінгіома</a:t>
            </a:r>
            <a:endParaRPr lang="uk-UA" dirty="0" smtClean="0"/>
          </a:p>
          <a:p>
            <a:pPr eaLnBrk="1" hangingPunct="1">
              <a:defRPr/>
            </a:pPr>
            <a:r>
              <a:rPr lang="uk-UA" dirty="0" smtClean="0"/>
              <a:t>- </a:t>
            </a:r>
            <a:r>
              <a:rPr lang="uk-UA" dirty="0" err="1" smtClean="0"/>
              <a:t>Менінгіальна</a:t>
            </a:r>
            <a:r>
              <a:rPr lang="uk-UA" dirty="0" smtClean="0"/>
              <a:t> саркома.</a:t>
            </a:r>
            <a:endParaRPr lang="ru-RU" dirty="0" smtClean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відмітити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за </a:t>
            </a:r>
            <a:r>
              <a:rPr lang="ru-RU" dirty="0" err="1" smtClean="0"/>
              <a:t>клінічним</a:t>
            </a:r>
            <a:r>
              <a:rPr lang="ru-RU" dirty="0" smtClean="0"/>
              <a:t> </a:t>
            </a:r>
            <a:r>
              <a:rPr lang="ru-RU" dirty="0" err="1" smtClean="0"/>
              <a:t>перебігом</a:t>
            </a:r>
            <a:r>
              <a:rPr lang="ru-RU" dirty="0" smtClean="0"/>
              <a:t>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ЦНС </a:t>
            </a:r>
            <a:r>
              <a:rPr lang="ru-RU" dirty="0" err="1" smtClean="0"/>
              <a:t>майже</a:t>
            </a:r>
            <a:r>
              <a:rPr lang="ru-RU" dirty="0" smtClean="0"/>
              <a:t> </a:t>
            </a:r>
            <a:r>
              <a:rPr lang="ru-RU" dirty="0" err="1" smtClean="0"/>
              <a:t>завжди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злоякісними</a:t>
            </a:r>
            <a:r>
              <a:rPr lang="ru-RU" dirty="0" smtClean="0"/>
              <a:t>, тому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при </a:t>
            </a:r>
            <a:r>
              <a:rPr lang="ru-RU" dirty="0" err="1" smtClean="0"/>
              <a:t>повільному</a:t>
            </a:r>
            <a:r>
              <a:rPr lang="ru-RU" dirty="0" smtClean="0"/>
              <a:t> </a:t>
            </a:r>
            <a:r>
              <a:rPr lang="ru-RU" dirty="0" err="1" smtClean="0"/>
              <a:t>рості</a:t>
            </a:r>
            <a:r>
              <a:rPr lang="ru-RU" dirty="0" smtClean="0"/>
              <a:t> </a:t>
            </a:r>
            <a:r>
              <a:rPr lang="ru-RU" dirty="0" err="1" smtClean="0"/>
              <a:t>завжди</a:t>
            </a:r>
            <a:r>
              <a:rPr lang="ru-RU" dirty="0" smtClean="0"/>
              <a:t> </a:t>
            </a:r>
            <a:r>
              <a:rPr lang="ru-RU" dirty="0" err="1" smtClean="0"/>
              <a:t>впливають</a:t>
            </a:r>
            <a:r>
              <a:rPr lang="ru-RU" dirty="0" smtClean="0"/>
              <a:t> на </a:t>
            </a:r>
            <a:r>
              <a:rPr lang="ru-RU" dirty="0" err="1" smtClean="0"/>
              <a:t>життєво</a:t>
            </a:r>
            <a:r>
              <a:rPr lang="ru-RU" dirty="0" smtClean="0"/>
              <a:t> </a:t>
            </a:r>
            <a:r>
              <a:rPr lang="ru-RU" dirty="0" err="1" smtClean="0"/>
              <a:t>важливі</a:t>
            </a:r>
            <a:r>
              <a:rPr lang="ru-RU" dirty="0" smtClean="0"/>
              <a:t> </a:t>
            </a:r>
            <a:r>
              <a:rPr lang="ru-RU" dirty="0" err="1" smtClean="0"/>
              <a:t>центри</a:t>
            </a:r>
            <a:r>
              <a:rPr lang="ru-RU" dirty="0" smtClean="0"/>
              <a:t>, </a:t>
            </a:r>
            <a:r>
              <a:rPr lang="ru-RU" dirty="0" err="1" smtClean="0"/>
              <a:t>викликають</a:t>
            </a:r>
            <a:r>
              <a:rPr lang="ru-RU" dirty="0" smtClean="0"/>
              <a:t>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функцій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Астроцитома</a:t>
            </a:r>
            <a:r>
              <a:rPr lang="ru-RU" dirty="0" smtClean="0"/>
              <a:t> – </a:t>
            </a:r>
            <a:r>
              <a:rPr lang="ru-RU" dirty="0" err="1" smtClean="0"/>
              <a:t>найбліьш</a:t>
            </a:r>
            <a:r>
              <a:rPr lang="ru-RU" dirty="0" smtClean="0"/>
              <a:t> часта </a:t>
            </a:r>
            <a:r>
              <a:rPr lang="ru-RU" dirty="0" err="1" smtClean="0"/>
              <a:t>зріла</a:t>
            </a:r>
            <a:r>
              <a:rPr lang="ru-RU" dirty="0" smtClean="0"/>
              <a:t> </a:t>
            </a:r>
            <a:r>
              <a:rPr lang="ru-RU" dirty="0" err="1" smtClean="0"/>
              <a:t>нейроектодермальна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. </a:t>
            </a:r>
            <a:r>
              <a:rPr lang="ru-RU" dirty="0" err="1" smtClean="0"/>
              <a:t>Спостерігається</a:t>
            </a:r>
            <a:r>
              <a:rPr lang="ru-RU" dirty="0" smtClean="0"/>
              <a:t> в молодому </a:t>
            </a:r>
            <a:r>
              <a:rPr lang="ru-RU" dirty="0" err="1" smtClean="0"/>
              <a:t>віці</a:t>
            </a:r>
            <a:r>
              <a:rPr lang="ru-RU" dirty="0" smtClean="0"/>
              <a:t>, </a:t>
            </a:r>
            <a:r>
              <a:rPr lang="ru-RU" dirty="0" err="1" smtClean="0"/>
              <a:t>іноді</a:t>
            </a:r>
            <a:r>
              <a:rPr lang="ru-RU" dirty="0" smtClean="0"/>
              <a:t> у </a:t>
            </a:r>
            <a:r>
              <a:rPr lang="ru-RU" dirty="0" err="1" smtClean="0"/>
              <a:t>дітей</a:t>
            </a:r>
            <a:r>
              <a:rPr lang="ru-RU" dirty="0" smtClean="0"/>
              <a:t>. </a:t>
            </a:r>
            <a:r>
              <a:rPr lang="ru-RU" dirty="0" err="1" smtClean="0"/>
              <a:t>Локалізується</a:t>
            </a:r>
            <a:r>
              <a:rPr lang="ru-RU" dirty="0" smtClean="0"/>
              <a:t> у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відділах</a:t>
            </a:r>
            <a:r>
              <a:rPr lang="ru-RU" dirty="0" smtClean="0"/>
              <a:t> </a:t>
            </a:r>
            <a:r>
              <a:rPr lang="ru-RU" dirty="0" err="1" smtClean="0"/>
              <a:t>мозку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Макроскопісно</a:t>
            </a:r>
            <a:r>
              <a:rPr lang="ru-RU" dirty="0" smtClean="0"/>
              <a:t> </a:t>
            </a:r>
            <a:r>
              <a:rPr lang="ru-RU" dirty="0" err="1" smtClean="0"/>
              <a:t>являє</a:t>
            </a:r>
            <a:r>
              <a:rPr lang="ru-RU" dirty="0" smtClean="0"/>
              <a:t> собою </a:t>
            </a:r>
            <a:r>
              <a:rPr lang="ru-RU" dirty="0" err="1" smtClean="0"/>
              <a:t>вузол</a:t>
            </a:r>
            <a:r>
              <a:rPr lang="ru-RU" dirty="0" smtClean="0"/>
              <a:t> </a:t>
            </a:r>
            <a:r>
              <a:rPr lang="ru-RU" dirty="0" err="1" smtClean="0"/>
              <a:t>діаметром</a:t>
            </a:r>
            <a:r>
              <a:rPr lang="ru-RU" dirty="0" smtClean="0"/>
              <a:t> 5-10 см, на </a:t>
            </a:r>
            <a:r>
              <a:rPr lang="ru-RU" dirty="0" err="1" smtClean="0"/>
              <a:t>окремих</a:t>
            </a:r>
            <a:r>
              <a:rPr lang="ru-RU" dirty="0" smtClean="0"/>
              <a:t> </a:t>
            </a:r>
            <a:r>
              <a:rPr lang="ru-RU" dirty="0" err="1" smtClean="0"/>
              <a:t>ділянках</a:t>
            </a:r>
            <a:r>
              <a:rPr lang="ru-RU" dirty="0" smtClean="0"/>
              <a:t> без </a:t>
            </a:r>
            <a:r>
              <a:rPr lang="ru-RU" dirty="0" err="1" smtClean="0"/>
              <a:t>чітких</a:t>
            </a:r>
            <a:r>
              <a:rPr lang="ru-RU" dirty="0" smtClean="0"/>
              <a:t> </a:t>
            </a:r>
            <a:r>
              <a:rPr lang="ru-RU" dirty="0" err="1" smtClean="0"/>
              <a:t>кордонів</a:t>
            </a:r>
            <a:r>
              <a:rPr lang="ru-RU" dirty="0" smtClean="0"/>
              <a:t>. Тканина </a:t>
            </a:r>
            <a:r>
              <a:rPr lang="ru-RU" dirty="0" err="1" smtClean="0"/>
              <a:t>новоутворення</a:t>
            </a:r>
            <a:r>
              <a:rPr lang="ru-RU" dirty="0" smtClean="0"/>
              <a:t> </a:t>
            </a:r>
            <a:r>
              <a:rPr lang="ru-RU" dirty="0" err="1" smtClean="0"/>
              <a:t>однорідного</a:t>
            </a:r>
            <a:r>
              <a:rPr lang="ru-RU" dirty="0" smtClean="0"/>
              <a:t> </a:t>
            </a:r>
            <a:r>
              <a:rPr lang="ru-RU" dirty="0" err="1" smtClean="0"/>
              <a:t>вигляду</a:t>
            </a:r>
            <a:r>
              <a:rPr lang="ru-RU" dirty="0" smtClean="0"/>
              <a:t>, </a:t>
            </a: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наявністю</a:t>
            </a:r>
            <a:r>
              <a:rPr lang="ru-RU" dirty="0" smtClean="0"/>
              <a:t> </a:t>
            </a:r>
            <a:r>
              <a:rPr lang="ru-RU" dirty="0" err="1" smtClean="0"/>
              <a:t>кіст</a:t>
            </a:r>
            <a:r>
              <a:rPr lang="ru-RU" dirty="0" smtClean="0"/>
              <a:t>. </a:t>
            </a:r>
            <a:r>
              <a:rPr lang="ru-RU" dirty="0" err="1" smtClean="0"/>
              <a:t>Бідна</a:t>
            </a:r>
            <a:r>
              <a:rPr lang="ru-RU" dirty="0" smtClean="0"/>
              <a:t> на </a:t>
            </a:r>
            <a:r>
              <a:rPr lang="ru-RU" dirty="0" err="1" smtClean="0"/>
              <a:t>судини</a:t>
            </a:r>
            <a:r>
              <a:rPr lang="ru-RU" dirty="0" smtClean="0"/>
              <a:t>, росте </a:t>
            </a:r>
            <a:r>
              <a:rPr lang="ru-RU" dirty="0" err="1" smtClean="0"/>
              <a:t>повільно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96261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Кістозна астроцитома мозочка</a:t>
              </a:r>
            </a:p>
          </p:txBody>
        </p:sp>
        <p:sp>
          <p:nvSpPr>
            <p:cNvPr id="96262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6263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6264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6265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96259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96260" name="Picture 10" descr="C:\Мои документы\Лекции мультимедиа\опухоли цнс\кистозная астроцитома мозжеч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04800"/>
            <a:ext cx="7239000" cy="473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представлена </a:t>
            </a:r>
            <a:r>
              <a:rPr lang="ru-RU" dirty="0" err="1" smtClean="0"/>
              <a:t>клітинами</a:t>
            </a:r>
            <a:r>
              <a:rPr lang="ru-RU" dirty="0" smtClean="0"/>
              <a:t> </a:t>
            </a:r>
            <a:r>
              <a:rPr lang="ru-RU" dirty="0" err="1" smtClean="0"/>
              <a:t>астроцитів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гліальними</a:t>
            </a:r>
            <a:r>
              <a:rPr lang="ru-RU" dirty="0" smtClean="0"/>
              <a:t> волокнами у </a:t>
            </a:r>
            <a:r>
              <a:rPr lang="ru-RU" dirty="0" err="1" smtClean="0"/>
              <a:t>різному</a:t>
            </a:r>
            <a:r>
              <a:rPr lang="ru-RU" dirty="0" smtClean="0"/>
              <a:t> </a:t>
            </a:r>
            <a:r>
              <a:rPr lang="ru-RU" dirty="0" err="1" smtClean="0"/>
              <a:t>співвідношенні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6" name="Group 1026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98309" name="Rectangle 1027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Астроцитома</a:t>
              </a:r>
            </a:p>
          </p:txBody>
        </p:sp>
        <p:sp>
          <p:nvSpPr>
            <p:cNvPr id="98310" name="Line 1028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8311" name="Line 1029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8312" name="Line 1030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8313" name="Line 1031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98307" name="Text Box 1032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98308" name="Picture 1033" descr="C:\Мои документы\Лекции мультимедиа\цнс\cns3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04800"/>
            <a:ext cx="6402388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30" name="Group 1026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99333" name="Rectangle 1027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Астроцитома у дитини</a:t>
              </a:r>
            </a:p>
          </p:txBody>
        </p:sp>
        <p:sp>
          <p:nvSpPr>
            <p:cNvPr id="99334" name="Line 1028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9335" name="Line 1029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9336" name="Line 1030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9337" name="Line 1031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99331" name="Text Box 1032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99332" name="Picture 1033" descr="C:\Мои документы\Лекции мультимедиа\цнс\cns3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533400"/>
            <a:ext cx="6402388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54" name="Group 2050"/>
          <p:cNvGrpSpPr>
            <a:grpSpLocks noRot="1"/>
          </p:cNvGrpSpPr>
          <p:nvPr/>
        </p:nvGrpSpPr>
        <p:grpSpPr bwMode="auto">
          <a:xfrm>
            <a:off x="838200" y="5638800"/>
            <a:ext cx="8001000" cy="914400"/>
            <a:chOff x="3264" y="480"/>
            <a:chExt cx="2304" cy="977"/>
          </a:xfrm>
        </p:grpSpPr>
        <p:sp>
          <p:nvSpPr>
            <p:cNvPr id="100357" name="Rectangle 2051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Астроцитома, протоплазматичний підтип</a:t>
              </a:r>
            </a:p>
          </p:txBody>
        </p:sp>
        <p:sp>
          <p:nvSpPr>
            <p:cNvPr id="100358" name="Line 2052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0359" name="Line 2053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0360" name="Line 2054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0361" name="Line 2055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0355" name="Text Box 2056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00356" name="Picture 2058" descr="C:\Мои документы\Лекции мультимедиа\опухоли цнс\астроцитома-0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"/>
            <a:ext cx="7924800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78" name="Group 1026"/>
          <p:cNvGrpSpPr>
            <a:grpSpLocks noRot="1"/>
          </p:cNvGrpSpPr>
          <p:nvPr/>
        </p:nvGrpSpPr>
        <p:grpSpPr bwMode="auto">
          <a:xfrm>
            <a:off x="838200" y="5638800"/>
            <a:ext cx="8001000" cy="914400"/>
            <a:chOff x="3264" y="480"/>
            <a:chExt cx="2304" cy="977"/>
          </a:xfrm>
        </p:grpSpPr>
        <p:sp>
          <p:nvSpPr>
            <p:cNvPr id="101381" name="Rectangle 1027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Астроцитома, протоплазматичний підтип, імунофарбування </a:t>
              </a:r>
              <a:r>
                <a:rPr lang="en-US" sz="3200" b="1">
                  <a:solidFill>
                    <a:schemeClr val="hlink"/>
                  </a:solidFill>
                  <a:latin typeface="AvantGarde Bk BT" pitchFamily="34" charset="0"/>
                </a:rPr>
                <a:t>GFAP</a:t>
              </a:r>
              <a:endParaRPr lang="ru-RU" sz="32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01382" name="Line 1028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1383" name="Line 1029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1384" name="Line 1030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1385" name="Line 1031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1379" name="Text Box 1032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01380" name="Picture 1034" descr="C:\Мои документы\Лекции мультимедиа\опухоли цнс\астроцитома-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04800"/>
            <a:ext cx="746760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02" name="Group 2"/>
          <p:cNvGrpSpPr>
            <a:grpSpLocks noRot="1"/>
          </p:cNvGrpSpPr>
          <p:nvPr/>
        </p:nvGrpSpPr>
        <p:grpSpPr bwMode="auto">
          <a:xfrm>
            <a:off x="838200" y="5638800"/>
            <a:ext cx="8001000" cy="914400"/>
            <a:chOff x="3264" y="480"/>
            <a:chExt cx="2304" cy="977"/>
          </a:xfrm>
        </p:grpSpPr>
        <p:sp>
          <p:nvSpPr>
            <p:cNvPr id="102405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Астроцитома с астробластичною архітектурою, імунофарбування </a:t>
              </a:r>
              <a:r>
                <a:rPr lang="en-US" sz="3200" b="1">
                  <a:solidFill>
                    <a:schemeClr val="hlink"/>
                  </a:solidFill>
                  <a:latin typeface="AvantGarde Bk BT" pitchFamily="34" charset="0"/>
                </a:rPr>
                <a:t>GFAP</a:t>
              </a:r>
              <a:endParaRPr lang="ru-RU" sz="32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02406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2407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2408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2409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2403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02404" name="Picture 10" descr="C:\Мои документы\Лекции мультимедиа\опухоли цнс\астроцитома-0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09600"/>
            <a:ext cx="7391400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26" name="Group 2050"/>
          <p:cNvGrpSpPr>
            <a:grpSpLocks noRot="1"/>
          </p:cNvGrpSpPr>
          <p:nvPr/>
        </p:nvGrpSpPr>
        <p:grpSpPr bwMode="auto">
          <a:xfrm>
            <a:off x="838200" y="5638800"/>
            <a:ext cx="8001000" cy="914400"/>
            <a:chOff x="3264" y="480"/>
            <a:chExt cx="2304" cy="977"/>
          </a:xfrm>
        </p:grpSpPr>
        <p:sp>
          <p:nvSpPr>
            <p:cNvPr id="103429" name="Rectangle 2051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Астроцитома с астробластичною архітектурою, фарбування тріхромом</a:t>
              </a:r>
            </a:p>
          </p:txBody>
        </p:sp>
        <p:sp>
          <p:nvSpPr>
            <p:cNvPr id="103430" name="Line 2052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3431" name="Line 2053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3432" name="Line 2054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3433" name="Line 2055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3427" name="Text Box 2056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03428" name="Picture 2058" descr="C:\Мои документы\Лекции мультимедиа\опухоли цнс\астроцитома-0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"/>
            <a:ext cx="80772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Астробластома</a:t>
            </a:r>
            <a:r>
              <a:rPr lang="ru-RU" dirty="0" smtClean="0"/>
              <a:t> </a:t>
            </a:r>
            <a:r>
              <a:rPr lang="ru-RU" dirty="0" err="1" smtClean="0"/>
              <a:t>відрізняється</a:t>
            </a:r>
            <a:r>
              <a:rPr lang="ru-RU" dirty="0" smtClean="0"/>
              <a:t> </a:t>
            </a:r>
            <a:r>
              <a:rPr lang="ru-RU" dirty="0" err="1" smtClean="0"/>
              <a:t>клітинним</a:t>
            </a:r>
            <a:r>
              <a:rPr lang="ru-RU" dirty="0" smtClean="0"/>
              <a:t> </a:t>
            </a:r>
            <a:r>
              <a:rPr lang="ru-RU" dirty="0" err="1" smtClean="0"/>
              <a:t>поліморфізмом</a:t>
            </a:r>
            <a:r>
              <a:rPr lang="ru-RU" dirty="0" smtClean="0"/>
              <a:t>, </a:t>
            </a:r>
            <a:r>
              <a:rPr lang="ru-RU" dirty="0" err="1" smtClean="0"/>
              <a:t>швидким</a:t>
            </a:r>
            <a:r>
              <a:rPr lang="ru-RU" dirty="0" smtClean="0"/>
              <a:t> ростом, некрозами,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давати</a:t>
            </a:r>
            <a:r>
              <a:rPr lang="ru-RU" dirty="0" smtClean="0"/>
              <a:t> </a:t>
            </a:r>
            <a:r>
              <a:rPr lang="ru-RU" dirty="0" err="1" smtClean="0"/>
              <a:t>внутрішньомозкові</a:t>
            </a:r>
            <a:r>
              <a:rPr lang="ru-RU" dirty="0" smtClean="0"/>
              <a:t> </a:t>
            </a:r>
            <a:r>
              <a:rPr lang="ru-RU" dirty="0" err="1" smtClean="0"/>
              <a:t>метастази</a:t>
            </a:r>
            <a:r>
              <a:rPr lang="ru-RU" dirty="0" smtClean="0"/>
              <a:t> за </a:t>
            </a:r>
            <a:r>
              <a:rPr lang="ru-RU" dirty="0" err="1" smtClean="0"/>
              <a:t>лікворними</a:t>
            </a:r>
            <a:r>
              <a:rPr lang="ru-RU" dirty="0" smtClean="0"/>
              <a:t> шляхами.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Олігодентрогліома</a:t>
            </a:r>
            <a:r>
              <a:rPr lang="ru-RU" dirty="0" smtClean="0"/>
              <a:t> – </a:t>
            </a:r>
            <a:r>
              <a:rPr lang="ru-RU" dirty="0" err="1" smtClean="0"/>
              <a:t>зріла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,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зустрічається</a:t>
            </a:r>
            <a:r>
              <a:rPr lang="ru-RU" dirty="0" smtClean="0"/>
              <a:t> у </a:t>
            </a:r>
            <a:r>
              <a:rPr lang="ru-RU" dirty="0" err="1" smtClean="0"/>
              <a:t>жінок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віці</a:t>
            </a:r>
            <a:r>
              <a:rPr lang="ru-RU" dirty="0" smtClean="0"/>
              <a:t> 30-40 </a:t>
            </a:r>
            <a:r>
              <a:rPr lang="ru-RU" dirty="0" err="1" smtClean="0"/>
              <a:t>років</a:t>
            </a:r>
            <a:r>
              <a:rPr lang="ru-RU" dirty="0" smtClean="0"/>
              <a:t>, </a:t>
            </a:r>
            <a:r>
              <a:rPr lang="ru-RU" dirty="0" err="1" smtClean="0"/>
              <a:t>локалізується</a:t>
            </a:r>
            <a:r>
              <a:rPr lang="ru-RU" dirty="0" smtClean="0"/>
              <a:t> </a:t>
            </a:r>
            <a:r>
              <a:rPr lang="ru-RU" dirty="0" err="1" smtClean="0"/>
              <a:t>переважно</a:t>
            </a:r>
            <a:r>
              <a:rPr lang="ru-RU" dirty="0" smtClean="0"/>
              <a:t> у </a:t>
            </a:r>
            <a:r>
              <a:rPr lang="ru-RU" dirty="0" err="1" smtClean="0"/>
              <a:t>лобній</a:t>
            </a:r>
            <a:r>
              <a:rPr lang="ru-RU" dirty="0" smtClean="0"/>
              <a:t> та </a:t>
            </a:r>
            <a:r>
              <a:rPr lang="ru-RU" dirty="0" err="1" smtClean="0"/>
              <a:t>скроневій</a:t>
            </a:r>
            <a:r>
              <a:rPr lang="ru-RU" dirty="0" smtClean="0"/>
              <a:t> долях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підкоркових</a:t>
            </a:r>
            <a:r>
              <a:rPr lang="ru-RU" dirty="0" smtClean="0"/>
              <a:t> </a:t>
            </a:r>
            <a:r>
              <a:rPr lang="ru-RU" dirty="0" err="1" smtClean="0"/>
              <a:t>вузлах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err="1" smtClean="0"/>
              <a:t>Макроскопічно</a:t>
            </a:r>
            <a:r>
              <a:rPr lang="uk-UA" dirty="0" smtClean="0"/>
              <a:t> має вигляд вогнища, представленого сірувато-білою тканиною, з множинними мілкими кістами, що містять слизові маси.</a:t>
            </a:r>
            <a:endParaRPr lang="ru-RU" dirty="0" smtClean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невеликих </a:t>
            </a:r>
            <a:r>
              <a:rPr lang="ru-RU" dirty="0" err="1" smtClean="0"/>
              <a:t>рівномірно</a:t>
            </a:r>
            <a:r>
              <a:rPr lang="ru-RU" dirty="0" smtClean="0"/>
              <a:t> </a:t>
            </a:r>
            <a:r>
              <a:rPr lang="ru-RU" dirty="0" err="1" smtClean="0"/>
              <a:t>розташованих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млкими</a:t>
            </a:r>
            <a:r>
              <a:rPr lang="ru-RU" dirty="0" smtClean="0"/>
              <a:t> </a:t>
            </a:r>
            <a:r>
              <a:rPr lang="ru-RU" dirty="0" err="1" smtClean="0"/>
              <a:t>гіперхромними</a:t>
            </a:r>
            <a:r>
              <a:rPr lang="ru-RU" dirty="0" smtClean="0"/>
              <a:t> </a:t>
            </a:r>
            <a:r>
              <a:rPr lang="ru-RU" dirty="0" err="1" smtClean="0"/>
              <a:t>круглими</a:t>
            </a:r>
            <a:r>
              <a:rPr lang="ru-RU" dirty="0" smtClean="0"/>
              <a:t> ядрами, </a:t>
            </a:r>
            <a:r>
              <a:rPr lang="ru-RU" dirty="0" err="1" smtClean="0"/>
              <a:t>немов</a:t>
            </a:r>
            <a:r>
              <a:rPr lang="ru-RU" dirty="0" smtClean="0"/>
              <a:t> </a:t>
            </a:r>
            <a:r>
              <a:rPr lang="ru-RU" dirty="0" err="1" smtClean="0"/>
              <a:t>би</a:t>
            </a:r>
            <a:r>
              <a:rPr lang="ru-RU" dirty="0" smtClean="0"/>
              <a:t> </a:t>
            </a:r>
            <a:r>
              <a:rPr lang="ru-RU" dirty="0" err="1" smtClean="0"/>
              <a:t>підвішеними</a:t>
            </a:r>
            <a:r>
              <a:rPr lang="ru-RU" dirty="0" smtClean="0"/>
              <a:t> у </a:t>
            </a:r>
            <a:r>
              <a:rPr lang="ru-RU" dirty="0" err="1" smtClean="0"/>
              <a:t>світлій</a:t>
            </a:r>
            <a:r>
              <a:rPr lang="ru-RU" dirty="0" smtClean="0"/>
              <a:t> </a:t>
            </a:r>
            <a:r>
              <a:rPr lang="ru-RU" dirty="0" err="1" smtClean="0"/>
              <a:t>цитоплазмі</a:t>
            </a:r>
            <a:r>
              <a:rPr lang="ru-RU" dirty="0" smtClean="0"/>
              <a:t>.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васкуляризована</a:t>
            </a:r>
            <a:r>
              <a:rPr lang="ru-RU" dirty="0" smtClean="0"/>
              <a:t> </a:t>
            </a:r>
            <a:r>
              <a:rPr lang="ru-RU" dirty="0" err="1" smtClean="0"/>
              <a:t>судинами</a:t>
            </a:r>
            <a:r>
              <a:rPr lang="ru-RU" dirty="0" smtClean="0"/>
              <a:t> </a:t>
            </a:r>
            <a:r>
              <a:rPr lang="ru-RU" dirty="0" err="1" smtClean="0"/>
              <a:t>капілярного</a:t>
            </a:r>
            <a:r>
              <a:rPr lang="ru-RU" dirty="0" smtClean="0"/>
              <a:t> типу.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522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07525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Олігодендрогліома, фарбування тріхромом</a:t>
              </a:r>
            </a:p>
          </p:txBody>
        </p:sp>
        <p:sp>
          <p:nvSpPr>
            <p:cNvPr id="107526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7527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7528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7529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7523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07524" name="Picture 10" descr="C:\Мои документы\Лекции мультимедиа\опухоли цнс\олигодендроглиома 0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04800"/>
            <a:ext cx="7620000" cy="490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46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08549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Олігодендрогліома, фарбування гематоксилін-еозином</a:t>
              </a:r>
            </a:p>
          </p:txBody>
        </p:sp>
        <p:sp>
          <p:nvSpPr>
            <p:cNvPr id="108550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8551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8552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8553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8547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08548" name="Picture 10" descr="C:\Мои документы\Лекции мультимедиа\опухоли цнс\олигодендроглиома 0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28600"/>
            <a:ext cx="7543800" cy="479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Медулобластом</a:t>
            </a:r>
            <a:r>
              <a:rPr lang="ru-RU" dirty="0" smtClean="0"/>
              <a:t> –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побудована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найбльш</a:t>
            </a:r>
            <a:r>
              <a:rPr lang="ru-RU" dirty="0" smtClean="0"/>
              <a:t> </a:t>
            </a:r>
            <a:r>
              <a:rPr lang="ru-RU" dirty="0" err="1" smtClean="0"/>
              <a:t>незрілих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– </a:t>
            </a:r>
            <a:r>
              <a:rPr lang="ru-RU" dirty="0" err="1" smtClean="0"/>
              <a:t>медулобластів</a:t>
            </a:r>
            <a:r>
              <a:rPr lang="ru-RU" dirty="0" smtClean="0"/>
              <a:t>, тому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найбльш</a:t>
            </a:r>
            <a:r>
              <a:rPr lang="ru-RU" dirty="0" smtClean="0"/>
              <a:t> </a:t>
            </a:r>
            <a:r>
              <a:rPr lang="ru-RU" dirty="0" err="1" smtClean="0"/>
              <a:t>незрілою</a:t>
            </a:r>
            <a:r>
              <a:rPr lang="ru-RU" dirty="0" smtClean="0"/>
              <a:t> та </a:t>
            </a:r>
            <a:r>
              <a:rPr lang="ru-RU" dirty="0" err="1" smtClean="0"/>
              <a:t>злоякісною</a:t>
            </a:r>
            <a:r>
              <a:rPr lang="ru-RU" dirty="0" smtClean="0"/>
              <a:t>. </a:t>
            </a:r>
            <a:r>
              <a:rPr lang="ru-RU" dirty="0" err="1" smtClean="0"/>
              <a:t>Зустрічається</a:t>
            </a:r>
            <a:r>
              <a:rPr lang="ru-RU" dirty="0" smtClean="0"/>
              <a:t> у </a:t>
            </a:r>
            <a:r>
              <a:rPr lang="ru-RU" dirty="0" err="1" smtClean="0"/>
              <a:t>дітей</a:t>
            </a:r>
            <a:r>
              <a:rPr lang="ru-RU" dirty="0" smtClean="0"/>
              <a:t>,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хлопчиків</a:t>
            </a:r>
            <a:r>
              <a:rPr lang="ru-RU" dirty="0" smtClean="0"/>
              <a:t> 2-7 </a:t>
            </a:r>
            <a:r>
              <a:rPr lang="ru-RU" dirty="0" err="1" smtClean="0"/>
              <a:t>років</a:t>
            </a:r>
            <a:r>
              <a:rPr lang="ru-RU" dirty="0" smtClean="0"/>
              <a:t>, </a:t>
            </a:r>
            <a:r>
              <a:rPr lang="ru-RU" dirty="0" err="1" smtClean="0"/>
              <a:t>найбльш</a:t>
            </a:r>
            <a:r>
              <a:rPr lang="ru-RU" dirty="0" smtClean="0"/>
              <a:t> часто </a:t>
            </a:r>
            <a:r>
              <a:rPr lang="ru-RU" dirty="0" err="1" smtClean="0"/>
              <a:t>локалізована</a:t>
            </a:r>
            <a:r>
              <a:rPr lang="ru-RU" dirty="0" smtClean="0"/>
              <a:t> у </a:t>
            </a:r>
            <a:r>
              <a:rPr lang="ru-RU" dirty="0" err="1" smtClean="0"/>
              <a:t>мозочку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err="1" smtClean="0"/>
              <a:t>Макроскопічно</a:t>
            </a:r>
            <a:r>
              <a:rPr lang="uk-UA" dirty="0" smtClean="0"/>
              <a:t> – сірувато-рожева, дуже м</a:t>
            </a:r>
            <a:r>
              <a:rPr lang="en-US" dirty="0" smtClean="0"/>
              <a:t>’</a:t>
            </a:r>
            <a:r>
              <a:rPr lang="uk-UA" dirty="0" smtClean="0"/>
              <a:t>яка, іноді являє собою напіврідку, напівпрозору масу. Нерідко проростає у м</a:t>
            </a:r>
            <a:r>
              <a:rPr lang="en-US" dirty="0" smtClean="0"/>
              <a:t>’</a:t>
            </a:r>
            <a:r>
              <a:rPr lang="uk-UA" dirty="0" smtClean="0"/>
              <a:t>які мозкові оболонки, метастазує </a:t>
            </a:r>
            <a:r>
              <a:rPr lang="uk-UA" dirty="0" err="1" smtClean="0"/>
              <a:t>субарахноїдальним</a:t>
            </a:r>
            <a:r>
              <a:rPr lang="uk-UA" dirty="0" smtClean="0"/>
              <a:t> простором.</a:t>
            </a:r>
            <a:endParaRPr lang="ru-RU" dirty="0" smtClean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594" name="Group 2"/>
          <p:cNvGrpSpPr>
            <a:grpSpLocks noRot="1"/>
          </p:cNvGrpSpPr>
          <p:nvPr/>
        </p:nvGrpSpPr>
        <p:grpSpPr bwMode="auto">
          <a:xfrm>
            <a:off x="5410200" y="990600"/>
            <a:ext cx="3429000" cy="5562600"/>
            <a:chOff x="3264" y="480"/>
            <a:chExt cx="2304" cy="977"/>
          </a:xfrm>
        </p:grpSpPr>
        <p:sp>
          <p:nvSpPr>
            <p:cNvPr id="110597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700" b="1">
                  <a:solidFill>
                    <a:schemeClr val="hlink"/>
                  </a:solidFill>
                  <a:latin typeface="AvantGarde Bk BT" pitchFamily="34" charset="0"/>
                </a:rPr>
                <a:t>Медулобластома на поперековому зрізі мозочка і ствола мозку</a:t>
              </a:r>
            </a:p>
          </p:txBody>
        </p:sp>
        <p:sp>
          <p:nvSpPr>
            <p:cNvPr id="110598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0599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0600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0601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0595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10596" name="Picture 10" descr="C:\Мои документы\Лекции мультимедиа\опухоли цнс\медуллобластом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81000"/>
            <a:ext cx="4429125" cy="555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мілких</a:t>
            </a:r>
            <a:r>
              <a:rPr lang="ru-RU" dirty="0" smtClean="0"/>
              <a:t> </a:t>
            </a:r>
            <a:r>
              <a:rPr lang="ru-RU" dirty="0" err="1" smtClean="0"/>
              <a:t>низькодиференційованих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мізерною</a:t>
            </a:r>
            <a:r>
              <a:rPr lang="ru-RU" dirty="0" smtClean="0"/>
              <a:t> цитоплазмою та </a:t>
            </a:r>
            <a:r>
              <a:rPr lang="ru-RU" dirty="0" err="1" smtClean="0"/>
              <a:t>овальними</a:t>
            </a:r>
            <a:r>
              <a:rPr lang="ru-RU" dirty="0" smtClean="0"/>
              <a:t> </a:t>
            </a:r>
            <a:r>
              <a:rPr lang="ru-RU" dirty="0" err="1" smtClean="0"/>
              <a:t>гіперхромними</a:t>
            </a:r>
            <a:r>
              <a:rPr lang="ru-RU" dirty="0" smtClean="0"/>
              <a:t> ядрами. </a:t>
            </a:r>
            <a:r>
              <a:rPr lang="ru-RU" dirty="0" err="1" smtClean="0"/>
              <a:t>Мітози</a:t>
            </a:r>
            <a:r>
              <a:rPr lang="ru-RU" dirty="0" smtClean="0"/>
              <a:t> </a:t>
            </a:r>
            <a:r>
              <a:rPr lang="ru-RU" dirty="0" err="1" smtClean="0"/>
              <a:t>багаточисельні</a:t>
            </a:r>
            <a:r>
              <a:rPr lang="ru-RU" dirty="0" smtClean="0"/>
              <a:t>. </a:t>
            </a:r>
            <a:r>
              <a:rPr lang="ru-RU" dirty="0" err="1" smtClean="0"/>
              <a:t>Характерними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псевдорозетки</a:t>
            </a:r>
            <a:r>
              <a:rPr lang="ru-RU" dirty="0" smtClean="0"/>
              <a:t>, у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пухлинні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розташовуються</a:t>
            </a:r>
            <a:r>
              <a:rPr lang="ru-RU" dirty="0" smtClean="0"/>
              <a:t> </a:t>
            </a:r>
            <a:r>
              <a:rPr lang="ru-RU" dirty="0" err="1" smtClean="0"/>
              <a:t>навколо</a:t>
            </a:r>
            <a:r>
              <a:rPr lang="ru-RU" dirty="0" smtClean="0"/>
              <a:t> </a:t>
            </a:r>
            <a:r>
              <a:rPr lang="ru-RU" dirty="0" err="1" smtClean="0"/>
              <a:t>безсудинного</a:t>
            </a:r>
            <a:r>
              <a:rPr lang="ru-RU" dirty="0" smtClean="0"/>
              <a:t> </a:t>
            </a:r>
            <a:r>
              <a:rPr lang="ru-RU" dirty="0" err="1" smtClean="0"/>
              <a:t>еозинофільного</a:t>
            </a:r>
            <a:r>
              <a:rPr lang="ru-RU" dirty="0" smtClean="0"/>
              <a:t> центру.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42" name="Group 2050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12645" name="Rectangle 2051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Медулобластома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12646" name="Line 2052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647" name="Line 2053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648" name="Line 2054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649" name="Line 2055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2643" name="Text Box 2056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12644" name="Picture 2057" descr="C:\Мои документы\Лекции мультимедиа\цнс\cns1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762000"/>
            <a:ext cx="6553200" cy="428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66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13669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Медулобластома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13670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671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672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673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3667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13668" name="Picture 10" descr="C:\Мои документы\Лекции мультимедиа\опухоли цнс\медуллобластома микро 0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81000"/>
            <a:ext cx="762000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690" name="Group 2"/>
          <p:cNvGrpSpPr>
            <a:grpSpLocks noRot="1"/>
          </p:cNvGrpSpPr>
          <p:nvPr/>
        </p:nvGrpSpPr>
        <p:grpSpPr bwMode="auto">
          <a:xfrm>
            <a:off x="838200" y="5105400"/>
            <a:ext cx="8001000" cy="1524000"/>
            <a:chOff x="3264" y="480"/>
            <a:chExt cx="2304" cy="977"/>
          </a:xfrm>
        </p:grpSpPr>
        <p:sp>
          <p:nvSpPr>
            <p:cNvPr id="114693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Медуломіобластома з невеликими м</a:t>
              </a:r>
              <a:r>
                <a:rPr lang="en-US" sz="3200" b="1">
                  <a:solidFill>
                    <a:schemeClr val="hlink"/>
                  </a:solidFill>
                  <a:latin typeface="AvantGarde Bk BT" pitchFamily="34" charset="0"/>
                </a:rPr>
                <a:t>’</a:t>
              </a:r>
              <a:r>
                <a:rPr lang="uk-UA" sz="3200" b="1">
                  <a:solidFill>
                    <a:schemeClr val="hlink"/>
                  </a:solidFill>
                  <a:latin typeface="AvantGarde Bk BT" pitchFamily="34" charset="0"/>
                </a:rPr>
                <a:t>язовими клітинами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14694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695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696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697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4691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14692" name="Picture 10" descr="C:\Мои документы\Лекции мультимедиа\опухоли цнс\медулломиобластом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04800"/>
            <a:ext cx="7772400" cy="506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Гліобластома</a:t>
            </a:r>
            <a:r>
              <a:rPr lang="ru-RU" dirty="0" smtClean="0"/>
              <a:t> – </a:t>
            </a:r>
            <a:r>
              <a:rPr lang="ru-RU" dirty="0" err="1" smtClean="0"/>
              <a:t>незріла</a:t>
            </a:r>
            <a:r>
              <a:rPr lang="ru-RU" dirty="0" smtClean="0"/>
              <a:t> </a:t>
            </a:r>
            <a:r>
              <a:rPr lang="ru-RU" dirty="0" err="1" smtClean="0"/>
              <a:t>злоякісна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, друга за частотою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астроцитом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 ГМ.</a:t>
            </a:r>
          </a:p>
          <a:p>
            <a:pPr eaLnBrk="1" hangingPunct="1">
              <a:defRPr/>
            </a:pPr>
            <a:r>
              <a:rPr lang="uk-UA" dirty="0" smtClean="0"/>
              <a:t>Зустрічається частіше у віці 40-60 років. Локалізується у білій речовині будь-яких відділів мозку.</a:t>
            </a:r>
          </a:p>
          <a:p>
            <a:pPr eaLnBrk="1" hangingPunct="1">
              <a:defRPr/>
            </a:pPr>
            <a:r>
              <a:rPr lang="uk-UA" dirty="0" err="1" smtClean="0"/>
              <a:t>Макроскопічно</a:t>
            </a:r>
            <a:r>
              <a:rPr lang="uk-UA" dirty="0" smtClean="0"/>
              <a:t>, як і </a:t>
            </a:r>
            <a:r>
              <a:rPr lang="uk-UA" dirty="0" err="1" smtClean="0"/>
              <a:t>медулобластома</a:t>
            </a:r>
            <a:r>
              <a:rPr lang="uk-UA" dirty="0" smtClean="0"/>
              <a:t>, росте </a:t>
            </a:r>
            <a:r>
              <a:rPr lang="uk-UA" dirty="0" err="1" smtClean="0"/>
              <a:t>дифузно</a:t>
            </a:r>
            <a:r>
              <a:rPr lang="uk-UA" dirty="0" smtClean="0"/>
              <a:t>, м</a:t>
            </a:r>
            <a:r>
              <a:rPr lang="en-US" dirty="0" smtClean="0"/>
              <a:t>’</a:t>
            </a:r>
            <a:r>
              <a:rPr lang="uk-UA" dirty="0" smtClean="0"/>
              <a:t>якої консистенції, яскрава – з наявністю вогнищ некрозу та крововиливів.</a:t>
            </a:r>
            <a:endParaRPr lang="ru-RU" dirty="0" smtClean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38" name="Group 2050"/>
          <p:cNvGrpSpPr>
            <a:grpSpLocks noRot="1"/>
          </p:cNvGrpSpPr>
          <p:nvPr/>
        </p:nvGrpSpPr>
        <p:grpSpPr bwMode="auto">
          <a:xfrm>
            <a:off x="5029200" y="1219200"/>
            <a:ext cx="3810000" cy="5334000"/>
            <a:chOff x="3264" y="480"/>
            <a:chExt cx="2304" cy="977"/>
          </a:xfrm>
        </p:grpSpPr>
        <p:sp>
          <p:nvSpPr>
            <p:cNvPr id="116741" name="Rectangle 2051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Вторинна гліобластома </a:t>
              </a:r>
            </a:p>
            <a:p>
              <a:pPr algn="ctr"/>
              <a:r>
                <a:rPr lang="uk-UA" sz="3200" b="1">
                  <a:solidFill>
                    <a:schemeClr val="hlink"/>
                  </a:solidFill>
                  <a:latin typeface="AvantGarde Bk BT" pitchFamily="34" charset="0"/>
                </a:rPr>
                <a:t>(фронтальний розріз)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16742" name="Line 2052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6743" name="Line 2053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6744" name="Line 2054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6745" name="Line 2055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6739" name="Text Box 2056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16740" name="Picture 2058" descr="C:\Мои документы\Лекции мультимедиа\опухоли цнс\вторичная глиобластома (фронтальный разрез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3962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виражений</a:t>
            </a:r>
            <a:r>
              <a:rPr lang="ru-RU" dirty="0" smtClean="0"/>
              <a:t> </a:t>
            </a:r>
            <a:r>
              <a:rPr lang="ru-RU" dirty="0" err="1" smtClean="0"/>
              <a:t>поліморфізм</a:t>
            </a:r>
            <a:r>
              <a:rPr lang="ru-RU" dirty="0" smtClean="0"/>
              <a:t> </a:t>
            </a:r>
            <a:r>
              <a:rPr lang="ru-RU" dirty="0" err="1" smtClean="0"/>
              <a:t>пухлинних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ядра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варіюють</a:t>
            </a:r>
            <a:r>
              <a:rPr lang="ru-RU" dirty="0" smtClean="0"/>
              <a:t> за </a:t>
            </a:r>
            <a:r>
              <a:rPr lang="ru-RU" dirty="0" err="1" smtClean="0"/>
              <a:t>розміром</a:t>
            </a:r>
            <a:r>
              <a:rPr lang="ru-RU" dirty="0" smtClean="0"/>
              <a:t>, складом хроматину. </a:t>
            </a:r>
            <a:r>
              <a:rPr lang="ru-RU" dirty="0" err="1" smtClean="0"/>
              <a:t>Спостерігаються</a:t>
            </a:r>
            <a:r>
              <a:rPr lang="ru-RU" dirty="0" smtClean="0"/>
              <a:t> </a:t>
            </a:r>
            <a:r>
              <a:rPr lang="ru-RU" dirty="0" err="1" smtClean="0"/>
              <a:t>численні</a:t>
            </a:r>
            <a:r>
              <a:rPr lang="ru-RU" dirty="0" smtClean="0"/>
              <a:t> </a:t>
            </a:r>
            <a:r>
              <a:rPr lang="ru-RU" dirty="0" err="1" smtClean="0"/>
              <a:t>мітози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786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18789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Гліобластома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18790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8791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8792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8793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8787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18788" name="Picture 9" descr="C:\Мои документы\Лекции мультимедиа\цнс\cns1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457200"/>
            <a:ext cx="708660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10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19813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Гліобластома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19814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9815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9816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9817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9811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19812" name="Picture 10" descr="C:\Мои документы\Лекции мультимедиа\опухоли цнс\глиобластома 0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81000"/>
            <a:ext cx="7772400" cy="492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834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20837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Вторинна гліобластома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20838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0839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0840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0841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20835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20836" name="Picture 10" descr="C:\Мои документы\Лекции мультимедиа\опухоли цнс\вторичная глиобластома микро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57200"/>
            <a:ext cx="7772400" cy="497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8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21861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Гігантоклітинна гліобластома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21862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1863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1864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1865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21859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21860" name="Picture 10" descr="C:\Мои документы\Лекции мультимедиа\опухоли цнс\гигантоклеточная глиобластом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533400"/>
            <a:ext cx="7315200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82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22885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Гигантоклітинна гліобластома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22886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2887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2888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2889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22883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22884" name="Picture 10" descr="C:\Мои документы\Лекции мультимедиа\опухоли цнс\гигантоклеточная глиобластома 0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04800"/>
            <a:ext cx="7848600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Клінічно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 росте </a:t>
            </a:r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призвести</a:t>
            </a:r>
            <a:r>
              <a:rPr lang="ru-RU" dirty="0" smtClean="0"/>
              <a:t> до </a:t>
            </a:r>
            <a:r>
              <a:rPr lang="ru-RU" dirty="0" err="1" smtClean="0"/>
              <a:t>смерті</a:t>
            </a:r>
            <a:r>
              <a:rPr lang="ru-RU" dirty="0" smtClean="0"/>
              <a:t> хворого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декількох</a:t>
            </a:r>
            <a:r>
              <a:rPr lang="ru-RU" dirty="0" smtClean="0"/>
              <a:t> </a:t>
            </a:r>
            <a:r>
              <a:rPr lang="ru-RU" dirty="0" err="1" smtClean="0"/>
              <a:t>місяців</a:t>
            </a:r>
            <a:r>
              <a:rPr lang="ru-RU" dirty="0" smtClean="0"/>
              <a:t>. </a:t>
            </a:r>
            <a:r>
              <a:rPr lang="ru-RU" dirty="0" err="1" smtClean="0"/>
              <a:t>Метастази</a:t>
            </a:r>
            <a:r>
              <a:rPr lang="ru-RU" dirty="0" smtClean="0"/>
              <a:t> </a:t>
            </a:r>
            <a:r>
              <a:rPr lang="ru-RU" dirty="0" err="1" smtClean="0"/>
              <a:t>розвиваються</a:t>
            </a:r>
            <a:r>
              <a:rPr lang="ru-RU" dirty="0" smtClean="0"/>
              <a:t> </a:t>
            </a:r>
            <a:r>
              <a:rPr lang="ru-RU" dirty="0" err="1" smtClean="0"/>
              <a:t>тільки</a:t>
            </a:r>
            <a:r>
              <a:rPr lang="ru-RU" dirty="0" smtClean="0"/>
              <a:t> в головному </a:t>
            </a:r>
            <a:r>
              <a:rPr lang="ru-RU" dirty="0" err="1" smtClean="0"/>
              <a:t>мозку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Епендіома</a:t>
            </a:r>
            <a:r>
              <a:rPr lang="ru-RU" dirty="0" smtClean="0"/>
              <a:t> – </a:t>
            </a:r>
            <a:r>
              <a:rPr lang="ru-RU" dirty="0" err="1" smtClean="0"/>
              <a:t>зріла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Спостерігається в дитячому та молодому віці.</a:t>
            </a:r>
            <a:endParaRPr lang="ru-RU" dirty="0" smtClean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Макроскопічно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 </a:t>
            </a:r>
            <a:r>
              <a:rPr lang="ru-RU" dirty="0" err="1" smtClean="0"/>
              <a:t>вузла</a:t>
            </a:r>
            <a:r>
              <a:rPr lang="ru-RU" dirty="0" smtClean="0"/>
              <a:t> </a:t>
            </a:r>
            <a:r>
              <a:rPr lang="ru-RU" dirty="0" err="1" smtClean="0"/>
              <a:t>сірого</a:t>
            </a:r>
            <a:r>
              <a:rPr lang="ru-RU" dirty="0" smtClean="0"/>
              <a:t> </a:t>
            </a:r>
            <a:r>
              <a:rPr lang="ru-RU" dirty="0" err="1" smtClean="0"/>
              <a:t>кольору</a:t>
            </a:r>
            <a:r>
              <a:rPr lang="ru-RU" dirty="0" smtClean="0"/>
              <a:t>, </a:t>
            </a:r>
            <a:r>
              <a:rPr lang="ru-RU" dirty="0" err="1" smtClean="0"/>
              <a:t>локалізується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всього</a:t>
            </a:r>
            <a:r>
              <a:rPr lang="ru-RU" dirty="0" smtClean="0"/>
              <a:t> у </a:t>
            </a:r>
            <a:r>
              <a:rPr lang="ru-RU" dirty="0" err="1" smtClean="0"/>
              <a:t>порожнинах</a:t>
            </a:r>
            <a:r>
              <a:rPr lang="ru-RU" dirty="0" smtClean="0"/>
              <a:t> </a:t>
            </a:r>
            <a:r>
              <a:rPr lang="ru-RU" dirty="0" err="1" smtClean="0"/>
              <a:t>шлуночків</a:t>
            </a:r>
            <a:r>
              <a:rPr lang="ru-RU" dirty="0" smtClean="0"/>
              <a:t>, </a:t>
            </a:r>
            <a:r>
              <a:rPr lang="ru-RU" dirty="0" err="1" smtClean="0"/>
              <a:t>рідко</a:t>
            </a:r>
            <a:r>
              <a:rPr lang="ru-RU" dirty="0" smtClean="0"/>
              <a:t> </a:t>
            </a:r>
            <a:r>
              <a:rPr lang="ru-RU" dirty="0" err="1" smtClean="0"/>
              <a:t>розповсюджується</a:t>
            </a:r>
            <a:r>
              <a:rPr lang="ru-RU" dirty="0" smtClean="0"/>
              <a:t> </a:t>
            </a:r>
            <a:r>
              <a:rPr lang="ru-RU" dirty="0" err="1" smtClean="0"/>
              <a:t>екстравентрикулярно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978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26981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Епендимома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26982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6983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6984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6985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26979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26980" name="Picture 9" descr="C:\Мои документы\Лекции мультимедиа\цнс\cns1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457200"/>
            <a:ext cx="6858000" cy="448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002" name="Group 2050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28005" name="Rectangle 2051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Епендимома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28006" name="Line 2052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8007" name="Line 2053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8008" name="Line 2054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8009" name="Line 2055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28003" name="Text Box 2056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28004" name="Picture 2058" descr="C:\Мои документы\Лекции мультимедиа\опухоли цнс\эпендимом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57200"/>
            <a:ext cx="64008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формуючих</a:t>
            </a:r>
            <a:r>
              <a:rPr lang="ru-RU" dirty="0" smtClean="0"/>
              <a:t> </a:t>
            </a:r>
            <a:r>
              <a:rPr lang="ru-RU" dirty="0" err="1" smtClean="0"/>
              <a:t>периваскулярні</a:t>
            </a:r>
            <a:r>
              <a:rPr lang="ru-RU" dirty="0" smtClean="0"/>
              <a:t> </a:t>
            </a:r>
            <a:r>
              <a:rPr lang="ru-RU" dirty="0" err="1" smtClean="0"/>
              <a:t>псевдорозетки</a:t>
            </a:r>
            <a:r>
              <a:rPr lang="ru-RU" dirty="0" smtClean="0"/>
              <a:t> </a:t>
            </a:r>
            <a:r>
              <a:rPr lang="ru-RU" dirty="0" err="1" smtClean="0"/>
              <a:t>округлих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овальних</a:t>
            </a:r>
            <a:r>
              <a:rPr lang="ru-RU" dirty="0" smtClean="0"/>
              <a:t> </a:t>
            </a:r>
            <a:r>
              <a:rPr lang="ru-RU" dirty="0" err="1" smtClean="0"/>
              <a:t>епендимальних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в ядрах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міститься</a:t>
            </a:r>
            <a:r>
              <a:rPr lang="ru-RU" dirty="0" smtClean="0"/>
              <a:t> хроматин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мілких</a:t>
            </a:r>
            <a:r>
              <a:rPr lang="ru-RU" dirty="0" smtClean="0"/>
              <a:t> зерен.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050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30053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Епендимома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30054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0055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0056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0057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30051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30052" name="Picture 9" descr="C:\Мои документы\Лекции мультимедиа\цнс\cns1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09600"/>
            <a:ext cx="6629400" cy="433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074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31077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Епендимома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31078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1079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1080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1081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31075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31076" name="Picture 10" descr="C:\Мои документы\Лекции мультимедиа\опухоли цнс\эпендимома 0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533400"/>
            <a:ext cx="7086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098" name="Group 2050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32101" name="Rectangle 2051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Папілярная епендимома</a:t>
              </a:r>
            </a:p>
          </p:txBody>
        </p:sp>
        <p:sp>
          <p:nvSpPr>
            <p:cNvPr id="132102" name="Line 2052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2103" name="Line 2053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2104" name="Line 2054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2105" name="Line 2055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32099" name="Text Box 2056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32100" name="Picture 2057" descr="C:\Мои документы\Лекции мультимедиа\цнс\cns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762000"/>
            <a:ext cx="6402388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22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33125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Міксопапілярна епендимома</a:t>
              </a:r>
            </a:p>
          </p:txBody>
        </p:sp>
        <p:sp>
          <p:nvSpPr>
            <p:cNvPr id="133126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3127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3128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3129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33123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33124" name="Picture 10" descr="C:\Мои документы\Лекции мультимедиа\опухоли цнс\миксопапиллярная эпендимом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04800"/>
            <a:ext cx="762000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Епендимобластома</a:t>
            </a:r>
            <a:r>
              <a:rPr lang="ru-RU" dirty="0" smtClean="0"/>
              <a:t> – </a:t>
            </a:r>
            <a:r>
              <a:rPr lang="ru-RU" dirty="0" err="1" smtClean="0"/>
              <a:t>незрілий</a:t>
            </a:r>
            <a:r>
              <a:rPr lang="ru-RU" dirty="0" smtClean="0"/>
              <a:t> аналог </a:t>
            </a:r>
            <a:r>
              <a:rPr lang="ru-RU" dirty="0" err="1" smtClean="0"/>
              <a:t>епендимоми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візрізняється</a:t>
            </a:r>
            <a:r>
              <a:rPr lang="ru-RU" dirty="0" smtClean="0"/>
              <a:t> </a:t>
            </a:r>
            <a:r>
              <a:rPr lang="ru-RU" dirty="0" err="1" smtClean="0"/>
              <a:t>вираженим</a:t>
            </a:r>
            <a:r>
              <a:rPr lang="ru-RU" dirty="0" smtClean="0"/>
              <a:t> </a:t>
            </a:r>
            <a:r>
              <a:rPr lang="ru-RU" dirty="0" err="1" smtClean="0"/>
              <a:t>клітинним</a:t>
            </a:r>
            <a:r>
              <a:rPr lang="ru-RU" dirty="0" smtClean="0"/>
              <a:t> </a:t>
            </a:r>
            <a:r>
              <a:rPr lang="ru-RU" dirty="0" err="1" smtClean="0"/>
              <a:t>поліморфізмом</a:t>
            </a:r>
            <a:r>
              <a:rPr lang="ru-RU" dirty="0" smtClean="0"/>
              <a:t>, </a:t>
            </a:r>
            <a:r>
              <a:rPr lang="ru-RU" dirty="0" err="1" smtClean="0"/>
              <a:t>наявністю</a:t>
            </a:r>
            <a:r>
              <a:rPr lang="ru-RU" dirty="0" smtClean="0"/>
              <a:t> </a:t>
            </a:r>
            <a:r>
              <a:rPr lang="ru-RU" dirty="0" err="1" smtClean="0"/>
              <a:t>мітозів</a:t>
            </a:r>
            <a:r>
              <a:rPr lang="ru-RU" dirty="0" smtClean="0"/>
              <a:t> та </a:t>
            </a:r>
            <a:r>
              <a:rPr lang="ru-RU" dirty="0" err="1" smtClean="0"/>
              <a:t>реакції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, росте </a:t>
            </a:r>
            <a:r>
              <a:rPr lang="ru-RU" dirty="0" err="1" smtClean="0"/>
              <a:t>інфільтративно</a:t>
            </a:r>
            <a:r>
              <a:rPr lang="ru-RU" dirty="0" smtClean="0"/>
              <a:t>. </a:t>
            </a:r>
            <a:r>
              <a:rPr lang="ru-RU" dirty="0" err="1" smtClean="0"/>
              <a:t>Метастазує</a:t>
            </a:r>
            <a:r>
              <a:rPr lang="ru-RU" dirty="0" smtClean="0"/>
              <a:t> </a:t>
            </a:r>
            <a:r>
              <a:rPr lang="ru-RU" dirty="0" err="1" smtClean="0"/>
              <a:t>субарахноїдальним</a:t>
            </a:r>
            <a:r>
              <a:rPr lang="ru-RU" dirty="0" smtClean="0"/>
              <a:t> простором.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найбільш</a:t>
            </a:r>
            <a:r>
              <a:rPr lang="ru-RU" dirty="0" smtClean="0"/>
              <a:t> часта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півкуль</a:t>
            </a:r>
            <a:r>
              <a:rPr lang="ru-RU" dirty="0" smtClean="0"/>
              <a:t> головного </a:t>
            </a:r>
            <a:r>
              <a:rPr lang="ru-RU" dirty="0" err="1" smtClean="0"/>
              <a:t>мозку</a:t>
            </a:r>
            <a:r>
              <a:rPr lang="ru-RU" dirty="0" smtClean="0"/>
              <a:t> у </a:t>
            </a:r>
            <a:r>
              <a:rPr lang="ru-RU" dirty="0" err="1" smtClean="0"/>
              <a:t>дітей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170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35173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Епендимобластома</a:t>
              </a:r>
            </a:p>
          </p:txBody>
        </p:sp>
        <p:sp>
          <p:nvSpPr>
            <p:cNvPr id="135174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5175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5176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5177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35171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35172" name="Picture 10" descr="C:\Мои документы\Лекции мультимедиа\опухоли цнс\эпендимобластом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04800"/>
            <a:ext cx="76962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Хоріоїдпапілома</a:t>
            </a:r>
            <a:r>
              <a:rPr lang="ru-RU" dirty="0" smtClean="0"/>
              <a:t> – </a:t>
            </a:r>
            <a:r>
              <a:rPr lang="ru-RU" dirty="0" err="1" smtClean="0"/>
              <a:t>зріла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 , яка </a:t>
            </a:r>
            <a:r>
              <a:rPr lang="ru-RU" dirty="0" err="1" smtClean="0"/>
              <a:t>розвивається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епітелію</a:t>
            </a:r>
            <a:r>
              <a:rPr lang="ru-RU" dirty="0" smtClean="0"/>
              <a:t> </a:t>
            </a:r>
            <a:r>
              <a:rPr lang="ru-RU" dirty="0" err="1" smtClean="0"/>
              <a:t>судинних</a:t>
            </a:r>
            <a:r>
              <a:rPr lang="ru-RU" dirty="0" smtClean="0"/>
              <a:t> </a:t>
            </a:r>
            <a:r>
              <a:rPr lang="ru-RU" dirty="0" err="1" smtClean="0"/>
              <a:t>сплетінь</a:t>
            </a:r>
            <a:r>
              <a:rPr lang="ru-RU" dirty="0" smtClean="0"/>
              <a:t> </a:t>
            </a:r>
            <a:r>
              <a:rPr lang="ru-RU" dirty="0" err="1" smtClean="0"/>
              <a:t>шлуночків</a:t>
            </a:r>
            <a:r>
              <a:rPr lang="ru-RU" dirty="0" smtClean="0"/>
              <a:t> </a:t>
            </a:r>
            <a:r>
              <a:rPr lang="ru-RU" dirty="0" err="1" smtClean="0"/>
              <a:t>мозку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err="1" smtClean="0"/>
              <a:t>Макроскопічно</a:t>
            </a:r>
            <a:r>
              <a:rPr lang="uk-UA" dirty="0" smtClean="0"/>
              <a:t> – це </a:t>
            </a:r>
            <a:r>
              <a:rPr lang="uk-UA" dirty="0" err="1" smtClean="0"/>
              <a:t>ворсинчатий</a:t>
            </a:r>
            <a:r>
              <a:rPr lang="uk-UA" dirty="0" smtClean="0"/>
              <a:t> вузол, що лежить в порожнині шлуночка.</a:t>
            </a:r>
            <a:endParaRPr lang="ru-RU" dirty="0" smtClean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218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37221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Хоріоїдпапілома</a:t>
              </a:r>
            </a:p>
          </p:txBody>
        </p:sp>
        <p:sp>
          <p:nvSpPr>
            <p:cNvPr id="137222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7223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7224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7225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37219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37220" name="Picture 10" descr="C:\Мои документы\Лекции мультимедиа\опухоли цнс\хориоидпапиллом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04800"/>
            <a:ext cx="7010400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–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багаточисленних</a:t>
            </a:r>
            <a:r>
              <a:rPr lang="ru-RU" dirty="0" smtClean="0"/>
              <a:t> </a:t>
            </a:r>
            <a:r>
              <a:rPr lang="ru-RU" dirty="0" err="1" smtClean="0"/>
              <a:t>ворсиноподібних</a:t>
            </a:r>
            <a:r>
              <a:rPr lang="ru-RU" dirty="0" smtClean="0"/>
              <a:t> структур,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вкриті</a:t>
            </a:r>
            <a:r>
              <a:rPr lang="ru-RU" dirty="0" smtClean="0"/>
              <a:t> шаром </a:t>
            </a:r>
            <a:r>
              <a:rPr lang="ru-RU" dirty="0" err="1" smtClean="0"/>
              <a:t>епітеліальних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схожих на </a:t>
            </a:r>
            <a:r>
              <a:rPr lang="ru-RU" dirty="0" err="1" smtClean="0"/>
              <a:t>епітелій</a:t>
            </a:r>
            <a:r>
              <a:rPr lang="ru-RU" dirty="0" smtClean="0"/>
              <a:t> нормального </a:t>
            </a:r>
            <a:r>
              <a:rPr lang="ru-RU" dirty="0" err="1" smtClean="0"/>
              <a:t>судинного</a:t>
            </a:r>
            <a:r>
              <a:rPr lang="ru-RU" dirty="0" smtClean="0"/>
              <a:t> </a:t>
            </a:r>
            <a:r>
              <a:rPr lang="ru-RU" dirty="0" err="1" smtClean="0"/>
              <a:t>сплетіння</a:t>
            </a:r>
            <a:endParaRPr lang="ru-RU" dirty="0" smtClean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266" name="Group 1026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39269" name="Rectangle 1027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Хоріоїдпапілома</a:t>
              </a:r>
            </a:p>
          </p:txBody>
        </p:sp>
        <p:sp>
          <p:nvSpPr>
            <p:cNvPr id="139270" name="Line 1028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9271" name="Line 1029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9272" name="Line 1030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9273" name="Line 1031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39267" name="Text Box 1032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39268" name="Picture 1034" descr="C:\Мои документы\Лекции мультимедиа\опухоли цнс\хориоидпапиллома микро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57200"/>
            <a:ext cx="7315200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Хоріоїдкарцинома</a:t>
            </a:r>
            <a:r>
              <a:rPr lang="ru-RU" dirty="0" smtClean="0"/>
              <a:t> </a:t>
            </a:r>
            <a:r>
              <a:rPr lang="ru-RU" dirty="0" err="1" smtClean="0"/>
              <a:t>зустрічається</a:t>
            </a:r>
            <a:r>
              <a:rPr lang="ru-RU" dirty="0" smtClean="0"/>
              <a:t> </a:t>
            </a:r>
            <a:r>
              <a:rPr lang="ru-RU" dirty="0" err="1" smtClean="0"/>
              <a:t>видключно</a:t>
            </a:r>
            <a:r>
              <a:rPr lang="ru-RU" dirty="0" smtClean="0"/>
              <a:t> </a:t>
            </a:r>
            <a:r>
              <a:rPr lang="ru-RU" dirty="0" err="1" smtClean="0"/>
              <a:t>рідко</a:t>
            </a:r>
            <a:r>
              <a:rPr lang="ru-RU" dirty="0" smtClean="0"/>
              <a:t>, </a:t>
            </a: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будову</a:t>
            </a:r>
            <a:r>
              <a:rPr lang="ru-RU" dirty="0" smtClean="0"/>
              <a:t> </a:t>
            </a:r>
            <a:r>
              <a:rPr lang="ru-RU" dirty="0" err="1" smtClean="0"/>
              <a:t>папілярного</a:t>
            </a:r>
            <a:r>
              <a:rPr lang="ru-RU" dirty="0" smtClean="0"/>
              <a:t> раку.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Менінгосудинні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endParaRPr lang="ru-RU" dirty="0" smtClean="0"/>
          </a:p>
          <a:p>
            <a:pPr eaLnBrk="1" hangingPunct="1">
              <a:defRPr/>
            </a:pPr>
            <a:endParaRPr lang="uk-UA" dirty="0" smtClean="0"/>
          </a:p>
          <a:p>
            <a:pPr eaLnBrk="1" hangingPunct="1">
              <a:defRPr/>
            </a:pPr>
            <a:r>
              <a:rPr lang="uk-UA" dirty="0" err="1" smtClean="0"/>
              <a:t>Менінгіома</a:t>
            </a:r>
            <a:r>
              <a:rPr lang="uk-UA" dirty="0" smtClean="0"/>
              <a:t> (</a:t>
            </a:r>
            <a:r>
              <a:rPr lang="uk-UA" dirty="0" err="1" smtClean="0"/>
              <a:t>арахноїдендотеліома</a:t>
            </a:r>
            <a:r>
              <a:rPr lang="uk-UA" dirty="0" smtClean="0"/>
              <a:t>) – зріла пухлина, що виникає з клітинних елементів оболонок мозку.</a:t>
            </a:r>
          </a:p>
          <a:p>
            <a:pPr eaLnBrk="1" hangingPunct="1">
              <a:defRPr/>
            </a:pPr>
            <a:r>
              <a:rPr lang="uk-UA" dirty="0" err="1" smtClean="0"/>
              <a:t>Макроскопічно</a:t>
            </a:r>
            <a:r>
              <a:rPr lang="uk-UA" dirty="0" smtClean="0"/>
              <a:t> росте у вигляді вузла, вкритого тонкою капсулою, що </a:t>
            </a:r>
            <a:r>
              <a:rPr lang="uk-UA" dirty="0" err="1" smtClean="0"/>
              <a:t>пов</a:t>
            </a:r>
            <a:r>
              <a:rPr lang="en-US" dirty="0" smtClean="0"/>
              <a:t>’</a:t>
            </a:r>
            <a:r>
              <a:rPr lang="uk-UA" dirty="0" err="1" smtClean="0"/>
              <a:t>язаний</a:t>
            </a:r>
            <a:r>
              <a:rPr lang="uk-UA" dirty="0" smtClean="0"/>
              <a:t> з твердою мозковою оболонкою та </a:t>
            </a:r>
            <a:r>
              <a:rPr lang="uk-UA" dirty="0" err="1" smtClean="0"/>
              <a:t>вдавляється</a:t>
            </a:r>
            <a:r>
              <a:rPr lang="uk-UA" dirty="0" smtClean="0"/>
              <a:t> в мозок. Рідко зустрічаються </a:t>
            </a:r>
            <a:r>
              <a:rPr lang="uk-UA" dirty="0" err="1" smtClean="0"/>
              <a:t>менінгіоми</a:t>
            </a:r>
            <a:r>
              <a:rPr lang="uk-UA" dirty="0" smtClean="0"/>
              <a:t> м</a:t>
            </a:r>
            <a:r>
              <a:rPr lang="en-US" dirty="0" smtClean="0"/>
              <a:t>’</a:t>
            </a:r>
            <a:r>
              <a:rPr lang="uk-UA" dirty="0" smtClean="0"/>
              <a:t>якої оболонки, що знаходиться в </a:t>
            </a:r>
            <a:r>
              <a:rPr lang="uk-UA" dirty="0" err="1" smtClean="0"/>
              <a:t>Сильвієвій</a:t>
            </a:r>
            <a:r>
              <a:rPr lang="uk-UA" dirty="0" smtClean="0"/>
              <a:t> борозні.</a:t>
            </a:r>
            <a:endParaRPr lang="ru-RU" dirty="0" smtClean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38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42341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Менінгіома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42342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2343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2344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2345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42339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42340" name="Picture 9" descr="C:\Мои документы\Лекции мультимедиа\цнс\cns1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33400"/>
            <a:ext cx="7239000" cy="473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62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43365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Менінгіома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43366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3367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3368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3369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43363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43364" name="Picture 9" descr="C:\Мои документы\Лекции мультимедиа\цнс\cns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609600"/>
            <a:ext cx="6858000" cy="449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Тканина </a:t>
            </a:r>
            <a:r>
              <a:rPr lang="ru-RU" dirty="0" err="1" smtClean="0"/>
              <a:t>пухлини</a:t>
            </a:r>
            <a:r>
              <a:rPr lang="ru-RU" dirty="0" smtClean="0"/>
              <a:t> на </a:t>
            </a:r>
            <a:r>
              <a:rPr lang="ru-RU" dirty="0" err="1" smtClean="0"/>
              <a:t>розрізі</a:t>
            </a:r>
            <a:r>
              <a:rPr lang="ru-RU" dirty="0" smtClean="0"/>
              <a:t> волокниста, </a:t>
            </a:r>
            <a:r>
              <a:rPr lang="ru-RU" dirty="0" err="1" smtClean="0"/>
              <a:t>щільна</a:t>
            </a:r>
            <a:r>
              <a:rPr lang="ru-RU" dirty="0" smtClean="0"/>
              <a:t>, </a:t>
            </a:r>
            <a:r>
              <a:rPr lang="ru-RU" dirty="0" err="1" smtClean="0"/>
              <a:t>білого</a:t>
            </a:r>
            <a:r>
              <a:rPr lang="ru-RU" dirty="0" smtClean="0"/>
              <a:t> </a:t>
            </a:r>
            <a:r>
              <a:rPr lang="ru-RU" dirty="0" err="1" smtClean="0"/>
              <a:t>кольору</a:t>
            </a:r>
            <a:r>
              <a:rPr lang="ru-RU" dirty="0" smtClean="0"/>
              <a:t>.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призводити</a:t>
            </a:r>
            <a:r>
              <a:rPr lang="ru-RU" dirty="0" smtClean="0"/>
              <a:t> до </a:t>
            </a:r>
            <a:r>
              <a:rPr lang="ru-RU" dirty="0" err="1" smtClean="0"/>
              <a:t>атрофії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тиску</a:t>
            </a:r>
            <a:r>
              <a:rPr lang="ru-RU" dirty="0" smtClean="0"/>
              <a:t> </a:t>
            </a:r>
            <a:r>
              <a:rPr lang="ru-RU" dirty="0" err="1" smtClean="0"/>
              <a:t>кісткової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r>
              <a:rPr lang="ru-RU" dirty="0" smtClean="0"/>
              <a:t>, </a:t>
            </a:r>
            <a:r>
              <a:rPr lang="ru-RU" dirty="0" err="1" smtClean="0"/>
              <a:t>виходити</a:t>
            </a:r>
            <a:r>
              <a:rPr lang="ru-RU" dirty="0" smtClean="0"/>
              <a:t> за </a:t>
            </a:r>
            <a:r>
              <a:rPr lang="ru-RU" dirty="0" err="1" smtClean="0"/>
              <a:t>межі</a:t>
            </a:r>
            <a:r>
              <a:rPr lang="ru-RU" dirty="0" smtClean="0"/>
              <a:t> черепа, </a:t>
            </a:r>
            <a:r>
              <a:rPr lang="ru-RU" dirty="0" err="1" smtClean="0"/>
              <a:t>проростати</a:t>
            </a:r>
            <a:r>
              <a:rPr lang="ru-RU" dirty="0" smtClean="0"/>
              <a:t> в м</a:t>
            </a:r>
            <a:r>
              <a:rPr lang="en-US" dirty="0" smtClean="0"/>
              <a:t>’</a:t>
            </a:r>
            <a:r>
              <a:rPr lang="uk-UA" dirty="0" err="1" smtClean="0"/>
              <a:t>язову</a:t>
            </a:r>
            <a:r>
              <a:rPr lang="uk-UA" dirty="0" smtClean="0"/>
              <a:t> тканину та формувати </a:t>
            </a:r>
            <a:r>
              <a:rPr lang="uk-UA" dirty="0" err="1" smtClean="0"/>
              <a:t>екстракраніальні</a:t>
            </a:r>
            <a:r>
              <a:rPr lang="uk-UA" dirty="0" smtClean="0"/>
              <a:t> вузли.</a:t>
            </a:r>
            <a:endParaRPr lang="ru-RU" dirty="0" smtClean="0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існує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варіантів</a:t>
            </a:r>
            <a:r>
              <a:rPr lang="ru-RU" dirty="0" smtClean="0"/>
              <a:t> в </a:t>
            </a:r>
            <a:r>
              <a:rPr lang="ru-RU" dirty="0" err="1" smtClean="0"/>
              <a:t>залежності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клітинного</a:t>
            </a:r>
            <a:r>
              <a:rPr lang="ru-RU" dirty="0" smtClean="0"/>
              <a:t> складу.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характерними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світлі</a:t>
            </a:r>
            <a:r>
              <a:rPr lang="ru-RU" dirty="0" smtClean="0"/>
              <a:t> </a:t>
            </a:r>
            <a:r>
              <a:rPr lang="ru-RU" dirty="0" err="1" smtClean="0"/>
              <a:t>полігональні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округло-овальними</a:t>
            </a:r>
            <a:r>
              <a:rPr lang="ru-RU" dirty="0" smtClean="0"/>
              <a:t> ядрами,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ніжним</a:t>
            </a:r>
            <a:r>
              <a:rPr lang="ru-RU" dirty="0" smtClean="0"/>
              <a:t> </a:t>
            </a:r>
            <a:r>
              <a:rPr lang="ru-RU" dirty="0" err="1" smtClean="0"/>
              <a:t>малюнком</a:t>
            </a:r>
            <a:r>
              <a:rPr lang="ru-RU" dirty="0" smtClean="0"/>
              <a:t> хроматину. </a:t>
            </a:r>
            <a:r>
              <a:rPr lang="ru-RU" dirty="0" err="1" smtClean="0"/>
              <a:t>Нерідко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альвеолярний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. </a:t>
            </a: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зустрічається</a:t>
            </a:r>
            <a:r>
              <a:rPr lang="ru-RU" dirty="0" smtClean="0"/>
              <a:t> велика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псамоматозних</a:t>
            </a:r>
            <a:r>
              <a:rPr lang="ru-RU" dirty="0" smtClean="0"/>
              <a:t> </a:t>
            </a:r>
            <a:r>
              <a:rPr lang="ru-RU" dirty="0" err="1" smtClean="0"/>
              <a:t>тілець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34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46437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Менінгіома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46438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6439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6440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6441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46435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46436" name="Picture 9" descr="C:\Мои документы\Лекции мультимедиа\цнс\cns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685800"/>
            <a:ext cx="6402388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58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47461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Менінготеліальна менінгіома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47462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7463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7464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7465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47459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47460" name="Picture 10" descr="C:\Мои документы\Лекции мультимедиа\опухоли цнс\менинготелиальная менингиом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28600"/>
            <a:ext cx="7467600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482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48485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Менінготеліальна менінгіома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48486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8487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8488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8489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48483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48484" name="Picture 10" descr="C:\Мои документы\Лекции мультимедиа\опухоли цнс\менинготелиальная менингиома 0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81000"/>
            <a:ext cx="7391400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506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49509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Псамоматозна менінгіома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49510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9511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9512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9513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49507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49508" name="Picture 10" descr="C:\Мои документы\Лекции мультимедиа\опухоли цнс\псаммоматозная менингиом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533400"/>
            <a:ext cx="7620000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530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50533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Фібробластична менінгіома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50534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0535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0536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0537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0531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50532" name="Picture 10" descr="C:\Мои документы\Лекции мультимедиа\опухоли цнс\фибробластическая менингиом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533400"/>
            <a:ext cx="7543800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554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51557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Фібробластична менінгіома</a:t>
              </a:r>
              <a:endParaRPr lang="ru-RU" sz="2400" b="1">
                <a:solidFill>
                  <a:schemeClr val="hlink"/>
                </a:solidFill>
                <a:latin typeface="AvantGarde Bk BT" pitchFamily="34" charset="0"/>
              </a:endParaRPr>
            </a:p>
          </p:txBody>
        </p:sp>
        <p:sp>
          <p:nvSpPr>
            <p:cNvPr id="151558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1559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1560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1561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1555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51556" name="Picture 10" descr="C:\Мои документы\Лекции мультимедиа\опухоли цнс\секретирующая менингиом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04800"/>
            <a:ext cx="7696200" cy="518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err="1" smtClean="0"/>
              <a:t>Менінгіальна</a:t>
            </a:r>
            <a:r>
              <a:rPr lang="uk-UA" dirty="0" smtClean="0"/>
              <a:t> саркома – злоякісний аналог </a:t>
            </a:r>
            <a:r>
              <a:rPr lang="uk-UA" dirty="0" err="1" smtClean="0"/>
              <a:t>менінгіоми</a:t>
            </a:r>
            <a:r>
              <a:rPr lang="uk-UA" dirty="0" smtClean="0"/>
              <a:t>. Спостерігається, як правило, у дітей та у юнацькому віці.</a:t>
            </a:r>
          </a:p>
          <a:p>
            <a:pPr eaLnBrk="1" hangingPunct="1">
              <a:defRPr/>
            </a:pPr>
            <a:r>
              <a:rPr lang="uk-UA" dirty="0" err="1" smtClean="0"/>
              <a:t>Макроскопічно</a:t>
            </a:r>
            <a:r>
              <a:rPr lang="uk-UA" dirty="0" smtClean="0"/>
              <a:t> росте </a:t>
            </a:r>
            <a:r>
              <a:rPr lang="uk-UA" dirty="0" err="1" smtClean="0"/>
              <a:t>інфільтративно</a:t>
            </a:r>
            <a:r>
              <a:rPr lang="uk-UA" dirty="0" smtClean="0"/>
              <a:t>, </a:t>
            </a:r>
            <a:r>
              <a:rPr lang="uk-UA" dirty="0" err="1" smtClean="0"/>
              <a:t>бляшкоподібної</a:t>
            </a:r>
            <a:r>
              <a:rPr lang="uk-UA" dirty="0" smtClean="0"/>
              <a:t> форми, сіро-рожевого кольору.</a:t>
            </a:r>
          </a:p>
          <a:p>
            <a:pPr eaLnBrk="1" hangingPunct="1">
              <a:defRPr/>
            </a:pPr>
            <a:r>
              <a:rPr lang="uk-UA" dirty="0" smtClean="0"/>
              <a:t>Мікроскопічно має будову </a:t>
            </a:r>
            <a:r>
              <a:rPr lang="uk-UA" dirty="0" err="1" smtClean="0"/>
              <a:t>гемангіоендотеліоми</a:t>
            </a:r>
            <a:r>
              <a:rPr lang="uk-UA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периферичних</a:t>
            </a:r>
            <a:r>
              <a:rPr lang="ru-RU" dirty="0" smtClean="0"/>
              <a:t> </a:t>
            </a:r>
            <a:r>
              <a:rPr lang="ru-RU" dirty="0" err="1" smtClean="0"/>
              <a:t>нервів</a:t>
            </a:r>
            <a:endParaRPr lang="ru-RU" dirty="0" smtClean="0"/>
          </a:p>
        </p:txBody>
      </p:sp>
      <p:sp>
        <p:nvSpPr>
          <p:cNvPr id="2979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smtClean="0"/>
              <a:t>Невринома (</a:t>
            </a:r>
            <a:r>
              <a:rPr lang="ru-RU" dirty="0" err="1" smtClean="0"/>
              <a:t>шванома</a:t>
            </a:r>
            <a:r>
              <a:rPr lang="ru-RU" dirty="0" smtClean="0"/>
              <a:t>, </a:t>
            </a:r>
            <a:r>
              <a:rPr lang="ru-RU" dirty="0" err="1" smtClean="0"/>
              <a:t>неврилемома</a:t>
            </a:r>
            <a:r>
              <a:rPr lang="ru-RU" dirty="0" smtClean="0"/>
              <a:t>) – </a:t>
            </a:r>
            <a:r>
              <a:rPr lang="ru-RU" dirty="0" err="1" smtClean="0"/>
              <a:t>зріла</a:t>
            </a:r>
            <a:r>
              <a:rPr lang="ru-RU" dirty="0" smtClean="0"/>
              <a:t>, </a:t>
            </a:r>
            <a:r>
              <a:rPr lang="ru-RU" dirty="0" err="1" smtClean="0"/>
              <a:t>доброякісна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, </a:t>
            </a:r>
            <a:r>
              <a:rPr lang="ru-RU" dirty="0" err="1" smtClean="0"/>
              <a:t>зв</a:t>
            </a:r>
            <a:r>
              <a:rPr lang="en-US" dirty="0" smtClean="0"/>
              <a:t>’</a:t>
            </a:r>
            <a:r>
              <a:rPr lang="uk-UA" dirty="0" err="1" smtClean="0"/>
              <a:t>язана</a:t>
            </a:r>
            <a:r>
              <a:rPr lang="uk-UA" dirty="0" smtClean="0"/>
              <a:t> зі </a:t>
            </a:r>
            <a:r>
              <a:rPr lang="uk-UA" dirty="0" err="1" smtClean="0"/>
              <a:t>шванівською</a:t>
            </a:r>
            <a:r>
              <a:rPr lang="uk-UA" dirty="0" smtClean="0"/>
              <a:t> оболонкою нервів.</a:t>
            </a:r>
          </a:p>
          <a:p>
            <a:pPr eaLnBrk="1" hangingPunct="1">
              <a:defRPr/>
            </a:pPr>
            <a:r>
              <a:rPr lang="uk-UA" dirty="0" smtClean="0"/>
              <a:t>Локалізується в м</a:t>
            </a:r>
            <a:r>
              <a:rPr lang="en-US" dirty="0" smtClean="0"/>
              <a:t>’</a:t>
            </a:r>
            <a:r>
              <a:rPr lang="uk-UA" dirty="0" smtClean="0"/>
              <a:t>яких тканинах за ходом нервових стволів, черепних (частіше слухового) нервів, рідше – у внутрішніх органах</a:t>
            </a: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Макроскопічно</a:t>
            </a:r>
            <a:r>
              <a:rPr lang="ru-RU" dirty="0" smtClean="0"/>
              <a:t> </a:t>
            </a:r>
            <a:r>
              <a:rPr lang="ru-RU" dirty="0" err="1" smtClean="0"/>
              <a:t>являє</a:t>
            </a:r>
            <a:r>
              <a:rPr lang="ru-RU" dirty="0" smtClean="0"/>
              <a:t> собою </a:t>
            </a:r>
            <a:r>
              <a:rPr lang="ru-RU" dirty="0" err="1" smtClean="0"/>
              <a:t>вузол</a:t>
            </a:r>
            <a:r>
              <a:rPr lang="ru-RU" dirty="0" smtClean="0"/>
              <a:t> 2-3 см (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досягати</a:t>
            </a:r>
            <a:r>
              <a:rPr lang="ru-RU" dirty="0" smtClean="0"/>
              <a:t> 20 см ) у </a:t>
            </a:r>
            <a:r>
              <a:rPr lang="ru-RU" dirty="0" err="1" smtClean="0"/>
              <a:t>діаметрі</a:t>
            </a:r>
            <a:r>
              <a:rPr lang="ru-RU" dirty="0" smtClean="0"/>
              <a:t>, м</a:t>
            </a:r>
            <a:r>
              <a:rPr lang="en-US" dirty="0" smtClean="0"/>
              <a:t>’</a:t>
            </a:r>
            <a:r>
              <a:rPr lang="uk-UA" dirty="0" smtClean="0"/>
              <a:t>яко-еластичної консистенції, </a:t>
            </a:r>
            <a:r>
              <a:rPr lang="uk-UA" dirty="0" err="1" smtClean="0"/>
              <a:t>розувато-білого</a:t>
            </a:r>
            <a:r>
              <a:rPr lang="uk-UA" dirty="0" smtClean="0"/>
              <a:t> кольору, однорідний.</a:t>
            </a:r>
            <a:endParaRPr lang="ru-RU" dirty="0" smtClean="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650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55653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Шванома</a:t>
              </a:r>
            </a:p>
          </p:txBody>
        </p:sp>
        <p:sp>
          <p:nvSpPr>
            <p:cNvPr id="155654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5655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5656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5657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5651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55652" name="Picture 9" descr="C:\Мои документы\Лекции мультимедиа\опухоли цнс\шваннома 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81000"/>
            <a:ext cx="73152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74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56677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Шванома</a:t>
              </a:r>
            </a:p>
          </p:txBody>
        </p:sp>
        <p:sp>
          <p:nvSpPr>
            <p:cNvPr id="156678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6679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6680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6681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6675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56676" name="Picture 9" descr="C:\Мои документы\Лекции мультимедиа\опухоли цнс\шваннома 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838200"/>
            <a:ext cx="6402388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 представлена пучками </a:t>
            </a:r>
            <a:r>
              <a:rPr lang="ru-RU" dirty="0" err="1" smtClean="0"/>
              <a:t>клітин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овальними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витягнутими</a:t>
            </a:r>
            <a:r>
              <a:rPr lang="ru-RU" dirty="0" smtClean="0"/>
              <a:t> ядрами.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722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58725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Шванома, мале збільшення</a:t>
              </a:r>
            </a:p>
          </p:txBody>
        </p:sp>
        <p:sp>
          <p:nvSpPr>
            <p:cNvPr id="158726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27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28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29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8723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58724" name="Picture 9" descr="C:\Мои документы\Лекции мультимедиа\опухоли цнс\шваннома микро 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81000"/>
            <a:ext cx="7162800" cy="470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746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59749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Шванома, велике збільшення</a:t>
              </a:r>
            </a:p>
          </p:txBody>
        </p:sp>
        <p:sp>
          <p:nvSpPr>
            <p:cNvPr id="159750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9751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9752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9753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9747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59748" name="Picture 9" descr="C:\Мои документы\Лекции мультимедиа\опухоли цнс\шваннома микро 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457200"/>
            <a:ext cx="708660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60773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Шванома, видно накопичення жиру у клітинах</a:t>
              </a:r>
            </a:p>
          </p:txBody>
        </p:sp>
        <p:sp>
          <p:nvSpPr>
            <p:cNvPr id="160774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0775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0776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0777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60771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60772" name="Picture 9" descr="C:\Мои документы\Лекции мультимедиа\опухоли цнс\шваннома микро 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"/>
            <a:ext cx="8077200" cy="511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794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61797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Шванома, паличкоподібні ядра утворюють палісадні структури</a:t>
              </a:r>
            </a:p>
          </p:txBody>
        </p:sp>
        <p:sp>
          <p:nvSpPr>
            <p:cNvPr id="161798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1799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1800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1801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61795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61796" name="Picture 9" descr="C:\Мои документы\Лекции мультимедиа\опухоли цнс\шваннома микро 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57200"/>
            <a:ext cx="7620000" cy="489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818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62821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Шванома, меланотипічний підтип, фарбування за Фонтана</a:t>
              </a:r>
            </a:p>
          </p:txBody>
        </p:sp>
        <p:sp>
          <p:nvSpPr>
            <p:cNvPr id="162822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2823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2824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2825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62819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62820" name="Picture 9" descr="C:\Мои документы\Лекции мультимедиа\опухоли цнс\шваннома микро 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81000"/>
            <a:ext cx="7315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Клітинно-волокнисті</a:t>
            </a:r>
            <a:r>
              <a:rPr lang="ru-RU" dirty="0" smtClean="0"/>
              <a:t> пучки </a:t>
            </a:r>
            <a:r>
              <a:rPr lang="ru-RU" dirty="0" err="1" smtClean="0"/>
              <a:t>формують</a:t>
            </a:r>
            <a:r>
              <a:rPr lang="ru-RU" dirty="0" smtClean="0"/>
              <a:t> </a:t>
            </a:r>
            <a:r>
              <a:rPr lang="ru-RU" dirty="0" err="1" smtClean="0"/>
              <a:t>ритмічні</a:t>
            </a:r>
            <a:r>
              <a:rPr lang="ru-RU" dirty="0" smtClean="0"/>
              <a:t> </a:t>
            </a:r>
            <a:r>
              <a:rPr lang="ru-RU" dirty="0" err="1" smtClean="0"/>
              <a:t>структури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палісадних</a:t>
            </a:r>
            <a:r>
              <a:rPr lang="ru-RU" dirty="0" smtClean="0"/>
              <a:t> структур, </a:t>
            </a:r>
            <a:r>
              <a:rPr lang="ru-RU" dirty="0" err="1" smtClean="0"/>
              <a:t>утворених</a:t>
            </a:r>
            <a:r>
              <a:rPr lang="ru-RU" dirty="0" smtClean="0"/>
              <a:t> </a:t>
            </a:r>
            <a:r>
              <a:rPr lang="ru-RU" dirty="0" err="1" smtClean="0"/>
              <a:t>паралельними</a:t>
            </a:r>
            <a:r>
              <a:rPr lang="ru-RU" dirty="0" smtClean="0"/>
              <a:t> рядами правильно </a:t>
            </a:r>
            <a:r>
              <a:rPr lang="ru-RU" dirty="0" err="1" smtClean="0"/>
              <a:t>орієнтованих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розташовуються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частоколу,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якими</a:t>
            </a:r>
            <a:r>
              <a:rPr lang="ru-RU" dirty="0" smtClean="0"/>
              <a:t> </a:t>
            </a:r>
            <a:r>
              <a:rPr lang="ru-RU" dirty="0" err="1" smtClean="0"/>
              <a:t>знаходиться</a:t>
            </a:r>
            <a:r>
              <a:rPr lang="ru-RU" dirty="0" smtClean="0"/>
              <a:t> гомогенна </a:t>
            </a:r>
            <a:r>
              <a:rPr lang="ru-RU" dirty="0" err="1" smtClean="0"/>
              <a:t>безклітинна</a:t>
            </a:r>
            <a:r>
              <a:rPr lang="ru-RU" dirty="0" smtClean="0"/>
              <a:t> зона.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структури</a:t>
            </a:r>
            <a:r>
              <a:rPr lang="ru-RU" dirty="0" smtClean="0"/>
              <a:t> </a:t>
            </a:r>
            <a:r>
              <a:rPr lang="ru-RU" dirty="0" err="1" smtClean="0"/>
              <a:t>отримали</a:t>
            </a:r>
            <a:r>
              <a:rPr lang="ru-RU" dirty="0" smtClean="0"/>
              <a:t> </a:t>
            </a:r>
            <a:r>
              <a:rPr lang="ru-RU" dirty="0" err="1" smtClean="0"/>
              <a:t>назву</a:t>
            </a:r>
            <a:r>
              <a:rPr lang="ru-RU" dirty="0" smtClean="0"/>
              <a:t> </a:t>
            </a:r>
            <a:r>
              <a:rPr lang="ru-RU" dirty="0" err="1" smtClean="0"/>
              <a:t>тілець</a:t>
            </a:r>
            <a:r>
              <a:rPr lang="ru-RU" dirty="0" smtClean="0"/>
              <a:t> </a:t>
            </a:r>
            <a:r>
              <a:rPr lang="ru-RU" dirty="0" err="1" smtClean="0"/>
              <a:t>Верокая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Нейрофіброма</a:t>
            </a:r>
            <a:r>
              <a:rPr lang="ru-RU" dirty="0" smtClean="0"/>
              <a:t> – </a:t>
            </a:r>
            <a:r>
              <a:rPr lang="ru-RU" dirty="0" err="1" smtClean="0"/>
              <a:t>зріла</a:t>
            </a:r>
            <a:r>
              <a:rPr lang="ru-RU" dirty="0" smtClean="0"/>
              <a:t> </a:t>
            </a:r>
            <a:r>
              <a:rPr lang="ru-RU" dirty="0" err="1" smtClean="0"/>
              <a:t>доброякісна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елементів</a:t>
            </a:r>
            <a:r>
              <a:rPr lang="ru-RU" dirty="0" smtClean="0"/>
              <a:t> </a:t>
            </a:r>
            <a:r>
              <a:rPr lang="ru-RU" dirty="0" err="1" smtClean="0"/>
              <a:t>ендоперіневрія</a:t>
            </a:r>
            <a:r>
              <a:rPr lang="ru-RU" dirty="0" smtClean="0"/>
              <a:t>. </a:t>
            </a:r>
            <a:r>
              <a:rPr lang="ru-RU" dirty="0" err="1" smtClean="0"/>
              <a:t>Локалізація</a:t>
            </a:r>
            <a:r>
              <a:rPr lang="ru-RU" dirty="0" smtClean="0"/>
              <a:t>, </a:t>
            </a:r>
            <a:r>
              <a:rPr lang="ru-RU" dirty="0" err="1" smtClean="0"/>
              <a:t>макроскопічна</a:t>
            </a:r>
            <a:r>
              <a:rPr lang="ru-RU" dirty="0" smtClean="0"/>
              <a:t> картина </a:t>
            </a:r>
            <a:r>
              <a:rPr lang="ru-RU" dirty="0" err="1" smtClean="0"/>
              <a:t>ідентична</a:t>
            </a:r>
            <a:r>
              <a:rPr lang="ru-RU" dirty="0" smtClean="0"/>
              <a:t> </a:t>
            </a:r>
            <a:r>
              <a:rPr lang="ru-RU" dirty="0" err="1" smtClean="0"/>
              <a:t>невриномі</a:t>
            </a:r>
            <a:r>
              <a:rPr lang="ru-RU" dirty="0" smtClean="0"/>
              <a:t>. </a:t>
            </a: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відрізняється</a:t>
            </a:r>
            <a:r>
              <a:rPr lang="ru-RU" dirty="0" smtClean="0"/>
              <a:t> </a:t>
            </a:r>
            <a:r>
              <a:rPr lang="ru-RU" dirty="0" err="1" smtClean="0"/>
              <a:t>менша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витягнуту</a:t>
            </a:r>
            <a:r>
              <a:rPr lang="ru-RU" dirty="0" smtClean="0"/>
              <a:t> та </a:t>
            </a:r>
            <a:r>
              <a:rPr lang="ru-RU" dirty="0" err="1" smtClean="0"/>
              <a:t>звиту</a:t>
            </a:r>
            <a:r>
              <a:rPr lang="ru-RU" dirty="0" smtClean="0"/>
              <a:t> форму ядер, велика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сполучнотканинних</a:t>
            </a:r>
            <a:r>
              <a:rPr lang="ru-RU" dirty="0" smtClean="0"/>
              <a:t> волокон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890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65893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Нейрофіброма</a:t>
              </a:r>
            </a:p>
          </p:txBody>
        </p:sp>
        <p:sp>
          <p:nvSpPr>
            <p:cNvPr id="165894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5895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5896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5897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65891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65892" name="Picture 9" descr="C:\Мои документы\Лекции мультимедиа\опухоли цнс\нейрофиброма микро 0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57200"/>
            <a:ext cx="7696200" cy="480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914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66917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Нейрофіброма, імпрегнація сріблом</a:t>
              </a:r>
            </a:p>
          </p:txBody>
        </p:sp>
        <p:sp>
          <p:nvSpPr>
            <p:cNvPr id="166918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6919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6920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6921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66915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66916" name="Picture 9" descr="C:\Мои документы\Лекции мультимедиа\опухоли цнс\нейрофиброма микро 0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57200"/>
            <a:ext cx="75438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938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67941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Нейрофіброма, імпрегнація сріблом</a:t>
              </a:r>
            </a:p>
          </p:txBody>
        </p:sp>
        <p:sp>
          <p:nvSpPr>
            <p:cNvPr id="167942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7943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7944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7945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67939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67940" name="Picture 9" descr="C:\Мои документы\Лекции мультимедиа\опухоли цнс\нейрофиброма микро 0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81000"/>
            <a:ext cx="7543800" cy="481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962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68965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Нейрофіброма, фарбування крезил-віолетом</a:t>
              </a:r>
            </a:p>
          </p:txBody>
        </p:sp>
        <p:sp>
          <p:nvSpPr>
            <p:cNvPr id="168966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8967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8968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8969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68963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68964" name="Picture 9" descr="C:\Мои документы\Лекции мультимедиа\опухоли цнс\нейрофиброма микро 0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57200"/>
            <a:ext cx="7315200" cy="468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Злоякісна</a:t>
            </a:r>
            <a:r>
              <a:rPr lang="ru-RU" dirty="0" smtClean="0"/>
              <a:t> невринома – </a:t>
            </a:r>
            <a:r>
              <a:rPr lang="ru-RU" dirty="0" err="1" smtClean="0"/>
              <a:t>незріла</a:t>
            </a:r>
            <a:r>
              <a:rPr lang="ru-RU" dirty="0" smtClean="0"/>
              <a:t> </a:t>
            </a:r>
            <a:r>
              <a:rPr lang="ru-RU" dirty="0" err="1" smtClean="0"/>
              <a:t>злоякісна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.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зустрічається</a:t>
            </a:r>
            <a:r>
              <a:rPr lang="ru-RU" dirty="0" smtClean="0"/>
              <a:t> у </a:t>
            </a:r>
            <a:r>
              <a:rPr lang="ru-RU" dirty="0" err="1" smtClean="0"/>
              <a:t>чоловіків</a:t>
            </a:r>
            <a:r>
              <a:rPr lang="ru-RU" dirty="0" smtClean="0"/>
              <a:t> молодого </a:t>
            </a:r>
            <a:r>
              <a:rPr lang="ru-RU" dirty="0" err="1" smtClean="0"/>
              <a:t>віку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злоякісні</a:t>
            </a:r>
            <a:r>
              <a:rPr lang="ru-RU" dirty="0" smtClean="0"/>
              <a:t> </a:t>
            </a:r>
            <a:r>
              <a:rPr lang="ru-RU" dirty="0" err="1" smtClean="0"/>
              <a:t>невриноми</a:t>
            </a:r>
            <a:r>
              <a:rPr lang="ru-RU" dirty="0" smtClean="0"/>
              <a:t> </a:t>
            </a:r>
            <a:r>
              <a:rPr lang="ru-RU" dirty="0" err="1" smtClean="0"/>
              <a:t>грудної</a:t>
            </a:r>
            <a:r>
              <a:rPr lang="ru-RU" dirty="0" smtClean="0"/>
              <a:t> </a:t>
            </a:r>
            <a:r>
              <a:rPr lang="ru-RU" dirty="0" err="1" smtClean="0"/>
              <a:t>порожнини</a:t>
            </a:r>
            <a:r>
              <a:rPr lang="ru-RU" dirty="0" smtClean="0"/>
              <a:t> </a:t>
            </a:r>
            <a:r>
              <a:rPr lang="ru-RU" dirty="0" err="1" smtClean="0"/>
              <a:t>зустрічаються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 у </a:t>
            </a:r>
            <a:r>
              <a:rPr lang="ru-RU" dirty="0" err="1" smtClean="0"/>
              <a:t>жінок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протікають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агресивно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err="1" smtClean="0"/>
              <a:t>Макроскопічно</a:t>
            </a:r>
            <a:r>
              <a:rPr lang="uk-UA" dirty="0" smtClean="0"/>
              <a:t> пухлина має вигляд одного чи декількох вузлів (характерним є </a:t>
            </a:r>
            <a:r>
              <a:rPr lang="uk-UA" dirty="0" err="1" smtClean="0"/>
              <a:t>мультицентричний</a:t>
            </a:r>
            <a:r>
              <a:rPr lang="uk-UA" dirty="0" smtClean="0"/>
              <a:t> ріст) м</a:t>
            </a:r>
            <a:r>
              <a:rPr lang="en-US" dirty="0" smtClean="0"/>
              <a:t>’</a:t>
            </a:r>
            <a:r>
              <a:rPr lang="uk-UA" dirty="0" smtClean="0"/>
              <a:t>яко-еластичної консистенції,жовтувато-рожево-білого кольору з </a:t>
            </a:r>
            <a:r>
              <a:rPr lang="uk-UA" dirty="0" err="1" smtClean="0"/>
              <a:t>обширними</a:t>
            </a:r>
            <a:r>
              <a:rPr lang="uk-UA" dirty="0" smtClean="0"/>
              <a:t> ділянками крововиливів, ослизнення, некрозу, наявністю </a:t>
            </a:r>
            <a:r>
              <a:rPr lang="uk-UA" dirty="0" err="1" smtClean="0"/>
              <a:t>кістозних</a:t>
            </a:r>
            <a:r>
              <a:rPr lang="uk-UA" dirty="0" smtClean="0"/>
              <a:t> порожнин</a:t>
            </a:r>
            <a:endParaRPr lang="ru-RU" dirty="0" smtClean="0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характеризується</a:t>
            </a:r>
            <a:r>
              <a:rPr lang="ru-RU" dirty="0" smtClean="0"/>
              <a:t> </a:t>
            </a:r>
            <a:r>
              <a:rPr lang="ru-RU" dirty="0" err="1" smtClean="0"/>
              <a:t>різко</a:t>
            </a:r>
            <a:r>
              <a:rPr lang="ru-RU" dirty="0" smtClean="0"/>
              <a:t> </a:t>
            </a:r>
            <a:r>
              <a:rPr lang="ru-RU" dirty="0" err="1" smtClean="0"/>
              <a:t>вираженим</a:t>
            </a:r>
            <a:r>
              <a:rPr lang="ru-RU" dirty="0" smtClean="0"/>
              <a:t> </a:t>
            </a:r>
            <a:r>
              <a:rPr lang="ru-RU" dirty="0" err="1" smtClean="0"/>
              <a:t>поліморфізмом</a:t>
            </a:r>
            <a:r>
              <a:rPr lang="ru-RU" dirty="0" smtClean="0"/>
              <a:t>. </a:t>
            </a:r>
            <a:r>
              <a:rPr lang="ru-RU" dirty="0" err="1" smtClean="0"/>
              <a:t>Характерними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овальними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витягнутими</a:t>
            </a:r>
            <a:r>
              <a:rPr lang="ru-RU" dirty="0" smtClean="0"/>
              <a:t> ядрами,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розташовуються</a:t>
            </a:r>
            <a:r>
              <a:rPr lang="ru-RU" dirty="0" smtClean="0"/>
              <a:t> </a:t>
            </a:r>
            <a:r>
              <a:rPr lang="ru-RU" dirty="0" err="1" smtClean="0"/>
              <a:t>неупорядковано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утворюють</a:t>
            </a:r>
            <a:r>
              <a:rPr lang="ru-RU" dirty="0" smtClean="0"/>
              <a:t> пучки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палісадів</a:t>
            </a:r>
            <a:r>
              <a:rPr lang="ru-RU" dirty="0" smtClean="0"/>
              <a:t> та </a:t>
            </a:r>
            <a:r>
              <a:rPr lang="ru-RU" dirty="0" err="1" smtClean="0"/>
              <a:t>завихрень</a:t>
            </a:r>
            <a:r>
              <a:rPr lang="ru-RU" dirty="0" smtClean="0"/>
              <a:t>. </a:t>
            </a:r>
            <a:r>
              <a:rPr lang="ru-RU" dirty="0" err="1" smtClean="0"/>
              <a:t>Зустрічаються</a:t>
            </a:r>
            <a:r>
              <a:rPr lang="ru-RU" dirty="0" smtClean="0"/>
              <a:t> </a:t>
            </a:r>
            <a:r>
              <a:rPr lang="ru-RU" dirty="0" err="1" smtClean="0"/>
              <a:t>багатоядерні</a:t>
            </a:r>
            <a:r>
              <a:rPr lang="ru-RU" dirty="0" smtClean="0"/>
              <a:t> </a:t>
            </a:r>
            <a:r>
              <a:rPr lang="ru-RU" dirty="0" err="1" smtClean="0"/>
              <a:t>сипласти</a:t>
            </a:r>
            <a:r>
              <a:rPr lang="ru-RU" dirty="0" smtClean="0"/>
              <a:t>, </a:t>
            </a:r>
            <a:r>
              <a:rPr lang="ru-RU" dirty="0" err="1" smtClean="0"/>
              <a:t>окремі</a:t>
            </a:r>
            <a:r>
              <a:rPr lang="ru-RU" dirty="0" smtClean="0"/>
              <a:t> </a:t>
            </a:r>
            <a:r>
              <a:rPr lang="ru-RU" dirty="0" err="1" smtClean="0"/>
              <a:t>ксантомні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Спочатку поширення пухлини йде за </a:t>
            </a:r>
            <a:r>
              <a:rPr lang="uk-UA" dirty="0" err="1" smtClean="0"/>
              <a:t>периневральним</a:t>
            </a:r>
            <a:r>
              <a:rPr lang="uk-UA" dirty="0" smtClean="0"/>
              <a:t> та </a:t>
            </a:r>
            <a:r>
              <a:rPr lang="uk-UA" dirty="0" err="1" smtClean="0"/>
              <a:t>периваскулярним</a:t>
            </a:r>
            <a:r>
              <a:rPr lang="uk-UA" dirty="0" smtClean="0"/>
              <a:t> просторами. Метастазує </a:t>
            </a:r>
            <a:r>
              <a:rPr lang="uk-UA" dirty="0" err="1" smtClean="0"/>
              <a:t>гематогенно</a:t>
            </a:r>
            <a:r>
              <a:rPr lang="uk-UA" dirty="0" smtClean="0"/>
              <a:t> в легені та печінку.</a:t>
            </a:r>
            <a:endParaRPr lang="ru-RU" dirty="0" smtClean="0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симпатичних</a:t>
            </a:r>
            <a:r>
              <a:rPr lang="ru-RU" dirty="0" smtClean="0"/>
              <a:t> </a:t>
            </a:r>
            <a:r>
              <a:rPr lang="ru-RU" dirty="0" err="1" smtClean="0"/>
              <a:t>гангліїв</a:t>
            </a:r>
            <a:endParaRPr lang="ru-RU" dirty="0" smtClean="0"/>
          </a:p>
        </p:txBody>
      </p:sp>
      <p:sp>
        <p:nvSpPr>
          <p:cNvPr id="3164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err="1" smtClean="0"/>
              <a:t>Гангліоневрома</a:t>
            </a:r>
            <a:r>
              <a:rPr lang="ru-RU" dirty="0" smtClean="0"/>
              <a:t> – </a:t>
            </a:r>
            <a:r>
              <a:rPr lang="ru-RU" dirty="0" err="1" smtClean="0"/>
              <a:t>зріла</a:t>
            </a:r>
            <a:r>
              <a:rPr lang="ru-RU" dirty="0" smtClean="0"/>
              <a:t>, </a:t>
            </a:r>
            <a:r>
              <a:rPr lang="ru-RU" dirty="0" err="1" smtClean="0"/>
              <a:t>доброякісна</a:t>
            </a:r>
            <a:r>
              <a:rPr lang="ru-RU" dirty="0" smtClean="0"/>
              <a:t>, </a:t>
            </a:r>
            <a:r>
              <a:rPr lang="ru-RU" dirty="0" err="1" smtClean="0"/>
              <a:t>дозонтогенетична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Локалізується в задньому </a:t>
            </a:r>
            <a:r>
              <a:rPr lang="uk-UA" dirty="0" err="1" smtClean="0"/>
              <a:t>межистінні</a:t>
            </a:r>
            <a:r>
              <a:rPr lang="uk-UA" dirty="0" smtClean="0"/>
              <a:t>, у </a:t>
            </a:r>
            <a:r>
              <a:rPr lang="uk-UA" dirty="0" err="1" smtClean="0"/>
              <a:t>ретроперітонеальному</a:t>
            </a:r>
            <a:r>
              <a:rPr lang="uk-UA" dirty="0" smtClean="0"/>
              <a:t> просторі, на шиї, в клітковині тазу, в </a:t>
            </a:r>
            <a:r>
              <a:rPr lang="uk-UA" dirty="0" err="1" smtClean="0"/>
              <a:t>наднирниках</a:t>
            </a:r>
            <a:r>
              <a:rPr lang="uk-UA" dirty="0" smtClean="0"/>
              <a:t>.</a:t>
            </a:r>
          </a:p>
          <a:p>
            <a:pPr eaLnBrk="1" hangingPunct="1">
              <a:defRPr/>
            </a:pPr>
            <a:r>
              <a:rPr lang="uk-UA" dirty="0" err="1" smtClean="0"/>
              <a:t>Макроскопічно</a:t>
            </a:r>
            <a:r>
              <a:rPr lang="uk-UA" dirty="0" smtClean="0"/>
              <a:t> являє собою </a:t>
            </a:r>
            <a:r>
              <a:rPr lang="uk-UA" dirty="0" err="1" smtClean="0"/>
              <a:t>дольковий</a:t>
            </a:r>
            <a:r>
              <a:rPr lang="uk-UA" dirty="0" smtClean="0"/>
              <a:t>, щільний вузол, чітко обмежений від навколишніх тканин.</a:t>
            </a:r>
            <a:endParaRPr lang="ru-RU" dirty="0" smtClean="0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характерні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типу </a:t>
            </a:r>
            <a:r>
              <a:rPr lang="ru-RU" dirty="0" err="1" smtClean="0"/>
              <a:t>гангліозних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розташовуються</a:t>
            </a:r>
            <a:r>
              <a:rPr lang="ru-RU" dirty="0" smtClean="0"/>
              <a:t> </a:t>
            </a:r>
            <a:r>
              <a:rPr lang="ru-RU" dirty="0" err="1" smtClean="0"/>
              <a:t>серед</a:t>
            </a:r>
            <a:r>
              <a:rPr lang="ru-RU" dirty="0" smtClean="0"/>
              <a:t> </a:t>
            </a:r>
            <a:r>
              <a:rPr lang="ru-RU" dirty="0" err="1" smtClean="0"/>
              <a:t>пучків</a:t>
            </a:r>
            <a:r>
              <a:rPr lang="ru-RU" dirty="0" smtClean="0"/>
              <a:t> </a:t>
            </a:r>
            <a:r>
              <a:rPr lang="ru-RU" dirty="0" err="1" smtClean="0"/>
              <a:t>пухкої</a:t>
            </a:r>
            <a:r>
              <a:rPr lang="ru-RU" dirty="0" smtClean="0"/>
              <a:t> </a:t>
            </a:r>
            <a:r>
              <a:rPr lang="ru-RU" dirty="0" err="1" smtClean="0"/>
              <a:t>волокнистої</a:t>
            </a:r>
            <a:r>
              <a:rPr lang="ru-RU" dirty="0" smtClean="0"/>
              <a:t> </a:t>
            </a:r>
            <a:r>
              <a:rPr lang="ru-RU" dirty="0" err="1" smtClean="0"/>
              <a:t>сполучної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r>
              <a:rPr lang="ru-RU" dirty="0" smtClean="0"/>
              <a:t> та </a:t>
            </a:r>
            <a:r>
              <a:rPr lang="ru-RU" dirty="0" err="1" smtClean="0"/>
              <a:t>нервових</a:t>
            </a:r>
            <a:r>
              <a:rPr lang="ru-RU" dirty="0" smtClean="0"/>
              <a:t> волокон.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Нейробластома</a:t>
            </a:r>
            <a:r>
              <a:rPr lang="ru-RU" dirty="0" smtClean="0"/>
              <a:t> (</a:t>
            </a:r>
            <a:r>
              <a:rPr lang="ru-RU" dirty="0" err="1" smtClean="0"/>
              <a:t>симпатобластома</a:t>
            </a:r>
            <a:r>
              <a:rPr lang="ru-RU" dirty="0" smtClean="0"/>
              <a:t>, </a:t>
            </a:r>
            <a:r>
              <a:rPr lang="ru-RU" dirty="0" err="1" smtClean="0"/>
              <a:t>симпатогоніома</a:t>
            </a:r>
            <a:r>
              <a:rPr lang="ru-RU" dirty="0" smtClean="0"/>
              <a:t>) – </a:t>
            </a:r>
            <a:r>
              <a:rPr lang="ru-RU" dirty="0" err="1" smtClean="0"/>
              <a:t>незріла</a:t>
            </a:r>
            <a:r>
              <a:rPr lang="ru-RU" dirty="0" smtClean="0"/>
              <a:t>, </a:t>
            </a:r>
            <a:r>
              <a:rPr lang="ru-RU" dirty="0" err="1" smtClean="0"/>
              <a:t>злоякісна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нагадують</a:t>
            </a:r>
            <a:r>
              <a:rPr lang="ru-RU" dirty="0" smtClean="0"/>
              <a:t> </a:t>
            </a:r>
            <a:r>
              <a:rPr lang="ru-RU" dirty="0" err="1" smtClean="0"/>
              <a:t>симпатогонії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Зустрічається головним чином у дітей раннього віку, </a:t>
            </a:r>
            <a:r>
              <a:rPr lang="uk-UA" dirty="0" err="1" smtClean="0"/>
              <a:t>підко</a:t>
            </a:r>
            <a:r>
              <a:rPr lang="uk-UA" dirty="0" smtClean="0"/>
              <a:t> – у дорослих. Локалізація частіше всього у </a:t>
            </a:r>
            <a:r>
              <a:rPr lang="uk-UA" dirty="0" err="1" smtClean="0"/>
              <a:t>наднирниках</a:t>
            </a:r>
            <a:r>
              <a:rPr lang="uk-UA" dirty="0" smtClean="0"/>
              <a:t>, в задньому </a:t>
            </a:r>
            <a:r>
              <a:rPr lang="uk-UA" dirty="0" err="1" smtClean="0"/>
              <a:t>межистінні</a:t>
            </a:r>
            <a:r>
              <a:rPr lang="uk-UA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Макроскопічно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 </a:t>
            </a:r>
            <a:r>
              <a:rPr lang="ru-RU" dirty="0" err="1" smtClean="0"/>
              <a:t>вузла</a:t>
            </a:r>
            <a:r>
              <a:rPr lang="ru-RU" dirty="0" smtClean="0"/>
              <a:t>, </a:t>
            </a:r>
            <a:r>
              <a:rPr lang="ru-RU" dirty="0" err="1" smtClean="0"/>
              <a:t>місцями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дифузним</a:t>
            </a:r>
            <a:r>
              <a:rPr lang="ru-RU" dirty="0" smtClean="0"/>
              <a:t> ростом, м</a:t>
            </a:r>
            <a:r>
              <a:rPr lang="en-US" dirty="0" smtClean="0"/>
              <a:t>’</a:t>
            </a:r>
            <a:r>
              <a:rPr lang="uk-UA" dirty="0" smtClean="0"/>
              <a:t>якої консистенції, жовтуватого кольору, з </a:t>
            </a:r>
            <a:r>
              <a:rPr lang="uk-UA" dirty="0" err="1" smtClean="0"/>
              <a:t>обширними</a:t>
            </a:r>
            <a:r>
              <a:rPr lang="uk-UA" dirty="0" smtClean="0"/>
              <a:t> ділянками некрозу та крововиливів.</a:t>
            </a:r>
            <a:endParaRPr lang="ru-RU" dirty="0" smtClean="0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130" name="Group 2"/>
          <p:cNvGrpSpPr>
            <a:grpSpLocks noRot="1"/>
          </p:cNvGrpSpPr>
          <p:nvPr/>
        </p:nvGrpSpPr>
        <p:grpSpPr bwMode="auto">
          <a:xfrm>
            <a:off x="5181600" y="838200"/>
            <a:ext cx="3657600" cy="5715000"/>
            <a:chOff x="3264" y="480"/>
            <a:chExt cx="2304" cy="977"/>
          </a:xfrm>
        </p:grpSpPr>
        <p:sp>
          <p:nvSpPr>
            <p:cNvPr id="176133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Нейробластома, парафіновий зріз, фарбування крезил-віолетом</a:t>
              </a:r>
            </a:p>
          </p:txBody>
        </p:sp>
        <p:sp>
          <p:nvSpPr>
            <p:cNvPr id="176134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76135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76136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76137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76131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76132" name="Picture 9" descr="C:\Мои документы\Лекции мультимедиа\опухоли цнс\нейробластома 0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4467225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двох</a:t>
            </a:r>
            <a:r>
              <a:rPr lang="ru-RU" dirty="0" smtClean="0"/>
              <a:t> </a:t>
            </a:r>
            <a:r>
              <a:rPr lang="ru-RU" dirty="0" err="1" smtClean="0"/>
              <a:t>типів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. </a:t>
            </a:r>
            <a:r>
              <a:rPr lang="ru-RU" dirty="0" err="1" smtClean="0"/>
              <a:t>Одні</a:t>
            </a:r>
            <a:r>
              <a:rPr lang="ru-RU" dirty="0" smtClean="0"/>
              <a:t> </a:t>
            </a:r>
            <a:r>
              <a:rPr lang="ru-RU" dirty="0" err="1" smtClean="0"/>
              <a:t>мілки</a:t>
            </a:r>
            <a:r>
              <a:rPr lang="ru-RU" dirty="0" smtClean="0"/>
              <a:t>, типу </a:t>
            </a:r>
            <a:r>
              <a:rPr lang="ru-RU" dirty="0" err="1" smtClean="0"/>
              <a:t>симпатогоній</a:t>
            </a:r>
            <a:r>
              <a:rPr lang="ru-RU" dirty="0" smtClean="0"/>
              <a:t>, </a:t>
            </a:r>
            <a:r>
              <a:rPr lang="ru-RU" dirty="0" err="1" smtClean="0"/>
              <a:t>кругі</a:t>
            </a:r>
            <a:r>
              <a:rPr lang="ru-RU" dirty="0" smtClean="0"/>
              <a:t>,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вузьким</a:t>
            </a:r>
            <a:r>
              <a:rPr lang="ru-RU" dirty="0" smtClean="0"/>
              <a:t> </a:t>
            </a:r>
            <a:r>
              <a:rPr lang="ru-RU" dirty="0" err="1" smtClean="0"/>
              <a:t>обідком</a:t>
            </a:r>
            <a:r>
              <a:rPr lang="ru-RU" dirty="0" smtClean="0"/>
              <a:t> </a:t>
            </a:r>
            <a:r>
              <a:rPr lang="ru-RU" dirty="0" err="1" smtClean="0"/>
              <a:t>цитоплазми</a:t>
            </a:r>
            <a:r>
              <a:rPr lang="ru-RU" dirty="0" smtClean="0"/>
              <a:t> та невеликим </a:t>
            </a:r>
            <a:r>
              <a:rPr lang="ru-RU" dirty="0" err="1" smtClean="0"/>
              <a:t>овальним</a:t>
            </a:r>
            <a:r>
              <a:rPr lang="ru-RU" dirty="0" smtClean="0"/>
              <a:t> ядром («</a:t>
            </a:r>
            <a:r>
              <a:rPr lang="ru-RU" dirty="0" err="1" smtClean="0"/>
              <a:t>голі</a:t>
            </a:r>
            <a:r>
              <a:rPr lang="ru-RU" dirty="0" smtClean="0"/>
              <a:t> ядра»), у </a:t>
            </a:r>
            <a:r>
              <a:rPr lang="ru-RU" dirty="0" err="1" smtClean="0"/>
              <a:t>якому</a:t>
            </a:r>
            <a:r>
              <a:rPr lang="ru-RU" dirty="0" smtClean="0"/>
              <a:t> хроматин </a:t>
            </a:r>
            <a:r>
              <a:rPr lang="ru-RU" dirty="0" err="1" smtClean="0"/>
              <a:t>розташовуєтьсяу</a:t>
            </a:r>
            <a:r>
              <a:rPr lang="ru-RU" dirty="0" smtClean="0"/>
              <a:t> </a:t>
            </a:r>
            <a:r>
              <a:rPr lang="ru-RU" dirty="0" err="1" smtClean="0"/>
              <a:t>вигляді</a:t>
            </a:r>
            <a:r>
              <a:rPr lang="ru-RU" dirty="0" smtClean="0"/>
              <a:t> зерен. </a:t>
            </a:r>
            <a:r>
              <a:rPr lang="ru-RU" dirty="0" err="1" smtClean="0"/>
              <a:t>Інші</a:t>
            </a:r>
            <a:r>
              <a:rPr lang="ru-RU" dirty="0" smtClean="0"/>
              <a:t>, типу </a:t>
            </a:r>
            <a:r>
              <a:rPr lang="ru-RU" dirty="0" err="1" smtClean="0"/>
              <a:t>симпатобластів</a:t>
            </a:r>
            <a:r>
              <a:rPr lang="ru-RU" dirty="0" smtClean="0"/>
              <a:t>,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крупні</a:t>
            </a:r>
            <a:r>
              <a:rPr lang="ru-RU" dirty="0" smtClean="0"/>
              <a:t>,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світлим</a:t>
            </a:r>
            <a:r>
              <a:rPr lang="ru-RU" dirty="0" smtClean="0"/>
              <a:t> ядром та </a:t>
            </a:r>
            <a:r>
              <a:rPr lang="ru-RU" dirty="0" err="1" smtClean="0"/>
              <a:t>рясною</a:t>
            </a:r>
            <a:r>
              <a:rPr lang="ru-RU" dirty="0" smtClean="0"/>
              <a:t> цитоплазмою. 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178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78181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Нейробластома</a:t>
              </a:r>
            </a:p>
          </p:txBody>
        </p:sp>
        <p:sp>
          <p:nvSpPr>
            <p:cNvPr id="178182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78183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78184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78185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78179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78180" name="Picture 9" descr="C:\Мои документы\Лекции мультимедиа\опухоли цнс\нейробластома 0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33400"/>
            <a:ext cx="7315200" cy="460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За </a:t>
            </a:r>
            <a:r>
              <a:rPr lang="ru-RU" dirty="0" err="1" smtClean="0"/>
              <a:t>перевагою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</a:t>
            </a:r>
            <a:r>
              <a:rPr lang="ru-RU" dirty="0" err="1" smtClean="0"/>
              <a:t>розрізняються</a:t>
            </a:r>
            <a:r>
              <a:rPr lang="ru-RU" dirty="0" smtClean="0"/>
              <a:t> </a:t>
            </a:r>
            <a:r>
              <a:rPr lang="ru-RU" dirty="0" err="1" smtClean="0"/>
              <a:t>симпатобластоми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симпатогоніоми</a:t>
            </a:r>
            <a:r>
              <a:rPr lang="ru-RU" dirty="0" smtClean="0"/>
              <a:t>.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формують</a:t>
            </a:r>
            <a:r>
              <a:rPr lang="ru-RU" dirty="0" smtClean="0"/>
              <a:t> </a:t>
            </a:r>
            <a:r>
              <a:rPr lang="ru-RU" dirty="0" err="1" smtClean="0"/>
              <a:t>істині</a:t>
            </a:r>
            <a:r>
              <a:rPr lang="ru-RU" dirty="0" smtClean="0"/>
              <a:t> та </a:t>
            </a:r>
            <a:r>
              <a:rPr lang="ru-RU" dirty="0" err="1" smtClean="0"/>
              <a:t>несправжні</a:t>
            </a:r>
            <a:r>
              <a:rPr lang="ru-RU" dirty="0" smtClean="0"/>
              <a:t> розетки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вінчика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центрі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виявляється</a:t>
            </a:r>
            <a:r>
              <a:rPr lang="ru-RU" dirty="0" smtClean="0"/>
              <a:t> </a:t>
            </a:r>
            <a:r>
              <a:rPr lang="ru-RU" dirty="0" err="1" smtClean="0"/>
              <a:t>ніжнофібрилярна</a:t>
            </a:r>
            <a:r>
              <a:rPr lang="ru-RU" dirty="0" smtClean="0"/>
              <a:t> </a:t>
            </a:r>
            <a:r>
              <a:rPr lang="ru-RU" dirty="0" err="1" smtClean="0"/>
              <a:t>субстанція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Клінічно росте швидко, рано метастазує у лімфатичні вузли, печінку та кістки. Виділяють два типи метастазів – переважно у печінку (метастази </a:t>
            </a:r>
            <a:r>
              <a:rPr lang="uk-UA" dirty="0" err="1" smtClean="0"/>
              <a:t>Пеппера</a:t>
            </a:r>
            <a:r>
              <a:rPr lang="uk-UA" dirty="0" smtClean="0"/>
              <a:t>) та переважно в орбіту очей (метастази </a:t>
            </a:r>
            <a:r>
              <a:rPr lang="uk-UA" dirty="0" err="1" smtClean="0"/>
              <a:t>Гетчінсона</a:t>
            </a:r>
            <a:r>
              <a:rPr lang="uk-UA" dirty="0" smtClean="0"/>
              <a:t>)</a:t>
            </a:r>
            <a:endParaRPr lang="ru-RU" dirty="0" smtClean="0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Ганліонейробластома</a:t>
            </a:r>
            <a:r>
              <a:rPr lang="ru-RU" dirty="0" smtClean="0"/>
              <a:t> –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злоякісним</a:t>
            </a:r>
            <a:r>
              <a:rPr lang="ru-RU" dirty="0" smtClean="0"/>
              <a:t> аналогом </a:t>
            </a:r>
            <a:r>
              <a:rPr lang="ru-RU" dirty="0" err="1" smtClean="0"/>
              <a:t>гангліоневроми</a:t>
            </a:r>
            <a:r>
              <a:rPr lang="ru-RU" dirty="0" smtClean="0"/>
              <a:t>. </a:t>
            </a:r>
            <a:r>
              <a:rPr lang="ru-RU" dirty="0" err="1" smtClean="0"/>
              <a:t>Зустрічається</a:t>
            </a:r>
            <a:r>
              <a:rPr lang="ru-RU" dirty="0" smtClean="0"/>
              <a:t> </a:t>
            </a:r>
            <a:r>
              <a:rPr lang="ru-RU" dirty="0" err="1" smtClean="0"/>
              <a:t>переважно</a:t>
            </a:r>
            <a:r>
              <a:rPr lang="ru-RU" dirty="0" smtClean="0"/>
              <a:t> у </a:t>
            </a:r>
            <a:r>
              <a:rPr lang="ru-RU" dirty="0" err="1" smtClean="0"/>
              <a:t>дітей</a:t>
            </a:r>
            <a:r>
              <a:rPr lang="ru-RU" dirty="0" smtClean="0"/>
              <a:t> </a:t>
            </a:r>
            <a:r>
              <a:rPr lang="ru-RU" dirty="0" err="1" smtClean="0"/>
              <a:t>віком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4 до 10 </a:t>
            </a:r>
            <a:r>
              <a:rPr lang="ru-RU" dirty="0" err="1" smtClean="0"/>
              <a:t>років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err="1" smtClean="0"/>
              <a:t>Макроскопічно</a:t>
            </a:r>
            <a:r>
              <a:rPr lang="uk-UA" dirty="0" smtClean="0"/>
              <a:t> відрізняється від </a:t>
            </a:r>
            <a:r>
              <a:rPr lang="uk-UA" dirty="0" err="1" smtClean="0"/>
              <a:t>гангліоневроми</a:t>
            </a:r>
            <a:r>
              <a:rPr lang="uk-UA" dirty="0" smtClean="0"/>
              <a:t> наявністю виражених вторинних змін у вигляді ослизнення, крововиливів та некрозу. У тканині пухлини зустрічаються мілкі кісти.</a:t>
            </a:r>
            <a:endParaRPr lang="ru-RU" dirty="0" smtClean="0"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Мікроскопічна</a:t>
            </a:r>
            <a:r>
              <a:rPr lang="ru-RU" dirty="0" smtClean="0"/>
              <a:t> картина </a:t>
            </a:r>
            <a:r>
              <a:rPr lang="ru-RU" dirty="0" err="1" smtClean="0"/>
              <a:t>поліморфна</a:t>
            </a:r>
            <a:r>
              <a:rPr lang="ru-RU" dirty="0" smtClean="0"/>
              <a:t>.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незрілих</a:t>
            </a:r>
            <a:r>
              <a:rPr lang="ru-RU" dirty="0" smtClean="0"/>
              <a:t> </a:t>
            </a:r>
            <a:r>
              <a:rPr lang="ru-RU" dirty="0" err="1" smtClean="0"/>
              <a:t>нейроцитів</a:t>
            </a:r>
            <a:r>
              <a:rPr lang="ru-RU" dirty="0" smtClean="0"/>
              <a:t> </a:t>
            </a:r>
            <a:r>
              <a:rPr lang="ru-RU" dirty="0" err="1" smtClean="0"/>
              <a:t>різного</a:t>
            </a:r>
            <a:r>
              <a:rPr lang="ru-RU" dirty="0" smtClean="0"/>
              <a:t> </a:t>
            </a:r>
            <a:r>
              <a:rPr lang="ru-RU" dirty="0" err="1" smtClean="0"/>
              <a:t>ступеня</a:t>
            </a:r>
            <a:r>
              <a:rPr lang="ru-RU" dirty="0" smtClean="0"/>
              <a:t> </a:t>
            </a:r>
            <a:r>
              <a:rPr lang="ru-RU" dirty="0" err="1" smtClean="0"/>
              <a:t>диференціювання</a:t>
            </a:r>
            <a:r>
              <a:rPr lang="ru-RU" dirty="0" smtClean="0"/>
              <a:t>, </a:t>
            </a:r>
            <a:r>
              <a:rPr lang="ru-RU" dirty="0" err="1" smtClean="0"/>
              <a:t>починаючи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симпатогоній</a:t>
            </a:r>
            <a:r>
              <a:rPr lang="ru-RU" dirty="0" smtClean="0"/>
              <a:t> та </a:t>
            </a:r>
            <a:r>
              <a:rPr lang="ru-RU" dirty="0" err="1" smtClean="0"/>
              <a:t>симпатобластів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закінчуючи</a:t>
            </a:r>
            <a:r>
              <a:rPr lang="ru-RU" dirty="0" smtClean="0"/>
              <a:t> </a:t>
            </a:r>
            <a:r>
              <a:rPr lang="ru-RU" dirty="0" err="1" smtClean="0"/>
              <a:t>високодиференційованими</a:t>
            </a:r>
            <a:r>
              <a:rPr lang="ru-RU" dirty="0" smtClean="0"/>
              <a:t> </a:t>
            </a:r>
            <a:r>
              <a:rPr lang="ru-RU" dirty="0" err="1" smtClean="0"/>
              <a:t>гангліозними</a:t>
            </a:r>
            <a:r>
              <a:rPr lang="ru-RU" dirty="0" smtClean="0"/>
              <a:t> </a:t>
            </a:r>
            <a:r>
              <a:rPr lang="ru-RU" dirty="0" err="1" smtClean="0"/>
              <a:t>клітинами</a:t>
            </a:r>
            <a:r>
              <a:rPr lang="ru-RU" dirty="0" smtClean="0"/>
              <a:t>.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атипових</a:t>
            </a:r>
            <a:r>
              <a:rPr lang="ru-RU" dirty="0" smtClean="0"/>
              <a:t> </a:t>
            </a:r>
            <a:r>
              <a:rPr lang="ru-RU" dirty="0" err="1" smtClean="0"/>
              <a:t>мітозів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Метастазує у </a:t>
            </a:r>
            <a:r>
              <a:rPr lang="uk-UA" dirty="0" err="1" smtClean="0"/>
              <a:t>регіонарні</a:t>
            </a:r>
            <a:r>
              <a:rPr lang="uk-UA" dirty="0" smtClean="0"/>
              <a:t>  лімфатичні вузли. Може давати гематогенні метастази  у легені, печінки, кістки.</a:t>
            </a:r>
            <a:endParaRPr lang="ru-RU" dirty="0" smtClean="0"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274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82277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Гангліонейробластома, фарбування крезил-віолетом</a:t>
              </a:r>
            </a:p>
          </p:txBody>
        </p:sp>
        <p:sp>
          <p:nvSpPr>
            <p:cNvPr id="182278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2279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2280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2281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82275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82276" name="Picture 9" descr="C:\Мои документы\Лекции мультимедиа\опухоли цнс\нейробластома 0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81000"/>
            <a:ext cx="7315200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Пухлини</a:t>
            </a:r>
            <a:r>
              <a:rPr lang="ru-RU" dirty="0" smtClean="0"/>
              <a:t> </a:t>
            </a:r>
            <a:r>
              <a:rPr lang="ru-RU" dirty="0" err="1" smtClean="0"/>
              <a:t>меланінутворюючої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endParaRPr lang="ru-RU" dirty="0" smtClean="0"/>
          </a:p>
        </p:txBody>
      </p:sp>
      <p:sp>
        <p:nvSpPr>
          <p:cNvPr id="33075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219200"/>
            <a:ext cx="8540750" cy="5181600"/>
          </a:xfrm>
        </p:spPr>
        <p:txBody>
          <a:bodyPr/>
          <a:lstStyle/>
          <a:p>
            <a:pPr eaLnBrk="1" hangingPunct="1">
              <a:defRPr/>
            </a:pPr>
            <a:endParaRPr lang="ru-RU" sz="2400" b="1" dirty="0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ru-RU" dirty="0" err="1" smtClean="0"/>
              <a:t>Меланоцити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меланінутворюючі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нейрогенного </a:t>
            </a:r>
            <a:r>
              <a:rPr lang="ru-RU" dirty="0" err="1" smtClean="0"/>
              <a:t>походження</a:t>
            </a:r>
            <a:r>
              <a:rPr lang="ru-RU" dirty="0" smtClean="0"/>
              <a:t>, </a:t>
            </a:r>
            <a:r>
              <a:rPr lang="ru-RU" dirty="0" err="1" smtClean="0"/>
              <a:t>можуть</a:t>
            </a:r>
            <a:r>
              <a:rPr lang="ru-RU" dirty="0" smtClean="0"/>
              <a:t> бути </a:t>
            </a:r>
            <a:r>
              <a:rPr lang="ru-RU" dirty="0" err="1" smtClean="0"/>
              <a:t>джерелом</a:t>
            </a:r>
            <a:r>
              <a:rPr lang="ru-RU" dirty="0" smtClean="0"/>
              <a:t> </a:t>
            </a:r>
            <a:r>
              <a:rPr lang="ru-RU" dirty="0" err="1" smtClean="0"/>
              <a:t>пухлиноподібних</a:t>
            </a:r>
            <a:r>
              <a:rPr lang="ru-RU" dirty="0" smtClean="0"/>
              <a:t> </a:t>
            </a:r>
            <a:r>
              <a:rPr lang="ru-RU" dirty="0" err="1" smtClean="0"/>
              <a:t>утворень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назву</a:t>
            </a:r>
            <a:r>
              <a:rPr lang="ru-RU" dirty="0" smtClean="0"/>
              <a:t> </a:t>
            </a:r>
            <a:r>
              <a:rPr lang="ru-RU" dirty="0" err="1" smtClean="0"/>
              <a:t>невуси</a:t>
            </a:r>
            <a:r>
              <a:rPr lang="ru-RU" dirty="0" smtClean="0"/>
              <a:t> та </a:t>
            </a:r>
            <a:r>
              <a:rPr lang="ru-RU" dirty="0" err="1" smtClean="0"/>
              <a:t>істиних</a:t>
            </a:r>
            <a:r>
              <a:rPr lang="ru-RU" dirty="0" smtClean="0"/>
              <a:t> </a:t>
            </a:r>
            <a:r>
              <a:rPr lang="ru-RU" dirty="0" err="1" smtClean="0"/>
              <a:t>пухлин</a:t>
            </a:r>
            <a:r>
              <a:rPr lang="ru-RU" dirty="0" smtClean="0"/>
              <a:t> – меланом.</a:t>
            </a:r>
          </a:p>
          <a:p>
            <a:pPr eaLnBrk="1" hangingPunct="1">
              <a:defRPr/>
            </a:pPr>
            <a:r>
              <a:rPr lang="uk-UA" dirty="0" smtClean="0"/>
              <a:t>Меланома (</a:t>
            </a:r>
            <a:r>
              <a:rPr lang="uk-UA" dirty="0" err="1" smtClean="0"/>
              <a:t>меланобластома</a:t>
            </a:r>
            <a:r>
              <a:rPr lang="uk-UA" dirty="0" smtClean="0"/>
              <a:t>, злоякісна меланома) – незріла пухлина </a:t>
            </a:r>
            <a:r>
              <a:rPr lang="uk-UA" dirty="0" err="1" smtClean="0"/>
              <a:t>меланінутворюючої</a:t>
            </a:r>
            <a:r>
              <a:rPr lang="uk-UA" dirty="0" smtClean="0"/>
              <a:t> тканини. Це одна з найбільш злоякісних пухлин</a:t>
            </a:r>
            <a:endParaRPr lang="ru-RU" dirty="0" smtClean="0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Жінки</a:t>
            </a:r>
            <a:r>
              <a:rPr lang="ru-RU" dirty="0" smtClean="0"/>
              <a:t> </a:t>
            </a:r>
            <a:r>
              <a:rPr lang="ru-RU" dirty="0" err="1" smtClean="0"/>
              <a:t>хворіють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прогноз </a:t>
            </a:r>
            <a:r>
              <a:rPr lang="ru-RU" dirty="0" err="1" smtClean="0"/>
              <a:t>захворювання</a:t>
            </a:r>
            <a:r>
              <a:rPr lang="ru-RU" dirty="0" smtClean="0"/>
              <a:t> у них </a:t>
            </a:r>
            <a:r>
              <a:rPr lang="ru-RU" dirty="0" err="1" smtClean="0"/>
              <a:t>краще</a:t>
            </a:r>
            <a:r>
              <a:rPr lang="ru-RU" dirty="0" smtClean="0"/>
              <a:t>, особливо у тих,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народжували</a:t>
            </a:r>
            <a:r>
              <a:rPr lang="ru-RU" dirty="0" smtClean="0"/>
              <a:t>, та у </a:t>
            </a:r>
            <a:r>
              <a:rPr lang="ru-RU" dirty="0" err="1" smtClean="0"/>
              <a:t>преклімактеричному</a:t>
            </a:r>
            <a:r>
              <a:rPr lang="ru-RU" dirty="0" smtClean="0"/>
              <a:t> </a:t>
            </a:r>
            <a:r>
              <a:rPr lang="ru-RU" dirty="0" err="1" smtClean="0"/>
              <a:t>періоді</a:t>
            </a:r>
            <a:r>
              <a:rPr lang="ru-RU" dirty="0" smtClean="0"/>
              <a:t>. </a:t>
            </a:r>
            <a:r>
              <a:rPr lang="ru-RU" dirty="0" err="1" smtClean="0"/>
              <a:t>Лиця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світлою</a:t>
            </a:r>
            <a:r>
              <a:rPr lang="ru-RU" dirty="0" smtClean="0"/>
              <a:t> </a:t>
            </a:r>
            <a:r>
              <a:rPr lang="ru-RU" dirty="0" err="1" smtClean="0"/>
              <a:t>шкірою</a:t>
            </a:r>
            <a:r>
              <a:rPr lang="ru-RU" dirty="0" smtClean="0"/>
              <a:t> та </a:t>
            </a:r>
            <a:r>
              <a:rPr lang="ru-RU" dirty="0" err="1" smtClean="0"/>
              <a:t>голубими</a:t>
            </a:r>
            <a:r>
              <a:rPr lang="ru-RU" dirty="0" smtClean="0"/>
              <a:t> </a:t>
            </a:r>
            <a:r>
              <a:rPr lang="ru-RU" dirty="0" err="1" smtClean="0"/>
              <a:t>очима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найбльш</a:t>
            </a:r>
            <a:r>
              <a:rPr lang="ru-RU" dirty="0" smtClean="0"/>
              <a:t> </a:t>
            </a:r>
            <a:r>
              <a:rPr lang="ru-RU" dirty="0" err="1" smtClean="0"/>
              <a:t>високий</a:t>
            </a:r>
            <a:r>
              <a:rPr lang="ru-RU" dirty="0" smtClean="0"/>
              <a:t> </a:t>
            </a:r>
            <a:r>
              <a:rPr lang="ru-RU" dirty="0" err="1" smtClean="0"/>
              <a:t>ризикзахворіти</a:t>
            </a:r>
            <a:r>
              <a:rPr lang="ru-RU" dirty="0" smtClean="0"/>
              <a:t> меланомою. У </a:t>
            </a:r>
            <a:r>
              <a:rPr lang="ru-RU" dirty="0" err="1" smtClean="0"/>
              <a:t>чорношкірих</a:t>
            </a:r>
            <a:r>
              <a:rPr lang="ru-RU" dirty="0" smtClean="0"/>
              <a:t> </a:t>
            </a:r>
            <a:r>
              <a:rPr lang="ru-RU" dirty="0" err="1" smtClean="0"/>
              <a:t>рідко</a:t>
            </a:r>
            <a:r>
              <a:rPr lang="ru-RU" dirty="0" smtClean="0"/>
              <a:t> </a:t>
            </a:r>
            <a:r>
              <a:rPr lang="ru-RU" dirty="0" err="1" smtClean="0"/>
              <a:t>виникає</a:t>
            </a:r>
            <a:r>
              <a:rPr lang="ru-RU" dirty="0" smtClean="0"/>
              <a:t> меланома.</a:t>
            </a:r>
          </a:p>
          <a:p>
            <a:pPr eaLnBrk="1" hangingPunct="1">
              <a:defRPr/>
            </a:pPr>
            <a:r>
              <a:rPr lang="uk-UA" dirty="0" smtClean="0"/>
              <a:t>Локалізація: шкіра, </a:t>
            </a:r>
            <a:r>
              <a:rPr lang="uk-UA" dirty="0" err="1" smtClean="0"/>
              <a:t>пігмента</a:t>
            </a:r>
            <a:r>
              <a:rPr lang="uk-UA" dirty="0" smtClean="0"/>
              <a:t> оболонка, очі, мозковий шар </a:t>
            </a:r>
            <a:r>
              <a:rPr lang="uk-UA" dirty="0" err="1" smtClean="0"/>
              <a:t>наднирників</a:t>
            </a:r>
            <a:r>
              <a:rPr lang="uk-UA" dirty="0" smtClean="0"/>
              <a:t>, мозкові оболонки. Частіше всього меланоми локалізуються у шкірі лиця, кінцівок та тулуба.</a:t>
            </a:r>
            <a:endParaRPr lang="ru-RU" dirty="0" smtClean="0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За </a:t>
            </a:r>
            <a:r>
              <a:rPr lang="ru-RU" dirty="0" err="1" smtClean="0"/>
              <a:t>макроскопічною</a:t>
            </a:r>
            <a:r>
              <a:rPr lang="ru-RU" dirty="0" smtClean="0"/>
              <a:t> картиною </a:t>
            </a:r>
            <a:r>
              <a:rPr lang="ru-RU" dirty="0" err="1" smtClean="0"/>
              <a:t>виділяють</a:t>
            </a:r>
            <a:r>
              <a:rPr lang="ru-RU" dirty="0" smtClean="0"/>
              <a:t> </a:t>
            </a:r>
            <a:r>
              <a:rPr lang="ru-RU" dirty="0" err="1" smtClean="0"/>
              <a:t>дві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 – </a:t>
            </a:r>
            <a:r>
              <a:rPr lang="ru-RU" dirty="0" err="1" smtClean="0"/>
              <a:t>вузлову</a:t>
            </a:r>
            <a:r>
              <a:rPr lang="ru-RU" dirty="0" smtClean="0"/>
              <a:t> меланому та </a:t>
            </a:r>
            <a:r>
              <a:rPr lang="ru-RU" dirty="0" err="1" smtClean="0"/>
              <a:t>поверхнево</a:t>
            </a:r>
            <a:r>
              <a:rPr lang="ru-RU" dirty="0" smtClean="0"/>
              <a:t> </a:t>
            </a:r>
            <a:r>
              <a:rPr lang="ru-RU" dirty="0" err="1" smtClean="0"/>
              <a:t>поширену</a:t>
            </a:r>
            <a:r>
              <a:rPr lang="ru-RU" dirty="0" smtClean="0"/>
              <a:t> меланому.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мати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 </a:t>
            </a:r>
            <a:r>
              <a:rPr lang="ru-RU" dirty="0" err="1" smtClean="0"/>
              <a:t>коричневато-чорної</a:t>
            </a:r>
            <a:r>
              <a:rPr lang="ru-RU" dirty="0" smtClean="0"/>
              <a:t> </a:t>
            </a:r>
            <a:r>
              <a:rPr lang="ru-RU" dirty="0" err="1" smtClean="0"/>
              <a:t>плями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синьо-чорного</a:t>
            </a:r>
            <a:r>
              <a:rPr lang="ru-RU" dirty="0" smtClean="0"/>
              <a:t> </a:t>
            </a:r>
            <a:r>
              <a:rPr lang="ru-RU" dirty="0" err="1" smtClean="0"/>
              <a:t>вузла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370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86373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Меланома</a:t>
              </a:r>
            </a:p>
          </p:txBody>
        </p:sp>
        <p:sp>
          <p:nvSpPr>
            <p:cNvPr id="186374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6375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6376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6377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86371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86372" name="Picture 10" descr="C:\Мои документы\Лекции мультимедиа\опухоли цнс\меланом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457200"/>
            <a:ext cx="5334000" cy="465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Мікроскопічно</a:t>
            </a:r>
            <a:r>
              <a:rPr lang="ru-RU" dirty="0" smtClean="0"/>
              <a:t> </a:t>
            </a:r>
            <a:r>
              <a:rPr lang="ru-RU" dirty="0" err="1" smtClean="0"/>
              <a:t>різко</a:t>
            </a:r>
            <a:r>
              <a:rPr lang="ru-RU" dirty="0" smtClean="0"/>
              <a:t> </a:t>
            </a:r>
            <a:r>
              <a:rPr lang="ru-RU" dirty="0" err="1" smtClean="0"/>
              <a:t>виражений</a:t>
            </a:r>
            <a:r>
              <a:rPr lang="ru-RU" dirty="0" smtClean="0"/>
              <a:t> </a:t>
            </a:r>
            <a:r>
              <a:rPr lang="ru-RU" dirty="0" err="1" smtClean="0"/>
              <a:t>поліморфізм</a:t>
            </a:r>
            <a:r>
              <a:rPr lang="ru-RU" dirty="0" smtClean="0"/>
              <a:t>,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веретеноподібних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поліморфних</a:t>
            </a:r>
            <a:r>
              <a:rPr lang="ru-RU" dirty="0" smtClean="0"/>
              <a:t>, </a:t>
            </a:r>
            <a:r>
              <a:rPr lang="ru-RU" dirty="0" err="1" smtClean="0"/>
              <a:t>клітин</a:t>
            </a:r>
            <a:r>
              <a:rPr lang="ru-RU" dirty="0" smtClean="0"/>
              <a:t>. У </a:t>
            </a:r>
            <a:r>
              <a:rPr lang="ru-RU" dirty="0" err="1" smtClean="0"/>
              <a:t>цитоплазмі</a:t>
            </a:r>
            <a:r>
              <a:rPr lang="ru-RU" dirty="0" smtClean="0"/>
              <a:t> </a:t>
            </a:r>
            <a:r>
              <a:rPr lang="ru-RU" dirty="0" err="1" smtClean="0"/>
              <a:t>більшості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них </a:t>
            </a:r>
            <a:r>
              <a:rPr lang="ru-RU" dirty="0" err="1" smtClean="0"/>
              <a:t>знаходиться</a:t>
            </a:r>
            <a:r>
              <a:rPr lang="ru-RU" dirty="0" smtClean="0"/>
              <a:t> </a:t>
            </a:r>
            <a:r>
              <a:rPr lang="ru-RU" dirty="0" err="1" smtClean="0"/>
              <a:t>меланін</a:t>
            </a:r>
            <a:r>
              <a:rPr lang="ru-RU" dirty="0" smtClean="0"/>
              <a:t> </a:t>
            </a:r>
            <a:r>
              <a:rPr lang="ru-RU" dirty="0" err="1" smtClean="0"/>
              <a:t>жовтувато-бурого</a:t>
            </a:r>
            <a:r>
              <a:rPr lang="ru-RU" dirty="0" smtClean="0"/>
              <a:t> </a:t>
            </a:r>
            <a:r>
              <a:rPr lang="ru-RU" dirty="0" err="1" smtClean="0"/>
              <a:t>кольору.потворних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418" name="Group 2"/>
          <p:cNvGrpSpPr>
            <a:grpSpLocks noRot="1"/>
          </p:cNvGrpSpPr>
          <p:nvPr/>
        </p:nvGrpSpPr>
        <p:grpSpPr bwMode="auto">
          <a:xfrm>
            <a:off x="838200" y="5029200"/>
            <a:ext cx="8001000" cy="1524000"/>
            <a:chOff x="3264" y="480"/>
            <a:chExt cx="2304" cy="977"/>
          </a:xfrm>
        </p:grpSpPr>
        <p:sp>
          <p:nvSpPr>
            <p:cNvPr id="188421" name="Rectangle 3"/>
            <p:cNvSpPr>
              <a:spLocks noChangeArrowheads="1"/>
            </p:cNvSpPr>
            <p:nvPr/>
          </p:nvSpPr>
          <p:spPr bwMode="auto">
            <a:xfrm>
              <a:off x="3264" y="480"/>
              <a:ext cx="230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solidFill>
                    <a:schemeClr val="hlink"/>
                  </a:solidFill>
                  <a:latin typeface="AvantGarde Bk BT" pitchFamily="34" charset="0"/>
                </a:rPr>
                <a:t>Меланома</a:t>
              </a:r>
            </a:p>
          </p:txBody>
        </p:sp>
        <p:sp>
          <p:nvSpPr>
            <p:cNvPr id="188422" name="Line 4"/>
            <p:cNvSpPr>
              <a:spLocks noChangeShapeType="1"/>
            </p:cNvSpPr>
            <p:nvPr/>
          </p:nvSpPr>
          <p:spPr bwMode="auto">
            <a:xfrm>
              <a:off x="3264" y="480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8423" name="Line 5"/>
            <p:cNvSpPr>
              <a:spLocks noChangeShapeType="1"/>
            </p:cNvSpPr>
            <p:nvPr/>
          </p:nvSpPr>
          <p:spPr bwMode="auto">
            <a:xfrm>
              <a:off x="3264" y="1457"/>
              <a:ext cx="2304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8424" name="Line 6"/>
            <p:cNvSpPr>
              <a:spLocks noChangeShapeType="1"/>
            </p:cNvSpPr>
            <p:nvPr/>
          </p:nvSpPr>
          <p:spPr bwMode="auto">
            <a:xfrm>
              <a:off x="3264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8425" name="Line 7"/>
            <p:cNvSpPr>
              <a:spLocks noChangeShapeType="1"/>
            </p:cNvSpPr>
            <p:nvPr/>
          </p:nvSpPr>
          <p:spPr bwMode="auto">
            <a:xfrm>
              <a:off x="5568" y="480"/>
              <a:ext cx="0" cy="97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88419" name="Text Box 8"/>
          <p:cNvSpPr txBox="1">
            <a:spLocks noChangeArrowheads="1"/>
          </p:cNvSpPr>
          <p:nvPr/>
        </p:nvSpPr>
        <p:spPr bwMode="auto">
          <a:xfrm>
            <a:off x="228600" y="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3200">
              <a:solidFill>
                <a:schemeClr val="hlink"/>
              </a:solidFill>
              <a:latin typeface="Algerian" pitchFamily="82" charset="0"/>
            </a:endParaRPr>
          </a:p>
        </p:txBody>
      </p:sp>
      <p:pic>
        <p:nvPicPr>
          <p:cNvPr id="188420" name="Picture 10" descr="C:\Мои документы\Лекции мультимедиа\опухоли цнс\меланома микр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81000"/>
            <a:ext cx="7391400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зустрічаються</a:t>
            </a:r>
            <a:r>
              <a:rPr lang="ru-RU" dirty="0" smtClean="0"/>
              <a:t> </a:t>
            </a:r>
            <a:r>
              <a:rPr lang="ru-RU" dirty="0" err="1" smtClean="0"/>
              <a:t>безпігментні</a:t>
            </a:r>
            <a:r>
              <a:rPr lang="ru-RU" dirty="0" smtClean="0"/>
              <a:t> </a:t>
            </a:r>
            <a:r>
              <a:rPr lang="ru-RU" dirty="0" err="1" smtClean="0"/>
              <a:t>меланоми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відрізняються</a:t>
            </a:r>
            <a:r>
              <a:rPr lang="ru-RU" dirty="0" smtClean="0"/>
              <a:t> </a:t>
            </a:r>
            <a:r>
              <a:rPr lang="ru-RU" dirty="0" err="1" smtClean="0"/>
              <a:t>найбільшою</a:t>
            </a:r>
            <a:r>
              <a:rPr lang="ru-RU" dirty="0" smtClean="0"/>
              <a:t> </a:t>
            </a:r>
            <a:r>
              <a:rPr lang="ru-RU" dirty="0" err="1" smtClean="0"/>
              <a:t>агресивністю</a:t>
            </a:r>
            <a:r>
              <a:rPr lang="ru-RU" dirty="0" smtClean="0"/>
              <a:t>.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мітозів</a:t>
            </a:r>
            <a:r>
              <a:rPr lang="ru-RU" dirty="0" smtClean="0"/>
              <a:t>.</a:t>
            </a:r>
          </a:p>
          <a:p>
            <a:pPr eaLnBrk="1" hangingPunct="1">
              <a:defRPr/>
            </a:pPr>
            <a:r>
              <a:rPr lang="uk-UA" dirty="0" smtClean="0"/>
              <a:t>Меланома рано дає гематогенні і </a:t>
            </a:r>
            <a:r>
              <a:rPr lang="uk-UA" dirty="0" err="1" smtClean="0"/>
              <a:t>лімфогенні</a:t>
            </a:r>
            <a:r>
              <a:rPr lang="uk-UA" dirty="0" smtClean="0"/>
              <a:t> метастази практично у всі органи.</a:t>
            </a:r>
          </a:p>
          <a:p>
            <a:pPr eaLnBrk="1" hangingPunct="1">
              <a:defRPr/>
            </a:pPr>
            <a:r>
              <a:rPr lang="uk-UA" dirty="0" smtClean="0"/>
              <a:t>Меланома відноситься до пухлин з відстроченою метастатичною хворобою (окультні метастази)</a:t>
            </a:r>
            <a:endParaRPr lang="ru-RU" dirty="0" smtClean="0"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381000"/>
            <a:ext cx="8540750" cy="601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У </a:t>
            </a:r>
            <a:r>
              <a:rPr lang="ru-RU" dirty="0" err="1" smtClean="0"/>
              <a:t>хворих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лікувались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приводу </a:t>
            </a:r>
            <a:r>
              <a:rPr lang="ru-RU" dirty="0" err="1" smtClean="0"/>
              <a:t>меланоми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рака </a:t>
            </a:r>
            <a:r>
              <a:rPr lang="ru-RU" dirty="0" err="1" smtClean="0"/>
              <a:t>молочної</a:t>
            </a:r>
            <a:r>
              <a:rPr lang="ru-RU" dirty="0" smtClean="0"/>
              <a:t> </a:t>
            </a:r>
            <a:r>
              <a:rPr lang="ru-RU" dirty="0" err="1" smtClean="0"/>
              <a:t>залози</a:t>
            </a:r>
            <a:r>
              <a:rPr lang="ru-RU" dirty="0" smtClean="0"/>
              <a:t>, </a:t>
            </a: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розвиваються</a:t>
            </a:r>
            <a:r>
              <a:rPr lang="ru-RU" dirty="0" smtClean="0"/>
              <a:t> </a:t>
            </a:r>
            <a:r>
              <a:rPr lang="ru-RU" dirty="0" err="1" smtClean="0"/>
              <a:t>метастази</a:t>
            </a:r>
            <a:r>
              <a:rPr lang="ru-RU" dirty="0" smtClean="0"/>
              <a:t> через 15-20 </a:t>
            </a:r>
            <a:r>
              <a:rPr lang="ru-RU" dirty="0" err="1" smtClean="0"/>
              <a:t>років</a:t>
            </a:r>
            <a:r>
              <a:rPr lang="ru-RU" dirty="0" smtClean="0"/>
              <a:t>. Є </a:t>
            </a:r>
            <a:r>
              <a:rPr lang="ru-RU" dirty="0" err="1" smtClean="0"/>
              <a:t>гіпотеза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окультні</a:t>
            </a:r>
            <a:r>
              <a:rPr lang="ru-RU" dirty="0" smtClean="0"/>
              <a:t> </a:t>
            </a:r>
            <a:r>
              <a:rPr lang="ru-RU" dirty="0" err="1" smtClean="0"/>
              <a:t>злоякісні</a:t>
            </a:r>
            <a:r>
              <a:rPr lang="ru-RU" dirty="0" smtClean="0"/>
              <a:t> </a:t>
            </a:r>
            <a:r>
              <a:rPr lang="ru-RU" dirty="0" err="1" smtClean="0"/>
              <a:t>пухлини</a:t>
            </a:r>
            <a:r>
              <a:rPr lang="ru-RU" dirty="0" smtClean="0"/>
              <a:t> (</a:t>
            </a:r>
            <a:r>
              <a:rPr lang="ru-RU" dirty="0" err="1" smtClean="0"/>
              <a:t>тобто</a:t>
            </a:r>
            <a:r>
              <a:rPr lang="ru-RU" dirty="0" smtClean="0"/>
              <a:t>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клінічно</a:t>
            </a:r>
            <a:r>
              <a:rPr lang="ru-RU" dirty="0" smtClean="0"/>
              <a:t> </a:t>
            </a:r>
            <a:r>
              <a:rPr lang="ru-RU" dirty="0" err="1" smtClean="0"/>
              <a:t>довго</a:t>
            </a:r>
            <a:r>
              <a:rPr lang="ru-RU" dirty="0" smtClean="0"/>
              <a:t> не </a:t>
            </a:r>
            <a:r>
              <a:rPr lang="ru-RU" dirty="0" err="1" smtClean="0"/>
              <a:t>проявляються</a:t>
            </a:r>
            <a:r>
              <a:rPr lang="ru-RU" dirty="0" smtClean="0"/>
              <a:t>)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окулльтні</a:t>
            </a:r>
            <a:r>
              <a:rPr lang="ru-RU" dirty="0" smtClean="0"/>
              <a:t> </a:t>
            </a:r>
            <a:r>
              <a:rPr lang="ru-RU" dirty="0" err="1" smtClean="0"/>
              <a:t>метастази</a:t>
            </a:r>
            <a:r>
              <a:rPr lang="ru-RU" dirty="0" smtClean="0"/>
              <a:t> </a:t>
            </a:r>
            <a:r>
              <a:rPr lang="ru-RU" dirty="0" err="1" smtClean="0"/>
              <a:t>не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клінічних</a:t>
            </a:r>
            <a:r>
              <a:rPr lang="ru-RU" dirty="0" smtClean="0"/>
              <a:t> </a:t>
            </a:r>
            <a:r>
              <a:rPr lang="ru-RU" dirty="0" err="1" smtClean="0"/>
              <a:t>проявів</a:t>
            </a:r>
            <a:r>
              <a:rPr lang="ru-RU" dirty="0" smtClean="0"/>
              <a:t> у </a:t>
            </a:r>
            <a:r>
              <a:rPr lang="ru-RU" dirty="0" err="1" smtClean="0"/>
              <a:t>резулльтаті</a:t>
            </a:r>
            <a:r>
              <a:rPr lang="ru-RU" dirty="0" smtClean="0"/>
              <a:t> </a:t>
            </a:r>
            <a:r>
              <a:rPr lang="ru-RU" dirty="0" err="1" smtClean="0"/>
              <a:t>часткового</a:t>
            </a:r>
            <a:r>
              <a:rPr lang="ru-RU" dirty="0" smtClean="0"/>
              <a:t> </a:t>
            </a:r>
            <a:r>
              <a:rPr lang="ru-RU" dirty="0" err="1" smtClean="0"/>
              <a:t>пригнічення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імунною</a:t>
            </a:r>
            <a:r>
              <a:rPr lang="ru-RU" smtClean="0"/>
              <a:t> системою.</a:t>
            </a:r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лака">
  <a:themeElements>
    <a:clrScheme name="">
      <a:dk1>
        <a:srgbClr val="4D4D4D"/>
      </a:dk1>
      <a:lt1>
        <a:srgbClr val="FFCC00"/>
      </a:lt1>
      <a:dk2>
        <a:srgbClr val="0000A4"/>
      </a:dk2>
      <a:lt2>
        <a:srgbClr val="FFCC00"/>
      </a:lt2>
      <a:accent1>
        <a:srgbClr val="0099CC"/>
      </a:accent1>
      <a:accent2>
        <a:srgbClr val="00CC99"/>
      </a:accent2>
      <a:accent3>
        <a:srgbClr val="AAAACF"/>
      </a:accent3>
      <a:accent4>
        <a:srgbClr val="DAAE00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5826</TotalTime>
  <Words>5258</Words>
  <Application>Microsoft Office PowerPoint</Application>
  <PresentationFormat>Экран (4:3)</PresentationFormat>
  <Paragraphs>406</Paragraphs>
  <Slides>185</Slides>
  <Notes>99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185</vt:i4>
      </vt:variant>
    </vt:vector>
  </HeadingPairs>
  <TitlesOfParts>
    <vt:vector size="191" baseType="lpstr">
      <vt:lpstr>Arial</vt:lpstr>
      <vt:lpstr>Wingdings</vt:lpstr>
      <vt:lpstr>Times New Roman</vt:lpstr>
      <vt:lpstr>AvantGarde Bk BT</vt:lpstr>
      <vt:lpstr>Algerian</vt:lpstr>
      <vt:lpstr>Облака</vt:lpstr>
      <vt:lpstr>Номенклатура  і морфологічні особливості пухлин нервової тканини. Особливості пухлин центральної нервової системи.  </vt:lpstr>
      <vt:lpstr>Епітеліальні пухлини</vt:lpstr>
      <vt:lpstr>Слайд 3</vt:lpstr>
      <vt:lpstr>ПАПІЛОМА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АДЕНОМА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Аденома молочної залози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Цистоаденома яєчника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РАК, або КАРЦИНОМА</vt:lpstr>
      <vt:lpstr>Слайд 61</vt:lpstr>
      <vt:lpstr>Слайд 62</vt:lpstr>
      <vt:lpstr>Слайд 63</vt:lpstr>
      <vt:lpstr>Слайд 64</vt:lpstr>
      <vt:lpstr>Раки з покрівного епітелія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Раки із залозистого епітелія</vt:lpstr>
      <vt:lpstr>Слайд 78</vt:lpstr>
      <vt:lpstr>Слайд 79</vt:lpstr>
      <vt:lpstr>Слайд 80</vt:lpstr>
      <vt:lpstr>Слайд 81</vt:lpstr>
      <vt:lpstr>Слайд 82</vt:lpstr>
      <vt:lpstr>Локалізація рака</vt:lpstr>
      <vt:lpstr>Шляхи метастазування раку</vt:lpstr>
      <vt:lpstr>Слайд 85</vt:lpstr>
      <vt:lpstr>Пухлини нервової системи</vt:lpstr>
      <vt:lpstr>Пухлини ЦНС та оболонок мозку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Слайд 129</vt:lpstr>
      <vt:lpstr>Слайд 130</vt:lpstr>
      <vt:lpstr>Слайд 131</vt:lpstr>
      <vt:lpstr>Слайд 132</vt:lpstr>
      <vt:lpstr>Слайд 133</vt:lpstr>
      <vt:lpstr>Слайд 134</vt:lpstr>
      <vt:lpstr>Слайд 135</vt:lpstr>
      <vt:lpstr>Слайд 136</vt:lpstr>
      <vt:lpstr>Слайд 137</vt:lpstr>
      <vt:lpstr>Слайд 138</vt:lpstr>
      <vt:lpstr>Слайд 139</vt:lpstr>
      <vt:lpstr>Слайд 140</vt:lpstr>
      <vt:lpstr>Слайд 141</vt:lpstr>
      <vt:lpstr>Слайд 142</vt:lpstr>
      <vt:lpstr>Слайд 143</vt:lpstr>
      <vt:lpstr>Слайд 144</vt:lpstr>
      <vt:lpstr>Слайд 145</vt:lpstr>
      <vt:lpstr>Слайд 146</vt:lpstr>
      <vt:lpstr>Слайд 147</vt:lpstr>
      <vt:lpstr>Слайд 148</vt:lpstr>
      <vt:lpstr>Пухлини периферичних нервів</vt:lpstr>
      <vt:lpstr>Слайд 150</vt:lpstr>
      <vt:lpstr>Слайд 151</vt:lpstr>
      <vt:lpstr>Слайд 152</vt:lpstr>
      <vt:lpstr>Слайд 153</vt:lpstr>
      <vt:lpstr>Слайд 154</vt:lpstr>
      <vt:lpstr>Слайд 155</vt:lpstr>
      <vt:lpstr>Слайд 156</vt:lpstr>
      <vt:lpstr>Слайд 157</vt:lpstr>
      <vt:lpstr>Слайд 158</vt:lpstr>
      <vt:lpstr>Слайд 159</vt:lpstr>
      <vt:lpstr>Слайд 160</vt:lpstr>
      <vt:lpstr>Слайд 161</vt:lpstr>
      <vt:lpstr>Слайд 162</vt:lpstr>
      <vt:lpstr>Слайд 163</vt:lpstr>
      <vt:lpstr>Слайд 164</vt:lpstr>
      <vt:lpstr>Слайд 165</vt:lpstr>
      <vt:lpstr>Слайд 166</vt:lpstr>
      <vt:lpstr>Пухлини симпатичних гангліїв</vt:lpstr>
      <vt:lpstr>Слайд 168</vt:lpstr>
      <vt:lpstr>Слайд 169</vt:lpstr>
      <vt:lpstr>Слайд 170</vt:lpstr>
      <vt:lpstr>Слайд 171</vt:lpstr>
      <vt:lpstr>Слайд 172</vt:lpstr>
      <vt:lpstr>Слайд 173</vt:lpstr>
      <vt:lpstr>Слайд 174</vt:lpstr>
      <vt:lpstr>Слайд 175</vt:lpstr>
      <vt:lpstr>Слайд 176</vt:lpstr>
      <vt:lpstr>Слайд 177</vt:lpstr>
      <vt:lpstr>Пухлини меланінутворюючої тканини</vt:lpstr>
      <vt:lpstr>Слайд 179</vt:lpstr>
      <vt:lpstr>Слайд 180</vt:lpstr>
      <vt:lpstr>Слайд 181</vt:lpstr>
      <vt:lpstr>Слайд 182</vt:lpstr>
      <vt:lpstr>Слайд 183</vt:lpstr>
      <vt:lpstr>Слайд 184</vt:lpstr>
      <vt:lpstr>Слайд 185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Васильєв Владислав Вадимович</dc:creator>
  <cp:lastModifiedBy>e071073vvv</cp:lastModifiedBy>
  <cp:revision>1153</cp:revision>
  <cp:lastPrinted>1601-01-01T00:00:00Z</cp:lastPrinted>
  <dcterms:created xsi:type="dcterms:W3CDTF">1601-01-01T00:00:00Z</dcterms:created>
  <dcterms:modified xsi:type="dcterms:W3CDTF">2022-11-07T11:09:20Z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