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70CA3F-1FA9-47FD-B137-68526A287C5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C768DFC-8145-434C-947E-BD813BB191A4}">
      <dgm:prSet phldrT="[Текст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dosimetrical</a:t>
          </a:r>
          <a:r>
            <a:rPr lang="en-US" sz="2400" dirty="0" smtClean="0">
              <a:solidFill>
                <a:schemeClr val="tx1"/>
              </a:solidFill>
            </a:rPr>
            <a:t> </a:t>
          </a:r>
        </a:p>
        <a:p>
          <a:r>
            <a:rPr lang="en-US" sz="2400" dirty="0" smtClean="0">
              <a:solidFill>
                <a:schemeClr val="tx1"/>
              </a:solidFill>
            </a:rPr>
            <a:t>(investigation of radiation sources and levels)</a:t>
          </a:r>
          <a:endParaRPr lang="uk-UA" sz="2400" dirty="0">
            <a:solidFill>
              <a:schemeClr val="tx1"/>
            </a:solidFill>
          </a:endParaRPr>
        </a:p>
      </dgm:t>
    </dgm:pt>
    <dgm:pt modelId="{BA8D8C18-49E6-4F58-888E-207EAE998B44}" type="parTrans" cxnId="{1C3A9960-5BAE-4340-BB65-A4E76650779E}">
      <dgm:prSet/>
      <dgm:spPr/>
      <dgm:t>
        <a:bodyPr/>
        <a:lstStyle/>
        <a:p>
          <a:endParaRPr lang="uk-UA"/>
        </a:p>
      </dgm:t>
    </dgm:pt>
    <dgm:pt modelId="{5661E97C-F393-4C2D-9E1B-D2C364FB06EC}" type="sibTrans" cxnId="{1C3A9960-5BAE-4340-BB65-A4E76650779E}">
      <dgm:prSet/>
      <dgm:spPr/>
      <dgm:t>
        <a:bodyPr/>
        <a:lstStyle/>
        <a:p>
          <a:endParaRPr lang="uk-UA"/>
        </a:p>
      </dgm:t>
    </dgm:pt>
    <dgm:pt modelId="{E14C9D95-7610-43BA-BE69-9F15F9A49238}">
      <dgm:prSet phldrT="[Текст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Radio-biologic directions (experimental and epidemiological researches of </a:t>
          </a:r>
          <a:r>
            <a:rPr lang="en-US" sz="2000" dirty="0" err="1" smtClean="0">
              <a:solidFill>
                <a:schemeClr val="tx1"/>
              </a:solidFill>
            </a:rPr>
            <a:t>ionising</a:t>
          </a:r>
          <a:r>
            <a:rPr lang="en-US" sz="2000" dirty="0" smtClean="0">
              <a:solidFill>
                <a:schemeClr val="tx1"/>
              </a:solidFill>
            </a:rPr>
            <a:t> radiation influence upon health),</a:t>
          </a:r>
          <a:endParaRPr lang="uk-UA" sz="2000" dirty="0">
            <a:solidFill>
              <a:schemeClr val="tx1"/>
            </a:solidFill>
          </a:endParaRPr>
        </a:p>
      </dgm:t>
    </dgm:pt>
    <dgm:pt modelId="{3140A706-D025-44AD-B271-84530CE9AA06}" type="parTrans" cxnId="{854EC50E-3D7A-4ACB-84E8-B0D4E7ACCFC6}">
      <dgm:prSet/>
      <dgm:spPr/>
      <dgm:t>
        <a:bodyPr/>
        <a:lstStyle/>
        <a:p>
          <a:endParaRPr lang="uk-UA"/>
        </a:p>
      </dgm:t>
    </dgm:pt>
    <dgm:pt modelId="{89E32589-F992-4277-B4DE-ADB25C16B766}" type="sibTrans" cxnId="{854EC50E-3D7A-4ACB-84E8-B0D4E7ACCFC6}">
      <dgm:prSet/>
      <dgm:spPr/>
      <dgm:t>
        <a:bodyPr/>
        <a:lstStyle/>
        <a:p>
          <a:endParaRPr lang="uk-UA"/>
        </a:p>
      </dgm:t>
    </dgm:pt>
    <dgm:pt modelId="{A661EF2B-1A94-4FC0-B52B-2149D1822909}">
      <dgm:prSet phldrT="[Текст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 theory and methodology of hygienic certification of admissible levels of irradiation</a:t>
          </a:r>
          <a:endParaRPr lang="uk-UA" sz="2000" dirty="0">
            <a:solidFill>
              <a:schemeClr val="tx1"/>
            </a:solidFill>
          </a:endParaRPr>
        </a:p>
      </dgm:t>
    </dgm:pt>
    <dgm:pt modelId="{7E2D4C60-88E0-4CEE-9043-06E7B8D889D4}" type="parTrans" cxnId="{D9F4918C-9180-44D2-9995-F5D515776D62}">
      <dgm:prSet/>
      <dgm:spPr/>
      <dgm:t>
        <a:bodyPr/>
        <a:lstStyle/>
        <a:p>
          <a:endParaRPr lang="uk-UA"/>
        </a:p>
      </dgm:t>
    </dgm:pt>
    <dgm:pt modelId="{D559C337-56A9-4FFA-BB6C-9F01C4AAEAFA}" type="sibTrans" cxnId="{D9F4918C-9180-44D2-9995-F5D515776D62}">
      <dgm:prSet/>
      <dgm:spPr/>
      <dgm:t>
        <a:bodyPr/>
        <a:lstStyle/>
        <a:p>
          <a:endParaRPr lang="uk-UA"/>
        </a:p>
      </dgm:t>
    </dgm:pt>
    <dgm:pt modelId="{B898A7F3-990F-408F-94B6-F65CD8AACC43}">
      <dgm:prSet phldrT="[Текст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Sanitary </a:t>
          </a:r>
          <a:r>
            <a:rPr lang="en-US" sz="2400" dirty="0" err="1" smtClean="0">
              <a:solidFill>
                <a:schemeClr val="tx1"/>
              </a:solidFill>
            </a:rPr>
            <a:t>organisation</a:t>
          </a:r>
          <a:r>
            <a:rPr lang="en-US" sz="2400" dirty="0" smtClean="0">
              <a:solidFill>
                <a:schemeClr val="tx1"/>
              </a:solidFill>
            </a:rPr>
            <a:t> direction making ways for </a:t>
          </a:r>
          <a:r>
            <a:rPr lang="en-US" sz="2400" dirty="0" err="1" smtClean="0">
              <a:solidFill>
                <a:schemeClr val="tx1"/>
              </a:solidFill>
            </a:rPr>
            <a:t>antiradiation</a:t>
          </a:r>
          <a:r>
            <a:rPr lang="en-US" sz="2400" dirty="0" smtClean="0">
              <a:solidFill>
                <a:schemeClr val="tx1"/>
              </a:solidFill>
            </a:rPr>
            <a:t> protection.</a:t>
          </a:r>
          <a:endParaRPr lang="uk-UA" sz="2400" dirty="0">
            <a:solidFill>
              <a:schemeClr val="tx1"/>
            </a:solidFill>
          </a:endParaRPr>
        </a:p>
      </dgm:t>
    </dgm:pt>
    <dgm:pt modelId="{7664DD42-83B8-442B-9D08-2DA44EBE2677}" type="parTrans" cxnId="{876E31A5-F47B-4E97-BBF3-2C4447661091}">
      <dgm:prSet/>
      <dgm:spPr/>
      <dgm:t>
        <a:bodyPr/>
        <a:lstStyle/>
        <a:p>
          <a:endParaRPr lang="uk-UA"/>
        </a:p>
      </dgm:t>
    </dgm:pt>
    <dgm:pt modelId="{262019AE-1EF8-4185-8F60-4EF2B5FE7458}" type="sibTrans" cxnId="{876E31A5-F47B-4E97-BBF3-2C4447661091}">
      <dgm:prSet/>
      <dgm:spPr/>
      <dgm:t>
        <a:bodyPr/>
        <a:lstStyle/>
        <a:p>
          <a:endParaRPr lang="uk-UA"/>
        </a:p>
      </dgm:t>
    </dgm:pt>
    <dgm:pt modelId="{09891F98-66BD-4CEA-9C7E-B7F532105E41}" type="pres">
      <dgm:prSet presAssocID="{D170CA3F-1FA9-47FD-B137-68526A287C5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F6A59C6-5B0D-465C-B19C-AEB3C12CFF10}" type="pres">
      <dgm:prSet presAssocID="{4C768DFC-8145-434C-947E-BD813BB191A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657532E-24F6-481A-9A49-1754647B89C4}" type="pres">
      <dgm:prSet presAssocID="{5661E97C-F393-4C2D-9E1B-D2C364FB06EC}" presName="sibTrans" presStyleCnt="0"/>
      <dgm:spPr/>
    </dgm:pt>
    <dgm:pt modelId="{7311C137-B6A8-4A58-8693-8B2E5053E89A}" type="pres">
      <dgm:prSet presAssocID="{E14C9D95-7610-43BA-BE69-9F15F9A4923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C86A44-C6DE-48CE-A8E7-E58EAC8CC02F}" type="pres">
      <dgm:prSet presAssocID="{89E32589-F992-4277-B4DE-ADB25C16B766}" presName="sibTrans" presStyleCnt="0"/>
      <dgm:spPr/>
    </dgm:pt>
    <dgm:pt modelId="{0546F5CB-842C-451F-B6C0-79BD3EB23F6E}" type="pres">
      <dgm:prSet presAssocID="{A661EF2B-1A94-4FC0-B52B-2149D18229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D0CB93-FB23-4405-9B78-9D95F7B866F4}" type="pres">
      <dgm:prSet presAssocID="{D559C337-56A9-4FFA-BB6C-9F01C4AAEAFA}" presName="sibTrans" presStyleCnt="0"/>
      <dgm:spPr/>
    </dgm:pt>
    <dgm:pt modelId="{20DE32DF-D335-426E-B879-587E66C5A1FD}" type="pres">
      <dgm:prSet presAssocID="{B898A7F3-990F-408F-94B6-F65CD8AACC4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76E31A5-F47B-4E97-BBF3-2C4447661091}" srcId="{D170CA3F-1FA9-47FD-B137-68526A287C53}" destId="{B898A7F3-990F-408F-94B6-F65CD8AACC43}" srcOrd="3" destOrd="0" parTransId="{7664DD42-83B8-442B-9D08-2DA44EBE2677}" sibTransId="{262019AE-1EF8-4185-8F60-4EF2B5FE7458}"/>
    <dgm:cxn modelId="{F3EEC34B-9EAD-4341-9D41-260C5E4DC1CF}" type="presOf" srcId="{B898A7F3-990F-408F-94B6-F65CD8AACC43}" destId="{20DE32DF-D335-426E-B879-587E66C5A1FD}" srcOrd="0" destOrd="0" presId="urn:microsoft.com/office/officeart/2005/8/layout/default"/>
    <dgm:cxn modelId="{D9F4918C-9180-44D2-9995-F5D515776D62}" srcId="{D170CA3F-1FA9-47FD-B137-68526A287C53}" destId="{A661EF2B-1A94-4FC0-B52B-2149D1822909}" srcOrd="2" destOrd="0" parTransId="{7E2D4C60-88E0-4CEE-9043-06E7B8D889D4}" sibTransId="{D559C337-56A9-4FFA-BB6C-9F01C4AAEAFA}"/>
    <dgm:cxn modelId="{8E75C601-CB55-417B-B26C-6C6C4620FCB4}" type="presOf" srcId="{D170CA3F-1FA9-47FD-B137-68526A287C53}" destId="{09891F98-66BD-4CEA-9C7E-B7F532105E41}" srcOrd="0" destOrd="0" presId="urn:microsoft.com/office/officeart/2005/8/layout/default"/>
    <dgm:cxn modelId="{0A25F4A9-43D2-4F96-880C-78D2EAE99409}" type="presOf" srcId="{A661EF2B-1A94-4FC0-B52B-2149D1822909}" destId="{0546F5CB-842C-451F-B6C0-79BD3EB23F6E}" srcOrd="0" destOrd="0" presId="urn:microsoft.com/office/officeart/2005/8/layout/default"/>
    <dgm:cxn modelId="{CFC9632C-7282-4C38-AE8A-A7EE7B449B33}" type="presOf" srcId="{4C768DFC-8145-434C-947E-BD813BB191A4}" destId="{1F6A59C6-5B0D-465C-B19C-AEB3C12CFF10}" srcOrd="0" destOrd="0" presId="urn:microsoft.com/office/officeart/2005/8/layout/default"/>
    <dgm:cxn modelId="{1C3A9960-5BAE-4340-BB65-A4E76650779E}" srcId="{D170CA3F-1FA9-47FD-B137-68526A287C53}" destId="{4C768DFC-8145-434C-947E-BD813BB191A4}" srcOrd="0" destOrd="0" parTransId="{BA8D8C18-49E6-4F58-888E-207EAE998B44}" sibTransId="{5661E97C-F393-4C2D-9E1B-D2C364FB06EC}"/>
    <dgm:cxn modelId="{DDC85576-A859-43FD-908B-9B698F441F0C}" type="presOf" srcId="{E14C9D95-7610-43BA-BE69-9F15F9A49238}" destId="{7311C137-B6A8-4A58-8693-8B2E5053E89A}" srcOrd="0" destOrd="0" presId="urn:microsoft.com/office/officeart/2005/8/layout/default"/>
    <dgm:cxn modelId="{854EC50E-3D7A-4ACB-84E8-B0D4E7ACCFC6}" srcId="{D170CA3F-1FA9-47FD-B137-68526A287C53}" destId="{E14C9D95-7610-43BA-BE69-9F15F9A49238}" srcOrd="1" destOrd="0" parTransId="{3140A706-D025-44AD-B271-84530CE9AA06}" sibTransId="{89E32589-F992-4277-B4DE-ADB25C16B766}"/>
    <dgm:cxn modelId="{D40DA090-FAA3-4599-9E2B-0CD5706E6884}" type="presParOf" srcId="{09891F98-66BD-4CEA-9C7E-B7F532105E41}" destId="{1F6A59C6-5B0D-465C-B19C-AEB3C12CFF10}" srcOrd="0" destOrd="0" presId="urn:microsoft.com/office/officeart/2005/8/layout/default"/>
    <dgm:cxn modelId="{54947F07-D3D6-4B23-9577-79254E399958}" type="presParOf" srcId="{09891F98-66BD-4CEA-9C7E-B7F532105E41}" destId="{4657532E-24F6-481A-9A49-1754647B89C4}" srcOrd="1" destOrd="0" presId="urn:microsoft.com/office/officeart/2005/8/layout/default"/>
    <dgm:cxn modelId="{BD485258-76F8-4FE1-A7A3-B3AE01D0C9EA}" type="presParOf" srcId="{09891F98-66BD-4CEA-9C7E-B7F532105E41}" destId="{7311C137-B6A8-4A58-8693-8B2E5053E89A}" srcOrd="2" destOrd="0" presId="urn:microsoft.com/office/officeart/2005/8/layout/default"/>
    <dgm:cxn modelId="{87B54900-C753-446F-9BA6-FD72DF0894A6}" type="presParOf" srcId="{09891F98-66BD-4CEA-9C7E-B7F532105E41}" destId="{7BC86A44-C6DE-48CE-A8E7-E58EAC8CC02F}" srcOrd="3" destOrd="0" presId="urn:microsoft.com/office/officeart/2005/8/layout/default"/>
    <dgm:cxn modelId="{C3C4EE80-BF45-4876-AC03-A09E5144BE4B}" type="presParOf" srcId="{09891F98-66BD-4CEA-9C7E-B7F532105E41}" destId="{0546F5CB-842C-451F-B6C0-79BD3EB23F6E}" srcOrd="4" destOrd="0" presId="urn:microsoft.com/office/officeart/2005/8/layout/default"/>
    <dgm:cxn modelId="{1DC5DAD7-FFD3-46C9-A1A4-B1DCAA6110E5}" type="presParOf" srcId="{09891F98-66BD-4CEA-9C7E-B7F532105E41}" destId="{FED0CB93-FB23-4405-9B78-9D95F7B866F4}" srcOrd="5" destOrd="0" presId="urn:microsoft.com/office/officeart/2005/8/layout/default"/>
    <dgm:cxn modelId="{4E52DFC0-52BA-441B-A72D-12122A189FC8}" type="presParOf" srcId="{09891F98-66BD-4CEA-9C7E-B7F532105E41}" destId="{20DE32DF-D335-426E-B879-587E66C5A1FD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55676E-98F9-4EFF-9709-0C6AE595090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6CFA6E8-C3B4-44A0-89F2-D0A9502F0A07}">
      <dgm:prSet phldrT="[Текст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ISOTOPES ARE DIVIDED</a:t>
          </a:r>
          <a:endParaRPr lang="uk-UA" dirty="0">
            <a:solidFill>
              <a:schemeClr val="tx1"/>
            </a:solidFill>
          </a:endParaRPr>
        </a:p>
      </dgm:t>
    </dgm:pt>
    <dgm:pt modelId="{89D8E941-5176-4570-B06A-6B1188BFA894}" type="parTrans" cxnId="{F0E1E5B5-E0D4-4AA0-8B15-3D82B135B3F9}">
      <dgm:prSet/>
      <dgm:spPr/>
      <dgm:t>
        <a:bodyPr/>
        <a:lstStyle/>
        <a:p>
          <a:endParaRPr lang="uk-UA"/>
        </a:p>
      </dgm:t>
    </dgm:pt>
    <dgm:pt modelId="{77B6FB5A-B9E6-49D4-8C8D-ED45738A3028}" type="sibTrans" cxnId="{F0E1E5B5-E0D4-4AA0-8B15-3D82B135B3F9}">
      <dgm:prSet/>
      <dgm:spPr/>
      <dgm:t>
        <a:bodyPr/>
        <a:lstStyle/>
        <a:p>
          <a:endParaRPr lang="uk-UA"/>
        </a:p>
      </dgm:t>
    </dgm:pt>
    <dgm:pt modelId="{9FDAE426-0E1E-4B0F-A357-4C7FE8A35E04}">
      <dgm:prSet phldrT="[Текст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short-living (period of half-life is calculated in seconds, minutes, hours, days)</a:t>
          </a:r>
          <a:endParaRPr lang="uk-UA" sz="4000" dirty="0"/>
        </a:p>
      </dgm:t>
    </dgm:pt>
    <dgm:pt modelId="{F7733C8E-B4D7-4820-8E9A-1884338359F5}" type="parTrans" cxnId="{51799CC6-65A4-478B-ACE0-D68482072C6D}">
      <dgm:prSet/>
      <dgm:spPr/>
      <dgm:t>
        <a:bodyPr/>
        <a:lstStyle/>
        <a:p>
          <a:endParaRPr lang="uk-UA"/>
        </a:p>
      </dgm:t>
    </dgm:pt>
    <dgm:pt modelId="{D6BF7EDE-0D11-40BC-B694-670C27637608}" type="sibTrans" cxnId="{51799CC6-65A4-478B-ACE0-D68482072C6D}">
      <dgm:prSet/>
      <dgm:spPr/>
      <dgm:t>
        <a:bodyPr/>
        <a:lstStyle/>
        <a:p>
          <a:endParaRPr lang="uk-UA"/>
        </a:p>
      </dgm:t>
    </dgm:pt>
    <dgm:pt modelId="{1EB3B515-A50A-4C3D-AA2A-29B87489BA93}">
      <dgm:prSet phldrT="[Текст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 long-living (from some month to billions of years).</a:t>
          </a:r>
          <a:endParaRPr lang="uk-UA" sz="3600" dirty="0">
            <a:solidFill>
              <a:schemeClr val="tx1"/>
            </a:solidFill>
          </a:endParaRPr>
        </a:p>
      </dgm:t>
    </dgm:pt>
    <dgm:pt modelId="{1C40D6A5-8AC2-4096-947F-1234B6FBD13C}" type="parTrans" cxnId="{1DE474AB-52C5-4436-8373-A794DD045DFB}">
      <dgm:prSet/>
      <dgm:spPr/>
      <dgm:t>
        <a:bodyPr/>
        <a:lstStyle/>
        <a:p>
          <a:endParaRPr lang="uk-UA"/>
        </a:p>
      </dgm:t>
    </dgm:pt>
    <dgm:pt modelId="{B34296BE-18BB-457B-B58D-AA50A53436E5}" type="sibTrans" cxnId="{1DE474AB-52C5-4436-8373-A794DD045DFB}">
      <dgm:prSet/>
      <dgm:spPr/>
      <dgm:t>
        <a:bodyPr/>
        <a:lstStyle/>
        <a:p>
          <a:endParaRPr lang="uk-UA"/>
        </a:p>
      </dgm:t>
    </dgm:pt>
    <dgm:pt modelId="{DE472B29-4480-4183-A60D-150AF5BE5FCF}" type="pres">
      <dgm:prSet presAssocID="{D855676E-98F9-4EFF-9709-0C6AE595090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5A80D68-003E-4EA5-98B2-A5AFBA01A220}" type="pres">
      <dgm:prSet presAssocID="{46CFA6E8-C3B4-44A0-89F2-D0A9502F0A07}" presName="roof" presStyleLbl="dkBgShp" presStyleIdx="0" presStyleCnt="2" custLinFactNeighborX="3996" custLinFactNeighborY="-8409"/>
      <dgm:spPr/>
      <dgm:t>
        <a:bodyPr/>
        <a:lstStyle/>
        <a:p>
          <a:endParaRPr lang="uk-UA"/>
        </a:p>
      </dgm:t>
    </dgm:pt>
    <dgm:pt modelId="{6C3431DD-F32B-4683-B417-3734BE75623A}" type="pres">
      <dgm:prSet presAssocID="{46CFA6E8-C3B4-44A0-89F2-D0A9502F0A07}" presName="pillars" presStyleCnt="0"/>
      <dgm:spPr/>
    </dgm:pt>
    <dgm:pt modelId="{2A131400-CA4C-44AD-9D5F-ECFDED28CF0A}" type="pres">
      <dgm:prSet presAssocID="{46CFA6E8-C3B4-44A0-89F2-D0A9502F0A07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C14630-6C94-4DB0-A6BA-1BDF2696BDA8}" type="pres">
      <dgm:prSet presAssocID="{1EB3B515-A50A-4C3D-AA2A-29B87489BA93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AC9ED4F-97A0-4859-8660-8638EF617391}" type="pres">
      <dgm:prSet presAssocID="{46CFA6E8-C3B4-44A0-89F2-D0A9502F0A07}" presName="base" presStyleLbl="dkBgShp" presStyleIdx="1" presStyleCnt="2"/>
      <dgm:spPr/>
    </dgm:pt>
  </dgm:ptLst>
  <dgm:cxnLst>
    <dgm:cxn modelId="{4C8B0F7D-1799-4EBE-9DB3-763F2E36589A}" type="presOf" srcId="{D855676E-98F9-4EFF-9709-0C6AE595090B}" destId="{DE472B29-4480-4183-A60D-150AF5BE5FCF}" srcOrd="0" destOrd="0" presId="urn:microsoft.com/office/officeart/2005/8/layout/hList3"/>
    <dgm:cxn modelId="{51799CC6-65A4-478B-ACE0-D68482072C6D}" srcId="{46CFA6E8-C3B4-44A0-89F2-D0A9502F0A07}" destId="{9FDAE426-0E1E-4B0F-A357-4C7FE8A35E04}" srcOrd="0" destOrd="0" parTransId="{F7733C8E-B4D7-4820-8E9A-1884338359F5}" sibTransId="{D6BF7EDE-0D11-40BC-B694-670C27637608}"/>
    <dgm:cxn modelId="{1ABE1C15-B429-4EF2-89FE-CD3C9729954C}" type="presOf" srcId="{46CFA6E8-C3B4-44A0-89F2-D0A9502F0A07}" destId="{F5A80D68-003E-4EA5-98B2-A5AFBA01A220}" srcOrd="0" destOrd="0" presId="urn:microsoft.com/office/officeart/2005/8/layout/hList3"/>
    <dgm:cxn modelId="{F0E1E5B5-E0D4-4AA0-8B15-3D82B135B3F9}" srcId="{D855676E-98F9-4EFF-9709-0C6AE595090B}" destId="{46CFA6E8-C3B4-44A0-89F2-D0A9502F0A07}" srcOrd="0" destOrd="0" parTransId="{89D8E941-5176-4570-B06A-6B1188BFA894}" sibTransId="{77B6FB5A-B9E6-49D4-8C8D-ED45738A3028}"/>
    <dgm:cxn modelId="{D0AAC422-E8A7-45FA-9D73-71CDA8C48866}" type="presOf" srcId="{1EB3B515-A50A-4C3D-AA2A-29B87489BA93}" destId="{44C14630-6C94-4DB0-A6BA-1BDF2696BDA8}" srcOrd="0" destOrd="0" presId="urn:microsoft.com/office/officeart/2005/8/layout/hList3"/>
    <dgm:cxn modelId="{1DE474AB-52C5-4436-8373-A794DD045DFB}" srcId="{46CFA6E8-C3B4-44A0-89F2-D0A9502F0A07}" destId="{1EB3B515-A50A-4C3D-AA2A-29B87489BA93}" srcOrd="1" destOrd="0" parTransId="{1C40D6A5-8AC2-4096-947F-1234B6FBD13C}" sibTransId="{B34296BE-18BB-457B-B58D-AA50A53436E5}"/>
    <dgm:cxn modelId="{00DF7E1D-F9D9-4AE1-A1A7-1501E00629A5}" type="presOf" srcId="{9FDAE426-0E1E-4B0F-A357-4C7FE8A35E04}" destId="{2A131400-CA4C-44AD-9D5F-ECFDED28CF0A}" srcOrd="0" destOrd="0" presId="urn:microsoft.com/office/officeart/2005/8/layout/hList3"/>
    <dgm:cxn modelId="{DFA4CA7A-BCE4-4CB9-860A-CCCCF7DBF12C}" type="presParOf" srcId="{DE472B29-4480-4183-A60D-150AF5BE5FCF}" destId="{F5A80D68-003E-4EA5-98B2-A5AFBA01A220}" srcOrd="0" destOrd="0" presId="urn:microsoft.com/office/officeart/2005/8/layout/hList3"/>
    <dgm:cxn modelId="{3762611B-5EE5-47C0-A3B5-79FEC69D4CCE}" type="presParOf" srcId="{DE472B29-4480-4183-A60D-150AF5BE5FCF}" destId="{6C3431DD-F32B-4683-B417-3734BE75623A}" srcOrd="1" destOrd="0" presId="urn:microsoft.com/office/officeart/2005/8/layout/hList3"/>
    <dgm:cxn modelId="{E025BF34-9892-4AD9-A185-4D9891DCE339}" type="presParOf" srcId="{6C3431DD-F32B-4683-B417-3734BE75623A}" destId="{2A131400-CA4C-44AD-9D5F-ECFDED28CF0A}" srcOrd="0" destOrd="0" presId="urn:microsoft.com/office/officeart/2005/8/layout/hList3"/>
    <dgm:cxn modelId="{881FF8B7-17D1-4292-AA79-A1E1D89FB8CC}" type="presParOf" srcId="{6C3431DD-F32B-4683-B417-3734BE75623A}" destId="{44C14630-6C94-4DB0-A6BA-1BDF2696BDA8}" srcOrd="1" destOrd="0" presId="urn:microsoft.com/office/officeart/2005/8/layout/hList3"/>
    <dgm:cxn modelId="{4F63ACBE-24E2-48FD-87CC-009952DFDB1A}" type="presParOf" srcId="{DE472B29-4480-4183-A60D-150AF5BE5FCF}" destId="{AAC9ED4F-97A0-4859-8660-8638EF617391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6FA44A-FAB6-4840-850B-201A0DC56EE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08E6FE9-EC71-437B-8710-CED25D193E3D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For calculation of cancer risk they use laws of “dose-effect” interaction in the low doses. </a:t>
          </a:r>
          <a:endParaRPr lang="uk-UA" sz="2400" dirty="0">
            <a:solidFill>
              <a:schemeClr val="tx1"/>
            </a:solidFill>
          </a:endParaRPr>
        </a:p>
      </dgm:t>
    </dgm:pt>
    <dgm:pt modelId="{00D16FE5-8FF3-41D3-8CF4-9D52B4410904}" type="parTrans" cxnId="{51EF4037-EEBC-47EC-A8F7-9BCEEF9E0D7A}">
      <dgm:prSet/>
      <dgm:spPr/>
      <dgm:t>
        <a:bodyPr/>
        <a:lstStyle/>
        <a:p>
          <a:endParaRPr lang="uk-UA"/>
        </a:p>
      </dgm:t>
    </dgm:pt>
    <dgm:pt modelId="{5E072DB8-6EAD-47CA-908D-561D07623058}" type="sibTrans" cxnId="{51EF4037-EEBC-47EC-A8F7-9BCEEF9E0D7A}">
      <dgm:prSet/>
      <dgm:spPr/>
      <dgm:t>
        <a:bodyPr/>
        <a:lstStyle/>
        <a:p>
          <a:endParaRPr lang="uk-UA"/>
        </a:p>
      </dgm:t>
    </dgm:pt>
    <dgm:pt modelId="{03A42CEB-D480-4FF6-A0BB-0BD636CF405C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There are simple statistic models (linear, square, linear-square.</a:t>
          </a:r>
          <a:endParaRPr lang="uk-UA" sz="2400" dirty="0">
            <a:solidFill>
              <a:schemeClr val="tx1"/>
            </a:solidFill>
          </a:endParaRPr>
        </a:p>
      </dgm:t>
    </dgm:pt>
    <dgm:pt modelId="{709BFC31-17F6-4B7B-A52E-D76FC612601C}" type="parTrans" cxnId="{F88DE2C0-ABB1-47BC-BDDF-7D1611AEB917}">
      <dgm:prSet/>
      <dgm:spPr/>
      <dgm:t>
        <a:bodyPr/>
        <a:lstStyle/>
        <a:p>
          <a:endParaRPr lang="uk-UA"/>
        </a:p>
      </dgm:t>
    </dgm:pt>
    <dgm:pt modelId="{97D154BF-EADA-453E-918B-1A3784EB3642}" type="sibTrans" cxnId="{F88DE2C0-ABB1-47BC-BDDF-7D1611AEB917}">
      <dgm:prSet/>
      <dgm:spPr/>
      <dgm:t>
        <a:bodyPr/>
        <a:lstStyle/>
        <a:p>
          <a:endParaRPr lang="uk-UA"/>
        </a:p>
      </dgm:t>
    </dgm:pt>
    <dgm:pt modelId="{71FB4B40-B9A6-4C0D-96EA-77221B573978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The preference is given back to the last.</a:t>
          </a:r>
          <a:endParaRPr lang="uk-UA" sz="2400" dirty="0">
            <a:solidFill>
              <a:schemeClr val="tx1"/>
            </a:solidFill>
          </a:endParaRPr>
        </a:p>
      </dgm:t>
    </dgm:pt>
    <dgm:pt modelId="{406D34DC-FF2F-441C-9261-08FC42DE9427}" type="parTrans" cxnId="{380EC082-3008-4258-AF4D-D8D1D8876212}">
      <dgm:prSet/>
      <dgm:spPr/>
      <dgm:t>
        <a:bodyPr/>
        <a:lstStyle/>
        <a:p>
          <a:endParaRPr lang="uk-UA"/>
        </a:p>
      </dgm:t>
    </dgm:pt>
    <dgm:pt modelId="{46113092-94F5-46DF-8CAD-B882F36F6482}" type="sibTrans" cxnId="{380EC082-3008-4258-AF4D-D8D1D8876212}">
      <dgm:prSet/>
      <dgm:spPr/>
      <dgm:t>
        <a:bodyPr/>
        <a:lstStyle/>
        <a:p>
          <a:endParaRPr lang="uk-UA"/>
        </a:p>
      </dgm:t>
    </dgm:pt>
    <dgm:pt modelId="{A99CF380-E0A6-46C8-BE0E-CD5C14063AB9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The question about threshold level for </a:t>
          </a:r>
          <a:r>
            <a:rPr lang="en-US" sz="2400" dirty="0" err="1" smtClean="0">
              <a:solidFill>
                <a:schemeClr val="tx1"/>
              </a:solidFill>
            </a:rPr>
            <a:t>cancerogenic</a:t>
          </a:r>
          <a:r>
            <a:rPr lang="en-US" sz="2400" dirty="0" smtClean="0">
              <a:solidFill>
                <a:schemeClr val="tx1"/>
              </a:solidFill>
            </a:rPr>
            <a:t> effect is unclear now</a:t>
          </a:r>
          <a:endParaRPr lang="uk-UA" sz="2400" dirty="0">
            <a:solidFill>
              <a:schemeClr val="tx1"/>
            </a:solidFill>
          </a:endParaRPr>
        </a:p>
      </dgm:t>
    </dgm:pt>
    <dgm:pt modelId="{B05D1D4F-C6F9-4E26-95CC-617205B37FE7}" type="parTrans" cxnId="{99B10474-66CC-44A9-BAB0-A42DB459951F}">
      <dgm:prSet/>
      <dgm:spPr/>
      <dgm:t>
        <a:bodyPr/>
        <a:lstStyle/>
        <a:p>
          <a:endParaRPr lang="uk-UA"/>
        </a:p>
      </dgm:t>
    </dgm:pt>
    <dgm:pt modelId="{E59C8F5C-12E8-4BA9-B89B-9540E0342A07}" type="sibTrans" cxnId="{99B10474-66CC-44A9-BAB0-A42DB459951F}">
      <dgm:prSet/>
      <dgm:spPr/>
      <dgm:t>
        <a:bodyPr/>
        <a:lstStyle/>
        <a:p>
          <a:endParaRPr lang="uk-UA"/>
        </a:p>
      </dgm:t>
    </dgm:pt>
    <dgm:pt modelId="{941D5835-A417-44F7-B1F6-B1FC87408BA2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If they are found, all the system of hygienic </a:t>
          </a:r>
          <a:r>
            <a:rPr lang="en-US" sz="2400" dirty="0" err="1" smtClean="0">
              <a:solidFill>
                <a:schemeClr val="tx1"/>
              </a:solidFill>
            </a:rPr>
            <a:t>reglaments</a:t>
          </a:r>
          <a:r>
            <a:rPr lang="en-US" sz="2400" dirty="0" smtClean="0">
              <a:solidFill>
                <a:schemeClr val="tx1"/>
              </a:solidFill>
            </a:rPr>
            <a:t> should be changed. </a:t>
          </a:r>
          <a:endParaRPr lang="uk-UA" sz="2400" dirty="0">
            <a:solidFill>
              <a:schemeClr val="tx1"/>
            </a:solidFill>
          </a:endParaRPr>
        </a:p>
      </dgm:t>
    </dgm:pt>
    <dgm:pt modelId="{D516AF35-6B85-4C3F-8ED5-A27891FD7376}" type="parTrans" cxnId="{9F19D73D-5137-4CFB-9D04-02E8F54772DC}">
      <dgm:prSet/>
      <dgm:spPr/>
      <dgm:t>
        <a:bodyPr/>
        <a:lstStyle/>
        <a:p>
          <a:endParaRPr lang="uk-UA"/>
        </a:p>
      </dgm:t>
    </dgm:pt>
    <dgm:pt modelId="{B64FE566-F418-43F1-898F-55C0B2DCB7A5}" type="sibTrans" cxnId="{9F19D73D-5137-4CFB-9D04-02E8F54772DC}">
      <dgm:prSet/>
      <dgm:spPr/>
      <dgm:t>
        <a:bodyPr/>
        <a:lstStyle/>
        <a:p>
          <a:endParaRPr lang="uk-UA"/>
        </a:p>
      </dgm:t>
    </dgm:pt>
    <dgm:pt modelId="{0853C6F4-91EC-4A60-8348-B1285BCB70C2}" type="pres">
      <dgm:prSet presAssocID="{726FA44A-FAB6-4840-850B-201A0DC56EE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BF67EB2-627E-4652-A5FA-794C66805783}" type="pres">
      <dgm:prSet presAssocID="{908E6FE9-EC71-437B-8710-CED25D193E3D}" presName="parentLin" presStyleCnt="0"/>
      <dgm:spPr/>
    </dgm:pt>
    <dgm:pt modelId="{331227DD-E617-478B-83C4-8822FDB1A57F}" type="pres">
      <dgm:prSet presAssocID="{908E6FE9-EC71-437B-8710-CED25D193E3D}" presName="parentLeftMargin" presStyleLbl="node1" presStyleIdx="0" presStyleCnt="5"/>
      <dgm:spPr/>
      <dgm:t>
        <a:bodyPr/>
        <a:lstStyle/>
        <a:p>
          <a:endParaRPr lang="uk-UA"/>
        </a:p>
      </dgm:t>
    </dgm:pt>
    <dgm:pt modelId="{F85452BE-4179-4E65-AB48-59791F473AA1}" type="pres">
      <dgm:prSet presAssocID="{908E6FE9-EC71-437B-8710-CED25D193E3D}" presName="parentText" presStyleLbl="node1" presStyleIdx="0" presStyleCnt="5" custScaleX="142997" custScaleY="335640" custLinFactY="-85287" custLinFactNeighborX="-3917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77BA795-A773-4355-941B-92E152E7E12C}" type="pres">
      <dgm:prSet presAssocID="{908E6FE9-EC71-437B-8710-CED25D193E3D}" presName="negativeSpace" presStyleCnt="0"/>
      <dgm:spPr/>
    </dgm:pt>
    <dgm:pt modelId="{126A0422-71A9-48E7-8FD4-1BDFDA073054}" type="pres">
      <dgm:prSet presAssocID="{908E6FE9-EC71-437B-8710-CED25D193E3D}" presName="childText" presStyleLbl="conFgAcc1" presStyleIdx="0" presStyleCnt="5">
        <dgm:presLayoutVars>
          <dgm:bulletEnabled val="1"/>
        </dgm:presLayoutVars>
      </dgm:prSet>
      <dgm:spPr/>
    </dgm:pt>
    <dgm:pt modelId="{5D5EC447-B3C2-4755-AE38-C8B2F7C75A09}" type="pres">
      <dgm:prSet presAssocID="{5E072DB8-6EAD-47CA-908D-561D07623058}" presName="spaceBetweenRectangles" presStyleCnt="0"/>
      <dgm:spPr/>
    </dgm:pt>
    <dgm:pt modelId="{CA97A001-924D-40ED-90D6-B1F0C9CE8941}" type="pres">
      <dgm:prSet presAssocID="{03A42CEB-D480-4FF6-A0BB-0BD636CF405C}" presName="parentLin" presStyleCnt="0"/>
      <dgm:spPr/>
    </dgm:pt>
    <dgm:pt modelId="{CC7E71A8-4AB8-4B60-A770-8CD996CD4E1E}" type="pres">
      <dgm:prSet presAssocID="{03A42CEB-D480-4FF6-A0BB-0BD636CF405C}" presName="parentLeftMargin" presStyleLbl="node1" presStyleIdx="0" presStyleCnt="5"/>
      <dgm:spPr/>
      <dgm:t>
        <a:bodyPr/>
        <a:lstStyle/>
        <a:p>
          <a:endParaRPr lang="uk-UA"/>
        </a:p>
      </dgm:t>
    </dgm:pt>
    <dgm:pt modelId="{0E198EB7-5C13-4CB2-A43E-68D9206042DC}" type="pres">
      <dgm:prSet presAssocID="{03A42CEB-D480-4FF6-A0BB-0BD636CF405C}" presName="parentText" presStyleLbl="node1" presStyleIdx="1" presStyleCnt="5" custScaleX="142997" custScaleY="378113" custLinFactNeighborX="-39174" custLinFactNeighborY="-6121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046D14-488A-45DD-B679-0D4BEFC4CC72}" type="pres">
      <dgm:prSet presAssocID="{03A42CEB-D480-4FF6-A0BB-0BD636CF405C}" presName="negativeSpace" presStyleCnt="0"/>
      <dgm:spPr/>
    </dgm:pt>
    <dgm:pt modelId="{3F24994D-04EC-4E64-90EC-D5F1C843FA39}" type="pres">
      <dgm:prSet presAssocID="{03A42CEB-D480-4FF6-A0BB-0BD636CF405C}" presName="childText" presStyleLbl="conFgAcc1" presStyleIdx="1" presStyleCnt="5">
        <dgm:presLayoutVars>
          <dgm:bulletEnabled val="1"/>
        </dgm:presLayoutVars>
      </dgm:prSet>
      <dgm:spPr/>
    </dgm:pt>
    <dgm:pt modelId="{2CC7EDC2-53E4-4311-950F-4A1429C089D6}" type="pres">
      <dgm:prSet presAssocID="{97D154BF-EADA-453E-918B-1A3784EB3642}" presName="spaceBetweenRectangles" presStyleCnt="0"/>
      <dgm:spPr/>
    </dgm:pt>
    <dgm:pt modelId="{B6F9C566-1340-49E5-9089-5D622EF185EF}" type="pres">
      <dgm:prSet presAssocID="{71FB4B40-B9A6-4C0D-96EA-77221B573978}" presName="parentLin" presStyleCnt="0"/>
      <dgm:spPr/>
    </dgm:pt>
    <dgm:pt modelId="{26E7323D-B65F-46E9-B39F-45C222C30CE5}" type="pres">
      <dgm:prSet presAssocID="{71FB4B40-B9A6-4C0D-96EA-77221B573978}" presName="parentLeftMargin" presStyleLbl="node1" presStyleIdx="1" presStyleCnt="5"/>
      <dgm:spPr/>
      <dgm:t>
        <a:bodyPr/>
        <a:lstStyle/>
        <a:p>
          <a:endParaRPr lang="uk-UA"/>
        </a:p>
      </dgm:t>
    </dgm:pt>
    <dgm:pt modelId="{7B395DD2-46F6-44E8-9E14-EC1415058F0F}" type="pres">
      <dgm:prSet presAssocID="{71FB4B40-B9A6-4C0D-96EA-77221B573978}" presName="parentText" presStyleLbl="node1" presStyleIdx="2" presStyleCnt="5" custScaleX="142997" custScaleY="18022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696E602-FC09-4A65-B97F-C6109310AFC0}" type="pres">
      <dgm:prSet presAssocID="{71FB4B40-B9A6-4C0D-96EA-77221B573978}" presName="negativeSpace" presStyleCnt="0"/>
      <dgm:spPr/>
    </dgm:pt>
    <dgm:pt modelId="{E4C8EB57-2882-4464-B0E1-8314A446AF6E}" type="pres">
      <dgm:prSet presAssocID="{71FB4B40-B9A6-4C0D-96EA-77221B573978}" presName="childText" presStyleLbl="conFgAcc1" presStyleIdx="2" presStyleCnt="5">
        <dgm:presLayoutVars>
          <dgm:bulletEnabled val="1"/>
        </dgm:presLayoutVars>
      </dgm:prSet>
      <dgm:spPr/>
    </dgm:pt>
    <dgm:pt modelId="{22F35709-0F47-4B41-A154-7BCF7BED3765}" type="pres">
      <dgm:prSet presAssocID="{46113092-94F5-46DF-8CAD-B882F36F6482}" presName="spaceBetweenRectangles" presStyleCnt="0"/>
      <dgm:spPr/>
    </dgm:pt>
    <dgm:pt modelId="{D12A3AC8-331C-4A71-BC87-7895D5D46F3F}" type="pres">
      <dgm:prSet presAssocID="{A99CF380-E0A6-46C8-BE0E-CD5C14063AB9}" presName="parentLin" presStyleCnt="0"/>
      <dgm:spPr/>
    </dgm:pt>
    <dgm:pt modelId="{247ABE4C-8684-4676-A458-4F6805FBE5EC}" type="pres">
      <dgm:prSet presAssocID="{A99CF380-E0A6-46C8-BE0E-CD5C14063AB9}" presName="parentLeftMargin" presStyleLbl="node1" presStyleIdx="2" presStyleCnt="5"/>
      <dgm:spPr/>
      <dgm:t>
        <a:bodyPr/>
        <a:lstStyle/>
        <a:p>
          <a:endParaRPr lang="uk-UA"/>
        </a:p>
      </dgm:t>
    </dgm:pt>
    <dgm:pt modelId="{1ABEAB43-77E6-4872-B5D6-1C4EC9550745}" type="pres">
      <dgm:prSet presAssocID="{A99CF380-E0A6-46C8-BE0E-CD5C14063AB9}" presName="parentText" presStyleLbl="node1" presStyleIdx="3" presStyleCnt="5" custScaleX="142857" custScaleY="28054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153814-4383-44F4-960F-5E051D89558C}" type="pres">
      <dgm:prSet presAssocID="{A99CF380-E0A6-46C8-BE0E-CD5C14063AB9}" presName="negativeSpace" presStyleCnt="0"/>
      <dgm:spPr/>
    </dgm:pt>
    <dgm:pt modelId="{8075F4B9-9EB9-4FEC-B7C2-E8B845863736}" type="pres">
      <dgm:prSet presAssocID="{A99CF380-E0A6-46C8-BE0E-CD5C14063AB9}" presName="childText" presStyleLbl="conFgAcc1" presStyleIdx="3" presStyleCnt="5">
        <dgm:presLayoutVars>
          <dgm:bulletEnabled val="1"/>
        </dgm:presLayoutVars>
      </dgm:prSet>
      <dgm:spPr/>
    </dgm:pt>
    <dgm:pt modelId="{F026D598-64E6-4C6E-898A-C0AFAB8CB5A0}" type="pres">
      <dgm:prSet presAssocID="{E59C8F5C-12E8-4BA9-B89B-9540E0342A07}" presName="spaceBetweenRectangles" presStyleCnt="0"/>
      <dgm:spPr/>
    </dgm:pt>
    <dgm:pt modelId="{1ED5BD3D-AD5B-4F93-B764-1F1E112117F2}" type="pres">
      <dgm:prSet presAssocID="{941D5835-A417-44F7-B1F6-B1FC87408BA2}" presName="parentLin" presStyleCnt="0"/>
      <dgm:spPr/>
    </dgm:pt>
    <dgm:pt modelId="{BACFC1DD-4677-4ED1-BE22-30ECB31DBD1B}" type="pres">
      <dgm:prSet presAssocID="{941D5835-A417-44F7-B1F6-B1FC87408BA2}" presName="parentLeftMargin" presStyleLbl="node1" presStyleIdx="3" presStyleCnt="5"/>
      <dgm:spPr/>
      <dgm:t>
        <a:bodyPr/>
        <a:lstStyle/>
        <a:p>
          <a:endParaRPr lang="uk-UA"/>
        </a:p>
      </dgm:t>
    </dgm:pt>
    <dgm:pt modelId="{EDBE76E9-4CD4-4D59-9605-6B08E195E8EA}" type="pres">
      <dgm:prSet presAssocID="{941D5835-A417-44F7-B1F6-B1FC87408BA2}" presName="parentText" presStyleLbl="node1" presStyleIdx="4" presStyleCnt="5" custScaleX="142997" custScaleY="32932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7C183F-5A8B-4B78-9FBE-91257E09D14B}" type="pres">
      <dgm:prSet presAssocID="{941D5835-A417-44F7-B1F6-B1FC87408BA2}" presName="negativeSpace" presStyleCnt="0"/>
      <dgm:spPr/>
    </dgm:pt>
    <dgm:pt modelId="{248201E1-8B40-495F-849E-14221D1983E6}" type="pres">
      <dgm:prSet presAssocID="{941D5835-A417-44F7-B1F6-B1FC87408BA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31F8D1A-F9A0-4DF4-A55D-600E4AC31DC3}" type="presOf" srcId="{A99CF380-E0A6-46C8-BE0E-CD5C14063AB9}" destId="{1ABEAB43-77E6-4872-B5D6-1C4EC9550745}" srcOrd="1" destOrd="0" presId="urn:microsoft.com/office/officeart/2005/8/layout/list1"/>
    <dgm:cxn modelId="{380EC082-3008-4258-AF4D-D8D1D8876212}" srcId="{726FA44A-FAB6-4840-850B-201A0DC56EEA}" destId="{71FB4B40-B9A6-4C0D-96EA-77221B573978}" srcOrd="2" destOrd="0" parTransId="{406D34DC-FF2F-441C-9261-08FC42DE9427}" sibTransId="{46113092-94F5-46DF-8CAD-B882F36F6482}"/>
    <dgm:cxn modelId="{2238B69A-11BA-40B7-B569-140C9E6917B9}" type="presOf" srcId="{908E6FE9-EC71-437B-8710-CED25D193E3D}" destId="{F85452BE-4179-4E65-AB48-59791F473AA1}" srcOrd="1" destOrd="0" presId="urn:microsoft.com/office/officeart/2005/8/layout/list1"/>
    <dgm:cxn modelId="{71B42C85-EBF7-449A-B7DA-9D0862E1DFB0}" type="presOf" srcId="{908E6FE9-EC71-437B-8710-CED25D193E3D}" destId="{331227DD-E617-478B-83C4-8822FDB1A57F}" srcOrd="0" destOrd="0" presId="urn:microsoft.com/office/officeart/2005/8/layout/list1"/>
    <dgm:cxn modelId="{873B43D6-4D36-4B5E-B261-05196D530053}" type="presOf" srcId="{71FB4B40-B9A6-4C0D-96EA-77221B573978}" destId="{26E7323D-B65F-46E9-B39F-45C222C30CE5}" srcOrd="0" destOrd="0" presId="urn:microsoft.com/office/officeart/2005/8/layout/list1"/>
    <dgm:cxn modelId="{E42650A4-7077-4AF6-BBB7-33CF80675C5B}" type="presOf" srcId="{03A42CEB-D480-4FF6-A0BB-0BD636CF405C}" destId="{0E198EB7-5C13-4CB2-A43E-68D9206042DC}" srcOrd="1" destOrd="0" presId="urn:microsoft.com/office/officeart/2005/8/layout/list1"/>
    <dgm:cxn modelId="{FD24FFB7-7422-456C-8B18-A8C49047FB42}" type="presOf" srcId="{A99CF380-E0A6-46C8-BE0E-CD5C14063AB9}" destId="{247ABE4C-8684-4676-A458-4F6805FBE5EC}" srcOrd="0" destOrd="0" presId="urn:microsoft.com/office/officeart/2005/8/layout/list1"/>
    <dgm:cxn modelId="{99B10474-66CC-44A9-BAB0-A42DB459951F}" srcId="{726FA44A-FAB6-4840-850B-201A0DC56EEA}" destId="{A99CF380-E0A6-46C8-BE0E-CD5C14063AB9}" srcOrd="3" destOrd="0" parTransId="{B05D1D4F-C6F9-4E26-95CC-617205B37FE7}" sibTransId="{E59C8F5C-12E8-4BA9-B89B-9540E0342A07}"/>
    <dgm:cxn modelId="{098BAB84-8C69-4E91-9EF9-05E43D06D528}" type="presOf" srcId="{941D5835-A417-44F7-B1F6-B1FC87408BA2}" destId="{EDBE76E9-4CD4-4D59-9605-6B08E195E8EA}" srcOrd="1" destOrd="0" presId="urn:microsoft.com/office/officeart/2005/8/layout/list1"/>
    <dgm:cxn modelId="{F88DE2C0-ABB1-47BC-BDDF-7D1611AEB917}" srcId="{726FA44A-FAB6-4840-850B-201A0DC56EEA}" destId="{03A42CEB-D480-4FF6-A0BB-0BD636CF405C}" srcOrd="1" destOrd="0" parTransId="{709BFC31-17F6-4B7B-A52E-D76FC612601C}" sibTransId="{97D154BF-EADA-453E-918B-1A3784EB3642}"/>
    <dgm:cxn modelId="{9083B6B4-278F-44FC-8B6F-4E355B87E700}" type="presOf" srcId="{941D5835-A417-44F7-B1F6-B1FC87408BA2}" destId="{BACFC1DD-4677-4ED1-BE22-30ECB31DBD1B}" srcOrd="0" destOrd="0" presId="urn:microsoft.com/office/officeart/2005/8/layout/list1"/>
    <dgm:cxn modelId="{51EF4037-EEBC-47EC-A8F7-9BCEEF9E0D7A}" srcId="{726FA44A-FAB6-4840-850B-201A0DC56EEA}" destId="{908E6FE9-EC71-437B-8710-CED25D193E3D}" srcOrd="0" destOrd="0" parTransId="{00D16FE5-8FF3-41D3-8CF4-9D52B4410904}" sibTransId="{5E072DB8-6EAD-47CA-908D-561D07623058}"/>
    <dgm:cxn modelId="{E2E4EB79-116D-4962-B9A3-6A09CACF40F5}" type="presOf" srcId="{726FA44A-FAB6-4840-850B-201A0DC56EEA}" destId="{0853C6F4-91EC-4A60-8348-B1285BCB70C2}" srcOrd="0" destOrd="0" presId="urn:microsoft.com/office/officeart/2005/8/layout/list1"/>
    <dgm:cxn modelId="{47DC1AFA-C52B-41F4-A199-D61A2CF5A3E6}" type="presOf" srcId="{71FB4B40-B9A6-4C0D-96EA-77221B573978}" destId="{7B395DD2-46F6-44E8-9E14-EC1415058F0F}" srcOrd="1" destOrd="0" presId="urn:microsoft.com/office/officeart/2005/8/layout/list1"/>
    <dgm:cxn modelId="{140962FD-7A6A-4201-8A32-07879503B0BB}" type="presOf" srcId="{03A42CEB-D480-4FF6-A0BB-0BD636CF405C}" destId="{CC7E71A8-4AB8-4B60-A770-8CD996CD4E1E}" srcOrd="0" destOrd="0" presId="urn:microsoft.com/office/officeart/2005/8/layout/list1"/>
    <dgm:cxn modelId="{9F19D73D-5137-4CFB-9D04-02E8F54772DC}" srcId="{726FA44A-FAB6-4840-850B-201A0DC56EEA}" destId="{941D5835-A417-44F7-B1F6-B1FC87408BA2}" srcOrd="4" destOrd="0" parTransId="{D516AF35-6B85-4C3F-8ED5-A27891FD7376}" sibTransId="{B64FE566-F418-43F1-898F-55C0B2DCB7A5}"/>
    <dgm:cxn modelId="{46089D2A-EB13-45DC-A86B-CC1C9765EAF7}" type="presParOf" srcId="{0853C6F4-91EC-4A60-8348-B1285BCB70C2}" destId="{2BF67EB2-627E-4652-A5FA-794C66805783}" srcOrd="0" destOrd="0" presId="urn:microsoft.com/office/officeart/2005/8/layout/list1"/>
    <dgm:cxn modelId="{E46A3977-A994-4C9E-BECA-491C3E8AA150}" type="presParOf" srcId="{2BF67EB2-627E-4652-A5FA-794C66805783}" destId="{331227DD-E617-478B-83C4-8822FDB1A57F}" srcOrd="0" destOrd="0" presId="urn:microsoft.com/office/officeart/2005/8/layout/list1"/>
    <dgm:cxn modelId="{00FB77A7-943B-4C0E-A2EF-B34F1BC58C4B}" type="presParOf" srcId="{2BF67EB2-627E-4652-A5FA-794C66805783}" destId="{F85452BE-4179-4E65-AB48-59791F473AA1}" srcOrd="1" destOrd="0" presId="urn:microsoft.com/office/officeart/2005/8/layout/list1"/>
    <dgm:cxn modelId="{161AD5A3-0193-4337-8F7F-B8C505BAF293}" type="presParOf" srcId="{0853C6F4-91EC-4A60-8348-B1285BCB70C2}" destId="{077BA795-A773-4355-941B-92E152E7E12C}" srcOrd="1" destOrd="0" presId="urn:microsoft.com/office/officeart/2005/8/layout/list1"/>
    <dgm:cxn modelId="{C2ADE57C-E745-4545-9BCA-3117E851163D}" type="presParOf" srcId="{0853C6F4-91EC-4A60-8348-B1285BCB70C2}" destId="{126A0422-71A9-48E7-8FD4-1BDFDA073054}" srcOrd="2" destOrd="0" presId="urn:microsoft.com/office/officeart/2005/8/layout/list1"/>
    <dgm:cxn modelId="{2FCB1BCB-D61F-4697-9C94-DDF3E13A9010}" type="presParOf" srcId="{0853C6F4-91EC-4A60-8348-B1285BCB70C2}" destId="{5D5EC447-B3C2-4755-AE38-C8B2F7C75A09}" srcOrd="3" destOrd="0" presId="urn:microsoft.com/office/officeart/2005/8/layout/list1"/>
    <dgm:cxn modelId="{7AE01E75-5E23-4CB7-A0BC-4B91850501A9}" type="presParOf" srcId="{0853C6F4-91EC-4A60-8348-B1285BCB70C2}" destId="{CA97A001-924D-40ED-90D6-B1F0C9CE8941}" srcOrd="4" destOrd="0" presId="urn:microsoft.com/office/officeart/2005/8/layout/list1"/>
    <dgm:cxn modelId="{870C6C6A-1643-4E38-8E23-5CFEC689DE90}" type="presParOf" srcId="{CA97A001-924D-40ED-90D6-B1F0C9CE8941}" destId="{CC7E71A8-4AB8-4B60-A770-8CD996CD4E1E}" srcOrd="0" destOrd="0" presId="urn:microsoft.com/office/officeart/2005/8/layout/list1"/>
    <dgm:cxn modelId="{15060FBD-19E0-4D6E-93A2-D8FC024D7B3B}" type="presParOf" srcId="{CA97A001-924D-40ED-90D6-B1F0C9CE8941}" destId="{0E198EB7-5C13-4CB2-A43E-68D9206042DC}" srcOrd="1" destOrd="0" presId="urn:microsoft.com/office/officeart/2005/8/layout/list1"/>
    <dgm:cxn modelId="{2B634A74-C22C-40F2-9BDC-E74162D47A8D}" type="presParOf" srcId="{0853C6F4-91EC-4A60-8348-B1285BCB70C2}" destId="{37046D14-488A-45DD-B679-0D4BEFC4CC72}" srcOrd="5" destOrd="0" presId="urn:microsoft.com/office/officeart/2005/8/layout/list1"/>
    <dgm:cxn modelId="{5D1D3F5D-B84E-481C-8868-EEF0C15D5481}" type="presParOf" srcId="{0853C6F4-91EC-4A60-8348-B1285BCB70C2}" destId="{3F24994D-04EC-4E64-90EC-D5F1C843FA39}" srcOrd="6" destOrd="0" presId="urn:microsoft.com/office/officeart/2005/8/layout/list1"/>
    <dgm:cxn modelId="{3EC99E55-C8C2-45E4-BEF4-DC136C60C84D}" type="presParOf" srcId="{0853C6F4-91EC-4A60-8348-B1285BCB70C2}" destId="{2CC7EDC2-53E4-4311-950F-4A1429C089D6}" srcOrd="7" destOrd="0" presId="urn:microsoft.com/office/officeart/2005/8/layout/list1"/>
    <dgm:cxn modelId="{A5A4A9E3-D9AB-4452-A9E5-92E6E870A4BB}" type="presParOf" srcId="{0853C6F4-91EC-4A60-8348-B1285BCB70C2}" destId="{B6F9C566-1340-49E5-9089-5D622EF185EF}" srcOrd="8" destOrd="0" presId="urn:microsoft.com/office/officeart/2005/8/layout/list1"/>
    <dgm:cxn modelId="{7A5156C9-EA69-483D-83C1-EE044092B94E}" type="presParOf" srcId="{B6F9C566-1340-49E5-9089-5D622EF185EF}" destId="{26E7323D-B65F-46E9-B39F-45C222C30CE5}" srcOrd="0" destOrd="0" presId="urn:microsoft.com/office/officeart/2005/8/layout/list1"/>
    <dgm:cxn modelId="{D3513B2E-AFB3-40F5-9D3E-D45CF24CACB0}" type="presParOf" srcId="{B6F9C566-1340-49E5-9089-5D622EF185EF}" destId="{7B395DD2-46F6-44E8-9E14-EC1415058F0F}" srcOrd="1" destOrd="0" presId="urn:microsoft.com/office/officeart/2005/8/layout/list1"/>
    <dgm:cxn modelId="{D38D852C-03DA-4CC4-8969-26CD2E471EEE}" type="presParOf" srcId="{0853C6F4-91EC-4A60-8348-B1285BCB70C2}" destId="{6696E602-FC09-4A65-B97F-C6109310AFC0}" srcOrd="9" destOrd="0" presId="urn:microsoft.com/office/officeart/2005/8/layout/list1"/>
    <dgm:cxn modelId="{8F3EAF17-C12C-45E0-A3D8-A140FC17D4F6}" type="presParOf" srcId="{0853C6F4-91EC-4A60-8348-B1285BCB70C2}" destId="{E4C8EB57-2882-4464-B0E1-8314A446AF6E}" srcOrd="10" destOrd="0" presId="urn:microsoft.com/office/officeart/2005/8/layout/list1"/>
    <dgm:cxn modelId="{5115D9FA-D1BB-4DEE-AFD7-5C7E1E3AAC85}" type="presParOf" srcId="{0853C6F4-91EC-4A60-8348-B1285BCB70C2}" destId="{22F35709-0F47-4B41-A154-7BCF7BED3765}" srcOrd="11" destOrd="0" presId="urn:microsoft.com/office/officeart/2005/8/layout/list1"/>
    <dgm:cxn modelId="{F78F84B9-3BD6-41C0-878A-177278F5335A}" type="presParOf" srcId="{0853C6F4-91EC-4A60-8348-B1285BCB70C2}" destId="{D12A3AC8-331C-4A71-BC87-7895D5D46F3F}" srcOrd="12" destOrd="0" presId="urn:microsoft.com/office/officeart/2005/8/layout/list1"/>
    <dgm:cxn modelId="{77044A7D-972B-46D2-84FC-49F007F18749}" type="presParOf" srcId="{D12A3AC8-331C-4A71-BC87-7895D5D46F3F}" destId="{247ABE4C-8684-4676-A458-4F6805FBE5EC}" srcOrd="0" destOrd="0" presId="urn:microsoft.com/office/officeart/2005/8/layout/list1"/>
    <dgm:cxn modelId="{0E0C704E-61C8-4B31-9EB9-49ACD6614281}" type="presParOf" srcId="{D12A3AC8-331C-4A71-BC87-7895D5D46F3F}" destId="{1ABEAB43-77E6-4872-B5D6-1C4EC9550745}" srcOrd="1" destOrd="0" presId="urn:microsoft.com/office/officeart/2005/8/layout/list1"/>
    <dgm:cxn modelId="{616D8570-581F-4528-8FFB-FCA02880845E}" type="presParOf" srcId="{0853C6F4-91EC-4A60-8348-B1285BCB70C2}" destId="{97153814-4383-44F4-960F-5E051D89558C}" srcOrd="13" destOrd="0" presId="urn:microsoft.com/office/officeart/2005/8/layout/list1"/>
    <dgm:cxn modelId="{DF31F827-CCEC-446C-A3E0-2EEA311FF2E8}" type="presParOf" srcId="{0853C6F4-91EC-4A60-8348-B1285BCB70C2}" destId="{8075F4B9-9EB9-4FEC-B7C2-E8B845863736}" srcOrd="14" destOrd="0" presId="urn:microsoft.com/office/officeart/2005/8/layout/list1"/>
    <dgm:cxn modelId="{E79D3008-8790-47D8-9CCC-0B93E45199F6}" type="presParOf" srcId="{0853C6F4-91EC-4A60-8348-B1285BCB70C2}" destId="{F026D598-64E6-4C6E-898A-C0AFAB8CB5A0}" srcOrd="15" destOrd="0" presId="urn:microsoft.com/office/officeart/2005/8/layout/list1"/>
    <dgm:cxn modelId="{EF587BB6-6A02-4046-95E7-A7687A5AB6F7}" type="presParOf" srcId="{0853C6F4-91EC-4A60-8348-B1285BCB70C2}" destId="{1ED5BD3D-AD5B-4F93-B764-1F1E112117F2}" srcOrd="16" destOrd="0" presId="urn:microsoft.com/office/officeart/2005/8/layout/list1"/>
    <dgm:cxn modelId="{3756FFCB-C0F2-465F-A13A-7041611256E8}" type="presParOf" srcId="{1ED5BD3D-AD5B-4F93-B764-1F1E112117F2}" destId="{BACFC1DD-4677-4ED1-BE22-30ECB31DBD1B}" srcOrd="0" destOrd="0" presId="urn:microsoft.com/office/officeart/2005/8/layout/list1"/>
    <dgm:cxn modelId="{E8D90668-FA9B-4CDD-86E1-877ACCE1E9EF}" type="presParOf" srcId="{1ED5BD3D-AD5B-4F93-B764-1F1E112117F2}" destId="{EDBE76E9-4CD4-4D59-9605-6B08E195E8EA}" srcOrd="1" destOrd="0" presId="urn:microsoft.com/office/officeart/2005/8/layout/list1"/>
    <dgm:cxn modelId="{0500E735-2AD3-4576-899D-496E8E289BDF}" type="presParOf" srcId="{0853C6F4-91EC-4A60-8348-B1285BCB70C2}" destId="{507C183F-5A8B-4B78-9FBE-91257E09D14B}" srcOrd="17" destOrd="0" presId="urn:microsoft.com/office/officeart/2005/8/layout/list1"/>
    <dgm:cxn modelId="{8909EA88-83EC-40CF-A834-9EA38E569DEF}" type="presParOf" srcId="{0853C6F4-91EC-4A60-8348-B1285BCB70C2}" destId="{248201E1-8B40-495F-849E-14221D1983E6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FB6357-42F6-4FAF-9FA0-F9F56578603D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0EEB266-8E6D-4E50-A85F-2D116E4BF14E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principal tasks of radiation safety system are:</a:t>
          </a:r>
          <a:endParaRPr lang="uk-UA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A94CF2-99CD-42DF-9684-439690E9DE71}" type="parTrans" cxnId="{7B25E907-C6BD-4CB2-B402-01FD85E30979}">
      <dgm:prSet/>
      <dgm:spPr/>
      <dgm:t>
        <a:bodyPr/>
        <a:lstStyle/>
        <a:p>
          <a:endParaRPr lang="uk-UA"/>
        </a:p>
      </dgm:t>
    </dgm:pt>
    <dgm:pt modelId="{00963268-D3F8-4918-90CF-9274D7E59AF9}" type="sibTrans" cxnId="{7B25E907-C6BD-4CB2-B402-01FD85E30979}">
      <dgm:prSet/>
      <dgm:spPr/>
      <dgm:t>
        <a:bodyPr/>
        <a:lstStyle/>
        <a:p>
          <a:endParaRPr lang="uk-UA"/>
        </a:p>
      </dgm:t>
    </dgm:pt>
    <dgm:pt modelId="{D6D78648-EA54-4B98-811C-9884BB05CFA8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1) to prevent the determined effects by limiting</a:t>
          </a:r>
          <a:endParaRPr lang="uk-UA" sz="20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irradiation dose under threshold values;</a:t>
          </a:r>
          <a:endParaRPr lang="uk-UA" sz="2000" dirty="0">
            <a:solidFill>
              <a:schemeClr val="tx1"/>
            </a:solidFill>
          </a:endParaRPr>
        </a:p>
      </dgm:t>
    </dgm:pt>
    <dgm:pt modelId="{957A6C61-9878-49CD-ACDE-4C22526B7C3D}" type="parTrans" cxnId="{2A1BD3C7-C850-4365-8511-B8807DF24DEC}">
      <dgm:prSet/>
      <dgm:spPr/>
      <dgm:t>
        <a:bodyPr/>
        <a:lstStyle/>
        <a:p>
          <a:endParaRPr lang="uk-UA"/>
        </a:p>
      </dgm:t>
    </dgm:pt>
    <dgm:pt modelId="{4878558B-5156-4AAA-9D9D-BBC198D5E7B2}" type="sibTrans" cxnId="{2A1BD3C7-C850-4365-8511-B8807DF24DEC}">
      <dgm:prSet/>
      <dgm:spPr/>
      <dgm:t>
        <a:bodyPr/>
        <a:lstStyle/>
        <a:p>
          <a:endParaRPr lang="uk-UA"/>
        </a:p>
      </dgm:t>
    </dgm:pt>
    <dgm:pt modelId="{C7E7D7E7-A769-44B2-85BB-A9EA3A47DB1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2) to use all maintenance and measures to increasing of probability of stochastic consequences taking into ac-</a:t>
          </a:r>
          <a:endParaRPr lang="uk-UA" sz="20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count social and economical vectors</a:t>
          </a:r>
          <a:endParaRPr lang="uk-UA" sz="2000" dirty="0" smtClean="0"/>
        </a:p>
      </dgm:t>
    </dgm:pt>
    <dgm:pt modelId="{C4C2DDA5-FD54-4A94-A3BB-077D300C5CE3}" type="parTrans" cxnId="{0C45E127-6C92-4ACC-A8ED-30268EB7DC50}">
      <dgm:prSet/>
      <dgm:spPr/>
      <dgm:t>
        <a:bodyPr/>
        <a:lstStyle/>
        <a:p>
          <a:endParaRPr lang="uk-UA"/>
        </a:p>
      </dgm:t>
    </dgm:pt>
    <dgm:pt modelId="{67950479-B025-4C9D-8272-C57F8705FA9E}" type="sibTrans" cxnId="{0C45E127-6C92-4ACC-A8ED-30268EB7DC50}">
      <dgm:prSet/>
      <dgm:spPr/>
      <dgm:t>
        <a:bodyPr/>
        <a:lstStyle/>
        <a:p>
          <a:endParaRPr lang="uk-UA"/>
        </a:p>
      </dgm:t>
    </dgm:pt>
    <dgm:pt modelId="{99C35C3B-F735-4239-9374-50AC51EB3557}" type="pres">
      <dgm:prSet presAssocID="{24FB6357-42F6-4FAF-9FA0-F9F56578603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DB3A3D2-08AC-492E-B4FC-49DBA0C284F7}" type="pres">
      <dgm:prSet presAssocID="{F0EEB266-8E6D-4E50-A85F-2D116E4BF14E}" presName="vertOne" presStyleCnt="0"/>
      <dgm:spPr/>
    </dgm:pt>
    <dgm:pt modelId="{C4FF3A1C-E0D6-4163-9C17-D973C4C81A84}" type="pres">
      <dgm:prSet presAssocID="{F0EEB266-8E6D-4E50-A85F-2D116E4BF14E}" presName="txOne" presStyleLbl="node0" presStyleIdx="0" presStyleCnt="1" custScaleY="7156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60D6066-387E-45D0-A231-BEFC87A8B305}" type="pres">
      <dgm:prSet presAssocID="{F0EEB266-8E6D-4E50-A85F-2D116E4BF14E}" presName="parTransOne" presStyleCnt="0"/>
      <dgm:spPr/>
    </dgm:pt>
    <dgm:pt modelId="{124F31DC-4B65-402F-86E6-D4C64258AADE}" type="pres">
      <dgm:prSet presAssocID="{F0EEB266-8E6D-4E50-A85F-2D116E4BF14E}" presName="horzOne" presStyleCnt="0"/>
      <dgm:spPr/>
    </dgm:pt>
    <dgm:pt modelId="{5B497557-5D02-4A79-9269-58FDA9B877C0}" type="pres">
      <dgm:prSet presAssocID="{D6D78648-EA54-4B98-811C-9884BB05CFA8}" presName="vertTwo" presStyleCnt="0"/>
      <dgm:spPr/>
    </dgm:pt>
    <dgm:pt modelId="{6F94EAEE-C7A9-48F2-BEA2-AB60EC9CED2B}" type="pres">
      <dgm:prSet presAssocID="{D6D78648-EA54-4B98-811C-9884BB05CFA8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356FFD-F01D-4421-9B77-3E9AB914A714}" type="pres">
      <dgm:prSet presAssocID="{D6D78648-EA54-4B98-811C-9884BB05CFA8}" presName="horzTwo" presStyleCnt="0"/>
      <dgm:spPr/>
    </dgm:pt>
    <dgm:pt modelId="{98C32EE2-DAAF-476D-BA6A-5089591E2D84}" type="pres">
      <dgm:prSet presAssocID="{4878558B-5156-4AAA-9D9D-BBC198D5E7B2}" presName="sibSpaceTwo" presStyleCnt="0"/>
      <dgm:spPr/>
    </dgm:pt>
    <dgm:pt modelId="{DC6FCFEE-8706-405E-B0A5-65249A4C25BF}" type="pres">
      <dgm:prSet presAssocID="{C7E7D7E7-A769-44B2-85BB-A9EA3A47DB1E}" presName="vertTwo" presStyleCnt="0"/>
      <dgm:spPr/>
    </dgm:pt>
    <dgm:pt modelId="{4EF925B1-E115-44AC-A3A9-C8165AE1DF47}" type="pres">
      <dgm:prSet presAssocID="{C7E7D7E7-A769-44B2-85BB-A9EA3A47DB1E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E50192C-ADB6-40D2-A3FF-1B63AA2B5034}" type="pres">
      <dgm:prSet presAssocID="{C7E7D7E7-A769-44B2-85BB-A9EA3A47DB1E}" presName="horzTwo" presStyleCnt="0"/>
      <dgm:spPr/>
    </dgm:pt>
  </dgm:ptLst>
  <dgm:cxnLst>
    <dgm:cxn modelId="{2A1BD3C7-C850-4365-8511-B8807DF24DEC}" srcId="{F0EEB266-8E6D-4E50-A85F-2D116E4BF14E}" destId="{D6D78648-EA54-4B98-811C-9884BB05CFA8}" srcOrd="0" destOrd="0" parTransId="{957A6C61-9878-49CD-ACDE-4C22526B7C3D}" sibTransId="{4878558B-5156-4AAA-9D9D-BBC198D5E7B2}"/>
    <dgm:cxn modelId="{0C45E127-6C92-4ACC-A8ED-30268EB7DC50}" srcId="{F0EEB266-8E6D-4E50-A85F-2D116E4BF14E}" destId="{C7E7D7E7-A769-44B2-85BB-A9EA3A47DB1E}" srcOrd="1" destOrd="0" parTransId="{C4C2DDA5-FD54-4A94-A3BB-077D300C5CE3}" sibTransId="{67950479-B025-4C9D-8272-C57F8705FA9E}"/>
    <dgm:cxn modelId="{E7A38D58-D369-43F4-8A47-249594E1C2C5}" type="presOf" srcId="{F0EEB266-8E6D-4E50-A85F-2D116E4BF14E}" destId="{C4FF3A1C-E0D6-4163-9C17-D973C4C81A84}" srcOrd="0" destOrd="0" presId="urn:microsoft.com/office/officeart/2005/8/layout/hierarchy4"/>
    <dgm:cxn modelId="{79D9F818-A8E9-4555-9823-1C02A7C7FBFC}" type="presOf" srcId="{24FB6357-42F6-4FAF-9FA0-F9F56578603D}" destId="{99C35C3B-F735-4239-9374-50AC51EB3557}" srcOrd="0" destOrd="0" presId="urn:microsoft.com/office/officeart/2005/8/layout/hierarchy4"/>
    <dgm:cxn modelId="{7B25E907-C6BD-4CB2-B402-01FD85E30979}" srcId="{24FB6357-42F6-4FAF-9FA0-F9F56578603D}" destId="{F0EEB266-8E6D-4E50-A85F-2D116E4BF14E}" srcOrd="0" destOrd="0" parTransId="{96A94CF2-99CD-42DF-9684-439690E9DE71}" sibTransId="{00963268-D3F8-4918-90CF-9274D7E59AF9}"/>
    <dgm:cxn modelId="{4CE98BD4-92BF-485C-B942-1DFC345F2594}" type="presOf" srcId="{C7E7D7E7-A769-44B2-85BB-A9EA3A47DB1E}" destId="{4EF925B1-E115-44AC-A3A9-C8165AE1DF47}" srcOrd="0" destOrd="0" presId="urn:microsoft.com/office/officeart/2005/8/layout/hierarchy4"/>
    <dgm:cxn modelId="{BDCEE171-814A-4307-B837-6B1A2B1D48EE}" type="presOf" srcId="{D6D78648-EA54-4B98-811C-9884BB05CFA8}" destId="{6F94EAEE-C7A9-48F2-BEA2-AB60EC9CED2B}" srcOrd="0" destOrd="0" presId="urn:microsoft.com/office/officeart/2005/8/layout/hierarchy4"/>
    <dgm:cxn modelId="{259C958A-F1F4-4833-BB43-5595775837FC}" type="presParOf" srcId="{99C35C3B-F735-4239-9374-50AC51EB3557}" destId="{6DB3A3D2-08AC-492E-B4FC-49DBA0C284F7}" srcOrd="0" destOrd="0" presId="urn:microsoft.com/office/officeart/2005/8/layout/hierarchy4"/>
    <dgm:cxn modelId="{93A3CC2E-95F1-49AB-9507-2472B9A28640}" type="presParOf" srcId="{6DB3A3D2-08AC-492E-B4FC-49DBA0C284F7}" destId="{C4FF3A1C-E0D6-4163-9C17-D973C4C81A84}" srcOrd="0" destOrd="0" presId="urn:microsoft.com/office/officeart/2005/8/layout/hierarchy4"/>
    <dgm:cxn modelId="{A9B061D1-7877-4FD5-BF18-69BF969A1B61}" type="presParOf" srcId="{6DB3A3D2-08AC-492E-B4FC-49DBA0C284F7}" destId="{F60D6066-387E-45D0-A231-BEFC87A8B305}" srcOrd="1" destOrd="0" presId="urn:microsoft.com/office/officeart/2005/8/layout/hierarchy4"/>
    <dgm:cxn modelId="{29DA6BD6-39B4-4714-A8D8-99DC5786DF0A}" type="presParOf" srcId="{6DB3A3D2-08AC-492E-B4FC-49DBA0C284F7}" destId="{124F31DC-4B65-402F-86E6-D4C64258AADE}" srcOrd="2" destOrd="0" presId="urn:microsoft.com/office/officeart/2005/8/layout/hierarchy4"/>
    <dgm:cxn modelId="{55E6B12F-C390-4EDB-81AA-181ADDB74A58}" type="presParOf" srcId="{124F31DC-4B65-402F-86E6-D4C64258AADE}" destId="{5B497557-5D02-4A79-9269-58FDA9B877C0}" srcOrd="0" destOrd="0" presId="urn:microsoft.com/office/officeart/2005/8/layout/hierarchy4"/>
    <dgm:cxn modelId="{115D01C7-EB74-4DAA-B238-477537532684}" type="presParOf" srcId="{5B497557-5D02-4A79-9269-58FDA9B877C0}" destId="{6F94EAEE-C7A9-48F2-BEA2-AB60EC9CED2B}" srcOrd="0" destOrd="0" presId="urn:microsoft.com/office/officeart/2005/8/layout/hierarchy4"/>
    <dgm:cxn modelId="{9ED1A11C-6318-41FE-8885-F7EC701BCD4B}" type="presParOf" srcId="{5B497557-5D02-4A79-9269-58FDA9B877C0}" destId="{0D356FFD-F01D-4421-9B77-3E9AB914A714}" srcOrd="1" destOrd="0" presId="urn:microsoft.com/office/officeart/2005/8/layout/hierarchy4"/>
    <dgm:cxn modelId="{27EF4096-FD01-46B3-95D4-012901F160A2}" type="presParOf" srcId="{124F31DC-4B65-402F-86E6-D4C64258AADE}" destId="{98C32EE2-DAAF-476D-BA6A-5089591E2D84}" srcOrd="1" destOrd="0" presId="urn:microsoft.com/office/officeart/2005/8/layout/hierarchy4"/>
    <dgm:cxn modelId="{2C5A761E-9620-4E55-B1E2-B376C158E233}" type="presParOf" srcId="{124F31DC-4B65-402F-86E6-D4C64258AADE}" destId="{DC6FCFEE-8706-405E-B0A5-65249A4C25BF}" srcOrd="2" destOrd="0" presId="urn:microsoft.com/office/officeart/2005/8/layout/hierarchy4"/>
    <dgm:cxn modelId="{1934BE80-3F3F-4191-AF9B-0E727E262CB2}" type="presParOf" srcId="{DC6FCFEE-8706-405E-B0A5-65249A4C25BF}" destId="{4EF925B1-E115-44AC-A3A9-C8165AE1DF47}" srcOrd="0" destOrd="0" presId="urn:microsoft.com/office/officeart/2005/8/layout/hierarchy4"/>
    <dgm:cxn modelId="{E53134FE-839F-4357-9B4F-43603C1F4F88}" type="presParOf" srcId="{DC6FCFEE-8706-405E-B0A5-65249A4C25BF}" destId="{2E50192C-ADB6-40D2-A3FF-1B63AA2B5034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07CBCE-4566-4F97-85CE-D6D286CA2932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uk-UA"/>
        </a:p>
      </dgm:t>
    </dgm:pt>
    <dgm:pt modelId="{ADB3296C-12E8-4275-9A43-19D1382ADA41}">
      <dgm:prSet phldrT="[Текст]" custT="1"/>
      <dgm:spPr/>
      <dgm:t>
        <a:bodyPr/>
        <a:lstStyle/>
        <a:p>
          <a:endParaRPr lang="en-US" sz="20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1) the principle of the norm setting not to exceed an established dosage limit;</a:t>
          </a:r>
        </a:p>
        <a:p>
          <a:endParaRPr lang="en-US" sz="1050" dirty="0" smtClean="0">
            <a:solidFill>
              <a:schemeClr val="tx1"/>
            </a:solidFill>
          </a:endParaRPr>
        </a:p>
        <a:p>
          <a:endParaRPr lang="en-US" sz="1050" dirty="0" smtClean="0">
            <a:solidFill>
              <a:schemeClr val="tx1"/>
            </a:solidFill>
          </a:endParaRPr>
        </a:p>
        <a:p>
          <a:endParaRPr lang="uk-UA" sz="1050" dirty="0">
            <a:solidFill>
              <a:schemeClr val="tx1"/>
            </a:solidFill>
          </a:endParaRPr>
        </a:p>
      </dgm:t>
    </dgm:pt>
    <dgm:pt modelId="{48F1C6A2-9EF1-4EDC-A7BB-2E132967E8AC}" type="parTrans" cxnId="{8DD1FCC3-6C7C-42BC-93F4-90424AB0860F}">
      <dgm:prSet/>
      <dgm:spPr/>
      <dgm:t>
        <a:bodyPr/>
        <a:lstStyle/>
        <a:p>
          <a:endParaRPr lang="uk-UA"/>
        </a:p>
      </dgm:t>
    </dgm:pt>
    <dgm:pt modelId="{9B341560-8B71-45DD-82B2-BFE20952962A}" type="sibTrans" cxnId="{8DD1FCC3-6C7C-42BC-93F4-90424AB0860F}">
      <dgm:prSet/>
      <dgm:spPr/>
      <dgm:t>
        <a:bodyPr/>
        <a:lstStyle/>
        <a:p>
          <a:endParaRPr lang="uk-UA"/>
        </a:p>
      </dgm:t>
    </dgm:pt>
    <dgm:pt modelId="{04207672-5830-4A97-8B97-FDA85410A341}">
      <dgm:prSet phldrT="[Текст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2) the principle of evidence practice (exclusion of any ungrounded, additional to </a:t>
          </a:r>
          <a:r>
            <a:rPr lang="en-US" sz="2000" dirty="0" err="1" smtClean="0">
              <a:solidFill>
                <a:schemeClr val="tx1"/>
              </a:solidFill>
            </a:rPr>
            <a:t>prognosed</a:t>
          </a:r>
          <a:r>
            <a:rPr lang="en-US" sz="2000" dirty="0" smtClean="0">
              <a:solidFill>
                <a:schemeClr val="tx1"/>
              </a:solidFill>
            </a:rPr>
            <a:t>, irradiation);</a:t>
          </a:r>
          <a:endParaRPr lang="uk-UA" sz="2000" dirty="0">
            <a:solidFill>
              <a:schemeClr val="tx1"/>
            </a:solidFill>
          </a:endParaRPr>
        </a:p>
      </dgm:t>
    </dgm:pt>
    <dgm:pt modelId="{980F3D7C-D873-45F5-8665-E72F7206CFA9}" type="parTrans" cxnId="{589175C1-B224-4EA1-9E79-79A1BBDD6876}">
      <dgm:prSet/>
      <dgm:spPr/>
      <dgm:t>
        <a:bodyPr/>
        <a:lstStyle/>
        <a:p>
          <a:endParaRPr lang="uk-UA"/>
        </a:p>
      </dgm:t>
    </dgm:pt>
    <dgm:pt modelId="{698FC7E9-6934-4AEA-89D3-D46FEF4A9E09}" type="sibTrans" cxnId="{589175C1-B224-4EA1-9E79-79A1BBDD6876}">
      <dgm:prSet/>
      <dgm:spPr/>
      <dgm:t>
        <a:bodyPr/>
        <a:lstStyle/>
        <a:p>
          <a:endParaRPr lang="uk-UA"/>
        </a:p>
      </dgm:t>
    </dgm:pt>
    <dgm:pt modelId="{BB1F7FB2-0688-4FB0-BC78-CBCDCC3B49D8}">
      <dgm:prSet phldrT="[Текст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3) the principle of optimization (lowering of radiation dose to a possible low level).</a:t>
          </a:r>
          <a:endParaRPr lang="uk-UA" sz="2000" dirty="0">
            <a:solidFill>
              <a:schemeClr val="tx1"/>
            </a:solidFill>
          </a:endParaRPr>
        </a:p>
      </dgm:t>
    </dgm:pt>
    <dgm:pt modelId="{11B92E09-BB80-4468-B845-1EDAEE5F430C}" type="parTrans" cxnId="{634F55D0-2C59-47DC-B10B-ED2BDE058E75}">
      <dgm:prSet/>
      <dgm:spPr/>
      <dgm:t>
        <a:bodyPr/>
        <a:lstStyle/>
        <a:p>
          <a:endParaRPr lang="uk-UA"/>
        </a:p>
      </dgm:t>
    </dgm:pt>
    <dgm:pt modelId="{0B0A33C2-492C-4507-9420-0CF64A6FDA4F}" type="sibTrans" cxnId="{634F55D0-2C59-47DC-B10B-ED2BDE058E75}">
      <dgm:prSet/>
      <dgm:spPr/>
      <dgm:t>
        <a:bodyPr/>
        <a:lstStyle/>
        <a:p>
          <a:endParaRPr lang="uk-UA"/>
        </a:p>
      </dgm:t>
    </dgm:pt>
    <dgm:pt modelId="{3A95F0E6-AFCA-4FD3-B32E-856F14B2E685}" type="pres">
      <dgm:prSet presAssocID="{7507CBCE-4566-4F97-85CE-D6D286CA29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DF2C5FB-93ED-4623-86B1-0B20E536A230}" type="pres">
      <dgm:prSet presAssocID="{ADB3296C-12E8-4275-9A43-19D1382ADA41}" presName="parentLin" presStyleCnt="0"/>
      <dgm:spPr/>
    </dgm:pt>
    <dgm:pt modelId="{927AB830-3226-416B-903C-ED775A7950D9}" type="pres">
      <dgm:prSet presAssocID="{ADB3296C-12E8-4275-9A43-19D1382ADA41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D88EB89C-F973-43F2-B696-2C6C3B447FFF}" type="pres">
      <dgm:prSet presAssocID="{ADB3296C-12E8-4275-9A43-19D1382ADA41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8233084-EC36-47D1-9921-60E6BE0C9B91}" type="pres">
      <dgm:prSet presAssocID="{ADB3296C-12E8-4275-9A43-19D1382ADA41}" presName="negativeSpace" presStyleCnt="0"/>
      <dgm:spPr/>
    </dgm:pt>
    <dgm:pt modelId="{839DA1FE-DD17-4A09-AA90-DE3990828475}" type="pres">
      <dgm:prSet presAssocID="{ADB3296C-12E8-4275-9A43-19D1382ADA41}" presName="childText" presStyleLbl="conFgAcc1" presStyleIdx="0" presStyleCnt="3">
        <dgm:presLayoutVars>
          <dgm:bulletEnabled val="1"/>
        </dgm:presLayoutVars>
      </dgm:prSet>
      <dgm:spPr/>
    </dgm:pt>
    <dgm:pt modelId="{DE7C29CC-0F70-44D8-83F2-5B39A02CA61B}" type="pres">
      <dgm:prSet presAssocID="{9B341560-8B71-45DD-82B2-BFE20952962A}" presName="spaceBetweenRectangles" presStyleCnt="0"/>
      <dgm:spPr/>
    </dgm:pt>
    <dgm:pt modelId="{78D394AD-E052-4CF2-92E9-DE54D8CB9DD0}" type="pres">
      <dgm:prSet presAssocID="{04207672-5830-4A97-8B97-FDA85410A341}" presName="parentLin" presStyleCnt="0"/>
      <dgm:spPr/>
    </dgm:pt>
    <dgm:pt modelId="{AB4BA83C-E6D4-442D-878C-6CCA81841CFA}" type="pres">
      <dgm:prSet presAssocID="{04207672-5830-4A97-8B97-FDA85410A341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3D90BA56-5D39-4901-8E56-1A8CD6DBC440}" type="pres">
      <dgm:prSet presAssocID="{04207672-5830-4A97-8B97-FDA85410A341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E1A6331-2B37-4361-8D46-68DC175BBF40}" type="pres">
      <dgm:prSet presAssocID="{04207672-5830-4A97-8B97-FDA85410A341}" presName="negativeSpace" presStyleCnt="0"/>
      <dgm:spPr/>
    </dgm:pt>
    <dgm:pt modelId="{262868AD-3AFD-4880-94BB-EAFA8F8E3A2B}" type="pres">
      <dgm:prSet presAssocID="{04207672-5830-4A97-8B97-FDA85410A341}" presName="childText" presStyleLbl="conFgAcc1" presStyleIdx="1" presStyleCnt="3">
        <dgm:presLayoutVars>
          <dgm:bulletEnabled val="1"/>
        </dgm:presLayoutVars>
      </dgm:prSet>
      <dgm:spPr/>
    </dgm:pt>
    <dgm:pt modelId="{E0A2CE70-0F86-43D6-8A46-8D88433E51B5}" type="pres">
      <dgm:prSet presAssocID="{698FC7E9-6934-4AEA-89D3-D46FEF4A9E09}" presName="spaceBetweenRectangles" presStyleCnt="0"/>
      <dgm:spPr/>
    </dgm:pt>
    <dgm:pt modelId="{39C270DA-D568-4B4D-9B8A-65F141FD092D}" type="pres">
      <dgm:prSet presAssocID="{BB1F7FB2-0688-4FB0-BC78-CBCDCC3B49D8}" presName="parentLin" presStyleCnt="0"/>
      <dgm:spPr/>
    </dgm:pt>
    <dgm:pt modelId="{7176D086-4B4F-4E7B-BDC9-A98ABA13E1AE}" type="pres">
      <dgm:prSet presAssocID="{BB1F7FB2-0688-4FB0-BC78-CBCDCC3B49D8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ECFE782E-7022-4865-9928-871AD73EFF29}" type="pres">
      <dgm:prSet presAssocID="{BB1F7FB2-0688-4FB0-BC78-CBCDCC3B49D8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D835E3-E357-473B-8363-B4CBD90CF358}" type="pres">
      <dgm:prSet presAssocID="{BB1F7FB2-0688-4FB0-BC78-CBCDCC3B49D8}" presName="negativeSpace" presStyleCnt="0"/>
      <dgm:spPr/>
    </dgm:pt>
    <dgm:pt modelId="{8ED32B1A-28C3-4206-B0B3-B488D4528023}" type="pres">
      <dgm:prSet presAssocID="{BB1F7FB2-0688-4FB0-BC78-CBCDCC3B49D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DD1FCC3-6C7C-42BC-93F4-90424AB0860F}" srcId="{7507CBCE-4566-4F97-85CE-D6D286CA2932}" destId="{ADB3296C-12E8-4275-9A43-19D1382ADA41}" srcOrd="0" destOrd="0" parTransId="{48F1C6A2-9EF1-4EDC-A7BB-2E132967E8AC}" sibTransId="{9B341560-8B71-45DD-82B2-BFE20952962A}"/>
    <dgm:cxn modelId="{F95779AB-80A0-4275-855B-8459AACA0C73}" type="presOf" srcId="{04207672-5830-4A97-8B97-FDA85410A341}" destId="{3D90BA56-5D39-4901-8E56-1A8CD6DBC440}" srcOrd="1" destOrd="0" presId="urn:microsoft.com/office/officeart/2005/8/layout/list1"/>
    <dgm:cxn modelId="{0B06E936-F992-4762-93DC-61AD97B7D844}" type="presOf" srcId="{BB1F7FB2-0688-4FB0-BC78-CBCDCC3B49D8}" destId="{ECFE782E-7022-4865-9928-871AD73EFF29}" srcOrd="1" destOrd="0" presId="urn:microsoft.com/office/officeart/2005/8/layout/list1"/>
    <dgm:cxn modelId="{C765B483-24DA-420C-85C1-CDACC3279033}" type="presOf" srcId="{ADB3296C-12E8-4275-9A43-19D1382ADA41}" destId="{D88EB89C-F973-43F2-B696-2C6C3B447FFF}" srcOrd="1" destOrd="0" presId="urn:microsoft.com/office/officeart/2005/8/layout/list1"/>
    <dgm:cxn modelId="{634F55D0-2C59-47DC-B10B-ED2BDE058E75}" srcId="{7507CBCE-4566-4F97-85CE-D6D286CA2932}" destId="{BB1F7FB2-0688-4FB0-BC78-CBCDCC3B49D8}" srcOrd="2" destOrd="0" parTransId="{11B92E09-BB80-4468-B845-1EDAEE5F430C}" sibTransId="{0B0A33C2-492C-4507-9420-0CF64A6FDA4F}"/>
    <dgm:cxn modelId="{589175C1-B224-4EA1-9E79-79A1BBDD6876}" srcId="{7507CBCE-4566-4F97-85CE-D6D286CA2932}" destId="{04207672-5830-4A97-8B97-FDA85410A341}" srcOrd="1" destOrd="0" parTransId="{980F3D7C-D873-45F5-8665-E72F7206CFA9}" sibTransId="{698FC7E9-6934-4AEA-89D3-D46FEF4A9E09}"/>
    <dgm:cxn modelId="{0CBA6D8F-48E4-4DB0-AAC3-2857BED3BEFC}" type="presOf" srcId="{ADB3296C-12E8-4275-9A43-19D1382ADA41}" destId="{927AB830-3226-416B-903C-ED775A7950D9}" srcOrd="0" destOrd="0" presId="urn:microsoft.com/office/officeart/2005/8/layout/list1"/>
    <dgm:cxn modelId="{534CC669-EF04-4E6B-B7EC-B1345C3F4322}" type="presOf" srcId="{04207672-5830-4A97-8B97-FDA85410A341}" destId="{AB4BA83C-E6D4-442D-878C-6CCA81841CFA}" srcOrd="0" destOrd="0" presId="urn:microsoft.com/office/officeart/2005/8/layout/list1"/>
    <dgm:cxn modelId="{63A630BD-DBD2-4E38-AD1E-0690219272AD}" type="presOf" srcId="{7507CBCE-4566-4F97-85CE-D6D286CA2932}" destId="{3A95F0E6-AFCA-4FD3-B32E-856F14B2E685}" srcOrd="0" destOrd="0" presId="urn:microsoft.com/office/officeart/2005/8/layout/list1"/>
    <dgm:cxn modelId="{4B5388F8-FCA0-4B79-8760-4CEBA1FFE385}" type="presOf" srcId="{BB1F7FB2-0688-4FB0-BC78-CBCDCC3B49D8}" destId="{7176D086-4B4F-4E7B-BDC9-A98ABA13E1AE}" srcOrd="0" destOrd="0" presId="urn:microsoft.com/office/officeart/2005/8/layout/list1"/>
    <dgm:cxn modelId="{FF588EBE-EEDE-4171-A1D5-F59E6BF1F725}" type="presParOf" srcId="{3A95F0E6-AFCA-4FD3-B32E-856F14B2E685}" destId="{8DF2C5FB-93ED-4623-86B1-0B20E536A230}" srcOrd="0" destOrd="0" presId="urn:microsoft.com/office/officeart/2005/8/layout/list1"/>
    <dgm:cxn modelId="{87975AD2-0981-4164-B34F-D11D12F88912}" type="presParOf" srcId="{8DF2C5FB-93ED-4623-86B1-0B20E536A230}" destId="{927AB830-3226-416B-903C-ED775A7950D9}" srcOrd="0" destOrd="0" presId="urn:microsoft.com/office/officeart/2005/8/layout/list1"/>
    <dgm:cxn modelId="{B48D3DDB-D3E4-4360-B0F5-7CE13A381386}" type="presParOf" srcId="{8DF2C5FB-93ED-4623-86B1-0B20E536A230}" destId="{D88EB89C-F973-43F2-B696-2C6C3B447FFF}" srcOrd="1" destOrd="0" presId="urn:microsoft.com/office/officeart/2005/8/layout/list1"/>
    <dgm:cxn modelId="{2A58BECF-08AB-498A-83A1-EB7FF54C3F98}" type="presParOf" srcId="{3A95F0E6-AFCA-4FD3-B32E-856F14B2E685}" destId="{58233084-EC36-47D1-9921-60E6BE0C9B91}" srcOrd="1" destOrd="0" presId="urn:microsoft.com/office/officeart/2005/8/layout/list1"/>
    <dgm:cxn modelId="{82F332DC-9BF2-4159-B7E6-EF6D2FF3295E}" type="presParOf" srcId="{3A95F0E6-AFCA-4FD3-B32E-856F14B2E685}" destId="{839DA1FE-DD17-4A09-AA90-DE3990828475}" srcOrd="2" destOrd="0" presId="urn:microsoft.com/office/officeart/2005/8/layout/list1"/>
    <dgm:cxn modelId="{548BF48A-97F5-4983-9025-EC5D7B6A4955}" type="presParOf" srcId="{3A95F0E6-AFCA-4FD3-B32E-856F14B2E685}" destId="{DE7C29CC-0F70-44D8-83F2-5B39A02CA61B}" srcOrd="3" destOrd="0" presId="urn:microsoft.com/office/officeart/2005/8/layout/list1"/>
    <dgm:cxn modelId="{493CA413-6172-4361-B78E-D6403D900E6E}" type="presParOf" srcId="{3A95F0E6-AFCA-4FD3-B32E-856F14B2E685}" destId="{78D394AD-E052-4CF2-92E9-DE54D8CB9DD0}" srcOrd="4" destOrd="0" presId="urn:microsoft.com/office/officeart/2005/8/layout/list1"/>
    <dgm:cxn modelId="{BF4031CB-9D62-43AA-9AA8-7401CA4AF967}" type="presParOf" srcId="{78D394AD-E052-4CF2-92E9-DE54D8CB9DD0}" destId="{AB4BA83C-E6D4-442D-878C-6CCA81841CFA}" srcOrd="0" destOrd="0" presId="urn:microsoft.com/office/officeart/2005/8/layout/list1"/>
    <dgm:cxn modelId="{C0C3A612-B0F3-4063-801B-320A82024F43}" type="presParOf" srcId="{78D394AD-E052-4CF2-92E9-DE54D8CB9DD0}" destId="{3D90BA56-5D39-4901-8E56-1A8CD6DBC440}" srcOrd="1" destOrd="0" presId="urn:microsoft.com/office/officeart/2005/8/layout/list1"/>
    <dgm:cxn modelId="{D872D1DD-D0FC-4740-8BF8-1B1E274E83E1}" type="presParOf" srcId="{3A95F0E6-AFCA-4FD3-B32E-856F14B2E685}" destId="{1E1A6331-2B37-4361-8D46-68DC175BBF40}" srcOrd="5" destOrd="0" presId="urn:microsoft.com/office/officeart/2005/8/layout/list1"/>
    <dgm:cxn modelId="{0080AC1B-FD69-448C-BA7E-5834F4A74516}" type="presParOf" srcId="{3A95F0E6-AFCA-4FD3-B32E-856F14B2E685}" destId="{262868AD-3AFD-4880-94BB-EAFA8F8E3A2B}" srcOrd="6" destOrd="0" presId="urn:microsoft.com/office/officeart/2005/8/layout/list1"/>
    <dgm:cxn modelId="{8CCE2BE8-C171-4C3A-A914-911379197D06}" type="presParOf" srcId="{3A95F0E6-AFCA-4FD3-B32E-856F14B2E685}" destId="{E0A2CE70-0F86-43D6-8A46-8D88433E51B5}" srcOrd="7" destOrd="0" presId="urn:microsoft.com/office/officeart/2005/8/layout/list1"/>
    <dgm:cxn modelId="{570A9BAD-A146-48A0-AA65-D5D5D348D233}" type="presParOf" srcId="{3A95F0E6-AFCA-4FD3-B32E-856F14B2E685}" destId="{39C270DA-D568-4B4D-9B8A-65F141FD092D}" srcOrd="8" destOrd="0" presId="urn:microsoft.com/office/officeart/2005/8/layout/list1"/>
    <dgm:cxn modelId="{A9904259-3DC3-424D-89D5-75783ECFD8C3}" type="presParOf" srcId="{39C270DA-D568-4B4D-9B8A-65F141FD092D}" destId="{7176D086-4B4F-4E7B-BDC9-A98ABA13E1AE}" srcOrd="0" destOrd="0" presId="urn:microsoft.com/office/officeart/2005/8/layout/list1"/>
    <dgm:cxn modelId="{70CDCD8D-E21F-46DA-898C-F6A74679113E}" type="presParOf" srcId="{39C270DA-D568-4B4D-9B8A-65F141FD092D}" destId="{ECFE782E-7022-4865-9928-871AD73EFF29}" srcOrd="1" destOrd="0" presId="urn:microsoft.com/office/officeart/2005/8/layout/list1"/>
    <dgm:cxn modelId="{CEE2C5B1-9DDB-4548-B648-E7A7C52D09FE}" type="presParOf" srcId="{3A95F0E6-AFCA-4FD3-B32E-856F14B2E685}" destId="{B1D835E3-E357-473B-8363-B4CBD90CF358}" srcOrd="9" destOrd="0" presId="urn:microsoft.com/office/officeart/2005/8/layout/list1"/>
    <dgm:cxn modelId="{1B4B5E9A-82DA-436A-8003-7FC6F4D13AD7}" type="presParOf" srcId="{3A95F0E6-AFCA-4FD3-B32E-856F14B2E685}" destId="{8ED32B1A-28C3-4206-B0B3-B488D4528023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6BDF89-41CE-4070-B4A8-0248857D1BF0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uk-UA"/>
        </a:p>
      </dgm:t>
    </dgm:pt>
    <dgm:pt modelId="{C046DE8E-2F2E-4B76-92B0-D789421759E7}">
      <dgm:prSet phldrT="[Текст]"/>
      <dgm:spPr/>
      <dgm:t>
        <a:bodyPr/>
        <a:lstStyle/>
        <a:p>
          <a:r>
            <a:rPr lang="en-US" dirty="0" smtClean="0"/>
            <a:t>The critical organs group:</a:t>
          </a:r>
          <a:endParaRPr lang="uk-UA" dirty="0"/>
        </a:p>
      </dgm:t>
    </dgm:pt>
    <dgm:pt modelId="{79AFCBE9-581E-4799-BA43-C93D0F02F20A}" type="parTrans" cxnId="{5B06FA56-DE97-4115-ACFC-60E96E675E92}">
      <dgm:prSet/>
      <dgm:spPr/>
      <dgm:t>
        <a:bodyPr/>
        <a:lstStyle/>
        <a:p>
          <a:endParaRPr lang="uk-UA"/>
        </a:p>
      </dgm:t>
    </dgm:pt>
    <dgm:pt modelId="{93975876-1E77-4092-A078-5FA1F3513D99}" type="sibTrans" cxnId="{5B06FA56-DE97-4115-ACFC-60E96E675E92}">
      <dgm:prSet/>
      <dgm:spPr/>
      <dgm:t>
        <a:bodyPr/>
        <a:lstStyle/>
        <a:p>
          <a:endParaRPr lang="uk-UA"/>
        </a:p>
      </dgm:t>
    </dgm:pt>
    <dgm:pt modelId="{75FBC12A-1BF4-49B5-AF6C-200E158FFEFC}">
      <dgm:prSet phldrT="[Текст]"/>
      <dgm:spPr/>
      <dgm:t>
        <a:bodyPr/>
        <a:lstStyle/>
        <a:p>
          <a:r>
            <a:rPr lang="en-US" dirty="0" smtClean="0"/>
            <a:t>I – </a:t>
          </a:r>
          <a:r>
            <a:rPr lang="en-US" dirty="0" err="1" smtClean="0"/>
            <a:t>gonades</a:t>
          </a:r>
          <a:r>
            <a:rPr lang="en-US" dirty="0" smtClean="0"/>
            <a:t>, marrow</a:t>
          </a:r>
          <a:endParaRPr lang="uk-UA" dirty="0"/>
        </a:p>
      </dgm:t>
    </dgm:pt>
    <dgm:pt modelId="{B513031B-6709-46CF-938E-917AC29083AA}" type="parTrans" cxnId="{DAD85950-D8F9-4E65-9EDE-730A509D53C6}">
      <dgm:prSet/>
      <dgm:spPr/>
      <dgm:t>
        <a:bodyPr/>
        <a:lstStyle/>
        <a:p>
          <a:endParaRPr lang="uk-UA"/>
        </a:p>
      </dgm:t>
    </dgm:pt>
    <dgm:pt modelId="{C4B8EF7A-1C2A-4C87-AC5E-99358A7AD48D}" type="sibTrans" cxnId="{DAD85950-D8F9-4E65-9EDE-730A509D53C6}">
      <dgm:prSet/>
      <dgm:spPr/>
      <dgm:t>
        <a:bodyPr/>
        <a:lstStyle/>
        <a:p>
          <a:endParaRPr lang="uk-UA"/>
        </a:p>
      </dgm:t>
    </dgm:pt>
    <dgm:pt modelId="{1D8BCC78-F3DE-4386-835D-D04F564AD251}">
      <dgm:prSet phldrT="[Текст]"/>
      <dgm:spPr/>
      <dgm:t>
        <a:bodyPr/>
        <a:lstStyle/>
        <a:p>
          <a:r>
            <a:rPr lang="en-US" dirty="0" smtClean="0"/>
            <a:t>II – lens, </a:t>
          </a:r>
          <a:r>
            <a:rPr lang="en-US" dirty="0" err="1" smtClean="0"/>
            <a:t>endocrinic</a:t>
          </a:r>
          <a:r>
            <a:rPr lang="en-US" dirty="0" smtClean="0"/>
            <a:t>, muscular, </a:t>
          </a:r>
          <a:r>
            <a:rPr lang="en-US" dirty="0" err="1" smtClean="0"/>
            <a:t>parenchimatous</a:t>
          </a:r>
          <a:r>
            <a:rPr lang="en-US" dirty="0" smtClean="0"/>
            <a:t>, lymphoid tissue</a:t>
          </a:r>
          <a:endParaRPr lang="uk-UA" dirty="0"/>
        </a:p>
      </dgm:t>
    </dgm:pt>
    <dgm:pt modelId="{40B7454F-BC51-4D80-A130-5E8109E250BF}" type="parTrans" cxnId="{9B918072-1463-44AC-8CF5-61648F66CA85}">
      <dgm:prSet/>
      <dgm:spPr/>
      <dgm:t>
        <a:bodyPr/>
        <a:lstStyle/>
        <a:p>
          <a:endParaRPr lang="uk-UA"/>
        </a:p>
      </dgm:t>
    </dgm:pt>
    <dgm:pt modelId="{5695FD64-1060-488F-861E-D6E3363471DF}" type="sibTrans" cxnId="{9B918072-1463-44AC-8CF5-61648F66CA85}">
      <dgm:prSet/>
      <dgm:spPr/>
      <dgm:t>
        <a:bodyPr/>
        <a:lstStyle/>
        <a:p>
          <a:endParaRPr lang="uk-UA"/>
        </a:p>
      </dgm:t>
    </dgm:pt>
    <dgm:pt modelId="{AACE8B51-F9DE-43D0-9A46-E47E96A44404}">
      <dgm:prSet phldrT="[Текст]"/>
      <dgm:spPr/>
      <dgm:t>
        <a:bodyPr/>
        <a:lstStyle/>
        <a:p>
          <a:r>
            <a:rPr lang="en-US" dirty="0" smtClean="0"/>
            <a:t>III – bones, fibrous connective tissues</a:t>
          </a:r>
          <a:endParaRPr lang="uk-UA" dirty="0"/>
        </a:p>
      </dgm:t>
    </dgm:pt>
    <dgm:pt modelId="{DB2FF2BF-D6BB-4765-9E03-01DBC42425EB}" type="parTrans" cxnId="{2BD83AE8-B6F3-42E3-B5A3-8B01A2C617E9}">
      <dgm:prSet/>
      <dgm:spPr/>
      <dgm:t>
        <a:bodyPr/>
        <a:lstStyle/>
        <a:p>
          <a:endParaRPr lang="uk-UA"/>
        </a:p>
      </dgm:t>
    </dgm:pt>
    <dgm:pt modelId="{4E1CC9DC-3174-4912-9B8D-4F7900B9C6EF}" type="sibTrans" cxnId="{2BD83AE8-B6F3-42E3-B5A3-8B01A2C617E9}">
      <dgm:prSet/>
      <dgm:spPr/>
      <dgm:t>
        <a:bodyPr/>
        <a:lstStyle/>
        <a:p>
          <a:endParaRPr lang="uk-UA"/>
        </a:p>
      </dgm:t>
    </dgm:pt>
    <dgm:pt modelId="{4E9CED1A-196A-481D-9FCA-7FFA6CBD9D5B}">
      <dgm:prSet/>
      <dgm:spPr/>
      <dgm:t>
        <a:bodyPr/>
        <a:lstStyle/>
        <a:p>
          <a:endParaRPr lang="uk-UA"/>
        </a:p>
      </dgm:t>
    </dgm:pt>
    <dgm:pt modelId="{6FC1BDF7-371A-423E-8308-452F90A7F8A0}" type="parTrans" cxnId="{DC4711F6-9194-42C0-BA4E-B513CA6FF340}">
      <dgm:prSet/>
      <dgm:spPr/>
      <dgm:t>
        <a:bodyPr/>
        <a:lstStyle/>
        <a:p>
          <a:endParaRPr lang="uk-UA"/>
        </a:p>
      </dgm:t>
    </dgm:pt>
    <dgm:pt modelId="{1592D6FC-5EC8-4C1B-B4AF-F8546617288E}" type="sibTrans" cxnId="{DC4711F6-9194-42C0-BA4E-B513CA6FF340}">
      <dgm:prSet/>
      <dgm:spPr/>
      <dgm:t>
        <a:bodyPr/>
        <a:lstStyle/>
        <a:p>
          <a:endParaRPr lang="uk-UA"/>
        </a:p>
      </dgm:t>
    </dgm:pt>
    <dgm:pt modelId="{47875EA1-CFB8-42E5-8712-3C1D2CDE80E0}">
      <dgm:prSet/>
      <dgm:spPr/>
      <dgm:t>
        <a:bodyPr/>
        <a:lstStyle/>
        <a:p>
          <a:endParaRPr lang="uk-UA"/>
        </a:p>
      </dgm:t>
    </dgm:pt>
    <dgm:pt modelId="{3AA6A53A-5A5B-4C52-989E-4E82579A0581}" type="parTrans" cxnId="{C5D0BC9C-5704-40E5-9F37-C7D00F1BB38F}">
      <dgm:prSet/>
      <dgm:spPr/>
      <dgm:t>
        <a:bodyPr/>
        <a:lstStyle/>
        <a:p>
          <a:endParaRPr lang="uk-UA"/>
        </a:p>
      </dgm:t>
    </dgm:pt>
    <dgm:pt modelId="{A6AF3C02-CF88-47A6-809D-77687A827952}" type="sibTrans" cxnId="{C5D0BC9C-5704-40E5-9F37-C7D00F1BB38F}">
      <dgm:prSet/>
      <dgm:spPr/>
      <dgm:t>
        <a:bodyPr/>
        <a:lstStyle/>
        <a:p>
          <a:endParaRPr lang="uk-UA"/>
        </a:p>
      </dgm:t>
    </dgm:pt>
    <dgm:pt modelId="{A5173015-2230-48EB-8C94-CB41DCFD844B}">
      <dgm:prSet/>
      <dgm:spPr/>
      <dgm:t>
        <a:bodyPr/>
        <a:lstStyle/>
        <a:p>
          <a:endParaRPr lang="uk-UA"/>
        </a:p>
      </dgm:t>
    </dgm:pt>
    <dgm:pt modelId="{178159AE-4B4E-4AB7-A990-3D04E8CCD0C2}" type="parTrans" cxnId="{74E8245A-0E68-415A-BB1F-DA6BFCE31F3E}">
      <dgm:prSet/>
      <dgm:spPr/>
      <dgm:t>
        <a:bodyPr/>
        <a:lstStyle/>
        <a:p>
          <a:endParaRPr lang="uk-UA"/>
        </a:p>
      </dgm:t>
    </dgm:pt>
    <dgm:pt modelId="{952780D1-4282-4A36-8452-DF637DA94018}" type="sibTrans" cxnId="{74E8245A-0E68-415A-BB1F-DA6BFCE31F3E}">
      <dgm:prSet/>
      <dgm:spPr/>
      <dgm:t>
        <a:bodyPr/>
        <a:lstStyle/>
        <a:p>
          <a:endParaRPr lang="uk-UA"/>
        </a:p>
      </dgm:t>
    </dgm:pt>
    <dgm:pt modelId="{7F8FDDE8-B05F-49FC-B263-A67EE793063B}">
      <dgm:prSet/>
      <dgm:spPr/>
      <dgm:t>
        <a:bodyPr/>
        <a:lstStyle/>
        <a:p>
          <a:endParaRPr lang="uk-UA"/>
        </a:p>
      </dgm:t>
    </dgm:pt>
    <dgm:pt modelId="{B3ED8E3A-3752-4E27-A938-63E2C179DDB6}" type="parTrans" cxnId="{99FA0162-C33F-4306-8F64-CE900915E10D}">
      <dgm:prSet/>
      <dgm:spPr/>
      <dgm:t>
        <a:bodyPr/>
        <a:lstStyle/>
        <a:p>
          <a:endParaRPr lang="uk-UA"/>
        </a:p>
      </dgm:t>
    </dgm:pt>
    <dgm:pt modelId="{99D56E8D-432D-45B8-8B70-CD9133E228D9}" type="sibTrans" cxnId="{99FA0162-C33F-4306-8F64-CE900915E10D}">
      <dgm:prSet/>
      <dgm:spPr/>
      <dgm:t>
        <a:bodyPr/>
        <a:lstStyle/>
        <a:p>
          <a:endParaRPr lang="uk-UA"/>
        </a:p>
      </dgm:t>
    </dgm:pt>
    <dgm:pt modelId="{9A00405B-410B-497C-B5CE-6D20A995E2E2}">
      <dgm:prSet/>
      <dgm:spPr/>
      <dgm:t>
        <a:bodyPr/>
        <a:lstStyle/>
        <a:p>
          <a:endParaRPr lang="uk-UA"/>
        </a:p>
      </dgm:t>
    </dgm:pt>
    <dgm:pt modelId="{13324BCE-3F5A-48FF-91C4-FBDE6C61468E}" type="parTrans" cxnId="{F838472F-B164-436E-9E6C-E845B386B9AC}">
      <dgm:prSet/>
      <dgm:spPr/>
      <dgm:t>
        <a:bodyPr/>
        <a:lstStyle/>
        <a:p>
          <a:endParaRPr lang="uk-UA"/>
        </a:p>
      </dgm:t>
    </dgm:pt>
    <dgm:pt modelId="{8FA6423B-0919-40CE-A08A-7D3EC4D027AB}" type="sibTrans" cxnId="{F838472F-B164-436E-9E6C-E845B386B9AC}">
      <dgm:prSet/>
      <dgm:spPr/>
      <dgm:t>
        <a:bodyPr/>
        <a:lstStyle/>
        <a:p>
          <a:endParaRPr lang="uk-UA"/>
        </a:p>
      </dgm:t>
    </dgm:pt>
    <dgm:pt modelId="{C0BE2FFB-DD8D-4AEB-8CB7-4A4DCF05522E}">
      <dgm:prSet/>
      <dgm:spPr/>
      <dgm:t>
        <a:bodyPr/>
        <a:lstStyle/>
        <a:p>
          <a:endParaRPr lang="uk-UA"/>
        </a:p>
      </dgm:t>
    </dgm:pt>
    <dgm:pt modelId="{86AC3074-4955-4C81-B587-9194AD588297}" type="parTrans" cxnId="{A23D7982-9F79-4E60-B7A5-67D46E9D38E7}">
      <dgm:prSet/>
      <dgm:spPr/>
      <dgm:t>
        <a:bodyPr/>
        <a:lstStyle/>
        <a:p>
          <a:endParaRPr lang="uk-UA"/>
        </a:p>
      </dgm:t>
    </dgm:pt>
    <dgm:pt modelId="{C798BEDC-D30B-4836-88C7-42CD5842E409}" type="sibTrans" cxnId="{A23D7982-9F79-4E60-B7A5-67D46E9D38E7}">
      <dgm:prSet/>
      <dgm:spPr/>
      <dgm:t>
        <a:bodyPr/>
        <a:lstStyle/>
        <a:p>
          <a:endParaRPr lang="uk-UA"/>
        </a:p>
      </dgm:t>
    </dgm:pt>
    <dgm:pt modelId="{4D86B197-0584-47A6-8F58-F9174D2C6C34}">
      <dgm:prSet/>
      <dgm:spPr/>
      <dgm:t>
        <a:bodyPr/>
        <a:lstStyle/>
        <a:p>
          <a:endParaRPr lang="uk-UA"/>
        </a:p>
      </dgm:t>
    </dgm:pt>
    <dgm:pt modelId="{7D3CEEC3-AD8A-435B-ADAE-C58217D6710C}" type="parTrans" cxnId="{617AE798-3168-497D-A6E5-CCFAA681A7FF}">
      <dgm:prSet/>
      <dgm:spPr/>
      <dgm:t>
        <a:bodyPr/>
        <a:lstStyle/>
        <a:p>
          <a:endParaRPr lang="uk-UA"/>
        </a:p>
      </dgm:t>
    </dgm:pt>
    <dgm:pt modelId="{F049AB07-6A27-47D1-903A-DF971132E4BA}" type="sibTrans" cxnId="{617AE798-3168-497D-A6E5-CCFAA681A7FF}">
      <dgm:prSet/>
      <dgm:spPr/>
      <dgm:t>
        <a:bodyPr/>
        <a:lstStyle/>
        <a:p>
          <a:endParaRPr lang="uk-UA"/>
        </a:p>
      </dgm:t>
    </dgm:pt>
    <dgm:pt modelId="{30AE415F-7969-48CE-A9C0-E6689DF6ECA4}">
      <dgm:prSet/>
      <dgm:spPr/>
      <dgm:t>
        <a:bodyPr/>
        <a:lstStyle/>
        <a:p>
          <a:endParaRPr lang="uk-UA"/>
        </a:p>
      </dgm:t>
    </dgm:pt>
    <dgm:pt modelId="{5A6F8A94-CC95-4F29-BE76-83B602F86931}" type="parTrans" cxnId="{91C32118-AD19-44DD-B4F3-68B9E5853956}">
      <dgm:prSet/>
      <dgm:spPr/>
      <dgm:t>
        <a:bodyPr/>
        <a:lstStyle/>
        <a:p>
          <a:endParaRPr lang="uk-UA"/>
        </a:p>
      </dgm:t>
    </dgm:pt>
    <dgm:pt modelId="{67F08991-6045-4307-8F34-FA4BD5C7014F}" type="sibTrans" cxnId="{91C32118-AD19-44DD-B4F3-68B9E5853956}">
      <dgm:prSet/>
      <dgm:spPr/>
      <dgm:t>
        <a:bodyPr/>
        <a:lstStyle/>
        <a:p>
          <a:endParaRPr lang="uk-UA"/>
        </a:p>
      </dgm:t>
    </dgm:pt>
    <dgm:pt modelId="{6CD13404-7F75-4955-8CB4-F0F2CC01A7F9}">
      <dgm:prSet/>
      <dgm:spPr/>
      <dgm:t>
        <a:bodyPr/>
        <a:lstStyle/>
        <a:p>
          <a:endParaRPr lang="uk-UA"/>
        </a:p>
      </dgm:t>
    </dgm:pt>
    <dgm:pt modelId="{FE800D9F-BA93-426F-88A1-CB9C00A96E7A}" type="parTrans" cxnId="{D1F3E157-15DB-4F85-BA00-A4F9988E092A}">
      <dgm:prSet/>
      <dgm:spPr/>
      <dgm:t>
        <a:bodyPr/>
        <a:lstStyle/>
        <a:p>
          <a:endParaRPr lang="uk-UA"/>
        </a:p>
      </dgm:t>
    </dgm:pt>
    <dgm:pt modelId="{1A3951F0-539A-4644-B85F-957075619C36}" type="sibTrans" cxnId="{D1F3E157-15DB-4F85-BA00-A4F9988E092A}">
      <dgm:prSet/>
      <dgm:spPr/>
      <dgm:t>
        <a:bodyPr/>
        <a:lstStyle/>
        <a:p>
          <a:endParaRPr lang="uk-UA"/>
        </a:p>
      </dgm:t>
    </dgm:pt>
    <dgm:pt modelId="{22F802D5-7D13-43E4-9EF1-DA4BC44DEAFC}">
      <dgm:prSet/>
      <dgm:spPr/>
      <dgm:t>
        <a:bodyPr/>
        <a:lstStyle/>
        <a:p>
          <a:endParaRPr lang="uk-UA"/>
        </a:p>
      </dgm:t>
    </dgm:pt>
    <dgm:pt modelId="{CFCAB678-87DF-4121-A998-9181E40D9EF6}" type="parTrans" cxnId="{46E49ACA-7347-4468-A4EA-1593CC8AA036}">
      <dgm:prSet/>
      <dgm:spPr/>
      <dgm:t>
        <a:bodyPr/>
        <a:lstStyle/>
        <a:p>
          <a:endParaRPr lang="uk-UA"/>
        </a:p>
      </dgm:t>
    </dgm:pt>
    <dgm:pt modelId="{2E9FF8F6-9DDA-4E8E-8F2F-F2DAA35E24C1}" type="sibTrans" cxnId="{46E49ACA-7347-4468-A4EA-1593CC8AA036}">
      <dgm:prSet/>
      <dgm:spPr/>
      <dgm:t>
        <a:bodyPr/>
        <a:lstStyle/>
        <a:p>
          <a:endParaRPr lang="uk-UA"/>
        </a:p>
      </dgm:t>
    </dgm:pt>
    <dgm:pt modelId="{28F302A9-2BE2-4B98-91F5-6257F7943510}" type="pres">
      <dgm:prSet presAssocID="{7C6BDF89-41CE-4070-B4A8-0248857D1BF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8E9AF6A-EB4E-4414-8654-C2219F61B246}" type="pres">
      <dgm:prSet presAssocID="{C046DE8E-2F2E-4B76-92B0-D789421759E7}" presName="roof" presStyleLbl="dkBgShp" presStyleIdx="0" presStyleCnt="2"/>
      <dgm:spPr/>
      <dgm:t>
        <a:bodyPr/>
        <a:lstStyle/>
        <a:p>
          <a:endParaRPr lang="uk-UA"/>
        </a:p>
      </dgm:t>
    </dgm:pt>
    <dgm:pt modelId="{BABE2D49-C846-43A7-AF93-FCC8B5E88FD6}" type="pres">
      <dgm:prSet presAssocID="{C046DE8E-2F2E-4B76-92B0-D789421759E7}" presName="pillars" presStyleCnt="0"/>
      <dgm:spPr/>
    </dgm:pt>
    <dgm:pt modelId="{3A498862-EBB1-4B8F-AB4B-9C7C97FEF51B}" type="pres">
      <dgm:prSet presAssocID="{C046DE8E-2F2E-4B76-92B0-D789421759E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A322270-4AF2-493D-AB8F-C13CF4B682B4}" type="pres">
      <dgm:prSet presAssocID="{1D8BCC78-F3DE-4386-835D-D04F564AD251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A64BED-DA04-4F40-B18F-DAFB1CADCA82}" type="pres">
      <dgm:prSet presAssocID="{AACE8B51-F9DE-43D0-9A46-E47E96A4440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77BD8C-F841-486F-A22D-A6F42863D524}" type="pres">
      <dgm:prSet presAssocID="{C046DE8E-2F2E-4B76-92B0-D789421759E7}" presName="base" presStyleLbl="dkBgShp" presStyleIdx="1" presStyleCnt="2"/>
      <dgm:spPr/>
    </dgm:pt>
  </dgm:ptLst>
  <dgm:cxnLst>
    <dgm:cxn modelId="{BE8B0BAA-5D91-4A83-A043-E66DE571A993}" type="presOf" srcId="{AACE8B51-F9DE-43D0-9A46-E47E96A44404}" destId="{3AA64BED-DA04-4F40-B18F-DAFB1CADCA82}" srcOrd="0" destOrd="0" presId="urn:microsoft.com/office/officeart/2005/8/layout/hList3"/>
    <dgm:cxn modelId="{74E8245A-0E68-415A-BB1F-DA6BFCE31F3E}" srcId="{7C6BDF89-41CE-4070-B4A8-0248857D1BF0}" destId="{A5173015-2230-48EB-8C94-CB41DCFD844B}" srcOrd="8" destOrd="0" parTransId="{178159AE-4B4E-4AB7-A990-3D04E8CCD0C2}" sibTransId="{952780D1-4282-4A36-8452-DF637DA94018}"/>
    <dgm:cxn modelId="{99FA0162-C33F-4306-8F64-CE900915E10D}" srcId="{7C6BDF89-41CE-4070-B4A8-0248857D1BF0}" destId="{7F8FDDE8-B05F-49FC-B263-A67EE793063B}" srcOrd="9" destOrd="0" parTransId="{B3ED8E3A-3752-4E27-A938-63E2C179DDB6}" sibTransId="{99D56E8D-432D-45B8-8B70-CD9133E228D9}"/>
    <dgm:cxn modelId="{9B918072-1463-44AC-8CF5-61648F66CA85}" srcId="{C046DE8E-2F2E-4B76-92B0-D789421759E7}" destId="{1D8BCC78-F3DE-4386-835D-D04F564AD251}" srcOrd="1" destOrd="0" parTransId="{40B7454F-BC51-4D80-A130-5E8109E250BF}" sibTransId="{5695FD64-1060-488F-861E-D6E3363471DF}"/>
    <dgm:cxn modelId="{DC4711F6-9194-42C0-BA4E-B513CA6FF340}" srcId="{7C6BDF89-41CE-4070-B4A8-0248857D1BF0}" destId="{4E9CED1A-196A-481D-9FCA-7FFA6CBD9D5B}" srcOrd="6" destOrd="0" parTransId="{6FC1BDF7-371A-423E-8308-452F90A7F8A0}" sibTransId="{1592D6FC-5EC8-4C1B-B4AF-F8546617288E}"/>
    <dgm:cxn modelId="{5B06FA56-DE97-4115-ACFC-60E96E675E92}" srcId="{7C6BDF89-41CE-4070-B4A8-0248857D1BF0}" destId="{C046DE8E-2F2E-4B76-92B0-D789421759E7}" srcOrd="0" destOrd="0" parTransId="{79AFCBE9-581E-4799-BA43-C93D0F02F20A}" sibTransId="{93975876-1E77-4092-A078-5FA1F3513D99}"/>
    <dgm:cxn modelId="{D1F3E157-15DB-4F85-BA00-A4F9988E092A}" srcId="{7C6BDF89-41CE-4070-B4A8-0248857D1BF0}" destId="{6CD13404-7F75-4955-8CB4-F0F2CC01A7F9}" srcOrd="4" destOrd="0" parTransId="{FE800D9F-BA93-426F-88A1-CB9C00A96E7A}" sibTransId="{1A3951F0-539A-4644-B85F-957075619C36}"/>
    <dgm:cxn modelId="{2BD83AE8-B6F3-42E3-B5A3-8B01A2C617E9}" srcId="{C046DE8E-2F2E-4B76-92B0-D789421759E7}" destId="{AACE8B51-F9DE-43D0-9A46-E47E96A44404}" srcOrd="2" destOrd="0" parTransId="{DB2FF2BF-D6BB-4765-9E03-01DBC42425EB}" sibTransId="{4E1CC9DC-3174-4912-9B8D-4F7900B9C6EF}"/>
    <dgm:cxn modelId="{617AE798-3168-497D-A6E5-CCFAA681A7FF}" srcId="{7C6BDF89-41CE-4070-B4A8-0248857D1BF0}" destId="{4D86B197-0584-47A6-8F58-F9174D2C6C34}" srcOrd="2" destOrd="0" parTransId="{7D3CEEC3-AD8A-435B-ADAE-C58217D6710C}" sibTransId="{F049AB07-6A27-47D1-903A-DF971132E4BA}"/>
    <dgm:cxn modelId="{37E27090-EEC3-463C-BB68-03A0B6763BDD}" type="presOf" srcId="{1D8BCC78-F3DE-4386-835D-D04F564AD251}" destId="{AA322270-4AF2-493D-AB8F-C13CF4B682B4}" srcOrd="0" destOrd="0" presId="urn:microsoft.com/office/officeart/2005/8/layout/hList3"/>
    <dgm:cxn modelId="{DAD85950-D8F9-4E65-9EDE-730A509D53C6}" srcId="{C046DE8E-2F2E-4B76-92B0-D789421759E7}" destId="{75FBC12A-1BF4-49B5-AF6C-200E158FFEFC}" srcOrd="0" destOrd="0" parTransId="{B513031B-6709-46CF-938E-917AC29083AA}" sibTransId="{C4B8EF7A-1C2A-4C87-AC5E-99358A7AD48D}"/>
    <dgm:cxn modelId="{A23D7982-9F79-4E60-B7A5-67D46E9D38E7}" srcId="{7C6BDF89-41CE-4070-B4A8-0248857D1BF0}" destId="{C0BE2FFB-DD8D-4AEB-8CB7-4A4DCF05522E}" srcOrd="1" destOrd="0" parTransId="{86AC3074-4955-4C81-B587-9194AD588297}" sibTransId="{C798BEDC-D30B-4836-88C7-42CD5842E409}"/>
    <dgm:cxn modelId="{80D66D5B-70C8-48AD-9A2F-A4234AACE008}" type="presOf" srcId="{75FBC12A-1BF4-49B5-AF6C-200E158FFEFC}" destId="{3A498862-EBB1-4B8F-AB4B-9C7C97FEF51B}" srcOrd="0" destOrd="0" presId="urn:microsoft.com/office/officeart/2005/8/layout/hList3"/>
    <dgm:cxn modelId="{EAE009A2-CC6B-42BF-BA8E-463A0C409F99}" type="presOf" srcId="{C046DE8E-2F2E-4B76-92B0-D789421759E7}" destId="{98E9AF6A-EB4E-4414-8654-C2219F61B246}" srcOrd="0" destOrd="0" presId="urn:microsoft.com/office/officeart/2005/8/layout/hList3"/>
    <dgm:cxn modelId="{F838472F-B164-436E-9E6C-E845B386B9AC}" srcId="{7C6BDF89-41CE-4070-B4A8-0248857D1BF0}" destId="{9A00405B-410B-497C-B5CE-6D20A995E2E2}" srcOrd="10" destOrd="0" parTransId="{13324BCE-3F5A-48FF-91C4-FBDE6C61468E}" sibTransId="{8FA6423B-0919-40CE-A08A-7D3EC4D027AB}"/>
    <dgm:cxn modelId="{91C32118-AD19-44DD-B4F3-68B9E5853956}" srcId="{7C6BDF89-41CE-4070-B4A8-0248857D1BF0}" destId="{30AE415F-7969-48CE-A9C0-E6689DF6ECA4}" srcOrd="3" destOrd="0" parTransId="{5A6F8A94-CC95-4F29-BE76-83B602F86931}" sibTransId="{67F08991-6045-4307-8F34-FA4BD5C7014F}"/>
    <dgm:cxn modelId="{1CEF53C3-3957-480F-92AE-4DD09FB43D58}" type="presOf" srcId="{7C6BDF89-41CE-4070-B4A8-0248857D1BF0}" destId="{28F302A9-2BE2-4B98-91F5-6257F7943510}" srcOrd="0" destOrd="0" presId="urn:microsoft.com/office/officeart/2005/8/layout/hList3"/>
    <dgm:cxn modelId="{C5D0BC9C-5704-40E5-9F37-C7D00F1BB38F}" srcId="{7C6BDF89-41CE-4070-B4A8-0248857D1BF0}" destId="{47875EA1-CFB8-42E5-8712-3C1D2CDE80E0}" srcOrd="7" destOrd="0" parTransId="{3AA6A53A-5A5B-4C52-989E-4E82579A0581}" sibTransId="{A6AF3C02-CF88-47A6-809D-77687A827952}"/>
    <dgm:cxn modelId="{46E49ACA-7347-4468-A4EA-1593CC8AA036}" srcId="{7C6BDF89-41CE-4070-B4A8-0248857D1BF0}" destId="{22F802D5-7D13-43E4-9EF1-DA4BC44DEAFC}" srcOrd="5" destOrd="0" parTransId="{CFCAB678-87DF-4121-A998-9181E40D9EF6}" sibTransId="{2E9FF8F6-9DDA-4E8E-8F2F-F2DAA35E24C1}"/>
    <dgm:cxn modelId="{6A687CB5-F1F5-455F-8F32-EA58635D6F9E}" type="presParOf" srcId="{28F302A9-2BE2-4B98-91F5-6257F7943510}" destId="{98E9AF6A-EB4E-4414-8654-C2219F61B246}" srcOrd="0" destOrd="0" presId="urn:microsoft.com/office/officeart/2005/8/layout/hList3"/>
    <dgm:cxn modelId="{3D959ACC-5366-4454-A7EF-38134D7BDAE4}" type="presParOf" srcId="{28F302A9-2BE2-4B98-91F5-6257F7943510}" destId="{BABE2D49-C846-43A7-AF93-FCC8B5E88FD6}" srcOrd="1" destOrd="0" presId="urn:microsoft.com/office/officeart/2005/8/layout/hList3"/>
    <dgm:cxn modelId="{94658CC2-8503-444C-BDC1-12243D310ED9}" type="presParOf" srcId="{BABE2D49-C846-43A7-AF93-FCC8B5E88FD6}" destId="{3A498862-EBB1-4B8F-AB4B-9C7C97FEF51B}" srcOrd="0" destOrd="0" presId="urn:microsoft.com/office/officeart/2005/8/layout/hList3"/>
    <dgm:cxn modelId="{24D52A1D-036A-4E35-B60F-E0AA170E5A01}" type="presParOf" srcId="{BABE2D49-C846-43A7-AF93-FCC8B5E88FD6}" destId="{AA322270-4AF2-493D-AB8F-C13CF4B682B4}" srcOrd="1" destOrd="0" presId="urn:microsoft.com/office/officeart/2005/8/layout/hList3"/>
    <dgm:cxn modelId="{94E1623B-99AC-48EF-96E3-7AD16AEC846F}" type="presParOf" srcId="{BABE2D49-C846-43A7-AF93-FCC8B5E88FD6}" destId="{3AA64BED-DA04-4F40-B18F-DAFB1CADCA82}" srcOrd="2" destOrd="0" presId="urn:microsoft.com/office/officeart/2005/8/layout/hList3"/>
    <dgm:cxn modelId="{13988FD5-FADC-41BD-AA07-C8F55EE0FC5F}" type="presParOf" srcId="{28F302A9-2BE2-4B98-91F5-6257F7943510}" destId="{6F77BD8C-F841-486F-A22D-A6F42863D524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6A59C6-5B0D-465C-B19C-AEB3C12CFF10}">
      <dsp:nvSpPr>
        <dsp:cNvPr id="0" name=""/>
        <dsp:cNvSpPr/>
      </dsp:nvSpPr>
      <dsp:spPr>
        <a:xfrm>
          <a:off x="911" y="125976"/>
          <a:ext cx="3555131" cy="2133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</a:rPr>
            <a:t>dosimetrical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(investigation of radiation sources and levels)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911" y="125976"/>
        <a:ext cx="3555131" cy="2133079"/>
      </dsp:txXfrm>
    </dsp:sp>
    <dsp:sp modelId="{7311C137-B6A8-4A58-8693-8B2E5053E89A}">
      <dsp:nvSpPr>
        <dsp:cNvPr id="0" name=""/>
        <dsp:cNvSpPr/>
      </dsp:nvSpPr>
      <dsp:spPr>
        <a:xfrm>
          <a:off x="3911556" y="125976"/>
          <a:ext cx="3555131" cy="2133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Radio-biologic directions (experimental and epidemiological researches of </a:t>
          </a:r>
          <a:r>
            <a:rPr lang="en-US" sz="2000" kern="1200" dirty="0" err="1" smtClean="0">
              <a:solidFill>
                <a:schemeClr val="tx1"/>
              </a:solidFill>
            </a:rPr>
            <a:t>ionising</a:t>
          </a:r>
          <a:r>
            <a:rPr lang="en-US" sz="2000" kern="1200" dirty="0" smtClean="0">
              <a:solidFill>
                <a:schemeClr val="tx1"/>
              </a:solidFill>
            </a:rPr>
            <a:t> radiation influence upon health),</a:t>
          </a:r>
          <a:endParaRPr lang="uk-UA" sz="2000" kern="1200" dirty="0">
            <a:solidFill>
              <a:schemeClr val="tx1"/>
            </a:solidFill>
          </a:endParaRPr>
        </a:p>
      </dsp:txBody>
      <dsp:txXfrm>
        <a:off x="3911556" y="125976"/>
        <a:ext cx="3555131" cy="2133079"/>
      </dsp:txXfrm>
    </dsp:sp>
    <dsp:sp modelId="{0546F5CB-842C-451F-B6C0-79BD3EB23F6E}">
      <dsp:nvSpPr>
        <dsp:cNvPr id="0" name=""/>
        <dsp:cNvSpPr/>
      </dsp:nvSpPr>
      <dsp:spPr>
        <a:xfrm>
          <a:off x="911" y="2614569"/>
          <a:ext cx="3555131" cy="2133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 theory and methodology of hygienic certification of admissible levels of irradiation</a:t>
          </a:r>
          <a:endParaRPr lang="uk-UA" sz="2000" kern="1200" dirty="0">
            <a:solidFill>
              <a:schemeClr val="tx1"/>
            </a:solidFill>
          </a:endParaRPr>
        </a:p>
      </dsp:txBody>
      <dsp:txXfrm>
        <a:off x="911" y="2614569"/>
        <a:ext cx="3555131" cy="2133079"/>
      </dsp:txXfrm>
    </dsp:sp>
    <dsp:sp modelId="{20DE32DF-D335-426E-B879-587E66C5A1FD}">
      <dsp:nvSpPr>
        <dsp:cNvPr id="0" name=""/>
        <dsp:cNvSpPr/>
      </dsp:nvSpPr>
      <dsp:spPr>
        <a:xfrm>
          <a:off x="3911556" y="2614569"/>
          <a:ext cx="3555131" cy="2133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Sanitary </a:t>
          </a:r>
          <a:r>
            <a:rPr lang="en-US" sz="2400" kern="1200" dirty="0" err="1" smtClean="0">
              <a:solidFill>
                <a:schemeClr val="tx1"/>
              </a:solidFill>
            </a:rPr>
            <a:t>organisation</a:t>
          </a:r>
          <a:r>
            <a:rPr lang="en-US" sz="2400" kern="1200" dirty="0" smtClean="0">
              <a:solidFill>
                <a:schemeClr val="tx1"/>
              </a:solidFill>
            </a:rPr>
            <a:t> direction making ways for </a:t>
          </a:r>
          <a:r>
            <a:rPr lang="en-US" sz="2400" kern="1200" dirty="0" err="1" smtClean="0">
              <a:solidFill>
                <a:schemeClr val="tx1"/>
              </a:solidFill>
            </a:rPr>
            <a:t>antiradiation</a:t>
          </a:r>
          <a:r>
            <a:rPr lang="en-US" sz="2400" kern="1200" dirty="0" smtClean="0">
              <a:solidFill>
                <a:schemeClr val="tx1"/>
              </a:solidFill>
            </a:rPr>
            <a:t> protection.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911556" y="2614569"/>
        <a:ext cx="3555131" cy="21330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A80D68-003E-4EA5-98B2-A5AFBA01A220}">
      <dsp:nvSpPr>
        <dsp:cNvPr id="0" name=""/>
        <dsp:cNvSpPr/>
      </dsp:nvSpPr>
      <dsp:spPr>
        <a:xfrm>
          <a:off x="0" y="0"/>
          <a:ext cx="7467600" cy="171273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solidFill>
                <a:schemeClr val="tx1"/>
              </a:solidFill>
            </a:rPr>
            <a:t>ISOTOPES ARE DIVIDED</a:t>
          </a:r>
          <a:endParaRPr lang="uk-UA" sz="4800" kern="1200" dirty="0">
            <a:solidFill>
              <a:schemeClr val="tx1"/>
            </a:solidFill>
          </a:endParaRPr>
        </a:p>
      </dsp:txBody>
      <dsp:txXfrm>
        <a:off x="0" y="0"/>
        <a:ext cx="7467600" cy="1712736"/>
      </dsp:txXfrm>
    </dsp:sp>
    <dsp:sp modelId="{2A131400-CA4C-44AD-9D5F-ECFDED28CF0A}">
      <dsp:nvSpPr>
        <dsp:cNvPr id="0" name=""/>
        <dsp:cNvSpPr/>
      </dsp:nvSpPr>
      <dsp:spPr>
        <a:xfrm>
          <a:off x="0" y="1712736"/>
          <a:ext cx="3733799" cy="3596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short-living (period of half-life is calculated in seconds, minutes, hours, days)</a:t>
          </a:r>
          <a:endParaRPr lang="uk-UA" sz="4000" kern="1200" dirty="0"/>
        </a:p>
      </dsp:txBody>
      <dsp:txXfrm>
        <a:off x="0" y="1712736"/>
        <a:ext cx="3733799" cy="3596746"/>
      </dsp:txXfrm>
    </dsp:sp>
    <dsp:sp modelId="{44C14630-6C94-4DB0-A6BA-1BDF2696BDA8}">
      <dsp:nvSpPr>
        <dsp:cNvPr id="0" name=""/>
        <dsp:cNvSpPr/>
      </dsp:nvSpPr>
      <dsp:spPr>
        <a:xfrm>
          <a:off x="3733800" y="1712736"/>
          <a:ext cx="3733799" cy="3596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 long-living (from some month to billions of years).</a:t>
          </a:r>
          <a:endParaRPr lang="uk-UA" sz="3600" kern="1200" dirty="0">
            <a:solidFill>
              <a:schemeClr val="tx1"/>
            </a:solidFill>
          </a:endParaRPr>
        </a:p>
      </dsp:txBody>
      <dsp:txXfrm>
        <a:off x="3733800" y="1712736"/>
        <a:ext cx="3733799" cy="3596746"/>
      </dsp:txXfrm>
    </dsp:sp>
    <dsp:sp modelId="{AAC9ED4F-97A0-4859-8660-8638EF617391}">
      <dsp:nvSpPr>
        <dsp:cNvPr id="0" name=""/>
        <dsp:cNvSpPr/>
      </dsp:nvSpPr>
      <dsp:spPr>
        <a:xfrm>
          <a:off x="0" y="5309482"/>
          <a:ext cx="7467600" cy="39963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A0422-71A9-48E7-8FD4-1BDFDA073054}">
      <dsp:nvSpPr>
        <dsp:cNvPr id="0" name=""/>
        <dsp:cNvSpPr/>
      </dsp:nvSpPr>
      <dsp:spPr>
        <a:xfrm>
          <a:off x="0" y="1026840"/>
          <a:ext cx="7467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452BE-4179-4E65-AB48-59791F473AA1}">
      <dsp:nvSpPr>
        <dsp:cNvPr id="0" name=""/>
        <dsp:cNvSpPr/>
      </dsp:nvSpPr>
      <dsp:spPr>
        <a:xfrm>
          <a:off x="216022" y="0"/>
          <a:ext cx="7109924" cy="99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For calculation of cancer risk they use laws of “</a:t>
          </a:r>
          <a:r>
            <a:rPr lang="en-US" sz="2400" kern="1200" dirty="0" smtClean="0">
              <a:solidFill>
                <a:schemeClr val="tx1"/>
              </a:solidFill>
            </a:rPr>
            <a:t>dose-effect” interaction in the low doses. 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216022" y="0"/>
        <a:ext cx="7109924" cy="990809"/>
      </dsp:txXfrm>
    </dsp:sp>
    <dsp:sp modelId="{3F24994D-04EC-4E64-90EC-D5F1C843FA39}">
      <dsp:nvSpPr>
        <dsp:cNvPr id="0" name=""/>
        <dsp:cNvSpPr/>
      </dsp:nvSpPr>
      <dsp:spPr>
        <a:xfrm>
          <a:off x="0" y="2301430"/>
          <a:ext cx="7467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98EB7-5C13-4CB2-A43E-68D9206042DC}">
      <dsp:nvSpPr>
        <dsp:cNvPr id="0" name=""/>
        <dsp:cNvSpPr/>
      </dsp:nvSpPr>
      <dsp:spPr>
        <a:xfrm>
          <a:off x="216022" y="1152127"/>
          <a:ext cx="7109924" cy="1116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There are simple statistic models (linear, square, linear-square.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216022" y="1152127"/>
        <a:ext cx="7109924" cy="1116189"/>
      </dsp:txXfrm>
    </dsp:sp>
    <dsp:sp modelId="{E4C8EB57-2882-4464-B0E1-8314A446AF6E}">
      <dsp:nvSpPr>
        <dsp:cNvPr id="0" name=""/>
        <dsp:cNvSpPr/>
      </dsp:nvSpPr>
      <dsp:spPr>
        <a:xfrm>
          <a:off x="0" y="2991851"/>
          <a:ext cx="7467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95DD2-46F6-44E8-9E14-EC1415058F0F}">
      <dsp:nvSpPr>
        <dsp:cNvPr id="0" name=""/>
        <dsp:cNvSpPr/>
      </dsp:nvSpPr>
      <dsp:spPr>
        <a:xfrm>
          <a:off x="355148" y="2607430"/>
          <a:ext cx="7109924" cy="532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The preference is given back to the last.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55148" y="2607430"/>
        <a:ext cx="7109924" cy="532021"/>
      </dsp:txXfrm>
    </dsp:sp>
    <dsp:sp modelId="{8075F4B9-9EB9-4FEC-B7C2-E8B845863736}">
      <dsp:nvSpPr>
        <dsp:cNvPr id="0" name=""/>
        <dsp:cNvSpPr/>
      </dsp:nvSpPr>
      <dsp:spPr>
        <a:xfrm>
          <a:off x="0" y="3978408"/>
          <a:ext cx="7467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EAB43-77E6-4872-B5D6-1C4EC9550745}">
      <dsp:nvSpPr>
        <dsp:cNvPr id="0" name=""/>
        <dsp:cNvSpPr/>
      </dsp:nvSpPr>
      <dsp:spPr>
        <a:xfrm>
          <a:off x="355513" y="3297851"/>
          <a:ext cx="7110256" cy="8281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The question about threshold level for </a:t>
          </a:r>
          <a:r>
            <a:rPr lang="en-US" sz="2400" kern="1200" dirty="0" err="1" smtClean="0">
              <a:solidFill>
                <a:schemeClr val="tx1"/>
              </a:solidFill>
            </a:rPr>
            <a:t>cancerogenic</a:t>
          </a:r>
          <a:r>
            <a:rPr lang="en-US" sz="2400" kern="1200" dirty="0" smtClean="0">
              <a:solidFill>
                <a:schemeClr val="tx1"/>
              </a:solidFill>
            </a:rPr>
            <a:t> effect is unclear now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55513" y="3297851"/>
        <a:ext cx="7110256" cy="828157"/>
      </dsp:txXfrm>
    </dsp:sp>
    <dsp:sp modelId="{248201E1-8B40-495F-849E-14221D1983E6}">
      <dsp:nvSpPr>
        <dsp:cNvPr id="0" name=""/>
        <dsp:cNvSpPr/>
      </dsp:nvSpPr>
      <dsp:spPr>
        <a:xfrm>
          <a:off x="0" y="5108984"/>
          <a:ext cx="7467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BE76E9-4CD4-4D59-9605-6B08E195E8EA}">
      <dsp:nvSpPr>
        <dsp:cNvPr id="0" name=""/>
        <dsp:cNvSpPr/>
      </dsp:nvSpPr>
      <dsp:spPr>
        <a:xfrm>
          <a:off x="355148" y="4284408"/>
          <a:ext cx="7109924" cy="972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If they are found, all the system </a:t>
          </a:r>
          <a:r>
            <a:rPr lang="en-US" sz="2400" kern="1200" dirty="0" smtClean="0">
              <a:solidFill>
                <a:schemeClr val="tx1"/>
              </a:solidFill>
            </a:rPr>
            <a:t>of hygienic </a:t>
          </a:r>
          <a:r>
            <a:rPr lang="en-US" sz="2400" kern="1200" dirty="0" err="1" smtClean="0">
              <a:solidFill>
                <a:schemeClr val="tx1"/>
              </a:solidFill>
            </a:rPr>
            <a:t>reglaments</a:t>
          </a:r>
          <a:r>
            <a:rPr lang="en-US" sz="2400" kern="1200" dirty="0" smtClean="0">
              <a:solidFill>
                <a:schemeClr val="tx1"/>
              </a:solidFill>
            </a:rPr>
            <a:t> should be changed.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55148" y="4284408"/>
        <a:ext cx="7109924" cy="97217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FF3A1C-E0D6-4163-9C17-D973C4C81A84}">
      <dsp:nvSpPr>
        <dsp:cNvPr id="0" name=""/>
        <dsp:cNvSpPr/>
      </dsp:nvSpPr>
      <dsp:spPr>
        <a:xfrm>
          <a:off x="2923" y="134"/>
          <a:ext cx="7915032" cy="194643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principal tasks of radiation safety system are:</a:t>
          </a:r>
          <a:endParaRPr lang="uk-UA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23" y="134"/>
        <a:ext cx="7915032" cy="1946435"/>
      </dsp:txXfrm>
    </dsp:sp>
    <dsp:sp modelId="{6F94EAEE-C7A9-48F2-BEA2-AB60EC9CED2B}">
      <dsp:nvSpPr>
        <dsp:cNvPr id="0" name=""/>
        <dsp:cNvSpPr/>
      </dsp:nvSpPr>
      <dsp:spPr>
        <a:xfrm>
          <a:off x="2923" y="2192179"/>
          <a:ext cx="3798000" cy="272000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1) to prevent the determined effects by limiting</a:t>
          </a:r>
          <a:endParaRPr lang="uk-UA" sz="2000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irradiation dose under threshold values;</a:t>
          </a:r>
          <a:endParaRPr lang="uk-UA" sz="2000" kern="1200" dirty="0">
            <a:solidFill>
              <a:schemeClr val="tx1"/>
            </a:solidFill>
          </a:endParaRPr>
        </a:p>
      </dsp:txBody>
      <dsp:txXfrm>
        <a:off x="2923" y="2192179"/>
        <a:ext cx="3798000" cy="2720005"/>
      </dsp:txXfrm>
    </dsp:sp>
    <dsp:sp modelId="{4EF925B1-E115-44AC-A3A9-C8165AE1DF47}">
      <dsp:nvSpPr>
        <dsp:cNvPr id="0" name=""/>
        <dsp:cNvSpPr/>
      </dsp:nvSpPr>
      <dsp:spPr>
        <a:xfrm>
          <a:off x="4119956" y="2192179"/>
          <a:ext cx="3798000" cy="272000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2) to use all maintenance and measures to increasing of probability of stochastic consequences taking into ac-</a:t>
          </a:r>
          <a:endParaRPr lang="uk-UA" sz="2000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count social and economical vectors</a:t>
          </a:r>
          <a:endParaRPr lang="uk-UA" sz="2000" kern="1200" dirty="0" smtClean="0"/>
        </a:p>
      </dsp:txBody>
      <dsp:txXfrm>
        <a:off x="4119956" y="2192179"/>
        <a:ext cx="3798000" cy="272000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9DA1FE-DD17-4A09-AA90-DE3990828475}">
      <dsp:nvSpPr>
        <dsp:cNvPr id="0" name=""/>
        <dsp:cNvSpPr/>
      </dsp:nvSpPr>
      <dsp:spPr>
        <a:xfrm>
          <a:off x="0" y="464019"/>
          <a:ext cx="756084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EB89C-F973-43F2-B696-2C6C3B447FFF}">
      <dsp:nvSpPr>
        <dsp:cNvPr id="0" name=""/>
        <dsp:cNvSpPr/>
      </dsp:nvSpPr>
      <dsp:spPr>
        <a:xfrm>
          <a:off x="359952" y="6459"/>
          <a:ext cx="7199034" cy="9151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1) the principle of the norm setting not to exceed an established dosage limit;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050" kern="1200" dirty="0">
            <a:solidFill>
              <a:schemeClr val="tx1"/>
            </a:solidFill>
          </a:endParaRPr>
        </a:p>
      </dsp:txBody>
      <dsp:txXfrm>
        <a:off x="359952" y="6459"/>
        <a:ext cx="7199034" cy="915120"/>
      </dsp:txXfrm>
    </dsp:sp>
    <dsp:sp modelId="{262868AD-3AFD-4880-94BB-EAFA8F8E3A2B}">
      <dsp:nvSpPr>
        <dsp:cNvPr id="0" name=""/>
        <dsp:cNvSpPr/>
      </dsp:nvSpPr>
      <dsp:spPr>
        <a:xfrm>
          <a:off x="0" y="1870179"/>
          <a:ext cx="756084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0BA56-5D39-4901-8E56-1A8CD6DBC440}">
      <dsp:nvSpPr>
        <dsp:cNvPr id="0" name=""/>
        <dsp:cNvSpPr/>
      </dsp:nvSpPr>
      <dsp:spPr>
        <a:xfrm>
          <a:off x="359952" y="1412619"/>
          <a:ext cx="7199034" cy="9151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2) the principle of evidence practice (exclusion of any ungrounded, additional to </a:t>
          </a:r>
          <a:r>
            <a:rPr lang="en-US" sz="2000" kern="1200" dirty="0" err="1" smtClean="0">
              <a:solidFill>
                <a:schemeClr val="tx1"/>
              </a:solidFill>
            </a:rPr>
            <a:t>prognosed</a:t>
          </a:r>
          <a:r>
            <a:rPr lang="en-US" sz="2000" kern="1200" dirty="0" smtClean="0">
              <a:solidFill>
                <a:schemeClr val="tx1"/>
              </a:solidFill>
            </a:rPr>
            <a:t>, irradiation);</a:t>
          </a:r>
          <a:endParaRPr lang="uk-UA" sz="2000" kern="1200" dirty="0">
            <a:solidFill>
              <a:schemeClr val="tx1"/>
            </a:solidFill>
          </a:endParaRPr>
        </a:p>
      </dsp:txBody>
      <dsp:txXfrm>
        <a:off x="359952" y="1412619"/>
        <a:ext cx="7199034" cy="915120"/>
      </dsp:txXfrm>
    </dsp:sp>
    <dsp:sp modelId="{8ED32B1A-28C3-4206-B0B3-B488D4528023}">
      <dsp:nvSpPr>
        <dsp:cNvPr id="0" name=""/>
        <dsp:cNvSpPr/>
      </dsp:nvSpPr>
      <dsp:spPr>
        <a:xfrm>
          <a:off x="0" y="3276340"/>
          <a:ext cx="756084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FE782E-7022-4865-9928-871AD73EFF29}">
      <dsp:nvSpPr>
        <dsp:cNvPr id="0" name=""/>
        <dsp:cNvSpPr/>
      </dsp:nvSpPr>
      <dsp:spPr>
        <a:xfrm>
          <a:off x="359952" y="2818780"/>
          <a:ext cx="7199034" cy="9151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3) the principle of optimization (lowering of radiation dose to a possible low level).</a:t>
          </a:r>
          <a:endParaRPr lang="uk-UA" sz="2000" kern="1200" dirty="0">
            <a:solidFill>
              <a:schemeClr val="tx1"/>
            </a:solidFill>
          </a:endParaRPr>
        </a:p>
      </dsp:txBody>
      <dsp:txXfrm>
        <a:off x="359952" y="2818780"/>
        <a:ext cx="7199034" cy="91512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E9AF6A-EB4E-4414-8654-C2219F61B246}">
      <dsp:nvSpPr>
        <dsp:cNvPr id="0" name=""/>
        <dsp:cNvSpPr/>
      </dsp:nvSpPr>
      <dsp:spPr>
        <a:xfrm>
          <a:off x="0" y="0"/>
          <a:ext cx="7467600" cy="1462087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The critical organs group:</a:t>
          </a:r>
          <a:endParaRPr lang="uk-UA" sz="4700" kern="1200" dirty="0"/>
        </a:p>
      </dsp:txBody>
      <dsp:txXfrm>
        <a:off x="0" y="0"/>
        <a:ext cx="7467600" cy="1462087"/>
      </dsp:txXfrm>
    </dsp:sp>
    <dsp:sp modelId="{3A498862-EBB1-4B8F-AB4B-9C7C97FEF51B}">
      <dsp:nvSpPr>
        <dsp:cNvPr id="0" name=""/>
        <dsp:cNvSpPr/>
      </dsp:nvSpPr>
      <dsp:spPr>
        <a:xfrm>
          <a:off x="3646" y="1462087"/>
          <a:ext cx="2486769" cy="3070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 – </a:t>
          </a:r>
          <a:r>
            <a:rPr lang="en-US" sz="2300" kern="1200" dirty="0" err="1" smtClean="0"/>
            <a:t>gonades</a:t>
          </a:r>
          <a:r>
            <a:rPr lang="en-US" sz="2300" kern="1200" dirty="0" smtClean="0"/>
            <a:t>, marrow</a:t>
          </a:r>
          <a:endParaRPr lang="uk-UA" sz="2300" kern="1200" dirty="0"/>
        </a:p>
      </dsp:txBody>
      <dsp:txXfrm>
        <a:off x="3646" y="1462087"/>
        <a:ext cx="2486769" cy="3070383"/>
      </dsp:txXfrm>
    </dsp:sp>
    <dsp:sp modelId="{AA322270-4AF2-493D-AB8F-C13CF4B682B4}">
      <dsp:nvSpPr>
        <dsp:cNvPr id="0" name=""/>
        <dsp:cNvSpPr/>
      </dsp:nvSpPr>
      <dsp:spPr>
        <a:xfrm>
          <a:off x="2490415" y="1462087"/>
          <a:ext cx="2486769" cy="3070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II – lens, </a:t>
          </a:r>
          <a:r>
            <a:rPr lang="en-US" sz="2300" kern="1200" dirty="0" err="1" smtClean="0"/>
            <a:t>endocrinic</a:t>
          </a:r>
          <a:r>
            <a:rPr lang="en-US" sz="2300" kern="1200" dirty="0" smtClean="0"/>
            <a:t>, muscular, </a:t>
          </a:r>
          <a:r>
            <a:rPr lang="en-US" sz="2300" kern="1200" dirty="0" err="1" smtClean="0"/>
            <a:t>parenchimatous</a:t>
          </a:r>
          <a:r>
            <a:rPr lang="en-US" sz="2300" kern="1200" dirty="0" smtClean="0"/>
            <a:t>, lymphoid tissue</a:t>
          </a:r>
          <a:endParaRPr lang="uk-UA" sz="2300" kern="1200" dirty="0"/>
        </a:p>
      </dsp:txBody>
      <dsp:txXfrm>
        <a:off x="2490415" y="1462087"/>
        <a:ext cx="2486769" cy="3070383"/>
      </dsp:txXfrm>
    </dsp:sp>
    <dsp:sp modelId="{3AA64BED-DA04-4F40-B18F-DAFB1CADCA82}">
      <dsp:nvSpPr>
        <dsp:cNvPr id="0" name=""/>
        <dsp:cNvSpPr/>
      </dsp:nvSpPr>
      <dsp:spPr>
        <a:xfrm>
          <a:off x="4977184" y="1462087"/>
          <a:ext cx="2486769" cy="3070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III – bones, fibrous connective tissues</a:t>
          </a:r>
          <a:endParaRPr lang="uk-UA" sz="2300" kern="1200" dirty="0"/>
        </a:p>
      </dsp:txBody>
      <dsp:txXfrm>
        <a:off x="4977184" y="1462087"/>
        <a:ext cx="2486769" cy="3070383"/>
      </dsp:txXfrm>
    </dsp:sp>
    <dsp:sp modelId="{6F77BD8C-F841-486F-A22D-A6F42863D524}">
      <dsp:nvSpPr>
        <dsp:cNvPr id="0" name=""/>
        <dsp:cNvSpPr/>
      </dsp:nvSpPr>
      <dsp:spPr>
        <a:xfrm>
          <a:off x="0" y="4532471"/>
          <a:ext cx="7467600" cy="34115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5992"/>
            <a:ext cx="8195970" cy="214199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RADIATION HYGIENE, RADIATION PROTECTION IN MEDICAL INSTITUTIONS.</a:t>
            </a:r>
            <a:b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METHODS AND MEANS OF RADIATION CONTROL – COMPUTATIONAL AND INSTRUMENTAL</a:t>
            </a:r>
            <a:endParaRPr lang="uk-UA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548680"/>
            <a:ext cx="6062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ODESSA NATIONAL MEDICAL UNIVERSITY</a:t>
            </a:r>
          </a:p>
          <a:p>
            <a:pPr algn="ctr"/>
            <a:r>
              <a:rPr lang="en-US" dirty="0" smtClean="0"/>
              <a:t>DEPARTMENT OF HYGIENE AND MEDICAL ECOLOGY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RADIATION HYGIENE </a:t>
            </a:r>
            <a:r>
              <a:rPr lang="en-US" sz="2800" dirty="0" smtClean="0"/>
              <a:t>INCLUDES</a:t>
            </a: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RADIOACTIVITY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036712"/>
          </a:xfrm>
        </p:spPr>
        <p:txBody>
          <a:bodyPr/>
          <a:lstStyle/>
          <a:p>
            <a:r>
              <a:rPr lang="en-US" dirty="0" smtClean="0"/>
              <a:t>spontaneous transformation of elements nuclei in other ones with formation of </a:t>
            </a:r>
            <a:r>
              <a:rPr lang="en-US" dirty="0" err="1" smtClean="0"/>
              <a:t>ionising</a:t>
            </a:r>
            <a:r>
              <a:rPr lang="en-US" dirty="0" smtClean="0"/>
              <a:t> radiation.</a:t>
            </a:r>
            <a:endParaRPr lang="uk-UA" dirty="0"/>
          </a:p>
        </p:txBody>
      </p:sp>
      <p:pic>
        <p:nvPicPr>
          <p:cNvPr id="4" name="Рисунок 3" descr="завантаження (3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3429000"/>
            <a:ext cx="2895600" cy="1581150"/>
          </a:xfrm>
          <a:prstGeom prst="rect">
            <a:avLst/>
          </a:prstGeom>
        </p:spPr>
      </p:pic>
      <p:pic>
        <p:nvPicPr>
          <p:cNvPr id="5" name="Рисунок 4" descr="завантаженн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996952"/>
            <a:ext cx="2343150" cy="1952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There are the following kinds of radioactive decay: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i="1" u="sng" dirty="0" smtClean="0"/>
              <a:t>α-decay</a:t>
            </a:r>
            <a:r>
              <a:rPr lang="en-US" dirty="0" smtClean="0"/>
              <a:t> is very typical for natural radioactive elements with high numbers (they have low link energy):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α-particles are helium nuclei.</a:t>
            </a:r>
            <a:endParaRPr lang="uk-UA" dirty="0"/>
          </a:p>
        </p:txBody>
      </p:sp>
      <p:pic>
        <p:nvPicPr>
          <p:cNvPr id="4" name="Рисунок 3" descr="Alpha-dec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996952"/>
            <a:ext cx="428625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59766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i="1" u="sng" dirty="0" smtClean="0"/>
              <a:t>    α-decay</a:t>
            </a:r>
            <a:endParaRPr lang="en-US" dirty="0" smtClean="0"/>
          </a:p>
          <a:p>
            <a:r>
              <a:rPr lang="en-US" dirty="0" smtClean="0"/>
              <a:t>Their energy is spent on exaltation and </a:t>
            </a:r>
            <a:r>
              <a:rPr lang="en-US" dirty="0" err="1" smtClean="0"/>
              <a:t>ionising</a:t>
            </a:r>
            <a:r>
              <a:rPr lang="en-US" dirty="0" smtClean="0"/>
              <a:t> of atoms in the interaction with matter mainly (but if α-particles has penetrated in nucleus it’s able to do nuclear reaction).</a:t>
            </a:r>
          </a:p>
          <a:p>
            <a:r>
              <a:rPr lang="en-US" dirty="0" smtClean="0"/>
              <a:t> Length of α-particles track depends on their initial energy, number, atom mass and substance density. </a:t>
            </a:r>
          </a:p>
          <a:p>
            <a:r>
              <a:rPr lang="en-US" dirty="0" smtClean="0"/>
              <a:t>Linear density (quantity of ion pair on the unit of track) of </a:t>
            </a:r>
            <a:r>
              <a:rPr lang="en-US" dirty="0" err="1" smtClean="0"/>
              <a:t>ionisation</a:t>
            </a:r>
            <a:r>
              <a:rPr lang="en-US" dirty="0" smtClean="0"/>
              <a:t> depends on the particles energy but volume density of </a:t>
            </a:r>
            <a:r>
              <a:rPr lang="en-US" dirty="0" err="1" smtClean="0"/>
              <a:t>ionisation</a:t>
            </a:r>
            <a:r>
              <a:rPr lang="en-US" dirty="0" smtClean="0"/>
              <a:t> depends also on a depth of their penetrating. </a:t>
            </a:r>
          </a:p>
          <a:p>
            <a:r>
              <a:rPr lang="en-US" dirty="0" smtClean="0"/>
              <a:t>Penetrative capacity of α-particles is low (for α-particles with energy 4MeV length of track in air is 2.5 cm, in biologic tissue — 31 μ, in aluminum — 16 μ) because they have big mass and charge, but indices of linear and volume density of </a:t>
            </a:r>
            <a:r>
              <a:rPr lang="en-US" dirty="0" err="1" smtClean="0"/>
              <a:t>ionisation</a:t>
            </a:r>
            <a:r>
              <a:rPr lang="en-US" dirty="0" smtClean="0"/>
              <a:t> are high.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7467600" cy="4873752"/>
          </a:xfrm>
        </p:spPr>
        <p:txBody>
          <a:bodyPr/>
          <a:lstStyle/>
          <a:p>
            <a:r>
              <a:rPr lang="en-US" dirty="0" smtClean="0"/>
              <a:t>Electronic </a:t>
            </a:r>
            <a:r>
              <a:rPr lang="en-US" b="1" i="1" u="sng" dirty="0" smtClean="0"/>
              <a:t>β-decay</a:t>
            </a:r>
            <a:r>
              <a:rPr lang="en-US" dirty="0" smtClean="0"/>
              <a:t> is typical for natural and artificial elements:</a:t>
            </a:r>
            <a:endParaRPr lang="uk-UA" dirty="0"/>
          </a:p>
        </p:txBody>
      </p:sp>
      <p:pic>
        <p:nvPicPr>
          <p:cNvPr id="4" name="Рисунок 3" descr="betadeca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700808"/>
            <a:ext cx="4371975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There are an elastic and inelastic interactions of</a:t>
            </a:r>
          </a:p>
          <a:p>
            <a:pPr>
              <a:buNone/>
            </a:pPr>
            <a:r>
              <a:rPr lang="el-GR" dirty="0" smtClean="0"/>
              <a:t>β-</a:t>
            </a:r>
            <a:r>
              <a:rPr lang="en-US" dirty="0" smtClean="0"/>
              <a:t>radiation with substance.</a:t>
            </a:r>
          </a:p>
          <a:p>
            <a:pPr>
              <a:buNone/>
            </a:pPr>
            <a:r>
              <a:rPr lang="en-US" dirty="0" smtClean="0"/>
              <a:t> Inelastic interaction are inelastic dispersion, atom </a:t>
            </a:r>
            <a:r>
              <a:rPr lang="en-US" dirty="0" err="1" smtClean="0"/>
              <a:t>ionising</a:t>
            </a:r>
            <a:r>
              <a:rPr lang="en-US" dirty="0" smtClean="0"/>
              <a:t>, nuclei exaltation, brake radiation.</a:t>
            </a:r>
          </a:p>
          <a:p>
            <a:pPr>
              <a:buNone/>
            </a:pPr>
            <a:r>
              <a:rPr lang="en-US" dirty="0" smtClean="0"/>
              <a:t>Length of </a:t>
            </a:r>
            <a:r>
              <a:rPr lang="el-GR" dirty="0" smtClean="0"/>
              <a:t>β-</a:t>
            </a:r>
            <a:r>
              <a:rPr lang="en-US" dirty="0" smtClean="0"/>
              <a:t>particles track formula is: for air — R = 400 × E</a:t>
            </a:r>
            <a:r>
              <a:rPr lang="el-GR" dirty="0" smtClean="0"/>
              <a:t>β; </a:t>
            </a:r>
            <a:r>
              <a:rPr lang="en-US" dirty="0" smtClean="0"/>
              <a:t>for light materials (aluminum, glass) — R</a:t>
            </a:r>
            <a:r>
              <a:rPr lang="el-GR" dirty="0" smtClean="0"/>
              <a:t>β = 0.2 </a:t>
            </a:r>
            <a:r>
              <a:rPr lang="en-US" dirty="0" smtClean="0"/>
              <a:t>E</a:t>
            </a:r>
            <a:r>
              <a:rPr lang="el-GR" dirty="0" smtClean="0"/>
              <a:t>β, </a:t>
            </a:r>
            <a:r>
              <a:rPr lang="en-US" dirty="0" smtClean="0"/>
              <a:t>if E &lt; 0.5 </a:t>
            </a:r>
            <a:r>
              <a:rPr lang="en-US" dirty="0" err="1" smtClean="0"/>
              <a:t>MeV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For </a:t>
            </a:r>
            <a:r>
              <a:rPr lang="el-GR" dirty="0" smtClean="0"/>
              <a:t>β-</a:t>
            </a:r>
            <a:r>
              <a:rPr lang="en-US" dirty="0" smtClean="0"/>
              <a:t>particles volume density of </a:t>
            </a:r>
            <a:r>
              <a:rPr lang="en-US" dirty="0" err="1" smtClean="0"/>
              <a:t>ionising</a:t>
            </a:r>
            <a:r>
              <a:rPr lang="en-US" dirty="0" smtClean="0"/>
              <a:t> is in 1,000 times less than for </a:t>
            </a:r>
            <a:r>
              <a:rPr lang="el-GR" dirty="0" smtClean="0"/>
              <a:t>α-</a:t>
            </a:r>
            <a:r>
              <a:rPr lang="en-US" dirty="0" smtClean="0"/>
              <a:t>particles. </a:t>
            </a:r>
          </a:p>
          <a:p>
            <a:pPr>
              <a:buNone/>
            </a:pPr>
            <a:r>
              <a:rPr lang="en-US" dirty="0" smtClean="0"/>
              <a:t>For </a:t>
            </a:r>
            <a:r>
              <a:rPr lang="el-GR" dirty="0" smtClean="0"/>
              <a:t>β-</a:t>
            </a:r>
            <a:r>
              <a:rPr lang="en-US" dirty="0" smtClean="0"/>
              <a:t>particles with energy 4 </a:t>
            </a:r>
            <a:r>
              <a:rPr lang="en-US" dirty="0" err="1" smtClean="0"/>
              <a:t>MeV</a:t>
            </a:r>
            <a:r>
              <a:rPr lang="en-US" dirty="0" smtClean="0"/>
              <a:t> the length of track is 17.8 m in air, 2.6 cm — in water, 9.8 mm — in aluminum.</a:t>
            </a:r>
          </a:p>
        </p:txBody>
      </p:sp>
      <p:pic>
        <p:nvPicPr>
          <p:cNvPr id="4" name="Рисунок 3" descr="Beta-Decay-Beta-Radioactivity-defini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5085184"/>
            <a:ext cx="369570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548680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 err="1" smtClean="0"/>
              <a:t>Positronic</a:t>
            </a:r>
            <a:r>
              <a:rPr lang="en-US" dirty="0" smtClean="0"/>
              <a:t> </a:t>
            </a:r>
            <a:r>
              <a:rPr lang="el-GR" dirty="0" smtClean="0"/>
              <a:t>β-</a:t>
            </a:r>
            <a:r>
              <a:rPr lang="en-US" dirty="0" smtClean="0"/>
              <a:t>decay occurs for some artificial isotopes: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Рисунок 3" descr="srep2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124744"/>
            <a:ext cx="3962400" cy="1762125"/>
          </a:xfrm>
          <a:prstGeom prst="rect">
            <a:avLst/>
          </a:prstGeom>
        </p:spPr>
      </p:pic>
      <p:pic>
        <p:nvPicPr>
          <p:cNvPr id="5" name="Рисунок 4" descr="Beta_Umwandlungen_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800350"/>
            <a:ext cx="8096250" cy="4057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        The radioactive decay law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</a:t>
            </a:r>
            <a:r>
              <a:rPr lang="en-US" sz="4000" dirty="0" smtClean="0"/>
              <a:t>quantity of isotope atoms transformed in 1 s is proportional to their general quantity or in equal time intervals there takes place the nuclear transformation of equal parts of active isotope atoms</a:t>
            </a:r>
            <a:endParaRPr lang="uk-UA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         The radioactive decay law</a:t>
            </a:r>
            <a:endParaRPr lang="uk-UA" dirty="0"/>
          </a:p>
        </p:txBody>
      </p:sp>
      <p:pic>
        <p:nvPicPr>
          <p:cNvPr id="4" name="Содержимое 3" descr="завантаження (1)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88830"/>
            <a:ext cx="3240000" cy="2426867"/>
          </a:xfrm>
        </p:spPr>
      </p:pic>
      <p:sp>
        <p:nvSpPr>
          <p:cNvPr id="5" name="TextBox 4"/>
          <p:cNvSpPr txBox="1"/>
          <p:nvPr/>
        </p:nvSpPr>
        <p:spPr>
          <a:xfrm>
            <a:off x="4427984" y="2132856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</a:t>
            </a:r>
            <a:r>
              <a:rPr lang="en-US" dirty="0" err="1" smtClean="0"/>
              <a:t>integralization</a:t>
            </a:r>
            <a:r>
              <a:rPr lang="en-US" dirty="0" smtClean="0"/>
              <a:t> of the equation we have: λ =0.693/Τ, </a:t>
            </a:r>
          </a:p>
          <a:p>
            <a:r>
              <a:rPr lang="en-US" dirty="0" smtClean="0"/>
              <a:t>where T — a half-life period (time for decaying of an half of all isotope atoms) and (λ — is the constant of life.</a:t>
            </a:r>
            <a:endParaRPr lang="uk-UA" dirty="0"/>
          </a:p>
        </p:txBody>
      </p:sp>
      <p:pic>
        <p:nvPicPr>
          <p:cNvPr id="6" name="Рисунок 5" descr="завантаження (2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4293096"/>
            <a:ext cx="3276000" cy="22281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83568" y="620688"/>
          <a:ext cx="7467600" cy="5709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asics-of-radiation-26-63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6732000" cy="505427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For characterizing of </a:t>
            </a:r>
            <a:r>
              <a:rPr lang="en-US" dirty="0" err="1" smtClean="0">
                <a:solidFill>
                  <a:schemeClr val="tx1"/>
                </a:solidFill>
              </a:rPr>
              <a:t>ionising</a:t>
            </a:r>
            <a:r>
              <a:rPr lang="en-US" dirty="0" smtClean="0">
                <a:solidFill>
                  <a:schemeClr val="tx1"/>
                </a:solidFill>
              </a:rPr>
              <a:t> radiation interaction with substances it’s being used exponential, absorbed, effective and equivalent doses.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slide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6242304" cy="46817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04248" y="1779687"/>
            <a:ext cx="1584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Effective dose characterizes the biologic effect for all human body and its organs from influence of </a:t>
            </a:r>
            <a:r>
              <a:rPr lang="en-US" dirty="0" err="1" smtClean="0"/>
              <a:t>ionising</a:t>
            </a:r>
            <a:r>
              <a:rPr lang="en-US" dirty="0" smtClean="0"/>
              <a:t> radiation. The units are the same as for</a:t>
            </a:r>
          </a:p>
          <a:p>
            <a:r>
              <a:rPr lang="en-US" dirty="0" smtClean="0"/>
              <a:t>equivalent dose.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8367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Candara" pitchFamily="34" charset="0"/>
              </a:rPr>
              <a:t>   Biologic  action of </a:t>
            </a:r>
            <a:r>
              <a:rPr lang="en-US" b="1" dirty="0" err="1" smtClean="0">
                <a:solidFill>
                  <a:schemeClr val="tx1"/>
                </a:solidFill>
                <a:latin typeface="Candara" pitchFamily="34" charset="0"/>
              </a:rPr>
              <a:t>ionising</a:t>
            </a:r>
            <a:r>
              <a:rPr lang="en-US" b="1" dirty="0" smtClean="0">
                <a:solidFill>
                  <a:schemeClr val="tx1"/>
                </a:solidFill>
                <a:latin typeface="Candara" pitchFamily="34" charset="0"/>
              </a:rPr>
              <a:t> radiation.</a:t>
            </a:r>
            <a:br>
              <a:rPr lang="en-US" b="1" dirty="0" smtClean="0">
                <a:solidFill>
                  <a:schemeClr val="tx1"/>
                </a:solidFill>
                <a:latin typeface="Candara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Candara" pitchFamily="34" charset="0"/>
              </a:rPr>
              <a:t>Interaction of </a:t>
            </a:r>
            <a:r>
              <a:rPr lang="en-US" sz="2000" b="1" dirty="0" err="1" smtClean="0">
                <a:solidFill>
                  <a:schemeClr val="tx1"/>
                </a:solidFill>
                <a:latin typeface="Candara" pitchFamily="34" charset="0"/>
              </a:rPr>
              <a:t>ionising</a:t>
            </a:r>
            <a:r>
              <a:rPr lang="en-US" sz="2000" b="1" dirty="0" smtClean="0">
                <a:solidFill>
                  <a:schemeClr val="tx1"/>
                </a:solidFill>
                <a:latin typeface="Candara" pitchFamily="34" charset="0"/>
              </a:rPr>
              <a:t> radiation with biologic tissue has three stages:</a:t>
            </a:r>
            <a:endParaRPr lang="uk-UA" sz="2000" b="1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836712"/>
            <a:ext cx="2304256" cy="5832648"/>
          </a:xfrm>
          <a:prstGeom prst="round2DiagRect">
            <a:avLst>
              <a:gd name="adj1" fmla="val 24604"/>
              <a:gd name="adj2" fmla="val 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Physical — absorption of </a:t>
            </a:r>
            <a:r>
              <a:rPr lang="en-US" dirty="0" err="1" smtClean="0">
                <a:solidFill>
                  <a:schemeClr val="tx1"/>
                </a:solidFill>
              </a:rPr>
              <a:t>ionising</a:t>
            </a:r>
            <a:r>
              <a:rPr lang="en-US" dirty="0" smtClean="0">
                <a:solidFill>
                  <a:schemeClr val="tx1"/>
                </a:solidFill>
              </a:rPr>
              <a:t> radiation energy in described interactions. It takes only 1.10-19 s.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It’s able to destroy cells if energy of radiation is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enough high. Intracellular water absorbed 50% of energy and organelles and </a:t>
            </a:r>
            <a:r>
              <a:rPr lang="en-US" dirty="0" err="1" smtClean="0">
                <a:solidFill>
                  <a:schemeClr val="tx1"/>
                </a:solidFill>
              </a:rPr>
              <a:t>biomolecules</a:t>
            </a:r>
            <a:r>
              <a:rPr lang="en-US" dirty="0" smtClean="0">
                <a:solidFill>
                  <a:schemeClr val="tx1"/>
                </a:solidFill>
              </a:rPr>
              <a:t> take 50% too.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843808" y="836712"/>
            <a:ext cx="2376264" cy="5760640"/>
          </a:xfrm>
          <a:prstGeom prst="round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2. Physical-chemical — production of active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radicals. The main process is water radiolysis, the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process takes about 10-11 s.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436096" y="836712"/>
            <a:ext cx="2664296" cy="5688632"/>
          </a:xfrm>
          <a:prstGeom prst="round2DiagRect">
            <a:avLst>
              <a:gd name="adj1" fmla="val 18251"/>
              <a:gd name="adj2" fmla="val 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3. Biochemical — interactions of primary and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secondary radicals with </a:t>
            </a:r>
            <a:r>
              <a:rPr lang="en-US" dirty="0" err="1" smtClean="0">
                <a:solidFill>
                  <a:schemeClr val="tx1"/>
                </a:solidFill>
              </a:rPr>
              <a:t>biosubstances</a:t>
            </a:r>
            <a:r>
              <a:rPr lang="en-US" dirty="0" smtClean="0">
                <a:solidFill>
                  <a:schemeClr val="tx1"/>
                </a:solidFill>
              </a:rPr>
              <a:t>. The most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sensitive process is oxidative </a:t>
            </a:r>
            <a:r>
              <a:rPr lang="en-US" dirty="0" err="1" smtClean="0">
                <a:solidFill>
                  <a:schemeClr val="tx1"/>
                </a:solidFill>
              </a:rPr>
              <a:t>phosphorilation</a:t>
            </a:r>
            <a:r>
              <a:rPr lang="en-US" dirty="0" smtClean="0">
                <a:solidFill>
                  <a:schemeClr val="tx1"/>
                </a:solidFill>
              </a:rPr>
              <a:t>; the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enzyme dysfunction expresses in damage of ATP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production system. Protein molecules and </a:t>
            </a:r>
            <a:r>
              <a:rPr lang="en-US" dirty="0" err="1" smtClean="0">
                <a:solidFill>
                  <a:schemeClr val="tx1"/>
                </a:solidFill>
              </a:rPr>
              <a:t>dezoxiribonucleinic</a:t>
            </a:r>
            <a:r>
              <a:rPr lang="en-US" dirty="0" smtClean="0">
                <a:solidFill>
                  <a:schemeClr val="tx1"/>
                </a:solidFill>
              </a:rPr>
              <a:t> complexes (DNA in complexes with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proteins, RNA and enzymes). </a:t>
            </a:r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The biologic effects of </a:t>
            </a:r>
            <a:r>
              <a:rPr lang="en-US" sz="2400" dirty="0" err="1" smtClean="0">
                <a:solidFill>
                  <a:schemeClr val="tx1"/>
                </a:solidFill>
              </a:rPr>
              <a:t>ionising</a:t>
            </a:r>
            <a:r>
              <a:rPr lang="en-US" sz="2400" dirty="0" smtClean="0">
                <a:solidFill>
                  <a:schemeClr val="tx1"/>
                </a:solidFill>
              </a:rPr>
              <a:t> radiation is divided into three groups: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i="1" u="sng" dirty="0" smtClean="0">
                <a:solidFill>
                  <a:schemeClr val="tx1"/>
                </a:solidFill>
              </a:rPr>
              <a:t>somatic, </a:t>
            </a:r>
            <a:r>
              <a:rPr lang="en-US" sz="2400" b="1" i="1" u="sng" dirty="0" err="1" smtClean="0">
                <a:solidFill>
                  <a:schemeClr val="tx1"/>
                </a:solidFill>
              </a:rPr>
              <a:t>somato</a:t>
            </a:r>
            <a:r>
              <a:rPr lang="en-US" sz="2400" b="1" i="1" u="sng" dirty="0" smtClean="0">
                <a:solidFill>
                  <a:schemeClr val="tx1"/>
                </a:solidFill>
              </a:rPr>
              <a:t>-stochastic and genetic</a:t>
            </a:r>
            <a:endParaRPr lang="uk-UA" sz="2400" b="1" i="1" u="sng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main-qimg-690a78b1f653ab95004c27f4f485a81c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2060845"/>
            <a:ext cx="6732000" cy="419351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980728"/>
          <a:ext cx="7467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67544" y="548680"/>
          <a:ext cx="7920880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467600" cy="1143000"/>
          </a:xfrm>
        </p:spPr>
        <p:txBody>
          <a:bodyPr/>
          <a:lstStyle/>
          <a:p>
            <a:r>
              <a:rPr lang="en-US" b="1" i="1" u="sng" dirty="0" smtClean="0">
                <a:solidFill>
                  <a:schemeClr val="tx1"/>
                </a:solidFill>
              </a:rPr>
              <a:t>Principles of radiation safety:</a:t>
            </a:r>
            <a:endParaRPr lang="uk-UA" b="1" i="1" u="sng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827584" y="1397000"/>
          <a:ext cx="75608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323528" y="332656"/>
            <a:ext cx="4392488" cy="4104456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critic group is the biggest by quantity group of the category B persons with uniform life condition, age, gender or other factors if it had a maximal level of radiation influence in the limits of institution, its </a:t>
            </a:r>
            <a:r>
              <a:rPr lang="en-US" dirty="0" err="1" smtClean="0">
                <a:solidFill>
                  <a:schemeClr val="tx1"/>
                </a:solidFill>
              </a:rPr>
              <a:t>sanitaric</a:t>
            </a:r>
            <a:r>
              <a:rPr lang="en-US" dirty="0" smtClean="0">
                <a:solidFill>
                  <a:schemeClr val="tx1"/>
                </a:solidFill>
              </a:rPr>
              <a:t>-guarding zone and observation zone.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355976" y="908720"/>
            <a:ext cx="4248472" cy="3888432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Sanitary-guarding zone is the territory around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institution or the source of radiation contamination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where it is a risk of </a:t>
            </a:r>
            <a:r>
              <a:rPr lang="en-US" dirty="0" err="1" smtClean="0">
                <a:solidFill>
                  <a:schemeClr val="tx1"/>
                </a:solidFill>
              </a:rPr>
              <a:t>highing</a:t>
            </a:r>
            <a:r>
              <a:rPr lang="en-US" dirty="0" smtClean="0">
                <a:solidFill>
                  <a:schemeClr val="tx1"/>
                </a:solidFill>
              </a:rPr>
              <a:t> of admissible levels of irradiation (in the state of normal work of institution).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835696" y="4509120"/>
            <a:ext cx="3528392" cy="216024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Observation zone — is the territory where there is a possibility of irradiation due to established levels.</a:t>
            </a:r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755576" y="836712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Categories of irradiated person: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9512" y="1052736"/>
            <a:ext cx="4464496" cy="2498576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A: people working with radiation sources (constantly or temporary): physicists, radiologists, workers of atomic power station, </a:t>
            </a:r>
            <a:r>
              <a:rPr lang="en-US" dirty="0" err="1" smtClean="0">
                <a:solidFill>
                  <a:schemeClr val="tx1"/>
                </a:solidFill>
              </a:rPr>
              <a:t>roentgenologists</a:t>
            </a:r>
            <a:r>
              <a:rPr lang="en-US" dirty="0" smtClean="0">
                <a:solidFill>
                  <a:schemeClr val="tx1"/>
                </a:solidFill>
              </a:rPr>
              <a:t>, etc.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851920" y="2348880"/>
            <a:ext cx="4536504" cy="331236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B: people living or working in condition with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possibility of irradiation (near atomic power station, in geochemical provinces with a high level of radiation background, surgeons, nurses of radiological department in hospital, etc).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27584" y="4581128"/>
            <a:ext cx="3024336" cy="185050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C: other population</a:t>
            </a:r>
            <a:r>
              <a:rPr lang="en-US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         Radiation safety</a:t>
            </a:r>
            <a:endParaRPr lang="uk-UA" sz="4000" b="1" dirty="0"/>
          </a:p>
        </p:txBody>
      </p:sp>
      <p:pic>
        <p:nvPicPr>
          <p:cNvPr id="4" name="Содержимое 3" descr="TimeDistShield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988840"/>
            <a:ext cx="6840000" cy="2524411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/>
              <a:t>                  Radiation safety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 smtClean="0"/>
              <a:t>“Protection by time” has been used for work with low active sources. For protection they use manipulators and other distension tool, system of automatic control and operating include multi-media technology. A principle of protection by shielding is used in combination with other principles. The best material for protection from X-rays and γ-rays is lead and steal. For protection from radiation they use water, paraffin, concrete and other materials containing a lot of hydrogenous atoms. For shields absorbing β-radiation they use light material organic glass,</a:t>
            </a:r>
          </a:p>
          <a:p>
            <a:pPr>
              <a:buNone/>
            </a:pPr>
            <a:r>
              <a:rPr lang="en-US" dirty="0" smtClean="0"/>
              <a:t>    plastic, aluminum, but for very power β-sources they should use additional shields for protection from brake radiation.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</a:t>
            </a:r>
          </a:p>
          <a:p>
            <a:pPr>
              <a:buNone/>
            </a:pPr>
            <a:r>
              <a:rPr lang="en-US" dirty="0" smtClean="0"/>
              <a:t>         Open sources of </a:t>
            </a:r>
            <a:r>
              <a:rPr lang="en-US" dirty="0" err="1" smtClean="0"/>
              <a:t>ionising</a:t>
            </a:r>
            <a:r>
              <a:rPr lang="en-US" dirty="0" smtClean="0"/>
              <a:t> radiation are risky for radioactive contamination of surrounding. The </a:t>
            </a:r>
            <a:r>
              <a:rPr lang="en-US" dirty="0" err="1" smtClean="0"/>
              <a:t>radionuclides</a:t>
            </a:r>
            <a:r>
              <a:rPr lang="en-US" dirty="0" smtClean="0"/>
              <a:t> pass to the environment as the gases  (222Rn, 31H, 89Cr, 133Xe, etc).</a:t>
            </a:r>
          </a:p>
          <a:p>
            <a:pPr>
              <a:buNone/>
            </a:pPr>
            <a:r>
              <a:rPr lang="en-US" dirty="0" smtClean="0"/>
              <a:t>    The radiation protection for work with open sources is presented by principles of protection by quantity, time, distance, shielding, as well as isolation of technological processes; optimization of sanitary-technical equipment; using of individual protective means; personal hygiene of staff; </a:t>
            </a:r>
            <a:r>
              <a:rPr lang="en-US" dirty="0" err="1" smtClean="0"/>
              <a:t>dosimetric</a:t>
            </a:r>
            <a:r>
              <a:rPr lang="en-US" dirty="0" smtClean="0"/>
              <a:t> control; decontamination.</a:t>
            </a:r>
            <a:endParaRPr lang="uk-U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63688" y="6093296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NATIONAL RADIATION BACKGROUND</a:t>
            </a:r>
            <a:endParaRPr lang="uk-UA" dirty="0"/>
          </a:p>
        </p:txBody>
      </p:sp>
      <p:pic>
        <p:nvPicPr>
          <p:cNvPr id="7" name="Содержимое 6" descr="radiation-exposure-chart-2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32656"/>
            <a:ext cx="6012000" cy="5555089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908720"/>
            <a:ext cx="7467600" cy="4873752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Works of I class are provided only in a separate </a:t>
            </a:r>
          </a:p>
          <a:p>
            <a:pPr>
              <a:buNone/>
            </a:pPr>
            <a:r>
              <a:rPr lang="en-US" dirty="0" smtClean="0"/>
              <a:t>    building with an isolate entrance. All buildings are </a:t>
            </a:r>
          </a:p>
          <a:p>
            <a:pPr>
              <a:buNone/>
            </a:pPr>
            <a:r>
              <a:rPr lang="en-US" dirty="0" smtClean="0"/>
              <a:t>    divided into 3 zones:  </a:t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I — “hot” (“dirty”) — for placing equipment of</a:t>
            </a:r>
          </a:p>
          <a:p>
            <a:pPr>
              <a:buNone/>
            </a:pPr>
            <a:r>
              <a:rPr lang="en-US" dirty="0" smtClean="0"/>
              <a:t>    chambers (boxes), communication and other main sources of radioactive pollution.</a:t>
            </a:r>
          </a:p>
          <a:p>
            <a:pPr>
              <a:buNone/>
            </a:pPr>
            <a:r>
              <a:rPr lang="en-US" dirty="0" smtClean="0"/>
              <a:t>     II — periodically served repairing — transport</a:t>
            </a:r>
          </a:p>
          <a:p>
            <a:pPr>
              <a:buNone/>
            </a:pPr>
            <a:r>
              <a:rPr lang="en-US" dirty="0" smtClean="0"/>
              <a:t>   rooms.</a:t>
            </a:r>
          </a:p>
          <a:p>
            <a:pPr>
              <a:buNone/>
            </a:pPr>
            <a:r>
              <a:rPr lang="en-US" dirty="0" smtClean="0"/>
              <a:t>    III — rooms for personnel: operating rooms, etc.</a:t>
            </a:r>
          </a:p>
          <a:p>
            <a:pPr>
              <a:buNone/>
            </a:pPr>
            <a:r>
              <a:rPr lang="en-US" dirty="0" smtClean="0"/>
              <a:t>    Works of II class should be provided in isolated</a:t>
            </a:r>
          </a:p>
          <a:p>
            <a:pPr>
              <a:buNone/>
            </a:pPr>
            <a:r>
              <a:rPr lang="en-US" dirty="0" smtClean="0"/>
              <a:t>    departments, III class — in special rooms. The air</a:t>
            </a:r>
          </a:p>
          <a:p>
            <a:pPr>
              <a:buNone/>
            </a:pPr>
            <a:r>
              <a:rPr lang="en-US" dirty="0" smtClean="0"/>
              <a:t>    changes rate in the second class rooms is 5, and in</a:t>
            </a:r>
          </a:p>
          <a:p>
            <a:pPr>
              <a:buNone/>
            </a:pPr>
            <a:r>
              <a:rPr lang="en-US" dirty="0" smtClean="0"/>
              <a:t>    the third class — 3.</a:t>
            </a:r>
            <a:endParaRPr lang="uk-U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467600" cy="5544616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dirty="0" smtClean="0"/>
              <a:t>Laboratories of I–II classes have 2 sewage systems: household-fecal and special. If daily volume of liquid radioactive waste does not exceed 200 1 so these are collected in special containers for future transfer to centralized special burial place. Internal decoration of premises for III class work include: painting walls with oil paint by 2 m from floor, and other surfaces — with glue oil. The floors should be covered with linoleum or plastic. Corners should be rounded, covering of floor — </a:t>
            </a:r>
            <a:r>
              <a:rPr lang="en-US" dirty="0" err="1" smtClean="0"/>
              <a:t>rised</a:t>
            </a:r>
            <a:r>
              <a:rPr lang="en-US" dirty="0" smtClean="0"/>
              <a:t> to walls without cracks. Using of soft furniture is forbidden. Water supply is provided from independent inputs. The tops should have mixers and turn on with pedal or elbow device.</a:t>
            </a:r>
            <a:endParaRPr lang="uk-U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  <a:solidFill>
            <a:schemeClr val="accent5"/>
          </a:solidFill>
        </p:spPr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Individual protective equipment can be for everyday using or for short-time using. All equipment</a:t>
            </a:r>
          </a:p>
          <a:p>
            <a:pPr>
              <a:buNone/>
            </a:pPr>
            <a:r>
              <a:rPr lang="en-US" dirty="0" smtClean="0"/>
              <a:t>   should be suitable for decontamination, be steady to chemical agents.</a:t>
            </a:r>
          </a:p>
          <a:p>
            <a:r>
              <a:rPr lang="en-US" dirty="0" smtClean="0"/>
              <a:t>The important direction of radiation safety is “radiation aseptic”. It’s a prevention of contamination of worker’s overall and skin. Decontamination — is the complex of preventive measures for decreasing of radiation pollution of environmental objects. </a:t>
            </a:r>
          </a:p>
          <a:p>
            <a:r>
              <a:rPr lang="en-US" dirty="0" smtClean="0"/>
              <a:t>They use physical (mechanical means, dissolving, using of electro-magnetic fields, ultra-</a:t>
            </a:r>
            <a:r>
              <a:rPr lang="en-US" dirty="0" err="1" smtClean="0"/>
              <a:t>sonic,etc</a:t>
            </a:r>
            <a:r>
              <a:rPr lang="en-US" dirty="0" smtClean="0"/>
              <a:t>.) and chemical (</a:t>
            </a:r>
            <a:r>
              <a:rPr lang="en-US" dirty="0" err="1" smtClean="0"/>
              <a:t>complexones</a:t>
            </a:r>
            <a:r>
              <a:rPr lang="en-US" dirty="0" smtClean="0"/>
              <a:t>, detergents, mineral acids and oxidants). For control of efficiency of </a:t>
            </a:r>
            <a:r>
              <a:rPr lang="en-US" dirty="0" err="1" smtClean="0"/>
              <a:t>desactivation</a:t>
            </a:r>
            <a:r>
              <a:rPr lang="en-US" dirty="0" smtClean="0"/>
              <a:t> measures and radiation loading on personal (population) they use </a:t>
            </a:r>
            <a:r>
              <a:rPr lang="en-US" dirty="0" err="1" smtClean="0"/>
              <a:t>dosimetry</a:t>
            </a:r>
            <a:r>
              <a:rPr lang="en-US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Sanitary </a:t>
            </a:r>
            <a:r>
              <a:rPr lang="en-US" dirty="0" err="1" smtClean="0"/>
              <a:t>dosimetric</a:t>
            </a:r>
            <a:r>
              <a:rPr lang="en-US" dirty="0" smtClean="0"/>
              <a:t> control is an important element of radiation safety. Radiometry is measuring of radioactivity in food-stuffs, building materials, industrial raw materials and </a:t>
            </a:r>
            <a:r>
              <a:rPr lang="en-US" dirty="0" err="1" smtClean="0"/>
              <a:t>dosimetry</a:t>
            </a:r>
            <a:r>
              <a:rPr lang="en-US" dirty="0" smtClean="0"/>
              <a:t> is the sanitary control of irradiation of personnel.</a:t>
            </a:r>
          </a:p>
          <a:p>
            <a:pPr algn="just"/>
            <a:r>
              <a:rPr lang="en-US" dirty="0" smtClean="0"/>
              <a:t>The main tasks of </a:t>
            </a:r>
            <a:r>
              <a:rPr lang="en-US" dirty="0" err="1" smtClean="0"/>
              <a:t>dosimetric</a:t>
            </a:r>
            <a:r>
              <a:rPr lang="en-US" dirty="0" smtClean="0"/>
              <a:t> service are: control of power of γ- and neutron pencils in industrial premises; control of radioactive gases and aerosols in the working zone air; </a:t>
            </a:r>
            <a:r>
              <a:rPr lang="en-US" dirty="0" err="1" smtClean="0"/>
              <a:t>dosimetric</a:t>
            </a:r>
            <a:r>
              <a:rPr lang="en-US" dirty="0" smtClean="0"/>
              <a:t> control of all work with </a:t>
            </a:r>
            <a:r>
              <a:rPr lang="en-US" dirty="0" err="1" smtClean="0"/>
              <a:t>radionuclides</a:t>
            </a:r>
            <a:r>
              <a:rPr lang="en-US" dirty="0" smtClean="0"/>
              <a:t>; individual </a:t>
            </a:r>
            <a:r>
              <a:rPr lang="en-US" dirty="0" err="1" smtClean="0"/>
              <a:t>dosimetric</a:t>
            </a:r>
            <a:r>
              <a:rPr lang="en-US" dirty="0" smtClean="0"/>
              <a:t> control of external radiation; individual control on the contents of </a:t>
            </a:r>
            <a:r>
              <a:rPr lang="en-US" dirty="0" err="1" smtClean="0"/>
              <a:t>radionuclides</a:t>
            </a:r>
            <a:r>
              <a:rPr lang="en-US" dirty="0" smtClean="0"/>
              <a:t> in the organism or separate critical body; training of personnel; control of radionuclide emission into the atmosphere; keeping of special documentation (operative register of the duty team).</a:t>
            </a:r>
          </a:p>
          <a:p>
            <a:pPr algn="just"/>
            <a:r>
              <a:rPr lang="en-US" dirty="0" smtClean="0"/>
              <a:t>Principles of </a:t>
            </a:r>
            <a:r>
              <a:rPr lang="en-US" dirty="0" err="1" smtClean="0"/>
              <a:t>dosimetry</a:t>
            </a:r>
            <a:r>
              <a:rPr lang="en-US" dirty="0" smtClean="0"/>
              <a:t> equipment are based on the processes of </a:t>
            </a:r>
            <a:r>
              <a:rPr lang="en-US" dirty="0" err="1" smtClean="0"/>
              <a:t>ionisation</a:t>
            </a:r>
            <a:r>
              <a:rPr lang="en-US" dirty="0" smtClean="0"/>
              <a:t> and scintillation; they use photochemical (and photographic); </a:t>
            </a:r>
            <a:r>
              <a:rPr lang="en-US" dirty="0" err="1" smtClean="0"/>
              <a:t>thermoelectrical</a:t>
            </a:r>
            <a:r>
              <a:rPr lang="en-US" dirty="0" smtClean="0"/>
              <a:t> and biological </a:t>
            </a:r>
            <a:r>
              <a:rPr lang="en-US" dirty="0" err="1" smtClean="0"/>
              <a:t>dosimetry</a:t>
            </a:r>
            <a:r>
              <a:rPr lang="en-US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1680" y="476672"/>
            <a:ext cx="6320961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Modern classification of radiation disasters</a:t>
            </a:r>
            <a:endParaRPr lang="uk-UA" sz="2400" dirty="0"/>
          </a:p>
        </p:txBody>
      </p:sp>
      <p:sp>
        <p:nvSpPr>
          <p:cNvPr id="7" name="Овал 6"/>
          <p:cNvSpPr/>
          <p:nvPr/>
        </p:nvSpPr>
        <p:spPr>
          <a:xfrm>
            <a:off x="539552" y="1268760"/>
            <a:ext cx="3960440" cy="134644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— without radiation loading to personnel (population) or contamination</a:t>
            </a:r>
            <a:r>
              <a:rPr lang="en-US" dirty="0" smtClean="0"/>
              <a:t>;</a:t>
            </a:r>
            <a:endParaRPr lang="uk-UA" dirty="0"/>
          </a:p>
        </p:txBody>
      </p:sp>
      <p:sp>
        <p:nvSpPr>
          <p:cNvPr id="8" name="Овал 7"/>
          <p:cNvSpPr/>
          <p:nvPr/>
        </p:nvSpPr>
        <p:spPr>
          <a:xfrm>
            <a:off x="4716016" y="1268760"/>
            <a:ext cx="3600400" cy="122413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 — personnel (population) took external irradiation higher than DL;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1560" y="3068960"/>
            <a:ext cx="3600400" cy="12744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III — contamination of environment;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860032" y="3140968"/>
            <a:ext cx="3672408" cy="12744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IV — external and internal irradiation of the per-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sonnel</a:t>
            </a:r>
            <a:r>
              <a:rPr lang="en-US" dirty="0" smtClean="0">
                <a:solidFill>
                  <a:schemeClr val="tx1"/>
                </a:solidFill>
              </a:rPr>
              <a:t> (population);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267744" y="4581128"/>
            <a:ext cx="4176464" cy="17064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 — contamination of environment and external and internal irradiation of the personnel (population).</a:t>
            </a:r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</TotalTime>
  <Words>1752</Words>
  <Application>Microsoft Office PowerPoint</Application>
  <PresentationFormat>Экран (4:3)</PresentationFormat>
  <Paragraphs>126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Эркер</vt:lpstr>
      <vt:lpstr>RADIATION HYGIENE, RADIATION PROTECTION IN MEDICAL INSTITUTIONS. METHODS AND MEANS OF RADIATION CONTROL – COMPUTATIONAL AND INSTRUMENTAL</vt:lpstr>
      <vt:lpstr>      RADIATION HYGIENE INCLUDES</vt:lpstr>
      <vt:lpstr>RADIOACTIVITY</vt:lpstr>
      <vt:lpstr>There are the following kinds of radioactive decay:</vt:lpstr>
      <vt:lpstr>Слайд 5</vt:lpstr>
      <vt:lpstr>Слайд 6</vt:lpstr>
      <vt:lpstr>Слайд 7</vt:lpstr>
      <vt:lpstr>Слайд 8</vt:lpstr>
      <vt:lpstr>        The radioactive decay law</vt:lpstr>
      <vt:lpstr>         The radioactive decay law</vt:lpstr>
      <vt:lpstr>Слайд 11</vt:lpstr>
      <vt:lpstr>Слайд 12</vt:lpstr>
      <vt:lpstr>For characterizing of ionising radiation interaction with substances it’s being used exponential, absorbed, effective and equivalent doses.</vt:lpstr>
      <vt:lpstr>   Biologic  action of ionising radiation.  Interaction of ionising radiation with biologic tissue has three stages:</vt:lpstr>
      <vt:lpstr>The biologic effects of ionising radiation is divided into three groups:  somatic, somato-stochastic and genetic</vt:lpstr>
      <vt:lpstr>Слайд 16</vt:lpstr>
      <vt:lpstr>Слайд 17</vt:lpstr>
      <vt:lpstr>Principles of radiation safety:</vt:lpstr>
      <vt:lpstr>Слайд 19</vt:lpstr>
      <vt:lpstr>Слайд 20</vt:lpstr>
      <vt:lpstr>Categories of irradiated person:</vt:lpstr>
      <vt:lpstr>         Radiation safety</vt:lpstr>
      <vt:lpstr>                  Radiation safety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HYGIENE, RADIATION PROTECTION IN MEDICAL INSTITUTIONS. METHODS AND MEANS OF RADIATION CONTROL – COMPUTATIONAL AND INSTRUMENTAL</dc:title>
  <dc:creator>Корольова Тетяна Андріївна</dc:creator>
  <cp:lastModifiedBy>e110171bvv</cp:lastModifiedBy>
  <cp:revision>3</cp:revision>
  <dcterms:created xsi:type="dcterms:W3CDTF">2020-10-03T18:22:31Z</dcterms:created>
  <dcterms:modified xsi:type="dcterms:W3CDTF">2020-10-04T12:37:28Z</dcterms:modified>
</cp:coreProperties>
</file>