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56" r:id="rId2"/>
    <p:sldId id="257" r:id="rId3"/>
    <p:sldId id="258" r:id="rId4"/>
    <p:sldId id="259" r:id="rId5"/>
    <p:sldId id="260" r:id="rId6"/>
    <p:sldId id="261" r:id="rId7"/>
    <p:sldId id="276" r:id="rId8"/>
    <p:sldId id="277" r:id="rId9"/>
    <p:sldId id="278" r:id="rId10"/>
    <p:sldId id="279" r:id="rId11"/>
    <p:sldId id="280" r:id="rId12"/>
    <p:sldId id="281" r:id="rId13"/>
    <p:sldId id="282" r:id="rId14"/>
    <p:sldId id="283" r:id="rId15"/>
    <p:sldId id="284" r:id="rId16"/>
    <p:sldId id="28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92DCAE-FA7A-4ADE-8BE8-5AF1F825B1E7}" type="datetimeFigureOut">
              <a:rPr lang="uk-UA" smtClean="0"/>
              <a:t>13.11.2022</a:t>
            </a:fld>
            <a:endParaRPr lang="uk-U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2025C-A4C5-46A5-8DE2-7788982DD851}" type="slidenum">
              <a:rPr lang="uk-UA" smtClean="0"/>
              <a:t>‹#›</a:t>
            </a:fld>
            <a:endParaRPr lang="uk-UA"/>
          </a:p>
        </p:txBody>
      </p:sp>
    </p:spTree>
    <p:extLst>
      <p:ext uri="{BB962C8B-B14F-4D97-AF65-F5344CB8AC3E}">
        <p14:creationId xmlns:p14="http://schemas.microsoft.com/office/powerpoint/2010/main" val="3285300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741E09D-7269-4C0B-A668-2AAD3043ED54}"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1405A46-D7D6-47E1-A7D6-0E4F69FE017D}" type="slidenum">
              <a:rPr lang="uk-UA" smtClean="0"/>
              <a:t>‹#›</a:t>
            </a:fld>
            <a:endParaRPr lang="uk-UA"/>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7254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41E09D-7269-4C0B-A668-2AAD3043ED54}"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1079526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41E09D-7269-4C0B-A668-2AAD3043ED54}"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1405A46-D7D6-47E1-A7D6-0E4F69FE017D}" type="slidenum">
              <a:rPr lang="uk-UA" smtClean="0"/>
              <a:t>‹#›</a:t>
            </a:fld>
            <a:endParaRPr lang="uk-UA"/>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083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41E09D-7269-4C0B-A668-2AAD3043ED54}"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386420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41E09D-7269-4C0B-A668-2AAD3043ED54}" type="datetimeFigureOut">
              <a:rPr lang="uk-UA" smtClean="0"/>
              <a:t>13.11.2022</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2923186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41E09D-7269-4C0B-A668-2AAD3043ED54}" type="datetimeFigureOut">
              <a:rPr lang="uk-UA" smtClean="0"/>
              <a:t>13.11.2022</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3313987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41E09D-7269-4C0B-A668-2AAD3043ED54}" type="datetimeFigureOut">
              <a:rPr lang="uk-UA" smtClean="0"/>
              <a:t>13.11.2022</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2791879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41E09D-7269-4C0B-A668-2AAD3043ED54}"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722846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41E09D-7269-4C0B-A668-2AAD3043ED54}" type="datetimeFigureOut">
              <a:rPr lang="uk-UA" smtClean="0"/>
              <a:t>13.11.2022</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1405A46-D7D6-47E1-A7D6-0E4F69FE017D}" type="slidenum">
              <a:rPr lang="uk-UA" smtClean="0"/>
              <a:t>‹#›</a:t>
            </a:fld>
            <a:endParaRPr lang="uk-UA"/>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5012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41E09D-7269-4C0B-A668-2AAD3043ED54}"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1405A46-D7D6-47E1-A7D6-0E4F69FE017D}" type="slidenum">
              <a:rPr lang="uk-UA" smtClean="0"/>
              <a:t>‹#›</a:t>
            </a:fld>
            <a:endParaRPr lang="uk-UA"/>
          </a:p>
        </p:txBody>
      </p:sp>
    </p:spTree>
    <p:extLst>
      <p:ext uri="{BB962C8B-B14F-4D97-AF65-F5344CB8AC3E}">
        <p14:creationId xmlns:p14="http://schemas.microsoft.com/office/powerpoint/2010/main" val="2927447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41E09D-7269-4C0B-A668-2AAD3043ED54}" type="datetimeFigureOut">
              <a:rPr lang="uk-UA" smtClean="0"/>
              <a:t>13.11.2022</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1405A46-D7D6-47E1-A7D6-0E4F69FE017D}" type="slidenum">
              <a:rPr lang="uk-UA" smtClean="0"/>
              <a:t>‹#›</a:t>
            </a:fld>
            <a:endParaRPr lang="uk-UA"/>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167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8741E09D-7269-4C0B-A668-2AAD3043ED54}" type="datetimeFigureOut">
              <a:rPr lang="uk-UA" smtClean="0"/>
              <a:t>13.11.2022</a:t>
            </a:fld>
            <a:endParaRPr lang="uk-UA"/>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uk-UA"/>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11405A46-D7D6-47E1-A7D6-0E4F69FE017D}" type="slidenum">
              <a:rPr lang="uk-UA" smtClean="0"/>
              <a:t>‹#›</a:t>
            </a:fld>
            <a:endParaRPr lang="uk-UA"/>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431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0517B-6AE0-0BE8-6193-8C1440AE8589}"/>
              </a:ext>
            </a:extLst>
          </p:cNvPr>
          <p:cNvSpPr>
            <a:spLocks noGrp="1"/>
          </p:cNvSpPr>
          <p:nvPr>
            <p:ph type="ctrTitle"/>
          </p:nvPr>
        </p:nvSpPr>
        <p:spPr>
          <a:xfrm>
            <a:off x="1524000" y="1600200"/>
            <a:ext cx="9144000" cy="2778443"/>
          </a:xfrm>
        </p:spPr>
        <p:txBody>
          <a:bodyPr>
            <a:noAutofit/>
          </a:bodyPr>
          <a:lstStyle/>
          <a:p>
            <a:pPr algn="ctr"/>
            <a:r>
              <a:rPr lang="ru-RU" sz="4800" b="1" dirty="0"/>
              <a:t>Медико-</a:t>
            </a:r>
            <a:r>
              <a:rPr lang="ru-RU" sz="4800" b="1" dirty="0" err="1"/>
              <a:t>соціальні</a:t>
            </a:r>
            <a:r>
              <a:rPr lang="ru-RU" sz="4800" b="1" dirty="0"/>
              <a:t> </a:t>
            </a:r>
            <a:r>
              <a:rPr lang="ru-RU" sz="4800" b="1" dirty="0" err="1"/>
              <a:t>аспекти</a:t>
            </a:r>
            <a:r>
              <a:rPr lang="ru-RU" sz="4800" b="1" dirty="0"/>
              <a:t> </a:t>
            </a:r>
            <a:r>
              <a:rPr lang="ru-RU" sz="4800" b="1" dirty="0" err="1"/>
              <a:t>здоров'я</a:t>
            </a:r>
            <a:r>
              <a:rPr lang="ru-RU" sz="4800" b="1" dirty="0"/>
              <a:t> </a:t>
            </a:r>
            <a:r>
              <a:rPr lang="ru-RU" sz="4800" b="1" dirty="0" err="1"/>
              <a:t>населення</a:t>
            </a:r>
            <a:r>
              <a:rPr lang="ru-RU" sz="4800" b="1" dirty="0"/>
              <a:t>. </a:t>
            </a:r>
            <a:r>
              <a:rPr lang="ru-RU" sz="4800" b="1" dirty="0" err="1"/>
              <a:t>Експертиза</a:t>
            </a:r>
            <a:r>
              <a:rPr lang="ru-RU" sz="4800" b="1" dirty="0"/>
              <a:t> </a:t>
            </a:r>
            <a:r>
              <a:rPr lang="ru-RU" sz="4800" b="1" dirty="0" err="1"/>
              <a:t>тимчасової</a:t>
            </a:r>
            <a:r>
              <a:rPr lang="ru-RU" sz="4800" b="1" dirty="0"/>
              <a:t> та </a:t>
            </a:r>
            <a:r>
              <a:rPr lang="ru-RU" sz="4800" b="1" dirty="0" err="1"/>
              <a:t>стійкої</a:t>
            </a:r>
            <a:r>
              <a:rPr lang="ru-RU" sz="4800" b="1" dirty="0"/>
              <a:t> </a:t>
            </a:r>
            <a:r>
              <a:rPr lang="ru-RU" sz="4800" b="1" dirty="0" err="1"/>
              <a:t>непрацездатності</a:t>
            </a:r>
            <a:r>
              <a:rPr lang="ru-RU" sz="4800" b="1" dirty="0"/>
              <a:t> – 2 год </a:t>
            </a:r>
            <a:endParaRPr lang="uk-UA" sz="4800" b="1" dirty="0"/>
          </a:p>
        </p:txBody>
      </p:sp>
      <p:sp>
        <p:nvSpPr>
          <p:cNvPr id="3" name="Subtitle 2">
            <a:extLst>
              <a:ext uri="{FF2B5EF4-FFF2-40B4-BE49-F238E27FC236}">
                <a16:creationId xmlns:a16="http://schemas.microsoft.com/office/drawing/2014/main" id="{CB9132F9-D9BF-FFCE-AC4B-00A77BA92031}"/>
              </a:ext>
            </a:extLst>
          </p:cNvPr>
          <p:cNvSpPr>
            <a:spLocks noGrp="1"/>
          </p:cNvSpPr>
          <p:nvPr>
            <p:ph type="subTitle" idx="1"/>
          </p:nvPr>
        </p:nvSpPr>
        <p:spPr>
          <a:xfrm>
            <a:off x="1432560" y="182880"/>
            <a:ext cx="9144000" cy="635000"/>
          </a:xfrm>
        </p:spPr>
        <p:txBody>
          <a:bodyPr>
            <a:noAutofit/>
          </a:bodyPr>
          <a:lstStyle/>
          <a:p>
            <a:pPr algn="ctr"/>
            <a:r>
              <a:rPr lang="ru-RU" sz="2000" dirty="0" err="1"/>
              <a:t>Одеський</a:t>
            </a:r>
            <a:r>
              <a:rPr lang="ru-RU" sz="2000" dirty="0"/>
              <a:t> </a:t>
            </a:r>
            <a:r>
              <a:rPr lang="ru-RU" sz="2000" dirty="0" err="1"/>
              <a:t>національний</a:t>
            </a:r>
            <a:r>
              <a:rPr lang="ru-RU" sz="2000" dirty="0"/>
              <a:t> </a:t>
            </a:r>
            <a:r>
              <a:rPr lang="ru-RU" sz="2000" dirty="0" err="1"/>
              <a:t>медичний</a:t>
            </a:r>
            <a:r>
              <a:rPr lang="ru-RU" sz="2000" dirty="0"/>
              <a:t> </a:t>
            </a:r>
            <a:r>
              <a:rPr lang="ru-RU" sz="2000" dirty="0" err="1"/>
              <a:t>університет</a:t>
            </a:r>
            <a:endParaRPr lang="ru-RU" sz="2000" dirty="0"/>
          </a:p>
          <a:p>
            <a:pPr algn="ctr"/>
            <a:r>
              <a:rPr lang="ru-RU" sz="2000" dirty="0"/>
              <a:t>Кафедра </a:t>
            </a:r>
            <a:r>
              <a:rPr lang="ru-RU" sz="2000" dirty="0" err="1"/>
              <a:t>сімейної</a:t>
            </a:r>
            <a:r>
              <a:rPr lang="ru-RU" sz="2000" dirty="0"/>
              <a:t> </a:t>
            </a:r>
            <a:r>
              <a:rPr lang="ru-RU" sz="2000" dirty="0" err="1"/>
              <a:t>медицини</a:t>
            </a:r>
            <a:r>
              <a:rPr lang="ru-RU" sz="2000" dirty="0"/>
              <a:t> та </a:t>
            </a:r>
            <a:r>
              <a:rPr lang="ru-RU" sz="2000" dirty="0" err="1"/>
              <a:t>поліклінічної</a:t>
            </a:r>
            <a:r>
              <a:rPr lang="ru-RU" sz="2000" dirty="0"/>
              <a:t> </a:t>
            </a:r>
            <a:r>
              <a:rPr lang="ru-RU" sz="2000" dirty="0" err="1"/>
              <a:t>терапії</a:t>
            </a:r>
            <a:endParaRPr lang="ru-RU" sz="2000" dirty="0"/>
          </a:p>
        </p:txBody>
      </p:sp>
    </p:spTree>
    <p:extLst>
      <p:ext uri="{BB962C8B-B14F-4D97-AF65-F5344CB8AC3E}">
        <p14:creationId xmlns:p14="http://schemas.microsoft.com/office/powerpoint/2010/main" val="164057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FA8F77-1C48-92EC-5E0E-E4CB94FF333D}"/>
              </a:ext>
            </a:extLst>
          </p:cNvPr>
          <p:cNvPicPr>
            <a:picLocks noChangeAspect="1"/>
          </p:cNvPicPr>
          <p:nvPr/>
        </p:nvPicPr>
        <p:blipFill>
          <a:blip r:embed="rId2"/>
          <a:stretch>
            <a:fillRect/>
          </a:stretch>
        </p:blipFill>
        <p:spPr>
          <a:xfrm>
            <a:off x="5459730" y="2881503"/>
            <a:ext cx="6457950" cy="3629025"/>
          </a:xfrm>
          <a:prstGeom prst="rect">
            <a:avLst/>
          </a:prstGeom>
        </p:spPr>
      </p:pic>
      <p:sp>
        <p:nvSpPr>
          <p:cNvPr id="2" name="Title 1">
            <a:extLst>
              <a:ext uri="{FF2B5EF4-FFF2-40B4-BE49-F238E27FC236}">
                <a16:creationId xmlns:a16="http://schemas.microsoft.com/office/drawing/2014/main" id="{A0B1ACC9-B714-6CAD-DC42-5DC4E5E7C5F3}"/>
              </a:ext>
            </a:extLst>
          </p:cNvPr>
          <p:cNvSpPr>
            <a:spLocks noGrp="1"/>
          </p:cNvSpPr>
          <p:nvPr>
            <p:ph type="title"/>
          </p:nvPr>
        </p:nvSpPr>
        <p:spPr>
          <a:xfrm>
            <a:off x="1024128" y="314008"/>
            <a:ext cx="9720072" cy="1499616"/>
          </a:xfrm>
        </p:spPr>
        <p:txBody>
          <a:bodyPr/>
          <a:lstStyle/>
          <a:p>
            <a:r>
              <a:rPr lang="ru-RU" dirty="0"/>
              <a:t>Мета </a:t>
            </a:r>
            <a:r>
              <a:rPr lang="ru-RU" dirty="0" err="1"/>
              <a:t>заняття</a:t>
            </a:r>
            <a:r>
              <a:rPr lang="ru-RU" dirty="0"/>
              <a:t>: </a:t>
            </a:r>
            <a:endParaRPr lang="uk-UA" dirty="0"/>
          </a:p>
        </p:txBody>
      </p:sp>
      <p:sp>
        <p:nvSpPr>
          <p:cNvPr id="3" name="Content Placeholder 2">
            <a:extLst>
              <a:ext uri="{FF2B5EF4-FFF2-40B4-BE49-F238E27FC236}">
                <a16:creationId xmlns:a16="http://schemas.microsoft.com/office/drawing/2014/main" id="{5130407F-4CF9-EDAE-F5B3-8DB575D37E44}"/>
              </a:ext>
            </a:extLst>
          </p:cNvPr>
          <p:cNvSpPr>
            <a:spLocks noGrp="1"/>
          </p:cNvSpPr>
          <p:nvPr>
            <p:ph idx="1"/>
          </p:nvPr>
        </p:nvSpPr>
        <p:spPr>
          <a:xfrm>
            <a:off x="1024128" y="1813624"/>
            <a:ext cx="10344911" cy="4023360"/>
          </a:xfrm>
        </p:spPr>
        <p:txBody>
          <a:bodyPr>
            <a:normAutofit/>
          </a:bodyPr>
          <a:lstStyle/>
          <a:p>
            <a:r>
              <a:rPr lang="ru-RU" sz="3200" dirty="0" err="1"/>
              <a:t>визначати</a:t>
            </a:r>
            <a:r>
              <a:rPr lang="ru-RU" sz="3200" dirty="0"/>
              <a:t> стан </a:t>
            </a:r>
            <a:r>
              <a:rPr lang="ru-RU" sz="3200" dirty="0" err="1"/>
              <a:t>здоров'я</a:t>
            </a:r>
            <a:r>
              <a:rPr lang="ru-RU" sz="3200" dirty="0"/>
              <a:t> </a:t>
            </a:r>
            <a:r>
              <a:rPr lang="ru-RU" sz="3200" dirty="0" err="1"/>
              <a:t>індивідуума</a:t>
            </a:r>
            <a:r>
              <a:rPr lang="ru-RU" sz="3200" dirty="0"/>
              <a:t> та </a:t>
            </a:r>
            <a:r>
              <a:rPr lang="ru-RU" sz="3200" dirty="0" err="1"/>
              <a:t>фактори</a:t>
            </a:r>
            <a:r>
              <a:rPr lang="ru-RU" sz="3200" dirty="0"/>
              <a:t> </a:t>
            </a:r>
            <a:r>
              <a:rPr lang="ru-RU" sz="3200" dirty="0" err="1"/>
              <a:t>ризику</a:t>
            </a:r>
            <a:r>
              <a:rPr lang="ru-RU" sz="3200" dirty="0"/>
              <a:t>, </a:t>
            </a:r>
            <a:r>
              <a:rPr lang="ru-RU" sz="3200" dirty="0" err="1"/>
              <a:t>проводити</a:t>
            </a:r>
            <a:r>
              <a:rPr lang="ru-RU" sz="3200" dirty="0"/>
              <a:t> </a:t>
            </a:r>
            <a:r>
              <a:rPr lang="ru-RU" sz="3200" dirty="0" err="1"/>
              <a:t>експертизу</a:t>
            </a:r>
            <a:r>
              <a:rPr lang="ru-RU" sz="3200" dirty="0"/>
              <a:t> </a:t>
            </a:r>
            <a:r>
              <a:rPr lang="ru-RU" sz="3200" dirty="0" err="1"/>
              <a:t>тимчасової</a:t>
            </a:r>
            <a:r>
              <a:rPr lang="ru-RU" sz="3200" dirty="0"/>
              <a:t> та </a:t>
            </a:r>
            <a:r>
              <a:rPr lang="ru-RU" sz="3200" dirty="0" err="1"/>
              <a:t>стійкої</a:t>
            </a:r>
            <a:r>
              <a:rPr lang="ru-RU" sz="3200" dirty="0"/>
              <a:t> </a:t>
            </a:r>
            <a:r>
              <a:rPr lang="ru-RU" sz="3200" dirty="0" err="1"/>
              <a:t>непрацездатності</a:t>
            </a:r>
            <a:r>
              <a:rPr lang="ru-RU" sz="3200" dirty="0"/>
              <a:t>.</a:t>
            </a:r>
            <a:endParaRPr lang="uk-UA" sz="3200" dirty="0"/>
          </a:p>
        </p:txBody>
      </p:sp>
    </p:spTree>
    <p:extLst>
      <p:ext uri="{BB962C8B-B14F-4D97-AF65-F5344CB8AC3E}">
        <p14:creationId xmlns:p14="http://schemas.microsoft.com/office/powerpoint/2010/main" val="3134177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24758-CA67-CCFC-50C0-BECDF818C97D}"/>
              </a:ext>
            </a:extLst>
          </p:cNvPr>
          <p:cNvSpPr>
            <a:spLocks noGrp="1"/>
          </p:cNvSpPr>
          <p:nvPr>
            <p:ph type="title"/>
          </p:nvPr>
        </p:nvSpPr>
        <p:spPr>
          <a:xfrm>
            <a:off x="1024129" y="400304"/>
            <a:ext cx="9720072" cy="1499616"/>
          </a:xfrm>
        </p:spPr>
        <p:txBody>
          <a:bodyPr/>
          <a:lstStyle/>
          <a:p>
            <a:r>
              <a:rPr lang="uk-UA" dirty="0"/>
              <a:t>Основні поняття: </a:t>
            </a:r>
          </a:p>
        </p:txBody>
      </p:sp>
      <p:pic>
        <p:nvPicPr>
          <p:cNvPr id="4" name="Picture 3">
            <a:extLst>
              <a:ext uri="{FF2B5EF4-FFF2-40B4-BE49-F238E27FC236}">
                <a16:creationId xmlns:a16="http://schemas.microsoft.com/office/drawing/2014/main" id="{37142ED4-6E08-0365-8CE3-5E651C92F26E}"/>
              </a:ext>
            </a:extLst>
          </p:cNvPr>
          <p:cNvPicPr>
            <a:picLocks noChangeAspect="1"/>
          </p:cNvPicPr>
          <p:nvPr/>
        </p:nvPicPr>
        <p:blipFill>
          <a:blip r:embed="rId2"/>
          <a:stretch>
            <a:fillRect/>
          </a:stretch>
        </p:blipFill>
        <p:spPr>
          <a:xfrm>
            <a:off x="3129279" y="4037470"/>
            <a:ext cx="6509385" cy="2571609"/>
          </a:xfrm>
          <a:prstGeom prst="rect">
            <a:avLst/>
          </a:prstGeom>
        </p:spPr>
      </p:pic>
      <p:sp>
        <p:nvSpPr>
          <p:cNvPr id="3" name="Content Placeholder 2">
            <a:extLst>
              <a:ext uri="{FF2B5EF4-FFF2-40B4-BE49-F238E27FC236}">
                <a16:creationId xmlns:a16="http://schemas.microsoft.com/office/drawing/2014/main" id="{7F819562-4DA5-E5AC-1BFD-A3EA8AAFDE69}"/>
              </a:ext>
            </a:extLst>
          </p:cNvPr>
          <p:cNvSpPr>
            <a:spLocks noGrp="1"/>
          </p:cNvSpPr>
          <p:nvPr>
            <p:ph idx="1"/>
          </p:nvPr>
        </p:nvSpPr>
        <p:spPr>
          <a:xfrm>
            <a:off x="1024129" y="1778000"/>
            <a:ext cx="9720071" cy="4023360"/>
          </a:xfrm>
        </p:spPr>
        <p:txBody>
          <a:bodyPr/>
          <a:lstStyle/>
          <a:p>
            <a:r>
              <a:rPr lang="uk-UA" dirty="0"/>
              <a:t>В умовах економічної кризи, коли рівень здоров’я нації в Україні незадовільний, пріоритетним напрямом медицини є вивчення стану здоров’я населення в цілому та окремих його груп, перш за все сімей, і факторів, що його детермінують, серед яких спосіб життя, біологічні особливості людини, умови середовища, діяльність системи охорони здоров’я (ОЗ). При цьому профілактичну роботу (вирішення проблеми збереження здоров’я, запобігання захворювань) необхідно базувати на даних аналізу дії факторів, що впливають на здоров’я. </a:t>
            </a:r>
          </a:p>
        </p:txBody>
      </p:sp>
    </p:spTree>
    <p:extLst>
      <p:ext uri="{BB962C8B-B14F-4D97-AF65-F5344CB8AC3E}">
        <p14:creationId xmlns:p14="http://schemas.microsoft.com/office/powerpoint/2010/main" val="131504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1CB12-C207-8639-FB79-D7827BF39A63}"/>
              </a:ext>
            </a:extLst>
          </p:cNvPr>
          <p:cNvSpPr>
            <a:spLocks noGrp="1"/>
          </p:cNvSpPr>
          <p:nvPr>
            <p:ph idx="1"/>
          </p:nvPr>
        </p:nvSpPr>
        <p:spPr>
          <a:xfrm>
            <a:off x="1024128" y="487680"/>
            <a:ext cx="9720071" cy="5821680"/>
          </a:xfrm>
        </p:spPr>
        <p:txBody>
          <a:bodyPr>
            <a:normAutofit/>
          </a:bodyPr>
          <a:lstStyle/>
          <a:p>
            <a:pPr>
              <a:buFont typeface="Arial" panose="020B0604020202020204" pitchFamily="34" charset="0"/>
              <a:buChar char="•"/>
            </a:pPr>
            <a:r>
              <a:rPr lang="uk-UA" b="1" dirty="0"/>
              <a:t>Випадок тимчасової непрацездатності </a:t>
            </a:r>
            <a:r>
              <a:rPr lang="uk-UA" dirty="0"/>
              <a:t>відповідно до медичних висновків (далі - випадок тимчасової непрацездатності) - тимчасова непрацездатність, що підтверджується формуванням одного або сукупністю декількох медичних висновків, пов’язаних між собою через посилання на запис в Реєстрі про попередній медичний висновок в межах однієї категорії медичних висновків, та триває безперервно від початку визначеного захворювання, травми або інших причин з можливим продовженням в одного або послідовно в декількох суб’єктів господарювання до завершення дії останнього медичного висновку або до початку нового медичного висновку з відміткою про початок нового випадку тимчасової непрацездатності в межах такої ж категорії, що формується з приводу нового захворювання, травми або інших причин, які не пов’язані та не є наслідками попереднього;</a:t>
            </a:r>
          </a:p>
          <a:p>
            <a:endParaRPr lang="uk-UA" dirty="0"/>
          </a:p>
        </p:txBody>
      </p:sp>
      <p:pic>
        <p:nvPicPr>
          <p:cNvPr id="4" name="Picture 3">
            <a:extLst>
              <a:ext uri="{FF2B5EF4-FFF2-40B4-BE49-F238E27FC236}">
                <a16:creationId xmlns:a16="http://schemas.microsoft.com/office/drawing/2014/main" id="{277DF277-E2AC-D4B6-4F45-C66B7DCD538C}"/>
              </a:ext>
            </a:extLst>
          </p:cNvPr>
          <p:cNvPicPr>
            <a:picLocks noChangeAspect="1"/>
          </p:cNvPicPr>
          <p:nvPr/>
        </p:nvPicPr>
        <p:blipFill>
          <a:blip r:embed="rId2"/>
          <a:stretch>
            <a:fillRect/>
          </a:stretch>
        </p:blipFill>
        <p:spPr>
          <a:xfrm>
            <a:off x="6573520" y="3913719"/>
            <a:ext cx="4883467" cy="2745843"/>
          </a:xfrm>
          <a:prstGeom prst="rect">
            <a:avLst/>
          </a:prstGeom>
        </p:spPr>
      </p:pic>
    </p:spTree>
    <p:extLst>
      <p:ext uri="{BB962C8B-B14F-4D97-AF65-F5344CB8AC3E}">
        <p14:creationId xmlns:p14="http://schemas.microsoft.com/office/powerpoint/2010/main" val="3061188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2E0FB4-FC29-5DFD-C052-7CDCC020A3E4}"/>
              </a:ext>
            </a:extLst>
          </p:cNvPr>
          <p:cNvSpPr>
            <a:spLocks noGrp="1"/>
          </p:cNvSpPr>
          <p:nvPr>
            <p:ph idx="1"/>
          </p:nvPr>
        </p:nvSpPr>
        <p:spPr>
          <a:xfrm>
            <a:off x="1024128" y="477520"/>
            <a:ext cx="9720071" cy="5831840"/>
          </a:xfrm>
        </p:spPr>
        <p:txBody>
          <a:bodyPr>
            <a:normAutofit/>
          </a:bodyPr>
          <a:lstStyle/>
          <a:p>
            <a:pPr>
              <a:buFont typeface="Arial" panose="020B0604020202020204" pitchFamily="34" charset="0"/>
              <a:buChar char="•"/>
            </a:pPr>
            <a:r>
              <a:rPr lang="ru-RU" b="1" dirty="0" err="1"/>
              <a:t>Категорія</a:t>
            </a:r>
            <a:r>
              <a:rPr lang="ru-RU" b="1" dirty="0"/>
              <a:t> </a:t>
            </a:r>
            <a:r>
              <a:rPr lang="ru-RU" b="1" dirty="0" err="1"/>
              <a:t>медичного</a:t>
            </a:r>
            <a:r>
              <a:rPr lang="ru-RU" b="1" dirty="0"/>
              <a:t> </a:t>
            </a:r>
            <a:r>
              <a:rPr lang="ru-RU" b="1" dirty="0" err="1"/>
              <a:t>висновку</a:t>
            </a:r>
            <a:r>
              <a:rPr lang="ru-RU" b="1" dirty="0"/>
              <a:t> </a:t>
            </a:r>
            <a:r>
              <a:rPr lang="ru-RU" dirty="0"/>
              <a:t>- </a:t>
            </a:r>
            <a:r>
              <a:rPr lang="ru-RU" dirty="0" err="1"/>
              <a:t>складова</a:t>
            </a:r>
            <a:r>
              <a:rPr lang="ru-RU" dirty="0"/>
              <a:t> </a:t>
            </a:r>
            <a:r>
              <a:rPr lang="ru-RU" dirty="0" err="1"/>
              <a:t>медичного</a:t>
            </a:r>
            <a:r>
              <a:rPr lang="ru-RU" dirty="0"/>
              <a:t> </a:t>
            </a:r>
            <a:r>
              <a:rPr lang="ru-RU" dirty="0" err="1"/>
              <a:t>висновку</a:t>
            </a:r>
            <a:r>
              <a:rPr lang="ru-RU" dirty="0"/>
              <a:t>, </a:t>
            </a:r>
            <a:r>
              <a:rPr lang="ru-RU" dirty="0" err="1"/>
              <a:t>що</a:t>
            </a:r>
            <a:r>
              <a:rPr lang="ru-RU" dirty="0"/>
              <a:t> </a:t>
            </a:r>
            <a:r>
              <a:rPr lang="ru-RU" dirty="0" err="1"/>
              <a:t>використовується</a:t>
            </a:r>
            <a:r>
              <a:rPr lang="ru-RU" dirty="0"/>
              <a:t> з метою </a:t>
            </a:r>
            <a:r>
              <a:rPr lang="ru-RU" dirty="0" err="1"/>
              <a:t>їхньої</a:t>
            </a:r>
            <a:r>
              <a:rPr lang="ru-RU" dirty="0"/>
              <a:t> </a:t>
            </a:r>
            <a:r>
              <a:rPr lang="ru-RU" dirty="0" err="1"/>
              <a:t>класифікації</a:t>
            </a:r>
            <a:r>
              <a:rPr lang="ru-RU" dirty="0"/>
              <a:t> </a:t>
            </a:r>
            <a:r>
              <a:rPr lang="ru-RU" dirty="0" err="1"/>
              <a:t>відповідно</a:t>
            </a:r>
            <a:r>
              <a:rPr lang="ru-RU" dirty="0"/>
              <a:t> до </a:t>
            </a:r>
            <a:r>
              <a:rPr lang="ru-RU" dirty="0" err="1"/>
              <a:t>встановленого</a:t>
            </a:r>
            <a:r>
              <a:rPr lang="ru-RU" dirty="0"/>
              <a:t> </a:t>
            </a:r>
            <a:r>
              <a:rPr lang="ru-RU" dirty="0" err="1"/>
              <a:t>захворювання</a:t>
            </a:r>
            <a:r>
              <a:rPr lang="ru-RU" dirty="0"/>
              <a:t>, </a:t>
            </a:r>
            <a:r>
              <a:rPr lang="ru-RU" dirty="0" err="1"/>
              <a:t>травми</a:t>
            </a:r>
            <a:r>
              <a:rPr lang="ru-RU" dirty="0"/>
              <a:t> </a:t>
            </a:r>
            <a:r>
              <a:rPr lang="ru-RU" dirty="0" err="1"/>
              <a:t>тощо</a:t>
            </a:r>
            <a:r>
              <a:rPr lang="ru-RU" dirty="0"/>
              <a:t>, для </a:t>
            </a:r>
            <a:r>
              <a:rPr lang="ru-RU" dirty="0" err="1"/>
              <a:t>визначення</a:t>
            </a:r>
            <a:r>
              <a:rPr lang="ru-RU" dirty="0"/>
              <a:t> </a:t>
            </a:r>
            <a:r>
              <a:rPr lang="ru-RU" dirty="0" err="1"/>
              <a:t>особливостей</a:t>
            </a:r>
            <a:r>
              <a:rPr lang="ru-RU" dirty="0"/>
              <a:t> </a:t>
            </a:r>
            <a:r>
              <a:rPr lang="ru-RU" dirty="0" err="1"/>
              <a:t>процесу</a:t>
            </a:r>
            <a:r>
              <a:rPr lang="ru-RU" dirty="0"/>
              <a:t> </a:t>
            </a:r>
            <a:r>
              <a:rPr lang="ru-RU" dirty="0" err="1"/>
              <a:t>формування</a:t>
            </a:r>
            <a:r>
              <a:rPr lang="ru-RU" dirty="0"/>
              <a:t> таких </a:t>
            </a:r>
            <a:r>
              <a:rPr lang="ru-RU" dirty="0" err="1"/>
              <a:t>медичних</a:t>
            </a:r>
            <a:r>
              <a:rPr lang="ru-RU" dirty="0"/>
              <a:t> </a:t>
            </a:r>
            <a:r>
              <a:rPr lang="ru-RU" dirty="0" err="1"/>
              <a:t>висновків</a:t>
            </a:r>
            <a:r>
              <a:rPr lang="ru-RU" dirty="0"/>
              <a:t>, а </a:t>
            </a:r>
            <a:r>
              <a:rPr lang="ru-RU" dirty="0" err="1"/>
              <a:t>також</a:t>
            </a:r>
            <a:r>
              <a:rPr lang="ru-RU" dirty="0"/>
              <a:t> є </a:t>
            </a:r>
            <a:r>
              <a:rPr lang="ru-RU" dirty="0" err="1"/>
              <a:t>підставою</a:t>
            </a:r>
            <a:r>
              <a:rPr lang="ru-RU" dirty="0"/>
              <a:t> для </a:t>
            </a:r>
            <a:r>
              <a:rPr lang="ru-RU" dirty="0" err="1"/>
              <a:t>визначення</a:t>
            </a:r>
            <a:r>
              <a:rPr lang="ru-RU" dirty="0"/>
              <a:t> причини </a:t>
            </a:r>
            <a:r>
              <a:rPr lang="ru-RU" dirty="0" err="1"/>
              <a:t>непрацездатності</a:t>
            </a:r>
            <a:r>
              <a:rPr lang="ru-RU" dirty="0"/>
              <a:t> </a:t>
            </a:r>
            <a:r>
              <a:rPr lang="ru-RU" dirty="0" err="1"/>
              <a:t>застрахованої</a:t>
            </a:r>
            <a:r>
              <a:rPr lang="ru-RU" dirty="0"/>
              <a:t> особи в </a:t>
            </a:r>
            <a:r>
              <a:rPr lang="ru-RU" dirty="0" err="1"/>
              <a:t>Електронному</a:t>
            </a:r>
            <a:r>
              <a:rPr lang="ru-RU" dirty="0"/>
              <a:t> </a:t>
            </a:r>
            <a:r>
              <a:rPr lang="ru-RU" dirty="0" err="1"/>
              <a:t>реєстрі</a:t>
            </a:r>
            <a:r>
              <a:rPr lang="ru-RU" dirty="0"/>
              <a:t> </a:t>
            </a:r>
            <a:r>
              <a:rPr lang="ru-RU" dirty="0" err="1"/>
              <a:t>листків</a:t>
            </a:r>
            <a:r>
              <a:rPr lang="ru-RU" dirty="0"/>
              <a:t> </a:t>
            </a:r>
            <a:r>
              <a:rPr lang="ru-RU" dirty="0" err="1"/>
              <a:t>непрацездатності</a:t>
            </a:r>
            <a:r>
              <a:rPr lang="ru-RU" dirty="0"/>
              <a:t>;</a:t>
            </a:r>
          </a:p>
          <a:p>
            <a:pPr>
              <a:buFont typeface="Arial" panose="020B0604020202020204" pitchFamily="34" charset="0"/>
              <a:buChar char="•"/>
            </a:pPr>
            <a:endParaRPr lang="ru-RU" dirty="0"/>
          </a:p>
          <a:p>
            <a:pPr>
              <a:buFont typeface="Arial" panose="020B0604020202020204" pitchFamily="34" charset="0"/>
              <a:buChar char="•"/>
            </a:pPr>
            <a:r>
              <a:rPr lang="ru-RU" b="1" dirty="0" err="1"/>
              <a:t>Тимчасова</a:t>
            </a:r>
            <a:r>
              <a:rPr lang="ru-RU" b="1" dirty="0"/>
              <a:t> </a:t>
            </a:r>
            <a:r>
              <a:rPr lang="ru-RU" b="1" dirty="0" err="1"/>
              <a:t>непрацездатність</a:t>
            </a:r>
            <a:r>
              <a:rPr lang="ru-RU" b="1" dirty="0"/>
              <a:t> особи</a:t>
            </a:r>
            <a:r>
              <a:rPr lang="ru-RU" dirty="0"/>
              <a:t> </a:t>
            </a:r>
            <a:r>
              <a:rPr lang="ru-RU" dirty="0" err="1"/>
              <a:t>відповідно</a:t>
            </a:r>
            <a:r>
              <a:rPr lang="ru-RU" dirty="0"/>
              <a:t> до </a:t>
            </a:r>
            <a:r>
              <a:rPr lang="ru-RU" dirty="0" err="1"/>
              <a:t>медичного</a:t>
            </a:r>
            <a:r>
              <a:rPr lang="ru-RU" dirty="0"/>
              <a:t> </a:t>
            </a:r>
            <a:r>
              <a:rPr lang="ru-RU" dirty="0" err="1"/>
              <a:t>висновку</a:t>
            </a:r>
            <a:r>
              <a:rPr lang="ru-RU" dirty="0"/>
              <a:t> (</a:t>
            </a:r>
            <a:r>
              <a:rPr lang="ru-RU" dirty="0" err="1"/>
              <a:t>далі</a:t>
            </a:r>
            <a:r>
              <a:rPr lang="ru-RU" dirty="0"/>
              <a:t> - </a:t>
            </a:r>
            <a:r>
              <a:rPr lang="ru-RU" dirty="0" err="1"/>
              <a:t>тимчасова</a:t>
            </a:r>
            <a:r>
              <a:rPr lang="ru-RU" dirty="0"/>
              <a:t> </a:t>
            </a:r>
            <a:r>
              <a:rPr lang="ru-RU" dirty="0" err="1"/>
              <a:t>непрацездатність</a:t>
            </a:r>
            <a:r>
              <a:rPr lang="ru-RU" dirty="0"/>
              <a:t>) - </a:t>
            </a:r>
            <a:r>
              <a:rPr lang="ru-RU" dirty="0" err="1"/>
              <a:t>це</a:t>
            </a:r>
            <a:r>
              <a:rPr lang="ru-RU" dirty="0"/>
              <a:t> </a:t>
            </a:r>
            <a:r>
              <a:rPr lang="ru-RU" dirty="0" err="1"/>
              <a:t>непрацездатність</a:t>
            </a:r>
            <a:r>
              <a:rPr lang="ru-RU" dirty="0"/>
              <a:t> особи </a:t>
            </a:r>
            <a:r>
              <a:rPr lang="ru-RU" dirty="0" err="1"/>
              <a:t>внаслідок</a:t>
            </a:r>
            <a:r>
              <a:rPr lang="ru-RU" dirty="0"/>
              <a:t> </a:t>
            </a:r>
            <a:r>
              <a:rPr lang="ru-RU" dirty="0" err="1"/>
              <a:t>захворювання</a:t>
            </a:r>
            <a:r>
              <a:rPr lang="ru-RU" dirty="0"/>
              <a:t>, </a:t>
            </a:r>
            <a:r>
              <a:rPr lang="ru-RU" dirty="0" err="1"/>
              <a:t>травми</a:t>
            </a:r>
            <a:r>
              <a:rPr lang="ru-RU" dirty="0"/>
              <a:t> </a:t>
            </a:r>
            <a:r>
              <a:rPr lang="ru-RU" dirty="0" err="1"/>
              <a:t>або</a:t>
            </a:r>
            <a:r>
              <a:rPr lang="ru-RU" dirty="0"/>
              <a:t> </a:t>
            </a:r>
            <a:r>
              <a:rPr lang="ru-RU" dirty="0" err="1"/>
              <a:t>інших</a:t>
            </a:r>
            <a:r>
              <a:rPr lang="ru-RU" dirty="0"/>
              <a:t> причин (</a:t>
            </a:r>
            <a:r>
              <a:rPr lang="ru-RU" dirty="0" err="1"/>
              <a:t>вагітність</a:t>
            </a:r>
            <a:r>
              <a:rPr lang="ru-RU" dirty="0"/>
              <a:t> та пологи, карантин </a:t>
            </a:r>
            <a:r>
              <a:rPr lang="ru-RU" dirty="0" err="1"/>
              <a:t>тощо</a:t>
            </a:r>
            <a:r>
              <a:rPr lang="ru-RU" dirty="0"/>
              <a:t>), яка </a:t>
            </a:r>
            <a:r>
              <a:rPr lang="ru-RU" dirty="0" err="1"/>
              <a:t>має</a:t>
            </a:r>
            <a:r>
              <a:rPr lang="ru-RU" dirty="0"/>
              <a:t> </a:t>
            </a:r>
            <a:r>
              <a:rPr lang="ru-RU" dirty="0" err="1"/>
              <a:t>тимчасовий</a:t>
            </a:r>
            <a:r>
              <a:rPr lang="ru-RU" dirty="0"/>
              <a:t> </a:t>
            </a:r>
            <a:r>
              <a:rPr lang="ru-RU" dirty="0" err="1"/>
              <a:t>зворотний</a:t>
            </a:r>
            <a:r>
              <a:rPr lang="ru-RU" dirty="0"/>
              <a:t> характер </a:t>
            </a:r>
            <a:r>
              <a:rPr lang="ru-RU" dirty="0" err="1"/>
              <a:t>під</a:t>
            </a:r>
            <a:r>
              <a:rPr lang="ru-RU" dirty="0"/>
              <a:t> </a:t>
            </a:r>
            <a:r>
              <a:rPr lang="ru-RU" dirty="0" err="1"/>
              <a:t>впливом</a:t>
            </a:r>
            <a:r>
              <a:rPr lang="ru-RU" dirty="0"/>
              <a:t> </a:t>
            </a:r>
            <a:r>
              <a:rPr lang="ru-RU" dirty="0" err="1"/>
              <a:t>лікування</a:t>
            </a:r>
            <a:r>
              <a:rPr lang="ru-RU" dirty="0"/>
              <a:t>, </a:t>
            </a:r>
            <a:r>
              <a:rPr lang="ru-RU" dirty="0" err="1"/>
              <a:t>реабілітації</a:t>
            </a:r>
            <a:r>
              <a:rPr lang="ru-RU" dirty="0"/>
              <a:t>, </a:t>
            </a:r>
            <a:r>
              <a:rPr lang="ru-RU" dirty="0" err="1"/>
              <a:t>інших</a:t>
            </a:r>
            <a:r>
              <a:rPr lang="ru-RU" dirty="0"/>
              <a:t> </a:t>
            </a:r>
            <a:r>
              <a:rPr lang="ru-RU" dirty="0" err="1"/>
              <a:t>заходів</a:t>
            </a:r>
            <a:r>
              <a:rPr lang="ru-RU" dirty="0"/>
              <a:t> </a:t>
            </a:r>
            <a:r>
              <a:rPr lang="ru-RU" dirty="0" err="1"/>
              <a:t>медичного</a:t>
            </a:r>
            <a:r>
              <a:rPr lang="ru-RU" dirty="0"/>
              <a:t> характеру, та </a:t>
            </a:r>
            <a:r>
              <a:rPr lang="ru-RU" dirty="0" err="1"/>
              <a:t>триває</a:t>
            </a:r>
            <a:r>
              <a:rPr lang="ru-RU" dirty="0"/>
              <a:t> до </a:t>
            </a:r>
            <a:r>
              <a:rPr lang="ru-RU" dirty="0" err="1"/>
              <a:t>відновлення</a:t>
            </a:r>
            <a:r>
              <a:rPr lang="ru-RU" dirty="0"/>
              <a:t> </a:t>
            </a:r>
            <a:r>
              <a:rPr lang="ru-RU" dirty="0" err="1"/>
              <a:t>працездатності</a:t>
            </a:r>
            <a:r>
              <a:rPr lang="ru-RU" dirty="0"/>
              <a:t> </a:t>
            </a:r>
            <a:r>
              <a:rPr lang="ru-RU" dirty="0" err="1"/>
              <a:t>або</a:t>
            </a:r>
            <a:r>
              <a:rPr lang="ru-RU" dirty="0"/>
              <a:t> до </a:t>
            </a:r>
            <a:r>
              <a:rPr lang="ru-RU" dirty="0" err="1"/>
              <a:t>закінчення</a:t>
            </a:r>
            <a:r>
              <a:rPr lang="ru-RU" dirty="0"/>
              <a:t> причин, </a:t>
            </a:r>
            <a:r>
              <a:rPr lang="ru-RU" dirty="0" err="1"/>
              <a:t>які</a:t>
            </a:r>
            <a:r>
              <a:rPr lang="ru-RU" dirty="0"/>
              <a:t> </a:t>
            </a:r>
            <a:r>
              <a:rPr lang="ru-RU" dirty="0" err="1"/>
              <a:t>унеможливлюють</a:t>
            </a:r>
            <a:r>
              <a:rPr lang="ru-RU" dirty="0"/>
              <a:t> </a:t>
            </a:r>
            <a:r>
              <a:rPr lang="ru-RU" dirty="0" err="1"/>
              <a:t>виконання</a:t>
            </a:r>
            <a:r>
              <a:rPr lang="ru-RU" dirty="0"/>
              <a:t> </a:t>
            </a:r>
            <a:r>
              <a:rPr lang="ru-RU" dirty="0" err="1"/>
              <a:t>роботи</a:t>
            </a:r>
            <a:r>
              <a:rPr lang="ru-RU" dirty="0"/>
              <a:t>. </a:t>
            </a:r>
            <a:r>
              <a:rPr lang="ru-RU" dirty="0" err="1"/>
              <a:t>Тимчасова</a:t>
            </a:r>
            <a:r>
              <a:rPr lang="ru-RU" dirty="0"/>
              <a:t> </a:t>
            </a:r>
            <a:r>
              <a:rPr lang="ru-RU" dirty="0" err="1"/>
              <a:t>непрацездатність</a:t>
            </a:r>
            <a:r>
              <a:rPr lang="ru-RU" dirty="0"/>
              <a:t> </a:t>
            </a:r>
            <a:r>
              <a:rPr lang="ru-RU" dirty="0" err="1"/>
              <a:t>обраховується</a:t>
            </a:r>
            <a:r>
              <a:rPr lang="ru-RU" dirty="0"/>
              <a:t> в </a:t>
            </a:r>
            <a:r>
              <a:rPr lang="ru-RU" dirty="0" err="1"/>
              <a:t>календарних</a:t>
            </a:r>
            <a:r>
              <a:rPr lang="ru-RU" dirty="0"/>
              <a:t> днях.</a:t>
            </a:r>
          </a:p>
          <a:p>
            <a:endParaRPr lang="uk-UA" dirty="0"/>
          </a:p>
        </p:txBody>
      </p:sp>
    </p:spTree>
    <p:extLst>
      <p:ext uri="{BB962C8B-B14F-4D97-AF65-F5344CB8AC3E}">
        <p14:creationId xmlns:p14="http://schemas.microsoft.com/office/powerpoint/2010/main" val="218033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3ED602-5774-102D-0EE4-3C87DEB61162}"/>
              </a:ext>
            </a:extLst>
          </p:cNvPr>
          <p:cNvPicPr>
            <a:picLocks noChangeAspect="1"/>
          </p:cNvPicPr>
          <p:nvPr/>
        </p:nvPicPr>
        <p:blipFill>
          <a:blip r:embed="rId2"/>
          <a:stretch>
            <a:fillRect/>
          </a:stretch>
        </p:blipFill>
        <p:spPr>
          <a:xfrm>
            <a:off x="8244675" y="1772817"/>
            <a:ext cx="3810330" cy="2377646"/>
          </a:xfrm>
          <a:prstGeom prst="rect">
            <a:avLst/>
          </a:prstGeom>
        </p:spPr>
      </p:pic>
      <p:sp>
        <p:nvSpPr>
          <p:cNvPr id="3" name="Content Placeholder 2">
            <a:extLst>
              <a:ext uri="{FF2B5EF4-FFF2-40B4-BE49-F238E27FC236}">
                <a16:creationId xmlns:a16="http://schemas.microsoft.com/office/drawing/2014/main" id="{8BAB542F-6B65-FFE9-885F-2778F775851D}"/>
              </a:ext>
            </a:extLst>
          </p:cNvPr>
          <p:cNvSpPr>
            <a:spLocks noGrp="1"/>
          </p:cNvSpPr>
          <p:nvPr>
            <p:ph idx="1"/>
          </p:nvPr>
        </p:nvSpPr>
        <p:spPr>
          <a:xfrm>
            <a:off x="1024129" y="568960"/>
            <a:ext cx="8658352" cy="5740400"/>
          </a:xfrm>
        </p:spPr>
        <p:txBody>
          <a:bodyPr>
            <a:normAutofit lnSpcReduction="10000"/>
          </a:bodyPr>
          <a:lstStyle/>
          <a:p>
            <a:r>
              <a:rPr lang="uk-UA" b="1" dirty="0"/>
              <a:t>Листок непрацездатності (е-лікарняний) </a:t>
            </a:r>
            <a:r>
              <a:rPr lang="uk-UA" dirty="0"/>
              <a:t>- сформований (виданий) програмними засобами Електронного реєстру листків непрацездатності на підставі медичного висновку про тимчасову непрацездатність або документа, що засвідчує факт усиновлення дитини, і зареєстрований за єдиним реєстраційним номером листка непрацездатності у Реєстрі електронний документ, що є підставою для:</a:t>
            </a:r>
          </a:p>
          <a:p>
            <a:pPr>
              <a:buFont typeface="Arial" panose="020B0604020202020204" pitchFamily="34" charset="0"/>
              <a:buChar char="•"/>
            </a:pPr>
            <a:r>
              <a:rPr lang="uk-UA" dirty="0"/>
              <a:t>звільнення від роботи;</a:t>
            </a:r>
          </a:p>
          <a:p>
            <a:pPr>
              <a:buFont typeface="Arial" panose="020B0604020202020204" pitchFamily="34" charset="0"/>
              <a:buChar char="•"/>
            </a:pPr>
            <a:r>
              <a:rPr lang="uk-UA" dirty="0"/>
              <a:t>оплати перших п’яти днів тимчасової непрацездатності;</a:t>
            </a:r>
          </a:p>
          <a:p>
            <a:pPr>
              <a:buFont typeface="Arial" panose="020B0604020202020204" pitchFamily="34" charset="0"/>
              <a:buChar char="•"/>
            </a:pPr>
            <a:r>
              <a:rPr lang="uk-UA" dirty="0"/>
              <a:t>призначення матеріального забезпечення;</a:t>
            </a:r>
          </a:p>
          <a:p>
            <a:pPr>
              <a:buFont typeface="Arial" panose="020B0604020202020204" pitchFamily="34" charset="0"/>
              <a:buChar char="•"/>
            </a:pPr>
            <a:r>
              <a:rPr lang="uk-UA" dirty="0"/>
              <a:t>надання соціальних послуг відповідно до законодавства про загальнообов’язкове державне соціальне страхування (пункт 1 Порядку організації ведення Електронного реєстру листків непрацездатності та надання інформації з нього, затвердженого постановою Кабінету Міністрів України від 17 квітня 2019 року № 328).</a:t>
            </a:r>
          </a:p>
          <a:p>
            <a:pPr algn="ctr"/>
            <a:r>
              <a:rPr lang="uk-UA" b="1" dirty="0"/>
              <a:t>Заклади охорони здоров'я України перейшли на оформлення е-лікарняних з 1 жовтня 2021 року.</a:t>
            </a:r>
          </a:p>
          <a:p>
            <a:endParaRPr lang="uk-UA" dirty="0"/>
          </a:p>
        </p:txBody>
      </p:sp>
    </p:spTree>
    <p:extLst>
      <p:ext uri="{BB962C8B-B14F-4D97-AF65-F5344CB8AC3E}">
        <p14:creationId xmlns:p14="http://schemas.microsoft.com/office/powerpoint/2010/main" val="313899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B2C6E0-18E7-D875-BE31-AB079CDB25FF}"/>
              </a:ext>
            </a:extLst>
          </p:cNvPr>
          <p:cNvPicPr>
            <a:picLocks noChangeAspect="1"/>
          </p:cNvPicPr>
          <p:nvPr/>
        </p:nvPicPr>
        <p:blipFill>
          <a:blip r:embed="rId2"/>
          <a:stretch>
            <a:fillRect/>
          </a:stretch>
        </p:blipFill>
        <p:spPr>
          <a:xfrm>
            <a:off x="6332690" y="2748121"/>
            <a:ext cx="5612929" cy="3788727"/>
          </a:xfrm>
          <a:prstGeom prst="rect">
            <a:avLst/>
          </a:prstGeom>
        </p:spPr>
      </p:pic>
      <p:sp>
        <p:nvSpPr>
          <p:cNvPr id="4" name="Прямоугольник 1">
            <a:extLst>
              <a:ext uri="{FF2B5EF4-FFF2-40B4-BE49-F238E27FC236}">
                <a16:creationId xmlns:a16="http://schemas.microsoft.com/office/drawing/2014/main" id="{46111545-C712-DCD4-B0E8-FB3FEB745211}"/>
              </a:ext>
            </a:extLst>
          </p:cNvPr>
          <p:cNvSpPr>
            <a:spLocks noGrp="1"/>
          </p:cNvSpPr>
          <p:nvPr>
            <p:ph idx="1"/>
          </p:nvPr>
        </p:nvSpPr>
        <p:spPr>
          <a:xfrm>
            <a:off x="1235869" y="619760"/>
            <a:ext cx="9720262" cy="4854662"/>
          </a:xfrm>
          <a:prstGeom prst="rect">
            <a:avLst/>
          </a:prstGeom>
        </p:spPr>
        <p:txBody>
          <a:bodyPr wrap="square">
            <a:spAutoFit/>
          </a:bodyPr>
          <a:lstStyle/>
          <a:p>
            <a:r>
              <a:rPr lang="uk-UA" sz="2400" b="1" u="sng" dirty="0"/>
              <a:t>Стійким порушенням працездатності </a:t>
            </a:r>
            <a:r>
              <a:rPr lang="uk-UA" sz="2400" dirty="0"/>
              <a:t>(інвалідністю) називають такий стан, при якому функціональні й органічні порушення, обумовлені захворюванням чи каліцтвом, анатомічним дефектом носять стійкий або постійний характер і перешкоджають продовженню роботи з основної професії на тривалий чи постійній період.</a:t>
            </a:r>
          </a:p>
          <a:p>
            <a:r>
              <a:rPr lang="uk-UA" sz="2400" dirty="0"/>
              <a:t>Критерії визначення груп інвалідності. </a:t>
            </a:r>
          </a:p>
          <a:p>
            <a:r>
              <a:rPr lang="uk-UA" sz="2400" dirty="0"/>
              <a:t>У разі виражених анатомо-морфологічних або інших функціональних порушень і значного зниження кваліфікації людини встановлюється стійка непрацездатність (інвалідність).</a:t>
            </a:r>
          </a:p>
          <a:p>
            <a:r>
              <a:rPr lang="uk-UA" sz="2400" dirty="0"/>
              <a:t>Залежно від ступеня втрати здоров'я інвалідність поділяється на три групи.</a:t>
            </a:r>
          </a:p>
          <a:p>
            <a:endParaRPr lang="uk-UA" sz="2800" dirty="0"/>
          </a:p>
        </p:txBody>
      </p:sp>
    </p:spTree>
    <p:extLst>
      <p:ext uri="{BB962C8B-B14F-4D97-AF65-F5344CB8AC3E}">
        <p14:creationId xmlns:p14="http://schemas.microsoft.com/office/powerpoint/2010/main" val="163307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7B4970-3860-95A8-ED22-249057FE15C0}"/>
              </a:ext>
            </a:extLst>
          </p:cNvPr>
          <p:cNvPicPr>
            <a:picLocks noChangeAspect="1"/>
          </p:cNvPicPr>
          <p:nvPr/>
        </p:nvPicPr>
        <p:blipFill>
          <a:blip r:embed="rId2"/>
          <a:stretch>
            <a:fillRect/>
          </a:stretch>
        </p:blipFill>
        <p:spPr>
          <a:xfrm>
            <a:off x="4278053" y="2763362"/>
            <a:ext cx="6744853" cy="3820318"/>
          </a:xfrm>
          <a:prstGeom prst="rect">
            <a:avLst/>
          </a:prstGeom>
        </p:spPr>
      </p:pic>
      <p:sp>
        <p:nvSpPr>
          <p:cNvPr id="3" name="Content Placeholder 2">
            <a:extLst>
              <a:ext uri="{FF2B5EF4-FFF2-40B4-BE49-F238E27FC236}">
                <a16:creationId xmlns:a16="http://schemas.microsoft.com/office/drawing/2014/main" id="{E1F1C765-0844-AEAE-7FC1-383459CF59D6}"/>
              </a:ext>
            </a:extLst>
          </p:cNvPr>
          <p:cNvSpPr>
            <a:spLocks noGrp="1"/>
          </p:cNvSpPr>
          <p:nvPr>
            <p:ph idx="1"/>
          </p:nvPr>
        </p:nvSpPr>
        <p:spPr>
          <a:xfrm>
            <a:off x="1024128" y="650240"/>
            <a:ext cx="9720071" cy="5659120"/>
          </a:xfrm>
        </p:spPr>
        <p:txBody>
          <a:bodyPr/>
          <a:lstStyle/>
          <a:p>
            <a:r>
              <a:rPr lang="uk-UA" dirty="0"/>
              <a:t>Підставою для встановлення </a:t>
            </a:r>
            <a:r>
              <a:rPr lang="uk-UA" b="1" dirty="0"/>
              <a:t>І групи </a:t>
            </a:r>
            <a:r>
              <a:rPr lang="uk-UA" dirty="0"/>
              <a:t>інвалідності є різко виражене обмеження життєдіяльності, зумовлене захворюванням, наслідками травми, вродженими  дефектами, що призводить до значної соціальної дезадаптації внаслідок неможливості навчання, спілкування, орієнтації, контролю за своєю поведінкою, пересування, самообслуговування, участі у трудовій діяльності, якщо вказані порушення зумовлюють потребу в постійному сторонньому догляді та допомозі.</a:t>
            </a:r>
          </a:p>
          <a:p>
            <a:endParaRPr lang="uk-UA" dirty="0"/>
          </a:p>
        </p:txBody>
      </p:sp>
    </p:spTree>
    <p:extLst>
      <p:ext uri="{BB962C8B-B14F-4D97-AF65-F5344CB8AC3E}">
        <p14:creationId xmlns:p14="http://schemas.microsoft.com/office/powerpoint/2010/main" val="4072331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2312F9-61CD-AC20-E75F-FB05AE2717BF}"/>
              </a:ext>
            </a:extLst>
          </p:cNvPr>
          <p:cNvPicPr>
            <a:picLocks noChangeAspect="1"/>
          </p:cNvPicPr>
          <p:nvPr/>
        </p:nvPicPr>
        <p:blipFill>
          <a:blip r:embed="rId2"/>
          <a:stretch>
            <a:fillRect/>
          </a:stretch>
        </p:blipFill>
        <p:spPr>
          <a:xfrm>
            <a:off x="6327364" y="3129280"/>
            <a:ext cx="5436562" cy="3627120"/>
          </a:xfrm>
          <a:prstGeom prst="rect">
            <a:avLst/>
          </a:prstGeom>
        </p:spPr>
      </p:pic>
      <p:sp>
        <p:nvSpPr>
          <p:cNvPr id="3" name="Content Placeholder 2">
            <a:extLst>
              <a:ext uri="{FF2B5EF4-FFF2-40B4-BE49-F238E27FC236}">
                <a16:creationId xmlns:a16="http://schemas.microsoft.com/office/drawing/2014/main" id="{9BFB30B8-37D4-CABA-4A99-BB1E6B939AA8}"/>
              </a:ext>
            </a:extLst>
          </p:cNvPr>
          <p:cNvSpPr>
            <a:spLocks noGrp="1"/>
          </p:cNvSpPr>
          <p:nvPr>
            <p:ph idx="1"/>
          </p:nvPr>
        </p:nvSpPr>
        <p:spPr>
          <a:xfrm>
            <a:off x="1024128" y="467360"/>
            <a:ext cx="9720071" cy="5842000"/>
          </a:xfrm>
        </p:spPr>
        <p:txBody>
          <a:bodyPr/>
          <a:lstStyle/>
          <a:p>
            <a:r>
              <a:rPr lang="uk-UA" b="1" dirty="0"/>
              <a:t>Другу групу </a:t>
            </a:r>
            <a:r>
              <a:rPr lang="uk-UA" dirty="0"/>
              <a:t>інвалідності встановлюють у разі вираженого обмеження життєдіяльності, зумовленого захворюваннями, наслідками травми, природженими дефектами, що не потребує постійного стороннього догляду чи допомоги інвалідові, але призводить до вираженої соціальної дезадаптації внаслідок значного утруднення навчання, спілкування, орієнтації, контролю за своєю поведінкою, пересування, самообслуговування, участі у трудовій діяльності або неможливості працювати. За умови забезпечення засобами компенсації анатомічних дефектів чи порушених функцій організму, створення спеціальних умов праці на виробництві чи вдома інваліди </a:t>
            </a:r>
            <a:r>
              <a:rPr lang="en-US" dirty="0"/>
              <a:t>II </a:t>
            </a:r>
            <a:r>
              <a:rPr lang="uk-UA" dirty="0"/>
              <a:t>групи можуть виконувати різні види роботи.</a:t>
            </a:r>
          </a:p>
          <a:p>
            <a:endParaRPr lang="uk-UA" dirty="0"/>
          </a:p>
        </p:txBody>
      </p:sp>
    </p:spTree>
    <p:extLst>
      <p:ext uri="{BB962C8B-B14F-4D97-AF65-F5344CB8AC3E}">
        <p14:creationId xmlns:p14="http://schemas.microsoft.com/office/powerpoint/2010/main" val="2004235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BA146-4087-C443-1754-923DC0CC2AEC}"/>
              </a:ext>
            </a:extLst>
          </p:cNvPr>
          <p:cNvSpPr>
            <a:spLocks noGrp="1"/>
          </p:cNvSpPr>
          <p:nvPr>
            <p:ph idx="1"/>
          </p:nvPr>
        </p:nvSpPr>
        <p:spPr>
          <a:xfrm>
            <a:off x="1034288" y="670560"/>
            <a:ext cx="9720071" cy="5791200"/>
          </a:xfrm>
        </p:spPr>
        <p:txBody>
          <a:bodyPr/>
          <a:lstStyle/>
          <a:p>
            <a:r>
              <a:rPr lang="uk-UA" b="1" dirty="0"/>
              <a:t>Третю групу </a:t>
            </a:r>
            <a:r>
              <a:rPr lang="uk-UA" dirty="0"/>
              <a:t>інвалідності встановлюють у разі обмеження життєдіяльності, зумовленого захворюванням, наслідками травми, природженими дефектами, що призводить до зниження можливостей соціальної адаптації внаслідок утруднення навчання, спілкування, пересування, участі у трудовій діяльності (значне зменшення обсягу трудової діяльності або зниження кваліфікації, значні утруднення у виконанні професійної роботи внаслідок анатомічних дефектів).</a:t>
            </a:r>
          </a:p>
          <a:p>
            <a:endParaRPr lang="uk-UA" dirty="0"/>
          </a:p>
        </p:txBody>
      </p:sp>
      <p:pic>
        <p:nvPicPr>
          <p:cNvPr id="4" name="Picture 3">
            <a:extLst>
              <a:ext uri="{FF2B5EF4-FFF2-40B4-BE49-F238E27FC236}">
                <a16:creationId xmlns:a16="http://schemas.microsoft.com/office/drawing/2014/main" id="{CE3EFBBB-2CE6-A679-53CF-95564FED5F99}"/>
              </a:ext>
            </a:extLst>
          </p:cNvPr>
          <p:cNvPicPr>
            <a:picLocks noChangeAspect="1"/>
          </p:cNvPicPr>
          <p:nvPr/>
        </p:nvPicPr>
        <p:blipFill>
          <a:blip r:embed="rId2"/>
          <a:stretch>
            <a:fillRect/>
          </a:stretch>
        </p:blipFill>
        <p:spPr>
          <a:xfrm>
            <a:off x="8028940" y="3032760"/>
            <a:ext cx="3429000" cy="3429000"/>
          </a:xfrm>
          <a:prstGeom prst="rect">
            <a:avLst/>
          </a:prstGeom>
        </p:spPr>
      </p:pic>
    </p:spTree>
    <p:extLst>
      <p:ext uri="{BB962C8B-B14F-4D97-AF65-F5344CB8AC3E}">
        <p14:creationId xmlns:p14="http://schemas.microsoft.com/office/powerpoint/2010/main" val="1368516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68847-C928-1175-1587-FAADE34239D1}"/>
              </a:ext>
            </a:extLst>
          </p:cNvPr>
          <p:cNvSpPr>
            <a:spLocks noGrp="1"/>
          </p:cNvSpPr>
          <p:nvPr>
            <p:ph idx="1"/>
          </p:nvPr>
        </p:nvSpPr>
        <p:spPr>
          <a:xfrm>
            <a:off x="1024128" y="690880"/>
            <a:ext cx="9720071" cy="5618480"/>
          </a:xfrm>
        </p:spPr>
        <p:txBody>
          <a:bodyPr>
            <a:normAutofit/>
          </a:bodyPr>
          <a:lstStyle/>
          <a:p>
            <a:r>
              <a:rPr lang="uk-UA" dirty="0"/>
              <a:t>Третю групу інвалідності встановлюють у разі значного зниження працездатності у таких випадках:</a:t>
            </a:r>
          </a:p>
          <a:p>
            <a:r>
              <a:rPr lang="uk-UA" dirty="0"/>
              <a:t>а)за станом здоров'я хворого необхідно перевести на іншу роботу, нижчої кваліфікації;</a:t>
            </a:r>
          </a:p>
          <a:p>
            <a:r>
              <a:rPr lang="uk-UA" dirty="0"/>
              <a:t>б)потрібні значні зміни умов праці попередньої професії, які призведуть до значного скорочення обсягу виробничої діяльності;</a:t>
            </a:r>
          </a:p>
          <a:p>
            <a:r>
              <a:rPr lang="uk-UA" dirty="0"/>
              <a:t>в)за станом здоров'я існує значне обмеження можливостей працевлаштування внаслідок виражених функціональних порушень в осіб із низькою кваліфікацією або тих, хто раніше не працював.</a:t>
            </a:r>
          </a:p>
          <a:p>
            <a:endParaRPr lang="uk-UA" dirty="0"/>
          </a:p>
          <a:p>
            <a:r>
              <a:rPr lang="uk-UA" dirty="0"/>
              <a:t>Групи інвалідності визначають МСЕК, що організуються у самостійні центри, бюро при головних управліннях охорони здоров'я</a:t>
            </a:r>
          </a:p>
          <a:p>
            <a:endParaRPr lang="uk-UA" dirty="0"/>
          </a:p>
        </p:txBody>
      </p:sp>
    </p:spTree>
    <p:extLst>
      <p:ext uri="{BB962C8B-B14F-4D97-AF65-F5344CB8AC3E}">
        <p14:creationId xmlns:p14="http://schemas.microsoft.com/office/powerpoint/2010/main" val="4120695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E25775-8906-34CF-B9A7-20C5C81DFDBB}"/>
              </a:ext>
            </a:extLst>
          </p:cNvPr>
          <p:cNvPicPr>
            <a:picLocks noChangeAspect="1"/>
          </p:cNvPicPr>
          <p:nvPr/>
        </p:nvPicPr>
        <p:blipFill>
          <a:blip r:embed="rId2"/>
          <a:stretch>
            <a:fillRect/>
          </a:stretch>
        </p:blipFill>
        <p:spPr>
          <a:xfrm>
            <a:off x="1103353" y="1809045"/>
            <a:ext cx="11088647" cy="5048955"/>
          </a:xfrm>
          <a:prstGeom prst="rect">
            <a:avLst/>
          </a:prstGeom>
        </p:spPr>
      </p:pic>
      <p:sp>
        <p:nvSpPr>
          <p:cNvPr id="3" name="Content Placeholder 2">
            <a:extLst>
              <a:ext uri="{FF2B5EF4-FFF2-40B4-BE49-F238E27FC236}">
                <a16:creationId xmlns:a16="http://schemas.microsoft.com/office/drawing/2014/main" id="{3E83ADBE-F733-6B69-07C5-71BCA69800BE}"/>
              </a:ext>
            </a:extLst>
          </p:cNvPr>
          <p:cNvSpPr>
            <a:spLocks noGrp="1"/>
          </p:cNvSpPr>
          <p:nvPr>
            <p:ph idx="1"/>
          </p:nvPr>
        </p:nvSpPr>
        <p:spPr>
          <a:xfrm>
            <a:off x="1024128" y="538480"/>
            <a:ext cx="9720071" cy="5770880"/>
          </a:xfrm>
        </p:spPr>
        <p:txBody>
          <a:bodyPr/>
          <a:lstStyle/>
          <a:p>
            <a:r>
              <a:rPr lang="uk-UA" dirty="0"/>
              <a:t>Експертизу стійкої непрацездатності, або інвалідності, проводять медико-соціальні експертні комісії (МСЕК).</a:t>
            </a:r>
          </a:p>
          <a:p>
            <a:r>
              <a:rPr lang="uk-UA" dirty="0"/>
              <a:t>У МСЕК з метою виявлення </a:t>
            </a:r>
            <a:r>
              <a:rPr lang="uk-UA" dirty="0" err="1"/>
              <a:t>компенсаторно</a:t>
            </a:r>
            <a:r>
              <a:rPr lang="uk-UA" dirty="0"/>
              <a:t>-адаптивних можливостей проходять огляд громадяни, які частково чи повністю втратили здоров’я внаслідок захворювання, травм, вроджених дефектів, що обмежують їх життєдіяльність, а також ті, що за чинним законодавством мають право на соціальну допомогу.</a:t>
            </a:r>
          </a:p>
          <a:p>
            <a:endParaRPr lang="uk-UA" dirty="0"/>
          </a:p>
        </p:txBody>
      </p:sp>
    </p:spTree>
    <p:extLst>
      <p:ext uri="{BB962C8B-B14F-4D97-AF65-F5344CB8AC3E}">
        <p14:creationId xmlns:p14="http://schemas.microsoft.com/office/powerpoint/2010/main" val="264018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0208-388A-C2CA-DF95-7AFD00965183}"/>
              </a:ext>
            </a:extLst>
          </p:cNvPr>
          <p:cNvSpPr>
            <a:spLocks noGrp="1"/>
          </p:cNvSpPr>
          <p:nvPr>
            <p:ph type="title"/>
          </p:nvPr>
        </p:nvSpPr>
        <p:spPr>
          <a:xfrm>
            <a:off x="1024128" y="585216"/>
            <a:ext cx="9720072" cy="552704"/>
          </a:xfrm>
        </p:spPr>
        <p:txBody>
          <a:bodyPr>
            <a:normAutofit fontScale="90000"/>
          </a:bodyPr>
          <a:lstStyle/>
          <a:p>
            <a:pPr algn="ctr"/>
            <a:r>
              <a:rPr lang="uk-UA" sz="2000" b="1" dirty="0"/>
              <a:t>Медико-соціальна експертна комісія встановлює:</a:t>
            </a:r>
            <a:br>
              <a:rPr lang="uk-UA" sz="2000" b="1" dirty="0"/>
            </a:br>
            <a:endParaRPr lang="uk-UA" sz="2000" b="1" dirty="0"/>
          </a:p>
        </p:txBody>
      </p:sp>
      <p:sp>
        <p:nvSpPr>
          <p:cNvPr id="3" name="Content Placeholder 2">
            <a:extLst>
              <a:ext uri="{FF2B5EF4-FFF2-40B4-BE49-F238E27FC236}">
                <a16:creationId xmlns:a16="http://schemas.microsoft.com/office/drawing/2014/main" id="{0E3A7479-F483-3688-6CB4-6494F41C16CE}"/>
              </a:ext>
            </a:extLst>
          </p:cNvPr>
          <p:cNvSpPr>
            <a:spLocks noGrp="1"/>
          </p:cNvSpPr>
          <p:nvPr>
            <p:ph idx="1"/>
          </p:nvPr>
        </p:nvSpPr>
        <p:spPr>
          <a:xfrm>
            <a:off x="1011936" y="965200"/>
            <a:ext cx="9720071" cy="5567680"/>
          </a:xfrm>
        </p:spPr>
        <p:txBody>
          <a:bodyPr>
            <a:normAutofit fontScale="92500" lnSpcReduction="10000"/>
          </a:bodyPr>
          <a:lstStyle/>
          <a:p>
            <a:r>
              <a:rPr lang="uk-UA" dirty="0"/>
              <a:t>- групу інвалідності, її причину й час настання. Особа може одночасно бути визнана особою з інвалідністю однієї групи й лише з однієї причини. При підвищенні групи інвалідності в разі виникнення більш тяжкого захворювання причина інвалідності встановлюється на вибір особи з інвалідністю. У разі, якщо однією з причин інвалідності є інвалідність з дитинства, указують дві причини інвалідності;</a:t>
            </a:r>
          </a:p>
          <a:p>
            <a:r>
              <a:rPr lang="uk-UA" dirty="0"/>
              <a:t>- види трудової діяльності, рекомендовані особі з інвалідністю за станом здоров’я. Висновок про нездатність до трудової діяльності внаслідок інвалідності готується винятково за згодою особи з інвалідністю (крім випадків, коли особу з інвалідністю визнано недієздатною);</a:t>
            </a:r>
          </a:p>
          <a:p>
            <a:r>
              <a:rPr lang="uk-UA" dirty="0"/>
              <a:t>- причинний зв’язок інвалідності із захворюванням чи каліцтвом, що виникли в дитинстві, уродженою вадою;</a:t>
            </a:r>
          </a:p>
          <a:p>
            <a:r>
              <a:rPr lang="uk-UA" dirty="0"/>
              <a:t>- ступінь втрати професійної працездатності потерпілим від нещасного випадку на виробництві чи професійного захворювання;</a:t>
            </a:r>
          </a:p>
          <a:p>
            <a:r>
              <a:rPr lang="uk-UA" dirty="0"/>
              <a:t>- ступінь утрати здоров’я, групу інвалідності, причину, зв’язок і час настання інвалідності громадян, які постраждали внаслідок політичних репресій або Чорнобильської катастрофи;</a:t>
            </a:r>
          </a:p>
          <a:p>
            <a:r>
              <a:rPr lang="uk-UA" dirty="0"/>
              <a:t>- медичні показання на право одержання особами з інвалідністю спеціального автомобільного транспорту й протипоказання до керування ним.</a:t>
            </a:r>
          </a:p>
          <a:p>
            <a:endParaRPr lang="uk-UA" dirty="0"/>
          </a:p>
          <a:p>
            <a:endParaRPr lang="uk-UA" dirty="0"/>
          </a:p>
        </p:txBody>
      </p:sp>
    </p:spTree>
    <p:extLst>
      <p:ext uri="{BB962C8B-B14F-4D97-AF65-F5344CB8AC3E}">
        <p14:creationId xmlns:p14="http://schemas.microsoft.com/office/powerpoint/2010/main" val="1093211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14EE-F83E-E2CC-BD3C-B68CA5BCAB56}"/>
              </a:ext>
            </a:extLst>
          </p:cNvPr>
          <p:cNvSpPr>
            <a:spLocks noGrp="1"/>
          </p:cNvSpPr>
          <p:nvPr>
            <p:ph type="title"/>
          </p:nvPr>
        </p:nvSpPr>
        <p:spPr>
          <a:xfrm>
            <a:off x="1024128" y="585216"/>
            <a:ext cx="9720072" cy="390144"/>
          </a:xfrm>
        </p:spPr>
        <p:txBody>
          <a:bodyPr>
            <a:normAutofit fontScale="90000"/>
          </a:bodyPr>
          <a:lstStyle/>
          <a:p>
            <a:pPr algn="ctr"/>
            <a:r>
              <a:rPr lang="ru-RU" sz="2000" b="1" dirty="0"/>
              <a:t>Порядок </a:t>
            </a:r>
            <a:r>
              <a:rPr lang="ru-RU" sz="2000" b="1" dirty="0" err="1"/>
              <a:t>направлення</a:t>
            </a:r>
            <a:r>
              <a:rPr lang="ru-RU" sz="2000" b="1" dirty="0"/>
              <a:t> на медико-</a:t>
            </a:r>
            <a:r>
              <a:rPr lang="ru-RU" sz="2000" b="1" dirty="0" err="1"/>
              <a:t>соціальну</a:t>
            </a:r>
            <a:r>
              <a:rPr lang="ru-RU" sz="2000" b="1" dirty="0"/>
              <a:t> </a:t>
            </a:r>
            <a:r>
              <a:rPr lang="ru-RU" sz="2000" b="1" dirty="0" err="1"/>
              <a:t>експертну</a:t>
            </a:r>
            <a:r>
              <a:rPr lang="ru-RU" sz="2000" b="1" dirty="0"/>
              <a:t> </a:t>
            </a:r>
            <a:r>
              <a:rPr lang="ru-RU" sz="2000" b="1" dirty="0" err="1"/>
              <a:t>комісію</a:t>
            </a:r>
            <a:br>
              <a:rPr lang="ru-RU" sz="2000" b="1" dirty="0"/>
            </a:br>
            <a:endParaRPr lang="uk-UA" sz="2000" b="1" dirty="0"/>
          </a:p>
        </p:txBody>
      </p:sp>
      <p:sp>
        <p:nvSpPr>
          <p:cNvPr id="3" name="Content Placeholder 2">
            <a:extLst>
              <a:ext uri="{FF2B5EF4-FFF2-40B4-BE49-F238E27FC236}">
                <a16:creationId xmlns:a16="http://schemas.microsoft.com/office/drawing/2014/main" id="{FB1DCD5C-6B01-0B0B-7F0E-E5CD3F527934}"/>
              </a:ext>
            </a:extLst>
          </p:cNvPr>
          <p:cNvSpPr>
            <a:spLocks noGrp="1"/>
          </p:cNvSpPr>
          <p:nvPr>
            <p:ph idx="1"/>
          </p:nvPr>
        </p:nvSpPr>
        <p:spPr>
          <a:xfrm>
            <a:off x="1024128" y="780288"/>
            <a:ext cx="9720071" cy="5724144"/>
          </a:xfrm>
        </p:spPr>
        <p:txBody>
          <a:bodyPr>
            <a:normAutofit fontScale="92500" lnSpcReduction="10000"/>
          </a:bodyPr>
          <a:lstStyle/>
          <a:p>
            <a:r>
              <a:rPr lang="ru-RU" dirty="0"/>
              <a:t> </a:t>
            </a:r>
          </a:p>
          <a:p>
            <a:r>
              <a:rPr lang="ru-RU" dirty="0" err="1"/>
              <a:t>Направлення</a:t>
            </a:r>
            <a:r>
              <a:rPr lang="ru-RU" dirty="0"/>
              <a:t> </a:t>
            </a:r>
            <a:r>
              <a:rPr lang="ru-RU" dirty="0" err="1"/>
              <a:t>хворих</a:t>
            </a:r>
            <a:r>
              <a:rPr lang="ru-RU" dirty="0"/>
              <a:t> на МСЕК проводиться у </a:t>
            </a:r>
            <a:r>
              <a:rPr lang="ru-RU" dirty="0" err="1"/>
              <a:t>всіх</a:t>
            </a:r>
            <a:r>
              <a:rPr lang="ru-RU" dirty="0"/>
              <a:t> </a:t>
            </a:r>
            <a:r>
              <a:rPr lang="ru-RU" dirty="0" err="1"/>
              <a:t>випадках</a:t>
            </a:r>
            <a:r>
              <a:rPr lang="ru-RU" dirty="0"/>
              <a:t> (при </a:t>
            </a:r>
            <a:r>
              <a:rPr lang="ru-RU" dirty="0" err="1"/>
              <a:t>первинному</a:t>
            </a:r>
            <a:r>
              <a:rPr lang="ru-RU" dirty="0"/>
              <a:t> і повторному </a:t>
            </a:r>
            <a:r>
              <a:rPr lang="ru-RU" dirty="0" err="1"/>
              <a:t>освідченні</a:t>
            </a:r>
            <a:r>
              <a:rPr lang="ru-RU" dirty="0"/>
              <a:t>) </a:t>
            </a:r>
            <a:r>
              <a:rPr lang="ru-RU" dirty="0" err="1"/>
              <a:t>лікувально-профілактичними</a:t>
            </a:r>
            <a:r>
              <a:rPr lang="ru-RU" dirty="0"/>
              <a:t> закладами (ЛПЗ) за </a:t>
            </a:r>
            <a:r>
              <a:rPr lang="ru-RU" dirty="0" err="1"/>
              <a:t>місцем</a:t>
            </a:r>
            <a:r>
              <a:rPr lang="ru-RU" dirty="0"/>
              <a:t> </a:t>
            </a:r>
            <a:r>
              <a:rPr lang="ru-RU" dirty="0" err="1"/>
              <a:t>проживання</a:t>
            </a:r>
            <a:r>
              <a:rPr lang="ru-RU" dirty="0"/>
              <a:t> хворого </a:t>
            </a:r>
            <a:r>
              <a:rPr lang="ru-RU" dirty="0" err="1"/>
              <a:t>або</a:t>
            </a:r>
            <a:r>
              <a:rPr lang="ru-RU" dirty="0"/>
              <a:t> за </a:t>
            </a:r>
            <a:r>
              <a:rPr lang="ru-RU" dirty="0" err="1"/>
              <a:t>місцем</a:t>
            </a:r>
            <a:r>
              <a:rPr lang="ru-RU" dirty="0"/>
              <a:t> </a:t>
            </a:r>
            <a:r>
              <a:rPr lang="ru-RU" dirty="0" err="1"/>
              <a:t>лікування</a:t>
            </a:r>
            <a:r>
              <a:rPr lang="ru-RU" dirty="0"/>
              <a:t>.</a:t>
            </a:r>
          </a:p>
          <a:p>
            <a:r>
              <a:rPr lang="ru-RU" dirty="0"/>
              <a:t>У </a:t>
            </a:r>
            <a:r>
              <a:rPr lang="ru-RU" dirty="0" err="1"/>
              <a:t>направленні</a:t>
            </a:r>
            <a:r>
              <a:rPr lang="ru-RU" dirty="0"/>
              <a:t> на МСЕК детально </a:t>
            </a:r>
            <a:r>
              <a:rPr lang="ru-RU" dirty="0" err="1"/>
              <a:t>відображається</a:t>
            </a:r>
            <a:r>
              <a:rPr lang="ru-RU" dirty="0"/>
              <a:t> анамнез </a:t>
            </a:r>
            <a:r>
              <a:rPr lang="ru-RU" dirty="0" err="1"/>
              <a:t>захворювання</a:t>
            </a:r>
            <a:r>
              <a:rPr lang="ru-RU" dirty="0"/>
              <a:t> і </a:t>
            </a:r>
            <a:r>
              <a:rPr lang="ru-RU" dirty="0" err="1"/>
              <a:t>професійний</a:t>
            </a:r>
            <a:r>
              <a:rPr lang="ru-RU" dirty="0"/>
              <a:t> маршрут за роки до </a:t>
            </a:r>
            <a:r>
              <a:rPr lang="ru-RU" dirty="0" err="1"/>
              <a:t>захворювання</a:t>
            </a:r>
            <a:r>
              <a:rPr lang="ru-RU" dirty="0"/>
              <a:t>. </a:t>
            </a:r>
            <a:r>
              <a:rPr lang="ru-RU" dirty="0" err="1"/>
              <a:t>Відмічаються</a:t>
            </a:r>
            <a:r>
              <a:rPr lang="ru-RU" dirty="0"/>
              <a:t> </a:t>
            </a:r>
            <a:r>
              <a:rPr lang="ru-RU" dirty="0" err="1"/>
              <a:t>дані</a:t>
            </a:r>
            <a:r>
              <a:rPr lang="ru-RU" dirty="0"/>
              <a:t> про </a:t>
            </a:r>
            <a:r>
              <a:rPr lang="ru-RU" dirty="0" err="1"/>
              <a:t>працевлаштування</a:t>
            </a:r>
            <a:r>
              <a:rPr lang="ru-RU" dirty="0"/>
              <a:t> </a:t>
            </a:r>
            <a:r>
              <a:rPr lang="ru-RU" dirty="0" err="1"/>
              <a:t>або</a:t>
            </a:r>
            <a:r>
              <a:rPr lang="ru-RU" dirty="0"/>
              <a:t> </a:t>
            </a:r>
            <a:r>
              <a:rPr lang="ru-RU" dirty="0" err="1"/>
              <a:t>навчання</a:t>
            </a:r>
            <a:r>
              <a:rPr lang="ru-RU" dirty="0"/>
              <a:t> хворого до </a:t>
            </a:r>
            <a:r>
              <a:rPr lang="ru-RU" dirty="0" err="1"/>
              <a:t>направлення</a:t>
            </a:r>
            <a:r>
              <a:rPr lang="ru-RU" dirty="0"/>
              <a:t> на МСЕК, </a:t>
            </a:r>
            <a:r>
              <a:rPr lang="ru-RU" dirty="0" err="1"/>
              <a:t>дані</a:t>
            </a:r>
            <a:r>
              <a:rPr lang="ru-RU" dirty="0"/>
              <a:t> про </a:t>
            </a:r>
            <a:r>
              <a:rPr lang="ru-RU" dirty="0" err="1"/>
              <a:t>перебування</a:t>
            </a:r>
            <a:r>
              <a:rPr lang="ru-RU" dirty="0"/>
              <a:t> на листку </a:t>
            </a:r>
            <a:r>
              <a:rPr lang="ru-RU" dirty="0" err="1"/>
              <a:t>непрацездатності</a:t>
            </a:r>
            <a:r>
              <a:rPr lang="ru-RU" dirty="0"/>
              <a:t> . В </a:t>
            </a:r>
            <a:r>
              <a:rPr lang="ru-RU" dirty="0" err="1"/>
              <a:t>описанні</a:t>
            </a:r>
            <a:r>
              <a:rPr lang="ru-RU" dirty="0"/>
              <a:t> </a:t>
            </a:r>
            <a:r>
              <a:rPr lang="ru-RU" dirty="0" err="1"/>
              <a:t>скарг</a:t>
            </a:r>
            <a:r>
              <a:rPr lang="ru-RU" dirty="0"/>
              <a:t> та </a:t>
            </a:r>
            <a:r>
              <a:rPr lang="ru-RU" dirty="0" err="1"/>
              <a:t>об’єктивного</a:t>
            </a:r>
            <a:r>
              <a:rPr lang="ru-RU" dirty="0"/>
              <a:t> статусу </a:t>
            </a:r>
            <a:r>
              <a:rPr lang="ru-RU" dirty="0" err="1"/>
              <a:t>необхідно</a:t>
            </a:r>
            <a:r>
              <a:rPr lang="ru-RU" dirty="0"/>
              <a:t> </a:t>
            </a:r>
            <a:r>
              <a:rPr lang="ru-RU" dirty="0" err="1"/>
              <a:t>вказати</a:t>
            </a:r>
            <a:r>
              <a:rPr lang="ru-RU" dirty="0"/>
              <a:t> </a:t>
            </a:r>
            <a:r>
              <a:rPr lang="ru-RU" dirty="0" err="1"/>
              <a:t>їх</a:t>
            </a:r>
            <a:r>
              <a:rPr lang="ru-RU" dirty="0"/>
              <a:t> </a:t>
            </a:r>
            <a:r>
              <a:rPr lang="ru-RU" dirty="0" err="1"/>
              <a:t>позитивну</a:t>
            </a:r>
            <a:r>
              <a:rPr lang="ru-RU" dirty="0"/>
              <a:t> </a:t>
            </a:r>
            <a:r>
              <a:rPr lang="ru-RU" dirty="0" err="1"/>
              <a:t>або</a:t>
            </a:r>
            <a:r>
              <a:rPr lang="ru-RU" dirty="0"/>
              <a:t> </a:t>
            </a:r>
            <a:r>
              <a:rPr lang="ru-RU" dirty="0" err="1"/>
              <a:t>негативну</a:t>
            </a:r>
            <a:r>
              <a:rPr lang="ru-RU" dirty="0"/>
              <a:t> </a:t>
            </a:r>
            <a:r>
              <a:rPr lang="ru-RU" dirty="0" err="1"/>
              <a:t>динаміку</a:t>
            </a:r>
            <a:r>
              <a:rPr lang="ru-RU" dirty="0"/>
              <a:t> </a:t>
            </a:r>
            <a:r>
              <a:rPr lang="ru-RU" dirty="0" err="1"/>
              <a:t>протягом</a:t>
            </a:r>
            <a:r>
              <a:rPr lang="ru-RU" dirty="0"/>
              <a:t> </a:t>
            </a:r>
            <a:r>
              <a:rPr lang="ru-RU" dirty="0" err="1"/>
              <a:t>всього</a:t>
            </a:r>
            <a:r>
              <a:rPr lang="ru-RU" dirty="0"/>
              <a:t> </a:t>
            </a:r>
            <a:r>
              <a:rPr lang="ru-RU" dirty="0" err="1"/>
              <a:t>періоду</a:t>
            </a:r>
            <a:r>
              <a:rPr lang="ru-RU" dirty="0"/>
              <a:t> </a:t>
            </a:r>
            <a:r>
              <a:rPr lang="ru-RU" dirty="0" err="1"/>
              <a:t>спостереження</a:t>
            </a:r>
            <a:r>
              <a:rPr lang="ru-RU" dirty="0"/>
              <a:t> в ЛПЗ, детально </a:t>
            </a:r>
            <a:r>
              <a:rPr lang="ru-RU" dirty="0" err="1"/>
              <a:t>вказати</a:t>
            </a:r>
            <a:r>
              <a:rPr lang="ru-RU" dirty="0"/>
              <a:t> </a:t>
            </a:r>
            <a:r>
              <a:rPr lang="ru-RU" dirty="0" err="1"/>
              <a:t>проведене</a:t>
            </a:r>
            <a:r>
              <a:rPr lang="ru-RU" dirty="0"/>
              <a:t> </a:t>
            </a:r>
            <a:r>
              <a:rPr lang="ru-RU" dirty="0" err="1"/>
              <a:t>лікування</a:t>
            </a:r>
            <a:r>
              <a:rPr lang="ru-RU" dirty="0"/>
              <a:t>. </a:t>
            </a:r>
            <a:r>
              <a:rPr lang="ru-RU" dirty="0" err="1"/>
              <a:t>Подаються</a:t>
            </a:r>
            <a:r>
              <a:rPr lang="ru-RU" dirty="0"/>
              <a:t> </a:t>
            </a:r>
            <a:r>
              <a:rPr lang="ru-RU" dirty="0" err="1"/>
              <a:t>необхідні</a:t>
            </a:r>
            <a:r>
              <a:rPr lang="ru-RU" dirty="0"/>
              <a:t> </a:t>
            </a:r>
            <a:r>
              <a:rPr lang="ru-RU" dirty="0" err="1"/>
              <a:t>дані</a:t>
            </a:r>
            <a:r>
              <a:rPr lang="ru-RU" dirty="0"/>
              <a:t> лабораторного </a:t>
            </a:r>
            <a:r>
              <a:rPr lang="ru-RU" dirty="0" err="1"/>
              <a:t>обстеження</a:t>
            </a:r>
            <a:r>
              <a:rPr lang="ru-RU" dirty="0"/>
              <a:t> та </a:t>
            </a:r>
            <a:r>
              <a:rPr lang="ru-RU" dirty="0" err="1"/>
              <a:t>функціональних</a:t>
            </a:r>
            <a:r>
              <a:rPr lang="ru-RU" dirty="0"/>
              <a:t> </a:t>
            </a:r>
            <a:r>
              <a:rPr lang="ru-RU" dirty="0" err="1"/>
              <a:t>методів</a:t>
            </a:r>
            <a:r>
              <a:rPr lang="ru-RU" dirty="0"/>
              <a:t> </a:t>
            </a:r>
            <a:r>
              <a:rPr lang="ru-RU" dirty="0" err="1"/>
              <a:t>обстеження</a:t>
            </a:r>
            <a:r>
              <a:rPr lang="ru-RU" dirty="0"/>
              <a:t> в </a:t>
            </a:r>
            <a:r>
              <a:rPr lang="ru-RU" dirty="0" err="1"/>
              <a:t>динаміці</a:t>
            </a:r>
            <a:r>
              <a:rPr lang="ru-RU" dirty="0"/>
              <a:t>.</a:t>
            </a:r>
          </a:p>
          <a:p>
            <a:r>
              <a:rPr lang="ru-RU" dirty="0"/>
              <a:t>Для </a:t>
            </a:r>
            <a:r>
              <a:rPr lang="ru-RU" dirty="0" err="1"/>
              <a:t>вирішення</a:t>
            </a:r>
            <a:r>
              <a:rPr lang="ru-RU" dirty="0"/>
              <a:t> </a:t>
            </a:r>
            <a:r>
              <a:rPr lang="ru-RU" dirty="0" err="1"/>
              <a:t>питання</a:t>
            </a:r>
            <a:r>
              <a:rPr lang="ru-RU" dirty="0"/>
              <a:t> про </a:t>
            </a:r>
            <a:r>
              <a:rPr lang="ru-RU" dirty="0" err="1"/>
              <a:t>працездатність</a:t>
            </a:r>
            <a:r>
              <a:rPr lang="ru-RU" dirty="0"/>
              <a:t> хворого </a:t>
            </a:r>
            <a:r>
              <a:rPr lang="ru-RU" dirty="0" err="1"/>
              <a:t>вимагається</a:t>
            </a:r>
            <a:r>
              <a:rPr lang="ru-RU" dirty="0"/>
              <a:t> </a:t>
            </a:r>
            <a:r>
              <a:rPr lang="ru-RU" dirty="0" err="1"/>
              <a:t>правильне</a:t>
            </a:r>
            <a:r>
              <a:rPr lang="ru-RU" dirty="0"/>
              <a:t> </a:t>
            </a:r>
            <a:r>
              <a:rPr lang="ru-RU" dirty="0" err="1"/>
              <a:t>формулювання</a:t>
            </a:r>
            <a:r>
              <a:rPr lang="ru-RU" dirty="0"/>
              <a:t> </a:t>
            </a:r>
            <a:r>
              <a:rPr lang="ru-RU" dirty="0" err="1"/>
              <a:t>клінічного</a:t>
            </a:r>
            <a:r>
              <a:rPr lang="ru-RU" dirty="0"/>
              <a:t> та </a:t>
            </a:r>
            <a:r>
              <a:rPr lang="ru-RU" dirty="0" err="1"/>
              <a:t>клініко-експертного</a:t>
            </a:r>
            <a:r>
              <a:rPr lang="ru-RU" dirty="0"/>
              <a:t> </a:t>
            </a:r>
            <a:r>
              <a:rPr lang="ru-RU" dirty="0" err="1"/>
              <a:t>діагнозу</a:t>
            </a:r>
            <a:r>
              <a:rPr lang="ru-RU" dirty="0"/>
              <a:t>, </a:t>
            </a:r>
            <a:r>
              <a:rPr lang="ru-RU" dirty="0" err="1"/>
              <a:t>які</a:t>
            </a:r>
            <a:r>
              <a:rPr lang="ru-RU" dirty="0"/>
              <a:t> </a:t>
            </a:r>
            <a:r>
              <a:rPr lang="ru-RU" dirty="0" err="1"/>
              <a:t>відображають</a:t>
            </a:r>
            <a:r>
              <a:rPr lang="ru-RU" dirty="0"/>
              <a:t>:</a:t>
            </a:r>
          </a:p>
          <a:p>
            <a:r>
              <a:rPr lang="ru-RU" dirty="0"/>
              <a:t> - </a:t>
            </a:r>
            <a:r>
              <a:rPr lang="ru-RU" dirty="0" err="1"/>
              <a:t>вираженість</a:t>
            </a:r>
            <a:r>
              <a:rPr lang="ru-RU" dirty="0"/>
              <a:t> </a:t>
            </a:r>
            <a:r>
              <a:rPr lang="ru-RU" dirty="0" err="1"/>
              <a:t>морфологічних</a:t>
            </a:r>
            <a:r>
              <a:rPr lang="ru-RU" dirty="0"/>
              <a:t> </a:t>
            </a:r>
            <a:r>
              <a:rPr lang="ru-RU" dirty="0" err="1"/>
              <a:t>змін</a:t>
            </a:r>
            <a:r>
              <a:rPr lang="ru-RU" dirty="0"/>
              <a:t>;</a:t>
            </a:r>
          </a:p>
          <a:p>
            <a:r>
              <a:rPr lang="ru-RU" dirty="0"/>
              <a:t> - характер і </a:t>
            </a:r>
            <a:r>
              <a:rPr lang="ru-RU" dirty="0" err="1"/>
              <a:t>важкість</a:t>
            </a:r>
            <a:r>
              <a:rPr lang="ru-RU" dirty="0"/>
              <a:t> </a:t>
            </a:r>
            <a:r>
              <a:rPr lang="ru-RU" dirty="0" err="1"/>
              <a:t>порушених</a:t>
            </a:r>
            <a:r>
              <a:rPr lang="ru-RU" dirty="0"/>
              <a:t> </a:t>
            </a:r>
            <a:r>
              <a:rPr lang="ru-RU" dirty="0" err="1"/>
              <a:t>функцій</a:t>
            </a:r>
            <a:r>
              <a:rPr lang="ru-RU" dirty="0"/>
              <a:t>;</a:t>
            </a:r>
          </a:p>
          <a:p>
            <a:r>
              <a:rPr lang="ru-RU" dirty="0"/>
              <a:t> - </a:t>
            </a:r>
            <a:r>
              <a:rPr lang="ru-RU" dirty="0" err="1"/>
              <a:t>етіологію</a:t>
            </a:r>
            <a:r>
              <a:rPr lang="ru-RU" dirty="0"/>
              <a:t> </a:t>
            </a:r>
            <a:r>
              <a:rPr lang="ru-RU" dirty="0" err="1"/>
              <a:t>захворювання</a:t>
            </a:r>
            <a:r>
              <a:rPr lang="ru-RU" dirty="0"/>
              <a:t>;</a:t>
            </a:r>
          </a:p>
          <a:p>
            <a:r>
              <a:rPr lang="ru-RU" dirty="0"/>
              <a:t> - характер </a:t>
            </a:r>
            <a:r>
              <a:rPr lang="ru-RU" dirty="0" err="1"/>
              <a:t>перебігу</a:t>
            </a:r>
            <a:r>
              <a:rPr lang="ru-RU" dirty="0"/>
              <a:t> </a:t>
            </a:r>
            <a:r>
              <a:rPr lang="ru-RU" dirty="0" err="1"/>
              <a:t>захворювання</a:t>
            </a:r>
            <a:endParaRPr lang="ru-RU" dirty="0"/>
          </a:p>
          <a:p>
            <a:endParaRPr lang="ru-RU" dirty="0"/>
          </a:p>
          <a:p>
            <a:endParaRPr lang="uk-UA" dirty="0"/>
          </a:p>
        </p:txBody>
      </p:sp>
    </p:spTree>
    <p:extLst>
      <p:ext uri="{BB962C8B-B14F-4D97-AF65-F5344CB8AC3E}">
        <p14:creationId xmlns:p14="http://schemas.microsoft.com/office/powerpoint/2010/main" val="2616080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B3D24F-51D9-2226-6799-F40C6E775493}"/>
              </a:ext>
            </a:extLst>
          </p:cNvPr>
          <p:cNvSpPr>
            <a:spLocks noGrp="1"/>
          </p:cNvSpPr>
          <p:nvPr>
            <p:ph idx="1"/>
          </p:nvPr>
        </p:nvSpPr>
        <p:spPr>
          <a:xfrm>
            <a:off x="1024128" y="650240"/>
            <a:ext cx="9720071" cy="5659120"/>
          </a:xfrm>
        </p:spPr>
        <p:txBody>
          <a:bodyPr/>
          <a:lstStyle/>
          <a:p>
            <a:r>
              <a:rPr lang="uk-UA" dirty="0"/>
              <a:t>Діагноз при направленні на МСЕК повинен бути комплексним з відображенням всіх його компонентів. На перше місце повинен бути винесений діагноз основного захворювання його нозологічна форма, як </a:t>
            </a:r>
            <a:r>
              <a:rPr lang="uk-UA" dirty="0" err="1"/>
              <a:t>етіопатогенетична</a:t>
            </a:r>
            <a:r>
              <a:rPr lang="uk-UA" dirty="0"/>
              <a:t> структура, яка визначає наступні </a:t>
            </a:r>
            <a:r>
              <a:rPr lang="uk-UA" dirty="0" err="1"/>
              <a:t>патофункціональні</a:t>
            </a:r>
            <a:r>
              <a:rPr lang="uk-UA" dirty="0"/>
              <a:t> зміни органів і систем організму і особистості в цілому. Вказуються ускладнення захворювання та супутні захворювання які є в організмі, кожне з яких окремо не викликає серйозних функціональних порушень і не являє небезпеки для життя і зниження працездатності, але поєднуючись між собою викликають тяжкі зміни в організмі. Всі діагнози оформляються з використанням сучасних класифікацій. З обов’язковим відображенням функціональних порушень в органах і системах.</a:t>
            </a:r>
          </a:p>
          <a:p>
            <a:r>
              <a:rPr lang="ru-RU" dirty="0" err="1"/>
              <a:t>Одночасно</a:t>
            </a:r>
            <a:r>
              <a:rPr lang="ru-RU" dirty="0"/>
              <a:t> з </a:t>
            </a:r>
            <a:r>
              <a:rPr lang="ru-RU" dirty="0" err="1"/>
              <a:t>уточненням</a:t>
            </a:r>
            <a:r>
              <a:rPr lang="ru-RU" dirty="0"/>
              <a:t> </a:t>
            </a:r>
            <a:r>
              <a:rPr lang="ru-RU" dirty="0" err="1"/>
              <a:t>клінічної</a:t>
            </a:r>
            <a:r>
              <a:rPr lang="ru-RU" dirty="0"/>
              <a:t> характеристики стану хворого, для </a:t>
            </a:r>
            <a:r>
              <a:rPr lang="ru-RU" dirty="0" err="1"/>
              <a:t>винесення</a:t>
            </a:r>
            <a:r>
              <a:rPr lang="ru-RU" dirty="0"/>
              <a:t> </a:t>
            </a:r>
            <a:r>
              <a:rPr lang="ru-RU" dirty="0" err="1"/>
              <a:t>експертного</a:t>
            </a:r>
            <a:r>
              <a:rPr lang="ru-RU" dirty="0"/>
              <a:t> </a:t>
            </a:r>
            <a:r>
              <a:rPr lang="ru-RU" dirty="0" err="1"/>
              <a:t>рішення</a:t>
            </a:r>
            <a:r>
              <a:rPr lang="ru-RU" dirty="0"/>
              <a:t>, не </a:t>
            </a:r>
            <a:r>
              <a:rPr lang="ru-RU" dirty="0" err="1"/>
              <a:t>менш</a:t>
            </a:r>
            <a:r>
              <a:rPr lang="ru-RU" dirty="0"/>
              <a:t> </a:t>
            </a:r>
            <a:r>
              <a:rPr lang="ru-RU" dirty="0" err="1"/>
              <a:t>важливо</a:t>
            </a:r>
            <a:r>
              <a:rPr lang="ru-RU" dirty="0"/>
              <a:t> </a:t>
            </a:r>
            <a:r>
              <a:rPr lang="ru-RU" dirty="0" err="1"/>
              <a:t>оцінити</a:t>
            </a:r>
            <a:r>
              <a:rPr lang="ru-RU" dirty="0"/>
              <a:t> характер </a:t>
            </a:r>
            <a:r>
              <a:rPr lang="ru-RU" dirty="0" err="1"/>
              <a:t>праці</a:t>
            </a:r>
            <a:r>
              <a:rPr lang="ru-RU" dirty="0"/>
              <a:t> хворого, </a:t>
            </a:r>
            <a:r>
              <a:rPr lang="ru-RU" dirty="0" err="1"/>
              <a:t>умови</a:t>
            </a:r>
            <a:r>
              <a:rPr lang="ru-RU" dirty="0"/>
              <a:t> </a:t>
            </a:r>
            <a:r>
              <a:rPr lang="ru-RU" dirty="0" err="1"/>
              <a:t>його</a:t>
            </a:r>
            <a:r>
              <a:rPr lang="ru-RU" dirty="0"/>
              <a:t> </a:t>
            </a:r>
            <a:r>
              <a:rPr lang="ru-RU" dirty="0" err="1"/>
              <a:t>роботи</a:t>
            </a:r>
            <a:r>
              <a:rPr lang="ru-RU" dirty="0"/>
              <a:t> по </a:t>
            </a:r>
            <a:r>
              <a:rPr lang="ru-RU" dirty="0" err="1"/>
              <a:t>основній</a:t>
            </a:r>
            <a:r>
              <a:rPr lang="ru-RU" dirty="0"/>
              <a:t> </a:t>
            </a:r>
            <a:r>
              <a:rPr lang="ru-RU" dirty="0" err="1"/>
              <a:t>спеціальності</a:t>
            </a:r>
            <a:r>
              <a:rPr lang="ru-RU" dirty="0"/>
              <a:t>. В </a:t>
            </a:r>
            <a:r>
              <a:rPr lang="ru-RU" dirty="0" err="1"/>
              <a:t>цих</a:t>
            </a:r>
            <a:r>
              <a:rPr lang="ru-RU" dirty="0"/>
              <a:t> </a:t>
            </a:r>
            <a:r>
              <a:rPr lang="ru-RU" dirty="0" err="1"/>
              <a:t>випадках</a:t>
            </a:r>
            <a:r>
              <a:rPr lang="ru-RU" dirty="0"/>
              <a:t> треба </a:t>
            </a:r>
            <a:r>
              <a:rPr lang="ru-RU" dirty="0" err="1"/>
              <a:t>мати</a:t>
            </a:r>
            <a:r>
              <a:rPr lang="ru-RU" dirty="0"/>
              <a:t> </a:t>
            </a:r>
            <a:r>
              <a:rPr lang="ru-RU" dirty="0" err="1"/>
              <a:t>трудову</a:t>
            </a:r>
            <a:r>
              <a:rPr lang="ru-RU" dirty="0"/>
              <a:t> книжку(</a:t>
            </a:r>
            <a:r>
              <a:rPr lang="ru-RU" dirty="0" err="1"/>
              <a:t>копію</a:t>
            </a:r>
            <a:r>
              <a:rPr lang="ru-RU" dirty="0"/>
              <a:t>), </a:t>
            </a:r>
            <a:r>
              <a:rPr lang="ru-RU" dirty="0" err="1"/>
              <a:t>довідку</a:t>
            </a:r>
            <a:r>
              <a:rPr lang="ru-RU" dirty="0"/>
              <a:t> з </a:t>
            </a:r>
            <a:r>
              <a:rPr lang="ru-RU" dirty="0" err="1"/>
              <a:t>роботи</a:t>
            </a:r>
            <a:r>
              <a:rPr lang="ru-RU" dirty="0"/>
              <a:t> про характер і </a:t>
            </a:r>
            <a:r>
              <a:rPr lang="ru-RU" dirty="0" err="1"/>
              <a:t>умови</a:t>
            </a:r>
            <a:r>
              <a:rPr lang="ru-RU" dirty="0"/>
              <a:t> </a:t>
            </a:r>
            <a:r>
              <a:rPr lang="ru-RU" dirty="0" err="1"/>
              <a:t>праці</a:t>
            </a:r>
            <a:r>
              <a:rPr lang="ru-RU" dirty="0"/>
              <a:t>. При </a:t>
            </a:r>
            <a:r>
              <a:rPr lang="ru-RU" dirty="0" err="1"/>
              <a:t>необхідності</a:t>
            </a:r>
            <a:r>
              <a:rPr lang="ru-RU" dirty="0"/>
              <a:t> для </a:t>
            </a:r>
            <a:r>
              <a:rPr lang="ru-RU" dirty="0" err="1"/>
              <a:t>уточнення</a:t>
            </a:r>
            <a:r>
              <a:rPr lang="ru-RU" dirty="0"/>
              <a:t> </a:t>
            </a:r>
            <a:r>
              <a:rPr lang="ru-RU" dirty="0" err="1"/>
              <a:t>соціального</a:t>
            </a:r>
            <a:r>
              <a:rPr lang="ru-RU" dirty="0"/>
              <a:t> фактора </a:t>
            </a:r>
            <a:r>
              <a:rPr lang="ru-RU" dirty="0" err="1"/>
              <a:t>представити</a:t>
            </a:r>
            <a:r>
              <a:rPr lang="ru-RU" dirty="0"/>
              <a:t> </a:t>
            </a:r>
            <a:r>
              <a:rPr lang="ru-RU" dirty="0" err="1"/>
              <a:t>акти</a:t>
            </a:r>
            <a:r>
              <a:rPr lang="ru-RU" dirty="0"/>
              <a:t> </a:t>
            </a:r>
            <a:r>
              <a:rPr lang="ru-RU" dirty="0" err="1"/>
              <a:t>матеріально-побутових</a:t>
            </a:r>
            <a:r>
              <a:rPr lang="ru-RU" dirty="0"/>
              <a:t> умов і </a:t>
            </a:r>
            <a:r>
              <a:rPr lang="ru-RU" dirty="0" err="1"/>
              <a:t>ін</a:t>
            </a:r>
            <a:r>
              <a:rPr lang="ru-RU" dirty="0"/>
              <a:t>.</a:t>
            </a:r>
          </a:p>
          <a:p>
            <a:endParaRPr lang="uk-UA" dirty="0"/>
          </a:p>
        </p:txBody>
      </p:sp>
    </p:spTree>
    <p:extLst>
      <p:ext uri="{BB962C8B-B14F-4D97-AF65-F5344CB8AC3E}">
        <p14:creationId xmlns:p14="http://schemas.microsoft.com/office/powerpoint/2010/main" val="224569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94177A-EA3B-898C-62A8-A60F8658C27D}"/>
              </a:ext>
            </a:extLst>
          </p:cNvPr>
          <p:cNvPicPr>
            <a:picLocks noChangeAspect="1"/>
          </p:cNvPicPr>
          <p:nvPr/>
        </p:nvPicPr>
        <p:blipFill>
          <a:blip r:embed="rId2"/>
          <a:stretch>
            <a:fillRect/>
          </a:stretch>
        </p:blipFill>
        <p:spPr>
          <a:xfrm>
            <a:off x="0" y="0"/>
            <a:ext cx="12192000" cy="7620000"/>
          </a:xfrm>
          <a:prstGeom prst="rect">
            <a:avLst/>
          </a:prstGeom>
        </p:spPr>
      </p:pic>
      <p:sp>
        <p:nvSpPr>
          <p:cNvPr id="2" name="Title 1">
            <a:extLst>
              <a:ext uri="{FF2B5EF4-FFF2-40B4-BE49-F238E27FC236}">
                <a16:creationId xmlns:a16="http://schemas.microsoft.com/office/drawing/2014/main" id="{D0F25101-5998-8A61-7490-CC766981DDF5}"/>
              </a:ext>
            </a:extLst>
          </p:cNvPr>
          <p:cNvSpPr>
            <a:spLocks noGrp="1"/>
          </p:cNvSpPr>
          <p:nvPr>
            <p:ph type="title"/>
          </p:nvPr>
        </p:nvSpPr>
        <p:spPr>
          <a:xfrm>
            <a:off x="1044448" y="1113536"/>
            <a:ext cx="9720072" cy="1499616"/>
          </a:xfrm>
        </p:spPr>
        <p:txBody>
          <a:bodyPr/>
          <a:lstStyle/>
          <a:p>
            <a:pPr algn="ctr"/>
            <a:r>
              <a:rPr lang="uk-UA" b="1" dirty="0">
                <a:solidFill>
                  <a:srgbClr val="FF0000"/>
                </a:solidFill>
              </a:rPr>
              <a:t>Дякую за увагу!</a:t>
            </a:r>
          </a:p>
        </p:txBody>
      </p:sp>
    </p:spTree>
    <p:extLst>
      <p:ext uri="{BB962C8B-B14F-4D97-AF65-F5344CB8AC3E}">
        <p14:creationId xmlns:p14="http://schemas.microsoft.com/office/powerpoint/2010/main" val="17033723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46</TotalTime>
  <Words>1418</Words>
  <Application>Microsoft Office PowerPoint</Application>
  <PresentationFormat>Widescreen</PresentationFormat>
  <Paragraphs>51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Tw Cen MT</vt:lpstr>
      <vt:lpstr>Tw Cen MT Condensed</vt:lpstr>
      <vt:lpstr>Wingdings 3</vt:lpstr>
      <vt:lpstr>Integral</vt:lpstr>
      <vt:lpstr>Медико-соціальні аспекти здоров'я населення. Експертиза тимчасової та стійкої непрацездатності – 2 год </vt:lpstr>
      <vt:lpstr>Мета заняття: </vt:lpstr>
      <vt:lpstr>Основні поняття: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Медико-соціальна експертна комісія встановлює: </vt:lpstr>
      <vt:lpstr>Порядок направлення на медико-соціальну експертну комісію </vt:lpstr>
      <vt:lpstr>PowerPoint Presentation</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Медико-соціальні аспекти здоров'я населення. Експертиза тимчасової та стійкої непрацездатності – 2 год </dc:title>
  <dc:creator>Елизавета Тулянцева</dc:creator>
  <cp:lastModifiedBy>Елизавета Тулянцева</cp:lastModifiedBy>
  <cp:revision>3</cp:revision>
  <dcterms:created xsi:type="dcterms:W3CDTF">2022-11-10T20:17:33Z</dcterms:created>
  <dcterms:modified xsi:type="dcterms:W3CDTF">2022-11-13T17:30:48Z</dcterms:modified>
</cp:coreProperties>
</file>