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946"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8403" y="945913"/>
            <a:ext cx="8637073" cy="2618554"/>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1128404" y="3564467"/>
            <a:ext cx="8637072" cy="1071095"/>
          </a:xfrm>
        </p:spPr>
        <p:txBody>
          <a:bodyPr tIns="91440" bIns="91440">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47374DC-1533-4B90-871C-AF9554BD6E12}" type="datetimeFigureOut">
              <a:rPr lang="uk-UA" smtClean="0"/>
              <a:t>13.11.2022</a:t>
            </a:fld>
            <a:endParaRPr lang="uk-UA"/>
          </a:p>
        </p:txBody>
      </p:sp>
      <p:sp>
        <p:nvSpPr>
          <p:cNvPr id="5" name="Footer Placeholder 4"/>
          <p:cNvSpPr>
            <a:spLocks noGrp="1"/>
          </p:cNvSpPr>
          <p:nvPr>
            <p:ph type="ftr" sz="quarter" idx="11"/>
          </p:nvPr>
        </p:nvSpPr>
        <p:spPr>
          <a:xfrm>
            <a:off x="1127124" y="329307"/>
            <a:ext cx="5943668" cy="309201"/>
          </a:xfrm>
        </p:spPr>
        <p:txBody>
          <a:bodyPr/>
          <a:lstStyle/>
          <a:p>
            <a:endParaRPr lang="uk-UA"/>
          </a:p>
        </p:txBody>
      </p:sp>
      <p:sp>
        <p:nvSpPr>
          <p:cNvPr id="6" name="Slide Number Placeholder 5"/>
          <p:cNvSpPr>
            <a:spLocks noGrp="1"/>
          </p:cNvSpPr>
          <p:nvPr>
            <p:ph type="sldNum" sz="quarter" idx="12"/>
          </p:nvPr>
        </p:nvSpPr>
        <p:spPr>
          <a:xfrm>
            <a:off x="9924392" y="134930"/>
            <a:ext cx="811019" cy="503578"/>
          </a:xfrm>
        </p:spPr>
        <p:txBody>
          <a:bodyPr/>
          <a:lstStyle/>
          <a:p>
            <a:fld id="{19E8127E-1294-49C6-B5EF-2DBA38E3E288}" type="slidenum">
              <a:rPr lang="uk-UA" smtClean="0"/>
              <a:t>‹#›</a:t>
            </a:fld>
            <a:endParaRPr lang="uk-UA"/>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418659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sz="1200"/>
            </a:lvl1pPr>
          </a:lstStyle>
          <a:p>
            <a:fld id="{747374DC-1533-4B90-871C-AF9554BD6E12}" type="datetimeFigureOut">
              <a:rPr lang="uk-UA" smtClean="0"/>
              <a:t>13.11.2022</a:t>
            </a:fld>
            <a:endParaRPr lang="uk-UA"/>
          </a:p>
        </p:txBody>
      </p:sp>
      <p:sp>
        <p:nvSpPr>
          <p:cNvPr id="5" name="Footer Placeholder 4"/>
          <p:cNvSpPr>
            <a:spLocks noGrp="1"/>
          </p:cNvSpPr>
          <p:nvPr>
            <p:ph type="ftr" sz="quarter" idx="11"/>
          </p:nvPr>
        </p:nvSpPr>
        <p:spPr/>
        <p:txBody>
          <a:bodyPr/>
          <a:lstStyle>
            <a:lvl1pPr>
              <a:defRPr sz="1200"/>
            </a:lvl1pPr>
          </a:lstStyle>
          <a:p>
            <a:endParaRPr lang="uk-UA"/>
          </a:p>
        </p:txBody>
      </p:sp>
      <p:sp>
        <p:nvSpPr>
          <p:cNvPr id="6" name="Slide Number Placeholder 5"/>
          <p:cNvSpPr>
            <a:spLocks noGrp="1"/>
          </p:cNvSpPr>
          <p:nvPr>
            <p:ph type="sldNum" sz="quarter" idx="12"/>
          </p:nvPr>
        </p:nvSpPr>
        <p:spPr/>
        <p:txBody>
          <a:bodyPr/>
          <a:lstStyle/>
          <a:p>
            <a:fld id="{19E8127E-1294-49C6-B5EF-2DBA38E3E288}" type="slidenum">
              <a:rPr lang="uk-UA" smtClean="0"/>
              <a:t>‹#›</a:t>
            </a:fld>
            <a:endParaRPr lang="uk-UA"/>
          </a:p>
        </p:txBody>
      </p:sp>
      <p:pic>
        <p:nvPicPr>
          <p:cNvPr id="24" name="Picture 2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062210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9167" y="1756129"/>
            <a:ext cx="8619060" cy="2050065"/>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hasCustomPrompt="1"/>
          </p:nvPr>
        </p:nvSpPr>
        <p:spPr>
          <a:xfrm>
            <a:off x="1129166" y="3806195"/>
            <a:ext cx="861906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747374DC-1533-4B90-871C-AF9554BD6E12}"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9E8127E-1294-49C6-B5EF-2DBA38E3E288}" type="slidenum">
              <a:rPr lang="uk-UA" smtClean="0"/>
              <a:t>‹#›</a:t>
            </a:fld>
            <a:endParaRPr lang="uk-UA"/>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736487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31052" y="958037"/>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29166" y="2165621"/>
            <a:ext cx="4645152" cy="32938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95606" y="2171769"/>
            <a:ext cx="4645152" cy="32870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47374DC-1533-4B90-871C-AF9554BD6E12}" type="datetimeFigureOut">
              <a:rPr lang="uk-UA" smtClean="0"/>
              <a:t>13.11.2022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19E8127E-1294-49C6-B5EF-2DBA38E3E288}" type="slidenum">
              <a:rPr lang="uk-UA" smtClean="0"/>
              <a:t>‹#›</a:t>
            </a:fld>
            <a:endParaRPr lang="uk-UA"/>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9890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29166" y="953336"/>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9166" y="2169727"/>
            <a:ext cx="4645152" cy="801943"/>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9166" y="2974448"/>
            <a:ext cx="4645152" cy="24938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4337" y="2173181"/>
            <a:ext cx="4645152" cy="802237"/>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94337" y="2971669"/>
            <a:ext cx="4645152" cy="2487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47374DC-1533-4B90-871C-AF9554BD6E12}" type="datetimeFigureOut">
              <a:rPr lang="uk-UA" smtClean="0"/>
              <a:t>13.11.2022</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19E8127E-1294-49C6-B5EF-2DBA38E3E288}" type="slidenum">
              <a:rPr lang="uk-UA" smtClean="0"/>
              <a:t>‹#›</a:t>
            </a:fld>
            <a:endParaRPr lang="uk-UA"/>
          </a:p>
        </p:txBody>
      </p:sp>
      <p:pic>
        <p:nvPicPr>
          <p:cNvPr id="18" name="Picture 17"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2661944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47374DC-1533-4B90-871C-AF9554BD6E12}" type="datetimeFigureOut">
              <a:rPr lang="uk-UA" smtClean="0"/>
              <a:t>13.11.2022</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19E8127E-1294-49C6-B5EF-2DBA38E3E288}" type="slidenum">
              <a:rPr lang="uk-UA" smtClean="0"/>
              <a:t>‹#›</a:t>
            </a:fld>
            <a:endParaRPr lang="uk-UA"/>
          </a:p>
        </p:txBody>
      </p:sp>
      <p:pic>
        <p:nvPicPr>
          <p:cNvPr id="14" name="Picture 1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405840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7374DC-1533-4B90-871C-AF9554BD6E12}" type="datetimeFigureOut">
              <a:rPr lang="uk-UA" smtClean="0"/>
              <a:t>13.11.2022</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19E8127E-1294-49C6-B5EF-2DBA38E3E288}" type="slidenum">
              <a:rPr lang="uk-UA" smtClean="0"/>
              <a:t>‹#›</a:t>
            </a:fld>
            <a:endParaRPr lang="uk-UA"/>
          </a:p>
        </p:txBody>
      </p:sp>
    </p:spTree>
    <p:extLst>
      <p:ext uri="{BB962C8B-B14F-4D97-AF65-F5344CB8AC3E}">
        <p14:creationId xmlns:p14="http://schemas.microsoft.com/office/powerpoint/2010/main" val="522549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4291" y="952578"/>
            <a:ext cx="3275013" cy="2322176"/>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23334" y="952578"/>
            <a:ext cx="6012470" cy="4505221"/>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4291" y="3274754"/>
            <a:ext cx="3275013" cy="2178918"/>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47374DC-1533-4B90-871C-AF9554BD6E12}" type="datetimeFigureOut">
              <a:rPr lang="uk-UA" smtClean="0"/>
              <a:t>13.11.2022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19E8127E-1294-49C6-B5EF-2DBA38E3E288}" type="slidenum">
              <a:rPr lang="uk-UA" smtClean="0"/>
              <a:t>‹#›</a:t>
            </a:fld>
            <a:endParaRPr lang="uk-UA"/>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102287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129124" y="1129513"/>
            <a:ext cx="5854872" cy="1924208"/>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8247" y="3053721"/>
            <a:ext cx="5846486" cy="2096013"/>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125300" y="5469856"/>
            <a:ext cx="5849605" cy="320123"/>
          </a:xfrm>
        </p:spPr>
        <p:txBody>
          <a:bodyPr/>
          <a:lstStyle>
            <a:lvl1pPr algn="l">
              <a:defRPr/>
            </a:lvl1pPr>
          </a:lstStyle>
          <a:p>
            <a:fld id="{747374DC-1533-4B90-871C-AF9554BD6E12}" type="datetimeFigureOut">
              <a:rPr lang="uk-UA" smtClean="0"/>
              <a:t>13.11.2022</a:t>
            </a:fld>
            <a:endParaRPr lang="uk-UA"/>
          </a:p>
        </p:txBody>
      </p:sp>
      <p:sp>
        <p:nvSpPr>
          <p:cNvPr id="6" name="Footer Placeholder 5"/>
          <p:cNvSpPr>
            <a:spLocks noGrp="1"/>
          </p:cNvSpPr>
          <p:nvPr>
            <p:ph type="ftr" sz="quarter" idx="11"/>
          </p:nvPr>
        </p:nvSpPr>
        <p:spPr>
          <a:xfrm>
            <a:off x="1125300" y="318640"/>
            <a:ext cx="4877818" cy="320931"/>
          </a:xfrm>
        </p:spPr>
        <p:txBody>
          <a:bodyPr/>
          <a:lstStyle/>
          <a:p>
            <a:endParaRPr lang="uk-UA"/>
          </a:p>
        </p:txBody>
      </p:sp>
      <p:sp>
        <p:nvSpPr>
          <p:cNvPr id="7" name="Slide Number Placeholder 6"/>
          <p:cNvSpPr>
            <a:spLocks noGrp="1"/>
          </p:cNvSpPr>
          <p:nvPr>
            <p:ph type="sldNum" sz="quarter" idx="12"/>
          </p:nvPr>
        </p:nvSpPr>
        <p:spPr>
          <a:xfrm>
            <a:off x="6176794" y="137408"/>
            <a:ext cx="811019" cy="503578"/>
          </a:xfrm>
        </p:spPr>
        <p:txBody>
          <a:bodyPr/>
          <a:lstStyle/>
          <a:p>
            <a:fld id="{19E8127E-1294-49C6-B5EF-2DBA38E3E288}" type="slidenum">
              <a:rPr lang="uk-UA" smtClean="0"/>
              <a:t>‹#›</a:t>
            </a:fld>
            <a:endParaRPr lang="uk-UA"/>
          </a:p>
        </p:txBody>
      </p:sp>
      <p:pic>
        <p:nvPicPr>
          <p:cNvPr id="22" name="Picture 21"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t="474" r="48549" b="36564"/>
          <a:stretch/>
        </p:blipFill>
        <p:spPr>
          <a:xfrm>
            <a:off x="1125460" y="643464"/>
            <a:ext cx="5879592" cy="155448"/>
          </a:xfrm>
          <a:prstGeom prst="rect">
            <a:avLst/>
          </a:prstGeom>
          <a:noFill/>
          <a:ln>
            <a:noFill/>
          </a:ln>
        </p:spPr>
      </p:pic>
    </p:spTree>
    <p:extLst>
      <p:ext uri="{BB962C8B-B14F-4D97-AF65-F5344CB8AC3E}">
        <p14:creationId xmlns:p14="http://schemas.microsoft.com/office/powerpoint/2010/main" val="3397805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7374DC-1533-4B90-871C-AF9554BD6E12}"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9E8127E-1294-49C6-B5EF-2DBA38E3E288}" type="slidenum">
              <a:rPr lang="uk-UA" smtClean="0"/>
              <a:t>‹#›</a:t>
            </a:fld>
            <a:endParaRPr lang="uk-UA"/>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711101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4709"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30270"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7374DC-1533-4B90-871C-AF9554BD6E12}"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9E8127E-1294-49C6-B5EF-2DBA38E3E288}" type="slidenum">
              <a:rPr lang="uk-UA" smtClean="0"/>
              <a:t>‹#›</a:t>
            </a:fld>
            <a:endParaRPr lang="uk-UA"/>
          </a:p>
        </p:txBody>
      </p:sp>
      <p:pic>
        <p:nvPicPr>
          <p:cNvPr id="17" name="Picture 16"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59215" b="36435"/>
          <a:stretch/>
        </p:blipFill>
        <p:spPr>
          <a:xfrm rot="5400000">
            <a:off x="8642279" y="3046916"/>
            <a:ext cx="4663440" cy="155448"/>
          </a:xfrm>
          <a:prstGeom prst="rect">
            <a:avLst/>
          </a:prstGeom>
          <a:noFill/>
          <a:ln>
            <a:noFill/>
          </a:ln>
        </p:spPr>
      </p:pic>
    </p:spTree>
    <p:extLst>
      <p:ext uri="{BB962C8B-B14F-4D97-AF65-F5344CB8AC3E}">
        <p14:creationId xmlns:p14="http://schemas.microsoft.com/office/powerpoint/2010/main" val="2815679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13" name="Rectangle 12"/>
          <p:cNvSpPr/>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30270" y="953324"/>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130270" y="2171769"/>
            <a:ext cx="9603275" cy="32945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32830" y="330370"/>
            <a:ext cx="2515396"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47374DC-1533-4B90-871C-AF9554BD6E12}" type="datetimeFigureOut">
              <a:rPr lang="uk-UA" smtClean="0"/>
              <a:t>13.11.2022</a:t>
            </a:fld>
            <a:endParaRPr lang="uk-UA"/>
          </a:p>
        </p:txBody>
      </p:sp>
      <p:sp>
        <p:nvSpPr>
          <p:cNvPr id="5" name="Footer Placeholder 4"/>
          <p:cNvSpPr>
            <a:spLocks noGrp="1"/>
          </p:cNvSpPr>
          <p:nvPr>
            <p:ph type="ftr" sz="quarter" idx="3"/>
          </p:nvPr>
        </p:nvSpPr>
        <p:spPr>
          <a:xfrm>
            <a:off x="1130270"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9918076" y="137408"/>
            <a:ext cx="811019" cy="503578"/>
          </a:xfrm>
          <a:prstGeom prst="rect">
            <a:avLst/>
          </a:prstGeom>
        </p:spPr>
        <p:txBody>
          <a:bodyPr vert="horz" lIns="91440" tIns="45720" rIns="91440" bIns="45720" rtlCol="0" anchor="t"/>
          <a:lstStyle>
            <a:lvl1pPr algn="r">
              <a:defRPr sz="2800">
                <a:solidFill>
                  <a:schemeClr val="accent1"/>
                </a:solidFill>
              </a:defRPr>
            </a:lvl1pPr>
          </a:lstStyle>
          <a:p>
            <a:fld id="{19E8127E-1294-49C6-B5EF-2DBA38E3E288}" type="slidenum">
              <a:rPr lang="uk-UA" smtClean="0"/>
              <a:t>‹#›</a:t>
            </a:fld>
            <a:endParaRPr lang="uk-UA"/>
          </a:p>
        </p:txBody>
      </p:sp>
    </p:spTree>
    <p:extLst>
      <p:ext uri="{BB962C8B-B14F-4D97-AF65-F5344CB8AC3E}">
        <p14:creationId xmlns:p14="http://schemas.microsoft.com/office/powerpoint/2010/main" val="11467402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5057-A569-1EB0-379B-DB005996D97E}"/>
              </a:ext>
            </a:extLst>
          </p:cNvPr>
          <p:cNvSpPr>
            <a:spLocks noGrp="1"/>
          </p:cNvSpPr>
          <p:nvPr>
            <p:ph type="ctrTitle"/>
          </p:nvPr>
        </p:nvSpPr>
        <p:spPr>
          <a:xfrm>
            <a:off x="1697363" y="1799353"/>
            <a:ext cx="8637073" cy="2618554"/>
          </a:xfrm>
        </p:spPr>
        <p:txBody>
          <a:bodyPr>
            <a:normAutofit/>
          </a:bodyPr>
          <a:lstStyle/>
          <a:p>
            <a:pPr algn="ctr"/>
            <a:r>
              <a:rPr lang="ru-RU" sz="4400" dirty="0"/>
              <a:t>Роль </a:t>
            </a:r>
            <a:r>
              <a:rPr lang="ru-RU" sz="4400" dirty="0" err="1"/>
              <a:t>сімейного</a:t>
            </a:r>
            <a:r>
              <a:rPr lang="ru-RU" sz="4400" dirty="0"/>
              <a:t> </a:t>
            </a:r>
            <a:r>
              <a:rPr lang="ru-RU" sz="4400" dirty="0" err="1"/>
              <a:t>лікаря</a:t>
            </a:r>
            <a:r>
              <a:rPr lang="ru-RU" sz="4400" dirty="0"/>
              <a:t> в </a:t>
            </a:r>
            <a:r>
              <a:rPr lang="ru-RU" sz="4400" dirty="0" err="1"/>
              <a:t>популяризації</a:t>
            </a:r>
            <a:r>
              <a:rPr lang="ru-RU" sz="4400" dirty="0"/>
              <a:t> здорового способу </a:t>
            </a:r>
            <a:r>
              <a:rPr lang="ru-RU" sz="4400" dirty="0" err="1"/>
              <a:t>життя</a:t>
            </a:r>
            <a:r>
              <a:rPr lang="ru-RU" sz="4400" dirty="0"/>
              <a:t>, </a:t>
            </a:r>
            <a:r>
              <a:rPr lang="ru-RU" sz="4400" dirty="0" err="1"/>
              <a:t>профілактики</a:t>
            </a:r>
            <a:r>
              <a:rPr lang="ru-RU" sz="4400" dirty="0"/>
              <a:t> і </a:t>
            </a:r>
            <a:r>
              <a:rPr lang="ru-RU" sz="4400" dirty="0" err="1"/>
              <a:t>диспансеризації</a:t>
            </a:r>
            <a:r>
              <a:rPr lang="ru-RU" sz="4400" dirty="0"/>
              <a:t> – 2 год</a:t>
            </a:r>
            <a:endParaRPr lang="uk-UA" sz="4400" dirty="0"/>
          </a:p>
        </p:txBody>
      </p:sp>
      <p:sp>
        <p:nvSpPr>
          <p:cNvPr id="3" name="Subtitle 2">
            <a:extLst>
              <a:ext uri="{FF2B5EF4-FFF2-40B4-BE49-F238E27FC236}">
                <a16:creationId xmlns:a16="http://schemas.microsoft.com/office/drawing/2014/main" id="{F1ACAA70-69A0-E4FC-2FC6-3BC7325FA627}"/>
              </a:ext>
            </a:extLst>
          </p:cNvPr>
          <p:cNvSpPr>
            <a:spLocks noGrp="1"/>
          </p:cNvSpPr>
          <p:nvPr>
            <p:ph type="subTitle" idx="1"/>
          </p:nvPr>
        </p:nvSpPr>
        <p:spPr>
          <a:xfrm>
            <a:off x="1777464" y="841587"/>
            <a:ext cx="8637072" cy="1071095"/>
          </a:xfrm>
        </p:spPr>
        <p:txBody>
          <a:bodyPr/>
          <a:lstStyle/>
          <a:p>
            <a:pPr algn="ctr"/>
            <a:r>
              <a:rPr lang="ru-RU" dirty="0" err="1"/>
              <a:t>Одеський</a:t>
            </a:r>
            <a:r>
              <a:rPr lang="ru-RU" dirty="0"/>
              <a:t> </a:t>
            </a:r>
            <a:r>
              <a:rPr lang="ru-RU" dirty="0" err="1"/>
              <a:t>національний</a:t>
            </a:r>
            <a:r>
              <a:rPr lang="ru-RU" dirty="0"/>
              <a:t> </a:t>
            </a:r>
            <a:r>
              <a:rPr lang="ru-RU" dirty="0" err="1"/>
              <a:t>медичний</a:t>
            </a:r>
            <a:r>
              <a:rPr lang="ru-RU" dirty="0"/>
              <a:t> </a:t>
            </a:r>
            <a:r>
              <a:rPr lang="ru-RU" dirty="0" err="1"/>
              <a:t>університет</a:t>
            </a:r>
            <a:endParaRPr lang="ru-RU" dirty="0"/>
          </a:p>
          <a:p>
            <a:pPr algn="ctr"/>
            <a:r>
              <a:rPr lang="ru-RU" dirty="0"/>
              <a:t>Кафедра </a:t>
            </a:r>
            <a:r>
              <a:rPr lang="ru-RU" dirty="0" err="1"/>
              <a:t>сімейної</a:t>
            </a:r>
            <a:r>
              <a:rPr lang="ru-RU" dirty="0"/>
              <a:t> </a:t>
            </a:r>
            <a:r>
              <a:rPr lang="ru-RU" dirty="0" err="1"/>
              <a:t>медицини</a:t>
            </a:r>
            <a:r>
              <a:rPr lang="ru-RU" dirty="0"/>
              <a:t> та </a:t>
            </a:r>
            <a:r>
              <a:rPr lang="ru-RU" dirty="0" err="1"/>
              <a:t>поліклінічної</a:t>
            </a:r>
            <a:r>
              <a:rPr lang="ru-RU" dirty="0"/>
              <a:t> </a:t>
            </a:r>
            <a:r>
              <a:rPr lang="ru-RU" dirty="0" err="1"/>
              <a:t>терапії</a:t>
            </a:r>
            <a:endParaRPr lang="ru-RU" dirty="0"/>
          </a:p>
          <a:p>
            <a:endParaRPr lang="uk-UA" dirty="0"/>
          </a:p>
        </p:txBody>
      </p:sp>
    </p:spTree>
    <p:extLst>
      <p:ext uri="{BB962C8B-B14F-4D97-AF65-F5344CB8AC3E}">
        <p14:creationId xmlns:p14="http://schemas.microsoft.com/office/powerpoint/2010/main" val="1289818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18A2D-D3CC-74E6-4D7D-B1576AC6726F}"/>
              </a:ext>
            </a:extLst>
          </p:cNvPr>
          <p:cNvSpPr>
            <a:spLocks noGrp="1"/>
          </p:cNvSpPr>
          <p:nvPr>
            <p:ph type="title"/>
          </p:nvPr>
        </p:nvSpPr>
        <p:spPr/>
        <p:txBody>
          <a:bodyPr/>
          <a:lstStyle/>
          <a:p>
            <a:r>
              <a:rPr lang="uk-UA" dirty="0"/>
              <a:t>Мета заняття: </a:t>
            </a:r>
          </a:p>
        </p:txBody>
      </p:sp>
      <p:sp>
        <p:nvSpPr>
          <p:cNvPr id="3" name="Content Placeholder 2">
            <a:extLst>
              <a:ext uri="{FF2B5EF4-FFF2-40B4-BE49-F238E27FC236}">
                <a16:creationId xmlns:a16="http://schemas.microsoft.com/office/drawing/2014/main" id="{1EBC927A-58E0-27F0-9734-F9A8F7370B6D}"/>
              </a:ext>
            </a:extLst>
          </p:cNvPr>
          <p:cNvSpPr>
            <a:spLocks noGrp="1"/>
          </p:cNvSpPr>
          <p:nvPr>
            <p:ph idx="1"/>
          </p:nvPr>
        </p:nvSpPr>
        <p:spPr/>
        <p:txBody>
          <a:bodyPr/>
          <a:lstStyle/>
          <a:p>
            <a:r>
              <a:rPr lang="uk-UA" dirty="0"/>
              <a:t>визначати стан здоров'я індивідуума та фактори ризику, проводити диспансеризацію з урахуванням оцінки стану здоров'я, віку, статі індивідуума та визначення факторів ризику, проводити первинну і вторинну профілактику.</a:t>
            </a:r>
          </a:p>
        </p:txBody>
      </p:sp>
    </p:spTree>
    <p:extLst>
      <p:ext uri="{BB962C8B-B14F-4D97-AF65-F5344CB8AC3E}">
        <p14:creationId xmlns:p14="http://schemas.microsoft.com/office/powerpoint/2010/main" val="445642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83A66-09A5-1746-7A5E-3D3C6217124B}"/>
              </a:ext>
            </a:extLst>
          </p:cNvPr>
          <p:cNvSpPr>
            <a:spLocks noGrp="1"/>
          </p:cNvSpPr>
          <p:nvPr>
            <p:ph type="title"/>
          </p:nvPr>
        </p:nvSpPr>
        <p:spPr/>
        <p:txBody>
          <a:bodyPr/>
          <a:lstStyle/>
          <a:p>
            <a:r>
              <a:rPr lang="uk-UA" dirty="0"/>
              <a:t>Основні поняття: </a:t>
            </a:r>
          </a:p>
        </p:txBody>
      </p:sp>
      <p:sp>
        <p:nvSpPr>
          <p:cNvPr id="3" name="Content Placeholder 2">
            <a:extLst>
              <a:ext uri="{FF2B5EF4-FFF2-40B4-BE49-F238E27FC236}">
                <a16:creationId xmlns:a16="http://schemas.microsoft.com/office/drawing/2014/main" id="{EF93F9D3-FF60-26F6-39A2-7B0FAD8229D5}"/>
              </a:ext>
            </a:extLst>
          </p:cNvPr>
          <p:cNvSpPr>
            <a:spLocks noGrp="1"/>
          </p:cNvSpPr>
          <p:nvPr>
            <p:ph idx="1"/>
          </p:nvPr>
        </p:nvSpPr>
        <p:spPr/>
        <p:txBody>
          <a:bodyPr/>
          <a:lstStyle/>
          <a:p>
            <a:r>
              <a:rPr lang="uk-UA" dirty="0"/>
              <a:t>В умовах економічної кризи, коли рівень здоров’я нації в Україні незадовільний, пріоритетним напрямом медицини є вивчення стану здоров’я населення в цілому та окремих його груп, перш за все сімей, і факторів, що його детермінують, серед яких спосіб життя, біологічні особливості людини, умови середовища, діяльність системи охорони здоров’я. При цьому профілактичну роботу (вирішення проблеми збереження здоров’я, запобігання захворювань) необхідно базувати на даних аналізу дії факторів, що впливають на здоров’я. </a:t>
            </a:r>
          </a:p>
        </p:txBody>
      </p:sp>
    </p:spTree>
    <p:extLst>
      <p:ext uri="{BB962C8B-B14F-4D97-AF65-F5344CB8AC3E}">
        <p14:creationId xmlns:p14="http://schemas.microsoft.com/office/powerpoint/2010/main" val="2480022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A475CA-7EDF-BE05-2471-86087E118401}"/>
              </a:ext>
            </a:extLst>
          </p:cNvPr>
          <p:cNvPicPr>
            <a:picLocks noChangeAspect="1"/>
          </p:cNvPicPr>
          <p:nvPr/>
        </p:nvPicPr>
        <p:blipFill>
          <a:blip r:embed="rId2"/>
          <a:stretch>
            <a:fillRect/>
          </a:stretch>
        </p:blipFill>
        <p:spPr>
          <a:xfrm>
            <a:off x="7091680" y="2165278"/>
            <a:ext cx="4439920" cy="4377761"/>
          </a:xfrm>
          <a:prstGeom prst="rect">
            <a:avLst/>
          </a:prstGeom>
        </p:spPr>
      </p:pic>
      <p:sp>
        <p:nvSpPr>
          <p:cNvPr id="3" name="Content Placeholder 2">
            <a:extLst>
              <a:ext uri="{FF2B5EF4-FFF2-40B4-BE49-F238E27FC236}">
                <a16:creationId xmlns:a16="http://schemas.microsoft.com/office/drawing/2014/main" id="{DF4EE3E9-8641-E7B2-2DC1-83BA06AF031E}"/>
              </a:ext>
            </a:extLst>
          </p:cNvPr>
          <p:cNvSpPr>
            <a:spLocks noGrp="1"/>
          </p:cNvSpPr>
          <p:nvPr>
            <p:ph idx="1"/>
          </p:nvPr>
        </p:nvSpPr>
        <p:spPr>
          <a:xfrm>
            <a:off x="1130270" y="1005840"/>
            <a:ext cx="9603275" cy="4460505"/>
          </a:xfrm>
        </p:spPr>
        <p:txBody>
          <a:bodyPr>
            <a:normAutofit/>
          </a:bodyPr>
          <a:lstStyle/>
          <a:p>
            <a:r>
              <a:rPr lang="uk-UA" dirty="0"/>
              <a:t>Здоров´я - стан повного фізичного, душевного і соціального благополуччя, а не тільки відсутність </a:t>
            </a:r>
            <a:r>
              <a:rPr lang="uk-UA" dirty="0" err="1"/>
              <a:t>хвороб</a:t>
            </a:r>
            <a:r>
              <a:rPr lang="uk-UA" dirty="0"/>
              <a:t> і фізичних дефектів, як вказано в Установі ВООЗ.</a:t>
            </a:r>
          </a:p>
          <a:p>
            <a:r>
              <a:rPr lang="uk-UA" dirty="0"/>
              <a:t>Санітарна просвіта – (визначення ВООЗ) – свідомо сформовані можливості для набуття знань, які повинні сприяти зміні поведінки у відповідності до сформованої кінцевої мети.</a:t>
            </a:r>
          </a:p>
        </p:txBody>
      </p:sp>
    </p:spTree>
    <p:extLst>
      <p:ext uri="{BB962C8B-B14F-4D97-AF65-F5344CB8AC3E}">
        <p14:creationId xmlns:p14="http://schemas.microsoft.com/office/powerpoint/2010/main" val="591463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4DA51-CB79-7DBB-37B4-708CF071CC1B}"/>
              </a:ext>
            </a:extLst>
          </p:cNvPr>
          <p:cNvSpPr>
            <a:spLocks noGrp="1"/>
          </p:cNvSpPr>
          <p:nvPr>
            <p:ph type="title"/>
          </p:nvPr>
        </p:nvSpPr>
        <p:spPr/>
        <p:txBody>
          <a:bodyPr/>
          <a:lstStyle/>
          <a:p>
            <a:endParaRPr lang="uk-UA"/>
          </a:p>
        </p:txBody>
      </p:sp>
      <p:pic>
        <p:nvPicPr>
          <p:cNvPr id="4" name="Content Placeholder 3">
            <a:extLst>
              <a:ext uri="{FF2B5EF4-FFF2-40B4-BE49-F238E27FC236}">
                <a16:creationId xmlns:a16="http://schemas.microsoft.com/office/drawing/2014/main" id="{7728EA72-9EC1-ACA2-FB26-A8F6C3E18CAD}"/>
              </a:ext>
            </a:extLst>
          </p:cNvPr>
          <p:cNvPicPr>
            <a:picLocks noGrp="1" noChangeAspect="1"/>
          </p:cNvPicPr>
          <p:nvPr>
            <p:ph idx="1"/>
          </p:nvPr>
        </p:nvPicPr>
        <p:blipFill>
          <a:blip r:embed="rId2"/>
          <a:stretch>
            <a:fillRect/>
          </a:stretch>
        </p:blipFill>
        <p:spPr>
          <a:xfrm>
            <a:off x="717535" y="797207"/>
            <a:ext cx="10756930" cy="5263585"/>
          </a:xfrm>
          <a:prstGeom prst="rect">
            <a:avLst/>
          </a:prstGeom>
        </p:spPr>
      </p:pic>
    </p:spTree>
    <p:extLst>
      <p:ext uri="{BB962C8B-B14F-4D97-AF65-F5344CB8AC3E}">
        <p14:creationId xmlns:p14="http://schemas.microsoft.com/office/powerpoint/2010/main" val="167641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183495-B386-DC64-3D46-1B67FBAA72A7}"/>
              </a:ext>
            </a:extLst>
          </p:cNvPr>
          <p:cNvSpPr>
            <a:spLocks noGrp="1"/>
          </p:cNvSpPr>
          <p:nvPr>
            <p:ph idx="1"/>
          </p:nvPr>
        </p:nvSpPr>
        <p:spPr>
          <a:xfrm>
            <a:off x="1130270" y="1087120"/>
            <a:ext cx="9603275" cy="4379225"/>
          </a:xfrm>
        </p:spPr>
        <p:txBody>
          <a:bodyPr>
            <a:normAutofit/>
          </a:bodyPr>
          <a:lstStyle/>
          <a:p>
            <a:r>
              <a:rPr lang="uk-UA" dirty="0"/>
              <a:t>Ефективність боротьби із захворюваннями внутрішніх органів значною мірою залежить від рівня організації профілактичної, діагностичної, лікувальної, реабілітаційної та санітарно-освітньої роботи мережі лікувально-профілактичних установ. </a:t>
            </a:r>
          </a:p>
          <a:p>
            <a:r>
              <a:rPr lang="uk-UA" dirty="0"/>
              <a:t>Профілактикою захворювань займаються всі медичні установи (поліклініки, диспансери, стаціонари, санаторії), проте головна роль у її здійсненні належить </a:t>
            </a:r>
            <a:r>
              <a:rPr lang="uk-UA" dirty="0" err="1"/>
              <a:t>поліклінікам</a:t>
            </a:r>
            <a:r>
              <a:rPr lang="uk-UA" dirty="0"/>
              <a:t>, в яких отримують необхідну медичну допомогу понад 80% пацієнтів. В даний час важливого значення набувають принципи сімейної медицини. </a:t>
            </a:r>
          </a:p>
        </p:txBody>
      </p:sp>
    </p:spTree>
    <p:extLst>
      <p:ext uri="{BB962C8B-B14F-4D97-AF65-F5344CB8AC3E}">
        <p14:creationId xmlns:p14="http://schemas.microsoft.com/office/powerpoint/2010/main" val="608885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60C8D-8CA5-CCA1-CDCD-91ACE6FEA3D1}"/>
              </a:ext>
            </a:extLst>
          </p:cNvPr>
          <p:cNvSpPr>
            <a:spLocks noGrp="1"/>
          </p:cNvSpPr>
          <p:nvPr>
            <p:ph type="title"/>
          </p:nvPr>
        </p:nvSpPr>
        <p:spPr/>
        <p:txBody>
          <a:bodyPr>
            <a:normAutofit/>
          </a:bodyPr>
          <a:lstStyle/>
          <a:p>
            <a:pPr algn="ctr"/>
            <a:r>
              <a:rPr lang="ru-RU" sz="2000" dirty="0"/>
              <a:t>В </a:t>
            </a:r>
            <a:r>
              <a:rPr lang="ru-RU" sz="2000" dirty="0" err="1"/>
              <a:t>залежності</a:t>
            </a:r>
            <a:r>
              <a:rPr lang="ru-RU" sz="2000" dirty="0"/>
              <a:t> </a:t>
            </a:r>
            <a:r>
              <a:rPr lang="ru-RU" sz="2000" dirty="0" err="1"/>
              <a:t>від</a:t>
            </a:r>
            <a:r>
              <a:rPr lang="ru-RU" sz="2000" dirty="0"/>
              <a:t> того, на </a:t>
            </a:r>
            <a:r>
              <a:rPr lang="ru-RU" sz="2000" dirty="0" err="1"/>
              <a:t>якому</a:t>
            </a:r>
            <a:r>
              <a:rPr lang="ru-RU" sz="2000" dirty="0"/>
              <a:t> </a:t>
            </a:r>
            <a:r>
              <a:rPr lang="ru-RU" sz="2000" dirty="0" err="1"/>
              <a:t>етапі</a:t>
            </a:r>
            <a:r>
              <a:rPr lang="ru-RU" sz="2000" dirty="0"/>
              <a:t> </a:t>
            </a:r>
            <a:r>
              <a:rPr lang="ru-RU" sz="2000" dirty="0" err="1"/>
              <a:t>здійснюються</a:t>
            </a:r>
            <a:r>
              <a:rPr lang="ru-RU" sz="2000" dirty="0"/>
              <a:t> </a:t>
            </a:r>
            <a:r>
              <a:rPr lang="ru-RU" sz="2000" dirty="0" err="1"/>
              <a:t>профілактичні</a:t>
            </a:r>
            <a:r>
              <a:rPr lang="ru-RU" sz="2000" dirty="0"/>
              <a:t> </a:t>
            </a:r>
            <a:r>
              <a:rPr lang="ru-RU" sz="2000" dirty="0" err="1"/>
              <a:t>втручання</a:t>
            </a:r>
            <a:r>
              <a:rPr lang="ru-RU" sz="2000" dirty="0"/>
              <a:t>, </a:t>
            </a:r>
            <a:r>
              <a:rPr lang="ru-RU" sz="2000" dirty="0" err="1"/>
              <a:t>можливі</a:t>
            </a:r>
            <a:r>
              <a:rPr lang="ru-RU" sz="2000" dirty="0"/>
              <a:t> три типи, </a:t>
            </a:r>
            <a:r>
              <a:rPr lang="ru-RU" sz="2000" dirty="0" err="1"/>
              <a:t>або</a:t>
            </a:r>
            <a:r>
              <a:rPr lang="ru-RU" sz="2000" dirty="0"/>
              <a:t> </a:t>
            </a:r>
            <a:r>
              <a:rPr lang="ru-RU" sz="2000" dirty="0" err="1"/>
              <a:t>рівні</a:t>
            </a:r>
            <a:r>
              <a:rPr lang="ru-RU" sz="2000" dirty="0"/>
              <a:t> </a:t>
            </a:r>
            <a:r>
              <a:rPr lang="ru-RU" sz="2000" dirty="0" err="1"/>
              <a:t>профілактики</a:t>
            </a:r>
            <a:r>
              <a:rPr lang="ru-RU" sz="2000" dirty="0"/>
              <a:t>:</a:t>
            </a:r>
            <a:endParaRPr lang="uk-UA" sz="2000" dirty="0"/>
          </a:p>
        </p:txBody>
      </p:sp>
      <p:graphicFrame>
        <p:nvGraphicFramePr>
          <p:cNvPr id="4" name="Table 4">
            <a:extLst>
              <a:ext uri="{FF2B5EF4-FFF2-40B4-BE49-F238E27FC236}">
                <a16:creationId xmlns:a16="http://schemas.microsoft.com/office/drawing/2014/main" id="{02BEB2AE-B5E3-A89B-4494-4D5C171B1B11}"/>
              </a:ext>
            </a:extLst>
          </p:cNvPr>
          <p:cNvGraphicFramePr>
            <a:graphicFrameLocks noGrp="1"/>
          </p:cNvGraphicFramePr>
          <p:nvPr>
            <p:ph idx="1"/>
            <p:extLst>
              <p:ext uri="{D42A27DB-BD31-4B8C-83A1-F6EECF244321}">
                <p14:modId xmlns:p14="http://schemas.microsoft.com/office/powerpoint/2010/main" val="2724307894"/>
              </p:ext>
            </p:extLst>
          </p:nvPr>
        </p:nvGraphicFramePr>
        <p:xfrm>
          <a:off x="1130270" y="2123440"/>
          <a:ext cx="9602787" cy="2854960"/>
        </p:xfrm>
        <a:graphic>
          <a:graphicData uri="http://schemas.openxmlformats.org/drawingml/2006/table">
            <a:tbl>
              <a:tblPr firstRow="1" bandRow="1">
                <a:tableStyleId>{21E4AEA4-8DFA-4A89-87EB-49C32662AFE0}</a:tableStyleId>
              </a:tblPr>
              <a:tblGrid>
                <a:gridCol w="3200929">
                  <a:extLst>
                    <a:ext uri="{9D8B030D-6E8A-4147-A177-3AD203B41FA5}">
                      <a16:colId xmlns:a16="http://schemas.microsoft.com/office/drawing/2014/main" val="1514204889"/>
                    </a:ext>
                  </a:extLst>
                </a:gridCol>
                <a:gridCol w="3200929">
                  <a:extLst>
                    <a:ext uri="{9D8B030D-6E8A-4147-A177-3AD203B41FA5}">
                      <a16:colId xmlns:a16="http://schemas.microsoft.com/office/drawing/2014/main" val="3806735462"/>
                    </a:ext>
                  </a:extLst>
                </a:gridCol>
                <a:gridCol w="3200929">
                  <a:extLst>
                    <a:ext uri="{9D8B030D-6E8A-4147-A177-3AD203B41FA5}">
                      <a16:colId xmlns:a16="http://schemas.microsoft.com/office/drawing/2014/main" val="2523269408"/>
                    </a:ext>
                  </a:extLst>
                </a:gridCol>
              </a:tblGrid>
              <a:tr h="568960">
                <a:tc gridSpan="3">
                  <a:txBody>
                    <a:bodyPr/>
                    <a:lstStyle/>
                    <a:p>
                      <a:pPr algn="ctr"/>
                      <a:r>
                        <a:rPr lang="ru-RU" dirty="0"/>
                        <a:t>Типи </a:t>
                      </a:r>
                      <a:r>
                        <a:rPr lang="ru-RU" dirty="0" err="1"/>
                        <a:t>профілактики</a:t>
                      </a:r>
                      <a:r>
                        <a:rPr lang="ru-RU" dirty="0"/>
                        <a:t> </a:t>
                      </a:r>
                      <a:r>
                        <a:rPr lang="ru-RU" dirty="0" err="1"/>
                        <a:t>захворювань</a:t>
                      </a:r>
                      <a:endParaRPr lang="uk-UA" dirty="0"/>
                    </a:p>
                  </a:txBody>
                  <a:tcPr/>
                </a:tc>
                <a:tc hMerge="1">
                  <a:txBody>
                    <a:bodyPr/>
                    <a:lstStyle/>
                    <a:p>
                      <a:endParaRPr lang="uk-UA" dirty="0"/>
                    </a:p>
                  </a:txBody>
                  <a:tcPr/>
                </a:tc>
                <a:tc hMerge="1">
                  <a:txBody>
                    <a:bodyPr/>
                    <a:lstStyle/>
                    <a:p>
                      <a:endParaRPr lang="uk-UA" dirty="0"/>
                    </a:p>
                  </a:txBody>
                  <a:tcPr/>
                </a:tc>
                <a:extLst>
                  <a:ext uri="{0D108BD9-81ED-4DB2-BD59-A6C34878D82A}">
                    <a16:rowId xmlns:a16="http://schemas.microsoft.com/office/drawing/2014/main" val="1931815695"/>
                  </a:ext>
                </a:extLst>
              </a:tr>
              <a:tr h="1652156">
                <a:tc>
                  <a:txBody>
                    <a:bodyPr/>
                    <a:lstStyle/>
                    <a:p>
                      <a:pPr algn="ctr"/>
                      <a:r>
                        <a:rPr lang="uk-UA" dirty="0"/>
                        <a:t>Первинна</a:t>
                      </a:r>
                    </a:p>
                    <a:p>
                      <a:pPr algn="ctr"/>
                      <a:r>
                        <a:rPr lang="uk-UA" dirty="0"/>
                        <a:t>↓</a:t>
                      </a:r>
                    </a:p>
                    <a:p>
                      <a:pPr algn="ctr"/>
                      <a:r>
                        <a:rPr lang="uk-UA" dirty="0"/>
                        <a:t>Відсутність</a:t>
                      </a:r>
                    </a:p>
                    <a:p>
                      <a:pPr algn="ctr"/>
                      <a:r>
                        <a:rPr lang="uk-UA" dirty="0"/>
                        <a:t>захворювання</a:t>
                      </a:r>
                    </a:p>
                    <a:p>
                      <a:pPr algn="ctr"/>
                      <a:r>
                        <a:rPr lang="uk-UA" dirty="0"/>
                        <a:t>↓</a:t>
                      </a:r>
                    </a:p>
                    <a:p>
                      <a:pPr algn="ctr"/>
                      <a:r>
                        <a:rPr lang="uk-UA" dirty="0"/>
                        <a:t>Початок</a:t>
                      </a:r>
                    </a:p>
                    <a:p>
                      <a:pPr algn="ctr"/>
                      <a:r>
                        <a:rPr lang="uk-UA" dirty="0"/>
                        <a:t>захворювання</a:t>
                      </a:r>
                    </a:p>
                  </a:txBody>
                  <a:tcPr/>
                </a:tc>
                <a:tc>
                  <a:txBody>
                    <a:bodyPr/>
                    <a:lstStyle/>
                    <a:p>
                      <a:pPr algn="ctr"/>
                      <a:r>
                        <a:rPr lang="uk-UA" dirty="0"/>
                        <a:t>Вторинна</a:t>
                      </a:r>
                    </a:p>
                    <a:p>
                      <a:pPr algn="ctr"/>
                      <a:r>
                        <a:rPr lang="uk-UA" dirty="0"/>
                        <a:t>↓</a:t>
                      </a:r>
                    </a:p>
                    <a:p>
                      <a:pPr algn="ctr"/>
                      <a:r>
                        <a:rPr lang="uk-UA" dirty="0" err="1"/>
                        <a:t>Безсимптомний</a:t>
                      </a:r>
                      <a:endParaRPr lang="uk-UA" dirty="0"/>
                    </a:p>
                    <a:p>
                      <a:pPr algn="ctr"/>
                      <a:r>
                        <a:rPr lang="uk-UA" dirty="0"/>
                        <a:t>перебіг</a:t>
                      </a:r>
                    </a:p>
                    <a:p>
                      <a:pPr algn="ctr"/>
                      <a:r>
                        <a:rPr lang="uk-UA" dirty="0"/>
                        <a:t>захворювання</a:t>
                      </a:r>
                    </a:p>
                    <a:p>
                      <a:pPr algn="ctr"/>
                      <a:r>
                        <a:rPr lang="uk-UA" dirty="0"/>
                        <a:t>↓</a:t>
                      </a:r>
                    </a:p>
                    <a:p>
                      <a:pPr algn="ctr"/>
                      <a:r>
                        <a:rPr lang="uk-UA" dirty="0"/>
                        <a:t>Раннє виявлення і</a:t>
                      </a:r>
                    </a:p>
                    <a:p>
                      <a:pPr algn="ctr"/>
                      <a:r>
                        <a:rPr lang="uk-UA" dirty="0"/>
                        <a:t>лікування</a:t>
                      </a:r>
                    </a:p>
                  </a:txBody>
                  <a:tcPr/>
                </a:tc>
                <a:tc>
                  <a:txBody>
                    <a:bodyPr/>
                    <a:lstStyle/>
                    <a:p>
                      <a:pPr algn="ctr"/>
                      <a:r>
                        <a:rPr lang="uk-UA" dirty="0"/>
                        <a:t>Третинна</a:t>
                      </a:r>
                    </a:p>
                    <a:p>
                      <a:pPr algn="ctr"/>
                      <a:r>
                        <a:rPr lang="uk-UA" dirty="0"/>
                        <a:t>↓</a:t>
                      </a:r>
                    </a:p>
                    <a:p>
                      <a:pPr algn="ctr"/>
                      <a:r>
                        <a:rPr lang="uk-UA" dirty="0"/>
                        <a:t>Клінічний</a:t>
                      </a:r>
                    </a:p>
                    <a:p>
                      <a:pPr algn="ctr"/>
                      <a:r>
                        <a:rPr lang="uk-UA" dirty="0"/>
                        <a:t>перебіг хвороби</a:t>
                      </a:r>
                    </a:p>
                    <a:p>
                      <a:pPr algn="ctr"/>
                      <a:r>
                        <a:rPr lang="uk-UA" dirty="0"/>
                        <a:t>↓</a:t>
                      </a:r>
                    </a:p>
                    <a:p>
                      <a:pPr algn="ctr"/>
                      <a:r>
                        <a:rPr lang="uk-UA" dirty="0"/>
                        <a:t>Клінічний</a:t>
                      </a:r>
                    </a:p>
                    <a:p>
                      <a:pPr algn="ctr"/>
                      <a:r>
                        <a:rPr lang="uk-UA" dirty="0"/>
                        <a:t>діагноз</a:t>
                      </a:r>
                    </a:p>
                  </a:txBody>
                  <a:tcPr/>
                </a:tc>
                <a:extLst>
                  <a:ext uri="{0D108BD9-81ED-4DB2-BD59-A6C34878D82A}">
                    <a16:rowId xmlns:a16="http://schemas.microsoft.com/office/drawing/2014/main" val="3923645828"/>
                  </a:ext>
                </a:extLst>
              </a:tr>
            </a:tbl>
          </a:graphicData>
        </a:graphic>
      </p:graphicFrame>
    </p:spTree>
    <p:extLst>
      <p:ext uri="{BB962C8B-B14F-4D97-AF65-F5344CB8AC3E}">
        <p14:creationId xmlns:p14="http://schemas.microsoft.com/office/powerpoint/2010/main" val="3682314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0072-81A7-9A87-CB75-B402E34C8A4A}"/>
              </a:ext>
            </a:extLst>
          </p:cNvPr>
          <p:cNvSpPr>
            <a:spLocks noGrp="1"/>
          </p:cNvSpPr>
          <p:nvPr>
            <p:ph type="title"/>
          </p:nvPr>
        </p:nvSpPr>
        <p:spPr/>
        <p:txBody>
          <a:bodyPr/>
          <a:lstStyle/>
          <a:p>
            <a:pPr algn="ctr"/>
            <a:r>
              <a:rPr lang="ru-RU" b="1" dirty="0" err="1"/>
              <a:t>Первинна</a:t>
            </a:r>
            <a:r>
              <a:rPr lang="ru-RU" b="1" dirty="0"/>
              <a:t> </a:t>
            </a:r>
            <a:r>
              <a:rPr lang="ru-RU" b="1" dirty="0" err="1"/>
              <a:t>профілактика</a:t>
            </a:r>
            <a:br>
              <a:rPr lang="ru-RU" b="1" dirty="0"/>
            </a:br>
            <a:endParaRPr lang="uk-UA" dirty="0"/>
          </a:p>
        </p:txBody>
      </p:sp>
      <p:sp>
        <p:nvSpPr>
          <p:cNvPr id="3" name="Content Placeholder 2">
            <a:extLst>
              <a:ext uri="{FF2B5EF4-FFF2-40B4-BE49-F238E27FC236}">
                <a16:creationId xmlns:a16="http://schemas.microsoft.com/office/drawing/2014/main" id="{69507BA5-66CF-8C53-93E8-0F19A1BC21BA}"/>
              </a:ext>
            </a:extLst>
          </p:cNvPr>
          <p:cNvSpPr>
            <a:spLocks noGrp="1"/>
          </p:cNvSpPr>
          <p:nvPr>
            <p:ph idx="1"/>
          </p:nvPr>
        </p:nvSpPr>
        <p:spPr>
          <a:xfrm>
            <a:off x="1130270" y="1626748"/>
            <a:ext cx="9603275" cy="3294576"/>
          </a:xfrm>
        </p:spPr>
        <p:txBody>
          <a:bodyPr/>
          <a:lstStyle/>
          <a:p>
            <a:r>
              <a:rPr lang="ru-RU" dirty="0" err="1"/>
              <a:t>Первинна</a:t>
            </a:r>
            <a:r>
              <a:rPr lang="ru-RU" dirty="0"/>
              <a:t> </a:t>
            </a:r>
            <a:r>
              <a:rPr lang="ru-RU" dirty="0" err="1"/>
              <a:t>профілактика</a:t>
            </a:r>
            <a:r>
              <a:rPr lang="ru-RU" dirty="0"/>
              <a:t> </a:t>
            </a:r>
            <a:r>
              <a:rPr lang="ru-RU" dirty="0" err="1"/>
              <a:t>попереджує</a:t>
            </a:r>
            <a:r>
              <a:rPr lang="ru-RU" dirty="0"/>
              <a:t> </a:t>
            </a:r>
            <a:r>
              <a:rPr lang="ru-RU" dirty="0" err="1"/>
              <a:t>саме</a:t>
            </a:r>
            <a:r>
              <a:rPr lang="ru-RU" dirty="0"/>
              <a:t> по </a:t>
            </a:r>
            <a:r>
              <a:rPr lang="ru-RU" dirty="0" err="1"/>
              <a:t>собі</a:t>
            </a:r>
            <a:r>
              <a:rPr lang="ru-RU" dirty="0"/>
              <a:t> </a:t>
            </a:r>
            <a:r>
              <a:rPr lang="ru-RU" dirty="0" err="1"/>
              <a:t>виникнення</a:t>
            </a:r>
            <a:r>
              <a:rPr lang="ru-RU" dirty="0"/>
              <a:t> </a:t>
            </a:r>
            <a:r>
              <a:rPr lang="ru-RU" dirty="0" err="1"/>
              <a:t>захворювання</a:t>
            </a:r>
            <a:r>
              <a:rPr lang="ru-RU" dirty="0"/>
              <a:t>, </a:t>
            </a:r>
            <a:r>
              <a:rPr lang="ru-RU" dirty="0" err="1"/>
              <a:t>ліквідуючи</a:t>
            </a:r>
            <a:r>
              <a:rPr lang="ru-RU" dirty="0"/>
              <a:t> </a:t>
            </a:r>
            <a:r>
              <a:rPr lang="ru-RU" dirty="0" err="1"/>
              <a:t>її</a:t>
            </a:r>
            <a:r>
              <a:rPr lang="ru-RU" dirty="0"/>
              <a:t> причини, і часто </a:t>
            </a:r>
            <a:r>
              <a:rPr lang="ru-RU" dirty="0" err="1"/>
              <a:t>здійснюється</a:t>
            </a:r>
            <a:r>
              <a:rPr lang="ru-RU" dirty="0"/>
              <a:t> на державному </a:t>
            </a:r>
            <a:r>
              <a:rPr lang="ru-RU" dirty="0" err="1"/>
              <a:t>рівні</a:t>
            </a:r>
            <a:r>
              <a:rPr lang="ru-RU" dirty="0"/>
              <a:t>, поза системою </a:t>
            </a:r>
            <a:r>
              <a:rPr lang="ru-RU" dirty="0" err="1"/>
              <a:t>охорони</a:t>
            </a:r>
            <a:r>
              <a:rPr lang="ru-RU" dirty="0"/>
              <a:t> </a:t>
            </a:r>
            <a:r>
              <a:rPr lang="ru-RU" dirty="0" err="1"/>
              <a:t>здоров’я</a:t>
            </a:r>
            <a:r>
              <a:rPr lang="ru-RU" dirty="0"/>
              <a:t>.</a:t>
            </a:r>
            <a:endParaRPr lang="uk-UA" dirty="0"/>
          </a:p>
        </p:txBody>
      </p:sp>
      <p:pic>
        <p:nvPicPr>
          <p:cNvPr id="4" name="Picture 3">
            <a:extLst>
              <a:ext uri="{FF2B5EF4-FFF2-40B4-BE49-F238E27FC236}">
                <a16:creationId xmlns:a16="http://schemas.microsoft.com/office/drawing/2014/main" id="{B8D74EDE-1EF5-CFBC-84E5-8E6C1430C3FD}"/>
              </a:ext>
            </a:extLst>
          </p:cNvPr>
          <p:cNvPicPr>
            <a:picLocks noChangeAspect="1"/>
          </p:cNvPicPr>
          <p:nvPr/>
        </p:nvPicPr>
        <p:blipFill>
          <a:blip r:embed="rId2"/>
          <a:stretch>
            <a:fillRect/>
          </a:stretch>
        </p:blipFill>
        <p:spPr>
          <a:xfrm>
            <a:off x="3474720" y="2835486"/>
            <a:ext cx="5582920" cy="3256703"/>
          </a:xfrm>
          <a:prstGeom prst="rect">
            <a:avLst/>
          </a:prstGeom>
        </p:spPr>
      </p:pic>
    </p:spTree>
    <p:extLst>
      <p:ext uri="{BB962C8B-B14F-4D97-AF65-F5344CB8AC3E}">
        <p14:creationId xmlns:p14="http://schemas.microsoft.com/office/powerpoint/2010/main" val="1678543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2B7045-B663-2F79-8FF1-0F80E879AC29}"/>
              </a:ext>
            </a:extLst>
          </p:cNvPr>
          <p:cNvPicPr>
            <a:picLocks noChangeAspect="1"/>
          </p:cNvPicPr>
          <p:nvPr/>
        </p:nvPicPr>
        <p:blipFill>
          <a:blip r:embed="rId2"/>
          <a:stretch>
            <a:fillRect/>
          </a:stretch>
        </p:blipFill>
        <p:spPr>
          <a:xfrm>
            <a:off x="3693160" y="4223482"/>
            <a:ext cx="5247640" cy="2485725"/>
          </a:xfrm>
          <a:prstGeom prst="rect">
            <a:avLst/>
          </a:prstGeom>
        </p:spPr>
      </p:pic>
      <p:sp>
        <p:nvSpPr>
          <p:cNvPr id="2" name="Title 1">
            <a:extLst>
              <a:ext uri="{FF2B5EF4-FFF2-40B4-BE49-F238E27FC236}">
                <a16:creationId xmlns:a16="http://schemas.microsoft.com/office/drawing/2014/main" id="{C0A6ABB4-5147-B2C0-5AE5-F7595F9D9ADA}"/>
              </a:ext>
            </a:extLst>
          </p:cNvPr>
          <p:cNvSpPr>
            <a:spLocks noGrp="1"/>
          </p:cNvSpPr>
          <p:nvPr>
            <p:ph type="title"/>
          </p:nvPr>
        </p:nvSpPr>
        <p:spPr/>
        <p:txBody>
          <a:bodyPr/>
          <a:lstStyle/>
          <a:p>
            <a:pPr algn="ctr"/>
            <a:r>
              <a:rPr lang="uk-UA" b="1" dirty="0"/>
              <a:t>Вторинна профілактика</a:t>
            </a:r>
            <a:br>
              <a:rPr lang="uk-UA" b="1" dirty="0"/>
            </a:br>
            <a:endParaRPr lang="uk-UA" b="1" dirty="0"/>
          </a:p>
        </p:txBody>
      </p:sp>
      <p:sp>
        <p:nvSpPr>
          <p:cNvPr id="3" name="Content Placeholder 2">
            <a:extLst>
              <a:ext uri="{FF2B5EF4-FFF2-40B4-BE49-F238E27FC236}">
                <a16:creationId xmlns:a16="http://schemas.microsoft.com/office/drawing/2014/main" id="{EF12A55E-87D6-5453-7F16-14EE75353A0A}"/>
              </a:ext>
            </a:extLst>
          </p:cNvPr>
          <p:cNvSpPr>
            <a:spLocks noGrp="1"/>
          </p:cNvSpPr>
          <p:nvPr>
            <p:ph idx="1"/>
          </p:nvPr>
        </p:nvSpPr>
        <p:spPr>
          <a:xfrm>
            <a:off x="1130270" y="1584960"/>
            <a:ext cx="9603275" cy="3881385"/>
          </a:xfrm>
        </p:spPr>
        <p:txBody>
          <a:bodyPr>
            <a:normAutofit/>
          </a:bodyPr>
          <a:lstStyle/>
          <a:p>
            <a:r>
              <a:rPr lang="uk-UA" dirty="0"/>
              <a:t>Міри вторинної профілактики дозволяють виявити хворобу на ранніх стадіях, коли вона перебігає </a:t>
            </a:r>
            <a:r>
              <a:rPr lang="uk-UA" dirty="0" err="1"/>
              <a:t>безсимптомно</a:t>
            </a:r>
            <a:r>
              <a:rPr lang="uk-UA" dirty="0"/>
              <a:t>, і своєчасне лікування може зупинити її розвиток.</a:t>
            </a:r>
          </a:p>
          <a:p>
            <a:r>
              <a:rPr lang="uk-UA" dirty="0"/>
              <a:t>Прикладом є </a:t>
            </a:r>
            <a:r>
              <a:rPr lang="uk-UA" dirty="0" err="1"/>
              <a:t>кольпоцитодіагностика</a:t>
            </a:r>
            <a:r>
              <a:rPr lang="uk-UA" dirty="0"/>
              <a:t> по </a:t>
            </a:r>
            <a:r>
              <a:rPr lang="uk-UA" dirty="0" err="1"/>
              <a:t>Папаніколау</a:t>
            </a:r>
            <a:r>
              <a:rPr lang="uk-UA" dirty="0"/>
              <a:t>, </a:t>
            </a:r>
            <a:r>
              <a:rPr lang="uk-UA" dirty="0" err="1"/>
              <a:t>маммографія</a:t>
            </a:r>
            <a:r>
              <a:rPr lang="uk-UA" dirty="0"/>
              <a:t> і аналіз калу на приховану кров. Більшість </a:t>
            </a:r>
            <a:r>
              <a:rPr lang="uk-UA" dirty="0" err="1"/>
              <a:t>міроприємств</a:t>
            </a:r>
            <a:r>
              <a:rPr lang="uk-UA" dirty="0"/>
              <a:t> вторинної профілактики здійснюється в медичних закладах і в цій діяльності приймають участь всі лікарі, особливо, які працюють з дорослими. Існують суспільні програми, так звані скринінги.</a:t>
            </a:r>
          </a:p>
        </p:txBody>
      </p:sp>
    </p:spTree>
    <p:extLst>
      <p:ext uri="{BB962C8B-B14F-4D97-AF65-F5344CB8AC3E}">
        <p14:creationId xmlns:p14="http://schemas.microsoft.com/office/powerpoint/2010/main" val="3934450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5166A-F5A7-9784-5B1C-2C69C3E89830}"/>
              </a:ext>
            </a:extLst>
          </p:cNvPr>
          <p:cNvSpPr>
            <a:spLocks noGrp="1"/>
          </p:cNvSpPr>
          <p:nvPr>
            <p:ph type="title"/>
          </p:nvPr>
        </p:nvSpPr>
        <p:spPr/>
        <p:txBody>
          <a:bodyPr/>
          <a:lstStyle/>
          <a:p>
            <a:pPr algn="ctr"/>
            <a:r>
              <a:rPr lang="uk-UA" b="1" dirty="0"/>
              <a:t>Третинна профілактика</a:t>
            </a:r>
            <a:br>
              <a:rPr lang="uk-UA" b="1" dirty="0"/>
            </a:br>
            <a:endParaRPr lang="uk-UA" dirty="0"/>
          </a:p>
        </p:txBody>
      </p:sp>
      <p:sp>
        <p:nvSpPr>
          <p:cNvPr id="3" name="Content Placeholder 2">
            <a:extLst>
              <a:ext uri="{FF2B5EF4-FFF2-40B4-BE49-F238E27FC236}">
                <a16:creationId xmlns:a16="http://schemas.microsoft.com/office/drawing/2014/main" id="{20BE736B-C0FC-5AF1-4A46-BB44ED6B79FF}"/>
              </a:ext>
            </a:extLst>
          </p:cNvPr>
          <p:cNvSpPr>
            <a:spLocks noGrp="1"/>
          </p:cNvSpPr>
          <p:nvPr>
            <p:ph idx="1"/>
          </p:nvPr>
        </p:nvSpPr>
        <p:spPr>
          <a:xfrm>
            <a:off x="1130270" y="1643449"/>
            <a:ext cx="9603275" cy="3294576"/>
          </a:xfrm>
        </p:spPr>
        <p:txBody>
          <a:bodyPr/>
          <a:lstStyle/>
          <a:p>
            <a:r>
              <a:rPr lang="uk-UA" dirty="0"/>
              <a:t>Третинна профілактика відноситься до дій, які направлені на попередження погіршення стану або ускладнення захворювання після виникнення хвороби.</a:t>
            </a:r>
          </a:p>
          <a:p>
            <a:r>
              <a:rPr lang="uk-UA" dirty="0"/>
              <a:t>Третинна профілактика співпадає з лікуванням, але при достатньо високому рівні організації вона здатна вирішувати ще ряд проблем, які пов’язані з захворюванням. </a:t>
            </a:r>
          </a:p>
        </p:txBody>
      </p:sp>
      <p:pic>
        <p:nvPicPr>
          <p:cNvPr id="4" name="Picture 3">
            <a:extLst>
              <a:ext uri="{FF2B5EF4-FFF2-40B4-BE49-F238E27FC236}">
                <a16:creationId xmlns:a16="http://schemas.microsoft.com/office/drawing/2014/main" id="{C36726B9-3627-08F6-8686-9C3DF922A5B8}"/>
              </a:ext>
            </a:extLst>
          </p:cNvPr>
          <p:cNvPicPr>
            <a:picLocks noChangeAspect="1"/>
          </p:cNvPicPr>
          <p:nvPr/>
        </p:nvPicPr>
        <p:blipFill>
          <a:blip r:embed="rId2"/>
          <a:stretch>
            <a:fillRect/>
          </a:stretch>
        </p:blipFill>
        <p:spPr>
          <a:xfrm>
            <a:off x="6715760" y="3741616"/>
            <a:ext cx="4644390" cy="2945870"/>
          </a:xfrm>
          <a:prstGeom prst="rect">
            <a:avLst/>
          </a:prstGeom>
        </p:spPr>
      </p:pic>
    </p:spTree>
    <p:extLst>
      <p:ext uri="{BB962C8B-B14F-4D97-AF65-F5344CB8AC3E}">
        <p14:creationId xmlns:p14="http://schemas.microsoft.com/office/powerpoint/2010/main" val="2131997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6A7DFA-BBE8-90CB-3A27-22AB70D2C3F9}"/>
              </a:ext>
            </a:extLst>
          </p:cNvPr>
          <p:cNvPicPr>
            <a:picLocks noChangeAspect="1"/>
          </p:cNvPicPr>
          <p:nvPr/>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555CEA5-80AA-DD02-717C-CDBAA23D2FFB}"/>
              </a:ext>
            </a:extLst>
          </p:cNvPr>
          <p:cNvSpPr>
            <a:spLocks noGrp="1"/>
          </p:cNvSpPr>
          <p:nvPr>
            <p:ph type="ctrTitle"/>
          </p:nvPr>
        </p:nvSpPr>
        <p:spPr>
          <a:xfrm>
            <a:off x="2083443" y="945913"/>
            <a:ext cx="8637073" cy="2618554"/>
          </a:xfrm>
        </p:spPr>
        <p:txBody>
          <a:bodyPr/>
          <a:lstStyle/>
          <a:p>
            <a:pPr algn="ctr"/>
            <a:r>
              <a:rPr lang="uk-UA" dirty="0"/>
              <a:t>Дякую за увагу!</a:t>
            </a:r>
          </a:p>
        </p:txBody>
      </p:sp>
      <p:sp>
        <p:nvSpPr>
          <p:cNvPr id="3" name="Subtitle 2">
            <a:extLst>
              <a:ext uri="{FF2B5EF4-FFF2-40B4-BE49-F238E27FC236}">
                <a16:creationId xmlns:a16="http://schemas.microsoft.com/office/drawing/2014/main" id="{4827F569-2DD2-6F43-4E1A-E6753D4DAA03}"/>
              </a:ext>
            </a:extLst>
          </p:cNvPr>
          <p:cNvSpPr>
            <a:spLocks noGrp="1"/>
          </p:cNvSpPr>
          <p:nvPr>
            <p:ph type="subTitle" idx="1"/>
          </p:nvPr>
        </p:nvSpPr>
        <p:spPr/>
        <p:txBody>
          <a:bodyPr/>
          <a:lstStyle/>
          <a:p>
            <a:endParaRPr lang="uk-UA"/>
          </a:p>
        </p:txBody>
      </p:sp>
    </p:spTree>
    <p:extLst>
      <p:ext uri="{BB962C8B-B14F-4D97-AF65-F5344CB8AC3E}">
        <p14:creationId xmlns:p14="http://schemas.microsoft.com/office/powerpoint/2010/main" val="256514042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CDCE0"/>
      </a:lt2>
      <a:accent1>
        <a:srgbClr val="415588"/>
      </a:accent1>
      <a:accent2>
        <a:srgbClr val="4294B6"/>
      </a:accent2>
      <a:accent3>
        <a:srgbClr val="087D7C"/>
      </a:accent3>
      <a:accent4>
        <a:srgbClr val="2CB663"/>
      </a:accent4>
      <a:accent5>
        <a:srgbClr val="DF8822"/>
      </a:accent5>
      <a:accent6>
        <a:srgbClr val="BC410A"/>
      </a:accent6>
      <a:hlink>
        <a:srgbClr val="5977C4"/>
      </a:hlink>
      <a:folHlink>
        <a:srgbClr val="A1A9BF"/>
      </a:folHlink>
    </a:clrScheme>
    <a:fontScheme name="Gallery">
      <a:majorFont>
        <a:latin typeface="Century Gothic" panose="020B0502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E050AC27-895F-4B90-991D-A6818FC89AB6}"/>
    </a:ext>
  </a:extLst>
</a:theme>
</file>

<file path=docProps/app.xml><?xml version="1.0" encoding="utf-8"?>
<Properties xmlns="http://schemas.openxmlformats.org/officeDocument/2006/extended-properties" xmlns:vt="http://schemas.openxmlformats.org/officeDocument/2006/docPropsVTypes">
  <Template>Gallery</Template>
  <TotalTime>24</TotalTime>
  <Words>469</Words>
  <Application>Microsoft Office PowerPoint</Application>
  <PresentationFormat>Widescreen</PresentationFormat>
  <Paragraphs>44</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Century Gothic</vt:lpstr>
      <vt:lpstr>Gallery</vt:lpstr>
      <vt:lpstr>Роль сімейного лікаря в популяризації здорового способу життя, профілактики і диспансеризації – 2 год</vt:lpstr>
      <vt:lpstr>Мета заняття: </vt:lpstr>
      <vt:lpstr>Основні поняття: </vt:lpstr>
      <vt:lpstr>PowerPoint Presentation</vt:lpstr>
      <vt:lpstr>PowerPoint Presentation</vt:lpstr>
      <vt:lpstr>PowerPoint Presentation</vt:lpstr>
      <vt:lpstr>В залежності від того, на якому етапі здійснюються профілактичні втручання, можливі три типи, або рівні профілактики:</vt:lpstr>
      <vt:lpstr>Первинна профілактика </vt:lpstr>
      <vt:lpstr>Вторинна профілактика </vt:lpstr>
      <vt:lpstr>Третинна профілактика </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Роль сімейного лікаря в популяризації здорового способу життя, профілактики і диспансеризації – 2 год</dc:title>
  <dc:creator>Елизавета Тулянцева</dc:creator>
  <cp:lastModifiedBy>Елизавета Тулянцева</cp:lastModifiedBy>
  <cp:revision>3</cp:revision>
  <dcterms:created xsi:type="dcterms:W3CDTF">2022-11-10T21:04:15Z</dcterms:created>
  <dcterms:modified xsi:type="dcterms:W3CDTF">2022-11-13T17:54:24Z</dcterms:modified>
</cp:coreProperties>
</file>