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1" r:id="rId5"/>
    <p:sldId id="262" r:id="rId6"/>
    <p:sldId id="315" r:id="rId7"/>
    <p:sldId id="309" r:id="rId8"/>
    <p:sldId id="317" r:id="rId9"/>
    <p:sldId id="264" r:id="rId10"/>
    <p:sldId id="312" r:id="rId11"/>
    <p:sldId id="273" r:id="rId12"/>
    <p:sldId id="274" r:id="rId13"/>
    <p:sldId id="271" r:id="rId14"/>
    <p:sldId id="277" r:id="rId15"/>
    <p:sldId id="282" r:id="rId16"/>
    <p:sldId id="283" r:id="rId17"/>
    <p:sldId id="313" r:id="rId18"/>
    <p:sldId id="318" r:id="rId19"/>
    <p:sldId id="284" r:id="rId20"/>
    <p:sldId id="285" r:id="rId21"/>
    <p:sldId id="299" r:id="rId22"/>
    <p:sldId id="300" r:id="rId23"/>
    <p:sldId id="286" r:id="rId24"/>
    <p:sldId id="287" r:id="rId25"/>
    <p:sldId id="301" r:id="rId26"/>
    <p:sldId id="294" r:id="rId27"/>
    <p:sldId id="290" r:id="rId28"/>
    <p:sldId id="291" r:id="rId29"/>
    <p:sldId id="292" r:id="rId30"/>
    <p:sldId id="293" r:id="rId31"/>
    <p:sldId id="295" r:id="rId32"/>
    <p:sldId id="296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19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943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954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795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965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540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2837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016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521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74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200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49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7333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2002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546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070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211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63600-15CA-4615-96F6-DDB5F0AE3A7F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D40F85A-D8FF-4685-B29F-2B0F317FFD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319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B98C-5DC2-1402-B851-11C456D12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8241" y="1433262"/>
            <a:ext cx="10529252" cy="4916738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/>
              <a:t>Програма</a:t>
            </a:r>
            <a:r>
              <a:rPr lang="ru-RU" sz="3600" dirty="0"/>
              <a:t> </a:t>
            </a:r>
            <a:r>
              <a:rPr lang="ru-RU" sz="3600" dirty="0" err="1"/>
              <a:t>ведення</a:t>
            </a:r>
            <a:r>
              <a:rPr lang="ru-RU" sz="3600" dirty="0"/>
              <a:t> </a:t>
            </a:r>
            <a:r>
              <a:rPr lang="ru-RU" sz="3600" dirty="0" err="1"/>
              <a:t>хворих</a:t>
            </a:r>
            <a:r>
              <a:rPr lang="ru-RU" sz="3600" dirty="0"/>
              <a:t> в </a:t>
            </a:r>
            <a:r>
              <a:rPr lang="ru-RU" sz="3600" dirty="0" err="1"/>
              <a:t>амбулаторних</a:t>
            </a:r>
            <a:r>
              <a:rPr lang="ru-RU" sz="3600" dirty="0"/>
              <a:t> </a:t>
            </a:r>
            <a:r>
              <a:rPr lang="ru-RU" sz="3600" dirty="0" err="1"/>
              <a:t>умовах</a:t>
            </a:r>
            <a:r>
              <a:rPr lang="ru-RU" sz="3600" dirty="0"/>
              <a:t> при </a:t>
            </a:r>
            <a:r>
              <a:rPr lang="ru-RU" sz="3600" dirty="0" err="1"/>
              <a:t>найбільш</a:t>
            </a:r>
            <a:r>
              <a:rPr lang="ru-RU" sz="3600" dirty="0"/>
              <a:t> </a:t>
            </a:r>
            <a:r>
              <a:rPr lang="ru-RU" sz="3600" dirty="0" err="1"/>
              <a:t>поширених</a:t>
            </a:r>
            <a:r>
              <a:rPr lang="ru-RU" sz="3600" dirty="0"/>
              <a:t> </a:t>
            </a:r>
            <a:r>
              <a:rPr lang="ru-RU" sz="3600" dirty="0" err="1"/>
              <a:t>захворюваннях</a:t>
            </a:r>
            <a:r>
              <a:rPr lang="ru-RU" sz="3600" dirty="0"/>
              <a:t> </a:t>
            </a:r>
            <a:r>
              <a:rPr lang="ru-RU" sz="3600" dirty="0" err="1"/>
              <a:t>бронхолегеневої</a:t>
            </a:r>
            <a:r>
              <a:rPr lang="ru-RU" sz="3600" dirty="0"/>
              <a:t> </a:t>
            </a:r>
            <a:r>
              <a:rPr lang="ru-RU" sz="3600" dirty="0" err="1"/>
              <a:t>системи</a:t>
            </a:r>
            <a:r>
              <a:rPr lang="ru-RU" sz="3600" dirty="0"/>
              <a:t> (ХОЗЛ, </a:t>
            </a:r>
            <a:r>
              <a:rPr lang="ru-RU" sz="3600" dirty="0" err="1"/>
              <a:t>бронхіальна</a:t>
            </a:r>
            <a:r>
              <a:rPr lang="ru-RU" sz="3600" dirty="0"/>
              <a:t> астма) – 2 год</a:t>
            </a:r>
            <a:br>
              <a:rPr lang="ru-RU" sz="3600" dirty="0"/>
            </a:br>
            <a:r>
              <a:rPr lang="ru-RU" sz="3600" dirty="0" err="1"/>
              <a:t>Фактори</a:t>
            </a:r>
            <a:r>
              <a:rPr lang="ru-RU" sz="3600" dirty="0"/>
              <a:t> </a:t>
            </a:r>
            <a:r>
              <a:rPr lang="ru-RU" sz="3600" dirty="0" err="1"/>
              <a:t>ризику</a:t>
            </a:r>
            <a:r>
              <a:rPr lang="ru-RU" sz="3600" dirty="0"/>
              <a:t>, </a:t>
            </a:r>
            <a:r>
              <a:rPr lang="ru-RU" sz="3600" dirty="0" err="1"/>
              <a:t>моніторинг</a:t>
            </a:r>
            <a:r>
              <a:rPr lang="ru-RU" sz="3600" dirty="0"/>
              <a:t> в </a:t>
            </a:r>
            <a:r>
              <a:rPr lang="ru-RU" sz="3600" dirty="0" err="1"/>
              <a:t>домашніх</a:t>
            </a:r>
            <a:r>
              <a:rPr lang="ru-RU" sz="3600" dirty="0"/>
              <a:t> </a:t>
            </a:r>
            <a:r>
              <a:rPr lang="ru-RU" sz="3600" dirty="0" err="1"/>
              <a:t>умовах</a:t>
            </a:r>
            <a:r>
              <a:rPr lang="ru-RU" sz="3600" dirty="0"/>
              <a:t>, </a:t>
            </a:r>
            <a:r>
              <a:rPr lang="ru-RU" sz="3600" dirty="0" err="1"/>
              <a:t>діагностика</a:t>
            </a:r>
            <a:r>
              <a:rPr lang="ru-RU" sz="3600" dirty="0"/>
              <a:t> </a:t>
            </a:r>
            <a:r>
              <a:rPr lang="ru-RU" sz="3600" dirty="0" err="1"/>
              <a:t>загострення</a:t>
            </a:r>
            <a:r>
              <a:rPr lang="ru-RU" sz="3600" dirty="0"/>
              <a:t>, </a:t>
            </a:r>
            <a:r>
              <a:rPr lang="ru-RU" sz="3600" dirty="0" err="1"/>
              <a:t>надання</a:t>
            </a:r>
            <a:r>
              <a:rPr lang="ru-RU" sz="3600" dirty="0"/>
              <a:t> </a:t>
            </a:r>
            <a:r>
              <a:rPr lang="ru-RU" sz="3600" dirty="0" err="1"/>
              <a:t>невідкладної</a:t>
            </a:r>
            <a:r>
              <a:rPr lang="ru-RU" sz="3600" dirty="0"/>
              <a:t> </a:t>
            </a:r>
            <a:r>
              <a:rPr lang="ru-RU" sz="3600" dirty="0" err="1"/>
              <a:t>допомоги</a:t>
            </a:r>
            <a:r>
              <a:rPr lang="ru-RU" sz="3600" dirty="0"/>
              <a:t>, </a:t>
            </a:r>
            <a:r>
              <a:rPr lang="ru-RU" sz="3600" dirty="0" err="1"/>
              <a:t>показання</a:t>
            </a:r>
            <a:r>
              <a:rPr lang="ru-RU" sz="3600" dirty="0"/>
              <a:t> до </a:t>
            </a:r>
            <a:r>
              <a:rPr lang="ru-RU" sz="3600" dirty="0" err="1"/>
              <a:t>госпіталізації</a:t>
            </a:r>
            <a:r>
              <a:rPr lang="ru-RU" sz="3600" dirty="0"/>
              <a:t> – 2 год</a:t>
            </a:r>
            <a:br>
              <a:rPr lang="ru-RU" sz="3600" dirty="0"/>
            </a:br>
            <a:endParaRPr lang="uk-UA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7601C-66F9-D897-8FB5-5F4E183A1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493" y="306979"/>
            <a:ext cx="8915399" cy="1126283"/>
          </a:xfrm>
        </p:spPr>
        <p:txBody>
          <a:bodyPr/>
          <a:lstStyle/>
          <a:p>
            <a:pPr algn="ctr"/>
            <a:r>
              <a:rPr lang="ru-RU" dirty="0" err="1"/>
              <a:t>Одеський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endParaRPr lang="ru-RU" dirty="0"/>
          </a:p>
          <a:p>
            <a:pPr algn="ctr"/>
            <a:r>
              <a:rPr lang="ru-RU" dirty="0"/>
              <a:t>Кафедра </a:t>
            </a:r>
            <a:r>
              <a:rPr lang="ru-RU" dirty="0" err="1"/>
              <a:t>сімейної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та </a:t>
            </a:r>
            <a:r>
              <a:rPr lang="ru-RU" dirty="0" err="1"/>
              <a:t>поліклінічної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3694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B580C-F942-5A2E-2DF0-C5216ADC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dirty="0"/>
              <a:t>Мета заняття: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6DE70-F4DB-7AB0-FDC4-246147BF1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3200" dirty="0"/>
              <a:t>Набуття студентом знань відносно найбільш поширених захворювань </a:t>
            </a:r>
            <a:r>
              <a:rPr lang="uk-UA" sz="3200" dirty="0" err="1"/>
              <a:t>бронхо</a:t>
            </a:r>
            <a:r>
              <a:rPr lang="uk-UA" sz="3200" dirty="0"/>
              <a:t>-легеневої системи (ХОЗЛ, бронхіальна астма). </a:t>
            </a:r>
          </a:p>
          <a:p>
            <a:r>
              <a:rPr lang="ru-RU" sz="3200" dirty="0" err="1"/>
              <a:t>Удосконалення</a:t>
            </a:r>
            <a:r>
              <a:rPr lang="ru-RU" sz="3200" dirty="0"/>
              <a:t> </a:t>
            </a:r>
            <a:r>
              <a:rPr lang="ru-RU" sz="3200" dirty="0" err="1"/>
              <a:t>практичних</a:t>
            </a:r>
            <a:r>
              <a:rPr lang="ru-RU" sz="3200" dirty="0"/>
              <a:t> </a:t>
            </a:r>
            <a:r>
              <a:rPr lang="ru-RU" sz="3200" dirty="0" err="1"/>
              <a:t>навичок</a:t>
            </a:r>
            <a:r>
              <a:rPr lang="ru-RU" sz="3200" dirty="0"/>
              <a:t> у </a:t>
            </a:r>
            <a:r>
              <a:rPr lang="ru-RU" sz="3200" dirty="0" err="1"/>
              <a:t>питаннях</a:t>
            </a:r>
            <a:r>
              <a:rPr lang="ru-RU" sz="3200" dirty="0"/>
              <a:t> </a:t>
            </a:r>
            <a:r>
              <a:rPr lang="ru-RU" sz="3200" dirty="0" err="1"/>
              <a:t>діагностики</a:t>
            </a:r>
            <a:r>
              <a:rPr lang="ru-RU" sz="3200" dirty="0"/>
              <a:t> та </a:t>
            </a:r>
            <a:r>
              <a:rPr lang="ru-RU" sz="3200" dirty="0" err="1"/>
              <a:t>лікування</a:t>
            </a:r>
            <a:r>
              <a:rPr lang="ru-RU" sz="3200" dirty="0"/>
              <a:t> </a:t>
            </a:r>
            <a:r>
              <a:rPr lang="ru-RU" sz="3200" dirty="0" err="1"/>
              <a:t>найбільш</a:t>
            </a:r>
            <a:r>
              <a:rPr lang="ru-RU" sz="3200" dirty="0"/>
              <a:t> </a:t>
            </a:r>
            <a:r>
              <a:rPr lang="ru-RU" sz="3200" dirty="0" err="1"/>
              <a:t>поширених</a:t>
            </a:r>
            <a:r>
              <a:rPr lang="ru-RU" sz="3200" dirty="0"/>
              <a:t> </a:t>
            </a:r>
            <a:r>
              <a:rPr lang="ru-RU" sz="3200" dirty="0" err="1"/>
              <a:t>захворювань</a:t>
            </a:r>
            <a:r>
              <a:rPr lang="ru-RU" sz="3200" dirty="0"/>
              <a:t> бронхо-</a:t>
            </a:r>
            <a:r>
              <a:rPr lang="ru-RU" sz="3200" dirty="0" err="1"/>
              <a:t>легеневої</a:t>
            </a:r>
            <a:r>
              <a:rPr lang="ru-RU" sz="3200" dirty="0"/>
              <a:t> </a:t>
            </a:r>
            <a:r>
              <a:rPr lang="ru-RU" sz="3200" dirty="0" err="1"/>
              <a:t>системи</a:t>
            </a:r>
            <a:r>
              <a:rPr lang="ru-RU" sz="3200" dirty="0"/>
              <a:t>. </a:t>
            </a:r>
            <a:endParaRPr lang="uk-UA" sz="32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08434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129A0-608A-F3C7-14ED-BCB6029B9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dirty="0"/>
              <a:t>Основні поняття: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2667-3681-0D2B-A9FF-087CF82DB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/>
              <a:t>Визначення понять бронхіальна астма та ХОЗЛ. Клінічні прояви при бронхіальній астмі та ХОЗЛ. Клініка загострень. Діагностика та диференційна діагностика бронхіальної астми та ХОЗЛ. Основні принципи лікування пацієнтів з бронхіальною астмою та ХОЗЛ.</a:t>
            </a:r>
          </a:p>
          <a:p>
            <a:r>
              <a:rPr lang="uk-UA" sz="2800" dirty="0"/>
              <a:t>Фактори ризику. Клініка загострень.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41756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212" y="514824"/>
            <a:ext cx="6049253" cy="1752599"/>
          </a:xfrm>
        </p:spPr>
        <p:txBody>
          <a:bodyPr/>
          <a:lstStyle/>
          <a:p>
            <a:r>
              <a:rPr lang="uk-UA" dirty="0"/>
              <a:t>Визначення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080" y="2039201"/>
            <a:ext cx="9474842" cy="4552668"/>
          </a:xfrm>
        </p:spPr>
        <p:txBody>
          <a:bodyPr>
            <a:normAutofit/>
          </a:bodyPr>
          <a:lstStyle/>
          <a:p>
            <a:r>
              <a:rPr lang="uk-UA" dirty="0"/>
              <a:t>ХОЗЛ — це хворобливий стан, що характеризується стійким обмеженням прохідності дихальних шляхів, яке не є повністю зворотним. Обмеження повітряного потоку зазвичай прогресує і пов’язане з незвичайною відповіддю легень запального характеру на шкідливі частки або гази. Це захворювання, якому можна запобігти та яке можна лікувати (</a:t>
            </a:r>
            <a:r>
              <a:rPr lang="en-US" dirty="0"/>
              <a:t>GOLD, 2018).</a:t>
            </a:r>
            <a:endParaRPr lang="uk-UA" dirty="0"/>
          </a:p>
          <a:p>
            <a:r>
              <a:rPr lang="uk-UA" dirty="0"/>
              <a:t>ХОЗЛ – патологія, яка характеризується прогресуючим частково зворотнім обмеженням повітряного потоку, що асоціюється із незвичною запальною відповіддю легень на шкідливі частки або гази і виникає внаслідок поєднання хронічного обструктивного бронхіту та емфіземи легень (за старою термінологією).</a:t>
            </a:r>
          </a:p>
        </p:txBody>
      </p:sp>
    </p:spTree>
    <p:extLst>
      <p:ext uri="{BB962C8B-B14F-4D97-AF65-F5344CB8AC3E}">
        <p14:creationId xmlns:p14="http://schemas.microsoft.com/office/powerpoint/2010/main" val="691983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09" y="167186"/>
            <a:ext cx="10018714" cy="815454"/>
          </a:xfrm>
        </p:spPr>
        <p:txBody>
          <a:bodyPr>
            <a:normAutofit fontScale="90000"/>
          </a:bodyPr>
          <a:lstStyle/>
          <a:p>
            <a:r>
              <a:rPr lang="uk-UA" sz="3600" dirty="0"/>
              <a:t>Фактори ризику та механізми розвитку ХОЗЛ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09" y="1173707"/>
            <a:ext cx="9914946" cy="5684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i="1" dirty="0"/>
              <a:t>Зовнішні фактори ризику</a:t>
            </a:r>
            <a:r>
              <a:rPr lang="uk-UA" dirty="0"/>
              <a:t>:</a:t>
            </a:r>
          </a:p>
          <a:p>
            <a:r>
              <a:rPr lang="uk-UA" dirty="0"/>
              <a:t>довготривале тютюнопаління;</a:t>
            </a:r>
          </a:p>
          <a:p>
            <a:r>
              <a:rPr lang="uk-UA" dirty="0"/>
              <a:t>промислові та побутові шкідливі викиди (повітряні </a:t>
            </a:r>
            <a:r>
              <a:rPr lang="uk-UA" dirty="0" err="1"/>
              <a:t>полютанти</a:t>
            </a:r>
            <a:r>
              <a:rPr lang="uk-UA" dirty="0"/>
              <a:t>, гази та пари хімічних </a:t>
            </a:r>
            <a:r>
              <a:rPr lang="uk-UA" dirty="0" err="1"/>
              <a:t>сполук</a:t>
            </a:r>
            <a:r>
              <a:rPr lang="uk-UA" dirty="0"/>
              <a:t>, продукти згорання пального);</a:t>
            </a:r>
          </a:p>
          <a:p>
            <a:r>
              <a:rPr lang="uk-UA" dirty="0"/>
              <a:t>інфекційні (тяжкі дитячі інфекції, респіраторні інфекції);</a:t>
            </a:r>
          </a:p>
          <a:p>
            <a:r>
              <a:rPr lang="uk-UA" dirty="0"/>
              <a:t>низький соціальний та економічний рівень життя (скупченість населення, шкідливі звички тощо).</a:t>
            </a:r>
          </a:p>
          <a:p>
            <a:pPr marL="0" indent="0">
              <a:buNone/>
            </a:pPr>
            <a:r>
              <a:rPr lang="uk-UA" i="1" dirty="0"/>
              <a:t>Внутрішні фактори ризику:</a:t>
            </a:r>
          </a:p>
          <a:p>
            <a:r>
              <a:rPr lang="uk-UA" dirty="0"/>
              <a:t>генетично зумовлені (спадковий дефіцит </a:t>
            </a:r>
            <a:r>
              <a:rPr lang="el-GR" dirty="0"/>
              <a:t>α1-</a:t>
            </a:r>
            <a:r>
              <a:rPr lang="uk-UA" dirty="0" err="1"/>
              <a:t>антитрипсину</a:t>
            </a:r>
            <a:r>
              <a:rPr lang="uk-UA" dirty="0"/>
              <a:t>);</a:t>
            </a:r>
          </a:p>
          <a:p>
            <a:r>
              <a:rPr lang="uk-UA" dirty="0"/>
              <a:t>аномалії розвитку легень;</a:t>
            </a:r>
          </a:p>
          <a:p>
            <a:r>
              <a:rPr lang="uk-UA" dirty="0" err="1"/>
              <a:t>гіперреактивність</a:t>
            </a:r>
            <a:r>
              <a:rPr lang="uk-UA" dirty="0"/>
              <a:t> бронхів.</a:t>
            </a:r>
          </a:p>
          <a:p>
            <a:pPr marL="0" indent="0">
              <a:buNone/>
            </a:pPr>
            <a:r>
              <a:rPr lang="uk-UA" dirty="0"/>
              <a:t>Найбільш вагомими причинами підвищення розповсюдженості </a:t>
            </a:r>
            <a:r>
              <a:rPr lang="uk-UA" dirty="0" err="1"/>
              <a:t>інвалідизації</a:t>
            </a:r>
            <a:r>
              <a:rPr lang="uk-UA" dirty="0"/>
              <a:t> та летальності при ХОЗЛ є тютюнопаління (провідний фактор ризику), старіння населення, погіршення стану довкілля, часті респіраторні та вірусні інфекції, які послаблюють імунітет і погіршують функціональний стан легень.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26624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0436" y="494731"/>
            <a:ext cx="9783406" cy="89734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sz="2700" b="1" dirty="0" err="1"/>
              <a:t>Спірометрична</a:t>
            </a:r>
            <a:r>
              <a:rPr lang="ru-RU" sz="2700" b="1" dirty="0"/>
              <a:t> </a:t>
            </a:r>
            <a:r>
              <a:rPr lang="ru-RU" sz="2700" b="1" dirty="0" err="1"/>
              <a:t>класифікація</a:t>
            </a:r>
            <a:r>
              <a:rPr lang="ru-RU" sz="2700" b="1" dirty="0"/>
              <a:t> ХОЗЛ за </a:t>
            </a:r>
            <a:r>
              <a:rPr lang="ru-RU" sz="2700" b="1" dirty="0" err="1"/>
              <a:t>ступенем</a:t>
            </a:r>
            <a:r>
              <a:rPr lang="ru-RU" sz="2700" b="1" dirty="0"/>
              <a:t> </a:t>
            </a:r>
            <a:r>
              <a:rPr lang="ru-RU" sz="2700" b="1" dirty="0" err="1"/>
              <a:t>тяжкості</a:t>
            </a:r>
            <a:r>
              <a:rPr lang="ru-RU" sz="2700" b="1" dirty="0"/>
              <a:t> та </a:t>
            </a:r>
            <a:r>
              <a:rPr lang="ru-RU" sz="2700" b="1" dirty="0" err="1"/>
              <a:t>порушень</a:t>
            </a:r>
            <a:r>
              <a:rPr lang="ru-RU" sz="2700" b="1" dirty="0"/>
              <a:t> ОФВ1 </a:t>
            </a:r>
            <a:r>
              <a:rPr lang="ru-RU" sz="2700" b="1" dirty="0" err="1"/>
              <a:t>після</a:t>
            </a:r>
            <a:r>
              <a:rPr lang="ru-RU" sz="2700" b="1" dirty="0"/>
              <a:t> </a:t>
            </a:r>
            <a:r>
              <a:rPr lang="ru-RU" sz="2700" b="1" dirty="0" err="1"/>
              <a:t>прийому</a:t>
            </a:r>
            <a:r>
              <a:rPr lang="ru-RU" sz="2700" b="1" dirty="0"/>
              <a:t> </a:t>
            </a:r>
            <a:r>
              <a:rPr lang="ru-RU" sz="2700" b="1" dirty="0" err="1"/>
              <a:t>бронхолітика</a:t>
            </a:r>
            <a:br>
              <a:rPr lang="ru-RU" sz="2700" b="1" dirty="0"/>
            </a:br>
            <a:endParaRPr lang="uk-UA" sz="27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13636" y="1538531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b="1" dirty="0">
                          <a:effectLst/>
                        </a:rPr>
                        <a:t>Ступінь тяжкості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b="1">
                          <a:effectLst/>
                        </a:rPr>
                        <a:t>Ознаки ХОЗЛ</a:t>
                      </a:r>
                      <a:endParaRPr lang="uk-UA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пацієнтів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із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ОФВ1/ФЖЄЛ &lt;70%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1, </a:t>
                      </a:r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ОФВ1 ≥80% від належного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2, </a:t>
                      </a:r>
                      <a:r>
                        <a:rPr lang="uk-UA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помірний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≤ ОФВ1 &lt;80%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належного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3, </a:t>
                      </a:r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≤ ОФВ1 &lt;50%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належного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4, </a:t>
                      </a:r>
                      <a:r>
                        <a:rPr lang="uk-UA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дуже тяжкий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ОФВ1 &lt;30% від належного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99569" y="3910030"/>
            <a:ext cx="10323252" cy="209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Співвідношення ОФВ</a:t>
            </a:r>
            <a:r>
              <a:rPr lang="uk-UA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 та функціональної життєвої ємності легень (ФЖЄЛ) (показник спірометрії ОФВ</a:t>
            </a:r>
            <a:r>
              <a:rPr lang="uk-UA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/ФЖЄЛ) на рівні &lt;0,7 необхідний для підтвердження діагнозу ХОЗЛ і є показником, який об’єднує всі чотири групи хворих на ХОЗЛ: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«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A» 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мало симптомів, мало загострень),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«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B» 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багато симптомів, мало загострень),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«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C» 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мало симптомів, багато загострень),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«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D» 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багато симптомів, багато загострень)</a:t>
            </a:r>
            <a:endParaRPr lang="uk-UA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046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Характеристика груп хворих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1. Хворі </a:t>
            </a:r>
            <a:r>
              <a:rPr lang="uk-UA" b="1" dirty="0"/>
              <a:t>групи А </a:t>
            </a:r>
            <a:r>
              <a:rPr lang="uk-UA" dirty="0"/>
              <a:t>мають низький ризик, мало симптомів.</a:t>
            </a:r>
          </a:p>
          <a:p>
            <a:r>
              <a:rPr lang="uk-UA" dirty="0"/>
              <a:t>2. Хворі </a:t>
            </a:r>
            <a:r>
              <a:rPr lang="uk-UA" b="1" dirty="0"/>
              <a:t>групи В </a:t>
            </a:r>
            <a:r>
              <a:rPr lang="uk-UA" dirty="0"/>
              <a:t>мають низький ризик, багато симптомів.</a:t>
            </a:r>
          </a:p>
          <a:p>
            <a:r>
              <a:rPr lang="uk-UA" dirty="0"/>
              <a:t>3. Хворі </a:t>
            </a:r>
            <a:r>
              <a:rPr lang="uk-UA" b="1" dirty="0"/>
              <a:t>групи С </a:t>
            </a:r>
            <a:r>
              <a:rPr lang="uk-UA" dirty="0"/>
              <a:t>мають високий ризик, мало симптомів.</a:t>
            </a:r>
          </a:p>
          <a:p>
            <a:r>
              <a:rPr lang="uk-UA" dirty="0"/>
              <a:t>4. Хворі </a:t>
            </a:r>
            <a:r>
              <a:rPr lang="uk-UA" b="1" dirty="0"/>
              <a:t>групи </a:t>
            </a:r>
            <a:r>
              <a:rPr lang="en-US" b="1" dirty="0"/>
              <a:t>D</a:t>
            </a:r>
            <a:r>
              <a:rPr lang="uk-UA" b="1" dirty="0"/>
              <a:t> </a:t>
            </a:r>
            <a:r>
              <a:rPr lang="uk-UA" dirty="0"/>
              <a:t>мають високий ризик, багато симптомів.</a:t>
            </a:r>
          </a:p>
        </p:txBody>
      </p:sp>
    </p:spTree>
    <p:extLst>
      <p:ext uri="{BB962C8B-B14F-4D97-AF65-F5344CB8AC3E}">
        <p14:creationId xmlns:p14="http://schemas.microsoft.com/office/powerpoint/2010/main" val="989934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5872" y="239364"/>
            <a:ext cx="10481481" cy="6748818"/>
          </a:xfrm>
        </p:spPr>
        <p:txBody>
          <a:bodyPr>
            <a:normAutofit/>
          </a:bodyPr>
          <a:lstStyle/>
          <a:p>
            <a:r>
              <a:rPr lang="uk-UA" dirty="0"/>
              <a:t>Загострення ХОЗЛ — це складні події, які зазвичай пов’язані із запаленням дихальних шляхів, збільшенням слизової продукції </a:t>
            </a:r>
            <a:r>
              <a:rPr lang="uk-UA" b="1" dirty="0">
                <a:solidFill>
                  <a:srgbClr val="C00000"/>
                </a:solidFill>
              </a:rPr>
              <a:t>та виявленням захоплення газу.</a:t>
            </a:r>
            <a:r>
              <a:rPr lang="uk-UA" dirty="0"/>
              <a:t> Прогресивне збільшення задишки є ключовим симптомом загострення. Інші симптоми включають збільшення </a:t>
            </a:r>
            <a:r>
              <a:rPr lang="uk-UA" dirty="0" err="1"/>
              <a:t>гнійності</a:t>
            </a:r>
            <a:r>
              <a:rPr lang="uk-UA" dirty="0"/>
              <a:t> та кількості мокротиння.</a:t>
            </a:r>
            <a:endParaRPr lang="en-US" dirty="0"/>
          </a:p>
          <a:p>
            <a:pPr marL="0" indent="0" algn="ctr">
              <a:buNone/>
            </a:pPr>
            <a:r>
              <a:rPr lang="uk-UA" sz="2600" b="1" u="sng" dirty="0"/>
              <a:t>Класифікація загострення ХОЗЛ:</a:t>
            </a:r>
          </a:p>
          <a:p>
            <a:r>
              <a:rPr lang="uk-UA" dirty="0"/>
              <a:t>легке (не інфекційне) — наявність одного симптому (або збільшення задишки, або збільшення мокротиння); лікування було лише </a:t>
            </a:r>
            <a:r>
              <a:rPr lang="uk-UA" dirty="0" err="1"/>
              <a:t>бронхолітичними</a:t>
            </a:r>
            <a:r>
              <a:rPr lang="uk-UA" dirty="0"/>
              <a:t> засобами короткої дії;</a:t>
            </a:r>
          </a:p>
          <a:p>
            <a:r>
              <a:rPr lang="uk-UA" dirty="0"/>
              <a:t>помірне (інфекційне) — наявність двох симптомів, один із яких обов’язковий — гнійне мокротиння; лікування </a:t>
            </a:r>
            <a:r>
              <a:rPr lang="uk-UA" dirty="0" err="1"/>
              <a:t>бронходилататорами</a:t>
            </a:r>
            <a:r>
              <a:rPr lang="uk-UA" dirty="0"/>
              <a:t> короткої дії плюс антибіотики та/або пероральні кортикостероїди;</a:t>
            </a:r>
          </a:p>
          <a:p>
            <a:r>
              <a:rPr lang="uk-UA" dirty="0"/>
              <a:t>тяжке (інфекційне) — наявність усіх трьох симптомів; пацієнт потребує госпіталізації або невідкладної допомоги. Тяжкі загострення можуть бути пов’язані з гострою дихальною недостатністю.</a:t>
            </a:r>
          </a:p>
          <a:p>
            <a:pPr marL="0" indent="0">
              <a:buNone/>
            </a:pPr>
            <a:r>
              <a:rPr lang="uk-UA" dirty="0"/>
              <a:t>Загострення головним чином спричиняються респіраторними вірусними інфекціями, хоча бактеріальні інфекції та фактори навколишнього середовища також можуть ініціювати та/або посилювати ці події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104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249071"/>
            <a:ext cx="9551394" cy="842749"/>
          </a:xfrm>
        </p:spPr>
        <p:txBody>
          <a:bodyPr/>
          <a:lstStyle/>
          <a:p>
            <a:r>
              <a:rPr lang="uk-UA" dirty="0"/>
              <a:t>Діагностика ХОЗЛ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064" y="1264916"/>
            <a:ext cx="11941791" cy="1323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анамнестичних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,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проявах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та </a:t>
            </a:r>
            <a:r>
              <a:rPr lang="ru-RU" dirty="0" err="1"/>
              <a:t>резльтатах</a:t>
            </a:r>
            <a:r>
              <a:rPr lang="ru-RU" dirty="0"/>
              <a:t> </a:t>
            </a:r>
            <a:r>
              <a:rPr lang="ru-RU" dirty="0" err="1"/>
              <a:t>вентиляцій</a:t>
            </a:r>
            <a:r>
              <a:rPr lang="ru-RU" dirty="0"/>
              <a:t>. </a:t>
            </a:r>
            <a:r>
              <a:rPr lang="ru-RU" dirty="0" err="1"/>
              <a:t>Клінічний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 ХОЗЛ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розглядати</a:t>
            </a:r>
            <a:r>
              <a:rPr lang="ru-RU" dirty="0"/>
              <a:t> у будь-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скаргами</a:t>
            </a:r>
            <a:r>
              <a:rPr lang="ru-RU" dirty="0"/>
              <a:t> на </a:t>
            </a:r>
            <a:r>
              <a:rPr lang="ru-RU" dirty="0" err="1"/>
              <a:t>задишку</a:t>
            </a:r>
            <a:r>
              <a:rPr lang="ru-RU" dirty="0"/>
              <a:t>, </a:t>
            </a:r>
            <a:r>
              <a:rPr lang="ru-RU" dirty="0" err="1"/>
              <a:t>хронічний</a:t>
            </a:r>
            <a:r>
              <a:rPr lang="ru-RU" dirty="0"/>
              <a:t> кашель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, та анамнезом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uk-UA" dirty="0"/>
              <a:t>ХОЗЛ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2361" y="2988860"/>
          <a:ext cx="1184727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3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3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409">
                <a:tc gridSpan="2"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Запідозрити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ХОЗЛ та провести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спірометричне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дослідження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якщо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будь-яка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ознака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наявна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пацієнта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віці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старше 40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років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uk-UA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Самі по собі ці ознаки не є діагностичними, але їх поєднання підвищує ймовірність діагнозу ХОЗЛ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09">
                <a:tc>
                  <a:txBody>
                    <a:bodyPr/>
                    <a:lstStyle/>
                    <a:p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Задишка, яка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Прогресує (з часом погіршується )</a:t>
                      </a:r>
                    </a:p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Зазвичай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погіршується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фізичних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навантаженнях</a:t>
                      </a:r>
                      <a:endParaRPr lang="ru-RU" sz="18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uk-UA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Персистує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(триває протягом дня)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409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Хронічний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кашель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бути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періодичним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непродуктивним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409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Хронічне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виділення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мокротиння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Хронічне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виділення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мокротиння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може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вказувати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ХОЗЛ.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409"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Історія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впливу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факторів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ризику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Тютюновий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дим</a:t>
                      </a:r>
                      <a:endParaRPr lang="ru-RU" sz="18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uk-UA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Промисловий пил та хімікати</a:t>
                      </a:r>
                    </a:p>
                    <a:p>
                      <a:pPr algn="l"/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Кухонний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дим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та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дим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згоряння</a:t>
                      </a:r>
                      <a:r>
                        <a:rPr lang="ru-RU" sz="18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палива</a:t>
                      </a:r>
                      <a:endParaRPr lang="uk-UA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01838" y="2415654"/>
            <a:ext cx="89620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MyriadPro-Bold"/>
              </a:rPr>
              <a:t>Ключові</a:t>
            </a:r>
            <a:r>
              <a:rPr lang="ru-RU" sz="2000" b="1" dirty="0">
                <a:latin typeface="MyriadPro-Bold"/>
              </a:rPr>
              <a:t> </a:t>
            </a:r>
            <a:r>
              <a:rPr lang="ru-RU" sz="2000" b="1" dirty="0" err="1">
                <a:latin typeface="MyriadPro-Bold"/>
              </a:rPr>
              <a:t>показники</a:t>
            </a:r>
            <a:r>
              <a:rPr lang="ru-RU" sz="2000" b="1" dirty="0">
                <a:latin typeface="MyriadPro-Bold"/>
              </a:rPr>
              <a:t>, </a:t>
            </a:r>
            <a:r>
              <a:rPr lang="ru-RU" sz="2000" b="1" dirty="0" err="1">
                <a:latin typeface="MyriadPro-Bold"/>
              </a:rPr>
              <a:t>що</a:t>
            </a:r>
            <a:r>
              <a:rPr lang="ru-RU" sz="2000" b="1" dirty="0">
                <a:latin typeface="MyriadPro-Bold"/>
              </a:rPr>
              <a:t> </a:t>
            </a:r>
            <a:r>
              <a:rPr lang="ru-RU" sz="2000" b="1" dirty="0" err="1">
                <a:latin typeface="MyriadPro-Bold"/>
              </a:rPr>
              <a:t>приймають</a:t>
            </a:r>
            <a:r>
              <a:rPr lang="ru-RU" sz="2000" b="1" dirty="0">
                <a:latin typeface="MyriadPro-Bold"/>
              </a:rPr>
              <a:t> до </a:t>
            </a:r>
            <a:r>
              <a:rPr lang="ru-RU" sz="2000" b="1" dirty="0" err="1">
                <a:latin typeface="MyriadPro-Bold"/>
              </a:rPr>
              <a:t>уваги</a:t>
            </a:r>
            <a:r>
              <a:rPr lang="ru-RU" sz="2000" b="1" dirty="0">
                <a:latin typeface="MyriadPro-Bold"/>
              </a:rPr>
              <a:t> в </a:t>
            </a:r>
            <a:r>
              <a:rPr lang="ru-RU" sz="2000" b="1" dirty="0" err="1">
                <a:latin typeface="MyriadPro-Bold"/>
              </a:rPr>
              <a:t>діагностиці</a:t>
            </a:r>
            <a:r>
              <a:rPr lang="ru-RU" sz="2000" b="1" dirty="0">
                <a:latin typeface="MyriadPro-Bold"/>
              </a:rPr>
              <a:t> ХОЗЛ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66399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1128" y="249071"/>
            <a:ext cx="9742463" cy="678976"/>
          </a:xfrm>
        </p:spPr>
        <p:txBody>
          <a:bodyPr>
            <a:normAutofit/>
          </a:bodyPr>
          <a:lstStyle/>
          <a:p>
            <a:r>
              <a:rPr lang="uk-UA" b="1" dirty="0"/>
              <a:t>Характерні клінічні симптоми ХОЗЛ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946" y="1245281"/>
            <a:ext cx="11232107" cy="5636526"/>
          </a:xfrm>
        </p:spPr>
        <p:txBody>
          <a:bodyPr>
            <a:normAutofit/>
          </a:bodyPr>
          <a:lstStyle/>
          <a:p>
            <a:r>
              <a:rPr lang="ru-RU" b="1" i="1" dirty="0"/>
              <a:t>Кашель (</a:t>
            </a:r>
            <a:r>
              <a:rPr lang="ru-RU" dirty="0" err="1"/>
              <a:t>хронічний</a:t>
            </a:r>
            <a:r>
              <a:rPr lang="ru-RU" dirty="0"/>
              <a:t> кашель) — перший симптом ХОЗЛ, на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пацієнти</a:t>
            </a:r>
            <a:r>
              <a:rPr lang="ru-RU" dirty="0"/>
              <a:t> не </a:t>
            </a:r>
            <a:r>
              <a:rPr lang="ru-RU" dirty="0" err="1"/>
              <a:t>звертають</a:t>
            </a:r>
            <a:r>
              <a:rPr lang="ru-RU" dirty="0"/>
              <a:t> </a:t>
            </a:r>
            <a:r>
              <a:rPr lang="ru-RU" dirty="0" err="1"/>
              <a:t>уваги</a:t>
            </a:r>
            <a:r>
              <a:rPr lang="ru-RU" dirty="0"/>
              <a:t> (</a:t>
            </a:r>
            <a:r>
              <a:rPr lang="ru-RU" dirty="0" err="1"/>
              <a:t>вважають</a:t>
            </a:r>
            <a:r>
              <a:rPr lang="ru-RU" dirty="0"/>
              <a:t> </a:t>
            </a:r>
            <a:r>
              <a:rPr lang="ru-RU" dirty="0" err="1"/>
              <a:t>очікуваним</a:t>
            </a:r>
            <a:r>
              <a:rPr lang="ru-RU" dirty="0"/>
              <a:t> симптомом при </a:t>
            </a:r>
            <a:r>
              <a:rPr lang="ru-RU" dirty="0" err="1"/>
              <a:t>палінні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впливі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оточуючого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). </a:t>
            </a:r>
            <a:r>
              <a:rPr lang="ru-RU" dirty="0" err="1"/>
              <a:t>Спочатку</a:t>
            </a:r>
            <a:r>
              <a:rPr lang="ru-RU" dirty="0"/>
              <a:t> кашель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періодичним</a:t>
            </a:r>
            <a:r>
              <a:rPr lang="ru-RU" dirty="0"/>
              <a:t>, </a:t>
            </a:r>
            <a:r>
              <a:rPr lang="ru-RU" dirty="0" err="1"/>
              <a:t>пізніше</a:t>
            </a:r>
            <a:r>
              <a:rPr lang="ru-RU" dirty="0"/>
              <a:t> — </a:t>
            </a:r>
            <a:r>
              <a:rPr lang="ru-RU" dirty="0" err="1"/>
              <a:t>щодня</a:t>
            </a:r>
            <a:r>
              <a:rPr lang="ru-RU" dirty="0"/>
              <a:t>, часто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дня; </a:t>
            </a:r>
            <a:r>
              <a:rPr lang="ru-RU" dirty="0" err="1"/>
              <a:t>хронічний</a:t>
            </a:r>
            <a:r>
              <a:rPr lang="ru-RU" dirty="0"/>
              <a:t> кашель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непродуктивним</a:t>
            </a:r>
            <a:r>
              <a:rPr lang="ru-RU" dirty="0"/>
              <a:t>. В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відсутнім</a:t>
            </a:r>
            <a:r>
              <a:rPr lang="ru-RU" dirty="0"/>
              <a:t>.</a:t>
            </a:r>
          </a:p>
          <a:p>
            <a:r>
              <a:rPr lang="ru-RU" b="1" i="1" dirty="0" err="1"/>
              <a:t>Задишка</a:t>
            </a:r>
            <a:r>
              <a:rPr lang="ru-RU" b="1" i="1" dirty="0"/>
              <a:t> </a:t>
            </a:r>
            <a:r>
              <a:rPr lang="ru-RU" dirty="0"/>
              <a:t>— </a:t>
            </a:r>
            <a:r>
              <a:rPr lang="ru-RU" dirty="0" err="1"/>
              <a:t>кардинальний</a:t>
            </a:r>
            <a:r>
              <a:rPr lang="ru-RU" dirty="0"/>
              <a:t> симптом, яка </a:t>
            </a:r>
            <a:r>
              <a:rPr lang="ru-RU" dirty="0" err="1"/>
              <a:t>посилюється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 </a:t>
            </a:r>
            <a:r>
              <a:rPr lang="uk-UA" dirty="0"/>
              <a:t>Пацієнти описують задишку як відчуття збільшення </a:t>
            </a:r>
            <a:r>
              <a:rPr lang="ru-RU" dirty="0" err="1"/>
              <a:t>зусиль</a:t>
            </a:r>
            <a:r>
              <a:rPr lang="ru-RU" dirty="0"/>
              <a:t> для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тяжкість</a:t>
            </a:r>
            <a:r>
              <a:rPr lang="ru-RU" dirty="0"/>
              <a:t>, </a:t>
            </a:r>
            <a:r>
              <a:rPr lang="ru-RU" dirty="0" err="1"/>
              <a:t>повітряний</a:t>
            </a:r>
            <a:r>
              <a:rPr lang="ru-RU" dirty="0"/>
              <a:t> голод, </a:t>
            </a:r>
            <a:r>
              <a:rPr lang="ru-RU" dirty="0" err="1"/>
              <a:t>утруднене</a:t>
            </a:r>
            <a:r>
              <a:rPr lang="ru-RU" dirty="0"/>
              <a:t> </a:t>
            </a:r>
            <a:r>
              <a:rPr lang="uk-UA" dirty="0"/>
              <a:t>дихання.</a:t>
            </a:r>
          </a:p>
          <a:p>
            <a:r>
              <a:rPr lang="uk-UA" b="1" i="1" dirty="0"/>
              <a:t>Виділення мокроти — </a:t>
            </a:r>
            <a:r>
              <a:rPr lang="uk-UA" dirty="0"/>
              <a:t>виділяють </a:t>
            </a:r>
            <a:r>
              <a:rPr lang="ru-RU" dirty="0"/>
              <a:t>клейку мокроту у </a:t>
            </a:r>
            <a:r>
              <a:rPr lang="ru-RU" dirty="0" err="1"/>
              <a:t>невеликій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, яка </a:t>
            </a:r>
            <a:r>
              <a:rPr lang="ru-RU" dirty="0" err="1"/>
              <a:t>важко</a:t>
            </a:r>
            <a:r>
              <a:rPr lang="ru-RU" dirty="0"/>
              <a:t> </a:t>
            </a:r>
            <a:r>
              <a:rPr lang="ru-RU" dirty="0" err="1"/>
              <a:t>відкашлюється</a:t>
            </a:r>
            <a:r>
              <a:rPr lang="ru-RU" dirty="0"/>
              <a:t>; при регулярному </a:t>
            </a:r>
            <a:r>
              <a:rPr lang="ru-RU" dirty="0" err="1"/>
              <a:t>виділенн</a:t>
            </a:r>
            <a:r>
              <a:rPr lang="uk-UA" dirty="0"/>
              <a:t>і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≥ 3-х </a:t>
            </a:r>
            <a:r>
              <a:rPr lang="ru-RU" dirty="0" err="1"/>
              <a:t>місяців</a:t>
            </a:r>
            <a:r>
              <a:rPr lang="ru-RU" dirty="0"/>
              <a:t>,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поспіль</a:t>
            </a:r>
            <a:r>
              <a:rPr lang="ru-RU" dirty="0"/>
              <a:t> (при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причин) —</a:t>
            </a:r>
            <a:r>
              <a:rPr lang="uk-UA" dirty="0"/>
              <a:t>епідеміологічне визначення хронічного бронхіту; якщо пацієнт </a:t>
            </a:r>
            <a:r>
              <a:rPr lang="ru-RU" dirty="0" err="1"/>
              <a:t>відкашлює</a:t>
            </a:r>
            <a:r>
              <a:rPr lang="ru-RU" dirty="0"/>
              <a:t> </a:t>
            </a:r>
            <a:r>
              <a:rPr lang="ru-RU" dirty="0" err="1"/>
              <a:t>велику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свідчити</a:t>
            </a:r>
            <a:r>
              <a:rPr lang="ru-RU" dirty="0"/>
              <a:t> про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бронхоектазів</a:t>
            </a:r>
            <a:r>
              <a:rPr lang="ru-RU" dirty="0"/>
              <a:t>;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гнійної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про </a:t>
            </a:r>
            <a:r>
              <a:rPr lang="uk-UA" dirty="0"/>
              <a:t>розвиток загострення бактеріальної природи.</a:t>
            </a:r>
          </a:p>
          <a:p>
            <a:r>
              <a:rPr lang="ru-RU" b="1" i="1" dirty="0" err="1"/>
              <a:t>Свистяче</a:t>
            </a:r>
            <a:r>
              <a:rPr lang="ru-RU" b="1" i="1" dirty="0"/>
              <a:t> </a:t>
            </a:r>
            <a:r>
              <a:rPr lang="ru-RU" b="1" i="1" dirty="0" err="1"/>
              <a:t>дихання</a:t>
            </a:r>
            <a:r>
              <a:rPr lang="ru-RU" b="1" i="1" dirty="0"/>
              <a:t> та </a:t>
            </a:r>
            <a:r>
              <a:rPr lang="ru-RU" b="1" i="1" dirty="0" err="1"/>
              <a:t>відчуття</a:t>
            </a:r>
            <a:r>
              <a:rPr lang="ru-RU" b="1" i="1" dirty="0"/>
              <a:t> </a:t>
            </a:r>
            <a:r>
              <a:rPr lang="ru-RU" b="1" i="1" dirty="0" err="1"/>
              <a:t>скутості</a:t>
            </a:r>
            <a:r>
              <a:rPr lang="ru-RU" b="1" i="1" dirty="0"/>
              <a:t> </a:t>
            </a:r>
            <a:r>
              <a:rPr lang="ru-RU" b="1" i="1" dirty="0" err="1"/>
              <a:t>грудної</a:t>
            </a:r>
            <a:r>
              <a:rPr lang="ru-RU" b="1" i="1" dirty="0"/>
              <a:t> </a:t>
            </a:r>
            <a:r>
              <a:rPr lang="ru-RU" b="1" i="1" dirty="0" err="1"/>
              <a:t>клітки</a:t>
            </a:r>
            <a:r>
              <a:rPr lang="ru-RU" b="1" i="1" dirty="0"/>
              <a:t> </a:t>
            </a:r>
            <a:r>
              <a:rPr lang="ru-RU" dirty="0"/>
              <a:t>— </a:t>
            </a:r>
            <a:r>
              <a:rPr lang="ru-RU" dirty="0" err="1"/>
              <a:t>неспецифічні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змінюватись</a:t>
            </a:r>
            <a:r>
              <a:rPr lang="ru-RU" dirty="0"/>
              <a:t> з </a:t>
            </a:r>
            <a:r>
              <a:rPr lang="ru-RU" dirty="0" err="1"/>
              <a:t>деня</a:t>
            </a:r>
            <a:r>
              <a:rPr lang="ru-RU" dirty="0"/>
              <a:t> в день, та </a:t>
            </a:r>
            <a:r>
              <a:rPr lang="ru-RU" dirty="0" err="1"/>
              <a:t>протягом</a:t>
            </a:r>
            <a:r>
              <a:rPr lang="ru-RU" dirty="0"/>
              <a:t> одного дня; </a:t>
            </a:r>
            <a:r>
              <a:rPr lang="ru-RU" dirty="0" err="1"/>
              <a:t>чутне</a:t>
            </a:r>
            <a:r>
              <a:rPr lang="ru-RU" dirty="0"/>
              <a:t> </a:t>
            </a:r>
            <a:r>
              <a:rPr lang="ru-RU" dirty="0" err="1"/>
              <a:t>свистяче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формуватись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 і </a:t>
            </a:r>
            <a:r>
              <a:rPr lang="ru-RU" dirty="0" err="1"/>
              <a:t>супроводжуватись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не </a:t>
            </a:r>
            <a:r>
              <a:rPr lang="ru-RU" dirty="0" err="1"/>
              <a:t>супроводжуватись</a:t>
            </a:r>
            <a:r>
              <a:rPr lang="ru-RU" dirty="0"/>
              <a:t> </a:t>
            </a:r>
            <a:r>
              <a:rPr lang="ru-RU" dirty="0" err="1"/>
              <a:t>патологічними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при </a:t>
            </a:r>
            <a:r>
              <a:rPr lang="ru-RU" dirty="0" err="1"/>
              <a:t>аускультації</a:t>
            </a:r>
            <a:r>
              <a:rPr lang="ru-RU" dirty="0"/>
              <a:t>.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скутості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часто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6917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833" y="303662"/>
            <a:ext cx="9728815" cy="296839"/>
          </a:xfrm>
        </p:spPr>
        <p:txBody>
          <a:bodyPr>
            <a:normAutofit fontScale="90000"/>
          </a:bodyPr>
          <a:lstStyle/>
          <a:p>
            <a:r>
              <a:rPr lang="uk-UA" sz="2800" b="1" dirty="0"/>
              <a:t>Спірометрична оцінка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4156" y="1331555"/>
            <a:ext cx="11387844" cy="7835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i="1" dirty="0" err="1"/>
              <a:t>Фактори</a:t>
            </a:r>
            <a:r>
              <a:rPr lang="ru-RU" sz="1600" b="1" i="1" dirty="0"/>
              <a:t>, на </a:t>
            </a:r>
            <a:r>
              <a:rPr lang="ru-RU" sz="1600" b="1" i="1" dirty="0" err="1"/>
              <a:t>які</a:t>
            </a:r>
            <a:r>
              <a:rPr lang="ru-RU" sz="1600" b="1" i="1" dirty="0"/>
              <a:t> треба </a:t>
            </a:r>
            <a:r>
              <a:rPr lang="ru-RU" sz="1600" b="1" i="1" dirty="0" err="1"/>
              <a:t>звертати</a:t>
            </a:r>
            <a:r>
              <a:rPr lang="ru-RU" sz="1600" b="1" i="1" dirty="0"/>
              <a:t> </a:t>
            </a:r>
            <a:r>
              <a:rPr lang="ru-RU" sz="1600" b="1" i="1" dirty="0" err="1"/>
              <a:t>увагу</a:t>
            </a:r>
            <a:r>
              <a:rPr lang="ru-RU" sz="1600" b="1" i="1" dirty="0"/>
              <a:t>, </a:t>
            </a:r>
            <a:r>
              <a:rPr lang="ru-RU" sz="1600" b="1" i="1" dirty="0" err="1"/>
              <a:t>щоб</a:t>
            </a:r>
            <a:r>
              <a:rPr lang="ru-RU" sz="1600" b="1" i="1" dirty="0"/>
              <a:t> </a:t>
            </a:r>
            <a:r>
              <a:rPr lang="ru-RU" sz="1600" b="1" i="1" dirty="0" err="1"/>
              <a:t>отримати</a:t>
            </a:r>
            <a:r>
              <a:rPr lang="ru-RU" sz="1600" b="1" i="1" dirty="0"/>
              <a:t> </a:t>
            </a:r>
            <a:r>
              <a:rPr lang="ru-RU" sz="1600" b="1" i="1" dirty="0" err="1"/>
              <a:t>достовірні</a:t>
            </a:r>
            <a:r>
              <a:rPr lang="ru-RU" sz="1600" b="1" i="1" dirty="0"/>
              <a:t> </a:t>
            </a:r>
            <a:r>
              <a:rPr lang="ru-RU" sz="1600" b="1" i="1" dirty="0" err="1"/>
              <a:t>результати</a:t>
            </a:r>
            <a:r>
              <a:rPr lang="ru-RU" sz="1600" b="1" i="1" dirty="0"/>
              <a:t> </a:t>
            </a:r>
            <a:r>
              <a:rPr lang="ru-RU" sz="1600" b="1" i="1" dirty="0" err="1"/>
              <a:t>спірометрії</a:t>
            </a:r>
            <a:endParaRPr lang="ru-RU" sz="1600" b="1" i="1" dirty="0"/>
          </a:p>
          <a:p>
            <a:pPr marL="0" indent="0">
              <a:buNone/>
            </a:pPr>
            <a:r>
              <a:rPr lang="uk-UA" sz="1600" b="1" dirty="0"/>
              <a:t>Підготовка</a:t>
            </a:r>
          </a:p>
          <a:p>
            <a:pPr marL="0" indent="0">
              <a:buNone/>
            </a:pPr>
            <a:r>
              <a:rPr lang="uk-UA" sz="1600" dirty="0"/>
              <a:t>• спірометр має регулярно </a:t>
            </a:r>
            <a:r>
              <a:rPr lang="uk-UA" sz="1600" dirty="0" err="1"/>
              <a:t>калібруватись</a:t>
            </a:r>
            <a:r>
              <a:rPr lang="uk-UA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dirty="0" err="1"/>
              <a:t>потрібно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</a:t>
            </a:r>
            <a:r>
              <a:rPr lang="ru-RU" sz="1600" dirty="0" err="1"/>
              <a:t>зображення</a:t>
            </a:r>
            <a:r>
              <a:rPr lang="ru-RU" sz="1600" dirty="0"/>
              <a:t> </a:t>
            </a:r>
            <a:r>
              <a:rPr lang="ru-RU" sz="1600" dirty="0" err="1"/>
              <a:t>кривої</a:t>
            </a:r>
            <a:r>
              <a:rPr lang="ru-RU" sz="1600" dirty="0"/>
              <a:t> </a:t>
            </a:r>
            <a:r>
              <a:rPr lang="ru-RU" sz="1600" dirty="0" err="1"/>
              <a:t>видиху</a:t>
            </a:r>
            <a:r>
              <a:rPr lang="ru-RU" sz="1600" dirty="0"/>
              <a:t> </a:t>
            </a:r>
            <a:r>
              <a:rPr lang="ru-RU" sz="1600" dirty="0" err="1"/>
              <a:t>можна</a:t>
            </a:r>
            <a:r>
              <a:rPr lang="ru-RU" sz="1600" dirty="0"/>
              <a:t>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роздрукувати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подивитись</a:t>
            </a:r>
            <a:r>
              <a:rPr lang="ru-RU" sz="1600" dirty="0"/>
              <a:t> з </a:t>
            </a:r>
            <a:r>
              <a:rPr lang="ru-RU" sz="1600" dirty="0" err="1"/>
              <a:t>екрану</a:t>
            </a:r>
            <a:r>
              <a:rPr lang="ru-RU" sz="1600" dirty="0"/>
              <a:t> для </a:t>
            </a:r>
            <a:r>
              <a:rPr lang="ru-RU" sz="1600" dirty="0" err="1"/>
              <a:t>визначення</a:t>
            </a:r>
            <a:r>
              <a:rPr lang="ru-RU" sz="1600" dirty="0"/>
              <a:t> </a:t>
            </a:r>
            <a:r>
              <a:rPr lang="ru-RU" sz="1600" dirty="0" err="1"/>
              <a:t>технічних</a:t>
            </a:r>
            <a:r>
              <a:rPr lang="ru-RU" sz="1600" dirty="0"/>
              <a:t> </a:t>
            </a:r>
            <a:r>
              <a:rPr lang="ru-RU" sz="1600" dirty="0" err="1"/>
              <a:t>помилок</a:t>
            </a:r>
            <a:r>
              <a:rPr lang="ru-RU" sz="1600" dirty="0"/>
              <a:t>,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спірометр</a:t>
            </a:r>
            <a:r>
              <a:rPr lang="ru-RU" sz="1600" dirty="0"/>
              <a:t> повинен </a:t>
            </a:r>
            <a:r>
              <a:rPr lang="ru-RU" sz="1600" dirty="0" err="1"/>
              <a:t>мати</a:t>
            </a:r>
            <a:r>
              <a:rPr lang="ru-RU" sz="1600" dirty="0"/>
              <a:t> </a:t>
            </a:r>
            <a:r>
              <a:rPr lang="ru-RU" sz="1600" dirty="0" err="1"/>
              <a:t>можливість</a:t>
            </a:r>
            <a:r>
              <a:rPr lang="ru-RU" sz="1600" dirty="0"/>
              <a:t> </a:t>
            </a:r>
            <a:r>
              <a:rPr lang="ru-RU" sz="1600" dirty="0" err="1"/>
              <a:t>визначити</a:t>
            </a:r>
            <a:r>
              <a:rPr lang="ru-RU" sz="1600" dirty="0"/>
              <a:t> </a:t>
            </a:r>
            <a:r>
              <a:rPr lang="ru-RU" sz="1600" dirty="0" err="1"/>
              <a:t>неприйнятні</a:t>
            </a:r>
            <a:r>
              <a:rPr lang="ru-RU" sz="1600" dirty="0"/>
              <a:t> тести та </a:t>
            </a:r>
            <a:r>
              <a:rPr lang="ru-RU" sz="1600" dirty="0" err="1"/>
              <a:t>надати</a:t>
            </a:r>
            <a:r>
              <a:rPr lang="ru-RU" sz="1600" dirty="0"/>
              <a:t> </a:t>
            </a:r>
            <a:r>
              <a:rPr lang="ru-RU" sz="1600" dirty="0" err="1"/>
              <a:t>коментарі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dirty="0" err="1"/>
              <a:t>необхідний</a:t>
            </a:r>
            <a:r>
              <a:rPr lang="ru-RU" sz="1600" dirty="0"/>
              <a:t> </a:t>
            </a:r>
            <a:r>
              <a:rPr lang="ru-RU" sz="1600" dirty="0" err="1"/>
              <a:t>тренінг</a:t>
            </a:r>
            <a:r>
              <a:rPr lang="ru-RU" sz="1600" dirty="0"/>
              <a:t> персоналу, </a:t>
            </a:r>
            <a:r>
              <a:rPr lang="ru-RU" sz="1600" dirty="0" err="1"/>
              <a:t>який</a:t>
            </a:r>
            <a:r>
              <a:rPr lang="ru-RU" sz="1600" dirty="0"/>
              <a:t> проводить </a:t>
            </a:r>
            <a:r>
              <a:rPr lang="ru-RU" sz="1600" dirty="0" err="1"/>
              <a:t>спірометрію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</a:t>
            </a:r>
            <a:r>
              <a:rPr lang="ru-RU" sz="1600" dirty="0" err="1"/>
              <a:t>спірометрія</a:t>
            </a:r>
            <a:r>
              <a:rPr lang="ru-RU" sz="1600" dirty="0"/>
              <a:t> </a:t>
            </a:r>
            <a:r>
              <a:rPr lang="ru-RU" sz="1600" dirty="0" err="1"/>
              <a:t>була</a:t>
            </a:r>
            <a:r>
              <a:rPr lang="ru-RU" sz="1600" dirty="0"/>
              <a:t> </a:t>
            </a:r>
            <a:r>
              <a:rPr lang="ru-RU" sz="1600" dirty="0" err="1"/>
              <a:t>придатною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пацієнта</a:t>
            </a:r>
            <a:r>
              <a:rPr lang="ru-RU" sz="1600" dirty="0"/>
              <a:t> </a:t>
            </a:r>
            <a:r>
              <a:rPr lang="ru-RU" sz="1600" dirty="0" err="1"/>
              <a:t>потребується</a:t>
            </a:r>
            <a:r>
              <a:rPr lang="ru-RU" sz="1600" dirty="0"/>
              <a:t> </a:t>
            </a:r>
            <a:r>
              <a:rPr lang="ru-RU" sz="1600" dirty="0" err="1"/>
              <a:t>проведення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на </a:t>
            </a:r>
            <a:r>
              <a:rPr lang="ru-RU" sz="1600" dirty="0" err="1"/>
              <a:t>максимальних</a:t>
            </a:r>
            <a:r>
              <a:rPr lang="ru-RU" sz="1600" dirty="0"/>
              <a:t> </a:t>
            </a:r>
            <a:r>
              <a:rPr lang="ru-RU" sz="1600" dirty="0" err="1"/>
              <a:t>зусиллях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</a:t>
            </a:r>
            <a:r>
              <a:rPr lang="ru-RU" sz="1600" dirty="0" err="1"/>
              <a:t>запобігти</a:t>
            </a:r>
            <a:r>
              <a:rPr lang="ru-RU" sz="1600" dirty="0"/>
              <a:t> </a:t>
            </a:r>
            <a:r>
              <a:rPr lang="ru-RU" sz="1600" dirty="0" err="1"/>
              <a:t>недооцінки</a:t>
            </a:r>
            <a:r>
              <a:rPr lang="ru-RU" sz="1600" dirty="0"/>
              <a:t> </a:t>
            </a:r>
            <a:r>
              <a:rPr lang="ru-RU" sz="1600" dirty="0" err="1"/>
              <a:t>показників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призвести</a:t>
            </a:r>
            <a:r>
              <a:rPr lang="ru-RU" sz="1600" dirty="0"/>
              <a:t> до </a:t>
            </a:r>
            <a:r>
              <a:rPr lang="ru-RU" sz="1600" dirty="0" err="1"/>
              <a:t>помилок</a:t>
            </a:r>
            <a:r>
              <a:rPr lang="ru-RU" sz="1600" dirty="0"/>
              <a:t> в </a:t>
            </a:r>
            <a:r>
              <a:rPr lang="ru-RU" sz="1600" dirty="0" err="1"/>
              <a:t>діагностиці</a:t>
            </a:r>
            <a:r>
              <a:rPr lang="ru-RU" sz="1600" dirty="0"/>
              <a:t> та </a:t>
            </a:r>
            <a:r>
              <a:rPr lang="ru-RU" sz="1600" dirty="0" err="1"/>
              <a:t>веденні</a:t>
            </a:r>
            <a:r>
              <a:rPr lang="ru-RU" sz="1600" dirty="0"/>
              <a:t> </a:t>
            </a:r>
            <a:r>
              <a:rPr lang="ru-RU" sz="1600" dirty="0" err="1"/>
              <a:t>пацієнта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r>
              <a:rPr lang="uk-UA" sz="1600" b="1" dirty="0" err="1"/>
              <a:t>Бронходілатація</a:t>
            </a:r>
            <a:endParaRPr lang="uk-UA" sz="1600" b="1" dirty="0"/>
          </a:p>
          <a:p>
            <a:pPr marL="0" indent="0">
              <a:buNone/>
            </a:pPr>
            <a:r>
              <a:rPr lang="uk-UA" sz="1600" dirty="0"/>
              <a:t>• Можлива доза </a:t>
            </a:r>
            <a:r>
              <a:rPr lang="uk-UA" sz="1600" dirty="0" err="1"/>
              <a:t>бронхолітика</a:t>
            </a:r>
            <a:r>
              <a:rPr lang="uk-UA" sz="1600" dirty="0"/>
              <a:t> — 400 </a:t>
            </a:r>
            <a:r>
              <a:rPr lang="uk-UA" sz="1600" dirty="0" err="1"/>
              <a:t>мкг</a:t>
            </a:r>
            <a:r>
              <a:rPr lang="uk-UA" sz="1600" dirty="0"/>
              <a:t> КДБА, 160 </a:t>
            </a:r>
            <a:r>
              <a:rPr lang="uk-UA" sz="1600" dirty="0" err="1"/>
              <a:t>мкг</a:t>
            </a:r>
            <a:r>
              <a:rPr lang="uk-UA" sz="1600" dirty="0"/>
              <a:t> КДХЛ, або їх комбінації. ОФВ1 вимірюється через 10−15 хвилин після прийому КДБА, </a:t>
            </a:r>
            <a:r>
              <a:rPr lang="ru-RU" sz="1600" dirty="0" err="1"/>
              <a:t>або</a:t>
            </a:r>
            <a:r>
              <a:rPr lang="ru-RU" sz="1600" dirty="0"/>
              <a:t> через 30−45 </a:t>
            </a:r>
            <a:r>
              <a:rPr lang="ru-RU" sz="1600" dirty="0" err="1"/>
              <a:t>хвилин</a:t>
            </a:r>
            <a:r>
              <a:rPr lang="ru-RU" sz="1600" dirty="0"/>
              <a:t>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прийому</a:t>
            </a:r>
            <a:r>
              <a:rPr lang="ru-RU" sz="1600" dirty="0"/>
              <a:t> КДХЛ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комбінації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r>
              <a:rPr lang="uk-UA" sz="1600" b="1" dirty="0"/>
              <a:t>Проведення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dirty="0" err="1"/>
              <a:t>Спірометрія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проводитись</a:t>
            </a:r>
            <a:r>
              <a:rPr lang="ru-RU" sz="1600" dirty="0"/>
              <a:t> </a:t>
            </a:r>
            <a:r>
              <a:rPr lang="ru-RU" sz="1600" dirty="0" err="1"/>
              <a:t>згідно</a:t>
            </a:r>
            <a:r>
              <a:rPr lang="ru-RU" sz="1600" dirty="0"/>
              <a:t> </a:t>
            </a:r>
            <a:r>
              <a:rPr lang="ru-RU" sz="1600" dirty="0" err="1"/>
              <a:t>існуючим</a:t>
            </a:r>
            <a:r>
              <a:rPr lang="ru-RU" sz="1600" dirty="0"/>
              <a:t> стандартам.</a:t>
            </a:r>
          </a:p>
          <a:p>
            <a:pPr marL="0" indent="0">
              <a:buNone/>
            </a:pPr>
            <a:r>
              <a:rPr lang="ru-RU" sz="1600" dirty="0"/>
              <a:t>• Крива </a:t>
            </a:r>
            <a:r>
              <a:rPr lang="ru-RU" sz="1600" dirty="0" err="1"/>
              <a:t>форсованого</a:t>
            </a:r>
            <a:r>
              <a:rPr lang="ru-RU" sz="1600" dirty="0"/>
              <a:t> </a:t>
            </a:r>
            <a:r>
              <a:rPr lang="ru-RU" sz="1600" dirty="0" err="1"/>
              <a:t>видиху</a:t>
            </a:r>
            <a:r>
              <a:rPr lang="ru-RU" sz="1600" dirty="0"/>
              <a:t> повинна бути </a:t>
            </a:r>
            <a:r>
              <a:rPr lang="ru-RU" sz="1600" dirty="0" err="1"/>
              <a:t>рівною</a:t>
            </a:r>
            <a:r>
              <a:rPr lang="ru-RU" sz="1600" dirty="0"/>
              <a:t> та не </a:t>
            </a:r>
            <a:r>
              <a:rPr lang="ru-RU" sz="1600" dirty="0" err="1"/>
              <a:t>мати</a:t>
            </a:r>
            <a:r>
              <a:rPr lang="ru-RU" sz="1600" dirty="0"/>
              <a:t> </a:t>
            </a:r>
            <a:r>
              <a:rPr lang="ru-RU" sz="1600" dirty="0" err="1"/>
              <a:t>артефактів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171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344" y="3513161"/>
            <a:ext cx="4497474" cy="31242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2434" y="212300"/>
            <a:ext cx="10202846" cy="55455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dirty="0"/>
              <a:t>• </a:t>
            </a:r>
            <a:r>
              <a:rPr lang="ru-RU" sz="2000" dirty="0" err="1"/>
              <a:t>Видих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бути </a:t>
            </a:r>
            <a:r>
              <a:rPr lang="ru-RU" sz="2000" dirty="0" err="1"/>
              <a:t>достатньої</a:t>
            </a:r>
            <a:r>
              <a:rPr lang="ru-RU" sz="2000" dirty="0"/>
              <a:t> </a:t>
            </a:r>
            <a:r>
              <a:rPr lang="ru-RU" sz="2000" dirty="0" err="1"/>
              <a:t>тривалості</a:t>
            </a:r>
            <a:r>
              <a:rPr lang="ru-RU" sz="2000" dirty="0"/>
              <a:t>, </a:t>
            </a:r>
            <a:r>
              <a:rPr lang="ru-RU" sz="2000" dirty="0" err="1"/>
              <a:t>щоб</a:t>
            </a:r>
            <a:r>
              <a:rPr lang="ru-RU" sz="2000" dirty="0"/>
              <a:t> </a:t>
            </a:r>
            <a:r>
              <a:rPr lang="ru-RU" sz="2000" dirty="0" err="1"/>
              <a:t>досягти</a:t>
            </a:r>
            <a:r>
              <a:rPr lang="ru-RU" sz="2000" dirty="0"/>
              <a:t> </a:t>
            </a:r>
            <a:r>
              <a:rPr lang="ru-RU" sz="2000" dirty="0" err="1"/>
              <a:t>фази</a:t>
            </a:r>
            <a:r>
              <a:rPr lang="ru-RU" sz="2000" dirty="0"/>
              <a:t> плато (при тяжкому </a:t>
            </a:r>
            <a:r>
              <a:rPr lang="ru-RU" sz="2000" dirty="0" err="1"/>
              <a:t>перебігу</a:t>
            </a:r>
            <a:r>
              <a:rPr lang="ru-RU" sz="2000" dirty="0"/>
              <a:t> ХОЗЛ </a:t>
            </a:r>
            <a:r>
              <a:rPr lang="ru-RU" sz="2000" dirty="0" err="1"/>
              <a:t>воно</a:t>
            </a:r>
            <a:r>
              <a:rPr lang="ru-RU" sz="2000" dirty="0"/>
              <a:t> </a:t>
            </a:r>
            <a:r>
              <a:rPr lang="ru-RU" sz="2000" dirty="0" err="1"/>
              <a:t>досягається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ніж</a:t>
            </a:r>
            <a:r>
              <a:rPr lang="ru-RU" sz="2000" dirty="0"/>
              <a:t> за 15 секунд </a:t>
            </a:r>
          </a:p>
          <a:p>
            <a:pPr marL="0" indent="0">
              <a:buNone/>
            </a:pPr>
            <a:r>
              <a:rPr lang="ru-RU" sz="2000" dirty="0"/>
              <a:t>• </a:t>
            </a:r>
            <a:r>
              <a:rPr lang="uk-UA" sz="2000" dirty="0"/>
              <a:t>Вибирають найвищі значення ОФВ1 і ФЖЄЛ із мінімум трьох технічно прийнятних кривих, при цьому вони мають відрізнятись в межах 5 % </a:t>
            </a:r>
            <a:r>
              <a:rPr lang="ru-RU" sz="2000" dirty="0" err="1"/>
              <a:t>або</a:t>
            </a:r>
            <a:r>
              <a:rPr lang="ru-RU" sz="2000" dirty="0"/>
              <a:t> 150 мл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найвищего</a:t>
            </a:r>
            <a:r>
              <a:rPr lang="ru-RU" sz="2000" dirty="0"/>
              <a:t> </a:t>
            </a:r>
            <a:r>
              <a:rPr lang="ru-RU" sz="2000" dirty="0" err="1"/>
              <a:t>показника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• ОФВ1/ФЖЄЛ має братись із технічно прийнятної кривої із найбільшою сумою ОФВ1+ФЖЄЛ.</a:t>
            </a:r>
          </a:p>
          <a:p>
            <a:pPr marL="0" indent="0">
              <a:buNone/>
            </a:pPr>
            <a:r>
              <a:rPr lang="uk-UA" sz="2000" b="1" dirty="0"/>
              <a:t>Оцінка</a:t>
            </a:r>
          </a:p>
          <a:p>
            <a:pPr marL="0" indent="0">
              <a:buNone/>
            </a:pPr>
            <a:r>
              <a:rPr lang="ru-RU" sz="2000" dirty="0"/>
              <a:t>• </a:t>
            </a:r>
            <a:r>
              <a:rPr lang="ru-RU" sz="2000" dirty="0" err="1"/>
              <a:t>Отримані</a:t>
            </a:r>
            <a:r>
              <a:rPr lang="ru-RU" sz="2000" dirty="0"/>
              <a:t> </a:t>
            </a:r>
            <a:r>
              <a:rPr lang="ru-RU" sz="2000" dirty="0" err="1"/>
              <a:t>результати</a:t>
            </a:r>
            <a:r>
              <a:rPr lang="ru-RU" sz="2000" dirty="0"/>
              <a:t> </a:t>
            </a:r>
            <a:r>
              <a:rPr lang="ru-RU" sz="2000" dirty="0" err="1"/>
              <a:t>порівнюються</a:t>
            </a:r>
            <a:r>
              <a:rPr lang="ru-RU" sz="2000" dirty="0"/>
              <a:t> з </a:t>
            </a:r>
            <a:r>
              <a:rPr lang="ru-RU" sz="2000" dirty="0" err="1"/>
              <a:t>належними</a:t>
            </a:r>
            <a:r>
              <a:rPr lang="ru-RU" sz="2000" dirty="0"/>
              <a:t> для </a:t>
            </a:r>
            <a:r>
              <a:rPr lang="ru-RU" sz="2000" dirty="0" err="1"/>
              <a:t>пацієнта</a:t>
            </a:r>
            <a:r>
              <a:rPr lang="ru-RU" sz="2000" dirty="0"/>
              <a:t> </a:t>
            </a:r>
            <a:r>
              <a:rPr lang="ru-RU" sz="2000" dirty="0" err="1"/>
              <a:t>показниками</a:t>
            </a:r>
            <a:r>
              <a:rPr lang="ru-RU" sz="2000" dirty="0"/>
              <a:t>, </a:t>
            </a:r>
            <a:r>
              <a:rPr lang="ru-RU" sz="2000" dirty="0" err="1"/>
              <a:t>розрахованими</a:t>
            </a:r>
            <a:r>
              <a:rPr lang="ru-RU" sz="2000" dirty="0"/>
              <a:t> </a:t>
            </a:r>
            <a:r>
              <a:rPr lang="ru-RU" sz="2000" dirty="0" err="1"/>
              <a:t>відносно</a:t>
            </a:r>
            <a:r>
              <a:rPr lang="ru-RU" sz="2000" dirty="0"/>
              <a:t> </a:t>
            </a:r>
            <a:r>
              <a:rPr lang="ru-RU" sz="2000" dirty="0" err="1"/>
              <a:t>віку</a:t>
            </a:r>
            <a:r>
              <a:rPr lang="ru-RU" sz="2000" dirty="0"/>
              <a:t>, </a:t>
            </a:r>
            <a:r>
              <a:rPr lang="ru-RU" sz="2000" dirty="0" err="1"/>
              <a:t>статі</a:t>
            </a:r>
            <a:r>
              <a:rPr lang="ru-RU" sz="2000" dirty="0"/>
              <a:t>, </a:t>
            </a:r>
            <a:r>
              <a:rPr lang="ru-RU" sz="2000" dirty="0" err="1"/>
              <a:t>зросту</a:t>
            </a:r>
            <a:r>
              <a:rPr lang="ru-RU" sz="2000" dirty="0"/>
              <a:t> та </a:t>
            </a:r>
          </a:p>
          <a:p>
            <a:pPr marL="0" indent="0">
              <a:buNone/>
            </a:pPr>
            <a:r>
              <a:rPr lang="ru-RU" sz="2000" dirty="0" err="1"/>
              <a:t>раси</a:t>
            </a:r>
            <a:r>
              <a:rPr lang="ru-RU" sz="2000" dirty="0"/>
              <a:t> хворого.</a:t>
            </a:r>
          </a:p>
          <a:p>
            <a:pPr marL="0" indent="0">
              <a:buNone/>
            </a:pPr>
            <a:r>
              <a:rPr lang="uk-UA" sz="2000" dirty="0"/>
              <a:t> Значення ОФВ1/ФЖЄЛ після прийому </a:t>
            </a:r>
          </a:p>
          <a:p>
            <a:pPr marL="0" indent="0">
              <a:buNone/>
            </a:pPr>
            <a:r>
              <a:rPr lang="uk-UA" sz="2000" dirty="0" err="1"/>
              <a:t>бронхолітика</a:t>
            </a:r>
            <a:r>
              <a:rPr lang="uk-UA" sz="2000" dirty="0"/>
              <a:t> </a:t>
            </a:r>
          </a:p>
          <a:p>
            <a:pPr marL="0" indent="0">
              <a:buNone/>
            </a:pPr>
            <a:r>
              <a:rPr lang="uk-UA" sz="2000" dirty="0"/>
              <a:t>нижче 0,7 підтверджує наявність обмеження </a:t>
            </a:r>
          </a:p>
          <a:p>
            <a:pPr marL="0" indent="0">
              <a:buNone/>
            </a:pPr>
            <a:r>
              <a:rPr lang="uk-UA" sz="2000" dirty="0"/>
              <a:t>прохідності </a:t>
            </a:r>
            <a:r>
              <a:rPr lang="uk-UA" sz="2000" dirty="0" err="1"/>
              <a:t>повітряпровідних</a:t>
            </a:r>
            <a:r>
              <a:rPr lang="uk-UA" sz="2000" dirty="0"/>
              <a:t> шляхів.</a:t>
            </a:r>
          </a:p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99380" y="6029615"/>
            <a:ext cx="5198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err="1">
                <a:solidFill>
                  <a:srgbClr val="212529"/>
                </a:solidFill>
                <a:latin typeface="Helvetica Neue"/>
              </a:rPr>
              <a:t>Спірографічні</a:t>
            </a:r>
            <a:r>
              <a:rPr lang="ru-RU" i="1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i="1" dirty="0" err="1">
                <a:solidFill>
                  <a:srgbClr val="212529"/>
                </a:solidFill>
                <a:latin typeface="Helvetica Neue"/>
              </a:rPr>
              <a:t>показники</a:t>
            </a:r>
            <a:r>
              <a:rPr lang="ru-RU" i="1" dirty="0">
                <a:solidFill>
                  <a:srgbClr val="212529"/>
                </a:solidFill>
                <a:latin typeface="Helvetica Neue"/>
              </a:rPr>
              <a:t> в </a:t>
            </a:r>
            <a:r>
              <a:rPr lang="ru-RU" i="1" dirty="0" err="1">
                <a:solidFill>
                  <a:srgbClr val="212529"/>
                </a:solidFill>
                <a:latin typeface="Helvetica Neue"/>
              </a:rPr>
              <a:t>нормі</a:t>
            </a:r>
            <a:r>
              <a:rPr lang="ru-RU" i="1" dirty="0">
                <a:solidFill>
                  <a:srgbClr val="212529"/>
                </a:solidFill>
                <a:latin typeface="Helvetica Neue"/>
              </a:rPr>
              <a:t> та при ХОЗЛ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2675141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1" cy="638033"/>
          </a:xfrm>
        </p:spPr>
        <p:txBody>
          <a:bodyPr>
            <a:noAutofit/>
          </a:bodyPr>
          <a:lstStyle/>
          <a:p>
            <a:pPr algn="l"/>
            <a:r>
              <a:rPr lang="uk-UA" sz="2400" b="1" dirty="0"/>
              <a:t>Класифікація тяжкості обмежень прохідності </a:t>
            </a:r>
            <a:r>
              <a:rPr lang="ru-RU" sz="2400" b="1" dirty="0" err="1"/>
              <a:t>дихальних</a:t>
            </a:r>
            <a:r>
              <a:rPr lang="ru-RU" sz="2400" b="1" dirty="0"/>
              <a:t> </a:t>
            </a:r>
            <a:r>
              <a:rPr lang="ru-RU" sz="2400" b="1" dirty="0" err="1"/>
              <a:t>шляхів</a:t>
            </a:r>
            <a:r>
              <a:rPr lang="ru-RU" sz="2400" b="1" dirty="0"/>
              <a:t> при ХОЗЛ (заснована на ОФВ1ь</a:t>
            </a:r>
            <a:r>
              <a:rPr lang="uk-UA" sz="2400" b="1" dirty="0"/>
              <a:t>після прийому </a:t>
            </a:r>
            <a:r>
              <a:rPr lang="uk-UA" sz="2400" b="1" dirty="0" err="1"/>
              <a:t>бронхолітика</a:t>
            </a:r>
            <a:r>
              <a:rPr lang="uk-UA" sz="2400" b="1" dirty="0"/>
              <a:t>)</a:t>
            </a:r>
            <a:endParaRPr lang="uk-UA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0814678"/>
              </p:ext>
            </p:extLst>
          </p:nvPr>
        </p:nvGraphicFramePr>
        <p:xfrm>
          <a:off x="1378012" y="2046330"/>
          <a:ext cx="10018713" cy="2498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9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9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пацієнтів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 ОФВ1/ФЖЕЛ &lt; 0,70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після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прийому</a:t>
                      </a:r>
                      <a:r>
                        <a:rPr lang="ru-RU" sz="18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бронхолітика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Категорія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Ступінь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тяжкості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ОФВ1, %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належних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4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Легкий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80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Помірний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середньої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тяжкості</a:t>
                      </a: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50, &lt; 80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Тяжкий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 30, &lt; 50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GOLD</a:t>
                      </a:r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4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Дуже тяжкий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&lt; 30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427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2412" y="1260674"/>
            <a:ext cx="10904562" cy="6023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Оцінка ризику розвитку загострень</a:t>
            </a:r>
          </a:p>
          <a:p>
            <a:pPr marL="0" indent="0">
              <a:buNone/>
            </a:pP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загострень</a:t>
            </a:r>
            <a:r>
              <a:rPr lang="ru-RU" dirty="0"/>
              <a:t> та  анамнез </a:t>
            </a:r>
            <a:r>
              <a:rPr lang="ru-RU" dirty="0" err="1"/>
              <a:t>госпіталізацій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-за </a:t>
            </a:r>
            <a:r>
              <a:rPr lang="ru-RU" dirty="0" err="1"/>
              <a:t>загострення</a:t>
            </a:r>
            <a:r>
              <a:rPr lang="ru-RU" dirty="0"/>
              <a:t> ХОЗЛ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останнього</a:t>
            </a:r>
            <a:r>
              <a:rPr lang="ru-RU" dirty="0"/>
              <a:t> року: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i="1" dirty="0"/>
              <a:t> та </a:t>
            </a:r>
            <a:r>
              <a:rPr lang="ru-RU" i="1" dirty="0" err="1"/>
              <a:t>більше</a:t>
            </a:r>
            <a:r>
              <a:rPr lang="ru-RU" i="1" dirty="0"/>
              <a:t> </a:t>
            </a:r>
            <a:r>
              <a:rPr lang="ru-RU" i="1" dirty="0" err="1"/>
              <a:t>загострень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1 та</a:t>
            </a:r>
            <a:r>
              <a:rPr lang="ru-RU" i="1" dirty="0"/>
              <a:t> </a:t>
            </a:r>
            <a:r>
              <a:rPr lang="ru-RU" i="1" dirty="0" err="1"/>
              <a:t>більше</a:t>
            </a:r>
            <a:r>
              <a:rPr lang="ru-RU" i="1" dirty="0"/>
              <a:t> </a:t>
            </a:r>
            <a:r>
              <a:rPr lang="ru-RU" i="1" dirty="0" err="1"/>
              <a:t>загострень</a:t>
            </a:r>
            <a:r>
              <a:rPr lang="ru-RU" i="1" dirty="0"/>
              <a:t>, </a:t>
            </a:r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супроводжувались</a:t>
            </a:r>
            <a:r>
              <a:rPr lang="ru-RU" i="1" dirty="0"/>
              <a:t> </a:t>
            </a:r>
            <a:r>
              <a:rPr lang="ru-RU" i="1" dirty="0" err="1"/>
              <a:t>госпіталізацією</a:t>
            </a:r>
            <a:r>
              <a:rPr lang="ru-RU" dirty="0"/>
              <a:t> </a:t>
            </a:r>
            <a:r>
              <a:rPr lang="ru-RU" dirty="0" err="1"/>
              <a:t>вказують</a:t>
            </a:r>
            <a:r>
              <a:rPr lang="ru-RU" dirty="0"/>
              <a:t> </a:t>
            </a:r>
            <a:r>
              <a:rPr lang="ru-RU" b="1" dirty="0"/>
              <a:t>на </a:t>
            </a:r>
            <a:r>
              <a:rPr lang="ru-RU" b="1" dirty="0" err="1"/>
              <a:t>високий</a:t>
            </a:r>
            <a:r>
              <a:rPr lang="ru-RU" b="1" dirty="0"/>
              <a:t> </a:t>
            </a:r>
            <a:r>
              <a:rPr lang="ru-RU" b="1" dirty="0" err="1"/>
              <a:t>ризик</a:t>
            </a:r>
            <a:r>
              <a:rPr lang="ru-RU" b="1" dirty="0"/>
              <a:t>.</a:t>
            </a:r>
          </a:p>
          <a:p>
            <a:pPr marL="0" indent="0" algn="ctr">
              <a:buNone/>
            </a:pPr>
            <a:r>
              <a:rPr lang="uk-UA" b="1" dirty="0"/>
              <a:t>Комплексна оцінка ХОЗЛ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/>
              <a:t>Оцінюється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загострень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виз</a:t>
            </a:r>
            <a:r>
              <a:rPr lang="uk-UA" dirty="0" err="1"/>
              <a:t>начит</a:t>
            </a:r>
            <a:r>
              <a:rPr lang="uk-UA" dirty="0"/>
              <a:t> </a:t>
            </a:r>
            <a:r>
              <a:rPr lang="ru-RU" dirty="0" err="1"/>
              <a:t>начити</a:t>
            </a:r>
            <a:r>
              <a:rPr lang="ru-RU" dirty="0"/>
              <a:t>, до </a:t>
            </a:r>
            <a:r>
              <a:rPr lang="ru-RU" dirty="0" err="1"/>
              <a:t>якого</a:t>
            </a:r>
            <a:r>
              <a:rPr lang="ru-RU" dirty="0"/>
              <a:t> ряду — </a:t>
            </a:r>
            <a:r>
              <a:rPr lang="ru-RU" dirty="0" err="1"/>
              <a:t>нижнього</a:t>
            </a:r>
            <a:r>
              <a:rPr lang="ru-RU" dirty="0"/>
              <a:t> (</a:t>
            </a:r>
            <a:r>
              <a:rPr lang="ru-RU" dirty="0" err="1"/>
              <a:t>низький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верхнього</a:t>
            </a:r>
            <a:r>
              <a:rPr lang="ru-RU" dirty="0"/>
              <a:t> (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) </a:t>
            </a:r>
            <a:r>
              <a:rPr lang="ru-RU" dirty="0" err="1"/>
              <a:t>віднести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за шкалою </a:t>
            </a:r>
            <a:r>
              <a:rPr lang="ru-RU" dirty="0" err="1"/>
              <a:t>мМДР</a:t>
            </a:r>
            <a:r>
              <a:rPr lang="ru-RU" dirty="0"/>
              <a:t> та </a:t>
            </a:r>
            <a:r>
              <a:rPr lang="ru-RU" dirty="0" err="1"/>
              <a:t>визначається</a:t>
            </a:r>
            <a:r>
              <a:rPr lang="ru-RU" dirty="0"/>
              <a:t>, </a:t>
            </a:r>
            <a:r>
              <a:rPr lang="ru-RU" dirty="0" err="1"/>
              <a:t>куди</a:t>
            </a:r>
            <a:r>
              <a:rPr lang="ru-RU" dirty="0"/>
              <a:t> </a:t>
            </a:r>
            <a:r>
              <a:rPr lang="ru-RU" dirty="0" err="1"/>
              <a:t>відноситься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: </a:t>
            </a:r>
          </a:p>
          <a:p>
            <a:r>
              <a:rPr lang="ru-RU" dirty="0"/>
              <a:t>до </a:t>
            </a:r>
            <a:r>
              <a:rPr lang="ru-RU" dirty="0" err="1"/>
              <a:t>лівої</a:t>
            </a:r>
            <a:r>
              <a:rPr lang="ru-RU" dirty="0"/>
              <a:t> колонки — де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(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мМДР</a:t>
            </a:r>
            <a:r>
              <a:rPr lang="ru-RU" dirty="0"/>
              <a:t> 0-1,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рахунок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ТОХ тесту </a:t>
            </a:r>
            <a:r>
              <a:rPr lang="ru-RU" dirty="0" err="1"/>
              <a:t>менше</a:t>
            </a:r>
            <a:r>
              <a:rPr lang="ru-RU" dirty="0"/>
              <a:t> 10); </a:t>
            </a:r>
          </a:p>
          <a:p>
            <a:r>
              <a:rPr lang="ru-RU" dirty="0"/>
              <a:t> до </a:t>
            </a:r>
            <a:r>
              <a:rPr lang="ru-RU" dirty="0" err="1"/>
              <a:t>правої</a:t>
            </a:r>
            <a:r>
              <a:rPr lang="ru-RU" dirty="0"/>
              <a:t> — де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,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мМДР</a:t>
            </a:r>
            <a:r>
              <a:rPr lang="ru-RU" dirty="0"/>
              <a:t> ≥2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рахунок</a:t>
            </a:r>
            <a:r>
              <a:rPr lang="ru-RU" dirty="0"/>
              <a:t> ТОХ тесту ≥ 10).</a:t>
            </a: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90687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0548" y="397150"/>
            <a:ext cx="9906235" cy="1228298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/>
              <a:t>Додаткові методи дослідження</a:t>
            </a:r>
            <a:br>
              <a:rPr lang="uk-UA" sz="2800" b="1" dirty="0"/>
            </a:b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870" y="1351128"/>
            <a:ext cx="11696130" cy="5909481"/>
          </a:xfrm>
        </p:spPr>
        <p:txBody>
          <a:bodyPr>
            <a:normAutofit/>
          </a:bodyPr>
          <a:lstStyle/>
          <a:p>
            <a:r>
              <a:rPr lang="uk-UA" b="1" i="1" dirty="0"/>
              <a:t>Рентгенологічні дослідження.</a:t>
            </a:r>
            <a:r>
              <a:rPr lang="uk-UA" dirty="0"/>
              <a:t> Ознаки легеневої гіперінфляції (</a:t>
            </a:r>
            <a:r>
              <a:rPr lang="uk-UA" dirty="0" err="1"/>
              <a:t>приплющення</a:t>
            </a:r>
            <a:r>
              <a:rPr lang="uk-UA" dirty="0"/>
              <a:t> діафрагми та </a:t>
            </a:r>
            <a:r>
              <a:rPr lang="uk-UA" dirty="0" err="1"/>
              <a:t>збільшен</a:t>
            </a:r>
            <a:r>
              <a:rPr lang="ru-RU" dirty="0" err="1"/>
              <a:t>ня</a:t>
            </a:r>
            <a:r>
              <a:rPr lang="ru-RU" dirty="0"/>
              <a:t> </a:t>
            </a:r>
            <a:r>
              <a:rPr lang="ru-RU" dirty="0" err="1"/>
              <a:t>об’єму</a:t>
            </a:r>
            <a:r>
              <a:rPr lang="ru-RU" dirty="0"/>
              <a:t> ретростернального простору на </a:t>
            </a:r>
            <a:r>
              <a:rPr lang="ru-RU" dirty="0" err="1"/>
              <a:t>боковій</a:t>
            </a:r>
            <a:r>
              <a:rPr lang="ru-RU" dirty="0"/>
              <a:t> </a:t>
            </a:r>
            <a:r>
              <a:rPr lang="ru-RU" dirty="0" err="1"/>
              <a:t>рентгено</a:t>
            </a:r>
            <a:r>
              <a:rPr lang="uk-UA" dirty="0"/>
              <a:t>грамі).</a:t>
            </a:r>
          </a:p>
          <a:p>
            <a:r>
              <a:rPr lang="ru-RU" b="1" i="1" dirty="0" err="1"/>
              <a:t>Бодіплетизмографія</a:t>
            </a:r>
            <a:r>
              <a:rPr lang="ru-RU" dirty="0"/>
              <a:t> (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об’ємів</a:t>
            </a:r>
            <a:r>
              <a:rPr lang="ru-RU" dirty="0"/>
              <a:t> та </a:t>
            </a:r>
            <a:r>
              <a:rPr lang="ru-RU" dirty="0" err="1"/>
              <a:t>дифузійної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.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дифузійної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(DLСО)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функціональні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при </a:t>
            </a:r>
            <a:r>
              <a:rPr lang="ru-RU" dirty="0" err="1"/>
              <a:t>емфіземі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ХОЗЛ і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корисним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задишкою</a:t>
            </a:r>
            <a:r>
              <a:rPr lang="ru-RU" dirty="0"/>
              <a:t>, яка не </a:t>
            </a:r>
            <a:r>
              <a:rPr lang="ru-RU" dirty="0" err="1"/>
              <a:t>відповідає</a:t>
            </a:r>
            <a:r>
              <a:rPr lang="ru-RU" dirty="0"/>
              <a:t> </a:t>
            </a:r>
            <a:r>
              <a:rPr lang="ru-RU" dirty="0" err="1"/>
              <a:t>сту</a:t>
            </a:r>
            <a:r>
              <a:rPr lang="uk-UA" dirty="0"/>
              <a:t>пеню </a:t>
            </a:r>
            <a:r>
              <a:rPr lang="uk-UA" dirty="0" err="1"/>
              <a:t>бронхообструкції</a:t>
            </a:r>
            <a:r>
              <a:rPr lang="uk-UA" dirty="0"/>
              <a:t>.</a:t>
            </a:r>
          </a:p>
          <a:p>
            <a:r>
              <a:rPr lang="uk-UA" b="1" i="1" dirty="0" err="1"/>
              <a:t>Оксиметрія</a:t>
            </a:r>
            <a:r>
              <a:rPr lang="uk-UA" b="1" i="1" dirty="0"/>
              <a:t> та вимірювання газів артеріальної крові</a:t>
            </a:r>
            <a:r>
              <a:rPr lang="uk-UA" i="1" dirty="0"/>
              <a:t>.</a:t>
            </a:r>
            <a:r>
              <a:rPr lang="ru-RU" dirty="0" err="1"/>
              <a:t>Пульсоксиметрія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застосовуватись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з ОФВ1 &lt; 35 %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належних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підозрі</a:t>
            </a:r>
            <a:r>
              <a:rPr lang="ru-RU" dirty="0"/>
              <a:t> на </a:t>
            </a:r>
            <a:r>
              <a:rPr lang="ru-RU" dirty="0" err="1"/>
              <a:t>легеневу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правошлу</a:t>
            </a:r>
            <a:r>
              <a:rPr lang="uk-UA" dirty="0" err="1"/>
              <a:t>ночкову</a:t>
            </a:r>
            <a:r>
              <a:rPr lang="uk-UA" dirty="0"/>
              <a:t> недостатність Якщо периферична насиченість крові </a:t>
            </a:r>
            <a:r>
              <a:rPr lang="ru-RU" dirty="0"/>
              <a:t>киснем (SaO2) &lt; 92 %,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арте</a:t>
            </a:r>
            <a:r>
              <a:rPr lang="uk-UA" dirty="0" err="1"/>
              <a:t>ріальної</a:t>
            </a:r>
            <a:r>
              <a:rPr lang="uk-UA" dirty="0"/>
              <a:t> крові</a:t>
            </a:r>
          </a:p>
        </p:txBody>
      </p:sp>
    </p:spTree>
    <p:extLst>
      <p:ext uri="{BB962C8B-B14F-4D97-AF65-F5344CB8AC3E}">
        <p14:creationId xmlns:p14="http://schemas.microsoft.com/office/powerpoint/2010/main" val="3322028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689" y="1202746"/>
            <a:ext cx="10018713" cy="5303293"/>
          </a:xfrm>
        </p:spPr>
        <p:txBody>
          <a:bodyPr>
            <a:normAutofit/>
          </a:bodyPr>
          <a:lstStyle/>
          <a:p>
            <a:r>
              <a:rPr lang="uk-UA" b="1" i="1" dirty="0"/>
              <a:t>Скринінг дефіциту </a:t>
            </a:r>
            <a:r>
              <a:rPr lang="el-GR" b="1" i="1" dirty="0"/>
              <a:t>α1-</a:t>
            </a:r>
            <a:r>
              <a:rPr lang="uk-UA" b="1" i="1" dirty="0" err="1"/>
              <a:t>антитрипсину</a:t>
            </a:r>
            <a:r>
              <a:rPr lang="uk-UA" i="1" dirty="0"/>
              <a:t>: </a:t>
            </a:r>
            <a:r>
              <a:rPr lang="uk-UA" dirty="0"/>
              <a:t>проводиться, </a:t>
            </a:r>
            <a:r>
              <a:rPr lang="ru-RU" dirty="0" err="1"/>
              <a:t>якщо</a:t>
            </a:r>
            <a:r>
              <a:rPr lang="ru-RU" dirty="0"/>
              <a:t> ХОЗЛ </a:t>
            </a:r>
            <a:r>
              <a:rPr lang="ru-RU" dirty="0" err="1"/>
              <a:t>розвивається</a:t>
            </a:r>
            <a:r>
              <a:rPr lang="ru-RU" dirty="0"/>
              <a:t> в </a:t>
            </a:r>
            <a:r>
              <a:rPr lang="ru-RU" dirty="0" err="1"/>
              <a:t>пацієнтів</a:t>
            </a:r>
            <a:r>
              <a:rPr lang="ru-RU" dirty="0"/>
              <a:t> у молодому </a:t>
            </a:r>
            <a:r>
              <a:rPr lang="ru-RU" dirty="0" err="1"/>
              <a:t>віці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(до 45 </a:t>
            </a:r>
            <a:r>
              <a:rPr lang="ru-RU" dirty="0" err="1"/>
              <a:t>років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родинному</a:t>
            </a:r>
            <a:r>
              <a:rPr lang="ru-RU" dirty="0"/>
              <a:t> </a:t>
            </a:r>
            <a:r>
              <a:rPr lang="ru-RU" dirty="0" err="1"/>
              <a:t>анамнезі</a:t>
            </a:r>
            <a:r>
              <a:rPr lang="ru-RU" dirty="0"/>
              <a:t> ХОЗЛ. </a:t>
            </a:r>
            <a:r>
              <a:rPr lang="ru-RU" dirty="0" err="1"/>
              <a:t>Сироваткова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el-GR" dirty="0"/>
              <a:t>α1</a:t>
            </a:r>
            <a:r>
              <a:rPr lang="ru-RU" dirty="0"/>
              <a:t>-</a:t>
            </a:r>
            <a:r>
              <a:rPr lang="ru-RU" dirty="0" err="1"/>
              <a:t>антитрипсину</a:t>
            </a:r>
            <a:r>
              <a:rPr lang="ru-RU" dirty="0"/>
              <a:t> до 15−20 %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нормальних</a:t>
            </a:r>
            <a:r>
              <a:rPr lang="ru-RU" dirty="0"/>
              <a:t> </a:t>
            </a:r>
            <a:r>
              <a:rPr lang="ru-RU" dirty="0" err="1"/>
              <a:t>значень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ступенем</a:t>
            </a:r>
            <a:r>
              <a:rPr lang="ru-RU" dirty="0"/>
              <a:t> </a:t>
            </a:r>
            <a:r>
              <a:rPr lang="ru-RU" dirty="0" err="1"/>
              <a:t>вірогідності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гомозиготний</a:t>
            </a:r>
            <a:r>
              <a:rPr lang="ru-RU" dirty="0"/>
              <a:t>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el-GR" dirty="0"/>
              <a:t>α1</a:t>
            </a:r>
            <a:r>
              <a:rPr lang="ru-RU" dirty="0"/>
              <a:t>-</a:t>
            </a:r>
            <a:r>
              <a:rPr lang="ru-RU" dirty="0" err="1"/>
              <a:t>антитрипсину</a:t>
            </a:r>
            <a:r>
              <a:rPr lang="ru-RU" dirty="0"/>
              <a:t>.</a:t>
            </a:r>
          </a:p>
          <a:p>
            <a:r>
              <a:rPr lang="uk-UA" b="1" i="1" dirty="0"/>
              <a:t>Тести з фізичним навантаженням - </a:t>
            </a:r>
            <a:r>
              <a:rPr lang="uk-UA" dirty="0"/>
              <a:t>це об’єктивне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переносимості</a:t>
            </a:r>
            <a:r>
              <a:rPr lang="ru-RU" dirty="0"/>
              <a:t>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навантажень</a:t>
            </a:r>
            <a:r>
              <a:rPr lang="ru-RU" dirty="0"/>
              <a:t>.</a:t>
            </a:r>
          </a:p>
          <a:p>
            <a:r>
              <a:rPr lang="uk-UA" b="1" dirty="0"/>
              <a:t>Лабораторні дослідження </a:t>
            </a:r>
            <a:r>
              <a:rPr lang="uk-UA" dirty="0"/>
              <a:t>при ХОЗЛ малоінформативні. За наявності гнійного компонента мокротиння у хворого може визначатися помірне підвищення ШОЕ, лейкоцитоз, збільшення вмісту в крові </a:t>
            </a:r>
            <a:r>
              <a:rPr lang="uk-UA" dirty="0" err="1"/>
              <a:t>серомукоїду</a:t>
            </a:r>
            <a:r>
              <a:rPr lang="uk-UA" dirty="0"/>
              <a:t>, </a:t>
            </a:r>
            <a:r>
              <a:rPr lang="uk-UA" dirty="0" err="1"/>
              <a:t>сіалових</a:t>
            </a:r>
            <a:r>
              <a:rPr lang="uk-UA" dirty="0"/>
              <a:t> кислот, СРБ (+). Коли мокротиння гнійне, у ньому визначають багато </a:t>
            </a:r>
            <a:r>
              <a:rPr lang="uk-UA" dirty="0" err="1"/>
              <a:t>нейтрофілів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9793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148" y="163286"/>
            <a:ext cx="9396638" cy="870856"/>
          </a:xfrm>
        </p:spPr>
        <p:txBody>
          <a:bodyPr>
            <a:normAutofit/>
          </a:bodyPr>
          <a:lstStyle/>
          <a:p>
            <a:r>
              <a:rPr lang="uk-UA" dirty="0"/>
              <a:t>Диференційна діагностика ХОЗЛ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07521" y="1377042"/>
          <a:ext cx="11576957" cy="47328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9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7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752">
                <a:tc>
                  <a:txBody>
                    <a:bodyPr/>
                    <a:lstStyle/>
                    <a:p>
                      <a:pPr marL="36830" indent="209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Діагноз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marL="36830" indent="209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Характеристики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410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ХОЗЛ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Початок в середньому віці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Симптоми повільно прогресують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В анамнезі — паління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Анамнез паління або впливу шкідливих факторів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962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Астма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Початок — у ранньому віці (часто в дитинстві)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Симптоми варіюють щодня 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Симптоми погіршуються вночі/рано вранці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Супутня алергія, риніти та/або екзема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Родинний анамнез астми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Серцева недостатність 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При рентген-дослідженні грудної клітки — розширене серце, набряк легенів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При дослідженні функції легень — рестрикція об’ємів легень, без обмеження бронхіальної прохідності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Бронхоектази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Гнійна мокрота у великій кількості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Зазвичай асоціюється з бактеріальною інфекцією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При КТ — розширення бронхів, потоншення стінки бронхів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327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3" y="244928"/>
            <a:ext cx="10018711" cy="669471"/>
          </a:xfrm>
        </p:spPr>
        <p:txBody>
          <a:bodyPr>
            <a:normAutofit/>
          </a:bodyPr>
          <a:lstStyle/>
          <a:p>
            <a:r>
              <a:rPr lang="uk-UA" dirty="0"/>
              <a:t>Диференційна діагностика ХОЗЛ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7521" y="1134627"/>
          <a:ext cx="11576957" cy="5356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9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7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1371">
                <a:tc>
                  <a:txBody>
                    <a:bodyPr/>
                    <a:lstStyle/>
                    <a:p>
                      <a:pPr marL="36830" indent="209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Діагноз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marL="36830" indent="209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Характеристики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962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Туберкульоз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Початок — у будь-якому віці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При рентген-дослідженні грудної клітки — інфільтрати в легенях, вогнищеві зміни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Мікробіологічне підтвердження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Високе розповсюдження туберкульозу в даній місцевості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410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Облітеруючий бронхіоліт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Початок — у молодому віці, у осіб, які не палять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В анамнезі може бути </a:t>
                      </a:r>
                      <a:r>
                        <a:rPr lang="uk-UA" sz="1800" dirty="0" err="1">
                          <a:effectLst/>
                        </a:rPr>
                        <a:t>ревматоїдний</a:t>
                      </a:r>
                      <a:r>
                        <a:rPr lang="uk-UA" sz="1800" dirty="0">
                          <a:effectLst/>
                        </a:rPr>
                        <a:t> артрит або вплив диму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Спостерігається після пересадки легень або кісткового </a:t>
                      </a:r>
                      <a:r>
                        <a:rPr lang="uk-UA" sz="1800" dirty="0" err="1">
                          <a:effectLst/>
                        </a:rPr>
                        <a:t>мозоку</a:t>
                      </a:r>
                      <a:endParaRPr lang="uk-UA" sz="1800" dirty="0">
                        <a:effectLst/>
                      </a:endParaRP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На КТ при вдиху — ділянки з низькою щільністю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410"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Дифузний панбронхіоліт</a:t>
                      </a:r>
                      <a:endParaRPr lang="uk-UA" sz="180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Більшість пацієнтів — чоловіки та особи, які не палять</a:t>
                      </a: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Майже у всіх — хронічний </a:t>
                      </a:r>
                      <a:r>
                        <a:rPr lang="uk-UA" sz="1800" dirty="0" err="1">
                          <a:effectLst/>
                        </a:rPr>
                        <a:t>синусит</a:t>
                      </a:r>
                      <a:endParaRPr lang="uk-UA" sz="1800" dirty="0">
                        <a:effectLst/>
                      </a:endParaRPr>
                    </a:p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При рентген-дослідженні грудної клітки та КТ — дифузні маленькі </a:t>
                      </a:r>
                      <a:r>
                        <a:rPr lang="uk-UA" sz="1800" dirty="0" err="1">
                          <a:effectLst/>
                        </a:rPr>
                        <a:t>центрилобулярні</a:t>
                      </a:r>
                      <a:r>
                        <a:rPr lang="uk-UA" sz="1800" dirty="0">
                          <a:effectLst/>
                        </a:rPr>
                        <a:t> вузликові затемнення та гіперінфляція 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410">
                <a:tc gridSpan="2">
                  <a:txBody>
                    <a:bodyPr/>
                    <a:lstStyle/>
                    <a:p>
                      <a:pPr indent="209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Ці ознаки тяжіють до характеристик певного захворювання, але можуть і не бути присутніми в кожному окремому випадку. Наприклад, ХОЗЛ може </a:t>
                      </a:r>
                      <a:r>
                        <a:rPr lang="uk-UA" sz="1800" dirty="0" err="1">
                          <a:effectLst/>
                        </a:rPr>
                        <a:t>розвинутись</a:t>
                      </a:r>
                      <a:r>
                        <a:rPr lang="uk-UA" sz="1800" dirty="0">
                          <a:effectLst/>
                        </a:rPr>
                        <a:t> і у осіб, які не палять, особливо в країнах, що розвиваються, і де більш вагомими можуть бути інші фактори ризику; астма може </a:t>
                      </a:r>
                      <a:r>
                        <a:rPr lang="uk-UA" sz="1800" dirty="0" err="1">
                          <a:effectLst/>
                        </a:rPr>
                        <a:t>розвинутись</a:t>
                      </a:r>
                      <a:r>
                        <a:rPr lang="uk-UA" sz="1800" dirty="0">
                          <a:effectLst/>
                        </a:rPr>
                        <a:t> у дорослих і навіть у людей літнього віку.</a:t>
                      </a:r>
                      <a:endParaRPr lang="uk-UA" sz="1800" dirty="0">
                        <a:solidFill>
                          <a:srgbClr val="1817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608" marR="51666" marT="22463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652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1" y="1562099"/>
            <a:ext cx="10018713" cy="3124201"/>
          </a:xfrm>
        </p:spPr>
        <p:txBody>
          <a:bodyPr/>
          <a:lstStyle/>
          <a:p>
            <a:r>
              <a:rPr lang="ru-RU" dirty="0" err="1"/>
              <a:t>Немедикаментозне</a:t>
            </a:r>
            <a:r>
              <a:rPr lang="ru-RU" dirty="0"/>
              <a:t> </a:t>
            </a:r>
          </a:p>
          <a:p>
            <a:r>
              <a:rPr lang="ru-RU" dirty="0" err="1"/>
              <a:t>Медикаментозне</a:t>
            </a:r>
            <a:r>
              <a:rPr lang="ru-RU" dirty="0"/>
              <a:t> </a:t>
            </a:r>
          </a:p>
          <a:p>
            <a:r>
              <a:rPr lang="ru-RU" dirty="0" err="1"/>
              <a:t>Інгаляційна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37043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095" y="358254"/>
            <a:ext cx="9646928" cy="733567"/>
          </a:xfrm>
        </p:spPr>
        <p:txBody>
          <a:bodyPr>
            <a:normAutofit fontScale="90000"/>
          </a:bodyPr>
          <a:lstStyle/>
          <a:p>
            <a:r>
              <a:rPr lang="uk-UA" dirty="0"/>
              <a:t>Немедикаментозне лікування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4650" y="1243197"/>
            <a:ext cx="10713493" cy="5902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Підхід до лікування розпочинається з елімінації тригерного чинника − припинення куріння, зміна шкідливої праці, поліпшення вентиляції в приміщеннях тощо</a:t>
            </a:r>
          </a:p>
          <a:p>
            <a:r>
              <a:rPr lang="uk-UA" b="1" dirty="0"/>
              <a:t>Припинення паління </a:t>
            </a:r>
            <a:r>
              <a:rPr lang="uk-UA" dirty="0"/>
              <a:t>(припинення паління уповільнює темпи зменшення ОФВ</a:t>
            </a:r>
            <a:r>
              <a:rPr lang="uk-UA" baseline="-25000" dirty="0"/>
              <a:t>1</a:t>
            </a:r>
            <a:r>
              <a:rPr lang="uk-UA" dirty="0"/>
              <a:t>.)</a:t>
            </a:r>
          </a:p>
          <a:p>
            <a:pPr marL="0" indent="0">
              <a:buNone/>
            </a:pPr>
            <a:r>
              <a:rPr lang="uk-UA" i="1" dirty="0"/>
              <a:t>Дії лікаря</a:t>
            </a:r>
            <a:r>
              <a:rPr lang="uk-UA" dirty="0"/>
              <a:t>: надання допомоги в припиненні куріння відповідно до Стандартів первинної медичної допомоги при припиненні вживання тютюнових виробів.</a:t>
            </a:r>
          </a:p>
          <a:p>
            <a:r>
              <a:rPr lang="uk-UA" b="1" dirty="0"/>
              <a:t>Дієта з достатньою кількістю вітамінів і мікроелементів </a:t>
            </a:r>
            <a:r>
              <a:rPr lang="uk-UA" dirty="0"/>
              <a:t>(правильна дієта впливає на скорочувальну здатність дихальних та скелетних м’язів і зменшує їх втомлюваність).</a:t>
            </a:r>
          </a:p>
          <a:p>
            <a:pPr marL="0" indent="0">
              <a:buNone/>
            </a:pPr>
            <a:r>
              <a:rPr lang="uk-UA" i="1" dirty="0"/>
              <a:t>Дії лікаря</a:t>
            </a:r>
          </a:p>
          <a:p>
            <a:pPr marL="0" indent="0">
              <a:buNone/>
            </a:pPr>
            <a:r>
              <a:rPr lang="uk-UA" dirty="0"/>
              <a:t>1. Проведення консультації щодо харчування.</a:t>
            </a:r>
          </a:p>
          <a:p>
            <a:pPr marL="0" indent="0">
              <a:buNone/>
            </a:pPr>
            <a:r>
              <a:rPr lang="uk-UA" dirty="0"/>
              <a:t>2. Обчислення ІМТ (в нормі 18,5–25). Якщо ІМТ низький — корекція харчування, рекомендації щодо збільшення споживання калорій і, по можливості, виконання фізичних вправ. У пацієнтів похилого віку необхідно звернути увагу на зміну маси тіла, особливо якщо коливання перевищує 3 кг.</a:t>
            </a:r>
          </a:p>
          <a:p>
            <a:pPr marL="0" indent="0">
              <a:buNone/>
            </a:pPr>
            <a:r>
              <a:rPr lang="uk-UA" dirty="0"/>
              <a:t>3. Надання хворому Пам’ятки для пацієнта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78146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2366" y="690349"/>
            <a:ext cx="10438498" cy="5477301"/>
          </a:xfrm>
        </p:spPr>
        <p:txBody>
          <a:bodyPr>
            <a:normAutofit/>
          </a:bodyPr>
          <a:lstStyle/>
          <a:p>
            <a:r>
              <a:rPr lang="uk-UA" b="1" dirty="0"/>
              <a:t>Дихальна гімнастика </a:t>
            </a:r>
            <a:r>
              <a:rPr lang="uk-UA" dirty="0"/>
              <a:t>(дихальна гімнастика спрямована на підвищення функціональних можливостей дихального апарату шляхом відновлення вільного і економічного дихання).</a:t>
            </a:r>
          </a:p>
          <a:p>
            <a:pPr marL="0" indent="0">
              <a:buNone/>
            </a:pPr>
            <a:r>
              <a:rPr lang="uk-UA" i="1" dirty="0"/>
              <a:t>Дії лікаря</a:t>
            </a:r>
          </a:p>
          <a:p>
            <a:pPr marL="0" indent="0">
              <a:buNone/>
            </a:pPr>
            <a:r>
              <a:rPr lang="uk-UA" dirty="0"/>
              <a:t>Направлення пацієнта на консультацію до фізіотерапевта щодо підбору дихальної гімнастики.</a:t>
            </a:r>
          </a:p>
          <a:p>
            <a:r>
              <a:rPr lang="uk-UA" b="1" dirty="0"/>
              <a:t>Раціональне працевлаштування </a:t>
            </a:r>
            <a:r>
              <a:rPr lang="uk-UA" dirty="0"/>
              <a:t>(з елімінацією впливу подразнювальних і токсичних чинників на робочому місці)</a:t>
            </a:r>
          </a:p>
          <a:p>
            <a:pPr marL="0" indent="0">
              <a:buNone/>
            </a:pPr>
            <a:r>
              <a:rPr lang="uk-UA" dirty="0"/>
              <a:t>Своєчасне усунення впливу шкідливих чинників виробничого середовища уповільнює темпи прогресування захворювання, впливає на перебіг загострень та виникнення ускладнень.</a:t>
            </a:r>
          </a:p>
          <a:p>
            <a:pPr marL="0" indent="0">
              <a:buNone/>
            </a:pPr>
            <a:r>
              <a:rPr lang="uk-UA" i="1" dirty="0"/>
              <a:t>Дії лікаря</a:t>
            </a:r>
          </a:p>
          <a:p>
            <a:pPr marL="0" indent="0">
              <a:buNone/>
            </a:pPr>
            <a:r>
              <a:rPr lang="uk-UA" dirty="0"/>
              <a:t>Надання рекомендацій пацієнту, який працює в умовах впливу шкідливих виробничих чинників, щодо раціонального працевлаштування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8540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322" y="685801"/>
            <a:ext cx="9810702" cy="774510"/>
          </a:xfrm>
        </p:spPr>
        <p:txBody>
          <a:bodyPr>
            <a:normAutofit/>
          </a:bodyPr>
          <a:lstStyle/>
          <a:p>
            <a:r>
              <a:rPr lang="uk-UA" sz="3200" dirty="0"/>
              <a:t>Медикаментозне 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946" y="1460311"/>
            <a:ext cx="11232107" cy="5377217"/>
          </a:xfrm>
        </p:spPr>
        <p:txBody>
          <a:bodyPr>
            <a:normAutofit/>
          </a:bodyPr>
          <a:lstStyle/>
          <a:p>
            <a:r>
              <a:rPr lang="uk-UA" b="1" dirty="0" err="1"/>
              <a:t>Бронходилатаційна</a:t>
            </a:r>
            <a:r>
              <a:rPr lang="uk-UA" b="1" dirty="0"/>
              <a:t> терапія</a:t>
            </a:r>
            <a:r>
              <a:rPr lang="uk-UA" dirty="0"/>
              <a:t>, яка займає основне місце в симптоматичному лікуванні:</a:t>
            </a:r>
          </a:p>
          <a:p>
            <a:pPr marL="0" indent="0">
              <a:buNone/>
            </a:pPr>
            <a:r>
              <a:rPr lang="uk-UA" dirty="0"/>
              <a:t>1</a:t>
            </a:r>
            <a:r>
              <a:rPr lang="uk-UA" i="1" dirty="0"/>
              <a:t>) </a:t>
            </a:r>
            <a:r>
              <a:rPr lang="el-GR" i="1" dirty="0"/>
              <a:t>β2-</a:t>
            </a:r>
            <a:r>
              <a:rPr lang="uk-UA" i="1" dirty="0" err="1"/>
              <a:t>агоністи</a:t>
            </a:r>
            <a:r>
              <a:rPr lang="uk-UA" i="1" dirty="0"/>
              <a:t> короткої дії</a:t>
            </a:r>
            <a:r>
              <a:rPr lang="uk-UA" dirty="0"/>
              <a:t>: </a:t>
            </a:r>
            <a:r>
              <a:rPr lang="uk-UA" dirty="0" err="1"/>
              <a:t>сальбутамол</a:t>
            </a:r>
            <a:r>
              <a:rPr lang="uk-UA" dirty="0"/>
              <a:t>, </a:t>
            </a:r>
            <a:r>
              <a:rPr lang="uk-UA" dirty="0" err="1"/>
              <a:t>фенотерол</a:t>
            </a:r>
            <a:r>
              <a:rPr lang="uk-UA" dirty="0"/>
              <a:t> по 2 інгаляції 3–4 рази на добу;</a:t>
            </a:r>
          </a:p>
          <a:p>
            <a:pPr marL="0" indent="0">
              <a:buNone/>
            </a:pPr>
            <a:r>
              <a:rPr lang="uk-UA" dirty="0"/>
              <a:t>2) </a:t>
            </a:r>
            <a:r>
              <a:rPr lang="uk-UA" i="1" dirty="0"/>
              <a:t>пролонговані </a:t>
            </a:r>
            <a:r>
              <a:rPr lang="el-GR" i="1" dirty="0"/>
              <a:t>β2-</a:t>
            </a:r>
            <a:r>
              <a:rPr lang="uk-UA" i="1" dirty="0" err="1"/>
              <a:t>агоністи</a:t>
            </a:r>
            <a:r>
              <a:rPr lang="uk-UA" dirty="0"/>
              <a:t>: </a:t>
            </a:r>
            <a:r>
              <a:rPr lang="uk-UA" dirty="0" err="1"/>
              <a:t>сальметерол</a:t>
            </a:r>
            <a:r>
              <a:rPr lang="uk-UA" dirty="0"/>
              <a:t> по 1–2 інгаляції 1–2 рази на добу; </a:t>
            </a:r>
            <a:r>
              <a:rPr lang="uk-UA" dirty="0" err="1"/>
              <a:t>формотерол</a:t>
            </a:r>
            <a:r>
              <a:rPr lang="uk-UA" dirty="0"/>
              <a:t> 1 інгаляція двічі на добу; </a:t>
            </a:r>
            <a:r>
              <a:rPr lang="uk-UA" dirty="0" err="1"/>
              <a:t>індакатерол</a:t>
            </a:r>
            <a:r>
              <a:rPr lang="uk-UA" dirty="0"/>
              <a:t> 150–300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pPr marL="0" indent="0">
              <a:buNone/>
            </a:pPr>
            <a:r>
              <a:rPr lang="uk-UA" dirty="0"/>
              <a:t>3</a:t>
            </a:r>
            <a:r>
              <a:rPr lang="uk-UA" i="1" dirty="0"/>
              <a:t>) </a:t>
            </a:r>
            <a:r>
              <a:rPr lang="uk-UA" i="1" dirty="0" err="1"/>
              <a:t>антихолінергічні</a:t>
            </a:r>
            <a:r>
              <a:rPr lang="uk-UA" i="1" dirty="0"/>
              <a:t> препарати</a:t>
            </a:r>
            <a:r>
              <a:rPr lang="uk-UA" dirty="0"/>
              <a:t>: </a:t>
            </a:r>
            <a:r>
              <a:rPr lang="uk-UA" dirty="0" err="1"/>
              <a:t>іпратропію</a:t>
            </a:r>
            <a:r>
              <a:rPr lang="uk-UA" dirty="0"/>
              <a:t> бромід по 2 інгаляції 4 рази на добу впродовж 1 міс; </a:t>
            </a:r>
            <a:r>
              <a:rPr lang="uk-UA" dirty="0" err="1"/>
              <a:t>тіотропію</a:t>
            </a:r>
            <a:r>
              <a:rPr lang="uk-UA" dirty="0"/>
              <a:t> бромід по 1 інгаляції 1 раз на добу; </a:t>
            </a:r>
            <a:r>
              <a:rPr lang="uk-UA" dirty="0" err="1"/>
              <a:t>глікопіронію</a:t>
            </a:r>
            <a:r>
              <a:rPr lang="uk-UA" dirty="0"/>
              <a:t> бромід 50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pPr marL="0" indent="0">
              <a:buNone/>
            </a:pPr>
            <a:r>
              <a:rPr lang="uk-UA" dirty="0"/>
              <a:t>4) </a:t>
            </a:r>
            <a:r>
              <a:rPr lang="uk-UA" i="1" dirty="0"/>
              <a:t>комбіновані </a:t>
            </a:r>
            <a:r>
              <a:rPr lang="el-GR" i="1" dirty="0"/>
              <a:t>β2-</a:t>
            </a:r>
            <a:r>
              <a:rPr lang="uk-UA" i="1" dirty="0" err="1"/>
              <a:t>агоністи</a:t>
            </a:r>
            <a:r>
              <a:rPr lang="uk-UA" i="1" dirty="0"/>
              <a:t> короткої дії </a:t>
            </a:r>
            <a:r>
              <a:rPr lang="uk-UA" dirty="0"/>
              <a:t>з </a:t>
            </a:r>
            <a:r>
              <a:rPr lang="uk-UA" dirty="0" err="1"/>
              <a:t>антихолінергічними</a:t>
            </a:r>
            <a:r>
              <a:rPr lang="uk-UA" dirty="0"/>
              <a:t> препаратами: </a:t>
            </a:r>
            <a:r>
              <a:rPr lang="uk-UA" dirty="0" err="1"/>
              <a:t>іпратропію</a:t>
            </a:r>
            <a:r>
              <a:rPr lang="uk-UA" dirty="0"/>
              <a:t> </a:t>
            </a:r>
            <a:r>
              <a:rPr lang="uk-UA" dirty="0" err="1"/>
              <a:t>гідробромід</a:t>
            </a:r>
            <a:r>
              <a:rPr lang="uk-UA" dirty="0"/>
              <a:t> + </a:t>
            </a:r>
            <a:r>
              <a:rPr lang="uk-UA" dirty="0" err="1"/>
              <a:t>сальбутамол</a:t>
            </a:r>
            <a:r>
              <a:rPr lang="uk-UA" dirty="0"/>
              <a:t> по 1 інгаляції 4 рази на добу; </a:t>
            </a:r>
            <a:r>
              <a:rPr lang="uk-UA" dirty="0" err="1"/>
              <a:t>іпратропію</a:t>
            </a:r>
            <a:r>
              <a:rPr lang="uk-UA" dirty="0"/>
              <a:t> бромід + </a:t>
            </a:r>
            <a:r>
              <a:rPr lang="uk-UA" dirty="0" err="1"/>
              <a:t>фенотерол</a:t>
            </a:r>
            <a:r>
              <a:rPr lang="uk-UA" dirty="0"/>
              <a:t> по 2 інгаляції 3–4 рази на добу;</a:t>
            </a:r>
          </a:p>
          <a:p>
            <a:pPr marL="0" indent="0">
              <a:buNone/>
            </a:pPr>
            <a:r>
              <a:rPr lang="uk-UA" dirty="0"/>
              <a:t>5</a:t>
            </a:r>
            <a:r>
              <a:rPr lang="uk-UA" i="1" dirty="0"/>
              <a:t>) </a:t>
            </a:r>
            <a:r>
              <a:rPr lang="uk-UA" i="1" dirty="0" err="1"/>
              <a:t>метилксантини</a:t>
            </a:r>
            <a:r>
              <a:rPr lang="uk-UA" dirty="0"/>
              <a:t>: теофілін по 10 мл 2%, 4% розчину в/в 2 рази на добу;</a:t>
            </a:r>
          </a:p>
          <a:p>
            <a:pPr marL="0" indent="0">
              <a:buNone/>
            </a:pPr>
            <a:r>
              <a:rPr lang="uk-UA" dirty="0" err="1"/>
              <a:t>доксофілін</a:t>
            </a:r>
            <a:r>
              <a:rPr lang="uk-UA" dirty="0"/>
              <a:t> по 400 </a:t>
            </a:r>
            <a:r>
              <a:rPr lang="uk-UA" dirty="0" err="1"/>
              <a:t>мкг</a:t>
            </a:r>
            <a:r>
              <a:rPr lang="uk-UA" dirty="0"/>
              <a:t>.</a:t>
            </a:r>
          </a:p>
          <a:p>
            <a:pPr marL="0" indent="0">
              <a:buNone/>
            </a:pP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33194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9675" y="925429"/>
            <a:ext cx="9890077" cy="5177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i="1" dirty="0" err="1"/>
              <a:t>Глюкокортикоїди</a:t>
            </a:r>
            <a:r>
              <a:rPr lang="uk-UA" i="1" dirty="0"/>
              <a:t> (ГК)</a:t>
            </a:r>
            <a:r>
              <a:rPr lang="uk-UA" dirty="0"/>
              <a:t> застосовують у плановій базисній терапії при ХОЗЛ ІІІ–</a:t>
            </a:r>
            <a:r>
              <a:rPr lang="en-US" dirty="0"/>
              <a:t>IV </a:t>
            </a:r>
            <a:r>
              <a:rPr lang="uk-UA" dirty="0"/>
              <a:t>ступеня. Інгаляційні ГК:</a:t>
            </a:r>
          </a:p>
          <a:p>
            <a:pPr marL="0" indent="0">
              <a:buNone/>
            </a:pPr>
            <a:r>
              <a:rPr lang="uk-UA" dirty="0" err="1"/>
              <a:t>беклометазон</a:t>
            </a:r>
            <a:r>
              <a:rPr lang="uk-UA" dirty="0"/>
              <a:t> по 50 </a:t>
            </a:r>
            <a:r>
              <a:rPr lang="uk-UA" dirty="0" err="1"/>
              <a:t>мкг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 err="1"/>
              <a:t>флутиказон</a:t>
            </a:r>
            <a:r>
              <a:rPr lang="uk-UA" dirty="0"/>
              <a:t> по 50–250 </a:t>
            </a:r>
            <a:r>
              <a:rPr lang="uk-UA" dirty="0" err="1"/>
              <a:t>мкг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 err="1"/>
              <a:t>будесонід</a:t>
            </a:r>
            <a:r>
              <a:rPr lang="uk-UA" dirty="0"/>
              <a:t> </a:t>
            </a:r>
            <a:r>
              <a:rPr lang="uk-UA" dirty="0" err="1"/>
              <a:t>міте</a:t>
            </a:r>
            <a:r>
              <a:rPr lang="uk-UA" dirty="0"/>
              <a:t> — 50 </a:t>
            </a:r>
            <a:r>
              <a:rPr lang="uk-UA" dirty="0" err="1"/>
              <a:t>мкг</a:t>
            </a:r>
            <a:r>
              <a:rPr lang="uk-UA" dirty="0"/>
              <a:t>, </a:t>
            </a:r>
            <a:r>
              <a:rPr lang="uk-UA" dirty="0" err="1"/>
              <a:t>будесонід</a:t>
            </a:r>
            <a:r>
              <a:rPr lang="uk-UA" dirty="0"/>
              <a:t> — 200 </a:t>
            </a:r>
            <a:r>
              <a:rPr lang="uk-UA" dirty="0" err="1"/>
              <a:t>мкг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/>
              <a:t>препарат </a:t>
            </a:r>
            <a:r>
              <a:rPr lang="uk-UA" dirty="0" err="1"/>
              <a:t>тріамцинолону</a:t>
            </a:r>
            <a:r>
              <a:rPr lang="uk-UA" dirty="0"/>
              <a:t> — 100 </a:t>
            </a:r>
            <a:r>
              <a:rPr lang="uk-UA" dirty="0" err="1"/>
              <a:t>мкг</a:t>
            </a:r>
            <a:r>
              <a:rPr lang="uk-UA" dirty="0"/>
              <a:t>;</a:t>
            </a:r>
          </a:p>
          <a:p>
            <a:pPr marL="0" indent="0">
              <a:buNone/>
            </a:pPr>
            <a:r>
              <a:rPr lang="uk-UA" dirty="0"/>
              <a:t>препарат </a:t>
            </a:r>
            <a:r>
              <a:rPr lang="uk-UA" dirty="0" err="1"/>
              <a:t>флунізоліду</a:t>
            </a:r>
            <a:r>
              <a:rPr lang="uk-UA" dirty="0"/>
              <a:t> — 250 </a:t>
            </a:r>
            <a:r>
              <a:rPr lang="uk-UA" dirty="0" err="1"/>
              <a:t>мкг</a:t>
            </a:r>
            <a:r>
              <a:rPr lang="uk-UA" dirty="0"/>
              <a:t>.</a:t>
            </a:r>
          </a:p>
          <a:p>
            <a:pPr marL="0" indent="0">
              <a:buNone/>
            </a:pPr>
            <a:r>
              <a:rPr lang="uk-UA" dirty="0"/>
              <a:t>За відсутності ефекту від інгаляційних ГК застосовують </a:t>
            </a:r>
          </a:p>
          <a:p>
            <a:pPr marL="0" indent="0">
              <a:buNone/>
            </a:pPr>
            <a:r>
              <a:rPr lang="uk-UA" dirty="0"/>
              <a:t>преднізолон — 30–40 мг/добу </a:t>
            </a:r>
            <a:r>
              <a:rPr lang="uk-UA" dirty="0" err="1"/>
              <a:t>перорально</a:t>
            </a:r>
            <a:r>
              <a:rPr lang="uk-UA" dirty="0"/>
              <a:t> впродовж 10–14 днів.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6927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870" y="1112206"/>
            <a:ext cx="10138247" cy="5409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Доцільна комбінація інгаляційних препаратів пролонгованої дії:</a:t>
            </a:r>
          </a:p>
          <a:p>
            <a:r>
              <a:rPr lang="uk-UA" dirty="0" err="1"/>
              <a:t>умеклідиніум</a:t>
            </a:r>
            <a:r>
              <a:rPr lang="uk-UA" dirty="0"/>
              <a:t>/</a:t>
            </a:r>
            <a:r>
              <a:rPr lang="uk-UA" dirty="0" err="1"/>
              <a:t>вілантерол</a:t>
            </a:r>
            <a:r>
              <a:rPr lang="uk-UA" dirty="0"/>
              <a:t> — 55/22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r>
              <a:rPr lang="uk-UA" dirty="0" err="1"/>
              <a:t>тіотропій</a:t>
            </a:r>
            <a:r>
              <a:rPr lang="uk-UA" dirty="0"/>
              <a:t>/</a:t>
            </a:r>
            <a:r>
              <a:rPr lang="uk-UA" dirty="0" err="1"/>
              <a:t>олодатерол</a:t>
            </a:r>
            <a:r>
              <a:rPr lang="uk-UA" dirty="0"/>
              <a:t> — 2,5/2,5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r>
              <a:rPr lang="uk-UA" dirty="0" err="1"/>
              <a:t>глікопіроній</a:t>
            </a:r>
            <a:r>
              <a:rPr lang="uk-UA" dirty="0"/>
              <a:t>/</a:t>
            </a:r>
            <a:r>
              <a:rPr lang="uk-UA" dirty="0" err="1"/>
              <a:t>індакатерол</a:t>
            </a:r>
            <a:r>
              <a:rPr lang="uk-UA" dirty="0"/>
              <a:t> — 50/100 </a:t>
            </a:r>
            <a:r>
              <a:rPr lang="uk-UA" dirty="0" err="1"/>
              <a:t>мкг</a:t>
            </a:r>
            <a:r>
              <a:rPr lang="uk-UA" dirty="0"/>
              <a:t> 1 раз на добу;</a:t>
            </a:r>
          </a:p>
          <a:p>
            <a:r>
              <a:rPr lang="uk-UA" dirty="0" err="1"/>
              <a:t>сальметерол</a:t>
            </a:r>
            <a:r>
              <a:rPr lang="uk-UA" dirty="0"/>
              <a:t>/</a:t>
            </a:r>
            <a:r>
              <a:rPr lang="uk-UA" dirty="0" err="1"/>
              <a:t>флутиказон</a:t>
            </a:r>
            <a:r>
              <a:rPr lang="uk-UA" dirty="0"/>
              <a:t> — 25/250 </a:t>
            </a:r>
            <a:r>
              <a:rPr lang="uk-UA" dirty="0" err="1"/>
              <a:t>мкг</a:t>
            </a:r>
            <a:r>
              <a:rPr lang="uk-UA" dirty="0"/>
              <a:t> 2 рази на добу;</a:t>
            </a:r>
          </a:p>
          <a:p>
            <a:r>
              <a:rPr lang="uk-UA" dirty="0" err="1"/>
              <a:t>формотерол</a:t>
            </a:r>
            <a:r>
              <a:rPr lang="uk-UA" dirty="0"/>
              <a:t>/</a:t>
            </a:r>
            <a:r>
              <a:rPr lang="uk-UA" dirty="0" err="1"/>
              <a:t>будесонід</a:t>
            </a:r>
            <a:r>
              <a:rPr lang="uk-UA" dirty="0"/>
              <a:t> — 9/320 </a:t>
            </a:r>
            <a:r>
              <a:rPr lang="uk-UA" dirty="0" err="1"/>
              <a:t>мкг</a:t>
            </a:r>
            <a:r>
              <a:rPr lang="uk-UA" dirty="0"/>
              <a:t> 2 рази на добу.</a:t>
            </a:r>
          </a:p>
          <a:p>
            <a:pPr marL="0" indent="0">
              <a:buNone/>
            </a:pPr>
            <a:r>
              <a:rPr lang="uk-UA" b="1" dirty="0"/>
              <a:t> Відхаркувальна терапія</a:t>
            </a:r>
            <a:r>
              <a:rPr lang="uk-UA" dirty="0"/>
              <a:t>:</a:t>
            </a:r>
          </a:p>
          <a:p>
            <a:r>
              <a:rPr lang="uk-UA" dirty="0" err="1"/>
              <a:t>амброксол</a:t>
            </a:r>
            <a:r>
              <a:rPr lang="uk-UA" dirty="0"/>
              <a:t> по 2 мл в/м 2–3 рази на добу чи по 30 мг 3 рази на добу;</a:t>
            </a:r>
          </a:p>
          <a:p>
            <a:r>
              <a:rPr lang="uk-UA" dirty="0" err="1"/>
              <a:t>ацетилцистеїн</a:t>
            </a:r>
            <a:r>
              <a:rPr lang="uk-UA" dirty="0"/>
              <a:t> по 200 мг 3 рази на добу або по 600 мг 1 раз на добу;</a:t>
            </a:r>
          </a:p>
          <a:p>
            <a:r>
              <a:rPr lang="uk-UA" dirty="0" err="1"/>
              <a:t>бромгексин</a:t>
            </a:r>
            <a:r>
              <a:rPr lang="uk-UA" dirty="0"/>
              <a:t> по 4 мг 2 рази на добу або по 2 мл (8 мг) в/м.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13043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0655" y="1162334"/>
            <a:ext cx="9824348" cy="5695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При інфекційному загостренні </a:t>
            </a:r>
            <a:r>
              <a:rPr lang="uk-UA" dirty="0"/>
              <a:t>призначають антибіотики (</a:t>
            </a:r>
            <a:r>
              <a:rPr lang="uk-UA" dirty="0" err="1"/>
              <a:t>макроліди</a:t>
            </a:r>
            <a:r>
              <a:rPr lang="uk-UA" dirty="0"/>
              <a:t>, напівсинтетичні пеніциліни, </a:t>
            </a:r>
            <a:r>
              <a:rPr lang="uk-UA" dirty="0" err="1"/>
              <a:t>фторхінолони</a:t>
            </a:r>
            <a:r>
              <a:rPr lang="uk-UA" dirty="0"/>
              <a:t>, </a:t>
            </a:r>
            <a:r>
              <a:rPr lang="uk-UA" dirty="0" err="1"/>
              <a:t>цефалоспорини</a:t>
            </a:r>
            <a:r>
              <a:rPr lang="uk-UA" dirty="0"/>
              <a:t> ІІІ покоління):</a:t>
            </a:r>
          </a:p>
          <a:p>
            <a:r>
              <a:rPr lang="el-GR" dirty="0"/>
              <a:t>β-</a:t>
            </a:r>
            <a:r>
              <a:rPr lang="uk-UA" dirty="0"/>
              <a:t>лактам або </a:t>
            </a:r>
            <a:r>
              <a:rPr lang="el-GR" dirty="0"/>
              <a:t>β-</a:t>
            </a:r>
            <a:r>
              <a:rPr lang="uk-UA" dirty="0"/>
              <a:t>лактам + інгібітор </a:t>
            </a:r>
            <a:r>
              <a:rPr lang="el-GR" dirty="0"/>
              <a:t>β-</a:t>
            </a:r>
            <a:r>
              <a:rPr lang="uk-UA" dirty="0" err="1"/>
              <a:t>лактамаз</a:t>
            </a:r>
            <a:r>
              <a:rPr lang="uk-UA" dirty="0"/>
              <a:t> (</a:t>
            </a:r>
            <a:r>
              <a:rPr lang="uk-UA" dirty="0" err="1"/>
              <a:t>амоксицилін</a:t>
            </a:r>
            <a:r>
              <a:rPr lang="uk-UA" dirty="0"/>
              <a:t>/</a:t>
            </a:r>
            <a:r>
              <a:rPr lang="uk-UA" dirty="0" err="1"/>
              <a:t>клавуланова</a:t>
            </a:r>
            <a:r>
              <a:rPr lang="uk-UA" dirty="0"/>
              <a:t> кислота 625 мг кожні 8 год </a:t>
            </a:r>
            <a:r>
              <a:rPr lang="uk-UA" dirty="0" err="1"/>
              <a:t>перорально</a:t>
            </a:r>
            <a:r>
              <a:rPr lang="uk-UA" dirty="0"/>
              <a:t>);</a:t>
            </a:r>
          </a:p>
          <a:p>
            <a:r>
              <a:rPr lang="uk-UA" dirty="0" err="1"/>
              <a:t>макроліди</a:t>
            </a:r>
            <a:r>
              <a:rPr lang="uk-UA" dirty="0"/>
              <a:t> (</a:t>
            </a:r>
            <a:r>
              <a:rPr lang="uk-UA" dirty="0" err="1"/>
              <a:t>азитроміцин</a:t>
            </a:r>
            <a:r>
              <a:rPr lang="uk-UA" dirty="0"/>
              <a:t> по 500 мг/добу впродовж 3 днів);</a:t>
            </a:r>
          </a:p>
          <a:p>
            <a:r>
              <a:rPr lang="uk-UA" dirty="0" err="1"/>
              <a:t>фторхінолони</a:t>
            </a:r>
            <a:r>
              <a:rPr lang="uk-UA" dirty="0"/>
              <a:t> ІІ покоління (</a:t>
            </a:r>
            <a:r>
              <a:rPr lang="uk-UA" dirty="0" err="1"/>
              <a:t>офлоксацин</a:t>
            </a:r>
            <a:r>
              <a:rPr lang="uk-UA" dirty="0"/>
              <a:t> по 400 мг 2 рази на добу чи </a:t>
            </a:r>
            <a:r>
              <a:rPr lang="uk-UA" dirty="0" err="1"/>
              <a:t>ципрофлоксацин</a:t>
            </a:r>
            <a:r>
              <a:rPr lang="uk-UA" dirty="0"/>
              <a:t> по 250–500 мг кожні 12 год </a:t>
            </a:r>
            <a:r>
              <a:rPr lang="en-US" dirty="0"/>
              <a:t>per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uk-UA" dirty="0"/>
              <a:t>і 400 мг/120 ОД в/в; це найефективніший препарат при </a:t>
            </a:r>
            <a:r>
              <a:rPr lang="en-US" dirty="0" err="1"/>
              <a:t>Staphylococus</a:t>
            </a:r>
            <a:r>
              <a:rPr lang="en-US" dirty="0"/>
              <a:t> aureus);</a:t>
            </a:r>
            <a:endParaRPr lang="uk-UA" dirty="0"/>
          </a:p>
          <a:p>
            <a:r>
              <a:rPr lang="uk-UA" dirty="0"/>
              <a:t>респіраторні </a:t>
            </a:r>
            <a:r>
              <a:rPr lang="uk-UA" dirty="0" err="1"/>
              <a:t>фторхінолони</a:t>
            </a:r>
            <a:r>
              <a:rPr lang="uk-UA" dirty="0"/>
              <a:t> (</a:t>
            </a:r>
            <a:r>
              <a:rPr lang="uk-UA" dirty="0" err="1"/>
              <a:t>левофлоксацин</a:t>
            </a:r>
            <a:r>
              <a:rPr lang="uk-UA" dirty="0"/>
              <a:t> по 500 мг/добу; </a:t>
            </a:r>
            <a:r>
              <a:rPr lang="uk-UA" dirty="0" err="1"/>
              <a:t>моксифлоксацин</a:t>
            </a:r>
            <a:r>
              <a:rPr lang="uk-UA" dirty="0"/>
              <a:t> по 400 мг/добу);</a:t>
            </a:r>
          </a:p>
          <a:p>
            <a:r>
              <a:rPr lang="uk-UA" dirty="0" err="1"/>
              <a:t>цефалоспорини</a:t>
            </a:r>
            <a:r>
              <a:rPr lang="uk-UA" dirty="0"/>
              <a:t> ІІ–ІІІ покоління.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02025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9809" y="732770"/>
            <a:ext cx="10018713" cy="6367819"/>
          </a:xfrm>
        </p:spPr>
        <p:txBody>
          <a:bodyPr>
            <a:normAutofit/>
          </a:bodyPr>
          <a:lstStyle/>
          <a:p>
            <a:r>
              <a:rPr lang="uk-UA" b="1" dirty="0"/>
              <a:t>Алгоритм подальшого ведення хворих на ХОЗЛ базується на перетині трьох векторів</a:t>
            </a:r>
            <a:r>
              <a:rPr lang="uk-UA" dirty="0"/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i="1" dirty="0"/>
              <a:t>аналіз відповіді на лікування </a:t>
            </a:r>
            <a:r>
              <a:rPr lang="uk-UA" dirty="0"/>
              <a:t>(задишка як ключовий симптом; загострення);</a:t>
            </a:r>
            <a:br>
              <a:rPr lang="uk-UA" dirty="0"/>
            </a:br>
            <a:r>
              <a:rPr lang="uk-UA" dirty="0"/>
              <a:t>2) </a:t>
            </a:r>
            <a:r>
              <a:rPr lang="uk-UA" i="1" dirty="0"/>
              <a:t>оцінка</a:t>
            </a:r>
            <a:r>
              <a:rPr lang="uk-UA" dirty="0"/>
              <a:t> (техніка інгаляцій та прихильність до лікування; немедикаментозні підходи: легенева реабілітація, навчання самоконтролю);</a:t>
            </a:r>
            <a:br>
              <a:rPr lang="uk-UA" dirty="0"/>
            </a:br>
            <a:r>
              <a:rPr lang="uk-UA" dirty="0"/>
              <a:t>3) </a:t>
            </a:r>
            <a:r>
              <a:rPr lang="uk-UA" i="1" dirty="0"/>
              <a:t>корекція</a:t>
            </a:r>
            <a:r>
              <a:rPr lang="uk-UA" dirty="0"/>
              <a:t> (ескалація терапії; зміна </a:t>
            </a:r>
            <a:r>
              <a:rPr lang="uk-UA" dirty="0" err="1"/>
              <a:t>доставкового</a:t>
            </a:r>
            <a:r>
              <a:rPr lang="uk-UA" dirty="0"/>
              <a:t> пристрою або активного фармацевтичного інгредієнта; деескалація).</a:t>
            </a:r>
          </a:p>
          <a:p>
            <a:pPr marL="0" indent="0">
              <a:buNone/>
            </a:pPr>
            <a:r>
              <a:rPr lang="uk-UA" b="1" dirty="0" err="1"/>
              <a:t>Протирецидивна</a:t>
            </a:r>
            <a:r>
              <a:rPr lang="uk-UA" b="1" dirty="0"/>
              <a:t> терапія здійснюється 2 рази на рік</a:t>
            </a:r>
            <a:r>
              <a:rPr lang="uk-UA" dirty="0"/>
              <a:t>; вона включає:</a:t>
            </a:r>
          </a:p>
          <a:p>
            <a:r>
              <a:rPr lang="uk-UA" dirty="0"/>
              <a:t>прийом адаптогенів (женьшень, елеутерокок);</a:t>
            </a:r>
          </a:p>
          <a:p>
            <a:r>
              <a:rPr lang="uk-UA" dirty="0"/>
              <a:t>застосування суміші </a:t>
            </a:r>
            <a:r>
              <a:rPr lang="uk-UA" dirty="0" err="1"/>
              <a:t>лізатів</a:t>
            </a:r>
            <a:r>
              <a:rPr lang="uk-UA" dirty="0"/>
              <a:t> бактерій, </a:t>
            </a:r>
            <a:r>
              <a:rPr lang="uk-UA" dirty="0" err="1"/>
              <a:t>бронходилататорів</a:t>
            </a:r>
            <a:r>
              <a:rPr lang="uk-UA" dirty="0"/>
              <a:t>, відхаркувальних засобів;</a:t>
            </a:r>
          </a:p>
          <a:p>
            <a:r>
              <a:rPr lang="uk-UA" dirty="0"/>
              <a:t>ЛФК, масаж, санаторно-курортне та фізіотерапевтичне лікування;</a:t>
            </a:r>
          </a:p>
          <a:p>
            <a:r>
              <a:rPr lang="uk-UA" dirty="0"/>
              <a:t>протигрипозну вакцинацію;</a:t>
            </a:r>
          </a:p>
          <a:p>
            <a:r>
              <a:rPr lang="uk-UA" dirty="0"/>
              <a:t>пневмококову вакцинацію (вік понад 65 років, супутні захворювання)</a:t>
            </a:r>
          </a:p>
          <a:p>
            <a:pPr marL="0" indent="0">
              <a:lnSpc>
                <a:spcPct val="150000"/>
              </a:lnSpc>
              <a:buNone/>
            </a:pPr>
            <a:endParaRPr lang="uk-UA" dirty="0"/>
          </a:p>
          <a:p>
            <a:pPr>
              <a:lnSpc>
                <a:spcPct val="150000"/>
              </a:lnSpc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08291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13900" y="105517"/>
          <a:ext cx="11600596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0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0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0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Характеристика пацієнтів (група)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Перший вибір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Другий вибір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Альтернативний вибір*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А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Низький ризик, симптоми </a:t>
                      </a:r>
                      <a:r>
                        <a:rPr lang="uk-UA" dirty="0" err="1">
                          <a:effectLst/>
                        </a:rPr>
                        <a:t>маловиражені</a:t>
                      </a:r>
                      <a:r>
                        <a:rPr lang="uk-UA" dirty="0">
                          <a:effectLst/>
                        </a:rPr>
                        <a:t> (</a:t>
                      </a:r>
                      <a:r>
                        <a:rPr lang="uk-UA" dirty="0" err="1">
                          <a:effectLst/>
                        </a:rPr>
                        <a:t>мМКД</a:t>
                      </a:r>
                      <a:r>
                        <a:rPr lang="uk-UA" dirty="0">
                          <a:effectLst/>
                        </a:rPr>
                        <a:t> &lt;2, ТОХ &lt;10), ступінь </a:t>
                      </a:r>
                      <a:r>
                        <a:rPr lang="uk-UA" dirty="0" err="1">
                          <a:effectLst/>
                        </a:rPr>
                        <a:t>бронхообструкції</a:t>
                      </a:r>
                      <a:r>
                        <a:rPr lang="uk-UA" dirty="0">
                          <a:effectLst/>
                        </a:rPr>
                        <a:t> згідно з </a:t>
                      </a:r>
                      <a:r>
                        <a:rPr lang="en-US" dirty="0">
                          <a:effectLst/>
                        </a:rPr>
                        <a:t>GOLD — 1–2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Бронхолітики короткої дії за потребою або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короткої дії (сальбутамол, фенотерол), або холінолітик короткої дії (іпратропію бромід), або їх комбінація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Бронхолітики пролонгованої дії: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(сальметерол, формотерол) або холінолітик пролонгованої дії (тіотропію бромід) або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короткої дії + холінолітик короткої дії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Теофілін</a:t>
                      </a:r>
                    </a:p>
                    <a:p>
                      <a:pPr fontAlgn="t"/>
                      <a:r>
                        <a:rPr lang="uk-UA">
                          <a:effectLst/>
                        </a:rPr>
                        <a:t>Доксофілін</a:t>
                      </a:r>
                    </a:p>
                    <a:p>
                      <a:pPr fontAlgn="t"/>
                      <a:r>
                        <a:rPr lang="uk-UA">
                          <a:effectLst/>
                        </a:rPr>
                        <a:t>Фенспірид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В</a:t>
                      </a:r>
                    </a:p>
                    <a:p>
                      <a:pPr fontAlgn="t"/>
                      <a:r>
                        <a:rPr lang="uk-UA">
                          <a:effectLst/>
                        </a:rPr>
                        <a:t>Низький ризик, симптоми більш виражені (мМКД ≥2, ТОХ ≥10), ступінь бронхообструкції згідно з </a:t>
                      </a:r>
                      <a:r>
                        <a:rPr lang="en-US">
                          <a:effectLst/>
                        </a:rPr>
                        <a:t>GOLD — 1–2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Бронхолітики пролонгованої дії,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(сальметерол, формотерол) або холінолітик пролонгованої дії (тіотропію бромід), або холінолітик тривалої дії + ІКС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uk-UA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короткої дії (</a:t>
                      </a:r>
                      <a:r>
                        <a:rPr lang="uk-UA" dirty="0" err="1">
                          <a:effectLst/>
                        </a:rPr>
                        <a:t>сальбутамол</a:t>
                      </a:r>
                      <a:r>
                        <a:rPr lang="uk-UA" dirty="0">
                          <a:effectLst/>
                        </a:rPr>
                        <a:t>)</a:t>
                      </a:r>
                      <a:br>
                        <a:rPr lang="uk-UA" dirty="0">
                          <a:effectLst/>
                        </a:rPr>
                      </a:br>
                      <a:r>
                        <a:rPr lang="uk-UA" dirty="0">
                          <a:effectLst/>
                        </a:rPr>
                        <a:t>та/або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короткої </a:t>
                      </a:r>
                      <a:r>
                        <a:rPr lang="uk-UA" dirty="0" err="1">
                          <a:effectLst/>
                        </a:rPr>
                        <a:t>дії.Теофілін.Доксофілін.Фенспірид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70077" y="6002715"/>
            <a:ext cx="10135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212529"/>
                </a:solidFill>
                <a:latin typeface="Helvetica Neue"/>
              </a:rPr>
              <a:t>Примітки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. *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Альтернативні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препарати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можуть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застосовуватися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окремо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або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додаватися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до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препаратів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першого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та другого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вибору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; ІКС —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інгаляційні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 Neue"/>
              </a:rPr>
              <a:t>кортикостероїди</a:t>
            </a:r>
            <a:r>
              <a:rPr lang="ru-RU" dirty="0">
                <a:solidFill>
                  <a:srgbClr val="212529"/>
                </a:solidFill>
                <a:latin typeface="Helvetica Neue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17731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91317" y="0"/>
          <a:ext cx="11313996" cy="768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3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8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Характеристика пацієнтів (група)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Перший вибір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Другий вибір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Альтернативний вибір*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С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Високий ризик, симптоми менш виражені (</a:t>
                      </a:r>
                      <a:r>
                        <a:rPr lang="uk-UA" dirty="0" err="1">
                          <a:effectLst/>
                        </a:rPr>
                        <a:t>мМКД</a:t>
                      </a:r>
                      <a:r>
                        <a:rPr lang="uk-UA" dirty="0">
                          <a:effectLst/>
                        </a:rPr>
                        <a:t> &lt;2, ТОХ &lt;10), ступінь </a:t>
                      </a:r>
                      <a:r>
                        <a:rPr lang="uk-UA" dirty="0" err="1">
                          <a:effectLst/>
                        </a:rPr>
                        <a:t>бронхообструкції</a:t>
                      </a:r>
                      <a:r>
                        <a:rPr lang="uk-UA" dirty="0">
                          <a:effectLst/>
                        </a:rPr>
                        <a:t> згідно з </a:t>
                      </a:r>
                      <a:r>
                        <a:rPr lang="en-US" dirty="0">
                          <a:effectLst/>
                        </a:rPr>
                        <a:t>GOLD — 3–4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ІКС +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пролонгованої дії 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пролонгованої дії (</a:t>
                      </a:r>
                      <a:r>
                        <a:rPr lang="uk-UA" dirty="0" err="1">
                          <a:effectLst/>
                        </a:rPr>
                        <a:t>тіотропію</a:t>
                      </a:r>
                      <a:r>
                        <a:rPr lang="uk-UA" dirty="0">
                          <a:effectLst/>
                        </a:rPr>
                        <a:t> бромід), 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 +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тривалої дії, або ІКС +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 +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тривалої дії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uk-UA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короткої дії та/або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короткої дії.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Теофілін.</a:t>
                      </a:r>
                    </a:p>
                    <a:p>
                      <a:pPr fontAlgn="t"/>
                      <a:r>
                        <a:rPr lang="uk-UA" dirty="0" err="1">
                          <a:effectLst/>
                        </a:rPr>
                        <a:t>Доксофілін</a:t>
                      </a:r>
                      <a:r>
                        <a:rPr lang="uk-UA" dirty="0">
                          <a:effectLst/>
                        </a:rPr>
                        <a:t>.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Інгібітор фосфодіестерази-4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D</a:t>
                      </a:r>
                    </a:p>
                    <a:p>
                      <a:pPr fontAlgn="t"/>
                      <a:r>
                        <a:rPr lang="uk-UA">
                          <a:effectLst/>
                        </a:rPr>
                        <a:t>Високий ризик, симптоми більше виражені (мМКД ≥2, ТОХ ≥10), ступінь бронхообструкції згідно з </a:t>
                      </a:r>
                      <a:r>
                        <a:rPr lang="en-US">
                          <a:effectLst/>
                        </a:rPr>
                        <a:t>GOLD — 3–4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ІКС +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(сальметерол/флутиказон) або (формотерол/будесонід) або холінолітик пролонгованої дії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ІКС + комбінація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(сальметерол /флутиказон або формотерол/будесонід, або комбінація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+ ІКС + холінолітик пролонгованої дії або комбінація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+ ІКС + інгібітор фосфодіестерази-4, або </a:t>
                      </a:r>
                      <a:r>
                        <a:rPr lang="el-GR">
                          <a:effectLst/>
                        </a:rPr>
                        <a:t>β2-</a:t>
                      </a:r>
                      <a:r>
                        <a:rPr lang="uk-UA">
                          <a:effectLst/>
                        </a:rPr>
                        <a:t>агоніст пролонгованої дії + холінолітик пролонгованої дії, або холінолітик пролонгованої дії + інгібітор фосфодіестерази-4)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короткої дії (</a:t>
                      </a:r>
                      <a:r>
                        <a:rPr lang="uk-UA" dirty="0" err="1">
                          <a:effectLst/>
                        </a:rPr>
                        <a:t>сальбутамол</a:t>
                      </a:r>
                      <a:r>
                        <a:rPr lang="uk-UA" dirty="0">
                          <a:effectLst/>
                        </a:rPr>
                        <a:t>, </a:t>
                      </a:r>
                      <a:r>
                        <a:rPr lang="uk-UA" dirty="0" err="1">
                          <a:effectLst/>
                        </a:rPr>
                        <a:t>фенотерол</a:t>
                      </a:r>
                      <a:r>
                        <a:rPr lang="uk-UA" dirty="0">
                          <a:effectLst/>
                        </a:rPr>
                        <a:t>) та/або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короткої дії (</a:t>
                      </a:r>
                      <a:r>
                        <a:rPr lang="uk-UA" dirty="0" err="1">
                          <a:effectLst/>
                        </a:rPr>
                        <a:t>іпратропію</a:t>
                      </a:r>
                      <a:r>
                        <a:rPr lang="uk-UA" dirty="0">
                          <a:effectLst/>
                        </a:rPr>
                        <a:t> бромід).</a:t>
                      </a:r>
                    </a:p>
                    <a:p>
                      <a:pPr fontAlgn="t"/>
                      <a:r>
                        <a:rPr lang="uk-UA" dirty="0">
                          <a:effectLst/>
                        </a:rPr>
                        <a:t>Теофілін.</a:t>
                      </a:r>
                    </a:p>
                    <a:p>
                      <a:pPr fontAlgn="t"/>
                      <a:r>
                        <a:rPr lang="uk-UA" dirty="0" err="1">
                          <a:effectLst/>
                        </a:rPr>
                        <a:t>Карбоцистеїн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762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16931" y="292986"/>
          <a:ext cx="11191164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7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Група пацієнтів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Стратегія фармакологічного лікування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Група 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 err="1">
                          <a:effectLst/>
                        </a:rPr>
                        <a:t>Всій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групі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пацієнтів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необхідно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запропонувати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бронходилататор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щоб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зменшити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задишку</a:t>
                      </a:r>
                      <a:r>
                        <a:rPr lang="ru-RU" dirty="0">
                          <a:effectLst/>
                        </a:rPr>
                        <a:t>. </a:t>
                      </a:r>
                      <a:r>
                        <a:rPr lang="ru-RU" dirty="0" err="1">
                          <a:effectLst/>
                        </a:rPr>
                        <a:t>Це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може</a:t>
                      </a:r>
                      <a:r>
                        <a:rPr lang="ru-RU" dirty="0">
                          <a:effectLst/>
                        </a:rPr>
                        <a:t> бути </a:t>
                      </a:r>
                      <a:r>
                        <a:rPr lang="ru-RU" dirty="0" err="1">
                          <a:effectLst/>
                        </a:rPr>
                        <a:t>бронходилататор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або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короткої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або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тривалої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дії</a:t>
                      </a:r>
                      <a:endParaRPr lang="ru-RU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Група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Початкова терапія здійснюється </a:t>
                      </a:r>
                      <a:r>
                        <a:rPr lang="uk-UA" dirty="0" err="1">
                          <a:effectLst/>
                        </a:rPr>
                        <a:t>бронходилататором</a:t>
                      </a:r>
                      <a:r>
                        <a:rPr lang="uk-UA" dirty="0">
                          <a:effectLst/>
                        </a:rPr>
                        <a:t> тривалої дії. За ефективністю </a:t>
                      </a:r>
                      <a:r>
                        <a:rPr lang="uk-UA" dirty="0" err="1">
                          <a:effectLst/>
                        </a:rPr>
                        <a:t>бронходилататори</a:t>
                      </a:r>
                      <a:r>
                        <a:rPr lang="uk-UA" dirty="0">
                          <a:effectLst/>
                        </a:rPr>
                        <a:t> тривалої дії перевершують </a:t>
                      </a:r>
                      <a:r>
                        <a:rPr lang="uk-UA" dirty="0" err="1">
                          <a:effectLst/>
                        </a:rPr>
                        <a:t>бронходилататори</a:t>
                      </a:r>
                      <a:r>
                        <a:rPr lang="uk-UA" dirty="0">
                          <a:effectLst/>
                        </a:rPr>
                        <a:t> короткої дії з періодичним прийомом. Немає жодних підстав віддавати перевагу конкретному класу </a:t>
                      </a:r>
                      <a:r>
                        <a:rPr lang="uk-UA" dirty="0" err="1">
                          <a:effectLst/>
                        </a:rPr>
                        <a:t>бронходилататорів</a:t>
                      </a:r>
                      <a:r>
                        <a:rPr lang="uk-UA" dirty="0">
                          <a:effectLst/>
                        </a:rPr>
                        <a:t> тривалої дії для зменшення вираженості симптомів; вибір повинен залежати від відповіді пацієнта на окремі препарати. Для лікування хворих із </a:t>
                      </a:r>
                      <a:r>
                        <a:rPr lang="uk-UA" dirty="0" err="1">
                          <a:effectLst/>
                        </a:rPr>
                        <a:t>персистуючою</a:t>
                      </a:r>
                      <a:r>
                        <a:rPr lang="uk-UA" dirty="0">
                          <a:effectLst/>
                        </a:rPr>
                        <a:t> задишкою рекомендується використовувати два </a:t>
                      </a:r>
                      <a:r>
                        <a:rPr lang="uk-UA" dirty="0" err="1">
                          <a:effectLst/>
                        </a:rPr>
                        <a:t>бронходилататори</a:t>
                      </a:r>
                      <a:r>
                        <a:rPr lang="uk-UA" dirty="0">
                          <a:effectLst/>
                        </a:rPr>
                        <a:t>. Для пацієнтів із сильною задишкою можна віддавати перевагу початковій терапії двома </a:t>
                      </a:r>
                      <a:r>
                        <a:rPr lang="uk-UA" dirty="0" err="1">
                          <a:effectLst/>
                        </a:rPr>
                        <a:t>бронходилататорами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Група 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Початкова терапія здійснюється одним </a:t>
                      </a:r>
                      <a:r>
                        <a:rPr lang="uk-UA" dirty="0" err="1">
                          <a:effectLst/>
                        </a:rPr>
                        <a:t>бронходилататором</a:t>
                      </a:r>
                      <a:r>
                        <a:rPr lang="uk-UA" dirty="0">
                          <a:effectLst/>
                        </a:rPr>
                        <a:t> тривалої дії. Для порівняння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 мав перевагу над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агоністом</a:t>
                      </a:r>
                      <a:r>
                        <a:rPr lang="uk-UA" dirty="0">
                          <a:effectLst/>
                        </a:rPr>
                        <a:t> тривалої дії щодо запобігання загостренням; отже, у цій групі варто ініціювати 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дії. У пацієнтів із постійними загостреннями може бути корисним додавання другого </a:t>
                      </a:r>
                      <a:r>
                        <a:rPr lang="uk-UA" dirty="0" err="1">
                          <a:effectLst/>
                        </a:rPr>
                        <a:t>бронходилататора</a:t>
                      </a:r>
                      <a:r>
                        <a:rPr lang="uk-UA" dirty="0">
                          <a:effectLst/>
                        </a:rPr>
                        <a:t> тривалої дії (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холінолітика</a:t>
                      </a:r>
                      <a:r>
                        <a:rPr lang="uk-UA" dirty="0">
                          <a:effectLst/>
                        </a:rPr>
                        <a:t> тривалої дії) або комбінування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 та інгаляційного ГК. Оскільки ГК підвищують ризик розвитку пневмонії, основний вибір —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</a:t>
                      </a:r>
                      <a:r>
                        <a:rPr lang="uk-UA" dirty="0">
                          <a:effectLst/>
                        </a:rPr>
                        <a:t> тривалої дії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295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10605" y="565245"/>
          <a:ext cx="11191164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7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Група пацієнтів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Стратегія фармакологічного лікування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Група </a:t>
                      </a:r>
                      <a:r>
                        <a:rPr lang="en-US" dirty="0">
                          <a:effectLst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>
                          <a:effectLst/>
                        </a:rPr>
                        <a:t>Рекомендується ініціювати комбінацію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холінолітика</a:t>
                      </a:r>
                      <a:r>
                        <a:rPr lang="uk-UA" dirty="0">
                          <a:effectLst/>
                        </a:rPr>
                        <a:t> тривалої дії, оскільки, за результатами досліджень, комбінація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холінолітика</a:t>
                      </a:r>
                      <a:r>
                        <a:rPr lang="uk-UA" dirty="0">
                          <a:effectLst/>
                        </a:rPr>
                        <a:t> тривалої дії показала позитивні результати порівняно з одним </a:t>
                      </a:r>
                      <a:r>
                        <a:rPr lang="uk-UA" dirty="0" err="1">
                          <a:effectLst/>
                        </a:rPr>
                        <a:t>бронходилататором</a:t>
                      </a:r>
                      <a:r>
                        <a:rPr lang="uk-UA" dirty="0">
                          <a:effectLst/>
                        </a:rPr>
                        <a:t>. Комбінація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холінолітика</a:t>
                      </a:r>
                      <a:r>
                        <a:rPr lang="uk-UA" dirty="0">
                          <a:effectLst/>
                        </a:rPr>
                        <a:t> тривалої дії була більш ефективною для профілактики загострень у пацієнтів групи </a:t>
                      </a:r>
                      <a:r>
                        <a:rPr lang="en-US" dirty="0">
                          <a:effectLst/>
                        </a:rPr>
                        <a:t>D, </a:t>
                      </a:r>
                      <a:r>
                        <a:rPr lang="uk-UA" dirty="0">
                          <a:effectLst/>
                        </a:rPr>
                        <a:t>ніж комбінація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агоніста</a:t>
                      </a:r>
                      <a:r>
                        <a:rPr lang="uk-UA" dirty="0">
                          <a:effectLst/>
                        </a:rPr>
                        <a:t> тривалої дії/інгаляційного ГК. Пацієнти групи </a:t>
                      </a:r>
                      <a:r>
                        <a:rPr lang="en-US" dirty="0">
                          <a:effectLst/>
                        </a:rPr>
                        <a:t>D </a:t>
                      </a:r>
                      <a:r>
                        <a:rPr lang="uk-UA" dirty="0">
                          <a:effectLst/>
                        </a:rPr>
                        <a:t>мають підвищений ризик розвитку пневмонії при лікуванні інгаляційними ГК. Якщо пацієнти, яких лікують </a:t>
                      </a:r>
                      <a:r>
                        <a:rPr lang="el-GR" dirty="0">
                          <a:effectLst/>
                        </a:rPr>
                        <a:t>β2-</a:t>
                      </a:r>
                      <a:r>
                        <a:rPr lang="uk-UA" dirty="0" err="1">
                          <a:effectLst/>
                        </a:rPr>
                        <a:t>агоністом</a:t>
                      </a:r>
                      <a:r>
                        <a:rPr lang="uk-UA" dirty="0">
                          <a:effectLst/>
                        </a:rPr>
                        <a:t> тривалої дії/</a:t>
                      </a:r>
                      <a:r>
                        <a:rPr lang="uk-UA" dirty="0" err="1">
                          <a:effectLst/>
                        </a:rPr>
                        <a:t>холінолітиком</a:t>
                      </a:r>
                      <a:r>
                        <a:rPr lang="uk-UA" dirty="0">
                          <a:effectLst/>
                        </a:rPr>
                        <a:t> тривалої дії/інгаляційним ГК, все ще мають загострення, можна розглянути наступні варіанти: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додати </a:t>
                      </a:r>
                      <a:r>
                        <a:rPr lang="uk-UA" dirty="0" err="1">
                          <a:effectLst/>
                        </a:rPr>
                        <a:t>рофлуміласт</a:t>
                      </a:r>
                      <a:r>
                        <a:rPr lang="uk-UA" dirty="0">
                          <a:effectLst/>
                        </a:rPr>
                        <a:t> — цей крок може розглядатися у пацієнтів з ОФВ1 &lt;50%, особливо якщо вони зазнали принаймні однієї госпіталізації у зв’язку із загостренням за попередній рік;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додати </a:t>
                      </a:r>
                      <a:r>
                        <a:rPr lang="uk-UA" dirty="0" err="1">
                          <a:effectLst/>
                        </a:rPr>
                        <a:t>макролід</a:t>
                      </a:r>
                      <a:r>
                        <a:rPr lang="uk-UA" dirty="0">
                          <a:effectLst/>
                        </a:rPr>
                        <a:t>, якщо пацієнт належить до колишніх курців;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припинити застосування інгаляційних ГК — ця рекомендація підтверджується даними, які показують підвищений ризик побічних ефектів (включаючи пневмонію) та відсутність значної шкоди від припинення застосування інгаляційних ГК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93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1862" y="482769"/>
            <a:ext cx="10677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212529"/>
                </a:solidFill>
                <a:latin typeface="Helvetica Neue"/>
              </a:rPr>
              <a:t> Рекомендовані антибіотики при різних етіологічних збудниках у хворих на ХОЗЛ (Європейське товариство клінічної мікробіології та інфекційних захворювань, 2012)</a:t>
            </a:r>
            <a:endParaRPr lang="uk-UA" b="1" i="0" dirty="0">
              <a:solidFill>
                <a:srgbClr val="212529"/>
              </a:solidFill>
              <a:effectLst/>
              <a:latin typeface="Helvetica Neue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41695" y="1170043"/>
          <a:ext cx="10877266" cy="668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uk-UA" b="1" dirty="0">
                          <a:effectLst/>
                        </a:rPr>
                        <a:t>Патогенний мікроб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b="1">
                          <a:effectLst/>
                        </a:rPr>
                        <a:t>Рекомендовані антибіотики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Пеніцилінрезистентний</a:t>
                      </a:r>
                      <a:br>
                        <a:rPr lang="uk-UA">
                          <a:effectLst/>
                        </a:rPr>
                      </a:br>
                      <a:r>
                        <a:rPr lang="en-US">
                          <a:effectLst/>
                        </a:rPr>
                        <a:t>S. pneumoniae (</a:t>
                      </a:r>
                      <a:r>
                        <a:rPr lang="uk-UA">
                          <a:effectLst/>
                        </a:rPr>
                        <a:t>мінімальна інгібуюча концентрація &gt;8 мг/дл)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Левофлоксацин, моксифлоксацин, ванкоміцин, тейкопланін, лінезолід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Метицилінчутливий</a:t>
                      </a:r>
                      <a:br>
                        <a:rPr lang="uk-UA">
                          <a:effectLst/>
                        </a:rPr>
                      </a:br>
                      <a:r>
                        <a:rPr lang="uk-UA">
                          <a:effectLst/>
                        </a:rPr>
                        <a:t>золотистий стафілокок (</a:t>
                      </a:r>
                      <a:r>
                        <a:rPr lang="en-US">
                          <a:effectLst/>
                        </a:rPr>
                        <a:t>MSSA)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Флуклоксацилін, цефалоспорин ІІ покоління, кліндаміцин,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Метицилінстійкий</a:t>
                      </a:r>
                      <a:br>
                        <a:rPr lang="uk-UA">
                          <a:effectLst/>
                        </a:rPr>
                      </a:br>
                      <a:r>
                        <a:rPr lang="uk-UA">
                          <a:effectLst/>
                        </a:rPr>
                        <a:t>золотистий стафілокок (</a:t>
                      </a:r>
                      <a:r>
                        <a:rPr lang="en-US">
                          <a:effectLst/>
                        </a:rPr>
                        <a:t>MRSA)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Ванкоміцин, тейкопланін + рифампіцин, лінезолід, кліндаміцин</a:t>
                      </a:r>
                      <a:br>
                        <a:rPr lang="uk-UA">
                          <a:effectLst/>
                        </a:rPr>
                      </a:br>
                      <a:r>
                        <a:rPr lang="uk-UA">
                          <a:effectLst/>
                        </a:rPr>
                        <a:t>(якщо збудник чутливий)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Ампіцилінстійкий штам </a:t>
                      </a:r>
                      <a:r>
                        <a:rPr lang="en-US">
                          <a:effectLst/>
                        </a:rPr>
                        <a:t>H. </a:t>
                      </a:r>
                      <a:r>
                        <a:rPr lang="uk-UA">
                          <a:effectLst/>
                        </a:rPr>
                        <a:t>і</a:t>
                      </a:r>
                      <a:r>
                        <a:rPr lang="en-US">
                          <a:effectLst/>
                        </a:rPr>
                        <a:t>nfluenza</a:t>
                      </a:r>
                      <a:r>
                        <a:rPr lang="uk-UA">
                          <a:effectLst/>
                        </a:rPr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Захищений амінопеніцилін,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М</a:t>
                      </a:r>
                      <a:r>
                        <a:rPr lang="en-US">
                          <a:effectLst/>
                        </a:rPr>
                        <a:t>ycoplasma pneumoniae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Доксициклін, макролід,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Chlamydophila pneumoniae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Доксициклін, макролід,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</a:rPr>
                        <a:t>Legionella spp.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 err="1">
                          <a:effectLst/>
                        </a:rPr>
                        <a:t>Левофлоксацин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моксифлоксацин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макролід</a:t>
                      </a:r>
                      <a:r>
                        <a:rPr lang="ru-RU" dirty="0">
                          <a:effectLst/>
                        </a:rPr>
                        <a:t> (</a:t>
                      </a:r>
                      <a:r>
                        <a:rPr lang="ru-RU" dirty="0" err="1">
                          <a:effectLst/>
                        </a:rPr>
                        <a:t>краще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азитроміцин</a:t>
                      </a:r>
                      <a:r>
                        <a:rPr lang="ru-RU" dirty="0">
                          <a:effectLst/>
                        </a:rPr>
                        <a:t>) + </a:t>
                      </a:r>
                      <a:r>
                        <a:rPr lang="ru-RU" dirty="0" err="1">
                          <a:effectLst/>
                        </a:rPr>
                        <a:t>рифампіцин</a:t>
                      </a:r>
                      <a:endParaRPr lang="ru-RU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Coxiella burnetii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>
                          <a:effectLst/>
                        </a:rPr>
                        <a:t>Доксициклін, левофлоксацин, моксифлоксацин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Acinobacter baumanii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dirty="0" err="1">
                          <a:effectLst/>
                        </a:rPr>
                        <a:t>Цефалоспорин</a:t>
                      </a:r>
                      <a:r>
                        <a:rPr lang="uk-UA" dirty="0">
                          <a:effectLst/>
                        </a:rPr>
                        <a:t> ІІІ покоління + </a:t>
                      </a:r>
                      <a:r>
                        <a:rPr lang="uk-UA" dirty="0" err="1">
                          <a:effectLst/>
                        </a:rPr>
                        <a:t>аміноглікозиди</a:t>
                      </a:r>
                      <a:r>
                        <a:rPr lang="uk-UA" dirty="0">
                          <a:effectLst/>
                        </a:rPr>
                        <a:t>, </a:t>
                      </a:r>
                      <a:r>
                        <a:rPr lang="uk-UA" dirty="0" err="1">
                          <a:effectLst/>
                        </a:rPr>
                        <a:t>ампіцилін</a:t>
                      </a:r>
                      <a:r>
                        <a:rPr lang="uk-UA" dirty="0">
                          <a:effectLst/>
                        </a:rPr>
                        <a:t>/</a:t>
                      </a:r>
                      <a:r>
                        <a:rPr lang="uk-UA" dirty="0" err="1">
                          <a:effectLst/>
                        </a:rPr>
                        <a:t>сульбактам</a:t>
                      </a:r>
                      <a:endParaRPr lang="uk-UA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7720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4949" y="635589"/>
            <a:ext cx="8006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212529"/>
                </a:solidFill>
                <a:latin typeface="Helvetica Neue"/>
              </a:rPr>
              <a:t>Фактори</a:t>
            </a:r>
            <a:r>
              <a:rPr lang="ru-RU" b="1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b="1" dirty="0" err="1">
                <a:solidFill>
                  <a:srgbClr val="212529"/>
                </a:solidFill>
                <a:latin typeface="Helvetica Neue"/>
              </a:rPr>
              <a:t>ризику</a:t>
            </a:r>
            <a:r>
              <a:rPr lang="ru-RU" b="1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b="1" dirty="0" err="1">
                <a:solidFill>
                  <a:srgbClr val="212529"/>
                </a:solidFill>
                <a:latin typeface="Helvetica Neue"/>
              </a:rPr>
              <a:t>кардіоваскуляторних</a:t>
            </a:r>
            <a:r>
              <a:rPr lang="ru-RU" b="1" dirty="0">
                <a:solidFill>
                  <a:srgbClr val="212529"/>
                </a:solidFill>
                <a:latin typeface="Helvetica Neue"/>
              </a:rPr>
              <a:t> </a:t>
            </a:r>
            <a:r>
              <a:rPr lang="ru-RU" b="1" dirty="0" err="1">
                <a:solidFill>
                  <a:srgbClr val="212529"/>
                </a:solidFill>
                <a:latin typeface="Helvetica Neue"/>
              </a:rPr>
              <a:t>ускладнень</a:t>
            </a:r>
            <a:r>
              <a:rPr lang="ru-RU" b="1" dirty="0">
                <a:solidFill>
                  <a:srgbClr val="212529"/>
                </a:solidFill>
                <a:latin typeface="Helvetica Neue"/>
              </a:rPr>
              <a:t> при ХОЗЛ</a:t>
            </a:r>
            <a:endParaRPr lang="ru-RU" b="1" i="0" dirty="0">
              <a:solidFill>
                <a:srgbClr val="212529"/>
              </a:solidFill>
              <a:effectLst/>
              <a:latin typeface="Helvetica Neue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65004"/>
              </p:ext>
            </p:extLst>
          </p:nvPr>
        </p:nvGraphicFramePr>
        <p:xfrm>
          <a:off x="1813636" y="1178837"/>
          <a:ext cx="8127999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uk-UA" b="1">
                          <a:effectLst/>
                        </a:rPr>
                        <a:t>Загальні фактори ризику</a:t>
                      </a:r>
                      <a:endParaRPr lang="uk-UA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b="1">
                          <a:effectLst/>
                        </a:rPr>
                        <a:t>Кардіальні фактори ризику</a:t>
                      </a:r>
                      <a:endParaRPr lang="uk-UA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b="1">
                          <a:effectLst/>
                        </a:rPr>
                        <a:t>Кардіоваскуляторні ускладнення</a:t>
                      </a:r>
                      <a:endParaRPr lang="uk-UA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Вік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Часті загострення ХОЗЛ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Пневмонії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 err="1">
                          <a:effectLst/>
                        </a:rPr>
                        <a:t>Ремоделювання</a:t>
                      </a:r>
                      <a:r>
                        <a:rPr lang="uk-UA" dirty="0">
                          <a:effectLst/>
                        </a:rPr>
                        <a:t> бронхів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 err="1">
                          <a:effectLst/>
                        </a:rPr>
                        <a:t>Апоптоз</a:t>
                      </a:r>
                      <a:r>
                        <a:rPr lang="uk-UA" dirty="0">
                          <a:effectLst/>
                        </a:rPr>
                        <a:t> альвеол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Дисфункція хребетних м’язів і діафрагми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ЛН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Бронхіальна обструкція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Зниження ОФВ1 &lt;70%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Анемія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Депресія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Гіпертрофія ПШ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Кардіоваскулярне ремоделювання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Мікроангіопатії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Гіпоксемія та ішемія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ЦД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Метаболічний синдром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АГ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ІХС (стенокардія)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>
                          <a:effectLst/>
                        </a:rPr>
                        <a:t>Підвищення коагуляційного потенціалу та ризик тромбоемболічних ускладнень (ТЕЛА тощо)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Систоло-</a:t>
                      </a:r>
                      <a:r>
                        <a:rPr lang="uk-UA" dirty="0" err="1">
                          <a:effectLst/>
                        </a:rPr>
                        <a:t>діастолічна</a:t>
                      </a:r>
                      <a:r>
                        <a:rPr lang="uk-UA" dirty="0">
                          <a:effectLst/>
                        </a:rPr>
                        <a:t> </a:t>
                      </a:r>
                      <a:r>
                        <a:rPr lang="uk-UA" dirty="0" err="1">
                          <a:effectLst/>
                        </a:rPr>
                        <a:t>дисфункція</a:t>
                      </a:r>
                      <a:endParaRPr lang="uk-UA" dirty="0">
                        <a:effectLst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Гостра і хронічна СН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Аритмії (шлуночкові екстрасистоли високих градацій (3–5), </a:t>
                      </a:r>
                      <a:r>
                        <a:rPr lang="uk-UA" dirty="0" err="1">
                          <a:effectLst/>
                        </a:rPr>
                        <a:t>шлуночкова</a:t>
                      </a:r>
                      <a:r>
                        <a:rPr lang="uk-UA" dirty="0">
                          <a:effectLst/>
                        </a:rPr>
                        <a:t> ПТ, ФП, ФШ, асистолія, електромеханічна дисоціація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ІМ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>
                          <a:effectLst/>
                        </a:rPr>
                        <a:t>Інсульт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uk-UA" dirty="0" err="1">
                          <a:effectLst/>
                        </a:rPr>
                        <a:t>Кардіальна</a:t>
                      </a:r>
                      <a:r>
                        <a:rPr lang="uk-UA" dirty="0">
                          <a:effectLst/>
                        </a:rPr>
                        <a:t> смерть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7386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Бронхіадьна</a:t>
            </a:r>
            <a:r>
              <a:rPr lang="ru-RU" dirty="0"/>
              <a:t> астма</a:t>
            </a:r>
            <a:br>
              <a:rPr lang="ru-RU" dirty="0"/>
            </a:br>
            <a:r>
              <a:rPr lang="ru-RU" dirty="0" err="1"/>
              <a:t>Визначення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Астма є </a:t>
            </a:r>
            <a:r>
              <a:rPr lang="ru-RU" dirty="0" err="1"/>
              <a:t>гетерогенним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, яке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хронічним</a:t>
            </a:r>
            <a:r>
              <a:rPr lang="ru-RU" dirty="0"/>
              <a:t> </a:t>
            </a:r>
            <a:r>
              <a:rPr lang="ru-RU" dirty="0" err="1"/>
              <a:t>запаленням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 </a:t>
            </a:r>
            <a:r>
              <a:rPr lang="ru-RU" dirty="0" err="1"/>
              <a:t>Визначається</a:t>
            </a:r>
            <a:r>
              <a:rPr lang="ru-RU" dirty="0"/>
              <a:t> за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: </a:t>
            </a:r>
            <a:r>
              <a:rPr lang="ru-RU" dirty="0" err="1"/>
              <a:t>свистячого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задишки</a:t>
            </a:r>
            <a:r>
              <a:rPr lang="ru-RU" dirty="0"/>
              <a:t>,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стискання</a:t>
            </a:r>
            <a:r>
              <a:rPr lang="ru-RU" dirty="0"/>
              <a:t> у </a:t>
            </a:r>
            <a:r>
              <a:rPr lang="ru-RU" dirty="0" err="1"/>
              <a:t>грудній</a:t>
            </a:r>
            <a:r>
              <a:rPr lang="ru-RU" dirty="0"/>
              <a:t> </a:t>
            </a:r>
            <a:r>
              <a:rPr lang="ru-RU" dirty="0" err="1"/>
              <a:t>клітці</a:t>
            </a:r>
            <a:r>
              <a:rPr lang="ru-RU" dirty="0"/>
              <a:t> та кашлю (</a:t>
            </a:r>
            <a:r>
              <a:rPr lang="ru-RU" dirty="0" err="1"/>
              <a:t>змінної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та </a:t>
            </a:r>
            <a:r>
              <a:rPr lang="ru-RU" dirty="0" err="1"/>
              <a:t>інтенсивності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утруднення</a:t>
            </a:r>
            <a:r>
              <a:rPr lang="ru-RU" dirty="0"/>
              <a:t> </a:t>
            </a:r>
            <a:r>
              <a:rPr lang="ru-RU" dirty="0" err="1"/>
              <a:t>експіраторного</a:t>
            </a:r>
            <a:r>
              <a:rPr lang="ru-RU" dirty="0"/>
              <a:t> потоку </a:t>
            </a:r>
            <a:r>
              <a:rPr lang="ru-RU" dirty="0" err="1"/>
              <a:t>повітря</a:t>
            </a:r>
            <a:r>
              <a:rPr lang="ru-RU" dirty="0"/>
              <a:t> через </a:t>
            </a:r>
            <a:r>
              <a:rPr lang="ru-RU" dirty="0" err="1"/>
              <a:t>дихальні</a:t>
            </a:r>
            <a:r>
              <a:rPr lang="ru-RU" dirty="0"/>
              <a:t> шляхи </a:t>
            </a:r>
            <a:r>
              <a:rPr lang="ru-RU" dirty="0" err="1"/>
              <a:t>змінної</a:t>
            </a:r>
            <a:r>
              <a:rPr lang="ru-RU" dirty="0"/>
              <a:t> </a:t>
            </a:r>
            <a:r>
              <a:rPr lang="ru-RU" dirty="0" err="1"/>
              <a:t>вираженості</a:t>
            </a:r>
            <a:r>
              <a:rPr lang="ru-RU" dirty="0"/>
              <a:t>.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повітряного</a:t>
            </a:r>
            <a:r>
              <a:rPr lang="ru-RU" dirty="0"/>
              <a:t> потоку є </a:t>
            </a:r>
            <a:r>
              <a:rPr lang="ru-RU" dirty="0" err="1"/>
              <a:t>наслідком</a:t>
            </a:r>
            <a:r>
              <a:rPr lang="ru-RU" dirty="0"/>
              <a:t>: спазму </a:t>
            </a:r>
            <a:r>
              <a:rPr lang="ru-RU" dirty="0" err="1"/>
              <a:t>гладкої</a:t>
            </a:r>
            <a:r>
              <a:rPr lang="ru-RU" dirty="0"/>
              <a:t> </a:t>
            </a:r>
            <a:r>
              <a:rPr lang="ru-RU" dirty="0" err="1"/>
              <a:t>мускулатури</a:t>
            </a:r>
            <a:r>
              <a:rPr lang="ru-RU" dirty="0"/>
              <a:t> і </a:t>
            </a:r>
            <a:r>
              <a:rPr lang="ru-RU" dirty="0" err="1"/>
              <a:t>набряку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бронхів</a:t>
            </a:r>
            <a:r>
              <a:rPr lang="ru-RU" dirty="0"/>
              <a:t>, </a:t>
            </a:r>
            <a:r>
              <a:rPr lang="ru-RU" dirty="0" err="1"/>
              <a:t>нагромадження</a:t>
            </a:r>
            <a:r>
              <a:rPr lang="ru-RU" dirty="0"/>
              <a:t> </a:t>
            </a:r>
            <a:r>
              <a:rPr lang="ru-RU" dirty="0" err="1"/>
              <a:t>слизових</a:t>
            </a:r>
            <a:r>
              <a:rPr lang="ru-RU" dirty="0"/>
              <a:t> пробок, а з </a:t>
            </a:r>
            <a:r>
              <a:rPr lang="ru-RU" dirty="0" err="1"/>
              <a:t>плином</a:t>
            </a:r>
            <a:r>
              <a:rPr lang="ru-RU" dirty="0"/>
              <a:t> часу </a:t>
            </a:r>
            <a:r>
              <a:rPr lang="ru-RU" dirty="0" err="1"/>
              <a:t>також</a:t>
            </a:r>
            <a:r>
              <a:rPr lang="ru-RU" dirty="0"/>
              <a:t> і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ремодуляції</a:t>
            </a:r>
            <a:r>
              <a:rPr lang="ru-RU" dirty="0"/>
              <a:t> </a:t>
            </a:r>
            <a:r>
              <a:rPr lang="ru-RU" dirty="0" err="1"/>
              <a:t>стінок</a:t>
            </a:r>
            <a:r>
              <a:rPr lang="ru-RU" dirty="0"/>
              <a:t> </a:t>
            </a:r>
            <a:r>
              <a:rPr lang="ru-RU" dirty="0" err="1"/>
              <a:t>бронхів</a:t>
            </a:r>
            <a:r>
              <a:rPr lang="ru-RU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0D98F4-87FA-FC37-1924-60964D6B5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618" y="4490720"/>
            <a:ext cx="4170339" cy="21555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E59B94-1636-6C94-CEC2-571C607D7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92" y="4720907"/>
            <a:ext cx="3422791" cy="192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26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90880"/>
            <a:ext cx="8915400" cy="5220342"/>
          </a:xfrm>
        </p:spPr>
        <p:txBody>
          <a:bodyPr/>
          <a:lstStyle/>
          <a:p>
            <a:r>
              <a:rPr lang="ru-RU" dirty="0"/>
              <a:t>За </a:t>
            </a:r>
            <a:r>
              <a:rPr lang="ru-RU" dirty="0" err="1"/>
              <a:t>етіологією</a:t>
            </a:r>
            <a:r>
              <a:rPr lang="ru-RU" dirty="0"/>
              <a:t>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алергічну</a:t>
            </a:r>
            <a:r>
              <a:rPr lang="ru-RU" dirty="0"/>
              <a:t> (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у </a:t>
            </a:r>
            <a:r>
              <a:rPr lang="ru-RU" dirty="0" err="1"/>
              <a:t>дитинстві</a:t>
            </a:r>
            <a:r>
              <a:rPr lang="ru-RU" dirty="0"/>
              <a:t>, часто </a:t>
            </a:r>
            <a:r>
              <a:rPr lang="ru-RU" dirty="0" err="1"/>
              <a:t>співіснує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атопічними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, </a:t>
            </a:r>
            <a:r>
              <a:rPr lang="ru-RU" dirty="0" err="1"/>
              <a:t>сімейний</a:t>
            </a:r>
            <a:r>
              <a:rPr lang="ru-RU" dirty="0"/>
              <a:t> анамнез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атопічних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позитивним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позитивні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шкірних</a:t>
            </a:r>
            <a:r>
              <a:rPr lang="ru-RU" dirty="0"/>
              <a:t> </a:t>
            </a:r>
            <a:r>
              <a:rPr lang="ru-RU" dirty="0" err="1"/>
              <a:t>тестів</a:t>
            </a:r>
            <a:r>
              <a:rPr lang="ru-RU" dirty="0"/>
              <a:t> з </a:t>
            </a:r>
            <a:r>
              <a:rPr lang="ru-RU" dirty="0" err="1"/>
              <a:t>інгаляційними</a:t>
            </a:r>
            <a:r>
              <a:rPr lang="ru-RU" dirty="0"/>
              <a:t> </a:t>
            </a:r>
            <a:r>
              <a:rPr lang="ru-RU" dirty="0" err="1"/>
              <a:t>алергенами</a:t>
            </a:r>
            <a:r>
              <a:rPr lang="ru-RU" dirty="0"/>
              <a:t>, </a:t>
            </a:r>
            <a:r>
              <a:rPr lang="ru-RU" dirty="0" err="1"/>
              <a:t>алерген-специфічні</a:t>
            </a:r>
            <a:r>
              <a:rPr lang="ru-RU" dirty="0"/>
              <a:t> </a:t>
            </a:r>
            <a:r>
              <a:rPr lang="ru-RU" dirty="0" err="1"/>
              <a:t>антитіла</a:t>
            </a:r>
            <a:r>
              <a:rPr lang="ru-RU" dirty="0"/>
              <a:t> </a:t>
            </a:r>
            <a:r>
              <a:rPr lang="en-US" dirty="0" err="1"/>
              <a:t>IgE</a:t>
            </a:r>
            <a:r>
              <a:rPr lang="en-US" dirty="0"/>
              <a:t> </a:t>
            </a:r>
            <a:r>
              <a:rPr lang="ru-RU" dirty="0"/>
              <a:t>в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еозинофілія</a:t>
            </a:r>
            <a:r>
              <a:rPr lang="ru-RU" dirty="0"/>
              <a:t> в </a:t>
            </a:r>
            <a:r>
              <a:rPr lang="ru-RU" dirty="0" err="1"/>
              <a:t>індукованому</a:t>
            </a:r>
            <a:r>
              <a:rPr lang="ru-RU" dirty="0"/>
              <a:t> </a:t>
            </a:r>
            <a:r>
              <a:rPr lang="ru-RU" dirty="0" err="1"/>
              <a:t>харкотинні</a:t>
            </a:r>
            <a:r>
              <a:rPr lang="ru-RU" dirty="0"/>
              <a:t> і добра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інгаляційні</a:t>
            </a:r>
            <a:r>
              <a:rPr lang="ru-RU" dirty="0"/>
              <a:t> ГК) і </a:t>
            </a:r>
            <a:r>
              <a:rPr lang="ru-RU" dirty="0" err="1"/>
              <a:t>неалергічну</a:t>
            </a:r>
            <a:r>
              <a:rPr lang="ru-RU" dirty="0"/>
              <a:t> астму (</a:t>
            </a:r>
            <a:r>
              <a:rPr lang="ru-RU" dirty="0" err="1"/>
              <a:t>зазвичай</a:t>
            </a:r>
            <a:r>
              <a:rPr lang="ru-RU" dirty="0"/>
              <a:t> у </a:t>
            </a:r>
            <a:r>
              <a:rPr lang="ru-RU" dirty="0" err="1"/>
              <a:t>дорослих</a:t>
            </a:r>
            <a:r>
              <a:rPr lang="ru-RU" dirty="0"/>
              <a:t>, часто </a:t>
            </a:r>
            <a:r>
              <a:rPr lang="ru-RU" dirty="0" err="1"/>
              <a:t>прогресуючий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, </a:t>
            </a:r>
            <a:r>
              <a:rPr lang="ru-RU" dirty="0" err="1"/>
              <a:t>негативні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шкірних</a:t>
            </a:r>
            <a:r>
              <a:rPr lang="ru-RU" dirty="0"/>
              <a:t> </a:t>
            </a:r>
            <a:r>
              <a:rPr lang="ru-RU" dirty="0" err="1"/>
              <a:t>тестів</a:t>
            </a:r>
            <a:r>
              <a:rPr lang="ru-RU" dirty="0"/>
              <a:t>,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алерген-специфічні</a:t>
            </a:r>
            <a:r>
              <a:rPr lang="ru-RU" dirty="0"/>
              <a:t> </a:t>
            </a:r>
            <a:r>
              <a:rPr lang="ru-RU" dirty="0" err="1"/>
              <a:t>антитіла</a:t>
            </a:r>
            <a:r>
              <a:rPr lang="ru-RU" dirty="0"/>
              <a:t> </a:t>
            </a:r>
            <a:r>
              <a:rPr lang="en-US" dirty="0" err="1"/>
              <a:t>IgE</a:t>
            </a:r>
            <a:r>
              <a:rPr lang="en-US" dirty="0"/>
              <a:t> </a:t>
            </a:r>
            <a:r>
              <a:rPr lang="ru-RU" dirty="0"/>
              <a:t>н</a:t>
            </a:r>
            <a:r>
              <a:rPr lang="en-US" dirty="0"/>
              <a:t>e </a:t>
            </a:r>
            <a:r>
              <a:rPr lang="ru-RU" dirty="0" err="1"/>
              <a:t>виявляються</a:t>
            </a:r>
            <a:r>
              <a:rPr lang="ru-RU" dirty="0"/>
              <a:t>, часто </a:t>
            </a:r>
            <a:r>
              <a:rPr lang="ru-RU" dirty="0" err="1"/>
              <a:t>гірша</a:t>
            </a:r>
            <a:r>
              <a:rPr lang="ru-RU" dirty="0"/>
              <a:t>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інгаляційні</a:t>
            </a:r>
            <a:r>
              <a:rPr lang="ru-RU" dirty="0"/>
              <a:t> ГК).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4F7860-CB47-52CC-4E26-D57C6F479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460" y="3429000"/>
            <a:ext cx="57150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39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58800"/>
            <a:ext cx="8915400" cy="5994400"/>
          </a:xfrm>
        </p:spPr>
        <p:txBody>
          <a:bodyPr>
            <a:normAutofit/>
          </a:bodyPr>
          <a:lstStyle/>
          <a:p>
            <a:r>
              <a:rPr lang="ru-RU" dirty="0" err="1"/>
              <a:t>Кардинальну</a:t>
            </a:r>
            <a:r>
              <a:rPr lang="ru-RU" dirty="0"/>
              <a:t> роль в </a:t>
            </a:r>
            <a:r>
              <a:rPr lang="ru-RU" dirty="0" err="1"/>
              <a:t>патогенезі</a:t>
            </a:r>
            <a:r>
              <a:rPr lang="ru-RU" dirty="0"/>
              <a:t> </a:t>
            </a:r>
            <a:r>
              <a:rPr lang="ru-RU" dirty="0" err="1"/>
              <a:t>астми</a:t>
            </a:r>
            <a:r>
              <a:rPr lang="ru-RU" dirty="0"/>
              <a:t> </a:t>
            </a:r>
            <a:r>
              <a:rPr lang="ru-RU" dirty="0" err="1"/>
              <a:t>відіграє</a:t>
            </a:r>
            <a:r>
              <a:rPr lang="ru-RU" dirty="0"/>
              <a:t> </a:t>
            </a:r>
            <a:r>
              <a:rPr lang="ru-RU" dirty="0" err="1"/>
              <a:t>субпопуляція</a:t>
            </a:r>
            <a:r>
              <a:rPr lang="ru-RU" dirty="0"/>
              <a:t> </a:t>
            </a:r>
            <a:r>
              <a:rPr lang="ru-RU" dirty="0" err="1"/>
              <a:t>лімфоцитів</a:t>
            </a:r>
            <a:r>
              <a:rPr lang="ru-RU" dirty="0"/>
              <a:t> </a:t>
            </a:r>
            <a:r>
              <a:rPr lang="en-US" dirty="0"/>
              <a:t>Th2-</a:t>
            </a:r>
            <a:r>
              <a:rPr lang="ru-RU" dirty="0" err="1"/>
              <a:t>хелперів</a:t>
            </a:r>
            <a:r>
              <a:rPr lang="ru-RU" dirty="0"/>
              <a:t>, </a:t>
            </a:r>
            <a:r>
              <a:rPr lang="ru-RU" dirty="0" err="1"/>
              <a:t>котрі</a:t>
            </a:r>
            <a:r>
              <a:rPr lang="ru-RU" dirty="0"/>
              <a:t> </a:t>
            </a:r>
            <a:r>
              <a:rPr lang="ru-RU" dirty="0" err="1"/>
              <a:t>продукують</a:t>
            </a:r>
            <a:r>
              <a:rPr lang="ru-RU" dirty="0"/>
              <a:t> </a:t>
            </a:r>
            <a:r>
              <a:rPr lang="ru-RU" dirty="0" err="1"/>
              <a:t>характерний</a:t>
            </a:r>
            <a:r>
              <a:rPr lang="ru-RU" dirty="0"/>
              <a:t> </a:t>
            </a:r>
            <a:r>
              <a:rPr lang="ru-RU" dirty="0" err="1"/>
              <a:t>профіль</a:t>
            </a:r>
            <a:r>
              <a:rPr lang="ru-RU" dirty="0"/>
              <a:t> </a:t>
            </a:r>
            <a:r>
              <a:rPr lang="ru-RU" dirty="0" err="1"/>
              <a:t>цитокінів</a:t>
            </a:r>
            <a:r>
              <a:rPr lang="ru-RU" dirty="0"/>
              <a:t> (ІЛ-4, ІЛ-5, ІЛ-13),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en-US" dirty="0" err="1"/>
              <a:t>IgE</a:t>
            </a:r>
            <a:r>
              <a:rPr lang="en-US" dirty="0"/>
              <a:t> B-</a:t>
            </a:r>
            <a:r>
              <a:rPr lang="ru-RU" dirty="0" err="1"/>
              <a:t>лімфоцитами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на </a:t>
            </a:r>
            <a:r>
              <a:rPr lang="ru-RU" dirty="0" err="1"/>
              <a:t>ріст</a:t>
            </a:r>
            <a:r>
              <a:rPr lang="ru-RU" dirty="0"/>
              <a:t>, </a:t>
            </a:r>
            <a:r>
              <a:rPr lang="ru-RU" dirty="0" err="1"/>
              <a:t>диференціацію</a:t>
            </a:r>
            <a:r>
              <a:rPr lang="ru-RU" dirty="0"/>
              <a:t> та </a:t>
            </a:r>
            <a:r>
              <a:rPr lang="ru-RU" dirty="0" err="1"/>
              <a:t>активацію</a:t>
            </a:r>
            <a:r>
              <a:rPr lang="ru-RU" dirty="0"/>
              <a:t> </a:t>
            </a:r>
            <a:r>
              <a:rPr lang="ru-RU" dirty="0" err="1"/>
              <a:t>еозинофілів</a:t>
            </a:r>
            <a:r>
              <a:rPr lang="ru-RU" dirty="0"/>
              <a:t> і </a:t>
            </a:r>
            <a:r>
              <a:rPr lang="ru-RU" dirty="0" err="1"/>
              <a:t>мастоцитів</a:t>
            </a:r>
            <a:r>
              <a:rPr lang="ru-RU" dirty="0"/>
              <a:t>. При </a:t>
            </a:r>
            <a:r>
              <a:rPr lang="ru-RU" dirty="0" err="1"/>
              <a:t>алергічній</a:t>
            </a:r>
            <a:r>
              <a:rPr lang="ru-RU" dirty="0"/>
              <a:t> </a:t>
            </a:r>
            <a:r>
              <a:rPr lang="ru-RU" dirty="0" err="1"/>
              <a:t>астмі</a:t>
            </a:r>
            <a:r>
              <a:rPr lang="ru-RU" dirty="0"/>
              <a:t> </a:t>
            </a:r>
            <a:r>
              <a:rPr lang="ru-RU" dirty="0" err="1"/>
              <a:t>мастоцити</a:t>
            </a:r>
            <a:r>
              <a:rPr lang="ru-RU" dirty="0"/>
              <a:t> </a:t>
            </a:r>
            <a:r>
              <a:rPr lang="ru-RU" dirty="0" err="1"/>
              <a:t>активуються</a:t>
            </a:r>
            <a:r>
              <a:rPr lang="ru-RU" dirty="0"/>
              <a:t> </a:t>
            </a:r>
            <a:r>
              <a:rPr lang="ru-RU" dirty="0" err="1"/>
              <a:t>алергенами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 </a:t>
            </a:r>
            <a:r>
              <a:rPr lang="en-US" dirty="0" err="1"/>
              <a:t>IgE</a:t>
            </a:r>
            <a:r>
              <a:rPr lang="en-US" dirty="0"/>
              <a:t> </a:t>
            </a:r>
            <a:r>
              <a:rPr lang="ru-RU" dirty="0"/>
              <a:t>та </a:t>
            </a:r>
            <a:r>
              <a:rPr lang="ru-RU" dirty="0" err="1"/>
              <a:t>вивільнюють</a:t>
            </a:r>
            <a:r>
              <a:rPr lang="ru-RU" dirty="0"/>
              <a:t> </a:t>
            </a:r>
            <a:r>
              <a:rPr lang="ru-RU" dirty="0" err="1"/>
              <a:t>медіатори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за </a:t>
            </a:r>
            <a:r>
              <a:rPr lang="ru-RU" dirty="0" err="1"/>
              <a:t>бронхообструкцію</a:t>
            </a:r>
            <a:r>
              <a:rPr lang="ru-RU" dirty="0"/>
              <a:t> (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гістамін</a:t>
            </a:r>
            <a:r>
              <a:rPr lang="ru-RU" dirty="0"/>
              <a:t>, </a:t>
            </a:r>
            <a:r>
              <a:rPr lang="ru-RU" dirty="0" err="1"/>
              <a:t>цистеїнові</a:t>
            </a:r>
            <a:r>
              <a:rPr lang="ru-RU" dirty="0"/>
              <a:t> </a:t>
            </a:r>
            <a:r>
              <a:rPr lang="ru-RU" dirty="0" err="1"/>
              <a:t>лейкотрієни</a:t>
            </a:r>
            <a:r>
              <a:rPr lang="ru-RU" dirty="0"/>
              <a:t>, простагландин </a:t>
            </a:r>
            <a:r>
              <a:rPr lang="en-US" dirty="0"/>
              <a:t>D2).</a:t>
            </a:r>
          </a:p>
          <a:p>
            <a:endParaRPr lang="en-US" dirty="0"/>
          </a:p>
          <a:p>
            <a:r>
              <a:rPr lang="ru-RU" dirty="0" err="1"/>
              <a:t>Патомеханізм</a:t>
            </a:r>
            <a:r>
              <a:rPr lang="ru-RU" dirty="0"/>
              <a:t> </a:t>
            </a:r>
            <a:r>
              <a:rPr lang="ru-RU" dirty="0" err="1"/>
              <a:t>неалергічної</a:t>
            </a:r>
            <a:r>
              <a:rPr lang="ru-RU" dirty="0"/>
              <a:t> </a:t>
            </a:r>
            <a:r>
              <a:rPr lang="ru-RU" dirty="0" err="1"/>
              <a:t>астми</a:t>
            </a:r>
            <a:r>
              <a:rPr lang="ru-RU" dirty="0"/>
              <a:t> до </a:t>
            </a:r>
            <a:r>
              <a:rPr lang="ru-RU" dirty="0" err="1"/>
              <a:t>кінця</a:t>
            </a:r>
            <a:r>
              <a:rPr lang="ru-RU" dirty="0"/>
              <a:t> не </a:t>
            </a:r>
            <a:r>
              <a:rPr lang="ru-RU" dirty="0" err="1"/>
              <a:t>вивчений</a:t>
            </a:r>
            <a:r>
              <a:rPr lang="ru-RU" dirty="0"/>
              <a:t>;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імунного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тригерами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є </a:t>
            </a:r>
            <a:r>
              <a:rPr lang="ru-RU" dirty="0" err="1"/>
              <a:t>вірусна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бактеріальна</a:t>
            </a:r>
            <a:r>
              <a:rPr lang="ru-RU" dirty="0"/>
              <a:t> </a:t>
            </a:r>
            <a:r>
              <a:rPr lang="ru-RU" dirty="0" err="1"/>
              <a:t>інфекція</a:t>
            </a:r>
            <a:r>
              <a:rPr lang="ru-RU" dirty="0"/>
              <a:t>.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неалергічної</a:t>
            </a:r>
            <a:r>
              <a:rPr lang="ru-RU" dirty="0"/>
              <a:t> </a:t>
            </a:r>
            <a:r>
              <a:rPr lang="ru-RU" dirty="0" err="1"/>
              <a:t>еозинофільної</a:t>
            </a:r>
            <a:r>
              <a:rPr lang="ru-RU" dirty="0"/>
              <a:t> </a:t>
            </a:r>
            <a:r>
              <a:rPr lang="ru-RU" dirty="0" err="1"/>
              <a:t>астми</a:t>
            </a:r>
            <a:r>
              <a:rPr lang="ru-RU" dirty="0"/>
              <a:t> </a:t>
            </a:r>
            <a:r>
              <a:rPr lang="ru-RU" dirty="0" err="1"/>
              <a:t>суттєву</a:t>
            </a:r>
            <a:r>
              <a:rPr lang="ru-RU" dirty="0"/>
              <a:t> роль </a:t>
            </a:r>
            <a:r>
              <a:rPr lang="ru-RU" dirty="0" err="1"/>
              <a:t>відіграють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лімфоцити</a:t>
            </a:r>
            <a:r>
              <a:rPr lang="ru-RU" dirty="0"/>
              <a:t> </a:t>
            </a:r>
            <a:r>
              <a:rPr lang="en-US" dirty="0"/>
              <a:t>Th2 </a:t>
            </a:r>
            <a:r>
              <a:rPr lang="ru-RU" dirty="0"/>
              <a:t>і </a:t>
            </a:r>
            <a:r>
              <a:rPr lang="ru-RU" dirty="0" err="1"/>
              <a:t>секретовані</a:t>
            </a:r>
            <a:r>
              <a:rPr lang="ru-RU" dirty="0"/>
              <a:t> ними </a:t>
            </a:r>
            <a:r>
              <a:rPr lang="ru-RU" dirty="0" err="1"/>
              <a:t>цитокіни</a:t>
            </a:r>
            <a:r>
              <a:rPr lang="ru-RU" dirty="0"/>
              <a:t> та </a:t>
            </a:r>
            <a:r>
              <a:rPr lang="ru-RU" dirty="0" err="1"/>
              <a:t>натуральні</a:t>
            </a:r>
            <a:r>
              <a:rPr lang="ru-RU" dirty="0"/>
              <a:t> </a:t>
            </a:r>
            <a:r>
              <a:rPr lang="ru-RU" dirty="0" err="1"/>
              <a:t>лімфоїдні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2-го типу (</a:t>
            </a:r>
            <a:r>
              <a:rPr lang="en-US" dirty="0"/>
              <a:t>ILC2),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продукують</a:t>
            </a:r>
            <a:r>
              <a:rPr lang="ru-RU" dirty="0"/>
              <a:t> схожий, як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лімфоцитів</a:t>
            </a:r>
            <a:r>
              <a:rPr lang="ru-RU" dirty="0"/>
              <a:t> </a:t>
            </a:r>
            <a:r>
              <a:rPr lang="en-US" dirty="0"/>
              <a:t>Th2, </a:t>
            </a:r>
            <a:r>
              <a:rPr lang="ru-RU" dirty="0" err="1"/>
              <a:t>цитокіновий</a:t>
            </a:r>
            <a:r>
              <a:rPr lang="ru-RU" dirty="0"/>
              <a:t> </a:t>
            </a:r>
            <a:r>
              <a:rPr lang="ru-RU" dirty="0" err="1"/>
              <a:t>профіль</a:t>
            </a:r>
            <a:r>
              <a:rPr lang="ru-RU" dirty="0"/>
              <a:t>. </a:t>
            </a:r>
            <a:r>
              <a:rPr lang="ru-RU" dirty="0" err="1"/>
              <a:t>Гістопатологічна</a:t>
            </a:r>
            <a:r>
              <a:rPr lang="ru-RU" dirty="0"/>
              <a:t> картина </a:t>
            </a:r>
            <a:r>
              <a:rPr lang="ru-RU" dirty="0" err="1"/>
              <a:t>неалергічної</a:t>
            </a:r>
            <a:r>
              <a:rPr lang="ru-RU" dirty="0"/>
              <a:t> </a:t>
            </a:r>
            <a:r>
              <a:rPr lang="ru-RU" dirty="0" err="1"/>
              <a:t>астми</a:t>
            </a:r>
            <a:r>
              <a:rPr lang="ru-RU" dirty="0"/>
              <a:t> </a:t>
            </a:r>
            <a:r>
              <a:rPr lang="ru-RU" dirty="0" err="1"/>
              <a:t>подібна</a:t>
            </a:r>
            <a:r>
              <a:rPr lang="ru-RU" dirty="0"/>
              <a:t> до </a:t>
            </a:r>
            <a:r>
              <a:rPr lang="ru-RU" dirty="0" err="1"/>
              <a:t>такої</a:t>
            </a:r>
            <a:r>
              <a:rPr lang="ru-RU" dirty="0"/>
              <a:t> при </a:t>
            </a:r>
            <a:r>
              <a:rPr lang="ru-RU" dirty="0" err="1"/>
              <a:t>алергічній</a:t>
            </a:r>
            <a:r>
              <a:rPr lang="ru-RU" dirty="0"/>
              <a:t> </a:t>
            </a:r>
            <a:r>
              <a:rPr lang="ru-RU" dirty="0" err="1"/>
              <a:t>астмі</a:t>
            </a:r>
            <a:r>
              <a:rPr lang="ru-RU" dirty="0"/>
              <a:t>.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епітелію</a:t>
            </a:r>
            <a:r>
              <a:rPr lang="ru-RU" dirty="0"/>
              <a:t> </a:t>
            </a:r>
            <a:r>
              <a:rPr lang="ru-RU" dirty="0" err="1"/>
              <a:t>бронхів</a:t>
            </a:r>
            <a:r>
              <a:rPr lang="ru-RU" dirty="0"/>
              <a:t> </a:t>
            </a:r>
            <a:r>
              <a:rPr lang="ru-RU" dirty="0" err="1"/>
              <a:t>активує</a:t>
            </a:r>
            <a:r>
              <a:rPr lang="ru-RU" dirty="0"/>
              <a:t> </a:t>
            </a:r>
            <a:r>
              <a:rPr lang="ru-RU" dirty="0" err="1"/>
              <a:t>репаративні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є </a:t>
            </a:r>
            <a:r>
              <a:rPr lang="ru-RU" dirty="0" err="1"/>
              <a:t>перебудова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бронхів</a:t>
            </a:r>
            <a:r>
              <a:rPr lang="ru-RU" dirty="0"/>
              <a:t>, яка в особливо тяжких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необоротної</a:t>
            </a:r>
            <a:r>
              <a:rPr lang="ru-RU" dirty="0"/>
              <a:t> </a:t>
            </a:r>
            <a:r>
              <a:rPr lang="ru-RU" dirty="0" err="1"/>
              <a:t>бронхообструкції</a:t>
            </a:r>
            <a:r>
              <a:rPr lang="ru-RU" dirty="0"/>
              <a:t> у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тривалими</a:t>
            </a:r>
            <a:r>
              <a:rPr lang="ru-RU" dirty="0"/>
              <a:t> </a:t>
            </a:r>
            <a:r>
              <a:rPr lang="ru-RU" dirty="0" err="1"/>
              <a:t>структурними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</a:t>
            </a:r>
            <a:r>
              <a:rPr lang="ru-RU" dirty="0" err="1"/>
              <a:t>бронхіальної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67763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DDF64-E34E-B6C4-88A0-DD8E01DE5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9280" y="447040"/>
            <a:ext cx="9645332" cy="6014720"/>
          </a:xfrm>
        </p:spPr>
        <p:txBody>
          <a:bodyPr>
            <a:normAutofit/>
          </a:bodyPr>
          <a:lstStyle/>
          <a:p>
            <a:r>
              <a:rPr lang="uk-UA" dirty="0"/>
              <a:t>Фактори, які підвищують ризик загострень астми (незалежно від наявності симптоматики): неконтрольовані симптоми астми (зокрема надмірне застосування </a:t>
            </a:r>
            <a:r>
              <a:rPr lang="el-GR" dirty="0"/>
              <a:t>β2-</a:t>
            </a:r>
            <a:r>
              <a:rPr lang="uk-UA" dirty="0"/>
              <a:t>агоністів короткої дії; використання протягом місяця &gt;1-ої упаковки, що містить 200 доз, асоціюється з підвищеним ризиком смерті), хворий не приймає інгаляційних ГК (хворий не дотримується вказівок щодо прийому призначеного ЛЗ, неправильна техніка інгаляції), низький ОФВ1 (особливо &lt;60 % належної величини), серйозні психологічні або соціально-економічні проблеми, експозиція до тютюнового диму або алергенів (в осіб з алергією), супутні захворювання (ожиріння, хронічний </a:t>
            </a:r>
            <a:r>
              <a:rPr lang="uk-UA" dirty="0" err="1"/>
              <a:t>риносинусит</a:t>
            </a:r>
            <a:r>
              <a:rPr lang="uk-UA" dirty="0"/>
              <a:t>, харчова алергія), </a:t>
            </a:r>
            <a:r>
              <a:rPr lang="uk-UA" dirty="0" err="1"/>
              <a:t>еозинофілія</a:t>
            </a:r>
            <a:r>
              <a:rPr lang="uk-UA" dirty="0"/>
              <a:t> харкотиння або крові, вагітність, </a:t>
            </a:r>
            <a:r>
              <a:rPr lang="uk-UA" dirty="0" err="1"/>
              <a:t>інтубація</a:t>
            </a:r>
            <a:r>
              <a:rPr lang="uk-UA" dirty="0"/>
              <a:t> або лікування у відділенні інтенсивної терапії з приводу астми в анамнезі, ≥1 тяжке загострення астми впродовж останніх 12 місяців, підвищена концентрація </a:t>
            </a:r>
            <a:r>
              <a:rPr lang="en-US" dirty="0"/>
              <a:t>FENO (</a:t>
            </a:r>
            <a:r>
              <a:rPr lang="uk-UA" dirty="0"/>
              <a:t>у хворих, які вживають інгаляційні ГК).</a:t>
            </a:r>
          </a:p>
        </p:txBody>
      </p:sp>
    </p:spTree>
    <p:extLst>
      <p:ext uri="{BB962C8B-B14F-4D97-AF65-F5344CB8AC3E}">
        <p14:creationId xmlns:p14="http://schemas.microsoft.com/office/powerpoint/2010/main" val="37887273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00F155-5809-2A10-AADF-5943F4CC8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920" y="3174581"/>
            <a:ext cx="5387397" cy="35568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22FD6-86DE-D63E-5535-B154DC115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КЛІНІЧНА КАРТИНА ТА ТИПОВИЙ ПЕРЕБІГ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701CA-E9E5-E474-8BEC-2D85F4D8F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25" y="1103308"/>
            <a:ext cx="5961795" cy="5754691"/>
          </a:xfrm>
        </p:spPr>
        <p:txBody>
          <a:bodyPr>
            <a:normAutofit/>
          </a:bodyPr>
          <a:lstStyle/>
          <a:p>
            <a:endParaRPr lang="uk-UA" dirty="0"/>
          </a:p>
          <a:p>
            <a:r>
              <a:rPr lang="uk-UA" dirty="0"/>
              <a:t>1. Суб’єктивні симптоми: </a:t>
            </a:r>
            <a:r>
              <a:rPr lang="uk-UA" dirty="0" err="1"/>
              <a:t>нападоподібна</a:t>
            </a:r>
            <a:r>
              <a:rPr lang="uk-UA" dirty="0"/>
              <a:t> задишка, переважно експіраторна (інколи — відчуття стискання у грудній клітці), яка минає самостійно або під впливом лікування; свистяче дихання; сухий </a:t>
            </a:r>
            <a:r>
              <a:rPr lang="uk-UA" dirty="0" err="1"/>
              <a:t>нападоподібний</a:t>
            </a:r>
            <a:r>
              <a:rPr lang="uk-UA" dirty="0"/>
              <a:t> кашель (супроводжує задишку або виступає як єдиний симптом [т. зв. </a:t>
            </a:r>
            <a:r>
              <a:rPr lang="uk-UA" dirty="0" err="1"/>
              <a:t>кашльовий</a:t>
            </a:r>
            <a:r>
              <a:rPr lang="uk-UA" dirty="0"/>
              <a:t> варіант астми]; у дорослих ізольований кашель </a:t>
            </a:r>
            <a:r>
              <a:rPr lang="uk-UA" dirty="0" err="1"/>
              <a:t>рідко</a:t>
            </a:r>
            <a:r>
              <a:rPr lang="uk-UA" dirty="0"/>
              <a:t> є симптомом астми). У пацієнтів з алергічною астмою співіснують ознаки інших алергічних захворювань, найчастіше алергічного риніту. Суб’єктивні та об’єктивні симптоми характеризуються змінною інтенсивністю, а між епізодами нападів і загострень астми можуть бути відсутні.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07381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2CEDF-DD17-E676-B351-89419E64C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436880"/>
            <a:ext cx="8915400" cy="5474342"/>
          </a:xfrm>
        </p:spPr>
        <p:txBody>
          <a:bodyPr>
            <a:normAutofit/>
          </a:bodyPr>
          <a:lstStyle/>
          <a:p>
            <a:r>
              <a:rPr lang="uk-UA" dirty="0"/>
              <a:t>2. Об’єктивні симптоми: дифузні двобічні свистячі хрипи (переважно на видиху) і </a:t>
            </a:r>
            <a:r>
              <a:rPr lang="uk-UA" dirty="0" err="1"/>
              <a:t>дзижчачі</a:t>
            </a:r>
            <a:r>
              <a:rPr lang="uk-UA" dirty="0"/>
              <a:t> хрипи, подовжений видих (інколи симптоми доступні аускультації тільки під час форсованого видиху); під час загострень — участь допоміжної дихальної мускулатури із втягуванням міжреберних проміжків і тахікардія. При вкрай тяжкому перебігу загострення </a:t>
            </a:r>
            <a:r>
              <a:rPr lang="uk-UA" dirty="0" err="1"/>
              <a:t>аускультативні</a:t>
            </a:r>
            <a:r>
              <a:rPr lang="uk-UA" dirty="0"/>
              <a:t> шуми можуть бути відсутні (т. зв. німа грудна клітка).</a:t>
            </a:r>
          </a:p>
          <a:p>
            <a:endParaRPr lang="uk-UA" dirty="0"/>
          </a:p>
          <a:p>
            <a:r>
              <a:rPr lang="uk-UA" dirty="0"/>
              <a:t>3. Типовий перебіг: астма може виникнути у будь-якому віці. При дебюті у дорослому віці частіше має неалергічний характер і тяжчий перебіг. Перебіг астми характеризується виникненням загострень, які розвиваються раптово (впродовж хвилин чи годин) або поступово (впродовж багатьох годин чи днів), і при відсутності лікування можуть призводити до смерті. Багаторічна неконтрольована бронхіальна астма веде до прогресуючої незворотної </a:t>
            </a:r>
            <a:r>
              <a:rPr lang="uk-UA" dirty="0" err="1"/>
              <a:t>бронхообструкції</a:t>
            </a:r>
            <a:r>
              <a:rPr lang="uk-UA" dirty="0"/>
              <a:t>.</a:t>
            </a:r>
          </a:p>
          <a:p>
            <a:endParaRPr lang="uk-U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FFD794-92D3-6071-C4EE-31D71C695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56" b="89778" l="8444" r="92000">
                        <a14:foregroundMark x1="37778" y1="34667" x2="18667" y2="52000"/>
                        <a14:foregroundMark x1="18667" y1="52000" x2="18222" y2="54667"/>
                        <a14:foregroundMark x1="20444" y1="34222" x2="10222" y2="58222"/>
                        <a14:foregroundMark x1="10222" y1="58222" x2="17778" y2="68000"/>
                        <a14:foregroundMark x1="32000" y1="19111" x2="65333" y2="19111"/>
                        <a14:foregroundMark x1="65333" y1="19111" x2="77778" y2="52889"/>
                        <a14:foregroundMark x1="77778" y1="52889" x2="78667" y2="20000"/>
                        <a14:foregroundMark x1="78667" y1="20000" x2="73333" y2="14222"/>
                        <a14:foregroundMark x1="54222" y1="7556" x2="25778" y2="17778"/>
                        <a14:foregroundMark x1="25778" y1="17778" x2="13778" y2="36889"/>
                        <a14:foregroundMark x1="20000" y1="79111" x2="45778" y2="92889"/>
                        <a14:foregroundMark x1="45778" y1="92889" x2="70667" y2="87556"/>
                        <a14:foregroundMark x1="70667" y1="87556" x2="88000" y2="70222"/>
                        <a14:foregroundMark x1="88000" y1="70222" x2="92000" y2="42222"/>
                        <a14:foregroundMark x1="92000" y1="42222" x2="85333" y2="20000"/>
                        <a14:foregroundMark x1="85333" y1="20000" x2="54222" y2="7556"/>
                        <a14:foregroundMark x1="54222" y1="7556" x2="25333" y2="12444"/>
                        <a14:foregroundMark x1="25333" y1="12444" x2="10667" y2="35556"/>
                        <a14:foregroundMark x1="10667" y1="35556" x2="12000" y2="66222"/>
                        <a14:foregroundMark x1="12000" y1="66222" x2="22222" y2="77778"/>
                        <a14:foregroundMark x1="8444" y1="40000" x2="8444" y2="58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560" y="4267517"/>
            <a:ext cx="2783523" cy="278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55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B45C40-EDC9-C99E-11F5-1E211F634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52"/>
          <a:stretch/>
        </p:blipFill>
        <p:spPr>
          <a:xfrm>
            <a:off x="3730845" y="132080"/>
            <a:ext cx="4927904" cy="659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91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6384A2-09F8-DF8A-3623-61220AC9D5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408"/>
          <a:stretch/>
        </p:blipFill>
        <p:spPr>
          <a:xfrm>
            <a:off x="784172" y="0"/>
            <a:ext cx="539731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18802-4690-2C20-A5D5-DC696A9CD5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333"/>
          <a:stretch/>
        </p:blipFill>
        <p:spPr>
          <a:xfrm>
            <a:off x="6181491" y="1889760"/>
            <a:ext cx="5811780" cy="27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919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9B14A6-58AF-95F0-0976-7BAB2830A8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222"/>
          <a:stretch/>
        </p:blipFill>
        <p:spPr>
          <a:xfrm>
            <a:off x="186831" y="386080"/>
            <a:ext cx="6238664" cy="4978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A19E7D-1170-9E8F-C6A0-DDD3C69E2E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408"/>
          <a:stretch/>
        </p:blipFill>
        <p:spPr>
          <a:xfrm>
            <a:off x="6831894" y="367330"/>
            <a:ext cx="5065465" cy="499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231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D8D3AE-A710-AE8B-631E-FEAC05597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9921"/>
            <a:ext cx="12192000" cy="7653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17300-79A6-FD77-A928-3EC131D93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772920"/>
            <a:ext cx="8915399" cy="2262781"/>
          </a:xfrm>
        </p:spPr>
        <p:txBody>
          <a:bodyPr/>
          <a:lstStyle/>
          <a:p>
            <a:r>
              <a:rPr lang="uk-UA" b="1" dirty="0"/>
              <a:t>ДЯКУЮ ЗА УВАГУ!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AF91A-D64D-2B35-EB10-56D4459B0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735566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502</TotalTime>
  <Words>4511</Words>
  <Application>Microsoft Office PowerPoint</Application>
  <PresentationFormat>Widescreen</PresentationFormat>
  <Paragraphs>345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Century Gothic</vt:lpstr>
      <vt:lpstr>Helvetica Neue</vt:lpstr>
      <vt:lpstr>MyriadPro-Bold</vt:lpstr>
      <vt:lpstr>Wingdings 3</vt:lpstr>
      <vt:lpstr>Wisp</vt:lpstr>
      <vt:lpstr>Програма ведення хворих в амбулаторних умовах при найбільш поширених захворюваннях бронхолегеневої системи (ХОЗЛ, бронхіальна астма) – 2 год Фактори ризику, моніторинг в домашніх умовах, діагностика загострення, надання невідкладної допомоги, показання до госпіталізації – 2 год </vt:lpstr>
      <vt:lpstr>Мета заняття: </vt:lpstr>
      <vt:lpstr>Основні поняття: </vt:lpstr>
      <vt:lpstr>Визначення </vt:lpstr>
      <vt:lpstr>Фактори ризику та механізми розвитку ХОЗЛ</vt:lpstr>
      <vt:lpstr> Спірометрична класифікація ХОЗЛ за ступенем тяжкості та порушень ОФВ1 після прийому бронхолітика </vt:lpstr>
      <vt:lpstr>Характеристика груп хворих</vt:lpstr>
      <vt:lpstr>PowerPoint Presentation</vt:lpstr>
      <vt:lpstr>Діагностика ХОЗЛ</vt:lpstr>
      <vt:lpstr>Характерні клінічні симптоми ХОЗЛ</vt:lpstr>
      <vt:lpstr>Спірометрична оцінка</vt:lpstr>
      <vt:lpstr>PowerPoint Presentation</vt:lpstr>
      <vt:lpstr>Класифікація тяжкості обмежень прохідності дихальних шляхів при ХОЗЛ (заснована на ОФВ1ьпісля прийому бронхолітика)</vt:lpstr>
      <vt:lpstr>PowerPoint Presentation</vt:lpstr>
      <vt:lpstr>Додаткові методи дослідження </vt:lpstr>
      <vt:lpstr>PowerPoint Presentation</vt:lpstr>
      <vt:lpstr>Диференційна діагностика ХОЗЛ</vt:lpstr>
      <vt:lpstr>Диференційна діагностика ХОЗЛ</vt:lpstr>
      <vt:lpstr>Лікування</vt:lpstr>
      <vt:lpstr>Немедикаментозне лікування </vt:lpstr>
      <vt:lpstr>PowerPoint Presentation</vt:lpstr>
      <vt:lpstr>Медикаментозне лікування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Бронхіадьна астма Визначення</vt:lpstr>
      <vt:lpstr>PowerPoint Presentation</vt:lpstr>
      <vt:lpstr>PowerPoint Presentation</vt:lpstr>
      <vt:lpstr>PowerPoint Presentation</vt:lpstr>
      <vt:lpstr>КЛІНІЧНА КАРТИНА ТА ТИПОВИЙ ПЕРЕБІГ </vt:lpstr>
      <vt:lpstr>PowerPoint Presentation</vt:lpstr>
      <vt:lpstr>PowerPoint Presentation</vt:lpstr>
      <vt:lpstr>PowerPoint Presentation</vt:lpstr>
      <vt:lpstr>PowerPoint Presentation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ведення хворих в амбулаторних умовах при найбільш поширених захворюваннях бронхолегеневої системи (ХОЗЛ, бронхіальна астма) – 2 год Фактори ризику, моніторинг в домашніх умовах, діагностика загострення, надання невідкладної допомоги, показання до госпіталізації – 2 год </dc:title>
  <dc:creator>Елизавета Тулянцева</dc:creator>
  <cp:lastModifiedBy>Елизавета Тулянцева</cp:lastModifiedBy>
  <cp:revision>4</cp:revision>
  <dcterms:created xsi:type="dcterms:W3CDTF">2022-11-10T21:27:54Z</dcterms:created>
  <dcterms:modified xsi:type="dcterms:W3CDTF">2022-11-13T17:34:33Z</dcterms:modified>
</cp:coreProperties>
</file>