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2" r:id="rId9"/>
    <p:sldId id="273" r:id="rId10"/>
    <p:sldId id="266" r:id="rId11"/>
    <p:sldId id="267" r:id="rId12"/>
    <p:sldId id="268" r:id="rId13"/>
    <p:sldId id="274" r:id="rId14"/>
    <p:sldId id="275" r:id="rId15"/>
    <p:sldId id="276" r:id="rId16"/>
    <p:sldId id="262" r:id="rId17"/>
    <p:sldId id="263" r:id="rId18"/>
    <p:sldId id="264" r:id="rId19"/>
    <p:sldId id="26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1FAE9-6A81-4732-93BB-B92C5B754D2A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713EE-4D1C-4FFC-8AE6-50BD8C5B86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1818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367C2-398D-4144-A90E-0DA76BB12F7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961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82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624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48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572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82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624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560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95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00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678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833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47F7808-F28C-4EAC-858D-A7D6939662CC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9B8633EE-3BBE-47EC-BE1E-53D0078D5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984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CD57-9EBB-7D94-0C93-D50DE2171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184" y="1207347"/>
            <a:ext cx="10782300" cy="3352800"/>
          </a:xfrm>
        </p:spPr>
        <p:txBody>
          <a:bodyPr/>
          <a:lstStyle/>
          <a:p>
            <a:pPr algn="ctr"/>
            <a:r>
              <a:rPr lang="uk-UA" sz="4400" dirty="0"/>
              <a:t>Захворювання верхніх </a:t>
            </a:r>
            <a:r>
              <a:rPr lang="uk-UA" sz="4400" dirty="0" err="1"/>
              <a:t>дихательних</a:t>
            </a:r>
            <a:r>
              <a:rPr lang="uk-UA" sz="4400" dirty="0"/>
              <a:t> шляхів. Диференційна діагностика. </a:t>
            </a:r>
            <a:r>
              <a:rPr lang="uk-UA" sz="4400" dirty="0" err="1"/>
              <a:t>Інтегрованне</a:t>
            </a:r>
            <a:r>
              <a:rPr lang="uk-UA" sz="4400" dirty="0"/>
              <a:t> ведення пацієнтів. ГРЗ, ведення пацієнтів, </a:t>
            </a:r>
            <a:r>
              <a:rPr lang="uk-UA" sz="4400" dirty="0" err="1"/>
              <a:t>дифереційна</a:t>
            </a:r>
            <a:r>
              <a:rPr lang="uk-UA" sz="4400" dirty="0"/>
              <a:t> діагностика загострень – 2 год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5D575-557A-A816-90BA-9AAD2B0F5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553" y="254636"/>
            <a:ext cx="9228201" cy="1645920"/>
          </a:xfrm>
        </p:spPr>
        <p:txBody>
          <a:bodyPr/>
          <a:lstStyle/>
          <a:p>
            <a:pPr algn="ctr"/>
            <a:r>
              <a:rPr lang="ru-RU" sz="1800" dirty="0" err="1"/>
              <a:t>Одеський</a:t>
            </a:r>
            <a:r>
              <a:rPr lang="ru-RU" sz="1800" dirty="0"/>
              <a:t> </a:t>
            </a:r>
            <a:r>
              <a:rPr lang="ru-RU" sz="1800" dirty="0" err="1"/>
              <a:t>національний</a:t>
            </a:r>
            <a:r>
              <a:rPr lang="ru-RU" sz="1800" dirty="0"/>
              <a:t> </a:t>
            </a:r>
            <a:r>
              <a:rPr lang="ru-RU" sz="1800" dirty="0" err="1"/>
              <a:t>медичний</a:t>
            </a:r>
            <a:r>
              <a:rPr lang="ru-RU" sz="1800" dirty="0"/>
              <a:t> </a:t>
            </a:r>
            <a:r>
              <a:rPr lang="ru-RU" sz="1800" dirty="0" err="1"/>
              <a:t>університет</a:t>
            </a:r>
            <a:endParaRPr lang="ru-RU" sz="1800" dirty="0"/>
          </a:p>
          <a:p>
            <a:pPr algn="ctr"/>
            <a:r>
              <a:rPr lang="ru-RU" sz="1800" dirty="0"/>
              <a:t>Кафедра </a:t>
            </a:r>
            <a:r>
              <a:rPr lang="ru-RU" sz="1800" dirty="0" err="1"/>
              <a:t>сімейної</a:t>
            </a:r>
            <a:r>
              <a:rPr lang="ru-RU" sz="1800" dirty="0"/>
              <a:t> </a:t>
            </a:r>
            <a:r>
              <a:rPr lang="ru-RU" sz="1800" dirty="0" err="1"/>
              <a:t>медицини</a:t>
            </a:r>
            <a:r>
              <a:rPr lang="ru-RU" sz="1800" dirty="0"/>
              <a:t> та </a:t>
            </a:r>
            <a:r>
              <a:rPr lang="ru-RU" sz="1800" dirty="0" err="1"/>
              <a:t>поліклінічної</a:t>
            </a:r>
            <a:r>
              <a:rPr lang="ru-RU" sz="1800" dirty="0"/>
              <a:t> </a:t>
            </a:r>
            <a:r>
              <a:rPr lang="ru-RU" sz="1800" dirty="0" err="1"/>
              <a:t>терапії</a:t>
            </a:r>
            <a:endParaRPr lang="ru-RU" sz="18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6800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F477-40E4-E549-C7BD-605A7BEA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заняття: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98C45-DEBA-D062-82B7-933CB47BD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Набуття студентом знань щодо етіології, патогенезу та клініки захворювань верхніх дихальних шляхів, диференційної діагностики ГРЗ з іншими станами та оволодіння навичками надання медичної допомоги.</a:t>
            </a:r>
          </a:p>
        </p:txBody>
      </p:sp>
    </p:spTree>
    <p:extLst>
      <p:ext uri="{BB962C8B-B14F-4D97-AF65-F5344CB8AC3E}">
        <p14:creationId xmlns:p14="http://schemas.microsoft.com/office/powerpoint/2010/main" val="309055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AAB2F-6F40-6050-1A91-1B61701A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53ED-49F3-47DD-5467-6471A7301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Етіологія, епідеміологія та патогенез захворювань верхніх дихальних шляхів. Класифікація ГРЗ згідно МКХ-10 та </a:t>
            </a:r>
            <a:r>
              <a:rPr lang="en-US" sz="3200" dirty="0"/>
              <a:t>ICPC-2. </a:t>
            </a:r>
            <a:r>
              <a:rPr lang="uk-UA" sz="3200" dirty="0"/>
              <a:t>Особливості клінічної картини при ГРЗ. Принципи діагностики ГРЗ. Особливості диференційної діагностики ГРЗ з іншими станами. Медикаментозна терапія при захворюваннях верхніх дихальних шляхів.</a:t>
            </a:r>
          </a:p>
        </p:txBody>
      </p:sp>
    </p:spTree>
    <p:extLst>
      <p:ext uri="{BB962C8B-B14F-4D97-AF65-F5344CB8AC3E}">
        <p14:creationId xmlns:p14="http://schemas.microsoft.com/office/powerpoint/2010/main" val="852090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26E9D-564C-DBEA-E1C6-D80C3E910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13360"/>
            <a:ext cx="10753725" cy="5564505"/>
          </a:xfrm>
        </p:spPr>
        <p:txBody>
          <a:bodyPr>
            <a:normAutofit fontScale="92500"/>
          </a:bodyPr>
          <a:lstStyle/>
          <a:p>
            <a:r>
              <a:rPr lang="uk-UA" dirty="0"/>
              <a:t>Гострі респіраторні вірусні інфекції (ГРВІ) - гострі вірусні хвороби, які належать до групи інфекцій дихальних шляхів, що супроводжуються помірними симптомами загальної інтоксикації і ураженням дихальних шляхів, кон'юнктив і лімфатичних вузлів.</a:t>
            </a:r>
          </a:p>
          <a:p>
            <a:endParaRPr lang="uk-UA" dirty="0"/>
          </a:p>
          <a:p>
            <a:r>
              <a:rPr lang="uk-UA" dirty="0"/>
              <a:t>До групи ГРВІ входять: </a:t>
            </a:r>
          </a:p>
          <a:p>
            <a:r>
              <a:rPr lang="uk-UA" dirty="0"/>
              <a:t>- грип;</a:t>
            </a:r>
          </a:p>
          <a:p>
            <a:r>
              <a:rPr lang="uk-UA" dirty="0"/>
              <a:t>- парагрип;</a:t>
            </a:r>
          </a:p>
          <a:p>
            <a:r>
              <a:rPr lang="uk-UA" dirty="0"/>
              <a:t>- аденовірусна інфекція;</a:t>
            </a:r>
          </a:p>
          <a:p>
            <a:r>
              <a:rPr lang="uk-UA" dirty="0"/>
              <a:t> - </a:t>
            </a:r>
            <a:r>
              <a:rPr lang="uk-UA" dirty="0" err="1"/>
              <a:t>риновірусна</a:t>
            </a:r>
            <a:r>
              <a:rPr lang="uk-UA" dirty="0"/>
              <a:t> інфекція;</a:t>
            </a:r>
          </a:p>
          <a:p>
            <a:r>
              <a:rPr lang="uk-UA" dirty="0"/>
              <a:t>- респіраторно-</a:t>
            </a:r>
            <a:r>
              <a:rPr lang="uk-UA" dirty="0" err="1"/>
              <a:t>синцитіальний</a:t>
            </a:r>
            <a:r>
              <a:rPr lang="uk-UA" dirty="0"/>
              <a:t> вірус;</a:t>
            </a:r>
          </a:p>
          <a:p>
            <a:r>
              <a:rPr lang="uk-UA" dirty="0"/>
              <a:t>- </a:t>
            </a:r>
            <a:r>
              <a:rPr lang="uk-UA" dirty="0" err="1"/>
              <a:t>коронавірусна</a:t>
            </a:r>
            <a:r>
              <a:rPr lang="uk-UA" dirty="0"/>
              <a:t> інфекція;</a:t>
            </a:r>
          </a:p>
          <a:p>
            <a:r>
              <a:rPr lang="uk-UA" dirty="0"/>
              <a:t>- </a:t>
            </a:r>
            <a:r>
              <a:rPr lang="uk-UA" dirty="0" err="1"/>
              <a:t>бокавірусна</a:t>
            </a:r>
            <a:r>
              <a:rPr lang="uk-UA" dirty="0"/>
              <a:t> інфекція;</a:t>
            </a:r>
          </a:p>
          <a:p>
            <a:r>
              <a:rPr lang="uk-UA" dirty="0"/>
              <a:t>- </a:t>
            </a:r>
            <a:r>
              <a:rPr lang="uk-UA" dirty="0" err="1"/>
              <a:t>метапневмовірусна</a:t>
            </a:r>
            <a:r>
              <a:rPr lang="uk-UA" dirty="0"/>
              <a:t> інфекція.</a:t>
            </a:r>
          </a:p>
          <a:p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32B5E-CD49-A166-796E-2F6C8137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672" y="4267199"/>
            <a:ext cx="4182640" cy="214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7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840" y="248560"/>
            <a:ext cx="9906000" cy="45163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840" y="873952"/>
            <a:ext cx="11521440" cy="619268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Grippus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Influenza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хвороба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лихоманкою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 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Orthomyxoviridae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РНК-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А, В і С;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80-120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 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характерна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 і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одного.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 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підтипів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 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нейрамінідази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4AA3C-B930-2A1E-C47E-91ED7D525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67" y="4142286"/>
            <a:ext cx="4347674" cy="2467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ED0AE1-56E2-F1BD-D43A-0AA62403C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660" y="3766502"/>
            <a:ext cx="36195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04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4581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МІНЛИВІСТЬ ГРИПУ А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антигенний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дрейф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сайтах геному,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антигенний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шифт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антигену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сегменту РНК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повторна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циркуляція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C:\Users\Денис.Денис-ПК\Desktop\ОРВИ\23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40" y="2205752"/>
            <a:ext cx="577088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14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72720"/>
            <a:ext cx="10251440" cy="668528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ЕПІДЕМІЛОГІЯ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хвора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стертою формами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повітряно-крапельний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повітряно-пиловий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ЕПІДЕМІЙ ТА ПАНДЕМІЙ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частота легких форм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короткий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пандемії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нового серовару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типоспецифічність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A90739-8439-FD59-C831-83CB17122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27" y="3992244"/>
            <a:ext cx="3033713" cy="255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44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0"/>
            <a:ext cx="9042400" cy="548680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880" y="548680"/>
            <a:ext cx="11409680" cy="630932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10-12 год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лихоманка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субфебрильної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гіпертермії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обумовлює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стану);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лобно-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скроневій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часто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менінгеальним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синдромом;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кашель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надсадний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ходу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і носоглотки суха,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гіперемійована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набрякла;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нежить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носу;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приглушені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вислуховується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систолічний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шум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брадикардія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тахікардія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4DCBB-F9DA-90EE-C516-510602085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588" y="4368799"/>
            <a:ext cx="3809011" cy="2140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AB5BB9-290C-FC14-E776-D54E94699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1" y="4382170"/>
            <a:ext cx="3351212" cy="21138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3EA972-5CF4-6336-4E4F-3CD0FA0943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27" b="15584"/>
          <a:stretch/>
        </p:blipFill>
        <p:spPr>
          <a:xfrm>
            <a:off x="3634369" y="4096766"/>
            <a:ext cx="4556902" cy="268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8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120" y="0"/>
            <a:ext cx="10800080" cy="68580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вірусно-бактерійні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постгрипозні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1-го - початку 2-го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геморагічний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набряк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набряк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РДС;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вірусологічний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метод:</a:t>
            </a:r>
          </a:p>
          <a:p>
            <a:pPr>
              <a:buClrTx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доставляють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охолодженому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ClrTx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змиви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носоглотки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харкотиння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кров, 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ClrTx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хворого 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легенева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ПЛР;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РІФ (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експрес-діагностика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(РЗК, РГГА) 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наростанням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ClrTx/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титру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4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етіотропна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інгібітори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нейрамінідази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озельтамівір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занамівір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перамівір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патогенетична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Tx/>
              <a:buFont typeface="Wingdings" panose="05000000000000000000" pitchFamily="2" charset="2"/>
              <a:buChar char="v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симптоматична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0480FD-D18C-5FDA-D5F2-80CD8199C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851" y="274320"/>
            <a:ext cx="4417109" cy="612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09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504" y="0"/>
            <a:ext cx="5904656" cy="548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ПАРАГРИПП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2800" y="476672"/>
            <a:ext cx="10933190" cy="63813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Парагрип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ГРВІ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гортані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несправжнього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крупу.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Paramyxoviridae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HPIV1-4;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РНК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нуклеокапсиду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суперкапсидної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матриксу;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гемаглютинін-нейрамінідазну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хвора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повітряно-крапельний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і 2 серотип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осінньо-зимова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серотип -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року,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весняний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11E7F-4F0D-4488-367F-1A0BEE1C8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472" y="3545860"/>
            <a:ext cx="4028518" cy="30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9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0"/>
            <a:ext cx="11409680" cy="68580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температура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субфебрильна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гіперемія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ротоглотки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осиплість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голосу;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нежить;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гавкаючий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кашель;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2-х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вірусно-бактеріальна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несправжній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круп,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бронхіоліт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вируу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РНІФ;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РГГА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інтервалом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7-10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приріст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титру в 4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Симптоматичне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BD83F3-4EA7-4FAA-BCC4-B508E5B5D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262" y="466089"/>
            <a:ext cx="2974658" cy="24568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DCBD38-982D-9551-592B-8F8105343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22" y="3935107"/>
            <a:ext cx="3808998" cy="24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70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6729"/>
            <a:ext cx="6732240" cy="576064"/>
          </a:xfrm>
        </p:spPr>
        <p:txBody>
          <a:bodyPr anchor="ctr"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РЕСПІРАТОРНО-СИНЦИТІАЛЬНА ІНФЕКЦІЯ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620688"/>
            <a:ext cx="7890480" cy="623731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Респіраторно-синцит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альна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ГРВІ,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бронхіоліту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молодшого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у людей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похилого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Paramyxoviridae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однонитчасту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при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синцитій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хвора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вірусоносій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повітряно-крапельний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молодшого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осінньо-зимова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стійкий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3-7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температура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нормальна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субфебрильна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риніт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носу,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чхання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кашель;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гіперемія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ротоглотки;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важче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обструктивний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бронхіоліт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РЗК, РПГА, ІФА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носоглоткових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змивів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Clr>
                <a:schemeClr val="tx1"/>
              </a:buCl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0AE0BD-4BAB-F4F1-A8DD-55C38AE3E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846" y="1233556"/>
            <a:ext cx="3201035" cy="2392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9430FC-60CA-8B3A-F6DB-3B10D7618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4238776"/>
            <a:ext cx="3836248" cy="256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15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92899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АДЕНОВІРУСНА ІНФЕКЦІЯ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692696"/>
            <a:ext cx="9144000" cy="61653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 err="1"/>
              <a:t>Аденовірусна</a:t>
            </a:r>
            <a:r>
              <a:rPr lang="ru-RU" sz="3200" b="1" dirty="0"/>
              <a:t> </a:t>
            </a:r>
            <a:r>
              <a:rPr lang="ru-RU" sz="3200" b="1" dirty="0" err="1"/>
              <a:t>інфекція</a:t>
            </a:r>
            <a:r>
              <a:rPr lang="ru-RU" sz="3200" b="1" dirty="0"/>
              <a:t> </a:t>
            </a:r>
            <a:r>
              <a:rPr lang="ru-RU" sz="3200" dirty="0"/>
              <a:t>- </a:t>
            </a:r>
            <a:r>
              <a:rPr lang="ru-RU" sz="3200" dirty="0" err="1"/>
              <a:t>гостра</a:t>
            </a:r>
            <a:r>
              <a:rPr lang="ru-RU" sz="3200" dirty="0"/>
              <a:t> </a:t>
            </a:r>
            <a:r>
              <a:rPr lang="ru-RU" sz="3200" dirty="0" err="1"/>
              <a:t>вірусна</a:t>
            </a:r>
            <a:r>
              <a:rPr lang="ru-RU" sz="3200" dirty="0"/>
              <a:t> </a:t>
            </a:r>
            <a:r>
              <a:rPr lang="ru-RU" sz="3200" dirty="0" err="1"/>
              <a:t>інфекція</a:t>
            </a:r>
            <a:r>
              <a:rPr lang="ru-RU" sz="3200" dirty="0"/>
              <a:t> з </a:t>
            </a:r>
            <a:r>
              <a:rPr lang="ru-RU" sz="3200" dirty="0" err="1"/>
              <a:t>групи</a:t>
            </a:r>
            <a:r>
              <a:rPr lang="ru-RU" sz="3200" dirty="0"/>
              <a:t> ГРВІ, яка </a:t>
            </a:r>
            <a:r>
              <a:rPr lang="ru-RU" sz="3200" dirty="0" err="1"/>
              <a:t>характеризується</a:t>
            </a:r>
            <a:r>
              <a:rPr lang="ru-RU" sz="3200" dirty="0"/>
              <a:t> </a:t>
            </a:r>
            <a:r>
              <a:rPr lang="ru-RU" sz="3200" dirty="0" err="1"/>
              <a:t>переважним</a:t>
            </a:r>
            <a:r>
              <a:rPr lang="ru-RU" sz="3200" dirty="0"/>
              <a:t> </a:t>
            </a:r>
            <a:r>
              <a:rPr lang="ru-RU" sz="3200" dirty="0" err="1"/>
              <a:t>ураженням</a:t>
            </a:r>
            <a:r>
              <a:rPr lang="ru-RU" sz="3200" dirty="0"/>
              <a:t> </a:t>
            </a:r>
            <a:r>
              <a:rPr lang="ru-RU" sz="3200" dirty="0" err="1"/>
              <a:t>верхніх</a:t>
            </a:r>
            <a:r>
              <a:rPr lang="ru-RU" sz="3200" dirty="0"/>
              <a:t> </a:t>
            </a:r>
            <a:r>
              <a:rPr lang="ru-RU" sz="3200" dirty="0" err="1"/>
              <a:t>відділів</a:t>
            </a:r>
            <a:r>
              <a:rPr lang="ru-RU" sz="3200" dirty="0"/>
              <a:t> </a:t>
            </a:r>
            <a:r>
              <a:rPr lang="ru-RU" sz="3200" dirty="0" err="1"/>
              <a:t>дихальних</a:t>
            </a:r>
            <a:r>
              <a:rPr lang="ru-RU" sz="3200" dirty="0"/>
              <a:t> </a:t>
            </a:r>
            <a:r>
              <a:rPr lang="ru-RU" sz="3200" dirty="0" err="1"/>
              <a:t>шляхів</a:t>
            </a:r>
            <a:r>
              <a:rPr lang="ru-RU" sz="3200" dirty="0"/>
              <a:t>, </a:t>
            </a:r>
            <a:r>
              <a:rPr lang="ru-RU" sz="3200" dirty="0" err="1"/>
              <a:t>лімфатичного</a:t>
            </a:r>
            <a:r>
              <a:rPr lang="ru-RU" sz="3200" dirty="0"/>
              <a:t> </a:t>
            </a:r>
            <a:r>
              <a:rPr lang="ru-RU" sz="3200" dirty="0" err="1"/>
              <a:t>апарату</a:t>
            </a:r>
            <a:r>
              <a:rPr lang="ru-RU" sz="3200" dirty="0"/>
              <a:t>, очей, </a:t>
            </a:r>
            <a:r>
              <a:rPr lang="ru-RU" sz="3200" dirty="0" err="1"/>
              <a:t>шлунково-кишкового</a:t>
            </a:r>
            <a:r>
              <a:rPr lang="ru-RU" sz="3200" dirty="0"/>
              <a:t> тракту.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2E6356-486C-572B-A18B-95C09DB2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0" y="3145244"/>
            <a:ext cx="4762500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2BF6D-7E56-1B9B-1C41-55B2FF74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50" y="314524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2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7934"/>
            <a:ext cx="8920480" cy="772638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800" y="620688"/>
            <a:ext cx="11328400" cy="5976664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dirty="0"/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роду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Adenovirida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двонитчасту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ДНК;</a:t>
            </a:r>
          </a:p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3050" indent="438150" algn="just">
              <a:buClr>
                <a:schemeClr val="tx1"/>
              </a:buClr>
              <a:buSzPct val="100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- 3, 4, 7,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21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ГРВІ;</a:t>
            </a:r>
          </a:p>
          <a:p>
            <a:pPr marL="273050" indent="438150" algn="just">
              <a:buClr>
                <a:schemeClr val="tx1"/>
              </a:buClr>
              <a:buSzPct val="100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- 40, 41, 52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гастроентерити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3050" indent="438150" algn="just">
              <a:buClr>
                <a:schemeClr val="tx1"/>
              </a:buClr>
              <a:buSzPct val="100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-1, 2, 5, 6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латентні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онкогенності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підгруп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B, C, D, 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438150">
              <a:buClr>
                <a:schemeClr val="tx1"/>
              </a:buClr>
              <a:buSzPct val="100000"/>
              <a:buFontTx/>
              <a:buChar char="-"/>
            </a:pPr>
            <a:endParaRPr lang="ru-RU" dirty="0"/>
          </a:p>
          <a:p>
            <a:pPr marL="0" indent="711200">
              <a:buClr>
                <a:schemeClr val="tx1"/>
              </a:buClr>
              <a:buSzPct val="100000"/>
              <a:buNone/>
            </a:pPr>
            <a:endParaRPr lang="ru-RU" dirty="0"/>
          </a:p>
        </p:txBody>
      </p:sp>
      <p:pic>
        <p:nvPicPr>
          <p:cNvPr id="4099" name="Picture 3" descr="C:\Users\Денис.Денис-ПК\Desktop\ОРВИ\sypervirysnyak_480_2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456" y="4536504"/>
            <a:ext cx="3351538" cy="205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Денис.Денис-ПК\Desktop\ОРВИ\143334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30" y="4536504"/>
            <a:ext cx="3347864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934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6632"/>
            <a:ext cx="6732240" cy="57606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680" y="764703"/>
            <a:ext cx="11460480" cy="3659121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маніфестну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вірусоносії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повітряно-крапельний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- фекально-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хворіють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-зимовий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весна;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температур: при -30°С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-4°С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миттєво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гинуть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+ 56° С</a:t>
            </a:r>
          </a:p>
        </p:txBody>
      </p:sp>
      <p:pic>
        <p:nvPicPr>
          <p:cNvPr id="5122" name="Picture 2" descr="C:\Users\Денис.Денис-ПК\Desktop\ОРВИ\ORVI-simptomi-i-lechenie-profilak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0" y="4031823"/>
            <a:ext cx="2483768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енис.Денис-ПК\Desktop\ОРВИ\analiz-na-dizenteriju--kak-sdavat-cena-srok-gde-sdat-skolko-delaets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192" y="4279674"/>
            <a:ext cx="2483768" cy="238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287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0"/>
            <a:ext cx="6732240" cy="476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" y="332656"/>
            <a:ext cx="5628640" cy="652534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Clr>
                <a:schemeClr val="tx1"/>
              </a:buClr>
              <a:buNone/>
            </a:pPr>
            <a:endParaRPr lang="ru-RU" dirty="0"/>
          </a:p>
          <a:p>
            <a:pPr marL="0" indent="0" algn="ctr">
              <a:buClr>
                <a:schemeClr val="tx1"/>
              </a:buClr>
              <a:buNone/>
            </a:pPr>
            <a:r>
              <a:rPr lang="ru-RU" sz="2700" dirty="0"/>
              <a:t>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АДЕНОВІРУСНА ХВОРОБА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лихоманка: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субфебрильна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тривати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двохвильова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катаральні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носової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горла з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ексудацією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нежить;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піднебінних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мигдаликах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білясті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кон’юнктивіт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однобічний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лімфоаденопатія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селезенки;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ФАРИНГІТ та ФАРИНГОКОН’ЮНКТИВАЛЬНА ЛИХОМАНКА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лихоманка;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катаральні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ротоглотки,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шийна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лімфаденопатія</a:t>
            </a:r>
            <a:endParaRPr 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КОН’ЮНКТИВІТ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аденовірусної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одностороннє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ін'єкція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склер;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гіперемія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набряклість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зернистість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0EEB2C-BBBE-E182-450C-C357ECE18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640" y="54711"/>
            <a:ext cx="3942078" cy="33742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C5CD40-1FC7-F963-480E-17E96EDDD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650" y="3595328"/>
            <a:ext cx="4192058" cy="281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05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360" y="0"/>
            <a:ext cx="7010400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ЕПІДЕМІЧНИЙ КЕРАТОКОН’ЮНКТИВІТ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одностороннє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сльозотеча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світлобоязкість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Clr>
                <a:schemeClr val="tx1"/>
              </a:buCl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АДЕНОВІРУСНА ПНЕВМОНІЯ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гіпертермія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39-40 ° С;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задишка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ціаноз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кашель: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АДЕНОВІРУСНИЙ МЕЗАДЕНІТ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больовий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 у правому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фланці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диспепсичні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Денис.Денис-ПК\Desktop\ОРВИ\allergicheskie-zabolevanija-vek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457" y="61483"/>
            <a:ext cx="2627784" cy="217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Денис.Денис-ПК\Desktop\ОРВИ\s640x48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943" y="3939815"/>
            <a:ext cx="2627783" cy="222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Денис.Денис-ПК\Desktop\ОРВИ\мезаденит-182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60" y="1329640"/>
            <a:ext cx="2627783" cy="23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041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0"/>
            <a:ext cx="10749280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менінгоенцефаліт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перикардит;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ателектази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бронхоектази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вирусологічний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(культура тканин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HeLa, Hep-2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РНІФ;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ПЛР.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202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0526"/>
            <a:ext cx="6012160" cy="3941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РИНОВІРУСНА ІНФЕКЦІЯ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240" y="548640"/>
            <a:ext cx="7860000" cy="630936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Риновіруси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роду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Enterovirus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Picornoviridae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три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B, C; 130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серотипів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хвора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повітряно-крапельний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нетривалий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оптимальна температура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33-35 ° С; поза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малостійкі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температура нормальна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субфебрильна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чхання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водянисті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носу;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смаку і запаху;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кон’юнктивіт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сльозотечею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покашлювання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підщелепних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УСКЛАДНЕННЯ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отит, синусит,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клініко-епідеміологічні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РНІФ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58281-AF09-C34A-7516-6594907B0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714" y="3280029"/>
            <a:ext cx="5048885" cy="302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2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EC066F-0CE0-E40E-C49B-CAA6BFFA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E3BF9E-3590-23EF-7603-44A268F22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/>
              <a:t>Дякую </a:t>
            </a:r>
            <a:r>
              <a:rPr lang="uk-UA"/>
              <a:t>за увагу 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0FE46A-D039-5D4F-E913-01CE7D648E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1475734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Слава</Template>
  <TotalTime>159</TotalTime>
  <Words>1670</Words>
  <Application>Microsoft Office PowerPoint</Application>
  <PresentationFormat>Widescreen</PresentationFormat>
  <Paragraphs>248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Times New Roman</vt:lpstr>
      <vt:lpstr>Wingdings</vt:lpstr>
      <vt:lpstr>Metropolitan</vt:lpstr>
      <vt:lpstr>Захворювання верхніх дихательних шляхів. Диференційна діагностика. Інтегрованне ведення пацієнтів. ГРЗ, ведення пацієнтів, дифереційна діагностика загострень – 2 год</vt:lpstr>
      <vt:lpstr>Мета заняття: </vt:lpstr>
      <vt:lpstr>Основні поняття: </vt:lpstr>
      <vt:lpstr>PowerPoint Presentation</vt:lpstr>
      <vt:lpstr> ГРИП</vt:lpstr>
      <vt:lpstr>PowerPoint Presentation</vt:lpstr>
      <vt:lpstr>PowerPoint Presentation</vt:lpstr>
      <vt:lpstr>КЛІНІКА</vt:lpstr>
      <vt:lpstr>PowerPoint Presentation</vt:lpstr>
      <vt:lpstr> ПАРАГРИПП</vt:lpstr>
      <vt:lpstr>PowerPoint Presentation</vt:lpstr>
      <vt:lpstr>РЕСПІРАТОРНО-СИНЦИТІАЛЬНА ІНФЕКЦІЯ </vt:lpstr>
      <vt:lpstr> АДЕНОВІРУСНА ІНФЕКЦІЯ</vt:lpstr>
      <vt:lpstr>ЕТІОЛОГІЯ </vt:lpstr>
      <vt:lpstr>ЕПІДЕМІОЛОГІЯ</vt:lpstr>
      <vt:lpstr> КЛІНІКА</vt:lpstr>
      <vt:lpstr>PowerPoint Presentation</vt:lpstr>
      <vt:lpstr>PowerPoint Presentation</vt:lpstr>
      <vt:lpstr> РИНОВІРУСНА ІНФЕКЦІЯ</vt:lpstr>
      <vt:lpstr>Дякую за увагу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Захворювання верхніх дихательних шляхів. Диференційна діагностика. Інтегрованне ведення пацієнтів. ГРЗ, ведення пацієнтів, дифереційна діагностика загострень – 2 год</dc:title>
  <dc:creator>Елизавета Тулянцева</dc:creator>
  <cp:lastModifiedBy>Елизавета Тулянцева</cp:lastModifiedBy>
  <cp:revision>2</cp:revision>
  <dcterms:created xsi:type="dcterms:W3CDTF">2022-11-12T19:16:30Z</dcterms:created>
  <dcterms:modified xsi:type="dcterms:W3CDTF">2022-11-13T17:35:59Z</dcterms:modified>
</cp:coreProperties>
</file>