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89" r:id="rId19"/>
    <p:sldId id="290" r:id="rId20"/>
    <p:sldId id="293" r:id="rId21"/>
    <p:sldId id="294" r:id="rId22"/>
    <p:sldId id="292" r:id="rId23"/>
    <p:sldId id="297" r:id="rId24"/>
    <p:sldId id="298" r:id="rId25"/>
    <p:sldId id="304" r:id="rId26"/>
    <p:sldId id="299" r:id="rId27"/>
    <p:sldId id="301" r:id="rId28"/>
    <p:sldId id="302" r:id="rId29"/>
    <p:sldId id="308" r:id="rId30"/>
    <p:sldId id="311" r:id="rId31"/>
    <p:sldId id="313" r:id="rId32"/>
    <p:sldId id="314" r:id="rId33"/>
    <p:sldId id="316" r:id="rId34"/>
    <p:sldId id="303" r:id="rId35"/>
    <p:sldId id="306" r:id="rId36"/>
    <p:sldId id="307" r:id="rId37"/>
    <p:sldId id="309" r:id="rId38"/>
    <p:sldId id="352" r:id="rId39"/>
    <p:sldId id="353" r:id="rId40"/>
    <p:sldId id="305" r:id="rId41"/>
    <p:sldId id="354" r:id="rId42"/>
    <p:sldId id="355" r:id="rId43"/>
    <p:sldId id="342" r:id="rId44"/>
    <p:sldId id="356" r:id="rId45"/>
    <p:sldId id="357" r:id="rId46"/>
    <p:sldId id="358" r:id="rId47"/>
    <p:sldId id="359" r:id="rId48"/>
    <p:sldId id="312" r:id="rId49"/>
    <p:sldId id="360" r:id="rId50"/>
    <p:sldId id="361" r:id="rId51"/>
    <p:sldId id="320" r:id="rId52"/>
    <p:sldId id="362" r:id="rId53"/>
    <p:sldId id="315" r:id="rId54"/>
    <p:sldId id="363" r:id="rId55"/>
    <p:sldId id="321" r:id="rId56"/>
    <p:sldId id="322" r:id="rId57"/>
    <p:sldId id="318" r:id="rId5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94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35CCE01A-9EA6-4B33-AC72-64997DCB56AE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CA7345F-3804-422A-9EBE-37D8468B06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1278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E01A-9EA6-4B33-AC72-64997DCB56AE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7345F-3804-422A-9EBE-37D8468B06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8401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E01A-9EA6-4B33-AC72-64997DCB56AE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7345F-3804-422A-9EBE-37D8468B06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4687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E01A-9EA6-4B33-AC72-64997DCB56AE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7345F-3804-422A-9EBE-37D8468B06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4241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E01A-9EA6-4B33-AC72-64997DCB56AE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7345F-3804-422A-9EBE-37D8468B06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6507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E01A-9EA6-4B33-AC72-64997DCB56AE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7345F-3804-422A-9EBE-37D8468B06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335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E01A-9EA6-4B33-AC72-64997DCB56AE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7345F-3804-422A-9EBE-37D8468B06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33299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E01A-9EA6-4B33-AC72-64997DCB56AE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7345F-3804-422A-9EBE-37D8468B06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9752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E01A-9EA6-4B33-AC72-64997DCB56AE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7345F-3804-422A-9EBE-37D8468B06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8118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E01A-9EA6-4B33-AC72-64997DCB56AE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7345F-3804-422A-9EBE-37D8468B06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56817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E01A-9EA6-4B33-AC72-64997DCB56AE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7345F-3804-422A-9EBE-37D8468B06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98302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E01A-9EA6-4B33-AC72-64997DCB56AE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7345F-3804-422A-9EBE-37D8468B0618}" type="slidenum">
              <a:rPr lang="uk-UA" smtClean="0"/>
              <a:t>‹#›</a:t>
            </a:fld>
            <a:endParaRPr lang="uk-UA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20412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E01A-9EA6-4B33-AC72-64997DCB56AE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7345F-3804-422A-9EBE-37D8468B06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72256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E01A-9EA6-4B33-AC72-64997DCB56AE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7345F-3804-422A-9EBE-37D8468B06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37817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E01A-9EA6-4B33-AC72-64997DCB56AE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7345F-3804-422A-9EBE-37D8468B06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33597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E01A-9EA6-4B33-AC72-64997DCB56AE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7345F-3804-422A-9EBE-37D8468B06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6703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E01A-9EA6-4B33-AC72-64997DCB56AE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7345F-3804-422A-9EBE-37D8468B06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8702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CE01A-9EA6-4B33-AC72-64997DCB56AE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7345F-3804-422A-9EBE-37D8468B06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0588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B1B00-DE19-6A33-4A63-30FA0470C6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5784" y="1976120"/>
            <a:ext cx="8923656" cy="2905759"/>
          </a:xfrm>
        </p:spPr>
        <p:txBody>
          <a:bodyPr>
            <a:normAutofit/>
          </a:bodyPr>
          <a:lstStyle/>
          <a:p>
            <a:pPr algn="ctr"/>
            <a:r>
              <a:rPr lang="ru-RU" sz="2400" dirty="0" err="1"/>
              <a:t>Програми</a:t>
            </a:r>
            <a:r>
              <a:rPr lang="ru-RU" sz="2400" dirty="0"/>
              <a:t> </a:t>
            </a:r>
            <a:r>
              <a:rPr lang="ru-RU" sz="2400" dirty="0" err="1"/>
              <a:t>ведення</a:t>
            </a:r>
            <a:r>
              <a:rPr lang="ru-RU" sz="2400" dirty="0"/>
              <a:t> </a:t>
            </a:r>
            <a:r>
              <a:rPr lang="ru-RU" sz="2400" dirty="0" err="1"/>
              <a:t>хворих</a:t>
            </a:r>
            <a:r>
              <a:rPr lang="ru-RU" sz="2400" dirty="0"/>
              <a:t> в </a:t>
            </a:r>
            <a:r>
              <a:rPr lang="ru-RU" sz="2400" dirty="0" err="1"/>
              <a:t>амбулаторних</a:t>
            </a:r>
            <a:r>
              <a:rPr lang="ru-RU" sz="2400" dirty="0"/>
              <a:t> </a:t>
            </a:r>
            <a:r>
              <a:rPr lang="ru-RU" sz="2400" dirty="0" err="1"/>
              <a:t>умовах</a:t>
            </a:r>
            <a:r>
              <a:rPr lang="ru-RU" sz="2400" dirty="0"/>
              <a:t> при </a:t>
            </a:r>
            <a:r>
              <a:rPr lang="ru-RU" sz="2400" dirty="0" err="1"/>
              <a:t>найбільш</a:t>
            </a:r>
            <a:r>
              <a:rPr lang="ru-RU" sz="2400" dirty="0"/>
              <a:t> </a:t>
            </a:r>
            <a:r>
              <a:rPr lang="ru-RU" sz="2400" dirty="0" err="1"/>
              <a:t>поширених</a:t>
            </a:r>
            <a:r>
              <a:rPr lang="ru-RU" sz="2400" dirty="0"/>
              <a:t> </a:t>
            </a:r>
            <a:r>
              <a:rPr lang="ru-RU" sz="2400" dirty="0" err="1"/>
              <a:t>захворюваннях</a:t>
            </a:r>
            <a:r>
              <a:rPr lang="ru-RU" sz="2400" dirty="0"/>
              <a:t> </a:t>
            </a:r>
            <a:r>
              <a:rPr lang="ru-RU" sz="2400" dirty="0" err="1"/>
              <a:t>серцево-судинної</a:t>
            </a:r>
            <a:r>
              <a:rPr lang="ru-RU" sz="2400" dirty="0"/>
              <a:t> </a:t>
            </a:r>
            <a:r>
              <a:rPr lang="ru-RU" sz="2400" dirty="0" err="1"/>
              <a:t>системи</a:t>
            </a:r>
            <a:r>
              <a:rPr lang="ru-RU" sz="2400" dirty="0"/>
              <a:t> (ГБ, ІХС) – 2 год</a:t>
            </a:r>
            <a:br>
              <a:rPr lang="ru-RU" sz="2400" dirty="0"/>
            </a:br>
            <a:r>
              <a:rPr lang="ru-RU" sz="2400" dirty="0" err="1"/>
              <a:t>Гіпертонічна</a:t>
            </a:r>
            <a:r>
              <a:rPr lang="ru-RU" sz="2400" dirty="0"/>
              <a:t> хвороба: </a:t>
            </a:r>
            <a:r>
              <a:rPr lang="ru-RU" sz="2400" dirty="0" err="1"/>
              <a:t>фактори</a:t>
            </a:r>
            <a:r>
              <a:rPr lang="ru-RU" sz="2400" dirty="0"/>
              <a:t> </a:t>
            </a:r>
            <a:r>
              <a:rPr lang="ru-RU" sz="2400" dirty="0" err="1"/>
              <a:t>ризику</a:t>
            </a:r>
            <a:r>
              <a:rPr lang="ru-RU" sz="2400" dirty="0"/>
              <a:t>, </a:t>
            </a:r>
            <a:r>
              <a:rPr lang="ru-RU" sz="2400" dirty="0" err="1"/>
              <a:t>методи</a:t>
            </a:r>
            <a:r>
              <a:rPr lang="ru-RU" sz="2400" dirty="0"/>
              <a:t> </a:t>
            </a:r>
            <a:r>
              <a:rPr lang="ru-RU" sz="2400" dirty="0" err="1"/>
              <a:t>моніторингу</a:t>
            </a:r>
            <a:r>
              <a:rPr lang="ru-RU" sz="2400" dirty="0"/>
              <a:t> АТ, </a:t>
            </a:r>
            <a:r>
              <a:rPr lang="ru-RU" sz="2400" dirty="0" err="1"/>
              <a:t>неускладнені</a:t>
            </a:r>
            <a:r>
              <a:rPr lang="ru-RU" sz="2400" dirty="0"/>
              <a:t> та </a:t>
            </a:r>
            <a:r>
              <a:rPr lang="ru-RU" sz="2400" dirty="0" err="1"/>
              <a:t>ускладнені</a:t>
            </a:r>
            <a:r>
              <a:rPr lang="ru-RU" sz="2400" dirty="0"/>
              <a:t> </a:t>
            </a:r>
            <a:r>
              <a:rPr lang="ru-RU" sz="2400" dirty="0" err="1"/>
              <a:t>гіпертонічні</a:t>
            </a:r>
            <a:r>
              <a:rPr lang="ru-RU" sz="2400" dirty="0"/>
              <a:t> </a:t>
            </a:r>
            <a:r>
              <a:rPr lang="ru-RU" sz="2400" dirty="0" err="1"/>
              <a:t>кризи</a:t>
            </a:r>
            <a:r>
              <a:rPr lang="ru-RU" sz="2400" dirty="0"/>
              <a:t>, </a:t>
            </a:r>
            <a:r>
              <a:rPr lang="ru-RU" sz="2400" dirty="0" err="1"/>
              <a:t>надання</a:t>
            </a:r>
            <a:r>
              <a:rPr lang="ru-RU" sz="2400" dirty="0"/>
              <a:t> </a:t>
            </a:r>
            <a:r>
              <a:rPr lang="ru-RU" sz="2400" dirty="0" err="1"/>
              <a:t>невідкладної</a:t>
            </a:r>
            <a:r>
              <a:rPr lang="ru-RU" sz="2400" dirty="0"/>
              <a:t> </a:t>
            </a:r>
            <a:r>
              <a:rPr lang="ru-RU" sz="2400" dirty="0" err="1"/>
              <a:t>допомоги</a:t>
            </a:r>
            <a:r>
              <a:rPr lang="ru-RU" sz="2400" dirty="0"/>
              <a:t>, </a:t>
            </a:r>
            <a:r>
              <a:rPr lang="ru-RU" sz="2400" dirty="0" err="1"/>
              <a:t>показання</a:t>
            </a:r>
            <a:r>
              <a:rPr lang="ru-RU" sz="2400" dirty="0"/>
              <a:t> до </a:t>
            </a:r>
            <a:r>
              <a:rPr lang="ru-RU" sz="2400" dirty="0" err="1"/>
              <a:t>госпіталізації</a:t>
            </a:r>
            <a:r>
              <a:rPr lang="ru-RU" sz="2400" dirty="0"/>
              <a:t> – 2 год</a:t>
            </a:r>
            <a:endParaRPr lang="uk-UA" sz="2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10EF8C-499A-201A-2BE2-37EC8DF506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0212" y="188278"/>
            <a:ext cx="8791575" cy="1655762"/>
          </a:xfrm>
        </p:spPr>
        <p:txBody>
          <a:bodyPr/>
          <a:lstStyle/>
          <a:p>
            <a:pPr algn="ctr"/>
            <a:r>
              <a:rPr lang="ru-RU" sz="1600" dirty="0" err="1"/>
              <a:t>Одеський</a:t>
            </a:r>
            <a:r>
              <a:rPr lang="ru-RU" sz="1600" dirty="0"/>
              <a:t> </a:t>
            </a:r>
            <a:r>
              <a:rPr lang="ru-RU" sz="1600" dirty="0" err="1"/>
              <a:t>національний</a:t>
            </a:r>
            <a:r>
              <a:rPr lang="ru-RU" sz="1600" dirty="0"/>
              <a:t> </a:t>
            </a:r>
            <a:r>
              <a:rPr lang="ru-RU" sz="1600" dirty="0" err="1"/>
              <a:t>медичний</a:t>
            </a:r>
            <a:r>
              <a:rPr lang="ru-RU" sz="1600" dirty="0"/>
              <a:t> </a:t>
            </a:r>
            <a:r>
              <a:rPr lang="ru-RU" sz="1600" dirty="0" err="1"/>
              <a:t>університет</a:t>
            </a:r>
            <a:endParaRPr lang="ru-RU" sz="1600" dirty="0"/>
          </a:p>
          <a:p>
            <a:pPr algn="ctr"/>
            <a:r>
              <a:rPr lang="ru-RU" sz="1600" dirty="0"/>
              <a:t>Кафедра </a:t>
            </a:r>
            <a:r>
              <a:rPr lang="ru-RU" sz="1600" dirty="0" err="1"/>
              <a:t>сімейної</a:t>
            </a:r>
            <a:r>
              <a:rPr lang="ru-RU" sz="1600" dirty="0"/>
              <a:t> </a:t>
            </a:r>
            <a:r>
              <a:rPr lang="ru-RU" sz="1600" dirty="0" err="1"/>
              <a:t>медицини</a:t>
            </a:r>
            <a:r>
              <a:rPr lang="ru-RU" sz="1600" dirty="0"/>
              <a:t> та </a:t>
            </a:r>
            <a:r>
              <a:rPr lang="ru-RU" sz="1600" dirty="0" err="1"/>
              <a:t>поліклінічної</a:t>
            </a:r>
            <a:r>
              <a:rPr lang="ru-RU" sz="1600" dirty="0"/>
              <a:t> </a:t>
            </a:r>
            <a:r>
              <a:rPr lang="ru-RU" sz="1600" dirty="0" err="1"/>
              <a:t>терапії</a:t>
            </a:r>
            <a:endParaRPr lang="ru-RU" sz="1600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38563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1F931-AE5C-6285-329B-6A3C8146C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Мета заняття: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EAF7F-18A5-1443-2CD9-5D1BBD4BD9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Набуття</a:t>
            </a:r>
            <a:r>
              <a:rPr lang="ru-RU" dirty="0"/>
              <a:t> студентом </a:t>
            </a:r>
            <a:r>
              <a:rPr lang="ru-RU" dirty="0" err="1"/>
              <a:t>знань</a:t>
            </a:r>
            <a:r>
              <a:rPr lang="ru-RU" dirty="0"/>
              <a:t> </a:t>
            </a:r>
            <a:r>
              <a:rPr lang="ru-RU" dirty="0" err="1"/>
              <a:t>відносно</a:t>
            </a:r>
            <a:r>
              <a:rPr lang="ru-RU" dirty="0"/>
              <a:t>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розповсюджених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 </a:t>
            </a:r>
            <a:r>
              <a:rPr lang="ru-RU" dirty="0" err="1"/>
              <a:t>серцево-судинної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. </a:t>
            </a:r>
            <a:r>
              <a:rPr lang="ru-RU" dirty="0" err="1"/>
              <a:t>Удосконалення</a:t>
            </a:r>
            <a:r>
              <a:rPr lang="ru-RU" dirty="0"/>
              <a:t> </a:t>
            </a:r>
            <a:r>
              <a:rPr lang="ru-RU" dirty="0" err="1"/>
              <a:t>практичних</a:t>
            </a:r>
            <a:r>
              <a:rPr lang="ru-RU" dirty="0"/>
              <a:t> </a:t>
            </a:r>
            <a:r>
              <a:rPr lang="ru-RU" dirty="0" err="1"/>
              <a:t>навичок</a:t>
            </a:r>
            <a:r>
              <a:rPr lang="ru-RU" dirty="0"/>
              <a:t> у </a:t>
            </a:r>
            <a:r>
              <a:rPr lang="ru-RU" dirty="0" err="1"/>
              <a:t>питаннях</a:t>
            </a:r>
            <a:r>
              <a:rPr lang="ru-RU" dirty="0"/>
              <a:t> </a:t>
            </a:r>
            <a:r>
              <a:rPr lang="ru-RU" dirty="0" err="1"/>
              <a:t>діагностики</a:t>
            </a:r>
            <a:r>
              <a:rPr lang="ru-RU" dirty="0"/>
              <a:t> і </a:t>
            </a:r>
            <a:r>
              <a:rPr lang="ru-RU" dirty="0" err="1"/>
              <a:t>лікування</a:t>
            </a:r>
            <a:r>
              <a:rPr lang="ru-RU" dirty="0"/>
              <a:t> ІХС.</a:t>
            </a:r>
          </a:p>
          <a:p>
            <a:r>
              <a:rPr lang="ru-RU" dirty="0" err="1"/>
              <a:t>Удосконалення</a:t>
            </a:r>
            <a:r>
              <a:rPr lang="ru-RU" dirty="0"/>
              <a:t> </a:t>
            </a:r>
            <a:r>
              <a:rPr lang="ru-RU" dirty="0" err="1"/>
              <a:t>практичних</a:t>
            </a:r>
            <a:r>
              <a:rPr lang="ru-RU" dirty="0"/>
              <a:t> </a:t>
            </a:r>
            <a:r>
              <a:rPr lang="ru-RU" dirty="0" err="1"/>
              <a:t>навичок</a:t>
            </a:r>
            <a:r>
              <a:rPr lang="ru-RU" dirty="0"/>
              <a:t> у </a:t>
            </a:r>
            <a:r>
              <a:rPr lang="ru-RU" dirty="0" err="1"/>
              <a:t>питаннях</a:t>
            </a:r>
            <a:r>
              <a:rPr lang="ru-RU" dirty="0"/>
              <a:t> </a:t>
            </a:r>
            <a:r>
              <a:rPr lang="ru-RU" dirty="0" err="1"/>
              <a:t>діагностики</a:t>
            </a:r>
            <a:r>
              <a:rPr lang="ru-RU" dirty="0"/>
              <a:t> і </a:t>
            </a:r>
            <a:r>
              <a:rPr lang="ru-RU" dirty="0" err="1"/>
              <a:t>лікування</a:t>
            </a:r>
            <a:r>
              <a:rPr lang="ru-RU" dirty="0"/>
              <a:t> ГХ.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98783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52ACE-E6F1-3DB7-1FCB-EF0020C16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Основні поняття: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099D6-43C4-90C0-124B-FBF28D694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Поняття ІХС. Фактори ризику розвитку ІХС. Основні принципи лікування пацієнтів з ІХС. </a:t>
            </a:r>
          </a:p>
          <a:p>
            <a:r>
              <a:rPr lang="uk-UA" dirty="0"/>
              <a:t>Поняття ГХ. Фактори ризику розвитку ГХ. Методи моніторингу АТ. </a:t>
            </a:r>
            <a:r>
              <a:rPr lang="uk-UA" dirty="0" err="1"/>
              <a:t>Гіпертензивний</a:t>
            </a:r>
            <a:r>
              <a:rPr lang="uk-UA" dirty="0"/>
              <a:t> криз. Основні принципи лікування пацієнтів з ГХ та ІХС. </a:t>
            </a:r>
          </a:p>
        </p:txBody>
      </p:sp>
    </p:spTree>
    <p:extLst>
      <p:ext uri="{BB962C8B-B14F-4D97-AF65-F5344CB8AC3E}">
        <p14:creationId xmlns:p14="http://schemas.microsoft.com/office/powerpoint/2010/main" val="1382696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49E2B46-88E0-3F60-2113-5542381A43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1" y="164494"/>
            <a:ext cx="9905998" cy="1478570"/>
          </a:xfrm>
        </p:spPr>
        <p:txBody>
          <a:bodyPr/>
          <a:lstStyle/>
          <a:p>
            <a:pPr algn="ctr">
              <a:defRPr/>
            </a:pPr>
            <a:r>
              <a:rPr lang="uk-UA" dirty="0"/>
              <a:t>Визначення</a:t>
            </a: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DA7A1FE-FF11-18FB-CDEA-26C4EFCAB4E8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863600" y="1643064"/>
            <a:ext cx="9423400" cy="4452937"/>
          </a:xfrm>
        </p:spPr>
        <p:txBody>
          <a:bodyPr>
            <a:normAutofit/>
          </a:bodyPr>
          <a:lstStyle/>
          <a:p>
            <a:pPr marL="274320" indent="-274320">
              <a:lnSpc>
                <a:spcPct val="90000"/>
              </a:lnSpc>
              <a:buNone/>
              <a:defRPr/>
            </a:pPr>
            <a:r>
              <a:rPr lang="uk-UA" sz="2800" i="1" dirty="0">
                <a:latin typeface="Arial" pitchFamily="34" charset="0"/>
                <a:cs typeface="Arial" pitchFamily="34" charset="0"/>
              </a:rPr>
              <a:t>  Ішемічна хвороба серця (за визначенням ВООЗ) – невідповідність між потребою міокарда в кисні та його доставкою</a:t>
            </a:r>
            <a:r>
              <a:rPr lang="uk-UA" sz="2800" dirty="0">
                <a:latin typeface="Arial" pitchFamily="34" charset="0"/>
                <a:cs typeface="Arial" pitchFamily="34" charset="0"/>
              </a:rPr>
              <a:t> </a:t>
            </a:r>
          </a:p>
          <a:p>
            <a:pPr marL="274320" indent="-274320">
              <a:lnSpc>
                <a:spcPct val="90000"/>
              </a:lnSpc>
              <a:buNone/>
              <a:defRPr/>
            </a:pPr>
            <a:r>
              <a:rPr lang="uk-UA" sz="2800" dirty="0">
                <a:latin typeface="Arial" pitchFamily="34" charset="0"/>
                <a:cs typeface="Arial" pitchFamily="34" charset="0"/>
              </a:rPr>
              <a:t> </a:t>
            </a:r>
          </a:p>
          <a:p>
            <a:pPr marL="274320" indent="-274320">
              <a:lnSpc>
                <a:spcPct val="90000"/>
              </a:lnSpc>
              <a:buNone/>
              <a:defRPr/>
            </a:pPr>
            <a:r>
              <a:rPr lang="en-US" sz="2800" dirty="0" err="1">
                <a:latin typeface="Arial" pitchFamily="34" charset="0"/>
                <a:cs typeface="Arial" pitchFamily="34" charset="0"/>
              </a:rPr>
              <a:t>Ішемі́чна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хворо́ба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се́рця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(ІХС)—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патологічний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стан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що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характеризується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абсолютним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або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відносним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порушенням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кровопостачання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міокарду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внаслідок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800" dirty="0">
                <a:latin typeface="Arial" pitchFamily="34" charset="0"/>
                <a:cs typeface="Arial" pitchFamily="34" charset="0"/>
              </a:rPr>
              <a:t>у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раження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коронарних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артерій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серця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.</a:t>
            </a:r>
            <a:endParaRPr lang="uk-UA" sz="2800" dirty="0">
              <a:latin typeface="Arial" pitchFamily="34" charset="0"/>
              <a:cs typeface="Arial" pitchFamily="34" charset="0"/>
            </a:endParaRPr>
          </a:p>
          <a:p>
            <a:pPr marL="274320" indent="-274320">
              <a:lnSpc>
                <a:spcPct val="90000"/>
              </a:lnSpc>
              <a:buNone/>
              <a:defRPr/>
            </a:pPr>
            <a:r>
              <a:rPr lang="uk-UA" sz="2800" dirty="0">
                <a:latin typeface="Arial" pitchFamily="34" charset="0"/>
                <a:cs typeface="Arial" pitchFamily="34" charset="0"/>
              </a:rPr>
              <a:t>    </a:t>
            </a:r>
          </a:p>
        </p:txBody>
      </p:sp>
    </p:spTree>
  </p:cSld>
  <p:clrMapOvr>
    <a:masterClrMapping/>
  </p:clrMapOvr>
  <p:transition spd="med"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extBox 1048602"/>
          <p:cNvSpPr txBox="1"/>
          <p:nvPr/>
        </p:nvSpPr>
        <p:spPr>
          <a:xfrm>
            <a:off x="600614" y="969311"/>
            <a:ext cx="11302499" cy="57302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en-US" sz="3100" b="1" i="1" dirty="0">
                <a:solidFill>
                  <a:srgbClr val="008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 </a:t>
            </a:r>
            <a:r>
              <a:rPr lang="uk-UA" altLang="en-US" sz="3100" b="1" i="1" dirty="0">
                <a:solidFill>
                  <a:srgbClr val="008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Стенокардія</a:t>
            </a:r>
            <a:r>
              <a:rPr lang="uk-UA" altLang="en-US" sz="3100" dirty="0">
                <a:solidFill>
                  <a:srgbClr val="FFFFFF"/>
                </a:solidFill>
              </a:rPr>
              <a:t> — це клінічний синдром</a:t>
            </a:r>
            <a:r>
              <a:rPr lang="en-US" altLang="en-US" sz="3100" dirty="0">
                <a:solidFill>
                  <a:srgbClr val="FFFFFF"/>
                </a:solidFill>
              </a:rPr>
              <a:t> </a:t>
            </a:r>
            <a:r>
              <a:rPr lang="uk-UA" altLang="en-US" sz="3100" dirty="0">
                <a:solidFill>
                  <a:srgbClr val="FFFFFF"/>
                </a:solidFill>
              </a:rPr>
              <a:t>ішемічної</a:t>
            </a:r>
            <a:r>
              <a:rPr lang="en-US" altLang="en-US" sz="3100" dirty="0">
                <a:solidFill>
                  <a:srgbClr val="FFFFFF"/>
                </a:solidFill>
              </a:rPr>
              <a:t> </a:t>
            </a:r>
            <a:r>
              <a:rPr lang="uk-UA" altLang="en-US" sz="3100" dirty="0">
                <a:solidFill>
                  <a:srgbClr val="FFFFFF"/>
                </a:solidFill>
              </a:rPr>
              <a:t>хвороби</a:t>
            </a:r>
            <a:r>
              <a:rPr lang="en-US" altLang="en-US" sz="3100" dirty="0">
                <a:solidFill>
                  <a:srgbClr val="FFFFFF"/>
                </a:solidFill>
              </a:rPr>
              <a:t> </a:t>
            </a:r>
            <a:r>
              <a:rPr lang="uk-UA" altLang="en-US" sz="3100" dirty="0">
                <a:solidFill>
                  <a:srgbClr val="FFFFFF"/>
                </a:solidFill>
              </a:rPr>
              <a:t>серця</a:t>
            </a:r>
            <a:r>
              <a:rPr lang="en-US" altLang="en-US" sz="3100" dirty="0">
                <a:solidFill>
                  <a:srgbClr val="FFFFFF"/>
                </a:solidFill>
              </a:rPr>
              <a:t>(</a:t>
            </a:r>
            <a:r>
              <a:rPr lang="uk-UA" altLang="en-US" sz="3100" dirty="0">
                <a:solidFill>
                  <a:srgbClr val="FFFFFF"/>
                </a:solidFill>
              </a:rPr>
              <a:t>ІХС</a:t>
            </a:r>
            <a:r>
              <a:rPr lang="en-US" altLang="en-US" sz="3100" dirty="0">
                <a:solidFill>
                  <a:srgbClr val="FFFFFF"/>
                </a:solidFill>
              </a:rPr>
              <a:t>)</a:t>
            </a:r>
            <a:r>
              <a:rPr lang="uk-UA" altLang="en-US" sz="3100" dirty="0">
                <a:solidFill>
                  <a:srgbClr val="FFFFFF"/>
                </a:solidFill>
              </a:rPr>
              <a:t>, що характеризується епізодом</a:t>
            </a:r>
            <a:r>
              <a:rPr lang="en-US" altLang="en-US" sz="3100" dirty="0">
                <a:solidFill>
                  <a:srgbClr val="FFFFFF"/>
                </a:solidFill>
              </a:rPr>
              <a:t>  </a:t>
            </a:r>
            <a:r>
              <a:rPr lang="uk-UA" altLang="en-US" sz="3100" dirty="0" err="1">
                <a:solidFill>
                  <a:srgbClr val="FFFFFF"/>
                </a:solidFill>
              </a:rPr>
              <a:t>нападоподібного</a:t>
            </a:r>
            <a:r>
              <a:rPr lang="en-US" altLang="en-US" sz="3100" dirty="0">
                <a:solidFill>
                  <a:srgbClr val="FFFFFF"/>
                </a:solidFill>
              </a:rPr>
              <a:t> </a:t>
            </a:r>
            <a:r>
              <a:rPr lang="uk-UA" altLang="en-US" sz="3100" dirty="0">
                <a:solidFill>
                  <a:srgbClr val="FFFFFF"/>
                </a:solidFill>
              </a:rPr>
              <a:t>стискаючого</a:t>
            </a:r>
            <a:r>
              <a:rPr lang="en-US" altLang="en-US" sz="3100" dirty="0">
                <a:solidFill>
                  <a:srgbClr val="FFFFFF"/>
                </a:solidFill>
              </a:rPr>
              <a:t>,</a:t>
            </a:r>
            <a:r>
              <a:rPr lang="uk-UA" altLang="en-US" sz="3100" dirty="0">
                <a:solidFill>
                  <a:srgbClr val="FFFFFF"/>
                </a:solidFill>
              </a:rPr>
              <a:t> пекучого</a:t>
            </a:r>
            <a:r>
              <a:rPr lang="en-US" altLang="en-US" sz="3100" dirty="0">
                <a:solidFill>
                  <a:srgbClr val="FFFFFF"/>
                </a:solidFill>
              </a:rPr>
              <a:t> </a:t>
            </a:r>
            <a:r>
              <a:rPr lang="uk-UA" altLang="en-US" sz="3100" dirty="0" err="1">
                <a:solidFill>
                  <a:srgbClr val="FFFFFF"/>
                </a:solidFill>
              </a:rPr>
              <a:t>загрудинного</a:t>
            </a:r>
            <a:r>
              <a:rPr lang="en-US" altLang="en-US" sz="3100" dirty="0">
                <a:solidFill>
                  <a:srgbClr val="FFFFFF"/>
                </a:solidFill>
              </a:rPr>
              <a:t> </a:t>
            </a:r>
            <a:r>
              <a:rPr lang="uk-UA" altLang="en-US" sz="3100" dirty="0">
                <a:solidFill>
                  <a:srgbClr val="FFFFFF"/>
                </a:solidFill>
              </a:rPr>
              <a:t>болю  (або відчуттям</a:t>
            </a:r>
            <a:r>
              <a:rPr lang="en-US" altLang="en-US" sz="3100" dirty="0">
                <a:solidFill>
                  <a:srgbClr val="FFFFFF"/>
                </a:solidFill>
              </a:rPr>
              <a:t> </a:t>
            </a:r>
            <a:r>
              <a:rPr lang="uk-UA" altLang="en-US" sz="3100" dirty="0">
                <a:solidFill>
                  <a:srgbClr val="FFFFFF"/>
                </a:solidFill>
              </a:rPr>
              <a:t>дискомфорту</a:t>
            </a:r>
            <a:r>
              <a:rPr lang="en-US" altLang="en-US" sz="3100" dirty="0">
                <a:solidFill>
                  <a:srgbClr val="FFFFFF"/>
                </a:solidFill>
              </a:rPr>
              <a:t> </a:t>
            </a:r>
            <a:r>
              <a:rPr lang="uk-UA" altLang="en-US" sz="3100" dirty="0">
                <a:solidFill>
                  <a:srgbClr val="FFFFFF"/>
                </a:solidFill>
              </a:rPr>
              <a:t>за</a:t>
            </a:r>
            <a:r>
              <a:rPr lang="en-US" altLang="en-US" sz="3100" dirty="0">
                <a:solidFill>
                  <a:srgbClr val="FFFFFF"/>
                </a:solidFill>
              </a:rPr>
              <a:t>  </a:t>
            </a:r>
            <a:r>
              <a:rPr lang="uk-UA" altLang="en-US" sz="3100" dirty="0">
                <a:solidFill>
                  <a:srgbClr val="FFFFFF"/>
                </a:solidFill>
              </a:rPr>
              <a:t>грудиною) внаслідок</a:t>
            </a:r>
            <a:r>
              <a:rPr lang="en-US" altLang="en-US" sz="3100" dirty="0">
                <a:solidFill>
                  <a:srgbClr val="FFFFFF"/>
                </a:solidFill>
              </a:rPr>
              <a:t> </a:t>
            </a:r>
            <a:r>
              <a:rPr lang="uk-UA" altLang="en-US" sz="3100" dirty="0">
                <a:solidFill>
                  <a:srgbClr val="FFFFFF"/>
                </a:solidFill>
              </a:rPr>
              <a:t>оборотної ішемії міокарда, викликаної зазвичай фізичним навантаженням або стресом (біль, однак, може також виникати спонтанно)</a:t>
            </a:r>
            <a:r>
              <a:rPr lang="en-US" altLang="en-US" sz="3100" dirty="0">
                <a:solidFill>
                  <a:srgbClr val="FFFFFF"/>
                </a:solidFill>
              </a:rPr>
              <a:t>, </a:t>
            </a:r>
            <a:r>
              <a:rPr lang="uk-UA" altLang="en-US" sz="3100" dirty="0">
                <a:solidFill>
                  <a:srgbClr val="FFFFFF"/>
                </a:solidFill>
              </a:rPr>
              <a:t>не пов’язаної з некрозом </a:t>
            </a:r>
            <a:r>
              <a:rPr lang="uk-UA" altLang="en-US" sz="3100" dirty="0" err="1">
                <a:solidFill>
                  <a:srgbClr val="FFFFFF"/>
                </a:solidFill>
              </a:rPr>
              <a:t>кардіоміоцитів</a:t>
            </a:r>
            <a:r>
              <a:rPr lang="en-US" altLang="en-US" sz="3100" dirty="0">
                <a:solidFill>
                  <a:srgbClr val="FFFFFF"/>
                </a:solidFill>
              </a:rPr>
              <a:t> </a:t>
            </a:r>
            <a:r>
              <a:rPr lang="uk-UA" altLang="en-US" sz="3100" dirty="0">
                <a:solidFill>
                  <a:srgbClr val="FFFFFF"/>
                </a:solidFill>
              </a:rPr>
              <a:t>і</a:t>
            </a:r>
            <a:r>
              <a:rPr lang="en-US" altLang="en-US" sz="3100" dirty="0">
                <a:solidFill>
                  <a:srgbClr val="FFFFFF"/>
                </a:solidFill>
              </a:rPr>
              <a:t> </a:t>
            </a:r>
            <a:r>
              <a:rPr lang="uk-UA" altLang="en-US" sz="3100" dirty="0" err="1">
                <a:solidFill>
                  <a:srgbClr val="FFFFFF"/>
                </a:solidFill>
              </a:rPr>
              <a:t>купірується</a:t>
            </a:r>
            <a:r>
              <a:rPr lang="en-US" altLang="en-US" sz="3100" dirty="0">
                <a:solidFill>
                  <a:srgbClr val="FFFFFF"/>
                </a:solidFill>
              </a:rPr>
              <a:t> </a:t>
            </a:r>
            <a:r>
              <a:rPr lang="uk-UA" altLang="en-US" sz="3100" dirty="0">
                <a:solidFill>
                  <a:srgbClr val="FFFFFF"/>
                </a:solidFill>
              </a:rPr>
              <a:t>прийомом</a:t>
            </a:r>
            <a:r>
              <a:rPr lang="en-US" altLang="en-US" sz="3100" dirty="0">
                <a:solidFill>
                  <a:srgbClr val="FFFFFF"/>
                </a:solidFill>
              </a:rPr>
              <a:t>  </a:t>
            </a:r>
            <a:r>
              <a:rPr lang="uk-UA" altLang="en-US" sz="3100" dirty="0" err="1">
                <a:solidFill>
                  <a:srgbClr val="FFFFFF"/>
                </a:solidFill>
              </a:rPr>
              <a:t>сублінгвально</a:t>
            </a:r>
            <a:r>
              <a:rPr lang="en-US" altLang="en-US" sz="3100" dirty="0">
                <a:solidFill>
                  <a:srgbClr val="FFFFFF"/>
                </a:solidFill>
              </a:rPr>
              <a:t> </a:t>
            </a:r>
            <a:r>
              <a:rPr lang="uk-UA" altLang="en-US" sz="3100" dirty="0">
                <a:solidFill>
                  <a:srgbClr val="FFFFFF"/>
                </a:solidFill>
              </a:rPr>
              <a:t>нітрогліцерину</a:t>
            </a:r>
            <a:r>
              <a:rPr lang="en-US" altLang="en-US" sz="3100" dirty="0">
                <a:solidFill>
                  <a:srgbClr val="FFFFFF"/>
                </a:solidFill>
              </a:rPr>
              <a:t> </a:t>
            </a:r>
            <a:r>
              <a:rPr lang="uk-UA" altLang="en-US" sz="3100" dirty="0">
                <a:solidFill>
                  <a:srgbClr val="FFFFFF"/>
                </a:solidFill>
              </a:rPr>
              <a:t>дозою</a:t>
            </a:r>
            <a:r>
              <a:rPr lang="en-US" altLang="en-US" sz="3100" dirty="0">
                <a:solidFill>
                  <a:srgbClr val="FFFFFF"/>
                </a:solidFill>
              </a:rPr>
              <a:t> 0,0005 </a:t>
            </a:r>
            <a:r>
              <a:rPr lang="uk-UA" altLang="en-US" sz="3100" dirty="0">
                <a:solidFill>
                  <a:srgbClr val="FFFFFF"/>
                </a:solidFill>
              </a:rPr>
              <a:t>мг</a:t>
            </a:r>
            <a:r>
              <a:rPr lang="en-US" altLang="en-US" sz="3100" dirty="0">
                <a:solidFill>
                  <a:srgbClr val="FFFFFF"/>
                </a:solidFill>
              </a:rPr>
              <a:t> </a:t>
            </a:r>
            <a:r>
              <a:rPr lang="uk-UA" altLang="en-US" sz="3100" dirty="0">
                <a:solidFill>
                  <a:srgbClr val="FFFFFF"/>
                </a:solidFill>
              </a:rPr>
              <a:t>з</a:t>
            </a:r>
            <a:r>
              <a:rPr lang="en-US" altLang="en-US" sz="3100" dirty="0">
                <a:solidFill>
                  <a:srgbClr val="FFFFFF"/>
                </a:solidFill>
              </a:rPr>
              <a:t> </a:t>
            </a:r>
            <a:r>
              <a:rPr lang="uk-UA" altLang="en-US" sz="3100" dirty="0">
                <a:solidFill>
                  <a:srgbClr val="FFFFFF"/>
                </a:solidFill>
              </a:rPr>
              <a:t>інтервалом</a:t>
            </a:r>
            <a:r>
              <a:rPr lang="en-US" altLang="en-US" sz="3100" dirty="0">
                <a:solidFill>
                  <a:srgbClr val="FFFFFF"/>
                </a:solidFill>
              </a:rPr>
              <a:t> 5-10 </a:t>
            </a:r>
            <a:r>
              <a:rPr lang="uk-UA" altLang="en-US" sz="3100" dirty="0">
                <a:solidFill>
                  <a:srgbClr val="FFFFFF"/>
                </a:solidFill>
              </a:rPr>
              <a:t>хв</a:t>
            </a:r>
            <a:r>
              <a:rPr lang="en-US" altLang="en-US" sz="3100" dirty="0">
                <a:solidFill>
                  <a:srgbClr val="FFFFFF"/>
                </a:solidFill>
              </a:rPr>
              <a:t>. </a:t>
            </a:r>
            <a:endParaRPr lang="uk-UA" sz="3100" dirty="0">
              <a:solidFill>
                <a:srgbClr val="FFFFFF"/>
              </a:solidFill>
            </a:endParaRPr>
          </a:p>
          <a:p>
            <a:r>
              <a:rPr lang="en-US" altLang="en-US" sz="3100" dirty="0">
                <a:solidFill>
                  <a:srgbClr val="FFFFFF"/>
                </a:solidFill>
              </a:rPr>
              <a:t>  </a:t>
            </a:r>
            <a:r>
              <a:rPr lang="uk-UA" altLang="en-US" sz="3100" dirty="0">
                <a:solidFill>
                  <a:srgbClr val="FFFFFF"/>
                </a:solidFill>
              </a:rPr>
              <a:t>Є проявом недостатнього постачання кисню відносно потреби </a:t>
            </a:r>
            <a:r>
              <a:rPr lang="uk-UA" altLang="en-US" sz="3100" dirty="0" err="1">
                <a:solidFill>
                  <a:srgbClr val="FFFFFF"/>
                </a:solidFill>
              </a:rPr>
              <a:t>міокарда.В</a:t>
            </a:r>
            <a:r>
              <a:rPr lang="en-US" altLang="en-US" sz="3100" dirty="0">
                <a:solidFill>
                  <a:srgbClr val="FFFFFF"/>
                </a:solidFill>
              </a:rPr>
              <a:t> </a:t>
            </a:r>
            <a:r>
              <a:rPr lang="uk-UA" altLang="en-US" sz="3100" dirty="0">
                <a:solidFill>
                  <a:srgbClr val="FFFFFF"/>
                </a:solidFill>
              </a:rPr>
              <a:t>народі</a:t>
            </a:r>
            <a:r>
              <a:rPr lang="en-US" altLang="en-US" sz="3100" dirty="0">
                <a:solidFill>
                  <a:srgbClr val="FFFFFF"/>
                </a:solidFill>
              </a:rPr>
              <a:t> </a:t>
            </a:r>
            <a:r>
              <a:rPr lang="uk-UA" altLang="en-US" sz="3100" dirty="0">
                <a:solidFill>
                  <a:srgbClr val="FFFFFF"/>
                </a:solidFill>
              </a:rPr>
              <a:t>називають</a:t>
            </a:r>
            <a:r>
              <a:rPr lang="en-US" altLang="en-US" sz="3100" dirty="0">
                <a:solidFill>
                  <a:srgbClr val="FFFFFF"/>
                </a:solidFill>
              </a:rPr>
              <a:t> </a:t>
            </a:r>
            <a:r>
              <a:rPr lang="uk-UA" altLang="en-US" sz="3100" dirty="0">
                <a:solidFill>
                  <a:srgbClr val="FFFFFF"/>
                </a:solidFill>
              </a:rPr>
              <a:t>цей</a:t>
            </a:r>
            <a:r>
              <a:rPr lang="en-US" altLang="en-US" sz="3100" dirty="0">
                <a:solidFill>
                  <a:srgbClr val="FFFFFF"/>
                </a:solidFill>
              </a:rPr>
              <a:t> </a:t>
            </a:r>
            <a:r>
              <a:rPr lang="uk-UA" altLang="en-US" sz="3100" dirty="0">
                <a:solidFill>
                  <a:srgbClr val="FFFFFF"/>
                </a:solidFill>
              </a:rPr>
              <a:t>синдром</a:t>
            </a:r>
            <a:r>
              <a:rPr lang="en-US" altLang="en-US" sz="3100" dirty="0">
                <a:solidFill>
                  <a:srgbClr val="FFFFFF"/>
                </a:solidFill>
              </a:rPr>
              <a:t> "</a:t>
            </a:r>
            <a:r>
              <a:rPr lang="uk-UA" altLang="en-US" sz="3100" dirty="0">
                <a:solidFill>
                  <a:srgbClr val="FFFFFF"/>
                </a:solidFill>
              </a:rPr>
              <a:t>грудною</a:t>
            </a:r>
            <a:r>
              <a:rPr lang="en-US" altLang="en-US" sz="3100" dirty="0">
                <a:solidFill>
                  <a:srgbClr val="FFFFFF"/>
                </a:solidFill>
              </a:rPr>
              <a:t> </a:t>
            </a:r>
            <a:r>
              <a:rPr lang="uk-UA" altLang="en-US" sz="3100" dirty="0">
                <a:solidFill>
                  <a:srgbClr val="FFFFFF"/>
                </a:solidFill>
              </a:rPr>
              <a:t>жабою</a:t>
            </a:r>
            <a:r>
              <a:rPr lang="en-US" altLang="en-US" sz="3100" dirty="0">
                <a:solidFill>
                  <a:srgbClr val="FFFFFF"/>
                </a:solidFill>
              </a:rPr>
              <a:t>".</a:t>
            </a:r>
            <a:r>
              <a:rPr lang="uk-UA" altLang="en-US" sz="3100" dirty="0">
                <a:solidFill>
                  <a:srgbClr val="FFFFFF"/>
                </a:solidFill>
              </a:rPr>
              <a:t> </a:t>
            </a:r>
            <a:endParaRPr lang="uk-UA" sz="31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Рисунок 2097159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521962" y="1947854"/>
            <a:ext cx="5670037" cy="5248732"/>
          </a:xfrm>
          <a:prstGeom prst="rect">
            <a:avLst/>
          </a:prstGeom>
        </p:spPr>
      </p:pic>
      <p:grpSp>
        <p:nvGrpSpPr>
          <p:cNvPr id="53" name="组合 3"/>
          <p:cNvGrpSpPr/>
          <p:nvPr/>
        </p:nvGrpSpPr>
        <p:grpSpPr bwMode="auto">
          <a:xfrm>
            <a:off x="0" y="4486954"/>
            <a:ext cx="8123383" cy="2488405"/>
            <a:chOff x="-37347" y="1276350"/>
            <a:chExt cx="12229347" cy="5581650"/>
          </a:xfrm>
          <a:solidFill>
            <a:schemeClr val="bg1"/>
          </a:solidFill>
        </p:grpSpPr>
        <p:sp>
          <p:nvSpPr>
            <p:cNvPr id="1048608" name="等腰三角形 84"/>
            <p:cNvSpPr/>
            <p:nvPr/>
          </p:nvSpPr>
          <p:spPr>
            <a:xfrm>
              <a:off x="1791340" y="5741988"/>
              <a:ext cx="10400660" cy="1116012"/>
            </a:xfrm>
            <a:prstGeom prst="triangle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48609" name="等腰三角形 85"/>
            <p:cNvSpPr/>
            <p:nvPr/>
          </p:nvSpPr>
          <p:spPr>
            <a:xfrm>
              <a:off x="-37347" y="1276350"/>
              <a:ext cx="2495396" cy="5581650"/>
            </a:xfrm>
            <a:prstGeom prst="triangle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048610" name="TextBox 1048609"/>
          <p:cNvSpPr txBox="1"/>
          <p:nvPr/>
        </p:nvSpPr>
        <p:spPr>
          <a:xfrm>
            <a:off x="771525" y="800099"/>
            <a:ext cx="7118963" cy="397031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3600" dirty="0">
                <a:solidFill>
                  <a:srgbClr val="FFFFFF"/>
                </a:solidFill>
              </a:rPr>
              <a:t>Стенокардію характеризують:</a:t>
            </a:r>
            <a:endParaRPr lang="uk-UA" sz="3600" dirty="0">
              <a:solidFill>
                <a:srgbClr val="FFFFFF"/>
              </a:solidFill>
            </a:endParaRPr>
          </a:p>
          <a:p>
            <a:endParaRPr lang="uk-UA" sz="3600" dirty="0">
              <a:solidFill>
                <a:srgbClr val="FFFFFF"/>
              </a:solidFill>
            </a:endParaRPr>
          </a:p>
          <a:p>
            <a:r>
              <a:rPr lang="uk-UA" altLang="en-US" sz="3600" dirty="0">
                <a:solidFill>
                  <a:srgbClr val="FFFFFF"/>
                </a:solidFill>
              </a:rPr>
              <a:t>• </a:t>
            </a:r>
            <a:r>
              <a:rPr lang="uk-UA" altLang="en-US" sz="3600" dirty="0" err="1">
                <a:solidFill>
                  <a:srgbClr val="FFFFFF"/>
                </a:solidFill>
              </a:rPr>
              <a:t>пароксизмальність</a:t>
            </a:r>
            <a:r>
              <a:rPr lang="uk-UA" altLang="en-US" sz="3600" dirty="0">
                <a:solidFill>
                  <a:srgbClr val="FFFFFF"/>
                </a:solidFill>
              </a:rPr>
              <a:t>;</a:t>
            </a:r>
            <a:endParaRPr lang="uk-UA" sz="3600" dirty="0">
              <a:solidFill>
                <a:srgbClr val="FFFFFF"/>
              </a:solidFill>
            </a:endParaRPr>
          </a:p>
          <a:p>
            <a:r>
              <a:rPr lang="uk-UA" altLang="en-US" sz="3600" dirty="0">
                <a:solidFill>
                  <a:srgbClr val="FFFFFF"/>
                </a:solidFill>
              </a:rPr>
              <a:t>• короткочасність;</a:t>
            </a:r>
            <a:endParaRPr lang="uk-UA" sz="3600" dirty="0">
              <a:solidFill>
                <a:srgbClr val="FFFFFF"/>
              </a:solidFill>
            </a:endParaRPr>
          </a:p>
          <a:p>
            <a:r>
              <a:rPr lang="uk-UA" altLang="en-US" sz="3600" dirty="0">
                <a:solidFill>
                  <a:srgbClr val="FFFFFF"/>
                </a:solidFill>
              </a:rPr>
              <a:t>• чіткий і швидкий </a:t>
            </a:r>
          </a:p>
          <a:p>
            <a:r>
              <a:rPr lang="uk-UA" altLang="en-US" sz="3600" dirty="0">
                <a:solidFill>
                  <a:srgbClr val="FFFFFF"/>
                </a:solidFill>
              </a:rPr>
              <a:t>терапевтичний ефект від </a:t>
            </a:r>
            <a:endParaRPr lang="uk-UA" sz="3600" dirty="0">
              <a:solidFill>
                <a:srgbClr val="FFFFFF"/>
              </a:solidFill>
            </a:endParaRPr>
          </a:p>
          <a:p>
            <a:r>
              <a:rPr lang="uk-UA" altLang="en-US" sz="3600" dirty="0">
                <a:solidFill>
                  <a:srgbClr val="FFFFFF"/>
                </a:solidFill>
              </a:rPr>
              <a:t>прийому нітратів.</a:t>
            </a:r>
            <a:endParaRPr lang="uk-UA" sz="36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TextBox 1048621"/>
          <p:cNvSpPr txBox="1"/>
          <p:nvPr/>
        </p:nvSpPr>
        <p:spPr>
          <a:xfrm>
            <a:off x="330366" y="1387474"/>
            <a:ext cx="7954671" cy="49682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sz="2700" dirty="0">
                <a:solidFill>
                  <a:srgbClr val="FFFFFF"/>
                </a:solidFill>
              </a:rPr>
              <a:t>Класифікація больового синдрому у грудній клітині</a:t>
            </a:r>
          </a:p>
          <a:p>
            <a:r>
              <a:rPr lang="uk-UA" sz="2700" dirty="0">
                <a:solidFill>
                  <a:srgbClr val="FFFFFF"/>
                </a:solidFill>
              </a:rPr>
              <a:t> </a:t>
            </a:r>
          </a:p>
          <a:p>
            <a:r>
              <a:rPr lang="uk-UA" altLang="en-US" sz="2700" dirty="0">
                <a:solidFill>
                  <a:srgbClr val="FFFFFF"/>
                </a:solidFill>
              </a:rPr>
              <a:t>І</a:t>
            </a:r>
            <a:r>
              <a:rPr lang="en-US" altLang="en-US" sz="2700" b="1" i="1" dirty="0">
                <a:solidFill>
                  <a:srgbClr val="FFFFFF"/>
                </a:solidFill>
              </a:rPr>
              <a:t>. </a:t>
            </a:r>
            <a:r>
              <a:rPr lang="uk-UA" sz="2700" b="1" i="1" dirty="0">
                <a:solidFill>
                  <a:srgbClr val="FFFFFF"/>
                </a:solidFill>
              </a:rPr>
              <a:t>Типова стенокардія (напевно) </a:t>
            </a:r>
          </a:p>
          <a:p>
            <a:r>
              <a:rPr lang="uk-UA" sz="2700" dirty="0">
                <a:solidFill>
                  <a:srgbClr val="FFFFFF"/>
                </a:solidFill>
              </a:rPr>
              <a:t>За наявності усіх 3-х з наступних характеристик: </a:t>
            </a:r>
          </a:p>
          <a:p>
            <a:r>
              <a:rPr lang="en-US" sz="2700" dirty="0">
                <a:solidFill>
                  <a:srgbClr val="FFFFFF"/>
                </a:solidFill>
              </a:rPr>
              <a:t>   </a:t>
            </a:r>
            <a:r>
              <a:rPr lang="uk-UA" sz="2700" dirty="0">
                <a:solidFill>
                  <a:srgbClr val="FFFFFF"/>
                </a:solidFill>
              </a:rPr>
              <a:t>1) </a:t>
            </a:r>
            <a:r>
              <a:rPr lang="uk-UA" sz="2700" dirty="0" err="1">
                <a:solidFill>
                  <a:srgbClr val="FFFFFF"/>
                </a:solidFill>
              </a:rPr>
              <a:t>загрудинний</a:t>
            </a:r>
            <a:r>
              <a:rPr lang="uk-UA" sz="2700" dirty="0">
                <a:solidFill>
                  <a:srgbClr val="FFFFFF"/>
                </a:solidFill>
              </a:rPr>
              <a:t> біль/дискомфорт відповідної </a:t>
            </a:r>
          </a:p>
          <a:p>
            <a:r>
              <a:rPr lang="uk-UA" sz="2700" dirty="0">
                <a:solidFill>
                  <a:srgbClr val="FFFFFF"/>
                </a:solidFill>
              </a:rPr>
              <a:t> якості та тривалості </a:t>
            </a:r>
          </a:p>
          <a:p>
            <a:r>
              <a:rPr lang="en-US" sz="2700" dirty="0">
                <a:solidFill>
                  <a:srgbClr val="FFFFFF"/>
                </a:solidFill>
              </a:rPr>
              <a:t>  </a:t>
            </a:r>
            <a:r>
              <a:rPr lang="uk-UA" sz="2700" dirty="0">
                <a:solidFill>
                  <a:srgbClr val="FFFFFF"/>
                </a:solidFill>
              </a:rPr>
              <a:t> 2) провокується фізичними навантаженнями чи  емоційним стресом </a:t>
            </a:r>
          </a:p>
          <a:p>
            <a:r>
              <a:rPr lang="uk-UA" sz="2700" dirty="0">
                <a:solidFill>
                  <a:srgbClr val="FFFFFF"/>
                </a:solidFill>
              </a:rPr>
              <a:t> 3) усувається після відпочинку та/чи прийому </a:t>
            </a:r>
          </a:p>
          <a:p>
            <a:r>
              <a:rPr lang="uk-UA" sz="2700" dirty="0">
                <a:solidFill>
                  <a:srgbClr val="FFFFFF"/>
                </a:solidFill>
              </a:rPr>
              <a:t> нітратів протягом кількох хвилин.</a:t>
            </a:r>
          </a:p>
        </p:txBody>
      </p:sp>
      <p:sp>
        <p:nvSpPr>
          <p:cNvPr id="1048623" name="TextBox 1048622"/>
          <p:cNvSpPr txBox="1"/>
          <p:nvPr/>
        </p:nvSpPr>
        <p:spPr>
          <a:xfrm>
            <a:off x="4095999" y="273050"/>
            <a:ext cx="4000000" cy="6121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3500" b="1">
                <a:solidFill>
                  <a:srgbClr val="000000"/>
                </a:solidFill>
              </a:rPr>
              <a:t>2. </a:t>
            </a:r>
            <a:r>
              <a:rPr lang="uk-UA" altLang="en-US" sz="3500" b="1">
                <a:solidFill>
                  <a:srgbClr val="000000"/>
                </a:solidFill>
              </a:rPr>
              <a:t>Класифікація</a:t>
            </a:r>
            <a:endParaRPr lang="uk-UA" sz="3500" b="1">
              <a:solidFill>
                <a:srgbClr val="000000"/>
              </a:solidFill>
            </a:endParaRPr>
          </a:p>
        </p:txBody>
      </p:sp>
      <p:pic>
        <p:nvPicPr>
          <p:cNvPr id="2097161" name="Рисунок 2097160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8019362" y="0"/>
            <a:ext cx="417263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Рисунок 209716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448958" y="0"/>
            <a:ext cx="4743042" cy="6870242"/>
          </a:xfrm>
          <a:prstGeom prst="rect">
            <a:avLst/>
          </a:prstGeom>
        </p:spPr>
      </p:pic>
      <p:sp>
        <p:nvSpPr>
          <p:cNvPr id="1048624" name="文本框 4"/>
          <p:cNvSpPr txBox="1"/>
          <p:nvPr/>
        </p:nvSpPr>
        <p:spPr>
          <a:xfrm>
            <a:off x="357101" y="501777"/>
            <a:ext cx="7117080" cy="454914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uk-UA" altLang="en-US" sz="3300" b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ІІ</a:t>
            </a:r>
            <a:r>
              <a:rPr lang="en-US" altLang="en-US" sz="3300" b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3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Атипова стенокардія (можливо)</a:t>
            </a:r>
          </a:p>
          <a:p>
            <a:pPr eaLnBrk="1" hangingPunct="1"/>
            <a:r>
              <a:rPr lang="zh-CN" altLang="en-US" sz="33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eaLnBrk="1" hangingPunct="1"/>
            <a:r>
              <a:rPr lang="zh-CN" altLang="en-US" sz="3300" b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• За наявності 2-х з вищеназваних </a:t>
            </a:r>
          </a:p>
          <a:p>
            <a:pPr eaLnBrk="1" hangingPunct="1"/>
            <a:r>
              <a:rPr lang="zh-CN" altLang="en-US" sz="3300" b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характеристик</a:t>
            </a:r>
          </a:p>
          <a:p>
            <a:pPr eaLnBrk="1" hangingPunct="1"/>
            <a:r>
              <a:rPr lang="zh-CN" altLang="en-US" sz="3300" b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eaLnBrk="1" hangingPunct="1"/>
            <a:r>
              <a:rPr lang="zh-CN" altLang="en-US" sz="3300" b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• Не-ангінальний біль </a:t>
            </a:r>
          </a:p>
          <a:p>
            <a:pPr eaLnBrk="1" hangingPunct="1"/>
            <a:r>
              <a:rPr lang="zh-CN" altLang="en-US" sz="3300" b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За наявності тільки 1-ї чи </a:t>
            </a:r>
          </a:p>
          <a:p>
            <a:pPr eaLnBrk="1" hangingPunct="1"/>
            <a:r>
              <a:rPr lang="zh-CN" altLang="en-US" sz="3300" b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відсутності вищеназваних </a:t>
            </a:r>
          </a:p>
          <a:p>
            <a:pPr eaLnBrk="1" hangingPunct="1"/>
            <a:r>
              <a:rPr lang="zh-CN" altLang="en-US" sz="3300" b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характеристик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TextBox 1048627"/>
          <p:cNvSpPr txBox="1"/>
          <p:nvPr/>
        </p:nvSpPr>
        <p:spPr>
          <a:xfrm>
            <a:off x="355599" y="1084348"/>
            <a:ext cx="11851157" cy="55397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2800">
                <a:solidFill>
                  <a:srgbClr val="FFFFFF"/>
                </a:solidFill>
              </a:rPr>
              <a:t>Беручи</a:t>
            </a:r>
            <a:r>
              <a:rPr lang="en-US" altLang="en-US" sz="2800">
                <a:solidFill>
                  <a:srgbClr val="FFFFFF"/>
                </a:solidFill>
              </a:rPr>
              <a:t> </a:t>
            </a:r>
            <a:r>
              <a:rPr lang="uk-UA" altLang="en-US" sz="2800">
                <a:solidFill>
                  <a:srgbClr val="FFFFFF"/>
                </a:solidFill>
              </a:rPr>
              <a:t>за</a:t>
            </a:r>
            <a:r>
              <a:rPr lang="en-US" altLang="en-US" sz="2800">
                <a:solidFill>
                  <a:srgbClr val="FFFFFF"/>
                </a:solidFill>
              </a:rPr>
              <a:t> </a:t>
            </a:r>
            <a:r>
              <a:rPr lang="uk-UA" altLang="en-US" sz="2800">
                <a:solidFill>
                  <a:srgbClr val="FFFFFF"/>
                </a:solidFill>
              </a:rPr>
              <a:t>основу</a:t>
            </a:r>
            <a:r>
              <a:rPr lang="en-US" altLang="en-US" sz="2800">
                <a:solidFill>
                  <a:srgbClr val="FFFFFF"/>
                </a:solidFill>
              </a:rPr>
              <a:t> </a:t>
            </a:r>
            <a:r>
              <a:rPr lang="uk-UA" altLang="en-US" sz="2800">
                <a:solidFill>
                  <a:srgbClr val="FFFFFF"/>
                </a:solidFill>
              </a:rPr>
              <a:t>клінічну</a:t>
            </a:r>
            <a:r>
              <a:rPr lang="en-US" altLang="en-US" sz="2800">
                <a:solidFill>
                  <a:srgbClr val="FFFFFF"/>
                </a:solidFill>
              </a:rPr>
              <a:t> </a:t>
            </a:r>
            <a:r>
              <a:rPr lang="uk-UA" altLang="en-US" sz="2800">
                <a:solidFill>
                  <a:srgbClr val="FFFFFF"/>
                </a:solidFill>
              </a:rPr>
              <a:t>класифікацію</a:t>
            </a:r>
            <a:r>
              <a:rPr lang="en-US" altLang="en-US" sz="2800">
                <a:solidFill>
                  <a:srgbClr val="FFFFFF"/>
                </a:solidFill>
              </a:rPr>
              <a:t> </a:t>
            </a:r>
            <a:r>
              <a:rPr lang="uk-UA" altLang="en-US" sz="2800">
                <a:solidFill>
                  <a:srgbClr val="FFFFFF"/>
                </a:solidFill>
              </a:rPr>
              <a:t>ІХС</a:t>
            </a:r>
            <a:r>
              <a:rPr lang="en-US" altLang="en-US" sz="2800">
                <a:solidFill>
                  <a:srgbClr val="FFFFFF"/>
                </a:solidFill>
              </a:rPr>
              <a:t> </a:t>
            </a:r>
            <a:r>
              <a:rPr lang="uk-UA" altLang="en-US" sz="2800">
                <a:solidFill>
                  <a:srgbClr val="FFFFFF"/>
                </a:solidFill>
              </a:rPr>
              <a:t>виділяють</a:t>
            </a:r>
            <a:r>
              <a:rPr lang="en-US" altLang="en-US" sz="2800">
                <a:solidFill>
                  <a:srgbClr val="FFFFFF"/>
                </a:solidFill>
              </a:rPr>
              <a:t> </a:t>
            </a:r>
            <a:r>
              <a:rPr lang="uk-UA" altLang="en-US" sz="2800">
                <a:solidFill>
                  <a:srgbClr val="FFFFFF"/>
                </a:solidFill>
              </a:rPr>
              <a:t>такі</a:t>
            </a:r>
            <a:r>
              <a:rPr lang="en-US" altLang="en-US" sz="2800">
                <a:solidFill>
                  <a:srgbClr val="FFFFFF"/>
                </a:solidFill>
              </a:rPr>
              <a:t> </a:t>
            </a:r>
            <a:r>
              <a:rPr lang="uk-UA" altLang="en-US" sz="2800">
                <a:solidFill>
                  <a:srgbClr val="FFFFFF"/>
                </a:solidFill>
              </a:rPr>
              <a:t>види</a:t>
            </a:r>
            <a:r>
              <a:rPr lang="en-US" altLang="en-US" sz="2800">
                <a:solidFill>
                  <a:srgbClr val="FFFFFF"/>
                </a:solidFill>
              </a:rPr>
              <a:t>  </a:t>
            </a:r>
            <a:r>
              <a:rPr lang="uk-UA" altLang="en-US" sz="2800">
                <a:solidFill>
                  <a:srgbClr val="FFFFFF"/>
                </a:solidFill>
              </a:rPr>
              <a:t>ст</a:t>
            </a:r>
            <a:r>
              <a:rPr lang="en-US" sz="2800">
                <a:solidFill>
                  <a:srgbClr val="FFFFFF"/>
                </a:solidFill>
              </a:rPr>
              <a:t>енокарді</a:t>
            </a:r>
            <a:r>
              <a:rPr lang="uk-UA" altLang="en-US" sz="2800">
                <a:solidFill>
                  <a:srgbClr val="FFFFFF"/>
                </a:solidFill>
              </a:rPr>
              <a:t>ї</a:t>
            </a:r>
            <a:r>
              <a:rPr lang="en-US" altLang="en-US" sz="2800">
                <a:solidFill>
                  <a:srgbClr val="FFFFFF"/>
                </a:solidFill>
              </a:rPr>
              <a:t> </a:t>
            </a:r>
            <a:r>
              <a:rPr lang="en-US" sz="2800">
                <a:solidFill>
                  <a:srgbClr val="FFFFFF"/>
                </a:solidFill>
              </a:rPr>
              <a:t>(Відповідає коду І20 за МКХ-10)</a:t>
            </a:r>
            <a:endParaRPr lang="uk-UA" sz="2800">
              <a:solidFill>
                <a:srgbClr val="FFFFFF"/>
              </a:solidFill>
            </a:endParaRPr>
          </a:p>
          <a:p>
            <a:endParaRPr lang="uk-UA" sz="2800">
              <a:solidFill>
                <a:srgbClr val="FFFFFF"/>
              </a:solidFill>
            </a:endParaRPr>
          </a:p>
          <a:p>
            <a:r>
              <a:rPr lang="en-US" sz="2800">
                <a:solidFill>
                  <a:srgbClr val="FFFFFF"/>
                </a:solidFill>
              </a:rPr>
              <a:t>1.1.</a:t>
            </a:r>
            <a:r>
              <a:rPr lang="en-US" sz="2800" b="1">
                <a:solidFill>
                  <a:srgbClr val="FFFFFF"/>
                </a:solidFill>
              </a:rPr>
              <a:t> Стабільна стенокардія напруження</a:t>
            </a:r>
            <a:r>
              <a:rPr lang="en-US" sz="2800">
                <a:solidFill>
                  <a:srgbClr val="FFFFFF"/>
                </a:solidFill>
              </a:rPr>
              <a:t> (із зазначенням І- ІV ФК за класифікацією Канадської асоціації кардіологів) у </a:t>
            </a:r>
            <a:endParaRPr lang="uk-UA" sz="2800">
              <a:solidFill>
                <a:srgbClr val="FFFFFF"/>
              </a:solidFill>
            </a:endParaRPr>
          </a:p>
          <a:p>
            <a:r>
              <a:rPr lang="en-US" sz="2800">
                <a:solidFill>
                  <a:srgbClr val="FFFFFF"/>
                </a:solidFill>
              </a:rPr>
              <a:t>пацієнтів із IV ФК стенокардія малих напружень може</a:t>
            </a:r>
            <a:endParaRPr lang="uk-UA" sz="2800">
              <a:solidFill>
                <a:srgbClr val="FFFFFF"/>
              </a:solidFill>
            </a:endParaRPr>
          </a:p>
          <a:p>
            <a:r>
              <a:rPr lang="en-US" sz="2800">
                <a:solidFill>
                  <a:srgbClr val="FFFFFF"/>
                </a:solidFill>
              </a:rPr>
              <a:t>клінічно проявлятися як стенокардія спокою (відповідає</a:t>
            </a:r>
            <a:endParaRPr lang="uk-UA" sz="2800">
              <a:solidFill>
                <a:srgbClr val="FFFFFF"/>
              </a:solidFill>
            </a:endParaRPr>
          </a:p>
          <a:p>
            <a:r>
              <a:rPr lang="en-US" sz="2800">
                <a:solidFill>
                  <a:srgbClr val="FFFFFF"/>
                </a:solidFill>
              </a:rPr>
              <a:t>коду І20.8 за МКХ-10).</a:t>
            </a:r>
            <a:endParaRPr lang="uk-UA" sz="2800">
              <a:solidFill>
                <a:srgbClr val="FFFFFF"/>
              </a:solidFill>
            </a:endParaRPr>
          </a:p>
          <a:p>
            <a:endParaRPr lang="uk-UA" sz="2800">
              <a:solidFill>
                <a:srgbClr val="FFFFFF"/>
              </a:solidFill>
            </a:endParaRPr>
          </a:p>
          <a:p>
            <a:r>
              <a:rPr lang="en-US" sz="2800">
                <a:solidFill>
                  <a:srgbClr val="FFFFFF"/>
                </a:solidFill>
              </a:rPr>
              <a:t>1.2. </a:t>
            </a:r>
            <a:r>
              <a:rPr lang="en-US" sz="2800" b="1">
                <a:solidFill>
                  <a:srgbClr val="FFFFFF"/>
                </a:solidFill>
              </a:rPr>
              <a:t>Мікроваскулярна стенокардія напруження</a:t>
            </a:r>
            <a:endParaRPr lang="uk-UA" sz="2800" b="1">
              <a:solidFill>
                <a:srgbClr val="FFFFFF"/>
              </a:solidFill>
            </a:endParaRPr>
          </a:p>
          <a:p>
            <a:r>
              <a:rPr lang="en-US" sz="2800">
                <a:solidFill>
                  <a:srgbClr val="FFFFFF"/>
                </a:solidFill>
              </a:rPr>
              <a:t>(коронарний синдром X) (відповідає коду І20.8 за МКХ-10).</a:t>
            </a:r>
            <a:endParaRPr lang="uk-UA" sz="2800">
              <a:solidFill>
                <a:srgbClr val="FFFFFF"/>
              </a:solidFill>
            </a:endParaRPr>
          </a:p>
          <a:p>
            <a:endParaRPr lang="uk-UA" sz="2800">
              <a:solidFill>
                <a:srgbClr val="FFFFFF"/>
              </a:solidFill>
            </a:endParaRPr>
          </a:p>
          <a:p>
            <a:endParaRPr lang="uk-UA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TextBox 1048631"/>
          <p:cNvSpPr txBox="1"/>
          <p:nvPr/>
        </p:nvSpPr>
        <p:spPr>
          <a:xfrm>
            <a:off x="1111023" y="1404463"/>
            <a:ext cx="10404266" cy="38633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2.2. </a:t>
            </a:r>
            <a:r>
              <a:rPr lang="en-US" sz="2800" b="1">
                <a:solidFill>
                  <a:srgbClr val="FFFFFF"/>
                </a:solidFill>
              </a:rPr>
              <a:t>Вазоспастична стенокардія</a:t>
            </a:r>
            <a:r>
              <a:rPr lang="en-US" sz="2800">
                <a:solidFill>
                  <a:srgbClr val="FFFFFF"/>
                </a:solidFill>
              </a:rPr>
              <a:t> (ангіоспастична, спонтанна, варіантна, Принцметала) (відповідає коду І20.1 за МКХ-10).</a:t>
            </a:r>
            <a:endParaRPr lang="uk-UA" sz="2800">
              <a:solidFill>
                <a:srgbClr val="FFFFFF"/>
              </a:solidFill>
            </a:endParaRPr>
          </a:p>
          <a:p>
            <a:endParaRPr lang="uk-UA" sz="2800">
              <a:solidFill>
                <a:srgbClr val="FFFFFF"/>
              </a:solidFill>
            </a:endParaRPr>
          </a:p>
          <a:p>
            <a:r>
              <a:rPr lang="en-US" sz="2800">
                <a:solidFill>
                  <a:srgbClr val="FFFFFF"/>
                </a:solidFill>
              </a:rPr>
              <a:t>2.3.</a:t>
            </a:r>
            <a:r>
              <a:rPr lang="en-US" sz="2800" b="1">
                <a:solidFill>
                  <a:srgbClr val="FFFFFF"/>
                </a:solidFill>
              </a:rPr>
              <a:t> Рефрактерна стенокардія</a:t>
            </a:r>
            <a:r>
              <a:rPr lang="en-US" sz="2800">
                <a:solidFill>
                  <a:srgbClr val="FFFFFF"/>
                </a:solidFill>
              </a:rPr>
              <a:t> (хронічний стан, викликаний</a:t>
            </a:r>
            <a:endParaRPr lang="uk-UA" sz="2800">
              <a:solidFill>
                <a:srgbClr val="FFFFFF"/>
              </a:solidFill>
            </a:endParaRPr>
          </a:p>
          <a:p>
            <a:r>
              <a:rPr lang="en-US" sz="2800">
                <a:solidFill>
                  <a:srgbClr val="FFFFFF"/>
                </a:solidFill>
              </a:rPr>
              <a:t>клінічно підтвердженою рекурентною ішемією міокарда за </a:t>
            </a:r>
            <a:endParaRPr lang="uk-UA" sz="2800">
              <a:solidFill>
                <a:srgbClr val="FFFFFF"/>
              </a:solidFill>
            </a:endParaRPr>
          </a:p>
          <a:p>
            <a:r>
              <a:rPr lang="en-US" sz="2800">
                <a:solidFill>
                  <a:srgbClr val="FFFFFF"/>
                </a:solidFill>
              </a:rPr>
              <a:t>наявності ураження коронарних судин, яка не може бути </a:t>
            </a:r>
            <a:endParaRPr lang="uk-UA" sz="2800">
              <a:solidFill>
                <a:srgbClr val="FFFFFF"/>
              </a:solidFill>
            </a:endParaRPr>
          </a:p>
          <a:p>
            <a:r>
              <a:rPr lang="en-US" sz="2800">
                <a:solidFill>
                  <a:srgbClr val="FFFFFF"/>
                </a:solidFill>
              </a:rPr>
              <a:t>адекватно контрольована за допомогою комбінованої</a:t>
            </a:r>
            <a:endParaRPr lang="uk-UA" sz="2800">
              <a:solidFill>
                <a:srgbClr val="FFFFFF"/>
              </a:solidFill>
            </a:endParaRPr>
          </a:p>
          <a:p>
            <a:r>
              <a:rPr lang="en-US" sz="2800">
                <a:solidFill>
                  <a:srgbClr val="FFFFFF"/>
                </a:solidFill>
              </a:rPr>
              <a:t>медикаментозної терапії, ангіопластики або аортокоро- нарного шунтування (АКШ)) (рубрика 120.8 за МКХ-10).</a:t>
            </a:r>
            <a:endParaRPr lang="uk-UA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extBox 1048634"/>
          <p:cNvSpPr txBox="1"/>
          <p:nvPr/>
        </p:nvSpPr>
        <p:spPr>
          <a:xfrm>
            <a:off x="874713" y="273049"/>
            <a:ext cx="10894452" cy="59588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3. Нестабільна стенокардія (Відповідає коду І20.0 за МКХ-10)</a:t>
            </a:r>
            <a:endParaRPr lang="uk-UA" sz="2800">
              <a:solidFill>
                <a:srgbClr val="FFFFFF"/>
              </a:solidFill>
            </a:endParaRPr>
          </a:p>
          <a:p>
            <a:endParaRPr lang="uk-UA" sz="2800">
              <a:solidFill>
                <a:srgbClr val="FFFFFF"/>
              </a:solidFill>
            </a:endParaRPr>
          </a:p>
          <a:p>
            <a:r>
              <a:rPr lang="en-US" sz="2800">
                <a:solidFill>
                  <a:srgbClr val="FFFFFF"/>
                </a:solidFill>
              </a:rPr>
              <a:t>3</a:t>
            </a:r>
            <a:r>
              <a:rPr lang="en-US" sz="2800" b="1">
                <a:solidFill>
                  <a:srgbClr val="FFFFFF"/>
                </a:solidFill>
              </a:rPr>
              <a:t>.1. Стенокардія, яка виникла вперше </a:t>
            </a:r>
            <a:r>
              <a:rPr lang="en-US" sz="2800">
                <a:solidFill>
                  <a:srgbClr val="FFFFFF"/>
                </a:solidFill>
              </a:rPr>
              <a:t>(виникнення вперше в житті нападів стенокардії з транзиторними змінами ЕКГ у стані спокою до 28 діб).</a:t>
            </a:r>
            <a:endParaRPr lang="uk-UA" sz="2800" b="1">
              <a:solidFill>
                <a:srgbClr val="FFFFFF"/>
              </a:solidFill>
            </a:endParaRPr>
          </a:p>
          <a:p>
            <a:endParaRPr lang="uk-UA" sz="2800">
              <a:solidFill>
                <a:srgbClr val="FFFFFF"/>
              </a:solidFill>
            </a:endParaRPr>
          </a:p>
          <a:p>
            <a:r>
              <a:rPr lang="en-US" sz="2800">
                <a:solidFill>
                  <a:srgbClr val="FFFFFF"/>
                </a:solidFill>
              </a:rPr>
              <a:t>3.2. </a:t>
            </a:r>
            <a:r>
              <a:rPr lang="en-US" sz="2800" b="1">
                <a:solidFill>
                  <a:srgbClr val="FFFFFF"/>
                </a:solidFill>
              </a:rPr>
              <a:t>Прогресуюча стенокардія</a:t>
            </a:r>
            <a:r>
              <a:rPr lang="en-US" sz="2800">
                <a:solidFill>
                  <a:srgbClr val="FFFFFF"/>
                </a:solidFill>
              </a:rPr>
              <a:t> (виникнення стенокардії спокою, нічних ангінозних нападів у хворого зі стенокардією напруження, підвищення ФК стенокардії, прогресуюче зниження толерантності до фізичного навантаження, транзиторні зміни на ЕКГ у стані спокою).</a:t>
            </a:r>
            <a:endParaRPr lang="uk-UA" sz="2800">
              <a:solidFill>
                <a:srgbClr val="FFFFFF"/>
              </a:solidFill>
            </a:endParaRPr>
          </a:p>
          <a:p>
            <a:endParaRPr lang="uk-UA" sz="2800">
              <a:solidFill>
                <a:srgbClr val="FFFFFF"/>
              </a:solidFill>
            </a:endParaRPr>
          </a:p>
          <a:p>
            <a:r>
              <a:rPr lang="en-US" sz="2800">
                <a:solidFill>
                  <a:srgbClr val="FFFFFF"/>
                </a:solidFill>
              </a:rPr>
              <a:t>3.3. </a:t>
            </a:r>
            <a:r>
              <a:rPr lang="en-US" sz="2800" b="1">
                <a:solidFill>
                  <a:srgbClr val="FFFFFF"/>
                </a:solidFill>
              </a:rPr>
              <a:t>Рання постінфарктна стенокардія</a:t>
            </a:r>
            <a:r>
              <a:rPr lang="en-US" sz="2800">
                <a:solidFill>
                  <a:srgbClr val="FFFFFF"/>
                </a:solidFill>
              </a:rPr>
              <a:t> (від 3 до </a:t>
            </a:r>
            <a:endParaRPr lang="uk-UA" sz="2800">
              <a:solidFill>
                <a:srgbClr val="FFFFFF"/>
              </a:solidFill>
            </a:endParaRPr>
          </a:p>
          <a:p>
            <a:r>
              <a:rPr lang="en-US" sz="2800">
                <a:solidFill>
                  <a:srgbClr val="FFFFFF"/>
                </a:solidFill>
              </a:rPr>
              <a:t>28 діб).</a:t>
            </a:r>
            <a:endParaRPr lang="uk-UA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Rectangle 12"/>
          <p:cNvSpPr>
            <a:spLocks noChangeArrowheads="1"/>
          </p:cNvSpPr>
          <p:nvPr/>
        </p:nvSpPr>
        <p:spPr bwMode="auto">
          <a:xfrm>
            <a:off x="8648700" y="4506913"/>
            <a:ext cx="20638" cy="61913"/>
          </a:xfrm>
          <a:prstGeom prst="rect">
            <a:avLst/>
          </a:prstGeom>
          <a:solidFill>
            <a:srgbClr val="00B8BA"/>
          </a:solidFill>
          <a:ln>
            <a:noFill/>
          </a:ln>
        </p:spPr>
        <p:txBody>
          <a:bodyPr lIns="80296" tIns="40148" rIns="80296" bIns="40148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srgbClr val="00B8B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48648" name="Freeform 13"/>
          <p:cNvSpPr/>
          <p:nvPr/>
        </p:nvSpPr>
        <p:spPr bwMode="auto">
          <a:xfrm>
            <a:off x="8412163" y="4077018"/>
            <a:ext cx="434975" cy="290513"/>
          </a:xfrm>
          <a:custGeom>
            <a:avLst/>
            <a:gdLst>
              <a:gd name="T0" fmla="*/ 172 w 176"/>
              <a:gd name="T1" fmla="*/ 80 h 112"/>
              <a:gd name="T2" fmla="*/ 176 w 176"/>
              <a:gd name="T3" fmla="*/ 80 h 112"/>
              <a:gd name="T4" fmla="*/ 176 w 176"/>
              <a:gd name="T5" fmla="*/ 12 h 112"/>
              <a:gd name="T6" fmla="*/ 164 w 176"/>
              <a:gd name="T7" fmla="*/ 0 h 112"/>
              <a:gd name="T8" fmla="*/ 12 w 176"/>
              <a:gd name="T9" fmla="*/ 0 h 112"/>
              <a:gd name="T10" fmla="*/ 0 w 176"/>
              <a:gd name="T11" fmla="*/ 12 h 112"/>
              <a:gd name="T12" fmla="*/ 0 w 176"/>
              <a:gd name="T13" fmla="*/ 48 h 112"/>
              <a:gd name="T14" fmla="*/ 4 w 176"/>
              <a:gd name="T15" fmla="*/ 48 h 112"/>
              <a:gd name="T16" fmla="*/ 76 w 176"/>
              <a:gd name="T17" fmla="*/ 48 h 112"/>
              <a:gd name="T18" fmla="*/ 96 w 176"/>
              <a:gd name="T19" fmla="*/ 68 h 112"/>
              <a:gd name="T20" fmla="*/ 96 w 176"/>
              <a:gd name="T21" fmla="*/ 112 h 112"/>
              <a:gd name="T22" fmla="*/ 104 w 176"/>
              <a:gd name="T23" fmla="*/ 112 h 112"/>
              <a:gd name="T24" fmla="*/ 104 w 176"/>
              <a:gd name="T25" fmla="*/ 100 h 112"/>
              <a:gd name="T26" fmla="*/ 124 w 176"/>
              <a:gd name="T27" fmla="*/ 80 h 112"/>
              <a:gd name="T28" fmla="*/ 172 w 176"/>
              <a:gd name="T29" fmla="*/ 8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76" h="112">
                <a:moveTo>
                  <a:pt x="172" y="80"/>
                </a:moveTo>
                <a:cubicBezTo>
                  <a:pt x="174" y="80"/>
                  <a:pt x="175" y="80"/>
                  <a:pt x="176" y="80"/>
                </a:cubicBezTo>
                <a:cubicBezTo>
                  <a:pt x="176" y="12"/>
                  <a:pt x="176" y="12"/>
                  <a:pt x="176" y="12"/>
                </a:cubicBezTo>
                <a:cubicBezTo>
                  <a:pt x="176" y="5"/>
                  <a:pt x="171" y="0"/>
                  <a:pt x="164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6" y="0"/>
                  <a:pt x="0" y="5"/>
                  <a:pt x="0" y="12"/>
                </a:cubicBezTo>
                <a:cubicBezTo>
                  <a:pt x="0" y="48"/>
                  <a:pt x="0" y="48"/>
                  <a:pt x="0" y="48"/>
                </a:cubicBezTo>
                <a:cubicBezTo>
                  <a:pt x="1" y="48"/>
                  <a:pt x="3" y="48"/>
                  <a:pt x="4" y="48"/>
                </a:cubicBezTo>
                <a:cubicBezTo>
                  <a:pt x="76" y="48"/>
                  <a:pt x="76" y="48"/>
                  <a:pt x="76" y="48"/>
                </a:cubicBezTo>
                <a:cubicBezTo>
                  <a:pt x="87" y="48"/>
                  <a:pt x="96" y="57"/>
                  <a:pt x="96" y="68"/>
                </a:cubicBezTo>
                <a:cubicBezTo>
                  <a:pt x="96" y="112"/>
                  <a:pt x="96" y="112"/>
                  <a:pt x="96" y="112"/>
                </a:cubicBezTo>
                <a:cubicBezTo>
                  <a:pt x="104" y="112"/>
                  <a:pt x="104" y="112"/>
                  <a:pt x="104" y="112"/>
                </a:cubicBezTo>
                <a:cubicBezTo>
                  <a:pt x="104" y="100"/>
                  <a:pt x="104" y="100"/>
                  <a:pt x="104" y="100"/>
                </a:cubicBezTo>
                <a:cubicBezTo>
                  <a:pt x="104" y="89"/>
                  <a:pt x="113" y="80"/>
                  <a:pt x="124" y="80"/>
                </a:cubicBezTo>
                <a:lnTo>
                  <a:pt x="172" y="80"/>
                </a:lnTo>
                <a:close/>
              </a:path>
            </a:pathLst>
          </a:custGeom>
          <a:solidFill>
            <a:srgbClr val="00B8BA"/>
          </a:solidFill>
          <a:ln>
            <a:noFill/>
          </a:ln>
        </p:spPr>
        <p:txBody>
          <a:bodyPr lIns="80296" tIns="40148" rIns="80296" bIns="40148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srgbClr val="00B8B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48649" name="Freeform 14"/>
          <p:cNvSpPr>
            <a:spLocks noEditPoints="1"/>
          </p:cNvSpPr>
          <p:nvPr/>
        </p:nvSpPr>
        <p:spPr bwMode="auto">
          <a:xfrm>
            <a:off x="8393113" y="4211955"/>
            <a:ext cx="236538" cy="352425"/>
          </a:xfrm>
          <a:custGeom>
            <a:avLst/>
            <a:gdLst>
              <a:gd name="T0" fmla="*/ 84 w 96"/>
              <a:gd name="T1" fmla="*/ 0 h 136"/>
              <a:gd name="T2" fmla="*/ 12 w 96"/>
              <a:gd name="T3" fmla="*/ 0 h 136"/>
              <a:gd name="T4" fmla="*/ 0 w 96"/>
              <a:gd name="T5" fmla="*/ 12 h 136"/>
              <a:gd name="T6" fmla="*/ 0 w 96"/>
              <a:gd name="T7" fmla="*/ 56 h 136"/>
              <a:gd name="T8" fmla="*/ 0 w 96"/>
              <a:gd name="T9" fmla="*/ 64 h 136"/>
              <a:gd name="T10" fmla="*/ 0 w 96"/>
              <a:gd name="T11" fmla="*/ 124 h 136"/>
              <a:gd name="T12" fmla="*/ 12 w 96"/>
              <a:gd name="T13" fmla="*/ 136 h 136"/>
              <a:gd name="T14" fmla="*/ 84 w 96"/>
              <a:gd name="T15" fmla="*/ 136 h 136"/>
              <a:gd name="T16" fmla="*/ 96 w 96"/>
              <a:gd name="T17" fmla="*/ 124 h 136"/>
              <a:gd name="T18" fmla="*/ 96 w 96"/>
              <a:gd name="T19" fmla="*/ 12 h 136"/>
              <a:gd name="T20" fmla="*/ 84 w 96"/>
              <a:gd name="T21" fmla="*/ 0 h 136"/>
              <a:gd name="T22" fmla="*/ 51 w 96"/>
              <a:gd name="T23" fmla="*/ 119 h 136"/>
              <a:gd name="T24" fmla="*/ 48 w 96"/>
              <a:gd name="T25" fmla="*/ 120 h 136"/>
              <a:gd name="T26" fmla="*/ 45 w 96"/>
              <a:gd name="T27" fmla="*/ 119 h 136"/>
              <a:gd name="T28" fmla="*/ 44 w 96"/>
              <a:gd name="T29" fmla="*/ 116 h 136"/>
              <a:gd name="T30" fmla="*/ 45 w 96"/>
              <a:gd name="T31" fmla="*/ 113 h 136"/>
              <a:gd name="T32" fmla="*/ 51 w 96"/>
              <a:gd name="T33" fmla="*/ 113 h 136"/>
              <a:gd name="T34" fmla="*/ 52 w 96"/>
              <a:gd name="T35" fmla="*/ 116 h 136"/>
              <a:gd name="T36" fmla="*/ 51 w 96"/>
              <a:gd name="T37" fmla="*/ 119 h 136"/>
              <a:gd name="T38" fmla="*/ 80 w 96"/>
              <a:gd name="T39" fmla="*/ 100 h 136"/>
              <a:gd name="T40" fmla="*/ 76 w 96"/>
              <a:gd name="T41" fmla="*/ 104 h 136"/>
              <a:gd name="T42" fmla="*/ 20 w 96"/>
              <a:gd name="T43" fmla="*/ 104 h 136"/>
              <a:gd name="T44" fmla="*/ 16 w 96"/>
              <a:gd name="T45" fmla="*/ 100 h 136"/>
              <a:gd name="T46" fmla="*/ 16 w 96"/>
              <a:gd name="T47" fmla="*/ 20 h 136"/>
              <a:gd name="T48" fmla="*/ 20 w 96"/>
              <a:gd name="T49" fmla="*/ 16 h 136"/>
              <a:gd name="T50" fmla="*/ 76 w 96"/>
              <a:gd name="T51" fmla="*/ 16 h 136"/>
              <a:gd name="T52" fmla="*/ 80 w 96"/>
              <a:gd name="T53" fmla="*/ 20 h 136"/>
              <a:gd name="T54" fmla="*/ 80 w 96"/>
              <a:gd name="T55" fmla="*/ 10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6" h="136">
                <a:moveTo>
                  <a:pt x="84" y="0"/>
                </a:moveTo>
                <a:cubicBezTo>
                  <a:pt x="12" y="0"/>
                  <a:pt x="12" y="0"/>
                  <a:pt x="12" y="0"/>
                </a:cubicBezTo>
                <a:cubicBezTo>
                  <a:pt x="6" y="0"/>
                  <a:pt x="0" y="5"/>
                  <a:pt x="0" y="1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30"/>
                  <a:pt x="6" y="136"/>
                  <a:pt x="12" y="136"/>
                </a:cubicBezTo>
                <a:cubicBezTo>
                  <a:pt x="84" y="136"/>
                  <a:pt x="84" y="136"/>
                  <a:pt x="84" y="136"/>
                </a:cubicBezTo>
                <a:cubicBezTo>
                  <a:pt x="91" y="136"/>
                  <a:pt x="96" y="130"/>
                  <a:pt x="96" y="124"/>
                </a:cubicBezTo>
                <a:cubicBezTo>
                  <a:pt x="96" y="12"/>
                  <a:pt x="96" y="12"/>
                  <a:pt x="96" y="12"/>
                </a:cubicBezTo>
                <a:cubicBezTo>
                  <a:pt x="96" y="5"/>
                  <a:pt x="91" y="0"/>
                  <a:pt x="84" y="0"/>
                </a:cubicBezTo>
                <a:close/>
                <a:moveTo>
                  <a:pt x="51" y="119"/>
                </a:moveTo>
                <a:cubicBezTo>
                  <a:pt x="50" y="119"/>
                  <a:pt x="49" y="120"/>
                  <a:pt x="48" y="120"/>
                </a:cubicBezTo>
                <a:cubicBezTo>
                  <a:pt x="47" y="120"/>
                  <a:pt x="46" y="119"/>
                  <a:pt x="45" y="119"/>
                </a:cubicBezTo>
                <a:cubicBezTo>
                  <a:pt x="45" y="118"/>
                  <a:pt x="44" y="117"/>
                  <a:pt x="44" y="116"/>
                </a:cubicBezTo>
                <a:cubicBezTo>
                  <a:pt x="44" y="115"/>
                  <a:pt x="45" y="114"/>
                  <a:pt x="45" y="113"/>
                </a:cubicBezTo>
                <a:cubicBezTo>
                  <a:pt x="47" y="112"/>
                  <a:pt x="49" y="112"/>
                  <a:pt x="51" y="113"/>
                </a:cubicBezTo>
                <a:cubicBezTo>
                  <a:pt x="52" y="114"/>
                  <a:pt x="52" y="115"/>
                  <a:pt x="52" y="116"/>
                </a:cubicBezTo>
                <a:cubicBezTo>
                  <a:pt x="52" y="117"/>
                  <a:pt x="52" y="118"/>
                  <a:pt x="51" y="119"/>
                </a:cubicBezTo>
                <a:close/>
                <a:moveTo>
                  <a:pt x="80" y="100"/>
                </a:moveTo>
                <a:cubicBezTo>
                  <a:pt x="80" y="102"/>
                  <a:pt x="78" y="104"/>
                  <a:pt x="76" y="104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18" y="104"/>
                  <a:pt x="16" y="102"/>
                  <a:pt x="16" y="100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18"/>
                  <a:pt x="18" y="16"/>
                  <a:pt x="20" y="16"/>
                </a:cubicBezTo>
                <a:cubicBezTo>
                  <a:pt x="76" y="16"/>
                  <a:pt x="76" y="16"/>
                  <a:pt x="76" y="16"/>
                </a:cubicBezTo>
                <a:cubicBezTo>
                  <a:pt x="78" y="16"/>
                  <a:pt x="80" y="18"/>
                  <a:pt x="80" y="20"/>
                </a:cubicBezTo>
                <a:lnTo>
                  <a:pt x="80" y="100"/>
                </a:lnTo>
                <a:close/>
              </a:path>
            </a:pathLst>
          </a:custGeom>
          <a:solidFill>
            <a:srgbClr val="00B8BA"/>
          </a:solidFill>
          <a:ln>
            <a:noFill/>
          </a:ln>
        </p:spPr>
        <p:txBody>
          <a:bodyPr lIns="80296" tIns="40148" rIns="80296" bIns="40148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srgbClr val="00B8B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48650" name="Freeform 15"/>
          <p:cNvSpPr>
            <a:spLocks noEditPoints="1"/>
          </p:cNvSpPr>
          <p:nvPr/>
        </p:nvSpPr>
        <p:spPr bwMode="auto">
          <a:xfrm>
            <a:off x="8689975" y="4296093"/>
            <a:ext cx="176213" cy="268288"/>
          </a:xfrm>
          <a:custGeom>
            <a:avLst/>
            <a:gdLst>
              <a:gd name="T0" fmla="*/ 60 w 72"/>
              <a:gd name="T1" fmla="*/ 0 h 104"/>
              <a:gd name="T2" fmla="*/ 12 w 72"/>
              <a:gd name="T3" fmla="*/ 0 h 104"/>
              <a:gd name="T4" fmla="*/ 0 w 72"/>
              <a:gd name="T5" fmla="*/ 12 h 104"/>
              <a:gd name="T6" fmla="*/ 0 w 72"/>
              <a:gd name="T7" fmla="*/ 92 h 104"/>
              <a:gd name="T8" fmla="*/ 12 w 72"/>
              <a:gd name="T9" fmla="*/ 104 h 104"/>
              <a:gd name="T10" fmla="*/ 60 w 72"/>
              <a:gd name="T11" fmla="*/ 104 h 104"/>
              <a:gd name="T12" fmla="*/ 72 w 72"/>
              <a:gd name="T13" fmla="*/ 92 h 104"/>
              <a:gd name="T14" fmla="*/ 72 w 72"/>
              <a:gd name="T15" fmla="*/ 12 h 104"/>
              <a:gd name="T16" fmla="*/ 60 w 72"/>
              <a:gd name="T17" fmla="*/ 0 h 104"/>
              <a:gd name="T18" fmla="*/ 39 w 72"/>
              <a:gd name="T19" fmla="*/ 87 h 104"/>
              <a:gd name="T20" fmla="*/ 36 w 72"/>
              <a:gd name="T21" fmla="*/ 88 h 104"/>
              <a:gd name="T22" fmla="*/ 33 w 72"/>
              <a:gd name="T23" fmla="*/ 87 h 104"/>
              <a:gd name="T24" fmla="*/ 32 w 72"/>
              <a:gd name="T25" fmla="*/ 84 h 104"/>
              <a:gd name="T26" fmla="*/ 33 w 72"/>
              <a:gd name="T27" fmla="*/ 81 h 104"/>
              <a:gd name="T28" fmla="*/ 39 w 72"/>
              <a:gd name="T29" fmla="*/ 81 h 104"/>
              <a:gd name="T30" fmla="*/ 40 w 72"/>
              <a:gd name="T31" fmla="*/ 84 h 104"/>
              <a:gd name="T32" fmla="*/ 39 w 72"/>
              <a:gd name="T33" fmla="*/ 87 h 104"/>
              <a:gd name="T34" fmla="*/ 56 w 72"/>
              <a:gd name="T35" fmla="*/ 68 h 104"/>
              <a:gd name="T36" fmla="*/ 52 w 72"/>
              <a:gd name="T37" fmla="*/ 72 h 104"/>
              <a:gd name="T38" fmla="*/ 20 w 72"/>
              <a:gd name="T39" fmla="*/ 72 h 104"/>
              <a:gd name="T40" fmla="*/ 16 w 72"/>
              <a:gd name="T41" fmla="*/ 68 h 104"/>
              <a:gd name="T42" fmla="*/ 16 w 72"/>
              <a:gd name="T43" fmla="*/ 20 h 104"/>
              <a:gd name="T44" fmla="*/ 20 w 72"/>
              <a:gd name="T45" fmla="*/ 16 h 104"/>
              <a:gd name="T46" fmla="*/ 52 w 72"/>
              <a:gd name="T47" fmla="*/ 16 h 104"/>
              <a:gd name="T48" fmla="*/ 56 w 72"/>
              <a:gd name="T49" fmla="*/ 20 h 104"/>
              <a:gd name="T50" fmla="*/ 56 w 72"/>
              <a:gd name="T51" fmla="*/ 6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72" h="104">
                <a:moveTo>
                  <a:pt x="60" y="0"/>
                </a:moveTo>
                <a:cubicBezTo>
                  <a:pt x="12" y="0"/>
                  <a:pt x="12" y="0"/>
                  <a:pt x="12" y="0"/>
                </a:cubicBezTo>
                <a:cubicBezTo>
                  <a:pt x="6" y="0"/>
                  <a:pt x="0" y="5"/>
                  <a:pt x="0" y="12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8"/>
                  <a:pt x="6" y="104"/>
                  <a:pt x="12" y="104"/>
                </a:cubicBezTo>
                <a:cubicBezTo>
                  <a:pt x="60" y="104"/>
                  <a:pt x="60" y="104"/>
                  <a:pt x="60" y="104"/>
                </a:cubicBezTo>
                <a:cubicBezTo>
                  <a:pt x="67" y="104"/>
                  <a:pt x="72" y="98"/>
                  <a:pt x="72" y="92"/>
                </a:cubicBezTo>
                <a:cubicBezTo>
                  <a:pt x="72" y="12"/>
                  <a:pt x="72" y="12"/>
                  <a:pt x="72" y="12"/>
                </a:cubicBezTo>
                <a:cubicBezTo>
                  <a:pt x="72" y="5"/>
                  <a:pt x="67" y="0"/>
                  <a:pt x="60" y="0"/>
                </a:cubicBezTo>
                <a:close/>
                <a:moveTo>
                  <a:pt x="39" y="87"/>
                </a:moveTo>
                <a:cubicBezTo>
                  <a:pt x="38" y="87"/>
                  <a:pt x="37" y="88"/>
                  <a:pt x="36" y="88"/>
                </a:cubicBezTo>
                <a:cubicBezTo>
                  <a:pt x="35" y="88"/>
                  <a:pt x="34" y="87"/>
                  <a:pt x="33" y="87"/>
                </a:cubicBezTo>
                <a:cubicBezTo>
                  <a:pt x="33" y="86"/>
                  <a:pt x="32" y="85"/>
                  <a:pt x="32" y="84"/>
                </a:cubicBezTo>
                <a:cubicBezTo>
                  <a:pt x="32" y="83"/>
                  <a:pt x="33" y="82"/>
                  <a:pt x="33" y="81"/>
                </a:cubicBezTo>
                <a:cubicBezTo>
                  <a:pt x="35" y="80"/>
                  <a:pt x="38" y="80"/>
                  <a:pt x="39" y="81"/>
                </a:cubicBezTo>
                <a:cubicBezTo>
                  <a:pt x="40" y="82"/>
                  <a:pt x="40" y="83"/>
                  <a:pt x="40" y="84"/>
                </a:cubicBezTo>
                <a:cubicBezTo>
                  <a:pt x="40" y="85"/>
                  <a:pt x="40" y="86"/>
                  <a:pt x="39" y="87"/>
                </a:cubicBezTo>
                <a:close/>
                <a:moveTo>
                  <a:pt x="56" y="68"/>
                </a:moveTo>
                <a:cubicBezTo>
                  <a:pt x="56" y="70"/>
                  <a:pt x="54" y="72"/>
                  <a:pt x="52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18" y="72"/>
                  <a:pt x="16" y="70"/>
                  <a:pt x="16" y="68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18"/>
                  <a:pt x="18" y="16"/>
                  <a:pt x="20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4" y="16"/>
                  <a:pt x="56" y="18"/>
                  <a:pt x="56" y="20"/>
                </a:cubicBezTo>
                <a:lnTo>
                  <a:pt x="56" y="68"/>
                </a:lnTo>
                <a:close/>
              </a:path>
            </a:pathLst>
          </a:custGeom>
          <a:solidFill>
            <a:srgbClr val="00B8BA"/>
          </a:solidFill>
          <a:ln>
            <a:noFill/>
          </a:ln>
        </p:spPr>
        <p:txBody>
          <a:bodyPr lIns="80296" tIns="40148" rIns="80296" bIns="40148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srgbClr val="00B8B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48651" name="TextBox 1048650"/>
          <p:cNvSpPr txBox="1"/>
          <p:nvPr/>
        </p:nvSpPr>
        <p:spPr>
          <a:xfrm>
            <a:off x="850720" y="489874"/>
            <a:ext cx="10251556" cy="55524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sz="2800" b="1" dirty="0">
                <a:solidFill>
                  <a:srgbClr val="FFFFFF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Класифікація стабільної стенокардії напруження (Асоціація кардіологів Канади)</a:t>
            </a:r>
          </a:p>
          <a:p>
            <a:endParaRPr lang="uk-UA" sz="2800" b="1" dirty="0">
              <a:solidFill>
                <a:srgbClr val="FFFFFF"/>
              </a:solidFill>
              <a:effectLst>
                <a:outerShdw blurRad="38100" dist="38100" dir="2700000" algn="br" rotWithShape="0">
                  <a:srgbClr val="000000"/>
                </a:outerShdw>
              </a:effectLst>
            </a:endParaRPr>
          </a:p>
          <a:p>
            <a:r>
              <a:rPr lang="uk-UA" sz="2900" b="1" dirty="0">
                <a:solidFill>
                  <a:srgbClr val="BF0000"/>
                </a:solidFill>
              </a:rPr>
              <a:t>Функціональний клас І </a:t>
            </a:r>
            <a:endParaRPr lang="uk-UA" sz="2800" dirty="0">
              <a:solidFill>
                <a:srgbClr val="FFFFFF"/>
              </a:solidFill>
            </a:endParaRPr>
          </a:p>
          <a:p>
            <a:r>
              <a:rPr lang="uk-UA" sz="2800" dirty="0">
                <a:solidFill>
                  <a:srgbClr val="FFFFFF"/>
                </a:solidFill>
              </a:rPr>
              <a:t>Звичайна фізична активність (ходьба, підйом сходами) не провокує </a:t>
            </a:r>
            <a:r>
              <a:rPr lang="uk-UA" sz="2800" dirty="0" err="1">
                <a:solidFill>
                  <a:srgbClr val="FFFFFF"/>
                </a:solidFill>
              </a:rPr>
              <a:t>стенокардію.Стенокардія</a:t>
            </a:r>
            <a:r>
              <a:rPr lang="uk-UA" sz="2800" dirty="0">
                <a:solidFill>
                  <a:srgbClr val="FFFFFF"/>
                </a:solidFill>
              </a:rPr>
              <a:t> </a:t>
            </a:r>
          </a:p>
          <a:p>
            <a:r>
              <a:rPr lang="uk-UA" sz="2800" dirty="0">
                <a:solidFill>
                  <a:srgbClr val="FFFFFF"/>
                </a:solidFill>
              </a:rPr>
              <a:t>виникає при значних, раптових чи </a:t>
            </a:r>
          </a:p>
          <a:p>
            <a:r>
              <a:rPr lang="uk-UA" sz="2800" dirty="0">
                <a:solidFill>
                  <a:srgbClr val="FFFFFF"/>
                </a:solidFill>
              </a:rPr>
              <a:t>тривалих навантаженнях</a:t>
            </a:r>
            <a:r>
              <a:rPr lang="en-US" sz="2800" dirty="0">
                <a:solidFill>
                  <a:srgbClr val="FFFFFF"/>
                </a:solidFill>
              </a:rPr>
              <a:t>.</a:t>
            </a:r>
            <a:endParaRPr lang="uk-UA" sz="2800" dirty="0">
              <a:solidFill>
                <a:srgbClr val="FFFFFF"/>
              </a:solidFill>
            </a:endParaRPr>
          </a:p>
          <a:p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uk-UA" sz="2800" dirty="0">
                <a:solidFill>
                  <a:srgbClr val="FFFFFF"/>
                </a:solidFill>
              </a:rPr>
              <a:t>Змін на ЕКГ немає, за допомогою </a:t>
            </a:r>
          </a:p>
          <a:p>
            <a:r>
              <a:rPr lang="uk-UA" sz="2800" dirty="0" err="1">
                <a:solidFill>
                  <a:srgbClr val="FFFFFF"/>
                </a:solidFill>
              </a:rPr>
              <a:t>коронарографії</a:t>
            </a:r>
            <a:r>
              <a:rPr lang="uk-UA" sz="2800" dirty="0">
                <a:solidFill>
                  <a:srgbClr val="FFFFFF"/>
                </a:solidFill>
              </a:rPr>
              <a:t> виявляють звуження </a:t>
            </a:r>
          </a:p>
          <a:p>
            <a:r>
              <a:rPr lang="uk-UA" sz="2800" dirty="0">
                <a:solidFill>
                  <a:srgbClr val="FFFFFF"/>
                </a:solidFill>
              </a:rPr>
              <a:t>просвіту коронарної артерії не більше ніж</a:t>
            </a:r>
          </a:p>
          <a:p>
            <a:r>
              <a:rPr lang="uk-UA" sz="2800" dirty="0">
                <a:solidFill>
                  <a:srgbClr val="FFFFFF"/>
                </a:solidFill>
              </a:rPr>
              <a:t> на 50%. Порогове фізичне навантаження</a:t>
            </a:r>
          </a:p>
          <a:p>
            <a:r>
              <a:rPr lang="uk-UA" sz="2800" dirty="0">
                <a:solidFill>
                  <a:srgbClr val="FFFFFF"/>
                </a:solidFill>
              </a:rPr>
              <a:t> становить 750 </a:t>
            </a:r>
            <a:r>
              <a:rPr lang="uk-UA" sz="2800" dirty="0" err="1">
                <a:solidFill>
                  <a:srgbClr val="FFFFFF"/>
                </a:solidFill>
              </a:rPr>
              <a:t>кгм</a:t>
            </a:r>
            <a:r>
              <a:rPr lang="uk-UA" sz="2800" dirty="0">
                <a:solidFill>
                  <a:srgbClr val="FFFFFF"/>
                </a:solidFill>
              </a:rPr>
              <a:t> / хв (125 Вт) і більше</a:t>
            </a:r>
            <a:r>
              <a:rPr lang="en-US" sz="2800" dirty="0">
                <a:solidFill>
                  <a:srgbClr val="FFFFFF"/>
                </a:solidFill>
              </a:rPr>
              <a:t>.</a:t>
            </a:r>
            <a:endParaRPr lang="uk-UA" sz="2800" dirty="0">
              <a:solidFill>
                <a:srgbClr val="FFFFFF"/>
              </a:solidFill>
            </a:endParaRPr>
          </a:p>
        </p:txBody>
      </p:sp>
      <p:pic>
        <p:nvPicPr>
          <p:cNvPr id="2097152" name="Рисунок 209715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627621" y="2954791"/>
            <a:ext cx="4564379" cy="377709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TextBox 1048657"/>
          <p:cNvSpPr txBox="1"/>
          <p:nvPr/>
        </p:nvSpPr>
        <p:spPr>
          <a:xfrm>
            <a:off x="1020186" y="628939"/>
            <a:ext cx="10909954" cy="52603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3100" dirty="0">
                <a:solidFill>
                  <a:srgbClr val="FF0000"/>
                </a:solidFill>
              </a:rPr>
              <a:t>Функціональний клас ІІ</a:t>
            </a:r>
            <a:r>
              <a:rPr lang="uk-UA" altLang="en-US" sz="3100" dirty="0">
                <a:solidFill>
                  <a:srgbClr val="FFFFFF"/>
                </a:solidFill>
              </a:rPr>
              <a:t> </a:t>
            </a:r>
            <a:endParaRPr lang="uk-UA" sz="3100" dirty="0">
              <a:solidFill>
                <a:srgbClr val="FFFFFF"/>
              </a:solidFill>
            </a:endParaRPr>
          </a:p>
          <a:p>
            <a:r>
              <a:rPr lang="uk-UA" altLang="en-US" sz="3100" dirty="0">
                <a:solidFill>
                  <a:srgbClr val="FFFFFF"/>
                </a:solidFill>
              </a:rPr>
              <a:t>Незначні обмеження звичайної фізичної активності. </a:t>
            </a:r>
            <a:endParaRPr lang="uk-UA" sz="3100" dirty="0">
              <a:solidFill>
                <a:srgbClr val="FFFFFF"/>
              </a:solidFill>
            </a:endParaRPr>
          </a:p>
          <a:p>
            <a:r>
              <a:rPr lang="uk-UA" altLang="en-US" sz="3100" dirty="0">
                <a:solidFill>
                  <a:srgbClr val="FFFFFF"/>
                </a:solidFill>
              </a:rPr>
              <a:t>Стенокардія провокується швидкою ходою чи підйомом сходами, фізичними навантаженнями після прийому їжі, в холодну, вітряну погоду, після емоційних стресів чи тільки в перші години після пробудження. </a:t>
            </a:r>
            <a:endParaRPr lang="uk-UA" sz="3100" dirty="0">
              <a:solidFill>
                <a:srgbClr val="FFFFFF"/>
              </a:solidFill>
            </a:endParaRPr>
          </a:p>
          <a:p>
            <a:r>
              <a:rPr lang="uk-UA" altLang="en-US" sz="3100" dirty="0">
                <a:solidFill>
                  <a:srgbClr val="FFFFFF"/>
                </a:solidFill>
              </a:rPr>
              <a:t>Рівень ТФН – ходьба більше 2 кварталів(200м)</a:t>
            </a:r>
            <a:r>
              <a:rPr lang="en-US" altLang="en-US" sz="3100" dirty="0">
                <a:solidFill>
                  <a:srgbClr val="FFFFFF"/>
                </a:solidFill>
              </a:rPr>
              <a:t>,</a:t>
            </a:r>
            <a:r>
              <a:rPr lang="uk-UA" altLang="en-US" sz="3100" dirty="0">
                <a:solidFill>
                  <a:srgbClr val="FFFFFF"/>
                </a:solidFill>
              </a:rPr>
              <a:t> підйом сходами на декілька поверхів .</a:t>
            </a:r>
            <a:endParaRPr lang="uk-UA" sz="3100" dirty="0">
              <a:solidFill>
                <a:srgbClr val="FFFFFF"/>
              </a:solidFill>
            </a:endParaRPr>
          </a:p>
          <a:p>
            <a:r>
              <a:rPr lang="uk-UA" altLang="en-US" sz="3100" dirty="0">
                <a:solidFill>
                  <a:srgbClr val="FFFFFF"/>
                </a:solidFill>
              </a:rPr>
              <a:t> Порогове фізичне навантаження становить 450 – 600 </a:t>
            </a:r>
            <a:r>
              <a:rPr lang="uk-UA" altLang="en-US" sz="3100" dirty="0" err="1">
                <a:solidFill>
                  <a:srgbClr val="FFFFFF"/>
                </a:solidFill>
              </a:rPr>
              <a:t>кгм</a:t>
            </a:r>
            <a:r>
              <a:rPr lang="uk-UA" altLang="en-US" sz="3100" dirty="0">
                <a:solidFill>
                  <a:srgbClr val="FFFFFF"/>
                </a:solidFill>
              </a:rPr>
              <a:t> / хв (75 – 100 Вт),. Звуження просвіту коронарної артерії (</a:t>
            </a:r>
            <a:r>
              <a:rPr lang="uk-UA" altLang="en-US" sz="3100" dirty="0" err="1">
                <a:solidFill>
                  <a:srgbClr val="FFFFFF"/>
                </a:solidFill>
              </a:rPr>
              <a:t>коронарографія</a:t>
            </a:r>
            <a:r>
              <a:rPr lang="uk-UA" altLang="en-US" sz="3100" dirty="0">
                <a:solidFill>
                  <a:srgbClr val="FFFFFF"/>
                </a:solidFill>
              </a:rPr>
              <a:t>) сягає 75%.</a:t>
            </a:r>
            <a:endParaRPr lang="uk-UA" sz="31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TextBox 1048664"/>
          <p:cNvSpPr txBox="1"/>
          <p:nvPr/>
        </p:nvSpPr>
        <p:spPr>
          <a:xfrm>
            <a:off x="1426120" y="751067"/>
            <a:ext cx="9478907" cy="50444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3300" dirty="0">
                <a:solidFill>
                  <a:srgbClr val="FF0000"/>
                </a:solidFill>
              </a:rPr>
              <a:t>Функціональний клас ІІІ</a:t>
            </a:r>
            <a:r>
              <a:rPr lang="uk-UA" altLang="en-US" sz="3300" dirty="0">
                <a:solidFill>
                  <a:srgbClr val="FFFFFF"/>
                </a:solidFill>
              </a:rPr>
              <a:t> </a:t>
            </a:r>
            <a:endParaRPr lang="uk-UA" sz="3300" dirty="0">
              <a:solidFill>
                <a:srgbClr val="FFFFFF"/>
              </a:solidFill>
            </a:endParaRPr>
          </a:p>
          <a:p>
            <a:r>
              <a:rPr lang="uk-UA" altLang="en-US" sz="3300" dirty="0">
                <a:solidFill>
                  <a:srgbClr val="FFFFFF"/>
                </a:solidFill>
              </a:rPr>
              <a:t>Суттєві обмеження звичайної фізичної активності. </a:t>
            </a:r>
            <a:endParaRPr lang="uk-UA" sz="3300" dirty="0">
              <a:solidFill>
                <a:srgbClr val="FFFFFF"/>
              </a:solidFill>
            </a:endParaRPr>
          </a:p>
          <a:p>
            <a:r>
              <a:rPr lang="uk-UA" altLang="en-US" sz="3300" dirty="0">
                <a:solidFill>
                  <a:srgbClr val="FFFFFF"/>
                </a:solidFill>
              </a:rPr>
              <a:t>Стенокардія виникає при подоланні відстані при подоланні відстані 1-2 квартали ( в межах 100-200м) </a:t>
            </a:r>
            <a:endParaRPr lang="uk-UA" sz="3300" dirty="0">
              <a:solidFill>
                <a:srgbClr val="FFFFFF"/>
              </a:solidFill>
            </a:endParaRPr>
          </a:p>
          <a:p>
            <a:r>
              <a:rPr lang="uk-UA" altLang="en-US" sz="3300" dirty="0">
                <a:solidFill>
                  <a:srgbClr val="FFFFFF"/>
                </a:solidFill>
              </a:rPr>
              <a:t>по рівній поверхні чи підйомі на 1 поверх . </a:t>
            </a:r>
            <a:endParaRPr lang="uk-UA" sz="3300" dirty="0">
              <a:solidFill>
                <a:srgbClr val="FFFFFF"/>
              </a:solidFill>
            </a:endParaRPr>
          </a:p>
          <a:p>
            <a:r>
              <a:rPr lang="uk-UA" altLang="en-US" sz="3300" dirty="0">
                <a:solidFill>
                  <a:srgbClr val="FFFFFF"/>
                </a:solidFill>
              </a:rPr>
              <a:t>Порогове фізичне навантаження становить не більше ніж 300 </a:t>
            </a:r>
            <a:r>
              <a:rPr lang="uk-UA" altLang="en-US" sz="3300" dirty="0" err="1">
                <a:solidFill>
                  <a:srgbClr val="FFFFFF"/>
                </a:solidFill>
              </a:rPr>
              <a:t>кгм</a:t>
            </a:r>
            <a:r>
              <a:rPr lang="uk-UA" altLang="en-US" sz="3300" dirty="0">
                <a:solidFill>
                  <a:srgbClr val="FFFFFF"/>
                </a:solidFill>
              </a:rPr>
              <a:t> / хв (50 Вт)</a:t>
            </a:r>
            <a:endParaRPr lang="uk-UA" sz="3300" dirty="0">
              <a:solidFill>
                <a:srgbClr val="FFFFFF"/>
              </a:solidFill>
            </a:endParaRPr>
          </a:p>
          <a:p>
            <a:r>
              <a:rPr lang="uk-UA" altLang="en-US" sz="3300" dirty="0">
                <a:solidFill>
                  <a:srgbClr val="FFFFFF"/>
                </a:solidFill>
              </a:rPr>
              <a:t>Коронарні артерії звужені більше ніж на 75%.</a:t>
            </a:r>
            <a:endParaRPr lang="uk-UA" sz="33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TextBox 1048671"/>
          <p:cNvSpPr txBox="1"/>
          <p:nvPr/>
        </p:nvSpPr>
        <p:spPr>
          <a:xfrm>
            <a:off x="1355300" y="808245"/>
            <a:ext cx="10004521" cy="55397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3300" dirty="0">
                <a:solidFill>
                  <a:srgbClr val="FF0000"/>
                </a:solidFill>
              </a:rPr>
              <a:t>Функціональний клас ІV </a:t>
            </a:r>
            <a:endParaRPr lang="uk-UA" sz="3300" dirty="0">
              <a:solidFill>
                <a:srgbClr val="FFFFFF"/>
              </a:solidFill>
            </a:endParaRPr>
          </a:p>
          <a:p>
            <a:r>
              <a:rPr lang="uk-UA" altLang="en-US" sz="3300" dirty="0">
                <a:solidFill>
                  <a:srgbClr val="FFFFFF"/>
                </a:solidFill>
              </a:rPr>
              <a:t>Неможливість виконувати будь-які фізичні</a:t>
            </a:r>
            <a:r>
              <a:rPr lang="en-US" altLang="en-US" sz="3300" dirty="0">
                <a:solidFill>
                  <a:srgbClr val="FFFFFF"/>
                </a:solidFill>
              </a:rPr>
              <a:t> </a:t>
            </a:r>
            <a:r>
              <a:rPr lang="uk-UA" altLang="en-US" sz="3300" dirty="0">
                <a:solidFill>
                  <a:srgbClr val="FFFFFF"/>
                </a:solidFill>
              </a:rPr>
              <a:t>навантаження без дискомфорту – синдром </a:t>
            </a:r>
            <a:endParaRPr lang="uk-UA" sz="3300" dirty="0">
              <a:solidFill>
                <a:srgbClr val="FFFFFF"/>
              </a:solidFill>
            </a:endParaRPr>
          </a:p>
          <a:p>
            <a:r>
              <a:rPr lang="uk-UA" altLang="en-US" sz="3300" dirty="0">
                <a:solidFill>
                  <a:srgbClr val="FFFFFF"/>
                </a:solidFill>
              </a:rPr>
              <a:t>стенокардії може виникати у стані спокою </a:t>
            </a:r>
            <a:r>
              <a:rPr lang="en-US" altLang="en-US" sz="3300" dirty="0">
                <a:solidFill>
                  <a:srgbClr val="FFFFFF"/>
                </a:solidFill>
              </a:rPr>
              <a:t>- </a:t>
            </a:r>
            <a:r>
              <a:rPr lang="uk-UA" altLang="en-US" sz="3300" dirty="0">
                <a:solidFill>
                  <a:srgbClr val="FFFFFF"/>
                </a:solidFill>
              </a:rPr>
              <a:t>це </a:t>
            </a:r>
            <a:r>
              <a:rPr lang="uk-UA" altLang="en-US" sz="3300" b="1" dirty="0">
                <a:solidFill>
                  <a:srgbClr val="FFFFFF"/>
                </a:solidFill>
              </a:rPr>
              <a:t>стенокардія важкого ступеня</a:t>
            </a:r>
            <a:r>
              <a:rPr lang="en-US" altLang="en-US" sz="3300" b="1" dirty="0">
                <a:solidFill>
                  <a:srgbClr val="FFFFFF"/>
                </a:solidFill>
              </a:rPr>
              <a:t>.</a:t>
            </a:r>
            <a:endParaRPr lang="uk-UA" sz="3300" dirty="0">
              <a:solidFill>
                <a:srgbClr val="FFFFFF"/>
              </a:solidFill>
            </a:endParaRPr>
          </a:p>
          <a:p>
            <a:r>
              <a:rPr lang="uk-UA" altLang="en-US" sz="3300" dirty="0">
                <a:solidFill>
                  <a:srgbClr val="FFFFFF"/>
                </a:solidFill>
              </a:rPr>
              <a:t>Порогове фізичне навантаження не перевищує 150 </a:t>
            </a:r>
            <a:endParaRPr lang="uk-UA" sz="3300" dirty="0">
              <a:solidFill>
                <a:srgbClr val="FFFFFF"/>
              </a:solidFill>
            </a:endParaRPr>
          </a:p>
          <a:p>
            <a:r>
              <a:rPr lang="uk-UA" altLang="en-US" sz="3300" dirty="0" err="1">
                <a:solidFill>
                  <a:srgbClr val="FFFFFF"/>
                </a:solidFill>
              </a:rPr>
              <a:t>кгм</a:t>
            </a:r>
            <a:r>
              <a:rPr lang="uk-UA" altLang="en-US" sz="3300" dirty="0">
                <a:solidFill>
                  <a:srgbClr val="FFFFFF"/>
                </a:solidFill>
              </a:rPr>
              <a:t> / хв (25 Вт)</a:t>
            </a:r>
            <a:r>
              <a:rPr lang="en-US" altLang="en-US" sz="3300" dirty="0">
                <a:solidFill>
                  <a:srgbClr val="FFFFFF"/>
                </a:solidFill>
              </a:rPr>
              <a:t>.</a:t>
            </a:r>
            <a:endParaRPr lang="uk-UA" sz="3300" dirty="0">
              <a:solidFill>
                <a:srgbClr val="FFFFFF"/>
              </a:solidFill>
            </a:endParaRPr>
          </a:p>
          <a:p>
            <a:r>
              <a:rPr lang="uk-UA" altLang="en-US" sz="3300" dirty="0">
                <a:solidFill>
                  <a:srgbClr val="FFFFFF"/>
                </a:solidFill>
              </a:rPr>
              <a:t> Під час </a:t>
            </a:r>
            <a:r>
              <a:rPr lang="uk-UA" altLang="en-US" sz="3300" dirty="0" err="1">
                <a:solidFill>
                  <a:srgbClr val="FFFFFF"/>
                </a:solidFill>
              </a:rPr>
              <a:t>провення</a:t>
            </a:r>
            <a:r>
              <a:rPr lang="uk-UA" altLang="en-US" sz="3300" dirty="0">
                <a:solidFill>
                  <a:srgbClr val="FFFFFF"/>
                </a:solidFill>
              </a:rPr>
              <a:t> </a:t>
            </a:r>
            <a:r>
              <a:rPr lang="uk-UA" altLang="en-US" sz="3300" dirty="0" err="1">
                <a:solidFill>
                  <a:srgbClr val="FFFFFF"/>
                </a:solidFill>
              </a:rPr>
              <a:t>коронарографії</a:t>
            </a:r>
            <a:r>
              <a:rPr lang="uk-UA" altLang="en-US" sz="3300" dirty="0">
                <a:solidFill>
                  <a:srgbClr val="FFFFFF"/>
                </a:solidFill>
              </a:rPr>
              <a:t> виявляють повну або майже повну обтурацію коронарної артерії.</a:t>
            </a:r>
            <a:endParaRPr lang="uk-UA" sz="33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TextBox 1048674"/>
          <p:cNvSpPr txBox="1"/>
          <p:nvPr/>
        </p:nvSpPr>
        <p:spPr>
          <a:xfrm>
            <a:off x="3749635" y="273049"/>
            <a:ext cx="4000000" cy="6502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3800" b="1">
                <a:solidFill>
                  <a:srgbClr val="000000"/>
                </a:solidFill>
              </a:rPr>
              <a:t>3. </a:t>
            </a:r>
            <a:r>
              <a:rPr lang="uk-UA" altLang="en-US" sz="3800" b="1">
                <a:solidFill>
                  <a:srgbClr val="000000"/>
                </a:solidFill>
              </a:rPr>
              <a:t>Діагностика</a:t>
            </a:r>
            <a:endParaRPr lang="uk-UA" sz="3800" b="1">
              <a:solidFill>
                <a:srgbClr val="000000"/>
              </a:solidFill>
            </a:endParaRPr>
          </a:p>
        </p:txBody>
      </p:sp>
      <p:sp>
        <p:nvSpPr>
          <p:cNvPr id="1049474" name="TextBox 1049473"/>
          <p:cNvSpPr txBox="1"/>
          <p:nvPr/>
        </p:nvSpPr>
        <p:spPr>
          <a:xfrm>
            <a:off x="873135" y="1630680"/>
            <a:ext cx="10445730" cy="432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3100" b="1">
                <a:solidFill>
                  <a:srgbClr val="FFFFFF"/>
                </a:solidFill>
              </a:rPr>
              <a:t>І</a:t>
            </a:r>
            <a:r>
              <a:rPr lang="en-US" altLang="en-US" sz="3100" b="1">
                <a:solidFill>
                  <a:srgbClr val="FFFFFF"/>
                </a:solidFill>
              </a:rPr>
              <a:t>. </a:t>
            </a:r>
            <a:r>
              <a:rPr lang="uk-UA" altLang="en-US" sz="3100" b="1">
                <a:solidFill>
                  <a:srgbClr val="FFFFFF"/>
                </a:solidFill>
              </a:rPr>
              <a:t>Лабораторна</a:t>
            </a:r>
            <a:r>
              <a:rPr lang="en-US" altLang="en-US" sz="3100" b="1">
                <a:solidFill>
                  <a:srgbClr val="FFFFFF"/>
                </a:solidFill>
              </a:rPr>
              <a:t> </a:t>
            </a:r>
            <a:r>
              <a:rPr lang="uk-UA" altLang="en-US" sz="3100" b="1">
                <a:solidFill>
                  <a:srgbClr val="FFFFFF"/>
                </a:solidFill>
              </a:rPr>
              <a:t>діагностика</a:t>
            </a:r>
            <a:endParaRPr lang="uk-UA" sz="3100" b="1">
              <a:solidFill>
                <a:srgbClr val="FFFFFF"/>
              </a:solidFill>
            </a:endParaRPr>
          </a:p>
          <a:p>
            <a:endParaRPr lang="uk-UA" sz="3100">
              <a:solidFill>
                <a:srgbClr val="FFFFFF"/>
              </a:solidFill>
            </a:endParaRPr>
          </a:p>
          <a:p>
            <a:r>
              <a:rPr lang="en-US" altLang="en-US" sz="3100">
                <a:solidFill>
                  <a:srgbClr val="FFFFFF"/>
                </a:solidFill>
              </a:rPr>
              <a:t>- </a:t>
            </a:r>
            <a:r>
              <a:rPr lang="uk-UA" altLang="en-US" sz="3100">
                <a:solidFill>
                  <a:srgbClr val="FFFFFF"/>
                </a:solidFill>
              </a:rPr>
              <a:t>загальний і біохімічний аналіз крові (глюкоза натщесерце, загальний холестерин і його фракції, креатинін)</a:t>
            </a:r>
            <a:endParaRPr lang="uk-UA" sz="3100">
              <a:solidFill>
                <a:srgbClr val="FFFFFF"/>
              </a:solidFill>
            </a:endParaRPr>
          </a:p>
          <a:p>
            <a:endParaRPr lang="uk-UA" sz="3100">
              <a:solidFill>
                <a:srgbClr val="FFFFFF"/>
              </a:solidFill>
            </a:endParaRPr>
          </a:p>
          <a:p>
            <a:r>
              <a:rPr lang="en-US" altLang="en-US" sz="3100">
                <a:solidFill>
                  <a:srgbClr val="FFFFFF"/>
                </a:solidFill>
              </a:rPr>
              <a:t>- </a:t>
            </a:r>
            <a:r>
              <a:rPr lang="uk-UA" altLang="en-US" sz="3100">
                <a:solidFill>
                  <a:srgbClr val="FFFFFF"/>
                </a:solidFill>
              </a:rPr>
              <a:t>загальний аналіз сечі</a:t>
            </a:r>
            <a:endParaRPr lang="uk-UA" sz="3100">
              <a:solidFill>
                <a:srgbClr val="FFFFFF"/>
              </a:solidFill>
            </a:endParaRPr>
          </a:p>
          <a:p>
            <a:endParaRPr lang="uk-UA" sz="3100">
              <a:solidFill>
                <a:srgbClr val="FFFFFF"/>
              </a:solidFill>
            </a:endParaRPr>
          </a:p>
          <a:p>
            <a:r>
              <a:rPr lang="en-US" altLang="en-US" sz="3100">
                <a:solidFill>
                  <a:srgbClr val="FFFFFF"/>
                </a:solidFill>
              </a:rPr>
              <a:t>- </a:t>
            </a:r>
            <a:r>
              <a:rPr lang="uk-UA" altLang="en-US" sz="3100">
                <a:solidFill>
                  <a:srgbClr val="FFFFFF"/>
                </a:solidFill>
              </a:rPr>
              <a:t>коагулограма (дослідження згортання крові)</a:t>
            </a:r>
            <a:endParaRPr lang="uk-UA" sz="31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1" name="TextBox 1049510"/>
          <p:cNvSpPr txBox="1"/>
          <p:nvPr/>
        </p:nvSpPr>
        <p:spPr>
          <a:xfrm>
            <a:off x="758789" y="659130"/>
            <a:ext cx="9740522" cy="55397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3300" b="1" dirty="0">
                <a:solidFill>
                  <a:srgbClr val="FFFFFF"/>
                </a:solidFill>
              </a:rPr>
              <a:t>ІІ.</a:t>
            </a:r>
            <a:r>
              <a:rPr lang="en-US" altLang="en-US" sz="3300" b="1" dirty="0">
                <a:solidFill>
                  <a:srgbClr val="FFFFFF"/>
                </a:solidFill>
              </a:rPr>
              <a:t> </a:t>
            </a:r>
            <a:r>
              <a:rPr lang="uk-UA" altLang="en-US" sz="3300" b="1" dirty="0">
                <a:solidFill>
                  <a:srgbClr val="FFFFFF"/>
                </a:solidFill>
              </a:rPr>
              <a:t>Інструментальні </a:t>
            </a:r>
            <a:endParaRPr lang="uk-UA" sz="3300" b="1" dirty="0">
              <a:solidFill>
                <a:srgbClr val="FFFFFF"/>
              </a:solidFill>
            </a:endParaRPr>
          </a:p>
          <a:p>
            <a:r>
              <a:rPr lang="uk-UA" altLang="en-US" sz="3300" b="1" dirty="0">
                <a:solidFill>
                  <a:srgbClr val="FFFFFF"/>
                </a:solidFill>
              </a:rPr>
              <a:t>методи діагностики</a:t>
            </a:r>
            <a:endParaRPr lang="uk-UA" sz="3300" b="1" dirty="0">
              <a:solidFill>
                <a:srgbClr val="FFFFFF"/>
              </a:solidFill>
            </a:endParaRPr>
          </a:p>
          <a:p>
            <a:endParaRPr lang="uk-UA" sz="3300" dirty="0">
              <a:solidFill>
                <a:srgbClr val="FFFFFF"/>
              </a:solidFill>
            </a:endParaRPr>
          </a:p>
          <a:p>
            <a:r>
              <a:rPr lang="uk-UA" altLang="en-US" sz="3300" dirty="0">
                <a:solidFill>
                  <a:srgbClr val="FFFFFF"/>
                </a:solidFill>
              </a:rPr>
              <a:t>• ЕКГ</a:t>
            </a:r>
            <a:endParaRPr lang="uk-UA" sz="3300" dirty="0">
              <a:solidFill>
                <a:srgbClr val="FFFFFF"/>
              </a:solidFill>
            </a:endParaRPr>
          </a:p>
          <a:p>
            <a:r>
              <a:rPr lang="uk-UA" altLang="en-US" sz="3300" dirty="0">
                <a:solidFill>
                  <a:srgbClr val="FFFFFF"/>
                </a:solidFill>
              </a:rPr>
              <a:t>• </a:t>
            </a:r>
            <a:r>
              <a:rPr lang="uk-UA" altLang="en-US" sz="3300" dirty="0" err="1">
                <a:solidFill>
                  <a:srgbClr val="FFFFFF"/>
                </a:solidFill>
              </a:rPr>
              <a:t>ЕхоКГ</a:t>
            </a:r>
            <a:endParaRPr lang="uk-UA" sz="3300" dirty="0">
              <a:solidFill>
                <a:srgbClr val="FFFFFF"/>
              </a:solidFill>
            </a:endParaRPr>
          </a:p>
          <a:p>
            <a:r>
              <a:rPr lang="uk-UA" altLang="en-US" sz="3300" dirty="0">
                <a:solidFill>
                  <a:srgbClr val="FFFFFF"/>
                </a:solidFill>
              </a:rPr>
              <a:t>• Стрес-тести з навантаженням</a:t>
            </a:r>
            <a:endParaRPr lang="uk-UA" sz="3300" dirty="0">
              <a:solidFill>
                <a:srgbClr val="FFFFFF"/>
              </a:solidFill>
            </a:endParaRPr>
          </a:p>
          <a:p>
            <a:r>
              <a:rPr lang="uk-UA" altLang="en-US" sz="3300" dirty="0">
                <a:solidFill>
                  <a:srgbClr val="FFFFFF"/>
                </a:solidFill>
              </a:rPr>
              <a:t>• Стрес-</a:t>
            </a:r>
            <a:r>
              <a:rPr lang="uk-UA" altLang="en-US" sz="3300" dirty="0" err="1">
                <a:solidFill>
                  <a:srgbClr val="FFFFFF"/>
                </a:solidFill>
              </a:rPr>
              <a:t>візуалізуючі</a:t>
            </a:r>
            <a:r>
              <a:rPr lang="uk-UA" altLang="en-US" sz="3300" dirty="0">
                <a:solidFill>
                  <a:srgbClr val="FFFFFF"/>
                </a:solidFill>
              </a:rPr>
              <a:t> дослідження</a:t>
            </a:r>
            <a:endParaRPr lang="uk-UA" sz="3300" dirty="0">
              <a:solidFill>
                <a:srgbClr val="FFFFFF"/>
              </a:solidFill>
            </a:endParaRPr>
          </a:p>
          <a:p>
            <a:r>
              <a:rPr lang="uk-UA" altLang="en-US" sz="3300" dirty="0">
                <a:solidFill>
                  <a:srgbClr val="FFFFFF"/>
                </a:solidFill>
              </a:rPr>
              <a:t>• КАГ</a:t>
            </a:r>
            <a:endParaRPr lang="uk-UA" sz="3300" dirty="0">
              <a:solidFill>
                <a:srgbClr val="FFFFFF"/>
              </a:solidFill>
            </a:endParaRPr>
          </a:p>
          <a:p>
            <a:r>
              <a:rPr lang="uk-UA" altLang="en-US" sz="3300" dirty="0">
                <a:solidFill>
                  <a:srgbClr val="FFFFFF"/>
                </a:solidFill>
              </a:rPr>
              <a:t>• </a:t>
            </a:r>
            <a:r>
              <a:rPr lang="uk-UA" altLang="en-US" sz="3300" dirty="0" err="1">
                <a:solidFill>
                  <a:srgbClr val="FFFFFF"/>
                </a:solidFill>
              </a:rPr>
              <a:t>Сцинтиграфія</a:t>
            </a:r>
            <a:r>
              <a:rPr lang="uk-UA" altLang="en-US" sz="3300" dirty="0">
                <a:solidFill>
                  <a:srgbClr val="FFFFFF"/>
                </a:solidFill>
              </a:rPr>
              <a:t> міокарда</a:t>
            </a:r>
            <a:endParaRPr lang="uk-UA" sz="3300" dirty="0">
              <a:solidFill>
                <a:srgbClr val="FFFFFF"/>
              </a:solidFill>
            </a:endParaRPr>
          </a:p>
          <a:p>
            <a:r>
              <a:rPr lang="uk-UA" altLang="en-US" sz="3300" dirty="0">
                <a:solidFill>
                  <a:srgbClr val="FFFFFF"/>
                </a:solidFill>
              </a:rPr>
              <a:t>• </a:t>
            </a:r>
            <a:r>
              <a:rPr lang="uk-UA" altLang="en-US" sz="3300" dirty="0" err="1">
                <a:solidFill>
                  <a:srgbClr val="FFFFFF"/>
                </a:solidFill>
              </a:rPr>
              <a:t>Однофотонна</a:t>
            </a:r>
            <a:r>
              <a:rPr lang="uk-UA" altLang="en-US" sz="3300" dirty="0">
                <a:solidFill>
                  <a:srgbClr val="FFFFFF"/>
                </a:solidFill>
              </a:rPr>
              <a:t> емісійна томографія міокарда</a:t>
            </a:r>
            <a:endParaRPr lang="uk-UA" sz="3300" dirty="0">
              <a:solidFill>
                <a:srgbClr val="FFFFFF"/>
              </a:solidFill>
            </a:endParaRPr>
          </a:p>
          <a:p>
            <a:r>
              <a:rPr lang="uk-UA" altLang="en-US" sz="3300" dirty="0">
                <a:solidFill>
                  <a:srgbClr val="FFFFFF"/>
                </a:solidFill>
              </a:rPr>
              <a:t>• Комп’ютерна томографія.</a:t>
            </a:r>
            <a:endParaRPr lang="uk-UA" sz="3300" dirty="0">
              <a:solidFill>
                <a:srgbClr val="FFFFFF"/>
              </a:solidFill>
            </a:endParaRPr>
          </a:p>
        </p:txBody>
      </p:sp>
      <p:pic>
        <p:nvPicPr>
          <p:cNvPr id="2097164" name="Рисунок 209716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397246" y="37023"/>
            <a:ext cx="5794754" cy="327313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TextBox 1049511"/>
          <p:cNvSpPr txBox="1"/>
          <p:nvPr/>
        </p:nvSpPr>
        <p:spPr>
          <a:xfrm>
            <a:off x="130808" y="1153160"/>
            <a:ext cx="5003385" cy="455509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900" dirty="0">
                <a:solidFill>
                  <a:schemeClr val="bg1"/>
                </a:solidFill>
              </a:rPr>
              <a:t>N.B! </a:t>
            </a:r>
            <a:r>
              <a:rPr lang="en-US" sz="2900" dirty="0" err="1">
                <a:solidFill>
                  <a:schemeClr val="bg1"/>
                </a:solidFill>
              </a:rPr>
              <a:t>Між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нападами</a:t>
            </a:r>
            <a:r>
              <a:rPr lang="en-US" sz="2900" dirty="0">
                <a:solidFill>
                  <a:schemeClr val="bg1"/>
                </a:solidFill>
              </a:rPr>
              <a:t> ЕКГ у 50 % </a:t>
            </a:r>
            <a:r>
              <a:rPr lang="en-US" sz="2900" dirty="0" err="1">
                <a:solidFill>
                  <a:schemeClr val="bg1"/>
                </a:solidFill>
              </a:rPr>
              <a:t>хворих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без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змін</a:t>
            </a:r>
            <a:r>
              <a:rPr lang="en-US" sz="2900" dirty="0">
                <a:solidFill>
                  <a:schemeClr val="bg1"/>
                </a:solidFill>
              </a:rPr>
              <a:t>:</a:t>
            </a:r>
            <a:endParaRPr lang="uk-UA" sz="2900" dirty="0">
              <a:solidFill>
                <a:schemeClr val="bg1"/>
              </a:solidFill>
            </a:endParaRPr>
          </a:p>
          <a:p>
            <a:r>
              <a:rPr lang="en-US" sz="2900" dirty="0">
                <a:solidFill>
                  <a:schemeClr val="bg1"/>
                </a:solidFill>
              </a:rPr>
              <a:t>У </a:t>
            </a:r>
            <a:r>
              <a:rPr lang="en-US" sz="2900" dirty="0" err="1">
                <a:solidFill>
                  <a:schemeClr val="bg1"/>
                </a:solidFill>
              </a:rPr>
              <a:t>дослідженні</a:t>
            </a:r>
            <a:r>
              <a:rPr lang="en-US" sz="2900" dirty="0">
                <a:solidFill>
                  <a:schemeClr val="bg1"/>
                </a:solidFill>
              </a:rPr>
              <a:t>, </a:t>
            </a:r>
            <a:r>
              <a:rPr lang="en-US" sz="2900" dirty="0" err="1">
                <a:solidFill>
                  <a:schemeClr val="bg1"/>
                </a:solidFill>
              </a:rPr>
              <a:t>проведеному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за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участю</a:t>
            </a:r>
            <a:r>
              <a:rPr lang="en-US" sz="2900" dirty="0">
                <a:solidFill>
                  <a:schemeClr val="bg1"/>
                </a:solidFill>
              </a:rPr>
              <a:t> 109 </a:t>
            </a:r>
            <a:r>
              <a:rPr lang="en-US" sz="2900" dirty="0" err="1">
                <a:solidFill>
                  <a:schemeClr val="bg1"/>
                </a:solidFill>
              </a:rPr>
              <a:t>пацієнтів</a:t>
            </a:r>
            <a:r>
              <a:rPr lang="en-US" sz="2900" dirty="0">
                <a:solidFill>
                  <a:schemeClr val="bg1"/>
                </a:solidFill>
              </a:rPr>
              <a:t> з </a:t>
            </a:r>
            <a:r>
              <a:rPr lang="en-US" sz="2900" dirty="0" err="1">
                <a:solidFill>
                  <a:schemeClr val="bg1"/>
                </a:solidFill>
              </a:rPr>
              <a:t>нормальною</a:t>
            </a:r>
            <a:r>
              <a:rPr lang="en-US" sz="2900" dirty="0">
                <a:solidFill>
                  <a:schemeClr val="bg1"/>
                </a:solidFill>
              </a:rPr>
              <a:t> ЕКГ </a:t>
            </a:r>
            <a:endParaRPr lang="uk-UA" sz="2900" dirty="0">
              <a:solidFill>
                <a:schemeClr val="bg1"/>
              </a:solidFill>
            </a:endParaRPr>
          </a:p>
          <a:p>
            <a:r>
              <a:rPr lang="en-US" sz="2900" dirty="0">
                <a:solidFill>
                  <a:schemeClr val="bg1"/>
                </a:solidFill>
              </a:rPr>
              <a:t>у 39% </a:t>
            </a:r>
            <a:r>
              <a:rPr lang="en-US" sz="2900" dirty="0" err="1">
                <a:solidFill>
                  <a:schemeClr val="bg1"/>
                </a:solidFill>
              </a:rPr>
              <a:t>пацієнтів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спостерігався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кардіальний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біль</a:t>
            </a:r>
            <a:r>
              <a:rPr lang="en-US" sz="2900" dirty="0">
                <a:solidFill>
                  <a:schemeClr val="bg1"/>
                </a:solidFill>
              </a:rPr>
              <a:t>, а у 90% </a:t>
            </a:r>
            <a:r>
              <a:rPr lang="en-US" sz="2900" dirty="0" err="1">
                <a:solidFill>
                  <a:schemeClr val="bg1"/>
                </a:solidFill>
              </a:rPr>
              <a:t>пацієнтів</a:t>
            </a:r>
            <a:r>
              <a:rPr lang="en-US" sz="2900" dirty="0">
                <a:solidFill>
                  <a:schemeClr val="bg1"/>
                </a:solidFill>
              </a:rPr>
              <a:t>, </a:t>
            </a:r>
            <a:r>
              <a:rPr lang="en-US" sz="2900" dirty="0" err="1">
                <a:solidFill>
                  <a:schemeClr val="bg1"/>
                </a:solidFill>
              </a:rPr>
              <a:t>яким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endParaRPr lang="uk-UA" sz="2900" dirty="0">
              <a:solidFill>
                <a:schemeClr val="bg1"/>
              </a:solidFill>
            </a:endParaRPr>
          </a:p>
          <a:p>
            <a:r>
              <a:rPr lang="en-US" sz="2900" dirty="0" err="1">
                <a:solidFill>
                  <a:schemeClr val="bg1"/>
                </a:solidFill>
              </a:rPr>
              <a:t>була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проведена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ангіографія</a:t>
            </a:r>
            <a:r>
              <a:rPr lang="en-US" sz="2900" dirty="0">
                <a:solidFill>
                  <a:schemeClr val="bg1"/>
                </a:solidFill>
              </a:rPr>
              <a:t>, </a:t>
            </a:r>
            <a:r>
              <a:rPr lang="en-US" sz="2900" dirty="0" err="1">
                <a:solidFill>
                  <a:schemeClr val="bg1"/>
                </a:solidFill>
              </a:rPr>
              <a:t>була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виявлена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вірогідна</a:t>
            </a:r>
            <a:r>
              <a:rPr lang="en-US" sz="2900" dirty="0">
                <a:solidFill>
                  <a:schemeClr val="bg1"/>
                </a:solidFill>
              </a:rPr>
              <a:t> ІХС</a:t>
            </a:r>
            <a:endParaRPr lang="uk-UA" sz="2900" dirty="0">
              <a:solidFill>
                <a:schemeClr val="bg1"/>
              </a:solidFill>
            </a:endParaRPr>
          </a:p>
        </p:txBody>
      </p:sp>
      <p:pic>
        <p:nvPicPr>
          <p:cNvPr id="2097163" name="Рисунок 209716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134193" y="0"/>
            <a:ext cx="696613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TextBox 1049573"/>
          <p:cNvSpPr txBox="1"/>
          <p:nvPr/>
        </p:nvSpPr>
        <p:spPr>
          <a:xfrm>
            <a:off x="3212773" y="117475"/>
            <a:ext cx="7195204" cy="6502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3800" b="1">
                <a:solidFill>
                  <a:srgbClr val="000000"/>
                </a:solidFill>
              </a:rPr>
              <a:t>Навантажувальні</a:t>
            </a:r>
            <a:r>
              <a:rPr lang="en-US" altLang="en-US" sz="3800" b="1">
                <a:solidFill>
                  <a:srgbClr val="000000"/>
                </a:solidFill>
              </a:rPr>
              <a:t> </a:t>
            </a:r>
            <a:r>
              <a:rPr lang="uk-UA" altLang="en-US" sz="3800" b="1">
                <a:solidFill>
                  <a:srgbClr val="000000"/>
                </a:solidFill>
              </a:rPr>
              <a:t>проби</a:t>
            </a:r>
            <a:endParaRPr lang="uk-UA" sz="3800" b="1">
              <a:solidFill>
                <a:srgbClr val="000000"/>
              </a:solidFill>
            </a:endParaRPr>
          </a:p>
        </p:txBody>
      </p:sp>
      <p:sp>
        <p:nvSpPr>
          <p:cNvPr id="1049575" name="TextBox 1049574"/>
          <p:cNvSpPr txBox="1"/>
          <p:nvPr/>
        </p:nvSpPr>
        <p:spPr>
          <a:xfrm>
            <a:off x="1224847" y="1010285"/>
            <a:ext cx="9742306" cy="57302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3100" b="1" dirty="0">
                <a:solidFill>
                  <a:srgbClr val="0000FF"/>
                </a:solidFill>
              </a:rPr>
              <a:t>Показання до проведення навантажувальних проб</a:t>
            </a:r>
            <a:endParaRPr lang="uk-UA" sz="3100" b="1" dirty="0">
              <a:solidFill>
                <a:srgbClr val="0000FF"/>
              </a:solidFill>
            </a:endParaRPr>
          </a:p>
          <a:p>
            <a:endParaRPr lang="uk-UA" sz="3100" dirty="0">
              <a:solidFill>
                <a:srgbClr val="FFFFFF"/>
              </a:solidFill>
            </a:endParaRPr>
          </a:p>
          <a:p>
            <a:r>
              <a:rPr lang="uk-UA" altLang="en-US" sz="3100" dirty="0">
                <a:solidFill>
                  <a:srgbClr val="FFFFFF"/>
                </a:solidFill>
              </a:rPr>
              <a:t>*:ІХС, що має перебіг без об'єктивних клінічних проявів і сумнівну ЕКГ;</a:t>
            </a:r>
            <a:endParaRPr lang="uk-UA" sz="3100" dirty="0">
              <a:solidFill>
                <a:srgbClr val="FFFFFF"/>
              </a:solidFill>
            </a:endParaRPr>
          </a:p>
          <a:p>
            <a:r>
              <a:rPr lang="uk-UA" altLang="en-US" sz="3100" dirty="0">
                <a:solidFill>
                  <a:srgbClr val="FFFFFF"/>
                </a:solidFill>
              </a:rPr>
              <a:t> </a:t>
            </a:r>
            <a:endParaRPr lang="uk-UA" sz="3100" dirty="0">
              <a:solidFill>
                <a:srgbClr val="FFFFFF"/>
              </a:solidFill>
            </a:endParaRPr>
          </a:p>
          <a:p>
            <a:r>
              <a:rPr lang="uk-UA" altLang="en-US" sz="3100" dirty="0">
                <a:solidFill>
                  <a:srgbClr val="FFFFFF"/>
                </a:solidFill>
              </a:rPr>
              <a:t>*необхідність проведення диференціальної діагностики коронарної недостатності і </a:t>
            </a:r>
            <a:r>
              <a:rPr lang="uk-UA" altLang="en-US" sz="3100" dirty="0" err="1">
                <a:solidFill>
                  <a:srgbClr val="FFFFFF"/>
                </a:solidFill>
              </a:rPr>
              <a:t>кардіопатії</a:t>
            </a:r>
            <a:r>
              <a:rPr lang="uk-UA" altLang="en-US" sz="3100" dirty="0">
                <a:solidFill>
                  <a:srgbClr val="FFFFFF"/>
                </a:solidFill>
              </a:rPr>
              <a:t> іншого генезу;</a:t>
            </a:r>
            <a:endParaRPr lang="uk-UA" sz="3100" dirty="0">
              <a:solidFill>
                <a:srgbClr val="FFFFFF"/>
              </a:solidFill>
            </a:endParaRPr>
          </a:p>
          <a:p>
            <a:endParaRPr lang="uk-UA" sz="3100" dirty="0">
              <a:solidFill>
                <a:srgbClr val="FFFFFF"/>
              </a:solidFill>
            </a:endParaRPr>
          </a:p>
          <a:p>
            <a:r>
              <a:rPr lang="uk-UA" altLang="en-US" sz="3100" dirty="0">
                <a:solidFill>
                  <a:srgbClr val="FFFFFF"/>
                </a:solidFill>
              </a:rPr>
              <a:t>*необхідність підтвердження</a:t>
            </a:r>
            <a:r>
              <a:rPr lang="en-US" altLang="en-US" sz="3100" dirty="0">
                <a:solidFill>
                  <a:srgbClr val="FFFFFF"/>
                </a:solidFill>
              </a:rPr>
              <a:t> </a:t>
            </a:r>
            <a:r>
              <a:rPr lang="uk-UA" altLang="en-US" sz="3100" dirty="0">
                <a:solidFill>
                  <a:srgbClr val="FFFFFF"/>
                </a:solidFill>
              </a:rPr>
              <a:t>толерантності до</a:t>
            </a:r>
            <a:r>
              <a:rPr lang="en-US" altLang="en-US" sz="3100" dirty="0">
                <a:solidFill>
                  <a:srgbClr val="FFFFFF"/>
                </a:solidFill>
              </a:rPr>
              <a:t> </a:t>
            </a:r>
            <a:r>
              <a:rPr lang="uk-UA" altLang="en-US" sz="3100" dirty="0">
                <a:solidFill>
                  <a:srgbClr val="FFFFFF"/>
                </a:solidFill>
              </a:rPr>
              <a:t>навантаження у хворих з клінікою ІХС.</a:t>
            </a:r>
            <a:endParaRPr lang="uk-UA" sz="31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TextBox 1049575"/>
          <p:cNvSpPr txBox="1"/>
          <p:nvPr/>
        </p:nvSpPr>
        <p:spPr>
          <a:xfrm>
            <a:off x="1749357" y="223934"/>
            <a:ext cx="9644688" cy="59588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3600" dirty="0">
                <a:solidFill>
                  <a:srgbClr val="FF0000"/>
                </a:solidFill>
              </a:rPr>
              <a:t>Протипоказання до проведення проб:</a:t>
            </a:r>
            <a:endParaRPr lang="uk-UA" sz="3600" dirty="0">
              <a:solidFill>
                <a:srgbClr val="FF0000"/>
              </a:solidFill>
            </a:endParaRPr>
          </a:p>
          <a:p>
            <a:r>
              <a:rPr lang="uk-UA" altLang="en-US" sz="3600" dirty="0">
                <a:solidFill>
                  <a:srgbClr val="FFFFFF"/>
                </a:solidFill>
              </a:rPr>
              <a:t>-інфаркт міокарда в гострому періоді;</a:t>
            </a:r>
            <a:endParaRPr lang="uk-UA" sz="3600" dirty="0">
              <a:solidFill>
                <a:srgbClr val="FFFFFF"/>
              </a:solidFill>
            </a:endParaRPr>
          </a:p>
          <a:p>
            <a:r>
              <a:rPr lang="uk-UA" altLang="en-US" sz="3600" dirty="0">
                <a:solidFill>
                  <a:srgbClr val="FFFFFF"/>
                </a:solidFill>
              </a:rPr>
              <a:t>-часті напади стенокардії;</a:t>
            </a:r>
            <a:endParaRPr lang="uk-UA" sz="3600" dirty="0">
              <a:solidFill>
                <a:srgbClr val="FFFFFF"/>
              </a:solidFill>
            </a:endParaRPr>
          </a:p>
          <a:p>
            <a:r>
              <a:rPr lang="uk-UA" altLang="en-US" sz="3600" dirty="0">
                <a:solidFill>
                  <a:srgbClr val="FFFFFF"/>
                </a:solidFill>
              </a:rPr>
              <a:t>- гострі інфекційні захворювання; </a:t>
            </a:r>
            <a:endParaRPr lang="uk-UA" sz="3600" dirty="0">
              <a:solidFill>
                <a:srgbClr val="FFFFFF"/>
              </a:solidFill>
            </a:endParaRPr>
          </a:p>
          <a:p>
            <a:r>
              <a:rPr lang="uk-UA" altLang="en-US" sz="3600" dirty="0">
                <a:solidFill>
                  <a:srgbClr val="FFFFFF"/>
                </a:solidFill>
              </a:rPr>
              <a:t>- інше </a:t>
            </a:r>
            <a:r>
              <a:rPr lang="uk-UA" altLang="en-US" sz="3600" dirty="0" err="1">
                <a:solidFill>
                  <a:srgbClr val="FFFFFF"/>
                </a:solidFill>
              </a:rPr>
              <a:t>інтеркурентне</a:t>
            </a:r>
            <a:r>
              <a:rPr lang="uk-UA" altLang="en-US" sz="3600" dirty="0">
                <a:solidFill>
                  <a:srgbClr val="FFFFFF"/>
                </a:solidFill>
              </a:rPr>
              <a:t> захворювання в стадії загострення;</a:t>
            </a:r>
            <a:endParaRPr lang="uk-UA" sz="3600" dirty="0">
              <a:solidFill>
                <a:srgbClr val="FFFFFF"/>
              </a:solidFill>
            </a:endParaRPr>
          </a:p>
          <a:p>
            <a:r>
              <a:rPr lang="uk-UA" altLang="en-US" sz="3600" dirty="0">
                <a:solidFill>
                  <a:srgbClr val="FFFFFF"/>
                </a:solidFill>
              </a:rPr>
              <a:t>-серцева недостатність; </a:t>
            </a:r>
            <a:endParaRPr lang="uk-UA" sz="3600" dirty="0">
              <a:solidFill>
                <a:srgbClr val="FFFFFF"/>
              </a:solidFill>
            </a:endParaRPr>
          </a:p>
          <a:p>
            <a:r>
              <a:rPr lang="en-US" altLang="en-US" sz="3600" dirty="0">
                <a:solidFill>
                  <a:srgbClr val="FFFFFF"/>
                </a:solidFill>
              </a:rPr>
              <a:t>- </a:t>
            </a:r>
            <a:r>
              <a:rPr lang="uk-UA" altLang="en-US" sz="3600" dirty="0">
                <a:solidFill>
                  <a:srgbClr val="FFFFFF"/>
                </a:solidFill>
              </a:rPr>
              <a:t>аневризма</a:t>
            </a:r>
            <a:r>
              <a:rPr lang="en-US" altLang="en-US" sz="3600" dirty="0">
                <a:solidFill>
                  <a:srgbClr val="FFFFFF"/>
                </a:solidFill>
              </a:rPr>
              <a:t> </a:t>
            </a:r>
            <a:r>
              <a:rPr lang="uk-UA" altLang="en-US" sz="3600" dirty="0">
                <a:solidFill>
                  <a:srgbClr val="FFFFFF"/>
                </a:solidFill>
              </a:rPr>
              <a:t>серця;</a:t>
            </a:r>
            <a:endParaRPr lang="uk-UA" sz="3600" dirty="0">
              <a:solidFill>
                <a:srgbClr val="FFFFFF"/>
              </a:solidFill>
            </a:endParaRPr>
          </a:p>
          <a:p>
            <a:r>
              <a:rPr lang="uk-UA" altLang="en-US" sz="3600" dirty="0">
                <a:solidFill>
                  <a:srgbClr val="FFFFFF"/>
                </a:solidFill>
              </a:rPr>
              <a:t>-важкі форми гіпертонічної хвороби; </a:t>
            </a:r>
            <a:endParaRPr lang="uk-UA" sz="3600" dirty="0">
              <a:solidFill>
                <a:srgbClr val="FFFFFF"/>
              </a:solidFill>
            </a:endParaRPr>
          </a:p>
          <a:p>
            <a:r>
              <a:rPr lang="uk-UA" altLang="en-US" sz="3600" dirty="0">
                <a:solidFill>
                  <a:srgbClr val="FFFFFF"/>
                </a:solidFill>
              </a:rPr>
              <a:t>-порушення ритму і провідності;</a:t>
            </a:r>
            <a:endParaRPr lang="uk-UA" sz="3600" dirty="0">
              <a:solidFill>
                <a:srgbClr val="FFFFFF"/>
              </a:solidFill>
            </a:endParaRPr>
          </a:p>
          <a:p>
            <a:r>
              <a:rPr lang="uk-UA" altLang="en-US" sz="3600" dirty="0">
                <a:solidFill>
                  <a:srgbClr val="FFFFFF"/>
                </a:solidFill>
              </a:rPr>
              <a:t>-аортальна вада.</a:t>
            </a:r>
            <a:endParaRPr lang="uk-UA" sz="36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7" name="TextBox 1049576"/>
          <p:cNvSpPr txBox="1"/>
          <p:nvPr/>
        </p:nvSpPr>
        <p:spPr>
          <a:xfrm>
            <a:off x="572049" y="751731"/>
            <a:ext cx="10821597" cy="55397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2800" b="1" dirty="0">
                <a:solidFill>
                  <a:srgbClr val="FFCB00"/>
                </a:solidFill>
              </a:rPr>
              <a:t>Основними критеріями ішемії міокарда:</a:t>
            </a:r>
            <a:endParaRPr lang="uk-UA" sz="2800" b="1" dirty="0">
              <a:solidFill>
                <a:srgbClr val="FFCB00"/>
              </a:solidFill>
            </a:endParaRPr>
          </a:p>
          <a:p>
            <a:r>
              <a:rPr lang="uk-UA" altLang="en-US" sz="2800" dirty="0">
                <a:solidFill>
                  <a:srgbClr val="FFFFFF"/>
                </a:solidFill>
              </a:rPr>
              <a:t>• поява болю в грудях; </a:t>
            </a:r>
            <a:endParaRPr lang="uk-UA" sz="2800" dirty="0">
              <a:solidFill>
                <a:srgbClr val="FFFFFF"/>
              </a:solidFill>
            </a:endParaRPr>
          </a:p>
          <a:p>
            <a:r>
              <a:rPr lang="uk-UA" altLang="en-US" sz="2800" dirty="0">
                <a:solidFill>
                  <a:srgbClr val="FFFFFF"/>
                </a:solidFill>
              </a:rPr>
              <a:t>• депресії сегмента ST на 1 мм і більше під час проведення </a:t>
            </a:r>
            <a:r>
              <a:rPr lang="uk-UA" altLang="en-US" sz="2800" dirty="0" err="1">
                <a:solidFill>
                  <a:srgbClr val="FFFFFF"/>
                </a:solidFill>
              </a:rPr>
              <a:t>велоергометрії</a:t>
            </a:r>
            <a:r>
              <a:rPr lang="uk-UA" altLang="en-US" sz="2800" dirty="0">
                <a:solidFill>
                  <a:srgbClr val="FFFFFF"/>
                </a:solidFill>
              </a:rPr>
              <a:t>;</a:t>
            </a:r>
            <a:endParaRPr lang="uk-UA" sz="2800" dirty="0">
              <a:solidFill>
                <a:srgbClr val="FFFFFF"/>
              </a:solidFill>
            </a:endParaRPr>
          </a:p>
          <a:p>
            <a:r>
              <a:rPr lang="uk-UA" altLang="en-US" sz="2800" dirty="0">
                <a:solidFill>
                  <a:srgbClr val="FFFFFF"/>
                </a:solidFill>
              </a:rPr>
              <a:t>• </a:t>
            </a:r>
            <a:r>
              <a:rPr lang="uk-UA" altLang="en-US" sz="2800" dirty="0" err="1">
                <a:solidFill>
                  <a:srgbClr val="FFFFFF"/>
                </a:solidFill>
              </a:rPr>
              <a:t>косонизхідна</a:t>
            </a:r>
            <a:r>
              <a:rPr lang="uk-UA" altLang="en-US" sz="2800" dirty="0">
                <a:solidFill>
                  <a:srgbClr val="FFFFFF"/>
                </a:solidFill>
              </a:rPr>
              <a:t> депресія сегмента ST – ознака більш важкої ішемії міокарда; </a:t>
            </a:r>
            <a:endParaRPr lang="uk-UA" sz="2800" dirty="0">
              <a:solidFill>
                <a:srgbClr val="FFFFFF"/>
              </a:solidFill>
            </a:endParaRPr>
          </a:p>
          <a:p>
            <a:r>
              <a:rPr lang="uk-UA" altLang="en-US" sz="2800" dirty="0">
                <a:solidFill>
                  <a:srgbClr val="FFFFFF"/>
                </a:solidFill>
              </a:rPr>
              <a:t>• при </a:t>
            </a:r>
            <a:r>
              <a:rPr lang="uk-UA" altLang="en-US" sz="2800" dirty="0" err="1">
                <a:solidFill>
                  <a:srgbClr val="FFFFFF"/>
                </a:solidFill>
              </a:rPr>
              <a:t>косовисхідній</a:t>
            </a:r>
            <a:r>
              <a:rPr lang="uk-UA" altLang="en-US" sz="2800" dirty="0">
                <a:solidFill>
                  <a:srgbClr val="FFFFFF"/>
                </a:solidFill>
              </a:rPr>
              <a:t> депресії до уваги беруть тривалість «перебування під ізолінією» ділянки від точки J (початок сегмента ST) до точки Х </a:t>
            </a:r>
            <a:r>
              <a:rPr lang="en-US" altLang="en-US" sz="2800" dirty="0">
                <a:solidFill>
                  <a:srgbClr val="FFFFFF"/>
                </a:solidFill>
              </a:rPr>
              <a:t>(</a:t>
            </a:r>
            <a:r>
              <a:rPr lang="uk-UA" altLang="en-US" sz="2800" dirty="0">
                <a:solidFill>
                  <a:srgbClr val="FFFFFF"/>
                </a:solidFill>
              </a:rPr>
              <a:t>місце, де сегмент ST перетинає ізолінію);</a:t>
            </a:r>
            <a:endParaRPr lang="uk-UA" sz="2800" dirty="0">
              <a:solidFill>
                <a:srgbClr val="FFFFFF"/>
              </a:solidFill>
            </a:endParaRPr>
          </a:p>
          <a:p>
            <a:r>
              <a:rPr lang="uk-UA" altLang="en-US" sz="2800" dirty="0">
                <a:solidFill>
                  <a:srgbClr val="FFFFFF"/>
                </a:solidFill>
              </a:rPr>
              <a:t>• критерієм ішемії може бути й підйом сегмента ST, особливо в поєднанні з гострокінцевим зубцем Т (спрямованим вгору або вниз).</a:t>
            </a:r>
            <a:endParaRPr lang="uk-UA" sz="2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TextBox 1049625"/>
          <p:cNvSpPr txBox="1"/>
          <p:nvPr/>
        </p:nvSpPr>
        <p:spPr>
          <a:xfrm>
            <a:off x="1707945" y="1313981"/>
            <a:ext cx="10952977" cy="34442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3800" dirty="0">
                <a:solidFill>
                  <a:srgbClr val="FFFFFF"/>
                </a:solidFill>
              </a:rPr>
              <a:t>Критерієм позитивної проби є також поява </a:t>
            </a:r>
            <a:endParaRPr lang="uk-UA" sz="3800" dirty="0">
              <a:solidFill>
                <a:srgbClr val="FFFFFF"/>
              </a:solidFill>
            </a:endParaRPr>
          </a:p>
          <a:p>
            <a:r>
              <a:rPr lang="uk-UA" altLang="en-US" sz="3800" dirty="0">
                <a:solidFill>
                  <a:srgbClr val="FFFFFF"/>
                </a:solidFill>
              </a:rPr>
              <a:t>порушень ритму (часта або </a:t>
            </a:r>
            <a:r>
              <a:rPr lang="uk-UA" altLang="en-US" sz="3800" dirty="0" err="1">
                <a:solidFill>
                  <a:srgbClr val="FFFFFF"/>
                </a:solidFill>
              </a:rPr>
              <a:t>політопна</a:t>
            </a:r>
            <a:r>
              <a:rPr lang="uk-UA" altLang="en-US" sz="3800" dirty="0">
                <a:solidFill>
                  <a:srgbClr val="FFFFFF"/>
                </a:solidFill>
              </a:rPr>
              <a:t> </a:t>
            </a:r>
            <a:endParaRPr lang="uk-UA" sz="3800" dirty="0">
              <a:solidFill>
                <a:srgbClr val="FFFFFF"/>
              </a:solidFill>
            </a:endParaRPr>
          </a:p>
          <a:p>
            <a:r>
              <a:rPr lang="uk-UA" altLang="en-US" sz="3800" dirty="0" err="1">
                <a:solidFill>
                  <a:srgbClr val="FFFFFF"/>
                </a:solidFill>
              </a:rPr>
              <a:t>шлуночкова</a:t>
            </a:r>
            <a:r>
              <a:rPr lang="uk-UA" altLang="en-US" sz="3800" dirty="0">
                <a:solidFill>
                  <a:srgbClr val="FFFFFF"/>
                </a:solidFill>
              </a:rPr>
              <a:t> екстрасистолія, миготлива </a:t>
            </a:r>
            <a:endParaRPr lang="uk-UA" sz="3800" dirty="0">
              <a:solidFill>
                <a:srgbClr val="FFFFFF"/>
              </a:solidFill>
            </a:endParaRPr>
          </a:p>
          <a:p>
            <a:r>
              <a:rPr lang="uk-UA" altLang="en-US" sz="3800" dirty="0">
                <a:solidFill>
                  <a:srgbClr val="FFFFFF"/>
                </a:solidFill>
              </a:rPr>
              <a:t>аритмія, пароксизмальна тахікардія) і </a:t>
            </a:r>
            <a:endParaRPr lang="uk-UA" sz="3800" dirty="0">
              <a:solidFill>
                <a:srgbClr val="FFFFFF"/>
              </a:solidFill>
            </a:endParaRPr>
          </a:p>
          <a:p>
            <a:r>
              <a:rPr lang="uk-UA" altLang="en-US" sz="3800" dirty="0">
                <a:solidFill>
                  <a:srgbClr val="FFFFFF"/>
                </a:solidFill>
              </a:rPr>
              <a:t>провідності (у тому числі відносне </a:t>
            </a:r>
            <a:endParaRPr lang="uk-UA" sz="3800" dirty="0">
              <a:solidFill>
                <a:srgbClr val="FFFFFF"/>
              </a:solidFill>
            </a:endParaRPr>
          </a:p>
          <a:p>
            <a:r>
              <a:rPr lang="uk-UA" altLang="en-US" sz="3800" dirty="0">
                <a:solidFill>
                  <a:srgbClr val="FFFFFF"/>
                </a:solidFill>
              </a:rPr>
              <a:t>подовження інтервалу P-Q).</a:t>
            </a:r>
            <a:endParaRPr lang="uk-UA" sz="3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7" name="TextBox 1049626"/>
          <p:cNvSpPr txBox="1"/>
          <p:nvPr/>
        </p:nvSpPr>
        <p:spPr>
          <a:xfrm>
            <a:off x="1504227" y="392257"/>
            <a:ext cx="11168893" cy="5463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4000" b="1" dirty="0">
                <a:solidFill>
                  <a:srgbClr val="FFFFFF"/>
                </a:solidFill>
              </a:rPr>
              <a:t>Проба з </a:t>
            </a:r>
            <a:r>
              <a:rPr lang="uk-UA" altLang="en-US" sz="4000" b="1" dirty="0" err="1">
                <a:solidFill>
                  <a:srgbClr val="FFFFFF"/>
                </a:solidFill>
              </a:rPr>
              <a:t>дипіридамолом</a:t>
            </a:r>
            <a:r>
              <a:rPr lang="uk-UA" altLang="en-US" sz="4000" b="1" dirty="0">
                <a:solidFill>
                  <a:srgbClr val="FFFFFF"/>
                </a:solidFill>
              </a:rPr>
              <a:t> (</a:t>
            </a:r>
            <a:r>
              <a:rPr lang="uk-UA" altLang="en-US" sz="4000" b="1" dirty="0" err="1">
                <a:solidFill>
                  <a:srgbClr val="FFFFFF"/>
                </a:solidFill>
              </a:rPr>
              <a:t>курантилом</a:t>
            </a:r>
            <a:r>
              <a:rPr lang="uk-UA" altLang="en-US" sz="4000" b="1" dirty="0">
                <a:solidFill>
                  <a:srgbClr val="FFFFFF"/>
                </a:solidFill>
              </a:rPr>
              <a:t>, </a:t>
            </a:r>
            <a:endParaRPr lang="uk-UA" sz="4000" b="1" dirty="0">
              <a:solidFill>
                <a:srgbClr val="FFFFFF"/>
              </a:solidFill>
            </a:endParaRPr>
          </a:p>
          <a:p>
            <a:r>
              <a:rPr lang="uk-UA" altLang="en-US" sz="4000" b="1" dirty="0" err="1">
                <a:solidFill>
                  <a:srgbClr val="FFFFFF"/>
                </a:solidFill>
              </a:rPr>
              <a:t>персантином</a:t>
            </a:r>
            <a:r>
              <a:rPr lang="uk-UA" altLang="en-US" sz="4000" b="1" dirty="0">
                <a:solidFill>
                  <a:srgbClr val="FFFFFF"/>
                </a:solidFill>
              </a:rPr>
              <a:t>)</a:t>
            </a:r>
            <a:endParaRPr lang="uk-UA" sz="4000" b="1" dirty="0">
              <a:solidFill>
                <a:srgbClr val="FFFFFF"/>
              </a:solidFill>
            </a:endParaRPr>
          </a:p>
          <a:p>
            <a:r>
              <a:rPr lang="uk-UA" altLang="en-US" sz="4000" dirty="0">
                <a:solidFill>
                  <a:srgbClr val="FFFFFF"/>
                </a:solidFill>
              </a:rPr>
              <a:t>В основі лежить виникнення феномена </a:t>
            </a:r>
            <a:r>
              <a:rPr lang="uk-UA" altLang="en-US" sz="4000" dirty="0" err="1">
                <a:solidFill>
                  <a:srgbClr val="FFFFFF"/>
                </a:solidFill>
              </a:rPr>
              <a:t>міжкоронарного</a:t>
            </a:r>
            <a:r>
              <a:rPr lang="uk-UA" altLang="en-US" sz="4000" dirty="0">
                <a:solidFill>
                  <a:srgbClr val="FFFFFF"/>
                </a:solidFill>
              </a:rPr>
              <a:t> </a:t>
            </a:r>
            <a:r>
              <a:rPr lang="uk-UA" altLang="en-US" sz="4000" dirty="0" err="1">
                <a:solidFill>
                  <a:srgbClr val="FFFFFF"/>
                </a:solidFill>
              </a:rPr>
              <a:t>обкрадування</a:t>
            </a:r>
            <a:r>
              <a:rPr lang="uk-UA" altLang="en-US" sz="4000" dirty="0">
                <a:solidFill>
                  <a:srgbClr val="FFFFFF"/>
                </a:solidFill>
              </a:rPr>
              <a:t>.</a:t>
            </a:r>
            <a:endParaRPr lang="uk-UA" sz="4000" dirty="0">
              <a:solidFill>
                <a:srgbClr val="FFFFFF"/>
              </a:solidFill>
            </a:endParaRPr>
          </a:p>
          <a:p>
            <a:endParaRPr lang="uk-UA" sz="4000" dirty="0">
              <a:solidFill>
                <a:srgbClr val="FFFFFF"/>
              </a:solidFill>
            </a:endParaRPr>
          </a:p>
          <a:p>
            <a:r>
              <a:rPr lang="uk-UA" altLang="en-US" sz="4000" dirty="0">
                <a:solidFill>
                  <a:srgbClr val="FFFFFF"/>
                </a:solidFill>
              </a:rPr>
              <a:t>Критерії позитивного тесту: напад </a:t>
            </a:r>
            <a:endParaRPr lang="uk-UA" sz="4000" dirty="0">
              <a:solidFill>
                <a:srgbClr val="FFFFFF"/>
              </a:solidFill>
            </a:endParaRPr>
          </a:p>
          <a:p>
            <a:r>
              <a:rPr lang="uk-UA" altLang="en-US" sz="4000" dirty="0">
                <a:solidFill>
                  <a:srgbClr val="FFFFFF"/>
                </a:solidFill>
              </a:rPr>
              <a:t>стенокардії, горизонтальна, </a:t>
            </a:r>
            <a:endParaRPr lang="uk-UA" sz="4000" dirty="0">
              <a:solidFill>
                <a:srgbClr val="FFFFFF"/>
              </a:solidFill>
            </a:endParaRPr>
          </a:p>
          <a:p>
            <a:r>
              <a:rPr lang="uk-UA" altLang="en-US" sz="4000" dirty="0" err="1">
                <a:solidFill>
                  <a:srgbClr val="FFFFFF"/>
                </a:solidFill>
              </a:rPr>
              <a:t>косонизхідна</a:t>
            </a:r>
            <a:r>
              <a:rPr lang="uk-UA" altLang="en-US" sz="4000" dirty="0">
                <a:solidFill>
                  <a:srgbClr val="FFFFFF"/>
                </a:solidFill>
              </a:rPr>
              <a:t> або </a:t>
            </a:r>
            <a:r>
              <a:rPr lang="uk-UA" altLang="en-US" sz="4000" dirty="0" err="1">
                <a:solidFill>
                  <a:srgbClr val="FFFFFF"/>
                </a:solidFill>
              </a:rPr>
              <a:t>косовисхідна</a:t>
            </a:r>
            <a:r>
              <a:rPr lang="uk-UA" altLang="en-US" sz="4000" dirty="0">
                <a:solidFill>
                  <a:srgbClr val="FFFFFF"/>
                </a:solidFill>
              </a:rPr>
              <a:t> </a:t>
            </a:r>
            <a:endParaRPr lang="uk-UA" sz="4000" dirty="0">
              <a:solidFill>
                <a:srgbClr val="FFFFFF"/>
              </a:solidFill>
            </a:endParaRPr>
          </a:p>
          <a:p>
            <a:r>
              <a:rPr lang="uk-UA" altLang="en-US" sz="4000" dirty="0">
                <a:solidFill>
                  <a:srgbClr val="FFFFFF"/>
                </a:solidFill>
              </a:rPr>
              <a:t>депресія сегмента ST.</a:t>
            </a:r>
            <a:endParaRPr lang="uk-UA" sz="4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9" name="TextBox 1049628"/>
          <p:cNvSpPr txBox="1"/>
          <p:nvPr/>
        </p:nvSpPr>
        <p:spPr>
          <a:xfrm>
            <a:off x="575017" y="974725"/>
            <a:ext cx="11073644" cy="532453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3400" b="1" dirty="0">
                <a:solidFill>
                  <a:srgbClr val="FFFFFF"/>
                </a:solidFill>
              </a:rPr>
              <a:t>Стрес-</a:t>
            </a:r>
            <a:r>
              <a:rPr lang="uk-UA" altLang="en-US" sz="3400" b="1" dirty="0" err="1">
                <a:solidFill>
                  <a:srgbClr val="FFFFFF"/>
                </a:solidFill>
              </a:rPr>
              <a:t>ехокардіографія</a:t>
            </a:r>
            <a:r>
              <a:rPr lang="uk-UA" altLang="en-US" sz="3400" dirty="0">
                <a:solidFill>
                  <a:srgbClr val="FFFFFF"/>
                </a:solidFill>
              </a:rPr>
              <a:t> має досить високу чутливість (90%), специфічність (90-95%) і призначається :</a:t>
            </a:r>
            <a:endParaRPr lang="uk-UA" sz="3400" dirty="0">
              <a:solidFill>
                <a:srgbClr val="FFFFFF"/>
              </a:solidFill>
            </a:endParaRPr>
          </a:p>
          <a:p>
            <a:r>
              <a:rPr lang="uk-UA" altLang="en-US" sz="3400" dirty="0">
                <a:solidFill>
                  <a:srgbClr val="FFFFFF"/>
                </a:solidFill>
              </a:rPr>
              <a:t>• при ймовірній ІХС, коли навантажувальна </a:t>
            </a:r>
            <a:endParaRPr lang="uk-UA" sz="3400" dirty="0">
              <a:solidFill>
                <a:srgbClr val="FFFFFF"/>
              </a:solidFill>
            </a:endParaRPr>
          </a:p>
          <a:p>
            <a:r>
              <a:rPr lang="uk-UA" altLang="en-US" sz="3400" dirty="0">
                <a:solidFill>
                  <a:srgbClr val="FFFFFF"/>
                </a:solidFill>
              </a:rPr>
              <a:t>ЕКГ-проба виявилася неінформативною;</a:t>
            </a:r>
            <a:endParaRPr lang="uk-UA" sz="3400" dirty="0">
              <a:solidFill>
                <a:srgbClr val="FFFFFF"/>
              </a:solidFill>
            </a:endParaRPr>
          </a:p>
          <a:p>
            <a:r>
              <a:rPr lang="uk-UA" altLang="en-US" sz="3400" dirty="0">
                <a:solidFill>
                  <a:srgbClr val="FFFFFF"/>
                </a:solidFill>
              </a:rPr>
              <a:t>• при прогнозованій малій інформативності </a:t>
            </a:r>
            <a:endParaRPr lang="uk-UA" sz="3400" dirty="0">
              <a:solidFill>
                <a:srgbClr val="FFFFFF"/>
              </a:solidFill>
            </a:endParaRPr>
          </a:p>
          <a:p>
            <a:r>
              <a:rPr lang="uk-UA" altLang="en-US" sz="3400" dirty="0">
                <a:solidFill>
                  <a:srgbClr val="FFFFFF"/>
                </a:solidFill>
              </a:rPr>
              <a:t>навантажувальних ЕКГ-проб у жінок, пацієнтів на фоні активної медикаментозної терапії, при вихідних порушеннях провідності та </a:t>
            </a:r>
            <a:r>
              <a:rPr lang="uk-UA" altLang="en-US" sz="3400" dirty="0" err="1">
                <a:solidFill>
                  <a:srgbClr val="FFFFFF"/>
                </a:solidFill>
              </a:rPr>
              <a:t>реполяризації</a:t>
            </a:r>
            <a:r>
              <a:rPr lang="uk-UA" altLang="en-US" sz="3400" dirty="0">
                <a:solidFill>
                  <a:srgbClr val="FFFFFF"/>
                </a:solidFill>
              </a:rPr>
              <a:t>;</a:t>
            </a:r>
            <a:endParaRPr lang="uk-UA" sz="3400" dirty="0">
              <a:solidFill>
                <a:srgbClr val="FFFFFF"/>
              </a:solidFill>
            </a:endParaRPr>
          </a:p>
          <a:p>
            <a:r>
              <a:rPr lang="uk-UA" altLang="en-US" sz="3400" dirty="0">
                <a:solidFill>
                  <a:srgbClr val="FFFFFF"/>
                </a:solidFill>
              </a:rPr>
              <a:t>• при ІХС, якщо необхідна інформація про </a:t>
            </a:r>
            <a:endParaRPr lang="uk-UA" sz="3400" dirty="0">
              <a:solidFill>
                <a:srgbClr val="FFFFFF"/>
              </a:solidFill>
            </a:endParaRPr>
          </a:p>
          <a:p>
            <a:r>
              <a:rPr lang="uk-UA" altLang="en-US" sz="3400" dirty="0">
                <a:solidFill>
                  <a:srgbClr val="FFFFFF"/>
                </a:solidFill>
              </a:rPr>
              <a:t>локальні зони гіпокінезії;</a:t>
            </a:r>
            <a:endParaRPr lang="uk-UA" sz="3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TextBox 1049689"/>
          <p:cNvSpPr txBox="1"/>
          <p:nvPr/>
        </p:nvSpPr>
        <p:spPr>
          <a:xfrm>
            <a:off x="563562" y="488950"/>
            <a:ext cx="11144734" cy="618630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4400" dirty="0">
                <a:solidFill>
                  <a:srgbClr val="FFFFFF"/>
                </a:solidFill>
              </a:rPr>
              <a:t>•</a:t>
            </a:r>
            <a:r>
              <a:rPr lang="en-US" altLang="en-US" sz="4400" dirty="0">
                <a:solidFill>
                  <a:srgbClr val="FFFFFF"/>
                </a:solidFill>
              </a:rPr>
              <a:t> </a:t>
            </a:r>
            <a:r>
              <a:rPr lang="uk-UA" altLang="en-US" sz="4400" dirty="0">
                <a:solidFill>
                  <a:srgbClr val="FFFFFF"/>
                </a:solidFill>
              </a:rPr>
              <a:t>для оцінки динаміки до і після </a:t>
            </a:r>
            <a:endParaRPr lang="uk-UA" sz="4400" dirty="0">
              <a:solidFill>
                <a:srgbClr val="FFFFFF"/>
              </a:solidFill>
            </a:endParaRPr>
          </a:p>
          <a:p>
            <a:r>
              <a:rPr lang="uk-UA" altLang="en-US" sz="4400" dirty="0" err="1">
                <a:solidFill>
                  <a:srgbClr val="FFFFFF"/>
                </a:solidFill>
              </a:rPr>
              <a:t>інвазивних</a:t>
            </a:r>
            <a:r>
              <a:rPr lang="uk-UA" altLang="en-US" sz="4400" dirty="0">
                <a:solidFill>
                  <a:srgbClr val="FFFFFF"/>
                </a:solidFill>
              </a:rPr>
              <a:t> </a:t>
            </a:r>
            <a:r>
              <a:rPr lang="uk-UA" altLang="en-US" sz="4400" dirty="0" err="1">
                <a:solidFill>
                  <a:srgbClr val="FFFFFF"/>
                </a:solidFill>
              </a:rPr>
              <a:t>втручань</a:t>
            </a:r>
            <a:r>
              <a:rPr lang="uk-UA" altLang="en-US" sz="4400" dirty="0">
                <a:solidFill>
                  <a:srgbClr val="FFFFFF"/>
                </a:solidFill>
              </a:rPr>
              <a:t> на коронарних </a:t>
            </a:r>
            <a:endParaRPr lang="uk-UA" sz="4400" dirty="0">
              <a:solidFill>
                <a:srgbClr val="FFFFFF"/>
              </a:solidFill>
            </a:endParaRPr>
          </a:p>
          <a:p>
            <a:r>
              <a:rPr lang="uk-UA" altLang="en-US" sz="4400" dirty="0">
                <a:solidFill>
                  <a:srgbClr val="FFFFFF"/>
                </a:solidFill>
              </a:rPr>
              <a:t>артеріях та оцінки їх ефективності;</a:t>
            </a:r>
            <a:endParaRPr lang="uk-UA" sz="4400" dirty="0">
              <a:solidFill>
                <a:srgbClr val="FFFFFF"/>
              </a:solidFill>
            </a:endParaRPr>
          </a:p>
          <a:p>
            <a:r>
              <a:rPr lang="uk-UA" altLang="en-US" sz="4400" dirty="0">
                <a:solidFill>
                  <a:srgbClr val="FFFFFF"/>
                </a:solidFill>
              </a:rPr>
              <a:t>• після інфаркту міокарда для </a:t>
            </a:r>
            <a:endParaRPr lang="uk-UA" sz="4400" dirty="0">
              <a:solidFill>
                <a:srgbClr val="FFFFFF"/>
              </a:solidFill>
            </a:endParaRPr>
          </a:p>
          <a:p>
            <a:r>
              <a:rPr lang="uk-UA" altLang="en-US" sz="4400" dirty="0">
                <a:solidFill>
                  <a:srgbClr val="FFFFFF"/>
                </a:solidFill>
              </a:rPr>
              <a:t>встановлення прогнозу захворювання.</a:t>
            </a:r>
            <a:endParaRPr lang="uk-UA" sz="4400" dirty="0">
              <a:solidFill>
                <a:srgbClr val="FFFFFF"/>
              </a:solidFill>
            </a:endParaRPr>
          </a:p>
          <a:p>
            <a:endParaRPr lang="uk-UA" sz="4400" dirty="0">
              <a:solidFill>
                <a:srgbClr val="FFFFFF"/>
              </a:solidFill>
            </a:endParaRPr>
          </a:p>
          <a:p>
            <a:r>
              <a:rPr lang="uk-UA" altLang="en-US" sz="4400" dirty="0">
                <a:solidFill>
                  <a:srgbClr val="FFFFFF"/>
                </a:solidFill>
              </a:rPr>
              <a:t>Недолік методу: труднощі проведення </a:t>
            </a:r>
            <a:endParaRPr lang="uk-UA" sz="4400" dirty="0">
              <a:solidFill>
                <a:srgbClr val="FFFFFF"/>
              </a:solidFill>
            </a:endParaRPr>
          </a:p>
          <a:p>
            <a:r>
              <a:rPr lang="uk-UA" altLang="en-US" sz="4400" dirty="0">
                <a:solidFill>
                  <a:srgbClr val="FFFFFF"/>
                </a:solidFill>
              </a:rPr>
              <a:t>при поганій </a:t>
            </a:r>
            <a:r>
              <a:rPr lang="uk-UA" altLang="en-US" sz="4400" dirty="0" err="1">
                <a:solidFill>
                  <a:srgbClr val="FFFFFF"/>
                </a:solidFill>
              </a:rPr>
              <a:t>еходоступності</a:t>
            </a:r>
            <a:r>
              <a:rPr lang="uk-UA" altLang="en-US" sz="4400" dirty="0">
                <a:solidFill>
                  <a:srgbClr val="FFFFFF"/>
                </a:solidFill>
              </a:rPr>
              <a:t> (ожиріння, та</a:t>
            </a:r>
            <a:endParaRPr lang="uk-UA" sz="4400" dirty="0">
              <a:solidFill>
                <a:srgbClr val="FFFFFF"/>
              </a:solidFill>
            </a:endParaRPr>
          </a:p>
          <a:p>
            <a:r>
              <a:rPr lang="uk-UA" altLang="en-US" sz="4400" dirty="0" err="1">
                <a:solidFill>
                  <a:srgbClr val="FFFFFF"/>
                </a:solidFill>
              </a:rPr>
              <a:t>інш</a:t>
            </a:r>
            <a:r>
              <a:rPr lang="uk-UA" altLang="en-US" sz="4400" dirty="0">
                <a:solidFill>
                  <a:srgbClr val="FFFFFF"/>
                </a:solidFill>
              </a:rPr>
              <a:t>.).</a:t>
            </a:r>
            <a:endParaRPr lang="uk-UA" sz="4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1" name="TextBox 1049690"/>
          <p:cNvSpPr txBox="1"/>
          <p:nvPr/>
        </p:nvSpPr>
        <p:spPr>
          <a:xfrm>
            <a:off x="771525" y="177800"/>
            <a:ext cx="10966588" cy="567847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3300" dirty="0">
                <a:solidFill>
                  <a:srgbClr val="FFFFFF"/>
                </a:solidFill>
              </a:rPr>
              <a:t>Суть методу полягає в отриманні </a:t>
            </a:r>
            <a:r>
              <a:rPr lang="uk-UA" altLang="en-US" sz="3300" dirty="0" err="1">
                <a:solidFill>
                  <a:srgbClr val="FFFFFF"/>
                </a:solidFill>
              </a:rPr>
              <a:t>ехокардіографічного</a:t>
            </a:r>
            <a:r>
              <a:rPr lang="uk-UA" altLang="en-US" sz="3300" dirty="0">
                <a:solidFill>
                  <a:srgbClr val="FFFFFF"/>
                </a:solidFill>
              </a:rPr>
              <a:t> зображення під час або одразу після стресового фізичного (</a:t>
            </a:r>
            <a:r>
              <a:rPr lang="uk-UA" altLang="en-US" sz="3300" dirty="0" err="1">
                <a:solidFill>
                  <a:srgbClr val="FFFFFF"/>
                </a:solidFill>
              </a:rPr>
              <a:t>тредміл</a:t>
            </a:r>
            <a:r>
              <a:rPr lang="uk-UA" altLang="en-US" sz="3300" dirty="0">
                <a:solidFill>
                  <a:srgbClr val="FFFFFF"/>
                </a:solidFill>
              </a:rPr>
              <a:t>, </a:t>
            </a:r>
            <a:r>
              <a:rPr lang="uk-UA" altLang="en-US" sz="3300" dirty="0" err="1">
                <a:solidFill>
                  <a:srgbClr val="FFFFFF"/>
                </a:solidFill>
              </a:rPr>
              <a:t>велоергометрія</a:t>
            </a:r>
            <a:r>
              <a:rPr lang="uk-UA" altLang="en-US" sz="3300" dirty="0">
                <a:solidFill>
                  <a:srgbClr val="FFFFFF"/>
                </a:solidFill>
              </a:rPr>
              <a:t>)</a:t>
            </a:r>
            <a:r>
              <a:rPr lang="en-US" altLang="en-US" sz="3300" dirty="0">
                <a:solidFill>
                  <a:srgbClr val="FFFFFF"/>
                </a:solidFill>
              </a:rPr>
              <a:t>, </a:t>
            </a:r>
            <a:r>
              <a:rPr lang="uk-UA" altLang="en-US" sz="3300" dirty="0">
                <a:solidFill>
                  <a:srgbClr val="FFFFFF"/>
                </a:solidFill>
              </a:rPr>
              <a:t>фармакологічного (</a:t>
            </a:r>
            <a:r>
              <a:rPr lang="uk-UA" altLang="en-US" sz="3300" dirty="0" err="1">
                <a:solidFill>
                  <a:srgbClr val="FFFFFF"/>
                </a:solidFill>
              </a:rPr>
              <a:t>добутамін</a:t>
            </a:r>
            <a:r>
              <a:rPr lang="uk-UA" altLang="en-US" sz="3300" dirty="0">
                <a:solidFill>
                  <a:srgbClr val="FFFFFF"/>
                </a:solidFill>
              </a:rPr>
              <a:t>, </a:t>
            </a:r>
            <a:r>
              <a:rPr lang="uk-UA" altLang="en-US" sz="3300" dirty="0" err="1">
                <a:solidFill>
                  <a:srgbClr val="FFFFFF"/>
                </a:solidFill>
              </a:rPr>
              <a:t>дипіридамол</a:t>
            </a:r>
            <a:r>
              <a:rPr lang="uk-UA" altLang="en-US" sz="3300" dirty="0">
                <a:solidFill>
                  <a:srgbClr val="FFFFFF"/>
                </a:solidFill>
              </a:rPr>
              <a:t>) навантаження або </a:t>
            </a:r>
            <a:r>
              <a:rPr lang="uk-UA" altLang="en-US" sz="3300" dirty="0" err="1">
                <a:solidFill>
                  <a:srgbClr val="FFFFFF"/>
                </a:solidFill>
              </a:rPr>
              <a:t>електроімпульсного</a:t>
            </a:r>
            <a:r>
              <a:rPr lang="uk-UA" altLang="en-US" sz="3300" dirty="0">
                <a:solidFill>
                  <a:srgbClr val="FFFFFF"/>
                </a:solidFill>
              </a:rPr>
              <a:t> стимулювання (</a:t>
            </a:r>
            <a:r>
              <a:rPr lang="uk-UA" altLang="en-US" sz="3300" dirty="0" err="1">
                <a:solidFill>
                  <a:srgbClr val="FFFFFF"/>
                </a:solidFill>
              </a:rPr>
              <a:t>черезстравохідна</a:t>
            </a:r>
            <a:r>
              <a:rPr lang="uk-UA" altLang="en-US" sz="3300" dirty="0">
                <a:solidFill>
                  <a:srgbClr val="FFFFFF"/>
                </a:solidFill>
              </a:rPr>
              <a:t> електростимуляція).</a:t>
            </a:r>
            <a:endParaRPr lang="uk-UA" sz="3300" dirty="0">
              <a:solidFill>
                <a:srgbClr val="FFFFFF"/>
              </a:solidFill>
            </a:endParaRPr>
          </a:p>
          <a:p>
            <a:r>
              <a:rPr lang="uk-UA" altLang="en-US" sz="3300" dirty="0">
                <a:solidFill>
                  <a:srgbClr val="FFFFFF"/>
                </a:solidFill>
              </a:rPr>
              <a:t> </a:t>
            </a:r>
            <a:endParaRPr lang="uk-UA" sz="3300" dirty="0">
              <a:solidFill>
                <a:srgbClr val="FFFFFF"/>
              </a:solidFill>
            </a:endParaRPr>
          </a:p>
          <a:p>
            <a:r>
              <a:rPr lang="uk-UA" altLang="en-US" sz="3300" dirty="0">
                <a:solidFill>
                  <a:srgbClr val="FFFFFF"/>
                </a:solidFill>
              </a:rPr>
              <a:t>У пацієнтів з підозрою на ІХС стресор зумовлює розвиток ішемії міокарда, яка призводить до зміни рухомості стінок серця, що визначається за допомогою двовимірного УЗД і є маркером наявності та локалізації обструкції коронарних судин.</a:t>
            </a:r>
            <a:endParaRPr lang="uk-UA" sz="33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TextBox 1049691"/>
          <p:cNvSpPr txBox="1"/>
          <p:nvPr/>
        </p:nvSpPr>
        <p:spPr>
          <a:xfrm>
            <a:off x="460024" y="480059"/>
            <a:ext cx="11317845" cy="517064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3300" b="1" dirty="0" err="1">
                <a:solidFill>
                  <a:srgbClr val="FFFFFF"/>
                </a:solidFill>
              </a:rPr>
              <a:t>Добутамін</a:t>
            </a:r>
            <a:r>
              <a:rPr lang="uk-UA" altLang="en-US" sz="3300" b="1" dirty="0">
                <a:solidFill>
                  <a:srgbClr val="FFFFFF"/>
                </a:solidFill>
              </a:rPr>
              <a:t>-стрес –</a:t>
            </a:r>
            <a:r>
              <a:rPr lang="uk-UA" altLang="en-US" sz="3300" b="1" dirty="0" err="1">
                <a:solidFill>
                  <a:srgbClr val="FFFFFF"/>
                </a:solidFill>
              </a:rPr>
              <a:t>ехокардіографія</a:t>
            </a:r>
            <a:r>
              <a:rPr lang="uk-UA" altLang="en-US" sz="3300" b="1" dirty="0">
                <a:solidFill>
                  <a:srgbClr val="FFFFFF"/>
                </a:solidFill>
              </a:rPr>
              <a:t> </a:t>
            </a:r>
            <a:endParaRPr lang="uk-UA" sz="3300" b="1" dirty="0">
              <a:solidFill>
                <a:srgbClr val="FFFFFF"/>
              </a:solidFill>
            </a:endParaRPr>
          </a:p>
          <a:p>
            <a:r>
              <a:rPr lang="uk-UA" altLang="en-US" sz="3300" dirty="0">
                <a:solidFill>
                  <a:srgbClr val="FFFFFF"/>
                </a:solidFill>
              </a:rPr>
              <a:t>Методика полягає у реєстрації </a:t>
            </a:r>
            <a:r>
              <a:rPr lang="uk-UA" altLang="en-US" sz="3300" dirty="0" err="1">
                <a:solidFill>
                  <a:srgbClr val="FFFFFF"/>
                </a:solidFill>
              </a:rPr>
              <a:t>ехокардіографічного</a:t>
            </a:r>
            <a:r>
              <a:rPr lang="uk-UA" altLang="en-US" sz="3300" dirty="0">
                <a:solidFill>
                  <a:srgbClr val="FFFFFF"/>
                </a:solidFill>
              </a:rPr>
              <a:t> зображення під час введення поступово зростаючих доз </a:t>
            </a:r>
            <a:r>
              <a:rPr lang="uk-UA" altLang="en-US" sz="3300" dirty="0" err="1">
                <a:solidFill>
                  <a:srgbClr val="FFFFFF"/>
                </a:solidFill>
              </a:rPr>
              <a:t>інотропного</a:t>
            </a:r>
            <a:r>
              <a:rPr lang="uk-UA" altLang="en-US" sz="3300" dirty="0">
                <a:solidFill>
                  <a:srgbClr val="FFFFFF"/>
                </a:solidFill>
              </a:rPr>
              <a:t> засобу </a:t>
            </a:r>
            <a:r>
              <a:rPr lang="uk-UA" altLang="en-US" sz="3300" dirty="0" err="1">
                <a:solidFill>
                  <a:srgbClr val="FFFFFF"/>
                </a:solidFill>
              </a:rPr>
              <a:t>добутаміну</a:t>
            </a:r>
            <a:r>
              <a:rPr lang="uk-UA" altLang="en-US" sz="3300" dirty="0">
                <a:solidFill>
                  <a:srgbClr val="FFFFFF"/>
                </a:solidFill>
              </a:rPr>
              <a:t>.</a:t>
            </a:r>
            <a:r>
              <a:rPr lang="en-US" altLang="en-US" sz="3300" dirty="0">
                <a:solidFill>
                  <a:srgbClr val="FFFFFF"/>
                </a:solidFill>
              </a:rPr>
              <a:t> </a:t>
            </a:r>
            <a:r>
              <a:rPr lang="uk-UA" altLang="en-US" sz="3300" dirty="0">
                <a:solidFill>
                  <a:srgbClr val="FFFFFF"/>
                </a:solidFill>
              </a:rPr>
              <a:t>Під час тесту проводиться запис ЕКГ і </a:t>
            </a:r>
            <a:r>
              <a:rPr lang="uk-UA" altLang="en-US" sz="3300" dirty="0" err="1">
                <a:solidFill>
                  <a:srgbClr val="FFFFFF"/>
                </a:solidFill>
              </a:rPr>
              <a:t>моніторується</a:t>
            </a:r>
            <a:r>
              <a:rPr lang="uk-UA" altLang="en-US" sz="3300" dirty="0">
                <a:solidFill>
                  <a:srgbClr val="FFFFFF"/>
                </a:solidFill>
              </a:rPr>
              <a:t> двовимірна </a:t>
            </a:r>
            <a:r>
              <a:rPr lang="uk-UA" altLang="en-US" sz="3300" dirty="0" err="1">
                <a:solidFill>
                  <a:srgbClr val="FFFFFF"/>
                </a:solidFill>
              </a:rPr>
              <a:t>ЕхоКГ</a:t>
            </a:r>
            <a:r>
              <a:rPr lang="uk-UA" altLang="en-US" sz="3300" dirty="0">
                <a:solidFill>
                  <a:srgbClr val="FFFFFF"/>
                </a:solidFill>
              </a:rPr>
              <a:t>. </a:t>
            </a:r>
            <a:endParaRPr lang="uk-UA" sz="3300" dirty="0">
              <a:solidFill>
                <a:srgbClr val="FFFFFF"/>
              </a:solidFill>
            </a:endParaRPr>
          </a:p>
          <a:p>
            <a:r>
              <a:rPr lang="uk-UA" altLang="en-US" sz="3300" dirty="0">
                <a:solidFill>
                  <a:srgbClr val="FFFFFF"/>
                </a:solidFill>
              </a:rPr>
              <a:t>Неушкоджений міокард реагує на стресовий фактор підвищенням рухомості та стовщенням стінки лівого</a:t>
            </a:r>
            <a:r>
              <a:rPr lang="en-US" altLang="en-US" sz="3300" dirty="0">
                <a:solidFill>
                  <a:srgbClr val="FFFFFF"/>
                </a:solidFill>
              </a:rPr>
              <a:t> </a:t>
            </a:r>
            <a:r>
              <a:rPr lang="uk-UA" altLang="en-US" sz="3300" dirty="0">
                <a:solidFill>
                  <a:srgbClr val="FFFFFF"/>
                </a:solidFill>
              </a:rPr>
              <a:t>шлуночка. Ішемію розпізнають за зменшенням товщини стінки міокарда та за </a:t>
            </a:r>
            <a:r>
              <a:rPr lang="uk-UA" altLang="en-US" sz="3300" dirty="0" err="1">
                <a:solidFill>
                  <a:srgbClr val="FFFFFF"/>
                </a:solidFill>
              </a:rPr>
              <a:t>транзиторними</a:t>
            </a:r>
            <a:r>
              <a:rPr lang="uk-UA" altLang="en-US" sz="3300" dirty="0">
                <a:solidFill>
                  <a:srgbClr val="FFFFFF"/>
                </a:solidFill>
              </a:rPr>
              <a:t> порушеннями рухомості окремих сегментів лівого шлуночка.</a:t>
            </a:r>
            <a:endParaRPr lang="uk-UA" sz="33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3" name="TextBox 1049692"/>
          <p:cNvSpPr txBox="1"/>
          <p:nvPr/>
        </p:nvSpPr>
        <p:spPr>
          <a:xfrm>
            <a:off x="874714" y="990917"/>
            <a:ext cx="10535408" cy="397031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4200" b="1" dirty="0" err="1">
                <a:solidFill>
                  <a:srgbClr val="FFFFFF"/>
                </a:solidFill>
              </a:rPr>
              <a:t>Сцинтиграфія</a:t>
            </a:r>
            <a:r>
              <a:rPr lang="uk-UA" altLang="en-US" sz="4200" b="1" dirty="0">
                <a:solidFill>
                  <a:srgbClr val="FFFFFF"/>
                </a:solidFill>
              </a:rPr>
              <a:t> з </a:t>
            </a:r>
            <a:r>
              <a:rPr lang="uk-UA" altLang="en-US" sz="4200" b="1" dirty="0" err="1">
                <a:solidFill>
                  <a:srgbClr val="FFFFFF"/>
                </a:solidFill>
              </a:rPr>
              <a:t>талієм</a:t>
            </a:r>
            <a:r>
              <a:rPr lang="uk-UA" altLang="en-US" sz="4200" dirty="0">
                <a:solidFill>
                  <a:srgbClr val="FFFFFF"/>
                </a:solidFill>
              </a:rPr>
              <a:t> . Чутливість і </a:t>
            </a:r>
            <a:endParaRPr lang="uk-UA" sz="4200" dirty="0">
              <a:solidFill>
                <a:srgbClr val="FFFFFF"/>
              </a:solidFill>
            </a:endParaRPr>
          </a:p>
          <a:p>
            <a:r>
              <a:rPr lang="uk-UA" altLang="en-US" sz="4200" dirty="0">
                <a:solidFill>
                  <a:srgbClr val="FFFFFF"/>
                </a:solidFill>
              </a:rPr>
              <a:t>специфічність близько 95%. Метод </a:t>
            </a:r>
            <a:endParaRPr lang="uk-UA" sz="4200" dirty="0">
              <a:solidFill>
                <a:srgbClr val="FFFFFF"/>
              </a:solidFill>
            </a:endParaRPr>
          </a:p>
          <a:p>
            <a:r>
              <a:rPr lang="uk-UA" altLang="en-US" sz="4200" dirty="0">
                <a:solidFill>
                  <a:srgbClr val="FFFFFF"/>
                </a:solidFill>
              </a:rPr>
              <a:t>інформативний при </a:t>
            </a:r>
            <a:r>
              <a:rPr lang="uk-UA" altLang="en-US" sz="4200" dirty="0" err="1">
                <a:solidFill>
                  <a:srgbClr val="FFFFFF"/>
                </a:solidFill>
              </a:rPr>
              <a:t>односудинному</a:t>
            </a:r>
            <a:r>
              <a:rPr lang="uk-UA" altLang="en-US" sz="4200" dirty="0">
                <a:solidFill>
                  <a:srgbClr val="FFFFFF"/>
                </a:solidFill>
              </a:rPr>
              <a:t> </a:t>
            </a:r>
            <a:endParaRPr lang="uk-UA" sz="4200" dirty="0">
              <a:solidFill>
                <a:srgbClr val="FFFFFF"/>
              </a:solidFill>
            </a:endParaRPr>
          </a:p>
          <a:p>
            <a:r>
              <a:rPr lang="uk-UA" altLang="en-US" sz="4200" dirty="0">
                <a:solidFill>
                  <a:srgbClr val="FFFFFF"/>
                </a:solidFill>
              </a:rPr>
              <a:t>ураженні , легко інтерпретується при </a:t>
            </a:r>
            <a:endParaRPr lang="uk-UA" sz="4200" dirty="0">
              <a:solidFill>
                <a:srgbClr val="FFFFFF"/>
              </a:solidFill>
            </a:endParaRPr>
          </a:p>
          <a:p>
            <a:r>
              <a:rPr lang="uk-UA" altLang="en-US" sz="4200" dirty="0">
                <a:solidFill>
                  <a:srgbClr val="FFFFFF"/>
                </a:solidFill>
              </a:rPr>
              <a:t>зміненій ЕКГ, добре візуалізує </a:t>
            </a:r>
            <a:endParaRPr lang="uk-UA" sz="4200" dirty="0">
              <a:solidFill>
                <a:srgbClr val="FFFFFF"/>
              </a:solidFill>
            </a:endParaRPr>
          </a:p>
          <a:p>
            <a:r>
              <a:rPr lang="uk-UA" altLang="en-US" sz="4200" dirty="0">
                <a:solidFill>
                  <a:srgbClr val="FFFFFF"/>
                </a:solidFill>
              </a:rPr>
              <a:t>фокуси </a:t>
            </a:r>
            <a:r>
              <a:rPr lang="uk-UA" altLang="en-US" sz="4200" dirty="0" err="1">
                <a:solidFill>
                  <a:srgbClr val="FFFFFF"/>
                </a:solidFill>
              </a:rPr>
              <a:t>міокардіальної</a:t>
            </a:r>
            <a:r>
              <a:rPr lang="uk-UA" altLang="en-US" sz="4200" dirty="0">
                <a:solidFill>
                  <a:srgbClr val="FFFFFF"/>
                </a:solidFill>
              </a:rPr>
              <a:t> ішемії.</a:t>
            </a:r>
            <a:endParaRPr lang="uk-UA" sz="42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3" name="TextBox 1049772"/>
          <p:cNvSpPr txBox="1"/>
          <p:nvPr/>
        </p:nvSpPr>
        <p:spPr>
          <a:xfrm>
            <a:off x="2900230" y="301624"/>
            <a:ext cx="6391539" cy="6502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3800" b="1">
                <a:solidFill>
                  <a:srgbClr val="000000"/>
                </a:solidFill>
              </a:rPr>
              <a:t>4. </a:t>
            </a:r>
            <a:r>
              <a:rPr lang="uk-UA" altLang="en-US" sz="3800" b="1">
                <a:solidFill>
                  <a:srgbClr val="000000"/>
                </a:solidFill>
              </a:rPr>
              <a:t>Формулювання</a:t>
            </a:r>
            <a:r>
              <a:rPr lang="en-US" altLang="en-US" sz="3800" b="1">
                <a:solidFill>
                  <a:srgbClr val="000000"/>
                </a:solidFill>
              </a:rPr>
              <a:t> діагнозу</a:t>
            </a:r>
            <a:endParaRPr lang="uk-UA" sz="3800" b="1">
              <a:solidFill>
                <a:srgbClr val="000000"/>
              </a:solidFill>
            </a:endParaRPr>
          </a:p>
        </p:txBody>
      </p:sp>
      <p:sp>
        <p:nvSpPr>
          <p:cNvPr id="1049774" name="TextBox 1049773"/>
          <p:cNvSpPr txBox="1"/>
          <p:nvPr/>
        </p:nvSpPr>
        <p:spPr>
          <a:xfrm>
            <a:off x="1039663" y="1311965"/>
            <a:ext cx="10440033" cy="452431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3600" dirty="0">
                <a:solidFill>
                  <a:srgbClr val="FFFFFF"/>
                </a:solidFill>
              </a:rPr>
              <a:t>Діагноз встановлюють хворим з </a:t>
            </a:r>
            <a:r>
              <a:rPr lang="uk-UA" altLang="en-US" sz="3600" dirty="0" err="1">
                <a:solidFill>
                  <a:srgbClr val="FFFFFF"/>
                </a:solidFill>
              </a:rPr>
              <a:t>верифікованим</a:t>
            </a:r>
            <a:r>
              <a:rPr lang="uk-UA" altLang="en-US" sz="3600" dirty="0">
                <a:solidFill>
                  <a:srgbClr val="FFFFFF"/>
                </a:solidFill>
              </a:rPr>
              <a:t> діагнозом ІХС (за даними </a:t>
            </a:r>
            <a:r>
              <a:rPr lang="uk-UA" altLang="en-US" sz="3600" dirty="0" err="1">
                <a:solidFill>
                  <a:srgbClr val="FFFFFF"/>
                </a:solidFill>
              </a:rPr>
              <a:t>коронаровентрикулографії</a:t>
            </a:r>
            <a:r>
              <a:rPr lang="uk-UA" altLang="en-US" sz="3600" dirty="0">
                <a:solidFill>
                  <a:srgbClr val="FFFFFF"/>
                </a:solidFill>
              </a:rPr>
              <a:t>, </a:t>
            </a:r>
            <a:r>
              <a:rPr lang="uk-UA" altLang="en-US" sz="3600" dirty="0" err="1">
                <a:solidFill>
                  <a:srgbClr val="FFFFFF"/>
                </a:solidFill>
              </a:rPr>
              <a:t>сцинтиграфії</a:t>
            </a:r>
            <a:r>
              <a:rPr lang="uk-UA" altLang="en-US" sz="3600" dirty="0">
                <a:solidFill>
                  <a:srgbClr val="FFFFFF"/>
                </a:solidFill>
              </a:rPr>
              <a:t> міокарда з технецієм, стресової </a:t>
            </a:r>
            <a:r>
              <a:rPr lang="uk-UA" altLang="en-US" sz="3600" dirty="0" err="1">
                <a:solidFill>
                  <a:srgbClr val="FFFFFF"/>
                </a:solidFill>
              </a:rPr>
              <a:t>ехоКГ</a:t>
            </a:r>
            <a:r>
              <a:rPr lang="uk-UA" altLang="en-US" sz="3600" dirty="0">
                <a:solidFill>
                  <a:srgbClr val="FFFFFF"/>
                </a:solidFill>
              </a:rPr>
              <a:t> з </a:t>
            </a:r>
            <a:r>
              <a:rPr lang="uk-UA" altLang="en-US" sz="3600" dirty="0" err="1">
                <a:solidFill>
                  <a:srgbClr val="FFFFFF"/>
                </a:solidFill>
              </a:rPr>
              <a:t>добутаміном</a:t>
            </a:r>
            <a:r>
              <a:rPr lang="uk-UA" altLang="en-US" sz="3600" dirty="0">
                <a:solidFill>
                  <a:srgbClr val="FFFFFF"/>
                </a:solidFill>
              </a:rPr>
              <a:t>) на підставі виявлення ознак ішемії міокарда за допомогою тесту з дозованим фізичним навантаженням або </a:t>
            </a:r>
            <a:r>
              <a:rPr lang="uk-UA" altLang="en-US" sz="3600" dirty="0" err="1">
                <a:solidFill>
                  <a:srgbClr val="FFFFFF"/>
                </a:solidFill>
              </a:rPr>
              <a:t>холтерівського</a:t>
            </a:r>
            <a:r>
              <a:rPr lang="uk-UA" altLang="en-US" sz="3600" dirty="0">
                <a:solidFill>
                  <a:srgbClr val="FFFFFF"/>
                </a:solidFill>
              </a:rPr>
              <a:t> </a:t>
            </a:r>
            <a:r>
              <a:rPr lang="uk-UA" altLang="en-US" sz="3600" dirty="0" err="1">
                <a:solidFill>
                  <a:srgbClr val="FFFFFF"/>
                </a:solidFill>
              </a:rPr>
              <a:t>моніторування</a:t>
            </a:r>
            <a:r>
              <a:rPr lang="uk-UA" altLang="en-US" sz="3600" dirty="0">
                <a:solidFill>
                  <a:srgbClr val="FFFFFF"/>
                </a:solidFill>
              </a:rPr>
              <a:t> ЕКГ.</a:t>
            </a:r>
            <a:endParaRPr lang="uk-UA" sz="36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1" name="TextBox 1049810"/>
          <p:cNvSpPr txBox="1"/>
          <p:nvPr/>
        </p:nvSpPr>
        <p:spPr>
          <a:xfrm>
            <a:off x="874713" y="273050"/>
            <a:ext cx="10336626" cy="649408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3200" dirty="0">
                <a:solidFill>
                  <a:srgbClr val="FFFFFF"/>
                </a:solidFill>
              </a:rPr>
              <a:t>Примітки:</a:t>
            </a:r>
            <a:endParaRPr lang="uk-UA" sz="3200" dirty="0">
              <a:solidFill>
                <a:srgbClr val="FFFFFF"/>
              </a:solidFill>
            </a:endParaRPr>
          </a:p>
          <a:p>
            <a:r>
              <a:rPr lang="en-US" altLang="en-US" sz="3200" dirty="0">
                <a:solidFill>
                  <a:srgbClr val="FFFFFF"/>
                </a:solidFill>
              </a:rPr>
              <a:t>1. </a:t>
            </a:r>
            <a:r>
              <a:rPr lang="uk-UA" altLang="en-US" sz="3200" dirty="0">
                <a:solidFill>
                  <a:srgbClr val="FFFFFF"/>
                </a:solidFill>
              </a:rPr>
              <a:t>Синдром стенокардії може супроводжувати інші захворювання, які приводять до відносної коронарної недостатності, і тоді термін «вторинна стенокардія» можна включати в діагноз після зазначення основної патології (аортальний стеноз та інші вади серця, ГКМП, </a:t>
            </a:r>
            <a:r>
              <a:rPr lang="uk-UA" altLang="en-US" sz="3200" dirty="0" err="1">
                <a:solidFill>
                  <a:srgbClr val="FFFFFF"/>
                </a:solidFill>
              </a:rPr>
              <a:t>пролапс</a:t>
            </a:r>
            <a:r>
              <a:rPr lang="uk-UA" altLang="en-US" sz="3200" dirty="0">
                <a:solidFill>
                  <a:srgbClr val="FFFFFF"/>
                </a:solidFill>
              </a:rPr>
              <a:t> мітрального клапана та ін.).</a:t>
            </a:r>
            <a:endParaRPr lang="uk-UA" sz="3200" dirty="0">
              <a:solidFill>
                <a:srgbClr val="FFFFFF"/>
              </a:solidFill>
            </a:endParaRPr>
          </a:p>
          <a:p>
            <a:r>
              <a:rPr lang="en-US" altLang="en-US" sz="3200" dirty="0">
                <a:solidFill>
                  <a:srgbClr val="FFFFFF"/>
                </a:solidFill>
              </a:rPr>
              <a:t>2. </a:t>
            </a:r>
            <a:r>
              <a:rPr lang="uk-UA" altLang="en-US" sz="3200" dirty="0">
                <a:solidFill>
                  <a:srgbClr val="FFFFFF"/>
                </a:solidFill>
              </a:rPr>
              <a:t>Під терміном «ішемічна кардіоміопатія» слід розуміти ІХС з встановленими за допомогою методів </a:t>
            </a:r>
            <a:r>
              <a:rPr lang="uk-UA" altLang="en-US" sz="3200" dirty="0" err="1">
                <a:solidFill>
                  <a:srgbClr val="FFFFFF"/>
                </a:solidFill>
              </a:rPr>
              <a:t>коронаровентрикулографії</a:t>
            </a:r>
            <a:r>
              <a:rPr lang="uk-UA" altLang="en-US" sz="3200" dirty="0">
                <a:solidFill>
                  <a:srgbClr val="FFFFFF"/>
                </a:solidFill>
              </a:rPr>
              <a:t>: дифузним ураженням коронарних артерій, вираженою дилатацією ЛШ, тотальним зниженням скоротливості міокарда, які супроводжуються клінічними ознаками СН.</a:t>
            </a:r>
            <a:endParaRPr lang="uk-UA" sz="32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TextBox 1049811"/>
          <p:cNvSpPr txBox="1"/>
          <p:nvPr/>
        </p:nvSpPr>
        <p:spPr>
          <a:xfrm>
            <a:off x="563562" y="273049"/>
            <a:ext cx="10846559" cy="609397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en-US" sz="2600" dirty="0">
                <a:solidFill>
                  <a:srgbClr val="FFFFFF"/>
                </a:solidFill>
              </a:rPr>
              <a:t>3.</a:t>
            </a:r>
            <a:r>
              <a:rPr lang="uk-UA" altLang="en-US" sz="2600" dirty="0">
                <a:solidFill>
                  <a:srgbClr val="FFFFFF"/>
                </a:solidFill>
              </a:rPr>
              <a:t>Термін, по суті, відповідає стану, який був описаний в україно- і російськомовній спеціальній літературі як «ІХС з дифузним кардіосклерозом та СН», що виявляють у осіб похилого віку. Проте діагноз «ішемічна кардіоміопатія» (рубрика I25.5 за МКХ-10) не слід встановлювати без підтвердження спеціальними методами дослідження.</a:t>
            </a:r>
            <a:endParaRPr lang="uk-UA" sz="2600" dirty="0">
              <a:solidFill>
                <a:srgbClr val="FFFFFF"/>
              </a:solidFill>
            </a:endParaRPr>
          </a:p>
          <a:p>
            <a:r>
              <a:rPr lang="en-US" altLang="en-US" sz="2600" dirty="0">
                <a:solidFill>
                  <a:srgbClr val="FFFFFF"/>
                </a:solidFill>
              </a:rPr>
              <a:t>4. </a:t>
            </a:r>
            <a:r>
              <a:rPr lang="uk-UA" altLang="en-US" sz="2600" dirty="0">
                <a:solidFill>
                  <a:srgbClr val="FFFFFF"/>
                </a:solidFill>
              </a:rPr>
              <a:t>За наявності різних ускладнень — як у разі гострих, так і хронічних форм ІХС (розрив серця, </a:t>
            </a:r>
            <a:r>
              <a:rPr lang="uk-UA" altLang="en-US" sz="2600" dirty="0" err="1">
                <a:solidFill>
                  <a:srgbClr val="FFFFFF"/>
                </a:solidFill>
              </a:rPr>
              <a:t>тромбоемболії</a:t>
            </a:r>
            <a:r>
              <a:rPr lang="uk-UA" altLang="en-US" sz="2600" dirty="0">
                <a:solidFill>
                  <a:srgbClr val="FFFFFF"/>
                </a:solidFill>
              </a:rPr>
              <a:t>, аритмії та ін.) — останні повинні бути зазначені в діагнозі, але окремо не кодуються.</a:t>
            </a:r>
            <a:endParaRPr lang="uk-UA" sz="2600" dirty="0">
              <a:solidFill>
                <a:srgbClr val="FFFFFF"/>
              </a:solidFill>
            </a:endParaRPr>
          </a:p>
          <a:p>
            <a:r>
              <a:rPr lang="en-US" altLang="en-US" sz="2600" dirty="0">
                <a:solidFill>
                  <a:srgbClr val="FFFFFF"/>
                </a:solidFill>
              </a:rPr>
              <a:t>5. </a:t>
            </a:r>
            <a:r>
              <a:rPr lang="uk-UA" altLang="en-US" sz="2600" dirty="0">
                <a:solidFill>
                  <a:srgbClr val="FFFFFF"/>
                </a:solidFill>
              </a:rPr>
              <a:t>У діагнозі вказують лікарські втручання та час їхнього проведення:</a:t>
            </a:r>
            <a:endParaRPr lang="uk-UA" sz="2600" dirty="0">
              <a:solidFill>
                <a:srgbClr val="FFFFFF"/>
              </a:solidFill>
            </a:endParaRPr>
          </a:p>
          <a:p>
            <a:r>
              <a:rPr lang="en-US" altLang="en-US" sz="2600" dirty="0">
                <a:solidFill>
                  <a:srgbClr val="FFFFFF"/>
                </a:solidFill>
              </a:rPr>
              <a:t>- </a:t>
            </a:r>
            <a:r>
              <a:rPr lang="uk-UA" altLang="en-US" sz="2600" dirty="0">
                <a:solidFill>
                  <a:srgbClr val="FFFFFF"/>
                </a:solidFill>
              </a:rPr>
              <a:t>АКШ із зазначенням кількості шунтів;</a:t>
            </a:r>
            <a:endParaRPr lang="uk-UA" sz="2600" dirty="0">
              <a:solidFill>
                <a:srgbClr val="FFFFFF"/>
              </a:solidFill>
            </a:endParaRPr>
          </a:p>
          <a:p>
            <a:r>
              <a:rPr lang="en-US" altLang="en-US" sz="2600" dirty="0">
                <a:solidFill>
                  <a:srgbClr val="FFFFFF"/>
                </a:solidFill>
              </a:rPr>
              <a:t>- </a:t>
            </a:r>
            <a:r>
              <a:rPr lang="uk-UA" altLang="en-US" sz="2600" dirty="0" err="1">
                <a:solidFill>
                  <a:srgbClr val="FFFFFF"/>
                </a:solidFill>
              </a:rPr>
              <a:t>транслюмінальна</a:t>
            </a:r>
            <a:r>
              <a:rPr lang="uk-UA" altLang="en-US" sz="2600" dirty="0">
                <a:solidFill>
                  <a:srgbClr val="FFFFFF"/>
                </a:solidFill>
              </a:rPr>
              <a:t> </a:t>
            </a:r>
            <a:r>
              <a:rPr lang="uk-UA" altLang="en-US" sz="2600" dirty="0" err="1">
                <a:solidFill>
                  <a:srgbClr val="FFFFFF"/>
                </a:solidFill>
              </a:rPr>
              <a:t>ангіопластика</a:t>
            </a:r>
            <a:r>
              <a:rPr lang="uk-UA" altLang="en-US" sz="2600" dirty="0">
                <a:solidFill>
                  <a:srgbClr val="FFFFFF"/>
                </a:solidFill>
              </a:rPr>
              <a:t> та </a:t>
            </a:r>
            <a:r>
              <a:rPr lang="uk-UA" altLang="en-US" sz="2600" dirty="0" err="1">
                <a:solidFill>
                  <a:srgbClr val="FFFFFF"/>
                </a:solidFill>
              </a:rPr>
              <a:t>стентування</a:t>
            </a:r>
            <a:r>
              <a:rPr lang="uk-UA" altLang="en-US" sz="2600" dirty="0">
                <a:solidFill>
                  <a:srgbClr val="FFFFFF"/>
                </a:solidFill>
              </a:rPr>
              <a:t> із зазначенням судин, на яких проводилося втручання;</a:t>
            </a:r>
            <a:endParaRPr lang="uk-UA" sz="2600" dirty="0">
              <a:solidFill>
                <a:srgbClr val="FFFFFF"/>
              </a:solidFill>
            </a:endParaRPr>
          </a:p>
          <a:p>
            <a:r>
              <a:rPr lang="en-US" altLang="en-US" sz="2600" dirty="0">
                <a:solidFill>
                  <a:srgbClr val="FFFFFF"/>
                </a:solidFill>
              </a:rPr>
              <a:t>- </a:t>
            </a:r>
            <a:r>
              <a:rPr lang="uk-UA" altLang="en-US" sz="2600" dirty="0">
                <a:solidFill>
                  <a:srgbClr val="FFFFFF"/>
                </a:solidFill>
              </a:rPr>
              <a:t>балонна </a:t>
            </a:r>
            <a:r>
              <a:rPr lang="uk-UA" altLang="en-US" sz="2600" dirty="0" err="1">
                <a:solidFill>
                  <a:srgbClr val="FFFFFF"/>
                </a:solidFill>
              </a:rPr>
              <a:t>контрапульсація</a:t>
            </a:r>
            <a:r>
              <a:rPr lang="uk-UA" altLang="en-US" sz="2600" dirty="0">
                <a:solidFill>
                  <a:srgbClr val="FFFFFF"/>
                </a:solidFill>
              </a:rPr>
              <a:t>;</a:t>
            </a:r>
            <a:endParaRPr lang="uk-UA" sz="2600" dirty="0">
              <a:solidFill>
                <a:srgbClr val="FFFFFF"/>
              </a:solidFill>
            </a:endParaRPr>
          </a:p>
          <a:p>
            <a:r>
              <a:rPr lang="en-US" altLang="en-US" sz="2600" dirty="0">
                <a:solidFill>
                  <a:srgbClr val="FFFFFF"/>
                </a:solidFill>
              </a:rPr>
              <a:t>- </a:t>
            </a:r>
            <a:r>
              <a:rPr lang="uk-UA" altLang="en-US" sz="2600" dirty="0">
                <a:solidFill>
                  <a:srgbClr val="FFFFFF"/>
                </a:solidFill>
              </a:rPr>
              <a:t>електрофізіологічні втручання (тимчасова або постійна </a:t>
            </a:r>
            <a:r>
              <a:rPr lang="uk-UA" altLang="en-US" sz="2600" dirty="0" err="1">
                <a:solidFill>
                  <a:srgbClr val="FFFFFF"/>
                </a:solidFill>
              </a:rPr>
              <a:t>електрокардіостимуляція</a:t>
            </a:r>
            <a:r>
              <a:rPr lang="uk-UA" altLang="en-US" sz="2600" dirty="0">
                <a:solidFill>
                  <a:srgbClr val="FFFFFF"/>
                </a:solidFill>
              </a:rPr>
              <a:t>, абляція), дефібриляція.</a:t>
            </a:r>
            <a:endParaRPr lang="uk-UA" sz="26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7" name="TextBox 1049836"/>
          <p:cNvSpPr txBox="1"/>
          <p:nvPr/>
        </p:nvSpPr>
        <p:spPr>
          <a:xfrm>
            <a:off x="1198717" y="1562459"/>
            <a:ext cx="10072256" cy="29392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3700" dirty="0">
                <a:solidFill>
                  <a:srgbClr val="FFFFFF"/>
                </a:solidFill>
              </a:rPr>
              <a:t>Записувати діагнози потрібно в такій послідовності: раптова коронарна смерть з реанімацією, ІМ, ускладнення ІМ, стенокардія, різні форми кардіосклерозу, хронічна аневризма серця, порушення ритму серця й провідності, СН.</a:t>
            </a:r>
            <a:endParaRPr lang="uk-UA" sz="37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TextBox 1049837"/>
          <p:cNvSpPr txBox="1"/>
          <p:nvPr/>
        </p:nvSpPr>
        <p:spPr>
          <a:xfrm>
            <a:off x="99391" y="0"/>
            <a:ext cx="11966713" cy="632480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2700" b="1" dirty="0">
                <a:solidFill>
                  <a:srgbClr val="000000"/>
                </a:solidFill>
              </a:rPr>
              <a:t>Приклади формулювання діагнозів:</a:t>
            </a:r>
            <a:endParaRPr lang="uk-UA" sz="2700" b="1" dirty="0">
              <a:solidFill>
                <a:srgbClr val="000000"/>
              </a:solidFill>
            </a:endParaRPr>
          </a:p>
          <a:p>
            <a:r>
              <a:rPr lang="uk-UA" altLang="en-US" sz="2700" dirty="0">
                <a:solidFill>
                  <a:srgbClr val="FFFFFF"/>
                </a:solidFill>
              </a:rPr>
              <a:t>ІХС: стабільна стенокардія напруження II ФК. </a:t>
            </a:r>
            <a:r>
              <a:rPr lang="uk-UA" altLang="en-US" sz="2700" dirty="0" err="1">
                <a:solidFill>
                  <a:srgbClr val="FFFFFF"/>
                </a:solidFill>
              </a:rPr>
              <a:t>Стенозуючий</a:t>
            </a:r>
            <a:r>
              <a:rPr lang="uk-UA" altLang="en-US" sz="2700" dirty="0">
                <a:solidFill>
                  <a:srgbClr val="FFFFFF"/>
                </a:solidFill>
              </a:rPr>
              <a:t> атеросклероз передньої міжшлуночкової артерії та правої коронарної артерії (</a:t>
            </a:r>
            <a:r>
              <a:rPr lang="uk-UA" altLang="en-US" sz="2700" dirty="0" err="1">
                <a:solidFill>
                  <a:srgbClr val="FFFFFF"/>
                </a:solidFill>
              </a:rPr>
              <a:t>коронарографія</a:t>
            </a:r>
            <a:r>
              <a:rPr lang="uk-UA" altLang="en-US" sz="2700" dirty="0">
                <a:solidFill>
                  <a:srgbClr val="FFFFFF"/>
                </a:solidFill>
              </a:rPr>
              <a:t> — 10.03.1999). </a:t>
            </a:r>
            <a:r>
              <a:rPr lang="uk-UA" altLang="en-US" sz="2700" dirty="0" err="1">
                <a:solidFill>
                  <a:srgbClr val="FFFFFF"/>
                </a:solidFill>
              </a:rPr>
              <a:t>Стентування</a:t>
            </a:r>
            <a:r>
              <a:rPr lang="uk-UA" altLang="en-US" sz="2700" dirty="0">
                <a:solidFill>
                  <a:srgbClr val="FFFFFF"/>
                </a:solidFill>
              </a:rPr>
              <a:t> передньої міжшлуночкової артерії (</a:t>
            </a:r>
            <a:r>
              <a:rPr lang="uk-UA" altLang="en-US" sz="2700" dirty="0" err="1">
                <a:solidFill>
                  <a:srgbClr val="FFFFFF"/>
                </a:solidFill>
              </a:rPr>
              <a:t>елютинг-стент</a:t>
            </a:r>
            <a:r>
              <a:rPr lang="uk-UA" altLang="en-US" sz="2700" dirty="0">
                <a:solidFill>
                  <a:srgbClr val="FFFFFF"/>
                </a:solidFill>
              </a:rPr>
              <a:t> — 12.03.99). СН I стадії зі збереженою систолічною функцією ЛШ.</a:t>
            </a:r>
            <a:endParaRPr lang="uk-UA" sz="2700" dirty="0">
              <a:solidFill>
                <a:srgbClr val="FFFFFF"/>
              </a:solidFill>
            </a:endParaRPr>
          </a:p>
          <a:p>
            <a:r>
              <a:rPr lang="uk-UA" altLang="en-US" sz="2700" dirty="0">
                <a:solidFill>
                  <a:srgbClr val="0000FF"/>
                </a:solidFill>
              </a:rPr>
              <a:t>ІХС: стабільна стенокардія напруження IV ФК. Стенокардія спокою. </a:t>
            </a:r>
            <a:r>
              <a:rPr lang="uk-UA" altLang="en-US" sz="2700" dirty="0" err="1">
                <a:solidFill>
                  <a:srgbClr val="0000FF"/>
                </a:solidFill>
              </a:rPr>
              <a:t>Постінфарктний</a:t>
            </a:r>
            <a:r>
              <a:rPr lang="uk-UA" altLang="en-US" sz="2700" dirty="0">
                <a:solidFill>
                  <a:srgbClr val="0000FF"/>
                </a:solidFill>
              </a:rPr>
              <a:t> кардіосклероз (Q-ІМ передньої стінки ЛШ — 23.05.1999). Хронічна аневризма ЛШ. Повна блокада лівої ніжки пучка </a:t>
            </a:r>
            <a:r>
              <a:rPr lang="uk-UA" altLang="en-US" sz="2700" dirty="0" err="1">
                <a:solidFill>
                  <a:srgbClr val="0000FF"/>
                </a:solidFill>
              </a:rPr>
              <a:t>Гіса</a:t>
            </a:r>
            <a:r>
              <a:rPr lang="uk-UA" altLang="en-US" sz="2700" dirty="0">
                <a:solidFill>
                  <a:srgbClr val="0000FF"/>
                </a:solidFill>
              </a:rPr>
              <a:t>. СН IIБ стадії з систолічною дисфункцією ЛШ.</a:t>
            </a:r>
            <a:endParaRPr lang="uk-UA" sz="2700" dirty="0">
              <a:solidFill>
                <a:srgbClr val="0000FF"/>
              </a:solidFill>
            </a:endParaRPr>
          </a:p>
          <a:p>
            <a:r>
              <a:rPr lang="uk-UA" altLang="en-US" sz="2700" dirty="0">
                <a:solidFill>
                  <a:srgbClr val="FF6600"/>
                </a:solidFill>
              </a:rPr>
              <a:t>ІХС: нестабільна стенокардія (що прогресує з 20.12.06) III ФК. </a:t>
            </a:r>
            <a:r>
              <a:rPr lang="uk-UA" altLang="en-US" sz="2700" dirty="0" err="1">
                <a:solidFill>
                  <a:srgbClr val="FF6600"/>
                </a:solidFill>
              </a:rPr>
              <a:t>Постінфарктний</a:t>
            </a:r>
            <a:r>
              <a:rPr lang="uk-UA" altLang="en-US" sz="2700" dirty="0">
                <a:solidFill>
                  <a:srgbClr val="FF6600"/>
                </a:solidFill>
              </a:rPr>
              <a:t> кардіосклероз (2.06.1998). АКШ (2 шунти — 12.02.1998). СН I стадії зі збереженою систолічною функцією ЛШ.</a:t>
            </a:r>
            <a:endParaRPr lang="uk-UA" sz="2700" dirty="0">
              <a:solidFill>
                <a:srgbClr val="FF6600"/>
              </a:solidFill>
            </a:endParaRPr>
          </a:p>
          <a:p>
            <a:r>
              <a:rPr lang="uk-UA" altLang="en-US" sz="2700" dirty="0">
                <a:solidFill>
                  <a:srgbClr val="C00000"/>
                </a:solidFill>
              </a:rPr>
              <a:t>ІХС: </a:t>
            </a:r>
            <a:r>
              <a:rPr lang="uk-UA" altLang="en-US" sz="2700" dirty="0" err="1">
                <a:solidFill>
                  <a:srgbClr val="C00000"/>
                </a:solidFill>
              </a:rPr>
              <a:t>безбольова</a:t>
            </a:r>
            <a:r>
              <a:rPr lang="uk-UA" altLang="en-US" sz="2700" dirty="0">
                <a:solidFill>
                  <a:srgbClr val="C00000"/>
                </a:solidFill>
              </a:rPr>
              <a:t> форма. </a:t>
            </a:r>
            <a:r>
              <a:rPr lang="uk-UA" altLang="en-US" sz="2700" dirty="0" err="1">
                <a:solidFill>
                  <a:srgbClr val="C00000"/>
                </a:solidFill>
              </a:rPr>
              <a:t>Шлуночкова</a:t>
            </a:r>
            <a:r>
              <a:rPr lang="uk-UA" altLang="en-US" sz="2700" dirty="0">
                <a:solidFill>
                  <a:srgbClr val="C00000"/>
                </a:solidFill>
              </a:rPr>
              <a:t> </a:t>
            </a:r>
            <a:r>
              <a:rPr lang="uk-UA" altLang="en-US" sz="2700" dirty="0" err="1">
                <a:solidFill>
                  <a:srgbClr val="C00000"/>
                </a:solidFill>
              </a:rPr>
              <a:t>екстрасистолічна</a:t>
            </a:r>
            <a:r>
              <a:rPr lang="uk-UA" altLang="en-US" sz="2700" dirty="0">
                <a:solidFill>
                  <a:srgbClr val="C00000"/>
                </a:solidFill>
              </a:rPr>
              <a:t> аритмія (I клас за </a:t>
            </a:r>
            <a:r>
              <a:rPr lang="uk-UA" altLang="en-US" sz="2700" dirty="0" err="1">
                <a:solidFill>
                  <a:srgbClr val="C00000"/>
                </a:solidFill>
              </a:rPr>
              <a:t>Лауном</a:t>
            </a:r>
            <a:r>
              <a:rPr lang="uk-UA" altLang="en-US" sz="2700" dirty="0">
                <a:solidFill>
                  <a:srgbClr val="C00000"/>
                </a:solidFill>
              </a:rPr>
              <a:t>). </a:t>
            </a:r>
            <a:r>
              <a:rPr lang="uk-UA" altLang="en-US" sz="2700" dirty="0" err="1">
                <a:solidFill>
                  <a:srgbClr val="C00000"/>
                </a:solidFill>
              </a:rPr>
              <a:t>Стенозуючий</a:t>
            </a:r>
            <a:r>
              <a:rPr lang="uk-UA" altLang="en-US" sz="2700" dirty="0">
                <a:solidFill>
                  <a:srgbClr val="C00000"/>
                </a:solidFill>
              </a:rPr>
              <a:t> атеросклероз передньої міжшлуночкової артерії (</a:t>
            </a:r>
            <a:r>
              <a:rPr lang="uk-UA" altLang="en-US" sz="2700" dirty="0" err="1">
                <a:solidFill>
                  <a:srgbClr val="C00000"/>
                </a:solidFill>
              </a:rPr>
              <a:t>коронарографія</a:t>
            </a:r>
            <a:r>
              <a:rPr lang="uk-UA" altLang="en-US" sz="2700" dirty="0">
                <a:solidFill>
                  <a:srgbClr val="C00000"/>
                </a:solidFill>
              </a:rPr>
              <a:t> —10.03.1999). СН 0.</a:t>
            </a:r>
            <a:endParaRPr lang="uk-UA" sz="27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TextBox 1049741"/>
          <p:cNvSpPr txBox="1"/>
          <p:nvPr/>
        </p:nvSpPr>
        <p:spPr>
          <a:xfrm>
            <a:off x="355599" y="203517"/>
            <a:ext cx="8256596" cy="637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3800" b="1">
                <a:solidFill>
                  <a:srgbClr val="000000"/>
                </a:solidFill>
              </a:rPr>
              <a:t>5. </a:t>
            </a:r>
            <a:r>
              <a:rPr lang="uk-UA" altLang="en-US" sz="3800" b="1">
                <a:solidFill>
                  <a:srgbClr val="000000"/>
                </a:solidFill>
              </a:rPr>
              <a:t>Лікування</a:t>
            </a:r>
            <a:r>
              <a:rPr lang="en-US" altLang="en-US" sz="3800" b="1">
                <a:solidFill>
                  <a:srgbClr val="000000"/>
                </a:solidFill>
              </a:rPr>
              <a:t> на первинній ланці</a:t>
            </a:r>
            <a:endParaRPr lang="uk-UA" sz="3800" b="1">
              <a:solidFill>
                <a:srgbClr val="000000"/>
              </a:solidFill>
            </a:endParaRPr>
          </a:p>
        </p:txBody>
      </p:sp>
      <p:sp>
        <p:nvSpPr>
          <p:cNvPr id="1049743" name="TextBox 1049742"/>
          <p:cNvSpPr txBox="1"/>
          <p:nvPr/>
        </p:nvSpPr>
        <p:spPr>
          <a:xfrm>
            <a:off x="355599" y="1316989"/>
            <a:ext cx="11223488" cy="535531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3800" dirty="0">
                <a:solidFill>
                  <a:srgbClr val="FF0000"/>
                </a:solidFill>
              </a:rPr>
              <a:t>Лікування нападу стенокардії:</a:t>
            </a:r>
            <a:endParaRPr lang="uk-UA" sz="3800" dirty="0">
              <a:solidFill>
                <a:srgbClr val="FF0000"/>
              </a:solidFill>
            </a:endParaRPr>
          </a:p>
          <a:p>
            <a:r>
              <a:rPr lang="uk-UA" altLang="en-US" sz="3800" dirty="0">
                <a:solidFill>
                  <a:srgbClr val="FFFFFF"/>
                </a:solidFill>
              </a:rPr>
              <a:t>• фізичний і емоційний спокій;</a:t>
            </a:r>
            <a:endParaRPr lang="uk-UA" sz="3800" dirty="0">
              <a:solidFill>
                <a:srgbClr val="FFFFFF"/>
              </a:solidFill>
            </a:endParaRPr>
          </a:p>
          <a:p>
            <a:r>
              <a:rPr lang="uk-UA" altLang="en-US" sz="3800" dirty="0">
                <a:solidFill>
                  <a:srgbClr val="FFFFFF"/>
                </a:solidFill>
              </a:rPr>
              <a:t>• пацієнта варто посадити в постелі, у </a:t>
            </a:r>
            <a:endParaRPr lang="uk-UA" sz="3800" dirty="0">
              <a:solidFill>
                <a:srgbClr val="FFFFFF"/>
              </a:solidFill>
            </a:endParaRPr>
          </a:p>
          <a:p>
            <a:r>
              <a:rPr lang="uk-UA" altLang="en-US" sz="3800" dirty="0">
                <a:solidFill>
                  <a:srgbClr val="FFFFFF"/>
                </a:solidFill>
              </a:rPr>
              <a:t>кріслі, на кушетці, опустити ноги;</a:t>
            </a:r>
            <a:endParaRPr lang="uk-UA" sz="3800" dirty="0">
              <a:solidFill>
                <a:srgbClr val="FFFFFF"/>
              </a:solidFill>
            </a:endParaRPr>
          </a:p>
          <a:p>
            <a:r>
              <a:rPr lang="uk-UA" altLang="en-US" sz="3800" dirty="0">
                <a:solidFill>
                  <a:srgbClr val="FFFFFF"/>
                </a:solidFill>
              </a:rPr>
              <a:t>• </a:t>
            </a:r>
            <a:r>
              <a:rPr lang="uk-UA" altLang="en-US" sz="3800" dirty="0" err="1">
                <a:solidFill>
                  <a:srgbClr val="FFFFFF"/>
                </a:solidFill>
              </a:rPr>
              <a:t>сублінгвально</a:t>
            </a:r>
            <a:r>
              <a:rPr lang="uk-UA" altLang="en-US" sz="3800" dirty="0">
                <a:solidFill>
                  <a:srgbClr val="FFFFFF"/>
                </a:solidFill>
              </a:rPr>
              <a:t> 0,5 мг нітрогліцерину (при </a:t>
            </a:r>
            <a:endParaRPr lang="uk-UA" sz="3800" dirty="0">
              <a:solidFill>
                <a:srgbClr val="FFFFFF"/>
              </a:solidFill>
            </a:endParaRPr>
          </a:p>
          <a:p>
            <a:r>
              <a:rPr lang="uk-UA" altLang="en-US" sz="3800" dirty="0">
                <a:solidFill>
                  <a:srgbClr val="FFFFFF"/>
                </a:solidFill>
              </a:rPr>
              <a:t>необхідності повторити через 5-10 хв) або </a:t>
            </a:r>
            <a:endParaRPr lang="uk-UA" sz="3800" dirty="0">
              <a:solidFill>
                <a:srgbClr val="FFFFFF"/>
              </a:solidFill>
            </a:endParaRPr>
          </a:p>
          <a:p>
            <a:r>
              <a:rPr lang="uk-UA" altLang="en-US" sz="3800" dirty="0">
                <a:solidFill>
                  <a:srgbClr val="FFFFFF"/>
                </a:solidFill>
              </a:rPr>
              <a:t>нітрогліцерин у виді аерозолю;</a:t>
            </a:r>
            <a:endParaRPr lang="uk-UA" sz="3800" dirty="0">
              <a:solidFill>
                <a:srgbClr val="FFFFFF"/>
              </a:solidFill>
            </a:endParaRPr>
          </a:p>
          <a:p>
            <a:r>
              <a:rPr lang="uk-UA" altLang="en-US" sz="3800" dirty="0">
                <a:solidFill>
                  <a:srgbClr val="FFFFFF"/>
                </a:solidFill>
              </a:rPr>
              <a:t>• при тахікардії 20-40 мг </a:t>
            </a:r>
            <a:r>
              <a:rPr lang="uk-UA" altLang="en-US" sz="3800" dirty="0" err="1">
                <a:solidFill>
                  <a:srgbClr val="FFFFFF"/>
                </a:solidFill>
              </a:rPr>
              <a:t>пропранололу</a:t>
            </a:r>
            <a:r>
              <a:rPr lang="uk-UA" altLang="en-US" sz="3800" dirty="0">
                <a:solidFill>
                  <a:srgbClr val="FFFFFF"/>
                </a:solidFill>
              </a:rPr>
              <a:t> під </a:t>
            </a:r>
            <a:endParaRPr lang="uk-UA" sz="3800" dirty="0">
              <a:solidFill>
                <a:srgbClr val="FFFFFF"/>
              </a:solidFill>
            </a:endParaRPr>
          </a:p>
          <a:p>
            <a:r>
              <a:rPr lang="uk-UA" altLang="en-US" sz="3800" dirty="0">
                <a:solidFill>
                  <a:srgbClr val="FFFFFF"/>
                </a:solidFill>
              </a:rPr>
              <a:t>язик;</a:t>
            </a:r>
            <a:endParaRPr lang="uk-UA" sz="3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TextBox 1049743"/>
          <p:cNvSpPr txBox="1"/>
          <p:nvPr/>
        </p:nvSpPr>
        <p:spPr>
          <a:xfrm>
            <a:off x="975888" y="688975"/>
            <a:ext cx="10931189" cy="577081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4100" dirty="0">
                <a:solidFill>
                  <a:srgbClr val="FFFFFF"/>
                </a:solidFill>
              </a:rPr>
              <a:t>• при психоемоційному стресі </a:t>
            </a:r>
            <a:endParaRPr lang="uk-UA" sz="4100" dirty="0">
              <a:solidFill>
                <a:srgbClr val="FFFFFF"/>
              </a:solidFill>
            </a:endParaRPr>
          </a:p>
          <a:p>
            <a:r>
              <a:rPr lang="uk-UA" altLang="en-US" sz="4100" dirty="0">
                <a:solidFill>
                  <a:srgbClr val="FFFFFF"/>
                </a:solidFill>
              </a:rPr>
              <a:t>додатково 5 мг </a:t>
            </a:r>
            <a:r>
              <a:rPr lang="uk-UA" altLang="en-US" sz="4100" dirty="0" err="1">
                <a:solidFill>
                  <a:srgbClr val="FFFFFF"/>
                </a:solidFill>
              </a:rPr>
              <a:t>діазепама</a:t>
            </a:r>
            <a:r>
              <a:rPr lang="uk-UA" altLang="en-US" sz="4100" dirty="0">
                <a:solidFill>
                  <a:srgbClr val="FFFFFF"/>
                </a:solidFill>
              </a:rPr>
              <a:t> (</a:t>
            </a:r>
            <a:r>
              <a:rPr lang="uk-UA" altLang="en-US" sz="4100" dirty="0" err="1">
                <a:solidFill>
                  <a:srgbClr val="FFFFFF"/>
                </a:solidFill>
              </a:rPr>
              <a:t>реланіума</a:t>
            </a:r>
            <a:r>
              <a:rPr lang="uk-UA" altLang="en-US" sz="4100" dirty="0">
                <a:solidFill>
                  <a:srgbClr val="FFFFFF"/>
                </a:solidFill>
              </a:rPr>
              <a:t>) </a:t>
            </a:r>
            <a:endParaRPr lang="uk-UA" sz="4100" dirty="0">
              <a:solidFill>
                <a:srgbClr val="FFFFFF"/>
              </a:solidFill>
            </a:endParaRPr>
          </a:p>
          <a:p>
            <a:r>
              <a:rPr lang="uk-UA" altLang="en-US" sz="4100" dirty="0">
                <a:solidFill>
                  <a:srgbClr val="FFFFFF"/>
                </a:solidFill>
              </a:rPr>
              <a:t>під язик;</a:t>
            </a:r>
            <a:endParaRPr lang="uk-UA" sz="4100" dirty="0">
              <a:solidFill>
                <a:srgbClr val="FFFFFF"/>
              </a:solidFill>
            </a:endParaRPr>
          </a:p>
          <a:p>
            <a:r>
              <a:rPr lang="uk-UA" altLang="en-US" sz="4100" dirty="0">
                <a:solidFill>
                  <a:srgbClr val="FFFFFF"/>
                </a:solidFill>
              </a:rPr>
              <a:t>• при сильному і затяжному (понад 5-10 </a:t>
            </a:r>
            <a:endParaRPr lang="uk-UA" sz="4100" dirty="0">
              <a:solidFill>
                <a:srgbClr val="FFFFFF"/>
              </a:solidFill>
            </a:endParaRPr>
          </a:p>
          <a:p>
            <a:r>
              <a:rPr lang="uk-UA" altLang="en-US" sz="4100" dirty="0">
                <a:solidFill>
                  <a:srgbClr val="FFFFFF"/>
                </a:solidFill>
              </a:rPr>
              <a:t>хв) болю уведення ненаркотичних і </a:t>
            </a:r>
            <a:endParaRPr lang="uk-UA" sz="4100" dirty="0">
              <a:solidFill>
                <a:srgbClr val="FFFFFF"/>
              </a:solidFill>
            </a:endParaRPr>
          </a:p>
          <a:p>
            <a:r>
              <a:rPr lang="uk-UA" altLang="en-US" sz="4100" dirty="0">
                <a:solidFill>
                  <a:srgbClr val="FFFFFF"/>
                </a:solidFill>
              </a:rPr>
              <a:t>наркотичних анальгетиків (2 мл 50% </a:t>
            </a:r>
            <a:endParaRPr lang="uk-UA" sz="4100" dirty="0">
              <a:solidFill>
                <a:srgbClr val="FFFFFF"/>
              </a:solidFill>
            </a:endParaRPr>
          </a:p>
          <a:p>
            <a:r>
              <a:rPr lang="uk-UA" altLang="en-US" sz="4100" dirty="0">
                <a:solidFill>
                  <a:srgbClr val="FFFFFF"/>
                </a:solidFill>
              </a:rPr>
              <a:t>розчину анальгіну внутрішньовенно з 1-</a:t>
            </a:r>
            <a:endParaRPr lang="uk-UA" sz="4100" dirty="0">
              <a:solidFill>
                <a:srgbClr val="FFFFFF"/>
              </a:solidFill>
            </a:endParaRPr>
          </a:p>
          <a:p>
            <a:r>
              <a:rPr lang="uk-UA" altLang="en-US" sz="4100" dirty="0">
                <a:solidFill>
                  <a:srgbClr val="FFFFFF"/>
                </a:solidFill>
              </a:rPr>
              <a:t>2 мл 0,05% розчину </a:t>
            </a:r>
            <a:r>
              <a:rPr lang="uk-UA" altLang="en-US" sz="4100" dirty="0" err="1">
                <a:solidFill>
                  <a:srgbClr val="FFFFFF"/>
                </a:solidFill>
              </a:rPr>
              <a:t>дроперідолу</a:t>
            </a:r>
            <a:r>
              <a:rPr lang="uk-UA" altLang="en-US" sz="4100" dirty="0">
                <a:solidFill>
                  <a:srgbClr val="FFFFFF"/>
                </a:solidFill>
              </a:rPr>
              <a:t>, або 1-</a:t>
            </a:r>
            <a:endParaRPr lang="uk-UA" sz="4100" dirty="0">
              <a:solidFill>
                <a:srgbClr val="FFFFFF"/>
              </a:solidFill>
            </a:endParaRPr>
          </a:p>
          <a:p>
            <a:r>
              <a:rPr lang="uk-UA" altLang="en-US" sz="4100" dirty="0">
                <a:solidFill>
                  <a:srgbClr val="FFFFFF"/>
                </a:solidFill>
              </a:rPr>
              <a:t>2 мл </a:t>
            </a:r>
            <a:r>
              <a:rPr lang="uk-UA" altLang="en-US" sz="4100" dirty="0" err="1">
                <a:solidFill>
                  <a:srgbClr val="FFFFFF"/>
                </a:solidFill>
              </a:rPr>
              <a:t>фентанілу</a:t>
            </a:r>
            <a:r>
              <a:rPr lang="uk-UA" altLang="en-US" sz="4100" dirty="0">
                <a:solidFill>
                  <a:srgbClr val="FFFFFF"/>
                </a:solidFill>
              </a:rPr>
              <a:t> з 1-2 мл </a:t>
            </a:r>
            <a:r>
              <a:rPr lang="uk-UA" altLang="en-US" sz="4100" dirty="0" err="1">
                <a:solidFill>
                  <a:srgbClr val="FFFFFF"/>
                </a:solidFill>
              </a:rPr>
              <a:t>дроперідолу</a:t>
            </a:r>
            <a:r>
              <a:rPr lang="uk-UA" altLang="en-US" sz="4100" dirty="0">
                <a:solidFill>
                  <a:srgbClr val="FFFFFF"/>
                </a:solidFill>
              </a:rPr>
              <a:t>).</a:t>
            </a:r>
            <a:endParaRPr lang="uk-UA" sz="41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5" name="TextBox 1049744"/>
          <p:cNvSpPr txBox="1"/>
          <p:nvPr/>
        </p:nvSpPr>
        <p:spPr>
          <a:xfrm>
            <a:off x="208722" y="177800"/>
            <a:ext cx="11708295" cy="674030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uk-UA" altLang="en-US" sz="2400" dirty="0">
                <a:solidFill>
                  <a:srgbClr val="000000"/>
                </a:solidFill>
              </a:rPr>
              <a:t>Основні аспекти немедикаментозного лікування </a:t>
            </a:r>
            <a:endParaRPr lang="uk-UA" sz="2400" dirty="0">
              <a:solidFill>
                <a:srgbClr val="000000"/>
              </a:solidFill>
            </a:endParaRPr>
          </a:p>
          <a:p>
            <a:pPr algn="just"/>
            <a:r>
              <a:rPr lang="uk-UA" altLang="en-US" sz="2400" dirty="0">
                <a:solidFill>
                  <a:srgbClr val="000000"/>
                </a:solidFill>
              </a:rPr>
              <a:t>стенокардії</a:t>
            </a:r>
            <a:endParaRPr lang="uk-UA" sz="2400" dirty="0">
              <a:solidFill>
                <a:srgbClr val="000000"/>
              </a:solidFill>
            </a:endParaRPr>
          </a:p>
          <a:p>
            <a:pPr algn="just"/>
            <a:r>
              <a:rPr lang="uk-UA" altLang="en-US" sz="2400" dirty="0">
                <a:solidFill>
                  <a:srgbClr val="000000"/>
                </a:solidFill>
              </a:rPr>
              <a:t>• Інформування і навчання пацієнта.</a:t>
            </a:r>
            <a:endParaRPr lang="uk-UA" sz="2400" dirty="0">
              <a:solidFill>
                <a:srgbClr val="000000"/>
              </a:solidFill>
            </a:endParaRPr>
          </a:p>
          <a:p>
            <a:pPr algn="just"/>
            <a:r>
              <a:rPr lang="uk-UA" altLang="en-US" sz="2400" dirty="0">
                <a:solidFill>
                  <a:srgbClr val="000000"/>
                </a:solidFill>
              </a:rPr>
              <a:t>• Рекомендації курцям відмовитися від куріння; при необхідності </a:t>
            </a:r>
            <a:endParaRPr lang="uk-UA" sz="2400" dirty="0">
              <a:solidFill>
                <a:srgbClr val="000000"/>
              </a:solidFill>
            </a:endParaRPr>
          </a:p>
          <a:p>
            <a:pPr algn="just"/>
            <a:r>
              <a:rPr lang="uk-UA" altLang="en-US" sz="2400" dirty="0">
                <a:solidFill>
                  <a:srgbClr val="000000"/>
                </a:solidFill>
              </a:rPr>
              <a:t>призначення спеціального лікування. Відмова від куріння у </a:t>
            </a:r>
            <a:endParaRPr lang="uk-UA" sz="2400" dirty="0">
              <a:solidFill>
                <a:srgbClr val="000000"/>
              </a:solidFill>
            </a:endParaRPr>
          </a:p>
          <a:p>
            <a:pPr algn="just"/>
            <a:r>
              <a:rPr lang="uk-UA" altLang="en-US" sz="2400" dirty="0">
                <a:solidFill>
                  <a:srgbClr val="000000"/>
                </a:solidFill>
              </a:rPr>
              <a:t>хворих, які перенесли ІМ, знижує ризик розвитку повторного </a:t>
            </a:r>
            <a:endParaRPr lang="uk-UA" sz="2400" dirty="0">
              <a:solidFill>
                <a:srgbClr val="000000"/>
              </a:solidFill>
            </a:endParaRPr>
          </a:p>
          <a:p>
            <a:pPr algn="just"/>
            <a:r>
              <a:rPr lang="uk-UA" altLang="en-US" sz="2400" dirty="0">
                <a:solidFill>
                  <a:srgbClr val="000000"/>
                </a:solidFill>
              </a:rPr>
              <a:t>ІМ і ВС на 20-50%.</a:t>
            </a:r>
            <a:endParaRPr lang="uk-UA" sz="2400" dirty="0">
              <a:solidFill>
                <a:srgbClr val="000000"/>
              </a:solidFill>
            </a:endParaRPr>
          </a:p>
          <a:p>
            <a:pPr algn="just"/>
            <a:r>
              <a:rPr lang="uk-UA" altLang="en-US" sz="2400" dirty="0">
                <a:solidFill>
                  <a:srgbClr val="000000"/>
                </a:solidFill>
              </a:rPr>
              <a:t>• Індивідуальні рекомендації по допустимій фізичній активності. </a:t>
            </a:r>
            <a:endParaRPr lang="uk-UA" sz="2400" dirty="0">
              <a:solidFill>
                <a:srgbClr val="000000"/>
              </a:solidFill>
            </a:endParaRPr>
          </a:p>
          <a:p>
            <a:pPr algn="just"/>
            <a:r>
              <a:rPr lang="uk-UA" altLang="en-US" sz="2400" dirty="0">
                <a:solidFill>
                  <a:srgbClr val="000000"/>
                </a:solidFill>
              </a:rPr>
              <a:t>Пацієнтам рекомендується виконувати фізичні вправи, так як </a:t>
            </a:r>
            <a:endParaRPr lang="uk-UA" sz="2400" dirty="0">
              <a:solidFill>
                <a:srgbClr val="000000"/>
              </a:solidFill>
            </a:endParaRPr>
          </a:p>
          <a:p>
            <a:pPr algn="just"/>
            <a:r>
              <a:rPr lang="uk-UA" altLang="en-US" sz="2400" dirty="0">
                <a:solidFill>
                  <a:srgbClr val="000000"/>
                </a:solidFill>
              </a:rPr>
              <a:t>вони приводять до збільшення толерантності до фізичного </a:t>
            </a:r>
            <a:endParaRPr lang="uk-UA" sz="2400" dirty="0">
              <a:solidFill>
                <a:srgbClr val="000000"/>
              </a:solidFill>
            </a:endParaRPr>
          </a:p>
          <a:p>
            <a:pPr algn="just"/>
            <a:r>
              <a:rPr lang="uk-UA" altLang="en-US" sz="2400" dirty="0">
                <a:solidFill>
                  <a:srgbClr val="000000"/>
                </a:solidFill>
              </a:rPr>
              <a:t>навантаження, зменшення симптомів і надають сприятливий </a:t>
            </a:r>
            <a:endParaRPr lang="uk-UA" sz="2400" dirty="0">
              <a:solidFill>
                <a:srgbClr val="000000"/>
              </a:solidFill>
            </a:endParaRPr>
          </a:p>
          <a:p>
            <a:pPr algn="just"/>
            <a:r>
              <a:rPr lang="uk-UA" altLang="en-US" sz="2400" dirty="0">
                <a:solidFill>
                  <a:srgbClr val="000000"/>
                </a:solidFill>
              </a:rPr>
              <a:t>вплив на масу тіла, рівні ліпідів, артеріальний тиск, толерантність </a:t>
            </a:r>
            <a:endParaRPr lang="uk-UA" sz="2400" dirty="0">
              <a:solidFill>
                <a:srgbClr val="000000"/>
              </a:solidFill>
            </a:endParaRPr>
          </a:p>
          <a:p>
            <a:pPr algn="just"/>
            <a:r>
              <a:rPr lang="uk-UA" altLang="en-US" sz="2400" dirty="0">
                <a:solidFill>
                  <a:srgbClr val="000000"/>
                </a:solidFill>
              </a:rPr>
              <a:t>до глюкози і чутливість до інсуліну.</a:t>
            </a:r>
            <a:endParaRPr lang="uk-UA" sz="2400" dirty="0">
              <a:solidFill>
                <a:srgbClr val="000000"/>
              </a:solidFill>
            </a:endParaRPr>
          </a:p>
          <a:p>
            <a:pPr algn="just"/>
            <a:r>
              <a:rPr lang="uk-UA" altLang="en-US" sz="2400" dirty="0">
                <a:solidFill>
                  <a:srgbClr val="000000"/>
                </a:solidFill>
              </a:rPr>
              <a:t>• Індивідуальні рекомендації по харчуванню. </a:t>
            </a:r>
            <a:r>
              <a:rPr lang="uk-UA" altLang="en-US" sz="2400" dirty="0" err="1">
                <a:solidFill>
                  <a:srgbClr val="000000"/>
                </a:solidFill>
              </a:rPr>
              <a:t>Збіллшення</a:t>
            </a:r>
            <a:r>
              <a:rPr lang="uk-UA" altLang="en-US" sz="2400" dirty="0">
                <a:solidFill>
                  <a:srgbClr val="000000"/>
                </a:solidFill>
              </a:rPr>
              <a:t> вживання </a:t>
            </a:r>
            <a:endParaRPr lang="uk-UA" sz="2400" dirty="0">
              <a:solidFill>
                <a:srgbClr val="000000"/>
              </a:solidFill>
            </a:endParaRPr>
          </a:p>
          <a:p>
            <a:pPr algn="just"/>
            <a:r>
              <a:rPr lang="uk-UA" altLang="en-US" sz="2400" dirty="0">
                <a:solidFill>
                  <a:srgbClr val="000000"/>
                </a:solidFill>
              </a:rPr>
              <a:t>овочів, фруктів, риби. Інтенсивність дієтотерапії вибирають з </a:t>
            </a:r>
            <a:endParaRPr lang="uk-UA" sz="2400" dirty="0">
              <a:solidFill>
                <a:srgbClr val="000000"/>
              </a:solidFill>
            </a:endParaRPr>
          </a:p>
          <a:p>
            <a:pPr algn="just"/>
            <a:r>
              <a:rPr lang="uk-UA" altLang="en-US" sz="2400" dirty="0">
                <a:solidFill>
                  <a:srgbClr val="000000"/>
                </a:solidFill>
              </a:rPr>
              <a:t>врахуванням рівнів ОХ і ХС ЛНП. Хворим з надлишковою масою </a:t>
            </a:r>
            <a:endParaRPr lang="uk-UA" sz="2400" dirty="0">
              <a:solidFill>
                <a:srgbClr val="000000"/>
              </a:solidFill>
            </a:endParaRPr>
          </a:p>
          <a:p>
            <a:pPr algn="just"/>
            <a:r>
              <a:rPr lang="uk-UA" altLang="en-US" sz="2400" dirty="0">
                <a:solidFill>
                  <a:srgbClr val="000000"/>
                </a:solidFill>
              </a:rPr>
              <a:t>тіла призначають низькокалорійну дієту. Недопустимо </a:t>
            </a:r>
            <a:endParaRPr lang="uk-UA" sz="2400" dirty="0">
              <a:solidFill>
                <a:srgbClr val="000000"/>
              </a:solidFill>
            </a:endParaRPr>
          </a:p>
          <a:p>
            <a:pPr algn="just"/>
            <a:r>
              <a:rPr lang="uk-UA" altLang="en-US" sz="2400" dirty="0">
                <a:solidFill>
                  <a:srgbClr val="000000"/>
                </a:solidFill>
              </a:rPr>
              <a:t>зловживання алкоголем.</a:t>
            </a:r>
            <a:endParaRPr lang="uk-UA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Заголовок 104974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49747" name="Подзаголовок 104974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097165" name="Рисунок 209716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96636" y="469549"/>
            <a:ext cx="10598727" cy="5680363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>
            <a:extLst>
              <a:ext uri="{FF2B5EF4-FFF2-40B4-BE49-F238E27FC236}">
                <a16:creationId xmlns:a16="http://schemas.microsoft.com/office/drawing/2014/main" id="{B8002518-BE06-147D-364B-49D9CDEAEF3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41412" y="944880"/>
            <a:ext cx="9905999" cy="4846321"/>
          </a:xfrm>
        </p:spPr>
        <p:txBody>
          <a:bodyPr/>
          <a:lstStyle/>
          <a:p>
            <a:pPr eaLnBrk="1" hangingPunct="1"/>
            <a:r>
              <a:rPr lang="ru-RU" altLang="ru-RU" sz="2800" dirty="0"/>
              <a:t> </a:t>
            </a:r>
            <a:r>
              <a:rPr lang="ru-RU" altLang="ru-RU" sz="2800" dirty="0" err="1"/>
              <a:t>Есенціальна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гіпертензія</a:t>
            </a:r>
            <a:r>
              <a:rPr lang="ru-RU" altLang="ru-RU" sz="2800" dirty="0"/>
              <a:t> (</a:t>
            </a:r>
            <a:r>
              <a:rPr lang="ru-RU" altLang="ru-RU" sz="2800" dirty="0" err="1"/>
              <a:t>первинна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гіпертензія</a:t>
            </a:r>
            <a:r>
              <a:rPr lang="ru-RU" altLang="ru-RU" sz="2800" dirty="0"/>
              <a:t>, </a:t>
            </a:r>
            <a:r>
              <a:rPr lang="ru-RU" altLang="ru-RU" sz="2800" dirty="0" err="1"/>
              <a:t>або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гіпертонічна</a:t>
            </a:r>
            <a:r>
              <a:rPr lang="ru-RU" altLang="ru-RU" sz="2800" dirty="0"/>
              <a:t> хвороба) - </a:t>
            </a:r>
            <a:r>
              <a:rPr lang="ru-RU" altLang="ru-RU" sz="2800" dirty="0" err="1"/>
              <a:t>це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підвищений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артеріальний</a:t>
            </a:r>
            <a:r>
              <a:rPr lang="ru-RU" altLang="ru-RU" sz="2800" dirty="0"/>
              <a:t> </a:t>
            </a:r>
            <a:r>
              <a:rPr lang="ru-RU" altLang="ru-RU" sz="2800" dirty="0" err="1"/>
              <a:t>тиск</a:t>
            </a:r>
            <a:r>
              <a:rPr lang="ru-RU" altLang="ru-RU" sz="2800" dirty="0"/>
              <a:t> при </a:t>
            </a:r>
            <a:r>
              <a:rPr lang="ru-RU" altLang="ru-RU" sz="2800" dirty="0" err="1"/>
              <a:t>відсутності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очевидної</a:t>
            </a:r>
            <a:r>
              <a:rPr lang="ru-RU" altLang="ru-RU" sz="2800" dirty="0"/>
              <a:t> причини </a:t>
            </a:r>
            <a:r>
              <a:rPr lang="ru-RU" altLang="ru-RU" sz="2800" dirty="0" err="1"/>
              <a:t>його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підвищення</a:t>
            </a:r>
            <a:r>
              <a:rPr lang="ru-RU" altLang="ru-RU" sz="2800" dirty="0"/>
              <a:t>. </a:t>
            </a:r>
          </a:p>
          <a:p>
            <a:pPr eaLnBrk="1" hangingPunct="1"/>
            <a:r>
              <a:rPr lang="ru-RU" altLang="ru-RU" sz="2800" dirty="0" err="1"/>
              <a:t>Вторинна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гіпертензія</a:t>
            </a:r>
            <a:r>
              <a:rPr lang="ru-RU" altLang="ru-RU" sz="2800" dirty="0"/>
              <a:t> (</a:t>
            </a:r>
            <a:r>
              <a:rPr lang="ru-RU" altLang="ru-RU" sz="2800" dirty="0" err="1"/>
              <a:t>або</a:t>
            </a:r>
            <a:r>
              <a:rPr lang="ru-RU" altLang="ru-RU" sz="2800" dirty="0"/>
              <a:t> симптоматична) - </a:t>
            </a:r>
            <a:r>
              <a:rPr lang="ru-RU" altLang="ru-RU" sz="2800" dirty="0" err="1"/>
              <a:t>це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гіпертензія</a:t>
            </a:r>
            <a:r>
              <a:rPr lang="ru-RU" altLang="ru-RU" sz="2800" dirty="0"/>
              <a:t>, причина </a:t>
            </a:r>
            <a:r>
              <a:rPr lang="ru-RU" altLang="ru-RU" sz="2800" dirty="0" err="1"/>
              <a:t>якої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може</a:t>
            </a:r>
            <a:r>
              <a:rPr lang="ru-RU" altLang="ru-RU" sz="2800" dirty="0"/>
              <a:t> бути </a:t>
            </a:r>
            <a:r>
              <a:rPr lang="ru-RU" altLang="ru-RU" sz="2800" dirty="0" err="1"/>
              <a:t>виявлена</a:t>
            </a:r>
            <a:r>
              <a:rPr lang="ru-RU" altLang="ru-RU" sz="2800" dirty="0"/>
              <a:t> (</a:t>
            </a:r>
            <a:r>
              <a:rPr lang="ru-RU" altLang="ru-RU" sz="2800" dirty="0" err="1"/>
              <a:t>Рекомендації</a:t>
            </a:r>
            <a:r>
              <a:rPr lang="ru-RU" altLang="ru-RU" sz="2800" dirty="0"/>
              <a:t> </a:t>
            </a:r>
            <a:r>
              <a:rPr lang="ru-RU" altLang="ru-RU" sz="2800" dirty="0" err="1"/>
              <a:t>Українського</a:t>
            </a:r>
            <a:r>
              <a:rPr lang="ru-RU" altLang="ru-RU" sz="2800" dirty="0"/>
              <a:t> </a:t>
            </a:r>
            <a:r>
              <a:rPr lang="ru-RU" altLang="ru-RU" sz="2800" dirty="0" err="1"/>
              <a:t>Товариства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Кардіологів</a:t>
            </a:r>
            <a:r>
              <a:rPr lang="ru-RU" altLang="ru-RU" sz="2800" dirty="0"/>
              <a:t>, 2001 р.).</a:t>
            </a:r>
          </a:p>
          <a:p>
            <a:pPr eaLnBrk="1" hangingPunct="1"/>
            <a:endParaRPr lang="ru-RU" altLang="ru-RU" sz="28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>
            <a:extLst>
              <a:ext uri="{FF2B5EF4-FFF2-40B4-BE49-F238E27FC236}">
                <a16:creationId xmlns:a16="http://schemas.microsoft.com/office/drawing/2014/main" id="{C3F6C8D8-2B76-F891-C0F4-0759BF701D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/>
              <a:t>Визначення.</a:t>
            </a:r>
            <a:r>
              <a:rPr lang="ru-RU" altLang="ru-RU"/>
              <a:t> </a:t>
            </a:r>
          </a:p>
        </p:txBody>
      </p:sp>
      <p:sp>
        <p:nvSpPr>
          <p:cNvPr id="10243" name="Rectangle 5">
            <a:extLst>
              <a:ext uri="{FF2B5EF4-FFF2-40B4-BE49-F238E27FC236}">
                <a16:creationId xmlns:a16="http://schemas.microsoft.com/office/drawing/2014/main" id="{0CF800D2-8856-8DCF-86B3-0AB1CF70BCF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uk-UA" altLang="ru-RU" sz="2800"/>
              <a:t>Гіпертонічна хвороба (ГХ) - захворювання серцево-судинної системи, яке розвивається як наслідок первинної дисфункції вищих судиннорегулюючих центрів, нейрогуморальних та ниркових механізмів, характеризується підвищенням систолічного і ( або) діастолічного АТ, а при виражених стадіях - органічними змінами серця, нирок та ЦНС.</a:t>
            </a:r>
            <a:endParaRPr lang="ru-RU" altLang="ru-RU" sz="28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5CD61089-53FB-3461-94C9-ED314F215D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altLang="ru-RU"/>
              <a:t>ФАКТОРИ РИЗИКУ</a:t>
            </a:r>
            <a:endParaRPr lang="ru-RU" altLang="ru-RU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5F0198D7-1D7C-E6D7-2FA0-FEEBE44941A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uk-UA" altLang="ru-RU" sz="2800"/>
              <a:t>НЕМОДИФІКОВАНІ</a:t>
            </a:r>
          </a:p>
          <a:p>
            <a:pPr eaLnBrk="1" hangingPunct="1">
              <a:lnSpc>
                <a:spcPct val="80000"/>
              </a:lnSpc>
            </a:pPr>
            <a:r>
              <a:rPr lang="uk-UA" altLang="ru-RU" sz="2800"/>
              <a:t>Спадковість</a:t>
            </a:r>
          </a:p>
          <a:p>
            <a:pPr eaLnBrk="1" hangingPunct="1">
              <a:lnSpc>
                <a:spcPct val="80000"/>
              </a:lnSpc>
            </a:pPr>
            <a:r>
              <a:rPr lang="uk-UA" altLang="ru-RU" sz="2800"/>
              <a:t>Вік</a:t>
            </a:r>
          </a:p>
          <a:p>
            <a:pPr eaLnBrk="1" hangingPunct="1">
              <a:lnSpc>
                <a:spcPct val="80000"/>
              </a:lnSpc>
            </a:pPr>
            <a:r>
              <a:rPr lang="uk-UA" altLang="ru-RU" sz="2800"/>
              <a:t>Стать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uk-UA" altLang="ru-RU" sz="2800"/>
              <a:t>МОДИФІКОВАНІ</a:t>
            </a:r>
          </a:p>
          <a:p>
            <a:pPr eaLnBrk="1" hangingPunct="1">
              <a:lnSpc>
                <a:spcPct val="80000"/>
              </a:lnSpc>
            </a:pPr>
            <a:r>
              <a:rPr lang="uk-UA" altLang="ru-RU" sz="2800"/>
              <a:t>Ожиріння та метаболічний синдром</a:t>
            </a:r>
          </a:p>
          <a:p>
            <a:pPr eaLnBrk="1" hangingPunct="1">
              <a:lnSpc>
                <a:spcPct val="80000"/>
              </a:lnSpc>
            </a:pPr>
            <a:r>
              <a:rPr lang="uk-UA" altLang="ru-RU" sz="2800"/>
              <a:t>Вживання надлишку кухонної солі</a:t>
            </a:r>
          </a:p>
          <a:p>
            <a:pPr eaLnBrk="1" hangingPunct="1">
              <a:lnSpc>
                <a:spcPct val="80000"/>
              </a:lnSpc>
            </a:pPr>
            <a:r>
              <a:rPr lang="uk-UA" altLang="ru-RU" sz="2800"/>
              <a:t>Психоемоційні перевантаження</a:t>
            </a:r>
          </a:p>
          <a:p>
            <a:pPr eaLnBrk="1" hangingPunct="1">
              <a:lnSpc>
                <a:spcPct val="80000"/>
              </a:lnSpc>
            </a:pPr>
            <a:r>
              <a:rPr lang="uk-UA" altLang="ru-RU" sz="2800"/>
              <a:t>Вживання алкоголю</a:t>
            </a:r>
          </a:p>
          <a:p>
            <a:pPr eaLnBrk="1" hangingPunct="1">
              <a:lnSpc>
                <a:spcPct val="80000"/>
              </a:lnSpc>
            </a:pPr>
            <a:r>
              <a:rPr lang="uk-UA" altLang="ru-RU" sz="2800"/>
              <a:t>Фізична активність</a:t>
            </a:r>
            <a:endParaRPr lang="ru-RU" altLang="ru-RU" sz="28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D781D851-3637-5CCD-B207-3F72C7771C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altLang="ru-RU"/>
              <a:t>ПАТОГЕНЕЗ</a:t>
            </a:r>
            <a:endParaRPr lang="ru-RU" altLang="ru-RU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BDFAF9DC-9A76-69F5-C69B-C2969F8168C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uk-UA" altLang="ru-RU" b="1"/>
              <a:t>Пусковим фактором ГХ є гіперактивність нервових центрів регуляції АТ </a:t>
            </a:r>
          </a:p>
          <a:p>
            <a:pPr algn="just" eaLnBrk="1" hangingPunct="1">
              <a:lnSpc>
                <a:spcPct val="80000"/>
              </a:lnSpc>
            </a:pPr>
            <a:r>
              <a:rPr lang="uk-UA" altLang="ru-RU" sz="2800" b="1"/>
              <a:t>Гіперактивність цих центрів виражається в посиленні пресорного впливу через: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uk-UA" altLang="ru-RU" sz="2800" b="1"/>
              <a:t>активацію САС;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uk-UA" altLang="ru-RU" sz="2800" b="1"/>
              <a:t>- виділення вазопресину;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uk-UA" altLang="ru-RU" sz="2800" b="1"/>
              <a:t>- включення ренальних факторів: ренін-ангіотензин-альдостерон; простагландинів. </a:t>
            </a:r>
            <a:endParaRPr lang="ru-RU" altLang="ru-RU" sz="2800" b="1"/>
          </a:p>
          <a:p>
            <a:pPr eaLnBrk="1" hangingPunct="1">
              <a:lnSpc>
                <a:spcPct val="80000"/>
              </a:lnSpc>
            </a:pPr>
            <a:endParaRPr lang="ru-RU" altLang="ru-RU" sz="2800" b="1"/>
          </a:p>
          <a:p>
            <a:pPr algn="just" eaLnBrk="1" hangingPunct="1">
              <a:lnSpc>
                <a:spcPct val="80000"/>
              </a:lnSpc>
            </a:pPr>
            <a:endParaRPr lang="uk-UA" altLang="ru-RU" b="1">
              <a:solidFill>
                <a:srgbClr val="00FF0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ru-RU" altLang="ru-RU" sz="28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1A0CD107-3490-F571-0CF7-55195FA5F8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altLang="ru-RU"/>
              <a:t>КЛАСИФІКАЦІЯ</a:t>
            </a:r>
            <a:endParaRPr lang="ru-RU" altLang="ru-RU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C32DBB0A-4393-A121-71B9-B0A6F85D638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 eaLnBrk="1" hangingPunct="1"/>
            <a:r>
              <a:rPr lang="uk-UA" altLang="ru-RU" sz="3500" b="1">
                <a:solidFill>
                  <a:srgbClr val="00FF00"/>
                </a:solidFill>
              </a:rPr>
              <a:t>За рівнем АТ: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uk-UA" altLang="ru-RU" sz="3500" b="1"/>
              <a:t>- норма: САТ </a:t>
            </a:r>
            <a:r>
              <a:rPr lang="en-US" altLang="ru-RU" sz="3500" b="1"/>
              <a:t>&lt;</a:t>
            </a:r>
            <a:r>
              <a:rPr lang="uk-UA" altLang="ru-RU" sz="3500" b="1"/>
              <a:t> 130 і ДАТ </a:t>
            </a:r>
            <a:r>
              <a:rPr lang="en-US" altLang="ru-RU" sz="3500" b="1"/>
              <a:t>&lt;</a:t>
            </a:r>
            <a:r>
              <a:rPr lang="uk-UA" altLang="ru-RU" sz="3500" b="1"/>
              <a:t> 90 мм рт.ст.  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uk-UA" altLang="ru-RU" sz="3500" b="1"/>
              <a:t>- погранична гіпертензія: САТ = 140-160 і ДАТ = 90-95 мм рт.ст.;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uk-UA" altLang="ru-RU" sz="3500" b="1"/>
              <a:t>- артеріальна гіпертензія САТ </a:t>
            </a:r>
            <a:r>
              <a:rPr lang="en-US" altLang="ru-RU" sz="3500" b="1"/>
              <a:t>&gt;</a:t>
            </a:r>
            <a:r>
              <a:rPr lang="uk-UA" altLang="ru-RU" sz="3500" b="1"/>
              <a:t> 1</a:t>
            </a:r>
            <a:r>
              <a:rPr lang="en-US" altLang="ru-RU" sz="3500" b="1"/>
              <a:t>6</a:t>
            </a:r>
            <a:r>
              <a:rPr lang="uk-UA" altLang="ru-RU" sz="3500" b="1"/>
              <a:t>0 і ДАТ </a:t>
            </a:r>
            <a:r>
              <a:rPr lang="en-US" altLang="ru-RU" sz="3500" b="1"/>
              <a:t>&gt;</a:t>
            </a:r>
            <a:r>
              <a:rPr lang="uk-UA" altLang="ru-RU" sz="3500" b="1"/>
              <a:t> 9</a:t>
            </a:r>
            <a:r>
              <a:rPr lang="en-US" altLang="ru-RU" sz="3500" b="1"/>
              <a:t>5</a:t>
            </a:r>
            <a:r>
              <a:rPr lang="uk-UA" altLang="ru-RU" sz="3500" b="1"/>
              <a:t> мм рт.ст. 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ru-RU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image001">
            <a:extLst>
              <a:ext uri="{FF2B5EF4-FFF2-40B4-BE49-F238E27FC236}">
                <a16:creationId xmlns:a16="http://schemas.microsoft.com/office/drawing/2014/main" id="{B72F33B5-9650-1740-13F9-FE115285E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95953AD-6CA5-16AA-47DD-3E2C68F2DC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altLang="ru-RU"/>
              <a:t>КЛАСИФІКАЦІЯ</a:t>
            </a:r>
            <a:endParaRPr lang="ru-RU" altLang="ru-RU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138EBC51-1DA9-DAEB-3E12-D0EB05D807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uk-UA" altLang="ru-RU" b="1" dirty="0">
                <a:solidFill>
                  <a:srgbClr val="00FF00"/>
                </a:solidFill>
              </a:rPr>
              <a:t>В залежності від ураження окремих органів:</a:t>
            </a:r>
          </a:p>
          <a:p>
            <a:pPr algn="just" eaLnBrk="1" hangingPunct="1">
              <a:lnSpc>
                <a:spcPct val="90000"/>
              </a:lnSpc>
              <a:buFontTx/>
              <a:buChar char="-"/>
            </a:pPr>
            <a:r>
              <a:rPr lang="uk-UA" altLang="ru-RU" b="1" dirty="0"/>
              <a:t>І стадія (періодичне підвищення АТ без змін внутрішніх органів);</a:t>
            </a:r>
          </a:p>
          <a:p>
            <a:pPr algn="just" eaLnBrk="1" hangingPunct="1">
              <a:lnSpc>
                <a:spcPct val="90000"/>
              </a:lnSpc>
              <a:buFontTx/>
              <a:buChar char="-"/>
            </a:pPr>
            <a:r>
              <a:rPr lang="uk-UA" altLang="ru-RU" b="1" dirty="0"/>
              <a:t>ІІ стадія (стабільне підвищення АТ в поєднанні з гіпертрофією ЛШ, ангіоспазмом, </a:t>
            </a:r>
            <a:r>
              <a:rPr lang="uk-UA" altLang="ru-RU" b="1" dirty="0" err="1"/>
              <a:t>транзиторною</a:t>
            </a:r>
            <a:r>
              <a:rPr lang="uk-UA" altLang="ru-RU" b="1" dirty="0"/>
              <a:t> </a:t>
            </a:r>
            <a:r>
              <a:rPr lang="uk-UA" altLang="ru-RU" b="1" dirty="0" err="1"/>
              <a:t>гіперкреатинемією</a:t>
            </a:r>
            <a:r>
              <a:rPr lang="uk-UA" altLang="ru-RU" b="1" dirty="0"/>
              <a:t>); </a:t>
            </a:r>
          </a:p>
          <a:p>
            <a:pPr algn="just" eaLnBrk="1" hangingPunct="1">
              <a:lnSpc>
                <a:spcPct val="90000"/>
              </a:lnSpc>
              <a:buFontTx/>
              <a:buChar char="-"/>
            </a:pPr>
            <a:r>
              <a:rPr lang="uk-UA" altLang="ru-RU" b="1" dirty="0"/>
              <a:t>ІІІ стадія (стабільне підвищення АТ, резистентна до терапії, наявність ускладнень зі сторони  органів-мішеней) </a:t>
            </a:r>
            <a:endParaRPr lang="uk-UA" altLang="ru-RU" b="1" dirty="0">
              <a:solidFill>
                <a:srgbClr val="0066FF"/>
              </a:solidFill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E32636D8-4A25-F7BA-3282-275D8E806F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altLang="ru-RU"/>
              <a:t>КЛІНІКА</a:t>
            </a:r>
            <a:endParaRPr lang="ru-RU" altLang="ru-RU"/>
          </a:p>
        </p:txBody>
      </p:sp>
      <p:sp>
        <p:nvSpPr>
          <p:cNvPr id="18435" name="Rectangle 4">
            <a:extLst>
              <a:ext uri="{FF2B5EF4-FFF2-40B4-BE49-F238E27FC236}">
                <a16:creationId xmlns:a16="http://schemas.microsoft.com/office/drawing/2014/main" id="{398F8323-0483-B0E6-2C12-4F38689DF04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uk-UA" altLang="ru-RU" b="1"/>
              <a:t>Прояви ГХ залежать від:</a:t>
            </a:r>
          </a:p>
          <a:p>
            <a:pPr eaLnBrk="1" hangingPunct="1"/>
            <a:r>
              <a:rPr lang="uk-UA" altLang="ru-RU" b="1"/>
              <a:t>варіанту перебігу</a:t>
            </a:r>
          </a:p>
          <a:p>
            <a:pPr eaLnBrk="1" hangingPunct="1"/>
            <a:r>
              <a:rPr lang="uk-UA" altLang="ru-RU" b="1"/>
              <a:t>стадії розвитку;</a:t>
            </a:r>
          </a:p>
          <a:p>
            <a:pPr eaLnBrk="1" hangingPunct="1"/>
            <a:r>
              <a:rPr lang="uk-UA" altLang="ru-RU" b="1"/>
              <a:t>наявності різних типів ускладнень і кризів;</a:t>
            </a:r>
          </a:p>
          <a:p>
            <a:pPr eaLnBrk="1" hangingPunct="1"/>
            <a:r>
              <a:rPr lang="uk-UA" altLang="ru-RU" b="1"/>
              <a:t>патогенетичних варіантів </a:t>
            </a:r>
            <a:r>
              <a:rPr lang="uk-UA" altLang="ru-RU"/>
              <a:t>(доброякісні та злоякісні).</a:t>
            </a:r>
            <a:endParaRPr lang="ru-RU" altLang="ru-RU"/>
          </a:p>
          <a:p>
            <a:pPr eaLnBrk="1" hangingPunct="1"/>
            <a:endParaRPr lang="ru-RU" altLang="ru-RU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BC0C5400-302B-A122-27C1-030A1CB32F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304801"/>
            <a:ext cx="8229600" cy="1139825"/>
          </a:xfrm>
        </p:spPr>
        <p:txBody>
          <a:bodyPr/>
          <a:lstStyle/>
          <a:p>
            <a:pPr eaLnBrk="1" hangingPunct="1"/>
            <a:r>
              <a:rPr lang="ru-RU" altLang="ru-RU" b="1"/>
              <a:t>Перша стадія</a:t>
            </a:r>
            <a:r>
              <a:rPr lang="ru-RU" altLang="ru-RU"/>
              <a:t> 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E639D3EC-61B5-D6FC-9F55-34D772B424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28800" y="1600201"/>
            <a:ext cx="8229600" cy="45307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uk-UA" altLang="ru-RU">
                <a:solidFill>
                  <a:schemeClr val="hlink"/>
                </a:solidFill>
              </a:rPr>
              <a:t>Скарги:</a:t>
            </a:r>
          </a:p>
          <a:p>
            <a:pPr eaLnBrk="1" hangingPunct="1"/>
            <a:r>
              <a:rPr lang="uk-UA" altLang="ru-RU"/>
              <a:t> можуть бути відсутні </a:t>
            </a:r>
          </a:p>
          <a:p>
            <a:pPr eaLnBrk="1" hangingPunct="1"/>
            <a:r>
              <a:rPr lang="uk-UA" altLang="ru-RU"/>
              <a:t>інколи турбують головні болі </a:t>
            </a:r>
          </a:p>
          <a:p>
            <a:pPr eaLnBrk="1" hangingPunct="1"/>
            <a:r>
              <a:rPr lang="uk-UA" altLang="ru-RU"/>
              <a:t>головокружіння </a:t>
            </a:r>
          </a:p>
          <a:p>
            <a:pPr eaLnBrk="1" hangingPunct="1"/>
            <a:r>
              <a:rPr lang="uk-UA" altLang="ru-RU"/>
              <a:t>шум у вухах</a:t>
            </a:r>
          </a:p>
          <a:p>
            <a:pPr eaLnBrk="1" hangingPunct="1"/>
            <a:r>
              <a:rPr lang="uk-UA" altLang="ru-RU"/>
              <a:t>Зниження працездатності</a:t>
            </a:r>
          </a:p>
          <a:p>
            <a:pPr eaLnBrk="1" hangingPunct="1"/>
            <a:r>
              <a:rPr lang="uk-UA" altLang="ru-RU"/>
              <a:t>кардіалгії</a:t>
            </a:r>
            <a:endParaRPr lang="ru-RU" altLang="ru-RU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DC459994-E12E-529B-ACF4-52209C66CE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altLang="ru-RU"/>
              <a:t>ДРУГА СТАДІЯ</a:t>
            </a:r>
            <a:endParaRPr lang="ru-RU" altLang="ru-RU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5D445B72-3D0F-59CE-5944-10C21357231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uk-UA" altLang="ru-RU">
                <a:solidFill>
                  <a:schemeClr val="hlink"/>
                </a:solidFill>
              </a:rPr>
              <a:t>СКАРГИ</a:t>
            </a:r>
          </a:p>
          <a:p>
            <a:pPr eaLnBrk="1" hangingPunct="1"/>
            <a:r>
              <a:rPr lang="uk-UA" altLang="ru-RU"/>
              <a:t>Головний біль</a:t>
            </a:r>
          </a:p>
          <a:p>
            <a:pPr eaLnBrk="1" hangingPunct="1"/>
            <a:r>
              <a:rPr lang="uk-UA" altLang="ru-RU"/>
              <a:t>Головокружіння</a:t>
            </a:r>
          </a:p>
          <a:p>
            <a:pPr eaLnBrk="1" hangingPunct="1"/>
            <a:r>
              <a:rPr lang="uk-UA" altLang="ru-RU"/>
              <a:t>Болі в ділянці серця</a:t>
            </a:r>
          </a:p>
          <a:p>
            <a:pPr eaLnBrk="1" hangingPunct="1"/>
            <a:r>
              <a:rPr lang="uk-UA" altLang="ru-RU"/>
              <a:t>Задишка при фізичному навантаження</a:t>
            </a:r>
          </a:p>
          <a:p>
            <a:pPr eaLnBrk="1" hangingPunct="1"/>
            <a:r>
              <a:rPr lang="uk-UA" altLang="ru-RU"/>
              <a:t>Характерні гіпертонічні кризи</a:t>
            </a:r>
            <a:endParaRPr lang="ru-RU" altLang="ru-RU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>
            <a:extLst>
              <a:ext uri="{FF2B5EF4-FFF2-40B4-BE49-F238E27FC236}">
                <a16:creationId xmlns:a16="http://schemas.microsoft.com/office/drawing/2014/main" id="{C5C31F66-6F57-9482-D832-9600960B4EE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41412" y="670560"/>
            <a:ext cx="9905999" cy="5120641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80000"/>
              </a:lnSpc>
            </a:pPr>
            <a:r>
              <a:rPr lang="uk-UA" altLang="ru-RU" sz="2800" b="1" dirty="0">
                <a:solidFill>
                  <a:schemeClr val="hlink"/>
                </a:solidFill>
              </a:rPr>
              <a:t>Об</a:t>
            </a:r>
            <a:r>
              <a:rPr lang="en-US" altLang="ru-RU" sz="2800" b="1" dirty="0">
                <a:solidFill>
                  <a:schemeClr val="hlink"/>
                </a:solidFill>
              </a:rPr>
              <a:t>’</a:t>
            </a:r>
            <a:r>
              <a:rPr lang="uk-UA" altLang="ru-RU" sz="2800" b="1" dirty="0" err="1">
                <a:solidFill>
                  <a:schemeClr val="hlink"/>
                </a:solidFill>
              </a:rPr>
              <a:t>єктивно</a:t>
            </a:r>
            <a:r>
              <a:rPr lang="uk-UA" altLang="ru-RU" sz="2800" b="1" dirty="0"/>
              <a:t>: почервоніння обличчя, пітливість, зниження толерантності до фізичного навантаження.</a:t>
            </a:r>
          </a:p>
          <a:p>
            <a:pPr algn="just" eaLnBrk="1" hangingPunct="1">
              <a:lnSpc>
                <a:spcPct val="80000"/>
              </a:lnSpc>
            </a:pPr>
            <a:r>
              <a:rPr lang="uk-UA" altLang="ru-RU" sz="2800" b="1" dirty="0">
                <a:solidFill>
                  <a:schemeClr val="hlink"/>
                </a:solidFill>
              </a:rPr>
              <a:t>Пальпаторно</a:t>
            </a:r>
            <a:r>
              <a:rPr lang="uk-UA" altLang="ru-RU" sz="2800" b="1" dirty="0"/>
              <a:t>: </a:t>
            </a:r>
            <a:r>
              <a:rPr lang="en-US" altLang="ru-RU" sz="2800" b="1" dirty="0"/>
              <a:t>Ps</a:t>
            </a:r>
            <a:r>
              <a:rPr lang="uk-UA" altLang="ru-RU" sz="2800" b="1" dirty="0"/>
              <a:t> – напружений, частий. Верхівковий поштовх локалізований вліво від </a:t>
            </a:r>
            <a:r>
              <a:rPr lang="uk-UA" altLang="ru-RU" sz="2800" b="1" dirty="0" err="1"/>
              <a:t>середньоключичної</a:t>
            </a:r>
            <a:r>
              <a:rPr lang="uk-UA" altLang="ru-RU" sz="2800" b="1" dirty="0"/>
              <a:t> лінії в </a:t>
            </a:r>
            <a:r>
              <a:rPr lang="en-US" altLang="ru-RU" sz="2800" b="1" dirty="0"/>
              <a:t>V</a:t>
            </a:r>
            <a:r>
              <a:rPr lang="uk-UA" altLang="ru-RU" sz="2800" b="1" dirty="0"/>
              <a:t> </a:t>
            </a:r>
            <a:r>
              <a:rPr lang="uk-UA" altLang="ru-RU" sz="2800" b="1" dirty="0" err="1"/>
              <a:t>міжребер</a:t>
            </a:r>
            <a:r>
              <a:rPr lang="en-US" altLang="ru-RU" sz="2800" b="1" dirty="0"/>
              <a:t>’</a:t>
            </a:r>
            <a:r>
              <a:rPr lang="uk-UA" altLang="ru-RU" sz="2800" b="1" dirty="0"/>
              <a:t>ї, посилений.</a:t>
            </a:r>
          </a:p>
          <a:p>
            <a:pPr algn="just" eaLnBrk="1" hangingPunct="1">
              <a:lnSpc>
                <a:spcPct val="80000"/>
              </a:lnSpc>
            </a:pPr>
            <a:r>
              <a:rPr lang="uk-UA" altLang="ru-RU" sz="2800" b="1" dirty="0" err="1">
                <a:solidFill>
                  <a:schemeClr val="hlink"/>
                </a:solidFill>
              </a:rPr>
              <a:t>Перкуторно</a:t>
            </a:r>
            <a:r>
              <a:rPr lang="uk-UA" altLang="ru-RU" sz="2800" b="1" dirty="0"/>
              <a:t>: Розширення меж судинного пучка , зміщення лівої межі серця.</a:t>
            </a:r>
          </a:p>
          <a:p>
            <a:pPr algn="just" eaLnBrk="1" hangingPunct="1">
              <a:lnSpc>
                <a:spcPct val="80000"/>
              </a:lnSpc>
            </a:pPr>
            <a:r>
              <a:rPr lang="uk-UA" altLang="ru-RU" sz="2800" b="1" dirty="0" err="1">
                <a:solidFill>
                  <a:schemeClr val="hlink"/>
                </a:solidFill>
              </a:rPr>
              <a:t>Аускультативно</a:t>
            </a:r>
            <a:r>
              <a:rPr lang="uk-UA" altLang="ru-RU" sz="2800" b="1" dirty="0"/>
              <a:t>: акцент ІІ-тону над аортою, систолічний шум над верхівкою </a:t>
            </a:r>
            <a:endParaRPr lang="ru-RU" altLang="ru-RU" sz="2800" b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uk-UA" altLang="ru-RU" sz="2800" b="1" dirty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ru-RU" altLang="ru-RU" sz="28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B91168F7-307E-7CA4-A5F4-1F799415B6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/>
              <a:t>Друга стадія</a:t>
            </a:r>
            <a:r>
              <a:rPr lang="ru-RU" altLang="ru-RU"/>
              <a:t> 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8978BCA3-EA35-9DD8-034B-E174C470573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uk-UA" altLang="ru-RU" sz="2800"/>
              <a:t>Є об’єктивні ознаки ушкодження органів-мішеней без симптомів з їх боку чи порушення функції:</a:t>
            </a:r>
            <a:endParaRPr lang="ru-RU" altLang="ru-RU" sz="2800"/>
          </a:p>
          <a:p>
            <a:pPr eaLnBrk="1" hangingPunct="1">
              <a:lnSpc>
                <a:spcPct val="80000"/>
              </a:lnSpc>
            </a:pPr>
            <a:r>
              <a:rPr lang="ru-RU" altLang="ru-RU" sz="2800"/>
              <a:t>Гіпертрофія лівого шлуночка/ за даними рентгенологічного обстеження, ЕКГ або ехокардіографії/.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/>
              <a:t>Генералізоване чи фокальне звуження судин сітківки.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/>
              <a:t>Мікроальбумінурія, білок у сечі та/ або незначне підвищення концентрації креатиніну в плазмі крові (до 177 мкм/л).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85A02527-43FF-9677-8DA7-06DD526609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altLang="ru-RU"/>
              <a:t>ТРЕТЯ СТАДІЯ</a:t>
            </a:r>
            <a:endParaRPr lang="ru-RU" altLang="ru-RU"/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C7AA28E5-DF49-5E74-F522-63B775992DB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uk-UA" altLang="ru-RU"/>
              <a:t>Високе, стійке підвищення АТ</a:t>
            </a:r>
          </a:p>
          <a:p>
            <a:pPr eaLnBrk="1" hangingPunct="1">
              <a:lnSpc>
                <a:spcPct val="90000"/>
              </a:lnSpc>
            </a:pPr>
            <a:r>
              <a:rPr lang="uk-UA" altLang="ru-RU"/>
              <a:t>Розвиток ускладнень: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uk-UA" altLang="ru-RU"/>
              <a:t>Інфаркт міокарду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uk-UA" altLang="ru-RU"/>
              <a:t>Серцева недостатність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uk-UA" altLang="ru-RU"/>
              <a:t>Інсульт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uk-UA" altLang="ru-RU"/>
              <a:t>Транзиторна ішемічна атака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uk-UA" altLang="ru-RU"/>
              <a:t>Крововиливи в сітківку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uk-UA" altLang="ru-RU"/>
              <a:t>Розшаровуюча аневризма аорти</a:t>
            </a:r>
          </a:p>
          <a:p>
            <a:pPr eaLnBrk="1" hangingPunct="1">
              <a:lnSpc>
                <a:spcPct val="90000"/>
              </a:lnSpc>
            </a:pPr>
            <a:endParaRPr lang="ru-RU" altLang="ru-RU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F98E747C-6BB6-2F08-0F52-4668BA1A1A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altLang="ru-RU"/>
              <a:t>ДІАГНОСТИКА ГХ</a:t>
            </a:r>
            <a:endParaRPr lang="ru-RU" altLang="ru-RU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AC2DD1C4-E7C9-99A3-EC89-2EF3C01ACBA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uk-UA" altLang="ru-RU" b="1" dirty="0" err="1"/>
              <a:t>Обов</a:t>
            </a:r>
            <a:r>
              <a:rPr lang="en-US" altLang="ru-RU" b="1" dirty="0"/>
              <a:t>’</a:t>
            </a:r>
            <a:r>
              <a:rPr lang="uk-UA" altLang="ru-RU" b="1" dirty="0" err="1"/>
              <a:t>язковими</a:t>
            </a:r>
            <a:r>
              <a:rPr lang="uk-UA" altLang="ru-RU" b="1" dirty="0"/>
              <a:t> дослідженнями у хворих з АГ  є: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uk-UA" altLang="ru-RU" b="1" dirty="0"/>
              <a:t>- загальний аналіз крові і сечі;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uk-UA" altLang="ru-RU" b="1" dirty="0"/>
              <a:t>- біохімічний аналіз крові;</a:t>
            </a:r>
          </a:p>
          <a:p>
            <a:pPr algn="just" eaLnBrk="1" hangingPunct="1">
              <a:lnSpc>
                <a:spcPct val="90000"/>
              </a:lnSpc>
              <a:buFontTx/>
              <a:buChar char="-"/>
            </a:pPr>
            <a:r>
              <a:rPr lang="uk-UA" altLang="ru-RU" b="1" dirty="0"/>
              <a:t>аналіз сечі за А. Нечипоренко та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uk-UA" altLang="ru-RU" b="1" dirty="0"/>
              <a:t>   С. </a:t>
            </a:r>
            <a:r>
              <a:rPr lang="uk-UA" altLang="ru-RU" b="1" dirty="0" err="1"/>
              <a:t>Зимницьким</a:t>
            </a:r>
            <a:r>
              <a:rPr lang="uk-UA" altLang="ru-RU" b="1" dirty="0"/>
              <a:t>;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uk-UA" altLang="ru-RU" b="1" dirty="0"/>
              <a:t>- ЕКГ, </a:t>
            </a:r>
            <a:r>
              <a:rPr lang="uk-UA" altLang="ru-RU" b="1" dirty="0" err="1"/>
              <a:t>Ехо</a:t>
            </a:r>
            <a:r>
              <a:rPr lang="uk-UA" altLang="ru-RU" b="1" dirty="0"/>
              <a:t>-КГ;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uk-UA" altLang="ru-RU" b="1" dirty="0"/>
              <a:t>- УЗД нирок;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uk-UA" altLang="ru-RU" b="1" dirty="0"/>
              <a:t>- </a:t>
            </a:r>
            <a:r>
              <a:rPr lang="en-US" altLang="ru-RU" b="1" dirty="0"/>
              <a:t>Ro</a:t>
            </a:r>
            <a:r>
              <a:rPr lang="uk-UA" altLang="ru-RU" b="1" dirty="0"/>
              <a:t>-</a:t>
            </a:r>
            <a:r>
              <a:rPr lang="uk-UA" altLang="ru-RU" b="1" dirty="0" err="1"/>
              <a:t>графія</a:t>
            </a:r>
            <a:r>
              <a:rPr lang="uk-UA" altLang="ru-RU" b="1" dirty="0"/>
              <a:t> органів грудної клітки;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uk-UA" altLang="ru-RU" b="1" dirty="0"/>
              <a:t>- дослідження очного </a:t>
            </a:r>
            <a:r>
              <a:rPr lang="uk-UA" altLang="ru-RU" b="1" dirty="0" err="1"/>
              <a:t>дна</a:t>
            </a:r>
            <a:r>
              <a:rPr lang="uk-UA" altLang="ru-RU" b="1" dirty="0"/>
              <a:t>.</a:t>
            </a:r>
          </a:p>
          <a:p>
            <a:pPr algn="just" eaLnBrk="1" hangingPunct="1">
              <a:lnSpc>
                <a:spcPct val="90000"/>
              </a:lnSpc>
            </a:pPr>
            <a:r>
              <a:rPr lang="uk-UA" altLang="ru-RU" b="1" dirty="0"/>
              <a:t>Інші методи діагностики проводяться за показаннями</a:t>
            </a:r>
            <a:endParaRPr lang="ru-RU" altLang="ru-RU" b="1" dirty="0"/>
          </a:p>
          <a:p>
            <a:pPr eaLnBrk="1" hangingPunct="1">
              <a:lnSpc>
                <a:spcPct val="90000"/>
              </a:lnSpc>
            </a:pPr>
            <a:endParaRPr lang="ru-RU" altLang="ru-RU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45096862-4F9B-FBF4-9B21-18BA1903D0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altLang="ru-RU"/>
              <a:t>ДІАГНОСТИКА ГХ</a:t>
            </a:r>
            <a:endParaRPr lang="ru-RU" altLang="ru-RU"/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C0389558-9B63-D6AD-202A-EFD26768CAB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uk-UA" altLang="ru-RU" b="1" dirty="0" err="1">
                <a:solidFill>
                  <a:srgbClr val="FF0000"/>
                </a:solidFill>
              </a:rPr>
              <a:t>Загальноклінічні</a:t>
            </a:r>
            <a:r>
              <a:rPr lang="uk-UA" altLang="ru-RU" b="1" dirty="0">
                <a:solidFill>
                  <a:srgbClr val="FF0000"/>
                </a:solidFill>
              </a:rPr>
              <a:t> і біохімічні показники крові: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uk-UA" altLang="ru-RU" sz="2800" b="1" dirty="0">
                <a:solidFill>
                  <a:srgbClr val="00FF00"/>
                </a:solidFill>
              </a:rPr>
              <a:t>-  </a:t>
            </a:r>
            <a:r>
              <a:rPr lang="uk-UA" altLang="ru-RU" sz="2800" b="1" dirty="0"/>
              <a:t>в початковій стадії залишаються без змін;</a:t>
            </a:r>
          </a:p>
          <a:p>
            <a:pPr algn="just" eaLnBrk="1" hangingPunct="1">
              <a:lnSpc>
                <a:spcPct val="90000"/>
              </a:lnSpc>
              <a:buFontTx/>
              <a:buChar char="-"/>
            </a:pPr>
            <a:r>
              <a:rPr lang="uk-UA" altLang="ru-RU" sz="2800" b="1" dirty="0"/>
              <a:t>під час кризу – лейкоцитоз, </a:t>
            </a:r>
            <a:r>
              <a:rPr lang="uk-UA" altLang="ru-RU" sz="2800" b="1" dirty="0" err="1"/>
              <a:t>дис-гіперліпідемія</a:t>
            </a:r>
            <a:r>
              <a:rPr lang="uk-UA" altLang="ru-RU" sz="2800" b="1" dirty="0"/>
              <a:t>, </a:t>
            </a:r>
            <a:r>
              <a:rPr lang="uk-UA" altLang="ru-RU" sz="2800" b="1" dirty="0" err="1"/>
              <a:t>гіперкаліємія</a:t>
            </a:r>
            <a:r>
              <a:rPr lang="uk-UA" altLang="ru-RU" sz="2800" b="1" dirty="0"/>
              <a:t>, збільшення креатиніну і сечовини (</a:t>
            </a:r>
            <a:r>
              <a:rPr lang="uk-UA" altLang="ru-RU" sz="2800" b="1" dirty="0" err="1"/>
              <a:t>транзиторні</a:t>
            </a:r>
            <a:r>
              <a:rPr lang="uk-UA" altLang="ru-RU" sz="2800" b="1" dirty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uk-UA" altLang="ru-RU" sz="2800" b="1" dirty="0"/>
              <a:t>При ГХ ІІІ ст. зміни стабільні, наростає азотемія.</a:t>
            </a:r>
          </a:p>
          <a:p>
            <a:pPr eaLnBrk="1" hangingPunct="1">
              <a:lnSpc>
                <a:spcPct val="90000"/>
              </a:lnSpc>
            </a:pPr>
            <a:endParaRPr lang="ru-RU" altLang="ru-RU" sz="2800" b="1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>
            <a:extLst>
              <a:ext uri="{FF2B5EF4-FFF2-40B4-BE49-F238E27FC236}">
                <a16:creationId xmlns:a16="http://schemas.microsoft.com/office/drawing/2014/main" id="{3F87F07B-2439-A262-A9D3-0383C3D0A9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41412" y="701040"/>
            <a:ext cx="9905999" cy="5090161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uk-UA" altLang="ru-RU" sz="3600" b="1" dirty="0">
                <a:solidFill>
                  <a:srgbClr val="FF0000"/>
                </a:solidFill>
              </a:rPr>
              <a:t>Дослідження сечі:</a:t>
            </a:r>
          </a:p>
          <a:p>
            <a:pPr algn="just" eaLnBrk="1" hangingPunct="1">
              <a:lnSpc>
                <a:spcPct val="90000"/>
              </a:lnSpc>
              <a:buFontTx/>
              <a:buChar char="-"/>
            </a:pPr>
            <a:r>
              <a:rPr lang="uk-UA" altLang="ru-RU" b="1" dirty="0"/>
              <a:t>загальний аналіз сечі (без змін);</a:t>
            </a:r>
          </a:p>
          <a:p>
            <a:pPr algn="just" eaLnBrk="1" hangingPunct="1">
              <a:lnSpc>
                <a:spcPct val="90000"/>
              </a:lnSpc>
              <a:buFontTx/>
              <a:buChar char="-"/>
            </a:pPr>
            <a:r>
              <a:rPr lang="uk-UA" altLang="ru-RU" b="1" dirty="0" err="1"/>
              <a:t>ан</a:t>
            </a:r>
            <a:r>
              <a:rPr lang="uk-UA" altLang="ru-RU" b="1" dirty="0"/>
              <a:t>. сечі за </a:t>
            </a:r>
            <a:r>
              <a:rPr lang="uk-UA" altLang="ru-RU" b="1" dirty="0" err="1"/>
              <a:t>А.Нечипоренко</a:t>
            </a:r>
            <a:r>
              <a:rPr lang="uk-UA" altLang="ru-RU" b="1" dirty="0"/>
              <a:t> </a:t>
            </a:r>
          </a:p>
          <a:p>
            <a:pPr algn="just" eaLnBrk="1" hangingPunct="1">
              <a:lnSpc>
                <a:spcPct val="90000"/>
              </a:lnSpc>
              <a:buFontTx/>
              <a:buChar char="-"/>
            </a:pPr>
            <a:r>
              <a:rPr lang="uk-UA" altLang="ru-RU" b="1" dirty="0"/>
              <a:t>за </a:t>
            </a:r>
            <a:r>
              <a:rPr lang="uk-UA" altLang="ru-RU" b="1" dirty="0" err="1"/>
              <a:t>С.Зимницьким</a:t>
            </a:r>
            <a:r>
              <a:rPr lang="uk-UA" altLang="ru-RU" b="1" dirty="0"/>
              <a:t> </a:t>
            </a:r>
          </a:p>
          <a:p>
            <a:pPr algn="just" eaLnBrk="1" hangingPunct="1">
              <a:lnSpc>
                <a:spcPct val="90000"/>
              </a:lnSpc>
              <a:buFontTx/>
              <a:buChar char="-"/>
            </a:pPr>
            <a:r>
              <a:rPr lang="uk-UA" altLang="ru-RU" b="1" dirty="0"/>
              <a:t>При ГХ ІІ-ІІІ ст. – </a:t>
            </a:r>
            <a:r>
              <a:rPr lang="uk-UA" altLang="ru-RU" b="1" dirty="0" err="1"/>
              <a:t>ізогіпостенурія</a:t>
            </a:r>
            <a:r>
              <a:rPr lang="uk-UA" altLang="ru-RU" b="1" dirty="0"/>
              <a:t>, </a:t>
            </a:r>
            <a:r>
              <a:rPr lang="uk-UA" altLang="ru-RU" b="1" dirty="0" err="1"/>
              <a:t>ніктурія</a:t>
            </a:r>
            <a:endParaRPr lang="uk-UA" altLang="ru-RU" b="1" dirty="0"/>
          </a:p>
          <a:p>
            <a:pPr algn="just" eaLnBrk="1" hangingPunct="1">
              <a:lnSpc>
                <a:spcPct val="90000"/>
              </a:lnSpc>
            </a:pPr>
            <a:r>
              <a:rPr lang="uk-UA" altLang="ru-RU" b="1" dirty="0" err="1"/>
              <a:t>Обов</a:t>
            </a:r>
            <a:r>
              <a:rPr lang="en-US" altLang="ru-RU" b="1" dirty="0"/>
              <a:t>’</a:t>
            </a:r>
            <a:r>
              <a:rPr lang="uk-UA" altLang="ru-RU" b="1" dirty="0" err="1"/>
              <a:t>язково</a:t>
            </a:r>
            <a:r>
              <a:rPr lang="uk-UA" altLang="ru-RU" b="1" dirty="0"/>
              <a:t> необхідно визначати кліренс за ендогенним креатиніном</a:t>
            </a:r>
            <a:endParaRPr lang="ru-RU" altLang="ru-RU" b="1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213B4B03-48D7-14D1-877E-A0C169C4E8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altLang="ru-RU"/>
              <a:t>ЕКГ ПРИ ГХ</a:t>
            </a:r>
            <a:endParaRPr lang="ru-RU" altLang="ru-RU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E85BEB83-93B0-75B0-F2ED-8FD6F8CDE7E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uk-UA" altLang="ru-RU" b="1"/>
              <a:t>І ст. – змін не має.</a:t>
            </a:r>
          </a:p>
          <a:p>
            <a:pPr algn="just" eaLnBrk="1" hangingPunct="1"/>
            <a:r>
              <a:rPr lang="uk-UA" altLang="ru-RU" b="1"/>
              <a:t>ІІ – ІІІ ст . – ознаки гіпертрофії лівого шлуночка, електрична вісь серця відхилена вліво, 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uk-UA" altLang="ru-RU" b="1"/>
              <a:t>   </a:t>
            </a:r>
            <a:r>
              <a:rPr lang="en-US" altLang="ru-RU" b="1"/>
              <a:t>Rv</a:t>
            </a:r>
            <a:r>
              <a:rPr lang="uk-UA" altLang="ru-RU" b="1" baseline="-25000"/>
              <a:t>5-6</a:t>
            </a:r>
            <a:r>
              <a:rPr lang="en-US" altLang="ru-RU" b="1"/>
              <a:t>&gt;Rv</a:t>
            </a:r>
            <a:r>
              <a:rPr lang="uk-UA" altLang="ru-RU" b="1" baseline="-25000"/>
              <a:t>4</a:t>
            </a:r>
            <a:r>
              <a:rPr lang="uk-UA" altLang="ru-RU" b="1"/>
              <a:t>, коритоподібне зміщення</a:t>
            </a:r>
            <a:r>
              <a:rPr lang="en-US" altLang="ru-RU" b="1"/>
              <a:t> ST</a:t>
            </a:r>
            <a:r>
              <a:rPr lang="uk-UA" altLang="ru-RU" b="1"/>
              <a:t>, двохфазний Т (+-)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uk-UA" altLang="ru-RU" b="1"/>
              <a:t>   Збільшення амплітуди </a:t>
            </a:r>
            <a:r>
              <a:rPr lang="en-US" altLang="ru-RU" b="1"/>
              <a:t>R</a:t>
            </a:r>
            <a:r>
              <a:rPr lang="uk-UA" altLang="ru-RU" b="1"/>
              <a:t> в лівих відведеннях і </a:t>
            </a:r>
            <a:r>
              <a:rPr lang="en-US" altLang="ru-RU" b="1"/>
              <a:t>S</a:t>
            </a:r>
            <a:r>
              <a:rPr lang="uk-UA" altLang="ru-RU" b="1"/>
              <a:t> -  в правих.</a:t>
            </a:r>
            <a:endParaRPr lang="ru-RU" altLang="ru-RU" b="1"/>
          </a:p>
          <a:p>
            <a:pPr eaLnBrk="1" hangingPunct="1"/>
            <a:endParaRPr lang="ru-RU" altLang="ru-RU" b="1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E14A1A1F-88CF-28C8-8391-A1E93A354E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uk-UA" sz="3800" dirty="0"/>
              <a:t>ЛІКУВАННЯ</a:t>
            </a:r>
            <a:br>
              <a:rPr lang="uk-UA" sz="3800" dirty="0"/>
            </a:br>
            <a:r>
              <a:rPr lang="uk-UA" sz="3800" dirty="0" err="1"/>
              <a:t>Немедикаментозні</a:t>
            </a:r>
            <a:r>
              <a:rPr lang="uk-UA" sz="3800" dirty="0"/>
              <a:t> заходи:</a:t>
            </a:r>
            <a:endParaRPr lang="ru-RU" sz="3800" dirty="0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D64BCFDC-D819-678B-8A55-A7C1DC7335B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uk-UA" altLang="ru-RU"/>
              <a:t>Дієта (обмеження кухонної солі до 4-6 г/добу, алкоголю, тваринних жирів).</a:t>
            </a:r>
          </a:p>
          <a:p>
            <a:pPr eaLnBrk="1" hangingPunct="1"/>
            <a:r>
              <a:rPr lang="uk-UA" altLang="ru-RU"/>
              <a:t>Зменшення маси тіла.</a:t>
            </a:r>
          </a:p>
          <a:p>
            <a:pPr eaLnBrk="1" hangingPunct="1"/>
            <a:r>
              <a:rPr lang="uk-UA" altLang="ru-RU"/>
              <a:t>Відмова від тютюнопаління.</a:t>
            </a:r>
          </a:p>
          <a:p>
            <a:pPr eaLnBrk="1" hangingPunct="1"/>
            <a:r>
              <a:rPr lang="uk-UA" altLang="ru-RU"/>
              <a:t>Динамічне фізичне навантаження.</a:t>
            </a:r>
          </a:p>
          <a:p>
            <a:pPr eaLnBrk="1" hangingPunct="1"/>
            <a:r>
              <a:rPr lang="uk-UA" altLang="ru-RU"/>
              <a:t>Фітотерапія, голкорефлексотерапія, психотерапія, аутотренінг</a:t>
            </a:r>
            <a:endParaRPr lang="ru-RU" altLang="ru-RU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FF449FCE-DE5D-B3FF-0958-DA43B70CC4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800"/>
              <a:t>Медикаментозні заходи: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889E8E55-8AE9-BDA2-A3D8-C8F7A7D73E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/>
              <a:t>Діуретики: </a:t>
            </a:r>
          </a:p>
          <a:p>
            <a:pPr eaLnBrk="1" hangingPunct="1"/>
            <a:r>
              <a:rPr lang="uk-UA" altLang="ru-RU">
                <a:sym typeface="Symbol" panose="05050102010706020507" pitchFamily="18" charset="2"/>
              </a:rPr>
              <a:t></a:t>
            </a:r>
            <a:r>
              <a:rPr lang="uk-UA" altLang="ru-RU"/>
              <a:t>-блокатори: </a:t>
            </a:r>
          </a:p>
          <a:p>
            <a:pPr eaLnBrk="1" hangingPunct="1"/>
            <a:r>
              <a:rPr lang="uk-UA" altLang="ru-RU"/>
              <a:t>Антагоністи кальцію:</a:t>
            </a:r>
          </a:p>
          <a:p>
            <a:pPr eaLnBrk="1" hangingPunct="1"/>
            <a:r>
              <a:rPr lang="ru-RU" altLang="ru-RU"/>
              <a:t>Інгібітори ангіотензинперетворюючого ферменту </a:t>
            </a:r>
          </a:p>
          <a:p>
            <a:pPr eaLnBrk="1" hangingPunct="1"/>
            <a:r>
              <a:rPr lang="ru-RU" altLang="ru-RU"/>
              <a:t>Блокатори рецепторів ангіотензину ІІ </a:t>
            </a:r>
          </a:p>
          <a:p>
            <a:pPr eaLnBrk="1" hangingPunct="1"/>
            <a:r>
              <a:rPr lang="ru-RU" altLang="ru-RU"/>
              <a:t>Альфа1-адреноблокатори 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ru-RU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D8E360-BCC4-D38D-A593-AA490B078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9844" name="TextBox 1049843"/>
          <p:cNvSpPr txBox="1"/>
          <p:nvPr/>
        </p:nvSpPr>
        <p:spPr>
          <a:xfrm>
            <a:off x="2807450" y="2960521"/>
            <a:ext cx="6946642" cy="11709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-UA" altLang="en-US" sz="7200" b="1" dirty="0">
                <a:solidFill>
                  <a:srgbClr val="000000"/>
                </a:solidFill>
              </a:rPr>
              <a:t>Дякую</a:t>
            </a:r>
            <a:r>
              <a:rPr lang="en-US" altLang="en-US" sz="7200" b="1" dirty="0">
                <a:solidFill>
                  <a:srgbClr val="000000"/>
                </a:solidFill>
              </a:rPr>
              <a:t> </a:t>
            </a:r>
            <a:r>
              <a:rPr lang="en-US" altLang="en-US" sz="7200" b="1" dirty="0" err="1">
                <a:solidFill>
                  <a:srgbClr val="000000"/>
                </a:solidFill>
              </a:rPr>
              <a:t>за</a:t>
            </a:r>
            <a:r>
              <a:rPr lang="en-US" altLang="en-US" sz="7200" b="1" dirty="0">
                <a:solidFill>
                  <a:srgbClr val="000000"/>
                </a:solidFill>
              </a:rPr>
              <a:t> </a:t>
            </a:r>
            <a:r>
              <a:rPr lang="en-US" altLang="en-US" sz="7200" b="1" dirty="0" err="1">
                <a:solidFill>
                  <a:srgbClr val="000000"/>
                </a:solidFill>
              </a:rPr>
              <a:t>увагу</a:t>
            </a:r>
            <a:r>
              <a:rPr lang="en-US" altLang="en-US" sz="7200" b="1" dirty="0">
                <a:solidFill>
                  <a:srgbClr val="000000"/>
                </a:solidFill>
              </a:rPr>
              <a:t>!</a:t>
            </a:r>
            <a:endParaRPr lang="uk-UA" sz="72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21</TotalTime>
  <Words>3055</Words>
  <Application>Microsoft Office PowerPoint</Application>
  <PresentationFormat>Widescreen</PresentationFormat>
  <Paragraphs>350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2" baseType="lpstr">
      <vt:lpstr>微软雅黑</vt:lpstr>
      <vt:lpstr>Arial</vt:lpstr>
      <vt:lpstr>Tw Cen MT</vt:lpstr>
      <vt:lpstr>Wingdings</vt:lpstr>
      <vt:lpstr>Circuit</vt:lpstr>
      <vt:lpstr>Програми ведення хворих в амбулаторних умовах при найбільш поширених захворюваннях серцево-судинної системи (ГБ, ІХС) – 2 год Гіпертонічна хвороба: фактори ризику, методи моніторингу АТ, неускладнені та ускладнені гіпертонічні кризи, надання невідкладної допомоги, показання до госпіталізації – 2 год</vt:lpstr>
      <vt:lpstr>Мета заняття: </vt:lpstr>
      <vt:lpstr>Основні поняття: </vt:lpstr>
      <vt:lpstr>Визначення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Визначення. </vt:lpstr>
      <vt:lpstr>ФАКТОРИ РИЗИКУ</vt:lpstr>
      <vt:lpstr>ПАТОГЕНЕЗ</vt:lpstr>
      <vt:lpstr>КЛАСИФІКАЦІЯ</vt:lpstr>
      <vt:lpstr>PowerPoint Presentation</vt:lpstr>
      <vt:lpstr>КЛАСИФІКАЦІЯ</vt:lpstr>
      <vt:lpstr>КЛІНІКА</vt:lpstr>
      <vt:lpstr>Перша стадія </vt:lpstr>
      <vt:lpstr>ДРУГА СТАДІЯ</vt:lpstr>
      <vt:lpstr>PowerPoint Presentation</vt:lpstr>
      <vt:lpstr>Друга стадія </vt:lpstr>
      <vt:lpstr>ТРЕТЯ СТАДІЯ</vt:lpstr>
      <vt:lpstr>ДІАГНОСТИКА ГХ</vt:lpstr>
      <vt:lpstr>ДІАГНОСТИКА ГХ</vt:lpstr>
      <vt:lpstr>PowerPoint Presentation</vt:lpstr>
      <vt:lpstr>ЕКГ ПРИ ГХ</vt:lpstr>
      <vt:lpstr>ЛІКУВАННЯ Немедикаментозні заходи:</vt:lpstr>
      <vt:lpstr>Медикаментозні заходи: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Програми ведення хворих в амбулаторних умовах при найбільш поширених захворюваннях серцево-судинної системи (ГБ, ІХС) – 2 год Гіпертонічна хвороба: фактори ризику, методи моніторингу АТ, неускладнені та ускладнені гіпертонічні кризи, надання невідкладної допомоги, показання до госпіталізації – 2 год</dc:title>
  <dc:creator>Елизавета Тулянцева</dc:creator>
  <cp:lastModifiedBy>Елизавета Тулянцева</cp:lastModifiedBy>
  <cp:revision>6</cp:revision>
  <dcterms:created xsi:type="dcterms:W3CDTF">2022-11-12T21:57:00Z</dcterms:created>
  <dcterms:modified xsi:type="dcterms:W3CDTF">2022-11-13T18:01:11Z</dcterms:modified>
</cp:coreProperties>
</file>