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1" r:id="rId1"/>
  </p:sldMasterIdLst>
  <p:sldIdLst>
    <p:sldId id="256" r:id="rId2"/>
    <p:sldId id="257" r:id="rId3"/>
    <p:sldId id="258" r:id="rId4"/>
    <p:sldId id="259" r:id="rId5"/>
    <p:sldId id="267" r:id="rId6"/>
    <p:sldId id="263" r:id="rId7"/>
    <p:sldId id="261" r:id="rId8"/>
    <p:sldId id="262" r:id="rId9"/>
    <p:sldId id="264" r:id="rId10"/>
    <p:sldId id="266" r:id="rId11"/>
    <p:sldId id="265"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5" d="100"/>
          <a:sy n="75" d="100"/>
        </p:scale>
        <p:origin x="946"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75331EA-5E49-4DE3-A4DA-F3F8B6AB13A5}" type="datetimeFigureOut">
              <a:rPr lang="uk-UA" smtClean="0"/>
              <a:t>13.11.2022</a:t>
            </a:fld>
            <a:endParaRPr lang="uk-UA"/>
          </a:p>
        </p:txBody>
      </p:sp>
      <p:sp>
        <p:nvSpPr>
          <p:cNvPr id="5" name="Footer Placeholder 4"/>
          <p:cNvSpPr>
            <a:spLocks noGrp="1"/>
          </p:cNvSpPr>
          <p:nvPr>
            <p:ph type="ftr" sz="quarter" idx="11"/>
          </p:nvPr>
        </p:nvSpPr>
        <p:spPr>
          <a:xfrm>
            <a:off x="2416500" y="329307"/>
            <a:ext cx="4973915" cy="309201"/>
          </a:xfrm>
        </p:spPr>
        <p:txBody>
          <a:bodyPr/>
          <a:lstStyle/>
          <a:p>
            <a:endParaRPr lang="uk-UA"/>
          </a:p>
        </p:txBody>
      </p:sp>
      <p:sp>
        <p:nvSpPr>
          <p:cNvPr id="6" name="Slide Number Placeholder 5"/>
          <p:cNvSpPr>
            <a:spLocks noGrp="1"/>
          </p:cNvSpPr>
          <p:nvPr>
            <p:ph type="sldNum" sz="quarter" idx="12"/>
          </p:nvPr>
        </p:nvSpPr>
        <p:spPr>
          <a:xfrm>
            <a:off x="1437664" y="798973"/>
            <a:ext cx="811019" cy="503578"/>
          </a:xfrm>
        </p:spPr>
        <p:txBody>
          <a:bodyPr/>
          <a:lstStyle/>
          <a:p>
            <a:fld id="{64E83776-0616-4C4D-8A56-DF0AD4828520}" type="slidenum">
              <a:rPr lang="uk-UA" smtClean="0"/>
              <a:t>‹#›</a:t>
            </a:fld>
            <a:endParaRPr lang="uk-UA"/>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2653061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75331EA-5E49-4DE3-A4DA-F3F8B6AB13A5}" type="datetimeFigureOut">
              <a:rPr lang="uk-UA" smtClean="0"/>
              <a:t>13.11.2022</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64E83776-0616-4C4D-8A56-DF0AD4828520}" type="slidenum">
              <a:rPr lang="uk-UA" smtClean="0"/>
              <a:t>‹#›</a:t>
            </a:fld>
            <a:endParaRPr lang="uk-UA"/>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4418705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75331EA-5E49-4DE3-A4DA-F3F8B6AB13A5}" type="datetimeFigureOut">
              <a:rPr lang="uk-UA" smtClean="0"/>
              <a:t>13.11.2022</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64E83776-0616-4C4D-8A56-DF0AD4828520}" type="slidenum">
              <a:rPr lang="uk-UA" smtClean="0"/>
              <a:t>‹#›</a:t>
            </a:fld>
            <a:endParaRPr lang="uk-UA"/>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56600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75331EA-5E49-4DE3-A4DA-F3F8B6AB13A5}" type="datetimeFigureOut">
              <a:rPr lang="uk-UA" smtClean="0"/>
              <a:t>13.11.2022</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64E83776-0616-4C4D-8A56-DF0AD4828520}" type="slidenum">
              <a:rPr lang="uk-UA" smtClean="0"/>
              <a:t>‹#›</a:t>
            </a:fld>
            <a:endParaRPr lang="uk-UA"/>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670266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75331EA-5E49-4DE3-A4DA-F3F8B6AB13A5}" type="datetimeFigureOut">
              <a:rPr lang="uk-UA" smtClean="0"/>
              <a:t>13.11.2022</a:t>
            </a:fld>
            <a:endParaRPr lang="uk-UA"/>
          </a:p>
        </p:txBody>
      </p:sp>
      <p:sp>
        <p:nvSpPr>
          <p:cNvPr id="8" name="Footer Placeholder 7"/>
          <p:cNvSpPr>
            <a:spLocks noGrp="1"/>
          </p:cNvSpPr>
          <p:nvPr>
            <p:ph type="ftr" sz="quarter" idx="11"/>
          </p:nvPr>
        </p:nvSpPr>
        <p:spPr/>
        <p:txBody>
          <a:bodyPr/>
          <a:lstStyle/>
          <a:p>
            <a:endParaRPr lang="uk-UA"/>
          </a:p>
        </p:txBody>
      </p:sp>
      <p:sp>
        <p:nvSpPr>
          <p:cNvPr id="9" name="Slide Number Placeholder 8"/>
          <p:cNvSpPr>
            <a:spLocks noGrp="1"/>
          </p:cNvSpPr>
          <p:nvPr>
            <p:ph type="sldNum" sz="quarter" idx="12"/>
          </p:nvPr>
        </p:nvSpPr>
        <p:spPr/>
        <p:txBody>
          <a:bodyPr/>
          <a:lstStyle/>
          <a:p>
            <a:fld id="{64E83776-0616-4C4D-8A56-DF0AD4828520}" type="slidenum">
              <a:rPr lang="uk-UA" smtClean="0"/>
              <a:t>‹#›</a:t>
            </a:fld>
            <a:endParaRPr lang="uk-UA"/>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3326650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75331EA-5E49-4DE3-A4DA-F3F8B6AB13A5}" type="datetimeFigureOut">
              <a:rPr lang="uk-UA" smtClean="0"/>
              <a:t>13.11.2022</a:t>
            </a:fld>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fld id="{64E83776-0616-4C4D-8A56-DF0AD4828520}" type="slidenum">
              <a:rPr lang="uk-UA" smtClean="0"/>
              <a:t>‹#›</a:t>
            </a:fld>
            <a:endParaRPr lang="uk-UA"/>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3091368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5331EA-5E49-4DE3-A4DA-F3F8B6AB13A5}" type="datetimeFigureOut">
              <a:rPr lang="uk-UA" smtClean="0"/>
              <a:t>13.11.2022</a:t>
            </a:fld>
            <a:endParaRPr lang="uk-UA"/>
          </a:p>
        </p:txBody>
      </p:sp>
      <p:sp>
        <p:nvSpPr>
          <p:cNvPr id="3" name="Footer Placeholder 2"/>
          <p:cNvSpPr>
            <a:spLocks noGrp="1"/>
          </p:cNvSpPr>
          <p:nvPr>
            <p:ph type="ftr" sz="quarter" idx="11"/>
          </p:nvPr>
        </p:nvSpPr>
        <p:spPr/>
        <p:txBody>
          <a:bodyPr/>
          <a:lstStyle/>
          <a:p>
            <a:endParaRPr lang="uk-UA"/>
          </a:p>
        </p:txBody>
      </p:sp>
      <p:sp>
        <p:nvSpPr>
          <p:cNvPr id="4" name="Slide Number Placeholder 3"/>
          <p:cNvSpPr>
            <a:spLocks noGrp="1"/>
          </p:cNvSpPr>
          <p:nvPr>
            <p:ph type="sldNum" sz="quarter" idx="12"/>
          </p:nvPr>
        </p:nvSpPr>
        <p:spPr/>
        <p:txBody>
          <a:bodyPr/>
          <a:lstStyle/>
          <a:p>
            <a:fld id="{64E83776-0616-4C4D-8A56-DF0AD4828520}" type="slidenum">
              <a:rPr lang="uk-UA" smtClean="0"/>
              <a:t>‹#›</a:t>
            </a:fld>
            <a:endParaRPr lang="uk-UA"/>
          </a:p>
        </p:txBody>
      </p:sp>
    </p:spTree>
    <p:extLst>
      <p:ext uri="{BB962C8B-B14F-4D97-AF65-F5344CB8AC3E}">
        <p14:creationId xmlns:p14="http://schemas.microsoft.com/office/powerpoint/2010/main" val="27209417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75331EA-5E49-4DE3-A4DA-F3F8B6AB13A5}" type="datetimeFigureOut">
              <a:rPr lang="uk-UA" smtClean="0"/>
              <a:t>13.11.2022</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64E83776-0616-4C4D-8A56-DF0AD4828520}" type="slidenum">
              <a:rPr lang="uk-UA" smtClean="0"/>
              <a:t>‹#›</a:t>
            </a:fld>
            <a:endParaRPr lang="uk-UA"/>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5358444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675331EA-5E49-4DE3-A4DA-F3F8B6AB13A5}" type="datetimeFigureOut">
              <a:rPr lang="uk-UA" smtClean="0"/>
              <a:t>13.11.2022</a:t>
            </a:fld>
            <a:endParaRPr lang="uk-UA"/>
          </a:p>
        </p:txBody>
      </p:sp>
      <p:sp>
        <p:nvSpPr>
          <p:cNvPr id="6" name="Footer Placeholder 5"/>
          <p:cNvSpPr>
            <a:spLocks noGrp="1"/>
          </p:cNvSpPr>
          <p:nvPr>
            <p:ph type="ftr" sz="quarter" idx="11"/>
          </p:nvPr>
        </p:nvSpPr>
        <p:spPr>
          <a:xfrm>
            <a:off x="1447382" y="318640"/>
            <a:ext cx="5541004" cy="320931"/>
          </a:xfrm>
        </p:spPr>
        <p:txBody>
          <a:bodyPr/>
          <a:lstStyle/>
          <a:p>
            <a:endParaRPr lang="uk-UA"/>
          </a:p>
        </p:txBody>
      </p:sp>
      <p:sp>
        <p:nvSpPr>
          <p:cNvPr id="7" name="Slide Number Placeholder 6"/>
          <p:cNvSpPr>
            <a:spLocks noGrp="1"/>
          </p:cNvSpPr>
          <p:nvPr>
            <p:ph type="sldNum" sz="quarter" idx="12"/>
          </p:nvPr>
        </p:nvSpPr>
        <p:spPr/>
        <p:txBody>
          <a:bodyPr/>
          <a:lstStyle/>
          <a:p>
            <a:fld id="{64E83776-0616-4C4D-8A56-DF0AD4828520}" type="slidenum">
              <a:rPr lang="uk-UA" smtClean="0"/>
              <a:t>‹#›</a:t>
            </a:fld>
            <a:endParaRPr lang="uk-UA"/>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8584878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75331EA-5E49-4DE3-A4DA-F3F8B6AB13A5}" type="datetimeFigureOut">
              <a:rPr lang="uk-UA" smtClean="0"/>
              <a:t>13.11.2022</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64E83776-0616-4C4D-8A56-DF0AD4828520}" type="slidenum">
              <a:rPr lang="uk-UA" smtClean="0"/>
              <a:t>‹#›</a:t>
            </a:fld>
            <a:endParaRPr lang="uk-UA"/>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2564601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75331EA-5E49-4DE3-A4DA-F3F8B6AB13A5}" type="datetimeFigureOut">
              <a:rPr lang="uk-UA" smtClean="0"/>
              <a:t>13.11.2022</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64E83776-0616-4C4D-8A56-DF0AD4828520}" type="slidenum">
              <a:rPr lang="uk-UA" smtClean="0"/>
              <a:t>‹#›</a:t>
            </a:fld>
            <a:endParaRPr lang="uk-UA"/>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9575537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75331EA-5E49-4DE3-A4DA-F3F8B6AB13A5}" type="datetimeFigureOut">
              <a:rPr lang="uk-UA" smtClean="0"/>
              <a:t>13.11.2022</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64E83776-0616-4C4D-8A56-DF0AD4828520}" type="slidenum">
              <a:rPr lang="uk-UA" smtClean="0"/>
              <a:t>‹#›</a:t>
            </a:fld>
            <a:endParaRPr lang="uk-UA"/>
          </a:p>
        </p:txBody>
      </p:sp>
    </p:spTree>
    <p:extLst>
      <p:ext uri="{BB962C8B-B14F-4D97-AF65-F5344CB8AC3E}">
        <p14:creationId xmlns:p14="http://schemas.microsoft.com/office/powerpoint/2010/main" val="23467004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4">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675331EA-5E49-4DE3-A4DA-F3F8B6AB13A5}" type="datetimeFigureOut">
              <a:rPr lang="uk-UA" smtClean="0"/>
              <a:t>13.11.2022</a:t>
            </a:fld>
            <a:endParaRPr lang="uk-UA"/>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uk-UA"/>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4E83776-0616-4C4D-8A56-DF0AD4828520}" type="slidenum">
              <a:rPr lang="uk-UA" smtClean="0"/>
              <a:t>‹#›</a:t>
            </a:fld>
            <a:endParaRPr lang="uk-UA"/>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04831200"/>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 id="2147483703" r:id="rId12"/>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2.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2.xml"/><Relationship Id="rId5" Type="http://schemas.openxmlformats.org/officeDocument/2006/relationships/image" Target="../media/image10.png"/><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CD0F1-FCA3-F0C8-A9AE-894A39CFF3D4}"/>
              </a:ext>
            </a:extLst>
          </p:cNvPr>
          <p:cNvSpPr>
            <a:spLocks noGrp="1"/>
          </p:cNvSpPr>
          <p:nvPr>
            <p:ph type="ctrTitle"/>
          </p:nvPr>
        </p:nvSpPr>
        <p:spPr>
          <a:xfrm>
            <a:off x="694372" y="2174393"/>
            <a:ext cx="11050588" cy="3230727"/>
          </a:xfrm>
        </p:spPr>
        <p:txBody>
          <a:bodyPr>
            <a:normAutofit fontScale="90000"/>
          </a:bodyPr>
          <a:lstStyle/>
          <a:p>
            <a:pPr algn="ctr"/>
            <a:r>
              <a:rPr lang="uk-UA" dirty="0" err="1"/>
              <a:t>Соматоформна</a:t>
            </a:r>
            <a:r>
              <a:rPr lang="uk-UA" dirty="0"/>
              <a:t> вегетативна дисфункція. Скарги, діагностика, методи лікування та реабілітації – </a:t>
            </a:r>
            <a:br>
              <a:rPr lang="uk-UA" dirty="0"/>
            </a:br>
            <a:r>
              <a:rPr lang="uk-UA" dirty="0"/>
              <a:t>2 год</a:t>
            </a:r>
          </a:p>
        </p:txBody>
      </p:sp>
      <p:sp>
        <p:nvSpPr>
          <p:cNvPr id="3" name="Subtitle 2">
            <a:extLst>
              <a:ext uri="{FF2B5EF4-FFF2-40B4-BE49-F238E27FC236}">
                <a16:creationId xmlns:a16="http://schemas.microsoft.com/office/drawing/2014/main" id="{9A536602-F9EF-1C1C-9DA6-A936C7637889}"/>
              </a:ext>
            </a:extLst>
          </p:cNvPr>
          <p:cNvSpPr>
            <a:spLocks noGrp="1"/>
          </p:cNvSpPr>
          <p:nvPr>
            <p:ph type="subTitle" idx="1"/>
          </p:nvPr>
        </p:nvSpPr>
        <p:spPr>
          <a:xfrm>
            <a:off x="1751012" y="238760"/>
            <a:ext cx="8689976" cy="1371599"/>
          </a:xfrm>
        </p:spPr>
        <p:txBody>
          <a:bodyPr/>
          <a:lstStyle/>
          <a:p>
            <a:pPr algn="ctr"/>
            <a:r>
              <a:rPr lang="ru-RU" dirty="0" err="1"/>
              <a:t>Одеський</a:t>
            </a:r>
            <a:r>
              <a:rPr lang="ru-RU" dirty="0"/>
              <a:t> </a:t>
            </a:r>
            <a:r>
              <a:rPr lang="ru-RU" dirty="0" err="1"/>
              <a:t>національний</a:t>
            </a:r>
            <a:r>
              <a:rPr lang="ru-RU" dirty="0"/>
              <a:t> </a:t>
            </a:r>
            <a:r>
              <a:rPr lang="ru-RU" dirty="0" err="1"/>
              <a:t>медичний</a:t>
            </a:r>
            <a:r>
              <a:rPr lang="ru-RU" dirty="0"/>
              <a:t> </a:t>
            </a:r>
            <a:r>
              <a:rPr lang="ru-RU" dirty="0" err="1"/>
              <a:t>університет</a:t>
            </a:r>
            <a:endParaRPr lang="ru-RU" dirty="0"/>
          </a:p>
          <a:p>
            <a:pPr algn="ctr"/>
            <a:r>
              <a:rPr lang="ru-RU" dirty="0"/>
              <a:t>Кафедра </a:t>
            </a:r>
            <a:r>
              <a:rPr lang="ru-RU" dirty="0" err="1"/>
              <a:t>сімейної</a:t>
            </a:r>
            <a:r>
              <a:rPr lang="ru-RU" dirty="0"/>
              <a:t> </a:t>
            </a:r>
            <a:r>
              <a:rPr lang="ru-RU" dirty="0" err="1"/>
              <a:t>медицини</a:t>
            </a:r>
            <a:r>
              <a:rPr lang="ru-RU" dirty="0"/>
              <a:t> та </a:t>
            </a:r>
            <a:r>
              <a:rPr lang="ru-RU" dirty="0" err="1"/>
              <a:t>поліклінічної</a:t>
            </a:r>
            <a:r>
              <a:rPr lang="ru-RU" dirty="0"/>
              <a:t> </a:t>
            </a:r>
            <a:r>
              <a:rPr lang="ru-RU" dirty="0" err="1"/>
              <a:t>терапії</a:t>
            </a:r>
            <a:endParaRPr lang="ru-RU" dirty="0"/>
          </a:p>
          <a:p>
            <a:endParaRPr lang="uk-UA" dirty="0"/>
          </a:p>
        </p:txBody>
      </p:sp>
    </p:spTree>
    <p:extLst>
      <p:ext uri="{BB962C8B-B14F-4D97-AF65-F5344CB8AC3E}">
        <p14:creationId xmlns:p14="http://schemas.microsoft.com/office/powerpoint/2010/main" val="6918938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85FE4D-BF17-3F8F-0222-C0553BE26BDF}"/>
              </a:ext>
            </a:extLst>
          </p:cNvPr>
          <p:cNvSpPr>
            <a:spLocks noGrp="1"/>
          </p:cNvSpPr>
          <p:nvPr>
            <p:ph type="title"/>
          </p:nvPr>
        </p:nvSpPr>
        <p:spPr/>
        <p:txBody>
          <a:bodyPr/>
          <a:lstStyle/>
          <a:p>
            <a:r>
              <a:rPr lang="uk-UA" dirty="0"/>
              <a:t>Мета заняття: </a:t>
            </a:r>
          </a:p>
        </p:txBody>
      </p:sp>
      <p:sp>
        <p:nvSpPr>
          <p:cNvPr id="3" name="Content Placeholder 2">
            <a:extLst>
              <a:ext uri="{FF2B5EF4-FFF2-40B4-BE49-F238E27FC236}">
                <a16:creationId xmlns:a16="http://schemas.microsoft.com/office/drawing/2014/main" id="{E4E5227A-C5CC-1A0B-BAEC-5B85CC1CC909}"/>
              </a:ext>
            </a:extLst>
          </p:cNvPr>
          <p:cNvSpPr>
            <a:spLocks noGrp="1"/>
          </p:cNvSpPr>
          <p:nvPr>
            <p:ph sz="quarter" idx="13"/>
          </p:nvPr>
        </p:nvSpPr>
        <p:spPr/>
        <p:txBody>
          <a:bodyPr>
            <a:normAutofit/>
          </a:bodyPr>
          <a:lstStyle/>
          <a:p>
            <a:r>
              <a:rPr lang="ru-RU" sz="2800" dirty="0" err="1"/>
              <a:t>Набуття</a:t>
            </a:r>
            <a:r>
              <a:rPr lang="ru-RU" sz="2800" dirty="0"/>
              <a:t> студентом </a:t>
            </a:r>
            <a:r>
              <a:rPr lang="ru-RU" sz="2800" dirty="0" err="1"/>
              <a:t>знань</a:t>
            </a:r>
            <a:r>
              <a:rPr lang="ru-RU" sz="2800" dirty="0"/>
              <a:t> </a:t>
            </a:r>
            <a:r>
              <a:rPr lang="ru-RU" sz="2800" dirty="0" err="1"/>
              <a:t>щодо</a:t>
            </a:r>
            <a:r>
              <a:rPr lang="ru-RU" sz="2800" dirty="0"/>
              <a:t> причин </a:t>
            </a:r>
            <a:r>
              <a:rPr lang="ru-RU" sz="2800" dirty="0" err="1"/>
              <a:t>виникнення</a:t>
            </a:r>
            <a:r>
              <a:rPr lang="ru-RU" sz="2800" dirty="0"/>
              <a:t> </a:t>
            </a:r>
            <a:r>
              <a:rPr lang="ru-RU" sz="2800" dirty="0" err="1"/>
              <a:t>соматоформної</a:t>
            </a:r>
            <a:r>
              <a:rPr lang="ru-RU" sz="2800" dirty="0"/>
              <a:t> </a:t>
            </a:r>
            <a:r>
              <a:rPr lang="ru-RU" sz="2800" dirty="0" err="1"/>
              <a:t>вегетативної</a:t>
            </a:r>
            <a:r>
              <a:rPr lang="ru-RU" sz="2800" dirty="0"/>
              <a:t> </a:t>
            </a:r>
            <a:r>
              <a:rPr lang="ru-RU" sz="2800" dirty="0" err="1"/>
              <a:t>дисфункції</a:t>
            </a:r>
            <a:r>
              <a:rPr lang="ru-RU" sz="2800" dirty="0"/>
              <a:t>, </a:t>
            </a:r>
            <a:r>
              <a:rPr lang="ru-RU" sz="2800" dirty="0" err="1"/>
              <a:t>діагностики</a:t>
            </a:r>
            <a:r>
              <a:rPr lang="ru-RU" sz="2800" dirty="0"/>
              <a:t> </a:t>
            </a:r>
            <a:r>
              <a:rPr lang="ru-RU" sz="2800" dirty="0" err="1"/>
              <a:t>цього</a:t>
            </a:r>
            <a:r>
              <a:rPr lang="ru-RU" sz="2800" dirty="0"/>
              <a:t> стану та </a:t>
            </a:r>
            <a:r>
              <a:rPr lang="ru-RU" sz="2800" dirty="0" err="1"/>
              <a:t>надання</a:t>
            </a:r>
            <a:r>
              <a:rPr lang="ru-RU" sz="2800" dirty="0"/>
              <a:t> </a:t>
            </a:r>
            <a:r>
              <a:rPr lang="ru-RU" sz="2800" dirty="0" err="1"/>
              <a:t>медичної</a:t>
            </a:r>
            <a:r>
              <a:rPr lang="ru-RU" sz="2800" dirty="0"/>
              <a:t> </a:t>
            </a:r>
            <a:r>
              <a:rPr lang="ru-RU" sz="2800" dirty="0" err="1"/>
              <a:t>допомоги</a:t>
            </a:r>
            <a:r>
              <a:rPr lang="ru-RU" sz="2800" dirty="0"/>
              <a:t> на </a:t>
            </a:r>
            <a:r>
              <a:rPr lang="ru-RU" sz="2800" dirty="0" err="1"/>
              <a:t>догоспітальному</a:t>
            </a:r>
            <a:r>
              <a:rPr lang="ru-RU" sz="2800" dirty="0"/>
              <a:t> </a:t>
            </a:r>
            <a:r>
              <a:rPr lang="ru-RU" sz="2800" dirty="0" err="1"/>
              <a:t>етапі</a:t>
            </a:r>
            <a:r>
              <a:rPr lang="ru-RU" sz="2800" dirty="0"/>
              <a:t>. </a:t>
            </a:r>
            <a:endParaRPr lang="uk-UA" sz="2800" dirty="0"/>
          </a:p>
        </p:txBody>
      </p:sp>
    </p:spTree>
    <p:extLst>
      <p:ext uri="{BB962C8B-B14F-4D97-AF65-F5344CB8AC3E}">
        <p14:creationId xmlns:p14="http://schemas.microsoft.com/office/powerpoint/2010/main" val="4936447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373E72-02BB-C9B6-DECD-08BB71CEB4BB}"/>
              </a:ext>
            </a:extLst>
          </p:cNvPr>
          <p:cNvSpPr>
            <a:spLocks noGrp="1"/>
          </p:cNvSpPr>
          <p:nvPr>
            <p:ph type="title"/>
          </p:nvPr>
        </p:nvSpPr>
        <p:spPr/>
        <p:txBody>
          <a:bodyPr/>
          <a:lstStyle/>
          <a:p>
            <a:r>
              <a:rPr lang="uk-UA" dirty="0"/>
              <a:t>Основні поняття: </a:t>
            </a:r>
          </a:p>
        </p:txBody>
      </p:sp>
      <p:sp>
        <p:nvSpPr>
          <p:cNvPr id="3" name="Content Placeholder 2">
            <a:extLst>
              <a:ext uri="{FF2B5EF4-FFF2-40B4-BE49-F238E27FC236}">
                <a16:creationId xmlns:a16="http://schemas.microsoft.com/office/drawing/2014/main" id="{BE9BE3BE-ACA7-917F-DFB1-9837BA7890D1}"/>
              </a:ext>
            </a:extLst>
          </p:cNvPr>
          <p:cNvSpPr>
            <a:spLocks noGrp="1"/>
          </p:cNvSpPr>
          <p:nvPr>
            <p:ph sz="quarter" idx="13"/>
          </p:nvPr>
        </p:nvSpPr>
        <p:spPr/>
        <p:txBody>
          <a:bodyPr>
            <a:normAutofit/>
          </a:bodyPr>
          <a:lstStyle/>
          <a:p>
            <a:r>
              <a:rPr lang="uk-UA" sz="2400" dirty="0" err="1"/>
              <a:t>Соматоформна</a:t>
            </a:r>
            <a:r>
              <a:rPr lang="uk-UA" sz="2400" dirty="0"/>
              <a:t> вегетативна дисфункція (СВД) - найчастіша патологія у дітей. За даними рівних авторів, частота ВД у дітей складає 15-20%, у осіб молодого віку - біля 30%. Найчастіше хворіють діти шкільного та підліткового віку.</a:t>
            </a:r>
          </a:p>
        </p:txBody>
      </p:sp>
    </p:spTree>
    <p:extLst>
      <p:ext uri="{BB962C8B-B14F-4D97-AF65-F5344CB8AC3E}">
        <p14:creationId xmlns:p14="http://schemas.microsoft.com/office/powerpoint/2010/main" val="21069302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A62E8FE-A34D-1C32-744C-32721C79F190}"/>
              </a:ext>
            </a:extLst>
          </p:cNvPr>
          <p:cNvSpPr>
            <a:spLocks noGrp="1"/>
          </p:cNvSpPr>
          <p:nvPr>
            <p:ph sz="quarter" idx="13"/>
          </p:nvPr>
        </p:nvSpPr>
        <p:spPr>
          <a:xfrm>
            <a:off x="913774" y="751840"/>
            <a:ext cx="10363826" cy="5039359"/>
          </a:xfrm>
        </p:spPr>
        <p:txBody>
          <a:bodyPr/>
          <a:lstStyle/>
          <a:p>
            <a:r>
              <a:rPr lang="uk-UA" dirty="0" err="1"/>
              <a:t>Соматоформна</a:t>
            </a:r>
            <a:r>
              <a:rPr lang="uk-UA" dirty="0"/>
              <a:t> вегетативна дисфункція - це патологічний стан, який супроводжується симптомами порушення роботи різних органів і систем при відсутності функціональних змін. Психогенні розлади можуть імітувати захворювання певного органу або системи, але при цьому ознаки хвороби мають розпливчастий і специфічний характер.</a:t>
            </a:r>
          </a:p>
        </p:txBody>
      </p:sp>
      <p:pic>
        <p:nvPicPr>
          <p:cNvPr id="4" name="Picture 3">
            <a:extLst>
              <a:ext uri="{FF2B5EF4-FFF2-40B4-BE49-F238E27FC236}">
                <a16:creationId xmlns:a16="http://schemas.microsoft.com/office/drawing/2014/main" id="{447DFC33-AA55-89E7-0777-4405692FE2D2}"/>
              </a:ext>
            </a:extLst>
          </p:cNvPr>
          <p:cNvPicPr>
            <a:picLocks noChangeAspect="1"/>
          </p:cNvPicPr>
          <p:nvPr/>
        </p:nvPicPr>
        <p:blipFill>
          <a:blip r:embed="rId2"/>
          <a:stretch>
            <a:fillRect/>
          </a:stretch>
        </p:blipFill>
        <p:spPr>
          <a:xfrm>
            <a:off x="5971222" y="2682239"/>
            <a:ext cx="5857875" cy="3295650"/>
          </a:xfrm>
          <a:prstGeom prst="rect">
            <a:avLst/>
          </a:prstGeom>
        </p:spPr>
      </p:pic>
      <p:pic>
        <p:nvPicPr>
          <p:cNvPr id="2" name="Picture 1">
            <a:extLst>
              <a:ext uri="{FF2B5EF4-FFF2-40B4-BE49-F238E27FC236}">
                <a16:creationId xmlns:a16="http://schemas.microsoft.com/office/drawing/2014/main" id="{E208BD4C-5FCC-81BD-2E9E-34D355445DDA}"/>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2466" b="99726" l="10000" r="90000">
                        <a14:foregroundMark x1="36615" y1="88219" x2="36615" y2="96986"/>
                        <a14:foregroundMark x1="46308" y1="98904" x2="56462" y2="96164"/>
                        <a14:foregroundMark x1="56462" y1="96164" x2="56769" y2="92877"/>
                        <a14:foregroundMark x1="64308" y1="86849" x2="63538" y2="84932"/>
                        <a14:foregroundMark x1="44000" y1="8767" x2="50615" y2="8219"/>
                        <a14:foregroundMark x1="48308" y1="2740" x2="49846" y2="2466"/>
                        <a14:foregroundMark x1="42462" y1="23562" x2="42769" y2="30137"/>
                        <a14:foregroundMark x1="61538" y1="87671" x2="61846" y2="90959"/>
                        <a14:foregroundMark x1="36154" y1="99726" x2="39385" y2="98904"/>
                        <a14:foregroundMark x1="65538" y1="81918" x2="66154" y2="84658"/>
                      </a14:backgroundRemoval>
                    </a14:imgEffect>
                  </a14:imgLayer>
                </a14:imgProps>
              </a:ext>
            </a:extLst>
          </a:blip>
          <a:stretch>
            <a:fillRect/>
          </a:stretch>
        </p:blipFill>
        <p:spPr>
          <a:xfrm>
            <a:off x="0" y="2591751"/>
            <a:ext cx="6191250" cy="3476625"/>
          </a:xfrm>
          <a:prstGeom prst="rect">
            <a:avLst/>
          </a:prstGeom>
        </p:spPr>
      </p:pic>
    </p:spTree>
    <p:extLst>
      <p:ext uri="{BB962C8B-B14F-4D97-AF65-F5344CB8AC3E}">
        <p14:creationId xmlns:p14="http://schemas.microsoft.com/office/powerpoint/2010/main" val="11681941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42DFE-FEFE-0A53-EFB5-1E30CBA5E682}"/>
              </a:ext>
            </a:extLst>
          </p:cNvPr>
          <p:cNvSpPr>
            <a:spLocks noGrp="1"/>
          </p:cNvSpPr>
          <p:nvPr>
            <p:ph type="title"/>
          </p:nvPr>
        </p:nvSpPr>
        <p:spPr/>
        <p:txBody>
          <a:bodyPr/>
          <a:lstStyle/>
          <a:p>
            <a:r>
              <a:rPr lang="uk-UA" dirty="0"/>
              <a:t>Класифікація НЦД </a:t>
            </a:r>
          </a:p>
        </p:txBody>
      </p:sp>
      <p:sp>
        <p:nvSpPr>
          <p:cNvPr id="3" name="Content Placeholder 2">
            <a:extLst>
              <a:ext uri="{FF2B5EF4-FFF2-40B4-BE49-F238E27FC236}">
                <a16:creationId xmlns:a16="http://schemas.microsoft.com/office/drawing/2014/main" id="{C945222A-5A98-413A-A38D-9AF068DE8EDE}"/>
              </a:ext>
            </a:extLst>
          </p:cNvPr>
          <p:cNvSpPr>
            <a:spLocks noGrp="1"/>
          </p:cNvSpPr>
          <p:nvPr>
            <p:ph sz="quarter" idx="13"/>
          </p:nvPr>
        </p:nvSpPr>
        <p:spPr>
          <a:xfrm>
            <a:off x="913774" y="1853754"/>
            <a:ext cx="10363826" cy="3937445"/>
          </a:xfrm>
        </p:spPr>
        <p:txBody>
          <a:bodyPr/>
          <a:lstStyle/>
          <a:p>
            <a:r>
              <a:rPr lang="uk-UA" dirty="0"/>
              <a:t>1. НЦД за </a:t>
            </a:r>
            <a:r>
              <a:rPr lang="uk-UA" dirty="0" err="1"/>
              <a:t>кардіальним</a:t>
            </a:r>
            <a:r>
              <a:rPr lang="uk-UA" dirty="0"/>
              <a:t> типом: </a:t>
            </a:r>
            <a:r>
              <a:rPr lang="uk-UA" dirty="0" err="1"/>
              <a:t>кардіалгічний</a:t>
            </a:r>
            <a:r>
              <a:rPr lang="uk-UA" dirty="0"/>
              <a:t> варіант; аритмічний варіант. </a:t>
            </a:r>
          </a:p>
          <a:p>
            <a:r>
              <a:rPr lang="uk-UA" dirty="0"/>
              <a:t>2. НЦД за </a:t>
            </a:r>
            <a:r>
              <a:rPr lang="uk-UA" dirty="0" err="1"/>
              <a:t>гіпертензивним</a:t>
            </a:r>
            <a:r>
              <a:rPr lang="uk-UA" dirty="0"/>
              <a:t> типом. </a:t>
            </a:r>
          </a:p>
          <a:p>
            <a:r>
              <a:rPr lang="uk-UA" dirty="0"/>
              <a:t>3. НЦД за гіпотензивним типом. </a:t>
            </a:r>
          </a:p>
          <a:p>
            <a:r>
              <a:rPr lang="uk-UA" dirty="0"/>
              <a:t>4. НЦД за змішаним типом.</a:t>
            </a:r>
          </a:p>
        </p:txBody>
      </p:sp>
    </p:spTree>
    <p:extLst>
      <p:ext uri="{BB962C8B-B14F-4D97-AF65-F5344CB8AC3E}">
        <p14:creationId xmlns:p14="http://schemas.microsoft.com/office/powerpoint/2010/main" val="37329678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DA6854-B35B-1056-C4B5-3B236D4CFCFE}"/>
              </a:ext>
            </a:extLst>
          </p:cNvPr>
          <p:cNvSpPr>
            <a:spLocks noGrp="1"/>
          </p:cNvSpPr>
          <p:nvPr>
            <p:ph type="title"/>
          </p:nvPr>
        </p:nvSpPr>
        <p:spPr/>
        <p:txBody>
          <a:bodyPr/>
          <a:lstStyle/>
          <a:p>
            <a:r>
              <a:rPr lang="uk-UA" b="1" dirty="0"/>
              <a:t>Симптоми</a:t>
            </a:r>
            <a:br>
              <a:rPr lang="uk-UA" b="1" dirty="0"/>
            </a:br>
            <a:endParaRPr lang="uk-UA" dirty="0"/>
          </a:p>
        </p:txBody>
      </p:sp>
      <p:sp>
        <p:nvSpPr>
          <p:cNvPr id="3" name="Content Placeholder 2">
            <a:extLst>
              <a:ext uri="{FF2B5EF4-FFF2-40B4-BE49-F238E27FC236}">
                <a16:creationId xmlns:a16="http://schemas.microsoft.com/office/drawing/2014/main" id="{08ECD52B-C2BF-58B3-EF5C-51265617E779}"/>
              </a:ext>
            </a:extLst>
          </p:cNvPr>
          <p:cNvSpPr>
            <a:spLocks noGrp="1"/>
          </p:cNvSpPr>
          <p:nvPr>
            <p:ph sz="quarter" idx="13"/>
          </p:nvPr>
        </p:nvSpPr>
        <p:spPr>
          <a:xfrm>
            <a:off x="913774" y="1564640"/>
            <a:ext cx="10363826" cy="4226559"/>
          </a:xfrm>
        </p:spPr>
        <p:txBody>
          <a:bodyPr>
            <a:normAutofit fontScale="92500" lnSpcReduction="20000"/>
          </a:bodyPr>
          <a:lstStyle/>
          <a:p>
            <a:r>
              <a:rPr lang="uk-UA" dirty="0"/>
              <a:t>Пацієнти з </a:t>
            </a:r>
            <a:r>
              <a:rPr lang="uk-UA" dirty="0" err="1"/>
              <a:t>соматоформною</a:t>
            </a:r>
            <a:r>
              <a:rPr lang="uk-UA" dirty="0"/>
              <a:t> дисфункцією мають багато скарг. Симптоми часто схожі на ознаки соматичного захворювання, але при цьому відрізняються невизначеністю або мінливістю. Хворі завжди заперечують психічне походження патології, хоча лікування панічних атак часто допомагає усунути прояви захворювання на фізіологічному рівні.</a:t>
            </a:r>
          </a:p>
          <a:p>
            <a:r>
              <a:rPr lang="uk-UA" dirty="0"/>
              <a:t> Симптоми </a:t>
            </a:r>
            <a:r>
              <a:rPr lang="uk-UA" dirty="0" err="1"/>
              <a:t>соматоформні</a:t>
            </a:r>
            <a:r>
              <a:rPr lang="uk-UA" dirty="0"/>
              <a:t> вегетативної дисфункції можуть проявлятися з боку різних систем і органів:</a:t>
            </a:r>
          </a:p>
          <a:p>
            <a:r>
              <a:rPr lang="uk-UA" dirty="0"/>
              <a:t>Серцево-судинна система. Спостерігається аритмія, підвищений або понижений артеріальний тиск. Часто присутні болі в області серця. Біль може бути </a:t>
            </a:r>
            <a:r>
              <a:rPr lang="uk-UA" dirty="0" err="1"/>
              <a:t>сдавливающей</a:t>
            </a:r>
            <a:r>
              <a:rPr lang="uk-UA" dirty="0"/>
              <a:t>, ниючий або гострою. Нерідко супроводжується нез'ясовним почуттям страху.</a:t>
            </a:r>
          </a:p>
          <a:p>
            <a:r>
              <a:rPr lang="uk-UA" dirty="0"/>
              <a:t>Дихальна система. Людина відчуває нестачу повітря, тому постійно провітрює приміщення. Задишка виникає навіть у спокійному стані, посилюється при хвилюванні. Може бути присутнім кашель, </a:t>
            </a:r>
            <a:r>
              <a:rPr lang="uk-UA" dirty="0" err="1"/>
              <a:t>першіння</a:t>
            </a:r>
            <a:r>
              <a:rPr lang="uk-UA" dirty="0"/>
              <a:t> в горлі. Часто трапляються респіраторні захворювання.</a:t>
            </a:r>
          </a:p>
          <a:p>
            <a:endParaRPr lang="uk-UA" dirty="0"/>
          </a:p>
        </p:txBody>
      </p:sp>
    </p:spTree>
    <p:extLst>
      <p:ext uri="{BB962C8B-B14F-4D97-AF65-F5344CB8AC3E}">
        <p14:creationId xmlns:p14="http://schemas.microsoft.com/office/powerpoint/2010/main" val="11987721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730716F-7277-D540-BAF1-7C86B47C9079}"/>
              </a:ext>
            </a:extLst>
          </p:cNvPr>
          <p:cNvSpPr>
            <a:spLocks noGrp="1"/>
          </p:cNvSpPr>
          <p:nvPr>
            <p:ph sz="quarter" idx="13"/>
          </p:nvPr>
        </p:nvSpPr>
        <p:spPr>
          <a:xfrm>
            <a:off x="913774" y="904240"/>
            <a:ext cx="10363826" cy="4886959"/>
          </a:xfrm>
        </p:spPr>
        <p:txBody>
          <a:bodyPr>
            <a:normAutofit lnSpcReduction="10000"/>
          </a:bodyPr>
          <a:lstStyle/>
          <a:p>
            <a:r>
              <a:rPr lang="uk-UA" dirty="0"/>
              <a:t>Травна система. Нерідко виникають болі в животі, ніяк не пов'язані з прийомом їжі. На тлі стресів може проявлятися сильна діарея. Можливі й інші порушення: метеоризм, запори та ін.</a:t>
            </a:r>
          </a:p>
          <a:p>
            <a:r>
              <a:rPr lang="uk-UA" dirty="0"/>
              <a:t>Сечовивідна система. Пацієнту хочеться в туалет при його відсутності або він не може помочитися в присутності іншої людини. Можливі часті позиви в туалет в нічний час.</a:t>
            </a:r>
          </a:p>
          <a:p>
            <a:r>
              <a:rPr lang="uk-UA" dirty="0"/>
              <a:t>Можуть турбувати симптоми також з боку інших органів і систем. Наприклад, часом виникають болі в суглобах, які посилюються при зміні погоди. Практично завжди у пацієнтів спостерігаються:</a:t>
            </a:r>
          </a:p>
          <a:p>
            <a:r>
              <a:rPr lang="uk-UA" dirty="0"/>
              <a:t>порушення сну;</a:t>
            </a:r>
          </a:p>
          <a:p>
            <a:r>
              <a:rPr lang="uk-UA" dirty="0"/>
              <a:t>підвищена тривожність;</a:t>
            </a:r>
          </a:p>
          <a:p>
            <a:r>
              <a:rPr lang="uk-UA" dirty="0"/>
              <a:t>надмірна збудливість або апатія.</a:t>
            </a:r>
          </a:p>
          <a:p>
            <a:r>
              <a:rPr lang="uk-UA" dirty="0"/>
              <a:t>Іноді присутні депресивні розлади.</a:t>
            </a:r>
          </a:p>
        </p:txBody>
      </p:sp>
    </p:spTree>
    <p:extLst>
      <p:ext uri="{BB962C8B-B14F-4D97-AF65-F5344CB8AC3E}">
        <p14:creationId xmlns:p14="http://schemas.microsoft.com/office/powerpoint/2010/main" val="32114841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7C471C-26AC-3FB0-1EB0-D85145986034}"/>
              </a:ext>
            </a:extLst>
          </p:cNvPr>
          <p:cNvSpPr>
            <a:spLocks noGrp="1"/>
          </p:cNvSpPr>
          <p:nvPr>
            <p:ph type="title"/>
          </p:nvPr>
        </p:nvSpPr>
        <p:spPr/>
        <p:txBody>
          <a:bodyPr/>
          <a:lstStyle/>
          <a:p>
            <a:r>
              <a:rPr lang="uk-UA" dirty="0"/>
              <a:t>Діагностика</a:t>
            </a:r>
            <a:br>
              <a:rPr lang="uk-UA" dirty="0"/>
            </a:br>
            <a:endParaRPr lang="uk-UA" dirty="0"/>
          </a:p>
        </p:txBody>
      </p:sp>
      <p:sp>
        <p:nvSpPr>
          <p:cNvPr id="3" name="Content Placeholder 2">
            <a:extLst>
              <a:ext uri="{FF2B5EF4-FFF2-40B4-BE49-F238E27FC236}">
                <a16:creationId xmlns:a16="http://schemas.microsoft.com/office/drawing/2014/main" id="{B1FA1F9F-9072-F080-5246-E868A126DEE1}"/>
              </a:ext>
            </a:extLst>
          </p:cNvPr>
          <p:cNvSpPr>
            <a:spLocks noGrp="1"/>
          </p:cNvSpPr>
          <p:nvPr>
            <p:ph sz="quarter" idx="13"/>
          </p:nvPr>
        </p:nvSpPr>
        <p:spPr>
          <a:xfrm>
            <a:off x="914087" y="1580140"/>
            <a:ext cx="10363826" cy="3424107"/>
          </a:xfrm>
        </p:spPr>
        <p:txBody>
          <a:bodyPr>
            <a:normAutofit fontScale="85000" lnSpcReduction="10000"/>
          </a:bodyPr>
          <a:lstStyle/>
          <a:p>
            <a:r>
              <a:rPr lang="uk-UA" dirty="0"/>
              <a:t>Діагноз пацієнтові ставиться після виключення органічної патології. Щоб переконатися, що у людини відсутні патологічні порушення в роботі органу або системи, потрібне комплексне обстеження.</a:t>
            </a:r>
          </a:p>
          <a:p>
            <a:r>
              <a:rPr lang="uk-UA" dirty="0"/>
              <a:t>Діагностична програма підбирається індивідуально і може включати:</a:t>
            </a:r>
          </a:p>
          <a:p>
            <a:r>
              <a:rPr lang="uk-UA" dirty="0"/>
              <a:t>консультації вузьких спеціалістів (гастроентеролога, кардіолога, уролога, </a:t>
            </a:r>
            <a:r>
              <a:rPr lang="uk-UA" dirty="0" err="1"/>
              <a:t>пульмонолога</a:t>
            </a:r>
            <a:r>
              <a:rPr lang="uk-UA" dirty="0"/>
              <a:t> та інших лікарів в залежності від прояву симптомів);</a:t>
            </a:r>
          </a:p>
          <a:p>
            <a:r>
              <a:rPr lang="uk-UA" dirty="0"/>
              <a:t>клінічні дослідження крові та сечі;</a:t>
            </a:r>
          </a:p>
          <a:p>
            <a:r>
              <a:rPr lang="uk-UA" dirty="0"/>
              <a:t>апаратні дослідження (УЗД органів, ЕКГ та ін.).</a:t>
            </a:r>
          </a:p>
          <a:p>
            <a:r>
              <a:rPr lang="uk-UA" dirty="0"/>
              <a:t> Комплекс діагностичних заходів в кожному випадку підбирається індивідуально в залежності від проявів </a:t>
            </a:r>
            <a:r>
              <a:rPr lang="uk-UA" dirty="0" err="1"/>
              <a:t>соматоформної</a:t>
            </a:r>
            <a:r>
              <a:rPr lang="uk-UA" dirty="0"/>
              <a:t> вегетативної дисфункції.</a:t>
            </a:r>
          </a:p>
        </p:txBody>
      </p:sp>
      <p:pic>
        <p:nvPicPr>
          <p:cNvPr id="4" name="Picture 3">
            <a:extLst>
              <a:ext uri="{FF2B5EF4-FFF2-40B4-BE49-F238E27FC236}">
                <a16:creationId xmlns:a16="http://schemas.microsoft.com/office/drawing/2014/main" id="{B17E20E4-0DAD-F44B-26ED-E9751D9EFA1B}"/>
              </a:ext>
            </a:extLst>
          </p:cNvPr>
          <p:cNvPicPr>
            <a:picLocks noChangeAspect="1"/>
          </p:cNvPicPr>
          <p:nvPr/>
        </p:nvPicPr>
        <p:blipFill>
          <a:blip r:embed="rId2"/>
          <a:stretch>
            <a:fillRect/>
          </a:stretch>
        </p:blipFill>
        <p:spPr>
          <a:xfrm>
            <a:off x="8325467" y="4584915"/>
            <a:ext cx="3324877" cy="2214880"/>
          </a:xfrm>
          <a:prstGeom prst="rect">
            <a:avLst/>
          </a:prstGeom>
        </p:spPr>
      </p:pic>
      <p:pic>
        <p:nvPicPr>
          <p:cNvPr id="5" name="Picture 4">
            <a:extLst>
              <a:ext uri="{FF2B5EF4-FFF2-40B4-BE49-F238E27FC236}">
                <a16:creationId xmlns:a16="http://schemas.microsoft.com/office/drawing/2014/main" id="{057EA780-25B8-FD81-9EF6-8D1CA7012518}"/>
              </a:ext>
            </a:extLst>
          </p:cNvPr>
          <p:cNvPicPr>
            <a:picLocks noChangeAspect="1"/>
          </p:cNvPicPr>
          <p:nvPr/>
        </p:nvPicPr>
        <p:blipFill>
          <a:blip r:embed="rId3"/>
          <a:stretch>
            <a:fillRect/>
          </a:stretch>
        </p:blipFill>
        <p:spPr>
          <a:xfrm>
            <a:off x="4947920" y="4969982"/>
            <a:ext cx="3005116" cy="1829813"/>
          </a:xfrm>
          <a:prstGeom prst="rect">
            <a:avLst/>
          </a:prstGeom>
        </p:spPr>
      </p:pic>
      <p:pic>
        <p:nvPicPr>
          <p:cNvPr id="6" name="Picture 5">
            <a:extLst>
              <a:ext uri="{FF2B5EF4-FFF2-40B4-BE49-F238E27FC236}">
                <a16:creationId xmlns:a16="http://schemas.microsoft.com/office/drawing/2014/main" id="{53B68833-30FA-E01D-D9C9-906B20958139}"/>
              </a:ext>
            </a:extLst>
          </p:cNvPr>
          <p:cNvPicPr>
            <a:picLocks noChangeAspect="1"/>
          </p:cNvPicPr>
          <p:nvPr/>
        </p:nvPicPr>
        <p:blipFill>
          <a:blip r:embed="rId4"/>
          <a:stretch>
            <a:fillRect/>
          </a:stretch>
        </p:blipFill>
        <p:spPr>
          <a:xfrm>
            <a:off x="1644890" y="4969982"/>
            <a:ext cx="2773440" cy="1829814"/>
          </a:xfrm>
          <a:prstGeom prst="rect">
            <a:avLst/>
          </a:prstGeom>
        </p:spPr>
      </p:pic>
    </p:spTree>
    <p:extLst>
      <p:ext uri="{BB962C8B-B14F-4D97-AF65-F5344CB8AC3E}">
        <p14:creationId xmlns:p14="http://schemas.microsoft.com/office/powerpoint/2010/main" val="28833057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4A4541-C328-6256-CFC0-A1B939A651BD}"/>
              </a:ext>
            </a:extLst>
          </p:cNvPr>
          <p:cNvSpPr>
            <a:spLocks noGrp="1"/>
          </p:cNvSpPr>
          <p:nvPr>
            <p:ph type="title"/>
          </p:nvPr>
        </p:nvSpPr>
        <p:spPr/>
        <p:txBody>
          <a:bodyPr/>
          <a:lstStyle/>
          <a:p>
            <a:r>
              <a:rPr lang="uk-UA" dirty="0"/>
              <a:t>Лікування</a:t>
            </a:r>
            <a:br>
              <a:rPr lang="uk-UA" dirty="0"/>
            </a:br>
            <a:endParaRPr lang="uk-UA" dirty="0"/>
          </a:p>
        </p:txBody>
      </p:sp>
      <p:sp>
        <p:nvSpPr>
          <p:cNvPr id="3" name="Content Placeholder 2">
            <a:extLst>
              <a:ext uri="{FF2B5EF4-FFF2-40B4-BE49-F238E27FC236}">
                <a16:creationId xmlns:a16="http://schemas.microsoft.com/office/drawing/2014/main" id="{781D55B5-A13C-BB4B-AE45-29E78EC164C2}"/>
              </a:ext>
            </a:extLst>
          </p:cNvPr>
          <p:cNvSpPr>
            <a:spLocks noGrp="1"/>
          </p:cNvSpPr>
          <p:nvPr>
            <p:ph sz="quarter" idx="13"/>
          </p:nvPr>
        </p:nvSpPr>
        <p:spPr>
          <a:xfrm>
            <a:off x="913774" y="1544320"/>
            <a:ext cx="10363826" cy="4695163"/>
          </a:xfrm>
        </p:spPr>
        <p:txBody>
          <a:bodyPr>
            <a:normAutofit fontScale="77500" lnSpcReduction="20000"/>
          </a:bodyPr>
          <a:lstStyle/>
          <a:p>
            <a:r>
              <a:rPr lang="uk-UA" dirty="0"/>
              <a:t>Застосовується комплексне лікування </a:t>
            </a:r>
            <a:r>
              <a:rPr lang="uk-UA" dirty="0" err="1"/>
              <a:t>соматоформної</a:t>
            </a:r>
            <a:r>
              <a:rPr lang="uk-UA" dirty="0"/>
              <a:t> дисфункції. Медикаментозну терапію поєднують з психотерапією. Госпіталізація звичайно не потрібна.</a:t>
            </a:r>
          </a:p>
          <a:p>
            <a:r>
              <a:rPr lang="uk-UA" dirty="0"/>
              <a:t> Медикаментозне лікування включає прийом таких препаратів:</a:t>
            </a:r>
          </a:p>
          <a:p>
            <a:r>
              <a:rPr lang="uk-UA" dirty="0"/>
              <a:t>бета-</a:t>
            </a:r>
            <a:r>
              <a:rPr lang="uk-UA" dirty="0" err="1"/>
              <a:t>адреноблокатори</a:t>
            </a:r>
            <a:r>
              <a:rPr lang="uk-UA" dirty="0"/>
              <a:t>;</a:t>
            </a:r>
          </a:p>
          <a:p>
            <a:r>
              <a:rPr lang="uk-UA" dirty="0"/>
              <a:t>антидепресанти;</a:t>
            </a:r>
          </a:p>
          <a:p>
            <a:r>
              <a:rPr lang="uk-UA" dirty="0"/>
              <a:t>транквілізатори (короткими курсами);</a:t>
            </a:r>
          </a:p>
          <a:p>
            <a:r>
              <a:rPr lang="uk-UA" dirty="0"/>
              <a:t>нейролептики.</a:t>
            </a:r>
          </a:p>
          <a:p>
            <a:r>
              <a:rPr lang="uk-UA" dirty="0"/>
              <a:t> Перераховані ліки ефективні в симптоматичної терапії. Вони допомагають позбутися від зайвої тривожності, усунути порушення сну, коливання артеріального тиску, прискорене серцебиття і інші симптоми.</a:t>
            </a:r>
          </a:p>
          <a:p>
            <a:r>
              <a:rPr lang="uk-UA" dirty="0"/>
              <a:t>Також лікар може рекомендувати прийом натрапив і </a:t>
            </a:r>
            <a:r>
              <a:rPr lang="uk-UA" dirty="0" err="1"/>
              <a:t>вазоактивних</a:t>
            </a:r>
            <a:r>
              <a:rPr lang="uk-UA" dirty="0"/>
              <a:t> препаратів для поліпшення мозкового кровообігу і стабілізації роботи нервової системи. Крім ліків, застосовується </a:t>
            </a:r>
            <a:r>
              <a:rPr lang="uk-UA" dirty="0" err="1"/>
              <a:t>когнітивно</a:t>
            </a:r>
            <a:r>
              <a:rPr lang="uk-UA" dirty="0"/>
              <a:t>-поведінкова терапія, яка допомагає змінити думки пацієнта.</a:t>
            </a:r>
          </a:p>
          <a:p>
            <a:r>
              <a:rPr lang="uk-UA" dirty="0"/>
              <a:t>Особливу увагу варто приділити правильному харчуванню і режиму дня. Необхідно уникати стресів, надмірних фізичних навантажень, вживати достатню кількість вітамінів.</a:t>
            </a:r>
          </a:p>
        </p:txBody>
      </p:sp>
    </p:spTree>
    <p:extLst>
      <p:ext uri="{BB962C8B-B14F-4D97-AF65-F5344CB8AC3E}">
        <p14:creationId xmlns:p14="http://schemas.microsoft.com/office/powerpoint/2010/main" val="28704071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1F172-1896-438F-28A6-BD8FE83FF0E4}"/>
              </a:ext>
            </a:extLst>
          </p:cNvPr>
          <p:cNvSpPr>
            <a:spLocks noGrp="1"/>
          </p:cNvSpPr>
          <p:nvPr>
            <p:ph type="title"/>
          </p:nvPr>
        </p:nvSpPr>
        <p:spPr/>
        <p:txBody>
          <a:bodyPr/>
          <a:lstStyle/>
          <a:p>
            <a:r>
              <a:rPr lang="uk-UA" dirty="0"/>
              <a:t>Профілактика</a:t>
            </a:r>
            <a:br>
              <a:rPr lang="uk-UA" dirty="0"/>
            </a:br>
            <a:endParaRPr lang="uk-UA" dirty="0"/>
          </a:p>
        </p:txBody>
      </p:sp>
      <p:sp>
        <p:nvSpPr>
          <p:cNvPr id="3" name="Content Placeholder 2">
            <a:extLst>
              <a:ext uri="{FF2B5EF4-FFF2-40B4-BE49-F238E27FC236}">
                <a16:creationId xmlns:a16="http://schemas.microsoft.com/office/drawing/2014/main" id="{C87422FA-065B-CDFB-8B47-51B95878ECF1}"/>
              </a:ext>
            </a:extLst>
          </p:cNvPr>
          <p:cNvSpPr>
            <a:spLocks noGrp="1"/>
          </p:cNvSpPr>
          <p:nvPr>
            <p:ph sz="quarter" idx="13"/>
          </p:nvPr>
        </p:nvSpPr>
        <p:spPr>
          <a:xfrm>
            <a:off x="914087" y="1432372"/>
            <a:ext cx="10363826" cy="3424107"/>
          </a:xfrm>
        </p:spPr>
        <p:txBody>
          <a:bodyPr/>
          <a:lstStyle/>
          <a:p>
            <a:r>
              <a:rPr lang="uk-UA" dirty="0"/>
              <a:t>Для того, щоб уникнути розвитку НДЦ, необхідно дотримуватися здорового способу життя з раннього дитинства. Це передбачає дотримання режиму праці, сну і відпочинку, заняття спортом, відсутність шкідливих звичок. Харчування має бути повноцінним не менше 4 разів на день. Потрібні щоденні прогулянки на свіжому повітрі.</a:t>
            </a:r>
          </a:p>
        </p:txBody>
      </p:sp>
      <p:pic>
        <p:nvPicPr>
          <p:cNvPr id="4" name="Picture 3">
            <a:extLst>
              <a:ext uri="{FF2B5EF4-FFF2-40B4-BE49-F238E27FC236}">
                <a16:creationId xmlns:a16="http://schemas.microsoft.com/office/drawing/2014/main" id="{8925E3FA-57D9-A850-99F0-2C21B8425A6E}"/>
              </a:ext>
            </a:extLst>
          </p:cNvPr>
          <p:cNvPicPr>
            <a:picLocks noChangeAspect="1"/>
          </p:cNvPicPr>
          <p:nvPr/>
        </p:nvPicPr>
        <p:blipFill>
          <a:blip r:embed="rId2"/>
          <a:stretch>
            <a:fillRect/>
          </a:stretch>
        </p:blipFill>
        <p:spPr>
          <a:xfrm>
            <a:off x="4678367" y="3573146"/>
            <a:ext cx="5474757" cy="3284854"/>
          </a:xfrm>
          <a:prstGeom prst="rect">
            <a:avLst/>
          </a:prstGeom>
        </p:spPr>
      </p:pic>
      <p:pic>
        <p:nvPicPr>
          <p:cNvPr id="5" name="Picture 4">
            <a:extLst>
              <a:ext uri="{FF2B5EF4-FFF2-40B4-BE49-F238E27FC236}">
                <a16:creationId xmlns:a16="http://schemas.microsoft.com/office/drawing/2014/main" id="{4AA8F125-EFF0-C110-CA85-F8FEC763C49B}"/>
              </a:ext>
            </a:extLst>
          </p:cNvPr>
          <p:cNvPicPr>
            <a:picLocks noChangeAspect="1"/>
          </p:cNvPicPr>
          <p:nvPr/>
        </p:nvPicPr>
        <p:blipFill>
          <a:blip r:embed="rId3"/>
          <a:stretch>
            <a:fillRect/>
          </a:stretch>
        </p:blipFill>
        <p:spPr>
          <a:xfrm>
            <a:off x="170180" y="4229572"/>
            <a:ext cx="3764280" cy="2509520"/>
          </a:xfrm>
          <a:prstGeom prst="rect">
            <a:avLst/>
          </a:prstGeom>
        </p:spPr>
      </p:pic>
      <p:pic>
        <p:nvPicPr>
          <p:cNvPr id="6" name="Picture 5">
            <a:extLst>
              <a:ext uri="{FF2B5EF4-FFF2-40B4-BE49-F238E27FC236}">
                <a16:creationId xmlns:a16="http://schemas.microsoft.com/office/drawing/2014/main" id="{54646BB1-FEE8-45A1-C848-6D227F31B8D5}"/>
              </a:ext>
            </a:extLst>
          </p:cNvPr>
          <p:cNvPicPr>
            <a:picLocks noChangeAspect="1"/>
          </p:cNvPicPr>
          <p:nvPr/>
        </p:nvPicPr>
        <p:blipFill>
          <a:blip r:embed="rId4"/>
          <a:stretch>
            <a:fillRect/>
          </a:stretch>
        </p:blipFill>
        <p:spPr>
          <a:xfrm>
            <a:off x="3146101" y="3144425"/>
            <a:ext cx="3764280" cy="2732867"/>
          </a:xfrm>
          <a:prstGeom prst="rect">
            <a:avLst/>
          </a:prstGeom>
        </p:spPr>
      </p:pic>
      <p:pic>
        <p:nvPicPr>
          <p:cNvPr id="7" name="Picture 6">
            <a:extLst>
              <a:ext uri="{FF2B5EF4-FFF2-40B4-BE49-F238E27FC236}">
                <a16:creationId xmlns:a16="http://schemas.microsoft.com/office/drawing/2014/main" id="{8FCE4B7D-B9B7-4F99-99F0-704FB6FA0013}"/>
              </a:ext>
            </a:extLst>
          </p:cNvPr>
          <p:cNvPicPr>
            <a:picLocks noChangeAspect="1"/>
          </p:cNvPicPr>
          <p:nvPr/>
        </p:nvPicPr>
        <p:blipFill>
          <a:blip r:embed="rId5"/>
          <a:stretch>
            <a:fillRect/>
          </a:stretch>
        </p:blipFill>
        <p:spPr>
          <a:xfrm>
            <a:off x="9313581" y="3074260"/>
            <a:ext cx="2878419" cy="1921827"/>
          </a:xfrm>
          <a:prstGeom prst="rect">
            <a:avLst/>
          </a:prstGeom>
        </p:spPr>
      </p:pic>
    </p:spTree>
    <p:extLst>
      <p:ext uri="{BB962C8B-B14F-4D97-AF65-F5344CB8AC3E}">
        <p14:creationId xmlns:p14="http://schemas.microsoft.com/office/powerpoint/2010/main" val="26288076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AB74CC4-00CC-4D06-A31C-223097B974BB}"/>
              </a:ext>
            </a:extLst>
          </p:cNvPr>
          <p:cNvPicPr>
            <a:picLocks noChangeAspect="1"/>
          </p:cNvPicPr>
          <p:nvPr/>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E284EF53-D713-EB9C-025A-0D39E658D3CA}"/>
              </a:ext>
            </a:extLst>
          </p:cNvPr>
          <p:cNvSpPr>
            <a:spLocks noGrp="1"/>
          </p:cNvSpPr>
          <p:nvPr>
            <p:ph type="ctrTitle"/>
          </p:nvPr>
        </p:nvSpPr>
        <p:spPr>
          <a:xfrm>
            <a:off x="2417779" y="-488022"/>
            <a:ext cx="8637073" cy="2541431"/>
          </a:xfrm>
        </p:spPr>
        <p:txBody>
          <a:bodyPr/>
          <a:lstStyle/>
          <a:p>
            <a:r>
              <a:rPr lang="uk-UA" dirty="0"/>
              <a:t>Дякую за увагу!</a:t>
            </a:r>
          </a:p>
        </p:txBody>
      </p:sp>
      <p:sp>
        <p:nvSpPr>
          <p:cNvPr id="3" name="Subtitle 2">
            <a:extLst>
              <a:ext uri="{FF2B5EF4-FFF2-40B4-BE49-F238E27FC236}">
                <a16:creationId xmlns:a16="http://schemas.microsoft.com/office/drawing/2014/main" id="{B1B11D1C-FCCB-AB69-A680-23C460FC0A83}"/>
              </a:ext>
            </a:extLst>
          </p:cNvPr>
          <p:cNvSpPr>
            <a:spLocks noGrp="1"/>
          </p:cNvSpPr>
          <p:nvPr>
            <p:ph type="subTitle" idx="1"/>
          </p:nvPr>
        </p:nvSpPr>
        <p:spPr/>
        <p:txBody>
          <a:bodyPr/>
          <a:lstStyle/>
          <a:p>
            <a:endParaRPr lang="uk-UA"/>
          </a:p>
        </p:txBody>
      </p:sp>
    </p:spTree>
    <p:extLst>
      <p:ext uri="{BB962C8B-B14F-4D97-AF65-F5344CB8AC3E}">
        <p14:creationId xmlns:p14="http://schemas.microsoft.com/office/powerpoint/2010/main" val="2149540989"/>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Gallery</Template>
  <TotalTime>934</TotalTime>
  <Words>685</Words>
  <Application>Microsoft Office PowerPoint</Application>
  <PresentationFormat>Widescreen</PresentationFormat>
  <Paragraphs>45</Paragraphs>
  <Slides>11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Gill Sans MT</vt:lpstr>
      <vt:lpstr>Gallery</vt:lpstr>
      <vt:lpstr>Соматоформна вегетативна дисфункція. Скарги, діагностика, методи лікування та реабілітації –  2 год</vt:lpstr>
      <vt:lpstr>Мета заняття: </vt:lpstr>
      <vt:lpstr>Основні поняття: </vt:lpstr>
      <vt:lpstr>PowerPoint Presentation</vt:lpstr>
      <vt:lpstr>Класифікація НЦД </vt:lpstr>
      <vt:lpstr>Симптоми </vt:lpstr>
      <vt:lpstr>PowerPoint Presentation</vt:lpstr>
      <vt:lpstr>Діагностика </vt:lpstr>
      <vt:lpstr>Лікування </vt:lpstr>
      <vt:lpstr>Профілактика </vt:lpstr>
      <vt:lpstr>Дякую за увагу!</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Соматоформна вегетативна дисфункція. Скарги, діагностика, методи лікування та реабілітації – 2 год</dc:title>
  <dc:creator>Елизавета Тулянцева</dc:creator>
  <cp:lastModifiedBy>Елизавета Тулянцева</cp:lastModifiedBy>
  <cp:revision>4</cp:revision>
  <dcterms:created xsi:type="dcterms:W3CDTF">2022-11-12T22:22:28Z</dcterms:created>
  <dcterms:modified xsi:type="dcterms:W3CDTF">2022-11-13T20:50:57Z</dcterms:modified>
</cp:coreProperties>
</file>