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328" r:id="rId7"/>
    <p:sldId id="329" r:id="rId8"/>
    <p:sldId id="261" r:id="rId9"/>
    <p:sldId id="330" r:id="rId10"/>
    <p:sldId id="262" r:id="rId11"/>
    <p:sldId id="267" r:id="rId12"/>
    <p:sldId id="268" r:id="rId13"/>
    <p:sldId id="331" r:id="rId14"/>
    <p:sldId id="263" r:id="rId15"/>
    <p:sldId id="264" r:id="rId16"/>
    <p:sldId id="32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94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978743-4889-4801-BFBC-586AA38E800B}"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3703907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978743-4889-4801-BFBC-586AA38E800B}"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637209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978743-4889-4801-BFBC-586AA38E800B}"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383152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C2978743-4889-4801-BFBC-586AA38E800B}" type="datetimeFigureOut">
              <a:rPr lang="uk-UA" smtClean="0"/>
              <a:t>13.11.2022</a:t>
            </a:fld>
            <a:endParaRPr lang="uk-UA"/>
          </a:p>
        </p:txBody>
      </p:sp>
      <p:sp>
        <p:nvSpPr>
          <p:cNvPr id="9" name="Footer Placeholder 8"/>
          <p:cNvSpPr>
            <a:spLocks noGrp="1"/>
          </p:cNvSpPr>
          <p:nvPr>
            <p:ph type="ftr" sz="quarter" idx="11"/>
          </p:nvPr>
        </p:nvSpPr>
        <p:spPr/>
        <p:txBody>
          <a:bodyPr/>
          <a:lstStyle/>
          <a:p>
            <a:endParaRPr lang="uk-UA"/>
          </a:p>
        </p:txBody>
      </p:sp>
      <p:sp>
        <p:nvSpPr>
          <p:cNvPr id="10" name="Slide Number Placeholder 9"/>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786042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C2978743-4889-4801-BFBC-586AA38E800B}" type="datetimeFigureOut">
              <a:rPr lang="uk-UA" smtClean="0"/>
              <a:t>13.11.2022</a:t>
            </a:fld>
            <a:endParaRPr lang="uk-UA"/>
          </a:p>
        </p:txBody>
      </p:sp>
      <p:sp>
        <p:nvSpPr>
          <p:cNvPr id="11" name="Footer Placeholder 10"/>
          <p:cNvSpPr>
            <a:spLocks noGrp="1"/>
          </p:cNvSpPr>
          <p:nvPr>
            <p:ph type="ftr" sz="quarter" idx="11"/>
          </p:nvPr>
        </p:nvSpPr>
        <p:spPr/>
        <p:txBody>
          <a:bodyPr/>
          <a:lstStyle/>
          <a:p>
            <a:endParaRPr lang="uk-UA"/>
          </a:p>
        </p:txBody>
      </p:sp>
      <p:sp>
        <p:nvSpPr>
          <p:cNvPr id="12" name="Slide Number Placeholder 11"/>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2432260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C2978743-4889-4801-BFBC-586AA38E800B}" type="datetimeFigureOut">
              <a:rPr lang="uk-UA" smtClean="0"/>
              <a:t>13.11.2022</a:t>
            </a:fld>
            <a:endParaRPr lang="uk-UA"/>
          </a:p>
        </p:txBody>
      </p:sp>
      <p:sp>
        <p:nvSpPr>
          <p:cNvPr id="7" name="Footer Placeholder 6"/>
          <p:cNvSpPr>
            <a:spLocks noGrp="1"/>
          </p:cNvSpPr>
          <p:nvPr>
            <p:ph type="ftr" sz="quarter" idx="11"/>
          </p:nvPr>
        </p:nvSpPr>
        <p:spPr/>
        <p:txBody>
          <a:bodyPr/>
          <a:lstStyle/>
          <a:p>
            <a:endParaRPr lang="uk-UA"/>
          </a:p>
        </p:txBody>
      </p:sp>
      <p:sp>
        <p:nvSpPr>
          <p:cNvPr id="8" name="Slide Number Placeholder 7"/>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1235659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2978743-4889-4801-BFBC-586AA38E800B}"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1299965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2978743-4889-4801-BFBC-586AA38E800B}" type="datetimeFigureOut">
              <a:rPr lang="uk-UA" smtClean="0"/>
              <a:t>13.11.2022</a:t>
            </a:fld>
            <a:endParaRPr lang="uk-UA"/>
          </a:p>
        </p:txBody>
      </p:sp>
      <p:sp>
        <p:nvSpPr>
          <p:cNvPr id="9" name="Footer Placeholder 8"/>
          <p:cNvSpPr>
            <a:spLocks noGrp="1"/>
          </p:cNvSpPr>
          <p:nvPr>
            <p:ph type="ftr" sz="quarter" idx="11"/>
          </p:nvPr>
        </p:nvSpPr>
        <p:spPr/>
        <p:txBody>
          <a:bodyPr/>
          <a:lstStyle/>
          <a:p>
            <a:endParaRPr lang="uk-UA"/>
          </a:p>
        </p:txBody>
      </p:sp>
      <p:sp>
        <p:nvSpPr>
          <p:cNvPr id="10" name="Slide Number Placeholder 9"/>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644201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2978743-4889-4801-BFBC-586AA38E800B}" type="datetimeFigureOut">
              <a:rPr lang="uk-UA" smtClean="0"/>
              <a:t>13.11.2022</a:t>
            </a:fld>
            <a:endParaRPr lang="uk-UA"/>
          </a:p>
        </p:txBody>
      </p:sp>
      <p:sp>
        <p:nvSpPr>
          <p:cNvPr id="9" name="Footer Placeholder 8"/>
          <p:cNvSpPr>
            <a:spLocks noGrp="1"/>
          </p:cNvSpPr>
          <p:nvPr>
            <p:ph type="ftr" sz="quarter" idx="11"/>
          </p:nvPr>
        </p:nvSpPr>
        <p:spPr>
          <a:xfrm>
            <a:off x="3499101" y="6356350"/>
            <a:ext cx="5911517" cy="365125"/>
          </a:xfrm>
        </p:spPr>
        <p:txBody>
          <a:bodyPr/>
          <a:lstStyle/>
          <a:p>
            <a:endParaRPr lang="uk-UA"/>
          </a:p>
        </p:txBody>
      </p:sp>
      <p:sp>
        <p:nvSpPr>
          <p:cNvPr id="10" name="Slide Number Placeholder 9"/>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2610939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978743-4889-4801-BFBC-586AA38E800B}" type="datetimeFigureOut">
              <a:rPr lang="uk-UA" smtClean="0"/>
              <a:t>13.11.2022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2767351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978743-4889-4801-BFBC-586AA38E800B}" type="datetimeFigureOut">
              <a:rPr lang="uk-UA" smtClean="0"/>
              <a:t>13.11.2022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45CA0B43-F96C-4959-AD0D-23BA8CA3B78B}" type="slidenum">
              <a:rPr lang="uk-UA" smtClean="0"/>
              <a:t>‹#›</a:t>
            </a:fld>
            <a:endParaRPr lang="uk-UA"/>
          </a:p>
        </p:txBody>
      </p:sp>
    </p:spTree>
    <p:extLst>
      <p:ext uri="{BB962C8B-B14F-4D97-AF65-F5344CB8AC3E}">
        <p14:creationId xmlns:p14="http://schemas.microsoft.com/office/powerpoint/2010/main" val="3874261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5F0"/>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C2978743-4889-4801-BFBC-586AA38E800B}" type="datetimeFigureOut">
              <a:rPr lang="uk-UA" smtClean="0"/>
              <a:t>13.11.2022</a:t>
            </a:fld>
            <a:endParaRPr lang="uk-UA"/>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uk-UA"/>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5CA0B43-F96C-4959-AD0D-23BA8CA3B78B}" type="slidenum">
              <a:rPr lang="uk-UA" smtClean="0"/>
              <a:t>‹#›</a:t>
            </a:fld>
            <a:endParaRPr lang="uk-UA"/>
          </a:p>
        </p:txBody>
      </p:sp>
    </p:spTree>
    <p:extLst>
      <p:ext uri="{BB962C8B-B14F-4D97-AF65-F5344CB8AC3E}">
        <p14:creationId xmlns:p14="http://schemas.microsoft.com/office/powerpoint/2010/main" val="32819626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014E0-BD70-7648-ABE4-7702BF3EE9F5}"/>
              </a:ext>
            </a:extLst>
          </p:cNvPr>
          <p:cNvSpPr>
            <a:spLocks noGrp="1"/>
          </p:cNvSpPr>
          <p:nvPr>
            <p:ph type="ctrTitle"/>
          </p:nvPr>
        </p:nvSpPr>
        <p:spPr>
          <a:xfrm>
            <a:off x="1039368" y="2151888"/>
            <a:ext cx="7315200" cy="3255264"/>
          </a:xfrm>
        </p:spPr>
        <p:txBody>
          <a:bodyPr>
            <a:normAutofit/>
          </a:bodyPr>
          <a:lstStyle/>
          <a:p>
            <a:pPr algn="ctr"/>
            <a:r>
              <a:rPr lang="ru-RU" sz="3200" dirty="0" err="1"/>
              <a:t>Програма</a:t>
            </a:r>
            <a:r>
              <a:rPr lang="ru-RU" sz="3200" dirty="0"/>
              <a:t> </a:t>
            </a:r>
            <a:r>
              <a:rPr lang="ru-RU" sz="3200" dirty="0" err="1"/>
              <a:t>ведення</a:t>
            </a:r>
            <a:r>
              <a:rPr lang="ru-RU" sz="3200" dirty="0"/>
              <a:t> </a:t>
            </a:r>
            <a:r>
              <a:rPr lang="ru-RU" sz="3200" dirty="0" err="1"/>
              <a:t>пацієнтів</a:t>
            </a:r>
            <a:r>
              <a:rPr lang="ru-RU" sz="3200" dirty="0"/>
              <a:t> з </a:t>
            </a:r>
            <a:r>
              <a:rPr lang="ru-RU" sz="3200" dirty="0" err="1"/>
              <a:t>цукровим</a:t>
            </a:r>
            <a:r>
              <a:rPr lang="ru-RU" sz="3200" dirty="0"/>
              <a:t> </a:t>
            </a:r>
            <a:r>
              <a:rPr lang="ru-RU" sz="3200" dirty="0" err="1"/>
              <a:t>діабетом</a:t>
            </a:r>
            <a:r>
              <a:rPr lang="ru-RU" sz="3200" dirty="0"/>
              <a:t> 2 типу. </a:t>
            </a:r>
            <a:r>
              <a:rPr lang="ru-RU" sz="3200" dirty="0" err="1"/>
              <a:t>Скринінг</a:t>
            </a:r>
            <a:r>
              <a:rPr lang="ru-RU" sz="3200" dirty="0"/>
              <a:t> </a:t>
            </a:r>
            <a:r>
              <a:rPr lang="ru-RU" sz="3200" dirty="0" err="1"/>
              <a:t>пацієнтів</a:t>
            </a:r>
            <a:r>
              <a:rPr lang="ru-RU" sz="3200" dirty="0"/>
              <a:t>, </a:t>
            </a:r>
            <a:r>
              <a:rPr lang="ru-RU" sz="3200" dirty="0" err="1"/>
              <a:t>глікемічний</a:t>
            </a:r>
            <a:r>
              <a:rPr lang="ru-RU" sz="3200" dirty="0"/>
              <a:t> контроль, </a:t>
            </a:r>
            <a:r>
              <a:rPr lang="ru-RU" sz="3200" dirty="0" err="1"/>
              <a:t>принципи</a:t>
            </a:r>
            <a:r>
              <a:rPr lang="ru-RU" sz="3200" dirty="0"/>
              <a:t> </a:t>
            </a:r>
            <a:r>
              <a:rPr lang="ru-RU" sz="3200" dirty="0" err="1"/>
              <a:t>лікування</a:t>
            </a:r>
            <a:r>
              <a:rPr lang="ru-RU" sz="3200" dirty="0"/>
              <a:t>, </a:t>
            </a:r>
            <a:r>
              <a:rPr lang="ru-RU" sz="3200" dirty="0" err="1"/>
              <a:t>показання</a:t>
            </a:r>
            <a:r>
              <a:rPr lang="ru-RU" sz="3200" dirty="0"/>
              <a:t> до </a:t>
            </a:r>
            <a:r>
              <a:rPr lang="ru-RU" sz="3200" dirty="0" err="1"/>
              <a:t>призначення</a:t>
            </a:r>
            <a:r>
              <a:rPr lang="ru-RU" sz="3200" dirty="0"/>
              <a:t> </a:t>
            </a:r>
            <a:r>
              <a:rPr lang="ru-RU" sz="3200" dirty="0" err="1"/>
              <a:t>інсулінотерапії</a:t>
            </a:r>
            <a:r>
              <a:rPr lang="ru-RU" sz="3200" dirty="0"/>
              <a:t> – 2 год</a:t>
            </a:r>
            <a:br>
              <a:rPr lang="ru-RU" sz="3200" dirty="0"/>
            </a:br>
            <a:endParaRPr lang="uk-UA" sz="3200" dirty="0"/>
          </a:p>
        </p:txBody>
      </p:sp>
      <p:sp>
        <p:nvSpPr>
          <p:cNvPr id="3" name="Subtitle 2">
            <a:extLst>
              <a:ext uri="{FF2B5EF4-FFF2-40B4-BE49-F238E27FC236}">
                <a16:creationId xmlns:a16="http://schemas.microsoft.com/office/drawing/2014/main" id="{454AFF3B-B588-D1EB-2C8C-2C78F5A2B3F5}"/>
              </a:ext>
            </a:extLst>
          </p:cNvPr>
          <p:cNvSpPr>
            <a:spLocks noGrp="1"/>
          </p:cNvSpPr>
          <p:nvPr>
            <p:ph type="subTitle" idx="1"/>
          </p:nvPr>
        </p:nvSpPr>
        <p:spPr>
          <a:xfrm>
            <a:off x="1171135" y="839926"/>
            <a:ext cx="7315200" cy="914400"/>
          </a:xfrm>
        </p:spPr>
        <p:txBody>
          <a:bodyPr/>
          <a:lstStyle/>
          <a:p>
            <a:pPr algn="ctr"/>
            <a:r>
              <a:rPr lang="ru-RU" dirty="0" err="1"/>
              <a:t>Одеський</a:t>
            </a:r>
            <a:r>
              <a:rPr lang="ru-RU" dirty="0"/>
              <a:t> </a:t>
            </a:r>
            <a:r>
              <a:rPr lang="ru-RU" dirty="0" err="1"/>
              <a:t>національний</a:t>
            </a:r>
            <a:r>
              <a:rPr lang="ru-RU" dirty="0"/>
              <a:t> </a:t>
            </a:r>
            <a:r>
              <a:rPr lang="ru-RU" dirty="0" err="1"/>
              <a:t>медичний</a:t>
            </a:r>
            <a:r>
              <a:rPr lang="ru-RU" dirty="0"/>
              <a:t> </a:t>
            </a:r>
            <a:r>
              <a:rPr lang="ru-RU" dirty="0" err="1"/>
              <a:t>університет</a:t>
            </a:r>
            <a:endParaRPr lang="ru-RU" dirty="0"/>
          </a:p>
          <a:p>
            <a:pPr algn="ctr"/>
            <a:r>
              <a:rPr lang="ru-RU" dirty="0"/>
              <a:t>Кафедра </a:t>
            </a:r>
            <a:r>
              <a:rPr lang="ru-RU" dirty="0" err="1"/>
              <a:t>сімейної</a:t>
            </a:r>
            <a:r>
              <a:rPr lang="ru-RU" dirty="0"/>
              <a:t> </a:t>
            </a:r>
            <a:r>
              <a:rPr lang="ru-RU" dirty="0" err="1"/>
              <a:t>медицини</a:t>
            </a:r>
            <a:r>
              <a:rPr lang="ru-RU" dirty="0"/>
              <a:t> та </a:t>
            </a:r>
            <a:r>
              <a:rPr lang="ru-RU" dirty="0" err="1"/>
              <a:t>поліклінічної</a:t>
            </a:r>
            <a:r>
              <a:rPr lang="ru-RU" dirty="0"/>
              <a:t> </a:t>
            </a:r>
            <a:r>
              <a:rPr lang="ru-RU" dirty="0" err="1"/>
              <a:t>терапії</a:t>
            </a:r>
            <a:endParaRPr lang="ru-RU" dirty="0"/>
          </a:p>
          <a:p>
            <a:endParaRPr lang="uk-UA" dirty="0"/>
          </a:p>
        </p:txBody>
      </p:sp>
    </p:spTree>
    <p:extLst>
      <p:ext uri="{BB962C8B-B14F-4D97-AF65-F5344CB8AC3E}">
        <p14:creationId xmlns:p14="http://schemas.microsoft.com/office/powerpoint/2010/main" val="1462467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4C96A-7D00-DB87-29CF-F5ABAAD1DE5C}"/>
              </a:ext>
            </a:extLst>
          </p:cNvPr>
          <p:cNvSpPr>
            <a:spLocks noGrp="1"/>
          </p:cNvSpPr>
          <p:nvPr>
            <p:ph type="title"/>
          </p:nvPr>
        </p:nvSpPr>
        <p:spPr/>
        <p:txBody>
          <a:bodyPr/>
          <a:lstStyle/>
          <a:p>
            <a:pPr algn="ctr"/>
            <a:r>
              <a:rPr lang="uk-UA" dirty="0"/>
              <a:t>Мета заняття: </a:t>
            </a:r>
          </a:p>
        </p:txBody>
      </p:sp>
      <p:sp>
        <p:nvSpPr>
          <p:cNvPr id="3" name="Content Placeholder 2">
            <a:extLst>
              <a:ext uri="{FF2B5EF4-FFF2-40B4-BE49-F238E27FC236}">
                <a16:creationId xmlns:a16="http://schemas.microsoft.com/office/drawing/2014/main" id="{9F50185F-1574-E775-3FEF-F566735CD180}"/>
              </a:ext>
            </a:extLst>
          </p:cNvPr>
          <p:cNvSpPr>
            <a:spLocks noGrp="1"/>
          </p:cNvSpPr>
          <p:nvPr>
            <p:ph idx="1"/>
          </p:nvPr>
        </p:nvSpPr>
        <p:spPr/>
        <p:txBody>
          <a:bodyPr>
            <a:normAutofit/>
          </a:bodyPr>
          <a:lstStyle/>
          <a:p>
            <a:r>
              <a:rPr lang="ru-RU" sz="2400" dirty="0" err="1"/>
              <a:t>Набуття</a:t>
            </a:r>
            <a:r>
              <a:rPr lang="ru-RU" sz="2400" dirty="0"/>
              <a:t> студентом </a:t>
            </a:r>
            <a:r>
              <a:rPr lang="ru-RU" sz="2400" dirty="0" err="1"/>
              <a:t>знань</a:t>
            </a:r>
            <a:r>
              <a:rPr lang="ru-RU" sz="2400" dirty="0"/>
              <a:t> </a:t>
            </a:r>
            <a:r>
              <a:rPr lang="ru-RU" sz="2400" dirty="0" err="1"/>
              <a:t>відносно</a:t>
            </a:r>
            <a:r>
              <a:rPr lang="ru-RU" sz="2400" dirty="0"/>
              <a:t> </a:t>
            </a:r>
            <a:r>
              <a:rPr lang="ru-RU" sz="2400" dirty="0" err="1"/>
              <a:t>основних</a:t>
            </a:r>
            <a:r>
              <a:rPr lang="ru-RU" sz="2400" dirty="0"/>
              <a:t> </a:t>
            </a:r>
            <a:r>
              <a:rPr lang="ru-RU" sz="2400" dirty="0" err="1"/>
              <a:t>проявів</a:t>
            </a:r>
            <a:r>
              <a:rPr lang="ru-RU" sz="2400" dirty="0"/>
              <a:t>, </a:t>
            </a:r>
            <a:r>
              <a:rPr lang="ru-RU" sz="2400" dirty="0" err="1"/>
              <a:t>скринінгу</a:t>
            </a:r>
            <a:r>
              <a:rPr lang="ru-RU" sz="2400" dirty="0"/>
              <a:t>, </a:t>
            </a:r>
            <a:r>
              <a:rPr lang="ru-RU" sz="2400" dirty="0" err="1"/>
              <a:t>діагностики</a:t>
            </a:r>
            <a:r>
              <a:rPr lang="ru-RU" sz="2400" dirty="0"/>
              <a:t> та </a:t>
            </a:r>
            <a:r>
              <a:rPr lang="ru-RU" sz="2400" dirty="0" err="1"/>
              <a:t>лікування</a:t>
            </a:r>
            <a:r>
              <a:rPr lang="ru-RU" sz="2400" dirty="0"/>
              <a:t> </a:t>
            </a:r>
            <a:r>
              <a:rPr lang="ru-RU" sz="2400" dirty="0" err="1"/>
              <a:t>цукрового</a:t>
            </a:r>
            <a:r>
              <a:rPr lang="ru-RU" sz="2400" dirty="0"/>
              <a:t> </a:t>
            </a:r>
            <a:r>
              <a:rPr lang="ru-RU" sz="2400" dirty="0" err="1"/>
              <a:t>діабету</a:t>
            </a:r>
            <a:r>
              <a:rPr lang="ru-RU" sz="2400" dirty="0"/>
              <a:t> 2-го типу. </a:t>
            </a:r>
            <a:r>
              <a:rPr lang="ru-RU" sz="2400" dirty="0" err="1"/>
              <a:t>Удосконалення</a:t>
            </a:r>
            <a:r>
              <a:rPr lang="ru-RU" sz="2400" dirty="0"/>
              <a:t> </a:t>
            </a:r>
            <a:r>
              <a:rPr lang="ru-RU" sz="2400" dirty="0" err="1"/>
              <a:t>практичних</a:t>
            </a:r>
            <a:r>
              <a:rPr lang="ru-RU" sz="2400" dirty="0"/>
              <a:t> </a:t>
            </a:r>
            <a:r>
              <a:rPr lang="ru-RU" sz="2400" dirty="0" err="1"/>
              <a:t>навичок</a:t>
            </a:r>
            <a:r>
              <a:rPr lang="ru-RU" sz="2400" dirty="0"/>
              <a:t> у </a:t>
            </a:r>
            <a:r>
              <a:rPr lang="ru-RU" sz="2400" dirty="0" err="1"/>
              <a:t>питаннях</a:t>
            </a:r>
            <a:r>
              <a:rPr lang="ru-RU" sz="2400" dirty="0"/>
              <a:t> </a:t>
            </a:r>
            <a:r>
              <a:rPr lang="ru-RU" sz="2400" dirty="0" err="1"/>
              <a:t>діагностики</a:t>
            </a:r>
            <a:r>
              <a:rPr lang="ru-RU" sz="2400" dirty="0"/>
              <a:t> та </a:t>
            </a:r>
            <a:r>
              <a:rPr lang="ru-RU" sz="2400" dirty="0" err="1"/>
              <a:t>лікування</a:t>
            </a:r>
            <a:r>
              <a:rPr lang="ru-RU" sz="2400" dirty="0"/>
              <a:t> </a:t>
            </a:r>
            <a:r>
              <a:rPr lang="ru-RU" sz="2400" dirty="0" err="1"/>
              <a:t>цукрового</a:t>
            </a:r>
            <a:r>
              <a:rPr lang="ru-RU" sz="2400" dirty="0"/>
              <a:t> </a:t>
            </a:r>
            <a:r>
              <a:rPr lang="ru-RU" sz="2400" dirty="0" err="1"/>
              <a:t>діабету</a:t>
            </a:r>
            <a:r>
              <a:rPr lang="ru-RU" sz="2400" dirty="0"/>
              <a:t> 2-го типу. </a:t>
            </a:r>
          </a:p>
        </p:txBody>
      </p:sp>
    </p:spTree>
    <p:extLst>
      <p:ext uri="{BB962C8B-B14F-4D97-AF65-F5344CB8AC3E}">
        <p14:creationId xmlns:p14="http://schemas.microsoft.com/office/powerpoint/2010/main" val="3741674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92430-A2B3-DC26-094F-6BFE420CB937}"/>
              </a:ext>
            </a:extLst>
          </p:cNvPr>
          <p:cNvSpPr>
            <a:spLocks noGrp="1"/>
          </p:cNvSpPr>
          <p:nvPr>
            <p:ph type="title"/>
          </p:nvPr>
        </p:nvSpPr>
        <p:spPr/>
        <p:txBody>
          <a:bodyPr/>
          <a:lstStyle/>
          <a:p>
            <a:pPr algn="ctr"/>
            <a:r>
              <a:rPr lang="uk-UA" dirty="0"/>
              <a:t>Основні поняття: </a:t>
            </a:r>
          </a:p>
        </p:txBody>
      </p:sp>
      <p:sp>
        <p:nvSpPr>
          <p:cNvPr id="3" name="Content Placeholder 2">
            <a:extLst>
              <a:ext uri="{FF2B5EF4-FFF2-40B4-BE49-F238E27FC236}">
                <a16:creationId xmlns:a16="http://schemas.microsoft.com/office/drawing/2014/main" id="{EDF77FAF-5418-CBD4-EF2E-8EEB13D3EBC6}"/>
              </a:ext>
            </a:extLst>
          </p:cNvPr>
          <p:cNvSpPr>
            <a:spLocks noGrp="1"/>
          </p:cNvSpPr>
          <p:nvPr>
            <p:ph idx="1"/>
          </p:nvPr>
        </p:nvSpPr>
        <p:spPr/>
        <p:txBody>
          <a:bodyPr>
            <a:normAutofit/>
          </a:bodyPr>
          <a:lstStyle/>
          <a:p>
            <a:r>
              <a:rPr lang="uk-UA" sz="2400" dirty="0"/>
              <a:t>Етіологія та патогенез цукрового діабету 2-го типу. Клінічні прояви цукрового діабету 2-го типу. Скринінг та діагностика діабету. Основні принципи лікування пацієнтів з цукровим діабетом 2-го типу.</a:t>
            </a:r>
          </a:p>
        </p:txBody>
      </p:sp>
    </p:spTree>
    <p:extLst>
      <p:ext uri="{BB962C8B-B14F-4D97-AF65-F5344CB8AC3E}">
        <p14:creationId xmlns:p14="http://schemas.microsoft.com/office/powerpoint/2010/main" val="3278463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C3E9A7-8EBB-95CA-BD2F-81D24AE71E4E}"/>
              </a:ext>
            </a:extLst>
          </p:cNvPr>
          <p:cNvPicPr>
            <a:picLocks noChangeAspect="1"/>
          </p:cNvPicPr>
          <p:nvPr/>
        </p:nvPicPr>
        <p:blipFill>
          <a:blip r:embed="rId2"/>
          <a:stretch>
            <a:fillRect/>
          </a:stretch>
        </p:blipFill>
        <p:spPr>
          <a:xfrm>
            <a:off x="7046976" y="-4572"/>
            <a:ext cx="5145024" cy="6858000"/>
          </a:xfrm>
          <a:prstGeom prst="rect">
            <a:avLst/>
          </a:prstGeom>
        </p:spPr>
      </p:pic>
      <p:sp>
        <p:nvSpPr>
          <p:cNvPr id="2" name="Title 1">
            <a:extLst>
              <a:ext uri="{FF2B5EF4-FFF2-40B4-BE49-F238E27FC236}">
                <a16:creationId xmlns:a16="http://schemas.microsoft.com/office/drawing/2014/main" id="{0E601959-B760-BAB0-1119-38768533BDC1}"/>
              </a:ext>
            </a:extLst>
          </p:cNvPr>
          <p:cNvSpPr>
            <a:spLocks noGrp="1"/>
          </p:cNvSpPr>
          <p:nvPr>
            <p:ph type="title"/>
          </p:nvPr>
        </p:nvSpPr>
        <p:spPr/>
        <p:txBody>
          <a:bodyPr/>
          <a:lstStyle/>
          <a:p>
            <a:pPr algn="ctr"/>
            <a:r>
              <a:rPr lang="uk-UA" dirty="0"/>
              <a:t>Цукровий діабет</a:t>
            </a:r>
          </a:p>
        </p:txBody>
      </p:sp>
      <p:sp>
        <p:nvSpPr>
          <p:cNvPr id="3" name="Content Placeholder 2">
            <a:extLst>
              <a:ext uri="{FF2B5EF4-FFF2-40B4-BE49-F238E27FC236}">
                <a16:creationId xmlns:a16="http://schemas.microsoft.com/office/drawing/2014/main" id="{5FFDADD8-BBE3-B18A-A52C-88A3A6731EB1}"/>
              </a:ext>
            </a:extLst>
          </p:cNvPr>
          <p:cNvSpPr>
            <a:spLocks noGrp="1"/>
          </p:cNvSpPr>
          <p:nvPr>
            <p:ph idx="1"/>
          </p:nvPr>
        </p:nvSpPr>
        <p:spPr>
          <a:xfrm>
            <a:off x="3869268" y="864108"/>
            <a:ext cx="4035212" cy="5120640"/>
          </a:xfrm>
        </p:spPr>
        <p:txBody>
          <a:bodyPr/>
          <a:lstStyle/>
          <a:p>
            <a:r>
              <a:rPr lang="uk-UA" dirty="0"/>
              <a:t>Група метаболічних захворювань, які характеризуються гіперглікемією, що виникає внаслідок дефекту секреції або дії інсуліну. Хронічна гіперглікемія при цукровому діабеті (ЦД) призводить до пошкодження, дисфункції та недостатності різних органів, особливо очей, нирок, нервів, серця і кровоносних судин.</a:t>
            </a:r>
          </a:p>
        </p:txBody>
      </p:sp>
    </p:spTree>
    <p:extLst>
      <p:ext uri="{BB962C8B-B14F-4D97-AF65-F5344CB8AC3E}">
        <p14:creationId xmlns:p14="http://schemas.microsoft.com/office/powerpoint/2010/main" val="20072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6D393-AFE3-9EA6-570D-CD3976460DDB}"/>
              </a:ext>
            </a:extLst>
          </p:cNvPr>
          <p:cNvSpPr>
            <a:spLocks noGrp="1"/>
          </p:cNvSpPr>
          <p:nvPr>
            <p:ph type="title"/>
          </p:nvPr>
        </p:nvSpPr>
        <p:spPr/>
        <p:txBody>
          <a:bodyPr/>
          <a:lstStyle/>
          <a:p>
            <a:pPr algn="ctr"/>
            <a:r>
              <a:rPr lang="uk-UA" dirty="0"/>
              <a:t>ЦД 2-го типу: </a:t>
            </a:r>
          </a:p>
        </p:txBody>
      </p:sp>
      <p:sp>
        <p:nvSpPr>
          <p:cNvPr id="3" name="Content Placeholder 2">
            <a:extLst>
              <a:ext uri="{FF2B5EF4-FFF2-40B4-BE49-F238E27FC236}">
                <a16:creationId xmlns:a16="http://schemas.microsoft.com/office/drawing/2014/main" id="{A84927C5-6707-CAB3-8281-652BEF48A49C}"/>
              </a:ext>
            </a:extLst>
          </p:cNvPr>
          <p:cNvSpPr>
            <a:spLocks noGrp="1"/>
          </p:cNvSpPr>
          <p:nvPr>
            <p:ph idx="1"/>
          </p:nvPr>
        </p:nvSpPr>
        <p:spPr/>
        <p:txBody>
          <a:bodyPr/>
          <a:lstStyle/>
          <a:p>
            <a:r>
              <a:rPr lang="uk-UA" dirty="0"/>
              <a:t>найчастіша форма (≈80 %); зумовлена поступовим порушенням секреції інсуліну в умовах </a:t>
            </a:r>
            <a:r>
              <a:rPr lang="uk-UA" dirty="0" err="1"/>
              <a:t>інсулінорезистентності</a:t>
            </a:r>
            <a:r>
              <a:rPr lang="uk-UA" dirty="0"/>
              <a:t>. Може бути генетично обумовленим (полігенне успадкування), однак ключову роль відіграють фактори середовища (ожиріння [особливо абдомінальне] та низька фізична активність). Надмір вільних жирних кислот, які виділяє черевна жирова тканина, викликає «</a:t>
            </a:r>
            <a:r>
              <a:rPr lang="uk-UA" dirty="0" err="1"/>
              <a:t>ліпотоксичність</a:t>
            </a:r>
            <a:r>
              <a:rPr lang="uk-UA" dirty="0"/>
              <a:t>» — збільшене окиснення жирів призводить до гальмування гліколізу у м'язах, а у печінці призводить до посилення </a:t>
            </a:r>
            <a:r>
              <a:rPr lang="uk-UA" dirty="0" err="1"/>
              <a:t>глюконеогенезу</a:t>
            </a:r>
            <a:r>
              <a:rPr lang="uk-UA" dirty="0"/>
              <a:t>, що вимагає компенсаційної секреції інсуліну </a:t>
            </a:r>
            <a:r>
              <a:rPr lang="el-GR" dirty="0"/>
              <a:t>β-</a:t>
            </a:r>
            <a:r>
              <a:rPr lang="uk-UA" dirty="0"/>
              <a:t>клітинами та може призвести до поступового виснаження їх резерву і порушення метаболізму глюкози.</a:t>
            </a:r>
          </a:p>
        </p:txBody>
      </p:sp>
    </p:spTree>
    <p:extLst>
      <p:ext uri="{BB962C8B-B14F-4D97-AF65-F5344CB8AC3E}">
        <p14:creationId xmlns:p14="http://schemas.microsoft.com/office/powerpoint/2010/main" val="424405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C634-0CF5-33B0-0CEE-29E7A7485A1A}"/>
              </a:ext>
            </a:extLst>
          </p:cNvPr>
          <p:cNvSpPr>
            <a:spLocks noGrp="1"/>
          </p:cNvSpPr>
          <p:nvPr>
            <p:ph type="title"/>
          </p:nvPr>
        </p:nvSpPr>
        <p:spPr/>
        <p:txBody>
          <a:bodyPr/>
          <a:lstStyle/>
          <a:p>
            <a:pPr algn="ctr"/>
            <a:r>
              <a:rPr lang="uk-UA" dirty="0"/>
              <a:t>Розповсюдженість діабету в світі</a:t>
            </a:r>
          </a:p>
        </p:txBody>
      </p:sp>
      <p:pic>
        <p:nvPicPr>
          <p:cNvPr id="5" name="Content Placeholder 4">
            <a:extLst>
              <a:ext uri="{FF2B5EF4-FFF2-40B4-BE49-F238E27FC236}">
                <a16:creationId xmlns:a16="http://schemas.microsoft.com/office/drawing/2014/main" id="{22C7B76C-26ED-2421-4B1F-781C26B4D6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69362" y="0"/>
            <a:ext cx="8114638" cy="6739277"/>
          </a:xfrm>
        </p:spPr>
      </p:pic>
    </p:spTree>
    <p:extLst>
      <p:ext uri="{BB962C8B-B14F-4D97-AF65-F5344CB8AC3E}">
        <p14:creationId xmlns:p14="http://schemas.microsoft.com/office/powerpoint/2010/main" val="2952209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A140D-3DDA-1CC1-C81F-6B550DDB8937}"/>
              </a:ext>
            </a:extLst>
          </p:cNvPr>
          <p:cNvSpPr>
            <a:spLocks noGrp="1"/>
          </p:cNvSpPr>
          <p:nvPr>
            <p:ph type="title"/>
          </p:nvPr>
        </p:nvSpPr>
        <p:spPr/>
        <p:txBody>
          <a:bodyPr/>
          <a:lstStyle/>
          <a:p>
            <a:r>
              <a:rPr lang="uk-UA" dirty="0"/>
              <a:t>Фактори ризику розвитку цукрового діабету 2-го типу</a:t>
            </a:r>
            <a:br>
              <a:rPr lang="uk-UA" dirty="0"/>
            </a:br>
            <a:endParaRPr lang="uk-UA" dirty="0"/>
          </a:p>
        </p:txBody>
      </p:sp>
      <p:sp>
        <p:nvSpPr>
          <p:cNvPr id="3" name="Content Placeholder 2">
            <a:extLst>
              <a:ext uri="{FF2B5EF4-FFF2-40B4-BE49-F238E27FC236}">
                <a16:creationId xmlns:a16="http://schemas.microsoft.com/office/drawing/2014/main" id="{4DA919EF-B2AA-0142-0CDF-4D5DE52C806F}"/>
              </a:ext>
            </a:extLst>
          </p:cNvPr>
          <p:cNvSpPr>
            <a:spLocks noGrp="1"/>
          </p:cNvSpPr>
          <p:nvPr>
            <p:ph idx="1"/>
          </p:nvPr>
        </p:nvSpPr>
        <p:spPr/>
        <p:txBody>
          <a:bodyPr/>
          <a:lstStyle/>
          <a:p>
            <a:r>
              <a:rPr lang="uk-UA" dirty="0"/>
              <a:t>надлишкова маса тіла/ожиріння</a:t>
            </a:r>
          </a:p>
          <a:p>
            <a:r>
              <a:rPr lang="uk-UA" dirty="0"/>
              <a:t>нестача фізичної активності</a:t>
            </a:r>
          </a:p>
          <a:p>
            <a:r>
              <a:rPr lang="uk-UA" dirty="0"/>
              <a:t>вік</a:t>
            </a:r>
          </a:p>
          <a:p>
            <a:r>
              <a:rPr lang="uk-UA" dirty="0"/>
              <a:t>діабет у родичів 1-го ступеня спорідненості</a:t>
            </a:r>
          </a:p>
          <a:p>
            <a:r>
              <a:rPr lang="uk-UA" dirty="0" err="1"/>
              <a:t>гестаційний</a:t>
            </a:r>
            <a:r>
              <a:rPr lang="uk-UA" dirty="0"/>
              <a:t> діабет в анамнезі</a:t>
            </a:r>
          </a:p>
          <a:p>
            <a:r>
              <a:rPr lang="uk-UA" dirty="0"/>
              <a:t>серцево-судинні захворювання та їх фактори ризику</a:t>
            </a:r>
          </a:p>
          <a:p>
            <a:r>
              <a:rPr lang="uk-UA" dirty="0"/>
              <a:t>етнічна приналежність (південно-азіатська, афро-карибська, латиноамериканська)</a:t>
            </a:r>
          </a:p>
        </p:txBody>
      </p:sp>
    </p:spTree>
    <p:extLst>
      <p:ext uri="{BB962C8B-B14F-4D97-AF65-F5344CB8AC3E}">
        <p14:creationId xmlns:p14="http://schemas.microsoft.com/office/powerpoint/2010/main" val="1015489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930AC-CC25-5E32-08F2-1CA574C70D82}"/>
              </a:ext>
            </a:extLst>
          </p:cNvPr>
          <p:cNvSpPr>
            <a:spLocks noGrp="1"/>
          </p:cNvSpPr>
          <p:nvPr>
            <p:ph type="title"/>
          </p:nvPr>
        </p:nvSpPr>
        <p:spPr/>
        <p:txBody>
          <a:bodyPr/>
          <a:lstStyle/>
          <a:p>
            <a:pPr algn="ctr"/>
            <a:r>
              <a:rPr lang="ru-RU" dirty="0"/>
              <a:t>КЛІНІЧНА КАРТИНА ТА ТИПОВИЙ ПЕРЕБІГ</a:t>
            </a:r>
            <a:endParaRPr lang="uk-UA" dirty="0"/>
          </a:p>
        </p:txBody>
      </p:sp>
      <p:sp>
        <p:nvSpPr>
          <p:cNvPr id="3" name="Content Placeholder 2">
            <a:extLst>
              <a:ext uri="{FF2B5EF4-FFF2-40B4-BE49-F238E27FC236}">
                <a16:creationId xmlns:a16="http://schemas.microsoft.com/office/drawing/2014/main" id="{E50AAEAA-3765-98D3-EFD1-968EF3AFC6A3}"/>
              </a:ext>
            </a:extLst>
          </p:cNvPr>
          <p:cNvSpPr>
            <a:spLocks noGrp="1"/>
          </p:cNvSpPr>
          <p:nvPr>
            <p:ph idx="1"/>
          </p:nvPr>
        </p:nvSpPr>
        <p:spPr>
          <a:xfrm>
            <a:off x="3544148" y="305308"/>
            <a:ext cx="7814732" cy="3636772"/>
          </a:xfrm>
        </p:spPr>
        <p:txBody>
          <a:bodyPr>
            <a:normAutofit/>
          </a:bodyPr>
          <a:lstStyle/>
          <a:p>
            <a:r>
              <a:rPr lang="uk-UA" dirty="0"/>
              <a:t>ЦД 2-го типу: типові симптоми ЦД виникають значно рідше, ніж при ЦД 1-го типу. Більш, ніж половина випадків має </a:t>
            </a:r>
            <a:r>
              <a:rPr lang="uk-UA" dirty="0" err="1"/>
              <a:t>безсимптомний</a:t>
            </a:r>
            <a:r>
              <a:rPr lang="uk-UA" dirty="0"/>
              <a:t> перебіг і захворювання виявляють випадково, або під час </a:t>
            </a:r>
            <a:r>
              <a:rPr lang="uk-UA" dirty="0" err="1"/>
              <a:t>скринінгових</a:t>
            </a:r>
            <a:r>
              <a:rPr lang="uk-UA" dirty="0"/>
              <a:t> обстежень. Якщо ЦД не лікувати, це зумовлює розвиток хронічних ускладнень, особливо серцево-судинних, котрі є основною причиною смерті. ≈85 % хворих має ожиріння, переважно, абдомінальне; часто виникає артеріальна гіпертензія та ліпідні порушення. Гіперглікемія може вперше проявитись під час перебігу іншого захворювання (напр. інфекції), при якому збільшується потреба в інсуліні. Секреторні резерви </a:t>
            </a:r>
            <a:r>
              <a:rPr lang="el-GR" dirty="0"/>
              <a:t>β-</a:t>
            </a:r>
            <a:r>
              <a:rPr lang="uk-UA" dirty="0"/>
              <a:t>клітин при ЦД з часом поступово виснажуються (це вимагає моніторингу перебігу захворювання та адаптації лікування до змінних потреб).</a:t>
            </a:r>
          </a:p>
        </p:txBody>
      </p:sp>
      <p:pic>
        <p:nvPicPr>
          <p:cNvPr id="4" name="Picture 3">
            <a:extLst>
              <a:ext uri="{FF2B5EF4-FFF2-40B4-BE49-F238E27FC236}">
                <a16:creationId xmlns:a16="http://schemas.microsoft.com/office/drawing/2014/main" id="{C1D47F74-E084-6525-703D-2D8F2FDF5219}"/>
              </a:ext>
            </a:extLst>
          </p:cNvPr>
          <p:cNvPicPr>
            <a:picLocks noChangeAspect="1"/>
          </p:cNvPicPr>
          <p:nvPr/>
        </p:nvPicPr>
        <p:blipFill>
          <a:blip r:embed="rId2"/>
          <a:stretch>
            <a:fillRect/>
          </a:stretch>
        </p:blipFill>
        <p:spPr>
          <a:xfrm>
            <a:off x="8314690" y="3655644"/>
            <a:ext cx="3267710" cy="3202356"/>
          </a:xfrm>
          <a:prstGeom prst="rect">
            <a:avLst/>
          </a:prstGeom>
        </p:spPr>
      </p:pic>
    </p:spTree>
    <p:extLst>
      <p:ext uri="{BB962C8B-B14F-4D97-AF65-F5344CB8AC3E}">
        <p14:creationId xmlns:p14="http://schemas.microsoft.com/office/powerpoint/2010/main" val="4289896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8A3394-C47A-9FF6-E265-6662DECEC3C8}"/>
              </a:ext>
            </a:extLst>
          </p:cNvPr>
          <p:cNvPicPr>
            <a:picLocks noChangeAspect="1"/>
          </p:cNvPicPr>
          <p:nvPr/>
        </p:nvPicPr>
        <p:blipFill>
          <a:blip r:embed="rId2"/>
          <a:stretch>
            <a:fillRect/>
          </a:stretch>
        </p:blipFill>
        <p:spPr>
          <a:xfrm>
            <a:off x="1942782" y="1123411"/>
            <a:ext cx="8306435" cy="4611177"/>
          </a:xfrm>
          <a:prstGeom prst="rect">
            <a:avLst/>
          </a:prstGeom>
        </p:spPr>
      </p:pic>
    </p:spTree>
    <p:extLst>
      <p:ext uri="{BB962C8B-B14F-4D97-AF65-F5344CB8AC3E}">
        <p14:creationId xmlns:p14="http://schemas.microsoft.com/office/powerpoint/2010/main" val="2374730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E48F-0F07-7141-E003-8E22073101DE}"/>
              </a:ext>
            </a:extLst>
          </p:cNvPr>
          <p:cNvSpPr>
            <a:spLocks noGrp="1"/>
          </p:cNvSpPr>
          <p:nvPr>
            <p:ph type="title"/>
          </p:nvPr>
        </p:nvSpPr>
        <p:spPr/>
        <p:txBody>
          <a:bodyPr/>
          <a:lstStyle/>
          <a:p>
            <a:pPr algn="ctr"/>
            <a:r>
              <a:rPr lang="uk-UA" dirty="0"/>
              <a:t>Алгоритм діагностики ЦД </a:t>
            </a:r>
          </a:p>
        </p:txBody>
      </p:sp>
      <p:pic>
        <p:nvPicPr>
          <p:cNvPr id="4" name="Content Placeholder 3">
            <a:extLst>
              <a:ext uri="{FF2B5EF4-FFF2-40B4-BE49-F238E27FC236}">
                <a16:creationId xmlns:a16="http://schemas.microsoft.com/office/drawing/2014/main" id="{3B94DCF6-5E23-4525-9058-CFC83317DF7A}"/>
              </a:ext>
            </a:extLst>
          </p:cNvPr>
          <p:cNvPicPr>
            <a:picLocks noGrp="1" noChangeAspect="1"/>
          </p:cNvPicPr>
          <p:nvPr>
            <p:ph idx="1"/>
          </p:nvPr>
        </p:nvPicPr>
        <p:blipFill>
          <a:blip r:embed="rId2"/>
          <a:stretch>
            <a:fillRect/>
          </a:stretch>
        </p:blipFill>
        <p:spPr>
          <a:xfrm>
            <a:off x="5379470" y="118529"/>
            <a:ext cx="4526529" cy="6620942"/>
          </a:xfrm>
          <a:prstGeom prst="rect">
            <a:avLst/>
          </a:prstGeom>
        </p:spPr>
      </p:pic>
    </p:spTree>
    <p:extLst>
      <p:ext uri="{BB962C8B-B14F-4D97-AF65-F5344CB8AC3E}">
        <p14:creationId xmlns:p14="http://schemas.microsoft.com/office/powerpoint/2010/main" val="3493122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DFC6AC-836C-4F0A-8C3F-0BBCAAD8286A}"/>
              </a:ext>
            </a:extLst>
          </p:cNvPr>
          <p:cNvPicPr>
            <a:picLocks noChangeAspect="1"/>
          </p:cNvPicPr>
          <p:nvPr/>
        </p:nvPicPr>
        <p:blipFill>
          <a:blip r:embed="rId2"/>
          <a:stretch>
            <a:fillRect/>
          </a:stretch>
        </p:blipFill>
        <p:spPr>
          <a:xfrm>
            <a:off x="2664656" y="286239"/>
            <a:ext cx="7187807" cy="6285521"/>
          </a:xfrm>
          <a:prstGeom prst="rect">
            <a:avLst/>
          </a:prstGeom>
        </p:spPr>
      </p:pic>
    </p:spTree>
    <p:extLst>
      <p:ext uri="{BB962C8B-B14F-4D97-AF65-F5344CB8AC3E}">
        <p14:creationId xmlns:p14="http://schemas.microsoft.com/office/powerpoint/2010/main" val="2754642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C25F26-8A3E-73DA-56E1-0F1C55D8495E}"/>
              </a:ext>
            </a:extLst>
          </p:cNvPr>
          <p:cNvPicPr>
            <a:picLocks noChangeAspect="1"/>
          </p:cNvPicPr>
          <p:nvPr/>
        </p:nvPicPr>
        <p:blipFill>
          <a:blip r:embed="rId2"/>
          <a:stretch>
            <a:fillRect/>
          </a:stretch>
        </p:blipFill>
        <p:spPr>
          <a:xfrm>
            <a:off x="3300983" y="0"/>
            <a:ext cx="5590033" cy="6858000"/>
          </a:xfrm>
          <a:prstGeom prst="rect">
            <a:avLst/>
          </a:prstGeom>
        </p:spPr>
      </p:pic>
    </p:spTree>
    <p:extLst>
      <p:ext uri="{BB962C8B-B14F-4D97-AF65-F5344CB8AC3E}">
        <p14:creationId xmlns:p14="http://schemas.microsoft.com/office/powerpoint/2010/main" val="8650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F8884E-EC27-5282-D1A3-6C12A81BCE7A}"/>
              </a:ext>
            </a:extLst>
          </p:cNvPr>
          <p:cNvPicPr>
            <a:picLocks noChangeAspect="1"/>
          </p:cNvPicPr>
          <p:nvPr/>
        </p:nvPicPr>
        <p:blipFill>
          <a:blip r:embed="rId2"/>
          <a:stretch>
            <a:fillRect/>
          </a:stretch>
        </p:blipFill>
        <p:spPr>
          <a:xfrm>
            <a:off x="2322576" y="0"/>
            <a:ext cx="7546848" cy="6858000"/>
          </a:xfrm>
          <a:prstGeom prst="rect">
            <a:avLst/>
          </a:prstGeom>
        </p:spPr>
      </p:pic>
    </p:spTree>
    <p:extLst>
      <p:ext uri="{BB962C8B-B14F-4D97-AF65-F5344CB8AC3E}">
        <p14:creationId xmlns:p14="http://schemas.microsoft.com/office/powerpoint/2010/main" val="3657444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61FE5-2BC1-856A-5A8E-D1E7E64F6AC5}"/>
              </a:ext>
            </a:extLst>
          </p:cNvPr>
          <p:cNvSpPr>
            <a:spLocks noGrp="1"/>
          </p:cNvSpPr>
          <p:nvPr>
            <p:ph type="title"/>
          </p:nvPr>
        </p:nvSpPr>
        <p:spPr>
          <a:xfrm>
            <a:off x="120839" y="1128408"/>
            <a:ext cx="3089721" cy="4601183"/>
          </a:xfrm>
        </p:spPr>
        <p:txBody>
          <a:bodyPr/>
          <a:lstStyle/>
          <a:p>
            <a:pPr algn="ctr"/>
            <a:r>
              <a:rPr lang="uk-UA" dirty="0"/>
              <a:t>Алгоритм лікування пацієнтів з діабетом 2 типу</a:t>
            </a:r>
          </a:p>
        </p:txBody>
      </p:sp>
      <p:pic>
        <p:nvPicPr>
          <p:cNvPr id="4" name="Content Placeholder 3">
            <a:extLst>
              <a:ext uri="{FF2B5EF4-FFF2-40B4-BE49-F238E27FC236}">
                <a16:creationId xmlns:a16="http://schemas.microsoft.com/office/drawing/2014/main" id="{09179749-68CA-87A6-5FF3-72238BE92A45}"/>
              </a:ext>
            </a:extLst>
          </p:cNvPr>
          <p:cNvPicPr>
            <a:picLocks noGrp="1" noChangeAspect="1"/>
          </p:cNvPicPr>
          <p:nvPr>
            <p:ph idx="1"/>
          </p:nvPr>
        </p:nvPicPr>
        <p:blipFill rotWithShape="1">
          <a:blip r:embed="rId2"/>
          <a:srcRect b="50452"/>
          <a:stretch/>
        </p:blipFill>
        <p:spPr>
          <a:xfrm>
            <a:off x="3676601" y="121483"/>
            <a:ext cx="7438439" cy="6615033"/>
          </a:xfrm>
          <a:prstGeom prst="rect">
            <a:avLst/>
          </a:prstGeom>
        </p:spPr>
      </p:pic>
    </p:spTree>
    <p:extLst>
      <p:ext uri="{BB962C8B-B14F-4D97-AF65-F5344CB8AC3E}">
        <p14:creationId xmlns:p14="http://schemas.microsoft.com/office/powerpoint/2010/main" val="2100969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3AB9-AC26-430B-B854-1F36B9F24450}"/>
              </a:ext>
            </a:extLst>
          </p:cNvPr>
          <p:cNvSpPr>
            <a:spLocks noGrp="1"/>
          </p:cNvSpPr>
          <p:nvPr>
            <p:ph type="title"/>
          </p:nvPr>
        </p:nvSpPr>
        <p:spPr/>
        <p:txBody>
          <a:bodyPr/>
          <a:lstStyle/>
          <a:p>
            <a:pPr algn="ctr"/>
            <a:r>
              <a:rPr lang="uk-UA" dirty="0"/>
              <a:t>Алгоритм лікування пацієнтів з діабетом 2 типу</a:t>
            </a:r>
          </a:p>
        </p:txBody>
      </p:sp>
      <p:sp>
        <p:nvSpPr>
          <p:cNvPr id="3" name="Content Placeholder 2">
            <a:extLst>
              <a:ext uri="{FF2B5EF4-FFF2-40B4-BE49-F238E27FC236}">
                <a16:creationId xmlns:a16="http://schemas.microsoft.com/office/drawing/2014/main" id="{D2D77050-D325-161A-62F2-CA7AAAFCAD36}"/>
              </a:ext>
            </a:extLst>
          </p:cNvPr>
          <p:cNvSpPr>
            <a:spLocks noGrp="1"/>
          </p:cNvSpPr>
          <p:nvPr>
            <p:ph idx="1"/>
          </p:nvPr>
        </p:nvSpPr>
        <p:spPr/>
        <p:txBody>
          <a:bodyPr/>
          <a:lstStyle/>
          <a:p>
            <a:endParaRPr lang="uk-UA"/>
          </a:p>
        </p:txBody>
      </p:sp>
      <p:pic>
        <p:nvPicPr>
          <p:cNvPr id="4" name="Picture 3">
            <a:extLst>
              <a:ext uri="{FF2B5EF4-FFF2-40B4-BE49-F238E27FC236}">
                <a16:creationId xmlns:a16="http://schemas.microsoft.com/office/drawing/2014/main" id="{F1D02F63-8AAE-3414-74DE-0927B021E7E3}"/>
              </a:ext>
            </a:extLst>
          </p:cNvPr>
          <p:cNvPicPr>
            <a:picLocks noChangeAspect="1"/>
          </p:cNvPicPr>
          <p:nvPr/>
        </p:nvPicPr>
        <p:blipFill>
          <a:blip r:embed="rId2"/>
          <a:stretch>
            <a:fillRect/>
          </a:stretch>
        </p:blipFill>
        <p:spPr>
          <a:xfrm>
            <a:off x="3795499" y="77503"/>
            <a:ext cx="7462738" cy="6693850"/>
          </a:xfrm>
          <a:prstGeom prst="rect">
            <a:avLst/>
          </a:prstGeom>
        </p:spPr>
      </p:pic>
    </p:spTree>
    <p:extLst>
      <p:ext uri="{BB962C8B-B14F-4D97-AF65-F5344CB8AC3E}">
        <p14:creationId xmlns:p14="http://schemas.microsoft.com/office/powerpoint/2010/main" val="2745868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503557-2592-DE8C-103A-5BE6FDDEE6E6}"/>
              </a:ext>
            </a:extLst>
          </p:cNvPr>
          <p:cNvPicPr>
            <a:picLocks noChangeAspect="1"/>
          </p:cNvPicPr>
          <p:nvPr/>
        </p:nvPicPr>
        <p:blipFill>
          <a:blip r:embed="rId2"/>
          <a:stretch>
            <a:fillRect/>
          </a:stretch>
        </p:blipFill>
        <p:spPr>
          <a:xfrm>
            <a:off x="0" y="-314960"/>
            <a:ext cx="12192000" cy="8071104"/>
          </a:xfrm>
          <a:prstGeom prst="rect">
            <a:avLst/>
          </a:prstGeom>
        </p:spPr>
      </p:pic>
      <p:sp>
        <p:nvSpPr>
          <p:cNvPr id="2" name="Title 1">
            <a:extLst>
              <a:ext uri="{FF2B5EF4-FFF2-40B4-BE49-F238E27FC236}">
                <a16:creationId xmlns:a16="http://schemas.microsoft.com/office/drawing/2014/main" id="{746C7F10-DAAB-492B-3B8D-E4563154D924}"/>
              </a:ext>
            </a:extLst>
          </p:cNvPr>
          <p:cNvSpPr>
            <a:spLocks noGrp="1"/>
          </p:cNvSpPr>
          <p:nvPr>
            <p:ph type="ctrTitle"/>
          </p:nvPr>
        </p:nvSpPr>
        <p:spPr>
          <a:xfrm>
            <a:off x="3406648" y="312928"/>
            <a:ext cx="7315200" cy="3255264"/>
          </a:xfrm>
        </p:spPr>
        <p:txBody>
          <a:bodyPr/>
          <a:lstStyle/>
          <a:p>
            <a:r>
              <a:rPr lang="uk-UA" dirty="0"/>
              <a:t>Дякую за увагу!</a:t>
            </a:r>
          </a:p>
        </p:txBody>
      </p:sp>
      <p:sp>
        <p:nvSpPr>
          <p:cNvPr id="3" name="Subtitle 2">
            <a:extLst>
              <a:ext uri="{FF2B5EF4-FFF2-40B4-BE49-F238E27FC236}">
                <a16:creationId xmlns:a16="http://schemas.microsoft.com/office/drawing/2014/main" id="{4CB0C5F5-6A6A-E815-B91B-12E719088254}"/>
              </a:ext>
            </a:extLst>
          </p:cNvPr>
          <p:cNvSpPr>
            <a:spLocks noGrp="1"/>
          </p:cNvSpPr>
          <p:nvPr>
            <p:ph type="subTitle" idx="1"/>
          </p:nvPr>
        </p:nvSpPr>
        <p:spPr/>
        <p:txBody>
          <a:bodyPr/>
          <a:lstStyle/>
          <a:p>
            <a:endParaRPr lang="uk-UA"/>
          </a:p>
        </p:txBody>
      </p:sp>
    </p:spTree>
    <p:extLst>
      <p:ext uri="{BB962C8B-B14F-4D97-AF65-F5344CB8AC3E}">
        <p14:creationId xmlns:p14="http://schemas.microsoft.com/office/powerpoint/2010/main" val="3091518308"/>
      </p:ext>
    </p:extLst>
  </p:cSld>
  <p:clrMapOvr>
    <a:masterClrMapping/>
  </p:clrMapOvr>
</p:sld>
</file>

<file path=ppt/theme/theme1.xml><?xml version="1.0" encoding="utf-8"?>
<a:theme xmlns:a="http://schemas.openxmlformats.org/drawingml/2006/main" name="Frame">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docProps/app.xml><?xml version="1.0" encoding="utf-8"?>
<Properties xmlns="http://schemas.openxmlformats.org/officeDocument/2006/extended-properties" xmlns:vt="http://schemas.openxmlformats.org/officeDocument/2006/docPropsVTypes">
  <Template>Frame</Template>
  <TotalTime>45</TotalTime>
  <Words>440</Words>
  <Application>Microsoft Office PowerPoint</Application>
  <PresentationFormat>Widescreen</PresentationFormat>
  <Paragraphs>26</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Corbel</vt:lpstr>
      <vt:lpstr>Wingdings 2</vt:lpstr>
      <vt:lpstr>Frame</vt:lpstr>
      <vt:lpstr>Програма ведення пацієнтів з цукровим діабетом 2 типу. Скринінг пацієнтів, глікемічний контроль, принципи лікування, показання до призначення інсулінотерапії – 2 год </vt:lpstr>
      <vt:lpstr>Мета заняття: </vt:lpstr>
      <vt:lpstr>Основні поняття: </vt:lpstr>
      <vt:lpstr>Цукровий діабет</vt:lpstr>
      <vt:lpstr>ЦД 2-го типу: </vt:lpstr>
      <vt:lpstr>Розповсюдженість діабету в світі</vt:lpstr>
      <vt:lpstr>Фактори ризику розвитку цукрового діабету 2-го типу </vt:lpstr>
      <vt:lpstr>КЛІНІЧНА КАРТИНА ТА ТИПОВИЙ ПЕРЕБІГ</vt:lpstr>
      <vt:lpstr>PowerPoint Presentation</vt:lpstr>
      <vt:lpstr>Алгоритм діагностики ЦД </vt:lpstr>
      <vt:lpstr>PowerPoint Presentation</vt:lpstr>
      <vt:lpstr>PowerPoint Presentation</vt:lpstr>
      <vt:lpstr>PowerPoint Presentation</vt:lpstr>
      <vt:lpstr>Алгоритм лікування пацієнтів з діабетом 2 типу</vt:lpstr>
      <vt:lpstr>Алгоритм лікування пацієнтів з діабетом 2 типу</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Програма ведення пацієнтів з цукровим діабетом 2 типу. Скринінг пацієнтів, глікемічний контроль, принципи лікування, показання до призначення інсулінотерапії – 2 год Діабетичні коми, допомога на догоспітальному етапі – 2 год</dc:title>
  <dc:creator>Елизавета Тулянцева</dc:creator>
  <cp:lastModifiedBy>Елизавета Тулянцева</cp:lastModifiedBy>
  <cp:revision>4</cp:revision>
  <dcterms:created xsi:type="dcterms:W3CDTF">2022-11-13T13:40:24Z</dcterms:created>
  <dcterms:modified xsi:type="dcterms:W3CDTF">2022-11-13T20:33:18Z</dcterms:modified>
</cp:coreProperties>
</file>