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56" r:id="rId2"/>
    <p:sldId id="328" r:id="rId3"/>
    <p:sldId id="327" r:id="rId4"/>
    <p:sldId id="323" r:id="rId5"/>
    <p:sldId id="325" r:id="rId6"/>
    <p:sldId id="329" r:id="rId7"/>
    <p:sldId id="330" r:id="rId8"/>
    <p:sldId id="331" r:id="rId9"/>
    <p:sldId id="332" r:id="rId10"/>
    <p:sldId id="333" r:id="rId11"/>
    <p:sldId id="334" r:id="rId12"/>
    <p:sldId id="335" r:id="rId13"/>
    <p:sldId id="336" r:id="rId14"/>
    <p:sldId id="337" r:id="rId15"/>
    <p:sldId id="338" r:id="rId16"/>
    <p:sldId id="339" r:id="rId17"/>
    <p:sldId id="340" r:id="rId18"/>
    <p:sldId id="341" r:id="rId19"/>
    <p:sldId id="342" r:id="rId20"/>
    <p:sldId id="343" r:id="rId21"/>
    <p:sldId id="344" r:id="rId22"/>
    <p:sldId id="346" r:id="rId23"/>
    <p:sldId id="345" r:id="rId24"/>
    <p:sldId id="347" r:id="rId25"/>
    <p:sldId id="348" r:id="rId26"/>
    <p:sldId id="349" r:id="rId27"/>
    <p:sldId id="350" r:id="rId28"/>
    <p:sldId id="351" r:id="rId29"/>
    <p:sldId id="352" r:id="rId30"/>
    <p:sldId id="353" r:id="rId31"/>
    <p:sldId id="354" r:id="rId32"/>
    <p:sldId id="326" r:id="rId33"/>
    <p:sldId id="355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94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01CCEC-2EA9-4EBC-8977-DEB207127168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64BB95-E821-4A74-803F-B4F394E428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96658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4B1C5-9F61-4AED-87EB-357B099F7C06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6808BCA-FE1F-4845-95F6-924F74E8D2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55246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4B1C5-9F61-4AED-87EB-357B099F7C06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08BCA-FE1F-4845-95F6-924F74E8D2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2664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4B1C5-9F61-4AED-87EB-357B099F7C06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6808BCA-FE1F-4845-95F6-924F74E8D2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25748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4B1C5-9F61-4AED-87EB-357B099F7C06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08BCA-FE1F-4845-95F6-924F74E8D2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24388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4B1C5-9F61-4AED-87EB-357B099F7C06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08BCA-FE1F-4845-95F6-924F74E8D2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88303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4B1C5-9F61-4AED-87EB-357B099F7C06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08BCA-FE1F-4845-95F6-924F74E8D2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6384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4B1C5-9F61-4AED-87EB-357B099F7C06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08BCA-FE1F-4845-95F6-924F74E8D2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12751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4B1C5-9F61-4AED-87EB-357B099F7C06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08BCA-FE1F-4845-95F6-924F74E8D2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8995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4B1C5-9F61-4AED-87EB-357B099F7C06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08BCA-FE1F-4845-95F6-924F74E8D2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30486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4B1C5-9F61-4AED-87EB-357B099F7C06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6808BCA-FE1F-4845-95F6-924F74E8D2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2442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4B1C5-9F61-4AED-87EB-357B099F7C06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6808BCA-FE1F-4845-95F6-924F74E8D2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30339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4B1C5-9F61-4AED-87EB-357B099F7C06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6808BCA-FE1F-4845-95F6-924F74E8D205}" type="slidenum">
              <a:rPr lang="uk-UA" smtClean="0"/>
              <a:t>‹#›</a:t>
            </a:fld>
            <a:endParaRPr lang="uk-UA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10141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4B1C5-9F61-4AED-87EB-357B099F7C06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6808BCA-FE1F-4845-95F6-924F74E8D2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471477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4B1C5-9F61-4AED-87EB-357B099F7C06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08BCA-FE1F-4845-95F6-924F74E8D2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808106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4B1C5-9F61-4AED-87EB-357B099F7C06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08BCA-FE1F-4845-95F6-924F74E8D2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35298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4B1C5-9F61-4AED-87EB-357B099F7C06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08BCA-FE1F-4845-95F6-924F74E8D2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14915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A204B1C5-9F61-4AED-87EB-357B099F7C06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6808BCA-FE1F-4845-95F6-924F74E8D2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289041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422400" y="304800"/>
            <a:ext cx="10058400" cy="579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17">
            <a:extLst>
              <a:ext uri="{FF2B5EF4-FFF2-40B4-BE49-F238E27FC236}">
                <a16:creationId xmlns:a16="http://schemas.microsoft.com/office/drawing/2014/main" id="{D494B68F-92DF-5C63-DE4B-0CB857D0C1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6B8E390C-63E2-C8D3-1368-FB35C1C966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18EC24A1-CEA9-B51C-0997-EB062843A7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114729-F774-4D5D-8046-57CB685A008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4561718"/>
      </p:ext>
    </p:extLst>
  </p:cSld>
  <p:clrMapOvr>
    <a:masterClrMapping/>
  </p:clrMapOvr>
  <p:transition spd="med">
    <p:cover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04B1C5-9F61-4AED-87EB-357B099F7C06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08BCA-FE1F-4845-95F6-924F74E8D2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86346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7C9B1-ADFE-3A77-631E-D2F9297F95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sz="3600" dirty="0" err="1"/>
              <a:t>Діабетичні</a:t>
            </a:r>
            <a:r>
              <a:rPr lang="ru-RU" sz="3600" dirty="0"/>
              <a:t> коми, </a:t>
            </a:r>
            <a:r>
              <a:rPr lang="ru-RU" sz="3600" dirty="0" err="1"/>
              <a:t>допомога</a:t>
            </a:r>
            <a:r>
              <a:rPr lang="ru-RU" sz="3600" dirty="0"/>
              <a:t> на </a:t>
            </a:r>
            <a:r>
              <a:rPr lang="ru-RU" sz="3600" dirty="0" err="1"/>
              <a:t>догоспітальному</a:t>
            </a:r>
            <a:r>
              <a:rPr lang="ru-RU" sz="3600" dirty="0"/>
              <a:t> </a:t>
            </a:r>
            <a:r>
              <a:rPr lang="ru-RU" sz="3600" dirty="0" err="1"/>
              <a:t>етапі</a:t>
            </a:r>
            <a:r>
              <a:rPr lang="ru-RU" sz="3600" dirty="0"/>
              <a:t> – 2 год</a:t>
            </a:r>
            <a:endParaRPr lang="uk-UA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2B34B4-4B7F-484C-5A11-3611DABBED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4002" y="401159"/>
            <a:ext cx="8144134" cy="1117687"/>
          </a:xfrm>
        </p:spPr>
        <p:txBody>
          <a:bodyPr/>
          <a:lstStyle/>
          <a:p>
            <a:pPr algn="ctr"/>
            <a:r>
              <a:rPr lang="ru-RU" dirty="0" err="1"/>
              <a:t>Одеський</a:t>
            </a:r>
            <a:r>
              <a:rPr lang="ru-RU" dirty="0"/>
              <a:t> </a:t>
            </a:r>
            <a:r>
              <a:rPr lang="ru-RU" dirty="0" err="1"/>
              <a:t>національний</a:t>
            </a:r>
            <a:r>
              <a:rPr lang="ru-RU" dirty="0"/>
              <a:t> </a:t>
            </a:r>
            <a:r>
              <a:rPr lang="ru-RU" dirty="0" err="1"/>
              <a:t>медичний</a:t>
            </a:r>
            <a:r>
              <a:rPr lang="ru-RU" dirty="0"/>
              <a:t> </a:t>
            </a:r>
            <a:r>
              <a:rPr lang="ru-RU" dirty="0" err="1"/>
              <a:t>університет</a:t>
            </a:r>
            <a:endParaRPr lang="ru-RU" dirty="0"/>
          </a:p>
          <a:p>
            <a:pPr algn="ctr"/>
            <a:r>
              <a:rPr lang="ru-RU" dirty="0"/>
              <a:t>Кафедра </a:t>
            </a:r>
            <a:r>
              <a:rPr lang="ru-RU" dirty="0" err="1"/>
              <a:t>сімейної</a:t>
            </a:r>
            <a:r>
              <a:rPr lang="ru-RU" dirty="0"/>
              <a:t> </a:t>
            </a:r>
            <a:r>
              <a:rPr lang="ru-RU" dirty="0" err="1"/>
              <a:t>медицини</a:t>
            </a:r>
            <a:r>
              <a:rPr lang="ru-RU" dirty="0"/>
              <a:t> та </a:t>
            </a:r>
            <a:r>
              <a:rPr lang="ru-RU" dirty="0" err="1"/>
              <a:t>поліклінічної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endParaRPr lang="ru-RU" dirty="0"/>
          </a:p>
          <a:p>
            <a:pPr algn="ctr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02777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96CD1-75D3-9D96-2A91-3F339F1DB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Мета заняття: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107099-476A-CF8C-4B5A-761C0AC8EC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err="1"/>
              <a:t>Набуття</a:t>
            </a:r>
            <a:r>
              <a:rPr lang="ru-RU" sz="3200" dirty="0"/>
              <a:t> студентом </a:t>
            </a:r>
            <a:r>
              <a:rPr lang="ru-RU" sz="3200" dirty="0" err="1"/>
              <a:t>знань</a:t>
            </a:r>
            <a:r>
              <a:rPr lang="ru-RU" sz="3200" dirty="0"/>
              <a:t> </a:t>
            </a:r>
            <a:r>
              <a:rPr lang="ru-RU" sz="3200" dirty="0" err="1"/>
              <a:t>відносно</a:t>
            </a:r>
            <a:r>
              <a:rPr lang="ru-RU" sz="3200" dirty="0"/>
              <a:t> </a:t>
            </a:r>
            <a:r>
              <a:rPr lang="ru-RU" sz="3200" dirty="0" err="1"/>
              <a:t>основних</a:t>
            </a:r>
            <a:r>
              <a:rPr lang="ru-RU" sz="3200" dirty="0"/>
              <a:t> </a:t>
            </a:r>
            <a:r>
              <a:rPr lang="ru-RU" sz="3200" dirty="0" err="1"/>
              <a:t>проявів</a:t>
            </a:r>
            <a:r>
              <a:rPr lang="ru-RU" sz="3200" dirty="0"/>
              <a:t>, </a:t>
            </a:r>
            <a:r>
              <a:rPr lang="ru-RU" sz="3200" dirty="0" err="1"/>
              <a:t>діагностики</a:t>
            </a:r>
            <a:r>
              <a:rPr lang="ru-RU" sz="3200" dirty="0"/>
              <a:t> та </a:t>
            </a:r>
            <a:r>
              <a:rPr lang="ru-RU" sz="3200" dirty="0" err="1"/>
              <a:t>лікування</a:t>
            </a:r>
            <a:r>
              <a:rPr lang="ru-RU" sz="3200" dirty="0"/>
              <a:t> </a:t>
            </a:r>
            <a:r>
              <a:rPr lang="ru-RU" sz="3200" dirty="0" err="1"/>
              <a:t>гострих</a:t>
            </a:r>
            <a:r>
              <a:rPr lang="ru-RU" sz="3200" dirty="0"/>
              <a:t> </a:t>
            </a:r>
            <a:r>
              <a:rPr lang="ru-RU" sz="3200" dirty="0" err="1"/>
              <a:t>ускладнень</a:t>
            </a:r>
            <a:r>
              <a:rPr lang="ru-RU" sz="3200" dirty="0"/>
              <a:t> </a:t>
            </a:r>
            <a:r>
              <a:rPr lang="ru-RU" sz="3200" dirty="0" err="1"/>
              <a:t>цукрового</a:t>
            </a:r>
            <a:r>
              <a:rPr lang="ru-RU" sz="3200" dirty="0"/>
              <a:t> </a:t>
            </a:r>
            <a:r>
              <a:rPr lang="ru-RU" sz="3200" dirty="0" err="1"/>
              <a:t>діабету</a:t>
            </a:r>
            <a:r>
              <a:rPr lang="ru-RU" sz="3200" dirty="0"/>
              <a:t> 2-го типу. </a:t>
            </a:r>
            <a:endParaRPr lang="uk-UA" sz="3200" dirty="0"/>
          </a:p>
        </p:txBody>
      </p:sp>
    </p:spTree>
    <p:extLst>
      <p:ext uri="{BB962C8B-B14F-4D97-AF65-F5344CB8AC3E}">
        <p14:creationId xmlns:p14="http://schemas.microsoft.com/office/powerpoint/2010/main" val="2033204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57B96-48A5-C0F2-25FB-1F97F1ADF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Основні поняття: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E84AF-1740-AC76-DB1F-9EFBD9562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800" dirty="0"/>
              <a:t>Причини виникнення гострих ускладнень цукрового діабету 2-го типу. Клінічні прояви гострих ускладнень цукрового діабету 2-го типу. Гострі та хронічні ускладнення цукрового діабету 2-го типу. Основні принципи лікування пацієнтів з гострими ускладненнями цукрового діабету 2-го типу.</a:t>
            </a:r>
          </a:p>
        </p:txBody>
      </p:sp>
    </p:spTree>
    <p:extLst>
      <p:ext uri="{BB962C8B-B14F-4D97-AF65-F5344CB8AC3E}">
        <p14:creationId xmlns:p14="http://schemas.microsoft.com/office/powerpoint/2010/main" val="2493407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0E26B57-DC95-80BA-F314-B653020B0778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1554480" y="822960"/>
            <a:ext cx="9926320" cy="5273040"/>
          </a:xfrm>
        </p:spPr>
        <p:txBody>
          <a:bodyPr/>
          <a:lstStyle/>
          <a:p>
            <a:r>
              <a:rPr lang="uk-UA" altLang="ru-RU" sz="4000" b="1" dirty="0">
                <a:solidFill>
                  <a:schemeClr val="hlink"/>
                </a:solidFill>
              </a:rPr>
              <a:t>Кома </a:t>
            </a:r>
            <a:r>
              <a:rPr lang="uk-UA" altLang="ru-RU" sz="4000" b="1" dirty="0"/>
              <a:t>– термінальний стан</a:t>
            </a:r>
            <a:r>
              <a:rPr lang="ru-RU" altLang="ru-RU" sz="4000" b="1" dirty="0"/>
              <a:t>, в </a:t>
            </a:r>
            <a:r>
              <a:rPr lang="ru-RU" altLang="ru-RU" sz="4000" b="1" dirty="0" err="1"/>
              <a:t>основі</a:t>
            </a:r>
            <a:r>
              <a:rPr lang="ru-RU" altLang="ru-RU" sz="4000" b="1" dirty="0"/>
              <a:t> </a:t>
            </a:r>
            <a:r>
              <a:rPr lang="ru-RU" altLang="ru-RU" sz="4000" b="1" dirty="0" err="1"/>
              <a:t>якого</a:t>
            </a:r>
            <a:r>
              <a:rPr lang="ru-RU" altLang="ru-RU" sz="4000" b="1" dirty="0"/>
              <a:t> </a:t>
            </a:r>
            <a:r>
              <a:rPr lang="ru-RU" altLang="ru-RU" sz="4000" b="1" dirty="0" err="1"/>
              <a:t>лежить</a:t>
            </a:r>
            <a:r>
              <a:rPr lang="ru-RU" altLang="ru-RU" sz="4000" b="1" dirty="0"/>
              <a:t> </a:t>
            </a:r>
            <a:r>
              <a:rPr lang="ru-RU" altLang="ru-RU" sz="4000" b="1" dirty="0" err="1"/>
              <a:t>глибоке</a:t>
            </a:r>
            <a:r>
              <a:rPr lang="ru-RU" altLang="ru-RU" sz="4000" b="1" dirty="0"/>
              <a:t> </a:t>
            </a:r>
            <a:r>
              <a:rPr lang="ru-RU" altLang="ru-RU" sz="4000" b="1" dirty="0" err="1"/>
              <a:t>гальмування</a:t>
            </a:r>
            <a:r>
              <a:rPr lang="ru-RU" altLang="ru-RU" sz="4000" b="1" dirty="0"/>
              <a:t> </a:t>
            </a:r>
            <a:r>
              <a:rPr lang="ru-RU" altLang="ru-RU" sz="4000" b="1" dirty="0" err="1"/>
              <a:t>нервової</a:t>
            </a:r>
            <a:r>
              <a:rPr lang="ru-RU" altLang="ru-RU" sz="4000" b="1" dirty="0"/>
              <a:t> </a:t>
            </a:r>
            <a:r>
              <a:rPr lang="ru-RU" altLang="ru-RU" sz="4000" b="1" dirty="0" err="1"/>
              <a:t>системи</a:t>
            </a:r>
            <a:r>
              <a:rPr lang="ru-RU" altLang="ru-RU" sz="4000" b="1" dirty="0"/>
              <a:t> з </a:t>
            </a:r>
            <a:r>
              <a:rPr lang="ru-RU" altLang="ru-RU" sz="4000" b="1" dirty="0" err="1"/>
              <a:t>порушенням</a:t>
            </a:r>
            <a:r>
              <a:rPr lang="ru-RU" altLang="ru-RU" sz="4000" b="1" dirty="0"/>
              <a:t> акту </a:t>
            </a:r>
            <a:r>
              <a:rPr lang="ru-RU" altLang="ru-RU" sz="4000" b="1" dirty="0" err="1"/>
              <a:t>ковтання</a:t>
            </a:r>
            <a:r>
              <a:rPr lang="ru-RU" altLang="ru-RU" sz="4000" b="1" dirty="0"/>
              <a:t>, </a:t>
            </a:r>
            <a:r>
              <a:rPr lang="ru-RU" altLang="ru-RU" sz="4000" b="1" dirty="0" err="1"/>
              <a:t>функції</a:t>
            </a:r>
            <a:r>
              <a:rPr lang="ru-RU" altLang="ru-RU" sz="4000" b="1" dirty="0"/>
              <a:t> </a:t>
            </a:r>
            <a:r>
              <a:rPr lang="ru-RU" altLang="ru-RU" sz="4000" b="1" dirty="0" err="1"/>
              <a:t>тазових</a:t>
            </a:r>
            <a:r>
              <a:rPr lang="ru-RU" altLang="ru-RU" sz="4000" b="1" dirty="0"/>
              <a:t> </a:t>
            </a:r>
            <a:r>
              <a:rPr lang="ru-RU" altLang="ru-RU" sz="4000" b="1" dirty="0" err="1"/>
              <a:t>органів</a:t>
            </a:r>
            <a:r>
              <a:rPr lang="ru-RU" altLang="ru-RU" sz="4000" b="1" dirty="0"/>
              <a:t>, </a:t>
            </a:r>
            <a:r>
              <a:rPr lang="ru-RU" altLang="ru-RU" sz="4000" b="1" dirty="0" err="1"/>
              <a:t>втратою</a:t>
            </a:r>
            <a:r>
              <a:rPr lang="ru-RU" altLang="ru-RU" sz="4000" b="1" dirty="0"/>
              <a:t> </a:t>
            </a:r>
            <a:r>
              <a:rPr lang="ru-RU" altLang="ru-RU" sz="4000" b="1" dirty="0" err="1"/>
              <a:t>свідомості</a:t>
            </a:r>
            <a:r>
              <a:rPr lang="ru-RU" altLang="ru-RU" sz="4000" b="1" dirty="0"/>
              <a:t>.</a:t>
            </a:r>
          </a:p>
          <a:p>
            <a:endParaRPr lang="uk-U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0B735F-9684-F2C5-F601-B198297DF9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57" b="95636" l="1883" r="97699">
                        <a14:foregroundMark x1="21339" y1="9108" x2="39121" y2="6641"/>
                        <a14:foregroundMark x1="39121" y1="6641" x2="40167" y2="12903"/>
                        <a14:foregroundMark x1="24268" y1="3036" x2="36402" y2="3416"/>
                        <a14:foregroundMark x1="11715" y1="82163" x2="29289" y2="89374"/>
                        <a14:foregroundMark x1="29289" y1="89374" x2="47280" y2="86528"/>
                        <a14:foregroundMark x1="47280" y1="86528" x2="50000" y2="88994"/>
                        <a14:foregroundMark x1="9623" y1="81214" x2="17573" y2="94877"/>
                        <a14:foregroundMark x1="17573" y1="94877" x2="32845" y2="93738"/>
                        <a14:foregroundMark x1="10879" y1="86148" x2="24477" y2="96015"/>
                        <a14:foregroundMark x1="7113" y1="83112" x2="8159" y2="96015"/>
                        <a14:foregroundMark x1="3975" y1="88805" x2="2301" y2="94687"/>
                        <a14:foregroundMark x1="53766" y1="87476" x2="61088" y2="85579"/>
                        <a14:foregroundMark x1="47490" y1="93548" x2="63598" y2="84250"/>
                        <a14:foregroundMark x1="57950" y1="89374" x2="65272" y2="85009"/>
                        <a14:foregroundMark x1="62134" y1="12144" x2="83264" y2="14042"/>
                        <a14:foregroundMark x1="83264" y1="14042" x2="84937" y2="14991"/>
                        <a14:foregroundMark x1="88703" y1="17837" x2="92469" y2="22011"/>
                        <a14:foregroundMark x1="96653" y1="28083" x2="97699" y2="328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8689" y="3645130"/>
            <a:ext cx="2914141" cy="3212870"/>
          </a:xfrm>
          <a:prstGeom prst="rect">
            <a:avLst/>
          </a:prstGeom>
        </p:spPr>
      </p:pic>
    </p:spTree>
  </p:cSld>
  <p:clrMapOvr>
    <a:masterClrMapping/>
  </p:clrMapOvr>
  <p:transition spd="med">
    <p:cover dir="l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FEE95B-656A-00A9-B2C2-0B42576E9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6647" y="2763520"/>
            <a:ext cx="6585353" cy="3911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72642A-8D89-59D5-3726-1470F68D4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Коматозні</a:t>
            </a:r>
            <a:r>
              <a:rPr lang="ru-RU" dirty="0"/>
              <a:t> </a:t>
            </a:r>
            <a:r>
              <a:rPr lang="ru-RU" dirty="0" err="1"/>
              <a:t>стани</a:t>
            </a:r>
            <a:r>
              <a:rPr lang="ru-RU" dirty="0"/>
              <a:t> при</a:t>
            </a:r>
            <a:br>
              <a:rPr lang="ru-RU" dirty="0"/>
            </a:br>
            <a:r>
              <a:rPr lang="ru-RU" dirty="0" err="1"/>
              <a:t>цукровому</a:t>
            </a:r>
            <a:r>
              <a:rPr lang="ru-RU" dirty="0"/>
              <a:t> </a:t>
            </a:r>
            <a:r>
              <a:rPr lang="ru-RU" dirty="0" err="1"/>
              <a:t>діабеті</a:t>
            </a: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0C76F8-F23D-2ACE-6FBC-56732C604F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184473"/>
            <a:ext cx="9613861" cy="3599316"/>
          </a:xfrm>
        </p:spPr>
        <p:txBody>
          <a:bodyPr/>
          <a:lstStyle/>
          <a:p>
            <a:r>
              <a:rPr lang="ru-RU" sz="3200" dirty="0" err="1"/>
              <a:t>Кетоацидотична</a:t>
            </a:r>
            <a:r>
              <a:rPr lang="ru-RU" sz="3200" dirty="0"/>
              <a:t> кома</a:t>
            </a:r>
          </a:p>
          <a:p>
            <a:r>
              <a:rPr lang="ru-RU" sz="3200" dirty="0" err="1"/>
              <a:t>Гіпоглікемічна</a:t>
            </a:r>
            <a:r>
              <a:rPr lang="ru-RU" sz="3200" dirty="0"/>
              <a:t> кома</a:t>
            </a:r>
          </a:p>
          <a:p>
            <a:r>
              <a:rPr lang="ru-RU" sz="3200" dirty="0" err="1"/>
              <a:t>Гіперосмолярна</a:t>
            </a:r>
            <a:r>
              <a:rPr lang="ru-RU" sz="3200" dirty="0"/>
              <a:t> кома</a:t>
            </a:r>
          </a:p>
          <a:p>
            <a:r>
              <a:rPr lang="ru-RU" sz="3200" dirty="0" err="1"/>
              <a:t>Гіперлактатацидемічна</a:t>
            </a:r>
            <a:r>
              <a:rPr lang="ru-RU" sz="3200" dirty="0"/>
              <a:t> кома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21784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01572-88BE-55FA-DBAF-825C7F542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/>
              <a:t>Кетоацидоз</a:t>
            </a:r>
            <a:r>
              <a:rPr lang="uk-UA" dirty="0"/>
              <a:t> і </a:t>
            </a:r>
            <a:r>
              <a:rPr lang="uk-UA" dirty="0" err="1"/>
              <a:t>кетоацидотична</a:t>
            </a:r>
            <a:r>
              <a:rPr lang="uk-UA" dirty="0"/>
              <a:t> кома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CA871-2607-EA92-B0DC-FE147CE69B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uk-UA" dirty="0"/>
              <a:t>Гострий синдром порушень вуглеводного, жирового, білкового та водно-електролітного обмінів та кислотно-лужної рівноваги, які виникають внаслідок раптового та значного дефіциту інсуліну. Характерною ознакою є присутність кетонових тіл у сироватці крові та сечі. Може розвинутись при кожному з типів ЦД, часто є першою маніфестацією ЦД 1-го типу. Дефіцит інсуліну призводить до надмірної продукції глюкози у печінці за рахунок </a:t>
            </a:r>
            <a:r>
              <a:rPr lang="uk-UA" dirty="0" err="1"/>
              <a:t>глюконеогенезу</a:t>
            </a:r>
            <a:r>
              <a:rPr lang="uk-UA" dirty="0"/>
              <a:t> та масивного </a:t>
            </a:r>
            <a:r>
              <a:rPr lang="uk-UA" dirty="0" err="1"/>
              <a:t>ліполізу</a:t>
            </a:r>
            <a:r>
              <a:rPr lang="uk-UA" dirty="0"/>
              <a:t> з утворенням кетонових тіл. Наслідками цього є: гіперглікемія, глюкозурія, осмотичний діурез, зневоднення, електролітні порушення (особливо </a:t>
            </a:r>
            <a:r>
              <a:rPr lang="uk-UA" dirty="0" err="1"/>
              <a:t>гіперкаліємія</a:t>
            </a:r>
            <a:r>
              <a:rPr lang="uk-UA" dirty="0"/>
              <a:t>, при співіснуючому внутрішньоклітинному дефіциті калію) та метаболічний ацидоз. </a:t>
            </a:r>
          </a:p>
        </p:txBody>
      </p:sp>
    </p:spTree>
    <p:extLst>
      <p:ext uri="{BB962C8B-B14F-4D97-AF65-F5344CB8AC3E}">
        <p14:creationId xmlns:p14="http://schemas.microsoft.com/office/powerpoint/2010/main" val="1942111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F1ECD-EC44-6793-8291-6D4875355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Провокуючі фактори: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A2A95-7AB8-5305-B315-2FCB6B982F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переривання </a:t>
            </a:r>
            <a:r>
              <a:rPr lang="uk-UA" dirty="0" err="1"/>
              <a:t>інсулінотерапії</a:t>
            </a:r>
            <a:r>
              <a:rPr lang="uk-UA" dirty="0"/>
              <a:t> (напр., внаслідок захворювання ШКТ, яке призвело до утримання від їжі) або неправильне її застосування, інфекції (бактеріальні, вірусні, грибкові), гострі серцево-судинні захворювання (інфаркт міокарда, ішемічний інсульт), пізнє діагностування ЦД 1-го типу, панкреатит, зловживання алкоголем, вагітність, усі стани, які призводять до раптового зростання потреби в інсуліні.</a:t>
            </a:r>
          </a:p>
        </p:txBody>
      </p:sp>
    </p:spTree>
    <p:extLst>
      <p:ext uri="{BB962C8B-B14F-4D97-AF65-F5344CB8AC3E}">
        <p14:creationId xmlns:p14="http://schemas.microsoft.com/office/powerpoint/2010/main" val="1707986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2AC1D-33DF-8F37-0B5F-C151A2784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КЛІНІЧНА КАРТИНА</a:t>
            </a:r>
            <a:br>
              <a:rPr lang="uk-UA" dirty="0"/>
            </a:b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92000-F428-FFD0-81B7-3A7D2A50BF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uk-UA" dirty="0"/>
          </a:p>
          <a:p>
            <a:r>
              <a:rPr lang="uk-UA" dirty="0"/>
              <a:t>1. </a:t>
            </a:r>
            <a:r>
              <a:rPr lang="en-US" dirty="0"/>
              <a:t>C</a:t>
            </a:r>
            <a:r>
              <a:rPr lang="uk-UA" dirty="0" err="1"/>
              <a:t>уб'єктивні</a:t>
            </a:r>
            <a:r>
              <a:rPr lang="uk-UA" dirty="0"/>
              <a:t> симптоми: надмірна спрага, сухість у роті, поліурія, слабкість, відчуття втоми та сонливість, порушення свідомості до коми включно, запаморочення та біль голови, нудота, блювання, біль у животі, біль у грудній клітці.</a:t>
            </a:r>
          </a:p>
          <a:p>
            <a:endParaRPr lang="uk-UA" dirty="0"/>
          </a:p>
          <a:p>
            <a:r>
              <a:rPr lang="uk-UA" dirty="0"/>
              <a:t>2. Об'єктивні симптоми: гіпотонія, тахікардія, пришвидшене та глибоке, а пізніше, поверхневе дихання, симптоми зневоднення (зниження маси тіла, зменшення еластичності шкіри), зниження сухожильних рефлексів, запах ацетону з рота, гіперемія обличчя, знижений тонус очних яблук, підвищене напруження м’язів черевної стінки (як при перитоніті).</a:t>
            </a:r>
          </a:p>
        </p:txBody>
      </p:sp>
    </p:spTree>
    <p:extLst>
      <p:ext uri="{BB962C8B-B14F-4D97-AF65-F5344CB8AC3E}">
        <p14:creationId xmlns:p14="http://schemas.microsoft.com/office/powerpoint/2010/main" val="3775410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57C8F-DAB7-B28A-00DC-AA2630780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err="1">
                <a:latin typeface="Arial" panose="020B0604020202020204" pitchFamily="34" charset="0"/>
              </a:rPr>
              <a:t>Діагностичні</a:t>
            </a:r>
            <a:r>
              <a:rPr lang="ru-RU" altLang="ru-RU" dirty="0">
                <a:latin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</a:rPr>
              <a:t>критерії</a:t>
            </a:r>
            <a:r>
              <a:rPr lang="ru-RU" altLang="ru-RU" dirty="0">
                <a:latin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</a:rPr>
              <a:t>кетоацидозу</a:t>
            </a:r>
            <a:endParaRPr lang="uk-UA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1981BB0-9B47-7AE8-A676-A0AD605578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3165936"/>
              </p:ext>
            </p:extLst>
          </p:nvPr>
        </p:nvGraphicFramePr>
        <p:xfrm>
          <a:off x="1817496" y="2038640"/>
          <a:ext cx="7356984" cy="481936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839246">
                  <a:extLst>
                    <a:ext uri="{9D8B030D-6E8A-4147-A177-3AD203B41FA5}">
                      <a16:colId xmlns:a16="http://schemas.microsoft.com/office/drawing/2014/main" val="1291709496"/>
                    </a:ext>
                  </a:extLst>
                </a:gridCol>
                <a:gridCol w="1839246">
                  <a:extLst>
                    <a:ext uri="{9D8B030D-6E8A-4147-A177-3AD203B41FA5}">
                      <a16:colId xmlns:a16="http://schemas.microsoft.com/office/drawing/2014/main" val="2757179443"/>
                    </a:ext>
                  </a:extLst>
                </a:gridCol>
                <a:gridCol w="1839246">
                  <a:extLst>
                    <a:ext uri="{9D8B030D-6E8A-4147-A177-3AD203B41FA5}">
                      <a16:colId xmlns:a16="http://schemas.microsoft.com/office/drawing/2014/main" val="24658033"/>
                    </a:ext>
                  </a:extLst>
                </a:gridCol>
                <a:gridCol w="1839246">
                  <a:extLst>
                    <a:ext uri="{9D8B030D-6E8A-4147-A177-3AD203B41FA5}">
                      <a16:colId xmlns:a16="http://schemas.microsoft.com/office/drawing/2014/main" val="1844456270"/>
                    </a:ext>
                  </a:extLst>
                </a:gridCol>
              </a:tblGrid>
              <a:tr h="271431">
                <a:tc>
                  <a:txBody>
                    <a:bodyPr/>
                    <a:lstStyle/>
                    <a:p>
                      <a:pPr fontAlgn="t"/>
                      <a:endParaRPr lang="ru-RU" sz="1200">
                        <a:effectLst/>
                      </a:endParaRPr>
                    </a:p>
                  </a:txBody>
                  <a:tcPr marL="50688" marR="50688" marT="25344" marB="25344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b="1" dirty="0">
                          <a:effectLst/>
                        </a:rPr>
                        <a:t>Легкий</a:t>
                      </a:r>
                      <a:endParaRPr lang="ru-RU" sz="1200" dirty="0">
                        <a:effectLst/>
                      </a:endParaRPr>
                    </a:p>
                  </a:txBody>
                  <a:tcPr marL="50688" marR="50688" marT="25344" marB="25344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b="1">
                          <a:effectLst/>
                        </a:rPr>
                        <a:t>Помірний</a:t>
                      </a:r>
                      <a:endParaRPr lang="ru-RU" sz="1200">
                        <a:effectLst/>
                      </a:endParaRPr>
                    </a:p>
                  </a:txBody>
                  <a:tcPr marL="50688" marR="50688" marT="25344" marB="25344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b="1" dirty="0">
                          <a:effectLst/>
                        </a:rPr>
                        <a:t>Тяжкий</a:t>
                      </a:r>
                      <a:endParaRPr lang="ru-RU" sz="1200" dirty="0">
                        <a:effectLst/>
                      </a:endParaRPr>
                    </a:p>
                  </a:txBody>
                  <a:tcPr marL="50688" marR="50688" marT="25344" marB="25344"/>
                </a:tc>
                <a:extLst>
                  <a:ext uri="{0D108BD9-81ED-4DB2-BD59-A6C34878D82A}">
                    <a16:rowId xmlns:a16="http://schemas.microsoft.com/office/drawing/2014/main" val="3871126752"/>
                  </a:ext>
                </a:extLst>
              </a:tr>
              <a:tr h="475117"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глікемія у ммоль/л (мг/дл)</a:t>
                      </a:r>
                    </a:p>
                  </a:txBody>
                  <a:tcPr marL="50688" marR="50688" marT="25344" marB="25344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&gt;13,9 (&gt;250)</a:t>
                      </a:r>
                    </a:p>
                  </a:txBody>
                  <a:tcPr marL="50688" marR="50688" marT="25344" marB="25344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&gt;13,9 (&gt;250)</a:t>
                      </a:r>
                    </a:p>
                  </a:txBody>
                  <a:tcPr marL="50688" marR="50688" marT="25344" marB="25344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≥22,2 (≥400)</a:t>
                      </a:r>
                    </a:p>
                  </a:txBody>
                  <a:tcPr marL="50688" marR="50688" marT="25344" marB="25344"/>
                </a:tc>
                <a:extLst>
                  <a:ext uri="{0D108BD9-81ED-4DB2-BD59-A6C34878D82A}">
                    <a16:rowId xmlns:a16="http://schemas.microsoft.com/office/drawing/2014/main" val="1704984297"/>
                  </a:ext>
                </a:extLst>
              </a:tr>
              <a:tr h="475117">
                <a:tc>
                  <a:txBody>
                    <a:bodyPr/>
                    <a:lstStyle/>
                    <a:p>
                      <a:pPr fontAlgn="t"/>
                      <a:r>
                        <a:rPr lang="en-US" sz="1200">
                          <a:effectLst/>
                        </a:rPr>
                        <a:t>pH </a:t>
                      </a:r>
                      <a:r>
                        <a:rPr lang="ru-RU" sz="1200">
                          <a:effectLst/>
                        </a:rPr>
                        <a:t>артеріальної крові</a:t>
                      </a:r>
                    </a:p>
                  </a:txBody>
                  <a:tcPr marL="50688" marR="50688" marT="25344" marB="25344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7,25–7,30</a:t>
                      </a:r>
                    </a:p>
                  </a:txBody>
                  <a:tcPr marL="50688" marR="50688" marT="25344" marB="25344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7,00–7,24</a:t>
                      </a:r>
                    </a:p>
                  </a:txBody>
                  <a:tcPr marL="50688" marR="50688" marT="25344" marB="25344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&lt;7,0</a:t>
                      </a:r>
                    </a:p>
                  </a:txBody>
                  <a:tcPr marL="50688" marR="50688" marT="25344" marB="25344"/>
                </a:tc>
                <a:extLst>
                  <a:ext uri="{0D108BD9-81ED-4DB2-BD59-A6C34878D82A}">
                    <a16:rowId xmlns:a16="http://schemas.microsoft.com/office/drawing/2014/main" val="908883800"/>
                  </a:ext>
                </a:extLst>
              </a:tr>
              <a:tr h="882488"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концентрація гідрокарбонатів в сироватці крові (ммоль/л)</a:t>
                      </a:r>
                    </a:p>
                  </a:txBody>
                  <a:tcPr marL="50688" marR="50688" marT="25344" marB="25344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15–18</a:t>
                      </a:r>
                    </a:p>
                  </a:txBody>
                  <a:tcPr marL="50688" marR="50688" marT="25344" marB="25344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10–15</a:t>
                      </a:r>
                    </a:p>
                  </a:txBody>
                  <a:tcPr marL="50688" marR="50688" marT="25344" marB="25344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&lt;10</a:t>
                      </a:r>
                    </a:p>
                  </a:txBody>
                  <a:tcPr marL="50688" marR="50688" marT="25344" marB="25344"/>
                </a:tc>
                <a:extLst>
                  <a:ext uri="{0D108BD9-81ED-4DB2-BD59-A6C34878D82A}">
                    <a16:rowId xmlns:a16="http://schemas.microsoft.com/office/drawing/2014/main" val="1757853959"/>
                  </a:ext>
                </a:extLst>
              </a:tr>
              <a:tr h="882488">
                <a:tc>
                  <a:txBody>
                    <a:bodyPr/>
                    <a:lstStyle/>
                    <a:p>
                      <a:pPr fontAlgn="t"/>
                      <a:endParaRPr lang="ru-RU" sz="1200">
                        <a:effectLst/>
                      </a:endParaRPr>
                    </a:p>
                    <a:p>
                      <a:pPr fontAlgn="t"/>
                      <a:r>
                        <a:rPr lang="ru-RU" sz="1200">
                          <a:effectLst/>
                        </a:rPr>
                        <a:t>кетонові тіла в сечі і/або сироватці крові</a:t>
                      </a:r>
                    </a:p>
                  </a:txBody>
                  <a:tcPr marL="50688" marR="50688" marT="25344" marB="25344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присутні</a:t>
                      </a:r>
                    </a:p>
                  </a:txBody>
                  <a:tcPr marL="50688" marR="50688" marT="25344" marB="25344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присутні</a:t>
                      </a:r>
                    </a:p>
                  </a:txBody>
                  <a:tcPr marL="50688" marR="50688" marT="25344" marB="25344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err="1">
                          <a:effectLst/>
                        </a:rPr>
                        <a:t>присутні</a:t>
                      </a:r>
                      <a:endParaRPr lang="ru-RU" sz="1200" dirty="0">
                        <a:effectLst/>
                      </a:endParaRPr>
                    </a:p>
                  </a:txBody>
                  <a:tcPr marL="50688" marR="50688" marT="25344" marB="25344"/>
                </a:tc>
                <a:extLst>
                  <a:ext uri="{0D108BD9-81ED-4DB2-BD59-A6C34878D82A}">
                    <a16:rowId xmlns:a16="http://schemas.microsoft.com/office/drawing/2014/main" val="1312537949"/>
                  </a:ext>
                </a:extLst>
              </a:tr>
              <a:tr h="475117"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аніонний інтервал (ммоль/л)</a:t>
                      </a:r>
                      <a:r>
                        <a:rPr lang="ru-RU" sz="1200" baseline="30000">
                          <a:effectLst/>
                        </a:rPr>
                        <a:t>а</a:t>
                      </a:r>
                      <a:endParaRPr lang="ru-RU" sz="1200">
                        <a:effectLst/>
                      </a:endParaRPr>
                    </a:p>
                  </a:txBody>
                  <a:tcPr marL="50688" marR="50688" marT="25344" marB="25344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&gt;10</a:t>
                      </a:r>
                    </a:p>
                  </a:txBody>
                  <a:tcPr marL="50688" marR="50688" marT="25344" marB="25344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&gt;12</a:t>
                      </a:r>
                    </a:p>
                  </a:txBody>
                  <a:tcPr marL="50688" marR="50688" marT="25344" marB="25344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&gt;12</a:t>
                      </a:r>
                    </a:p>
                  </a:txBody>
                  <a:tcPr marL="50688" marR="50688" marT="25344" marB="25344"/>
                </a:tc>
                <a:extLst>
                  <a:ext uri="{0D108BD9-81ED-4DB2-BD59-A6C34878D82A}">
                    <a16:rowId xmlns:a16="http://schemas.microsoft.com/office/drawing/2014/main" val="2184875829"/>
                  </a:ext>
                </a:extLst>
              </a:tr>
              <a:tr h="678802"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порушення свідомості</a:t>
                      </a:r>
                    </a:p>
                  </a:txBody>
                  <a:tcPr marL="50688" marR="50688" marT="25344" marB="25344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хворий притомний</a:t>
                      </a:r>
                    </a:p>
                  </a:txBody>
                  <a:tcPr marL="50688" marR="50688" marT="25344" marB="25344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>
                          <a:effectLst/>
                        </a:rPr>
                        <a:t>хворий притомний, може бути дезорієнтованим</a:t>
                      </a:r>
                    </a:p>
                  </a:txBody>
                  <a:tcPr marL="50688" marR="50688" marT="25344" marB="25344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effectLst/>
                        </a:rPr>
                        <a:t>кома</a:t>
                      </a:r>
                    </a:p>
                  </a:txBody>
                  <a:tcPr marL="50688" marR="50688" marT="25344" marB="25344"/>
                </a:tc>
                <a:extLst>
                  <a:ext uri="{0D108BD9-81ED-4DB2-BD59-A6C34878D82A}">
                    <a16:rowId xmlns:a16="http://schemas.microsoft.com/office/drawing/2014/main" val="1346370172"/>
                  </a:ext>
                </a:extLst>
              </a:tr>
              <a:tr h="678802">
                <a:tc gridSpan="4">
                  <a:txBody>
                    <a:bodyPr/>
                    <a:lstStyle/>
                    <a:p>
                      <a:pPr fontAlgn="t"/>
                      <a:r>
                        <a:rPr lang="ru-RU" sz="1200" baseline="30000" dirty="0">
                          <a:effectLst/>
                        </a:rPr>
                        <a:t>a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err="1">
                          <a:effectLst/>
                        </a:rPr>
                        <a:t>Розрахована</a:t>
                      </a:r>
                      <a:r>
                        <a:rPr lang="ru-RU" sz="1200" dirty="0">
                          <a:effectLst/>
                        </a:rPr>
                        <a:t> за формулою, у </a:t>
                      </a:r>
                      <a:r>
                        <a:rPr lang="ru-RU" sz="1200" dirty="0" err="1">
                          <a:effectLst/>
                        </a:rPr>
                        <a:t>якій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використовують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виміряну</a:t>
                      </a:r>
                      <a:r>
                        <a:rPr lang="ru-RU" sz="1200" dirty="0">
                          <a:effectLst/>
                        </a:rPr>
                        <a:t>, а не </a:t>
                      </a:r>
                      <a:r>
                        <a:rPr lang="ru-RU" sz="1200" dirty="0" err="1">
                          <a:effectLst/>
                        </a:rPr>
                        <a:t>скориговану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концентрацію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натрію</a:t>
                      </a:r>
                      <a:r>
                        <a:rPr lang="ru-RU" sz="1200" dirty="0">
                          <a:effectLst/>
                        </a:rPr>
                        <a:t>: </a:t>
                      </a:r>
                      <a:r>
                        <a:rPr lang="ru-RU" sz="1200" dirty="0" err="1">
                          <a:effectLst/>
                        </a:rPr>
                        <a:t>концентрація</a:t>
                      </a:r>
                      <a:r>
                        <a:rPr lang="ru-RU" sz="1200" dirty="0">
                          <a:effectLst/>
                        </a:rPr>
                        <a:t> в </a:t>
                      </a:r>
                      <a:r>
                        <a:rPr lang="ru-RU" sz="1200" dirty="0" err="1">
                          <a:effectLst/>
                        </a:rPr>
                        <a:t>сироватці</a:t>
                      </a:r>
                      <a:r>
                        <a:rPr lang="ru-RU" sz="1200" dirty="0">
                          <a:effectLst/>
                        </a:rPr>
                        <a:t> Na</a:t>
                      </a:r>
                      <a:r>
                        <a:rPr lang="ru-RU" sz="1200" baseline="30000" dirty="0">
                          <a:effectLst/>
                        </a:rPr>
                        <a:t>+</a:t>
                      </a:r>
                      <a:r>
                        <a:rPr lang="ru-RU" sz="1200" dirty="0">
                          <a:effectLst/>
                        </a:rPr>
                        <a:t> (ммоль/л) – [</a:t>
                      </a:r>
                      <a:r>
                        <a:rPr lang="ru-RU" sz="1200" dirty="0" err="1">
                          <a:effectLst/>
                        </a:rPr>
                        <a:t>Cl</a:t>
                      </a:r>
                      <a:r>
                        <a:rPr lang="ru-RU" sz="1200" baseline="30000" dirty="0">
                          <a:effectLst/>
                        </a:rPr>
                        <a:t>–</a:t>
                      </a:r>
                      <a:r>
                        <a:rPr lang="ru-RU" sz="1200" dirty="0">
                          <a:effectLst/>
                        </a:rPr>
                        <a:t> (ммоль/л) + HCO3</a:t>
                      </a:r>
                      <a:r>
                        <a:rPr lang="ru-RU" sz="1200" baseline="30000" dirty="0">
                          <a:effectLst/>
                        </a:rPr>
                        <a:t>–</a:t>
                      </a:r>
                      <a:r>
                        <a:rPr lang="ru-RU" sz="1200" dirty="0">
                          <a:effectLst/>
                        </a:rPr>
                        <a:t> (ммоль/л)].</a:t>
                      </a:r>
                    </a:p>
                  </a:txBody>
                  <a:tcPr marL="50688" marR="50688" marT="25344" marB="25344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669364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435EA728-5602-9FED-46B7-7CB01CEA2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487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263771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CEFFD-F447-2B6A-1CEE-6F16C9F97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ЛІКУВАННЯ</a:t>
            </a:r>
            <a:br>
              <a:rPr lang="uk-UA" dirty="0"/>
            </a:b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037947-A0A1-0D00-9CC1-3D8989F34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043607"/>
          </a:xfrm>
        </p:spPr>
        <p:txBody>
          <a:bodyPr>
            <a:normAutofit fontScale="70000" lnSpcReduction="20000"/>
          </a:bodyPr>
          <a:lstStyle/>
          <a:p>
            <a:r>
              <a:rPr lang="uk-UA" dirty="0"/>
              <a:t>1. Проведення </a:t>
            </a:r>
            <a:r>
              <a:rPr lang="uk-UA" dirty="0" err="1"/>
              <a:t>регідратації</a:t>
            </a:r>
            <a:r>
              <a:rPr lang="uk-UA" dirty="0"/>
              <a:t> — необхідно перелити 6–10 л розчинів в/в впродовж 24 год:</a:t>
            </a:r>
          </a:p>
          <a:p>
            <a:r>
              <a:rPr lang="uk-UA" dirty="0"/>
              <a:t>1) 1000 мл 0,9 % </a:t>
            </a:r>
            <a:r>
              <a:rPr lang="en-US" dirty="0"/>
              <a:t>NaCl </a:t>
            </a:r>
            <a:r>
              <a:rPr lang="uk-UA" dirty="0"/>
              <a:t>в/в впродовж 1 год;</a:t>
            </a:r>
          </a:p>
          <a:p>
            <a:r>
              <a:rPr lang="uk-UA" dirty="0"/>
              <a:t>2) 500 мл/год 0,9 % </a:t>
            </a:r>
            <a:r>
              <a:rPr lang="en-US" dirty="0"/>
              <a:t>NaCl </a:t>
            </a:r>
            <a:r>
              <a:rPr lang="uk-UA" dirty="0"/>
              <a:t>в/в протягом наступних 4-х год;</a:t>
            </a:r>
          </a:p>
          <a:p>
            <a:r>
              <a:rPr lang="uk-UA" dirty="0"/>
              <a:t>3) у подальшому 250 мл/год 0,9 % </a:t>
            </a:r>
            <a:r>
              <a:rPr lang="en-US" dirty="0"/>
              <a:t>NaCl </a:t>
            </a:r>
            <a:r>
              <a:rPr lang="uk-UA" dirty="0"/>
              <a:t>в/в включно до нормалізації рівноваги кислотно-лужного обміну;</a:t>
            </a:r>
          </a:p>
          <a:p>
            <a:r>
              <a:rPr lang="uk-UA" dirty="0"/>
              <a:t>4) коли глікемія &lt;13,9 ммоль/л (250 мг/</a:t>
            </a:r>
            <a:r>
              <a:rPr lang="uk-UA" dirty="0" err="1"/>
              <a:t>дл</a:t>
            </a:r>
            <a:r>
              <a:rPr lang="uk-UA" dirty="0"/>
              <a:t>) → додатково призначте в/в </a:t>
            </a:r>
            <a:r>
              <a:rPr lang="uk-UA" dirty="0" err="1"/>
              <a:t>інфузію</a:t>
            </a:r>
            <a:r>
              <a:rPr lang="uk-UA" dirty="0"/>
              <a:t> 5 % розчину глюкози 100 мл/год (при посиленому катаболізмі – напр., інфекція, гіпертиреоз, вагітність – застосовуйте в/в </a:t>
            </a:r>
            <a:r>
              <a:rPr lang="uk-UA" dirty="0" err="1"/>
              <a:t>інфузію</a:t>
            </a:r>
            <a:r>
              <a:rPr lang="uk-UA" dirty="0"/>
              <a:t> 10 % розчину глюкози 70 мл/год);</a:t>
            </a:r>
          </a:p>
          <a:p>
            <a:r>
              <a:rPr lang="uk-UA" dirty="0"/>
              <a:t>5) після додання розчину глюкози, якщо минуло ≥24 год від початку лікування, потрібно зменшити швидкість в/в </a:t>
            </a:r>
            <a:r>
              <a:rPr lang="uk-UA" dirty="0" err="1"/>
              <a:t>інфузії</a:t>
            </a:r>
            <a:r>
              <a:rPr lang="uk-UA" dirty="0"/>
              <a:t> 0,9 % </a:t>
            </a:r>
            <a:r>
              <a:rPr lang="en-US" dirty="0"/>
              <a:t>NaCl </a:t>
            </a:r>
            <a:r>
              <a:rPr lang="uk-UA" dirty="0"/>
              <a:t>до 150 мл/год;</a:t>
            </a:r>
          </a:p>
          <a:p>
            <a:r>
              <a:rPr lang="uk-UA" dirty="0"/>
              <a:t>6) у випадку </a:t>
            </a:r>
            <a:r>
              <a:rPr lang="uk-UA" dirty="0" err="1"/>
              <a:t>гіпернатріємії</a:t>
            </a:r>
            <a:r>
              <a:rPr lang="uk-UA" dirty="0"/>
              <a:t> &gt;150 ммоль/л → застосуйте 0,45 % </a:t>
            </a:r>
            <a:r>
              <a:rPr lang="en-US" dirty="0"/>
              <a:t>NaCl </a:t>
            </a:r>
            <a:r>
              <a:rPr lang="uk-UA" dirty="0"/>
              <a:t>до моменту її ліквідації — розрахуйте реальну (скориговану) концентрацію натрію, використовуючи формулу: скоригована концентрація </a:t>
            </a:r>
            <a:r>
              <a:rPr lang="en-US" dirty="0"/>
              <a:t>Na (</a:t>
            </a:r>
            <a:r>
              <a:rPr lang="uk-UA" dirty="0"/>
              <a:t>ммоль/л) = визначена концентрація </a:t>
            </a:r>
            <a:r>
              <a:rPr lang="en-US" dirty="0"/>
              <a:t>Na (</a:t>
            </a:r>
            <a:r>
              <a:rPr lang="uk-UA" dirty="0"/>
              <a:t>ммоль/л) + 2 × [(концентрація глюкози в ммоль/л — 5,6)/5,6]; у разі, якщо 0,45 % </a:t>
            </a:r>
            <a:r>
              <a:rPr lang="en-US" dirty="0"/>
              <a:t>NaCl </a:t>
            </a:r>
            <a:r>
              <a:rPr lang="uk-UA" dirty="0"/>
              <a:t>недоступний, можна через один в/в катетер приєднати 2 </a:t>
            </a:r>
            <a:r>
              <a:rPr lang="uk-UA" dirty="0" err="1"/>
              <a:t>інфузійні</a:t>
            </a:r>
            <a:r>
              <a:rPr lang="uk-UA" dirty="0"/>
              <a:t> розчини: 0,9 % </a:t>
            </a:r>
            <a:r>
              <a:rPr lang="en-US" dirty="0"/>
              <a:t>NaCl </a:t>
            </a:r>
            <a:r>
              <a:rPr lang="uk-UA" dirty="0"/>
              <a:t>і воду для ін’єкцій, та розпочати </a:t>
            </a:r>
            <a:r>
              <a:rPr lang="uk-UA" dirty="0" err="1"/>
              <a:t>інфузію</a:t>
            </a:r>
            <a:r>
              <a:rPr lang="uk-UA" dirty="0"/>
              <a:t> з однаковою швидкістю.</a:t>
            </a:r>
          </a:p>
        </p:txBody>
      </p:sp>
    </p:spTree>
    <p:extLst>
      <p:ext uri="{BB962C8B-B14F-4D97-AF65-F5344CB8AC3E}">
        <p14:creationId xmlns:p14="http://schemas.microsoft.com/office/powerpoint/2010/main" val="1864949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558AE-4033-A5D2-1795-5D4BE7086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4A2C8D-5C71-E7F0-BE6E-4E206DDC1C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dirty="0"/>
              <a:t>2. Зменшення гіперглікемії — слід розпочати в/в </a:t>
            </a:r>
            <a:r>
              <a:rPr lang="uk-UA" dirty="0" err="1"/>
              <a:t>інсулінотерапію</a:t>
            </a:r>
            <a:r>
              <a:rPr lang="uk-UA" dirty="0"/>
              <a:t> (застосовується інсулін короткої дії):</a:t>
            </a:r>
          </a:p>
          <a:p>
            <a:r>
              <a:rPr lang="uk-UA" dirty="0"/>
              <a:t>1) спочатку ввести в/в 0,1 ОД/кг маси тіла (4–8 ОД);</a:t>
            </a:r>
          </a:p>
          <a:p>
            <a:r>
              <a:rPr lang="uk-UA" dirty="0"/>
              <a:t>2) слід негайно розпочати постійну в/в </a:t>
            </a:r>
            <a:r>
              <a:rPr lang="uk-UA" dirty="0" err="1"/>
              <a:t>інфузію</a:t>
            </a:r>
            <a:r>
              <a:rPr lang="uk-UA" dirty="0"/>
              <a:t> 0,1 ОД/кг маси тіла/год (4–8 ОД/год) та щогодини </a:t>
            </a:r>
            <a:r>
              <a:rPr lang="uk-UA" dirty="0" err="1"/>
              <a:t>моніторувати</a:t>
            </a:r>
            <a:r>
              <a:rPr lang="uk-UA" dirty="0"/>
              <a:t> глікемію;</a:t>
            </a:r>
          </a:p>
          <a:p>
            <a:r>
              <a:rPr lang="uk-UA" dirty="0"/>
              <a:t>3) необхідно зберігати постійне зниження глікемії до рівня 2,8–3,9 ммоль/л/год (50–70 мг/</a:t>
            </a:r>
            <a:r>
              <a:rPr lang="uk-UA" dirty="0" err="1"/>
              <a:t>дл</a:t>
            </a:r>
            <a:r>
              <a:rPr lang="uk-UA" dirty="0"/>
              <a:t>/год), </a:t>
            </a:r>
            <a:r>
              <a:rPr lang="uk-UA" dirty="0" err="1"/>
              <a:t>макс</a:t>
            </a:r>
            <a:r>
              <a:rPr lang="uk-UA" dirty="0"/>
              <a:t>. до 5,6 ммоль/л/год (100 мг/</a:t>
            </a:r>
            <a:r>
              <a:rPr lang="uk-UA" dirty="0" err="1"/>
              <a:t>дл</a:t>
            </a:r>
            <a:r>
              <a:rPr lang="uk-UA" dirty="0"/>
              <a:t>/год), змінюючи дози інсуліну; якщо протягом 1 год не </a:t>
            </a:r>
            <a:r>
              <a:rPr lang="uk-UA" dirty="0" err="1"/>
              <a:t>вібулось</a:t>
            </a:r>
            <a:r>
              <a:rPr lang="uk-UA" dirty="0"/>
              <a:t> очікуване зниження глікемії → збільште дозу інсуліну (можна подвоїти), знову оцініть ефективність лікування через 1 год та, відповідно, модифікуйте дозу інсуліну. При глікемії &lt;13,9 ммоль/л (250 мг/</a:t>
            </a:r>
            <a:r>
              <a:rPr lang="uk-UA" dirty="0" err="1"/>
              <a:t>дл</a:t>
            </a:r>
            <a:r>
              <a:rPr lang="uk-UA" dirty="0"/>
              <a:t>) доєднайте в/в </a:t>
            </a:r>
            <a:r>
              <a:rPr lang="uk-UA" dirty="0" err="1"/>
              <a:t>інфузію</a:t>
            </a:r>
            <a:r>
              <a:rPr lang="uk-UA" dirty="0"/>
              <a:t> 5% глюкози.</a:t>
            </a:r>
          </a:p>
        </p:txBody>
      </p:sp>
    </p:spTree>
    <p:extLst>
      <p:ext uri="{BB962C8B-B14F-4D97-AF65-F5344CB8AC3E}">
        <p14:creationId xmlns:p14="http://schemas.microsoft.com/office/powerpoint/2010/main" val="19906929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F2810-352E-F10F-E070-A7490ED06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80C660-B5CF-2E34-FABA-703666721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021912"/>
            <a:ext cx="9613861" cy="4643048"/>
          </a:xfrm>
        </p:spPr>
        <p:txBody>
          <a:bodyPr>
            <a:normAutofit fontScale="62500" lnSpcReduction="20000"/>
          </a:bodyPr>
          <a:lstStyle/>
          <a:p>
            <a:r>
              <a:rPr lang="uk-UA" dirty="0"/>
              <a:t>3. Поповнення дефіциту калію:</a:t>
            </a:r>
          </a:p>
          <a:p>
            <a:r>
              <a:rPr lang="uk-UA" dirty="0"/>
              <a:t>1) якщо </a:t>
            </a:r>
            <a:r>
              <a:rPr lang="uk-UA" dirty="0" err="1"/>
              <a:t>каліємія</a:t>
            </a:r>
            <a:r>
              <a:rPr lang="uk-UA" dirty="0"/>
              <a:t> ≤5,5 ммоль/л, почніть в/в введення </a:t>
            </a:r>
            <a:r>
              <a:rPr lang="en-US" dirty="0" err="1"/>
              <a:t>KCl</a:t>
            </a:r>
            <a:r>
              <a:rPr lang="en-US" dirty="0"/>
              <a:t>:</a:t>
            </a:r>
          </a:p>
          <a:p>
            <a:r>
              <a:rPr lang="en-US" dirty="0"/>
              <a:t>a) &lt;3 </a:t>
            </a:r>
            <a:r>
              <a:rPr lang="uk-UA" dirty="0"/>
              <a:t>ммоль/л → 25 ммоль/год </a:t>
            </a:r>
            <a:r>
              <a:rPr lang="en-US" dirty="0" err="1"/>
              <a:t>KCl</a:t>
            </a:r>
            <a:r>
              <a:rPr lang="en-US" dirty="0"/>
              <a:t> (</a:t>
            </a:r>
            <a:r>
              <a:rPr lang="uk-UA" dirty="0" err="1"/>
              <a:t>інфузія</a:t>
            </a:r>
            <a:r>
              <a:rPr lang="uk-UA" dirty="0"/>
              <a:t> через центральний катетер або через дві периферичні вени), на годину припиніть введення інсуліну;</a:t>
            </a:r>
          </a:p>
          <a:p>
            <a:r>
              <a:rPr lang="uk-UA" dirty="0"/>
              <a:t>б) 3–4 ммоль/л → 15–20 ммоль/год </a:t>
            </a:r>
            <a:r>
              <a:rPr lang="en-US" dirty="0" err="1"/>
              <a:t>KCl</a:t>
            </a:r>
            <a:r>
              <a:rPr lang="en-US" dirty="0"/>
              <a:t>;</a:t>
            </a:r>
          </a:p>
          <a:p>
            <a:r>
              <a:rPr lang="uk-UA" dirty="0"/>
              <a:t>в) 4–5 ммоль/л → 10–15 ммоль/год </a:t>
            </a:r>
            <a:r>
              <a:rPr lang="en-US" dirty="0" err="1"/>
              <a:t>KCl</a:t>
            </a:r>
            <a:r>
              <a:rPr lang="en-US" dirty="0"/>
              <a:t>;</a:t>
            </a:r>
          </a:p>
          <a:p>
            <a:r>
              <a:rPr lang="uk-UA" dirty="0"/>
              <a:t>г) 5–5,5 ммоль/л → 5–10 ммоль/год </a:t>
            </a:r>
            <a:r>
              <a:rPr lang="en-US" dirty="0" err="1"/>
              <a:t>KCl</a:t>
            </a:r>
            <a:r>
              <a:rPr lang="en-US" dirty="0"/>
              <a:t>;</a:t>
            </a:r>
          </a:p>
          <a:p>
            <a:r>
              <a:rPr lang="en-US" dirty="0"/>
              <a:t>2) </a:t>
            </a:r>
            <a:r>
              <a:rPr lang="uk-UA" dirty="0"/>
              <a:t>якщо </a:t>
            </a:r>
            <a:r>
              <a:rPr lang="uk-UA" dirty="0" err="1"/>
              <a:t>каліємія</a:t>
            </a:r>
            <a:r>
              <a:rPr lang="uk-UA" dirty="0"/>
              <a:t> &gt;5,5 ммоль/л → не вводьте </a:t>
            </a:r>
            <a:r>
              <a:rPr lang="en-US" dirty="0" err="1"/>
              <a:t>KCl</a:t>
            </a:r>
            <a:r>
              <a:rPr lang="en-US" dirty="0"/>
              <a:t>, </a:t>
            </a:r>
            <a:r>
              <a:rPr lang="uk-UA" dirty="0"/>
              <a:t>але заплануйте частий контроль; необхідно пам'ятати про те, що дефіцит калію проявляється у ході лікування інсуліном та посилюється рівномірно зі збільшенням </a:t>
            </a:r>
            <a:r>
              <a:rPr lang="en-US" dirty="0"/>
              <a:t>pH (</a:t>
            </a:r>
            <a:r>
              <a:rPr lang="uk-UA" dirty="0"/>
              <a:t>після компенсації ацидозу за допомогою гідрокарбонату натрію слід пам'ятати про поповнення </a:t>
            </a:r>
            <a:r>
              <a:rPr lang="en-US" dirty="0" err="1"/>
              <a:t>KCl</a:t>
            </a:r>
            <a:r>
              <a:rPr lang="en-US" dirty="0"/>
              <a:t>).</a:t>
            </a:r>
          </a:p>
          <a:p>
            <a:r>
              <a:rPr lang="en-US" dirty="0"/>
              <a:t>4. </a:t>
            </a:r>
            <a:r>
              <a:rPr lang="uk-UA" dirty="0"/>
              <a:t>Компенсація ацидозу:</a:t>
            </a:r>
          </a:p>
          <a:p>
            <a:r>
              <a:rPr lang="uk-UA" dirty="0"/>
              <a:t>1) ацидоз легкого та помірного ступеня компенсується в міру наводнення, введення інсуліну та вирівнювання порушень водно-електролітного балансу;</a:t>
            </a:r>
          </a:p>
          <a:p>
            <a:r>
              <a:rPr lang="uk-UA" dirty="0"/>
              <a:t>2) </a:t>
            </a:r>
            <a:r>
              <a:rPr lang="uk-UA" dirty="0" err="1"/>
              <a:t>гідрокабонат</a:t>
            </a:r>
            <a:r>
              <a:rPr lang="uk-UA" dirty="0"/>
              <a:t> натрію вводьте лише при </a:t>
            </a:r>
            <a:r>
              <a:rPr lang="en-US" dirty="0"/>
              <a:t>pH </a:t>
            </a:r>
            <a:r>
              <a:rPr lang="uk-UA" dirty="0"/>
              <a:t>артеріальної крові &lt;6,9 (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uk-UA" dirty="0"/>
              <a:t>лише до моменту, коли </a:t>
            </a:r>
            <a:r>
              <a:rPr lang="en-US" dirty="0"/>
              <a:t>pH </a:t>
            </a:r>
            <a:r>
              <a:rPr lang="uk-UA" dirty="0"/>
              <a:t>досягне 7,0); дозування на початку, зазвичай, 0,5–1,0 ммоль/кг маси тіла в/в; слід бути обережним, щоб не ввести ЛЗ </a:t>
            </a:r>
            <a:r>
              <a:rPr lang="uk-UA" dirty="0" err="1"/>
              <a:t>позасудинно</a:t>
            </a:r>
            <a:r>
              <a:rPr lang="uk-UA" dirty="0"/>
              <a:t>.</a:t>
            </a:r>
          </a:p>
          <a:p>
            <a:r>
              <a:rPr lang="uk-UA" dirty="0"/>
              <a:t>5. Знайдіть причину, яка спровокувала розвиток даного стану, та розпочніть відповідне лікування (напр. </a:t>
            </a:r>
            <a:r>
              <a:rPr lang="uk-UA" dirty="0" err="1"/>
              <a:t>антибіотикотерапію</a:t>
            </a:r>
            <a:r>
              <a:rPr lang="uk-UA" dirty="0"/>
              <a:t> у разі інфекції).</a:t>
            </a:r>
          </a:p>
        </p:txBody>
      </p:sp>
    </p:spTree>
    <p:extLst>
      <p:ext uri="{BB962C8B-B14F-4D97-AF65-F5344CB8AC3E}">
        <p14:creationId xmlns:p14="http://schemas.microsoft.com/office/powerpoint/2010/main" val="25533627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C8593-0F88-CE76-73A5-5BC4B8085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МОНІТОРИНГ</a:t>
            </a:r>
            <a:br>
              <a:rPr lang="uk-UA" dirty="0"/>
            </a:b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672C6C-FB05-0CF3-4ED4-17C026B310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206167"/>
          </a:xfrm>
        </p:spPr>
        <p:txBody>
          <a:bodyPr>
            <a:normAutofit fontScale="62500" lnSpcReduction="20000"/>
          </a:bodyPr>
          <a:lstStyle/>
          <a:p>
            <a:r>
              <a:rPr lang="uk-UA" dirty="0"/>
              <a:t>Початково визначте концентрацію кетонових тіл в крові і/або в сечі; щогодини контролюйте глікемію у капілярній крові або плазмі; кожні 1–2 год — артеріальний тиск, пульс, дихання, стан свідомості, баланс рідини, а також кожні 2 год концентрацію калію в сироватці, якщо &gt;5,5 ммоль/л; кожні 4 год — концентрацію калію в сироватці, концентрацію натрію (скориговану з врахуванням рівня глікемії), показники газового складу артеріальної або венозної крові (частіше, якщо </a:t>
            </a:r>
            <a:r>
              <a:rPr lang="en-US" dirty="0"/>
              <a:t>pH &lt;7,0); </a:t>
            </a:r>
            <a:r>
              <a:rPr lang="uk-UA" dirty="0"/>
              <a:t>кожні 8 год вимірюйте температуру тіла.  </a:t>
            </a:r>
          </a:p>
          <a:p>
            <a:r>
              <a:rPr lang="uk-UA" dirty="0"/>
              <a:t>Під час лікування ацидозу та </a:t>
            </a:r>
            <a:r>
              <a:rPr lang="uk-UA" dirty="0" err="1"/>
              <a:t>кетоацидотичної</a:t>
            </a:r>
            <a:r>
              <a:rPr lang="uk-UA" dirty="0"/>
              <a:t> коми можуть розвинутись небажані реакції:</a:t>
            </a:r>
          </a:p>
          <a:p>
            <a:r>
              <a:rPr lang="uk-UA" dirty="0"/>
              <a:t>1) раптова </a:t>
            </a:r>
            <a:r>
              <a:rPr lang="uk-UA" dirty="0" err="1"/>
              <a:t>гіпокаліємія</a:t>
            </a:r>
            <a:r>
              <a:rPr lang="uk-UA" dirty="0"/>
              <a:t>;</a:t>
            </a:r>
          </a:p>
          <a:p>
            <a:r>
              <a:rPr lang="uk-UA" dirty="0"/>
              <a:t>2) </a:t>
            </a:r>
            <a:r>
              <a:rPr lang="uk-UA" dirty="0" err="1"/>
              <a:t>гіпернатріємія</a:t>
            </a:r>
            <a:r>
              <a:rPr lang="uk-UA" dirty="0"/>
              <a:t>, яка може викликати: набряк легень з дихальною недостатністю та набряк головного мозку (у разі його виникнення призначте манітол у в/в </a:t>
            </a:r>
            <a:r>
              <a:rPr lang="uk-UA" dirty="0" err="1"/>
              <a:t>інфузії</a:t>
            </a:r>
            <a:r>
              <a:rPr lang="uk-UA" dirty="0"/>
              <a:t> [пацієнту з вагою 70 кг переливаємо протягом 15–20 хв 350–700 мл 20 % розчину </a:t>
            </a:r>
            <a:r>
              <a:rPr lang="uk-UA" dirty="0" err="1"/>
              <a:t>маннітолу</a:t>
            </a:r>
            <a:r>
              <a:rPr lang="uk-UA" dirty="0"/>
              <a:t>]; причиною набряку головного мозку може бути занадто швидке зниження глікемії);</a:t>
            </a:r>
          </a:p>
          <a:p>
            <a:r>
              <a:rPr lang="uk-UA" dirty="0"/>
              <a:t>3) гіперглікемія — внаслідок передчасного припинення </a:t>
            </a:r>
            <a:r>
              <a:rPr lang="uk-UA" dirty="0" err="1"/>
              <a:t>інфузії</a:t>
            </a:r>
            <a:r>
              <a:rPr lang="uk-UA" dirty="0"/>
              <a:t> інсуліну;</a:t>
            </a:r>
          </a:p>
          <a:p>
            <a:r>
              <a:rPr lang="uk-UA" dirty="0"/>
              <a:t>4) гіпоглікемія;</a:t>
            </a:r>
          </a:p>
          <a:p>
            <a:r>
              <a:rPr lang="uk-UA" dirty="0"/>
              <a:t>5) </a:t>
            </a:r>
            <a:r>
              <a:rPr lang="uk-UA" dirty="0" err="1"/>
              <a:t>гіперхлоремія</a:t>
            </a:r>
            <a:r>
              <a:rPr lang="uk-UA" dirty="0"/>
              <a:t> — внаслідок надмірного введення </a:t>
            </a:r>
            <a:r>
              <a:rPr lang="en-US" dirty="0"/>
              <a:t>NaCl;</a:t>
            </a:r>
          </a:p>
          <a:p>
            <a:r>
              <a:rPr lang="en-US" dirty="0"/>
              <a:t>6) </a:t>
            </a:r>
            <a:r>
              <a:rPr lang="uk-UA" dirty="0"/>
              <a:t>ниркова недостатність;</a:t>
            </a:r>
          </a:p>
          <a:p>
            <a:r>
              <a:rPr lang="uk-UA" dirty="0"/>
              <a:t>7) </a:t>
            </a:r>
            <a:r>
              <a:rPr lang="uk-UA" dirty="0" err="1"/>
              <a:t>тромбоемболічні</a:t>
            </a:r>
            <a:r>
              <a:rPr lang="uk-UA" dirty="0"/>
              <a:t> ускладнення.</a:t>
            </a:r>
          </a:p>
        </p:txBody>
      </p:sp>
    </p:spTree>
    <p:extLst>
      <p:ext uri="{BB962C8B-B14F-4D97-AF65-F5344CB8AC3E}">
        <p14:creationId xmlns:p14="http://schemas.microsoft.com/office/powerpoint/2010/main" val="1701112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C453E-377C-1E02-3A35-D54981D0C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err="1"/>
              <a:t>Гіперосмолярна</a:t>
            </a:r>
            <a:r>
              <a:rPr lang="uk-UA" dirty="0"/>
              <a:t> </a:t>
            </a:r>
            <a:r>
              <a:rPr lang="uk-UA" dirty="0" err="1"/>
              <a:t>некетоацидотична</a:t>
            </a:r>
            <a:r>
              <a:rPr lang="uk-UA" dirty="0"/>
              <a:t> кома (ГНК)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CBAEBE-8494-DCFB-7BA9-4191DE294A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uk-UA" dirty="0"/>
              <a:t>ГНК характеризується значною гіперглікемією, підвищеною </a:t>
            </a:r>
            <a:r>
              <a:rPr lang="uk-UA" dirty="0" err="1"/>
              <a:t>осмолярністю</a:t>
            </a:r>
            <a:r>
              <a:rPr lang="uk-UA" dirty="0"/>
              <a:t> плазми, зневодненням та, часто, </a:t>
            </a:r>
            <a:r>
              <a:rPr lang="uk-UA" dirty="0" err="1"/>
              <a:t>преренальною</a:t>
            </a:r>
            <a:r>
              <a:rPr lang="uk-UA" dirty="0"/>
              <a:t> нирковою недостатністю (втрата води є значно більшою, ніж при </a:t>
            </a:r>
            <a:r>
              <a:rPr lang="uk-UA" dirty="0" err="1"/>
              <a:t>кетоацидозі</a:t>
            </a:r>
            <a:r>
              <a:rPr lang="uk-UA" dirty="0"/>
              <a:t>). Незважаючи на значну глікемію, не виявляється ані кетонових тіл, ані </a:t>
            </a:r>
            <a:r>
              <a:rPr lang="uk-UA" dirty="0" err="1"/>
              <a:t>кетоацидозу</a:t>
            </a:r>
            <a:r>
              <a:rPr lang="uk-UA" dirty="0"/>
              <a:t> — це пояснюють </a:t>
            </a:r>
            <a:r>
              <a:rPr lang="uk-UA" dirty="0" err="1"/>
              <a:t>рештковою</a:t>
            </a:r>
            <a:r>
              <a:rPr lang="uk-UA" dirty="0"/>
              <a:t> секрецією інсуліну, яка не усуває гіперглікемією, але гальмує </a:t>
            </a:r>
            <a:r>
              <a:rPr lang="uk-UA" dirty="0" err="1"/>
              <a:t>кетогенез</a:t>
            </a:r>
            <a:r>
              <a:rPr lang="uk-UA" dirty="0"/>
              <a:t>; з другого боку, </a:t>
            </a:r>
            <a:r>
              <a:rPr lang="uk-UA" dirty="0" err="1"/>
              <a:t>гіперосмолярність</a:t>
            </a:r>
            <a:r>
              <a:rPr lang="uk-UA" dirty="0"/>
              <a:t> гальмує </a:t>
            </a:r>
            <a:r>
              <a:rPr lang="uk-UA" dirty="0" err="1"/>
              <a:t>ліполіз</a:t>
            </a:r>
            <a:r>
              <a:rPr lang="uk-UA" dirty="0"/>
              <a:t>. Виникає, головним чином, у хворих з ЦД 2-го типу, найчастіше у ситуації його </a:t>
            </a:r>
            <a:r>
              <a:rPr lang="uk-UA" dirty="0" err="1"/>
              <a:t>пізного</a:t>
            </a:r>
            <a:r>
              <a:rPr lang="uk-UA" dirty="0"/>
              <a:t> діагностування або невідповідного лікування, особливо у пацієнтів старшого віку, хоча, можливий також при ЦД 1-го типу; ризик зростає під впливом провокуючих факторів: тяжких інфекцій (особливо зі зневодненням), гострих серцево-судинних захворювань (інфаркт міокарда, ішемічний інсульт), алкогольного сп'яніння, застосування сечогінних та психотропних препаратів, ниркової недостатності.</a:t>
            </a:r>
          </a:p>
        </p:txBody>
      </p:sp>
    </p:spTree>
    <p:extLst>
      <p:ext uri="{BB962C8B-B14F-4D97-AF65-F5344CB8AC3E}">
        <p14:creationId xmlns:p14="http://schemas.microsoft.com/office/powerpoint/2010/main" val="26420093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929E3-5ACE-A9C2-BAE2-D868C4C70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КЛІНІЧНА КАРТИНА</a:t>
            </a:r>
            <a:br>
              <a:rPr lang="uk-UA" dirty="0"/>
            </a:b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4EE13-15E0-2994-D85C-78088922D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  <a:p>
            <a:r>
              <a:rPr lang="uk-UA" dirty="0"/>
              <a:t>Суб'єктивні симптоми: симптоми хвороби, яка викликала ГНК, порушення свідомості до коми включно. Об'єктивні симптоми: тахікардія, пришвидшене та поверхневе дихання, симптоми дуже значного зневоднення (втрата тонусу шкіри, сухість слизових оболонок, западання очних яблук), гіперемія обличчя, часто гіпотонія.</a:t>
            </a:r>
          </a:p>
        </p:txBody>
      </p:sp>
    </p:spTree>
    <p:extLst>
      <p:ext uri="{BB962C8B-B14F-4D97-AF65-F5344CB8AC3E}">
        <p14:creationId xmlns:p14="http://schemas.microsoft.com/office/powerpoint/2010/main" val="2455054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9A606-F8B5-5C35-A2A3-41AA2BBE7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/>
              <a:t>Діагностичні</a:t>
            </a:r>
            <a:r>
              <a:rPr lang="ru-RU" dirty="0"/>
              <a:t> </a:t>
            </a:r>
            <a:r>
              <a:rPr lang="ru-RU" dirty="0" err="1"/>
              <a:t>критерії</a:t>
            </a:r>
            <a:r>
              <a:rPr lang="ru-RU" dirty="0"/>
              <a:t> </a:t>
            </a:r>
            <a:r>
              <a:rPr lang="ru-RU" dirty="0" err="1"/>
              <a:t>гіперосмолярної</a:t>
            </a:r>
            <a:r>
              <a:rPr lang="ru-RU" dirty="0"/>
              <a:t> </a:t>
            </a:r>
            <a:r>
              <a:rPr lang="ru-RU" dirty="0" err="1"/>
              <a:t>некетоацидотичної</a:t>
            </a:r>
            <a:r>
              <a:rPr lang="ru-RU" dirty="0"/>
              <a:t> коми (ГНК)</a:t>
            </a:r>
            <a:br>
              <a:rPr lang="ru-RU" dirty="0">
                <a:solidFill>
                  <a:schemeClr val="bg1"/>
                </a:solidFill>
              </a:rPr>
            </a:br>
            <a:endParaRPr lang="uk-UA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A8723E3-659A-3AD4-52D8-5FD54007F7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2374279"/>
              </p:ext>
            </p:extLst>
          </p:nvPr>
        </p:nvGraphicFramePr>
        <p:xfrm>
          <a:off x="2407232" y="2214879"/>
          <a:ext cx="7886950" cy="418096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943475">
                  <a:extLst>
                    <a:ext uri="{9D8B030D-6E8A-4147-A177-3AD203B41FA5}">
                      <a16:colId xmlns:a16="http://schemas.microsoft.com/office/drawing/2014/main" val="4186599909"/>
                    </a:ext>
                  </a:extLst>
                </a:gridCol>
                <a:gridCol w="3943475">
                  <a:extLst>
                    <a:ext uri="{9D8B030D-6E8A-4147-A177-3AD203B41FA5}">
                      <a16:colId xmlns:a16="http://schemas.microsoft.com/office/drawing/2014/main" val="2665246862"/>
                    </a:ext>
                  </a:extLst>
                </a:gridCol>
              </a:tblGrid>
              <a:tr h="266127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bg1"/>
                          </a:solidFill>
                        </a:rPr>
                        <a:t>ГНК</a:t>
                      </a:r>
                    </a:p>
                  </a:txBody>
                  <a:tcPr marL="58046" marR="58046" marT="29023" marB="29023" anchor="ctr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931435"/>
                  </a:ext>
                </a:extLst>
              </a:tr>
              <a:tr h="266127">
                <a:tc>
                  <a:txBody>
                    <a:bodyPr/>
                    <a:lstStyle/>
                    <a:p>
                      <a:pPr fontAlgn="t"/>
                      <a:r>
                        <a:rPr lang="ru-RU" sz="1400" b="1" dirty="0" err="1">
                          <a:solidFill>
                            <a:schemeClr val="bg1"/>
                          </a:solidFill>
                          <a:effectLst/>
                        </a:rPr>
                        <a:t>Показники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58046" marR="58046" marT="29023" marB="29023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b="1" dirty="0" err="1">
                          <a:solidFill>
                            <a:schemeClr val="bg1"/>
                          </a:solidFill>
                          <a:effectLst/>
                        </a:rPr>
                        <a:t>Типові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chemeClr val="bg1"/>
                          </a:solidFill>
                          <a:effectLst/>
                        </a:rPr>
                        <a:t>результати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 при ГНК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58046" marR="58046" marT="29023" marB="29023"/>
                </a:tc>
                <a:extLst>
                  <a:ext uri="{0D108BD9-81ED-4DB2-BD59-A6C34878D82A}">
                    <a16:rowId xmlns:a16="http://schemas.microsoft.com/office/drawing/2014/main" val="1411227373"/>
                  </a:ext>
                </a:extLst>
              </a:tr>
              <a:tr h="266127"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</a:rPr>
                        <a:t>концентрація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</a:rPr>
                        <a:t>глюкози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 у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</a:rPr>
                        <a:t>плазмі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58046" marR="58046" marT="29023" marB="29023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</a:rPr>
                        <a:t>&gt;33,3 ммоль/л (&gt;600 мг/дл)</a:t>
                      </a:r>
                    </a:p>
                  </a:txBody>
                  <a:tcPr marL="58046" marR="58046" marT="29023" marB="29023"/>
                </a:tc>
                <a:extLst>
                  <a:ext uri="{0D108BD9-81ED-4DB2-BD59-A6C34878D82A}">
                    <a16:rowId xmlns:a16="http://schemas.microsoft.com/office/drawing/2014/main" val="1070082775"/>
                  </a:ext>
                </a:extLst>
              </a:tr>
              <a:tr h="266127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solidFill>
                            <a:schemeClr val="bg1"/>
                          </a:solidFill>
                          <a:effectLst/>
                        </a:rPr>
                        <a:t>pH</a:t>
                      </a:r>
                    </a:p>
                  </a:txBody>
                  <a:tcPr marL="58046" marR="58046" marT="29023" marB="29023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</a:rPr>
                        <a:t>&gt;7,30</a:t>
                      </a:r>
                    </a:p>
                  </a:txBody>
                  <a:tcPr marL="58046" marR="58046" marT="29023" marB="29023"/>
                </a:tc>
                <a:extLst>
                  <a:ext uri="{0D108BD9-81ED-4DB2-BD59-A6C34878D82A}">
                    <a16:rowId xmlns:a16="http://schemas.microsoft.com/office/drawing/2014/main" val="2023636737"/>
                  </a:ext>
                </a:extLst>
              </a:tr>
              <a:tr h="465721"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</a:rPr>
                        <a:t>концентрація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</a:rPr>
                        <a:t>гідрокарбонатів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 у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</a:rPr>
                        <a:t>сироватці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</a:rPr>
                        <a:t>крові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58046" marR="58046" marT="29023" marB="29023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</a:rPr>
                        <a:t>&gt;15 ммоль/л</a:t>
                      </a:r>
                    </a:p>
                  </a:txBody>
                  <a:tcPr marL="58046" marR="58046" marT="29023" marB="29023"/>
                </a:tc>
                <a:extLst>
                  <a:ext uri="{0D108BD9-81ED-4DB2-BD59-A6C34878D82A}">
                    <a16:rowId xmlns:a16="http://schemas.microsoft.com/office/drawing/2014/main" val="1927871924"/>
                  </a:ext>
                </a:extLst>
              </a:tr>
              <a:tr h="465721"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</a:rPr>
                        <a:t>концентрація натрію в сироватці крові</a:t>
                      </a:r>
                    </a:p>
                  </a:txBody>
                  <a:tcPr marL="58046" marR="58046" marT="29023" marB="29023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</a:rPr>
                        <a:t>&gt;150 ммоль/л (у &gt;50 % хворих)</a:t>
                      </a:r>
                    </a:p>
                  </a:txBody>
                  <a:tcPr marL="58046" marR="58046" marT="29023" marB="29023"/>
                </a:tc>
                <a:extLst>
                  <a:ext uri="{0D108BD9-81ED-4DB2-BD59-A6C34878D82A}">
                    <a16:rowId xmlns:a16="http://schemas.microsoft.com/office/drawing/2014/main" val="1125063362"/>
                  </a:ext>
                </a:extLst>
              </a:tr>
              <a:tr h="665316"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</a:rPr>
                        <a:t>концентрація сечовини, креатиніну та сечової кислоти у сироватці крові</a:t>
                      </a:r>
                    </a:p>
                  </a:txBody>
                  <a:tcPr marL="58046" marR="58046" marT="29023" marB="29023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</a:rPr>
                        <a:t>зазвичай підвищена</a:t>
                      </a:r>
                    </a:p>
                  </a:txBody>
                  <a:tcPr marL="58046" marR="58046" marT="29023" marB="29023"/>
                </a:tc>
                <a:extLst>
                  <a:ext uri="{0D108BD9-81ED-4DB2-BD59-A6C34878D82A}">
                    <a16:rowId xmlns:a16="http://schemas.microsoft.com/office/drawing/2014/main" val="3273795354"/>
                  </a:ext>
                </a:extLst>
              </a:tr>
              <a:tr h="266127"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</a:rPr>
                        <a:t>кетонові тіла у сечі</a:t>
                      </a:r>
                    </a:p>
                  </a:txBody>
                  <a:tcPr marL="58046" marR="58046" marT="29023" marB="29023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</a:rPr>
                        <a:t>відсутні або слід</a:t>
                      </a:r>
                    </a:p>
                  </a:txBody>
                  <a:tcPr marL="58046" marR="58046" marT="29023" marB="29023"/>
                </a:tc>
                <a:extLst>
                  <a:ext uri="{0D108BD9-81ED-4DB2-BD59-A6C34878D82A}">
                    <a16:rowId xmlns:a16="http://schemas.microsoft.com/office/drawing/2014/main" val="4267520205"/>
                  </a:ext>
                </a:extLst>
              </a:tr>
              <a:tr h="266127"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</a:rPr>
                        <a:t>ефективна осмолярність плазми</a:t>
                      </a:r>
                    </a:p>
                  </a:txBody>
                  <a:tcPr marL="58046" marR="58046" marT="29023" marB="29023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</a:rPr>
                        <a:t>&gt;320 мосм/кг Н</a:t>
                      </a:r>
                      <a:r>
                        <a:rPr lang="ru-RU" sz="1400" baseline="-2500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r>
                        <a:rPr lang="en-US" sz="1400">
                          <a:solidFill>
                            <a:schemeClr val="bg1"/>
                          </a:solidFill>
                          <a:effectLst/>
                        </a:rPr>
                        <a:t>O</a:t>
                      </a:r>
                      <a:r>
                        <a:rPr lang="en-US" sz="1400" baseline="30000">
                          <a:solidFill>
                            <a:schemeClr val="bg1"/>
                          </a:solidFill>
                          <a:effectLst/>
                        </a:rPr>
                        <a:t>a</a:t>
                      </a:r>
                      <a:endParaRPr lang="en-US" sz="14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58046" marR="58046" marT="29023" marB="29023"/>
                </a:tc>
                <a:extLst>
                  <a:ext uri="{0D108BD9-81ED-4DB2-BD59-A6C34878D82A}">
                    <a16:rowId xmlns:a16="http://schemas.microsoft.com/office/drawing/2014/main" val="1003352863"/>
                  </a:ext>
                </a:extLst>
              </a:tr>
              <a:tr h="665316"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</a:rPr>
                        <a:t>порушення свідомості (коли осмолярність перевищує 380 мосм/кг Н</a:t>
                      </a:r>
                      <a:r>
                        <a:rPr lang="ru-RU" sz="1400" baseline="-2500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</a:rPr>
                        <a:t>O)</a:t>
                      </a:r>
                    </a:p>
                  </a:txBody>
                  <a:tcPr marL="58046" marR="58046" marT="29023" marB="29023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ступор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</a:rPr>
                        <a:t>або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 кома</a:t>
                      </a:r>
                    </a:p>
                  </a:txBody>
                  <a:tcPr marL="58046" marR="58046" marT="29023" marB="29023"/>
                </a:tc>
                <a:extLst>
                  <a:ext uri="{0D108BD9-81ED-4DB2-BD59-A6C34878D82A}">
                    <a16:rowId xmlns:a16="http://schemas.microsoft.com/office/drawing/2014/main" val="2627244067"/>
                  </a:ext>
                </a:extLst>
              </a:tr>
              <a:tr h="266127">
                <a:tc gridSpan="2">
                  <a:txBody>
                    <a:bodyPr/>
                    <a:lstStyle/>
                    <a:p>
                      <a:pPr fontAlgn="t"/>
                      <a:r>
                        <a:rPr lang="ru-RU" sz="1400" baseline="30000" dirty="0">
                          <a:solidFill>
                            <a:schemeClr val="bg1"/>
                          </a:solidFill>
                          <a:effectLst/>
                        </a:rPr>
                        <a:t>a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 нормальна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</a:rPr>
                        <a:t>осмолярність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: 280–300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</a:rPr>
                        <a:t>мосм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/кг Н</a:t>
                      </a:r>
                      <a:r>
                        <a:rPr lang="ru-RU" sz="1400" baseline="-250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O</a:t>
                      </a:r>
                    </a:p>
                  </a:txBody>
                  <a:tcPr marL="58046" marR="58046" marT="29023" marB="29023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3992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09406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F529B-87D7-DFF2-2EA1-507C81126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ЛІКУВАННЯ</a:t>
            </a:r>
            <a:br>
              <a:rPr lang="uk-UA" dirty="0"/>
            </a:b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209349-2D4D-54B6-8E43-DCCCC600B4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uk-UA" dirty="0"/>
              <a:t>1. Проведення </a:t>
            </a:r>
            <a:r>
              <a:rPr lang="uk-UA" dirty="0" err="1"/>
              <a:t>регідратації</a:t>
            </a:r>
            <a:r>
              <a:rPr lang="uk-UA" dirty="0"/>
              <a:t> — швидкість </a:t>
            </a:r>
            <a:r>
              <a:rPr lang="uk-UA" dirty="0" err="1"/>
              <a:t>інфузії</a:t>
            </a:r>
            <a:r>
              <a:rPr lang="uk-UA" dirty="0"/>
              <a:t> та різновид застосованого розчину </a:t>
            </a:r>
            <a:r>
              <a:rPr lang="en-US" dirty="0"/>
              <a:t>NaCl (0,45 % </a:t>
            </a:r>
            <a:r>
              <a:rPr lang="uk-UA" dirty="0"/>
              <a:t>чи 0,9 %) залежить від концентрації натрію у сироватці крові та </a:t>
            </a:r>
            <a:r>
              <a:rPr lang="uk-UA" dirty="0" err="1"/>
              <a:t>осмолярності</a:t>
            </a:r>
            <a:r>
              <a:rPr lang="uk-UA" dirty="0"/>
              <a:t> плазми і від функціонального стану серця — зміна </a:t>
            </a:r>
            <a:r>
              <a:rPr lang="uk-UA" dirty="0" err="1"/>
              <a:t>осмолярності</a:t>
            </a:r>
            <a:r>
              <a:rPr lang="uk-UA" dirty="0"/>
              <a:t> плазми не повинна перевищувати 3 </a:t>
            </a:r>
            <a:r>
              <a:rPr lang="uk-UA" dirty="0" err="1"/>
              <a:t>мОсм</a:t>
            </a:r>
            <a:r>
              <a:rPr lang="uk-UA" dirty="0"/>
              <a:t>/кг Н2</a:t>
            </a:r>
            <a:r>
              <a:rPr lang="en-US" dirty="0"/>
              <a:t>O/</a:t>
            </a:r>
            <a:r>
              <a:rPr lang="uk-UA" dirty="0"/>
              <a:t>год → застосовуйте 0,45 % </a:t>
            </a:r>
            <a:r>
              <a:rPr lang="en-US" dirty="0"/>
              <a:t>NaCl </a:t>
            </a:r>
            <a:r>
              <a:rPr lang="uk-UA" dirty="0"/>
              <a:t>до досягнення правильної </a:t>
            </a:r>
            <a:r>
              <a:rPr lang="uk-UA" dirty="0" err="1"/>
              <a:t>осмолярності</a:t>
            </a:r>
            <a:r>
              <a:rPr lang="uk-UA" dirty="0"/>
              <a:t> плазми:</a:t>
            </a:r>
          </a:p>
          <a:p>
            <a:r>
              <a:rPr lang="uk-UA" dirty="0"/>
              <a:t>1) переливайте в/в 1000 мл 0,45 % </a:t>
            </a:r>
            <a:r>
              <a:rPr lang="en-US" dirty="0"/>
              <a:t>NaCl </a:t>
            </a:r>
            <a:r>
              <a:rPr lang="uk-UA" dirty="0"/>
              <a:t>впродовж 1 год;</a:t>
            </a:r>
          </a:p>
          <a:p>
            <a:r>
              <a:rPr lang="uk-UA" dirty="0"/>
              <a:t>2) 500 мл 0,45 % або (після нормалізації </a:t>
            </a:r>
            <a:r>
              <a:rPr lang="uk-UA" dirty="0" err="1"/>
              <a:t>осмоляльності</a:t>
            </a:r>
            <a:r>
              <a:rPr lang="uk-UA" dirty="0"/>
              <a:t> плазми) 0,9 % </a:t>
            </a:r>
            <a:r>
              <a:rPr lang="en-US" dirty="0"/>
              <a:t>NaCl </a:t>
            </a:r>
            <a:r>
              <a:rPr lang="uk-UA" dirty="0"/>
              <a:t>протягом кожної з наступних 4–6 год;</a:t>
            </a:r>
          </a:p>
          <a:p>
            <a:r>
              <a:rPr lang="uk-UA" dirty="0"/>
              <a:t>3) 250 мл 0,45 % або (після нормалізації </a:t>
            </a:r>
            <a:r>
              <a:rPr lang="uk-UA" dirty="0" err="1"/>
              <a:t>осмоляльності</a:t>
            </a:r>
            <a:r>
              <a:rPr lang="uk-UA" dirty="0"/>
              <a:t> плазми) 0,9 % </a:t>
            </a:r>
            <a:r>
              <a:rPr lang="en-US" dirty="0"/>
              <a:t>NaCl </a:t>
            </a:r>
            <a:r>
              <a:rPr lang="uk-UA" dirty="0"/>
              <a:t>до компенсації дефіциту води включно;</a:t>
            </a:r>
          </a:p>
          <a:p>
            <a:r>
              <a:rPr lang="uk-UA" dirty="0"/>
              <a:t>4) при серцевій недостатності може бути необхідним сповільнення </a:t>
            </a:r>
            <a:r>
              <a:rPr lang="uk-UA" dirty="0" err="1"/>
              <a:t>інфузії</a:t>
            </a:r>
            <a:r>
              <a:rPr lang="uk-UA" dirty="0"/>
              <a:t>;</a:t>
            </a:r>
          </a:p>
          <a:p>
            <a:r>
              <a:rPr lang="uk-UA" dirty="0"/>
              <a:t>5) у разі гіпотонії, слід переливати 0,9 % </a:t>
            </a:r>
            <a:r>
              <a:rPr lang="en-US" dirty="0"/>
              <a:t>NaCl.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698778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CB527-3671-3D4B-0F56-482CD1D6F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43910-9E51-C6DE-2FC7-55E7F62552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dirty="0"/>
              <a:t>2. Зниження гіперглікемії — розпочніть внутрішньовенну </a:t>
            </a:r>
            <a:r>
              <a:rPr lang="uk-UA" dirty="0" err="1"/>
              <a:t>інсулінотерапію</a:t>
            </a:r>
            <a:r>
              <a:rPr lang="uk-UA" dirty="0"/>
              <a:t> (застосовуйте інсулін короткої дії):</a:t>
            </a:r>
          </a:p>
          <a:p>
            <a:r>
              <a:rPr lang="uk-UA" dirty="0"/>
              <a:t>1) на початку введіть в/в 0,1 ОД/кг маси тіла (4–8 ОД);</a:t>
            </a:r>
          </a:p>
          <a:p>
            <a:r>
              <a:rPr lang="uk-UA" dirty="0"/>
              <a:t>2) негайно розпочніть постійну в/в </a:t>
            </a:r>
            <a:r>
              <a:rPr lang="uk-UA" dirty="0" err="1"/>
              <a:t>інфузію</a:t>
            </a:r>
            <a:r>
              <a:rPr lang="uk-UA" dirty="0"/>
              <a:t> 2–4 ОД/год, у разі необхідності модифікуйте дозу;</a:t>
            </a:r>
          </a:p>
          <a:p>
            <a:r>
              <a:rPr lang="uk-UA" dirty="0"/>
              <a:t>3) сповільнюйте </a:t>
            </a:r>
            <a:r>
              <a:rPr lang="uk-UA" dirty="0" err="1"/>
              <a:t>інфузію</a:t>
            </a:r>
            <a:r>
              <a:rPr lang="uk-UA" dirty="0"/>
              <a:t> до 1–2 ОД/год, коли глікемія знизиться до 11,1 ммоль/л (200 мг/л).  </a:t>
            </a:r>
          </a:p>
          <a:p>
            <a:r>
              <a:rPr lang="uk-UA" dirty="0"/>
              <a:t>3. Поповнення дефіциту калію, аналогічно, як при </a:t>
            </a:r>
            <a:r>
              <a:rPr lang="uk-UA" dirty="0" err="1"/>
              <a:t>кетоацидозі</a:t>
            </a:r>
            <a:r>
              <a:rPr lang="uk-UA" dirty="0"/>
              <a:t>. 4. Знайдіть причину, яка спровокувала розвиток даного стану, та розпочніть відповідне лікування.</a:t>
            </a:r>
          </a:p>
        </p:txBody>
      </p:sp>
    </p:spTree>
    <p:extLst>
      <p:ext uri="{BB962C8B-B14F-4D97-AF65-F5344CB8AC3E}">
        <p14:creationId xmlns:p14="http://schemas.microsoft.com/office/powerpoint/2010/main" val="25006438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B1AB0-3322-104D-7623-B11FAE71C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МОНІТОРИНГ</a:t>
            </a:r>
            <a:br>
              <a:rPr lang="uk-UA" dirty="0"/>
            </a:b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D2525-76D5-8CD1-02CE-6125351764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uk-UA" dirty="0"/>
          </a:p>
          <a:p>
            <a:r>
              <a:rPr lang="uk-UA" dirty="0"/>
              <a:t>Принципи схожі, як при </a:t>
            </a:r>
            <a:r>
              <a:rPr lang="uk-UA" dirty="0" err="1"/>
              <a:t>кетоацидозі</a:t>
            </a:r>
            <a:r>
              <a:rPr lang="uk-UA" dirty="0"/>
              <a:t>. Не потрібно контролювати концентрацію фосфору і кальцію у сироватці крові, кетонових тіл у наступних порціях сечі, а визначення показників газового складу артеріальної крові після виключення ацидозу можна повторювати рідше (кожні 8 год).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54325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8941C-A493-6B76-DDEB-929090975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/>
              <a:t>Лактацидоз</a:t>
            </a:r>
            <a:r>
              <a:rPr lang="uk-UA" dirty="0"/>
              <a:t> і </a:t>
            </a:r>
            <a:r>
              <a:rPr lang="uk-UA" dirty="0" err="1"/>
              <a:t>лактацидотична</a:t>
            </a:r>
            <a:r>
              <a:rPr lang="uk-UA" dirty="0"/>
              <a:t> кома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ECFB5B-5E00-89D1-2B23-A2A59BAE3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dirty="0"/>
              <a:t>Метаболічний ацидоз зі збільшеним аніонним інтервалом та з концентрацією молочної кислоти у сироватці крові &gt;5 ммоль/л, який розвивається внаслідок посилення анаеробного гліколізу. Розвивається у хворих з ЦД рідше, ніж інші коматозні стани, частіше — при ЦД 2-го типу, хоча </a:t>
            </a:r>
            <a:r>
              <a:rPr lang="uk-UA" dirty="0" err="1"/>
              <a:t>мікроангіопатія</a:t>
            </a:r>
            <a:r>
              <a:rPr lang="uk-UA" dirty="0"/>
              <a:t> (особливо з нирковою недостатністю) може сприяти її виникненню при ЦД 1-го типу. Летальність ≈50 %. </a:t>
            </a:r>
            <a:r>
              <a:rPr lang="uk-UA" dirty="0" err="1"/>
              <a:t>Лактацидоз</a:t>
            </a:r>
            <a:r>
              <a:rPr lang="uk-UA" dirty="0"/>
              <a:t> не належить до специфічних ускладнень ЦД, розвивається під впливом тригерних факторів (→нижче) та найчастіше розвивається у пацієнтів в стані шоку.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187097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C1CDB-7DCC-44FD-5D05-93963484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Типи </a:t>
            </a:r>
            <a:r>
              <a:rPr lang="uk-UA" dirty="0" err="1"/>
              <a:t>лактацидозу</a:t>
            </a:r>
            <a:r>
              <a:rPr lang="uk-UA" dirty="0"/>
              <a:t>, який асоційований з ЦД:</a:t>
            </a:r>
            <a:br>
              <a:rPr lang="uk-UA" dirty="0"/>
            </a:b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90617-325A-277F-CC5A-4525169382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/>
              <a:t>1) тип А (анаеробний) — розвивається при станах тканинної гіпоксії (сепсис, шок, серцева недостатність, дихальна недостатність);</a:t>
            </a:r>
          </a:p>
          <a:p>
            <a:endParaRPr lang="uk-UA" dirty="0"/>
          </a:p>
          <a:p>
            <a:r>
              <a:rPr lang="uk-UA" dirty="0"/>
              <a:t>2) тип В (аеробний) — причини інші, ніж гіпоксія; у хворих із ЦД супроводжує тяжкі ускладнення ЦД (напр. </a:t>
            </a:r>
            <a:r>
              <a:rPr lang="uk-UA" dirty="0" err="1"/>
              <a:t>кетоацидоз</a:t>
            </a:r>
            <a:r>
              <a:rPr lang="uk-UA" dirty="0"/>
              <a:t>), ниркову або печінкову недостатність, злоякісні пухлини, або є наслідком невідповідного застосування </a:t>
            </a:r>
            <a:r>
              <a:rPr lang="uk-UA" dirty="0" err="1"/>
              <a:t>метформіну</a:t>
            </a:r>
            <a:r>
              <a:rPr lang="uk-UA" dirty="0"/>
              <a:t> (протипоказання →табл. 13.1-5), прийому високої дози саліцилатів, метилового чи етилового алкоголю.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302688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27BBE-1195-51E4-D16F-2F03CEC59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КЛІНІЧНА КАРТИНА</a:t>
            </a:r>
            <a:br>
              <a:rPr lang="uk-UA" dirty="0"/>
            </a:b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A5CD59-D8E2-C058-0135-1E8F906CA1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Суб'єктивні симптоми: значна слабкість, нудота та блювання, біль у животі; в анамнезі — вживання токсичної речовини, алкоголю або лікування </a:t>
            </a:r>
            <a:r>
              <a:rPr lang="uk-UA" dirty="0" err="1"/>
              <a:t>метформіном</a:t>
            </a:r>
            <a:r>
              <a:rPr lang="uk-UA" dirty="0"/>
              <a:t> за наявності протипоказань. Об'єктивні симптоми: </a:t>
            </a:r>
            <a:r>
              <a:rPr lang="uk-UA" dirty="0" err="1"/>
              <a:t>ацидотичне</a:t>
            </a:r>
            <a:r>
              <a:rPr lang="uk-UA" dirty="0"/>
              <a:t> дихання, ступор з маячінням і комою, помірне зневоднення, </a:t>
            </a:r>
            <a:r>
              <a:rPr lang="uk-UA" dirty="0" err="1"/>
              <a:t>олігурія</a:t>
            </a:r>
            <a:r>
              <a:rPr lang="uk-UA" dirty="0"/>
              <a:t>, гіпотермія, гіпотонія та шок.</a:t>
            </a:r>
          </a:p>
        </p:txBody>
      </p:sp>
    </p:spTree>
    <p:extLst>
      <p:ext uri="{BB962C8B-B14F-4D97-AF65-F5344CB8AC3E}">
        <p14:creationId xmlns:p14="http://schemas.microsoft.com/office/powerpoint/2010/main" val="22384612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3C3B4-C940-1206-B0A3-FD375ADBC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ДІАГНОСТИКА</a:t>
            </a:r>
            <a:br>
              <a:rPr lang="uk-UA" dirty="0"/>
            </a:b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75FBE6-718C-BA82-457B-FDDFE11DC5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uk-UA" dirty="0"/>
              <a:t>Діагностичні критерії</a:t>
            </a:r>
          </a:p>
          <a:p>
            <a:r>
              <a:rPr lang="uk-UA" dirty="0"/>
              <a:t>Діагноз встановлюється на основі результатів лабораторних досліджень: незначна гіперглікемія (іноді — </a:t>
            </a:r>
            <a:r>
              <a:rPr lang="uk-UA" dirty="0" err="1"/>
              <a:t>нормоглікемія</a:t>
            </a:r>
            <a:r>
              <a:rPr lang="uk-UA" dirty="0"/>
              <a:t>), концентрація молочної кислоти у сироватці крові 5 ммоль/л (зростає у міру погіршення функції нирок), зниження </a:t>
            </a:r>
            <a:r>
              <a:rPr lang="en-US" dirty="0"/>
              <a:t>pH </a:t>
            </a:r>
            <a:r>
              <a:rPr lang="uk-UA" dirty="0"/>
              <a:t>крові &lt;7,30, концентрація гідрокарбонатів &lt;10 ммоль/л, аніонний інтервал &gt;16 ммоль/л, зазвичай, </a:t>
            </a:r>
            <a:r>
              <a:rPr lang="uk-UA" dirty="0" err="1"/>
              <a:t>гіперкаліємія</a:t>
            </a:r>
            <a:r>
              <a:rPr lang="uk-UA" dirty="0"/>
              <a:t> та нормальна концентрація натрію у сироватці крові (у алкоголіків може бути знижена).</a:t>
            </a:r>
          </a:p>
          <a:p>
            <a:endParaRPr lang="uk-UA" dirty="0"/>
          </a:p>
          <a:p>
            <a:r>
              <a:rPr lang="uk-UA" dirty="0"/>
              <a:t>Диференційна діагностика</a:t>
            </a:r>
          </a:p>
          <a:p>
            <a:r>
              <a:rPr lang="uk-UA" dirty="0" err="1"/>
              <a:t>Кетоацидоз</a:t>
            </a:r>
            <a:r>
              <a:rPr lang="uk-UA" dirty="0"/>
              <a:t> (вища концентрація глюкози та кетонових тіл, відсутні симптоми шоку, </a:t>
            </a:r>
            <a:r>
              <a:rPr lang="en-US" dirty="0"/>
              <a:t>pH </a:t>
            </a:r>
            <a:r>
              <a:rPr lang="uk-UA" dirty="0"/>
              <a:t>крові </a:t>
            </a:r>
            <a:r>
              <a:rPr lang="uk-UA" dirty="0" err="1"/>
              <a:t>рідк</a:t>
            </a:r>
            <a:r>
              <a:rPr lang="en-US" dirty="0"/>
              <a:t>o &lt;7,0); </a:t>
            </a:r>
            <a:r>
              <a:rPr lang="uk-UA" dirty="0"/>
              <a:t>ГНК (значна </a:t>
            </a:r>
            <a:r>
              <a:rPr lang="uk-UA" dirty="0" err="1"/>
              <a:t>гіперосмолярність</a:t>
            </a:r>
            <a:r>
              <a:rPr lang="uk-UA" dirty="0"/>
              <a:t>, нормальна концентрація молочної кислоти, нормальне </a:t>
            </a:r>
            <a:r>
              <a:rPr lang="en-US" dirty="0"/>
              <a:t>pH </a:t>
            </a:r>
            <a:r>
              <a:rPr lang="uk-UA" dirty="0"/>
              <a:t>крові); отруєння алкоголем (без вираженого зниження </a:t>
            </a:r>
            <a:r>
              <a:rPr lang="en-US" dirty="0"/>
              <a:t>pH </a:t>
            </a:r>
            <a:r>
              <a:rPr lang="uk-UA" dirty="0"/>
              <a:t>крові, нормальна глікемія, відсутні симптоми шоку, концентрація молочної кислоти &lt;5 ммоль/л); інші різновиди ком (печінкова, уремічна); інші причини шоку.</a:t>
            </a:r>
          </a:p>
        </p:txBody>
      </p:sp>
    </p:spTree>
    <p:extLst>
      <p:ext uri="{BB962C8B-B14F-4D97-AF65-F5344CB8AC3E}">
        <p14:creationId xmlns:p14="http://schemas.microsoft.com/office/powerpoint/2010/main" val="40143507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C0DEF-4148-2D01-B3C5-F212BAB87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ЛІКУВАННЯ</a:t>
            </a:r>
            <a:br>
              <a:rPr lang="uk-UA" dirty="0"/>
            </a:b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704D8-6CF2-33D2-33CD-521DAE252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124887"/>
          </a:xfrm>
        </p:spPr>
        <p:txBody>
          <a:bodyPr>
            <a:normAutofit fontScale="77500" lnSpcReduction="20000"/>
          </a:bodyPr>
          <a:lstStyle/>
          <a:p>
            <a:r>
              <a:rPr lang="uk-UA" dirty="0"/>
              <a:t>1. Профілактика та лікування шоку:</a:t>
            </a:r>
          </a:p>
          <a:p>
            <a:r>
              <a:rPr lang="uk-UA" dirty="0"/>
              <a:t>1) </a:t>
            </a:r>
            <a:r>
              <a:rPr lang="uk-UA" dirty="0" err="1"/>
              <a:t>регідратація</a:t>
            </a:r>
            <a:r>
              <a:rPr lang="uk-UA" dirty="0"/>
              <a:t> з метою наповнення судинного русла, згідно з рекомендаціями, як при </a:t>
            </a:r>
            <a:r>
              <a:rPr lang="uk-UA" dirty="0" err="1"/>
              <a:t>кетоацидотичній</a:t>
            </a:r>
            <a:r>
              <a:rPr lang="uk-UA" dirty="0"/>
              <a:t> комі та ГНК;</a:t>
            </a:r>
          </a:p>
          <a:p>
            <a:r>
              <a:rPr lang="uk-UA" dirty="0"/>
              <a:t>2) у разі гіпотонії, в/в </a:t>
            </a:r>
            <a:r>
              <a:rPr lang="uk-UA" dirty="0" err="1"/>
              <a:t>інфузія</a:t>
            </a:r>
            <a:r>
              <a:rPr lang="uk-UA" dirty="0"/>
              <a:t> </a:t>
            </a:r>
            <a:r>
              <a:rPr lang="uk-UA" dirty="0" err="1"/>
              <a:t>катехоламінів</a:t>
            </a:r>
            <a:r>
              <a:rPr lang="uk-UA" dirty="0"/>
              <a:t> може бути неефективною.</a:t>
            </a:r>
          </a:p>
          <a:p>
            <a:r>
              <a:rPr lang="uk-UA" dirty="0"/>
              <a:t>2. Покращення </a:t>
            </a:r>
            <a:r>
              <a:rPr lang="uk-UA" dirty="0" err="1"/>
              <a:t>оксигенації</a:t>
            </a:r>
            <a:r>
              <a:rPr lang="uk-UA" dirty="0"/>
              <a:t> крові та лікування гіпоксії: використовується киснева терапія, у разі необхідності — штучна вентиляція легень.</a:t>
            </a:r>
          </a:p>
          <a:p>
            <a:r>
              <a:rPr lang="uk-UA" dirty="0"/>
              <a:t>3. Зниження гіперглікемії:</a:t>
            </a:r>
          </a:p>
          <a:p>
            <a:r>
              <a:rPr lang="uk-UA" dirty="0"/>
              <a:t>1) </a:t>
            </a:r>
            <a:r>
              <a:rPr lang="uk-UA" dirty="0" err="1"/>
              <a:t>інфузія</a:t>
            </a:r>
            <a:r>
              <a:rPr lang="uk-UA" dirty="0"/>
              <a:t> інсуліну, як при лікуванні ГНК;</a:t>
            </a:r>
          </a:p>
          <a:p>
            <a:r>
              <a:rPr lang="uk-UA" dirty="0"/>
              <a:t>2) після досягнення глікемії &lt;11,1 ммоль/л (200 мг/</a:t>
            </a:r>
            <a:r>
              <a:rPr lang="uk-UA" dirty="0" err="1"/>
              <a:t>дл</a:t>
            </a:r>
            <a:r>
              <a:rPr lang="uk-UA" dirty="0"/>
              <a:t>) → </a:t>
            </a:r>
            <a:r>
              <a:rPr lang="uk-UA" dirty="0" err="1"/>
              <a:t>інфузія</a:t>
            </a:r>
            <a:r>
              <a:rPr lang="uk-UA" dirty="0"/>
              <a:t> 5 % глюкози, після нормалізації глікемії → введення 10 % глюкози та продовження </a:t>
            </a:r>
            <a:r>
              <a:rPr lang="uk-UA" dirty="0" err="1"/>
              <a:t>інфузії</a:t>
            </a:r>
            <a:r>
              <a:rPr lang="uk-UA" dirty="0"/>
              <a:t> інсуліну.</a:t>
            </a:r>
          </a:p>
          <a:p>
            <a:r>
              <a:rPr lang="uk-UA" dirty="0"/>
              <a:t>4. Боротьба з ацидозом: гідрокарбонат натрію в/в.</a:t>
            </a:r>
          </a:p>
          <a:p>
            <a:r>
              <a:rPr lang="uk-UA" dirty="0"/>
              <a:t>5. Гемодіаліз: іноді показаний з метою елімінації токсинів та лактату.</a:t>
            </a:r>
          </a:p>
          <a:p>
            <a:r>
              <a:rPr lang="uk-UA" dirty="0"/>
              <a:t>6. Лікування причини, яка спровокувала розвиток даного стану.</a:t>
            </a:r>
          </a:p>
        </p:txBody>
      </p:sp>
    </p:spTree>
    <p:extLst>
      <p:ext uri="{BB962C8B-B14F-4D97-AF65-F5344CB8AC3E}">
        <p14:creationId xmlns:p14="http://schemas.microsoft.com/office/powerpoint/2010/main" val="25643837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71D20-6BCE-29DB-7409-8E99193CE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/>
              <a:t>Постмедикаментозна</a:t>
            </a:r>
            <a:r>
              <a:rPr lang="uk-UA" dirty="0"/>
              <a:t> гіпоглікемія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18105-7D65-675F-C952-809A7D82C7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/>
              <a:t>Зниження концентрації глюкози у плазмі &lt;3,9 ммоль/л (70 мг/</a:t>
            </a:r>
            <a:r>
              <a:rPr lang="uk-UA" dirty="0" err="1"/>
              <a:t>дл</a:t>
            </a:r>
            <a:r>
              <a:rPr lang="uk-UA" dirty="0"/>
              <a:t>, т. зв. сигнальний рівень глюкози), незалежно від наявності симптомів гіпоглікемії; симптоми можуть </a:t>
            </a:r>
            <a:r>
              <a:rPr lang="uk-UA" dirty="0" err="1"/>
              <a:t>маніфестуватись</a:t>
            </a:r>
            <a:r>
              <a:rPr lang="uk-UA" dirty="0"/>
              <a:t> виключно при нижчих рівнях глікемії — напр., при довготривалому, добре компенсованому ЦД 1-го типу, або раніше, тобто коли глікемія ще становить &gt;5,6 ммоль/л (100 мг/</a:t>
            </a:r>
            <a:r>
              <a:rPr lang="uk-UA" dirty="0" err="1"/>
              <a:t>дл</a:t>
            </a:r>
            <a:r>
              <a:rPr lang="uk-UA" dirty="0"/>
              <a:t>), однак, раптово знизилась. Клінічно значуща гіпоглікемія діагностується при концентрації глюкози &lt;3 ммоль/л (54 мг/</a:t>
            </a:r>
            <a:r>
              <a:rPr lang="uk-UA" dirty="0" err="1"/>
              <a:t>дл</a:t>
            </a:r>
            <a:r>
              <a:rPr lang="uk-UA" dirty="0"/>
              <a:t>), а тяжка гіпоглікемія – це кожний епізод гіпоглікемії з порушенням когнітивних функцій, який вимагає допомоги другої особи. </a:t>
            </a:r>
          </a:p>
        </p:txBody>
      </p:sp>
    </p:spTree>
    <p:extLst>
      <p:ext uri="{BB962C8B-B14F-4D97-AF65-F5344CB8AC3E}">
        <p14:creationId xmlns:p14="http://schemas.microsoft.com/office/powerpoint/2010/main" val="22627483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72F86-7E29-D7CD-603F-71B62EA1D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Причини: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81916C-C943-E796-0659-294900733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dirty="0"/>
              <a:t>занадто висока доза </a:t>
            </a:r>
            <a:r>
              <a:rPr lang="uk-UA" dirty="0" err="1"/>
              <a:t>гіпоглікемізуючого</a:t>
            </a:r>
            <a:r>
              <a:rPr lang="uk-UA" dirty="0"/>
              <a:t> ЛЗ (інсуліну або похідного </a:t>
            </a:r>
            <a:r>
              <a:rPr lang="uk-UA" dirty="0" err="1"/>
              <a:t>сульфонілсечовини</a:t>
            </a:r>
            <a:r>
              <a:rPr lang="uk-UA" dirty="0"/>
              <a:t>) щодо раціону харчування та інтенсивності фізичного навантаження; порушення фізіологічних механізмів, які протидіють гіпоглікемії, або сигналізують її появу (</a:t>
            </a:r>
            <a:r>
              <a:rPr lang="uk-UA" dirty="0" err="1"/>
              <a:t>неусвідомлення</a:t>
            </a:r>
            <a:r>
              <a:rPr lang="uk-UA" dirty="0"/>
              <a:t> гіпоглікемії); знижений ендогенний синтез глюкози (напр. після прийому алкоголю); підвищена чутливість до дії інсуліну (напр., після схуднення, на пізній фазі після фізичного навантаження, або внаслідок покращення компенсації ЦД). Ризик гіпоглікемії є підвищеним, якщо для нормалізації глікемії та зниження </a:t>
            </a:r>
            <a:r>
              <a:rPr lang="en-US" dirty="0"/>
              <a:t>HbA1</a:t>
            </a:r>
            <a:r>
              <a:rPr lang="uk-UA" dirty="0"/>
              <a:t>с &lt;6,1 % застосовують інтенсивну </a:t>
            </a:r>
            <a:r>
              <a:rPr lang="uk-UA" dirty="0" err="1"/>
              <a:t>інсулінотерапію</a:t>
            </a:r>
            <a:r>
              <a:rPr lang="uk-UA" dirty="0"/>
              <a:t>. Епізоди гіпоглікемії виникають набагато рідше у хворих з ЦД 2-го типу, навіть під час проведення інтенсивної </a:t>
            </a:r>
            <a:r>
              <a:rPr lang="uk-UA" dirty="0" err="1"/>
              <a:t>інсулінотерапії</a:t>
            </a:r>
            <a:r>
              <a:rPr lang="uk-U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569552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9143E-F491-71BE-8F44-C27E252A4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Класифікація </a:t>
            </a:r>
            <a:r>
              <a:rPr lang="uk-UA" dirty="0" err="1"/>
              <a:t>гіпоглікемій</a:t>
            </a:r>
            <a:r>
              <a:rPr lang="uk-UA" dirty="0"/>
              <a:t>:</a:t>
            </a:r>
            <a:br>
              <a:rPr lang="uk-UA" dirty="0"/>
            </a:b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5F1AC2-0A7C-0802-89A4-1612EC5975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dirty="0"/>
              <a:t>1) легка — пацієнт здатний самостійно її ліквідувати, застосовуючи солодке пиття та їжу;</a:t>
            </a:r>
          </a:p>
          <a:p>
            <a:endParaRPr lang="uk-UA" dirty="0"/>
          </a:p>
          <a:p>
            <a:r>
              <a:rPr lang="uk-UA" dirty="0"/>
              <a:t>2) тяжка — вимагає допомоги іншої особи, котра </a:t>
            </a:r>
            <a:r>
              <a:rPr lang="uk-UA" dirty="0" err="1"/>
              <a:t>подасть</a:t>
            </a:r>
            <a:r>
              <a:rPr lang="uk-UA" dirty="0"/>
              <a:t> вуглеводи чи зробить ін'єкцію </a:t>
            </a:r>
            <a:r>
              <a:rPr lang="uk-UA" dirty="0" err="1"/>
              <a:t>глюкагону</a:t>
            </a:r>
            <a:r>
              <a:rPr lang="uk-UA" dirty="0"/>
              <a:t>, або супроводжується втратою свідомості і вимагає в/в введення глюкози та госпіталізації. </a:t>
            </a:r>
            <a:r>
              <a:rPr lang="uk-UA" dirty="0" err="1"/>
              <a:t>Рецидивуюча</a:t>
            </a:r>
            <a:r>
              <a:rPr lang="uk-UA" dirty="0"/>
              <a:t> тяжка гіпоглікемія — це ≥2-х випадків тяжкої гіпоглікемії впродовж останніх 12-ти міс.</a:t>
            </a:r>
          </a:p>
        </p:txBody>
      </p:sp>
    </p:spTree>
    <p:extLst>
      <p:ext uri="{BB962C8B-B14F-4D97-AF65-F5344CB8AC3E}">
        <p14:creationId xmlns:p14="http://schemas.microsoft.com/office/powerpoint/2010/main" val="11211660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73F59-01F4-9C38-CC9A-8C92F3767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КЛІНІЧНА КАРТИНА</a:t>
            </a:r>
            <a:br>
              <a:rPr lang="uk-UA" dirty="0"/>
            </a:b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2CB73-319F-59D2-B6F9-DEF783DEB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uk-UA" dirty="0"/>
              <a:t>1) загальні симптоми — нудота, біль голови;</a:t>
            </a:r>
          </a:p>
          <a:p>
            <a:r>
              <a:rPr lang="uk-UA" dirty="0"/>
              <a:t>2) пітливість, тахікардія, тремтіння м'язів, відчуття голоду — викликані стимуляцією адренергічної нервової системи (при глікемії ≈3,2 ммоль/л [58 мг/</a:t>
            </a:r>
            <a:r>
              <a:rPr lang="uk-UA" dirty="0" err="1"/>
              <a:t>дл</a:t>
            </a:r>
            <a:r>
              <a:rPr lang="uk-UA" dirty="0"/>
              <a:t>]);</a:t>
            </a:r>
          </a:p>
          <a:p>
            <a:r>
              <a:rPr lang="uk-UA" dirty="0"/>
              <a:t>3) ступор, сонливість, утруднена мова, порушення координації, нетипова поведінка, порушення зору, мігруючі парестезії, кома — симптоми </a:t>
            </a:r>
            <a:r>
              <a:rPr lang="uk-UA" dirty="0" err="1"/>
              <a:t>нейроглікопенії</a:t>
            </a:r>
            <a:r>
              <a:rPr lang="uk-UA" dirty="0"/>
              <a:t> (дефіциту глюкози в ЦНС) при глікемії &lt;3,0 ммоль/л (54 мг/</a:t>
            </a:r>
            <a:r>
              <a:rPr lang="uk-UA" dirty="0" err="1"/>
              <a:t>дл</a:t>
            </a:r>
            <a:r>
              <a:rPr lang="uk-UA" dirty="0"/>
              <a:t>).</a:t>
            </a:r>
          </a:p>
          <a:p>
            <a:r>
              <a:rPr lang="uk-UA" dirty="0"/>
              <a:t>Причини </a:t>
            </a:r>
            <a:r>
              <a:rPr lang="uk-UA" dirty="0" err="1"/>
              <a:t>безсимптомної</a:t>
            </a:r>
            <a:r>
              <a:rPr lang="uk-UA" dirty="0"/>
              <a:t> гіпоглікемії:</a:t>
            </a:r>
          </a:p>
          <a:p>
            <a:r>
              <a:rPr lang="uk-UA" dirty="0"/>
              <a:t>1) пошкодження вегетативної нервової системи при довготривалому ЦД — не виникають симптоми-передвісники внаслідок адренергічної стимуляції, а відразу з'являються ознаки </a:t>
            </a:r>
            <a:r>
              <a:rPr lang="uk-UA" dirty="0" err="1"/>
              <a:t>нейроглікопенії</a:t>
            </a:r>
            <a:r>
              <a:rPr lang="uk-UA" dirty="0"/>
              <a:t>;</a:t>
            </a:r>
          </a:p>
          <a:p>
            <a:r>
              <a:rPr lang="uk-UA" dirty="0"/>
              <a:t>2) після перенесених в анамнезі тяжких </a:t>
            </a:r>
            <a:r>
              <a:rPr lang="uk-UA" dirty="0" err="1"/>
              <a:t>гіпоглікемій</a:t>
            </a:r>
            <a:r>
              <a:rPr lang="uk-UA" dirty="0"/>
              <a:t>, які пошкодили антагоністичну регуляцію, яка протидіє гіпоглікемії, може вимагати тимчасового послаблення критеріїв компенсації глікемії.</a:t>
            </a:r>
          </a:p>
        </p:txBody>
      </p:sp>
    </p:spTree>
    <p:extLst>
      <p:ext uri="{BB962C8B-B14F-4D97-AF65-F5344CB8AC3E}">
        <p14:creationId xmlns:p14="http://schemas.microsoft.com/office/powerpoint/2010/main" val="26410750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FEE45-F653-2386-5CD7-59CEEB428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Симптоми гіпоглікемії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9408010A-195A-F60E-BA3C-3F6E12742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7639" y="1985240"/>
            <a:ext cx="2456597" cy="1850157"/>
          </a:xfrm>
          <a:prstGeom prst="rect">
            <a:avLst/>
          </a:prstGeom>
        </p:spPr>
      </p:pic>
      <p:sp>
        <p:nvSpPr>
          <p:cNvPr id="5" name="Прямоугольник: скругленные углы 6">
            <a:extLst>
              <a:ext uri="{FF2B5EF4-FFF2-40B4-BE49-F238E27FC236}">
                <a16:creationId xmlns:a16="http://schemas.microsoft.com/office/drawing/2014/main" id="{7A5FD65B-DA86-B40C-80D4-066CFA9EBE41}"/>
              </a:ext>
            </a:extLst>
          </p:cNvPr>
          <p:cNvSpPr/>
          <p:nvPr/>
        </p:nvSpPr>
        <p:spPr>
          <a:xfrm>
            <a:off x="46644" y="3576055"/>
            <a:ext cx="2188029" cy="498852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/>
              <a:t>Тремтіння по всьому тілі</a:t>
            </a:r>
            <a:endParaRPr lang="ru-RU" sz="1600" b="1" dirty="0"/>
          </a:p>
        </p:txBody>
      </p:sp>
      <p:pic>
        <p:nvPicPr>
          <p:cNvPr id="6" name="Рисунок 8">
            <a:extLst>
              <a:ext uri="{FF2B5EF4-FFF2-40B4-BE49-F238E27FC236}">
                <a16:creationId xmlns:a16="http://schemas.microsoft.com/office/drawing/2014/main" id="{BA09F945-6D4B-E899-B4BB-54B7CD8ADA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1501" y="1958169"/>
            <a:ext cx="2296872" cy="1849693"/>
          </a:xfrm>
          <a:prstGeom prst="rect">
            <a:avLst/>
          </a:prstGeom>
        </p:spPr>
      </p:pic>
      <p:sp>
        <p:nvSpPr>
          <p:cNvPr id="7" name="Прямоугольник: скругленные углы 9">
            <a:extLst>
              <a:ext uri="{FF2B5EF4-FFF2-40B4-BE49-F238E27FC236}">
                <a16:creationId xmlns:a16="http://schemas.microsoft.com/office/drawing/2014/main" id="{2882DEFB-8CD1-D7D6-FB9A-AC279CBB96EB}"/>
              </a:ext>
            </a:extLst>
          </p:cNvPr>
          <p:cNvSpPr/>
          <p:nvPr/>
        </p:nvSpPr>
        <p:spPr>
          <a:xfrm>
            <a:off x="2400344" y="3576055"/>
            <a:ext cx="2188029" cy="498852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/>
              <a:t>Пітливість</a:t>
            </a:r>
            <a:endParaRPr lang="ru-RU" sz="1600" b="1" dirty="0"/>
          </a:p>
        </p:txBody>
      </p:sp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183FA6FE-57CE-2367-7A13-615BC40719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8209" y="1934078"/>
            <a:ext cx="2296872" cy="1898748"/>
          </a:xfrm>
          <a:prstGeom prst="rect">
            <a:avLst/>
          </a:prstGeom>
        </p:spPr>
      </p:pic>
      <p:sp>
        <p:nvSpPr>
          <p:cNvPr id="9" name="Прямоугольник: скругленные углы 12">
            <a:extLst>
              <a:ext uri="{FF2B5EF4-FFF2-40B4-BE49-F238E27FC236}">
                <a16:creationId xmlns:a16="http://schemas.microsoft.com/office/drawing/2014/main" id="{72F75847-2B6D-ED8A-E643-5740A8202539}"/>
              </a:ext>
            </a:extLst>
          </p:cNvPr>
          <p:cNvSpPr/>
          <p:nvPr/>
        </p:nvSpPr>
        <p:spPr>
          <a:xfrm>
            <a:off x="4828717" y="3598685"/>
            <a:ext cx="2188029" cy="498852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/>
              <a:t>Головний біль</a:t>
            </a:r>
            <a:endParaRPr lang="ru-RU" sz="1600" b="1" dirty="0"/>
          </a:p>
        </p:txBody>
      </p:sp>
      <p:pic>
        <p:nvPicPr>
          <p:cNvPr id="10" name="Рисунок 14">
            <a:extLst>
              <a:ext uri="{FF2B5EF4-FFF2-40B4-BE49-F238E27FC236}">
                <a16:creationId xmlns:a16="http://schemas.microsoft.com/office/drawing/2014/main" id="{6FE0AAA2-00DD-9D8D-DA1E-95A4AB9309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3817" y="1985240"/>
            <a:ext cx="2296872" cy="1914060"/>
          </a:xfrm>
          <a:prstGeom prst="rect">
            <a:avLst/>
          </a:prstGeom>
        </p:spPr>
      </p:pic>
      <p:sp>
        <p:nvSpPr>
          <p:cNvPr id="11" name="Прямоугольник: скругленные углы 15">
            <a:extLst>
              <a:ext uri="{FF2B5EF4-FFF2-40B4-BE49-F238E27FC236}">
                <a16:creationId xmlns:a16="http://schemas.microsoft.com/office/drawing/2014/main" id="{2214F535-3C45-021E-2CD3-08A778AB5E91}"/>
              </a:ext>
            </a:extLst>
          </p:cNvPr>
          <p:cNvSpPr/>
          <p:nvPr/>
        </p:nvSpPr>
        <p:spPr>
          <a:xfrm>
            <a:off x="7309435" y="3598685"/>
            <a:ext cx="2188029" cy="498852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/>
              <a:t>Відчуття голоду</a:t>
            </a:r>
            <a:endParaRPr lang="ru-RU" sz="1600" b="1" dirty="0"/>
          </a:p>
        </p:txBody>
      </p:sp>
      <p:pic>
        <p:nvPicPr>
          <p:cNvPr id="12" name="Рисунок 17">
            <a:extLst>
              <a:ext uri="{FF2B5EF4-FFF2-40B4-BE49-F238E27FC236}">
                <a16:creationId xmlns:a16="http://schemas.microsoft.com/office/drawing/2014/main" id="{251D316B-587C-E583-DC36-ED2EBDDCC0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44" y="4462963"/>
            <a:ext cx="2456597" cy="1958924"/>
          </a:xfrm>
          <a:prstGeom prst="rect">
            <a:avLst/>
          </a:prstGeom>
        </p:spPr>
      </p:pic>
      <p:sp>
        <p:nvSpPr>
          <p:cNvPr id="13" name="Прямоугольник: скругленные углы 18">
            <a:extLst>
              <a:ext uri="{FF2B5EF4-FFF2-40B4-BE49-F238E27FC236}">
                <a16:creationId xmlns:a16="http://schemas.microsoft.com/office/drawing/2014/main" id="{03065B76-35A5-A1D6-ACBC-64CFC6B1D5EA}"/>
              </a:ext>
            </a:extLst>
          </p:cNvPr>
          <p:cNvSpPr/>
          <p:nvPr/>
        </p:nvSpPr>
        <p:spPr>
          <a:xfrm>
            <a:off x="180927" y="6331744"/>
            <a:ext cx="2188029" cy="498852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/>
              <a:t>Зміна настрою </a:t>
            </a:r>
            <a:endParaRPr lang="ru-RU" sz="1600" b="1" dirty="0"/>
          </a:p>
        </p:txBody>
      </p:sp>
      <p:pic>
        <p:nvPicPr>
          <p:cNvPr id="14" name="Рисунок 20">
            <a:extLst>
              <a:ext uri="{FF2B5EF4-FFF2-40B4-BE49-F238E27FC236}">
                <a16:creationId xmlns:a16="http://schemas.microsoft.com/office/drawing/2014/main" id="{B3E0280B-8D83-0496-2C39-B07103ED6D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7788" y="4437350"/>
            <a:ext cx="2333145" cy="2034903"/>
          </a:xfrm>
          <a:prstGeom prst="rect">
            <a:avLst/>
          </a:prstGeom>
        </p:spPr>
      </p:pic>
      <p:sp>
        <p:nvSpPr>
          <p:cNvPr id="15" name="Прямоугольник: скругленные углы 21">
            <a:extLst>
              <a:ext uri="{FF2B5EF4-FFF2-40B4-BE49-F238E27FC236}">
                <a16:creationId xmlns:a16="http://schemas.microsoft.com/office/drawing/2014/main" id="{502FFADF-9453-5FA1-6F60-5DB469B25D38}"/>
              </a:ext>
            </a:extLst>
          </p:cNvPr>
          <p:cNvSpPr/>
          <p:nvPr/>
        </p:nvSpPr>
        <p:spPr>
          <a:xfrm>
            <a:off x="2499157" y="6359148"/>
            <a:ext cx="2188029" cy="498852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/>
              <a:t>Запаморочення</a:t>
            </a:r>
            <a:endParaRPr lang="ru-RU" sz="1600" b="1" dirty="0"/>
          </a:p>
        </p:txBody>
      </p:sp>
      <p:pic>
        <p:nvPicPr>
          <p:cNvPr id="16" name="Рисунок 23">
            <a:extLst>
              <a:ext uri="{FF2B5EF4-FFF2-40B4-BE49-F238E27FC236}">
                <a16:creationId xmlns:a16="http://schemas.microsoft.com/office/drawing/2014/main" id="{7BE52015-DBC3-EBC2-0897-5D4614011C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3532" y="4469339"/>
            <a:ext cx="2365695" cy="1958924"/>
          </a:xfrm>
          <a:prstGeom prst="rect">
            <a:avLst/>
          </a:prstGeom>
        </p:spPr>
      </p:pic>
      <p:pic>
        <p:nvPicPr>
          <p:cNvPr id="17" name="Рисунок 27">
            <a:extLst>
              <a:ext uri="{FF2B5EF4-FFF2-40B4-BE49-F238E27FC236}">
                <a16:creationId xmlns:a16="http://schemas.microsoft.com/office/drawing/2014/main" id="{10097A89-3C96-93D3-58AF-1CF36C82E73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3537" y="4462963"/>
            <a:ext cx="2387776" cy="2005732"/>
          </a:xfrm>
          <a:prstGeom prst="rect">
            <a:avLst/>
          </a:prstGeom>
        </p:spPr>
      </p:pic>
      <p:sp>
        <p:nvSpPr>
          <p:cNvPr id="18" name="Прямоугольник: скругленные углы 24">
            <a:extLst>
              <a:ext uri="{FF2B5EF4-FFF2-40B4-BE49-F238E27FC236}">
                <a16:creationId xmlns:a16="http://schemas.microsoft.com/office/drawing/2014/main" id="{68246992-6784-5753-49F8-CDB80B5D7091}"/>
              </a:ext>
            </a:extLst>
          </p:cNvPr>
          <p:cNvSpPr/>
          <p:nvPr/>
        </p:nvSpPr>
        <p:spPr>
          <a:xfrm>
            <a:off x="7413504" y="6274173"/>
            <a:ext cx="2188029" cy="498852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/>
              <a:t>Загальна слабкість</a:t>
            </a:r>
            <a:endParaRPr lang="ru-RU" sz="1600" b="1" dirty="0"/>
          </a:p>
        </p:txBody>
      </p:sp>
      <p:sp>
        <p:nvSpPr>
          <p:cNvPr id="19" name="Прямоугольник: скругленные углы 28">
            <a:extLst>
              <a:ext uri="{FF2B5EF4-FFF2-40B4-BE49-F238E27FC236}">
                <a16:creationId xmlns:a16="http://schemas.microsoft.com/office/drawing/2014/main" id="{8CEB6CB5-8D2E-007C-77E6-A388F3E4A866}"/>
              </a:ext>
            </a:extLst>
          </p:cNvPr>
          <p:cNvSpPr/>
          <p:nvPr/>
        </p:nvSpPr>
        <p:spPr>
          <a:xfrm>
            <a:off x="4989520" y="6289390"/>
            <a:ext cx="2188029" cy="498852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/>
              <a:t>Двоїння в очах</a:t>
            </a:r>
            <a:endParaRPr lang="ru-RU" sz="1600" b="1" dirty="0"/>
          </a:p>
        </p:txBody>
      </p:sp>
      <p:pic>
        <p:nvPicPr>
          <p:cNvPr id="20" name="Рисунок 34">
            <a:extLst>
              <a:ext uri="{FF2B5EF4-FFF2-40B4-BE49-F238E27FC236}">
                <a16:creationId xmlns:a16="http://schemas.microsoft.com/office/drawing/2014/main" id="{6C161013-0C67-708D-7DDA-7FAAC357AD7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47047" y="1977663"/>
            <a:ext cx="2244520" cy="1865309"/>
          </a:xfrm>
          <a:prstGeom prst="rect">
            <a:avLst/>
          </a:prstGeom>
        </p:spPr>
      </p:pic>
      <p:sp>
        <p:nvSpPr>
          <p:cNvPr id="21" name="Прямоугольник: скругленные углы 35">
            <a:extLst>
              <a:ext uri="{FF2B5EF4-FFF2-40B4-BE49-F238E27FC236}">
                <a16:creationId xmlns:a16="http://schemas.microsoft.com/office/drawing/2014/main" id="{99B7AB13-2600-E572-EB4A-9E0DB0147EB2}"/>
              </a:ext>
            </a:extLst>
          </p:cNvPr>
          <p:cNvSpPr/>
          <p:nvPr/>
        </p:nvSpPr>
        <p:spPr>
          <a:xfrm>
            <a:off x="9703538" y="3649874"/>
            <a:ext cx="2188029" cy="498852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/>
              <a:t>Серцебиття</a:t>
            </a:r>
            <a:endParaRPr lang="ru-RU" sz="1600" b="1" dirty="0"/>
          </a:p>
        </p:txBody>
      </p:sp>
      <p:pic>
        <p:nvPicPr>
          <p:cNvPr id="22" name="Рисунок 37">
            <a:extLst>
              <a:ext uri="{FF2B5EF4-FFF2-40B4-BE49-F238E27FC236}">
                <a16:creationId xmlns:a16="http://schemas.microsoft.com/office/drawing/2014/main" id="{3D9434FE-DBF1-7DCB-2779-6FCEEE37F75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47047" y="4506382"/>
            <a:ext cx="2307035" cy="1849693"/>
          </a:xfrm>
          <a:prstGeom prst="rect">
            <a:avLst/>
          </a:prstGeom>
        </p:spPr>
      </p:pic>
      <p:sp>
        <p:nvSpPr>
          <p:cNvPr id="23" name="Прямоугольник: скругленные углы 38">
            <a:extLst>
              <a:ext uri="{FF2B5EF4-FFF2-40B4-BE49-F238E27FC236}">
                <a16:creationId xmlns:a16="http://schemas.microsoft.com/office/drawing/2014/main" id="{63D81D09-6265-906E-DA82-9329D89A5A8E}"/>
              </a:ext>
            </a:extLst>
          </p:cNvPr>
          <p:cNvSpPr/>
          <p:nvPr/>
        </p:nvSpPr>
        <p:spPr>
          <a:xfrm>
            <a:off x="9731500" y="6276571"/>
            <a:ext cx="2188029" cy="498852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/>
              <a:t>Втрата свідомості (кома)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1839965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725E8-4622-6AE0-66F4-673995BB4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ЛІКУВАННЯ</a:t>
            </a:r>
            <a:br>
              <a:rPr lang="uk-UA" dirty="0"/>
            </a:b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D13895-AE24-0BCF-DFCF-DDF8A9311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052320"/>
            <a:ext cx="9613861" cy="4419599"/>
          </a:xfrm>
        </p:spPr>
        <p:txBody>
          <a:bodyPr>
            <a:normAutofit fontScale="70000" lnSpcReduction="20000"/>
          </a:bodyPr>
          <a:lstStyle/>
          <a:p>
            <a:r>
              <a:rPr lang="uk-UA" dirty="0"/>
              <a:t>Негайне лікування</a:t>
            </a:r>
          </a:p>
          <a:p>
            <a:r>
              <a:rPr lang="uk-UA" dirty="0"/>
              <a:t>1. Гіпоглікемія легка або тяжка при порушеннях свідомості в особи, яка може ковтати → вживання простих вуглеводів (напр., 15–20 г глюкози — таблетки, гель) або продуктів чи солодких розчинів, які їх містять, можна повторити при необхідності; у подальшому хворий повинен вживати складні вуглеводи, щоб запобігти рецидиву гіпоглікемії; контрольне вимірювання глікемії проведіть через 1 год; зважте в/м або п/ш введення </a:t>
            </a:r>
            <a:r>
              <a:rPr lang="uk-UA" dirty="0" err="1"/>
              <a:t>глюкагону</a:t>
            </a:r>
            <a:r>
              <a:rPr lang="uk-UA" dirty="0"/>
              <a:t>. Пацієнтам, яких лікують за допомогою персональної інсулінової помпи або аналогами інсуліну за схемою інтенсивної </a:t>
            </a:r>
            <a:r>
              <a:rPr lang="uk-UA" dirty="0" err="1"/>
              <a:t>інсулінотерапії</a:t>
            </a:r>
            <a:r>
              <a:rPr lang="uk-UA" dirty="0"/>
              <a:t>, призначте вживання 15 г глюкози та контроль глікемії через 15 хв (правило 15/15); повторіть у випадку </a:t>
            </a:r>
            <a:r>
              <a:rPr lang="uk-UA" dirty="0" err="1"/>
              <a:t>персистуючої</a:t>
            </a:r>
            <a:r>
              <a:rPr lang="uk-UA" dirty="0"/>
              <a:t> гіпоглікемії.</a:t>
            </a:r>
          </a:p>
          <a:p>
            <a:endParaRPr lang="uk-UA" dirty="0"/>
          </a:p>
          <a:p>
            <a:r>
              <a:rPr lang="uk-UA" dirty="0"/>
              <a:t>2. Тяжка гіпоглікемія (в особи, яка перебуває в непритомному стані або має порушення свідомості і не може ковтати) → в/в </a:t>
            </a:r>
            <a:r>
              <a:rPr lang="uk-UA" dirty="0" err="1"/>
              <a:t>інфузія</a:t>
            </a:r>
            <a:r>
              <a:rPr lang="uk-UA" dirty="0"/>
              <a:t> 20 % розчину глюкози (0,2 г глюкози/кг м. т. (1 мл/кг), у подальшому — </a:t>
            </a:r>
            <a:r>
              <a:rPr lang="uk-UA" dirty="0" err="1"/>
              <a:t>інфузія</a:t>
            </a:r>
            <a:r>
              <a:rPr lang="uk-UA" dirty="0"/>
              <a:t> 10 % розчину глюкози до моменту відновлення свідомості, що дозволить хворому вживати вуглеводи. У випадку труднощів з в/в доступом при тяжкій гіпоглікемії у пацієнтів з ЦД 1-го типу, введіть </a:t>
            </a:r>
            <a:r>
              <a:rPr lang="uk-UA" dirty="0" err="1"/>
              <a:t>глюкагон</a:t>
            </a:r>
            <a:r>
              <a:rPr lang="uk-UA" dirty="0"/>
              <a:t> 1 мг в/м або п/ш (при відсутності покращення можна повторити через 10 хв); у пацієнтів із ЦД 2-го типу слід бути обережними, не призначайте його при гіпоглікемії, індукованій пероральними ЛЗ (може активувати секрецію ендогенного інсуліну); протипоказаний після вживання алкоголю.</a:t>
            </a:r>
          </a:p>
        </p:txBody>
      </p:sp>
    </p:spTree>
    <p:extLst>
      <p:ext uri="{BB962C8B-B14F-4D97-AF65-F5344CB8AC3E}">
        <p14:creationId xmlns:p14="http://schemas.microsoft.com/office/powerpoint/2010/main" val="41523781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EC7FC-E71C-BD7E-30F8-3E47BCAD0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Подальше ведення</a:t>
            </a:r>
            <a:br>
              <a:rPr lang="uk-UA" dirty="0"/>
            </a:b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8B0883-9466-157F-60EB-3789937D0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348407"/>
          </a:xfrm>
        </p:spPr>
        <p:txBody>
          <a:bodyPr>
            <a:normAutofit fontScale="70000" lnSpcReduction="20000"/>
          </a:bodyPr>
          <a:lstStyle/>
          <a:p>
            <a:r>
              <a:rPr lang="uk-UA" dirty="0"/>
              <a:t>1. Оцініть ризик рецидиву: гіпоглікемія, що зумовлена довгодіючими похідними </a:t>
            </a:r>
            <a:r>
              <a:rPr lang="uk-UA" dirty="0" err="1"/>
              <a:t>сульфонілсечовини</a:t>
            </a:r>
            <a:r>
              <a:rPr lang="uk-UA" dirty="0"/>
              <a:t> або </a:t>
            </a:r>
            <a:r>
              <a:rPr lang="uk-UA" dirty="0" err="1"/>
              <a:t>інсулінами</a:t>
            </a:r>
            <a:r>
              <a:rPr lang="uk-UA" dirty="0"/>
              <a:t> середньої дії чи аналогами інсуліну довготривалої дії, може </a:t>
            </a:r>
            <a:r>
              <a:rPr lang="uk-UA" dirty="0" err="1"/>
              <a:t>рецидивувати</a:t>
            </a:r>
            <a:r>
              <a:rPr lang="uk-UA" dirty="0"/>
              <a:t>, навіть впродовж 16–20 год; при застосуванні сумішей інсуліну слід пам'ятати про 2 піки їхньої дії.</a:t>
            </a:r>
          </a:p>
          <a:p>
            <a:r>
              <a:rPr lang="uk-UA" dirty="0"/>
              <a:t>2. Оцінити частоту, з якою розвивається гіпоглікемія, і пору її виникнення та, відповідно, модифікуйте лікування ЦД:</a:t>
            </a:r>
          </a:p>
          <a:p>
            <a:r>
              <a:rPr lang="uk-UA" dirty="0"/>
              <a:t>1) гіпоглікемія, що виникає у один і той самий час → змініть модель харчування та дози інсуліну;</a:t>
            </a:r>
          </a:p>
          <a:p>
            <a:r>
              <a:rPr lang="uk-UA" dirty="0"/>
              <a:t>2) гіпоглікемія, що виникає нерегулярно → ідентифікуйте та елімінуйте причини: нерегулярне вживання їжі, неправильне застосування ін'єкцій інсуліну, різна інтенсивність фізичного навантаження, прийом алкоголю, порушення моторики шлунку, змінний темп всмоктування вуглеводів з ШКТ;</a:t>
            </a:r>
          </a:p>
          <a:p>
            <a:r>
              <a:rPr lang="uk-UA" dirty="0"/>
              <a:t>3) </a:t>
            </a:r>
            <a:r>
              <a:rPr lang="uk-UA" dirty="0" err="1"/>
              <a:t>неусвідомлення</a:t>
            </a:r>
            <a:r>
              <a:rPr lang="uk-UA" dirty="0"/>
              <a:t> гіпоглікемії → змініть лікування таким чином, щоб зменшити кількість епізодів гіпоглікемії; потрібно навчити пацієнта та його близьких, як діагностувати менш специфічні </a:t>
            </a:r>
            <a:r>
              <a:rPr lang="uk-UA" dirty="0" err="1"/>
              <a:t>предиктори</a:t>
            </a:r>
            <a:r>
              <a:rPr lang="uk-UA" dirty="0"/>
              <a:t> гіпоглікемії. Слід також розглянути використання системи безперервного моніторингу глікемії  (</a:t>
            </a:r>
            <a:r>
              <a:rPr lang="en-US" dirty="0"/>
              <a:t>continuous glucose monitoring system — CGMS); </a:t>
            </a:r>
            <a:r>
              <a:rPr lang="uk-UA" dirty="0"/>
              <a:t>врахуйте ризик, який пов’язаний з </a:t>
            </a:r>
            <a:r>
              <a:rPr lang="uk-UA" dirty="0" err="1"/>
              <a:t>неусвідомленням</a:t>
            </a:r>
            <a:r>
              <a:rPr lang="uk-UA" dirty="0"/>
              <a:t> гіпоглікемії під час виконання професійної діяльності або керування автомобілем.</a:t>
            </a:r>
          </a:p>
        </p:txBody>
      </p:sp>
    </p:spTree>
    <p:extLst>
      <p:ext uri="{BB962C8B-B14F-4D97-AF65-F5344CB8AC3E}">
        <p14:creationId xmlns:p14="http://schemas.microsoft.com/office/powerpoint/2010/main" val="16706327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6AAE7-1DA2-1807-074F-AA0DAB6EC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161" y="417662"/>
            <a:ext cx="9613861" cy="1080938"/>
          </a:xfrm>
        </p:spPr>
        <p:txBody>
          <a:bodyPr/>
          <a:lstStyle/>
          <a:p>
            <a:pPr algn="ctr"/>
            <a:r>
              <a:rPr lang="ru-RU" dirty="0" err="1"/>
              <a:t>Диференціально-діагностичні</a:t>
            </a:r>
            <a:r>
              <a:rPr lang="ru-RU" dirty="0"/>
              <a:t> </a:t>
            </a:r>
            <a:r>
              <a:rPr lang="ru-RU" dirty="0" err="1"/>
              <a:t>ознаки</a:t>
            </a:r>
            <a:r>
              <a:rPr lang="ru-RU" dirty="0"/>
              <a:t> </a:t>
            </a:r>
            <a:r>
              <a:rPr lang="ru-RU" dirty="0" err="1"/>
              <a:t>коматозних</a:t>
            </a:r>
            <a:r>
              <a:rPr lang="ru-RU" dirty="0"/>
              <a:t> </a:t>
            </a:r>
            <a:r>
              <a:rPr lang="ru-RU" dirty="0" err="1"/>
              <a:t>станів</a:t>
            </a:r>
            <a:r>
              <a:rPr lang="ru-RU" dirty="0"/>
              <a:t> при </a:t>
            </a:r>
            <a:r>
              <a:rPr lang="ru-RU" dirty="0" err="1"/>
              <a:t>цукровому</a:t>
            </a:r>
            <a:r>
              <a:rPr lang="ru-RU" dirty="0"/>
              <a:t> </a:t>
            </a:r>
            <a:r>
              <a:rPr lang="ru-RU" dirty="0" err="1"/>
              <a:t>діабеті</a:t>
            </a:r>
            <a:r>
              <a:rPr lang="ru-RU" dirty="0"/>
              <a:t> </a:t>
            </a:r>
            <a:endParaRPr lang="uk-UA" dirty="0"/>
          </a:p>
        </p:txBody>
      </p:sp>
      <p:graphicFrame>
        <p:nvGraphicFramePr>
          <p:cNvPr id="4" name="Group 30">
            <a:extLst>
              <a:ext uri="{FF2B5EF4-FFF2-40B4-BE49-F238E27FC236}">
                <a16:creationId xmlns:a16="http://schemas.microsoft.com/office/drawing/2014/main" id="{1685833B-ACAA-B633-CA4D-224F8F669E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3180180"/>
              </p:ext>
            </p:extLst>
          </p:nvPr>
        </p:nvGraphicFramePr>
        <p:xfrm>
          <a:off x="447040" y="1498600"/>
          <a:ext cx="11348720" cy="5359400"/>
        </p:xfrm>
        <a:graphic>
          <a:graphicData uri="http://schemas.openxmlformats.org/drawingml/2006/table">
            <a:tbl>
              <a:tblPr/>
              <a:tblGrid>
                <a:gridCol w="24569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76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16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249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77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342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Ознаки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rgbClr val="FF99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Кома 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rgbClr val="FF99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20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uk-UA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Вік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Предвісники</a:t>
                      </a:r>
                      <a:endParaRPr kumimoji="0" lang="uk-UA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uk-UA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uk-UA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Розвиток коми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Дихання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Пульс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А/Т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Температура тіла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Шкірні покриви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uk-UA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Язик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Тонус очних яблук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Діурез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Рівень глікемії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Глюкозурія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Натріемія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Каліемія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Азотемія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Кетонемія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Кетонурія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Інші ознаки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Діабетична 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rgbClr val="FF99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Гіперосмолярна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rgbClr val="FF99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Гіпоглікемічна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rgbClr val="FF99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Молочнокисла 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rgbClr val="FF99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59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Любий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Слабість, блювота, сухість в роті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Поступовий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Кусмауля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Тахікардія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Гіпотонія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Нормальна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Сухі, </a:t>
                      </a:r>
                      <a:r>
                        <a:rPr kumimoji="0" lang="uk-UA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рубеоз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обличчя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Сухий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Понижений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Поліурія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Високий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Висока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Нормальна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Понижена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Підвищена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Висока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Висока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Похилий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Слабість, в'ялість, судоми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uk-UA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Поступовий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Поверхневе,часте</a:t>
                      </a:r>
                      <a:endParaRPr kumimoji="0" lang="uk-UA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Тахікардія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Гіпотонія, колапс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Підвищена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Сухі, тургор знижений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Сухий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Понижений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Поліурія, </a:t>
                      </a:r>
                      <a:r>
                        <a:rPr kumimoji="0" lang="uk-UA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олігоурія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Дуже високий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Висока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Висока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Понижена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Висока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Відсутня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Відсутня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Гіперосмолярність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Любий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Відчуття голоду, пітливість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uk-UA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Швидкий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Поверхневе,часте</a:t>
                      </a:r>
                      <a:endParaRPr kumimoji="0" lang="uk-UA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Тахікардія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Гіпо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- гіпертонія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Нормальна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Вологі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uk-UA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Вологий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Нормальний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Нормальний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Низький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Відсутня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Нормальна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Нормальна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Нормальна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Відсутня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Відсутня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Л-ня інсуліном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Похилий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Нудота, блювота, біль в м'язах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uk-UA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Швидкий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Кусмауля</a:t>
                      </a:r>
                      <a:endParaRPr kumimoji="0" lang="uk-UA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Тахікардія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Гіпотонія, колапс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Понижена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Сухі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uk-UA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Сухий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Понижений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Оліго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, анурія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Нормальний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Відсутня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Нормальна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Підвищена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Підвищена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Відсутня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Відсутня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Л-ня </a:t>
                      </a:r>
                      <a:r>
                        <a:rPr kumimoji="0" lang="uk-UA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бігуанідами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52942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A5F411-15B8-4E96-C5BD-BC4DF87AB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18160"/>
            <a:ext cx="12192000" cy="81343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E9A251-3C2A-231E-F4C6-1D40BA06D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4322" y="2632109"/>
            <a:ext cx="8144134" cy="1373070"/>
          </a:xfrm>
        </p:spPr>
        <p:txBody>
          <a:bodyPr/>
          <a:lstStyle/>
          <a:p>
            <a:r>
              <a:rPr lang="uk-UA" dirty="0"/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2975553063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47</TotalTime>
  <Words>3608</Words>
  <Application>Microsoft Office PowerPoint</Application>
  <PresentationFormat>Widescreen</PresentationFormat>
  <Paragraphs>300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Calibri</vt:lpstr>
      <vt:lpstr>Trebuchet MS</vt:lpstr>
      <vt:lpstr>Wingdings</vt:lpstr>
      <vt:lpstr>Berlin</vt:lpstr>
      <vt:lpstr>Діабетичні коми, допомога на догоспітальному етапі – 2 год</vt:lpstr>
      <vt:lpstr>Мета заняття: </vt:lpstr>
      <vt:lpstr>Основні поняття: </vt:lpstr>
      <vt:lpstr>PowerPoint Presentation</vt:lpstr>
      <vt:lpstr>Коматозні стани при цукровому діабеті</vt:lpstr>
      <vt:lpstr>Кетоацидоз і кетоацидотична кома</vt:lpstr>
      <vt:lpstr>Провокуючі фактори: </vt:lpstr>
      <vt:lpstr>КЛІНІЧНА КАРТИНА </vt:lpstr>
      <vt:lpstr>Діагностичні критерії кетоацидозу</vt:lpstr>
      <vt:lpstr>ЛІКУВАННЯ </vt:lpstr>
      <vt:lpstr>PowerPoint Presentation</vt:lpstr>
      <vt:lpstr>PowerPoint Presentation</vt:lpstr>
      <vt:lpstr>МОНІТОРИНГ </vt:lpstr>
      <vt:lpstr>Гіперосмолярна некетоацидотична кома (ГНК)</vt:lpstr>
      <vt:lpstr>КЛІНІЧНА КАРТИНА </vt:lpstr>
      <vt:lpstr>Діагностичні критерії гіперосмолярної некетоацидотичної коми (ГНК) </vt:lpstr>
      <vt:lpstr>ЛІКУВАННЯ </vt:lpstr>
      <vt:lpstr>PowerPoint Presentation</vt:lpstr>
      <vt:lpstr>МОНІТОРИНГ </vt:lpstr>
      <vt:lpstr>Лактацидоз і лактацидотична кома</vt:lpstr>
      <vt:lpstr>Типи лактацидозу, який асоційований з ЦД: </vt:lpstr>
      <vt:lpstr>КЛІНІЧНА КАРТИНА </vt:lpstr>
      <vt:lpstr>ДІАГНОСТИКА </vt:lpstr>
      <vt:lpstr>ЛІКУВАННЯ </vt:lpstr>
      <vt:lpstr>Постмедикаментозна гіпоглікемія</vt:lpstr>
      <vt:lpstr>Причини: </vt:lpstr>
      <vt:lpstr>Класифікація гіпоглікемій: </vt:lpstr>
      <vt:lpstr>КЛІНІЧНА КАРТИНА </vt:lpstr>
      <vt:lpstr>Симптоми гіпоглікемії</vt:lpstr>
      <vt:lpstr>ЛІКУВАННЯ </vt:lpstr>
      <vt:lpstr>Подальше ведення </vt:lpstr>
      <vt:lpstr>Диференціально-діагностичні ознаки коматозних станів при цукровому діабеті 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Діабетичні коми, допомога на догоспітальному етапі – 2 год</dc:title>
  <dc:creator>Елизавета Тулянцева</dc:creator>
  <cp:lastModifiedBy>Елизавета Тулянцева</cp:lastModifiedBy>
  <cp:revision>1</cp:revision>
  <dcterms:created xsi:type="dcterms:W3CDTF">2022-11-13T19:42:50Z</dcterms:created>
  <dcterms:modified xsi:type="dcterms:W3CDTF">2022-11-13T20:30:30Z</dcterms:modified>
</cp:coreProperties>
</file>