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1" r:id="rId17"/>
    <p:sldId id="262" r:id="rId18"/>
    <p:sldId id="275" r:id="rId19"/>
    <p:sldId id="276" r:id="rId20"/>
    <p:sldId id="277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8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80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33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3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06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436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470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3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021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7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310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636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3923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659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196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320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058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BEE5F-675C-4389-8BB2-57F99AD7AFDB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A043455-CB22-4175-9A8A-32681EB6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55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4796" y="1142999"/>
            <a:ext cx="10946956" cy="2971801"/>
          </a:xfrm>
        </p:spPr>
        <p:txBody>
          <a:bodyPr>
            <a:normAutofit/>
          </a:bodyPr>
          <a:lstStyle/>
          <a:p>
            <a:r>
              <a:rPr lang="ru-RU" sz="3600" dirty="0" err="1"/>
              <a:t>Анемії</a:t>
            </a:r>
            <a:r>
              <a:rPr lang="ru-RU" sz="3600" dirty="0"/>
              <a:t>, </a:t>
            </a:r>
            <a:r>
              <a:rPr lang="ru-RU" sz="3600" dirty="0" err="1"/>
              <a:t>найпоширеніші</a:t>
            </a:r>
            <a:r>
              <a:rPr lang="ru-RU" sz="3600" dirty="0"/>
              <a:t> </a:t>
            </a:r>
            <a:r>
              <a:rPr lang="ru-RU" sz="3600" dirty="0" err="1"/>
              <a:t>симптоми</a:t>
            </a:r>
            <a:r>
              <a:rPr lang="ru-RU" sz="3600" dirty="0"/>
              <a:t>, </a:t>
            </a:r>
            <a:r>
              <a:rPr lang="ru-RU" sz="3600" dirty="0" err="1"/>
              <a:t>обстеження</a:t>
            </a:r>
            <a:r>
              <a:rPr lang="ru-RU" sz="3600" dirty="0"/>
              <a:t> в </a:t>
            </a:r>
            <a:r>
              <a:rPr lang="ru-RU" sz="3600" dirty="0" err="1"/>
              <a:t>первинній</a:t>
            </a:r>
            <a:r>
              <a:rPr lang="ru-RU" sz="3600" dirty="0"/>
              <a:t> </a:t>
            </a:r>
            <a:r>
              <a:rPr lang="ru-RU" sz="3600" dirty="0" err="1"/>
              <a:t>медичній</a:t>
            </a:r>
            <a:r>
              <a:rPr lang="ru-RU" sz="3600" dirty="0"/>
              <a:t> </a:t>
            </a:r>
            <a:r>
              <a:rPr lang="ru-RU" sz="3600" dirty="0" err="1"/>
              <a:t>допомозі</a:t>
            </a:r>
            <a:r>
              <a:rPr lang="ru-RU" sz="3600" dirty="0"/>
              <a:t>, </a:t>
            </a:r>
            <a:r>
              <a:rPr lang="ru-RU" sz="3600" dirty="0" err="1"/>
              <a:t>методи</a:t>
            </a:r>
            <a:r>
              <a:rPr lang="ru-RU" sz="3600" dirty="0"/>
              <a:t> </a:t>
            </a:r>
            <a:r>
              <a:rPr lang="ru-RU" sz="3600" dirty="0" err="1"/>
              <a:t>лікування</a:t>
            </a:r>
            <a:r>
              <a:rPr lang="ru-RU" sz="3600" dirty="0"/>
              <a:t> та </a:t>
            </a:r>
            <a:r>
              <a:rPr lang="ru-RU" sz="3600" dirty="0" err="1"/>
              <a:t>профілактики</a:t>
            </a:r>
            <a:r>
              <a:rPr lang="en-US" sz="3600" dirty="0"/>
              <a:t> – 2 </a:t>
            </a:r>
            <a:r>
              <a:rPr lang="uk-UA" sz="3600" dirty="0"/>
              <a:t>год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7874" y="370163"/>
            <a:ext cx="6400800" cy="1947333"/>
          </a:xfrm>
        </p:spPr>
        <p:txBody>
          <a:bodyPr/>
          <a:lstStyle/>
          <a:p>
            <a:pPr algn="ctr"/>
            <a:r>
              <a:rPr lang="ru-RU" dirty="0" err="1"/>
              <a:t>Одеський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endParaRPr lang="ru-RU" dirty="0"/>
          </a:p>
          <a:p>
            <a:pPr algn="ctr"/>
            <a:r>
              <a:rPr lang="ru-RU" dirty="0"/>
              <a:t>Кафедра </a:t>
            </a:r>
            <a:r>
              <a:rPr lang="ru-RU" dirty="0" err="1"/>
              <a:t>сімейної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та </a:t>
            </a:r>
            <a:r>
              <a:rPr lang="ru-RU" dirty="0" err="1"/>
              <a:t>поліклінічної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0131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Мета заняття: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err="1"/>
              <a:t>Поглибити</a:t>
            </a:r>
            <a:r>
              <a:rPr lang="ru-RU" sz="3200" dirty="0"/>
              <a:t> та </a:t>
            </a:r>
            <a:r>
              <a:rPr lang="ru-RU" sz="3200" dirty="0" err="1"/>
              <a:t>удосконалити</a:t>
            </a:r>
            <a:r>
              <a:rPr lang="ru-RU" sz="3200" dirty="0"/>
              <a:t> </a:t>
            </a:r>
            <a:r>
              <a:rPr lang="ru-RU" sz="3200" dirty="0" err="1"/>
              <a:t>знання</a:t>
            </a:r>
            <a:r>
              <a:rPr lang="ru-RU" sz="3200" dirty="0"/>
              <a:t> </a:t>
            </a:r>
            <a:r>
              <a:rPr lang="ru-RU" sz="3200" dirty="0" err="1"/>
              <a:t>студентів</a:t>
            </a:r>
            <a:r>
              <a:rPr lang="ru-RU" sz="3200" dirty="0"/>
              <a:t> у </a:t>
            </a:r>
            <a:r>
              <a:rPr lang="ru-RU" sz="3200" dirty="0" err="1"/>
              <a:t>питаннях</a:t>
            </a:r>
            <a:r>
              <a:rPr lang="ru-RU" sz="3200" dirty="0"/>
              <a:t> </a:t>
            </a:r>
            <a:r>
              <a:rPr lang="ru-RU" sz="3200" dirty="0" err="1"/>
              <a:t>діагностики</a:t>
            </a:r>
            <a:r>
              <a:rPr lang="ru-RU" sz="3200" dirty="0"/>
              <a:t> та </a:t>
            </a:r>
            <a:r>
              <a:rPr lang="ru-RU" sz="3200" dirty="0" err="1"/>
              <a:t>лікуванні</a:t>
            </a:r>
            <a:r>
              <a:rPr lang="ru-RU" sz="3200" dirty="0"/>
              <a:t> </a:t>
            </a:r>
            <a:r>
              <a:rPr lang="ru-RU" sz="3200" dirty="0" err="1"/>
              <a:t>анемій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1368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поняття: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Анемічний</a:t>
            </a:r>
            <a:r>
              <a:rPr lang="ru-RU" dirty="0"/>
              <a:t> синдром (АС)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клініко-гематологічний</a:t>
            </a:r>
            <a:r>
              <a:rPr lang="ru-RU" dirty="0"/>
              <a:t> синдром,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гемоглобіну</a:t>
            </a:r>
            <a:r>
              <a:rPr lang="ru-RU" dirty="0"/>
              <a:t> (та, в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еритроцитів</a:t>
            </a:r>
            <a:r>
              <a:rPr lang="ru-RU" dirty="0"/>
              <a:t>) в </a:t>
            </a:r>
            <a:r>
              <a:rPr lang="ru-RU" dirty="0" err="1"/>
              <a:t>одиниці</a:t>
            </a:r>
            <a:r>
              <a:rPr lang="ru-RU" dirty="0"/>
              <a:t> </a:t>
            </a:r>
            <a:r>
              <a:rPr lang="ru-RU" dirty="0" err="1"/>
              <a:t>об'єму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та </a:t>
            </a:r>
            <a:r>
              <a:rPr lang="ru-RU" dirty="0" err="1"/>
              <a:t>лабораторних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 АС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клінічними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</a:t>
            </a:r>
            <a:r>
              <a:rPr lang="ru-RU" dirty="0" err="1"/>
              <a:t>гіпоксії</a:t>
            </a:r>
            <a:r>
              <a:rPr lang="ru-RU" dirty="0"/>
              <a:t> та </a:t>
            </a:r>
            <a:r>
              <a:rPr lang="ru-RU" dirty="0" err="1"/>
              <a:t>гипоксемії</a:t>
            </a:r>
            <a:r>
              <a:rPr lang="ru-RU" dirty="0"/>
              <a:t>: </a:t>
            </a:r>
            <a:r>
              <a:rPr lang="ru-RU" dirty="0" err="1"/>
              <a:t>слабкістю</a:t>
            </a:r>
            <a:r>
              <a:rPr lang="ru-RU" dirty="0"/>
              <a:t>, </a:t>
            </a:r>
            <a:r>
              <a:rPr lang="ru-RU" dirty="0" err="1"/>
              <a:t>запамороченнями</a:t>
            </a:r>
            <a:r>
              <a:rPr lang="ru-RU" dirty="0"/>
              <a:t>, </a:t>
            </a:r>
            <a:r>
              <a:rPr lang="ru-RU" dirty="0" err="1"/>
              <a:t>синкопальними</a:t>
            </a:r>
            <a:r>
              <a:rPr lang="ru-RU" dirty="0"/>
              <a:t> станами;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пам'яті</a:t>
            </a:r>
            <a:r>
              <a:rPr lang="ru-RU" dirty="0"/>
              <a:t>, </a:t>
            </a:r>
            <a:r>
              <a:rPr lang="ru-RU" dirty="0" err="1"/>
              <a:t>судомними</a:t>
            </a:r>
            <a:r>
              <a:rPr lang="ru-RU" dirty="0"/>
              <a:t> </a:t>
            </a:r>
            <a:r>
              <a:rPr lang="ru-RU" dirty="0" err="1"/>
              <a:t>нападами</a:t>
            </a:r>
            <a:r>
              <a:rPr lang="ru-RU" dirty="0"/>
              <a:t>, </a:t>
            </a:r>
            <a:r>
              <a:rPr lang="ru-RU" dirty="0" err="1"/>
              <a:t>посиленням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коронарного </a:t>
            </a:r>
            <a:r>
              <a:rPr lang="ru-RU" dirty="0" err="1"/>
              <a:t>кровообігу</a:t>
            </a:r>
            <a:r>
              <a:rPr lang="ru-RU" dirty="0"/>
              <a:t>, </a:t>
            </a:r>
            <a:r>
              <a:rPr lang="ru-RU" dirty="0" err="1"/>
              <a:t>наростанням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.  Частота і </a:t>
            </a:r>
            <a:r>
              <a:rPr lang="ru-RU" dirty="0" err="1"/>
              <a:t>розповсюдженість</a:t>
            </a:r>
            <a:r>
              <a:rPr lang="ru-RU" dirty="0"/>
              <a:t>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анемій</a:t>
            </a:r>
            <a:r>
              <a:rPr lang="ru-RU" dirty="0"/>
              <a:t> </a:t>
            </a:r>
            <a:r>
              <a:rPr lang="ru-RU" dirty="0" err="1"/>
              <a:t>неоднакова</a:t>
            </a:r>
            <a:r>
              <a:rPr lang="ru-RU" dirty="0"/>
              <a:t>, причини та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численні</a:t>
            </a:r>
            <a:r>
              <a:rPr lang="ru-RU" dirty="0"/>
              <a:t> і </a:t>
            </a:r>
            <a:r>
              <a:rPr lang="ru-RU" dirty="0" err="1"/>
              <a:t>різноманітні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обумовлює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</a:t>
            </a:r>
            <a:r>
              <a:rPr lang="ru-RU" dirty="0" err="1"/>
              <a:t>анемій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021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90880"/>
            <a:ext cx="8915400" cy="5220342"/>
          </a:xfrm>
        </p:spPr>
        <p:txBody>
          <a:bodyPr/>
          <a:lstStyle/>
          <a:p>
            <a:r>
              <a:rPr lang="ru-RU" dirty="0" err="1"/>
              <a:t>Анемія</a:t>
            </a:r>
            <a:r>
              <a:rPr lang="ru-RU" dirty="0"/>
              <a:t> </a:t>
            </a:r>
            <a:r>
              <a:rPr lang="ru-RU" dirty="0" err="1"/>
              <a:t>зустрічається</a:t>
            </a:r>
            <a:r>
              <a:rPr lang="ru-RU" dirty="0"/>
              <a:t> до  20% у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розвинутих</a:t>
            </a:r>
            <a:r>
              <a:rPr lang="ru-RU" dirty="0"/>
              <a:t>  </a:t>
            </a:r>
            <a:r>
              <a:rPr lang="ru-RU" dirty="0" err="1"/>
              <a:t>країн</a:t>
            </a:r>
            <a:r>
              <a:rPr lang="ru-RU" dirty="0"/>
              <a:t> та до 50%  </a:t>
            </a:r>
            <a:r>
              <a:rPr lang="ru-RU" dirty="0" err="1"/>
              <a:t>слаборозвинутих</a:t>
            </a:r>
            <a:r>
              <a:rPr lang="ru-RU" dirty="0"/>
              <a:t> </a:t>
            </a:r>
            <a:r>
              <a:rPr lang="ru-RU" dirty="0" err="1"/>
              <a:t>країн</a:t>
            </a:r>
            <a:r>
              <a:rPr lang="ru-RU" dirty="0"/>
              <a:t>;</a:t>
            </a:r>
          </a:p>
          <a:p>
            <a:r>
              <a:rPr lang="ru-RU" dirty="0" err="1"/>
              <a:t>Більше</a:t>
            </a:r>
            <a:r>
              <a:rPr lang="ru-RU" dirty="0"/>
              <a:t> 50% </a:t>
            </a:r>
            <a:r>
              <a:rPr lang="ru-RU" dirty="0" err="1"/>
              <a:t>хворих</a:t>
            </a:r>
            <a:r>
              <a:rPr lang="ru-RU" dirty="0"/>
              <a:t> на  </a:t>
            </a:r>
            <a:r>
              <a:rPr lang="ru-RU" dirty="0" err="1"/>
              <a:t>хронічні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 та </a:t>
            </a:r>
            <a:r>
              <a:rPr lang="ru-RU" dirty="0" err="1"/>
              <a:t>пухлинах</a:t>
            </a:r>
            <a:r>
              <a:rPr lang="ru-RU" dirty="0"/>
              <a:t>;</a:t>
            </a:r>
          </a:p>
          <a:p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погіршує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 </a:t>
            </a:r>
            <a:r>
              <a:rPr lang="ru-RU" dirty="0" err="1"/>
              <a:t>життя</a:t>
            </a:r>
            <a:r>
              <a:rPr lang="ru-RU" dirty="0"/>
              <a:t> та </a:t>
            </a:r>
            <a:r>
              <a:rPr lang="ru-RU" dirty="0" err="1"/>
              <a:t>працездатність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A1BA6A-0F79-DBBA-C0D2-B238E4FD2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599" y="2199639"/>
            <a:ext cx="4397375" cy="4397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C3409D-F2E1-9EBC-77E2-95CBFF76A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12" y="3104832"/>
            <a:ext cx="521017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64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951" b="8478"/>
          <a:stretch/>
        </p:blipFill>
        <p:spPr>
          <a:xfrm>
            <a:off x="1292024" y="73151"/>
            <a:ext cx="9991671" cy="656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0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67890" y="704216"/>
            <a:ext cx="9571838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4800" dirty="0">
                <a:latin typeface="Times New Roman"/>
                <a:cs typeface="Times New Roman"/>
              </a:rPr>
              <a:t>Клінічна</a:t>
            </a:r>
            <a:r>
              <a:rPr sz="4800" spc="-15" dirty="0">
                <a:latin typeface="Times New Roman"/>
                <a:cs typeface="Times New Roman"/>
              </a:rPr>
              <a:t> </a:t>
            </a:r>
            <a:r>
              <a:rPr sz="4800" spc="-10" dirty="0">
                <a:latin typeface="Times New Roman"/>
                <a:cs typeface="Times New Roman"/>
              </a:rPr>
              <a:t>класифікація</a:t>
            </a:r>
            <a:r>
              <a:rPr sz="4800" spc="5" dirty="0">
                <a:latin typeface="Times New Roman"/>
                <a:cs typeface="Times New Roman"/>
              </a:rPr>
              <a:t> </a:t>
            </a:r>
            <a:r>
              <a:rPr sz="4800" dirty="0">
                <a:latin typeface="Times New Roman"/>
                <a:cs typeface="Times New Roman"/>
              </a:rPr>
              <a:t>анемій </a:t>
            </a:r>
            <a:r>
              <a:rPr sz="4800" spc="5" dirty="0">
                <a:latin typeface="Times New Roman"/>
                <a:cs typeface="Times New Roman"/>
              </a:rPr>
              <a:t> </a:t>
            </a:r>
            <a:r>
              <a:rPr sz="4800" spc="-10" dirty="0">
                <a:latin typeface="Times New Roman"/>
                <a:cs typeface="Times New Roman"/>
              </a:rPr>
              <a:t>базується </a:t>
            </a:r>
            <a:r>
              <a:rPr sz="4800" spc="-5" dirty="0">
                <a:latin typeface="Times New Roman"/>
                <a:cs typeface="Times New Roman"/>
              </a:rPr>
              <a:t>на </a:t>
            </a:r>
            <a:r>
              <a:rPr sz="4800" spc="-15" dirty="0">
                <a:latin typeface="Times New Roman"/>
                <a:cs typeface="Times New Roman"/>
              </a:rPr>
              <a:t>морфологічному </a:t>
            </a:r>
            <a:r>
              <a:rPr sz="4800" spc="-10" dirty="0">
                <a:latin typeface="Times New Roman"/>
                <a:cs typeface="Times New Roman"/>
              </a:rPr>
              <a:t> </a:t>
            </a:r>
            <a:r>
              <a:rPr sz="4800" spc="-15" dirty="0" err="1">
                <a:latin typeface="Times New Roman"/>
                <a:cs typeface="Times New Roman"/>
              </a:rPr>
              <a:t>принципі-визначенні</a:t>
            </a:r>
            <a:r>
              <a:rPr sz="4800" spc="50" dirty="0">
                <a:latin typeface="Times New Roman"/>
                <a:cs typeface="Times New Roman"/>
              </a:rPr>
              <a:t> </a:t>
            </a:r>
            <a:r>
              <a:rPr sz="4800" dirty="0" err="1">
                <a:latin typeface="Times New Roman"/>
                <a:cs typeface="Times New Roman"/>
              </a:rPr>
              <a:t>серед</a:t>
            </a:r>
            <a:r>
              <a:rPr sz="4800" spc="-30" dirty="0" err="1">
                <a:latin typeface="Times New Roman"/>
                <a:cs typeface="Times New Roman"/>
              </a:rPr>
              <a:t>нього</a:t>
            </a:r>
            <a:r>
              <a:rPr sz="4800" spc="-30" dirty="0">
                <a:latin typeface="Times New Roman"/>
                <a:cs typeface="Times New Roman"/>
              </a:rPr>
              <a:t> </a:t>
            </a:r>
            <a:r>
              <a:rPr sz="4800" dirty="0">
                <a:latin typeface="Times New Roman"/>
                <a:cs typeface="Times New Roman"/>
              </a:rPr>
              <a:t>еритроцитарного об'єму </a:t>
            </a:r>
            <a:r>
              <a:rPr sz="4800" spc="-1185" dirty="0">
                <a:latin typeface="Times New Roman"/>
                <a:cs typeface="Times New Roman"/>
              </a:rPr>
              <a:t> </a:t>
            </a:r>
            <a:r>
              <a:rPr sz="4800" dirty="0">
                <a:latin typeface="Times New Roman"/>
                <a:cs typeface="Times New Roman"/>
              </a:rPr>
              <a:t>(СЕО)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67891" y="4372814"/>
            <a:ext cx="9571837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381750"/>
                </a:solidFill>
                <a:latin typeface="Times New Roman"/>
                <a:cs typeface="Times New Roman"/>
              </a:rPr>
              <a:t>СЕО-</a:t>
            </a:r>
            <a:r>
              <a:rPr sz="2400" spc="4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81750"/>
                </a:solidFill>
                <a:latin typeface="Times New Roman"/>
                <a:cs typeface="Times New Roman"/>
              </a:rPr>
              <a:t>визначається</a:t>
            </a:r>
            <a:r>
              <a:rPr sz="2400" spc="35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381750"/>
                </a:solidFill>
                <a:latin typeface="Times New Roman"/>
                <a:cs typeface="Times New Roman"/>
              </a:rPr>
              <a:t>за</a:t>
            </a:r>
            <a:r>
              <a:rPr sz="2400" spc="35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381750"/>
                </a:solidFill>
                <a:latin typeface="Times New Roman"/>
                <a:cs typeface="Times New Roman"/>
              </a:rPr>
              <a:t>допомогою</a:t>
            </a:r>
            <a:r>
              <a:rPr sz="2400" spc="3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381750"/>
                </a:solidFill>
                <a:latin typeface="Times New Roman"/>
                <a:cs typeface="Times New Roman"/>
              </a:rPr>
              <a:t>автоматичних</a:t>
            </a:r>
            <a:r>
              <a:rPr sz="2400" spc="45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81750"/>
                </a:solidFill>
                <a:latin typeface="Times New Roman"/>
                <a:cs typeface="Times New Roman"/>
              </a:rPr>
              <a:t>лабораторних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400" spc="-10" dirty="0">
                <a:solidFill>
                  <a:srgbClr val="381750"/>
                </a:solidFill>
                <a:latin typeface="Times New Roman"/>
                <a:cs typeface="Times New Roman"/>
              </a:rPr>
              <a:t>аналізаторів</a:t>
            </a:r>
            <a:r>
              <a:rPr sz="2400" spc="-2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або</a:t>
            </a:r>
            <a:r>
              <a:rPr sz="2400" spc="-25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за</a:t>
            </a:r>
            <a:r>
              <a:rPr sz="2400" spc="-1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381750"/>
                </a:solidFill>
                <a:latin typeface="Times New Roman"/>
                <a:cs typeface="Times New Roman"/>
              </a:rPr>
              <a:t>такою</a:t>
            </a:r>
            <a:r>
              <a:rPr sz="2400" spc="-1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381750"/>
                </a:solidFill>
                <a:latin typeface="Times New Roman"/>
                <a:cs typeface="Times New Roman"/>
              </a:rPr>
              <a:t>формулою:</a:t>
            </a:r>
            <a:endParaRPr sz="2400" dirty="0">
              <a:latin typeface="Times New Roman"/>
              <a:cs typeface="Times New Roman"/>
            </a:endParaRPr>
          </a:p>
          <a:p>
            <a:pPr marL="88900"/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СЕО</a:t>
            </a:r>
            <a:r>
              <a:rPr sz="2400" spc="-1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=</a:t>
            </a:r>
            <a:r>
              <a:rPr sz="2400" spc="-15" dirty="0">
                <a:solidFill>
                  <a:srgbClr val="381750"/>
                </a:solidFill>
                <a:latin typeface="Times New Roman"/>
                <a:cs typeface="Times New Roman"/>
              </a:rPr>
              <a:t> (гематокрит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 х</a:t>
            </a:r>
            <a:r>
              <a:rPr sz="2400" spc="-5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10)/кількість</a:t>
            </a:r>
            <a:r>
              <a:rPr sz="2400" spc="-3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еритроцитів</a:t>
            </a:r>
            <a:r>
              <a:rPr sz="2400" spc="10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(у</a:t>
            </a:r>
            <a:r>
              <a:rPr sz="2400" spc="-5" dirty="0">
                <a:solidFill>
                  <a:srgbClr val="3817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81750"/>
                </a:solidFill>
                <a:latin typeface="Times New Roman"/>
                <a:cs typeface="Times New Roman"/>
              </a:rPr>
              <a:t>млн/л).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4630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12054" y="157766"/>
            <a:ext cx="8911687" cy="136768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345565" marR="5080" indent="-515620">
              <a:spcBef>
                <a:spcPts val="105"/>
              </a:spcBef>
            </a:pPr>
            <a:r>
              <a:rPr sz="4400" spc="-15" dirty="0">
                <a:solidFill>
                  <a:srgbClr val="381750"/>
                </a:solidFill>
              </a:rPr>
              <a:t>Нормоцитна</a:t>
            </a:r>
            <a:r>
              <a:rPr sz="4400" spc="-50" dirty="0">
                <a:solidFill>
                  <a:srgbClr val="381750"/>
                </a:solidFill>
              </a:rPr>
              <a:t> </a:t>
            </a:r>
            <a:r>
              <a:rPr sz="4400" dirty="0">
                <a:solidFill>
                  <a:srgbClr val="381750"/>
                </a:solidFill>
              </a:rPr>
              <a:t>анемія </a:t>
            </a:r>
            <a:r>
              <a:rPr sz="4400" spc="-1085" dirty="0">
                <a:solidFill>
                  <a:srgbClr val="381750"/>
                </a:solidFill>
              </a:rPr>
              <a:t> </a:t>
            </a:r>
            <a:r>
              <a:rPr sz="4400" spc="-5" dirty="0">
                <a:solidFill>
                  <a:srgbClr val="381750"/>
                </a:solidFill>
              </a:rPr>
              <a:t>(СЕО</a:t>
            </a:r>
            <a:r>
              <a:rPr sz="4400" spc="-15" dirty="0">
                <a:solidFill>
                  <a:srgbClr val="381750"/>
                </a:solidFill>
              </a:rPr>
              <a:t> </a:t>
            </a:r>
            <a:r>
              <a:rPr sz="4400" dirty="0">
                <a:solidFill>
                  <a:srgbClr val="381750"/>
                </a:solidFill>
              </a:rPr>
              <a:t>80-100</a:t>
            </a:r>
            <a:r>
              <a:rPr sz="4400" spc="-55" dirty="0">
                <a:solidFill>
                  <a:srgbClr val="381750"/>
                </a:solidFill>
              </a:rPr>
              <a:t> </a:t>
            </a:r>
            <a:r>
              <a:rPr sz="4400" spc="-35" dirty="0">
                <a:solidFill>
                  <a:srgbClr val="381750"/>
                </a:solidFill>
              </a:rPr>
              <a:t>фл)</a:t>
            </a:r>
            <a:endParaRPr sz="4400" dirty="0"/>
          </a:p>
        </p:txBody>
      </p:sp>
      <p:sp>
        <p:nvSpPr>
          <p:cNvPr id="7" name="object 7"/>
          <p:cNvSpPr txBox="1"/>
          <p:nvPr/>
        </p:nvSpPr>
        <p:spPr>
          <a:xfrm>
            <a:off x="1590040" y="1605153"/>
            <a:ext cx="823404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Підвищена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втрата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-5" dirty="0">
                <a:latin typeface="Times New Roman"/>
                <a:cs typeface="Times New Roman"/>
              </a:rPr>
              <a:t> руйнування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(ІСР</a:t>
            </a:r>
            <a:r>
              <a:rPr sz="2400" baseline="24305" dirty="0">
                <a:latin typeface="Times New Roman"/>
                <a:cs typeface="Times New Roman"/>
              </a:rPr>
              <a:t>2</a:t>
            </a:r>
            <a:r>
              <a:rPr sz="2400" spc="300" baseline="24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&gt;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2)</a:t>
            </a:r>
          </a:p>
          <a:p>
            <a:pPr marL="589915" indent="-107950">
              <a:buSzPct val="95833"/>
              <a:buFont typeface="Times New Roman"/>
              <a:buChar char="•"/>
              <a:tabLst>
                <a:tab pos="590550" algn="l"/>
              </a:tabLst>
            </a:pPr>
            <a:r>
              <a:rPr sz="2400" i="1" spc="-20" dirty="0">
                <a:latin typeface="Times New Roman"/>
                <a:cs typeface="Times New Roman"/>
              </a:rPr>
              <a:t>Гостра</a:t>
            </a:r>
            <a:r>
              <a:rPr sz="2400" i="1" spc="-2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крововтрата</a:t>
            </a:r>
            <a:endParaRPr sz="2400" dirty="0">
              <a:latin typeface="Times New Roman"/>
              <a:cs typeface="Times New Roman"/>
            </a:endParaRPr>
          </a:p>
          <a:p>
            <a:pPr marL="1282700" lvl="1" indent="-343535">
              <a:buFont typeface="Wingdings"/>
              <a:buChar char=""/>
              <a:tabLst>
                <a:tab pos="1283335" algn="l"/>
              </a:tabLst>
            </a:pPr>
            <a:r>
              <a:rPr sz="2400" i="1" spc="-25" dirty="0">
                <a:latin typeface="Times New Roman"/>
                <a:cs typeface="Times New Roman"/>
              </a:rPr>
              <a:t>Гемолітична</a:t>
            </a:r>
            <a:r>
              <a:rPr sz="2400" i="1" spc="-2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анемія</a:t>
            </a:r>
            <a:endParaRPr sz="2400" dirty="0">
              <a:latin typeface="Times New Roman"/>
              <a:cs typeface="Times New Roman"/>
            </a:endParaRPr>
          </a:p>
          <a:p>
            <a:pPr marL="1282700" lvl="1" indent="-343535">
              <a:buFont typeface="Wingdings"/>
              <a:buChar char=""/>
              <a:tabLst>
                <a:tab pos="1283335" algn="l"/>
              </a:tabLst>
            </a:pPr>
            <a:r>
              <a:rPr sz="2400" i="1" dirty="0">
                <a:latin typeface="Times New Roman"/>
                <a:cs typeface="Times New Roman"/>
              </a:rPr>
              <a:t>Гіперспленізм</a:t>
            </a:r>
            <a:endParaRPr sz="2400" dirty="0">
              <a:latin typeface="Times New Roman"/>
              <a:cs typeface="Times New Roman"/>
            </a:endParaRPr>
          </a:p>
          <a:p>
            <a:pPr marL="132715" indent="-107950">
              <a:buSzPct val="95833"/>
              <a:buChar char="•"/>
              <a:tabLst>
                <a:tab pos="133350" algn="l"/>
              </a:tabLst>
            </a:pPr>
            <a:r>
              <a:rPr sz="2400" spc="-10" dirty="0">
                <a:latin typeface="Times New Roman"/>
                <a:cs typeface="Times New Roman"/>
              </a:rPr>
              <a:t>Зниження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синтезу</a:t>
            </a:r>
            <a:r>
              <a:rPr sz="2400" dirty="0">
                <a:latin typeface="Times New Roman"/>
                <a:cs typeface="Times New Roman"/>
              </a:rPr>
              <a:t> еритроцитів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(ІСР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2)</a:t>
            </a:r>
          </a:p>
          <a:p>
            <a:pPr marL="825500" lvl="1" indent="-343535">
              <a:buFont typeface="Wingdings"/>
              <a:buChar char=""/>
              <a:tabLst>
                <a:tab pos="826135" algn="l"/>
              </a:tabLst>
            </a:pPr>
            <a:r>
              <a:rPr sz="2400" i="1" spc="-10" dirty="0">
                <a:latin typeface="Times New Roman"/>
                <a:cs typeface="Times New Roman"/>
              </a:rPr>
              <a:t>Дефіцитні</a:t>
            </a:r>
            <a:r>
              <a:rPr sz="2400" i="1" spc="-25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анемії</a:t>
            </a:r>
            <a:r>
              <a:rPr sz="2400" i="1" spc="-1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(заліза,</a:t>
            </a:r>
            <a:r>
              <a:rPr sz="2400" i="1" dirty="0">
                <a:latin typeface="Times New Roman"/>
                <a:cs typeface="Times New Roman"/>
              </a:rPr>
              <a:t> вітаміну</a:t>
            </a:r>
            <a:r>
              <a:rPr sz="2400" i="1" spc="-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В</a:t>
            </a:r>
            <a:r>
              <a:rPr sz="2400" i="1" baseline="-24305" dirty="0">
                <a:latin typeface="Times New Roman"/>
                <a:cs typeface="Times New Roman"/>
              </a:rPr>
              <a:t>12</a:t>
            </a:r>
            <a:r>
              <a:rPr sz="2400" i="1" spc="284" baseline="-24305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Times New Roman"/>
                <a:cs typeface="Times New Roman"/>
              </a:rPr>
              <a:t>фолієвої</a:t>
            </a:r>
            <a:r>
              <a:rPr sz="2400" i="1" spc="-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кислоти)</a:t>
            </a:r>
            <a:endParaRPr sz="2400" dirty="0">
              <a:latin typeface="Times New Roman"/>
              <a:cs typeface="Times New Roman"/>
            </a:endParaRPr>
          </a:p>
          <a:p>
            <a:pPr marL="825500" lvl="1" indent="-343535">
              <a:spcBef>
                <a:spcPts val="5"/>
              </a:spcBef>
              <a:buFont typeface="Wingdings"/>
              <a:buChar char=""/>
              <a:tabLst>
                <a:tab pos="826135" algn="l"/>
              </a:tabLst>
            </a:pPr>
            <a:r>
              <a:rPr sz="2400" i="1" spc="-20" dirty="0">
                <a:latin typeface="Times New Roman"/>
                <a:cs typeface="Times New Roman"/>
              </a:rPr>
              <a:t>Ниркова</a:t>
            </a:r>
            <a:r>
              <a:rPr sz="2400" i="1" spc="-3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недостатність</a:t>
            </a:r>
            <a:endParaRPr sz="2400" dirty="0">
              <a:latin typeface="Times New Roman"/>
              <a:cs typeface="Times New Roman"/>
            </a:endParaRPr>
          </a:p>
          <a:p>
            <a:pPr marL="825500" lvl="1" indent="-343535">
              <a:buFont typeface="Wingdings"/>
              <a:buChar char=""/>
              <a:tabLst>
                <a:tab pos="826135" algn="l"/>
              </a:tabLst>
            </a:pPr>
            <a:r>
              <a:rPr sz="2400" i="1" spc="-10" dirty="0">
                <a:latin typeface="Times New Roman"/>
                <a:cs typeface="Times New Roman"/>
              </a:rPr>
              <a:t>Анемія,</a:t>
            </a:r>
            <a:r>
              <a:rPr sz="2400" i="1" spc="-4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пов'язана</a:t>
            </a:r>
            <a:r>
              <a:rPr sz="2400" i="1" spc="-2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із</a:t>
            </a:r>
            <a:r>
              <a:rPr sz="2400" i="1" spc="-1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хронічними</a:t>
            </a:r>
            <a:r>
              <a:rPr sz="2400" i="1" spc="-1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захворюваннями</a:t>
            </a:r>
            <a:endParaRPr sz="2400" dirty="0">
              <a:latin typeface="Times New Roman"/>
              <a:cs typeface="Times New Roman"/>
            </a:endParaRPr>
          </a:p>
          <a:p>
            <a:pPr marL="825500" lvl="1" indent="-343535">
              <a:buFont typeface="Wingdings"/>
              <a:buChar char=""/>
              <a:tabLst>
                <a:tab pos="826135" algn="l"/>
              </a:tabLst>
            </a:pPr>
            <a:r>
              <a:rPr sz="2400" i="1" spc="-5" dirty="0">
                <a:latin typeface="Times New Roman"/>
                <a:cs typeface="Times New Roman"/>
              </a:rPr>
              <a:t>Ендокринна</a:t>
            </a:r>
            <a:r>
              <a:rPr sz="2400" i="1" spc="-35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дисфункція</a:t>
            </a:r>
            <a:endParaRPr sz="2400" dirty="0">
              <a:latin typeface="Times New Roman"/>
              <a:cs typeface="Times New Roman"/>
            </a:endParaRPr>
          </a:p>
          <a:p>
            <a:pPr marL="25400" marR="186690">
              <a:buSzPct val="95833"/>
              <a:buFont typeface="Times New Roman"/>
              <a:buChar char="•"/>
              <a:tabLst>
                <a:tab pos="133350" algn="l"/>
              </a:tabLst>
            </a:pPr>
            <a:r>
              <a:rPr sz="2400" i="1" spc="-10" dirty="0">
                <a:latin typeface="Times New Roman"/>
                <a:cs typeface="Times New Roman"/>
              </a:rPr>
              <a:t>Патологія</a:t>
            </a:r>
            <a:r>
              <a:rPr sz="2400" i="1" spc="2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кісткового </a:t>
            </a:r>
            <a:r>
              <a:rPr sz="2400" i="1" spc="-10" dirty="0">
                <a:latin typeface="Times New Roman"/>
                <a:cs typeface="Times New Roman"/>
              </a:rPr>
              <a:t>мозку</a:t>
            </a:r>
            <a:r>
              <a:rPr sz="2400" i="1" spc="-5" dirty="0">
                <a:latin typeface="Times New Roman"/>
                <a:cs typeface="Times New Roman"/>
              </a:rPr>
              <a:t> </a:t>
            </a:r>
            <a:r>
              <a:rPr sz="2400" i="1" spc="5" dirty="0">
                <a:latin typeface="Times New Roman"/>
                <a:cs typeface="Times New Roman"/>
              </a:rPr>
              <a:t>(наприклад,</a:t>
            </a:r>
            <a:r>
              <a:rPr sz="2400" i="1" dirty="0">
                <a:latin typeface="Times New Roman"/>
                <a:cs typeface="Times New Roman"/>
              </a:rPr>
              <a:t> дія</a:t>
            </a:r>
            <a:r>
              <a:rPr sz="2400" i="1" spc="-1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ліків,</a:t>
            </a:r>
            <a:r>
              <a:rPr sz="2400" i="1" spc="-2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інфекції, </a:t>
            </a:r>
            <a:r>
              <a:rPr sz="2400" i="1" spc="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апластична</a:t>
            </a:r>
            <a:r>
              <a:rPr sz="2400" i="1" spc="3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анемія,</a:t>
            </a:r>
            <a:r>
              <a:rPr sz="2400" i="1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мієлодиспластичний</a:t>
            </a:r>
            <a:r>
              <a:rPr sz="2400" i="1" spc="1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синдром,</a:t>
            </a:r>
            <a:r>
              <a:rPr sz="2400" i="1" spc="15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множинна </a:t>
            </a:r>
            <a:r>
              <a:rPr sz="2400" i="1" spc="-585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мієлома</a:t>
            </a:r>
            <a:r>
              <a:rPr sz="2400" i="1" spc="5" dirty="0">
                <a:latin typeface="Times New Roman"/>
                <a:cs typeface="Times New Roman"/>
              </a:rPr>
              <a:t> та</a:t>
            </a:r>
            <a:r>
              <a:rPr sz="2400" i="1" spc="3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інші</a:t>
            </a:r>
            <a:r>
              <a:rPr sz="2400" i="1" spc="-3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інфільтративні</a:t>
            </a:r>
            <a:r>
              <a:rPr sz="2400" i="1" spc="-1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захворювання)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3485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56741" y="834899"/>
            <a:ext cx="9150299" cy="4321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7070" marR="902335" indent="-454659">
              <a:spcBef>
                <a:spcPts val="95"/>
              </a:spcBef>
            </a:pPr>
            <a:r>
              <a:rPr sz="4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Мікроцитна</a:t>
            </a:r>
            <a:r>
              <a:rPr sz="40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анемія </a:t>
            </a:r>
            <a:r>
              <a:rPr sz="4000" b="1" spc="-9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(СЕО</a:t>
            </a:r>
            <a:r>
              <a:rPr sz="4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&lt; 80</a:t>
            </a:r>
            <a:r>
              <a:rPr sz="4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фл)</a:t>
            </a:r>
            <a:endParaRPr sz="4000" dirty="0">
              <a:latin typeface="Times New Roman"/>
              <a:cs typeface="Times New Roman"/>
            </a:endParaRPr>
          </a:p>
          <a:p>
            <a:pPr marL="12700" marR="1671320"/>
            <a:r>
              <a:rPr sz="4000" i="1" spc="-15" dirty="0">
                <a:latin typeface="Times New Roman"/>
                <a:cs typeface="Times New Roman"/>
              </a:rPr>
              <a:t>Залізодефіцитна </a:t>
            </a:r>
            <a:r>
              <a:rPr sz="4000" i="1" spc="-25" dirty="0">
                <a:latin typeface="Times New Roman"/>
                <a:cs typeface="Times New Roman"/>
              </a:rPr>
              <a:t>анемія </a:t>
            </a:r>
            <a:r>
              <a:rPr sz="4000" i="1" spc="-985" dirty="0">
                <a:latin typeface="Times New Roman"/>
                <a:cs typeface="Times New Roman"/>
              </a:rPr>
              <a:t> </a:t>
            </a:r>
            <a:r>
              <a:rPr sz="4000" i="1" spc="-35" dirty="0">
                <a:latin typeface="Times New Roman"/>
                <a:cs typeface="Times New Roman"/>
              </a:rPr>
              <a:t>Таласемія</a:t>
            </a:r>
            <a:endParaRPr sz="4000" dirty="0">
              <a:latin typeface="Times New Roman"/>
              <a:cs typeface="Times New Roman"/>
            </a:endParaRPr>
          </a:p>
          <a:p>
            <a:pPr marL="12700" marR="5080"/>
            <a:r>
              <a:rPr sz="4000" i="1" spc="-20" dirty="0">
                <a:latin typeface="Times New Roman"/>
                <a:cs typeface="Times New Roman"/>
              </a:rPr>
              <a:t>Анемія, </a:t>
            </a:r>
            <a:r>
              <a:rPr sz="4000" i="1" spc="-5" dirty="0">
                <a:latin typeface="Times New Roman"/>
                <a:cs typeface="Times New Roman"/>
              </a:rPr>
              <a:t>пов'язана із </a:t>
            </a:r>
            <a:r>
              <a:rPr sz="4000" i="1" dirty="0">
                <a:latin typeface="Times New Roman"/>
                <a:cs typeface="Times New Roman"/>
              </a:rPr>
              <a:t>хронічними </a:t>
            </a:r>
            <a:r>
              <a:rPr sz="4000" i="1" spc="-985" dirty="0">
                <a:latin typeface="Times New Roman"/>
                <a:cs typeface="Times New Roman"/>
              </a:rPr>
              <a:t> </a:t>
            </a:r>
            <a:r>
              <a:rPr sz="4000" i="1" spc="-10" dirty="0">
                <a:latin typeface="Times New Roman"/>
                <a:cs typeface="Times New Roman"/>
              </a:rPr>
              <a:t>захворюваннями </a:t>
            </a:r>
            <a:r>
              <a:rPr sz="4000" i="1" spc="-5" dirty="0">
                <a:latin typeface="Times New Roman"/>
                <a:cs typeface="Times New Roman"/>
              </a:rPr>
              <a:t> </a:t>
            </a:r>
            <a:r>
              <a:rPr sz="4000" i="1" spc="-10" dirty="0">
                <a:latin typeface="Times New Roman"/>
                <a:cs typeface="Times New Roman"/>
              </a:rPr>
              <a:t>Сидеробластична</a:t>
            </a:r>
            <a:r>
              <a:rPr sz="4000" i="1" spc="5" dirty="0">
                <a:latin typeface="Times New Roman"/>
                <a:cs typeface="Times New Roman"/>
              </a:rPr>
              <a:t> </a:t>
            </a:r>
            <a:r>
              <a:rPr sz="4000" i="1" spc="-20" dirty="0">
                <a:latin typeface="Times New Roman"/>
                <a:cs typeface="Times New Roman"/>
              </a:rPr>
              <a:t>анемія </a:t>
            </a:r>
            <a:r>
              <a:rPr sz="4000" i="1" spc="-15" dirty="0">
                <a:latin typeface="Times New Roman"/>
                <a:cs typeface="Times New Roman"/>
              </a:rPr>
              <a:t> (вроджена, </a:t>
            </a:r>
            <a:r>
              <a:rPr sz="4000" i="1" spc="-10" dirty="0">
                <a:latin typeface="Times New Roman"/>
                <a:cs typeface="Times New Roman"/>
              </a:rPr>
              <a:t>отруєння</a:t>
            </a:r>
            <a:r>
              <a:rPr sz="4000" i="1" spc="5" dirty="0">
                <a:latin typeface="Times New Roman"/>
                <a:cs typeface="Times New Roman"/>
              </a:rPr>
              <a:t> </a:t>
            </a:r>
            <a:r>
              <a:rPr sz="4000" i="1" spc="-5" dirty="0">
                <a:latin typeface="Times New Roman"/>
                <a:cs typeface="Times New Roman"/>
              </a:rPr>
              <a:t>свинцем) </a:t>
            </a:r>
            <a:r>
              <a:rPr sz="4000" i="1" dirty="0">
                <a:latin typeface="Times New Roman"/>
                <a:cs typeface="Times New Roman"/>
              </a:rPr>
              <a:t> </a:t>
            </a:r>
            <a:r>
              <a:rPr sz="4000" i="1" spc="-20" dirty="0">
                <a:latin typeface="Times New Roman"/>
                <a:cs typeface="Times New Roman"/>
              </a:rPr>
              <a:t>Дефіцит</a:t>
            </a:r>
            <a:r>
              <a:rPr sz="4000" i="1" spc="-10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міді,</a:t>
            </a:r>
            <a:r>
              <a:rPr sz="4000" i="1" spc="-15" dirty="0">
                <a:latin typeface="Times New Roman"/>
                <a:cs typeface="Times New Roman"/>
              </a:rPr>
              <a:t> </a:t>
            </a:r>
            <a:r>
              <a:rPr sz="4000" i="1" spc="-10" dirty="0">
                <a:latin typeface="Times New Roman"/>
                <a:cs typeface="Times New Roman"/>
              </a:rPr>
              <a:t>отруєння</a:t>
            </a:r>
            <a:r>
              <a:rPr sz="4000" i="1" spc="-5" dirty="0">
                <a:latin typeface="Times New Roman"/>
                <a:cs typeface="Times New Roman"/>
              </a:rPr>
              <a:t> </a:t>
            </a:r>
            <a:r>
              <a:rPr sz="4000" i="1" spc="-55" dirty="0">
                <a:latin typeface="Times New Roman"/>
                <a:cs typeface="Times New Roman"/>
              </a:rPr>
              <a:t>цинком</a:t>
            </a:r>
            <a:endParaRPr sz="4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2744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15558" y="148623"/>
            <a:ext cx="8911687" cy="136704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74140" marR="5080" indent="-820419">
              <a:spcBef>
                <a:spcPts val="100"/>
              </a:spcBef>
            </a:pPr>
            <a:r>
              <a:rPr sz="4400" dirty="0">
                <a:solidFill>
                  <a:srgbClr val="D73D2C"/>
                </a:solidFill>
              </a:rPr>
              <a:t>Макроцитна</a:t>
            </a:r>
            <a:r>
              <a:rPr sz="4400" spc="-70" dirty="0">
                <a:solidFill>
                  <a:srgbClr val="D73D2C"/>
                </a:solidFill>
              </a:rPr>
              <a:t> </a:t>
            </a:r>
            <a:r>
              <a:rPr sz="4400" spc="-5" dirty="0">
                <a:solidFill>
                  <a:srgbClr val="D73D2C"/>
                </a:solidFill>
              </a:rPr>
              <a:t>анемія </a:t>
            </a:r>
            <a:r>
              <a:rPr sz="4400" spc="-1085" dirty="0">
                <a:solidFill>
                  <a:srgbClr val="D73D2C"/>
                </a:solidFill>
              </a:rPr>
              <a:t> </a:t>
            </a:r>
            <a:r>
              <a:rPr sz="4400" spc="-10" dirty="0">
                <a:solidFill>
                  <a:srgbClr val="D73D2C"/>
                </a:solidFill>
              </a:rPr>
              <a:t>(СЕО&gt;100фл)</a:t>
            </a:r>
            <a:endParaRPr sz="4400" dirty="0"/>
          </a:p>
        </p:txBody>
      </p:sp>
      <p:sp>
        <p:nvSpPr>
          <p:cNvPr id="7" name="object 7"/>
          <p:cNvSpPr txBox="1"/>
          <p:nvPr/>
        </p:nvSpPr>
        <p:spPr>
          <a:xfrm>
            <a:off x="1769566" y="1618235"/>
            <a:ext cx="9541561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 marR="640715">
              <a:spcBef>
                <a:spcPts val="95"/>
              </a:spcBef>
              <a:buSzPct val="97500"/>
              <a:buFont typeface="Times New Roman"/>
              <a:buChar char="•"/>
              <a:tabLst>
                <a:tab pos="203835" algn="l"/>
                <a:tab pos="2945130" algn="l"/>
              </a:tabLst>
            </a:pPr>
            <a:r>
              <a:rPr sz="4000" i="1" spc="-15" dirty="0">
                <a:latin typeface="Times New Roman"/>
                <a:cs typeface="Times New Roman"/>
              </a:rPr>
              <a:t>Мегалобластна</a:t>
            </a:r>
            <a:r>
              <a:rPr sz="4000" i="1" spc="35" dirty="0">
                <a:latin typeface="Times New Roman"/>
                <a:cs typeface="Times New Roman"/>
              </a:rPr>
              <a:t> </a:t>
            </a:r>
            <a:r>
              <a:rPr sz="4000" i="1" spc="-20" dirty="0">
                <a:latin typeface="Times New Roman"/>
                <a:cs typeface="Times New Roman"/>
              </a:rPr>
              <a:t>анемія </a:t>
            </a:r>
            <a:r>
              <a:rPr sz="4000" i="1" spc="-15" dirty="0">
                <a:latin typeface="Times New Roman"/>
                <a:cs typeface="Times New Roman"/>
              </a:rPr>
              <a:t>(дефіцит </a:t>
            </a:r>
            <a:r>
              <a:rPr sz="4000" i="1" spc="-985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вітаміну</a:t>
            </a:r>
            <a:r>
              <a:rPr sz="4000" i="1" spc="30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В</a:t>
            </a:r>
            <a:r>
              <a:rPr sz="3975" i="1" baseline="-25157" dirty="0">
                <a:latin typeface="Times New Roman"/>
                <a:cs typeface="Times New Roman"/>
              </a:rPr>
              <a:t>12,	</a:t>
            </a:r>
            <a:r>
              <a:rPr sz="4000" i="1" spc="-30" dirty="0">
                <a:latin typeface="Times New Roman"/>
                <a:cs typeface="Times New Roman"/>
              </a:rPr>
              <a:t>фолієвої</a:t>
            </a:r>
            <a:r>
              <a:rPr sz="4000" i="1" spc="-20" dirty="0">
                <a:latin typeface="Times New Roman"/>
                <a:cs typeface="Times New Roman"/>
              </a:rPr>
              <a:t> </a:t>
            </a:r>
            <a:r>
              <a:rPr sz="4000" i="1" spc="5" dirty="0">
                <a:latin typeface="Times New Roman"/>
                <a:cs typeface="Times New Roman"/>
              </a:rPr>
              <a:t>кислоти)</a:t>
            </a:r>
            <a:endParaRPr sz="4000" dirty="0">
              <a:latin typeface="Times New Roman"/>
              <a:cs typeface="Times New Roman"/>
            </a:endParaRPr>
          </a:p>
          <a:p>
            <a:pPr marL="25400" marR="17780">
              <a:buSzPct val="97500"/>
              <a:buFont typeface="Times New Roman"/>
              <a:buChar char="•"/>
              <a:tabLst>
                <a:tab pos="203835" algn="l"/>
              </a:tabLst>
            </a:pPr>
            <a:r>
              <a:rPr sz="4000" i="1" spc="-10" dirty="0">
                <a:latin typeface="Times New Roman"/>
                <a:cs typeface="Times New Roman"/>
              </a:rPr>
              <a:t>Дія</a:t>
            </a:r>
            <a:r>
              <a:rPr sz="4000" i="1" spc="20" dirty="0">
                <a:latin typeface="Times New Roman"/>
                <a:cs typeface="Times New Roman"/>
              </a:rPr>
              <a:t> </a:t>
            </a:r>
            <a:r>
              <a:rPr sz="4000" i="1" spc="-10" dirty="0">
                <a:latin typeface="Times New Roman"/>
                <a:cs typeface="Times New Roman"/>
              </a:rPr>
              <a:t>ліків</a:t>
            </a:r>
            <a:r>
              <a:rPr sz="4000" i="1" spc="25" dirty="0">
                <a:latin typeface="Times New Roman"/>
                <a:cs typeface="Times New Roman"/>
              </a:rPr>
              <a:t> </a:t>
            </a:r>
            <a:r>
              <a:rPr sz="4000" i="1" spc="-25" dirty="0">
                <a:latin typeface="Times New Roman"/>
                <a:cs typeface="Times New Roman"/>
              </a:rPr>
              <a:t>(метотрексат,</a:t>
            </a:r>
            <a:r>
              <a:rPr sz="4000" i="1" spc="30" dirty="0">
                <a:latin typeface="Times New Roman"/>
                <a:cs typeface="Times New Roman"/>
              </a:rPr>
              <a:t> </a:t>
            </a:r>
            <a:r>
              <a:rPr sz="4000" i="1" spc="-10" dirty="0">
                <a:latin typeface="Times New Roman"/>
                <a:cs typeface="Times New Roman"/>
              </a:rPr>
              <a:t>зидовудин, </a:t>
            </a:r>
            <a:r>
              <a:rPr sz="4000" i="1" spc="-985" dirty="0">
                <a:latin typeface="Times New Roman"/>
                <a:cs typeface="Times New Roman"/>
              </a:rPr>
              <a:t> </a:t>
            </a:r>
            <a:r>
              <a:rPr sz="4000" i="1" spc="-20" dirty="0">
                <a:latin typeface="Times New Roman"/>
                <a:cs typeface="Times New Roman"/>
              </a:rPr>
              <a:t>гідроксисечовина)</a:t>
            </a:r>
            <a:endParaRPr sz="4000" dirty="0">
              <a:latin typeface="Times New Roman"/>
              <a:cs typeface="Times New Roman"/>
            </a:endParaRPr>
          </a:p>
          <a:p>
            <a:pPr marL="203200" indent="-178435">
              <a:spcBef>
                <a:spcPts val="5"/>
              </a:spcBef>
              <a:buSzPct val="97500"/>
              <a:buFont typeface="Times New Roman"/>
              <a:buChar char="•"/>
              <a:tabLst>
                <a:tab pos="203835" algn="l"/>
              </a:tabLst>
            </a:pPr>
            <a:r>
              <a:rPr sz="4000" i="1" spc="-15" dirty="0">
                <a:latin typeface="Times New Roman"/>
                <a:cs typeface="Times New Roman"/>
              </a:rPr>
              <a:t>Патологія</a:t>
            </a:r>
            <a:r>
              <a:rPr sz="4000" i="1" spc="-5" dirty="0">
                <a:latin typeface="Times New Roman"/>
                <a:cs typeface="Times New Roman"/>
              </a:rPr>
              <a:t> </a:t>
            </a:r>
            <a:r>
              <a:rPr sz="4000" i="1" spc="-25" dirty="0">
                <a:latin typeface="Times New Roman"/>
                <a:cs typeface="Times New Roman"/>
              </a:rPr>
              <a:t>кісткового</a:t>
            </a:r>
            <a:r>
              <a:rPr sz="4000" i="1" dirty="0">
                <a:latin typeface="Times New Roman"/>
                <a:cs typeface="Times New Roman"/>
              </a:rPr>
              <a:t> </a:t>
            </a:r>
            <a:r>
              <a:rPr sz="4000" i="1" spc="-15" dirty="0">
                <a:latin typeface="Times New Roman"/>
                <a:cs typeface="Times New Roman"/>
              </a:rPr>
              <a:t>мозку</a:t>
            </a:r>
            <a:endParaRPr sz="4000" dirty="0">
              <a:latin typeface="Times New Roman"/>
              <a:cs typeface="Times New Roman"/>
            </a:endParaRPr>
          </a:p>
          <a:p>
            <a:pPr marL="25400" marR="555625">
              <a:buSzPct val="97500"/>
              <a:buFont typeface="Times New Roman"/>
              <a:buChar char="•"/>
              <a:tabLst>
                <a:tab pos="203835" algn="l"/>
              </a:tabLst>
            </a:pPr>
            <a:r>
              <a:rPr sz="4000" i="1" spc="-5" dirty="0">
                <a:latin typeface="Times New Roman"/>
                <a:cs typeface="Times New Roman"/>
              </a:rPr>
              <a:t>Хронічне</a:t>
            </a:r>
            <a:r>
              <a:rPr sz="4000" i="1" spc="5" dirty="0">
                <a:latin typeface="Times New Roman"/>
                <a:cs typeface="Times New Roman"/>
              </a:rPr>
              <a:t> </a:t>
            </a:r>
            <a:r>
              <a:rPr sz="4000" i="1" spc="-10" dirty="0">
                <a:latin typeface="Times New Roman"/>
                <a:cs typeface="Times New Roman"/>
              </a:rPr>
              <a:t>зловживання</a:t>
            </a:r>
            <a:r>
              <a:rPr sz="4000" i="1" dirty="0">
                <a:latin typeface="Times New Roman"/>
                <a:cs typeface="Times New Roman"/>
              </a:rPr>
              <a:t> </a:t>
            </a:r>
            <a:r>
              <a:rPr sz="4000" i="1" spc="-35" dirty="0">
                <a:latin typeface="Times New Roman"/>
                <a:cs typeface="Times New Roman"/>
              </a:rPr>
              <a:t>алкоголем </a:t>
            </a:r>
            <a:r>
              <a:rPr sz="4000" i="1" spc="-985" dirty="0">
                <a:latin typeface="Times New Roman"/>
                <a:cs typeface="Times New Roman"/>
              </a:rPr>
              <a:t> </a:t>
            </a:r>
            <a:r>
              <a:rPr sz="4000" i="1" spc="-10" dirty="0">
                <a:latin typeface="Times New Roman"/>
                <a:cs typeface="Times New Roman"/>
              </a:rPr>
              <a:t>Захворювання </a:t>
            </a:r>
            <a:r>
              <a:rPr sz="4000" i="1" spc="-15" dirty="0">
                <a:latin typeface="Times New Roman"/>
                <a:cs typeface="Times New Roman"/>
              </a:rPr>
              <a:t>печінки</a:t>
            </a:r>
            <a:endParaRPr sz="4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1152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36027" y="335590"/>
            <a:ext cx="8705341" cy="873957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326390" marR="5080" indent="-314325" algn="ctr">
              <a:spcBef>
                <a:spcPts val="95"/>
              </a:spcBef>
            </a:pPr>
            <a:r>
              <a:rPr sz="2800" spc="-5" dirty="0">
                <a:solidFill>
                  <a:srgbClr val="006FC0"/>
                </a:solidFill>
              </a:rPr>
              <a:t>Залежно від рівня </a:t>
            </a:r>
            <a:r>
              <a:rPr sz="2800" spc="-25" dirty="0">
                <a:solidFill>
                  <a:srgbClr val="006FC0"/>
                </a:solidFill>
              </a:rPr>
              <a:t>гемоглобіну </a:t>
            </a:r>
            <a:r>
              <a:rPr sz="2800" spc="-685" dirty="0">
                <a:solidFill>
                  <a:srgbClr val="006FC0"/>
                </a:solidFill>
              </a:rPr>
              <a:t> </a:t>
            </a:r>
            <a:r>
              <a:rPr sz="2800" spc="-5" dirty="0">
                <a:solidFill>
                  <a:srgbClr val="006FC0"/>
                </a:solidFill>
              </a:rPr>
              <a:t>в</a:t>
            </a:r>
            <a:r>
              <a:rPr sz="2800" spc="-10" dirty="0">
                <a:solidFill>
                  <a:srgbClr val="006FC0"/>
                </a:solidFill>
              </a:rPr>
              <a:t> </a:t>
            </a:r>
            <a:r>
              <a:rPr sz="2800" spc="-20" dirty="0">
                <a:solidFill>
                  <a:srgbClr val="006FC0"/>
                </a:solidFill>
              </a:rPr>
              <a:t>крові</a:t>
            </a:r>
            <a:r>
              <a:rPr sz="2800" spc="5" dirty="0">
                <a:solidFill>
                  <a:srgbClr val="006FC0"/>
                </a:solidFill>
              </a:rPr>
              <a:t> </a:t>
            </a:r>
            <a:r>
              <a:rPr sz="2800" spc="-10" dirty="0">
                <a:solidFill>
                  <a:srgbClr val="006FC0"/>
                </a:solidFill>
              </a:rPr>
              <a:t>виділяють анемію</a:t>
            </a:r>
            <a:r>
              <a:rPr sz="2400" spc="-10" dirty="0">
                <a:solidFill>
                  <a:srgbClr val="006FC0"/>
                </a:solidFill>
              </a:rPr>
              <a:t>:</a:t>
            </a:r>
            <a:endParaRPr sz="2400" dirty="0"/>
          </a:p>
        </p:txBody>
      </p:sp>
      <p:sp>
        <p:nvSpPr>
          <p:cNvPr id="7" name="object 7"/>
          <p:cNvSpPr txBox="1"/>
          <p:nvPr/>
        </p:nvSpPr>
        <p:spPr>
          <a:xfrm>
            <a:off x="1526541" y="1209547"/>
            <a:ext cx="9124315" cy="514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indent="-451484" algn="just">
              <a:spcBef>
                <a:spcPts val="100"/>
              </a:spcBef>
              <a:buAutoNum type="arabicPeriod"/>
              <a:tabLst>
                <a:tab pos="540385" algn="l"/>
              </a:tabLst>
            </a:pPr>
            <a:r>
              <a:rPr sz="2400" spc="-30" dirty="0">
                <a:latin typeface="Times New Roman"/>
                <a:cs typeface="Times New Roman"/>
              </a:rPr>
              <a:t>Легкого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ступеня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тяжкості</a:t>
            </a:r>
            <a:r>
              <a:rPr sz="2400" spc="-10" dirty="0">
                <a:latin typeface="Times New Roman"/>
                <a:cs typeface="Times New Roman"/>
              </a:rPr>
              <a:t> (вміст</a:t>
            </a:r>
            <a:r>
              <a:rPr sz="2400" spc="-5" dirty="0">
                <a:latin typeface="Times New Roman"/>
                <a:cs typeface="Times New Roman"/>
              </a:rPr>
              <a:t> Нв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110-90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baseline="2430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/</a:t>
            </a:r>
            <a:r>
              <a:rPr sz="2400" baseline="-24305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),</a:t>
            </a:r>
          </a:p>
          <a:p>
            <a:pPr marL="539750" indent="-451484" algn="just">
              <a:buAutoNum type="arabicPeriod"/>
              <a:tabLst>
                <a:tab pos="540385" algn="l"/>
              </a:tabLst>
            </a:pPr>
            <a:r>
              <a:rPr sz="2400" spc="-30" dirty="0">
                <a:latin typeface="Times New Roman"/>
                <a:cs typeface="Times New Roman"/>
              </a:rPr>
              <a:t>Важкого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ступеня</a:t>
            </a:r>
            <a:r>
              <a:rPr sz="2400" spc="-10" dirty="0">
                <a:latin typeface="Times New Roman"/>
                <a:cs typeface="Times New Roman"/>
              </a:rPr>
              <a:t> (вміст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нижче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69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baseline="2430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/„).</a:t>
            </a:r>
          </a:p>
          <a:p>
            <a:pPr marL="539750" indent="-451484" algn="just">
              <a:buAutoNum type="arabicPeriod"/>
              <a:tabLst>
                <a:tab pos="540385" algn="l"/>
              </a:tabLst>
            </a:pPr>
            <a:r>
              <a:rPr sz="2400" spc="-10" dirty="0">
                <a:latin typeface="Times New Roman"/>
                <a:cs typeface="Times New Roman"/>
              </a:rPr>
              <a:t>Середнього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ступеня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(вміст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Нв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89-70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7" baseline="24305" dirty="0">
                <a:latin typeface="Times New Roman"/>
                <a:cs typeface="Times New Roman"/>
              </a:rPr>
              <a:t>г</a:t>
            </a:r>
            <a:r>
              <a:rPr sz="2400" spc="-5" dirty="0">
                <a:latin typeface="Times New Roman"/>
                <a:cs typeface="Times New Roman"/>
              </a:rPr>
              <a:t>/</a:t>
            </a:r>
            <a:r>
              <a:rPr sz="2400" spc="-7" baseline="-24305" dirty="0">
                <a:latin typeface="Times New Roman"/>
                <a:cs typeface="Times New Roman"/>
              </a:rPr>
              <a:t>л</a:t>
            </a:r>
            <a:r>
              <a:rPr sz="2400" spc="-5" dirty="0">
                <a:latin typeface="Times New Roman"/>
                <a:cs typeface="Times New Roman"/>
              </a:rPr>
              <a:t>),</a:t>
            </a:r>
            <a:endParaRPr sz="2400" dirty="0">
              <a:latin typeface="Times New Roman"/>
              <a:cs typeface="Times New Roman"/>
            </a:endParaRPr>
          </a:p>
          <a:p>
            <a:pPr marL="1064260" marR="688340" indent="92710" algn="just"/>
            <a:r>
              <a:rPr sz="24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Залежно </a:t>
            </a:r>
            <a:r>
              <a:rPr sz="2400" b="1" u="heavy" spc="-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від величини еритроцитів </a:t>
            </a:r>
            <a:r>
              <a:rPr sz="2400" b="1" u="heavy" spc="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та </a:t>
            </a:r>
            <a:r>
              <a:rPr sz="24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їх </a:t>
            </a:r>
            <a:r>
              <a:rPr sz="2400" b="1" u="heavy" spc="-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насиченості </a:t>
            </a:r>
            <a:r>
              <a:rPr sz="2400" b="1" spc="-5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u="heavy" spc="-2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гемоглобіном</a:t>
            </a:r>
            <a:r>
              <a:rPr sz="24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(за </a:t>
            </a:r>
            <a:r>
              <a:rPr sz="2400" b="1" u="heavy" spc="-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даними</a:t>
            </a:r>
            <a:r>
              <a:rPr sz="2400" b="1" u="heavy" spc="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колірного</a:t>
            </a:r>
            <a:r>
              <a:rPr sz="2400" b="1" u="heavy" spc="2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показника</a:t>
            </a:r>
            <a:r>
              <a:rPr sz="2400" b="1" u="heavy" spc="4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КП)</a:t>
            </a:r>
            <a:endParaRPr sz="2400" dirty="0">
              <a:latin typeface="Times New Roman"/>
              <a:cs typeface="Times New Roman"/>
            </a:endParaRPr>
          </a:p>
          <a:p>
            <a:pPr marL="1842770" algn="just"/>
            <a:r>
              <a:rPr sz="2400" b="1" u="heavy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виділяють</a:t>
            </a:r>
            <a:r>
              <a:rPr sz="2400" b="1" u="heavy" spc="2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такі</a:t>
            </a:r>
            <a:r>
              <a:rPr sz="2400" b="1" u="heavy" spc="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морфологічні</a:t>
            </a:r>
            <a:r>
              <a:rPr sz="2400" b="1" u="heavy" spc="4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типи</a:t>
            </a:r>
            <a:r>
              <a:rPr sz="2400" b="1" u="heavy" spc="1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анемій:</a:t>
            </a:r>
            <a:endParaRPr sz="2400" dirty="0">
              <a:latin typeface="Times New Roman"/>
              <a:cs typeface="Times New Roman"/>
            </a:endParaRPr>
          </a:p>
          <a:p>
            <a:pPr marL="88900" marR="68580" algn="just">
              <a:spcBef>
                <a:spcPts val="5"/>
              </a:spcBef>
              <a:buChar char="•"/>
              <a:tabLst>
                <a:tab pos="540385" algn="l"/>
              </a:tabLst>
            </a:pPr>
            <a:r>
              <a:rPr sz="2400" spc="-5" dirty="0">
                <a:latin typeface="Times New Roman"/>
                <a:cs typeface="Times New Roman"/>
              </a:rPr>
              <a:t>Нормоцитарні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нормохромні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анемії, </a:t>
            </a:r>
            <a:r>
              <a:rPr sz="2400" spc="-5" dirty="0">
                <a:latin typeface="Times New Roman"/>
                <a:cs typeface="Times New Roman"/>
              </a:rPr>
              <a:t>при</a:t>
            </a:r>
            <a:r>
              <a:rPr sz="2400" dirty="0">
                <a:latin typeface="Times New Roman"/>
                <a:cs typeface="Times New Roman"/>
              </a:rPr>
              <a:t> яких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забарвлення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нормальне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КП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дорівнює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0,86-1,1.</a:t>
            </a:r>
          </a:p>
          <a:p>
            <a:pPr marL="88900" marR="64769" algn="just">
              <a:buChar char="•"/>
              <a:tabLst>
                <a:tab pos="540385" algn="l"/>
              </a:tabLst>
            </a:pPr>
            <a:r>
              <a:rPr sz="2400" spc="-5" dirty="0">
                <a:latin typeface="Times New Roman"/>
                <a:cs typeface="Times New Roman"/>
              </a:rPr>
              <a:t>Мікроцитарні анемії, які </a:t>
            </a:r>
            <a:r>
              <a:rPr sz="2400" spc="-10" dirty="0">
                <a:latin typeface="Times New Roman"/>
                <a:cs typeface="Times New Roman"/>
              </a:rPr>
              <a:t>можуть </a:t>
            </a:r>
            <a:r>
              <a:rPr sz="2400" spc="-30" dirty="0">
                <a:latin typeface="Times New Roman"/>
                <a:cs typeface="Times New Roman"/>
              </a:rPr>
              <a:t>бути </a:t>
            </a:r>
            <a:r>
              <a:rPr sz="2400" spc="-5" dirty="0">
                <a:latin typeface="Times New Roman"/>
                <a:cs typeface="Times New Roman"/>
              </a:rPr>
              <a:t>гіпо- або </a:t>
            </a:r>
            <a:r>
              <a:rPr sz="2400" spc="-15" dirty="0">
                <a:latin typeface="Times New Roman"/>
                <a:cs typeface="Times New Roman"/>
              </a:rPr>
              <a:t>нормохромними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їм</a:t>
            </a:r>
            <a:r>
              <a:rPr sz="2400" spc="6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притаманні</a:t>
            </a:r>
            <a:r>
              <a:rPr sz="2400" spc="6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мікроцитоз,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анізопойкілоцитоз,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гіпохромія,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колірний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показник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0,7.</a:t>
            </a:r>
          </a:p>
          <a:p>
            <a:pPr marL="88900" marR="530225">
              <a:buChar char="•"/>
              <a:tabLst>
                <a:tab pos="539750" algn="l"/>
                <a:tab pos="540385" algn="l"/>
                <a:tab pos="1899285" algn="l"/>
                <a:tab pos="2230120" algn="l"/>
                <a:tab pos="4380230" algn="l"/>
                <a:tab pos="5408930" algn="l"/>
                <a:tab pos="7525384" algn="l"/>
              </a:tabLst>
            </a:pPr>
            <a:r>
              <a:rPr sz="2400" spc="-5" dirty="0">
                <a:latin typeface="Times New Roman"/>
                <a:cs typeface="Times New Roman"/>
              </a:rPr>
              <a:t>Макроцитарні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анемії </a:t>
            </a:r>
            <a:r>
              <a:rPr sz="2400" spc="-15" dirty="0">
                <a:latin typeface="Times New Roman"/>
                <a:cs typeface="Times New Roman"/>
              </a:rPr>
              <a:t>супроводжуються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збільшенням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розмірів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	-	</a:t>
            </a:r>
            <a:r>
              <a:rPr sz="2400" spc="-10" dirty="0">
                <a:latin typeface="Times New Roman"/>
                <a:cs typeface="Times New Roman"/>
              </a:rPr>
              <a:t>макроцитозом,	</a:t>
            </a:r>
            <a:r>
              <a:rPr sz="2400" spc="-5" dirty="0">
                <a:latin typeface="Times New Roman"/>
                <a:cs typeface="Times New Roman"/>
              </a:rPr>
              <a:t>навіть	</a:t>
            </a:r>
            <a:r>
              <a:rPr sz="2400" spc="-10" dirty="0">
                <a:latin typeface="Times New Roman"/>
                <a:cs typeface="Times New Roman"/>
              </a:rPr>
              <a:t>мегалоцитозом	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збільшенням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колірного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показника</a:t>
            </a:r>
            <a:r>
              <a:rPr sz="2400" dirty="0">
                <a:latin typeface="Times New Roman"/>
                <a:cs typeface="Times New Roman"/>
              </a:rPr>
              <a:t> &gt;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1,1</a:t>
            </a:r>
            <a:r>
              <a:rPr sz="2400" spc="-5" dirty="0">
                <a:solidFill>
                  <a:srgbClr val="006FC0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317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959965" y="284734"/>
            <a:ext cx="7292340" cy="606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2215">
              <a:spcBef>
                <a:spcPts val="100"/>
              </a:spcBef>
            </a:pPr>
            <a:r>
              <a:rPr sz="3600" b="1" spc="-5" dirty="0">
                <a:solidFill>
                  <a:srgbClr val="6F2F9F"/>
                </a:solidFill>
                <a:latin typeface="Times New Roman"/>
                <a:cs typeface="Times New Roman"/>
              </a:rPr>
              <a:t>Найчастіша</a:t>
            </a:r>
            <a:r>
              <a:rPr sz="3600" b="1" spc="-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3600" b="1" spc="-15" dirty="0">
                <a:solidFill>
                  <a:srgbClr val="6F2F9F"/>
                </a:solidFill>
                <a:latin typeface="Times New Roman"/>
                <a:cs typeface="Times New Roman"/>
              </a:rPr>
              <a:t>етіологія</a:t>
            </a:r>
            <a:r>
              <a:rPr sz="3600" b="1" spc="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6F2F9F"/>
                </a:solidFill>
                <a:latin typeface="Times New Roman"/>
                <a:cs typeface="Times New Roman"/>
              </a:rPr>
              <a:t>анемії</a:t>
            </a:r>
            <a:endParaRPr sz="3600" dirty="0">
              <a:latin typeface="Times New Roman"/>
              <a:cs typeface="Times New Roman"/>
            </a:endParaRPr>
          </a:p>
          <a:p>
            <a:pPr marL="393700" marR="661670" indent="-342900">
              <a:lnSpc>
                <a:spcPts val="4310"/>
              </a:lnSpc>
              <a:spcBef>
                <a:spcPts val="160"/>
              </a:spcBef>
              <a:buClr>
                <a:srgbClr val="E26C60"/>
              </a:buClr>
              <a:buFont typeface="Symbol"/>
              <a:buChar char=""/>
              <a:tabLst>
                <a:tab pos="487680" algn="l"/>
                <a:tab pos="488315" algn="l"/>
              </a:tabLst>
            </a:pPr>
            <a:r>
              <a:rPr dirty="0"/>
              <a:t>	</a:t>
            </a:r>
            <a:r>
              <a:rPr sz="3600" i="1" spc="-15" dirty="0">
                <a:latin typeface="Times New Roman"/>
                <a:cs typeface="Times New Roman"/>
              </a:rPr>
              <a:t>Анемія, </a:t>
            </a:r>
            <a:r>
              <a:rPr sz="3600" i="1" dirty="0">
                <a:latin typeface="Times New Roman"/>
                <a:cs typeface="Times New Roman"/>
              </a:rPr>
              <a:t>пов'язана</a:t>
            </a:r>
            <a:r>
              <a:rPr sz="3600" i="1" spc="-25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із</a:t>
            </a:r>
            <a:r>
              <a:rPr sz="3600" i="1" spc="-3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хронічними </a:t>
            </a:r>
            <a:r>
              <a:rPr sz="3600" i="1" spc="-885" dirty="0">
                <a:latin typeface="Times New Roman"/>
                <a:cs typeface="Times New Roman"/>
              </a:rPr>
              <a:t> </a:t>
            </a:r>
            <a:r>
              <a:rPr sz="3600" i="1" spc="-10" dirty="0">
                <a:latin typeface="Times New Roman"/>
                <a:cs typeface="Times New Roman"/>
              </a:rPr>
              <a:t>захворюваннями</a:t>
            </a:r>
            <a:endParaRPr sz="3600" dirty="0">
              <a:latin typeface="Times New Roman"/>
              <a:cs typeface="Times New Roman"/>
            </a:endParaRPr>
          </a:p>
          <a:p>
            <a:pPr marL="393700" marR="2098675" indent="-342900">
              <a:lnSpc>
                <a:spcPts val="4310"/>
              </a:lnSpc>
              <a:spcBef>
                <a:spcPts val="25"/>
              </a:spcBef>
              <a:buClr>
                <a:srgbClr val="E26C60"/>
              </a:buClr>
              <a:buFont typeface="Symbol"/>
              <a:buChar char=""/>
              <a:tabLst>
                <a:tab pos="487680" algn="l"/>
                <a:tab pos="488315" algn="l"/>
              </a:tabLst>
            </a:pPr>
            <a:r>
              <a:rPr dirty="0"/>
              <a:t>	</a:t>
            </a:r>
            <a:r>
              <a:rPr sz="3600" i="1" spc="-10" dirty="0">
                <a:latin typeface="Times New Roman"/>
                <a:cs typeface="Times New Roman"/>
              </a:rPr>
              <a:t>Залізодефіцитна</a:t>
            </a:r>
            <a:r>
              <a:rPr sz="3600" i="1" spc="-60" dirty="0">
                <a:latin typeface="Times New Roman"/>
                <a:cs typeface="Times New Roman"/>
              </a:rPr>
              <a:t> </a:t>
            </a:r>
            <a:r>
              <a:rPr sz="3600" i="1" spc="-20" dirty="0">
                <a:latin typeface="Times New Roman"/>
                <a:cs typeface="Times New Roman"/>
              </a:rPr>
              <a:t>анемія </a:t>
            </a:r>
            <a:r>
              <a:rPr sz="3600" i="1" spc="-885" dirty="0">
                <a:latin typeface="Times New Roman"/>
                <a:cs typeface="Times New Roman"/>
              </a:rPr>
              <a:t> </a:t>
            </a:r>
            <a:r>
              <a:rPr sz="3600" i="1" spc="-10" dirty="0">
                <a:latin typeface="Times New Roman"/>
                <a:cs typeface="Times New Roman"/>
              </a:rPr>
              <a:t>(постгеморагічна)</a:t>
            </a:r>
            <a:endParaRPr sz="3600" dirty="0">
              <a:latin typeface="Times New Roman"/>
              <a:cs typeface="Times New Roman"/>
            </a:endParaRPr>
          </a:p>
          <a:p>
            <a:pPr marL="393700" marR="43180" indent="-342900">
              <a:lnSpc>
                <a:spcPts val="4310"/>
              </a:lnSpc>
              <a:spcBef>
                <a:spcPts val="20"/>
              </a:spcBef>
              <a:buClr>
                <a:srgbClr val="E26C60"/>
              </a:buClr>
              <a:buFont typeface="Symbol"/>
              <a:buChar char=""/>
              <a:tabLst>
                <a:tab pos="487680" algn="l"/>
                <a:tab pos="488315" algn="l"/>
                <a:tab pos="4952365" algn="l"/>
              </a:tabLst>
            </a:pPr>
            <a:r>
              <a:rPr dirty="0"/>
              <a:t>	</a:t>
            </a:r>
            <a:r>
              <a:rPr sz="3600" i="1" spc="-15" dirty="0">
                <a:latin typeface="Times New Roman"/>
                <a:cs typeface="Times New Roman"/>
              </a:rPr>
              <a:t>Дефіцит</a:t>
            </a:r>
            <a:r>
              <a:rPr sz="3600" i="1" spc="5" dirty="0">
                <a:latin typeface="Times New Roman"/>
                <a:cs typeface="Times New Roman"/>
              </a:rPr>
              <a:t> вітаміну</a:t>
            </a:r>
            <a:r>
              <a:rPr sz="3600" i="1" spc="15" dirty="0">
                <a:latin typeface="Times New Roman"/>
                <a:cs typeface="Times New Roman"/>
              </a:rPr>
              <a:t> </a:t>
            </a:r>
            <a:r>
              <a:rPr sz="3600" i="1" spc="-10" dirty="0">
                <a:latin typeface="Times New Roman"/>
                <a:cs typeface="Times New Roman"/>
              </a:rPr>
              <a:t>В</a:t>
            </a:r>
            <a:r>
              <a:rPr sz="3600" i="1" spc="-15" baseline="-24305" dirty="0">
                <a:latin typeface="Times New Roman"/>
                <a:cs typeface="Times New Roman"/>
              </a:rPr>
              <a:t>12	</a:t>
            </a:r>
            <a:r>
              <a:rPr sz="3600" i="1" spc="20" dirty="0">
                <a:latin typeface="Times New Roman"/>
                <a:cs typeface="Times New Roman"/>
              </a:rPr>
              <a:t>та</a:t>
            </a:r>
            <a:r>
              <a:rPr sz="3600" i="1" spc="-65" dirty="0">
                <a:latin typeface="Times New Roman"/>
                <a:cs typeface="Times New Roman"/>
              </a:rPr>
              <a:t> </a:t>
            </a:r>
            <a:r>
              <a:rPr sz="3600" i="1" spc="-30" dirty="0">
                <a:latin typeface="Times New Roman"/>
                <a:cs typeface="Times New Roman"/>
              </a:rPr>
              <a:t>фолієвої </a:t>
            </a:r>
            <a:r>
              <a:rPr sz="3600" i="1" spc="-885" dirty="0">
                <a:latin typeface="Times New Roman"/>
                <a:cs typeface="Times New Roman"/>
              </a:rPr>
              <a:t> </a:t>
            </a:r>
            <a:r>
              <a:rPr sz="3600" i="1" spc="5" dirty="0">
                <a:latin typeface="Times New Roman"/>
                <a:cs typeface="Times New Roman"/>
              </a:rPr>
              <a:t>кислоти</a:t>
            </a:r>
            <a:endParaRPr sz="3600" dirty="0">
              <a:latin typeface="Times New Roman"/>
              <a:cs typeface="Times New Roman"/>
            </a:endParaRPr>
          </a:p>
          <a:p>
            <a:pPr marL="373380" indent="-323215">
              <a:lnSpc>
                <a:spcPts val="4190"/>
              </a:lnSpc>
              <a:buClr>
                <a:srgbClr val="E26C60"/>
              </a:buClr>
              <a:buFont typeface="Symbol"/>
              <a:buChar char=""/>
              <a:tabLst>
                <a:tab pos="374015" algn="l"/>
              </a:tabLst>
            </a:pPr>
            <a:r>
              <a:rPr sz="3600" i="1" dirty="0">
                <a:latin typeface="Times New Roman"/>
                <a:cs typeface="Times New Roman"/>
              </a:rPr>
              <a:t>Мієлодиспластичний</a:t>
            </a:r>
            <a:r>
              <a:rPr sz="3600" i="1" spc="-5" dirty="0">
                <a:latin typeface="Times New Roman"/>
                <a:cs typeface="Times New Roman"/>
              </a:rPr>
              <a:t> </a:t>
            </a:r>
            <a:r>
              <a:rPr sz="3600" i="1" spc="-20" dirty="0">
                <a:latin typeface="Times New Roman"/>
                <a:cs typeface="Times New Roman"/>
              </a:rPr>
              <a:t>синдром</a:t>
            </a:r>
            <a:endParaRPr sz="3600" dirty="0">
              <a:latin typeface="Times New Roman"/>
              <a:cs typeface="Times New Roman"/>
            </a:endParaRPr>
          </a:p>
          <a:p>
            <a:pPr marL="487680" indent="-437515">
              <a:spcBef>
                <a:spcPts val="5"/>
              </a:spcBef>
              <a:buClr>
                <a:srgbClr val="E26C60"/>
              </a:buClr>
              <a:buFont typeface="Symbol"/>
              <a:buChar char=""/>
              <a:tabLst>
                <a:tab pos="487680" algn="l"/>
                <a:tab pos="488315" algn="l"/>
              </a:tabLst>
            </a:pPr>
            <a:r>
              <a:rPr sz="3600" i="1" spc="-15" dirty="0">
                <a:latin typeface="Times New Roman"/>
                <a:cs typeface="Times New Roman"/>
              </a:rPr>
              <a:t>Кровотеча</a:t>
            </a:r>
            <a:endParaRPr sz="3600" dirty="0">
              <a:latin typeface="Times New Roman"/>
              <a:cs typeface="Times New Roman"/>
            </a:endParaRPr>
          </a:p>
          <a:p>
            <a:pPr marL="393700" marR="749300" indent="-342900">
              <a:buClr>
                <a:srgbClr val="E26C60"/>
              </a:buClr>
              <a:buFont typeface="Symbol"/>
              <a:buChar char=""/>
              <a:tabLst>
                <a:tab pos="487680" algn="l"/>
                <a:tab pos="488315" algn="l"/>
              </a:tabLst>
            </a:pPr>
            <a:r>
              <a:rPr dirty="0"/>
              <a:t>	</a:t>
            </a:r>
            <a:r>
              <a:rPr sz="3600" i="1" dirty="0">
                <a:latin typeface="Times New Roman"/>
                <a:cs typeface="Times New Roman"/>
              </a:rPr>
              <a:t>Хронічний</a:t>
            </a:r>
            <a:r>
              <a:rPr sz="3600" i="1" spc="-5" dirty="0">
                <a:latin typeface="Times New Roman"/>
                <a:cs typeface="Times New Roman"/>
              </a:rPr>
              <a:t> </a:t>
            </a:r>
            <a:r>
              <a:rPr sz="3600" i="1" spc="-20" dirty="0">
                <a:latin typeface="Times New Roman"/>
                <a:cs typeface="Times New Roman"/>
              </a:rPr>
              <a:t>лейкоз,</a:t>
            </a:r>
            <a:r>
              <a:rPr sz="3600" i="1" spc="-5" dirty="0">
                <a:latin typeface="Times New Roman"/>
                <a:cs typeface="Times New Roman"/>
              </a:rPr>
              <a:t> </a:t>
            </a:r>
            <a:r>
              <a:rPr sz="3600" i="1" spc="-30" dirty="0">
                <a:latin typeface="Times New Roman"/>
                <a:cs typeface="Times New Roman"/>
              </a:rPr>
              <a:t>лімфома</a:t>
            </a:r>
            <a:r>
              <a:rPr sz="3600" i="1" spc="-15" dirty="0">
                <a:latin typeface="Times New Roman"/>
                <a:cs typeface="Times New Roman"/>
              </a:rPr>
              <a:t> або </a:t>
            </a:r>
            <a:r>
              <a:rPr sz="3600" i="1" spc="-885" dirty="0">
                <a:latin typeface="Times New Roman"/>
                <a:cs typeface="Times New Roman"/>
              </a:rPr>
              <a:t> </a:t>
            </a:r>
            <a:r>
              <a:rPr sz="3600" i="1" spc="-20" dirty="0">
                <a:latin typeface="Times New Roman"/>
                <a:cs typeface="Times New Roman"/>
              </a:rPr>
              <a:t>мієлома,</a:t>
            </a:r>
            <a:r>
              <a:rPr sz="3600" i="1" spc="-1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інші </a:t>
            </a:r>
            <a:r>
              <a:rPr sz="3600" i="1" spc="-10" dirty="0">
                <a:latin typeface="Times New Roman"/>
                <a:cs typeface="Times New Roman"/>
              </a:rPr>
              <a:t>пухлини</a:t>
            </a:r>
            <a:endParaRPr sz="3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9252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795528" y="604773"/>
            <a:ext cx="10744200" cy="518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8010" marR="375285" indent="-2713355">
              <a:spcBef>
                <a:spcPts val="100"/>
              </a:spcBef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До 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розвитку</a:t>
            </a:r>
            <a:r>
              <a:rPr sz="2400" b="1" u="heavy" spc="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анемічного синдрому</a:t>
            </a:r>
            <a:r>
              <a:rPr sz="2400" b="1" u="heavy" spc="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призводять</a:t>
            </a:r>
            <a:r>
              <a:rPr sz="2400" b="1" u="heavy" spc="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багато </a:t>
            </a:r>
            <a:r>
              <a:rPr sz="2400" b="1" spc="-5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захворювань:</a:t>
            </a:r>
            <a:endParaRPr sz="2400" dirty="0">
              <a:latin typeface="Times New Roman"/>
              <a:cs typeface="Times New Roman"/>
            </a:endParaRPr>
          </a:p>
          <a:p>
            <a:pPr marL="12700"/>
            <a:r>
              <a:rPr sz="2400" b="1" spc="-30" dirty="0">
                <a:latin typeface="Times New Roman"/>
                <a:cs typeface="Times New Roman"/>
              </a:rPr>
              <a:t>-Гострі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інфекції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-бактеріальні, </a:t>
            </a:r>
            <a:r>
              <a:rPr sz="2400" spc="-20" dirty="0">
                <a:latin typeface="Times New Roman"/>
                <a:cs typeface="Times New Roman"/>
              </a:rPr>
              <a:t>грибкові,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вірусні.</a:t>
            </a:r>
            <a:endParaRPr sz="2400" dirty="0">
              <a:latin typeface="Times New Roman"/>
              <a:cs typeface="Times New Roman"/>
            </a:endParaRPr>
          </a:p>
          <a:p>
            <a:pPr marL="12700" marR="5080">
              <a:tabLst>
                <a:tab pos="355917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-Хронічні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інфекції: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захворювання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легень</a:t>
            </a:r>
            <a:r>
              <a:rPr sz="2400" spc="5" dirty="0">
                <a:latin typeface="Times New Roman"/>
                <a:cs typeface="Times New Roman"/>
              </a:rPr>
              <a:t> (абсцеси,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емфізема,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туберкульоз, </a:t>
            </a:r>
            <a:r>
              <a:rPr sz="2400" spc="-5" dirty="0">
                <a:latin typeface="Times New Roman"/>
                <a:cs typeface="Times New Roman"/>
              </a:rPr>
              <a:t>пневмонії); </a:t>
            </a:r>
            <a:r>
              <a:rPr sz="2400" dirty="0">
                <a:latin typeface="Times New Roman"/>
                <a:cs typeface="Times New Roman"/>
              </a:rPr>
              <a:t>підгострий </a:t>
            </a:r>
            <a:r>
              <a:rPr sz="2400" spc="-5" dirty="0">
                <a:latin typeface="Times New Roman"/>
                <a:cs typeface="Times New Roman"/>
              </a:rPr>
              <a:t>бактеріальний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ендокардит;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запалення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тазових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органів;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остеомієліти; </a:t>
            </a:r>
            <a:r>
              <a:rPr sz="2400" dirty="0">
                <a:latin typeface="Times New Roman"/>
                <a:cs typeface="Times New Roman"/>
              </a:rPr>
              <a:t> хронічні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ниркові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інфекції;	хронічні </a:t>
            </a:r>
            <a:r>
              <a:rPr sz="2400" spc="-20" dirty="0">
                <a:latin typeface="Times New Roman"/>
                <a:cs typeface="Times New Roman"/>
              </a:rPr>
              <a:t>грибкові </a:t>
            </a:r>
            <a:r>
              <a:rPr sz="2400" spc="-5" dirty="0">
                <a:latin typeface="Times New Roman"/>
                <a:cs typeface="Times New Roman"/>
              </a:rPr>
              <a:t>захворювання;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менінгіти</a:t>
            </a:r>
            <a:endParaRPr sz="2400" dirty="0">
              <a:latin typeface="Times New Roman"/>
              <a:cs typeface="Times New Roman"/>
            </a:endParaRPr>
          </a:p>
          <a:p>
            <a:pPr marL="12700" marR="16510">
              <a:spcBef>
                <a:spcPts val="5"/>
              </a:spcBef>
              <a:tabLst>
                <a:tab pos="653669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-Хронічні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неінфекційні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незапальні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захворювання: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Артроз,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ревматоїдний</a:t>
            </a:r>
            <a:r>
              <a:rPr sz="2400" spc="-5" dirty="0">
                <a:latin typeface="Times New Roman"/>
                <a:cs typeface="Times New Roman"/>
              </a:rPr>
              <a:t> артрит;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системний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червоний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вовчак;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ревматизм;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важкі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травми;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термічні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опіки;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асептичні </a:t>
            </a:r>
            <a:r>
              <a:rPr sz="2400" spc="5" dirty="0">
                <a:latin typeface="Times New Roman"/>
                <a:cs typeface="Times New Roman"/>
              </a:rPr>
              <a:t>абсцеси,	</a:t>
            </a:r>
            <a:r>
              <a:rPr sz="2400" dirty="0">
                <a:latin typeface="Times New Roman"/>
                <a:cs typeface="Times New Roman"/>
              </a:rPr>
              <a:t>гострий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хронічний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гепатит</a:t>
            </a:r>
            <a:endParaRPr sz="2400" dirty="0">
              <a:latin typeface="Times New Roman"/>
              <a:cs typeface="Times New Roman"/>
            </a:endParaRPr>
          </a:p>
          <a:p>
            <a:pPr marL="12700" marR="629285"/>
            <a:r>
              <a:rPr sz="2400" b="1" dirty="0">
                <a:latin typeface="Times New Roman"/>
                <a:cs typeface="Times New Roman"/>
              </a:rPr>
              <a:t>-Пухлинні </a:t>
            </a:r>
            <a:r>
              <a:rPr sz="2400" b="1" spc="-5" dirty="0">
                <a:latin typeface="Times New Roman"/>
                <a:cs typeface="Times New Roman"/>
              </a:rPr>
              <a:t>захворювання: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саркоми;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лімфогранулематоз;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лейкемії;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мієломна </a:t>
            </a:r>
            <a:r>
              <a:rPr sz="2400" spc="-5" dirty="0">
                <a:latin typeface="Times New Roman"/>
                <a:cs typeface="Times New Roman"/>
              </a:rPr>
              <a:t>хвороба,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метастатична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карцинома.</a:t>
            </a:r>
            <a:endParaRPr sz="2400" dirty="0">
              <a:latin typeface="Times New Roman"/>
              <a:cs typeface="Times New Roman"/>
            </a:endParaRPr>
          </a:p>
          <a:p>
            <a:pPr marL="12700" marR="241935"/>
            <a:r>
              <a:rPr sz="2400" b="1" dirty="0">
                <a:latin typeface="Times New Roman"/>
                <a:cs typeface="Times New Roman"/>
              </a:rPr>
              <a:t>-Змішані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захворювання: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алкогольний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цироз </a:t>
            </a:r>
            <a:r>
              <a:rPr sz="2400" spc="-10" dirty="0">
                <a:latin typeface="Times New Roman"/>
                <a:cs typeface="Times New Roman"/>
              </a:rPr>
              <a:t>печінки; </a:t>
            </a:r>
            <a:r>
              <a:rPr sz="2400" spc="-5" dirty="0">
                <a:latin typeface="Times New Roman"/>
                <a:cs typeface="Times New Roman"/>
              </a:rPr>
              <a:t> недостатність </a:t>
            </a:r>
            <a:r>
              <a:rPr sz="2400" dirty="0">
                <a:latin typeface="Times New Roman"/>
                <a:cs typeface="Times New Roman"/>
              </a:rPr>
              <a:t>кровообігу; </a:t>
            </a:r>
            <a:r>
              <a:rPr sz="2400" spc="-10" dirty="0">
                <a:latin typeface="Times New Roman"/>
                <a:cs typeface="Times New Roman"/>
              </a:rPr>
              <a:t>тромбофлебіти; </a:t>
            </a:r>
            <a:r>
              <a:rPr sz="2400" dirty="0">
                <a:latin typeface="Times New Roman"/>
                <a:cs typeface="Times New Roman"/>
              </a:rPr>
              <a:t>ішемічна </a:t>
            </a:r>
            <a:r>
              <a:rPr sz="2400" spc="-5" dirty="0">
                <a:latin typeface="Times New Roman"/>
                <a:cs typeface="Times New Roman"/>
              </a:rPr>
              <a:t>хвороба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серця,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недоїдання,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пролежні.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400" spc="-30" dirty="0">
                <a:latin typeface="Times New Roman"/>
                <a:cs typeface="Times New Roman"/>
              </a:rPr>
              <a:t>-</a:t>
            </a:r>
            <a:r>
              <a:rPr sz="2400" b="1" spc="-30" dirty="0">
                <a:latin typeface="Times New Roman"/>
                <a:cs typeface="Times New Roman"/>
              </a:rPr>
              <a:t>Гострі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стани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операції,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значна</a:t>
            </a:r>
            <a:r>
              <a:rPr sz="2400" spc="-5" dirty="0">
                <a:latin typeface="Times New Roman"/>
                <a:cs typeface="Times New Roman"/>
              </a:rPr>
              <a:t> травма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80958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8551" y="381457"/>
            <a:ext cx="8500745" cy="1120178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585595" marR="5080" indent="-1573530" algn="ctr">
              <a:spcBef>
                <a:spcPts val="95"/>
              </a:spcBef>
            </a:pPr>
            <a:r>
              <a:rPr spc="-10" dirty="0">
                <a:solidFill>
                  <a:srgbClr val="D73D2C"/>
                </a:solidFill>
              </a:rPr>
              <a:t>Показання</a:t>
            </a:r>
            <a:r>
              <a:rPr spc="-45" dirty="0">
                <a:solidFill>
                  <a:srgbClr val="D73D2C"/>
                </a:solidFill>
              </a:rPr>
              <a:t> </a:t>
            </a:r>
            <a:r>
              <a:rPr spc="-5" dirty="0">
                <a:solidFill>
                  <a:srgbClr val="D73D2C"/>
                </a:solidFill>
              </a:rPr>
              <a:t>для</a:t>
            </a:r>
            <a:r>
              <a:rPr spc="-15" dirty="0">
                <a:solidFill>
                  <a:srgbClr val="D73D2C"/>
                </a:solidFill>
              </a:rPr>
              <a:t> </a:t>
            </a:r>
            <a:r>
              <a:rPr spc="-5" dirty="0">
                <a:solidFill>
                  <a:srgbClr val="D73D2C"/>
                </a:solidFill>
              </a:rPr>
              <a:t>обстеження</a:t>
            </a:r>
            <a:r>
              <a:rPr spc="-35" dirty="0">
                <a:solidFill>
                  <a:srgbClr val="D73D2C"/>
                </a:solidFill>
              </a:rPr>
              <a:t> </a:t>
            </a:r>
            <a:r>
              <a:rPr spc="-5" dirty="0">
                <a:solidFill>
                  <a:srgbClr val="D73D2C"/>
                </a:solidFill>
              </a:rPr>
              <a:t>з </a:t>
            </a:r>
            <a:r>
              <a:rPr spc="-985" dirty="0">
                <a:solidFill>
                  <a:srgbClr val="D73D2C"/>
                </a:solidFill>
              </a:rPr>
              <a:t> </a:t>
            </a:r>
            <a:r>
              <a:rPr spc="-25" dirty="0">
                <a:solidFill>
                  <a:srgbClr val="D73D2C"/>
                </a:solidFill>
              </a:rPr>
              <a:t>приводу</a:t>
            </a:r>
            <a:r>
              <a:rPr spc="-10" dirty="0">
                <a:solidFill>
                  <a:srgbClr val="D73D2C"/>
                </a:solidFill>
              </a:rPr>
              <a:t> </a:t>
            </a:r>
            <a:r>
              <a:rPr spc="-5" dirty="0">
                <a:solidFill>
                  <a:srgbClr val="D73D2C"/>
                </a:solidFill>
              </a:rPr>
              <a:t>анемії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17904" y="1877059"/>
            <a:ext cx="9564624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1290">
              <a:spcBef>
                <a:spcPts val="100"/>
              </a:spcBef>
              <a:buSzPct val="97222"/>
              <a:buFont typeface="Times New Roman"/>
              <a:buChar char="•"/>
              <a:tabLst>
                <a:tab pos="173990" algn="l"/>
              </a:tabLst>
            </a:pPr>
            <a:r>
              <a:rPr sz="3600" i="1" spc="-30" dirty="0">
                <a:latin typeface="Times New Roman"/>
                <a:cs typeface="Times New Roman"/>
              </a:rPr>
              <a:t>Гемоглобін</a:t>
            </a:r>
            <a:r>
              <a:rPr sz="3600" i="1" spc="-1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&lt;</a:t>
            </a:r>
            <a:r>
              <a:rPr sz="3600" i="1" spc="-10" dirty="0">
                <a:latin typeface="Times New Roman"/>
                <a:cs typeface="Times New Roman"/>
              </a:rPr>
              <a:t> </a:t>
            </a:r>
            <a:r>
              <a:rPr sz="3600" i="1" spc="-40" dirty="0">
                <a:latin typeface="Times New Roman"/>
                <a:cs typeface="Times New Roman"/>
              </a:rPr>
              <a:t>110-120</a:t>
            </a:r>
            <a:r>
              <a:rPr sz="3600" i="1" spc="-25" dirty="0">
                <a:latin typeface="Times New Roman"/>
                <a:cs typeface="Times New Roman"/>
              </a:rPr>
              <a:t> </a:t>
            </a:r>
            <a:r>
              <a:rPr sz="3600" i="1" spc="-5" dirty="0">
                <a:latin typeface="Times New Roman"/>
                <a:cs typeface="Times New Roman"/>
              </a:rPr>
              <a:t>г/л</a:t>
            </a:r>
            <a:endParaRPr sz="3600" dirty="0">
              <a:latin typeface="Times New Roman"/>
              <a:cs typeface="Times New Roman"/>
            </a:endParaRPr>
          </a:p>
          <a:p>
            <a:pPr marL="173355" indent="-161290">
              <a:buSzPct val="97222"/>
              <a:buFont typeface="Times New Roman"/>
              <a:buChar char="•"/>
              <a:tabLst>
                <a:tab pos="173990" algn="l"/>
              </a:tabLst>
            </a:pPr>
            <a:r>
              <a:rPr sz="3600" i="1" spc="-15" dirty="0">
                <a:latin typeface="Times New Roman"/>
                <a:cs typeface="Times New Roman"/>
              </a:rPr>
              <a:t>Прогресуюча</a:t>
            </a:r>
            <a:r>
              <a:rPr sz="3600" i="1" spc="-35" dirty="0">
                <a:latin typeface="Times New Roman"/>
                <a:cs typeface="Times New Roman"/>
              </a:rPr>
              <a:t> </a:t>
            </a:r>
            <a:r>
              <a:rPr sz="3600" i="1" spc="-20" dirty="0">
                <a:latin typeface="Times New Roman"/>
                <a:cs typeface="Times New Roman"/>
              </a:rPr>
              <a:t>анемія</a:t>
            </a:r>
            <a:endParaRPr sz="3600" dirty="0">
              <a:latin typeface="Times New Roman"/>
              <a:cs typeface="Times New Roman"/>
            </a:endParaRPr>
          </a:p>
          <a:p>
            <a:pPr marL="173355" indent="-161290">
              <a:buSzPct val="97222"/>
              <a:buFont typeface="Times New Roman"/>
              <a:buChar char="•"/>
              <a:tabLst>
                <a:tab pos="173990" algn="l"/>
              </a:tabLst>
            </a:pPr>
            <a:r>
              <a:rPr sz="3600" i="1" spc="-20" dirty="0">
                <a:latin typeface="Times New Roman"/>
                <a:cs typeface="Times New Roman"/>
              </a:rPr>
              <a:t>Лейкопенія</a:t>
            </a:r>
            <a:r>
              <a:rPr sz="3600" i="1" spc="5" dirty="0">
                <a:latin typeface="Times New Roman"/>
                <a:cs typeface="Times New Roman"/>
              </a:rPr>
              <a:t> </a:t>
            </a:r>
            <a:r>
              <a:rPr sz="3600" i="1" spc="-20" dirty="0">
                <a:latin typeface="Times New Roman"/>
                <a:cs typeface="Times New Roman"/>
              </a:rPr>
              <a:t>або</a:t>
            </a:r>
            <a:r>
              <a:rPr sz="3600" i="1" dirty="0">
                <a:latin typeface="Times New Roman"/>
                <a:cs typeface="Times New Roman"/>
              </a:rPr>
              <a:t> </a:t>
            </a:r>
            <a:r>
              <a:rPr sz="3600" i="1" spc="-15" dirty="0">
                <a:latin typeface="Times New Roman"/>
                <a:cs typeface="Times New Roman"/>
              </a:rPr>
              <a:t>лейкоцитоз</a:t>
            </a:r>
            <a:endParaRPr sz="3600" dirty="0">
              <a:latin typeface="Times New Roman"/>
              <a:cs typeface="Times New Roman"/>
            </a:endParaRPr>
          </a:p>
          <a:p>
            <a:pPr marL="173355" indent="-161290">
              <a:buSzPct val="97222"/>
              <a:buFont typeface="Times New Roman"/>
              <a:buChar char="•"/>
              <a:tabLst>
                <a:tab pos="173990" algn="l"/>
              </a:tabLst>
            </a:pPr>
            <a:r>
              <a:rPr sz="3600" i="1" spc="-20" dirty="0">
                <a:latin typeface="Times New Roman"/>
                <a:cs typeface="Times New Roman"/>
              </a:rPr>
              <a:t>Тромбоцитопенія</a:t>
            </a:r>
            <a:endParaRPr sz="3600" dirty="0">
              <a:latin typeface="Times New Roman"/>
              <a:cs typeface="Times New Roman"/>
            </a:endParaRPr>
          </a:p>
          <a:p>
            <a:pPr marL="173355" indent="-161290">
              <a:spcBef>
                <a:spcPts val="5"/>
              </a:spcBef>
              <a:buSzPct val="97222"/>
              <a:buFont typeface="Times New Roman"/>
              <a:buChar char="•"/>
              <a:tabLst>
                <a:tab pos="173990" algn="l"/>
              </a:tabLst>
            </a:pPr>
            <a:r>
              <a:rPr sz="3600" i="1" spc="-15" dirty="0">
                <a:latin typeface="Times New Roman"/>
                <a:cs typeface="Times New Roman"/>
              </a:rPr>
              <a:t>Високий</a:t>
            </a:r>
            <a:r>
              <a:rPr sz="3600" i="1" spc="-20" dirty="0">
                <a:latin typeface="Times New Roman"/>
                <a:cs typeface="Times New Roman"/>
              </a:rPr>
              <a:t> </a:t>
            </a:r>
            <a:r>
              <a:rPr sz="3600" i="1" spc="-15" dirty="0">
                <a:latin typeface="Times New Roman"/>
                <a:cs typeface="Times New Roman"/>
              </a:rPr>
              <a:t>або </a:t>
            </a:r>
            <a:r>
              <a:rPr sz="3600" i="1" spc="-5" dirty="0">
                <a:latin typeface="Times New Roman"/>
                <a:cs typeface="Times New Roman"/>
              </a:rPr>
              <a:t>низький</a:t>
            </a:r>
            <a:r>
              <a:rPr sz="3600" i="1" spc="-25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СЕО</a:t>
            </a:r>
            <a:endParaRPr sz="3600" dirty="0">
              <a:latin typeface="Times New Roman"/>
              <a:cs typeface="Times New Roman"/>
            </a:endParaRPr>
          </a:p>
          <a:p>
            <a:pPr marL="12700" marR="5080"/>
            <a:r>
              <a:rPr sz="3600" i="1" spc="-5" dirty="0">
                <a:latin typeface="Times New Roman"/>
                <a:cs typeface="Times New Roman"/>
              </a:rPr>
              <a:t>Інша </a:t>
            </a:r>
            <a:r>
              <a:rPr sz="3600" i="1" spc="-10" dirty="0">
                <a:latin typeface="Times New Roman"/>
                <a:cs typeface="Times New Roman"/>
              </a:rPr>
              <a:t>патологія, </a:t>
            </a:r>
            <a:r>
              <a:rPr sz="3600" i="1" spc="5" dirty="0">
                <a:latin typeface="Times New Roman"/>
                <a:cs typeface="Times New Roman"/>
              </a:rPr>
              <a:t>виявлена </a:t>
            </a:r>
            <a:r>
              <a:rPr sz="3600" i="1" dirty="0">
                <a:latin typeface="Times New Roman"/>
                <a:cs typeface="Times New Roman"/>
              </a:rPr>
              <a:t>під </a:t>
            </a:r>
            <a:r>
              <a:rPr sz="3600" i="1" spc="-5" dirty="0">
                <a:latin typeface="Times New Roman"/>
                <a:cs typeface="Times New Roman"/>
              </a:rPr>
              <a:t>час </a:t>
            </a:r>
            <a:r>
              <a:rPr sz="3600" i="1" spc="-885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клінічного</a:t>
            </a:r>
            <a:r>
              <a:rPr sz="3600" i="1" spc="-10" dirty="0">
                <a:latin typeface="Times New Roman"/>
                <a:cs typeface="Times New Roman"/>
              </a:rPr>
              <a:t> </a:t>
            </a:r>
            <a:r>
              <a:rPr sz="3600" i="1" spc="-15" dirty="0">
                <a:latin typeface="Times New Roman"/>
                <a:cs typeface="Times New Roman"/>
              </a:rPr>
              <a:t>або</a:t>
            </a:r>
            <a:r>
              <a:rPr sz="3600" i="1" dirty="0">
                <a:latin typeface="Times New Roman"/>
                <a:cs typeface="Times New Roman"/>
              </a:rPr>
              <a:t> </a:t>
            </a:r>
            <a:r>
              <a:rPr sz="3600" i="1" spc="-5" dirty="0">
                <a:latin typeface="Times New Roman"/>
                <a:cs typeface="Times New Roman"/>
              </a:rPr>
              <a:t>лабораторного </a:t>
            </a:r>
            <a:r>
              <a:rPr sz="3600" i="1" dirty="0">
                <a:latin typeface="Times New Roman"/>
                <a:cs typeface="Times New Roman"/>
              </a:rPr>
              <a:t> </a:t>
            </a:r>
            <a:r>
              <a:rPr sz="3600" i="1" spc="-25" dirty="0">
                <a:latin typeface="Times New Roman"/>
                <a:cs typeface="Times New Roman"/>
              </a:rPr>
              <a:t>обстеження</a:t>
            </a:r>
            <a:endParaRPr sz="3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8053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00785" y="717551"/>
            <a:ext cx="10284079" cy="3953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07590" marR="30480" indent="-1911985">
              <a:spcBef>
                <a:spcPts val="105"/>
              </a:spcBef>
            </a:pPr>
            <a:r>
              <a:rPr sz="3200" b="1" spc="-15" dirty="0">
                <a:solidFill>
                  <a:srgbClr val="D73D2C"/>
                </a:solidFill>
                <a:latin typeface="Times New Roman"/>
                <a:cs typeface="Times New Roman"/>
              </a:rPr>
              <a:t>Тести </a:t>
            </a:r>
            <a:r>
              <a:rPr sz="3200" b="1" spc="5" dirty="0">
                <a:solidFill>
                  <a:srgbClr val="D73D2C"/>
                </a:solidFill>
                <a:latin typeface="Times New Roman"/>
                <a:cs typeface="Times New Roman"/>
              </a:rPr>
              <a:t>для </a:t>
            </a:r>
            <a:r>
              <a:rPr sz="3200" b="1" spc="-10" dirty="0">
                <a:solidFill>
                  <a:srgbClr val="D73D2C"/>
                </a:solidFill>
                <a:latin typeface="Times New Roman"/>
                <a:cs typeface="Times New Roman"/>
              </a:rPr>
              <a:t>первинного </a:t>
            </a:r>
            <a:r>
              <a:rPr sz="3200" b="1" dirty="0">
                <a:solidFill>
                  <a:srgbClr val="D73D2C"/>
                </a:solidFill>
                <a:latin typeface="Times New Roman"/>
                <a:cs typeface="Times New Roman"/>
              </a:rPr>
              <a:t>обстеження з </a:t>
            </a:r>
            <a:r>
              <a:rPr sz="3200" b="1" spc="-785" dirty="0">
                <a:solidFill>
                  <a:srgbClr val="D73D2C"/>
                </a:solidFill>
                <a:latin typeface="Times New Roman"/>
                <a:cs typeface="Times New Roman"/>
              </a:rPr>
              <a:t> </a:t>
            </a:r>
            <a:r>
              <a:rPr sz="3200" b="1" spc="-20" dirty="0">
                <a:solidFill>
                  <a:srgbClr val="D73D2C"/>
                </a:solidFill>
                <a:latin typeface="Times New Roman"/>
                <a:cs typeface="Times New Roman"/>
              </a:rPr>
              <a:t>приводу</a:t>
            </a:r>
            <a:r>
              <a:rPr sz="3200" b="1" spc="-5" dirty="0">
                <a:solidFill>
                  <a:srgbClr val="D73D2C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D73D2C"/>
                </a:solidFill>
                <a:latin typeface="Times New Roman"/>
                <a:cs typeface="Times New Roman"/>
              </a:rPr>
              <a:t>анемії</a:t>
            </a:r>
            <a:endParaRPr sz="3200" dirty="0">
              <a:latin typeface="Times New Roman"/>
              <a:cs typeface="Times New Roman"/>
            </a:endParaRPr>
          </a:p>
          <a:p>
            <a:pPr marL="139700"/>
            <a:r>
              <a:rPr sz="3200" i="1" spc="-15" dirty="0">
                <a:latin typeface="Times New Roman"/>
                <a:cs typeface="Times New Roman"/>
              </a:rPr>
              <a:t>Розгорнутий</a:t>
            </a:r>
            <a:r>
              <a:rPr sz="3200" i="1" spc="-55" dirty="0">
                <a:latin typeface="Times New Roman"/>
                <a:cs typeface="Times New Roman"/>
              </a:rPr>
              <a:t> </a:t>
            </a:r>
            <a:r>
              <a:rPr sz="3200" i="1" spc="-5" dirty="0">
                <a:latin typeface="Times New Roman"/>
                <a:cs typeface="Times New Roman"/>
              </a:rPr>
              <a:t>загальний</a:t>
            </a:r>
            <a:r>
              <a:rPr sz="3200" i="1" spc="-1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аналіз</a:t>
            </a:r>
            <a:r>
              <a:rPr sz="3200" i="1" spc="-2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крові</a:t>
            </a:r>
            <a:endParaRPr sz="3200" dirty="0">
              <a:latin typeface="Times New Roman"/>
              <a:cs typeface="Times New Roman"/>
            </a:endParaRPr>
          </a:p>
          <a:p>
            <a:pPr marL="638810" indent="-144145">
              <a:buSzPct val="96875"/>
              <a:buFont typeface="Times New Roman"/>
              <a:buChar char="•"/>
              <a:tabLst>
                <a:tab pos="639445" algn="l"/>
              </a:tabLst>
            </a:pPr>
            <a:r>
              <a:rPr sz="3200" i="1" spc="-5" dirty="0">
                <a:latin typeface="Times New Roman"/>
                <a:cs typeface="Times New Roman"/>
              </a:rPr>
              <a:t>Кількість</a:t>
            </a:r>
            <a:r>
              <a:rPr sz="3200" i="1" spc="-35" dirty="0">
                <a:latin typeface="Times New Roman"/>
                <a:cs typeface="Times New Roman"/>
              </a:rPr>
              <a:t> </a:t>
            </a:r>
            <a:r>
              <a:rPr sz="3200" i="1" spc="-5" dirty="0">
                <a:latin typeface="Times New Roman"/>
                <a:cs typeface="Times New Roman"/>
              </a:rPr>
              <a:t>ретикулоцитів</a:t>
            </a:r>
            <a:endParaRPr sz="3200" dirty="0">
              <a:latin typeface="Times New Roman"/>
              <a:cs typeface="Times New Roman"/>
            </a:endParaRPr>
          </a:p>
          <a:p>
            <a:pPr marL="495300" marR="247015">
              <a:buSzPct val="96875"/>
              <a:buFont typeface="Times New Roman"/>
              <a:buChar char="•"/>
              <a:tabLst>
                <a:tab pos="639445" algn="l"/>
              </a:tabLst>
            </a:pPr>
            <a:r>
              <a:rPr sz="3200" i="1" dirty="0">
                <a:latin typeface="Times New Roman"/>
                <a:cs typeface="Times New Roman"/>
              </a:rPr>
              <a:t>Рівень</a:t>
            </a:r>
            <a:r>
              <a:rPr sz="3200" i="1" spc="-2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феритину</a:t>
            </a:r>
            <a:r>
              <a:rPr sz="3200" i="1" spc="-5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в</a:t>
            </a:r>
            <a:r>
              <a:rPr sz="3200" i="1" spc="-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сироватці</a:t>
            </a:r>
            <a:r>
              <a:rPr sz="3200" i="1" spc="-5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крові </a:t>
            </a:r>
            <a:r>
              <a:rPr sz="3200" i="1" spc="-78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(заліза)</a:t>
            </a:r>
            <a:endParaRPr sz="3200" dirty="0">
              <a:latin typeface="Times New Roman"/>
              <a:cs typeface="Times New Roman"/>
            </a:endParaRPr>
          </a:p>
          <a:p>
            <a:pPr marL="638810" indent="-144145">
              <a:buSzPct val="96875"/>
              <a:buFont typeface="Times New Roman"/>
              <a:buChar char="•"/>
              <a:tabLst>
                <a:tab pos="639445" algn="l"/>
              </a:tabLst>
            </a:pPr>
            <a:r>
              <a:rPr sz="3200" i="1" dirty="0">
                <a:latin typeface="Times New Roman"/>
                <a:cs typeface="Times New Roman"/>
              </a:rPr>
              <a:t>Рівень</a:t>
            </a:r>
            <a:r>
              <a:rPr sz="3200" i="1" spc="-2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вітаміну</a:t>
            </a:r>
            <a:r>
              <a:rPr sz="3200" i="1" spc="-40" dirty="0">
                <a:latin typeface="Times New Roman"/>
                <a:cs typeface="Times New Roman"/>
              </a:rPr>
              <a:t> </a:t>
            </a:r>
            <a:r>
              <a:rPr sz="3200" i="1" spc="5" dirty="0">
                <a:latin typeface="Times New Roman"/>
                <a:cs typeface="Times New Roman"/>
              </a:rPr>
              <a:t>В</a:t>
            </a:r>
            <a:r>
              <a:rPr sz="3150" i="1" spc="7" baseline="-25132" dirty="0">
                <a:latin typeface="Times New Roman"/>
                <a:cs typeface="Times New Roman"/>
              </a:rPr>
              <a:t>І2</a:t>
            </a:r>
            <a:endParaRPr sz="3150" baseline="-25132" dirty="0">
              <a:latin typeface="Times New Roman"/>
              <a:cs typeface="Times New Roman"/>
            </a:endParaRPr>
          </a:p>
          <a:p>
            <a:pPr marL="495300" marR="942975">
              <a:spcBef>
                <a:spcPts val="5"/>
              </a:spcBef>
              <a:buSzPct val="96875"/>
              <a:buFont typeface="Times New Roman"/>
              <a:buChar char="•"/>
              <a:tabLst>
                <a:tab pos="639445" algn="l"/>
              </a:tabLst>
            </a:pPr>
            <a:r>
              <a:rPr sz="3200" i="1" dirty="0">
                <a:latin typeface="Times New Roman"/>
                <a:cs typeface="Times New Roman"/>
              </a:rPr>
              <a:t>Рівень</a:t>
            </a:r>
            <a:r>
              <a:rPr sz="3200" i="1" spc="-30" dirty="0">
                <a:latin typeface="Times New Roman"/>
                <a:cs typeface="Times New Roman"/>
              </a:rPr>
              <a:t> </a:t>
            </a:r>
            <a:r>
              <a:rPr sz="3200" i="1" spc="-15" dirty="0">
                <a:latin typeface="Times New Roman"/>
                <a:cs typeface="Times New Roman"/>
              </a:rPr>
              <a:t>фолатів</a:t>
            </a:r>
            <a:r>
              <a:rPr sz="3200" i="1" spc="-3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в</a:t>
            </a:r>
            <a:r>
              <a:rPr sz="3200" i="1" spc="-10" dirty="0">
                <a:latin typeface="Times New Roman"/>
                <a:cs typeface="Times New Roman"/>
              </a:rPr>
              <a:t> </a:t>
            </a:r>
            <a:r>
              <a:rPr sz="3200" i="1" spc="5" dirty="0">
                <a:latin typeface="Times New Roman"/>
                <a:cs typeface="Times New Roman"/>
              </a:rPr>
              <a:t>еритроцитах </a:t>
            </a:r>
            <a:r>
              <a:rPr sz="3200" i="1" spc="-78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(стернальна</a:t>
            </a:r>
            <a:r>
              <a:rPr sz="3200" i="1" spc="-20" dirty="0">
                <a:latin typeface="Times New Roman"/>
                <a:cs typeface="Times New Roman"/>
              </a:rPr>
              <a:t> </a:t>
            </a:r>
            <a:r>
              <a:rPr sz="3200" i="1" spc="-5" dirty="0">
                <a:latin typeface="Times New Roman"/>
                <a:cs typeface="Times New Roman"/>
              </a:rPr>
              <a:t>пунція)</a:t>
            </a:r>
            <a:endParaRPr sz="3200" dirty="0">
              <a:latin typeface="Times New Roman"/>
              <a:cs typeface="Times New Roman"/>
            </a:endParaRPr>
          </a:p>
          <a:p>
            <a:pPr marL="38100"/>
            <a:r>
              <a:rPr sz="3200" i="1" dirty="0">
                <a:latin typeface="Times New Roman"/>
                <a:cs typeface="Times New Roman"/>
              </a:rPr>
              <a:t>Рівень</a:t>
            </a:r>
            <a:r>
              <a:rPr sz="3200" i="1" spc="-20" dirty="0">
                <a:latin typeface="Times New Roman"/>
                <a:cs typeface="Times New Roman"/>
              </a:rPr>
              <a:t> </a:t>
            </a:r>
            <a:r>
              <a:rPr sz="3200" i="1" spc="-5" dirty="0">
                <a:latin typeface="Times New Roman"/>
                <a:cs typeface="Times New Roman"/>
              </a:rPr>
              <a:t>креатиніну</a:t>
            </a:r>
            <a:r>
              <a:rPr sz="3200" i="1" spc="-4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в сироватці</a:t>
            </a:r>
            <a:r>
              <a:rPr sz="3200" i="1" spc="-5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крові</a:t>
            </a:r>
            <a:endParaRPr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261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53600" y="6172200"/>
            <a:ext cx="91440" cy="27940"/>
          </a:xfrm>
          <a:custGeom>
            <a:avLst/>
            <a:gdLst/>
            <a:ahLst/>
            <a:cxnLst/>
            <a:rect l="l" t="t" r="r" b="b"/>
            <a:pathLst>
              <a:path w="91440" h="27939">
                <a:moveTo>
                  <a:pt x="0" y="27431"/>
                </a:moveTo>
                <a:lnTo>
                  <a:pt x="91440" y="27431"/>
                </a:lnTo>
                <a:lnTo>
                  <a:pt x="91440" y="0"/>
                </a:lnTo>
                <a:lnTo>
                  <a:pt x="0" y="0"/>
                </a:lnTo>
                <a:lnTo>
                  <a:pt x="0" y="27431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2286" y="514382"/>
            <a:ext cx="8911687" cy="725268"/>
          </a:xfrm>
          <a:prstGeom prst="rect">
            <a:avLst/>
          </a:prstGeom>
        </p:spPr>
        <p:txBody>
          <a:bodyPr vert="horz" wrap="square" lIns="0" tIns="291534" rIns="0" bIns="0" rtlCol="0" anchor="t">
            <a:spAutoFit/>
          </a:bodyPr>
          <a:lstStyle/>
          <a:p>
            <a:pPr marL="152400" algn="ctr">
              <a:spcBef>
                <a:spcPts val="265"/>
              </a:spcBef>
            </a:pPr>
            <a:r>
              <a:rPr sz="2800" u="heavy" spc="-35" dirty="0">
                <a:solidFill>
                  <a:srgbClr val="AA2B1E"/>
                </a:solidFill>
                <a:uFill>
                  <a:solidFill>
                    <a:srgbClr val="AA2B1E"/>
                  </a:solidFill>
                </a:uFill>
              </a:rPr>
              <a:t>Додаткові </a:t>
            </a:r>
            <a:r>
              <a:rPr sz="2800" u="heavy" spc="-5" dirty="0">
                <a:solidFill>
                  <a:srgbClr val="AA2B1E"/>
                </a:solidFill>
                <a:uFill>
                  <a:solidFill>
                    <a:srgbClr val="AA2B1E"/>
                  </a:solidFill>
                </a:uFill>
              </a:rPr>
              <a:t>тести</a:t>
            </a:r>
            <a:endParaRPr sz="2800" dirty="0"/>
          </a:p>
        </p:txBody>
      </p:sp>
      <p:sp>
        <p:nvSpPr>
          <p:cNvPr id="6" name="object 6"/>
          <p:cNvSpPr txBox="1"/>
          <p:nvPr/>
        </p:nvSpPr>
        <p:spPr>
          <a:xfrm>
            <a:off x="2136140" y="1661542"/>
            <a:ext cx="6713220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834">
              <a:spcBef>
                <a:spcPts val="95"/>
              </a:spcBef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20" dirty="0">
                <a:latin typeface="Times New Roman"/>
                <a:cs typeface="Times New Roman"/>
              </a:rPr>
              <a:t>Оцінка</a:t>
            </a:r>
            <a:r>
              <a:rPr sz="2800" i="1" spc="-15" dirty="0">
                <a:latin typeface="Times New Roman"/>
                <a:cs typeface="Times New Roman"/>
              </a:rPr>
              <a:t> </a:t>
            </a:r>
            <a:r>
              <a:rPr sz="2800" i="1" spc="-20" dirty="0">
                <a:latin typeface="Times New Roman"/>
                <a:cs typeface="Times New Roman"/>
              </a:rPr>
              <a:t>функції</a:t>
            </a:r>
            <a:r>
              <a:rPr sz="2800" i="1" dirty="0">
                <a:latin typeface="Times New Roman"/>
                <a:cs typeface="Times New Roman"/>
              </a:rPr>
              <a:t> </a:t>
            </a:r>
            <a:r>
              <a:rPr sz="2800" i="1" spc="-15" dirty="0">
                <a:latin typeface="Times New Roman"/>
                <a:cs typeface="Times New Roman"/>
              </a:rPr>
              <a:t>печінки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834"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20" dirty="0">
                <a:latin typeface="Times New Roman"/>
                <a:cs typeface="Times New Roman"/>
              </a:rPr>
              <a:t>Обстеження</a:t>
            </a:r>
            <a:r>
              <a:rPr sz="2800" i="1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з</a:t>
            </a:r>
            <a:r>
              <a:rPr sz="2800" i="1" spc="-15" dirty="0">
                <a:latin typeface="Times New Roman"/>
                <a:cs typeface="Times New Roman"/>
              </a:rPr>
              <a:t> </a:t>
            </a:r>
            <a:r>
              <a:rPr sz="2800" i="1" spc="-20" dirty="0">
                <a:latin typeface="Times New Roman"/>
                <a:cs typeface="Times New Roman"/>
              </a:rPr>
              <a:t>приводу</a:t>
            </a:r>
            <a:r>
              <a:rPr sz="2800" i="1" spc="-25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целіакії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834"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20" dirty="0">
                <a:latin typeface="Times New Roman"/>
                <a:cs typeface="Times New Roman"/>
              </a:rPr>
              <a:t>Оцінка </a:t>
            </a:r>
            <a:r>
              <a:rPr sz="2800" i="1" dirty="0">
                <a:latin typeface="Times New Roman"/>
                <a:cs typeface="Times New Roman"/>
              </a:rPr>
              <a:t>стану</a:t>
            </a:r>
            <a:r>
              <a:rPr sz="2800" i="1" spc="-15" dirty="0">
                <a:latin typeface="Times New Roman"/>
                <a:cs typeface="Times New Roman"/>
              </a:rPr>
              <a:t> </a:t>
            </a:r>
            <a:r>
              <a:rPr sz="2800" i="1" spc="-25" dirty="0">
                <a:latin typeface="Times New Roman"/>
                <a:cs typeface="Times New Roman"/>
              </a:rPr>
              <a:t>гемолізу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834"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5" dirty="0">
                <a:latin typeface="Times New Roman"/>
                <a:cs typeface="Times New Roman"/>
              </a:rPr>
              <a:t>Біопсія</a:t>
            </a:r>
            <a:r>
              <a:rPr sz="2800" i="1" spc="-25" dirty="0">
                <a:latin typeface="Times New Roman"/>
                <a:cs typeface="Times New Roman"/>
              </a:rPr>
              <a:t> </a:t>
            </a:r>
            <a:r>
              <a:rPr sz="2800" i="1" spc="-20" dirty="0">
                <a:latin typeface="Times New Roman"/>
                <a:cs typeface="Times New Roman"/>
              </a:rPr>
              <a:t>кісткового</a:t>
            </a:r>
            <a:r>
              <a:rPr sz="2800" i="1" dirty="0">
                <a:latin typeface="Times New Roman"/>
                <a:cs typeface="Times New Roman"/>
              </a:rPr>
              <a:t> </a:t>
            </a:r>
            <a:r>
              <a:rPr sz="2800" i="1" spc="-15" dirty="0">
                <a:latin typeface="Times New Roman"/>
                <a:cs typeface="Times New Roman"/>
              </a:rPr>
              <a:t>мозку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834"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10" dirty="0">
                <a:latin typeface="Times New Roman"/>
                <a:cs typeface="Times New Roman"/>
              </a:rPr>
              <a:t>Електрофорез</a:t>
            </a:r>
            <a:r>
              <a:rPr sz="2800" i="1" spc="-5" dirty="0">
                <a:latin typeface="Times New Roman"/>
                <a:cs typeface="Times New Roman"/>
              </a:rPr>
              <a:t> білків</a:t>
            </a:r>
            <a:r>
              <a:rPr sz="2800" i="1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сироватки</a:t>
            </a:r>
            <a:r>
              <a:rPr sz="2800" i="1" spc="-10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крові</a:t>
            </a:r>
            <a:endParaRPr sz="2800" dirty="0">
              <a:latin typeface="Times New Roman"/>
              <a:cs typeface="Times New Roman"/>
            </a:endParaRPr>
          </a:p>
          <a:p>
            <a:pPr marL="469900" marR="454659" indent="-457834"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15" dirty="0">
                <a:latin typeface="Times New Roman"/>
                <a:cs typeface="Times New Roman"/>
              </a:rPr>
              <a:t>Ендоскопія верхніх </a:t>
            </a:r>
            <a:r>
              <a:rPr sz="2800" i="1" spc="10" dirty="0">
                <a:latin typeface="Times New Roman"/>
                <a:cs typeface="Times New Roman"/>
              </a:rPr>
              <a:t>та </a:t>
            </a:r>
            <a:r>
              <a:rPr sz="2800" i="1" spc="-5" dirty="0">
                <a:latin typeface="Times New Roman"/>
                <a:cs typeface="Times New Roman"/>
              </a:rPr>
              <a:t>нижніх </a:t>
            </a:r>
            <a:r>
              <a:rPr sz="2800" i="1" spc="-10" dirty="0">
                <a:latin typeface="Times New Roman"/>
                <a:cs typeface="Times New Roman"/>
              </a:rPr>
              <a:t>відділів </a:t>
            </a:r>
            <a:r>
              <a:rPr sz="2800" i="1" spc="-685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травного</a:t>
            </a:r>
            <a:r>
              <a:rPr sz="2800" i="1" spc="-10" dirty="0">
                <a:latin typeface="Times New Roman"/>
                <a:cs typeface="Times New Roman"/>
              </a:rPr>
              <a:t> </a:t>
            </a:r>
            <a:r>
              <a:rPr sz="2800" i="1" spc="-25" dirty="0">
                <a:latin typeface="Times New Roman"/>
                <a:cs typeface="Times New Roman"/>
              </a:rPr>
              <a:t>каналу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834">
              <a:spcBef>
                <a:spcPts val="5"/>
              </a:spcBef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5" dirty="0">
                <a:latin typeface="Times New Roman"/>
                <a:cs typeface="Times New Roman"/>
              </a:rPr>
              <a:t>Рівень</a:t>
            </a:r>
            <a:r>
              <a:rPr sz="2800" i="1" spc="-35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еритропоетину</a:t>
            </a:r>
            <a:endParaRPr sz="2800" dirty="0">
              <a:latin typeface="Times New Roman"/>
              <a:cs typeface="Times New Roman"/>
            </a:endParaRPr>
          </a:p>
          <a:p>
            <a:pPr marL="469900" marR="5080" indent="-457834"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2800" i="1" spc="-5" dirty="0">
                <a:latin typeface="Times New Roman"/>
                <a:cs typeface="Times New Roman"/>
              </a:rPr>
              <a:t>Рівень </a:t>
            </a:r>
            <a:r>
              <a:rPr sz="2800" i="1" spc="-15" dirty="0">
                <a:latin typeface="Times New Roman"/>
                <a:cs typeface="Times New Roman"/>
              </a:rPr>
              <a:t>гомоцистеїну </a:t>
            </a:r>
            <a:r>
              <a:rPr sz="2800" i="1" spc="10" dirty="0">
                <a:latin typeface="Times New Roman"/>
                <a:cs typeface="Times New Roman"/>
              </a:rPr>
              <a:t>та </a:t>
            </a:r>
            <a:r>
              <a:rPr sz="2800" i="1" spc="-5" dirty="0">
                <a:latin typeface="Times New Roman"/>
                <a:cs typeface="Times New Roman"/>
              </a:rPr>
              <a:t>метилмалонової </a:t>
            </a:r>
            <a:r>
              <a:rPr sz="2800" i="1" spc="-68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кислоти</a:t>
            </a:r>
            <a:endParaRPr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388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222" t="4817" r="949" b="9835"/>
          <a:stretch/>
        </p:blipFill>
        <p:spPr>
          <a:xfrm>
            <a:off x="1755648" y="91439"/>
            <a:ext cx="9582912" cy="658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62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92" t="5922" b="9044"/>
          <a:stretch/>
        </p:blipFill>
        <p:spPr>
          <a:xfrm>
            <a:off x="1737360" y="256033"/>
            <a:ext cx="9436608" cy="643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06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43404" y="627635"/>
            <a:ext cx="7204709" cy="22205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indent="2143125">
              <a:spcBef>
                <a:spcPts val="100"/>
              </a:spcBef>
            </a:pPr>
            <a:r>
              <a:rPr spc="-20" dirty="0">
                <a:solidFill>
                  <a:srgbClr val="D73D2C"/>
                </a:solidFill>
              </a:rPr>
              <a:t>СТАНДАРТИ </a:t>
            </a:r>
            <a:r>
              <a:rPr spc="-15" dirty="0">
                <a:solidFill>
                  <a:srgbClr val="D73D2C"/>
                </a:solidFill>
              </a:rPr>
              <a:t> </a:t>
            </a:r>
            <a:r>
              <a:rPr dirty="0">
                <a:solidFill>
                  <a:srgbClr val="D73D2C"/>
                </a:solidFill>
              </a:rPr>
              <a:t>ДІАГНОСТИКИ</a:t>
            </a:r>
            <a:r>
              <a:rPr spc="-30" dirty="0">
                <a:solidFill>
                  <a:srgbClr val="D73D2C"/>
                </a:solidFill>
              </a:rPr>
              <a:t> </a:t>
            </a:r>
            <a:r>
              <a:rPr spc="-90" dirty="0">
                <a:solidFill>
                  <a:srgbClr val="D73D2C"/>
                </a:solidFill>
              </a:rPr>
              <a:t>ТА</a:t>
            </a:r>
            <a:r>
              <a:rPr spc="-30" dirty="0">
                <a:solidFill>
                  <a:srgbClr val="D73D2C"/>
                </a:solidFill>
              </a:rPr>
              <a:t> </a:t>
            </a:r>
            <a:r>
              <a:rPr spc="-35" dirty="0">
                <a:solidFill>
                  <a:srgbClr val="D73D2C"/>
                </a:solidFill>
              </a:rPr>
              <a:t>ЛІКУВАННЯ</a:t>
            </a:r>
            <a:endParaRPr/>
          </a:p>
          <a:p>
            <a:pPr marL="2710815" marR="1217930" indent="-1490980"/>
            <a:r>
              <a:rPr dirty="0">
                <a:solidFill>
                  <a:srgbClr val="D73D2C"/>
                </a:solidFill>
              </a:rPr>
              <a:t>ЗАЛІЗ</a:t>
            </a:r>
            <a:r>
              <a:rPr spc="-180" dirty="0">
                <a:solidFill>
                  <a:srgbClr val="D73D2C"/>
                </a:solidFill>
              </a:rPr>
              <a:t>О</a:t>
            </a:r>
            <a:r>
              <a:rPr dirty="0">
                <a:solidFill>
                  <a:srgbClr val="D73D2C"/>
                </a:solidFill>
              </a:rPr>
              <a:t>ДЕФІЦИТ</a:t>
            </a:r>
            <a:r>
              <a:rPr spc="-15" dirty="0">
                <a:solidFill>
                  <a:srgbClr val="D73D2C"/>
                </a:solidFill>
              </a:rPr>
              <a:t>Н</a:t>
            </a:r>
            <a:r>
              <a:rPr dirty="0">
                <a:solidFill>
                  <a:srgbClr val="D73D2C"/>
                </a:solidFill>
              </a:rPr>
              <a:t>ОЇ  </a:t>
            </a:r>
            <a:r>
              <a:rPr spc="-5" dirty="0">
                <a:solidFill>
                  <a:srgbClr val="D73D2C"/>
                </a:solidFill>
              </a:rPr>
              <a:t>АНЕМІЇ</a:t>
            </a:r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2739" y="3374516"/>
            <a:ext cx="8299450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b="1" spc="-10" dirty="0">
                <a:latin typeface="Times New Roman"/>
                <a:cs typeface="Times New Roman"/>
              </a:rPr>
              <a:t>Залізодефіцитна</a:t>
            </a:r>
            <a:r>
              <a:rPr sz="2800" b="1" spc="-5" dirty="0">
                <a:latin typeface="Times New Roman"/>
                <a:cs typeface="Times New Roman"/>
              </a:rPr>
              <a:t> анемія</a:t>
            </a:r>
            <a:r>
              <a:rPr sz="2800" b="1" spc="30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(ЗДА)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характеризується </a:t>
            </a:r>
            <a:r>
              <a:rPr sz="2800" spc="-10" dirty="0">
                <a:latin typeface="Times New Roman"/>
                <a:cs typeface="Times New Roman"/>
              </a:rPr>
              <a:t> зниженням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кількості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заліза 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організмі,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внаслідок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чого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порушується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синтез </a:t>
            </a:r>
            <a:r>
              <a:rPr sz="2800" spc="-20" dirty="0">
                <a:latin typeface="Times New Roman"/>
                <a:cs typeface="Times New Roman"/>
              </a:rPr>
              <a:t>гема,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також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синтез</a:t>
            </a:r>
            <a:r>
              <a:rPr sz="2800" spc="-5" dirty="0">
                <a:latin typeface="Times New Roman"/>
                <a:cs typeface="Times New Roman"/>
              </a:rPr>
              <a:t> білків, </a:t>
            </a:r>
            <a:r>
              <a:rPr sz="2800" spc="-10" dirty="0" err="1">
                <a:latin typeface="Times New Roman"/>
                <a:cs typeface="Times New Roman"/>
              </a:rPr>
              <a:t>що</a:t>
            </a:r>
            <a:r>
              <a:rPr lang="uk-UA" sz="2800" spc="-10" dirty="0">
                <a:latin typeface="Times New Roman"/>
                <a:cs typeface="Times New Roman"/>
              </a:rPr>
              <a:t> </a:t>
            </a:r>
            <a:r>
              <a:rPr sz="2800" spc="-15" dirty="0" err="1">
                <a:latin typeface="Times New Roman"/>
                <a:cs typeface="Times New Roman"/>
              </a:rPr>
              <a:t>вміщують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залізо</a:t>
            </a:r>
            <a:endParaRPr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6530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3740" y="355218"/>
            <a:ext cx="7823200" cy="77216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У</a:t>
            </a: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 людини</a:t>
            </a:r>
            <a:r>
              <a:rPr sz="490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всього</a:t>
            </a:r>
            <a:r>
              <a:rPr sz="4900" spc="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dirty="0">
                <a:solidFill>
                  <a:srgbClr val="252525"/>
                </a:solidFill>
                <a:latin typeface="Impact"/>
                <a:cs typeface="Impact"/>
              </a:rPr>
              <a:t>2-4</a:t>
            </a: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 г заліза;</a:t>
            </a:r>
            <a:endParaRPr sz="49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3741" y="1101674"/>
            <a:ext cx="758761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всмоктується</a:t>
            </a:r>
            <a:r>
              <a:rPr sz="49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щоденно</a:t>
            </a:r>
            <a:r>
              <a:rPr sz="4900" spc="-3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2</a:t>
            </a:r>
            <a:r>
              <a:rPr sz="4900" spc="-2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мг</a:t>
            </a:r>
            <a:endParaRPr sz="490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8645" y="2484082"/>
            <a:ext cx="2935605" cy="309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902969" indent="-88900">
              <a:lnSpc>
                <a:spcPct val="120100"/>
              </a:lnSpc>
              <a:spcBef>
                <a:spcPts val="100"/>
              </a:spcBef>
            </a:pP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В 1 мл </a:t>
            </a: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крові- </a:t>
            </a:r>
            <a:r>
              <a:rPr sz="2800" spc="-6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0,5</a:t>
            </a:r>
            <a:r>
              <a:rPr sz="2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мкг Fe++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</a:pP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Реакція </a:t>
            </a:r>
            <a:r>
              <a:rPr sz="2800" spc="-25" dirty="0">
                <a:solidFill>
                  <a:srgbClr val="404040"/>
                </a:solidFill>
                <a:latin typeface="Times New Roman"/>
                <a:cs typeface="Times New Roman"/>
              </a:rPr>
              <a:t>Грегерсена </a:t>
            </a:r>
            <a:r>
              <a:rPr sz="2800" spc="-6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позитивна </a:t>
            </a:r>
            <a:r>
              <a:rPr sz="2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Times New Roman"/>
                <a:cs typeface="Times New Roman"/>
              </a:rPr>
              <a:t>крововтраті</a:t>
            </a:r>
            <a:r>
              <a:rPr sz="2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більше </a:t>
            </a:r>
            <a:r>
              <a:rPr sz="2800" spc="-6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5</a:t>
            </a:r>
            <a:r>
              <a:rPr sz="2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мл</a:t>
            </a:r>
            <a:r>
              <a:rPr sz="2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крові</a:t>
            </a:r>
            <a:r>
              <a:rPr sz="2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!!!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75628" y="2252624"/>
            <a:ext cx="3247390" cy="28422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spcBef>
                <a:spcPts val="770"/>
              </a:spcBef>
            </a:pPr>
            <a:r>
              <a:rPr sz="28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sz="2800" b="1" u="heavy" spc="-4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imes New Roman"/>
                <a:cs typeface="Times New Roman"/>
              </a:rPr>
              <a:t>місяць: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30х5=150</a:t>
            </a:r>
            <a:r>
              <a:rPr sz="2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мл</a:t>
            </a:r>
            <a:endParaRPr sz="2800">
              <a:latin typeface="Times New Roman"/>
              <a:cs typeface="Times New Roman"/>
            </a:endParaRPr>
          </a:p>
          <a:p>
            <a:pPr marL="287020" marR="5080" indent="-274320">
              <a:spcBef>
                <a:spcPts val="670"/>
              </a:spcBef>
              <a:buClr>
                <a:srgbClr val="BEE3FF"/>
              </a:buClr>
              <a:buFont typeface="Microsoft Sans Serif"/>
              <a:buChar char="•"/>
              <a:tabLst>
                <a:tab pos="286385" algn="l"/>
                <a:tab pos="287020" algn="l"/>
              </a:tabLst>
            </a:pP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6х150=800</a:t>
            </a:r>
            <a:r>
              <a:rPr sz="2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більше </a:t>
            </a:r>
            <a:r>
              <a:rPr sz="2800" spc="-6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мл</a:t>
            </a: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крові,</a:t>
            </a:r>
            <a:r>
              <a:rPr sz="2800" spc="-10" dirty="0">
                <a:solidFill>
                  <a:srgbClr val="404040"/>
                </a:solidFill>
                <a:latin typeface="Times New Roman"/>
                <a:cs typeface="Times New Roman"/>
              </a:rPr>
              <a:t> що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становить </a:t>
            </a:r>
            <a:r>
              <a:rPr sz="2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майже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¼ </a:t>
            </a:r>
            <a:r>
              <a:rPr sz="2800" spc="-6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Times New Roman"/>
                <a:cs typeface="Times New Roman"/>
              </a:rPr>
              <a:t>запасів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заліза</a:t>
            </a:r>
            <a:endParaRPr sz="2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4084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53590" y="288417"/>
            <a:ext cx="7999730" cy="77216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Основними</a:t>
            </a:r>
            <a:r>
              <a:rPr sz="4900" spc="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причинами</a:t>
            </a:r>
            <a:r>
              <a:rPr sz="4900" spc="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ЗДА</a:t>
            </a:r>
            <a:r>
              <a:rPr sz="4900" spc="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є:</a:t>
            </a:r>
            <a:endParaRPr sz="490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1827" y="1336636"/>
            <a:ext cx="7614284" cy="47631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69900" indent="-457200">
              <a:spcBef>
                <a:spcPts val="385"/>
              </a:spcBef>
              <a:buClr>
                <a:srgbClr val="006FC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Захворювання</a:t>
            </a:r>
            <a:r>
              <a:rPr sz="2400" spc="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333300"/>
                </a:solidFill>
                <a:latin typeface="Times New Roman"/>
                <a:cs typeface="Times New Roman"/>
              </a:rPr>
              <a:t>шлунково-кишкового</a:t>
            </a:r>
            <a:r>
              <a:rPr sz="2400" spc="-1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333300"/>
                </a:solidFill>
                <a:latin typeface="Times New Roman"/>
                <a:cs typeface="Times New Roman"/>
              </a:rPr>
              <a:t>тракту.</a:t>
            </a:r>
            <a:endParaRPr sz="2400" dirty="0">
              <a:latin typeface="Times New Roman"/>
              <a:cs typeface="Times New Roman"/>
            </a:endParaRPr>
          </a:p>
          <a:p>
            <a:pPr marL="530860" indent="-518159">
              <a:lnSpc>
                <a:spcPts val="2740"/>
              </a:lnSpc>
              <a:spcBef>
                <a:spcPts val="285"/>
              </a:spcBef>
              <a:buClr>
                <a:srgbClr val="006FC0"/>
              </a:buClr>
              <a:buAutoNum type="arabicPeriod"/>
              <a:tabLst>
                <a:tab pos="530225" algn="l"/>
                <a:tab pos="530860" algn="l"/>
                <a:tab pos="2530475" algn="l"/>
                <a:tab pos="3757295" algn="l"/>
                <a:tab pos="4756785" algn="l"/>
                <a:tab pos="5275580" algn="l"/>
              </a:tabLst>
            </a:pP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Захворювання	печінки,	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нирок,	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які	</a:t>
            </a:r>
            <a:r>
              <a:rPr sz="2400" spc="-15" dirty="0">
                <a:solidFill>
                  <a:srgbClr val="333300"/>
                </a:solidFill>
                <a:latin typeface="Times New Roman"/>
                <a:cs typeface="Times New Roman"/>
              </a:rPr>
              <a:t>супроводжуються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ts val="2740"/>
              </a:lnSpc>
            </a:pP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мікро-</a:t>
            </a:r>
            <a:r>
              <a:rPr sz="2400" spc="-3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333300"/>
                </a:solidFill>
                <a:latin typeface="Times New Roman"/>
                <a:cs typeface="Times New Roman"/>
              </a:rPr>
              <a:t>та</a:t>
            </a:r>
            <a:r>
              <a:rPr sz="2400" spc="-2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макрогематурією.</a:t>
            </a:r>
            <a:endParaRPr sz="2400" dirty="0">
              <a:latin typeface="Times New Roman"/>
              <a:cs typeface="Times New Roman"/>
            </a:endParaRPr>
          </a:p>
          <a:p>
            <a:pPr marL="12700" marR="33020">
              <a:lnSpc>
                <a:spcPts val="2590"/>
              </a:lnSpc>
              <a:spcBef>
                <a:spcPts val="620"/>
              </a:spcBef>
              <a:buClr>
                <a:srgbClr val="006FC0"/>
              </a:buClr>
              <a:buAutoNum type="arabicPeriod" startAt="3"/>
              <a:tabLst>
                <a:tab pos="317500" algn="l"/>
              </a:tabLst>
            </a:pPr>
            <a:r>
              <a:rPr lang="uk-UA"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    </a:t>
            </a:r>
            <a:r>
              <a:rPr sz="2400" spc="-10" dirty="0" err="1">
                <a:solidFill>
                  <a:srgbClr val="333300"/>
                </a:solidFill>
                <a:latin typeface="Times New Roman"/>
                <a:cs typeface="Times New Roman"/>
              </a:rPr>
              <a:t>Захворювання</a:t>
            </a:r>
            <a:r>
              <a:rPr sz="2400" spc="3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333300"/>
                </a:solidFill>
                <a:latin typeface="Times New Roman"/>
                <a:cs typeface="Times New Roman"/>
              </a:rPr>
              <a:t>серцево-судинної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 системи</a:t>
            </a:r>
            <a:r>
              <a:rPr sz="2400" spc="3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(гіпертоніч-на </a:t>
            </a:r>
            <a:r>
              <a:rPr sz="2400" spc="-58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хвороба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з</a:t>
            </a:r>
            <a:r>
              <a:rPr sz="24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частими</a:t>
            </a:r>
            <a:r>
              <a:rPr sz="2400" spc="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333300"/>
                </a:solidFill>
                <a:latin typeface="Times New Roman"/>
                <a:cs typeface="Times New Roman"/>
              </a:rPr>
              <a:t>носовими</a:t>
            </a:r>
            <a:r>
              <a:rPr sz="2400" spc="1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333300"/>
                </a:solidFill>
                <a:latin typeface="Times New Roman"/>
                <a:cs typeface="Times New Roman"/>
              </a:rPr>
              <a:t>кровотечами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і</a:t>
            </a:r>
            <a:r>
              <a:rPr sz="24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ін.).</a:t>
            </a:r>
            <a:endParaRPr sz="2400" dirty="0">
              <a:latin typeface="Times New Roman"/>
              <a:cs typeface="Times New Roman"/>
            </a:endParaRPr>
          </a:p>
          <a:p>
            <a:pPr marL="622300" indent="-609600">
              <a:spcBef>
                <a:spcPts val="250"/>
              </a:spcBef>
              <a:buClr>
                <a:srgbClr val="006FC0"/>
              </a:buClr>
              <a:buAutoNum type="arabicPeriod" startAt="3"/>
              <a:tabLst>
                <a:tab pos="621665" algn="l"/>
                <a:tab pos="622300" algn="l"/>
              </a:tabLst>
            </a:pP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Хвороби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органів</a:t>
            </a:r>
            <a:r>
              <a:rPr sz="2400" spc="-3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дихання.</a:t>
            </a:r>
            <a:endParaRPr sz="2400" dirty="0">
              <a:latin typeface="Times New Roman"/>
              <a:cs typeface="Times New Roman"/>
            </a:endParaRPr>
          </a:p>
          <a:p>
            <a:pPr marL="622300" indent="-609600">
              <a:spcBef>
                <a:spcPts val="290"/>
              </a:spcBef>
              <a:buClr>
                <a:srgbClr val="006FC0"/>
              </a:buClr>
              <a:buAutoNum type="arabicPeriod" startAt="3"/>
              <a:tabLst>
                <a:tab pos="621665" algn="l"/>
                <a:tab pos="622300" algn="l"/>
              </a:tabLst>
            </a:pPr>
            <a:r>
              <a:rPr sz="2400" spc="-20" dirty="0">
                <a:solidFill>
                  <a:srgbClr val="333300"/>
                </a:solidFill>
                <a:latin typeface="Times New Roman"/>
                <a:cs typeface="Times New Roman"/>
              </a:rPr>
              <a:t>Патологія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системи</a:t>
            </a:r>
            <a:r>
              <a:rPr sz="2400" spc="-3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крові</a:t>
            </a:r>
            <a:endParaRPr sz="2400" dirty="0">
              <a:latin typeface="Times New Roman"/>
              <a:cs typeface="Times New Roman"/>
            </a:endParaRPr>
          </a:p>
          <a:p>
            <a:pPr marL="622300" indent="-609600">
              <a:spcBef>
                <a:spcPts val="290"/>
              </a:spcBef>
              <a:buClr>
                <a:srgbClr val="006FC0"/>
              </a:buClr>
              <a:buAutoNum type="arabicPeriod" startAt="3"/>
              <a:tabLst>
                <a:tab pos="621665" algn="l"/>
                <a:tab pos="622300" algn="l"/>
              </a:tabLst>
            </a:pPr>
            <a:r>
              <a:rPr sz="2400" spc="-20" dirty="0">
                <a:solidFill>
                  <a:srgbClr val="333300"/>
                </a:solidFill>
                <a:latin typeface="Times New Roman"/>
                <a:cs typeface="Times New Roman"/>
              </a:rPr>
              <a:t>Геморагічні</a:t>
            </a:r>
            <a:r>
              <a:rPr sz="2400" spc="-3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діатези.</a:t>
            </a:r>
            <a:endParaRPr sz="2400" dirty="0">
              <a:latin typeface="Times New Roman"/>
              <a:cs typeface="Times New Roman"/>
            </a:endParaRPr>
          </a:p>
          <a:p>
            <a:pPr marL="622300" indent="-609600">
              <a:spcBef>
                <a:spcPts val="285"/>
              </a:spcBef>
              <a:buClr>
                <a:srgbClr val="006FC0"/>
              </a:buClr>
              <a:buAutoNum type="arabicPeriod" startAt="3"/>
              <a:tabLst>
                <a:tab pos="621665" algn="l"/>
                <a:tab pos="622300" algn="l"/>
              </a:tabLst>
            </a:pP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Мено-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і</a:t>
            </a:r>
            <a:r>
              <a:rPr sz="2400" spc="-2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метрорагії</a:t>
            </a: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і</a:t>
            </a:r>
            <a:r>
              <a:rPr sz="2400" spc="-2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333300"/>
                </a:solidFill>
                <a:latin typeface="Times New Roman"/>
                <a:cs typeface="Times New Roman"/>
              </a:rPr>
              <a:t>ін.</a:t>
            </a:r>
            <a:endParaRPr sz="2400" dirty="0">
              <a:latin typeface="Times New Roman"/>
              <a:cs typeface="Times New Roman"/>
            </a:endParaRPr>
          </a:p>
          <a:p>
            <a:pPr marL="622300" indent="-609600">
              <a:spcBef>
                <a:spcPts val="290"/>
              </a:spcBef>
              <a:buClr>
                <a:srgbClr val="006FC0"/>
              </a:buClr>
              <a:buAutoNum type="arabicPeriod" startAt="3"/>
              <a:tabLst>
                <a:tab pos="621665" algn="l"/>
                <a:tab pos="622300" algn="l"/>
              </a:tabLst>
            </a:pP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Вагітність</a:t>
            </a:r>
            <a:endParaRPr sz="2400" dirty="0">
              <a:latin typeface="Times New Roman"/>
              <a:cs typeface="Times New Roman"/>
            </a:endParaRPr>
          </a:p>
          <a:p>
            <a:pPr marL="622300" indent="-609600">
              <a:spcBef>
                <a:spcPts val="290"/>
              </a:spcBef>
              <a:buClr>
                <a:srgbClr val="006FC0"/>
              </a:buClr>
              <a:buAutoNum type="arabicPeriod" startAt="3"/>
              <a:tabLst>
                <a:tab pos="621665" algn="l"/>
                <a:tab pos="622300" algn="l"/>
              </a:tabLst>
            </a:pP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Інвазія</a:t>
            </a:r>
            <a:r>
              <a:rPr sz="2400" spc="-2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333300"/>
                </a:solidFill>
                <a:latin typeface="Times New Roman"/>
                <a:cs typeface="Times New Roman"/>
              </a:rPr>
              <a:t>глистів.</a:t>
            </a:r>
            <a:endParaRPr sz="2400" dirty="0">
              <a:latin typeface="Times New Roman"/>
              <a:cs typeface="Times New Roman"/>
            </a:endParaRPr>
          </a:p>
          <a:p>
            <a:pPr marL="622300" indent="-609600">
              <a:spcBef>
                <a:spcPts val="720"/>
              </a:spcBef>
              <a:buClr>
                <a:srgbClr val="006FC0"/>
              </a:buClr>
              <a:buAutoNum type="arabicPeriod" startAt="3"/>
              <a:tabLst>
                <a:tab pos="621665" algn="l"/>
                <a:tab pos="622300" algn="l"/>
              </a:tabLst>
            </a:pPr>
            <a:r>
              <a:rPr sz="2400" spc="-10" dirty="0">
                <a:solidFill>
                  <a:srgbClr val="333300"/>
                </a:solidFill>
                <a:latin typeface="Times New Roman"/>
                <a:cs typeface="Times New Roman"/>
              </a:rPr>
              <a:t>Злоякісні</a:t>
            </a:r>
            <a:r>
              <a:rPr sz="2400" spc="-5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33300"/>
                </a:solidFill>
                <a:latin typeface="Times New Roman"/>
                <a:cs typeface="Times New Roman"/>
              </a:rPr>
              <a:t>пухлини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0592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12136" y="4223003"/>
            <a:ext cx="76200" cy="500380"/>
          </a:xfrm>
          <a:custGeom>
            <a:avLst/>
            <a:gdLst/>
            <a:ahLst/>
            <a:cxnLst/>
            <a:rect l="l" t="t" r="r" b="b"/>
            <a:pathLst>
              <a:path w="76200" h="500379">
                <a:moveTo>
                  <a:pt x="31750" y="423672"/>
                </a:moveTo>
                <a:lnTo>
                  <a:pt x="0" y="423672"/>
                </a:lnTo>
                <a:lnTo>
                  <a:pt x="38100" y="499872"/>
                </a:lnTo>
                <a:lnTo>
                  <a:pt x="69850" y="436372"/>
                </a:lnTo>
                <a:lnTo>
                  <a:pt x="31750" y="436372"/>
                </a:lnTo>
                <a:lnTo>
                  <a:pt x="31750" y="423672"/>
                </a:lnTo>
                <a:close/>
              </a:path>
              <a:path w="76200" h="500379">
                <a:moveTo>
                  <a:pt x="44450" y="0"/>
                </a:moveTo>
                <a:lnTo>
                  <a:pt x="31750" y="0"/>
                </a:lnTo>
                <a:lnTo>
                  <a:pt x="31750" y="436372"/>
                </a:lnTo>
                <a:lnTo>
                  <a:pt x="44450" y="436372"/>
                </a:lnTo>
                <a:lnTo>
                  <a:pt x="44450" y="0"/>
                </a:lnTo>
                <a:close/>
              </a:path>
              <a:path w="76200" h="500379">
                <a:moveTo>
                  <a:pt x="76200" y="423672"/>
                </a:moveTo>
                <a:lnTo>
                  <a:pt x="44450" y="423672"/>
                </a:lnTo>
                <a:lnTo>
                  <a:pt x="44450" y="436372"/>
                </a:lnTo>
                <a:lnTo>
                  <a:pt x="69850" y="436372"/>
                </a:lnTo>
                <a:lnTo>
                  <a:pt x="76200" y="423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19573" y="4536821"/>
            <a:ext cx="1870075" cy="466725"/>
          </a:xfrm>
          <a:custGeom>
            <a:avLst/>
            <a:gdLst/>
            <a:ahLst/>
            <a:cxnLst/>
            <a:rect l="l" t="t" r="r" b="b"/>
            <a:pathLst>
              <a:path w="1870075" h="466725">
                <a:moveTo>
                  <a:pt x="1496187" y="12446"/>
                </a:moveTo>
                <a:lnTo>
                  <a:pt x="1493901" y="0"/>
                </a:lnTo>
                <a:lnTo>
                  <a:pt x="73761" y="263486"/>
                </a:lnTo>
                <a:lnTo>
                  <a:pt x="67945" y="232283"/>
                </a:lnTo>
                <a:lnTo>
                  <a:pt x="0" y="283591"/>
                </a:lnTo>
                <a:lnTo>
                  <a:pt x="81915" y="307213"/>
                </a:lnTo>
                <a:lnTo>
                  <a:pt x="76504" y="278257"/>
                </a:lnTo>
                <a:lnTo>
                  <a:pt x="76073" y="275945"/>
                </a:lnTo>
                <a:lnTo>
                  <a:pt x="1496187" y="12446"/>
                </a:lnTo>
                <a:close/>
              </a:path>
              <a:path w="1870075" h="466725">
                <a:moveTo>
                  <a:pt x="1869948" y="466471"/>
                </a:moveTo>
                <a:lnTo>
                  <a:pt x="1859241" y="422021"/>
                </a:lnTo>
                <a:lnTo>
                  <a:pt x="1850009" y="383667"/>
                </a:lnTo>
                <a:lnTo>
                  <a:pt x="1825713" y="404101"/>
                </a:lnTo>
                <a:lnTo>
                  <a:pt x="1499870" y="17399"/>
                </a:lnTo>
                <a:lnTo>
                  <a:pt x="1490218" y="25527"/>
                </a:lnTo>
                <a:lnTo>
                  <a:pt x="1815998" y="412267"/>
                </a:lnTo>
                <a:lnTo>
                  <a:pt x="1791716" y="432689"/>
                </a:lnTo>
                <a:lnTo>
                  <a:pt x="1869948" y="4664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302061" y="841057"/>
            <a:ext cx="3469004" cy="468630"/>
            <a:chOff x="2778061" y="841057"/>
            <a:chExt cx="3469004" cy="468630"/>
          </a:xfrm>
        </p:grpSpPr>
        <p:sp>
          <p:nvSpPr>
            <p:cNvPr id="6" name="object 6"/>
            <p:cNvSpPr/>
            <p:nvPr/>
          </p:nvSpPr>
          <p:spPr>
            <a:xfrm>
              <a:off x="2782823" y="845819"/>
              <a:ext cx="3459479" cy="459105"/>
            </a:xfrm>
            <a:custGeom>
              <a:avLst/>
              <a:gdLst/>
              <a:ahLst/>
              <a:cxnLst/>
              <a:rect l="l" t="t" r="r" b="b"/>
              <a:pathLst>
                <a:path w="3459479" h="459105">
                  <a:moveTo>
                    <a:pt x="3459479" y="0"/>
                  </a:moveTo>
                  <a:lnTo>
                    <a:pt x="0" y="0"/>
                  </a:lnTo>
                  <a:lnTo>
                    <a:pt x="0" y="458724"/>
                  </a:lnTo>
                  <a:lnTo>
                    <a:pt x="3459479" y="458724"/>
                  </a:lnTo>
                  <a:lnTo>
                    <a:pt x="3459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82823" y="845819"/>
              <a:ext cx="3459479" cy="459105"/>
            </a:xfrm>
            <a:custGeom>
              <a:avLst/>
              <a:gdLst/>
              <a:ahLst/>
              <a:cxnLst/>
              <a:rect l="l" t="t" r="r" b="b"/>
              <a:pathLst>
                <a:path w="3459479" h="459105">
                  <a:moveTo>
                    <a:pt x="0" y="458724"/>
                  </a:moveTo>
                  <a:lnTo>
                    <a:pt x="3459479" y="458724"/>
                  </a:lnTo>
                  <a:lnTo>
                    <a:pt x="3459479" y="0"/>
                  </a:lnTo>
                  <a:lnTo>
                    <a:pt x="0" y="0"/>
                  </a:lnTo>
                  <a:lnTo>
                    <a:pt x="0" y="4587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306824" y="845819"/>
            <a:ext cx="3459479" cy="25648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965200">
              <a:spcBef>
                <a:spcPts val="320"/>
              </a:spcBef>
            </a:pPr>
            <a:r>
              <a:rPr sz="1400" spc="-5" dirty="0">
                <a:latin typeface="Times New Roman"/>
                <a:cs typeface="Times New Roman"/>
              </a:rPr>
              <a:t>Етіологічні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фактори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302061" y="1633537"/>
            <a:ext cx="3697604" cy="355600"/>
            <a:chOff x="2778061" y="1633537"/>
            <a:chExt cx="3697604" cy="355600"/>
          </a:xfrm>
        </p:grpSpPr>
        <p:sp>
          <p:nvSpPr>
            <p:cNvPr id="10" name="object 10"/>
            <p:cNvSpPr/>
            <p:nvPr/>
          </p:nvSpPr>
          <p:spPr>
            <a:xfrm>
              <a:off x="2782823" y="1638300"/>
              <a:ext cx="3688079" cy="346075"/>
            </a:xfrm>
            <a:custGeom>
              <a:avLst/>
              <a:gdLst/>
              <a:ahLst/>
              <a:cxnLst/>
              <a:rect l="l" t="t" r="r" b="b"/>
              <a:pathLst>
                <a:path w="3688079" h="346075">
                  <a:moveTo>
                    <a:pt x="3688079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3688079" y="345948"/>
                  </a:lnTo>
                  <a:lnTo>
                    <a:pt x="3688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82823" y="1638300"/>
              <a:ext cx="3688079" cy="346075"/>
            </a:xfrm>
            <a:custGeom>
              <a:avLst/>
              <a:gdLst/>
              <a:ahLst/>
              <a:cxnLst/>
              <a:rect l="l" t="t" r="r" b="b"/>
              <a:pathLst>
                <a:path w="3688079" h="346075">
                  <a:moveTo>
                    <a:pt x="0" y="345948"/>
                  </a:moveTo>
                  <a:lnTo>
                    <a:pt x="3688079" y="345948"/>
                  </a:lnTo>
                  <a:lnTo>
                    <a:pt x="3688079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306824" y="1638300"/>
            <a:ext cx="3688079" cy="25648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858519"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дефіцит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заліза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організмі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945958" y="2323909"/>
            <a:ext cx="3453765" cy="495934"/>
            <a:chOff x="421957" y="2323909"/>
            <a:chExt cx="3453765" cy="495934"/>
          </a:xfrm>
        </p:grpSpPr>
        <p:sp>
          <p:nvSpPr>
            <p:cNvPr id="14" name="object 14"/>
            <p:cNvSpPr/>
            <p:nvPr/>
          </p:nvSpPr>
          <p:spPr>
            <a:xfrm>
              <a:off x="426719" y="2328672"/>
              <a:ext cx="3444240" cy="486409"/>
            </a:xfrm>
            <a:custGeom>
              <a:avLst/>
              <a:gdLst/>
              <a:ahLst/>
              <a:cxnLst/>
              <a:rect l="l" t="t" r="r" b="b"/>
              <a:pathLst>
                <a:path w="3444240" h="486410">
                  <a:moveTo>
                    <a:pt x="3444240" y="0"/>
                  </a:moveTo>
                  <a:lnTo>
                    <a:pt x="0" y="0"/>
                  </a:lnTo>
                  <a:lnTo>
                    <a:pt x="0" y="486155"/>
                  </a:lnTo>
                  <a:lnTo>
                    <a:pt x="3444240" y="486155"/>
                  </a:lnTo>
                  <a:lnTo>
                    <a:pt x="344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6719" y="2328672"/>
              <a:ext cx="3444240" cy="486409"/>
            </a:xfrm>
            <a:custGeom>
              <a:avLst/>
              <a:gdLst/>
              <a:ahLst/>
              <a:cxnLst/>
              <a:rect l="l" t="t" r="r" b="b"/>
              <a:pathLst>
                <a:path w="3444240" h="486410">
                  <a:moveTo>
                    <a:pt x="0" y="486155"/>
                  </a:moveTo>
                  <a:lnTo>
                    <a:pt x="3444240" y="486155"/>
                  </a:lnTo>
                  <a:lnTo>
                    <a:pt x="3444240" y="0"/>
                  </a:lnTo>
                  <a:lnTo>
                    <a:pt x="0" y="0"/>
                  </a:lnTo>
                  <a:lnTo>
                    <a:pt x="0" y="4861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950719" y="2328673"/>
            <a:ext cx="3444240" cy="25583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848994">
              <a:spcBef>
                <a:spcPts val="315"/>
              </a:spcBef>
            </a:pPr>
            <a:r>
              <a:rPr sz="1400" spc="-5" dirty="0">
                <a:latin typeface="Times New Roman"/>
                <a:cs typeface="Times New Roman"/>
              </a:rPr>
              <a:t>зниження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синтезу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гема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16789" y="2404682"/>
            <a:ext cx="3470910" cy="814705"/>
            <a:chOff x="4792789" y="2404681"/>
            <a:chExt cx="3470910" cy="814705"/>
          </a:xfrm>
        </p:grpSpPr>
        <p:sp>
          <p:nvSpPr>
            <p:cNvPr id="18" name="object 18"/>
            <p:cNvSpPr/>
            <p:nvPr/>
          </p:nvSpPr>
          <p:spPr>
            <a:xfrm>
              <a:off x="4797552" y="2409444"/>
              <a:ext cx="3461385" cy="805180"/>
            </a:xfrm>
            <a:custGeom>
              <a:avLst/>
              <a:gdLst/>
              <a:ahLst/>
              <a:cxnLst/>
              <a:rect l="l" t="t" r="r" b="b"/>
              <a:pathLst>
                <a:path w="3461384" h="805180">
                  <a:moveTo>
                    <a:pt x="3461004" y="0"/>
                  </a:moveTo>
                  <a:lnTo>
                    <a:pt x="0" y="0"/>
                  </a:lnTo>
                  <a:lnTo>
                    <a:pt x="0" y="804672"/>
                  </a:lnTo>
                  <a:lnTo>
                    <a:pt x="3461004" y="804672"/>
                  </a:lnTo>
                  <a:lnTo>
                    <a:pt x="3461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97552" y="2409444"/>
              <a:ext cx="3461385" cy="805180"/>
            </a:xfrm>
            <a:custGeom>
              <a:avLst/>
              <a:gdLst/>
              <a:ahLst/>
              <a:cxnLst/>
              <a:rect l="l" t="t" r="r" b="b"/>
              <a:pathLst>
                <a:path w="3461384" h="805180">
                  <a:moveTo>
                    <a:pt x="0" y="804672"/>
                  </a:moveTo>
                  <a:lnTo>
                    <a:pt x="3461004" y="804672"/>
                  </a:lnTo>
                  <a:lnTo>
                    <a:pt x="3461004" y="0"/>
                  </a:lnTo>
                  <a:lnTo>
                    <a:pt x="0" y="0"/>
                  </a:lnTo>
                  <a:lnTo>
                    <a:pt x="0" y="8046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321553" y="2409445"/>
            <a:ext cx="3461385" cy="47128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054100" marR="496570" indent="-553720">
              <a:spcBef>
                <a:spcPts val="315"/>
              </a:spcBef>
            </a:pPr>
            <a:r>
              <a:rPr sz="1400" spc="-5" dirty="0">
                <a:latin typeface="Times New Roman"/>
                <a:cs typeface="Times New Roman"/>
              </a:rPr>
              <a:t>зниження синтезу залізовмісних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ферментів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тканин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026729" y="3692462"/>
            <a:ext cx="3373120" cy="586105"/>
            <a:chOff x="502729" y="3692461"/>
            <a:chExt cx="3373120" cy="586105"/>
          </a:xfrm>
        </p:grpSpPr>
        <p:sp>
          <p:nvSpPr>
            <p:cNvPr id="22" name="object 22"/>
            <p:cNvSpPr/>
            <p:nvPr/>
          </p:nvSpPr>
          <p:spPr>
            <a:xfrm>
              <a:off x="507491" y="3697223"/>
              <a:ext cx="3363595" cy="576580"/>
            </a:xfrm>
            <a:custGeom>
              <a:avLst/>
              <a:gdLst/>
              <a:ahLst/>
              <a:cxnLst/>
              <a:rect l="l" t="t" r="r" b="b"/>
              <a:pathLst>
                <a:path w="3363595" h="576579">
                  <a:moveTo>
                    <a:pt x="3363467" y="0"/>
                  </a:moveTo>
                  <a:lnTo>
                    <a:pt x="0" y="0"/>
                  </a:lnTo>
                  <a:lnTo>
                    <a:pt x="0" y="576071"/>
                  </a:lnTo>
                  <a:lnTo>
                    <a:pt x="3363467" y="576071"/>
                  </a:lnTo>
                  <a:lnTo>
                    <a:pt x="3363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7491" y="3697223"/>
              <a:ext cx="3363595" cy="576580"/>
            </a:xfrm>
            <a:custGeom>
              <a:avLst/>
              <a:gdLst/>
              <a:ahLst/>
              <a:cxnLst/>
              <a:rect l="l" t="t" r="r" b="b"/>
              <a:pathLst>
                <a:path w="3363595" h="576579">
                  <a:moveTo>
                    <a:pt x="0" y="576071"/>
                  </a:moveTo>
                  <a:lnTo>
                    <a:pt x="3363467" y="576071"/>
                  </a:lnTo>
                  <a:lnTo>
                    <a:pt x="3363467" y="0"/>
                  </a:lnTo>
                  <a:lnTo>
                    <a:pt x="0" y="0"/>
                  </a:lnTo>
                  <a:lnTo>
                    <a:pt x="0" y="5760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031492" y="3697223"/>
            <a:ext cx="3363595" cy="25712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421005">
              <a:spcBef>
                <a:spcPts val="325"/>
              </a:spcBef>
            </a:pPr>
            <a:r>
              <a:rPr sz="1400" dirty="0">
                <a:latin typeface="Times New Roman"/>
                <a:cs typeface="Times New Roman"/>
              </a:rPr>
              <a:t>зниження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утворення</a:t>
            </a:r>
            <a:r>
              <a:rPr sz="1400" spc="-10" dirty="0">
                <a:latin typeface="Times New Roman"/>
                <a:cs typeface="Times New Roman"/>
              </a:rPr>
              <a:t> гемоглобіну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316789" y="3762565"/>
            <a:ext cx="3470910" cy="759460"/>
            <a:chOff x="4792789" y="3762565"/>
            <a:chExt cx="3470910" cy="759460"/>
          </a:xfrm>
        </p:grpSpPr>
        <p:sp>
          <p:nvSpPr>
            <p:cNvPr id="26" name="object 26"/>
            <p:cNvSpPr/>
            <p:nvPr/>
          </p:nvSpPr>
          <p:spPr>
            <a:xfrm>
              <a:off x="4797552" y="3767328"/>
              <a:ext cx="3461385" cy="749935"/>
            </a:xfrm>
            <a:custGeom>
              <a:avLst/>
              <a:gdLst/>
              <a:ahLst/>
              <a:cxnLst/>
              <a:rect l="l" t="t" r="r" b="b"/>
              <a:pathLst>
                <a:path w="3461384" h="749935">
                  <a:moveTo>
                    <a:pt x="3461004" y="0"/>
                  </a:moveTo>
                  <a:lnTo>
                    <a:pt x="0" y="0"/>
                  </a:lnTo>
                  <a:lnTo>
                    <a:pt x="0" y="749808"/>
                  </a:lnTo>
                  <a:lnTo>
                    <a:pt x="3461004" y="749808"/>
                  </a:lnTo>
                  <a:lnTo>
                    <a:pt x="3461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97552" y="3767328"/>
              <a:ext cx="3461385" cy="749935"/>
            </a:xfrm>
            <a:custGeom>
              <a:avLst/>
              <a:gdLst/>
              <a:ahLst/>
              <a:cxnLst/>
              <a:rect l="l" t="t" r="r" b="b"/>
              <a:pathLst>
                <a:path w="3461384" h="749935">
                  <a:moveTo>
                    <a:pt x="0" y="749808"/>
                  </a:moveTo>
                  <a:lnTo>
                    <a:pt x="3461004" y="749808"/>
                  </a:lnTo>
                  <a:lnTo>
                    <a:pt x="3461004" y="0"/>
                  </a:lnTo>
                  <a:lnTo>
                    <a:pt x="0" y="0"/>
                  </a:lnTo>
                  <a:lnTo>
                    <a:pt x="0" y="74980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321553" y="3767328"/>
            <a:ext cx="3461385" cy="285976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61950">
              <a:spcBef>
                <a:spcPts val="310"/>
              </a:spcBef>
            </a:pPr>
            <a:r>
              <a:rPr sz="1600" spc="-10" dirty="0">
                <a:latin typeface="Times New Roman"/>
                <a:cs typeface="Times New Roman"/>
              </a:rPr>
              <a:t>ураження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епітеліальних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тканин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831658" y="4997005"/>
            <a:ext cx="1975485" cy="1020444"/>
            <a:chOff x="307657" y="4997005"/>
            <a:chExt cx="1975485" cy="1020444"/>
          </a:xfrm>
        </p:grpSpPr>
        <p:sp>
          <p:nvSpPr>
            <p:cNvPr id="30" name="object 30"/>
            <p:cNvSpPr/>
            <p:nvPr/>
          </p:nvSpPr>
          <p:spPr>
            <a:xfrm>
              <a:off x="312420" y="5001767"/>
              <a:ext cx="1965960" cy="1010919"/>
            </a:xfrm>
            <a:custGeom>
              <a:avLst/>
              <a:gdLst/>
              <a:ahLst/>
              <a:cxnLst/>
              <a:rect l="l" t="t" r="r" b="b"/>
              <a:pathLst>
                <a:path w="1965960" h="1010920">
                  <a:moveTo>
                    <a:pt x="1965960" y="0"/>
                  </a:moveTo>
                  <a:lnTo>
                    <a:pt x="0" y="0"/>
                  </a:lnTo>
                  <a:lnTo>
                    <a:pt x="0" y="1010411"/>
                  </a:lnTo>
                  <a:lnTo>
                    <a:pt x="1965960" y="1010411"/>
                  </a:lnTo>
                  <a:lnTo>
                    <a:pt x="1965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2420" y="5001767"/>
              <a:ext cx="1965960" cy="1010919"/>
            </a:xfrm>
            <a:custGeom>
              <a:avLst/>
              <a:gdLst/>
              <a:ahLst/>
              <a:cxnLst/>
              <a:rect l="l" t="t" r="r" b="b"/>
              <a:pathLst>
                <a:path w="1965960" h="1010920">
                  <a:moveTo>
                    <a:pt x="0" y="1010411"/>
                  </a:moveTo>
                  <a:lnTo>
                    <a:pt x="1965960" y="1010411"/>
                  </a:lnTo>
                  <a:lnTo>
                    <a:pt x="1965960" y="0"/>
                  </a:lnTo>
                  <a:lnTo>
                    <a:pt x="0" y="0"/>
                  </a:lnTo>
                  <a:lnTo>
                    <a:pt x="0" y="101041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836420" y="5001768"/>
            <a:ext cx="1965960" cy="53347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70815" marR="161925" indent="528955">
              <a:spcBef>
                <a:spcPts val="320"/>
              </a:spcBef>
            </a:pPr>
            <a:r>
              <a:rPr sz="1600" spc="-5" dirty="0">
                <a:latin typeface="Times New Roman"/>
                <a:cs typeface="Times New Roman"/>
              </a:rPr>
              <a:t>анемія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гіпохромного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типу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306823" y="4820411"/>
            <a:ext cx="2014855" cy="1664335"/>
            <a:chOff x="2782823" y="4820411"/>
            <a:chExt cx="2014855" cy="1664335"/>
          </a:xfrm>
        </p:grpSpPr>
        <p:sp>
          <p:nvSpPr>
            <p:cNvPr id="34" name="object 34"/>
            <p:cNvSpPr/>
            <p:nvPr/>
          </p:nvSpPr>
          <p:spPr>
            <a:xfrm>
              <a:off x="2782823" y="4820411"/>
              <a:ext cx="2014855" cy="1664335"/>
            </a:xfrm>
            <a:custGeom>
              <a:avLst/>
              <a:gdLst/>
              <a:ahLst/>
              <a:cxnLst/>
              <a:rect l="l" t="t" r="r" b="b"/>
              <a:pathLst>
                <a:path w="2014854" h="1664335">
                  <a:moveTo>
                    <a:pt x="2014727" y="0"/>
                  </a:moveTo>
                  <a:lnTo>
                    <a:pt x="0" y="0"/>
                  </a:lnTo>
                  <a:lnTo>
                    <a:pt x="0" y="1664208"/>
                  </a:lnTo>
                  <a:lnTo>
                    <a:pt x="2014727" y="1664208"/>
                  </a:lnTo>
                  <a:lnTo>
                    <a:pt x="2014727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2782823" y="4820411"/>
              <a:ext cx="2014855" cy="1664335"/>
            </a:xfrm>
            <a:custGeom>
              <a:avLst/>
              <a:gdLst/>
              <a:ahLst/>
              <a:cxnLst/>
              <a:rect l="l" t="t" r="r" b="b"/>
              <a:pathLst>
                <a:path w="2014854" h="1664335">
                  <a:moveTo>
                    <a:pt x="0" y="1664208"/>
                  </a:moveTo>
                  <a:lnTo>
                    <a:pt x="2014727" y="1664208"/>
                  </a:lnTo>
                  <a:lnTo>
                    <a:pt x="2014727" y="0"/>
                  </a:lnTo>
                  <a:lnTo>
                    <a:pt x="0" y="0"/>
                  </a:lnTo>
                  <a:lnTo>
                    <a:pt x="0" y="166420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306824" y="4820412"/>
            <a:ext cx="2014855" cy="77905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109855" marR="102235" indent="-2540" algn="ctr">
              <a:spcBef>
                <a:spcPts val="315"/>
              </a:spcBef>
            </a:pPr>
            <a:r>
              <a:rPr sz="1600" spc="-5" dirty="0">
                <a:latin typeface="Times New Roman"/>
                <a:cs typeface="Times New Roman"/>
              </a:rPr>
              <a:t>атрофія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оболонки </a:t>
            </a:r>
            <a:r>
              <a:rPr sz="1600" spc="-15" dirty="0">
                <a:latin typeface="Times New Roman"/>
                <a:cs typeface="Times New Roman"/>
              </a:rPr>
              <a:t>шлунково-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кишкового</a:t>
            </a:r>
            <a:r>
              <a:rPr sz="1600" spc="-10" dirty="0">
                <a:latin typeface="Times New Roman"/>
                <a:cs typeface="Times New Roman"/>
              </a:rPr>
              <a:t> тракту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885241" y="4997006"/>
            <a:ext cx="1536700" cy="930275"/>
            <a:chOff x="5361241" y="4997005"/>
            <a:chExt cx="1536700" cy="930275"/>
          </a:xfrm>
        </p:grpSpPr>
        <p:sp>
          <p:nvSpPr>
            <p:cNvPr id="38" name="object 38"/>
            <p:cNvSpPr/>
            <p:nvPr/>
          </p:nvSpPr>
          <p:spPr>
            <a:xfrm>
              <a:off x="5366003" y="5001767"/>
              <a:ext cx="1527175" cy="920750"/>
            </a:xfrm>
            <a:custGeom>
              <a:avLst/>
              <a:gdLst/>
              <a:ahLst/>
              <a:cxnLst/>
              <a:rect l="l" t="t" r="r" b="b"/>
              <a:pathLst>
                <a:path w="1527175" h="920750">
                  <a:moveTo>
                    <a:pt x="1527048" y="0"/>
                  </a:moveTo>
                  <a:lnTo>
                    <a:pt x="0" y="0"/>
                  </a:lnTo>
                  <a:lnTo>
                    <a:pt x="0" y="920496"/>
                  </a:lnTo>
                  <a:lnTo>
                    <a:pt x="1527048" y="920496"/>
                  </a:lnTo>
                  <a:lnTo>
                    <a:pt x="1527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66003" y="5001767"/>
              <a:ext cx="1527175" cy="920750"/>
            </a:xfrm>
            <a:custGeom>
              <a:avLst/>
              <a:gdLst/>
              <a:ahLst/>
              <a:cxnLst/>
              <a:rect l="l" t="t" r="r" b="b"/>
              <a:pathLst>
                <a:path w="1527175" h="920750">
                  <a:moveTo>
                    <a:pt x="0" y="920496"/>
                  </a:moveTo>
                  <a:lnTo>
                    <a:pt x="1527048" y="920496"/>
                  </a:lnTo>
                  <a:lnTo>
                    <a:pt x="1527048" y="0"/>
                  </a:lnTo>
                  <a:lnTo>
                    <a:pt x="0" y="0"/>
                  </a:lnTo>
                  <a:lnTo>
                    <a:pt x="0" y="92049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890004" y="5001768"/>
            <a:ext cx="1527175" cy="779701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49250" marR="340360" indent="-1270" algn="ctr">
              <a:spcBef>
                <a:spcPts val="320"/>
              </a:spcBef>
            </a:pPr>
            <a:r>
              <a:rPr sz="1600" dirty="0">
                <a:latin typeface="Times New Roman"/>
                <a:cs typeface="Times New Roman"/>
              </a:rPr>
              <a:t>трофічні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у</a:t>
            </a:r>
            <a:r>
              <a:rPr sz="1600" spc="-5" dirty="0">
                <a:latin typeface="Times New Roman"/>
                <a:cs typeface="Times New Roman"/>
              </a:rPr>
              <a:t>ра</a:t>
            </a:r>
            <a:r>
              <a:rPr sz="1600" spc="-30" dirty="0">
                <a:latin typeface="Times New Roman"/>
                <a:cs typeface="Times New Roman"/>
              </a:rPr>
              <a:t>ж</a:t>
            </a:r>
            <a:r>
              <a:rPr sz="1600" spc="-5" dirty="0">
                <a:latin typeface="Times New Roman"/>
                <a:cs typeface="Times New Roman"/>
              </a:rPr>
              <a:t>ення  шкіри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883206" y="4997006"/>
            <a:ext cx="1569085" cy="930275"/>
            <a:chOff x="7359205" y="4997005"/>
            <a:chExt cx="1569085" cy="930275"/>
          </a:xfrm>
        </p:grpSpPr>
        <p:sp>
          <p:nvSpPr>
            <p:cNvPr id="42" name="object 42"/>
            <p:cNvSpPr/>
            <p:nvPr/>
          </p:nvSpPr>
          <p:spPr>
            <a:xfrm>
              <a:off x="7363968" y="5001767"/>
              <a:ext cx="1559560" cy="920750"/>
            </a:xfrm>
            <a:custGeom>
              <a:avLst/>
              <a:gdLst/>
              <a:ahLst/>
              <a:cxnLst/>
              <a:rect l="l" t="t" r="r" b="b"/>
              <a:pathLst>
                <a:path w="1559559" h="920750">
                  <a:moveTo>
                    <a:pt x="1559052" y="0"/>
                  </a:moveTo>
                  <a:lnTo>
                    <a:pt x="0" y="0"/>
                  </a:lnTo>
                  <a:lnTo>
                    <a:pt x="0" y="920496"/>
                  </a:lnTo>
                  <a:lnTo>
                    <a:pt x="1559052" y="920496"/>
                  </a:lnTo>
                  <a:lnTo>
                    <a:pt x="15590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363968" y="5001767"/>
              <a:ext cx="1559560" cy="920750"/>
            </a:xfrm>
            <a:custGeom>
              <a:avLst/>
              <a:gdLst/>
              <a:ahLst/>
              <a:cxnLst/>
              <a:rect l="l" t="t" r="r" b="b"/>
              <a:pathLst>
                <a:path w="1559559" h="920750">
                  <a:moveTo>
                    <a:pt x="0" y="920496"/>
                  </a:moveTo>
                  <a:lnTo>
                    <a:pt x="1559052" y="920496"/>
                  </a:lnTo>
                  <a:lnTo>
                    <a:pt x="1559052" y="0"/>
                  </a:lnTo>
                  <a:lnTo>
                    <a:pt x="0" y="0"/>
                  </a:lnTo>
                  <a:lnTo>
                    <a:pt x="0" y="92049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8887968" y="5001768"/>
            <a:ext cx="1559560" cy="257763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94310">
              <a:spcBef>
                <a:spcPts val="330"/>
              </a:spcBef>
            </a:pPr>
            <a:r>
              <a:rPr sz="1400" spc="-5" dirty="0">
                <a:latin typeface="Times New Roman"/>
                <a:cs typeface="Times New Roman"/>
              </a:rPr>
              <a:t>гіпоксія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тканин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569208" y="1304544"/>
            <a:ext cx="4058920" cy="2326005"/>
          </a:xfrm>
          <a:custGeom>
            <a:avLst/>
            <a:gdLst/>
            <a:ahLst/>
            <a:cxnLst/>
            <a:rect l="l" t="t" r="r" b="b"/>
            <a:pathLst>
              <a:path w="4058920" h="2326004">
                <a:moveTo>
                  <a:pt x="76200" y="2249424"/>
                </a:moveTo>
                <a:lnTo>
                  <a:pt x="44450" y="2249424"/>
                </a:lnTo>
                <a:lnTo>
                  <a:pt x="44450" y="1510284"/>
                </a:lnTo>
                <a:lnTo>
                  <a:pt x="31750" y="1510284"/>
                </a:lnTo>
                <a:lnTo>
                  <a:pt x="31750" y="2249424"/>
                </a:lnTo>
                <a:lnTo>
                  <a:pt x="0" y="2249424"/>
                </a:lnTo>
                <a:lnTo>
                  <a:pt x="38100" y="2325624"/>
                </a:lnTo>
                <a:lnTo>
                  <a:pt x="69850" y="2262124"/>
                </a:lnTo>
                <a:lnTo>
                  <a:pt x="76200" y="2249424"/>
                </a:lnTo>
                <a:close/>
              </a:path>
              <a:path w="4058920" h="2326004">
                <a:moveTo>
                  <a:pt x="1117092" y="917448"/>
                </a:moveTo>
                <a:lnTo>
                  <a:pt x="1085342" y="917448"/>
                </a:lnTo>
                <a:lnTo>
                  <a:pt x="1085342" y="679704"/>
                </a:lnTo>
                <a:lnTo>
                  <a:pt x="1072642" y="679704"/>
                </a:lnTo>
                <a:lnTo>
                  <a:pt x="1072642" y="917448"/>
                </a:lnTo>
                <a:lnTo>
                  <a:pt x="1040892" y="917448"/>
                </a:lnTo>
                <a:lnTo>
                  <a:pt x="1078992" y="993648"/>
                </a:lnTo>
                <a:lnTo>
                  <a:pt x="1110742" y="930148"/>
                </a:lnTo>
                <a:lnTo>
                  <a:pt x="1117092" y="917448"/>
                </a:lnTo>
                <a:close/>
              </a:path>
              <a:path w="4058920" h="2326004">
                <a:moveTo>
                  <a:pt x="2529840" y="257556"/>
                </a:moveTo>
                <a:lnTo>
                  <a:pt x="2498090" y="257556"/>
                </a:lnTo>
                <a:lnTo>
                  <a:pt x="2498090" y="0"/>
                </a:lnTo>
                <a:lnTo>
                  <a:pt x="2485390" y="0"/>
                </a:lnTo>
                <a:lnTo>
                  <a:pt x="2485390" y="257556"/>
                </a:lnTo>
                <a:lnTo>
                  <a:pt x="2453640" y="257556"/>
                </a:lnTo>
                <a:lnTo>
                  <a:pt x="2491740" y="333756"/>
                </a:lnTo>
                <a:lnTo>
                  <a:pt x="2523490" y="270256"/>
                </a:lnTo>
                <a:lnTo>
                  <a:pt x="2529840" y="257556"/>
                </a:lnTo>
                <a:close/>
              </a:path>
              <a:path w="4058920" h="2326004">
                <a:moveTo>
                  <a:pt x="4058412" y="976884"/>
                </a:moveTo>
                <a:lnTo>
                  <a:pt x="4026662" y="976884"/>
                </a:lnTo>
                <a:lnTo>
                  <a:pt x="4026662" y="679704"/>
                </a:lnTo>
                <a:lnTo>
                  <a:pt x="4013962" y="679704"/>
                </a:lnTo>
                <a:lnTo>
                  <a:pt x="4013962" y="976884"/>
                </a:lnTo>
                <a:lnTo>
                  <a:pt x="3982212" y="976884"/>
                </a:lnTo>
                <a:lnTo>
                  <a:pt x="4020312" y="1053084"/>
                </a:lnTo>
                <a:lnTo>
                  <a:pt x="4052062" y="989584"/>
                </a:lnTo>
                <a:lnTo>
                  <a:pt x="4058412" y="9768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19872" y="2770631"/>
            <a:ext cx="2184400" cy="2019300"/>
          </a:xfrm>
          <a:custGeom>
            <a:avLst/>
            <a:gdLst/>
            <a:ahLst/>
            <a:cxnLst/>
            <a:rect l="l" t="t" r="r" b="b"/>
            <a:pathLst>
              <a:path w="2184400" h="2019300">
                <a:moveTo>
                  <a:pt x="76200" y="918972"/>
                </a:moveTo>
                <a:lnTo>
                  <a:pt x="44450" y="918972"/>
                </a:lnTo>
                <a:lnTo>
                  <a:pt x="44450" y="441960"/>
                </a:lnTo>
                <a:lnTo>
                  <a:pt x="31750" y="441960"/>
                </a:lnTo>
                <a:lnTo>
                  <a:pt x="31750" y="918972"/>
                </a:lnTo>
                <a:lnTo>
                  <a:pt x="0" y="918972"/>
                </a:lnTo>
                <a:lnTo>
                  <a:pt x="38100" y="995172"/>
                </a:lnTo>
                <a:lnTo>
                  <a:pt x="69850" y="931672"/>
                </a:lnTo>
                <a:lnTo>
                  <a:pt x="76200" y="918972"/>
                </a:lnTo>
                <a:close/>
              </a:path>
              <a:path w="2184400" h="2019300">
                <a:moveTo>
                  <a:pt x="2184146" y="1936115"/>
                </a:moveTo>
                <a:lnTo>
                  <a:pt x="2153361" y="1943785"/>
                </a:lnTo>
                <a:lnTo>
                  <a:pt x="1668907" y="0"/>
                </a:lnTo>
                <a:lnTo>
                  <a:pt x="1656461" y="3048"/>
                </a:lnTo>
                <a:lnTo>
                  <a:pt x="2141055" y="1946859"/>
                </a:lnTo>
                <a:lnTo>
                  <a:pt x="2110232" y="1954530"/>
                </a:lnTo>
                <a:lnTo>
                  <a:pt x="2165604" y="2019300"/>
                </a:lnTo>
                <a:lnTo>
                  <a:pt x="2178989" y="1959229"/>
                </a:lnTo>
                <a:lnTo>
                  <a:pt x="2184146" y="1936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3672839" y="216943"/>
            <a:ext cx="4291456" cy="44307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2800" spc="-20" dirty="0">
                <a:solidFill>
                  <a:schemeClr val="tx1"/>
                </a:solidFill>
              </a:rPr>
              <a:t>Патогенез</a:t>
            </a:r>
            <a:r>
              <a:rPr sz="2800" spc="-75" dirty="0">
                <a:solidFill>
                  <a:schemeClr val="tx1"/>
                </a:solidFill>
              </a:rPr>
              <a:t> </a:t>
            </a:r>
            <a:r>
              <a:rPr sz="2800" spc="-60" dirty="0">
                <a:solidFill>
                  <a:schemeClr val="tx1"/>
                </a:solidFill>
              </a:rPr>
              <a:t>ЗДА</a:t>
            </a:r>
            <a:endParaRPr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71218" y="151591"/>
            <a:ext cx="8084820" cy="766235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4900" spc="-10" dirty="0" err="1">
                <a:solidFill>
                  <a:srgbClr val="252525"/>
                </a:solidFill>
              </a:rPr>
              <a:t>Кліні</a:t>
            </a:r>
            <a:r>
              <a:rPr lang="uk-UA" sz="4900" spc="-10" dirty="0" err="1">
                <a:solidFill>
                  <a:srgbClr val="252525"/>
                </a:solidFill>
              </a:rPr>
              <a:t>чні</a:t>
            </a:r>
            <a:r>
              <a:rPr lang="uk-UA" sz="4900" spc="-10" dirty="0">
                <a:solidFill>
                  <a:srgbClr val="252525"/>
                </a:solidFill>
              </a:rPr>
              <a:t> синдроми </a:t>
            </a:r>
            <a:r>
              <a:rPr sz="4900" spc="-105" dirty="0">
                <a:solidFill>
                  <a:srgbClr val="252525"/>
                </a:solidFill>
              </a:rPr>
              <a:t>ЗДА</a:t>
            </a:r>
            <a:endParaRPr sz="4900" dirty="0"/>
          </a:p>
        </p:txBody>
      </p:sp>
      <p:sp>
        <p:nvSpPr>
          <p:cNvPr id="5" name="object 5"/>
          <p:cNvSpPr txBox="1"/>
          <p:nvPr/>
        </p:nvSpPr>
        <p:spPr>
          <a:xfrm>
            <a:off x="2071218" y="959866"/>
            <a:ext cx="7833359" cy="526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600" b="1" i="1" spc="-5" dirty="0">
                <a:solidFill>
                  <a:srgbClr val="6F2F9F"/>
                </a:solidFill>
                <a:latin typeface="Times New Roman"/>
                <a:cs typeface="Times New Roman"/>
              </a:rPr>
              <a:t>І.</a:t>
            </a:r>
            <a:r>
              <a:rPr sz="2600" b="1" i="1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3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Сидеропенічний:</a:t>
            </a:r>
            <a:endParaRPr sz="36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710"/>
              </a:spcBef>
              <a:buClr>
                <a:srgbClr val="006FC0"/>
              </a:buClr>
              <a:buSzPct val="89655"/>
              <a:buAutoNum type="arabicPeriod"/>
              <a:tabLst>
                <a:tab pos="393700" algn="l"/>
              </a:tabLst>
            </a:pP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Спотворення </a:t>
            </a: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смаку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(pica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chlorotica)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–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бажання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їсти </a:t>
            </a:r>
            <a:r>
              <a:rPr sz="2900" spc="-45" dirty="0">
                <a:solidFill>
                  <a:srgbClr val="333300"/>
                </a:solidFill>
                <a:latin typeface="Times New Roman"/>
                <a:cs typeface="Times New Roman"/>
              </a:rPr>
              <a:t>крейду, </a:t>
            </a:r>
            <a:r>
              <a:rPr sz="2900" spc="-20" dirty="0">
                <a:solidFill>
                  <a:srgbClr val="333300"/>
                </a:solidFill>
                <a:latin typeface="Times New Roman"/>
                <a:cs typeface="Times New Roman"/>
              </a:rPr>
              <a:t>зубний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порошок, </a:t>
            </a:r>
            <a:r>
              <a:rPr sz="2900" spc="-80" dirty="0">
                <a:solidFill>
                  <a:srgbClr val="333300"/>
                </a:solidFill>
                <a:latin typeface="Times New Roman"/>
                <a:cs typeface="Times New Roman"/>
              </a:rPr>
              <a:t>глину, </a:t>
            </a: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вугілля, 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сире </a:t>
            </a:r>
            <a:r>
              <a:rPr sz="2900" spc="-7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м’ясо,</a:t>
            </a:r>
            <a:r>
              <a:rPr sz="29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крупу;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65" dirty="0">
                <a:solidFill>
                  <a:srgbClr val="333300"/>
                </a:solidFill>
                <a:latin typeface="Times New Roman"/>
                <a:cs typeface="Times New Roman"/>
              </a:rPr>
              <a:t>нюху</a:t>
            </a:r>
            <a:r>
              <a:rPr sz="2900" spc="-6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–</a:t>
            </a:r>
            <a:r>
              <a:rPr sz="29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бажання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45" dirty="0">
                <a:solidFill>
                  <a:srgbClr val="333300"/>
                </a:solidFill>
                <a:latin typeface="Times New Roman"/>
                <a:cs typeface="Times New Roman"/>
              </a:rPr>
              <a:t>нюхати</a:t>
            </a:r>
            <a:r>
              <a:rPr sz="2900" spc="-4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бензин,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 ацетон,</a:t>
            </a:r>
            <a:r>
              <a:rPr sz="2900" spc="-2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лак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і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ін.</a:t>
            </a:r>
            <a:endParaRPr sz="29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ts val="2790"/>
              </a:lnSpc>
              <a:spcBef>
                <a:spcPts val="670"/>
              </a:spcBef>
              <a:buClr>
                <a:srgbClr val="006FC0"/>
              </a:buClr>
              <a:buAutoNum type="arabicPeriod"/>
              <a:tabLst>
                <a:tab pos="537210" algn="l"/>
              </a:tabLst>
            </a:pP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Виражена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м’язова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 слабість,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20" dirty="0">
                <a:solidFill>
                  <a:srgbClr val="333300"/>
                </a:solidFill>
                <a:latin typeface="Times New Roman"/>
                <a:cs typeface="Times New Roman"/>
              </a:rPr>
              <a:t>втомлюваність, </a:t>
            </a: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атрофія</a:t>
            </a:r>
            <a:r>
              <a:rPr sz="2900" spc="-2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м’язів.</a:t>
            </a:r>
            <a:endParaRPr sz="29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ts val="2780"/>
              </a:lnSpc>
              <a:spcBef>
                <a:spcPts val="695"/>
              </a:spcBef>
              <a:buClr>
                <a:srgbClr val="006FC0"/>
              </a:buClr>
              <a:buAutoNum type="arabicPeriod"/>
              <a:tabLst>
                <a:tab pos="582930" algn="l"/>
              </a:tabLst>
            </a:pP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Дистрофічні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зміни</a:t>
            </a:r>
            <a:r>
              <a:rPr sz="2900" spc="7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шкіри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(сухість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 шкіри,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ламкість, випадіння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волосся,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тьмяність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і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ламкість </a:t>
            </a:r>
            <a:r>
              <a:rPr sz="2900" spc="-7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нігтів;</a:t>
            </a:r>
            <a:r>
              <a:rPr sz="2900" spc="7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койлоніхії</a:t>
            </a:r>
            <a:r>
              <a:rPr sz="2900" spc="-5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–</a:t>
            </a:r>
            <a:r>
              <a:rPr sz="2900" spc="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25" dirty="0">
                <a:solidFill>
                  <a:srgbClr val="333300"/>
                </a:solidFill>
                <a:latin typeface="Times New Roman"/>
                <a:cs typeface="Times New Roman"/>
              </a:rPr>
              <a:t>ложкоподібні</a:t>
            </a:r>
            <a:r>
              <a:rPr sz="2900" spc="-7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ввігнуті</a:t>
            </a: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нігті).</a:t>
            </a:r>
            <a:endParaRPr sz="29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80000"/>
              </a:lnSpc>
              <a:spcBef>
                <a:spcPts val="730"/>
              </a:spcBef>
              <a:buClr>
                <a:srgbClr val="006FC0"/>
              </a:buClr>
              <a:buAutoNum type="arabicPeriod"/>
              <a:tabLst>
                <a:tab pos="511175" algn="l"/>
              </a:tabLst>
            </a:pP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Ангулярний</a:t>
            </a:r>
            <a:r>
              <a:rPr sz="2900" spc="-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30" dirty="0">
                <a:solidFill>
                  <a:srgbClr val="333300"/>
                </a:solidFill>
                <a:latin typeface="Times New Roman"/>
                <a:cs typeface="Times New Roman"/>
              </a:rPr>
              <a:t>стоматит</a:t>
            </a:r>
            <a:r>
              <a:rPr sz="2900" spc="-2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–</a:t>
            </a:r>
            <a:r>
              <a:rPr sz="29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тріщини,</a:t>
            </a:r>
            <a:r>
              <a:rPr sz="29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“заїди”</a:t>
            </a:r>
            <a:r>
              <a:rPr sz="2900" dirty="0">
                <a:solidFill>
                  <a:srgbClr val="333300"/>
                </a:solidFill>
                <a:latin typeface="Times New Roman"/>
                <a:cs typeface="Times New Roman"/>
              </a:rPr>
              <a:t> в </a:t>
            </a:r>
            <a:r>
              <a:rPr sz="29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15" dirty="0">
                <a:solidFill>
                  <a:srgbClr val="333300"/>
                </a:solidFill>
                <a:latin typeface="Times New Roman"/>
                <a:cs typeface="Times New Roman"/>
              </a:rPr>
              <a:t>кутках</a:t>
            </a:r>
            <a:r>
              <a:rPr sz="2900" spc="-3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900" spc="-5" dirty="0">
                <a:solidFill>
                  <a:srgbClr val="333300"/>
                </a:solidFill>
                <a:latin typeface="Times New Roman"/>
                <a:cs typeface="Times New Roman"/>
              </a:rPr>
              <a:t>рота.</a:t>
            </a:r>
            <a:endParaRPr sz="2900" dirty="0">
              <a:latin typeface="Times New Roman"/>
              <a:cs typeface="Times New Roman"/>
            </a:endParaRPr>
          </a:p>
          <a:p>
            <a:pPr marL="381000" indent="-368935" algn="just">
              <a:buClr>
                <a:srgbClr val="006FC0"/>
              </a:buClr>
              <a:buSzPct val="103571"/>
              <a:buAutoNum type="arabicPeriod"/>
              <a:tabLst>
                <a:tab pos="381635" algn="l"/>
              </a:tabLst>
            </a:pPr>
            <a:r>
              <a:rPr sz="2800" spc="-55" dirty="0">
                <a:solidFill>
                  <a:srgbClr val="333300"/>
                </a:solidFill>
                <a:latin typeface="Times New Roman"/>
                <a:cs typeface="Times New Roman"/>
              </a:rPr>
              <a:t>Глосит,</a:t>
            </a:r>
            <a:r>
              <a:rPr sz="28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333300"/>
                </a:solidFill>
                <a:latin typeface="Times New Roman"/>
                <a:cs typeface="Times New Roman"/>
              </a:rPr>
              <a:t>атрофія</a:t>
            </a:r>
            <a:r>
              <a:rPr sz="2800" spc="-1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333300"/>
                </a:solidFill>
                <a:latin typeface="Times New Roman"/>
                <a:cs typeface="Times New Roman"/>
              </a:rPr>
              <a:t>сосочків.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142541" y="813946"/>
            <a:ext cx="7979409" cy="5965992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2245360" algn="just">
              <a:spcBef>
                <a:spcPts val="550"/>
              </a:spcBef>
            </a:pPr>
            <a:r>
              <a:rPr sz="3600" b="1" i="1" dirty="0">
                <a:solidFill>
                  <a:srgbClr val="6F2F9F"/>
                </a:solidFill>
                <a:latin typeface="Times New Roman"/>
                <a:cs typeface="Times New Roman"/>
              </a:rPr>
              <a:t>І.</a:t>
            </a:r>
            <a:r>
              <a:rPr sz="3600" b="1" i="1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32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Сидеропенічний:</a:t>
            </a:r>
            <a:endParaRPr sz="3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  <a:spcBef>
                <a:spcPts val="755"/>
              </a:spcBef>
              <a:buClr>
                <a:srgbClr val="006FC0"/>
              </a:buClr>
              <a:buAutoNum type="arabicPeriod" startAt="6"/>
              <a:tabLst>
                <a:tab pos="717550" algn="l"/>
              </a:tabLst>
            </a:pP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Сидеропенічна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 дисфагія</a:t>
            </a:r>
            <a:r>
              <a:rPr sz="3100" spc="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або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15" dirty="0">
                <a:solidFill>
                  <a:srgbClr val="333300"/>
                </a:solidFill>
                <a:latin typeface="Times New Roman"/>
                <a:cs typeface="Times New Roman"/>
              </a:rPr>
              <a:t>симптом </a:t>
            </a:r>
            <a:r>
              <a:rPr sz="3100" spc="-76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Пламмера-Вінсона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–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15" dirty="0">
                <a:solidFill>
                  <a:srgbClr val="333300"/>
                </a:solidFill>
                <a:latin typeface="Times New Roman"/>
                <a:cs typeface="Times New Roman"/>
              </a:rPr>
              <a:t>атрофія</a:t>
            </a:r>
            <a:r>
              <a:rPr sz="3100" spc="75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слизової 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оболонки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30" dirty="0">
                <a:solidFill>
                  <a:srgbClr val="333300"/>
                </a:solidFill>
                <a:latin typeface="Times New Roman"/>
                <a:cs typeface="Times New Roman"/>
              </a:rPr>
              <a:t>шлунково-кишкового</a:t>
            </a:r>
            <a:r>
              <a:rPr sz="3100" spc="-2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55" dirty="0">
                <a:solidFill>
                  <a:srgbClr val="333300"/>
                </a:solidFill>
                <a:latin typeface="Times New Roman"/>
                <a:cs typeface="Times New Roman"/>
              </a:rPr>
              <a:t>тракту,</a:t>
            </a:r>
            <a:r>
              <a:rPr sz="3100" spc="67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біль </a:t>
            </a:r>
            <a:r>
              <a:rPr sz="3100" spc="-76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при</a:t>
            </a:r>
            <a:r>
              <a:rPr sz="3100" spc="1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25" dirty="0">
                <a:solidFill>
                  <a:srgbClr val="333300"/>
                </a:solidFill>
                <a:latin typeface="Times New Roman"/>
                <a:cs typeface="Times New Roman"/>
              </a:rPr>
              <a:t>ковтанні.</a:t>
            </a:r>
            <a:endParaRPr sz="3100" dirty="0">
              <a:latin typeface="Times New Roman"/>
              <a:cs typeface="Times New Roman"/>
            </a:endParaRPr>
          </a:p>
          <a:p>
            <a:pPr marL="504825" indent="-492759">
              <a:spcBef>
                <a:spcPts val="370"/>
              </a:spcBef>
              <a:buClr>
                <a:srgbClr val="006FC0"/>
              </a:buClr>
              <a:buAutoNum type="arabicPeriod" startAt="6"/>
              <a:tabLst>
                <a:tab pos="504825" algn="l"/>
                <a:tab pos="505459" algn="l"/>
              </a:tabLst>
            </a:pPr>
            <a:r>
              <a:rPr sz="3100" spc="-20" dirty="0">
                <a:solidFill>
                  <a:srgbClr val="333300"/>
                </a:solidFill>
                <a:latin typeface="Times New Roman"/>
                <a:cs typeface="Times New Roman"/>
              </a:rPr>
              <a:t>Симптом 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“синіх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 склер”.</a:t>
            </a:r>
            <a:endParaRPr sz="3100" dirty="0">
              <a:latin typeface="Times New Roman"/>
              <a:cs typeface="Times New Roman"/>
            </a:endParaRPr>
          </a:p>
          <a:p>
            <a:pPr marL="405765" indent="-393700">
              <a:spcBef>
                <a:spcPts val="370"/>
              </a:spcBef>
              <a:buClr>
                <a:srgbClr val="006FC0"/>
              </a:buClr>
              <a:buAutoNum type="arabicPeriod" startAt="6"/>
              <a:tabLst>
                <a:tab pos="406400" algn="l"/>
              </a:tabLst>
            </a:pP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Сидеропенічний</a:t>
            </a:r>
            <a:r>
              <a:rPr sz="3100" spc="15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25" dirty="0">
                <a:solidFill>
                  <a:srgbClr val="333300"/>
                </a:solidFill>
                <a:latin typeface="Times New Roman"/>
                <a:cs typeface="Times New Roman"/>
              </a:rPr>
              <a:t>субфебрилітет.</a:t>
            </a:r>
            <a:endParaRPr sz="3100" dirty="0">
              <a:latin typeface="Times New Roman"/>
              <a:cs typeface="Times New Roman"/>
            </a:endParaRPr>
          </a:p>
          <a:p>
            <a:pPr marL="504825" indent="-492759">
              <a:spcBef>
                <a:spcPts val="375"/>
              </a:spcBef>
              <a:buClr>
                <a:srgbClr val="006FC0"/>
              </a:buClr>
              <a:buAutoNum type="arabicPeriod" startAt="6"/>
              <a:tabLst>
                <a:tab pos="504825" algn="l"/>
                <a:tab pos="505459" algn="l"/>
              </a:tabLst>
            </a:pP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Схильність</a:t>
            </a:r>
            <a:r>
              <a:rPr sz="3100" spc="-3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до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 ГРВІ.</a:t>
            </a:r>
            <a:endParaRPr sz="3100" dirty="0">
              <a:latin typeface="Times New Roman"/>
              <a:cs typeface="Times New Roman"/>
            </a:endParaRPr>
          </a:p>
          <a:p>
            <a:pPr marL="12700" marR="6985">
              <a:lnSpc>
                <a:spcPts val="3350"/>
              </a:lnSpc>
              <a:spcBef>
                <a:spcPts val="795"/>
              </a:spcBef>
              <a:buClr>
                <a:srgbClr val="006FC0"/>
              </a:buClr>
              <a:buAutoNum type="arabicPeriod" startAt="6"/>
              <a:tabLst>
                <a:tab pos="1049020" algn="l"/>
                <a:tab pos="1049655" algn="l"/>
                <a:tab pos="3140075" algn="l"/>
                <a:tab pos="4830445" algn="l"/>
                <a:tab pos="5981065" algn="l"/>
                <a:tab pos="6348730" algn="l"/>
              </a:tabLst>
            </a:pP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З</a:t>
            </a:r>
            <a:r>
              <a:rPr sz="3100" spc="-25" dirty="0">
                <a:solidFill>
                  <a:srgbClr val="333300"/>
                </a:solidFill>
                <a:latin typeface="Times New Roman"/>
                <a:cs typeface="Times New Roman"/>
              </a:rPr>
              <a:t>м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енш</a:t>
            </a:r>
            <a:r>
              <a:rPr sz="3100" spc="5" dirty="0">
                <a:solidFill>
                  <a:srgbClr val="333300"/>
                </a:solidFill>
                <a:latin typeface="Times New Roman"/>
                <a:cs typeface="Times New Roman"/>
              </a:rPr>
              <a:t>е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нн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я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	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кіль</a:t>
            </a:r>
            <a:r>
              <a:rPr sz="3100" spc="-160" dirty="0">
                <a:solidFill>
                  <a:srgbClr val="333300"/>
                </a:solidFill>
                <a:latin typeface="Times New Roman"/>
                <a:cs typeface="Times New Roman"/>
              </a:rPr>
              <a:t>к</a:t>
            </a:r>
            <a:r>
              <a:rPr sz="3100" spc="60" dirty="0">
                <a:solidFill>
                  <a:srgbClr val="333300"/>
                </a:solidFill>
                <a:latin typeface="Times New Roman"/>
                <a:cs typeface="Times New Roman"/>
              </a:rPr>
              <a:t>о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сті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	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з</a:t>
            </a:r>
            <a:r>
              <a:rPr sz="3100" spc="20" dirty="0">
                <a:solidFill>
                  <a:srgbClr val="333300"/>
                </a:solidFill>
                <a:latin typeface="Times New Roman"/>
                <a:cs typeface="Times New Roman"/>
              </a:rPr>
              <a:t>а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ліз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а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	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в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	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сиро</a:t>
            </a:r>
            <a:r>
              <a:rPr sz="3100" spc="-45" dirty="0">
                <a:solidFill>
                  <a:srgbClr val="333300"/>
                </a:solidFill>
                <a:latin typeface="Times New Roman"/>
                <a:cs typeface="Times New Roman"/>
              </a:rPr>
              <a:t>в</a:t>
            </a:r>
            <a:r>
              <a:rPr sz="3100" spc="-85" dirty="0">
                <a:solidFill>
                  <a:srgbClr val="333300"/>
                </a:solidFill>
                <a:latin typeface="Times New Roman"/>
                <a:cs typeface="Times New Roman"/>
              </a:rPr>
              <a:t>а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тці  крові.</a:t>
            </a:r>
            <a:endParaRPr sz="3100" dirty="0">
              <a:latin typeface="Times New Roman"/>
              <a:cs typeface="Times New Roman"/>
            </a:endParaRPr>
          </a:p>
          <a:p>
            <a:pPr marL="12700" marR="8255">
              <a:lnSpc>
                <a:spcPts val="3350"/>
              </a:lnSpc>
              <a:spcBef>
                <a:spcPts val="740"/>
              </a:spcBef>
              <a:buClr>
                <a:srgbClr val="006FC0"/>
              </a:buClr>
              <a:buAutoNum type="arabicPeriod" startAt="6"/>
              <a:tabLst>
                <a:tab pos="846455" algn="l"/>
                <a:tab pos="847090" algn="l"/>
                <a:tab pos="2987675" algn="l"/>
                <a:tab pos="6406515" algn="l"/>
              </a:tabLst>
            </a:pP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Збільш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е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нн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я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	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з</a:t>
            </a:r>
            <a:r>
              <a:rPr sz="3100" spc="20" dirty="0">
                <a:solidFill>
                  <a:srgbClr val="333300"/>
                </a:solidFill>
                <a:latin typeface="Times New Roman"/>
                <a:cs typeface="Times New Roman"/>
              </a:rPr>
              <a:t>а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лізозв’я</a:t>
            </a:r>
            <a:r>
              <a:rPr sz="3100" spc="-65" dirty="0">
                <a:solidFill>
                  <a:srgbClr val="333300"/>
                </a:solidFill>
                <a:latin typeface="Times New Roman"/>
                <a:cs typeface="Times New Roman"/>
              </a:rPr>
              <a:t>з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у</a:t>
            </a:r>
            <a:r>
              <a:rPr sz="3100" spc="-40" dirty="0">
                <a:solidFill>
                  <a:srgbClr val="333300"/>
                </a:solidFill>
                <a:latin typeface="Times New Roman"/>
                <a:cs typeface="Times New Roman"/>
              </a:rPr>
              <a:t>в</a:t>
            </a:r>
            <a:r>
              <a:rPr sz="3100" spc="20" dirty="0">
                <a:solidFill>
                  <a:srgbClr val="333300"/>
                </a:solidFill>
                <a:latin typeface="Times New Roman"/>
                <a:cs typeface="Times New Roman"/>
              </a:rPr>
              <a:t>а</a:t>
            </a:r>
            <a:r>
              <a:rPr sz="3100" spc="-10" dirty="0">
                <a:solidFill>
                  <a:srgbClr val="333300"/>
                </a:solidFill>
                <a:latin typeface="Times New Roman"/>
                <a:cs typeface="Times New Roman"/>
              </a:rPr>
              <a:t>льно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ї</a:t>
            </a:r>
            <a:r>
              <a:rPr sz="3100" dirty="0">
                <a:solidFill>
                  <a:srgbClr val="333300"/>
                </a:solidFill>
                <a:latin typeface="Times New Roman"/>
                <a:cs typeface="Times New Roman"/>
              </a:rPr>
              <a:t>	</a:t>
            </a:r>
            <a:r>
              <a:rPr sz="3100" spc="-65" dirty="0">
                <a:solidFill>
                  <a:srgbClr val="333300"/>
                </a:solidFill>
                <a:latin typeface="Times New Roman"/>
                <a:cs typeface="Times New Roman"/>
              </a:rPr>
              <a:t>з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д</a:t>
            </a:r>
            <a:r>
              <a:rPr sz="3100" spc="-90" dirty="0">
                <a:solidFill>
                  <a:srgbClr val="333300"/>
                </a:solidFill>
                <a:latin typeface="Times New Roman"/>
                <a:cs typeface="Times New Roman"/>
              </a:rPr>
              <a:t>а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тн</a:t>
            </a:r>
            <a:r>
              <a:rPr sz="3100" spc="65" dirty="0">
                <a:solidFill>
                  <a:srgbClr val="333300"/>
                </a:solidFill>
                <a:latin typeface="Times New Roman"/>
                <a:cs typeface="Times New Roman"/>
              </a:rPr>
              <a:t>о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сті  </a:t>
            </a:r>
            <a:r>
              <a:rPr sz="3100" spc="-15" dirty="0">
                <a:solidFill>
                  <a:srgbClr val="333300"/>
                </a:solidFill>
                <a:latin typeface="Times New Roman"/>
                <a:cs typeface="Times New Roman"/>
              </a:rPr>
              <a:t>сироватки</a:t>
            </a:r>
            <a:r>
              <a:rPr sz="3100" spc="-20" dirty="0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sz="3100" spc="-5" dirty="0">
                <a:solidFill>
                  <a:srgbClr val="333300"/>
                </a:solidFill>
                <a:latin typeface="Times New Roman"/>
                <a:cs typeface="Times New Roman"/>
              </a:rPr>
              <a:t>крові.</a:t>
            </a:r>
            <a:endParaRPr sz="3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2268" y="917153"/>
            <a:ext cx="8142605" cy="812800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spcBef>
                <a:spcPts val="110"/>
              </a:spcBef>
            </a:pPr>
            <a:r>
              <a:rPr sz="5150" spc="-60" dirty="0">
                <a:solidFill>
                  <a:srgbClr val="252525"/>
                </a:solidFill>
                <a:latin typeface="Impact"/>
                <a:cs typeface="Impact"/>
              </a:rPr>
              <a:t>ІІ.</a:t>
            </a:r>
            <a:r>
              <a:rPr sz="5150" spc="-1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150" spc="-120" dirty="0">
                <a:solidFill>
                  <a:srgbClr val="252525"/>
                </a:solidFill>
                <a:latin typeface="Impact"/>
                <a:cs typeface="Impact"/>
              </a:rPr>
              <a:t>Циркуляторно-гіпоксичний:</a:t>
            </a:r>
            <a:endParaRPr sz="515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41" y="1928825"/>
            <a:ext cx="5592445" cy="4109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 marR="292100">
              <a:lnSpc>
                <a:spcPct val="80000"/>
              </a:lnSpc>
              <a:spcBef>
                <a:spcPts val="770"/>
              </a:spcBef>
              <a:buClr>
                <a:srgbClr val="006FC0"/>
              </a:buClr>
              <a:buSzPct val="85714"/>
              <a:buFont typeface="Times New Roman"/>
              <a:buAutoNum type="arabicPeriod"/>
              <a:tabLst>
                <a:tab pos="393065" algn="l"/>
                <a:tab pos="393700" algn="l"/>
              </a:tabLst>
            </a:pPr>
            <a:r>
              <a:rPr sz="2800" spc="-25" dirty="0">
                <a:solidFill>
                  <a:srgbClr val="333300"/>
                </a:solidFill>
                <a:latin typeface="Microsoft Sans Serif"/>
                <a:cs typeface="Microsoft Sans Serif"/>
              </a:rPr>
              <a:t>Загальна</a:t>
            </a:r>
            <a:r>
              <a:rPr sz="2800" spc="5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333300"/>
                </a:solidFill>
                <a:latin typeface="Microsoft Sans Serif"/>
                <a:cs typeface="Microsoft Sans Serif"/>
              </a:rPr>
              <a:t>слабість, </a:t>
            </a:r>
            <a:r>
              <a:rPr sz="2800" spc="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333300"/>
                </a:solidFill>
                <a:latin typeface="Microsoft Sans Serif"/>
                <a:cs typeface="Microsoft Sans Serif"/>
              </a:rPr>
              <a:t>втомлюваність,</a:t>
            </a:r>
            <a:r>
              <a:rPr sz="2800" spc="6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333300"/>
                </a:solidFill>
                <a:latin typeface="Microsoft Sans Serif"/>
                <a:cs typeface="Microsoft Sans Serif"/>
              </a:rPr>
              <a:t>головокружіння, </a:t>
            </a:r>
            <a:r>
              <a:rPr sz="2800" spc="-73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333300"/>
                </a:solidFill>
                <a:latin typeface="Microsoft Sans Serif"/>
                <a:cs typeface="Microsoft Sans Serif"/>
              </a:rPr>
              <a:t>шум</a:t>
            </a:r>
            <a:r>
              <a:rPr sz="2800" spc="3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333300"/>
                </a:solidFill>
                <a:latin typeface="Microsoft Sans Serif"/>
                <a:cs typeface="Microsoft Sans Serif"/>
              </a:rPr>
              <a:t>у</a:t>
            </a:r>
            <a:r>
              <a:rPr sz="2800" spc="2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333300"/>
                </a:solidFill>
                <a:latin typeface="Microsoft Sans Serif"/>
                <a:cs typeface="Microsoft Sans Serif"/>
              </a:rPr>
              <a:t>вухах,</a:t>
            </a:r>
            <a:r>
              <a:rPr sz="2800" spc="1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333300"/>
                </a:solidFill>
                <a:latin typeface="Microsoft Sans Serif"/>
                <a:cs typeface="Microsoft Sans Serif"/>
              </a:rPr>
              <a:t>серцебиття, </a:t>
            </a:r>
            <a:r>
              <a:rPr sz="2800" spc="-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333300"/>
                </a:solidFill>
                <a:latin typeface="Microsoft Sans Serif"/>
                <a:cs typeface="Microsoft Sans Serif"/>
              </a:rPr>
              <a:t>задишка.</a:t>
            </a:r>
            <a:endParaRPr sz="2800">
              <a:latin typeface="Microsoft Sans Serif"/>
              <a:cs typeface="Microsoft Sans Serif"/>
            </a:endParaRPr>
          </a:p>
          <a:p>
            <a:pPr marL="393700" indent="-381000">
              <a:lnSpc>
                <a:spcPts val="2870"/>
              </a:lnSpc>
              <a:buClr>
                <a:srgbClr val="006FC0"/>
              </a:buClr>
              <a:buFont typeface="Times New Roman"/>
              <a:buAutoNum type="arabicPeriod"/>
              <a:tabLst>
                <a:tab pos="393065" algn="l"/>
                <a:tab pos="393700" algn="l"/>
              </a:tabLst>
            </a:pPr>
            <a:r>
              <a:rPr sz="2400" spc="-10" dirty="0">
                <a:solidFill>
                  <a:srgbClr val="333300"/>
                </a:solidFill>
                <a:latin typeface="Microsoft Sans Serif"/>
                <a:cs typeface="Microsoft Sans Serif"/>
              </a:rPr>
              <a:t>Стани</a:t>
            </a:r>
            <a:r>
              <a:rPr sz="2400" spc="1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333300"/>
                </a:solidFill>
                <a:latin typeface="Microsoft Sans Serif"/>
                <a:cs typeface="Microsoft Sans Serif"/>
              </a:rPr>
              <a:t>запаморочення</a:t>
            </a:r>
            <a:r>
              <a:rPr sz="2400" spc="5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333300"/>
                </a:solidFill>
                <a:latin typeface="Microsoft Sans Serif"/>
                <a:cs typeface="Microsoft Sans Serif"/>
              </a:rPr>
              <a:t>свідомості.</a:t>
            </a:r>
            <a:endParaRPr sz="2400">
              <a:latin typeface="Microsoft Sans Serif"/>
              <a:cs typeface="Microsoft Sans Serif"/>
            </a:endParaRPr>
          </a:p>
          <a:p>
            <a:pPr marL="12700" marR="165735">
              <a:lnSpc>
                <a:spcPts val="2330"/>
              </a:lnSpc>
              <a:spcBef>
                <a:spcPts val="535"/>
              </a:spcBef>
              <a:buClr>
                <a:srgbClr val="006FC0"/>
              </a:buClr>
              <a:buFont typeface="Times New Roman"/>
              <a:buAutoNum type="arabicPeriod"/>
              <a:tabLst>
                <a:tab pos="393065" algn="l"/>
                <a:tab pos="393700" algn="l"/>
              </a:tabLst>
            </a:pPr>
            <a:r>
              <a:rPr sz="2400" spc="-10" dirty="0">
                <a:solidFill>
                  <a:srgbClr val="333300"/>
                </a:solidFill>
                <a:latin typeface="Microsoft Sans Serif"/>
                <a:cs typeface="Microsoft Sans Serif"/>
              </a:rPr>
              <a:t>Напади</a:t>
            </a:r>
            <a:r>
              <a:rPr sz="2400" spc="2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333300"/>
                </a:solidFill>
                <a:latin typeface="Microsoft Sans Serif"/>
                <a:cs typeface="Microsoft Sans Serif"/>
              </a:rPr>
              <a:t>стенокардії</a:t>
            </a:r>
            <a:r>
              <a:rPr sz="2400" spc="5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333300"/>
                </a:solidFill>
                <a:latin typeface="Microsoft Sans Serif"/>
                <a:cs typeface="Microsoft Sans Serif"/>
              </a:rPr>
              <a:t>–</a:t>
            </a:r>
            <a:r>
              <a:rPr sz="2400" spc="2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333300"/>
                </a:solidFill>
                <a:latin typeface="Microsoft Sans Serif"/>
                <a:cs typeface="Microsoft Sans Serif"/>
              </a:rPr>
              <a:t>міокардіодис- </a:t>
            </a:r>
            <a:r>
              <a:rPr sz="2400" spc="-62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333300"/>
                </a:solidFill>
                <a:latin typeface="Microsoft Sans Serif"/>
                <a:cs typeface="Microsoft Sans Serif"/>
              </a:rPr>
              <a:t>трофія.</a:t>
            </a:r>
            <a:endParaRPr sz="2400">
              <a:latin typeface="Microsoft Sans Serif"/>
              <a:cs typeface="Microsoft Sans Serif"/>
            </a:endParaRPr>
          </a:p>
          <a:p>
            <a:pPr marL="12700" marR="5080">
              <a:lnSpc>
                <a:spcPct val="80300"/>
              </a:lnSpc>
              <a:spcBef>
                <a:spcPts val="555"/>
              </a:spcBef>
              <a:buClr>
                <a:srgbClr val="006FC0"/>
              </a:buClr>
              <a:buFont typeface="Times New Roman"/>
              <a:buAutoNum type="arabicPeriod"/>
              <a:tabLst>
                <a:tab pos="393065" algn="l"/>
                <a:tab pos="393700" algn="l"/>
              </a:tabLst>
            </a:pPr>
            <a:r>
              <a:rPr sz="2400" spc="-5" dirty="0">
                <a:solidFill>
                  <a:srgbClr val="333300"/>
                </a:solidFill>
                <a:latin typeface="Microsoft Sans Serif"/>
                <a:cs typeface="Microsoft Sans Serif"/>
              </a:rPr>
              <a:t>Блідість</a:t>
            </a:r>
            <a:r>
              <a:rPr sz="2400" spc="1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333300"/>
                </a:solidFill>
                <a:latin typeface="Microsoft Sans Serif"/>
                <a:cs typeface="Microsoft Sans Serif"/>
              </a:rPr>
              <a:t>шкіри</a:t>
            </a:r>
            <a:r>
              <a:rPr sz="2400" spc="4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65" dirty="0">
                <a:solidFill>
                  <a:srgbClr val="333300"/>
                </a:solidFill>
                <a:latin typeface="Microsoft Sans Serif"/>
                <a:cs typeface="Microsoft Sans Serif"/>
              </a:rPr>
              <a:t>із</a:t>
            </a:r>
            <a:r>
              <a:rPr sz="2400" spc="2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333300"/>
                </a:solidFill>
                <a:latin typeface="Microsoft Sans Serif"/>
                <a:cs typeface="Microsoft Sans Serif"/>
              </a:rPr>
              <a:t>зеленкуватим </a:t>
            </a:r>
            <a:r>
              <a:rPr sz="2400" spc="-4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333300"/>
                </a:solidFill>
                <a:latin typeface="Microsoft Sans Serif"/>
                <a:cs typeface="Microsoft Sans Serif"/>
              </a:rPr>
              <a:t>відтінком </a:t>
            </a:r>
            <a:r>
              <a:rPr sz="2400" spc="630" dirty="0">
                <a:solidFill>
                  <a:srgbClr val="333300"/>
                </a:solidFill>
                <a:latin typeface="Microsoft Sans Serif"/>
                <a:cs typeface="Microsoft Sans Serif"/>
              </a:rPr>
              <a:t>– </a:t>
            </a:r>
            <a:r>
              <a:rPr sz="2400" spc="-15" dirty="0">
                <a:solidFill>
                  <a:srgbClr val="333300"/>
                </a:solidFill>
                <a:latin typeface="Microsoft Sans Serif"/>
                <a:cs typeface="Microsoft Sans Serif"/>
              </a:rPr>
              <a:t>“хлороз”, </a:t>
            </a:r>
            <a:r>
              <a:rPr sz="2400" spc="-35" dirty="0">
                <a:solidFill>
                  <a:srgbClr val="333300"/>
                </a:solidFill>
                <a:latin typeface="Microsoft Sans Serif"/>
                <a:cs typeface="Microsoft Sans Serif"/>
              </a:rPr>
              <a:t>інколи </a:t>
            </a:r>
            <a:r>
              <a:rPr sz="2400" spc="-20" dirty="0">
                <a:solidFill>
                  <a:srgbClr val="333300"/>
                </a:solidFill>
                <a:latin typeface="Microsoft Sans Serif"/>
                <a:cs typeface="Microsoft Sans Serif"/>
              </a:rPr>
              <a:t>жовтуш- </a:t>
            </a:r>
            <a:r>
              <a:rPr sz="2400" spc="-1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333300"/>
                </a:solidFill>
                <a:latin typeface="Microsoft Sans Serif"/>
                <a:cs typeface="Microsoft Sans Serif"/>
              </a:rPr>
              <a:t>ність</a:t>
            </a:r>
            <a:r>
              <a:rPr sz="2400" spc="2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333300"/>
                </a:solidFill>
                <a:latin typeface="Microsoft Sans Serif"/>
                <a:cs typeface="Microsoft Sans Serif"/>
              </a:rPr>
              <a:t>навколо</a:t>
            </a:r>
            <a:r>
              <a:rPr sz="2400" spc="4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333300"/>
                </a:solidFill>
                <a:latin typeface="Microsoft Sans Serif"/>
                <a:cs typeface="Microsoft Sans Serif"/>
              </a:rPr>
              <a:t>рота</a:t>
            </a:r>
            <a:r>
              <a:rPr sz="2400" spc="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333300"/>
                </a:solidFill>
                <a:latin typeface="Microsoft Sans Serif"/>
                <a:cs typeface="Microsoft Sans Serif"/>
              </a:rPr>
              <a:t>(с-м</a:t>
            </a:r>
            <a:r>
              <a:rPr sz="2400" spc="1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333300"/>
                </a:solidFill>
                <a:latin typeface="Microsoft Sans Serif"/>
                <a:cs typeface="Microsoft Sans Serif"/>
              </a:rPr>
              <a:t>Геноде</a:t>
            </a:r>
            <a:r>
              <a:rPr sz="2400" spc="4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333300"/>
                </a:solidFill>
                <a:latin typeface="Microsoft Sans Serif"/>
                <a:cs typeface="Microsoft Sans Serif"/>
              </a:rPr>
              <a:t>Мюссі</a:t>
            </a:r>
            <a:r>
              <a:rPr sz="2400" spc="1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333300"/>
                </a:solidFill>
                <a:latin typeface="Microsoft Sans Serif"/>
                <a:cs typeface="Microsoft Sans Serif"/>
              </a:rPr>
              <a:t>– </a:t>
            </a:r>
            <a:r>
              <a:rPr sz="2400" spc="-62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333300"/>
                </a:solidFill>
                <a:latin typeface="Microsoft Sans Serif"/>
                <a:cs typeface="Microsoft Sans Serif"/>
              </a:rPr>
              <a:t>“жовті</a:t>
            </a:r>
            <a:r>
              <a:rPr sz="2400" spc="1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333300"/>
                </a:solidFill>
                <a:latin typeface="Microsoft Sans Serif"/>
                <a:cs typeface="Microsoft Sans Serif"/>
              </a:rPr>
              <a:t>вуса</a:t>
            </a:r>
            <a:r>
              <a:rPr sz="2400" spc="1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333300"/>
                </a:solidFill>
                <a:latin typeface="Microsoft Sans Serif"/>
                <a:cs typeface="Microsoft Sans Serif"/>
              </a:rPr>
              <a:t>хлоротиків”).</a:t>
            </a:r>
            <a:endParaRPr sz="2400">
              <a:latin typeface="Microsoft Sans Serif"/>
              <a:cs typeface="Microsoft Sans Serif"/>
            </a:endParaRPr>
          </a:p>
          <a:p>
            <a:pPr marL="393700" indent="-381000">
              <a:lnSpc>
                <a:spcPts val="2855"/>
              </a:lnSpc>
              <a:buClr>
                <a:srgbClr val="006FC0"/>
              </a:buClr>
              <a:buFont typeface="Times New Roman"/>
              <a:buAutoNum type="arabicPeriod"/>
              <a:tabLst>
                <a:tab pos="393065" algn="l"/>
                <a:tab pos="393700" algn="l"/>
              </a:tabLst>
            </a:pPr>
            <a:r>
              <a:rPr sz="2400" spc="-40" dirty="0">
                <a:solidFill>
                  <a:srgbClr val="333300"/>
                </a:solidFill>
                <a:latin typeface="Microsoft Sans Serif"/>
                <a:cs typeface="Microsoft Sans Serif"/>
              </a:rPr>
              <a:t>Ранкові</a:t>
            </a:r>
            <a:r>
              <a:rPr sz="2400" spc="2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333300"/>
                </a:solidFill>
                <a:latin typeface="Microsoft Sans Serif"/>
                <a:cs typeface="Microsoft Sans Serif"/>
              </a:rPr>
              <a:t>набряки</a:t>
            </a:r>
            <a:r>
              <a:rPr sz="2400" spc="1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333300"/>
                </a:solidFill>
                <a:latin typeface="Microsoft Sans Serif"/>
                <a:cs typeface="Microsoft Sans Serif"/>
              </a:rPr>
              <a:t>під</a:t>
            </a:r>
            <a:r>
              <a:rPr sz="2400" spc="2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333300"/>
                </a:solidFill>
                <a:latin typeface="Microsoft Sans Serif"/>
                <a:cs typeface="Microsoft Sans Serif"/>
              </a:rPr>
              <a:t>очима.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3235" y="2708148"/>
            <a:ext cx="3064764" cy="331165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6070" y="399316"/>
            <a:ext cx="2937510" cy="812165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spcBef>
                <a:spcPts val="110"/>
              </a:spcBef>
            </a:pPr>
            <a:r>
              <a:rPr sz="5150" spc="-135" dirty="0">
                <a:solidFill>
                  <a:srgbClr val="252525"/>
                </a:solidFill>
                <a:latin typeface="Impact"/>
                <a:cs typeface="Impact"/>
              </a:rPr>
              <a:t>Анемічний</a:t>
            </a:r>
            <a:endParaRPr sz="515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3591" y="1498219"/>
            <a:ext cx="5469255" cy="397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7710">
              <a:spcBef>
                <a:spcPts val="100"/>
              </a:spcBef>
              <a:buClr>
                <a:srgbClr val="006FC0"/>
              </a:buClr>
              <a:buSzPct val="77777"/>
              <a:buFont typeface="Times New Roman"/>
              <a:buAutoNum type="arabicPeriod"/>
              <a:tabLst>
                <a:tab pos="545465" algn="l"/>
                <a:tab pos="546100" algn="l"/>
              </a:tabLst>
            </a:pPr>
            <a:r>
              <a:rPr sz="3600" spc="-35" dirty="0">
                <a:solidFill>
                  <a:srgbClr val="333300"/>
                </a:solidFill>
                <a:latin typeface="Microsoft Sans Serif"/>
                <a:cs typeface="Microsoft Sans Serif"/>
              </a:rPr>
              <a:t>Гіпохромна</a:t>
            </a:r>
            <a:r>
              <a:rPr sz="360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333300"/>
                </a:solidFill>
                <a:latin typeface="Microsoft Sans Serif"/>
                <a:cs typeface="Microsoft Sans Serif"/>
              </a:rPr>
              <a:t>анемія </a:t>
            </a:r>
            <a:r>
              <a:rPr sz="3600" spc="-2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333300"/>
                </a:solidFill>
                <a:latin typeface="Microsoft Sans Serif"/>
                <a:cs typeface="Microsoft Sans Serif"/>
              </a:rPr>
              <a:t>(зниження</a:t>
            </a:r>
            <a:r>
              <a:rPr sz="3600" spc="2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50" dirty="0">
                <a:solidFill>
                  <a:srgbClr val="333300"/>
                </a:solidFill>
                <a:latin typeface="Microsoft Sans Serif"/>
                <a:cs typeface="Microsoft Sans Serif"/>
              </a:rPr>
              <a:t>кількості </a:t>
            </a:r>
            <a:r>
              <a:rPr sz="3600" spc="-4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333300"/>
                </a:solidFill>
                <a:latin typeface="Microsoft Sans Serif"/>
                <a:cs typeface="Microsoft Sans Serif"/>
              </a:rPr>
              <a:t>еритроцитів </a:t>
            </a:r>
            <a:r>
              <a:rPr sz="3600" spc="-25" dirty="0">
                <a:solidFill>
                  <a:srgbClr val="333300"/>
                </a:solidFill>
                <a:latin typeface="Microsoft Sans Serif"/>
                <a:cs typeface="Microsoft Sans Serif"/>
              </a:rPr>
              <a:t>і</a:t>
            </a:r>
            <a:r>
              <a:rPr sz="3600" spc="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45" dirty="0">
                <a:solidFill>
                  <a:srgbClr val="333300"/>
                </a:solidFill>
                <a:latin typeface="Microsoft Sans Serif"/>
                <a:cs typeface="Microsoft Sans Serif"/>
              </a:rPr>
              <a:t>гемогло- </a:t>
            </a:r>
            <a:r>
              <a:rPr sz="3600" spc="-94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333300"/>
                </a:solidFill>
                <a:latin typeface="Microsoft Sans Serif"/>
                <a:cs typeface="Microsoft Sans Serif"/>
              </a:rPr>
              <a:t>біну).</a:t>
            </a:r>
            <a:endParaRPr sz="3600">
              <a:latin typeface="Microsoft Sans Serif"/>
              <a:cs typeface="Microsoft Sans Serif"/>
            </a:endParaRPr>
          </a:p>
          <a:p>
            <a:pPr marL="12700" marR="5080">
              <a:spcBef>
                <a:spcPts val="870"/>
              </a:spcBef>
              <a:buClr>
                <a:srgbClr val="006FC0"/>
              </a:buClr>
              <a:buSzPct val="77777"/>
              <a:buFont typeface="Times New Roman"/>
              <a:buAutoNum type="arabicPeriod"/>
              <a:tabLst>
                <a:tab pos="368300" algn="l"/>
              </a:tabLst>
            </a:pPr>
            <a:r>
              <a:rPr sz="3600" spc="-35" dirty="0">
                <a:solidFill>
                  <a:srgbClr val="333300"/>
                </a:solidFill>
                <a:latin typeface="Microsoft Sans Serif"/>
                <a:cs typeface="Microsoft Sans Serif"/>
              </a:rPr>
              <a:t>Гіпохромія,</a:t>
            </a:r>
            <a:r>
              <a:rPr sz="3600" spc="20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50" dirty="0">
                <a:solidFill>
                  <a:srgbClr val="333300"/>
                </a:solidFill>
                <a:latin typeface="Microsoft Sans Serif"/>
                <a:cs typeface="Microsoft Sans Serif"/>
              </a:rPr>
              <a:t>мікро-цитоз, </a:t>
            </a:r>
            <a:r>
              <a:rPr sz="3600" spc="-944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333300"/>
                </a:solidFill>
                <a:latin typeface="Microsoft Sans Serif"/>
                <a:cs typeface="Microsoft Sans Serif"/>
              </a:rPr>
              <a:t>пойкілоцитоз,</a:t>
            </a:r>
            <a:r>
              <a:rPr sz="3600" spc="1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50" dirty="0">
                <a:solidFill>
                  <a:srgbClr val="333300"/>
                </a:solidFill>
                <a:latin typeface="Microsoft Sans Serif"/>
                <a:cs typeface="Microsoft Sans Serif"/>
              </a:rPr>
              <a:t>анізоцитоз </a:t>
            </a:r>
            <a:r>
              <a:rPr sz="3600" spc="-45" dirty="0">
                <a:solidFill>
                  <a:srgbClr val="333300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333300"/>
                </a:solidFill>
                <a:latin typeface="Microsoft Sans Serif"/>
                <a:cs typeface="Microsoft Sans Serif"/>
              </a:rPr>
              <a:t>еритроцитів.</a:t>
            </a:r>
            <a:endParaRPr sz="36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4215" y="1773935"/>
            <a:ext cx="2647188" cy="338023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12920" y="614553"/>
            <a:ext cx="2563495" cy="33083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solidFill>
                  <a:schemeClr val="tx1"/>
                </a:solidFill>
                <a:latin typeface="Arial"/>
                <a:cs typeface="Arial"/>
              </a:rPr>
              <a:t>КЛАСИФІКАЦІЯ</a:t>
            </a:r>
            <a:r>
              <a:rPr sz="2000" spc="-8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ЗДА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83740" y="1068704"/>
            <a:ext cx="1969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6600"/>
                </a:solidFill>
                <a:latin typeface="Times New Roman"/>
                <a:cs typeface="Times New Roman"/>
              </a:rPr>
              <a:t>Етіологічна</a:t>
            </a:r>
            <a:r>
              <a:rPr b="1" spc="-70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форма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4478" y="1068704"/>
            <a:ext cx="718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30" dirty="0">
                <a:solidFill>
                  <a:srgbClr val="006600"/>
                </a:solidFill>
                <a:latin typeface="Times New Roman"/>
                <a:cs typeface="Times New Roman"/>
              </a:rPr>
              <a:t>С</a:t>
            </a:r>
            <a:r>
              <a:rPr b="1" spc="10" dirty="0">
                <a:solidFill>
                  <a:srgbClr val="006600"/>
                </a:solidFill>
                <a:latin typeface="Times New Roman"/>
                <a:cs typeface="Times New Roman"/>
              </a:rPr>
              <a:t>т</a:t>
            </a:r>
            <a:r>
              <a:rPr b="1" dirty="0">
                <a:solidFill>
                  <a:srgbClr val="006600"/>
                </a:solidFill>
                <a:latin typeface="Times New Roman"/>
                <a:cs typeface="Times New Roman"/>
              </a:rPr>
              <a:t>адія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68235" y="1068704"/>
            <a:ext cx="1837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Ступінь</a:t>
            </a:r>
            <a:r>
              <a:rPr b="1" spc="-30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важкості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83740" y="1634490"/>
            <a:ext cx="36449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Внаслідок</a:t>
            </a:r>
            <a:r>
              <a:rPr sz="2000" dirty="0">
                <a:latin typeface="Times New Roman"/>
                <a:cs typeface="Times New Roman"/>
              </a:rPr>
              <a:t> хронічної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крововтрати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15584" y="2402206"/>
            <a:ext cx="14941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399415" algn="l"/>
                <a:tab pos="1353185" algn="l"/>
              </a:tabLst>
            </a:pPr>
            <a:r>
              <a:rPr sz="2000" dirty="0">
                <a:solidFill>
                  <a:srgbClr val="6F2F9F"/>
                </a:solidFill>
                <a:latin typeface="Times New Roman"/>
                <a:cs typeface="Times New Roman"/>
              </a:rPr>
              <a:t>І	с</a:t>
            </a:r>
            <a:r>
              <a:rPr sz="2000" spc="5" dirty="0">
                <a:solidFill>
                  <a:srgbClr val="6F2F9F"/>
                </a:solidFill>
                <a:latin typeface="Times New Roman"/>
                <a:cs typeface="Times New Roman"/>
              </a:rPr>
              <a:t>т</a:t>
            </a:r>
            <a:r>
              <a:rPr sz="2000" dirty="0">
                <a:solidFill>
                  <a:srgbClr val="6F2F9F"/>
                </a:solidFill>
                <a:latin typeface="Times New Roman"/>
                <a:cs typeface="Times New Roman"/>
              </a:rPr>
              <a:t>ад</a:t>
            </a:r>
            <a:r>
              <a:rPr sz="2000" spc="-10" dirty="0">
                <a:solidFill>
                  <a:srgbClr val="6F2F9F"/>
                </a:solidFill>
                <a:latin typeface="Times New Roman"/>
                <a:cs typeface="Times New Roman"/>
              </a:rPr>
              <a:t>і</a:t>
            </a:r>
            <a:r>
              <a:rPr sz="2000" dirty="0">
                <a:solidFill>
                  <a:srgbClr val="6F2F9F"/>
                </a:solidFill>
                <a:latin typeface="Times New Roman"/>
                <a:cs typeface="Times New Roman"/>
              </a:rPr>
              <a:t>я	</a:t>
            </a: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4479" y="2707006"/>
            <a:ext cx="194563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306195" algn="l"/>
              </a:tabLst>
            </a:pPr>
            <a:r>
              <a:rPr sz="2000" dirty="0">
                <a:latin typeface="Times New Roman"/>
                <a:cs typeface="Times New Roman"/>
              </a:rPr>
              <a:t>д</a:t>
            </a:r>
            <a:r>
              <a:rPr sz="2000" spc="2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ф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spc="-5" dirty="0">
                <a:latin typeface="Times New Roman"/>
                <a:cs typeface="Times New Roman"/>
              </a:rPr>
              <a:t>ц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т	з</a:t>
            </a:r>
            <a:r>
              <a:rPr sz="2000" spc="2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за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4479" y="3011805"/>
            <a:ext cx="194627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без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клініки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анемії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(латентна </a:t>
            </a:r>
            <a:r>
              <a:rPr sz="2000" dirty="0">
                <a:latin typeface="Times New Roman"/>
                <a:cs typeface="Times New Roman"/>
              </a:rPr>
              <a:t>анемія)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6F2F9F"/>
                </a:solidFill>
                <a:latin typeface="Times New Roman"/>
                <a:cs typeface="Times New Roman"/>
              </a:rPr>
              <a:t>ІІ стадія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залізодефіцитна </a:t>
            </a:r>
            <a:r>
              <a:rPr sz="2000" dirty="0">
                <a:latin typeface="Times New Roman"/>
                <a:cs typeface="Times New Roman"/>
              </a:rPr>
              <a:t> анемія з </a:t>
            </a:r>
            <a:r>
              <a:rPr sz="2000" spc="-5" dirty="0">
                <a:latin typeface="Times New Roman"/>
                <a:cs typeface="Times New Roman"/>
              </a:rPr>
              <a:t>розгор-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нутою </a:t>
            </a:r>
            <a:r>
              <a:rPr sz="2000" spc="-5" dirty="0">
                <a:latin typeface="Times New Roman"/>
                <a:cs typeface="Times New Roman"/>
              </a:rPr>
              <a:t>клінічною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картиною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68234" y="2554606"/>
            <a:ext cx="15443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748665" algn="l"/>
              </a:tabLst>
            </a:pPr>
            <a:r>
              <a:rPr sz="2000" spc="5" dirty="0">
                <a:latin typeface="Times New Roman"/>
                <a:cs typeface="Times New Roman"/>
              </a:rPr>
              <a:t>1</a:t>
            </a:r>
            <a:r>
              <a:rPr sz="2000" dirty="0">
                <a:latin typeface="Times New Roman"/>
                <a:cs typeface="Times New Roman"/>
              </a:rPr>
              <a:t>.	</a:t>
            </a:r>
            <a:r>
              <a:rPr sz="2000" spc="-15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-10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66223" y="2554606"/>
            <a:ext cx="74549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(</a:t>
            </a:r>
            <a:r>
              <a:rPr sz="2000" spc="-4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міст  </a:t>
            </a:r>
            <a:r>
              <a:rPr sz="2000" spc="-10" dirty="0">
                <a:latin typeface="Times New Roman"/>
                <a:cs typeface="Times New Roman"/>
              </a:rPr>
              <a:t>90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120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68235" y="2859406"/>
            <a:ext cx="13354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35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ем</a:t>
            </a:r>
            <a:r>
              <a:rPr sz="2000" spc="5" dirty="0">
                <a:latin typeface="Times New Roman"/>
                <a:cs typeface="Times New Roman"/>
              </a:rPr>
              <a:t>о</a:t>
            </a:r>
            <a:r>
              <a:rPr sz="2000" spc="-105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бі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у  </a:t>
            </a:r>
            <a:r>
              <a:rPr sz="2000" spc="-5" dirty="0">
                <a:latin typeface="Times New Roman"/>
                <a:cs typeface="Times New Roman"/>
              </a:rPr>
              <a:t>г/л)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01762" y="3468700"/>
            <a:ext cx="24098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75615" algn="l"/>
                <a:tab pos="1740535" algn="l"/>
              </a:tabLst>
            </a:pPr>
            <a:r>
              <a:rPr sz="2000" dirty="0">
                <a:latin typeface="Times New Roman"/>
                <a:cs typeface="Times New Roman"/>
              </a:rPr>
              <a:t>2.	</a:t>
            </a:r>
            <a:r>
              <a:rPr sz="2000" spc="15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ер</a:t>
            </a:r>
            <a:r>
              <a:rPr sz="2000" spc="-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д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ій	(</a:t>
            </a:r>
            <a:r>
              <a:rPr sz="2000" spc="-4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мі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68234" y="3774186"/>
            <a:ext cx="24396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5" dirty="0">
                <a:latin typeface="Times New Roman"/>
                <a:cs typeface="Times New Roman"/>
              </a:rPr>
              <a:t>гемоглобіну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70-89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г/л)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68235" y="4078986"/>
            <a:ext cx="24428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07720" algn="l"/>
              </a:tabLst>
            </a:pPr>
            <a:r>
              <a:rPr sz="2000" dirty="0">
                <a:latin typeface="Times New Roman"/>
                <a:cs typeface="Times New Roman"/>
              </a:rPr>
              <a:t>3.	Важкий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(вміст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68235" y="4383786"/>
            <a:ext cx="244157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spc="-15" dirty="0">
                <a:latin typeface="Times New Roman"/>
                <a:cs typeface="Times New Roman"/>
              </a:rPr>
              <a:t>гемоглобіну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нижче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69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г/л)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83741" y="2195577"/>
            <a:ext cx="3700779" cy="38976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065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Внаслідок підвищеного </a:t>
            </a:r>
            <a:r>
              <a:rPr sz="2000" spc="-15" dirty="0">
                <a:latin typeface="Times New Roman"/>
                <a:cs typeface="Times New Roman"/>
              </a:rPr>
              <a:t>вживання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заліза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620"/>
              </a:lnSpc>
            </a:pPr>
            <a:r>
              <a:rPr sz="2000" spc="-5" dirty="0">
                <a:latin typeface="Times New Roman"/>
                <a:cs typeface="Times New Roman"/>
              </a:rPr>
              <a:t>Внаслідок </a:t>
            </a:r>
            <a:r>
              <a:rPr sz="2000" dirty="0">
                <a:latin typeface="Times New Roman"/>
                <a:cs typeface="Times New Roman"/>
              </a:rPr>
              <a:t>недостатності</a:t>
            </a:r>
            <a:endParaRPr sz="2000">
              <a:latin typeface="Times New Roman"/>
              <a:cs typeface="Times New Roman"/>
            </a:endParaRPr>
          </a:p>
          <a:p>
            <a:pPr marL="12700" marR="60960"/>
            <a:r>
              <a:rPr sz="2000" spc="-10" dirty="0">
                <a:latin typeface="Times New Roman"/>
                <a:cs typeface="Times New Roman"/>
              </a:rPr>
              <a:t>вихідного </a:t>
            </a:r>
            <a:r>
              <a:rPr sz="2000" dirty="0">
                <a:latin typeface="Times New Roman"/>
                <a:cs typeface="Times New Roman"/>
              </a:rPr>
              <a:t>рівня заліза (у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новонароджених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дітей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раннього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віку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420"/>
              </a:spcBef>
            </a:pPr>
            <a:r>
              <a:rPr sz="2000" dirty="0">
                <a:latin typeface="Times New Roman"/>
                <a:cs typeface="Times New Roman"/>
              </a:rPr>
              <a:t>Аліментарна</a:t>
            </a:r>
            <a:endParaRPr sz="2000">
              <a:latin typeface="Times New Roman"/>
              <a:cs typeface="Times New Roman"/>
            </a:endParaRPr>
          </a:p>
          <a:p>
            <a:pPr marL="12700" marR="773430">
              <a:spcBef>
                <a:spcPts val="1620"/>
              </a:spcBef>
            </a:pPr>
            <a:r>
              <a:rPr sz="2000" spc="-5" dirty="0">
                <a:latin typeface="Times New Roman"/>
                <a:cs typeface="Times New Roman"/>
              </a:rPr>
              <a:t>Внаслідок порушення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всмоктування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15" dirty="0">
                <a:latin typeface="Times New Roman"/>
                <a:cs typeface="Times New Roman"/>
              </a:rPr>
              <a:t>шлунково-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кишковому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тракті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spcBef>
                <a:spcPts val="420"/>
              </a:spcBef>
            </a:pPr>
            <a:r>
              <a:rPr sz="2000" spc="-5" dirty="0">
                <a:latin typeface="Times New Roman"/>
                <a:cs typeface="Times New Roman"/>
              </a:rPr>
              <a:t>Внаслідок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порушення транспорту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заліза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22194" y="245111"/>
            <a:ext cx="6996430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pc="-10" dirty="0">
                <a:solidFill>
                  <a:schemeClr val="tx1"/>
                </a:solidFill>
              </a:rPr>
              <a:t>КЛІНІЧНА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spc="-30" dirty="0">
                <a:solidFill>
                  <a:schemeClr val="tx1"/>
                </a:solidFill>
              </a:rPr>
              <a:t>КЛАСИФІКАЦІЯ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02740" y="784253"/>
            <a:ext cx="8985885" cy="436372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085850">
              <a:spcBef>
                <a:spcPts val="650"/>
              </a:spcBef>
            </a:pPr>
            <a:r>
              <a:rPr sz="4000" b="1" spc="-20" dirty="0">
                <a:latin typeface="Times New Roman"/>
                <a:cs typeface="Times New Roman"/>
              </a:rPr>
              <a:t>ЗАЛІЗОДЕФІЦИТНОЇ</a:t>
            </a:r>
            <a:r>
              <a:rPr sz="4000" b="1" spc="50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АНЕМІЇ</a:t>
            </a:r>
            <a:endParaRPr sz="4000" dirty="0">
              <a:latin typeface="Times New Roman"/>
              <a:cs typeface="Times New Roman"/>
            </a:endParaRPr>
          </a:p>
          <a:p>
            <a:pPr marL="463550">
              <a:lnSpc>
                <a:spcPts val="4310"/>
              </a:lnSpc>
              <a:spcBef>
                <a:spcPts val="500"/>
              </a:spcBef>
            </a:pPr>
            <a:r>
              <a:rPr sz="3600" b="1" spc="-155" dirty="0">
                <a:solidFill>
                  <a:srgbClr val="7E1F15"/>
                </a:solidFill>
                <a:latin typeface="Times New Roman"/>
                <a:cs typeface="Times New Roman"/>
              </a:rPr>
              <a:t>І</a:t>
            </a:r>
            <a:r>
              <a:rPr sz="3600" b="1" dirty="0">
                <a:solidFill>
                  <a:srgbClr val="7E1F15"/>
                </a:solidFill>
                <a:latin typeface="Times New Roman"/>
                <a:cs typeface="Times New Roman"/>
              </a:rPr>
              <a:t>.</a:t>
            </a:r>
            <a:r>
              <a:rPr sz="3600" b="1" spc="-300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3600" b="1" spc="-165" dirty="0">
                <a:solidFill>
                  <a:srgbClr val="7E1F15"/>
                </a:solidFill>
                <a:latin typeface="Times New Roman"/>
                <a:cs typeface="Times New Roman"/>
              </a:rPr>
              <a:t>Д</a:t>
            </a:r>
            <a:r>
              <a:rPr sz="3600" b="1" spc="-155" dirty="0">
                <a:solidFill>
                  <a:srgbClr val="7E1F15"/>
                </a:solidFill>
                <a:latin typeface="Times New Roman"/>
                <a:cs typeface="Times New Roman"/>
              </a:rPr>
              <a:t>о</a:t>
            </a:r>
            <a:r>
              <a:rPr sz="3600" b="1" spc="-160" dirty="0">
                <a:solidFill>
                  <a:srgbClr val="7E1F15"/>
                </a:solidFill>
                <a:latin typeface="Times New Roman"/>
                <a:cs typeface="Times New Roman"/>
              </a:rPr>
              <a:t>кл</a:t>
            </a:r>
            <a:r>
              <a:rPr sz="3600" b="1" spc="-165" dirty="0">
                <a:solidFill>
                  <a:srgbClr val="7E1F15"/>
                </a:solidFill>
                <a:latin typeface="Times New Roman"/>
                <a:cs typeface="Times New Roman"/>
              </a:rPr>
              <a:t>і</a:t>
            </a:r>
            <a:r>
              <a:rPr sz="3600" b="1" spc="-160" dirty="0">
                <a:solidFill>
                  <a:srgbClr val="7E1F15"/>
                </a:solidFill>
                <a:latin typeface="Times New Roman"/>
                <a:cs typeface="Times New Roman"/>
              </a:rPr>
              <a:t>н</a:t>
            </a:r>
            <a:r>
              <a:rPr sz="3600" b="1" spc="-165" dirty="0">
                <a:solidFill>
                  <a:srgbClr val="7E1F15"/>
                </a:solidFill>
                <a:latin typeface="Times New Roman"/>
                <a:cs typeface="Times New Roman"/>
              </a:rPr>
              <a:t>і</a:t>
            </a:r>
            <a:r>
              <a:rPr sz="3600" b="1" spc="-150" dirty="0">
                <a:solidFill>
                  <a:srgbClr val="7E1F15"/>
                </a:solidFill>
                <a:latin typeface="Times New Roman"/>
                <a:cs typeface="Times New Roman"/>
              </a:rPr>
              <a:t>ч</a:t>
            </a:r>
            <a:r>
              <a:rPr sz="3600" b="1" spc="-160" dirty="0">
                <a:solidFill>
                  <a:srgbClr val="7E1F15"/>
                </a:solidFill>
                <a:latin typeface="Times New Roman"/>
                <a:cs typeface="Times New Roman"/>
              </a:rPr>
              <a:t>н</a:t>
            </a:r>
            <a:r>
              <a:rPr sz="3600" b="1" dirty="0">
                <a:solidFill>
                  <a:srgbClr val="7E1F15"/>
                </a:solidFill>
                <a:latin typeface="Times New Roman"/>
                <a:cs typeface="Times New Roman"/>
              </a:rPr>
              <a:t>а</a:t>
            </a:r>
            <a:r>
              <a:rPr sz="3600" b="1" spc="-235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3600" b="1" spc="-160" dirty="0">
                <a:solidFill>
                  <a:srgbClr val="7E1F15"/>
                </a:solidFill>
                <a:latin typeface="Times New Roman"/>
                <a:cs typeface="Times New Roman"/>
              </a:rPr>
              <a:t>с</a:t>
            </a:r>
            <a:r>
              <a:rPr sz="3600" b="1" spc="-114" dirty="0">
                <a:solidFill>
                  <a:srgbClr val="7E1F15"/>
                </a:solidFill>
                <a:latin typeface="Times New Roman"/>
                <a:cs typeface="Times New Roman"/>
              </a:rPr>
              <a:t>т</a:t>
            </a:r>
            <a:r>
              <a:rPr sz="3600" b="1" spc="-155" dirty="0">
                <a:solidFill>
                  <a:srgbClr val="7E1F15"/>
                </a:solidFill>
                <a:latin typeface="Times New Roman"/>
                <a:cs typeface="Times New Roman"/>
              </a:rPr>
              <a:t>ад</a:t>
            </a:r>
            <a:r>
              <a:rPr sz="3600" b="1" spc="-165" dirty="0">
                <a:solidFill>
                  <a:srgbClr val="7E1F15"/>
                </a:solidFill>
                <a:latin typeface="Times New Roman"/>
                <a:cs typeface="Times New Roman"/>
              </a:rPr>
              <a:t>і</a:t>
            </a:r>
            <a:r>
              <a:rPr sz="3600" b="1" dirty="0">
                <a:solidFill>
                  <a:srgbClr val="7E1F15"/>
                </a:solidFill>
                <a:latin typeface="Times New Roman"/>
                <a:cs typeface="Times New Roman"/>
              </a:rPr>
              <a:t>я</a:t>
            </a:r>
            <a:r>
              <a:rPr sz="3600" b="1" spc="-270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3600" b="1" spc="-155" dirty="0">
                <a:solidFill>
                  <a:srgbClr val="7E1F15"/>
                </a:solidFill>
                <a:latin typeface="Times New Roman"/>
                <a:cs typeface="Times New Roman"/>
              </a:rPr>
              <a:t>з</a:t>
            </a:r>
            <a:r>
              <a:rPr sz="3600" b="1" spc="-120" dirty="0">
                <a:solidFill>
                  <a:srgbClr val="7E1F15"/>
                </a:solidFill>
                <a:latin typeface="Times New Roman"/>
                <a:cs typeface="Times New Roman"/>
              </a:rPr>
              <a:t>а</a:t>
            </a:r>
            <a:r>
              <a:rPr sz="3600" b="1" spc="-160" dirty="0">
                <a:solidFill>
                  <a:srgbClr val="7E1F15"/>
                </a:solidFill>
                <a:latin typeface="Times New Roman"/>
                <a:cs typeface="Times New Roman"/>
              </a:rPr>
              <a:t>л</a:t>
            </a:r>
            <a:r>
              <a:rPr sz="3600" b="1" spc="-165" dirty="0">
                <a:solidFill>
                  <a:srgbClr val="7E1F15"/>
                </a:solidFill>
                <a:latin typeface="Times New Roman"/>
                <a:cs typeface="Times New Roman"/>
              </a:rPr>
              <a:t>і</a:t>
            </a:r>
            <a:r>
              <a:rPr sz="3600" b="1" spc="-180" dirty="0">
                <a:solidFill>
                  <a:srgbClr val="7E1F15"/>
                </a:solidFill>
                <a:latin typeface="Times New Roman"/>
                <a:cs typeface="Times New Roman"/>
              </a:rPr>
              <a:t>з</a:t>
            </a:r>
            <a:r>
              <a:rPr sz="3600" b="1" spc="-265" dirty="0">
                <a:solidFill>
                  <a:srgbClr val="7E1F15"/>
                </a:solidFill>
                <a:latin typeface="Times New Roman"/>
                <a:cs typeface="Times New Roman"/>
              </a:rPr>
              <a:t>о</a:t>
            </a:r>
            <a:r>
              <a:rPr sz="3600" b="1" spc="-155" dirty="0">
                <a:solidFill>
                  <a:srgbClr val="7E1F15"/>
                </a:solidFill>
                <a:latin typeface="Times New Roman"/>
                <a:cs typeface="Times New Roman"/>
              </a:rPr>
              <a:t>д</a:t>
            </a:r>
            <a:r>
              <a:rPr sz="3600" b="1" spc="-114" dirty="0">
                <a:solidFill>
                  <a:srgbClr val="7E1F15"/>
                </a:solidFill>
                <a:latin typeface="Times New Roman"/>
                <a:cs typeface="Times New Roman"/>
              </a:rPr>
              <a:t>е</a:t>
            </a:r>
            <a:r>
              <a:rPr sz="3600" b="1" spc="-140" dirty="0">
                <a:solidFill>
                  <a:srgbClr val="7E1F15"/>
                </a:solidFill>
                <a:latin typeface="Times New Roman"/>
                <a:cs typeface="Times New Roman"/>
              </a:rPr>
              <a:t>ф</a:t>
            </a:r>
            <a:r>
              <a:rPr sz="3600" b="1" spc="-165" dirty="0">
                <a:solidFill>
                  <a:srgbClr val="7E1F15"/>
                </a:solidFill>
                <a:latin typeface="Times New Roman"/>
                <a:cs typeface="Times New Roman"/>
              </a:rPr>
              <a:t>і</a:t>
            </a:r>
            <a:r>
              <a:rPr sz="3600" b="1" spc="-145" dirty="0">
                <a:solidFill>
                  <a:srgbClr val="7E1F15"/>
                </a:solidFill>
                <a:latin typeface="Times New Roman"/>
                <a:cs typeface="Times New Roman"/>
              </a:rPr>
              <a:t>ц</a:t>
            </a:r>
            <a:r>
              <a:rPr sz="3600" b="1" spc="-160" dirty="0">
                <a:solidFill>
                  <a:srgbClr val="7E1F15"/>
                </a:solidFill>
                <a:latin typeface="Times New Roman"/>
                <a:cs typeface="Times New Roman"/>
              </a:rPr>
              <a:t>ит</a:t>
            </a:r>
            <a:r>
              <a:rPr sz="3600" b="1" spc="-145" dirty="0">
                <a:solidFill>
                  <a:srgbClr val="7E1F15"/>
                </a:solidFill>
                <a:latin typeface="Times New Roman"/>
                <a:cs typeface="Times New Roman"/>
              </a:rPr>
              <a:t>но</a:t>
            </a:r>
            <a:r>
              <a:rPr sz="3600" b="1" dirty="0">
                <a:solidFill>
                  <a:srgbClr val="7E1F15"/>
                </a:solidFill>
                <a:latin typeface="Times New Roman"/>
                <a:cs typeface="Times New Roman"/>
              </a:rPr>
              <a:t>ї</a:t>
            </a:r>
            <a:r>
              <a:rPr sz="3600" b="1" spc="-254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3600" b="1" spc="-155" dirty="0">
                <a:solidFill>
                  <a:srgbClr val="7E1F15"/>
                </a:solidFill>
                <a:latin typeface="Times New Roman"/>
                <a:cs typeface="Times New Roman"/>
              </a:rPr>
              <a:t>а</a:t>
            </a:r>
            <a:r>
              <a:rPr sz="3600" b="1" spc="-160" dirty="0">
                <a:solidFill>
                  <a:srgbClr val="7E1F15"/>
                </a:solidFill>
                <a:latin typeface="Times New Roman"/>
                <a:cs typeface="Times New Roman"/>
              </a:rPr>
              <a:t>нем</a:t>
            </a:r>
            <a:r>
              <a:rPr sz="3600" b="1" spc="-165" dirty="0">
                <a:solidFill>
                  <a:srgbClr val="7E1F15"/>
                </a:solidFill>
                <a:latin typeface="Times New Roman"/>
                <a:cs typeface="Times New Roman"/>
              </a:rPr>
              <a:t>і</a:t>
            </a:r>
            <a:r>
              <a:rPr sz="3600" b="1" dirty="0">
                <a:solidFill>
                  <a:srgbClr val="7E1F15"/>
                </a:solidFill>
                <a:latin typeface="Times New Roman"/>
                <a:cs typeface="Times New Roman"/>
              </a:rPr>
              <a:t>ї</a:t>
            </a:r>
            <a:endParaRPr sz="3600" dirty="0">
              <a:latin typeface="Times New Roman"/>
              <a:cs typeface="Times New Roman"/>
            </a:endParaRPr>
          </a:p>
          <a:p>
            <a:pPr marL="463550" marR="5715">
              <a:lnSpc>
                <a:spcPts val="4800"/>
              </a:lnSpc>
              <a:spcBef>
                <a:spcPts val="150"/>
              </a:spcBef>
              <a:tabLst>
                <a:tab pos="1480185" algn="l"/>
                <a:tab pos="4766310" algn="l"/>
                <a:tab pos="7720330" algn="l"/>
              </a:tabLst>
            </a:pPr>
            <a:r>
              <a:rPr sz="4000" spc="-5" dirty="0">
                <a:latin typeface="Times New Roman"/>
                <a:cs typeface="Times New Roman"/>
              </a:rPr>
              <a:t>1.1.	</a:t>
            </a:r>
            <a:r>
              <a:rPr sz="4000" spc="-15" dirty="0">
                <a:latin typeface="Times New Roman"/>
                <a:cs typeface="Times New Roman"/>
              </a:rPr>
              <a:t>Прелатентний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дефіцит</a:t>
            </a:r>
            <a:r>
              <a:rPr sz="4000" spc="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заліза. 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1</a:t>
            </a:r>
            <a:r>
              <a:rPr sz="4000" spc="-10" dirty="0">
                <a:latin typeface="Times New Roman"/>
                <a:cs typeface="Times New Roman"/>
              </a:rPr>
              <a:t>.</a:t>
            </a:r>
            <a:r>
              <a:rPr sz="4000" spc="-5" dirty="0">
                <a:latin typeface="Times New Roman"/>
                <a:cs typeface="Times New Roman"/>
              </a:rPr>
              <a:t>2</a:t>
            </a:r>
            <a:r>
              <a:rPr sz="4000" spc="-10" dirty="0">
                <a:latin typeface="Times New Roman"/>
                <a:cs typeface="Times New Roman"/>
              </a:rPr>
              <a:t>.Л</a:t>
            </a:r>
            <a:r>
              <a:rPr sz="4000" spc="-114" dirty="0">
                <a:latin typeface="Times New Roman"/>
                <a:cs typeface="Times New Roman"/>
              </a:rPr>
              <a:t>а</a:t>
            </a:r>
            <a:r>
              <a:rPr sz="4000" spc="-5" dirty="0">
                <a:latin typeface="Times New Roman"/>
                <a:cs typeface="Times New Roman"/>
              </a:rPr>
              <a:t>тентний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5" dirty="0">
                <a:latin typeface="Times New Roman"/>
                <a:cs typeface="Times New Roman"/>
              </a:rPr>
              <a:t>д</a:t>
            </a:r>
            <a:r>
              <a:rPr sz="4000" spc="40" dirty="0">
                <a:latin typeface="Times New Roman"/>
                <a:cs typeface="Times New Roman"/>
              </a:rPr>
              <a:t>е</a:t>
            </a:r>
            <a:r>
              <a:rPr sz="4000" spc="-5" dirty="0">
                <a:latin typeface="Times New Roman"/>
                <a:cs typeface="Times New Roman"/>
              </a:rPr>
              <a:t>фіцит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10" dirty="0">
                <a:latin typeface="Times New Roman"/>
                <a:cs typeface="Times New Roman"/>
              </a:rPr>
              <a:t>з</a:t>
            </a:r>
            <a:r>
              <a:rPr sz="4000" spc="30" dirty="0">
                <a:latin typeface="Times New Roman"/>
                <a:cs typeface="Times New Roman"/>
              </a:rPr>
              <a:t>а</a:t>
            </a:r>
            <a:r>
              <a:rPr sz="4000" spc="-10" dirty="0">
                <a:latin typeface="Times New Roman"/>
                <a:cs typeface="Times New Roman"/>
              </a:rPr>
              <a:t>ліза</a:t>
            </a:r>
            <a:endParaRPr sz="4000" dirty="0">
              <a:latin typeface="Times New Roman"/>
              <a:cs typeface="Times New Roman"/>
            </a:endParaRPr>
          </a:p>
          <a:p>
            <a:pPr marL="12700" marR="5080">
              <a:lnSpc>
                <a:spcPts val="4800"/>
              </a:lnSpc>
              <a:tabLst>
                <a:tab pos="2580640" algn="l"/>
                <a:tab pos="3376295" algn="l"/>
                <a:tab pos="5198110" algn="l"/>
                <a:tab pos="6896100" algn="l"/>
                <a:tab pos="7231380" algn="l"/>
                <a:tab pos="7806055" algn="l"/>
                <a:tab pos="8717280" algn="l"/>
              </a:tabLst>
            </a:pPr>
            <a:r>
              <a:rPr sz="4000" spc="-5" dirty="0">
                <a:latin typeface="Times New Roman"/>
                <a:cs typeface="Times New Roman"/>
              </a:rPr>
              <a:t>(кр</a:t>
            </a:r>
            <a:r>
              <a:rPr sz="4000" dirty="0">
                <a:latin typeface="Times New Roman"/>
                <a:cs typeface="Times New Roman"/>
              </a:rPr>
              <a:t>о</a:t>
            </a:r>
            <a:r>
              <a:rPr sz="4000" spc="-35" dirty="0">
                <a:latin typeface="Times New Roman"/>
                <a:cs typeface="Times New Roman"/>
              </a:rPr>
              <a:t>в</a:t>
            </a:r>
            <a:r>
              <a:rPr sz="4000" spc="-5" dirty="0">
                <a:latin typeface="Times New Roman"/>
                <a:cs typeface="Times New Roman"/>
              </a:rPr>
              <a:t>о</a:t>
            </a:r>
            <a:r>
              <a:rPr sz="4000" spc="-110" dirty="0">
                <a:latin typeface="Times New Roman"/>
                <a:cs typeface="Times New Roman"/>
              </a:rPr>
              <a:t>в</a:t>
            </a:r>
            <a:r>
              <a:rPr sz="4000" spc="40" dirty="0">
                <a:latin typeface="Times New Roman"/>
                <a:cs typeface="Times New Roman"/>
              </a:rPr>
              <a:t>т</a:t>
            </a:r>
            <a:r>
              <a:rPr sz="4000" spc="-5" dirty="0">
                <a:latin typeface="Times New Roman"/>
                <a:cs typeface="Times New Roman"/>
              </a:rPr>
              <a:t>р</a:t>
            </a:r>
            <a:r>
              <a:rPr sz="4000" spc="-105" dirty="0">
                <a:latin typeface="Times New Roman"/>
                <a:cs typeface="Times New Roman"/>
              </a:rPr>
              <a:t>а</a:t>
            </a:r>
            <a:r>
              <a:rPr sz="4000" spc="-5" dirty="0">
                <a:latin typeface="Times New Roman"/>
                <a:cs typeface="Times New Roman"/>
              </a:rPr>
              <a:t>т</a:t>
            </a:r>
            <a:r>
              <a:rPr sz="4000" spc="15" dirty="0">
                <a:latin typeface="Times New Roman"/>
                <a:cs typeface="Times New Roman"/>
              </a:rPr>
              <a:t>и</a:t>
            </a:r>
            <a:r>
              <a:rPr sz="4000" spc="-5" dirty="0">
                <a:latin typeface="Times New Roman"/>
                <a:cs typeface="Times New Roman"/>
              </a:rPr>
              <a:t>,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10" dirty="0">
                <a:latin typeface="Times New Roman"/>
                <a:cs typeface="Times New Roman"/>
              </a:rPr>
              <a:t>нере</a:t>
            </a:r>
            <a:r>
              <a:rPr sz="4000" dirty="0">
                <a:latin typeface="Times New Roman"/>
                <a:cs typeface="Times New Roman"/>
              </a:rPr>
              <a:t>г</a:t>
            </a:r>
            <a:r>
              <a:rPr sz="4000" spc="-185" dirty="0">
                <a:latin typeface="Times New Roman"/>
                <a:cs typeface="Times New Roman"/>
              </a:rPr>
              <a:t>у</a:t>
            </a:r>
            <a:r>
              <a:rPr sz="4000" spc="-10" dirty="0">
                <a:latin typeface="Times New Roman"/>
                <a:cs typeface="Times New Roman"/>
              </a:rPr>
              <a:t>льо</a:t>
            </a:r>
            <a:r>
              <a:rPr sz="4000" spc="-50" dirty="0">
                <a:latin typeface="Times New Roman"/>
                <a:cs typeface="Times New Roman"/>
              </a:rPr>
              <a:t>в</a:t>
            </a:r>
            <a:r>
              <a:rPr sz="4000" spc="-5" dirty="0">
                <a:latin typeface="Times New Roman"/>
                <a:cs typeface="Times New Roman"/>
              </a:rPr>
              <a:t>ана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5" dirty="0">
                <a:latin typeface="Times New Roman"/>
                <a:cs typeface="Times New Roman"/>
              </a:rPr>
              <a:t>участь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5" dirty="0">
                <a:latin typeface="Times New Roman"/>
                <a:cs typeface="Times New Roman"/>
              </a:rPr>
              <a:t>у  донорств</a:t>
            </a:r>
            <a:r>
              <a:rPr sz="4000" dirty="0">
                <a:latin typeface="Times New Roman"/>
                <a:cs typeface="Times New Roman"/>
              </a:rPr>
              <a:t>і</a:t>
            </a:r>
            <a:r>
              <a:rPr sz="4000" spc="-5" dirty="0">
                <a:latin typeface="Times New Roman"/>
                <a:cs typeface="Times New Roman"/>
              </a:rPr>
              <a:t>,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10" dirty="0">
                <a:latin typeface="Times New Roman"/>
                <a:cs typeface="Times New Roman"/>
              </a:rPr>
              <a:t>п</a:t>
            </a:r>
            <a:r>
              <a:rPr sz="4000" spc="10" dirty="0">
                <a:latin typeface="Times New Roman"/>
                <a:cs typeface="Times New Roman"/>
              </a:rPr>
              <a:t>і</a:t>
            </a:r>
            <a:r>
              <a:rPr sz="4000" spc="-5" dirty="0">
                <a:latin typeface="Times New Roman"/>
                <a:cs typeface="Times New Roman"/>
              </a:rPr>
              <a:t>двищена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10" dirty="0">
                <a:latin typeface="Times New Roman"/>
                <a:cs typeface="Times New Roman"/>
              </a:rPr>
              <a:t>п</a:t>
            </a:r>
            <a:r>
              <a:rPr sz="4000" spc="-55" dirty="0">
                <a:latin typeface="Times New Roman"/>
                <a:cs typeface="Times New Roman"/>
              </a:rPr>
              <a:t>о</a:t>
            </a:r>
            <a:r>
              <a:rPr sz="4000" spc="40" dirty="0">
                <a:latin typeface="Times New Roman"/>
                <a:cs typeface="Times New Roman"/>
              </a:rPr>
              <a:t>т</a:t>
            </a:r>
            <a:r>
              <a:rPr sz="4000" spc="-5" dirty="0">
                <a:latin typeface="Times New Roman"/>
                <a:cs typeface="Times New Roman"/>
              </a:rPr>
              <a:t>реба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5" dirty="0">
                <a:latin typeface="Times New Roman"/>
                <a:cs typeface="Times New Roman"/>
              </a:rPr>
              <a:t>у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10" dirty="0">
                <a:latin typeface="Times New Roman"/>
                <a:cs typeface="Times New Roman"/>
              </a:rPr>
              <a:t>з</a:t>
            </a:r>
            <a:r>
              <a:rPr sz="4000" spc="30" dirty="0">
                <a:latin typeface="Times New Roman"/>
                <a:cs typeface="Times New Roman"/>
              </a:rPr>
              <a:t>а</a:t>
            </a:r>
            <a:r>
              <a:rPr sz="4000" spc="-10" dirty="0">
                <a:latin typeface="Times New Roman"/>
                <a:cs typeface="Times New Roman"/>
              </a:rPr>
              <a:t>лізі</a:t>
            </a:r>
            <a:endParaRPr sz="4000" dirty="0">
              <a:latin typeface="Times New Roman"/>
              <a:cs typeface="Times New Roman"/>
            </a:endParaRPr>
          </a:p>
          <a:p>
            <a:pPr marL="12700">
              <a:lnSpc>
                <a:spcPts val="4645"/>
              </a:lnSpc>
            </a:pPr>
            <a:r>
              <a:rPr sz="4000" spc="-10" dirty="0">
                <a:latin typeface="Times New Roman"/>
                <a:cs typeface="Times New Roman"/>
              </a:rPr>
              <a:t>тощо)</a:t>
            </a:r>
            <a:endParaRPr sz="4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10639" y="1586611"/>
            <a:ext cx="8987790" cy="3075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0">
              <a:spcBef>
                <a:spcPts val="95"/>
              </a:spcBef>
            </a:pPr>
            <a:r>
              <a:rPr sz="2800" b="1" spc="-5" dirty="0">
                <a:solidFill>
                  <a:srgbClr val="7E1F15"/>
                </a:solidFill>
                <a:latin typeface="Times New Roman"/>
                <a:cs typeface="Times New Roman"/>
              </a:rPr>
              <a:t>ІІ. </a:t>
            </a:r>
            <a:r>
              <a:rPr sz="2800" b="1" spc="-10" dirty="0">
                <a:solidFill>
                  <a:srgbClr val="7E1F15"/>
                </a:solidFill>
                <a:latin typeface="Times New Roman"/>
                <a:cs typeface="Times New Roman"/>
              </a:rPr>
              <a:t>Клінічна</a:t>
            </a:r>
            <a:r>
              <a:rPr sz="2800" b="1" spc="10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7E1F15"/>
                </a:solidFill>
                <a:latin typeface="Times New Roman"/>
                <a:cs typeface="Times New Roman"/>
              </a:rPr>
              <a:t>стадія</a:t>
            </a:r>
            <a:r>
              <a:rPr sz="2800" b="1" spc="5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7E1F15"/>
                </a:solidFill>
                <a:latin typeface="Times New Roman"/>
                <a:cs typeface="Times New Roman"/>
              </a:rPr>
              <a:t>залізодефіцитної</a:t>
            </a:r>
            <a:r>
              <a:rPr sz="2800" b="1" spc="20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7E1F15"/>
                </a:solidFill>
                <a:latin typeface="Times New Roman"/>
                <a:cs typeface="Times New Roman"/>
              </a:rPr>
              <a:t>анемії</a:t>
            </a:r>
            <a:endParaRPr sz="2800" dirty="0">
              <a:latin typeface="Times New Roman"/>
              <a:cs typeface="Times New Roman"/>
            </a:endParaRPr>
          </a:p>
          <a:p>
            <a:pPr marL="463550"/>
            <a:r>
              <a:rPr sz="2800" b="1" spc="-5" dirty="0">
                <a:latin typeface="Times New Roman"/>
                <a:cs typeface="Times New Roman"/>
              </a:rPr>
              <a:t>2.1.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Неускладнена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форма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b="1" spc="-30" dirty="0">
                <a:latin typeface="Times New Roman"/>
                <a:cs typeface="Times New Roman"/>
              </a:rPr>
              <a:t>зумовлена:</a:t>
            </a:r>
            <a:endParaRPr sz="2800" dirty="0">
              <a:latin typeface="Times New Roman"/>
              <a:cs typeface="Times New Roman"/>
            </a:endParaRPr>
          </a:p>
          <a:p>
            <a:pPr marL="12700" marR="6350" lvl="2" indent="450850">
              <a:spcBef>
                <a:spcPts val="15"/>
              </a:spcBef>
              <a:buAutoNum type="arabicPeriod"/>
              <a:tabLst>
                <a:tab pos="1327785" algn="l"/>
                <a:tab pos="1328420" algn="l"/>
                <a:tab pos="3171825" algn="l"/>
                <a:tab pos="5336540" algn="l"/>
                <a:tab pos="6830059" algn="l"/>
              </a:tabLst>
            </a:pPr>
            <a:r>
              <a:rPr sz="2400" spc="-5" dirty="0">
                <a:latin typeface="Times New Roman"/>
                <a:cs typeface="Times New Roman"/>
              </a:rPr>
              <a:t>Хронічни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и	кро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55" dirty="0">
                <a:latin typeface="Times New Roman"/>
                <a:cs typeface="Times New Roman"/>
              </a:rPr>
              <a:t>в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1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и	(хроні</a:t>
            </a:r>
            <a:r>
              <a:rPr sz="2400" spc="5" dirty="0">
                <a:latin typeface="Times New Roman"/>
                <a:cs typeface="Times New Roman"/>
              </a:rPr>
              <a:t>ч</a:t>
            </a:r>
            <a:r>
              <a:rPr sz="2400" spc="-1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</a:t>
            </a:r>
            <a:r>
              <a:rPr sz="2400" spc="-4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орагічна  </a:t>
            </a:r>
            <a:r>
              <a:rPr sz="2400" spc="-10" dirty="0">
                <a:latin typeface="Times New Roman"/>
                <a:cs typeface="Times New Roman"/>
              </a:rPr>
              <a:t>форма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залізодефіцитної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анемії);</a:t>
            </a:r>
          </a:p>
          <a:p>
            <a:pPr marL="12700" marR="5080" lvl="2" indent="450850">
              <a:buAutoNum type="arabicPeriod"/>
              <a:tabLst>
                <a:tab pos="1231265" algn="l"/>
              </a:tabLst>
            </a:pPr>
            <a:r>
              <a:rPr sz="2400" spc="-5" dirty="0">
                <a:latin typeface="Times New Roman"/>
                <a:cs typeface="Times New Roman"/>
              </a:rPr>
              <a:t>Підвищеною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потребою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залізі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(вагітність,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лактація,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період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росту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5" dirty="0">
                <a:latin typeface="Times New Roman"/>
                <a:cs typeface="Times New Roman"/>
              </a:rPr>
              <a:t>дозрівання,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 спортсменів);</a:t>
            </a:r>
            <a:endParaRPr sz="2400" dirty="0">
              <a:latin typeface="Times New Roman"/>
              <a:cs typeface="Times New Roman"/>
            </a:endParaRPr>
          </a:p>
          <a:p>
            <a:pPr marL="1301750" lvl="2" indent="-838835">
              <a:spcBef>
                <a:spcPts val="5"/>
              </a:spcBef>
              <a:buAutoNum type="arabicPeriod"/>
              <a:tabLst>
                <a:tab pos="1301750" algn="l"/>
                <a:tab pos="1302385" algn="l"/>
              </a:tabLst>
            </a:pPr>
            <a:r>
              <a:rPr sz="2400" spc="-5" dirty="0">
                <a:latin typeface="Times New Roman"/>
                <a:cs typeface="Times New Roman"/>
              </a:rPr>
              <a:t>Недостатній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початковий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рівень </a:t>
            </a:r>
            <a:r>
              <a:rPr sz="2400" dirty="0">
                <a:latin typeface="Times New Roman"/>
                <a:cs typeface="Times New Roman"/>
              </a:rPr>
              <a:t>заліза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організмі;</a:t>
            </a:r>
            <a:endParaRPr sz="2400" dirty="0">
              <a:latin typeface="Times New Roman"/>
              <a:cs typeface="Times New Roman"/>
            </a:endParaRPr>
          </a:p>
          <a:p>
            <a:pPr marL="1408430" lvl="2" indent="-945515">
              <a:buAutoNum type="arabicPeriod"/>
              <a:tabLst>
                <a:tab pos="1408430" algn="l"/>
                <a:tab pos="1409065" algn="l"/>
                <a:tab pos="3550285" algn="l"/>
                <a:tab pos="5284470" algn="l"/>
                <a:tab pos="6294120" algn="l"/>
                <a:tab pos="6706870" algn="l"/>
                <a:tab pos="8191500" algn="l"/>
              </a:tabLst>
            </a:pP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-40" dirty="0">
                <a:latin typeface="Times New Roman"/>
                <a:cs typeface="Times New Roman"/>
              </a:rPr>
              <a:t>е</a:t>
            </a:r>
            <a:r>
              <a:rPr sz="2400" spc="10" dirty="0">
                <a:latin typeface="Times New Roman"/>
                <a:cs typeface="Times New Roman"/>
              </a:rPr>
              <a:t>д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тн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ою	р</a:t>
            </a:r>
            <a:r>
              <a:rPr sz="2400" spc="20" dirty="0">
                <a:latin typeface="Times New Roman"/>
                <a:cs typeface="Times New Roman"/>
              </a:rPr>
              <a:t>е</a:t>
            </a:r>
            <a:r>
              <a:rPr sz="2400" spc="-15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орбці</a:t>
            </a:r>
            <a:r>
              <a:rPr sz="2400" spc="-15" dirty="0">
                <a:latin typeface="Times New Roman"/>
                <a:cs typeface="Times New Roman"/>
              </a:rPr>
              <a:t>є</a:t>
            </a:r>
            <a:r>
              <a:rPr sz="2400" dirty="0">
                <a:latin typeface="Times New Roman"/>
                <a:cs typeface="Times New Roman"/>
              </a:rPr>
              <a:t>ю	з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іза	у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равн</a:t>
            </a:r>
            <a:r>
              <a:rPr sz="2400" spc="-55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у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ра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spc="-2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10640" y="4636771"/>
            <a:ext cx="75533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(агастральні,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пострезекційні </a:t>
            </a:r>
            <a:r>
              <a:rPr sz="2400" dirty="0">
                <a:latin typeface="Times New Roman"/>
                <a:cs typeface="Times New Roman"/>
              </a:rPr>
              <a:t>стани);</a:t>
            </a:r>
          </a:p>
          <a:p>
            <a:pPr marL="463550">
              <a:tabLst>
                <a:tab pos="1582420" algn="l"/>
                <a:tab pos="3310890" algn="l"/>
                <a:tab pos="4996815" algn="l"/>
                <a:tab pos="5297170" algn="l"/>
                <a:tab pos="6789420" algn="l"/>
              </a:tabLst>
            </a:pPr>
            <a:r>
              <a:rPr sz="2400" spc="-5" dirty="0">
                <a:latin typeface="Times New Roman"/>
                <a:cs typeface="Times New Roman"/>
              </a:rPr>
              <a:t>1.1.5</a:t>
            </a:r>
            <a:r>
              <a:rPr sz="2400" dirty="0">
                <a:latin typeface="Times New Roman"/>
                <a:cs typeface="Times New Roman"/>
              </a:rPr>
              <a:t>.	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-50" dirty="0">
                <a:latin typeface="Times New Roman"/>
                <a:cs typeface="Times New Roman"/>
              </a:rPr>
              <a:t>р</a:t>
            </a:r>
            <a:r>
              <a:rPr sz="2400" spc="1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шення	</a:t>
            </a:r>
            <a:r>
              <a:rPr sz="2400" spc="2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ранспо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у	і	</a:t>
            </a:r>
            <a:r>
              <a:rPr sz="2400" spc="1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тилі</a:t>
            </a:r>
            <a:r>
              <a:rPr sz="2400" spc="-15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ац</a:t>
            </a:r>
            <a:r>
              <a:rPr sz="2400" spc="-10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ї	з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іза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55277" y="5002226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57580" algn="l"/>
              </a:tabLst>
            </a:pP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-1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5" dirty="0">
                <a:latin typeface="Times New Roman"/>
                <a:cs typeface="Times New Roman"/>
              </a:rPr>
              <a:t>п</a:t>
            </a:r>
            <a:r>
              <a:rPr sz="2400" spc="-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-	</a:t>
            </a:r>
            <a:r>
              <a:rPr sz="2400" spc="1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0639" y="5368544"/>
            <a:ext cx="72453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атрансферимія,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ензимопатії,</a:t>
            </a:r>
            <a:r>
              <a:rPr sz="2400" spc="-15" dirty="0">
                <a:latin typeface="Times New Roman"/>
                <a:cs typeface="Times New Roman"/>
              </a:rPr>
              <a:t> аутоімунні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процеси </a:t>
            </a:r>
            <a:r>
              <a:rPr sz="2400" spc="-10" dirty="0">
                <a:latin typeface="Times New Roman"/>
                <a:cs typeface="Times New Roman"/>
              </a:rPr>
              <a:t>тощо);</a:t>
            </a:r>
            <a:endParaRPr sz="2400" dirty="0">
              <a:latin typeface="Times New Roman"/>
              <a:cs typeface="Times New Roman"/>
            </a:endParaRPr>
          </a:p>
          <a:p>
            <a:pPr marL="463550">
              <a:tabLst>
                <a:tab pos="1377950" algn="l"/>
              </a:tabLst>
            </a:pPr>
            <a:r>
              <a:rPr sz="2400" dirty="0">
                <a:latin typeface="Times New Roman"/>
                <a:cs typeface="Times New Roman"/>
              </a:rPr>
              <a:t>1.1.6.	</a:t>
            </a:r>
            <a:r>
              <a:rPr sz="2400" spc="-5" dirty="0">
                <a:latin typeface="Times New Roman"/>
                <a:cs typeface="Times New Roman"/>
              </a:rPr>
              <a:t>Недостатнім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вмістом</a:t>
            </a:r>
            <a:r>
              <a:rPr sz="2400" dirty="0">
                <a:latin typeface="Times New Roman"/>
                <a:cs typeface="Times New Roman"/>
              </a:rPr>
              <a:t> заліза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їжі;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02739" y="248157"/>
            <a:ext cx="8989060" cy="59375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>
              <a:spcBef>
                <a:spcPts val="100"/>
              </a:spcBef>
            </a:pPr>
            <a:r>
              <a:rPr sz="3200" b="1" spc="-35" dirty="0">
                <a:solidFill>
                  <a:srgbClr val="7E1F15"/>
                </a:solidFill>
                <a:latin typeface="Times New Roman"/>
                <a:cs typeface="Times New Roman"/>
              </a:rPr>
              <a:t>Ускладнена</a:t>
            </a:r>
            <a:r>
              <a:rPr sz="3200" b="1" spc="-5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7E1F15"/>
                </a:solidFill>
                <a:latin typeface="Times New Roman"/>
                <a:cs typeface="Times New Roman"/>
              </a:rPr>
              <a:t>форма,</a:t>
            </a:r>
            <a:r>
              <a:rPr sz="3200" b="1" spc="-50" dirty="0">
                <a:solidFill>
                  <a:srgbClr val="7E1F15"/>
                </a:solidFill>
                <a:latin typeface="Times New Roman"/>
                <a:cs typeface="Times New Roman"/>
              </a:rPr>
              <a:t> </a:t>
            </a:r>
            <a:r>
              <a:rPr sz="3200" b="1" spc="-30" dirty="0">
                <a:solidFill>
                  <a:srgbClr val="7E1F15"/>
                </a:solidFill>
                <a:latin typeface="Times New Roman"/>
                <a:cs typeface="Times New Roman"/>
              </a:rPr>
              <a:t>зумовлена </a:t>
            </a:r>
            <a:r>
              <a:rPr sz="3200" b="1" dirty="0">
                <a:solidFill>
                  <a:srgbClr val="7E1F15"/>
                </a:solidFill>
                <a:latin typeface="Times New Roman"/>
                <a:cs typeface="Times New Roman"/>
              </a:rPr>
              <a:t>причинами:</a:t>
            </a:r>
            <a:endParaRPr sz="32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527050" marR="5080" lvl="2" indent="-514350" algn="just">
              <a:spcBef>
                <a:spcPts val="5"/>
              </a:spcBef>
              <a:buFont typeface="+mj-lt"/>
              <a:buAutoNum type="arabicPeriod"/>
              <a:tabLst>
                <a:tab pos="1759585" algn="l"/>
              </a:tabLst>
            </a:pPr>
            <a:r>
              <a:rPr sz="3200" spc="-5" dirty="0">
                <a:latin typeface="Times New Roman"/>
                <a:cs typeface="Times New Roman"/>
              </a:rPr>
              <a:t>Анемічною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гіпоксією</a:t>
            </a:r>
            <a:r>
              <a:rPr sz="3200" spc="77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(прояви:</a:t>
            </a:r>
            <a:r>
              <a:rPr sz="3200" spc="-5" dirty="0">
                <a:latin typeface="Times New Roman"/>
                <a:cs typeface="Times New Roman"/>
              </a:rPr>
              <a:t> легкі, 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середні</a:t>
            </a:r>
            <a:r>
              <a:rPr sz="3200" dirty="0">
                <a:latin typeface="Times New Roman"/>
                <a:cs typeface="Times New Roman"/>
              </a:rPr>
              <a:t> і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тяжкі,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тяжкі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з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дистрофічними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змінами 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органів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–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гіпоксична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міокардіодистрофія, 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енцефалопатія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тощо);</a:t>
            </a:r>
            <a:endParaRPr sz="3200" dirty="0">
              <a:latin typeface="Times New Roman"/>
              <a:cs typeface="Times New Roman"/>
            </a:endParaRPr>
          </a:p>
          <a:p>
            <a:pPr marL="527050" marR="5080" lvl="2" indent="-514350" algn="just">
              <a:spcBef>
                <a:spcPts val="5"/>
              </a:spcBef>
              <a:buFont typeface="+mj-lt"/>
              <a:buAutoNum type="arabicPeriod"/>
              <a:tabLst>
                <a:tab pos="1809750" algn="l"/>
              </a:tabLst>
            </a:pPr>
            <a:r>
              <a:rPr sz="3200" dirty="0">
                <a:latin typeface="Times New Roman"/>
                <a:cs typeface="Times New Roman"/>
              </a:rPr>
              <a:t>Сидеропенічним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синдромом</a:t>
            </a:r>
            <a:r>
              <a:rPr sz="3200" spc="-10" dirty="0">
                <a:latin typeface="Times New Roman"/>
                <a:cs typeface="Times New Roman"/>
              </a:rPr>
              <a:t> (прояви: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неврологічні</a:t>
            </a:r>
            <a:r>
              <a:rPr sz="3200" dirty="0">
                <a:latin typeface="Times New Roman"/>
                <a:cs typeface="Times New Roman"/>
              </a:rPr>
              <a:t> розлади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емоційної</a:t>
            </a:r>
            <a:r>
              <a:rPr sz="3200" spc="5" dirty="0">
                <a:latin typeface="Times New Roman"/>
                <a:cs typeface="Times New Roman"/>
              </a:rPr>
              <a:t> сфери, 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spc="-70" dirty="0">
                <a:latin typeface="Times New Roman"/>
                <a:cs typeface="Times New Roman"/>
              </a:rPr>
              <a:t>смаку, 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114" dirty="0">
                <a:latin typeface="Times New Roman"/>
                <a:cs typeface="Times New Roman"/>
              </a:rPr>
              <a:t>нюху, </a:t>
            </a:r>
            <a:r>
              <a:rPr sz="3200" spc="-10" dirty="0">
                <a:latin typeface="Times New Roman"/>
                <a:cs typeface="Times New Roman"/>
              </a:rPr>
              <a:t>дизуричні </a:t>
            </a:r>
            <a:r>
              <a:rPr sz="3200" dirty="0">
                <a:latin typeface="Times New Roman"/>
                <a:cs typeface="Times New Roman"/>
              </a:rPr>
              <a:t>розлади, </a:t>
            </a:r>
            <a:r>
              <a:rPr sz="3200" spc="-10" dirty="0">
                <a:latin typeface="Times New Roman"/>
                <a:cs typeface="Times New Roman"/>
              </a:rPr>
              <a:t>зміни слизової оболонки </a:t>
            </a:r>
            <a:r>
              <a:rPr sz="3200" spc="-5" dirty="0">
                <a:latin typeface="Times New Roman"/>
                <a:cs typeface="Times New Roman"/>
              </a:rPr>
              <a:t> травного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тракту,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шкіри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і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її </a:t>
            </a:r>
            <a:r>
              <a:rPr sz="3200" spc="-20" dirty="0">
                <a:latin typeface="Times New Roman"/>
                <a:cs typeface="Times New Roman"/>
              </a:rPr>
              <a:t>додатків,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склер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 err="1">
                <a:latin typeface="Times New Roman"/>
                <a:cs typeface="Times New Roman"/>
              </a:rPr>
              <a:t>тощо</a:t>
            </a:r>
            <a:r>
              <a:rPr sz="3200" spc="-5" dirty="0">
                <a:latin typeface="Times New Roman"/>
                <a:cs typeface="Times New Roman"/>
              </a:rPr>
              <a:t>);</a:t>
            </a:r>
            <a:endParaRPr lang="uk-UA" sz="3200" dirty="0">
              <a:latin typeface="Times New Roman"/>
              <a:cs typeface="Times New Roman"/>
            </a:endParaRPr>
          </a:p>
          <a:p>
            <a:pPr marL="527050" marR="5080" lvl="2" indent="-514350" algn="just">
              <a:spcBef>
                <a:spcPts val="5"/>
              </a:spcBef>
              <a:buFont typeface="+mj-lt"/>
              <a:buAutoNum type="arabicPeriod"/>
              <a:tabLst>
                <a:tab pos="1809750" algn="l"/>
              </a:tabLst>
            </a:pPr>
            <a:r>
              <a:rPr sz="3200" spc="-5" dirty="0" err="1">
                <a:latin typeface="Times New Roman"/>
                <a:cs typeface="Times New Roman"/>
              </a:rPr>
              <a:t>Метаболічною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ендогенною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інтоксикацією.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99885" y="334060"/>
            <a:ext cx="8911687" cy="1280890"/>
          </a:xfrm>
          <a:prstGeom prst="rect">
            <a:avLst/>
          </a:prstGeom>
        </p:spPr>
        <p:txBody>
          <a:bodyPr vert="horz" wrap="square" lIns="0" tIns="156914" rIns="0" bIns="0" rtlCol="0" anchor="t">
            <a:spAutoFit/>
          </a:bodyPr>
          <a:lstStyle/>
          <a:p>
            <a:pPr marL="1054100" marR="5080" indent="584835">
              <a:spcBef>
                <a:spcPts val="95"/>
              </a:spcBef>
            </a:pPr>
            <a:r>
              <a:rPr spc="-5" dirty="0">
                <a:solidFill>
                  <a:srgbClr val="000000"/>
                </a:solidFill>
              </a:rPr>
              <a:t>ІІІ. </a:t>
            </a:r>
            <a:r>
              <a:rPr spc="-5" dirty="0"/>
              <a:t>Змішані </a:t>
            </a:r>
            <a:r>
              <a:rPr spc="-20" dirty="0"/>
              <a:t>форми </a:t>
            </a:r>
            <a:r>
              <a:rPr spc="-15" dirty="0"/>
              <a:t> </a:t>
            </a:r>
            <a:r>
              <a:rPr spc="-10" dirty="0"/>
              <a:t>залізодефіцитної </a:t>
            </a:r>
            <a:r>
              <a:rPr sz="3200" dirty="0"/>
              <a:t>анемії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2975" y="1620138"/>
            <a:ext cx="541528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50850">
              <a:spcBef>
                <a:spcPts val="105"/>
              </a:spcBef>
              <a:tabLst>
                <a:tab pos="3502660" algn="l"/>
                <a:tab pos="4131945" algn="l"/>
                <a:tab pos="5128895" algn="l"/>
              </a:tabLst>
            </a:pPr>
            <a:r>
              <a:rPr sz="3200" spc="-5" dirty="0">
                <a:latin typeface="Times New Roman"/>
                <a:cs typeface="Times New Roman"/>
              </a:rPr>
              <a:t>1.1.Диморфна		</a:t>
            </a:r>
            <a:r>
              <a:rPr sz="3200" dirty="0">
                <a:latin typeface="Times New Roman"/>
                <a:cs typeface="Times New Roman"/>
              </a:rPr>
              <a:t>анемія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з</a:t>
            </a:r>
            <a:r>
              <a:rPr sz="3200" spc="15" dirty="0">
                <a:latin typeface="Times New Roman"/>
                <a:cs typeface="Times New Roman"/>
              </a:rPr>
              <a:t>а</a:t>
            </a:r>
            <a:r>
              <a:rPr sz="3200" spc="-5" dirty="0">
                <a:latin typeface="Times New Roman"/>
                <a:cs typeface="Times New Roman"/>
              </a:rPr>
              <a:t>лі</a:t>
            </a:r>
            <a:r>
              <a:rPr sz="3200" spc="-40" dirty="0">
                <a:latin typeface="Times New Roman"/>
                <a:cs typeface="Times New Roman"/>
              </a:rPr>
              <a:t>з</a:t>
            </a:r>
            <a:r>
              <a:rPr sz="3200" spc="-90" dirty="0">
                <a:latin typeface="Times New Roman"/>
                <a:cs typeface="Times New Roman"/>
              </a:rPr>
              <a:t>о</a:t>
            </a:r>
            <a:r>
              <a:rPr sz="3200" dirty="0">
                <a:latin typeface="Times New Roman"/>
                <a:cs typeface="Times New Roman"/>
              </a:rPr>
              <a:t>д</a:t>
            </a:r>
            <a:r>
              <a:rPr sz="3200" spc="35" dirty="0">
                <a:latin typeface="Times New Roman"/>
                <a:cs typeface="Times New Roman"/>
              </a:rPr>
              <a:t>е</a:t>
            </a:r>
            <a:r>
              <a:rPr sz="3200" dirty="0">
                <a:latin typeface="Times New Roman"/>
                <a:cs typeface="Times New Roman"/>
              </a:rPr>
              <a:t>фіцитної	анем</a:t>
            </a:r>
            <a:r>
              <a:rPr sz="3200" spc="-15" dirty="0">
                <a:latin typeface="Times New Roman"/>
                <a:cs typeface="Times New Roman"/>
              </a:rPr>
              <a:t>і</a:t>
            </a:r>
            <a:r>
              <a:rPr sz="3200" dirty="0">
                <a:latin typeface="Times New Roman"/>
                <a:cs typeface="Times New Roman"/>
              </a:rPr>
              <a:t>ї	</a:t>
            </a:r>
            <a:r>
              <a:rPr sz="3200" spc="-5" dirty="0">
                <a:latin typeface="Times New Roman"/>
                <a:cs typeface="Times New Roman"/>
              </a:rPr>
              <a:t>із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28558" y="1620138"/>
            <a:ext cx="261239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55880" indent="541020">
              <a:spcBef>
                <a:spcPts val="105"/>
              </a:spcBef>
              <a:tabLst>
                <a:tab pos="1871980" algn="l"/>
              </a:tabLst>
            </a:pPr>
            <a:r>
              <a:rPr sz="3200" spc="-10" dirty="0">
                <a:latin typeface="Times New Roman"/>
                <a:cs typeface="Times New Roman"/>
              </a:rPr>
              <a:t>(</a:t>
            </a:r>
            <a:r>
              <a:rPr sz="3200" spc="-5" dirty="0">
                <a:latin typeface="Times New Roman"/>
                <a:cs typeface="Times New Roman"/>
              </a:rPr>
              <a:t>поєдна</a:t>
            </a:r>
            <a:r>
              <a:rPr sz="3200" spc="-15" dirty="0">
                <a:latin typeface="Times New Roman"/>
                <a:cs typeface="Times New Roman"/>
              </a:rPr>
              <a:t>н</a:t>
            </a:r>
            <a:r>
              <a:rPr sz="3200" spc="-5" dirty="0">
                <a:latin typeface="Times New Roman"/>
                <a:cs typeface="Times New Roman"/>
              </a:rPr>
              <a:t>ня  ві</a:t>
            </a:r>
            <a:r>
              <a:rPr sz="3200" spc="30" dirty="0">
                <a:latin typeface="Times New Roman"/>
                <a:cs typeface="Times New Roman"/>
              </a:rPr>
              <a:t>т</a:t>
            </a:r>
            <a:r>
              <a:rPr sz="3200" dirty="0">
                <a:latin typeface="Times New Roman"/>
                <a:cs typeface="Times New Roman"/>
              </a:rPr>
              <a:t>амін	</a:t>
            </a:r>
            <a:r>
              <a:rPr sz="3200" spc="-5" dirty="0">
                <a:latin typeface="Times New Roman"/>
                <a:cs typeface="Times New Roman"/>
              </a:rPr>
              <a:t>В</a:t>
            </a:r>
            <a:r>
              <a:rPr sz="3150" spc="22" baseline="-25132" dirty="0">
                <a:latin typeface="Times New Roman"/>
                <a:cs typeface="Times New Roman"/>
              </a:rPr>
              <a:t>1</a:t>
            </a:r>
            <a:r>
              <a:rPr sz="3150" baseline="-25132" dirty="0">
                <a:latin typeface="Times New Roman"/>
                <a:cs typeface="Times New Roman"/>
              </a:rPr>
              <a:t>2</a:t>
            </a:r>
            <a:r>
              <a:rPr sz="3200" dirty="0">
                <a:latin typeface="Times New Roman"/>
                <a:cs typeface="Times New Roman"/>
              </a:rPr>
              <a:t>-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2976" y="2595195"/>
            <a:ext cx="8477885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5" dirty="0">
                <a:latin typeface="Times New Roman"/>
                <a:cs typeface="Times New Roman"/>
              </a:rPr>
              <a:t>дефіцитною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анемією);</a:t>
            </a:r>
            <a:endParaRPr sz="3200">
              <a:latin typeface="Times New Roman"/>
              <a:cs typeface="Times New Roman"/>
            </a:endParaRPr>
          </a:p>
          <a:p>
            <a:pPr marL="12700" marR="5080" lvl="1" indent="450850">
              <a:buAutoNum type="arabicPeriod" startAt="2"/>
              <a:tabLst>
                <a:tab pos="1382395" algn="l"/>
                <a:tab pos="1383030" algn="l"/>
                <a:tab pos="3588385" algn="l"/>
                <a:tab pos="6822440" algn="l"/>
                <a:tab pos="8191500" algn="l"/>
              </a:tabLst>
            </a:pPr>
            <a:r>
              <a:rPr sz="3200" spc="-5" dirty="0">
                <a:latin typeface="Times New Roman"/>
                <a:cs typeface="Times New Roman"/>
              </a:rPr>
              <a:t>П</a:t>
            </a:r>
            <a:r>
              <a:rPr sz="3200" spc="-15" dirty="0">
                <a:latin typeface="Times New Roman"/>
                <a:cs typeface="Times New Roman"/>
              </a:rPr>
              <a:t>о</a:t>
            </a:r>
            <a:r>
              <a:rPr sz="3200" spc="-5" dirty="0">
                <a:latin typeface="Times New Roman"/>
                <a:cs typeface="Times New Roman"/>
              </a:rPr>
              <a:t>єдна</a:t>
            </a:r>
            <a:r>
              <a:rPr sz="3200" spc="5" dirty="0">
                <a:latin typeface="Times New Roman"/>
                <a:cs typeface="Times New Roman"/>
              </a:rPr>
              <a:t>н</a:t>
            </a:r>
            <a:r>
              <a:rPr sz="3200" spc="-5" dirty="0">
                <a:latin typeface="Times New Roman"/>
                <a:cs typeface="Times New Roman"/>
              </a:rPr>
              <a:t>н</a:t>
            </a:r>
            <a:r>
              <a:rPr sz="3200" dirty="0">
                <a:latin typeface="Times New Roman"/>
                <a:cs typeface="Times New Roman"/>
              </a:rPr>
              <a:t>я	</a:t>
            </a:r>
            <a:r>
              <a:rPr sz="3200" spc="-5" dirty="0">
                <a:latin typeface="Times New Roman"/>
                <a:cs typeface="Times New Roman"/>
              </a:rPr>
              <a:t>з</a:t>
            </a:r>
            <a:r>
              <a:rPr sz="3200" spc="15" dirty="0">
                <a:latin typeface="Times New Roman"/>
                <a:cs typeface="Times New Roman"/>
              </a:rPr>
              <a:t>а</a:t>
            </a:r>
            <a:r>
              <a:rPr sz="3200" spc="-5" dirty="0">
                <a:latin typeface="Times New Roman"/>
                <a:cs typeface="Times New Roman"/>
              </a:rPr>
              <a:t>лі</a:t>
            </a:r>
            <a:r>
              <a:rPr sz="3200" spc="-40" dirty="0">
                <a:latin typeface="Times New Roman"/>
                <a:cs typeface="Times New Roman"/>
              </a:rPr>
              <a:t>з</a:t>
            </a:r>
            <a:r>
              <a:rPr sz="3200" spc="-90" dirty="0">
                <a:latin typeface="Times New Roman"/>
                <a:cs typeface="Times New Roman"/>
              </a:rPr>
              <a:t>о</a:t>
            </a:r>
            <a:r>
              <a:rPr sz="3200" dirty="0">
                <a:latin typeface="Times New Roman"/>
                <a:cs typeface="Times New Roman"/>
              </a:rPr>
              <a:t>д</a:t>
            </a:r>
            <a:r>
              <a:rPr sz="3200" spc="35" dirty="0">
                <a:latin typeface="Times New Roman"/>
                <a:cs typeface="Times New Roman"/>
              </a:rPr>
              <a:t>е</a:t>
            </a:r>
            <a:r>
              <a:rPr sz="3200" dirty="0">
                <a:latin typeface="Times New Roman"/>
                <a:cs typeface="Times New Roman"/>
              </a:rPr>
              <a:t>фіцитної	ане</a:t>
            </a:r>
            <a:r>
              <a:rPr sz="3200" spc="-15" dirty="0">
                <a:latin typeface="Times New Roman"/>
                <a:cs typeface="Times New Roman"/>
              </a:rPr>
              <a:t>м</a:t>
            </a:r>
            <a:r>
              <a:rPr sz="3200" dirty="0">
                <a:latin typeface="Times New Roman"/>
                <a:cs typeface="Times New Roman"/>
              </a:rPr>
              <a:t>ії	</a:t>
            </a:r>
            <a:r>
              <a:rPr sz="3200" spc="-5" dirty="0">
                <a:latin typeface="Times New Roman"/>
                <a:cs typeface="Times New Roman"/>
              </a:rPr>
              <a:t>із  дефіцитом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вітамінів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(груп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В, </a:t>
            </a:r>
            <a:r>
              <a:rPr sz="3200" dirty="0">
                <a:latin typeface="Times New Roman"/>
                <a:cs typeface="Times New Roman"/>
              </a:rPr>
              <a:t>Е,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С);</a:t>
            </a:r>
            <a:endParaRPr sz="3200">
              <a:latin typeface="Times New Roman"/>
              <a:cs typeface="Times New Roman"/>
            </a:endParaRPr>
          </a:p>
          <a:p>
            <a:pPr marL="12700" marR="5080" lvl="1" indent="450850">
              <a:buAutoNum type="arabicPeriod" startAt="2"/>
              <a:tabLst>
                <a:tab pos="1382395" algn="l"/>
                <a:tab pos="1383030" algn="l"/>
                <a:tab pos="3588385" algn="l"/>
                <a:tab pos="6822440" algn="l"/>
                <a:tab pos="8191500" algn="l"/>
              </a:tabLst>
            </a:pPr>
            <a:r>
              <a:rPr sz="3200" spc="-5" dirty="0">
                <a:latin typeface="Times New Roman"/>
                <a:cs typeface="Times New Roman"/>
              </a:rPr>
              <a:t>П</a:t>
            </a:r>
            <a:r>
              <a:rPr sz="3200" spc="-15" dirty="0">
                <a:latin typeface="Times New Roman"/>
                <a:cs typeface="Times New Roman"/>
              </a:rPr>
              <a:t>о</a:t>
            </a:r>
            <a:r>
              <a:rPr sz="3200" spc="-5" dirty="0">
                <a:latin typeface="Times New Roman"/>
                <a:cs typeface="Times New Roman"/>
              </a:rPr>
              <a:t>єднан</a:t>
            </a:r>
            <a:r>
              <a:rPr sz="3200" spc="5" dirty="0">
                <a:latin typeface="Times New Roman"/>
                <a:cs typeface="Times New Roman"/>
              </a:rPr>
              <a:t>н</a:t>
            </a:r>
            <a:r>
              <a:rPr sz="3200" dirty="0">
                <a:latin typeface="Times New Roman"/>
                <a:cs typeface="Times New Roman"/>
              </a:rPr>
              <a:t>я	</a:t>
            </a:r>
            <a:r>
              <a:rPr sz="3200" spc="-5" dirty="0">
                <a:latin typeface="Times New Roman"/>
                <a:cs typeface="Times New Roman"/>
              </a:rPr>
              <a:t>з</a:t>
            </a:r>
            <a:r>
              <a:rPr sz="3200" spc="15" dirty="0">
                <a:latin typeface="Times New Roman"/>
                <a:cs typeface="Times New Roman"/>
              </a:rPr>
              <a:t>а</a:t>
            </a:r>
            <a:r>
              <a:rPr sz="3200" spc="-5" dirty="0">
                <a:latin typeface="Times New Roman"/>
                <a:cs typeface="Times New Roman"/>
              </a:rPr>
              <a:t>лі</a:t>
            </a:r>
            <a:r>
              <a:rPr sz="3200" spc="-40" dirty="0">
                <a:latin typeface="Times New Roman"/>
                <a:cs typeface="Times New Roman"/>
              </a:rPr>
              <a:t>з</a:t>
            </a:r>
            <a:r>
              <a:rPr sz="3200" spc="-90" dirty="0">
                <a:latin typeface="Times New Roman"/>
                <a:cs typeface="Times New Roman"/>
              </a:rPr>
              <a:t>о</a:t>
            </a:r>
            <a:r>
              <a:rPr sz="3200" dirty="0">
                <a:latin typeface="Times New Roman"/>
                <a:cs typeface="Times New Roman"/>
              </a:rPr>
              <a:t>д</a:t>
            </a:r>
            <a:r>
              <a:rPr sz="3200" spc="35" dirty="0">
                <a:latin typeface="Times New Roman"/>
                <a:cs typeface="Times New Roman"/>
              </a:rPr>
              <a:t>е</a:t>
            </a:r>
            <a:r>
              <a:rPr sz="3200" dirty="0">
                <a:latin typeface="Times New Roman"/>
                <a:cs typeface="Times New Roman"/>
              </a:rPr>
              <a:t>фіцит</a:t>
            </a:r>
            <a:r>
              <a:rPr sz="3200" spc="-15" dirty="0">
                <a:latin typeface="Times New Roman"/>
                <a:cs typeface="Times New Roman"/>
              </a:rPr>
              <a:t>н</a:t>
            </a:r>
            <a:r>
              <a:rPr sz="3200" dirty="0">
                <a:latin typeface="Times New Roman"/>
                <a:cs typeface="Times New Roman"/>
              </a:rPr>
              <a:t>ої	ане</a:t>
            </a:r>
            <a:r>
              <a:rPr sz="3200" spc="-20" dirty="0">
                <a:latin typeface="Times New Roman"/>
                <a:cs typeface="Times New Roman"/>
              </a:rPr>
              <a:t>м</a:t>
            </a:r>
            <a:r>
              <a:rPr sz="3200" dirty="0">
                <a:latin typeface="Times New Roman"/>
                <a:cs typeface="Times New Roman"/>
              </a:rPr>
              <a:t>ії	</a:t>
            </a:r>
            <a:r>
              <a:rPr sz="3200" spc="-5" dirty="0">
                <a:latin typeface="Times New Roman"/>
                <a:cs typeface="Times New Roman"/>
              </a:rPr>
              <a:t>із  дефіцитом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мікроелементів;</a:t>
            </a:r>
            <a:endParaRPr sz="3200">
              <a:latin typeface="Times New Roman"/>
              <a:cs typeface="Times New Roman"/>
            </a:endParaRPr>
          </a:p>
          <a:p>
            <a:pPr marL="12700" marR="185420" indent="450850">
              <a:spcBef>
                <a:spcPts val="5"/>
              </a:spcBef>
            </a:pPr>
            <a:r>
              <a:rPr sz="3200" dirty="0">
                <a:latin typeface="Times New Roman"/>
                <a:cs typeface="Times New Roman"/>
              </a:rPr>
              <a:t>Полідефіцитна анемія (поєднання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залізодефіцитної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анемії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із</a:t>
            </a:r>
            <a:r>
              <a:rPr sz="3200" spc="-5" dirty="0">
                <a:latin typeface="Times New Roman"/>
                <a:cs typeface="Times New Roman"/>
              </a:rPr>
              <a:t> дефіцитом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вітамінів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і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мікроелементів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8038" y="76023"/>
            <a:ext cx="8647430" cy="3917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u="heavy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ОСНОВНІ</a:t>
            </a:r>
            <a:r>
              <a:rPr sz="2400" u="heavy" spc="-25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 </a:t>
            </a:r>
            <a:r>
              <a:rPr sz="2400" u="heavy" spc="-5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КРИТЕРІЇ</a:t>
            </a:r>
            <a:r>
              <a:rPr sz="2400" u="heavy" spc="-15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 </a:t>
            </a:r>
            <a:r>
              <a:rPr sz="2400" u="heavy" spc="-50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ЛАБОРАТОРНОЇ</a:t>
            </a:r>
            <a:r>
              <a:rPr sz="2400" u="heavy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 ДІАГНОСТИКИ</a:t>
            </a:r>
            <a:r>
              <a:rPr sz="2400" u="heavy" spc="-25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 </a:t>
            </a:r>
            <a:r>
              <a:rPr sz="2400" u="heavy" spc="-50" dirty="0">
                <a:solidFill>
                  <a:srgbClr val="54150F"/>
                </a:solidFill>
                <a:uFill>
                  <a:solidFill>
                    <a:srgbClr val="54150F"/>
                  </a:solidFill>
                </a:uFill>
              </a:rPr>
              <a:t>ЗДА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671015" y="489619"/>
            <a:ext cx="3623310" cy="906144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spcBef>
                <a:spcPts val="1000"/>
              </a:spcBef>
            </a:pPr>
            <a:r>
              <a:rPr sz="2400" b="1" spc="-15" dirty="0">
                <a:latin typeface="Times New Roman"/>
                <a:cs typeface="Times New Roman"/>
              </a:rPr>
              <a:t>Лабораторний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показник</a:t>
            </a:r>
            <a:endParaRPr sz="2400">
              <a:latin typeface="Times New Roman"/>
              <a:cs typeface="Times New Roman"/>
            </a:endParaRPr>
          </a:p>
          <a:p>
            <a:pPr marL="38735">
              <a:spcBef>
                <a:spcPts val="750"/>
              </a:spcBef>
            </a:pPr>
            <a:r>
              <a:rPr sz="2000" spc="-5" dirty="0">
                <a:latin typeface="Times New Roman"/>
                <a:cs typeface="Times New Roman"/>
              </a:rPr>
              <a:t>Морфологічні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зміни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еритроцитів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13034" y="1227202"/>
            <a:ext cx="12636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97532" y="1872234"/>
            <a:ext cx="20942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Колірний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показник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7502" y="541831"/>
            <a:ext cx="2194560" cy="166179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687705">
              <a:lnSpc>
                <a:spcPct val="101699"/>
              </a:lnSpc>
              <a:spcBef>
                <a:spcPts val="254"/>
              </a:spcBef>
            </a:pPr>
            <a:r>
              <a:rPr sz="2400" b="1" spc="-15" dirty="0">
                <a:latin typeface="Times New Roman"/>
                <a:cs typeface="Times New Roman"/>
              </a:rPr>
              <a:t>Норма 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нормоцити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68,0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%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микроцити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15,2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%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макроцити </a:t>
            </a:r>
            <a:r>
              <a:rPr sz="2000" dirty="0">
                <a:latin typeface="Times New Roman"/>
                <a:cs typeface="Times New Roman"/>
              </a:rPr>
              <a:t>– 16,8 %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0,86-1,05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7533" y="2477263"/>
            <a:ext cx="20961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Рівень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гемоглобіну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54417" y="377968"/>
            <a:ext cx="2078989" cy="243014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2700">
              <a:spcBef>
                <a:spcPts val="860"/>
              </a:spcBef>
            </a:pPr>
            <a:r>
              <a:rPr sz="2400" b="1" dirty="0">
                <a:latin typeface="Times New Roman"/>
                <a:cs typeface="Times New Roman"/>
              </a:rPr>
              <a:t>Зміни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при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ЗДА</a:t>
            </a:r>
            <a:endParaRPr sz="2400">
              <a:latin typeface="Times New Roman"/>
              <a:cs typeface="Times New Roman"/>
            </a:endParaRPr>
          </a:p>
          <a:p>
            <a:pPr marL="12700" marR="557530">
              <a:spcBef>
                <a:spcPts val="645"/>
              </a:spcBef>
            </a:pPr>
            <a:r>
              <a:rPr sz="2000" spc="-5" dirty="0">
                <a:latin typeface="Times New Roman"/>
                <a:cs typeface="Times New Roman"/>
              </a:rPr>
              <a:t>Микроцитоз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поєднується </a:t>
            </a:r>
            <a:r>
              <a:rPr sz="2000" dirty="0">
                <a:latin typeface="Times New Roman"/>
                <a:cs typeface="Times New Roman"/>
              </a:rPr>
              <a:t> ан</a:t>
            </a:r>
            <a:r>
              <a:rPr sz="2000" spc="-15" dirty="0">
                <a:latin typeface="Times New Roman"/>
                <a:cs typeface="Times New Roman"/>
              </a:rPr>
              <a:t>із</a:t>
            </a:r>
            <a:r>
              <a:rPr sz="2000" dirty="0">
                <a:latin typeface="Times New Roman"/>
                <a:cs typeface="Times New Roman"/>
              </a:rPr>
              <a:t>оци</a:t>
            </a:r>
            <a:r>
              <a:rPr sz="2000" spc="-3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оз</a:t>
            </a:r>
            <a:r>
              <a:rPr sz="2000" spc="-4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м,</a:t>
            </a:r>
            <a:endParaRPr sz="2000">
              <a:latin typeface="Times New Roman"/>
              <a:cs typeface="Times New Roman"/>
            </a:endParaRPr>
          </a:p>
          <a:p>
            <a:pPr marL="12700" marR="320040">
              <a:lnSpc>
                <a:spcPts val="2120"/>
              </a:lnSpc>
              <a:spcBef>
                <a:spcPts val="585"/>
              </a:spcBef>
            </a:pPr>
            <a:r>
              <a:rPr sz="2000" spc="-10" dirty="0">
                <a:latin typeface="Times New Roman"/>
                <a:cs typeface="Times New Roman"/>
              </a:rPr>
              <a:t>Гіпохромія </a:t>
            </a:r>
            <a:r>
              <a:rPr sz="2000" spc="-5" dirty="0">
                <a:latin typeface="Times New Roman"/>
                <a:cs typeface="Times New Roman"/>
              </a:rPr>
              <a:t> пойк</a:t>
            </a:r>
            <a:r>
              <a:rPr sz="2000" spc="-1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лоц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-25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оз</a:t>
            </a:r>
            <a:r>
              <a:rPr sz="2000" spc="-4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220"/>
              </a:spcBef>
            </a:pPr>
            <a:r>
              <a:rPr sz="2000" spc="-5" dirty="0">
                <a:latin typeface="Times New Roman"/>
                <a:cs typeface="Times New Roman"/>
              </a:rPr>
              <a:t>Знижений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97532" y="3254502"/>
            <a:ext cx="604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М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67502" y="2477263"/>
            <a:ext cx="2000250" cy="1108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Жінки &lt; </a:t>
            </a:r>
            <a:r>
              <a:rPr sz="2000" spc="5" dirty="0">
                <a:latin typeface="Times New Roman"/>
                <a:cs typeface="Times New Roman"/>
              </a:rPr>
              <a:t>120 </a:t>
            </a:r>
            <a:r>
              <a:rPr sz="2000" spc="-10" dirty="0">
                <a:latin typeface="Times New Roman"/>
                <a:cs typeface="Times New Roman"/>
              </a:rPr>
              <a:t>г/л </a:t>
            </a:r>
            <a:r>
              <a:rPr sz="2000" spc="-5" dirty="0">
                <a:latin typeface="Times New Roman"/>
                <a:cs typeface="Times New Roman"/>
              </a:rPr>
              <a:t> чоловіки–&lt;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130г/л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1315"/>
              </a:spcBef>
            </a:pPr>
            <a:r>
              <a:rPr sz="2000" dirty="0">
                <a:latin typeface="Times New Roman"/>
                <a:cs typeface="Times New Roman"/>
              </a:rPr>
              <a:t>27-31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54416" y="3254502"/>
            <a:ext cx="1424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Менше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27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7532" y="3859530"/>
            <a:ext cx="7747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М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spc="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С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67502" y="3859530"/>
            <a:ext cx="89344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33-37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54417" y="3859530"/>
            <a:ext cx="13976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Менше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33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97532" y="4464178"/>
            <a:ext cx="6045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МС</a:t>
            </a:r>
            <a:r>
              <a:rPr sz="2000" dirty="0"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67502" y="4464178"/>
            <a:ext cx="10883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latin typeface="Times New Roman"/>
                <a:cs typeface="Times New Roman"/>
              </a:rPr>
              <a:t>80-100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55" dirty="0">
                <a:latin typeface="Times New Roman"/>
                <a:cs typeface="Times New Roman"/>
              </a:rPr>
              <a:t>фл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54416" y="4464178"/>
            <a:ext cx="11176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Зни</a:t>
            </a:r>
            <a:r>
              <a:rPr sz="2000" spc="-35" dirty="0">
                <a:latin typeface="Times New Roman"/>
                <a:cs typeface="Times New Roman"/>
              </a:rPr>
              <a:t>ж</a:t>
            </a:r>
            <a:r>
              <a:rPr sz="2000" dirty="0">
                <a:latin typeface="Times New Roman"/>
                <a:cs typeface="Times New Roman"/>
              </a:rPr>
              <a:t>ен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97532" y="5068952"/>
            <a:ext cx="6197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RDW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67503" y="5068952"/>
            <a:ext cx="12655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11,5-14,5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54416" y="5068952"/>
            <a:ext cx="13131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Збіл</a:t>
            </a:r>
            <a:r>
              <a:rPr sz="2000" spc="-10" dirty="0">
                <a:latin typeface="Times New Roman"/>
                <a:cs typeface="Times New Roman"/>
              </a:rPr>
              <a:t>ь</a:t>
            </a:r>
            <a:r>
              <a:rPr sz="2000" dirty="0">
                <a:latin typeface="Times New Roman"/>
                <a:cs typeface="Times New Roman"/>
              </a:rPr>
              <a:t>шений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97533" y="5673954"/>
            <a:ext cx="32937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Середній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діаметр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еритроцитів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67503" y="5673954"/>
            <a:ext cx="16910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7,55±0,009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мкм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54417" y="5673954"/>
            <a:ext cx="1280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м</a:t>
            </a:r>
            <a:r>
              <a:rPr sz="2000" dirty="0">
                <a:latin typeface="Times New Roman"/>
                <a:cs typeface="Times New Roman"/>
              </a:rPr>
              <a:t>енше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97532" y="6278677"/>
            <a:ext cx="26568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Кількість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ретикулоцитів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67502" y="6278677"/>
            <a:ext cx="10744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2-10:1000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54416" y="6278677"/>
            <a:ext cx="916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latin typeface="Times New Roman"/>
                <a:cs typeface="Times New Roman"/>
              </a:rPr>
              <a:t>Без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змін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53591" y="141478"/>
            <a:ext cx="3664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Коефіцієнт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ефективного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еритропоезу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8715" y="141478"/>
            <a:ext cx="2209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0,06-0,08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·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10</a:t>
            </a:r>
            <a:r>
              <a:rPr spc="-7" baseline="25462" dirty="0">
                <a:latin typeface="Times New Roman"/>
                <a:cs typeface="Times New Roman"/>
              </a:rPr>
              <a:t>12</a:t>
            </a:r>
            <a:r>
              <a:rPr spc="179" baseline="25462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Times New Roman"/>
                <a:cs typeface="Times New Roman"/>
              </a:rPr>
              <a:t>л/добу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3591" y="730122"/>
            <a:ext cx="167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Залізо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сироватки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97343" y="141479"/>
            <a:ext cx="2242185" cy="88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644525" algn="l"/>
                <a:tab pos="1896110" algn="l"/>
              </a:tabLst>
            </a:pPr>
            <a:r>
              <a:rPr spc="-5" dirty="0">
                <a:latin typeface="Times New Roman"/>
                <a:cs typeface="Times New Roman"/>
              </a:rPr>
              <a:t>Н</a:t>
            </a:r>
            <a:r>
              <a:rPr dirty="0">
                <a:latin typeface="Times New Roman"/>
                <a:cs typeface="Times New Roman"/>
              </a:rPr>
              <a:t>е	</a:t>
            </a:r>
            <a:r>
              <a:rPr spc="-30" dirty="0">
                <a:latin typeface="Times New Roman"/>
                <a:cs typeface="Times New Roman"/>
              </a:rPr>
              <a:t>з</a:t>
            </a:r>
            <a:r>
              <a:rPr dirty="0">
                <a:latin typeface="Times New Roman"/>
                <a:cs typeface="Times New Roman"/>
              </a:rPr>
              <a:t>міне</a:t>
            </a:r>
            <a:r>
              <a:rPr spc="-5" dirty="0">
                <a:latin typeface="Times New Roman"/>
                <a:cs typeface="Times New Roman"/>
              </a:rPr>
              <a:t>н</a:t>
            </a:r>
            <a:r>
              <a:rPr spc="-10" dirty="0">
                <a:latin typeface="Times New Roman"/>
                <a:cs typeface="Times New Roman"/>
              </a:rPr>
              <a:t>и</a:t>
            </a:r>
            <a:r>
              <a:rPr dirty="0">
                <a:latin typeface="Times New Roman"/>
                <a:cs typeface="Times New Roman"/>
              </a:rPr>
              <a:t>й	або  </a:t>
            </a:r>
            <a:r>
              <a:rPr spc="-5" dirty="0">
                <a:latin typeface="Times New Roman"/>
                <a:cs typeface="Times New Roman"/>
              </a:rPr>
              <a:t>зменшений</a:t>
            </a: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315"/>
              </a:spcBef>
            </a:pPr>
            <a:r>
              <a:rPr spc="-5" dirty="0">
                <a:latin typeface="Times New Roman"/>
                <a:cs typeface="Times New Roman"/>
              </a:rPr>
              <a:t>Знижене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3591" y="1486915"/>
            <a:ext cx="3743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Загальна</a:t>
            </a:r>
            <a:r>
              <a:rPr spc="17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залізозв’язувальна</a:t>
            </a:r>
            <a:r>
              <a:rPr spc="17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здатність </a:t>
            </a:r>
            <a:r>
              <a:rPr spc="-434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сироватки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54115" y="730122"/>
            <a:ext cx="2212340" cy="1056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Жінки:12-25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мкмоль/л </a:t>
            </a:r>
            <a:r>
              <a:rPr spc="-434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чоловіки:13-30 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мкмоль/л</a:t>
            </a:r>
            <a:endParaRPr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dirty="0">
                <a:latin typeface="Times New Roman"/>
                <a:cs typeface="Times New Roman"/>
              </a:rPr>
              <a:t>30-85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мкмоль/л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97342" y="1486915"/>
            <a:ext cx="1102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Підвищена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53591" y="2243709"/>
            <a:ext cx="3743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Латентна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залізозв’язувальна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здатність </a:t>
            </a:r>
            <a:r>
              <a:rPr spc="-434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сироватки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54116" y="2243709"/>
            <a:ext cx="1979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Менше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47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мкмоль/л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7342" y="2243709"/>
            <a:ext cx="18281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Вище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47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мкмоль/л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53590" y="2999944"/>
            <a:ext cx="31788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Насичення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трансферину</a:t>
            </a:r>
            <a:r>
              <a:rPr spc="-10" dirty="0">
                <a:latin typeface="Times New Roman"/>
                <a:cs typeface="Times New Roman"/>
              </a:rPr>
              <a:t> залізом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4115" y="2999944"/>
            <a:ext cx="8064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16-50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%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97343" y="2999944"/>
            <a:ext cx="1011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Зменшене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3590" y="3589146"/>
            <a:ext cx="1979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Рівень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5" dirty="0">
                <a:latin typeface="Times New Roman"/>
                <a:cs typeface="Times New Roman"/>
              </a:rPr>
              <a:t>трансферину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4116" y="3589146"/>
            <a:ext cx="1294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2-4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мкмоль/л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97343" y="3589146"/>
            <a:ext cx="1183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Збільшений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53590" y="4178045"/>
            <a:ext cx="1911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5" dirty="0">
                <a:latin typeface="Times New Roman"/>
                <a:cs typeface="Times New Roman"/>
              </a:rPr>
              <a:t>Десфераловий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10" dirty="0">
                <a:latin typeface="Times New Roman"/>
                <a:cs typeface="Times New Roman"/>
              </a:rPr>
              <a:t>тест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4116" y="4178045"/>
            <a:ext cx="96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0,8-1,2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97343" y="4178045"/>
            <a:ext cx="1153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Змен</a:t>
            </a:r>
            <a:r>
              <a:rPr spc="5" dirty="0">
                <a:latin typeface="Times New Roman"/>
                <a:cs typeface="Times New Roman"/>
              </a:rPr>
              <a:t>ш</a:t>
            </a:r>
            <a:r>
              <a:rPr dirty="0">
                <a:latin typeface="Times New Roman"/>
                <a:cs typeface="Times New Roman"/>
              </a:rPr>
              <a:t>ений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3032" y="4766564"/>
            <a:ext cx="1814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3530" algn="l"/>
              </a:tabLst>
            </a:pPr>
            <a:r>
              <a:rPr dirty="0">
                <a:latin typeface="Times New Roman"/>
                <a:cs typeface="Times New Roman"/>
              </a:rPr>
              <a:t>в	18-89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мкмоль/л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97342" y="4766564"/>
            <a:ext cx="124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Підвищ</a:t>
            </a:r>
            <a:r>
              <a:rPr dirty="0">
                <a:latin typeface="Times New Roman"/>
                <a:cs typeface="Times New Roman"/>
              </a:rPr>
              <a:t>е</a:t>
            </a:r>
            <a:r>
              <a:rPr spc="-5" dirty="0">
                <a:latin typeface="Times New Roman"/>
                <a:cs typeface="Times New Roman"/>
              </a:rPr>
              <a:t>н</a:t>
            </a:r>
            <a:r>
              <a:rPr spc="-10" dirty="0">
                <a:latin typeface="Times New Roman"/>
                <a:cs typeface="Times New Roman"/>
              </a:rPr>
              <a:t>и</a:t>
            </a:r>
            <a:r>
              <a:rPr dirty="0">
                <a:latin typeface="Times New Roman"/>
                <a:cs typeface="Times New Roman"/>
              </a:rPr>
              <a:t>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53590" y="4766564"/>
            <a:ext cx="2965450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43965" algn="l"/>
              </a:tabLst>
            </a:pPr>
            <a:r>
              <a:rPr dirty="0">
                <a:latin typeface="Times New Roman"/>
                <a:cs typeface="Times New Roman"/>
              </a:rPr>
              <a:t>Вміст	</a:t>
            </a:r>
            <a:r>
              <a:rPr spc="-10" dirty="0">
                <a:latin typeface="Times New Roman"/>
                <a:cs typeface="Times New Roman"/>
              </a:rPr>
              <a:t>протопорфиринів</a:t>
            </a:r>
            <a:endParaRPr>
              <a:latin typeface="Times New Roman"/>
              <a:cs typeface="Times New Roman"/>
            </a:endParaRPr>
          </a:p>
          <a:p>
            <a:pPr marL="12700"/>
            <a:r>
              <a:rPr dirty="0">
                <a:latin typeface="Times New Roman"/>
                <a:cs typeface="Times New Roman"/>
              </a:rPr>
              <a:t>еритроцитах</a:t>
            </a: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315"/>
              </a:spcBef>
            </a:pPr>
            <a:r>
              <a:rPr spc="-10" dirty="0">
                <a:latin typeface="Times New Roman"/>
                <a:cs typeface="Times New Roman"/>
              </a:rPr>
              <a:t>Фарбування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на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залізо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54116" y="5355437"/>
            <a:ext cx="2284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spcBef>
                <a:spcPts val="100"/>
              </a:spcBef>
              <a:tabLst>
                <a:tab pos="400685" algn="l"/>
                <a:tab pos="1701164" algn="l"/>
              </a:tabLst>
            </a:pPr>
            <a:r>
              <a:rPr dirty="0">
                <a:latin typeface="Times New Roman"/>
                <a:cs typeface="Times New Roman"/>
              </a:rPr>
              <a:t>В	к</a:t>
            </a:r>
            <a:r>
              <a:rPr spc="-10" dirty="0">
                <a:latin typeface="Times New Roman"/>
                <a:cs typeface="Times New Roman"/>
              </a:rPr>
              <a:t>і</a:t>
            </a:r>
            <a:r>
              <a:rPr dirty="0">
                <a:latin typeface="Times New Roman"/>
                <a:cs typeface="Times New Roman"/>
              </a:rPr>
              <a:t>с</a:t>
            </a:r>
            <a:r>
              <a:rPr spc="5" dirty="0">
                <a:latin typeface="Times New Roman"/>
                <a:cs typeface="Times New Roman"/>
              </a:rPr>
              <a:t>т</a:t>
            </a:r>
            <a:r>
              <a:rPr spc="-100" dirty="0">
                <a:latin typeface="Times New Roman"/>
                <a:cs typeface="Times New Roman"/>
              </a:rPr>
              <a:t>к</a:t>
            </a:r>
            <a:r>
              <a:rPr dirty="0">
                <a:latin typeface="Times New Roman"/>
                <a:cs typeface="Times New Roman"/>
              </a:rPr>
              <a:t>о</a:t>
            </a:r>
            <a:r>
              <a:rPr spc="-10" dirty="0">
                <a:latin typeface="Times New Roman"/>
                <a:cs typeface="Times New Roman"/>
              </a:rPr>
              <a:t>в</a:t>
            </a:r>
            <a:r>
              <a:rPr spc="-40" dirty="0">
                <a:latin typeface="Times New Roman"/>
                <a:cs typeface="Times New Roman"/>
              </a:rPr>
              <a:t>о</a:t>
            </a:r>
            <a:r>
              <a:rPr spc="-15" dirty="0">
                <a:latin typeface="Times New Roman"/>
                <a:cs typeface="Times New Roman"/>
              </a:rPr>
              <a:t>м</a:t>
            </a:r>
            <a:r>
              <a:rPr dirty="0">
                <a:latin typeface="Times New Roman"/>
                <a:cs typeface="Times New Roman"/>
              </a:rPr>
              <a:t>у	мо</a:t>
            </a:r>
            <a:r>
              <a:rPr spc="-15" dirty="0">
                <a:latin typeface="Times New Roman"/>
                <a:cs typeface="Times New Roman"/>
              </a:rPr>
              <a:t>з</a:t>
            </a:r>
            <a:r>
              <a:rPr spc="-35" dirty="0">
                <a:latin typeface="Times New Roman"/>
                <a:cs typeface="Times New Roman"/>
              </a:rPr>
              <a:t>к</a:t>
            </a:r>
            <a:r>
              <a:rPr dirty="0">
                <a:latin typeface="Times New Roman"/>
                <a:cs typeface="Times New Roman"/>
              </a:rPr>
              <a:t>у  </a:t>
            </a:r>
            <a:r>
              <a:rPr spc="-5" dirty="0">
                <a:latin typeface="Times New Roman"/>
                <a:cs typeface="Times New Roman"/>
              </a:rPr>
              <a:t>присутні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сидеробласти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97343" y="5355437"/>
            <a:ext cx="1068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Зникнення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66858" y="5355437"/>
            <a:ext cx="772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сидеро-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97343" y="5629757"/>
            <a:ext cx="1779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бластів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10" dirty="0">
                <a:latin typeface="Times New Roman"/>
                <a:cs typeface="Times New Roman"/>
              </a:rPr>
              <a:t> пунктаті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53590" y="6111647"/>
            <a:ext cx="17703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Рівень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ферритину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54115" y="6111647"/>
            <a:ext cx="12585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15-150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мкг/л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97342" y="6111647"/>
            <a:ext cx="11544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Зменшений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7294" y="153746"/>
            <a:ext cx="8043545" cy="331470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ДИФЕРЕНЦІАЛЬНА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ДІАГНОСТИКА</a:t>
            </a:r>
            <a:r>
              <a:rPr sz="2000" spc="-20" dirty="0">
                <a:solidFill>
                  <a:srgbClr val="000000"/>
                </a:solidFill>
              </a:rPr>
              <a:t> СТАДІЙ</a:t>
            </a:r>
            <a:r>
              <a:rPr sz="2000" spc="-10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ДЕФІЦИТУ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ЗАЛІЗА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2881376" y="801066"/>
            <a:ext cx="13506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Times New Roman"/>
                <a:cs typeface="Times New Roman"/>
              </a:rPr>
              <a:t>ПОКАЗНИК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8384" y="784301"/>
            <a:ext cx="7886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Но</a:t>
            </a:r>
            <a:r>
              <a:rPr sz="2000" b="1" spc="-35" dirty="0">
                <a:latin typeface="Times New Roman"/>
                <a:cs typeface="Times New Roman"/>
              </a:rPr>
              <a:t>р</a:t>
            </a:r>
            <a:r>
              <a:rPr sz="2000" b="1" spc="-15" dirty="0">
                <a:latin typeface="Times New Roman"/>
                <a:cs typeface="Times New Roman"/>
              </a:rPr>
              <a:t>м</a:t>
            </a:r>
            <a:r>
              <a:rPr sz="2000" b="1" dirty="0">
                <a:latin typeface="Times New Roman"/>
                <a:cs typeface="Times New Roman"/>
              </a:rPr>
              <a:t>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60309" y="757886"/>
            <a:ext cx="15519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54150F"/>
                </a:solidFill>
                <a:latin typeface="Times New Roman"/>
                <a:cs typeface="Times New Roman"/>
              </a:rPr>
              <a:t>Дефіцит</a:t>
            </a:r>
            <a:r>
              <a:rPr b="1" spc="-25" dirty="0">
                <a:solidFill>
                  <a:srgbClr val="54150F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54150F"/>
                </a:solidFill>
                <a:latin typeface="Times New Roman"/>
                <a:cs typeface="Times New Roman"/>
              </a:rPr>
              <a:t>заліза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1444" y="602742"/>
            <a:ext cx="8693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spcBef>
                <a:spcPts val="100"/>
              </a:spcBef>
            </a:pPr>
            <a:r>
              <a:rPr b="1" dirty="0">
                <a:solidFill>
                  <a:srgbClr val="54150F"/>
                </a:solidFill>
                <a:latin typeface="Times New Roman"/>
                <a:cs typeface="Times New Roman"/>
              </a:rPr>
              <a:t>З</a:t>
            </a:r>
            <a:r>
              <a:rPr b="1" spc="5" dirty="0">
                <a:solidFill>
                  <a:srgbClr val="54150F"/>
                </a:solidFill>
                <a:latin typeface="Times New Roman"/>
                <a:cs typeface="Times New Roman"/>
              </a:rPr>
              <a:t>а</a:t>
            </a:r>
            <a:r>
              <a:rPr b="1" spc="-5" dirty="0">
                <a:solidFill>
                  <a:srgbClr val="54150F"/>
                </a:solidFill>
                <a:latin typeface="Times New Roman"/>
                <a:cs typeface="Times New Roman"/>
              </a:rPr>
              <a:t>лі</a:t>
            </a:r>
            <a:r>
              <a:rPr b="1" spc="-15" dirty="0">
                <a:solidFill>
                  <a:srgbClr val="54150F"/>
                </a:solidFill>
                <a:latin typeface="Times New Roman"/>
                <a:cs typeface="Times New Roman"/>
              </a:rPr>
              <a:t>з</a:t>
            </a:r>
            <a:r>
              <a:rPr b="1" spc="-50" dirty="0">
                <a:solidFill>
                  <a:srgbClr val="54150F"/>
                </a:solidFill>
                <a:latin typeface="Times New Roman"/>
                <a:cs typeface="Times New Roman"/>
              </a:rPr>
              <a:t>о</a:t>
            </a:r>
            <a:r>
              <a:rPr b="1" dirty="0">
                <a:solidFill>
                  <a:srgbClr val="54150F"/>
                </a:solidFill>
                <a:latin typeface="Times New Roman"/>
                <a:cs typeface="Times New Roman"/>
              </a:rPr>
              <a:t>де  </a:t>
            </a:r>
            <a:r>
              <a:rPr b="1" spc="-10" dirty="0">
                <a:solidFill>
                  <a:srgbClr val="54150F"/>
                </a:solidFill>
                <a:latin typeface="Times New Roman"/>
                <a:cs typeface="Times New Roman"/>
              </a:rPr>
              <a:t>ф</a:t>
            </a:r>
            <a:r>
              <a:rPr b="1" dirty="0">
                <a:solidFill>
                  <a:srgbClr val="54150F"/>
                </a:solidFill>
                <a:latin typeface="Times New Roman"/>
                <a:cs typeface="Times New Roman"/>
              </a:rPr>
              <a:t>іц</a:t>
            </a:r>
            <a:r>
              <a:rPr b="1" spc="-10" dirty="0">
                <a:solidFill>
                  <a:srgbClr val="54150F"/>
                </a:solidFill>
                <a:latin typeface="Times New Roman"/>
                <a:cs typeface="Times New Roman"/>
              </a:rPr>
              <a:t>ит</a:t>
            </a:r>
            <a:r>
              <a:rPr b="1" spc="-5" dirty="0">
                <a:solidFill>
                  <a:srgbClr val="54150F"/>
                </a:solidFill>
                <a:latin typeface="Times New Roman"/>
                <a:cs typeface="Times New Roman"/>
              </a:rPr>
              <a:t>на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27468" y="1319860"/>
            <a:ext cx="1042669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b="1" spc="-10" dirty="0">
                <a:latin typeface="Times New Roman"/>
                <a:cs typeface="Times New Roman"/>
              </a:rPr>
              <a:t>прелатен-</a:t>
            </a:r>
            <a:endParaRPr>
              <a:latin typeface="Times New Roman"/>
              <a:cs typeface="Times New Roman"/>
            </a:endParaRPr>
          </a:p>
          <a:p>
            <a:pPr marL="1270" algn="ctr">
              <a:spcBef>
                <a:spcPts val="5"/>
              </a:spcBef>
            </a:pPr>
            <a:r>
              <a:rPr b="1" spc="-10" dirty="0">
                <a:latin typeface="Times New Roman"/>
                <a:cs typeface="Times New Roman"/>
              </a:rPr>
              <a:t>тний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07882" y="1151635"/>
            <a:ext cx="1607185" cy="748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0905" algn="ctr">
              <a:lnSpc>
                <a:spcPts val="1764"/>
              </a:lnSpc>
              <a:spcBef>
                <a:spcPts val="100"/>
              </a:spcBef>
            </a:pPr>
            <a:r>
              <a:rPr b="1" dirty="0">
                <a:solidFill>
                  <a:srgbClr val="54150F"/>
                </a:solidFill>
                <a:latin typeface="Times New Roman"/>
                <a:cs typeface="Times New Roman"/>
              </a:rPr>
              <a:t>анемія</a:t>
            </a:r>
            <a:endParaRPr>
              <a:latin typeface="Times New Roman"/>
              <a:cs typeface="Times New Roman"/>
            </a:endParaRPr>
          </a:p>
          <a:p>
            <a:pPr marR="805180" algn="ctr">
              <a:lnSpc>
                <a:spcPts val="1764"/>
              </a:lnSpc>
            </a:pPr>
            <a:r>
              <a:rPr b="1" spc="-15" dirty="0">
                <a:solidFill>
                  <a:srgbClr val="54150F"/>
                </a:solidFill>
                <a:latin typeface="Times New Roman"/>
                <a:cs typeface="Times New Roman"/>
              </a:rPr>
              <a:t>латент-</a:t>
            </a:r>
            <a:endParaRPr>
              <a:latin typeface="Times New Roman"/>
              <a:cs typeface="Times New Roman"/>
            </a:endParaRPr>
          </a:p>
          <a:p>
            <a:pPr marR="804545" algn="ctr"/>
            <a:r>
              <a:rPr b="1" spc="-5" dirty="0">
                <a:solidFill>
                  <a:srgbClr val="54150F"/>
                </a:solidFill>
                <a:latin typeface="Times New Roman"/>
                <a:cs typeface="Times New Roman"/>
              </a:rPr>
              <a:t>ний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71015" y="2032254"/>
            <a:ext cx="668020" cy="4645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К-сть</a:t>
            </a:r>
            <a:endParaRPr sz="200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/>
            <a:r>
              <a:rPr sz="2000" dirty="0">
                <a:latin typeface="Times New Roman"/>
                <a:cs typeface="Times New Roman"/>
              </a:rPr>
              <a:t>Вміст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 marL="12700"/>
            <a:r>
              <a:rPr sz="2000" dirty="0">
                <a:latin typeface="Times New Roman"/>
                <a:cs typeface="Times New Roman"/>
              </a:rPr>
              <a:t>Загал</a:t>
            </a:r>
            <a:endParaRPr sz="2000">
              <a:latin typeface="Times New Roman"/>
              <a:cs typeface="Times New Roman"/>
            </a:endParaRPr>
          </a:p>
          <a:p>
            <a:pPr marL="76200"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сиро</a:t>
            </a:r>
            <a:endParaRPr sz="2000">
              <a:latin typeface="Times New Roman"/>
              <a:cs typeface="Times New Roman"/>
            </a:endParaRPr>
          </a:p>
          <a:p>
            <a:pPr marL="12700" marR="5715" algn="just">
              <a:spcBef>
                <a:spcPts val="1390"/>
              </a:spcBef>
            </a:pPr>
            <a:r>
              <a:rPr sz="2000" spc="20" dirty="0">
                <a:latin typeface="Times New Roman"/>
                <a:cs typeface="Times New Roman"/>
              </a:rPr>
              <a:t>Десф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spc="2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фе</a:t>
            </a:r>
            <a:endParaRPr sz="2000">
              <a:latin typeface="Times New Roman"/>
              <a:cs typeface="Times New Roman"/>
            </a:endParaRPr>
          </a:p>
          <a:p>
            <a:pPr marL="12700" marR="17780">
              <a:spcBef>
                <a:spcPts val="370"/>
              </a:spcBef>
            </a:pPr>
            <a:r>
              <a:rPr sz="2000" dirty="0">
                <a:latin typeface="Times New Roman"/>
                <a:cs typeface="Times New Roman"/>
              </a:rPr>
              <a:t>К-сть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15" dirty="0">
                <a:latin typeface="Times New Roman"/>
                <a:cs typeface="Times New Roman"/>
              </a:rPr>
              <a:t>у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3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т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1390"/>
              </a:spcBef>
            </a:pPr>
            <a:r>
              <a:rPr sz="2000" spc="-5" dirty="0">
                <a:latin typeface="Times New Roman"/>
                <a:cs typeface="Times New Roman"/>
              </a:rPr>
              <a:t>Сиде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301241" y="2007361"/>
          <a:ext cx="7785733" cy="4178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1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145">
                <a:tc>
                  <a:txBody>
                    <a:bodyPr/>
                    <a:lstStyle/>
                    <a:p>
                      <a:pPr marL="39370">
                        <a:lnSpc>
                          <a:spcPts val="2005"/>
                        </a:lnSpc>
                        <a:tabLst>
                          <a:tab pos="4109720" algn="l"/>
                        </a:tabLst>
                      </a:pPr>
                      <a:r>
                        <a:rPr sz="3000" spc="-7" baseline="-19444" dirty="0">
                          <a:latin typeface="Times New Roman"/>
                          <a:cs typeface="Times New Roman"/>
                        </a:rPr>
                        <a:t>Нв</a:t>
                      </a:r>
                      <a:r>
                        <a:rPr sz="3000" spc="15" baseline="-1944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-7" baseline="-19444" dirty="0">
                          <a:latin typeface="Times New Roman"/>
                          <a:cs typeface="Times New Roman"/>
                        </a:rPr>
                        <a:t>(г/л)	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120-140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ts val="1964"/>
                        </a:lnSpc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норма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964"/>
                        </a:lnSpc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норма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ts val="1964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062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745"/>
                        </a:spcBef>
                        <a:tabLst>
                          <a:tab pos="4143375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заліза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сироватці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крові	</a:t>
                      </a:r>
                      <a:r>
                        <a:rPr sz="2700" spc="-22" baseline="43209" dirty="0">
                          <a:latin typeface="Times New Roman"/>
                          <a:cs typeface="Times New Roman"/>
                        </a:rPr>
                        <a:t>11,5-26</a:t>
                      </a:r>
                      <a:endParaRPr sz="2700" baseline="43209">
                        <a:latin typeface="Times New Roman"/>
                        <a:cs typeface="Times New Roman"/>
                      </a:endParaRPr>
                    </a:p>
                  </a:txBody>
                  <a:tcPr marL="0" marR="0" marT="348615" marB="0"/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норма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8120" marB="0"/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11,5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8120" marB="0"/>
                </a:tc>
                <a:tc>
                  <a:txBody>
                    <a:bodyPr/>
                    <a:lstStyle/>
                    <a:p>
                      <a:pPr marL="196850"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11,5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81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979">
                <a:tc gridSpan="4">
                  <a:txBody>
                    <a:bodyPr/>
                    <a:lstStyle/>
                    <a:p>
                      <a:pPr>
                        <a:lnSpc>
                          <a:spcPts val="2055"/>
                        </a:lnSpc>
                        <a:spcBef>
                          <a:spcPts val="2055"/>
                        </a:spcBef>
                        <a:tabLst>
                          <a:tab pos="4138929" algn="l"/>
                          <a:tab pos="5160010" algn="l"/>
                          <a:tab pos="6213475" algn="l"/>
                          <a:tab pos="7256145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ьна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залізозв’язувальна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здатність	</a:t>
                      </a:r>
                      <a:r>
                        <a:rPr sz="2700" spc="-7" baseline="21604" dirty="0">
                          <a:latin typeface="Times New Roman"/>
                          <a:cs typeface="Times New Roman"/>
                        </a:rPr>
                        <a:t>44,8-70	</a:t>
                      </a:r>
                      <a:r>
                        <a:rPr sz="2700" spc="-22" baseline="21604" dirty="0">
                          <a:latin typeface="Times New Roman"/>
                          <a:cs typeface="Times New Roman"/>
                        </a:rPr>
                        <a:t>норма	</a:t>
                      </a:r>
                      <a:r>
                        <a:rPr sz="2700" baseline="21604" dirty="0">
                          <a:latin typeface="Times New Roman"/>
                          <a:cs typeface="Times New Roman"/>
                        </a:rPr>
                        <a:t>&gt; 70	&gt;</a:t>
                      </a:r>
                      <a:r>
                        <a:rPr sz="2700" spc="-52" baseline="216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00" baseline="21604" dirty="0">
                          <a:latin typeface="Times New Roman"/>
                          <a:cs typeface="Times New Roman"/>
                        </a:rPr>
                        <a:t>70</a:t>
                      </a:r>
                      <a:endParaRPr sz="2700" baseline="21604">
                        <a:latin typeface="Times New Roman"/>
                        <a:cs typeface="Times New Roman"/>
                      </a:endParaRPr>
                    </a:p>
                  </a:txBody>
                  <a:tcPr marL="0" marR="0" marT="26098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12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ватки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крові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(мкмоль/л)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15">
                <a:tc gridSpan="4"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Bef>
                          <a:spcPts val="484"/>
                        </a:spcBef>
                        <a:tabLst>
                          <a:tab pos="4166235" algn="l"/>
                          <a:tab pos="5219700" algn="l"/>
                          <a:tab pos="6184900" algn="l"/>
                          <a:tab pos="7227570" algn="l"/>
                        </a:tabLst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ераловий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2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– к-сть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виділення	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0,6-1,6	&lt; 0,6	&lt; 0,6	&lt;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0,6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004">
                <a:tc>
                  <a:txBody>
                    <a:bodyPr/>
                    <a:lstStyle/>
                    <a:p>
                      <a:pPr marL="69215">
                        <a:lnSpc>
                          <a:spcPts val="23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сечею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добу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після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введення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715">
                <a:tc>
                  <a:txBody>
                    <a:bodyPr/>
                    <a:lstStyle/>
                    <a:p>
                      <a:pPr marL="23495">
                        <a:lnSpc>
                          <a:spcPts val="227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ралу</a:t>
                      </a: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(мг)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ts val="2055"/>
                        </a:lnSpc>
                        <a:spcBef>
                          <a:spcPts val="370"/>
                        </a:spcBef>
                        <a:tabLst>
                          <a:tab pos="4224020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сидеробластів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2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стернальному	</a:t>
                      </a:r>
                      <a:r>
                        <a:rPr sz="2700" baseline="21604" dirty="0">
                          <a:latin typeface="Times New Roman"/>
                          <a:cs typeface="Times New Roman"/>
                        </a:rPr>
                        <a:t>20-50</a:t>
                      </a:r>
                      <a:endParaRPr sz="2700" baseline="21604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3492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3556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9621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938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аті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(%)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72">
                <a:tc gridSpan="4">
                  <a:txBody>
                    <a:bodyPr/>
                    <a:lstStyle/>
                    <a:p>
                      <a:pPr>
                        <a:lnSpc>
                          <a:spcPts val="1535"/>
                        </a:lnSpc>
                        <a:spcBef>
                          <a:spcPts val="1170"/>
                        </a:spcBef>
                        <a:tabLst>
                          <a:tab pos="4452620" algn="l"/>
                          <a:tab pos="5417820" algn="l"/>
                          <a:tab pos="6356985" algn="l"/>
                          <a:tab pos="7399655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ропенічний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синдром	</a:t>
                      </a:r>
                      <a:r>
                        <a:rPr sz="2700" baseline="43209" dirty="0">
                          <a:latin typeface="Times New Roman"/>
                          <a:cs typeface="Times New Roman"/>
                        </a:rPr>
                        <a:t>-	-	+	+</a:t>
                      </a:r>
                      <a:endParaRPr sz="2700" baseline="43209">
                        <a:latin typeface="Times New Roman"/>
                        <a:cs typeface="Times New Roman"/>
                      </a:endParaRPr>
                    </a:p>
                  </a:txBody>
                  <a:tcPr marL="0" marR="0" marT="14859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341120" y="223774"/>
            <a:ext cx="9784080" cy="482632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115" indent="-273050" algn="ctr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Недостатність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харчування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або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виснаження</a:t>
            </a:r>
            <a:endParaRPr sz="2400" dirty="0">
              <a:latin typeface="Times New Roman"/>
              <a:cs typeface="Times New Roman"/>
            </a:endParaRPr>
          </a:p>
          <a:p>
            <a:pPr marL="285115" indent="-273050" algn="ctr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Залізодефіцитна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</a:t>
            </a:r>
            <a:endParaRPr sz="2400" dirty="0">
              <a:latin typeface="Times New Roman"/>
              <a:cs typeface="Times New Roman"/>
            </a:endParaRPr>
          </a:p>
          <a:p>
            <a:pPr marL="285115" marR="133350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5" dirty="0">
                <a:latin typeface="Times New Roman"/>
                <a:cs typeface="Times New Roman"/>
              </a:rPr>
              <a:t>найбільш поширеною </a:t>
            </a:r>
            <a:r>
              <a:rPr sz="2400" dirty="0">
                <a:latin typeface="Times New Roman"/>
                <a:cs typeface="Times New Roman"/>
              </a:rPr>
              <a:t>причиною анемії у </a:t>
            </a:r>
            <a:r>
              <a:rPr sz="2400" spc="-15" dirty="0">
                <a:latin typeface="Times New Roman"/>
                <a:cs typeface="Times New Roman"/>
              </a:rPr>
              <a:t>всьому </a:t>
            </a:r>
            <a:r>
              <a:rPr sz="2400" dirty="0">
                <a:latin typeface="Times New Roman"/>
                <a:cs typeface="Times New Roman"/>
              </a:rPr>
              <a:t>світі.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Вона </a:t>
            </a:r>
            <a:r>
              <a:rPr sz="2400" spc="-20" dirty="0">
                <a:latin typeface="Times New Roman"/>
                <a:cs typeface="Times New Roman"/>
              </a:rPr>
              <a:t>включає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низку</a:t>
            </a:r>
            <a:r>
              <a:rPr sz="2400" spc="5" dirty="0">
                <a:latin typeface="Times New Roman"/>
                <a:cs typeface="Times New Roman"/>
              </a:rPr>
              <a:t> основних </a:t>
            </a:r>
            <a:r>
              <a:rPr sz="2400" spc="-5" dirty="0">
                <a:latin typeface="Times New Roman"/>
                <a:cs typeface="Times New Roman"/>
              </a:rPr>
              <a:t>причин.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Приблизно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4%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жінок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США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віком</a:t>
            </a:r>
            <a:r>
              <a:rPr sz="2400" spc="-5" dirty="0">
                <a:latin typeface="Times New Roman"/>
                <a:cs typeface="Times New Roman"/>
              </a:rPr>
              <a:t> від</a:t>
            </a:r>
            <a:r>
              <a:rPr sz="2400" dirty="0">
                <a:latin typeface="Times New Roman"/>
                <a:cs typeface="Times New Roman"/>
              </a:rPr>
              <a:t> 20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49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років </a:t>
            </a:r>
            <a:r>
              <a:rPr sz="2400" spc="-50" dirty="0">
                <a:latin typeface="Times New Roman"/>
                <a:cs typeface="Times New Roman"/>
              </a:rPr>
              <a:t>були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оцінені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предмет</a:t>
            </a:r>
            <a:r>
              <a:rPr sz="2400" spc="-5" dirty="0">
                <a:latin typeface="Times New Roman"/>
                <a:cs typeface="Times New Roman"/>
              </a:rPr>
              <a:t> дефіциту </a:t>
            </a:r>
            <a:r>
              <a:rPr sz="2400" dirty="0">
                <a:latin typeface="Times New Roman"/>
                <a:cs typeface="Times New Roman"/>
              </a:rPr>
              <a:t>заліза.</a:t>
            </a:r>
          </a:p>
          <a:p>
            <a:pPr marL="285115" marR="1016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latin typeface="Times New Roman"/>
                <a:cs typeface="Times New Roman"/>
              </a:rPr>
              <a:t>Поступова тривала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кровотеча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40" dirty="0">
                <a:latin typeface="Times New Roman"/>
                <a:cs typeface="Times New Roman"/>
              </a:rPr>
              <a:t>будь-якої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причини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викликає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виснаження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запасів</a:t>
            </a:r>
            <a:r>
              <a:rPr sz="2400" dirty="0">
                <a:latin typeface="Times New Roman"/>
                <a:cs typeface="Times New Roman"/>
              </a:rPr>
              <a:t> заліза,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оскільки </a:t>
            </a:r>
            <a:r>
              <a:rPr sz="2400" dirty="0">
                <a:latin typeface="Times New Roman"/>
                <a:cs typeface="Times New Roman"/>
              </a:rPr>
              <a:t>дві третини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всього </a:t>
            </a:r>
            <a:r>
              <a:rPr sz="2400" dirty="0">
                <a:latin typeface="Times New Roman"/>
                <a:cs typeface="Times New Roman"/>
              </a:rPr>
              <a:t>заліза </a:t>
            </a:r>
            <a:r>
              <a:rPr sz="2400" spc="-5" dirty="0">
                <a:latin typeface="Times New Roman"/>
                <a:cs typeface="Times New Roman"/>
              </a:rPr>
              <a:t>організму міститься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25" dirty="0">
                <a:latin typeface="Times New Roman"/>
                <a:cs typeface="Times New Roman"/>
              </a:rPr>
              <a:t>циркулюючому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гемоглобіні.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Порушення </a:t>
            </a:r>
            <a:r>
              <a:rPr sz="2400" spc="-15" dirty="0">
                <a:latin typeface="Times New Roman"/>
                <a:cs typeface="Times New Roman"/>
              </a:rPr>
              <a:t>всмоктування</a:t>
            </a:r>
            <a:r>
              <a:rPr sz="2400" dirty="0">
                <a:latin typeface="Times New Roman"/>
                <a:cs typeface="Times New Roman"/>
              </a:rPr>
              <a:t> заліза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виникає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через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ахлоргідрію, </a:t>
            </a:r>
            <a:r>
              <a:rPr sz="2400" spc="-5" dirty="0">
                <a:latin typeface="Times New Roman"/>
                <a:cs typeface="Times New Roman"/>
              </a:rPr>
              <a:t>хірургічне </a:t>
            </a:r>
            <a:r>
              <a:rPr sz="2400" spc="-10" dirty="0">
                <a:latin typeface="Times New Roman"/>
                <a:cs typeface="Times New Roman"/>
              </a:rPr>
              <a:t>втручання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spc="-35" dirty="0">
                <a:latin typeface="Times New Roman"/>
                <a:cs typeface="Times New Roman"/>
              </a:rPr>
              <a:t>шлунку,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пошкодження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зони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всмоктування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тонкому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кишківнику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 </a:t>
            </a:r>
            <a:r>
              <a:rPr sz="2400" dirty="0">
                <a:latin typeface="Times New Roman"/>
                <a:cs typeface="Times New Roman"/>
              </a:rPr>
              <a:t>хронічних </a:t>
            </a:r>
            <a:r>
              <a:rPr sz="2400" spc="-5" dirty="0">
                <a:latin typeface="Times New Roman"/>
                <a:cs typeface="Times New Roman"/>
              </a:rPr>
              <a:t>хворобах, </a:t>
            </a:r>
            <a:r>
              <a:rPr sz="2400" dirty="0">
                <a:latin typeface="Times New Roman"/>
                <a:cs typeface="Times New Roman"/>
              </a:rPr>
              <a:t>таких як </a:t>
            </a:r>
            <a:r>
              <a:rPr sz="2400" spc="-5" dirty="0">
                <a:latin typeface="Times New Roman"/>
                <a:cs typeface="Times New Roman"/>
              </a:rPr>
              <a:t>целіакія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10" dirty="0">
                <a:latin typeface="Times New Roman"/>
                <a:cs typeface="Times New Roman"/>
              </a:rPr>
              <a:t>подальшої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розширеної резекції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проксимального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відділу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тонкого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кишківника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32560" y="627503"/>
            <a:ext cx="9591039" cy="4533292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5115" indent="-273050">
              <a:spcBef>
                <a:spcPts val="67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Анемія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бігунів</a:t>
            </a:r>
            <a:endParaRPr sz="2400" dirty="0">
              <a:latin typeface="Times New Roman"/>
              <a:cs typeface="Times New Roman"/>
            </a:endParaRPr>
          </a:p>
          <a:p>
            <a:pPr marL="285115" marR="28702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361315" algn="l"/>
                <a:tab pos="361950" algn="l"/>
              </a:tabLst>
            </a:pPr>
            <a:r>
              <a:rPr dirty="0"/>
              <a:t>	</a:t>
            </a:r>
            <a:r>
              <a:rPr sz="2400" spc="-10" dirty="0">
                <a:latin typeface="Times New Roman"/>
                <a:cs typeface="Times New Roman"/>
              </a:rPr>
              <a:t>викликана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збільшенням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об'єму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циркулюючої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крові,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spc="-10" dirty="0">
                <a:latin typeface="Times New Roman"/>
                <a:cs typeface="Times New Roman"/>
              </a:rPr>
              <a:t>супроводжується </a:t>
            </a:r>
            <a:r>
              <a:rPr sz="2400" spc="-5" dirty="0">
                <a:latin typeface="Times New Roman"/>
                <a:cs typeface="Times New Roman"/>
              </a:rPr>
              <a:t>підвищеним </a:t>
            </a:r>
            <a:r>
              <a:rPr sz="2400" spc="-10" dirty="0">
                <a:latin typeface="Times New Roman"/>
                <a:cs typeface="Times New Roman"/>
              </a:rPr>
              <a:t>руйнуванням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через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постійні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удари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ніг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землю.</a:t>
            </a:r>
          </a:p>
          <a:p>
            <a:pPr marL="285115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30" dirty="0">
                <a:latin typeface="Times New Roman"/>
                <a:cs typeface="Times New Roman"/>
              </a:rPr>
              <a:t>Гемоглобінурія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(втрати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заліза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сечею)</a:t>
            </a:r>
            <a:endParaRPr sz="2400" dirty="0">
              <a:latin typeface="Times New Roman"/>
              <a:cs typeface="Times New Roman"/>
            </a:endParaRPr>
          </a:p>
          <a:p>
            <a:pPr marL="285115" marR="32384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361315" algn="l"/>
                <a:tab pos="361950" algn="l"/>
              </a:tabLst>
            </a:pPr>
            <a:r>
              <a:rPr dirty="0"/>
              <a:t>	</a:t>
            </a:r>
            <a:r>
              <a:rPr sz="2400" dirty="0">
                <a:latin typeface="Times New Roman"/>
                <a:cs typeface="Times New Roman"/>
              </a:rPr>
              <a:t>є рідкісною. </a:t>
            </a:r>
            <a:r>
              <a:rPr sz="2400" spc="-5" dirty="0">
                <a:latin typeface="Times New Roman"/>
                <a:cs typeface="Times New Roman"/>
              </a:rPr>
              <a:t>Звичайною причиною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10" dirty="0">
                <a:latin typeface="Times New Roman"/>
                <a:cs typeface="Times New Roman"/>
              </a:rPr>
              <a:t>пароксизмальна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нічна </a:t>
            </a:r>
            <a:r>
              <a:rPr sz="2400" spc="-10" dirty="0">
                <a:latin typeface="Times New Roman"/>
                <a:cs typeface="Times New Roman"/>
              </a:rPr>
              <a:t>гемоглобінурія, </a:t>
            </a:r>
            <a:r>
              <a:rPr sz="2400" spc="5" dirty="0">
                <a:latin typeface="Times New Roman"/>
                <a:cs typeface="Times New Roman"/>
              </a:rPr>
              <a:t>але </a:t>
            </a:r>
            <a:r>
              <a:rPr sz="2400" spc="-15" dirty="0">
                <a:latin typeface="Times New Roman"/>
                <a:cs typeface="Times New Roman"/>
              </a:rPr>
              <a:t>гемоглобінурія </a:t>
            </a:r>
            <a:r>
              <a:rPr sz="2400" spc="-25" dirty="0">
                <a:latin typeface="Times New Roman"/>
                <a:cs typeface="Times New Roman"/>
              </a:rPr>
              <a:t>може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виникнути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внаслідок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швидкого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внутрішньосудинного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гемолізу,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незалежно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його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причини.</a:t>
            </a:r>
            <a:endParaRPr sz="2400" dirty="0">
              <a:latin typeface="Times New Roman"/>
              <a:cs typeface="Times New Roman"/>
            </a:endParaRPr>
          </a:p>
          <a:p>
            <a:pPr marL="285115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dirty="0">
                <a:latin typeface="Times New Roman"/>
                <a:cs typeface="Times New Roman"/>
              </a:rPr>
              <a:t>Вагітність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361315" algn="l"/>
                <a:tab pos="361950" algn="l"/>
              </a:tabLst>
            </a:pPr>
            <a:r>
              <a:rPr dirty="0"/>
              <a:t>	</a:t>
            </a:r>
            <a:r>
              <a:rPr sz="2400" spc="-5" dirty="0">
                <a:latin typeface="Times New Roman"/>
                <a:cs typeface="Times New Roman"/>
              </a:rPr>
              <a:t>підвищує фізіологічну </a:t>
            </a:r>
            <a:r>
              <a:rPr sz="2400" spc="-20" dirty="0">
                <a:latin typeface="Times New Roman"/>
                <a:cs typeface="Times New Roman"/>
              </a:rPr>
              <a:t>потребу </a:t>
            </a:r>
            <a:r>
              <a:rPr sz="2400" dirty="0">
                <a:latin typeface="Times New Roman"/>
                <a:cs typeface="Times New Roman"/>
              </a:rPr>
              <a:t>у залізі, </a:t>
            </a:r>
            <a:r>
              <a:rPr sz="2400" spc="-25" dirty="0">
                <a:latin typeface="Times New Roman"/>
                <a:cs typeface="Times New Roman"/>
              </a:rPr>
              <a:t>яке </a:t>
            </a:r>
            <a:r>
              <a:rPr sz="2400" spc="-15" dirty="0">
                <a:latin typeface="Times New Roman"/>
                <a:cs typeface="Times New Roman"/>
              </a:rPr>
              <a:t>необхідне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розвитку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мозку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плода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-5" dirty="0">
                <a:latin typeface="Times New Roman"/>
                <a:cs typeface="Times New Roman"/>
              </a:rPr>
              <a:t> плаценти.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7640" y="285065"/>
            <a:ext cx="9768840" cy="48910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45745" indent="-273050">
              <a:spcBef>
                <a:spcPts val="100"/>
              </a:spcBef>
              <a:buClr>
                <a:srgbClr val="BEE3FF"/>
              </a:buClr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Нестача </a:t>
            </a:r>
            <a:r>
              <a:rPr sz="2400" b="1" dirty="0">
                <a:latin typeface="Times New Roman"/>
                <a:cs typeface="Times New Roman"/>
              </a:rPr>
              <a:t>вітаміну </a:t>
            </a:r>
            <a:r>
              <a:rPr sz="2400" b="1" spc="-5" dirty="0">
                <a:latin typeface="Times New Roman"/>
                <a:cs typeface="Times New Roman"/>
              </a:rPr>
              <a:t>В12</a:t>
            </a:r>
            <a:r>
              <a:rPr sz="2400" spc="-5" dirty="0">
                <a:latin typeface="Times New Roman"/>
                <a:cs typeface="Times New Roman"/>
              </a:rPr>
              <a:t>. </a:t>
            </a:r>
            <a:r>
              <a:rPr sz="2400" dirty="0">
                <a:latin typeface="Times New Roman"/>
                <a:cs typeface="Times New Roman"/>
              </a:rPr>
              <a:t>Вітамін </a:t>
            </a:r>
            <a:r>
              <a:rPr sz="2400" spc="-5" dirty="0">
                <a:latin typeface="Times New Roman"/>
                <a:cs typeface="Times New Roman"/>
              </a:rPr>
              <a:t>В12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5" dirty="0">
                <a:latin typeface="Times New Roman"/>
                <a:cs typeface="Times New Roman"/>
              </a:rPr>
              <a:t>основним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кофактором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синтезі</a:t>
            </a:r>
            <a:r>
              <a:rPr sz="2400" spc="-5" dirty="0">
                <a:latin typeface="Times New Roman"/>
                <a:cs typeface="Times New Roman"/>
              </a:rPr>
              <a:t> ДНК,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 отримується тільки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харчуванням</a:t>
            </a:r>
            <a:r>
              <a:rPr sz="2400" dirty="0">
                <a:latin typeface="Times New Roman"/>
                <a:cs typeface="Times New Roman"/>
              </a:rPr>
              <a:t> або 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харчовими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добавками.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Джерела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харчування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включають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тваринні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молочні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продукти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такі як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м'ясо,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птицю,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молоко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яйця. </a:t>
            </a:r>
            <a:r>
              <a:rPr sz="2400" spc="-5" dirty="0">
                <a:latin typeface="Times New Roman"/>
                <a:cs typeface="Times New Roman"/>
              </a:rPr>
              <a:t>Недостатність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призводить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10" dirty="0">
                <a:latin typeface="Times New Roman"/>
                <a:cs typeface="Times New Roman"/>
              </a:rPr>
              <a:t>неврологічних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порушень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мегалобластної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анемії.</a:t>
            </a:r>
          </a:p>
          <a:p>
            <a:pPr marL="355600" marR="51435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Причини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охоплюють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збіднений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харчовий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раціон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(наприклад,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хронічне </a:t>
            </a:r>
            <a:r>
              <a:rPr sz="2400" spc="-10" dirty="0">
                <a:latin typeface="Times New Roman"/>
                <a:cs typeface="Times New Roman"/>
              </a:rPr>
              <a:t>порушення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харчування,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алкоголізм, </a:t>
            </a:r>
            <a:r>
              <a:rPr sz="2400" spc="-10" dirty="0">
                <a:latin typeface="Times New Roman"/>
                <a:cs typeface="Times New Roman"/>
              </a:rPr>
              <a:t>суворе </a:t>
            </a:r>
            <a:r>
              <a:rPr sz="2400" spc="-5" dirty="0">
                <a:latin typeface="Times New Roman"/>
                <a:cs typeface="Times New Roman"/>
              </a:rPr>
              <a:t>вегетаріанство), знижене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розщеплення </a:t>
            </a:r>
            <a:r>
              <a:rPr sz="2400" spc="-10" dirty="0">
                <a:latin typeface="Times New Roman"/>
                <a:cs typeface="Times New Roman"/>
              </a:rPr>
              <a:t>дієтичного</a:t>
            </a:r>
            <a:r>
              <a:rPr sz="2400" dirty="0">
                <a:latin typeface="Times New Roman"/>
                <a:cs typeface="Times New Roman"/>
              </a:rPr>
              <a:t> вітаміну В12 </a:t>
            </a:r>
            <a:r>
              <a:rPr sz="2400" spc="-5" dirty="0">
                <a:latin typeface="Times New Roman"/>
                <a:cs typeface="Times New Roman"/>
              </a:rPr>
              <a:t>(унаслідок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перніціозної </a:t>
            </a:r>
            <a:r>
              <a:rPr sz="2400" dirty="0">
                <a:latin typeface="Times New Roman"/>
                <a:cs typeface="Times New Roman"/>
              </a:rPr>
              <a:t>анемії, </a:t>
            </a:r>
            <a:r>
              <a:rPr sz="2400" spc="-10" dirty="0">
                <a:latin typeface="Times New Roman"/>
                <a:cs typeface="Times New Roman"/>
              </a:rPr>
              <a:t>попереднього хірургічного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втручання </a:t>
            </a:r>
            <a:r>
              <a:rPr sz="2400" spc="-5" dirty="0">
                <a:latin typeface="Times New Roman"/>
                <a:cs typeface="Times New Roman"/>
              </a:rPr>
              <a:t>на шлунку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25" dirty="0">
                <a:latin typeface="Times New Roman"/>
                <a:cs typeface="Times New Roman"/>
              </a:rPr>
              <a:t>кишківнику, </a:t>
            </a:r>
            <a:r>
              <a:rPr sz="2400" spc="-10" dirty="0">
                <a:latin typeface="Times New Roman"/>
                <a:cs typeface="Times New Roman"/>
              </a:rPr>
              <a:t>атрофічного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гастриту)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5" dirty="0">
                <a:latin typeface="Times New Roman"/>
                <a:cs typeface="Times New Roman"/>
              </a:rPr>
              <a:t>порушення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всмоктування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(шлункова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мальабсорбція,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хвороба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Крона,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целіакія,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надмірний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10"/>
              </a:spcBef>
              <a:tabLst>
                <a:tab pos="354965" algn="l"/>
                <a:tab pos="7555865" algn="l"/>
              </a:tabLst>
            </a:pPr>
            <a:r>
              <a:rPr sz="2400" strike="sngStrike" dirty="0">
                <a:latin typeface="Times New Roman"/>
                <a:cs typeface="Times New Roman"/>
              </a:rPr>
              <a:t> 	</a:t>
            </a:r>
            <a:r>
              <a:rPr sz="2400" strike="sngStrike" spc="-5" dirty="0">
                <a:latin typeface="Times New Roman"/>
                <a:cs typeface="Times New Roman"/>
              </a:rPr>
              <a:t>бактеріальний</a:t>
            </a:r>
            <a:r>
              <a:rPr sz="2400" strike="sngStrike" spc="-35" dirty="0">
                <a:latin typeface="Times New Roman"/>
                <a:cs typeface="Times New Roman"/>
              </a:rPr>
              <a:t> </a:t>
            </a:r>
            <a:r>
              <a:rPr sz="2400" strike="sngStrike" dirty="0">
                <a:latin typeface="Times New Roman"/>
                <a:cs typeface="Times New Roman"/>
              </a:rPr>
              <a:t>ріст).	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8300" y="209804"/>
            <a:ext cx="9751060" cy="518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3995" indent="-273050">
              <a:spcBef>
                <a:spcPts val="100"/>
              </a:spcBef>
              <a:buClr>
                <a:srgbClr val="BEE3FF"/>
              </a:buClr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Дефіцит</a:t>
            </a:r>
            <a:r>
              <a:rPr sz="2400" b="1" spc="3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фолатів</a:t>
            </a:r>
            <a:r>
              <a:rPr sz="2400" spc="-20" dirty="0">
                <a:latin typeface="Times New Roman"/>
                <a:cs typeface="Times New Roman"/>
              </a:rPr>
              <a:t>.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Фолієва</a:t>
            </a:r>
            <a:r>
              <a:rPr sz="2400" spc="-5" dirty="0">
                <a:latin typeface="Times New Roman"/>
                <a:cs typeface="Times New Roman"/>
              </a:rPr>
              <a:t> кислота</a:t>
            </a:r>
            <a:r>
              <a:rPr sz="2400" dirty="0">
                <a:latin typeface="Times New Roman"/>
                <a:cs typeface="Times New Roman"/>
              </a:rPr>
              <a:t> є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основним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кофактором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синтезі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ДНК,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отримується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тільки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харчуванням</a:t>
            </a:r>
            <a:r>
              <a:rPr sz="2400" dirty="0">
                <a:latin typeface="Times New Roman"/>
                <a:cs typeface="Times New Roman"/>
              </a:rPr>
              <a:t> або з </a:t>
            </a:r>
            <a:r>
              <a:rPr sz="2400" spc="-15" dirty="0">
                <a:latin typeface="Times New Roman"/>
                <a:cs typeface="Times New Roman"/>
              </a:rPr>
              <a:t>харчовими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добавками. </a:t>
            </a:r>
            <a:r>
              <a:rPr sz="2400" spc="-15" dirty="0">
                <a:latin typeface="Times New Roman"/>
                <a:cs typeface="Times New Roman"/>
              </a:rPr>
              <a:t>Харчові </a:t>
            </a:r>
            <a:r>
              <a:rPr sz="2400" spc="-10" dirty="0">
                <a:latin typeface="Times New Roman"/>
                <a:cs typeface="Times New Roman"/>
              </a:rPr>
              <a:t> джерела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включають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овочі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зеленим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листям, </a:t>
            </a:r>
            <a:r>
              <a:rPr sz="2400" spc="-5" dirty="0">
                <a:latin typeface="Times New Roman"/>
                <a:cs typeface="Times New Roman"/>
              </a:rPr>
              <a:t> цитрусові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продукти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тваринного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походження. 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Недостатність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викликає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низку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симптомів,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включаючи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запалений,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червоний,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болючий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язик;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ангулярний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стоматит;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вогнищеву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гіперпігментацію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шкіри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слизових, </a:t>
            </a:r>
            <a:r>
              <a:rPr sz="2400" spc="5" dirty="0">
                <a:latin typeface="Times New Roman"/>
                <a:cs typeface="Times New Roman"/>
              </a:rPr>
              <a:t>постійний </a:t>
            </a:r>
            <a:r>
              <a:rPr sz="2400" spc="-5" dirty="0">
                <a:latin typeface="Times New Roman"/>
                <a:cs typeface="Times New Roman"/>
              </a:rPr>
              <a:t>субфебрилітет </a:t>
            </a:r>
            <a:r>
              <a:rPr sz="2400" dirty="0">
                <a:latin typeface="Times New Roman"/>
                <a:cs typeface="Times New Roman"/>
              </a:rPr>
              <a:t>(за відсутності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інфекції)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10" dirty="0">
                <a:latin typeface="Times New Roman"/>
                <a:cs typeface="Times New Roman"/>
              </a:rPr>
              <a:t>мегалобластну </a:t>
            </a:r>
            <a:r>
              <a:rPr sz="2400" dirty="0">
                <a:latin typeface="Times New Roman"/>
                <a:cs typeface="Times New Roman"/>
              </a:rPr>
              <a:t>анемію. </a:t>
            </a:r>
            <a:r>
              <a:rPr sz="2400" spc="-5" dirty="0">
                <a:latin typeface="Times New Roman"/>
                <a:cs typeface="Times New Roman"/>
              </a:rPr>
              <a:t>Поширені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причини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включають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збіднений </a:t>
            </a:r>
            <a:r>
              <a:rPr sz="2400" spc="-15" dirty="0">
                <a:latin typeface="Times New Roman"/>
                <a:cs typeface="Times New Roman"/>
              </a:rPr>
              <a:t>харчовий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раціон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(наприклад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хронічне </a:t>
            </a:r>
            <a:r>
              <a:rPr sz="2400" spc="-10" dirty="0">
                <a:latin typeface="Times New Roman"/>
                <a:cs typeface="Times New Roman"/>
              </a:rPr>
              <a:t>порушення </a:t>
            </a:r>
            <a:r>
              <a:rPr sz="2400" spc="-15" dirty="0">
                <a:latin typeface="Times New Roman"/>
                <a:cs typeface="Times New Roman"/>
              </a:rPr>
              <a:t>харчування,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алкоголізм,</a:t>
            </a:r>
            <a:r>
              <a:rPr sz="2400" spc="-10" dirty="0">
                <a:latin typeface="Times New Roman"/>
                <a:cs typeface="Times New Roman"/>
              </a:rPr>
              <a:t> дієту</a:t>
            </a:r>
            <a:r>
              <a:rPr sz="2400" dirty="0">
                <a:latin typeface="Times New Roman"/>
                <a:cs typeface="Times New Roman"/>
              </a:rPr>
              <a:t> з </a:t>
            </a:r>
            <a:r>
              <a:rPr sz="2400" spc="-10" dirty="0">
                <a:latin typeface="Times New Roman"/>
                <a:cs typeface="Times New Roman"/>
              </a:rPr>
              <a:t>обмеженням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білків),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порушення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всмоктування</a:t>
            </a:r>
            <a:r>
              <a:rPr sz="2400" dirty="0">
                <a:latin typeface="Times New Roman"/>
                <a:cs typeface="Times New Roman"/>
              </a:rPr>
              <a:t> (ахлоргідрія,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целіакія,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спру,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дефіцит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цинку,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надмірний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бактеріальний </a:t>
            </a:r>
            <a:r>
              <a:rPr sz="2400" dirty="0">
                <a:latin typeface="Times New Roman"/>
                <a:cs typeface="Times New Roman"/>
              </a:rPr>
              <a:t>ріст)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підвищену</a:t>
            </a:r>
            <a:endParaRPr sz="2400" dirty="0">
              <a:latin typeface="Times New Roman"/>
              <a:cs typeface="Times New Roman"/>
            </a:endParaRPr>
          </a:p>
          <a:p>
            <a:pPr marL="355600" marR="5080" indent="-342900">
              <a:spcBef>
                <a:spcPts val="10"/>
              </a:spcBef>
              <a:tabLst>
                <a:tab pos="354965" algn="l"/>
                <a:tab pos="7555865" algn="l"/>
              </a:tabLst>
            </a:pPr>
            <a:r>
              <a:rPr sz="2400" u="heavy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u="heavy" spc="-20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потребу</a:t>
            </a:r>
            <a:r>
              <a:rPr sz="2400" u="heavy" spc="2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у </a:t>
            </a:r>
            <a:r>
              <a:rPr sz="2400" u="heavy" spc="-1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фолатах</a:t>
            </a:r>
            <a:r>
              <a:rPr sz="2400" u="heavy" spc="-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2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(грудний</a:t>
            </a:r>
            <a:r>
              <a:rPr sz="2400" u="heavy" spc="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вік,</a:t>
            </a:r>
            <a:r>
              <a:rPr sz="2400" u="heavy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10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вагітність,</a:t>
            </a:r>
            <a:r>
              <a:rPr sz="2400" u="heavy" spc="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1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період </a:t>
            </a:r>
            <a:r>
              <a:rPr sz="2400" u="heavy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лактації,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злоякісні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захворювання).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59204" y="1385647"/>
            <a:ext cx="8898636" cy="2305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spcBef>
                <a:spcPts val="10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 пацієнтів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" dirty="0">
                <a:latin typeface="Times New Roman"/>
                <a:cs typeface="Times New Roman"/>
              </a:rPr>
              <a:t>недостатністю </a:t>
            </a:r>
            <a:r>
              <a:rPr sz="2400" dirty="0">
                <a:latin typeface="Times New Roman"/>
                <a:cs typeface="Times New Roman"/>
              </a:rPr>
              <a:t>вітаміну</a:t>
            </a:r>
            <a:r>
              <a:rPr sz="2400" spc="-5" dirty="0">
                <a:latin typeface="Times New Roman"/>
                <a:cs typeface="Times New Roman"/>
              </a:rPr>
              <a:t> В12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бути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підвищене </a:t>
            </a:r>
            <a:r>
              <a:rPr sz="2400" spc="-10" dirty="0">
                <a:latin typeface="Times New Roman"/>
                <a:cs typeface="Times New Roman"/>
              </a:rPr>
              <a:t>виведення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фолатів </a:t>
            </a:r>
            <a:r>
              <a:rPr sz="2400" spc="-10" dirty="0">
                <a:latin typeface="Times New Roman"/>
                <a:cs typeface="Times New Roman"/>
              </a:rPr>
              <a:t>нирками.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Так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само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хронічне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зловживання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алкоголем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призвести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підвищеного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виведення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фолатів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жовчю.</a:t>
            </a:r>
            <a:endParaRPr sz="2400" dirty="0">
              <a:latin typeface="Times New Roman"/>
              <a:cs typeface="Times New Roman"/>
            </a:endParaRPr>
          </a:p>
          <a:p>
            <a:pPr marL="285115" marR="26670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Рідко гіпотиреоїдизм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та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спадкова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недостатність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ферментів</a:t>
            </a:r>
            <a:r>
              <a:rPr sz="2400" b="1" spc="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можуть</a:t>
            </a:r>
            <a:r>
              <a:rPr sz="2400" spc="-15" dirty="0">
                <a:latin typeface="Times New Roman"/>
                <a:cs typeface="Times New Roman"/>
              </a:rPr>
              <a:t> порушувати </a:t>
            </a:r>
            <a:r>
              <a:rPr sz="2400" spc="-10" dirty="0">
                <a:latin typeface="Times New Roman"/>
                <a:cs typeface="Times New Roman"/>
              </a:rPr>
              <a:t>метаболізм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солей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фолієвої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кислоти.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5901" y="445770"/>
            <a:ext cx="8623299" cy="53649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57300" indent="-959485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1257300" algn="l"/>
                <a:tab pos="1257935" algn="l"/>
              </a:tabLst>
            </a:pPr>
            <a:r>
              <a:rPr sz="2400" b="1" dirty="0">
                <a:latin typeface="Times New Roman"/>
                <a:cs typeface="Times New Roman"/>
              </a:rPr>
              <a:t>Загальна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недостатність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харчування</a:t>
            </a:r>
            <a:endParaRPr sz="2400" dirty="0">
              <a:latin typeface="Times New Roman"/>
              <a:cs typeface="Times New Roman"/>
            </a:endParaRPr>
          </a:p>
          <a:p>
            <a:pPr marL="570865" marR="50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570865" algn="l"/>
                <a:tab pos="5715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Мієлодиспластичний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синдром.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Гетерогенна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група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порушень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клональних </a:t>
            </a:r>
            <a:r>
              <a:rPr sz="2400" spc="-15" dirty="0">
                <a:latin typeface="Times New Roman"/>
                <a:cs typeface="Times New Roman"/>
              </a:rPr>
              <a:t>стовбурових</a:t>
            </a:r>
            <a:r>
              <a:rPr sz="2400" dirty="0">
                <a:latin typeface="Times New Roman"/>
                <a:cs typeface="Times New Roman"/>
              </a:rPr>
              <a:t> клітин.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Неконтрольована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проліферація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dirty="0">
                <a:latin typeface="Times New Roman"/>
                <a:cs typeface="Times New Roman"/>
              </a:rPr>
              <a:t>клональне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розмноження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неопластичних </a:t>
            </a:r>
            <a:r>
              <a:rPr sz="2400" spc="-10" dirty="0">
                <a:latin typeface="Times New Roman"/>
                <a:cs typeface="Times New Roman"/>
              </a:rPr>
              <a:t>полівалентних </a:t>
            </a:r>
            <a:r>
              <a:rPr sz="2400" spc="-5" dirty="0">
                <a:latin typeface="Times New Roman"/>
                <a:cs typeface="Times New Roman"/>
              </a:rPr>
              <a:t> гемопоетичних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стовбурових</a:t>
            </a:r>
            <a:r>
              <a:rPr sz="2400" dirty="0">
                <a:latin typeface="Times New Roman"/>
                <a:cs typeface="Times New Roman"/>
              </a:rPr>
              <a:t> клітин </a:t>
            </a:r>
            <a:r>
              <a:rPr sz="2400" spc="-5" dirty="0">
                <a:latin typeface="Times New Roman"/>
                <a:cs typeface="Times New Roman"/>
              </a:rPr>
              <a:t>порушує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продукцію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нормальних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клітин,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спричиняючи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низку </a:t>
            </a:r>
            <a:r>
              <a:rPr sz="2400" spc="-10" dirty="0">
                <a:latin typeface="Times New Roman"/>
                <a:cs typeface="Times New Roman"/>
              </a:rPr>
              <a:t> цитопеній.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Зазвичай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через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набуті</a:t>
            </a:r>
            <a:r>
              <a:rPr sz="2400" spc="-5" dirty="0">
                <a:latin typeface="Times New Roman"/>
                <a:cs typeface="Times New Roman"/>
              </a:rPr>
              <a:t> хромосомні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аномалії, </a:t>
            </a:r>
            <a:r>
              <a:rPr sz="2400" spc="5" dirty="0">
                <a:latin typeface="Times New Roman"/>
                <a:cs typeface="Times New Roman"/>
              </a:rPr>
              <a:t>але </a:t>
            </a:r>
            <a:r>
              <a:rPr sz="2400" spc="-25" dirty="0">
                <a:latin typeface="Times New Roman"/>
                <a:cs typeface="Times New Roman"/>
              </a:rPr>
              <a:t>може бути </a:t>
            </a:r>
            <a:r>
              <a:rPr sz="2400" dirty="0">
                <a:latin typeface="Times New Roman"/>
                <a:cs typeface="Times New Roman"/>
              </a:rPr>
              <a:t>спричинена хіміо - або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радіотерапією. </a:t>
            </a:r>
            <a:r>
              <a:rPr sz="2400" spc="-30" dirty="0">
                <a:latin typeface="Times New Roman"/>
                <a:cs typeface="Times New Roman"/>
              </a:rPr>
              <a:t>Така </a:t>
            </a:r>
            <a:r>
              <a:rPr sz="2400" dirty="0">
                <a:latin typeface="Times New Roman"/>
                <a:cs typeface="Times New Roman"/>
              </a:rPr>
              <a:t>анемія є </a:t>
            </a:r>
            <a:r>
              <a:rPr sz="2400" spc="-10" dirty="0">
                <a:latin typeface="Times New Roman"/>
                <a:cs typeface="Times New Roman"/>
              </a:rPr>
              <a:t>немегалобластною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макроцитарною, </a:t>
            </a:r>
            <a:r>
              <a:rPr sz="2400" spc="5" dirty="0">
                <a:latin typeface="Times New Roman"/>
                <a:cs typeface="Times New Roman"/>
              </a:rPr>
              <a:t>але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10" dirty="0">
                <a:latin typeface="Times New Roman"/>
                <a:cs typeface="Times New Roman"/>
              </a:rPr>
              <a:t>мазку </a:t>
            </a:r>
            <a:r>
              <a:rPr sz="2400" spc="-5" dirty="0">
                <a:latin typeface="Times New Roman"/>
                <a:cs typeface="Times New Roman"/>
              </a:rPr>
              <a:t>крові </a:t>
            </a:r>
            <a:r>
              <a:rPr sz="2400" spc="-10" dirty="0">
                <a:latin typeface="Times New Roman"/>
                <a:cs typeface="Times New Roman"/>
              </a:rPr>
              <a:t>можуть </a:t>
            </a:r>
            <a:r>
              <a:rPr sz="2400" spc="-20" dirty="0">
                <a:latin typeface="Times New Roman"/>
                <a:cs typeface="Times New Roman"/>
              </a:rPr>
              <a:t>бути </a:t>
            </a:r>
            <a:r>
              <a:rPr sz="2400" spc="-5" dirty="0">
                <a:latin typeface="Times New Roman"/>
                <a:cs typeface="Times New Roman"/>
              </a:rPr>
              <a:t>наявні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гіперсегментовані </a:t>
            </a:r>
            <a:r>
              <a:rPr sz="2400" dirty="0">
                <a:latin typeface="Times New Roman"/>
                <a:cs typeface="Times New Roman"/>
              </a:rPr>
              <a:t>нейтрофіли, такі як </a:t>
            </a:r>
            <a:r>
              <a:rPr sz="2400" spc="-5" dirty="0">
                <a:latin typeface="Times New Roman"/>
                <a:cs typeface="Times New Roman"/>
              </a:rPr>
              <a:t>при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мегалобластних </a:t>
            </a:r>
            <a:r>
              <a:rPr sz="2400" dirty="0">
                <a:latin typeface="Times New Roman"/>
                <a:cs typeface="Times New Roman"/>
              </a:rPr>
              <a:t>макроцитарних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анеміях.</a:t>
            </a:r>
            <a:r>
              <a:rPr sz="2400" spc="-10" dirty="0">
                <a:latin typeface="Times New Roman"/>
                <a:cs typeface="Times New Roman"/>
              </a:rPr>
              <a:t> Нормальний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рівномірний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розподіл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ширини</a:t>
            </a:r>
            <a:r>
              <a:rPr sz="2400" dirty="0">
                <a:latin typeface="Times New Roman"/>
                <a:cs typeface="Times New Roman"/>
              </a:rPr>
              <a:t> еритроцитів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 </a:t>
            </a:r>
            <a:r>
              <a:rPr sz="2400" dirty="0">
                <a:latin typeface="Times New Roman"/>
                <a:cs typeface="Times New Roman"/>
              </a:rPr>
              <a:t> макроцитарній</a:t>
            </a:r>
            <a:r>
              <a:rPr sz="2400" spc="-5" dirty="0">
                <a:latin typeface="Times New Roman"/>
                <a:cs typeface="Times New Roman"/>
              </a:rPr>
              <a:t> анемії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людей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похилого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віку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повинен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tabLst>
                <a:tab pos="570865" algn="l"/>
                <a:tab pos="7555865" algn="l"/>
              </a:tabLst>
            </a:pPr>
            <a:r>
              <a:rPr sz="2400" u="heavy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u="heavy" spc="-1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викликати</a:t>
            </a:r>
            <a:r>
              <a:rPr sz="2400" u="heavy" spc="-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1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настороженість</a:t>
            </a:r>
            <a:r>
              <a:rPr sz="2600" u="heavy" spc="-1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.	</a:t>
            </a:r>
            <a:endParaRPr sz="2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00480" y="185419"/>
            <a:ext cx="9723119" cy="541109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115" indent="-273050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Лейкози.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25" dirty="0">
                <a:latin typeface="Times New Roman"/>
                <a:cs typeface="Times New Roman"/>
              </a:rPr>
              <a:t>Гострий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лімфолейкоз, </a:t>
            </a:r>
            <a:r>
              <a:rPr sz="2400" dirty="0">
                <a:latin typeface="Times New Roman"/>
                <a:cs typeface="Times New Roman"/>
              </a:rPr>
              <a:t>гострий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мієлобластний </a:t>
            </a:r>
            <a:r>
              <a:rPr sz="2400" spc="-25" dirty="0">
                <a:latin typeface="Times New Roman"/>
                <a:cs typeface="Times New Roman"/>
              </a:rPr>
              <a:t>лейкоз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хронічний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мієлобластний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лейкоз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спричинені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неконтрольованою </a:t>
            </a:r>
            <a:r>
              <a:rPr sz="2400" spc="-5" dirty="0">
                <a:latin typeface="Times New Roman"/>
                <a:cs typeface="Times New Roman"/>
              </a:rPr>
              <a:t>проліферацією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dirty="0">
                <a:latin typeface="Times New Roman"/>
                <a:cs typeface="Times New Roman"/>
              </a:rPr>
              <a:t>клональним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розмноженням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патологічних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клітин-попередників.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Дані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захворювання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вражають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клітини-попередники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 різних </a:t>
            </a:r>
            <a:r>
              <a:rPr sz="2400" dirty="0">
                <a:latin typeface="Times New Roman"/>
                <a:cs typeface="Times New Roman"/>
              </a:rPr>
              <a:t> стадіях диференціації, </a:t>
            </a:r>
            <a:r>
              <a:rPr sz="2400" spc="5" dirty="0">
                <a:latin typeface="Times New Roman"/>
                <a:cs typeface="Times New Roman"/>
              </a:rPr>
              <a:t>але </a:t>
            </a:r>
            <a:r>
              <a:rPr sz="2400" spc="-10" dirty="0">
                <a:latin typeface="Times New Roman"/>
                <a:cs typeface="Times New Roman"/>
              </a:rPr>
              <a:t>всі </a:t>
            </a:r>
            <a:r>
              <a:rPr sz="2400" spc="-15" dirty="0">
                <a:latin typeface="Times New Roman"/>
                <a:cs typeface="Times New Roman"/>
              </a:rPr>
              <a:t>призводять </a:t>
            </a:r>
            <a:r>
              <a:rPr sz="2400" dirty="0">
                <a:latin typeface="Times New Roman"/>
                <a:cs typeface="Times New Roman"/>
              </a:rPr>
              <a:t>до анемії </a:t>
            </a:r>
            <a:r>
              <a:rPr sz="2400" spc="-25" dirty="0">
                <a:latin typeface="Times New Roman"/>
                <a:cs typeface="Times New Roman"/>
              </a:rPr>
              <a:t>шляхом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порушення продукції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нормальних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еритроцитів.</a:t>
            </a:r>
          </a:p>
          <a:p>
            <a:pPr marL="285115" marR="304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10" dirty="0">
                <a:latin typeface="Times New Roman"/>
                <a:cs typeface="Times New Roman"/>
              </a:rPr>
              <a:t>Інфільтрація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кісткового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мозку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вторинними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метастазами.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Метастази </a:t>
            </a:r>
            <a:r>
              <a:rPr sz="2400" spc="-10" dirty="0">
                <a:latin typeface="Times New Roman"/>
                <a:cs typeface="Times New Roman"/>
              </a:rPr>
              <a:t>солідних</a:t>
            </a:r>
            <a:r>
              <a:rPr sz="2400" dirty="0">
                <a:latin typeface="Times New Roman"/>
                <a:cs typeface="Times New Roman"/>
              </a:rPr>
              <a:t> пухлин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кістковий</a:t>
            </a:r>
            <a:r>
              <a:rPr sz="2400" spc="-5" dirty="0">
                <a:latin typeface="Times New Roman"/>
                <a:cs typeface="Times New Roman"/>
              </a:rPr>
              <a:t> мозок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можуть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викликати</a:t>
            </a:r>
            <a:r>
              <a:rPr sz="2400" spc="-5" dirty="0">
                <a:latin typeface="Times New Roman"/>
                <a:cs typeface="Times New Roman"/>
              </a:rPr>
              <a:t> анемію,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шляхом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інфільтрації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кістковомозкового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простору.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Будь-яка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пухлина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метастазувати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кістковий</a:t>
            </a:r>
            <a:r>
              <a:rPr sz="2400" spc="-5" dirty="0">
                <a:latin typeface="Times New Roman"/>
                <a:cs typeface="Times New Roman"/>
              </a:rPr>
              <a:t> мозок,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але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найбільш поширеними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нейробластома </a:t>
            </a:r>
            <a:r>
              <a:rPr sz="2400" dirty="0">
                <a:latin typeface="Times New Roman"/>
                <a:cs typeface="Times New Roman"/>
              </a:rPr>
              <a:t>у дітей, рак </a:t>
            </a:r>
            <a:r>
              <a:rPr sz="2400" spc="-15" dirty="0">
                <a:latin typeface="Times New Roman"/>
                <a:cs typeface="Times New Roman"/>
              </a:rPr>
              <a:t>молочної </a:t>
            </a:r>
            <a:r>
              <a:rPr sz="2400" dirty="0">
                <a:latin typeface="Times New Roman"/>
                <a:cs typeface="Times New Roman"/>
              </a:rPr>
              <a:t>залози, </a:t>
            </a:r>
            <a:r>
              <a:rPr sz="2400" spc="-5" dirty="0">
                <a:latin typeface="Times New Roman"/>
                <a:cs typeface="Times New Roman"/>
              </a:rPr>
              <a:t>простати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легень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5" dirty="0">
                <a:latin typeface="Times New Roman"/>
                <a:cs typeface="Times New Roman"/>
              </a:rPr>
              <a:t>дорослих. </a:t>
            </a:r>
            <a:r>
              <a:rPr sz="2400" dirty="0">
                <a:latin typeface="Times New Roman"/>
                <a:cs typeface="Times New Roman"/>
              </a:rPr>
              <a:t>Метастази в </a:t>
            </a:r>
            <a:r>
              <a:rPr sz="2400" spc="-15" dirty="0">
                <a:latin typeface="Times New Roman"/>
                <a:cs typeface="Times New Roman"/>
              </a:rPr>
              <a:t>кістковий </a:t>
            </a:r>
            <a:r>
              <a:rPr sz="2400" spc="-5" dirty="0">
                <a:latin typeface="Times New Roman"/>
                <a:cs typeface="Times New Roman"/>
              </a:rPr>
              <a:t>мозок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5" dirty="0">
                <a:latin typeface="Times New Roman"/>
                <a:cs typeface="Times New Roman"/>
              </a:rPr>
              <a:t>поганою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прогностичною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ознакою.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9360" y="186309"/>
            <a:ext cx="9834880" cy="496482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61950" indent="-273685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361315" algn="l"/>
                <a:tab pos="36258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Апластична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361950" marR="144145" indent="-273685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361315" algn="l"/>
                <a:tab pos="362585" algn="l"/>
              </a:tabLst>
            </a:pPr>
            <a:r>
              <a:rPr sz="2400" spc="-10" dirty="0">
                <a:latin typeface="Times New Roman"/>
                <a:cs typeface="Times New Roman"/>
              </a:rPr>
              <a:t>Захворювання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недостатністю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стовбурових</a:t>
            </a:r>
            <a:r>
              <a:rPr sz="2400" dirty="0">
                <a:latin typeface="Times New Roman"/>
                <a:cs typeface="Times New Roman"/>
              </a:rPr>
              <a:t> клітин,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spc="-15" dirty="0">
                <a:latin typeface="Times New Roman"/>
                <a:cs typeface="Times New Roman"/>
              </a:rPr>
              <a:t>призводить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10" dirty="0">
                <a:latin typeface="Times New Roman"/>
                <a:cs typeface="Times New Roman"/>
              </a:rPr>
              <a:t>панцитопенії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 </a:t>
            </a:r>
            <a:r>
              <a:rPr sz="2400" dirty="0">
                <a:latin typeface="Times New Roman"/>
                <a:cs typeface="Times New Roman"/>
              </a:rPr>
              <a:t>відсутності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спленомегалії.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Може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виникати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через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спадковий</a:t>
            </a:r>
            <a:r>
              <a:rPr sz="2400" dirty="0">
                <a:latin typeface="Times New Roman"/>
                <a:cs typeface="Times New Roman"/>
              </a:rPr>
              <a:t> або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набутий </a:t>
            </a:r>
            <a:r>
              <a:rPr sz="2400" spc="-5" dirty="0">
                <a:latin typeface="Times New Roman"/>
                <a:cs typeface="Times New Roman"/>
              </a:rPr>
              <a:t>(викликаний різноманітними порушеннями,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наприклад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аутоімунний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15" dirty="0">
                <a:latin typeface="Times New Roman"/>
                <a:cs typeface="Times New Roman"/>
              </a:rPr>
              <a:t>токсичний)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синдром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недостатності </a:t>
            </a:r>
            <a:r>
              <a:rPr sz="2400" spc="-25" dirty="0">
                <a:latin typeface="Times New Roman"/>
                <a:cs typeface="Times New Roman"/>
              </a:rPr>
              <a:t>кісткового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мозку,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якому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імунні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механізми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" dirty="0">
                <a:latin typeface="Times New Roman"/>
                <a:cs typeface="Times New Roman"/>
              </a:rPr>
              <a:t>місцевою </a:t>
            </a:r>
            <a:r>
              <a:rPr sz="2400" spc="-10" dirty="0">
                <a:latin typeface="Times New Roman"/>
                <a:cs typeface="Times New Roman"/>
              </a:rPr>
              <a:t>активацією </a:t>
            </a:r>
            <a:r>
              <a:rPr sz="2400" dirty="0">
                <a:latin typeface="Times New Roman"/>
                <a:cs typeface="Times New Roman"/>
              </a:rPr>
              <a:t>інтерферону </a:t>
            </a:r>
            <a:r>
              <a:rPr sz="2400" spc="-5" dirty="0">
                <a:latin typeface="Times New Roman"/>
                <a:cs typeface="Times New Roman"/>
              </a:rPr>
              <a:t>гамма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можуть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бути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стандартним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етіологічним</a:t>
            </a:r>
            <a:r>
              <a:rPr sz="2400" spc="-15" dirty="0">
                <a:latin typeface="Times New Roman"/>
                <a:cs typeface="Times New Roman"/>
              </a:rPr>
              <a:t> шляхом.Певні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препарати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можуть</a:t>
            </a:r>
            <a:r>
              <a:rPr sz="2400" spc="-15" dirty="0">
                <a:latin typeface="Times New Roman"/>
                <a:cs typeface="Times New Roman"/>
              </a:rPr>
              <a:t> викликати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гемоліз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імуноопосередковано </a:t>
            </a:r>
            <a:r>
              <a:rPr sz="2400" dirty="0">
                <a:latin typeface="Times New Roman"/>
                <a:cs typeface="Times New Roman"/>
              </a:rPr>
              <a:t>або безпосередньо;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безпосередньо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пошкоджувати</a:t>
            </a:r>
            <a:r>
              <a:rPr sz="2400" dirty="0">
                <a:latin typeface="Times New Roman"/>
                <a:cs typeface="Times New Roman"/>
              </a:rPr>
              <a:t> синтез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ДНК;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порушувати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всмоктування,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метаболізм</a:t>
            </a:r>
            <a:r>
              <a:rPr sz="2400" dirty="0">
                <a:latin typeface="Times New Roman"/>
                <a:cs typeface="Times New Roman"/>
              </a:rPr>
              <a:t> або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дію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важливих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кофакторів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5" dirty="0">
                <a:latin typeface="Times New Roman"/>
                <a:cs typeface="Times New Roman"/>
              </a:rPr>
              <a:t>синтезу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ДНК;</a:t>
            </a:r>
            <a:r>
              <a:rPr sz="2400" dirty="0">
                <a:latin typeface="Times New Roman"/>
                <a:cs typeface="Times New Roman"/>
              </a:rPr>
              <a:t> або </a:t>
            </a:r>
            <a:r>
              <a:rPr sz="2400" spc="-20" dirty="0">
                <a:latin typeface="Times New Roman"/>
                <a:cs typeface="Times New Roman"/>
              </a:rPr>
              <a:t>мати </a:t>
            </a:r>
            <a:r>
              <a:rPr sz="2400" spc="-15" dirty="0">
                <a:latin typeface="Times New Roman"/>
                <a:cs typeface="Times New Roman"/>
              </a:rPr>
              <a:t> токсичний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ефект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 клітини-попередники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</a:p>
          <a:p>
            <a:pPr marL="12700">
              <a:spcBef>
                <a:spcPts val="10"/>
              </a:spcBef>
              <a:tabLst>
                <a:tab pos="361315" algn="l"/>
                <a:tab pos="7555865" algn="l"/>
              </a:tabLst>
            </a:pPr>
            <a:r>
              <a:rPr sz="2400" u="heavy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u="heavy" spc="-20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кістковому</a:t>
            </a:r>
            <a:r>
              <a:rPr sz="2400" u="heavy" spc="-3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45" dirty="0">
                <a:uFill>
                  <a:solidFill>
                    <a:srgbClr val="BEE3FF"/>
                  </a:solidFill>
                </a:uFill>
                <a:latin typeface="Times New Roman"/>
                <a:cs typeface="Times New Roman"/>
              </a:rPr>
              <a:t>мозку.	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9040" y="814325"/>
            <a:ext cx="1028192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 indent="-273685">
              <a:spcBef>
                <a:spcPts val="10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spc="-20" dirty="0">
                <a:latin typeface="Times New Roman"/>
                <a:cs typeface="Times New Roman"/>
              </a:rPr>
              <a:t>Тривале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вживання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алкоголю</a:t>
            </a:r>
            <a:r>
              <a:rPr sz="2400" dirty="0">
                <a:latin typeface="Times New Roman"/>
                <a:cs typeface="Times New Roman"/>
              </a:rPr>
              <a:t> безпосередньо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пригнічує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кістковий</a:t>
            </a:r>
            <a:r>
              <a:rPr sz="2400" spc="-5" dirty="0">
                <a:latin typeface="Times New Roman"/>
                <a:cs typeface="Times New Roman"/>
              </a:rPr>
              <a:t> мозок, </a:t>
            </a:r>
            <a:r>
              <a:rPr sz="2400" dirty="0">
                <a:latin typeface="Times New Roman"/>
                <a:cs typeface="Times New Roman"/>
              </a:rPr>
              <a:t>незалежно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будь-якого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супутнього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захворювання </a:t>
            </a:r>
            <a:r>
              <a:rPr sz="2400" spc="-10" dirty="0">
                <a:latin typeface="Times New Roman"/>
                <a:cs typeface="Times New Roman"/>
              </a:rPr>
              <a:t>печінки </a:t>
            </a:r>
            <a:r>
              <a:rPr sz="2400" dirty="0">
                <a:latin typeface="Times New Roman"/>
                <a:cs typeface="Times New Roman"/>
              </a:rPr>
              <a:t>або вітамінної недостатності.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Ефект </a:t>
            </a:r>
            <a:r>
              <a:rPr sz="2400" spc="-30" dirty="0">
                <a:latin typeface="Times New Roman"/>
                <a:cs typeface="Times New Roman"/>
              </a:rPr>
              <a:t>проходить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лише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після місяця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повної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відмови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споживання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алкоголю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5" dirty="0">
                <a:latin typeface="Times New Roman"/>
                <a:cs typeface="Times New Roman"/>
              </a:rPr>
              <a:t>навіть </a:t>
            </a: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зберігатися </a:t>
            </a:r>
            <a:r>
              <a:rPr sz="2400" spc="-5" dirty="0">
                <a:latin typeface="Times New Roman"/>
                <a:cs typeface="Times New Roman"/>
              </a:rPr>
              <a:t> після нормалізації </a:t>
            </a:r>
            <a:r>
              <a:rPr sz="2400" dirty="0">
                <a:latin typeface="Times New Roman"/>
                <a:cs typeface="Times New Roman"/>
              </a:rPr>
              <a:t>рівнів вітаміну В12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10" dirty="0">
                <a:latin typeface="Times New Roman"/>
                <a:cs typeface="Times New Roman"/>
              </a:rPr>
              <a:t>фолієвої </a:t>
            </a:r>
            <a:r>
              <a:rPr sz="2400" spc="-5" dirty="0">
                <a:latin typeface="Times New Roman"/>
                <a:cs typeface="Times New Roman"/>
              </a:rPr>
              <a:t> кислоти.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8880" y="297943"/>
            <a:ext cx="10241280" cy="496482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273050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Анемія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хронічного</a:t>
            </a:r>
            <a:r>
              <a:rPr sz="2400" b="1" spc="-5" dirty="0">
                <a:latin typeface="Times New Roman"/>
                <a:cs typeface="Times New Roman"/>
              </a:rPr>
              <a:t> захворювання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marR="157480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431165" algn="l"/>
                <a:tab pos="431800" algn="l"/>
              </a:tabLst>
            </a:pPr>
            <a:r>
              <a:rPr dirty="0"/>
              <a:t>	</a:t>
            </a:r>
            <a:r>
              <a:rPr sz="2400" spc="-40" dirty="0">
                <a:latin typeface="Times New Roman"/>
                <a:cs typeface="Times New Roman"/>
              </a:rPr>
              <a:t>Може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бути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легка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гіпопроліферативна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нормоцитарна </a:t>
            </a:r>
            <a:r>
              <a:rPr sz="2400" dirty="0">
                <a:latin typeface="Times New Roman"/>
                <a:cs typeface="Times New Roman"/>
              </a:rPr>
              <a:t> анемія або, у </a:t>
            </a:r>
            <a:r>
              <a:rPr sz="2400" spc="-10" dirty="0">
                <a:latin typeface="Times New Roman"/>
                <a:cs typeface="Times New Roman"/>
              </a:rPr>
              <a:t>важких випадках, </a:t>
            </a:r>
            <a:r>
              <a:rPr sz="2400" dirty="0">
                <a:latin typeface="Times New Roman"/>
                <a:cs typeface="Times New Roman"/>
              </a:rPr>
              <a:t>мікроцитарна анемія в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разі </a:t>
            </a:r>
            <a:r>
              <a:rPr sz="2400" spc="-20" dirty="0">
                <a:latin typeface="Times New Roman"/>
                <a:cs typeface="Times New Roman"/>
              </a:rPr>
              <a:t>одночасного </a:t>
            </a:r>
            <a:r>
              <a:rPr sz="2400" spc="-5" dirty="0">
                <a:latin typeface="Times New Roman"/>
                <a:cs typeface="Times New Roman"/>
              </a:rPr>
              <a:t>існування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" dirty="0">
                <a:latin typeface="Times New Roman"/>
                <a:cs typeface="Times New Roman"/>
              </a:rPr>
              <a:t>залізодефіцитною </a:t>
            </a:r>
            <a:r>
              <a:rPr sz="2400" dirty="0">
                <a:latin typeface="Times New Roman"/>
                <a:cs typeface="Times New Roman"/>
              </a:rPr>
              <a:t> анемією. Вона спричинена </a:t>
            </a:r>
            <a:r>
              <a:rPr sz="2400" spc="-5" dirty="0">
                <a:latin typeface="Times New Roman"/>
                <a:cs typeface="Times New Roman"/>
              </a:rPr>
              <a:t>хронічним запальним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процесом. Прозапальні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цитокіни,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особливо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інтерлейкін-6 </a:t>
            </a:r>
            <a:r>
              <a:rPr sz="2400" dirty="0">
                <a:latin typeface="Times New Roman"/>
                <a:cs typeface="Times New Roman"/>
              </a:rPr>
              <a:t>(ІЛ-6), </a:t>
            </a:r>
            <a:r>
              <a:rPr sz="2400" spc="-15" dirty="0">
                <a:latin typeface="Times New Roman"/>
                <a:cs typeface="Times New Roman"/>
              </a:rPr>
              <a:t>запускають каскад </a:t>
            </a:r>
            <a:r>
              <a:rPr sz="2400" dirty="0">
                <a:latin typeface="Times New Roman"/>
                <a:cs typeface="Times New Roman"/>
              </a:rPr>
              <a:t>реакцій,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опосередкований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активацією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гепсидину,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dirty="0">
                <a:latin typeface="Times New Roman"/>
                <a:cs typeface="Times New Roman"/>
              </a:rPr>
              <a:t>знижує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продукування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(знижуючи </a:t>
            </a:r>
            <a:r>
              <a:rPr sz="2400" spc="-5" dirty="0">
                <a:latin typeface="Times New Roman"/>
                <a:cs typeface="Times New Roman"/>
              </a:rPr>
              <a:t>рівень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сироваткового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заліза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 еритропоетину) і</a:t>
            </a:r>
            <a:r>
              <a:rPr sz="2400" spc="-5" dirty="0">
                <a:latin typeface="Times New Roman"/>
                <a:cs typeface="Times New Roman"/>
              </a:rPr>
              <a:t> підвищує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руйнування </a:t>
            </a:r>
            <a:r>
              <a:rPr sz="2400" dirty="0">
                <a:latin typeface="Times New Roman"/>
                <a:cs typeface="Times New Roman"/>
              </a:rPr>
              <a:t>еритроцитів (через </a:t>
            </a:r>
            <a:r>
              <a:rPr sz="2400" spc="-15" dirty="0">
                <a:latin typeface="Times New Roman"/>
                <a:cs typeface="Times New Roman"/>
              </a:rPr>
              <a:t>стимуляцію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фагоцитозу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формування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вільних </a:t>
            </a:r>
            <a:r>
              <a:rPr sz="2400" dirty="0">
                <a:latin typeface="Times New Roman"/>
                <a:cs typeface="Times New Roman"/>
              </a:rPr>
              <a:t> кисневих </a:t>
            </a:r>
            <a:r>
              <a:rPr sz="2400" spc="-5" dirty="0">
                <a:latin typeface="Times New Roman"/>
                <a:cs typeface="Times New Roman"/>
              </a:rPr>
              <a:t>радикалів).Поширені </a:t>
            </a:r>
            <a:r>
              <a:rPr sz="2400" spc="5" dirty="0">
                <a:latin typeface="Times New Roman"/>
                <a:cs typeface="Times New Roman"/>
              </a:rPr>
              <a:t>основні процеси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включають </a:t>
            </a:r>
            <a:r>
              <a:rPr sz="2400" dirty="0">
                <a:latin typeface="Times New Roman"/>
                <a:cs typeface="Times New Roman"/>
              </a:rPr>
              <a:t>інфекцію, </a:t>
            </a:r>
            <a:r>
              <a:rPr sz="2400" spc="-10" dirty="0">
                <a:latin typeface="Times New Roman"/>
                <a:cs typeface="Times New Roman"/>
              </a:rPr>
              <a:t>новоутворення, </a:t>
            </a:r>
            <a:r>
              <a:rPr sz="2400" spc="-15" dirty="0">
                <a:latin typeface="Times New Roman"/>
                <a:cs typeface="Times New Roman"/>
              </a:rPr>
              <a:t>аутоімунні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реакції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пошкодження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тканин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результаті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травми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10"/>
              </a:spcBef>
              <a:tabLst>
                <a:tab pos="354965" algn="l"/>
                <a:tab pos="7555865" algn="l"/>
              </a:tabLst>
            </a:pPr>
            <a:r>
              <a:rPr sz="2400" strike="sngStrike" dirty="0">
                <a:latin typeface="Times New Roman"/>
                <a:cs typeface="Times New Roman"/>
              </a:rPr>
              <a:t> 	або</a:t>
            </a:r>
            <a:r>
              <a:rPr sz="2400" strike="sngStrike" spc="-5" dirty="0">
                <a:latin typeface="Times New Roman"/>
                <a:cs typeface="Times New Roman"/>
              </a:rPr>
              <a:t> </a:t>
            </a:r>
            <a:r>
              <a:rPr sz="2400" strike="sngStrike" spc="-10" dirty="0">
                <a:latin typeface="Times New Roman"/>
                <a:cs typeface="Times New Roman"/>
              </a:rPr>
              <a:t>об'ємного</a:t>
            </a:r>
            <a:r>
              <a:rPr sz="2400" strike="sngStrike" spc="5" dirty="0">
                <a:latin typeface="Times New Roman"/>
                <a:cs typeface="Times New Roman"/>
              </a:rPr>
              <a:t> </a:t>
            </a:r>
            <a:r>
              <a:rPr sz="2400" strike="sngStrike" spc="-10" dirty="0">
                <a:latin typeface="Times New Roman"/>
                <a:cs typeface="Times New Roman"/>
              </a:rPr>
              <a:t>хірургічного</a:t>
            </a:r>
            <a:r>
              <a:rPr sz="2400" strike="sngStrike" spc="-30" dirty="0">
                <a:latin typeface="Times New Roman"/>
                <a:cs typeface="Times New Roman"/>
              </a:rPr>
              <a:t> </a:t>
            </a:r>
            <a:r>
              <a:rPr sz="2400" strike="sngStrike" spc="-10" dirty="0">
                <a:latin typeface="Times New Roman"/>
                <a:cs typeface="Times New Roman"/>
              </a:rPr>
              <a:t>втручання.	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5700" y="657860"/>
            <a:ext cx="10447020" cy="2378856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5750" indent="-273685">
              <a:spcBef>
                <a:spcPts val="67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b="1" spc="-20" dirty="0">
                <a:latin typeface="Times New Roman"/>
                <a:cs typeface="Times New Roman"/>
              </a:rPr>
              <a:t>Аутоімунна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гемолітична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анемія.</a:t>
            </a:r>
            <a:endParaRPr sz="2400" dirty="0">
              <a:latin typeface="Times New Roman"/>
              <a:cs typeface="Times New Roman"/>
            </a:endParaRPr>
          </a:p>
          <a:p>
            <a:pPr marL="285750" marR="5080" indent="-273685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dirty="0">
                <a:latin typeface="Times New Roman"/>
                <a:cs typeface="Times New Roman"/>
              </a:rPr>
              <a:t>Еритроцити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атакуються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аутоантитілами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10" dirty="0">
                <a:latin typeface="Times New Roman"/>
                <a:cs typeface="Times New Roman"/>
              </a:rPr>
              <a:t>підлягають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позасудинному </a:t>
            </a:r>
            <a:r>
              <a:rPr sz="2400" spc="-5" dirty="0">
                <a:latin typeface="Times New Roman"/>
                <a:cs typeface="Times New Roman"/>
              </a:rPr>
              <a:t>руйнуванню. Цей </a:t>
            </a:r>
            <a:r>
              <a:rPr sz="2400" spc="5" dirty="0">
                <a:latin typeface="Times New Roman"/>
                <a:cs typeface="Times New Roman"/>
              </a:rPr>
              <a:t>процес </a:t>
            </a:r>
            <a:r>
              <a:rPr sz="2400" spc="-5" dirty="0">
                <a:latin typeface="Times New Roman"/>
                <a:cs typeface="Times New Roman"/>
              </a:rPr>
              <a:t>зазвичай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виникає </a:t>
            </a:r>
            <a:r>
              <a:rPr sz="2400" dirty="0">
                <a:latin typeface="Times New Roman"/>
                <a:cs typeface="Times New Roman"/>
              </a:rPr>
              <a:t>або в межах інших </a:t>
            </a:r>
            <a:r>
              <a:rPr sz="2400" spc="-15" dirty="0">
                <a:latin typeface="Times New Roman"/>
                <a:cs typeface="Times New Roman"/>
              </a:rPr>
              <a:t>аутоімунних </a:t>
            </a:r>
            <a:r>
              <a:rPr sz="2400" dirty="0">
                <a:latin typeface="Times New Roman"/>
                <a:cs typeface="Times New Roman"/>
              </a:rPr>
              <a:t>станів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(наприклад,</a:t>
            </a:r>
            <a:r>
              <a:rPr sz="2400" spc="-5" dirty="0">
                <a:latin typeface="Times New Roman"/>
                <a:cs typeface="Times New Roman"/>
              </a:rPr>
              <a:t> системного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червоного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вовчака,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ревматоїдного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артриту,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склеродермії),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пов’язаний </a:t>
            </a:r>
            <a:r>
              <a:rPr sz="2400" dirty="0">
                <a:latin typeface="Times New Roman"/>
                <a:cs typeface="Times New Roman"/>
              </a:rPr>
              <a:t> з</a:t>
            </a:r>
            <a:r>
              <a:rPr sz="2400" spc="-10" dirty="0">
                <a:latin typeface="Times New Roman"/>
                <a:cs typeface="Times New Roman"/>
              </a:rPr>
              <a:t> лімфопроліферативним </a:t>
            </a:r>
            <a:r>
              <a:rPr sz="2400" spc="-5" dirty="0">
                <a:latin typeface="Times New Roman"/>
                <a:cs typeface="Times New Roman"/>
              </a:rPr>
              <a:t>захворюванням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(зазвичай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неходжкінською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лімфомою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хронічним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лімфолейкозом).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8080" y="1323337"/>
            <a:ext cx="10271760" cy="2748188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5750" indent="-273685">
              <a:spcBef>
                <a:spcPts val="67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b="1" spc="-30" dirty="0">
                <a:latin typeface="Times New Roman"/>
                <a:cs typeface="Times New Roman"/>
              </a:rPr>
              <a:t>Гемолітичні </a:t>
            </a:r>
            <a:r>
              <a:rPr sz="2400" b="1" dirty="0">
                <a:latin typeface="Times New Roman"/>
                <a:cs typeface="Times New Roman"/>
              </a:rPr>
              <a:t>анемії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285750" marR="5080" indent="-273685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spc="-40" dirty="0">
                <a:latin typeface="Times New Roman"/>
                <a:cs typeface="Times New Roman"/>
              </a:rPr>
              <a:t>Група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аутосомно-рецесивних</a:t>
            </a:r>
            <a:r>
              <a:rPr sz="2400" spc="-15" dirty="0">
                <a:latin typeface="Times New Roman"/>
                <a:cs typeface="Times New Roman"/>
              </a:rPr>
              <a:t> спадкових</a:t>
            </a:r>
            <a:r>
              <a:rPr sz="2400" dirty="0">
                <a:latin typeface="Times New Roman"/>
                <a:cs typeface="Times New Roman"/>
              </a:rPr>
              <a:t> станів,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результатом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яких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зниження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5" dirty="0">
                <a:latin typeface="Times New Roman"/>
                <a:cs typeface="Times New Roman"/>
              </a:rPr>
              <a:t>відсутність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утворення ланцюгів </a:t>
            </a:r>
            <a:r>
              <a:rPr sz="2400" spc="-10" dirty="0">
                <a:latin typeface="Times New Roman"/>
                <a:cs typeface="Times New Roman"/>
              </a:rPr>
              <a:t>альфа-глобіну </a:t>
            </a:r>
            <a:r>
              <a:rPr sz="2400" dirty="0">
                <a:latin typeface="Times New Roman"/>
                <a:cs typeface="Times New Roman"/>
              </a:rPr>
              <a:t>(альфа-таласемія)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15" dirty="0">
                <a:latin typeface="Times New Roman"/>
                <a:cs typeface="Times New Roman"/>
              </a:rPr>
              <a:t>бета-глобіну </a:t>
            </a:r>
            <a:r>
              <a:rPr sz="2400" dirty="0">
                <a:latin typeface="Times New Roman"/>
                <a:cs typeface="Times New Roman"/>
              </a:rPr>
              <a:t>(бета-таласемія) в </a:t>
            </a:r>
            <a:r>
              <a:rPr sz="2400" spc="-25" dirty="0">
                <a:latin typeface="Times New Roman"/>
                <a:cs typeface="Times New Roman"/>
              </a:rPr>
              <a:t>молекулі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гемоглобіну.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Зниження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5" dirty="0">
                <a:latin typeface="Times New Roman"/>
                <a:cs typeface="Times New Roman"/>
              </a:rPr>
              <a:t>відсутність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утворення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глобіну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призводить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5" dirty="0">
                <a:latin typeface="Times New Roman"/>
                <a:cs typeface="Times New Roman"/>
              </a:rPr>
              <a:t>порушення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еритропоезу.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Виникає </a:t>
            </a:r>
            <a:r>
              <a:rPr sz="2400" dirty="0">
                <a:latin typeface="Times New Roman"/>
                <a:cs typeface="Times New Roman"/>
              </a:rPr>
              <a:t>підвищене </a:t>
            </a:r>
            <a:r>
              <a:rPr sz="2400" spc="-5" dirty="0">
                <a:latin typeface="Times New Roman"/>
                <a:cs typeface="Times New Roman"/>
              </a:rPr>
              <a:t>руйнування </a:t>
            </a:r>
            <a:r>
              <a:rPr sz="2400" dirty="0">
                <a:latin typeface="Times New Roman"/>
                <a:cs typeface="Times New Roman"/>
              </a:rPr>
              <a:t>еритроцитів,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викликаючи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гемолітичну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анемію.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3200" y="590927"/>
            <a:ext cx="10099040" cy="3486852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5115" indent="-273050">
              <a:spcBef>
                <a:spcPts val="67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Альфа-таласемія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latin typeface="Times New Roman"/>
                <a:cs typeface="Times New Roman"/>
              </a:rPr>
              <a:t>має щонайменше </a:t>
            </a:r>
            <a:r>
              <a:rPr sz="2400" dirty="0">
                <a:latin typeface="Times New Roman"/>
                <a:cs typeface="Times New Roman"/>
              </a:rPr>
              <a:t>4 </a:t>
            </a:r>
            <a:r>
              <a:rPr sz="2400" spc="-5" dirty="0">
                <a:latin typeface="Times New Roman"/>
                <a:cs typeface="Times New Roman"/>
              </a:rPr>
              <a:t>окремі </a:t>
            </a:r>
            <a:r>
              <a:rPr sz="2400" spc="-10" dirty="0">
                <a:latin typeface="Times New Roman"/>
                <a:cs typeface="Times New Roman"/>
              </a:rPr>
              <a:t>форми: безсимптомне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носійство </a:t>
            </a:r>
            <a:r>
              <a:rPr sz="2400" spc="-15" dirty="0">
                <a:latin typeface="Times New Roman"/>
                <a:cs typeface="Times New Roman"/>
              </a:rPr>
              <a:t>(один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уражений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ген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альфа-глобіну),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викликає </a:t>
            </a:r>
            <a:r>
              <a:rPr sz="2400" dirty="0">
                <a:latin typeface="Times New Roman"/>
                <a:cs typeface="Times New Roman"/>
              </a:rPr>
              <a:t>анемії; </a:t>
            </a:r>
            <a:r>
              <a:rPr sz="2400" spc="-5" dirty="0">
                <a:latin typeface="Times New Roman"/>
                <a:cs typeface="Times New Roman"/>
              </a:rPr>
              <a:t>схильність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5" dirty="0">
                <a:latin typeface="Times New Roman"/>
                <a:cs typeface="Times New Roman"/>
              </a:rPr>
              <a:t>альфа-таласемії </a:t>
            </a:r>
            <a:r>
              <a:rPr sz="2400" spc="-15" dirty="0">
                <a:latin typeface="Times New Roman"/>
                <a:cs typeface="Times New Roman"/>
              </a:rPr>
              <a:t>(два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уражених </a:t>
            </a:r>
            <a:r>
              <a:rPr sz="2400" spc="-10" dirty="0">
                <a:latin typeface="Times New Roman"/>
                <a:cs typeface="Times New Roman"/>
              </a:rPr>
              <a:t>гени альфа-глобіну); </a:t>
            </a:r>
            <a:r>
              <a:rPr sz="2400" spc="-20" dirty="0">
                <a:latin typeface="Times New Roman"/>
                <a:cs typeface="Times New Roman"/>
              </a:rPr>
              <a:t>гемоглобінопатія </a:t>
            </a:r>
            <a:r>
              <a:rPr sz="2400" dirty="0">
                <a:latin typeface="Times New Roman"/>
                <a:cs typeface="Times New Roman"/>
              </a:rPr>
              <a:t>Н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(зазвичай три </a:t>
            </a:r>
            <a:r>
              <a:rPr sz="2400" spc="-5" dirty="0">
                <a:latin typeface="Times New Roman"/>
                <a:cs typeface="Times New Roman"/>
              </a:rPr>
              <a:t>уражені </a:t>
            </a:r>
            <a:r>
              <a:rPr sz="2400" spc="-10" dirty="0">
                <a:latin typeface="Times New Roman"/>
                <a:cs typeface="Times New Roman"/>
              </a:rPr>
              <a:t>гени альфа-глобіну);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синдром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водянки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плода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гемоглобіном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Барта </a:t>
            </a:r>
            <a:r>
              <a:rPr sz="2400" dirty="0">
                <a:latin typeface="Times New Roman"/>
                <a:cs typeface="Times New Roman"/>
              </a:rPr>
              <a:t> (зазвичай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делеція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всіх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чотирьох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генів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альфа-глобіну),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несумісний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 життям.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Проведення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полімеразної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ланцюгової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реакції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(ПЦР)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ДНК</a:t>
            </a:r>
            <a:r>
              <a:rPr sz="2400" spc="10" dirty="0">
                <a:latin typeface="Times New Roman"/>
                <a:cs typeface="Times New Roman"/>
              </a:rPr>
              <a:t> та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саузерн-блоттингу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можуть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бути </a:t>
            </a:r>
            <a:r>
              <a:rPr sz="2400" spc="-15" dirty="0">
                <a:latin typeface="Times New Roman"/>
                <a:cs typeface="Times New Roman"/>
              </a:rPr>
              <a:t>використані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визначення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специфічних </a:t>
            </a:r>
            <a:r>
              <a:rPr sz="2400" spc="-5" dirty="0">
                <a:latin typeface="Times New Roman"/>
                <a:cs typeface="Times New Roman"/>
              </a:rPr>
              <a:t>дефектів </a:t>
            </a:r>
            <a:r>
              <a:rPr sz="2400" dirty="0">
                <a:latin typeface="Times New Roman"/>
                <a:cs typeface="Times New Roman"/>
              </a:rPr>
              <a:t>у разі схильності до </a:t>
            </a:r>
            <a:r>
              <a:rPr sz="2400" spc="5" dirty="0">
                <a:latin typeface="Times New Roman"/>
                <a:cs typeface="Times New Roman"/>
              </a:rPr>
              <a:t>альфа-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таласемії.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5840" y="365883"/>
            <a:ext cx="10220960" cy="4225516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5115" indent="-273050">
              <a:spcBef>
                <a:spcPts val="67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dirty="0">
                <a:latin typeface="Times New Roman"/>
                <a:cs typeface="Times New Roman"/>
              </a:rPr>
              <a:t>Бета-таласемію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10" dirty="0">
                <a:latin typeface="Times New Roman"/>
                <a:cs typeface="Times New Roman"/>
              </a:rPr>
              <a:t>класифікують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безсимптомне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носійство,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малу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бета- </a:t>
            </a:r>
            <a:r>
              <a:rPr sz="2400" spc="5" dirty="0">
                <a:latin typeface="Times New Roman"/>
                <a:cs typeface="Times New Roman"/>
              </a:rPr>
              <a:t> таласемію, </a:t>
            </a:r>
            <a:r>
              <a:rPr sz="2400" spc="-10" dirty="0">
                <a:latin typeface="Times New Roman"/>
                <a:cs typeface="Times New Roman"/>
              </a:rPr>
              <a:t>проміжну </a:t>
            </a:r>
            <a:r>
              <a:rPr sz="2400" dirty="0">
                <a:latin typeface="Times New Roman"/>
                <a:cs typeface="Times New Roman"/>
              </a:rPr>
              <a:t>бета-таласемію або </a:t>
            </a:r>
            <a:r>
              <a:rPr sz="2400" spc="-10" dirty="0">
                <a:latin typeface="Times New Roman"/>
                <a:cs typeface="Times New Roman"/>
              </a:rPr>
              <a:t>велику </a:t>
            </a:r>
            <a:r>
              <a:rPr sz="2400" spc="-5" dirty="0">
                <a:latin typeface="Times New Roman"/>
                <a:cs typeface="Times New Roman"/>
              </a:rPr>
              <a:t>бета-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таласемію,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залежності </a:t>
            </a:r>
            <a:r>
              <a:rPr sz="2400" spc="-5" dirty="0">
                <a:latin typeface="Times New Roman"/>
                <a:cs typeface="Times New Roman"/>
              </a:rPr>
              <a:t>від </a:t>
            </a:r>
            <a:r>
              <a:rPr sz="2400" dirty="0">
                <a:latin typeface="Times New Roman"/>
                <a:cs typeface="Times New Roman"/>
              </a:rPr>
              <a:t>клінічних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гематологічних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ознак. </a:t>
            </a:r>
            <a:r>
              <a:rPr sz="2400" spc="-15" dirty="0">
                <a:latin typeface="Times New Roman"/>
                <a:cs typeface="Times New Roman"/>
              </a:rPr>
              <a:t>Тяжкість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захворювання </a:t>
            </a:r>
            <a:r>
              <a:rPr sz="2400" spc="-5" dirty="0">
                <a:latin typeface="Times New Roman"/>
                <a:cs typeface="Times New Roman"/>
              </a:rPr>
              <a:t> залежить від </a:t>
            </a:r>
            <a:r>
              <a:rPr sz="2400" spc="5" dirty="0">
                <a:latin typeface="Times New Roman"/>
                <a:cs typeface="Times New Roman"/>
              </a:rPr>
              <a:t>мутації, </a:t>
            </a:r>
            <a:r>
              <a:rPr sz="2400" spc="-5" dirty="0">
                <a:latin typeface="Times New Roman"/>
                <a:cs typeface="Times New Roman"/>
              </a:rPr>
              <a:t>що лежить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основі, та </a:t>
            </a:r>
            <a:r>
              <a:rPr sz="2400" spc="-10" dirty="0">
                <a:latin typeface="Times New Roman"/>
                <a:cs typeface="Times New Roman"/>
              </a:rPr>
              <a:t>варіює </a:t>
            </a:r>
            <a:r>
              <a:rPr sz="2400" spc="-5" dirty="0">
                <a:latin typeface="Times New Roman"/>
                <a:cs typeface="Times New Roman"/>
              </a:rPr>
              <a:t> від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безсимптомного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перебігу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(безсимптомні</a:t>
            </a:r>
            <a:r>
              <a:rPr sz="2400" spc="10" dirty="0">
                <a:latin typeface="Times New Roman"/>
                <a:cs typeface="Times New Roman"/>
              </a:rPr>
              <a:t> носії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мала бета-таласемія) до </a:t>
            </a:r>
            <a:r>
              <a:rPr sz="2400" spc="-30" dirty="0">
                <a:latin typeface="Times New Roman"/>
                <a:cs typeface="Times New Roman"/>
              </a:rPr>
              <a:t>важкої </a:t>
            </a:r>
            <a:r>
              <a:rPr sz="2400" dirty="0">
                <a:latin typeface="Times New Roman"/>
                <a:cs typeface="Times New Roman"/>
              </a:rPr>
              <a:t>анемії,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spc="-15" dirty="0">
                <a:latin typeface="Times New Roman"/>
                <a:cs typeface="Times New Roman"/>
              </a:rPr>
              <a:t>потребує </a:t>
            </a:r>
            <a:r>
              <a:rPr sz="2400" spc="-10" dirty="0">
                <a:latin typeface="Times New Roman"/>
                <a:cs typeface="Times New Roman"/>
              </a:rPr>
              <a:t> гемотрансфузій </a:t>
            </a:r>
            <a:r>
              <a:rPr sz="2400" spc="-5" dirty="0">
                <a:latin typeface="Times New Roman"/>
                <a:cs typeface="Times New Roman"/>
              </a:rPr>
              <a:t>зі </a:t>
            </a:r>
            <a:r>
              <a:rPr sz="2400" spc="-10" dirty="0">
                <a:latin typeface="Times New Roman"/>
                <a:cs typeface="Times New Roman"/>
              </a:rPr>
              <a:t>змінами </a:t>
            </a:r>
            <a:r>
              <a:rPr sz="2400" spc="-15" dirty="0">
                <a:latin typeface="Times New Roman"/>
                <a:cs typeface="Times New Roman"/>
              </a:rPr>
              <a:t>скелету </a:t>
            </a:r>
            <a:r>
              <a:rPr sz="2400" spc="-10" dirty="0">
                <a:latin typeface="Times New Roman"/>
                <a:cs typeface="Times New Roman"/>
              </a:rPr>
              <a:t>(велика </a:t>
            </a:r>
            <a:r>
              <a:rPr sz="2400" dirty="0">
                <a:latin typeface="Times New Roman"/>
                <a:cs typeface="Times New Roman"/>
              </a:rPr>
              <a:t>бета- </a:t>
            </a:r>
            <a:r>
              <a:rPr sz="2400" spc="5" dirty="0">
                <a:latin typeface="Times New Roman"/>
                <a:cs typeface="Times New Roman"/>
              </a:rPr>
              <a:t> таласемія). </a:t>
            </a:r>
            <a:r>
              <a:rPr sz="2400" spc="-10" dirty="0">
                <a:latin typeface="Times New Roman"/>
                <a:cs typeface="Times New Roman"/>
              </a:rPr>
              <a:t>Відзначено, </a:t>
            </a:r>
            <a:r>
              <a:rPr sz="2400" spc="-5" dirty="0">
                <a:latin typeface="Times New Roman"/>
                <a:cs typeface="Times New Roman"/>
              </a:rPr>
              <a:t>що за </a:t>
            </a:r>
            <a:r>
              <a:rPr sz="2400" dirty="0">
                <a:latin typeface="Times New Roman"/>
                <a:cs typeface="Times New Roman"/>
              </a:rPr>
              <a:t>наявності </a:t>
            </a:r>
            <a:r>
              <a:rPr sz="2400" spc="-5" dirty="0">
                <a:latin typeface="Times New Roman"/>
                <a:cs typeface="Times New Roman"/>
              </a:rPr>
              <a:t>дефіциту </a:t>
            </a:r>
            <a:r>
              <a:rPr sz="2400" dirty="0">
                <a:latin typeface="Times New Roman"/>
                <a:cs typeface="Times New Roman"/>
              </a:rPr>
              <a:t> заліза,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нормальний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гемоглобін</a:t>
            </a:r>
            <a:r>
              <a:rPr sz="2400" spc="-5" dirty="0">
                <a:latin typeface="Times New Roman"/>
                <a:cs typeface="Times New Roman"/>
              </a:rPr>
              <a:t> А2 не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дозволяє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виключити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схильність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бета-таласемії.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Генетичний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аналіз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рідко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проводиться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поки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підвищення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рівня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гемоглобіну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-5" dirty="0">
                <a:latin typeface="Times New Roman"/>
                <a:cs typeface="Times New Roman"/>
              </a:rPr>
              <a:t> не </a:t>
            </a:r>
            <a:r>
              <a:rPr sz="2400" spc="-60" dirty="0">
                <a:latin typeface="Times New Roman"/>
                <a:cs typeface="Times New Roman"/>
              </a:rPr>
              <a:t>буде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явно </a:t>
            </a:r>
            <a:r>
              <a:rPr sz="2400" spc="-10" dirty="0">
                <a:latin typeface="Times New Roman"/>
                <a:cs typeface="Times New Roman"/>
              </a:rPr>
              <a:t>виявлятися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 </a:t>
            </a:r>
            <a:r>
              <a:rPr sz="2400" dirty="0">
                <a:latin typeface="Times New Roman"/>
                <a:cs typeface="Times New Roman"/>
              </a:rPr>
              <a:t>час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електрофорезу.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39520" y="589153"/>
            <a:ext cx="10109200" cy="393376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115" indent="-273050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Серповидноклітинна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25" dirty="0">
                <a:latin typeface="Times New Roman"/>
                <a:cs typeface="Times New Roman"/>
              </a:rPr>
              <a:t>Гемолітична </a:t>
            </a:r>
            <a:r>
              <a:rPr sz="2400" dirty="0">
                <a:latin typeface="Times New Roman"/>
                <a:cs typeface="Times New Roman"/>
              </a:rPr>
              <a:t>анемія, спричинена окремим </a:t>
            </a:r>
            <a:r>
              <a:rPr sz="2400" spc="-15" dirty="0">
                <a:latin typeface="Times New Roman"/>
                <a:cs typeface="Times New Roman"/>
              </a:rPr>
              <a:t>аутосомно-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рецесивним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генетичним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дефектом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 бета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ланцюзі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гемоглобіну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(HbA),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результаті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якого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утворюється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гемоглобін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S.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Еритроцити,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містять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гемоглобін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стають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жорсткими</a:t>
            </a:r>
            <a:r>
              <a:rPr sz="2400" spc="5" dirty="0">
                <a:latin typeface="Times New Roman"/>
                <a:cs typeface="Times New Roman"/>
              </a:rPr>
              <a:t> та</a:t>
            </a:r>
            <a:r>
              <a:rPr sz="2400" spc="-5" dirty="0">
                <a:latin typeface="Times New Roman"/>
                <a:cs typeface="Times New Roman"/>
              </a:rPr>
              <a:t> деформованими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10" dirty="0">
                <a:latin typeface="Times New Roman"/>
                <a:cs typeface="Times New Roman"/>
              </a:rPr>
              <a:t> формі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серпа.</a:t>
            </a:r>
          </a:p>
          <a:p>
            <a:pPr marL="285115" marR="247015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latin typeface="Times New Roman"/>
                <a:cs typeface="Times New Roman"/>
              </a:rPr>
              <a:t>Пацієнти </a:t>
            </a:r>
            <a:r>
              <a:rPr sz="2400" spc="-10" dirty="0">
                <a:latin typeface="Times New Roman"/>
                <a:cs typeface="Times New Roman"/>
              </a:rPr>
              <a:t>мають </a:t>
            </a:r>
            <a:r>
              <a:rPr sz="2400" spc="-5" dirty="0">
                <a:latin typeface="Times New Roman"/>
                <a:cs typeface="Times New Roman"/>
              </a:rPr>
              <a:t>тенденцію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10" dirty="0">
                <a:latin typeface="Times New Roman"/>
                <a:cs typeface="Times New Roman"/>
              </a:rPr>
              <a:t>епізодів </a:t>
            </a:r>
            <a:r>
              <a:rPr sz="2400" spc="-25" dirty="0">
                <a:latin typeface="Times New Roman"/>
                <a:cs typeface="Times New Roman"/>
              </a:rPr>
              <a:t>судинної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оклюзії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зв'язку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 жорсткими,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деформованими </a:t>
            </a:r>
            <a:r>
              <a:rPr sz="2400" dirty="0">
                <a:latin typeface="Times New Roman"/>
                <a:cs typeface="Times New Roman"/>
              </a:rPr>
              <a:t> еритроцитами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протромботичного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стану,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зумовлений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супутнім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лейкоцитозом,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який </a:t>
            </a:r>
            <a:r>
              <a:rPr sz="2400" spc="-5" dirty="0">
                <a:latin typeface="Times New Roman"/>
                <a:cs typeface="Times New Roman"/>
              </a:rPr>
              <a:t>підвищує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вивільнення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цитокінів.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Постійний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біль 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животі,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грудній </a:t>
            </a:r>
            <a:r>
              <a:rPr sz="2400" dirty="0">
                <a:latin typeface="Times New Roman"/>
                <a:cs typeface="Times New Roman"/>
              </a:rPr>
              <a:t>клітці або </a:t>
            </a:r>
            <a:r>
              <a:rPr sz="2400" spc="-10" dirty="0">
                <a:latin typeface="Times New Roman"/>
                <a:cs typeface="Times New Roman"/>
              </a:rPr>
              <a:t>кістках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5" dirty="0">
                <a:latin typeface="Times New Roman"/>
                <a:cs typeface="Times New Roman"/>
              </a:rPr>
              <a:t>дактиліт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15" dirty="0">
                <a:latin typeface="Times New Roman"/>
                <a:cs typeface="Times New Roman"/>
              </a:rPr>
              <a:t>ключовими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скаргами.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68400" y="335788"/>
            <a:ext cx="10160000" cy="430310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750" indent="-273685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Спадковий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сфероцитоз</a:t>
            </a:r>
            <a:endParaRPr sz="2400" dirty="0">
              <a:latin typeface="Times New Roman"/>
              <a:cs typeface="Times New Roman"/>
            </a:endParaRPr>
          </a:p>
          <a:p>
            <a:pPr marL="285750" marR="5080" indent="-273685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361315" algn="l"/>
                <a:tab pos="362585" algn="l"/>
              </a:tabLst>
            </a:pPr>
            <a:r>
              <a:rPr dirty="0"/>
              <a:t>	</a:t>
            </a:r>
            <a:r>
              <a:rPr sz="2400" spc="-25" dirty="0">
                <a:latin typeface="Times New Roman"/>
                <a:cs typeface="Times New Roman"/>
              </a:rPr>
              <a:t>Гемолітична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анемія,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spc="-15" dirty="0">
                <a:latin typeface="Times New Roman"/>
                <a:cs typeface="Times New Roman"/>
              </a:rPr>
              <a:t>зумовлена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аутосомно- </a:t>
            </a:r>
            <a:r>
              <a:rPr sz="2400" spc="-10" dirty="0">
                <a:latin typeface="Times New Roman"/>
                <a:cs typeface="Times New Roman"/>
              </a:rPr>
              <a:t> домінантним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набутим дефектом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викликає </a:t>
            </a:r>
            <a:r>
              <a:rPr sz="2400" spc="-5" dirty="0">
                <a:latin typeface="Times New Roman"/>
                <a:cs typeface="Times New Roman"/>
              </a:rPr>
              <a:t>дефект </a:t>
            </a:r>
            <a:r>
              <a:rPr sz="2400" dirty="0">
                <a:latin typeface="Times New Roman"/>
                <a:cs typeface="Times New Roman"/>
              </a:rPr>
              <a:t>білків, які </a:t>
            </a:r>
            <a:r>
              <a:rPr sz="2400" spc="-10" dirty="0">
                <a:latin typeface="Times New Roman"/>
                <a:cs typeface="Times New Roman"/>
              </a:rPr>
              <a:t>формують цитоскелет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мембрани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еритроциту.</a:t>
            </a:r>
            <a:r>
              <a:rPr sz="2400" dirty="0">
                <a:latin typeface="Times New Roman"/>
                <a:cs typeface="Times New Roman"/>
              </a:rPr>
              <a:t> У </a:t>
            </a:r>
            <a:r>
              <a:rPr sz="2400" spc="-30" dirty="0">
                <a:latin typeface="Times New Roman"/>
                <a:cs typeface="Times New Roman"/>
              </a:rPr>
              <a:t>результаті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втрачають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свою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двоввігнуту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структуру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5" dirty="0">
                <a:latin typeface="Times New Roman"/>
                <a:cs typeface="Times New Roman"/>
              </a:rPr>
              <a:t>стають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кулеподібними </a:t>
            </a:r>
            <a:r>
              <a:rPr sz="2400" dirty="0">
                <a:latin typeface="Times New Roman"/>
                <a:cs typeface="Times New Roman"/>
              </a:rPr>
              <a:t>(сфероцити). Сфероцити </a:t>
            </a:r>
            <a:r>
              <a:rPr sz="2400" spc="-5" dirty="0">
                <a:latin typeface="Times New Roman"/>
                <a:cs typeface="Times New Roman"/>
              </a:rPr>
              <a:t>не </a:t>
            </a:r>
            <a:r>
              <a:rPr sz="2400" dirty="0">
                <a:latin typeface="Times New Roman"/>
                <a:cs typeface="Times New Roman"/>
              </a:rPr>
              <a:t>є міцними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20" dirty="0">
                <a:latin typeface="Times New Roman"/>
                <a:cs typeface="Times New Roman"/>
              </a:rPr>
              <a:t>вибірково </a:t>
            </a:r>
            <a:r>
              <a:rPr sz="2400" spc="-5" dirty="0">
                <a:latin typeface="Times New Roman"/>
                <a:cs typeface="Times New Roman"/>
              </a:rPr>
              <a:t>видаляються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10" dirty="0">
                <a:latin typeface="Times New Roman"/>
                <a:cs typeface="Times New Roman"/>
              </a:rPr>
              <a:t>руйнуються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селезінці.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Підвищене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руйнування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призводить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анемії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гіпербілірубінемією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5" dirty="0">
                <a:latin typeface="Times New Roman"/>
                <a:cs typeface="Times New Roman"/>
              </a:rPr>
              <a:t>спленомегалією.</a:t>
            </a:r>
            <a:endParaRPr sz="2400" dirty="0">
              <a:latin typeface="Times New Roman"/>
              <a:cs typeface="Times New Roman"/>
            </a:endParaRPr>
          </a:p>
          <a:p>
            <a:pPr marL="285750" marR="165735" indent="-273685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spc="-15" dirty="0">
                <a:latin typeface="Times New Roman"/>
                <a:cs typeface="Times New Roman"/>
              </a:rPr>
              <a:t>Тяжкість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захворювання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варіює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безсимптомного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перебігу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30" dirty="0">
                <a:latin typeface="Times New Roman"/>
                <a:cs typeface="Times New Roman"/>
              </a:rPr>
              <a:t>важкої </a:t>
            </a:r>
            <a:r>
              <a:rPr sz="2400" dirty="0">
                <a:latin typeface="Times New Roman"/>
                <a:cs typeface="Times New Roman"/>
              </a:rPr>
              <a:t>анемії,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spc="-15" dirty="0">
                <a:latin typeface="Times New Roman"/>
                <a:cs typeface="Times New Roman"/>
              </a:rPr>
              <a:t>потребує </a:t>
            </a:r>
            <a:r>
              <a:rPr sz="2400" spc="-10" dirty="0">
                <a:latin typeface="Times New Roman"/>
                <a:cs typeface="Times New Roman"/>
              </a:rPr>
              <a:t> гемотрансфузій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жовтяницею,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залежно</a:t>
            </a:r>
            <a:r>
              <a:rPr sz="2400" spc="-5" dirty="0">
                <a:latin typeface="Times New Roman"/>
                <a:cs typeface="Times New Roman"/>
              </a:rPr>
              <a:t> від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вираженості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дефекту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мембрани,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лежить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основі.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4720" y="370408"/>
            <a:ext cx="10414000" cy="4152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140335" indent="-273685">
              <a:spcBef>
                <a:spcPts val="10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spc="-5" dirty="0">
                <a:latin typeface="Times New Roman"/>
                <a:cs typeface="Times New Roman"/>
              </a:rPr>
              <a:t>Недостатність </a:t>
            </a:r>
            <a:r>
              <a:rPr sz="2400" spc="-10" dirty="0">
                <a:latin typeface="Times New Roman"/>
                <a:cs typeface="Times New Roman"/>
              </a:rPr>
              <a:t>глюкозо-6-фосфат-дегідрогенази </a:t>
            </a:r>
            <a:r>
              <a:rPr sz="2400" dirty="0">
                <a:latin typeface="Times New Roman"/>
                <a:cs typeface="Times New Roman"/>
              </a:rPr>
              <a:t>(Г-6-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Ф-Д).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Спадкова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(зчеплена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5" dirty="0">
                <a:latin typeface="Times New Roman"/>
                <a:cs typeface="Times New Roman"/>
              </a:rPr>
              <a:t>хромосомою)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гемолітична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анемія,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пов'язана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недостатністю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ферменту,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5" dirty="0">
                <a:latin typeface="Times New Roman"/>
                <a:cs typeface="Times New Roman"/>
              </a:rPr>
              <a:t>поширеною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15" dirty="0">
                <a:latin typeface="Times New Roman"/>
                <a:cs typeface="Times New Roman"/>
              </a:rPr>
              <a:t>популяціях,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походять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тих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частин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світу,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де </a:t>
            </a:r>
            <a:r>
              <a:rPr sz="2400" spc="-5" dirty="0">
                <a:latin typeface="Times New Roman"/>
                <a:cs typeface="Times New Roman"/>
              </a:rPr>
              <a:t>поширена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малярія, </a:t>
            </a:r>
            <a:r>
              <a:rPr sz="2400" dirty="0">
                <a:latin typeface="Times New Roman"/>
                <a:cs typeface="Times New Roman"/>
              </a:rPr>
              <a:t> таких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Африка,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південніше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Сахари,</a:t>
            </a:r>
            <a:r>
              <a:rPr sz="2400" spc="-5" dirty="0">
                <a:latin typeface="Times New Roman"/>
                <a:cs typeface="Times New Roman"/>
              </a:rPr>
              <a:t> Азія,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середземноморський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регіон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10" dirty="0">
                <a:latin typeface="Times New Roman"/>
                <a:cs typeface="Times New Roman"/>
              </a:rPr>
              <a:t>Близький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Схід.</a:t>
            </a:r>
          </a:p>
          <a:p>
            <a:pPr marL="285750" marR="5080" indent="-273685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spc="-5" dirty="0">
                <a:latin typeface="Times New Roman"/>
                <a:cs typeface="Times New Roman"/>
              </a:rPr>
              <a:t>Г-6-Ф-Д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каталізує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реакцію,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пов'язана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утворенням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відновленого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глутатіону,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ключового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антиоксиданту</a:t>
            </a:r>
            <a:r>
              <a:rPr sz="2400" dirty="0">
                <a:latin typeface="Times New Roman"/>
                <a:cs typeface="Times New Roman"/>
              </a:rPr>
              <a:t> для </a:t>
            </a:r>
            <a:r>
              <a:rPr sz="2400" spc="-10" dirty="0">
                <a:latin typeface="Times New Roman"/>
                <a:cs typeface="Times New Roman"/>
              </a:rPr>
              <a:t>захисту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клітин. Дефіцит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ферменту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робить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клітини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чутливими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10" dirty="0">
                <a:latin typeface="Times New Roman"/>
                <a:cs typeface="Times New Roman"/>
              </a:rPr>
              <a:t>оксидантного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пошкодження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ближче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кінця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їхнього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терміну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життя.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Антиоксидантний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захист</a:t>
            </a:r>
            <a:r>
              <a:rPr sz="2400" dirty="0">
                <a:latin typeface="Times New Roman"/>
                <a:cs typeface="Times New Roman"/>
              </a:rPr>
              <a:t> еритроцитів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залежить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лише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відновленого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глутатіону,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тому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дефіцит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Г-6-Ф-Д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підвищує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руйнування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5040" y="707708"/>
            <a:ext cx="10657840" cy="238013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5750" indent="-273685">
              <a:spcBef>
                <a:spcPts val="6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Анемія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Фанконі</a:t>
            </a:r>
            <a:endParaRPr sz="2400" dirty="0">
              <a:latin typeface="Times New Roman"/>
              <a:cs typeface="Times New Roman"/>
            </a:endParaRPr>
          </a:p>
          <a:p>
            <a:pPr marL="285750" marR="5080" indent="-273685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аутосомно-рецесивною,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але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також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бути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зчепленою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" dirty="0">
                <a:latin typeface="Times New Roman"/>
                <a:cs typeface="Times New Roman"/>
              </a:rPr>
              <a:t>Х-хромосомою. </a:t>
            </a:r>
            <a:r>
              <a:rPr sz="2400" spc="-40" dirty="0">
                <a:latin typeface="Times New Roman"/>
                <a:cs typeface="Times New Roman"/>
              </a:rPr>
              <a:t>Були </a:t>
            </a:r>
            <a:r>
              <a:rPr sz="2400" spc="-10" dirty="0">
                <a:latin typeface="Times New Roman"/>
                <a:cs typeface="Times New Roman"/>
              </a:rPr>
              <a:t>виявлені </a:t>
            </a:r>
            <a:r>
              <a:rPr sz="2400" spc="5" dirty="0">
                <a:latin typeface="Times New Roman"/>
                <a:cs typeface="Times New Roman"/>
              </a:rPr>
              <a:t>мутації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13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генах.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Гени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кодують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білки,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spc="-10" dirty="0">
                <a:latin typeface="Times New Roman"/>
                <a:cs typeface="Times New Roman"/>
              </a:rPr>
              <a:t> формують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ядерний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комплекс, </a:t>
            </a:r>
            <a:r>
              <a:rPr sz="2400" spc="-5" dirty="0">
                <a:latin typeface="Times New Roman"/>
                <a:cs typeface="Times New Roman"/>
              </a:rPr>
              <a:t>що </a:t>
            </a:r>
            <a:r>
              <a:rPr sz="2400" spc="-10" dirty="0">
                <a:latin typeface="Times New Roman"/>
                <a:cs typeface="Times New Roman"/>
              </a:rPr>
              <a:t>бере </a:t>
            </a:r>
            <a:r>
              <a:rPr sz="2400" dirty="0">
                <a:latin typeface="Times New Roman"/>
                <a:cs typeface="Times New Roman"/>
              </a:rPr>
              <a:t>участь у </a:t>
            </a:r>
            <a:r>
              <a:rPr sz="2400" spc="-5" dirty="0">
                <a:latin typeface="Times New Roman"/>
                <a:cs typeface="Times New Roman"/>
              </a:rPr>
              <a:t>відповіді на </a:t>
            </a:r>
            <a:r>
              <a:rPr sz="2400" spc="-25" dirty="0">
                <a:latin typeface="Times New Roman"/>
                <a:cs typeface="Times New Roman"/>
              </a:rPr>
              <a:t>пошкодження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ДНК.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Однак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точні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механізми,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 </a:t>
            </a:r>
            <a:r>
              <a:rPr sz="2400" spc="-15" dirty="0">
                <a:latin typeface="Times New Roman"/>
                <a:cs typeface="Times New Roman"/>
              </a:rPr>
              <a:t>допомогою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яких </a:t>
            </a:r>
            <a:r>
              <a:rPr sz="2400" spc="5" dirty="0">
                <a:latin typeface="Times New Roman"/>
                <a:cs typeface="Times New Roman"/>
              </a:rPr>
              <a:t> мутації </a:t>
            </a:r>
            <a:r>
              <a:rPr sz="2400" spc="-5" dirty="0">
                <a:latin typeface="Times New Roman"/>
                <a:cs typeface="Times New Roman"/>
              </a:rPr>
              <a:t>спричиняють недостатність </a:t>
            </a:r>
            <a:r>
              <a:rPr sz="2400" spc="-20" dirty="0">
                <a:latin typeface="Times New Roman"/>
                <a:cs typeface="Times New Roman"/>
              </a:rPr>
              <a:t>кісткового </a:t>
            </a:r>
            <a:r>
              <a:rPr sz="2400" spc="-45" dirty="0">
                <a:latin typeface="Times New Roman"/>
                <a:cs typeface="Times New Roman"/>
              </a:rPr>
              <a:t>мозку, 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</a:t>
            </a:r>
            <a:r>
              <a:rPr sz="2400" spc="-10" dirty="0">
                <a:latin typeface="Times New Roman"/>
                <a:cs typeface="Times New Roman"/>
              </a:rPr>
              <a:t> відомі.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4560" y="1029462"/>
            <a:ext cx="10678160" cy="311816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750" indent="-273685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Вроджений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дискератоз</a:t>
            </a:r>
            <a:endParaRPr sz="2400" dirty="0">
              <a:latin typeface="Times New Roman"/>
              <a:cs typeface="Times New Roman"/>
            </a:endParaRPr>
          </a:p>
          <a:p>
            <a:pPr marL="285750" marR="5080" indent="-273685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361315" algn="l"/>
                <a:tab pos="362585" algn="l"/>
                <a:tab pos="4190365" algn="l"/>
              </a:tabLst>
            </a:pPr>
            <a:r>
              <a:rPr dirty="0"/>
              <a:t>	</a:t>
            </a:r>
            <a:r>
              <a:rPr sz="2400" spc="-10" dirty="0">
                <a:latin typeface="Times New Roman"/>
                <a:cs typeface="Times New Roman"/>
              </a:rPr>
              <a:t>характеризується </a:t>
            </a:r>
            <a:r>
              <a:rPr sz="2400" dirty="0">
                <a:latin typeface="Times New Roman"/>
                <a:cs typeface="Times New Roman"/>
              </a:rPr>
              <a:t>тріадою: </a:t>
            </a:r>
            <a:r>
              <a:rPr sz="2400" spc="-20" dirty="0">
                <a:latin typeface="Times New Roman"/>
                <a:cs typeface="Times New Roman"/>
              </a:rPr>
              <a:t>патологія </a:t>
            </a:r>
            <a:r>
              <a:rPr sz="2400" spc="-5" dirty="0">
                <a:latin typeface="Times New Roman"/>
                <a:cs typeface="Times New Roman"/>
              </a:rPr>
              <a:t>нігтів, </a:t>
            </a:r>
            <a:r>
              <a:rPr sz="2400" dirty="0">
                <a:latin typeface="Times New Roman"/>
                <a:cs typeface="Times New Roman"/>
              </a:rPr>
              <a:t>сітчастий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шкірний висип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15" dirty="0">
                <a:latin typeface="Times New Roman"/>
                <a:cs typeface="Times New Roman"/>
              </a:rPr>
              <a:t>лейкоплакія. </a:t>
            </a:r>
            <a:r>
              <a:rPr sz="2400" dirty="0">
                <a:latin typeface="Times New Roman"/>
                <a:cs typeface="Times New Roman"/>
              </a:rPr>
              <a:t>Спостерігаються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зчеплений</a:t>
            </a:r>
            <a:r>
              <a:rPr sz="2400" dirty="0">
                <a:latin typeface="Times New Roman"/>
                <a:cs typeface="Times New Roman"/>
              </a:rPr>
              <a:t> з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Х-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хромосомою,	</a:t>
            </a:r>
            <a:r>
              <a:rPr sz="2400" spc="-20" dirty="0">
                <a:latin typeface="Times New Roman"/>
                <a:cs typeface="Times New Roman"/>
              </a:rPr>
              <a:t>аутосомно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домінантний</a:t>
            </a:r>
            <a:r>
              <a:rPr sz="2400" spc="5" dirty="0">
                <a:latin typeface="Times New Roman"/>
                <a:cs typeface="Times New Roman"/>
              </a:rPr>
              <a:t> 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аутосомно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5" dirty="0">
                <a:latin typeface="Times New Roman"/>
                <a:cs typeface="Times New Roman"/>
              </a:rPr>
              <a:t> рецесивний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варіанти </a:t>
            </a:r>
            <a:r>
              <a:rPr sz="2400" spc="-5" dirty="0">
                <a:latin typeface="Times New Roman"/>
                <a:cs typeface="Times New Roman"/>
              </a:rPr>
              <a:t> наслідування. </a:t>
            </a:r>
            <a:r>
              <a:rPr sz="2400" dirty="0">
                <a:latin typeface="Times New Roman"/>
                <a:cs typeface="Times New Roman"/>
              </a:rPr>
              <a:t>Всі </a:t>
            </a:r>
            <a:r>
              <a:rPr sz="2400" spc="-5" dirty="0">
                <a:latin typeface="Times New Roman"/>
                <a:cs typeface="Times New Roman"/>
              </a:rPr>
              <a:t>генетичні порушення знижують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функцію </a:t>
            </a:r>
            <a:r>
              <a:rPr sz="2400" spc="-5" dirty="0">
                <a:latin typeface="Times New Roman"/>
                <a:cs typeface="Times New Roman"/>
              </a:rPr>
              <a:t>теломерази. </a:t>
            </a:r>
            <a:r>
              <a:rPr sz="2400" spc="-20" dirty="0">
                <a:latin typeface="Times New Roman"/>
                <a:cs typeface="Times New Roman"/>
              </a:rPr>
              <a:t>Теломери </a:t>
            </a:r>
            <a:r>
              <a:rPr sz="2400" spc="-5" dirty="0">
                <a:latin typeface="Times New Roman"/>
                <a:cs typeface="Times New Roman"/>
              </a:rPr>
              <a:t>підтримують </a:t>
            </a:r>
            <a:r>
              <a:rPr sz="2400" dirty="0">
                <a:latin typeface="Times New Roman"/>
                <a:cs typeface="Times New Roman"/>
              </a:rPr>
              <a:t> стабільність </a:t>
            </a:r>
            <a:r>
              <a:rPr sz="2400" spc="-5" dirty="0">
                <a:latin typeface="Times New Roman"/>
                <a:cs typeface="Times New Roman"/>
              </a:rPr>
              <a:t>хромосом, </a:t>
            </a:r>
            <a:r>
              <a:rPr sz="2400" dirty="0">
                <a:latin typeface="Times New Roman"/>
                <a:cs typeface="Times New Roman"/>
              </a:rPr>
              <a:t>а </a:t>
            </a:r>
            <a:r>
              <a:rPr sz="2400" spc="-15" dirty="0">
                <a:latin typeface="Times New Roman"/>
                <a:cs typeface="Times New Roman"/>
              </a:rPr>
              <a:t>кістковий </a:t>
            </a:r>
            <a:r>
              <a:rPr sz="2400" spc="-5" dirty="0">
                <a:latin typeface="Times New Roman"/>
                <a:cs typeface="Times New Roman"/>
              </a:rPr>
              <a:t>мозок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5" dirty="0">
                <a:latin typeface="Times New Roman"/>
                <a:cs typeface="Times New Roman"/>
              </a:rPr>
              <a:t>вкрай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залежним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збереження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теломерів</a:t>
            </a:r>
            <a:r>
              <a:rPr sz="2400" dirty="0">
                <a:latin typeface="Times New Roman"/>
                <a:cs typeface="Times New Roman"/>
              </a:rPr>
              <a:t> для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підтримки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високої </a:t>
            </a:r>
            <a:r>
              <a:rPr sz="2400" spc="-10" dirty="0">
                <a:latin typeface="Times New Roman"/>
                <a:cs typeface="Times New Roman"/>
              </a:rPr>
              <a:t>швидкості </a:t>
            </a:r>
            <a:r>
              <a:rPr sz="2400" spc="-5" dirty="0">
                <a:latin typeface="Times New Roman"/>
                <a:cs typeface="Times New Roman"/>
              </a:rPr>
              <a:t>клітинної проліферації. </a:t>
            </a:r>
            <a:r>
              <a:rPr sz="2400" spc="-10" dirty="0">
                <a:latin typeface="Times New Roman"/>
                <a:cs typeface="Times New Roman"/>
              </a:rPr>
              <a:t>Втрата </a:t>
            </a:r>
            <a:r>
              <a:rPr sz="2400" spc="-5" dirty="0">
                <a:latin typeface="Times New Roman"/>
                <a:cs typeface="Times New Roman"/>
              </a:rPr>
              <a:t> теломерази</a:t>
            </a:r>
            <a:r>
              <a:rPr sz="2400" spc="-10" dirty="0">
                <a:latin typeface="Times New Roman"/>
                <a:cs typeface="Times New Roman"/>
              </a:rPr>
              <a:t> викликає </a:t>
            </a:r>
            <a:r>
              <a:rPr sz="2400" spc="-5" dirty="0">
                <a:latin typeface="Times New Roman"/>
                <a:cs typeface="Times New Roman"/>
              </a:rPr>
              <a:t>недостатність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кісткового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мозку.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4418" y="577787"/>
            <a:ext cx="10782301" cy="274947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5750" indent="-273685">
              <a:spcBef>
                <a:spcPts val="6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Синдром</a:t>
            </a:r>
            <a:r>
              <a:rPr sz="2400" b="1" spc="-5" dirty="0">
                <a:latin typeface="Times New Roman"/>
                <a:cs typeface="Times New Roman"/>
              </a:rPr>
              <a:t> Швахмана-Даймонда</a:t>
            </a:r>
            <a:endParaRPr sz="2400" dirty="0">
              <a:latin typeface="Times New Roman"/>
              <a:cs typeface="Times New Roman"/>
            </a:endParaRPr>
          </a:p>
          <a:p>
            <a:pPr marL="285750" marR="5080" indent="-273685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dirty="0">
                <a:latin typeface="Times New Roman"/>
                <a:cs typeface="Times New Roman"/>
              </a:rPr>
              <a:t>є рідкісним </a:t>
            </a:r>
            <a:r>
              <a:rPr sz="2400" spc="-5" dirty="0">
                <a:latin typeface="Times New Roman"/>
                <a:cs typeface="Times New Roman"/>
              </a:rPr>
              <a:t>аутосомно-рецесивним захворюванням,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проявляється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екзокринною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дисфунцією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підшлункової </a:t>
            </a:r>
            <a:r>
              <a:rPr sz="2400" dirty="0">
                <a:latin typeface="Times New Roman"/>
                <a:cs typeface="Times New Roman"/>
              </a:rPr>
              <a:t>залози, анемією, нейтропенією (що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бути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періодичною)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аномаліями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скелету. 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Близько</a:t>
            </a:r>
            <a:r>
              <a:rPr sz="2400" dirty="0">
                <a:latin typeface="Times New Roman"/>
                <a:cs typeface="Times New Roman"/>
              </a:rPr>
              <a:t> 90%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пацієнтів </a:t>
            </a:r>
            <a:r>
              <a:rPr sz="2400" spc="-15" dirty="0">
                <a:latin typeface="Times New Roman"/>
                <a:cs typeface="Times New Roman"/>
              </a:rPr>
              <a:t>мають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приховані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мутації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гені,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відомий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ген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синдрому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Швахмана-Бодіана-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Даймонда </a:t>
            </a:r>
            <a:r>
              <a:rPr sz="2400" spc="-20" dirty="0">
                <a:latin typeface="Times New Roman"/>
                <a:cs typeface="Times New Roman"/>
              </a:rPr>
              <a:t>(СШБД),</a:t>
            </a:r>
            <a:r>
              <a:rPr sz="2400" dirty="0">
                <a:latin typeface="Times New Roman"/>
                <a:cs typeface="Times New Roman"/>
              </a:rPr>
              <a:t> але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зв'язок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мутацій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недостатністю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кісткового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мозку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 </a:t>
            </a:r>
            <a:r>
              <a:rPr sz="2400" spc="-10" dirty="0">
                <a:latin typeface="Times New Roman"/>
                <a:cs typeface="Times New Roman"/>
              </a:rPr>
              <a:t>зрозумілий.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6245" y="657860"/>
            <a:ext cx="10950955" cy="2378856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5115" indent="-273050">
              <a:spcBef>
                <a:spcPts val="67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Анемія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під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час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вагітності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бути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обумовленою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ефектом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розведення,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оскільки </a:t>
            </a:r>
            <a:r>
              <a:rPr sz="2400" spc="-5" dirty="0">
                <a:latin typeface="Times New Roman"/>
                <a:cs typeface="Times New Roman"/>
              </a:rPr>
              <a:t>об'єм </a:t>
            </a:r>
            <a:r>
              <a:rPr sz="2400" spc="-10" dirty="0">
                <a:latin typeface="Times New Roman"/>
                <a:cs typeface="Times New Roman"/>
              </a:rPr>
              <a:t>плазми </a:t>
            </a:r>
            <a:r>
              <a:rPr sz="2400" dirty="0">
                <a:latin typeface="Times New Roman"/>
                <a:cs typeface="Times New Roman"/>
              </a:rPr>
              <a:t>збільшується </a:t>
            </a:r>
            <a:r>
              <a:rPr sz="2400" spc="-5" dirty="0">
                <a:latin typeface="Times New Roman"/>
                <a:cs typeface="Times New Roman"/>
              </a:rPr>
              <a:t>невідповідно масі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еритроцитів.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Враховуючи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ефект,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анемію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 </a:t>
            </a:r>
            <a:r>
              <a:rPr sz="2400" dirty="0">
                <a:latin typeface="Times New Roman"/>
                <a:cs typeface="Times New Roman"/>
              </a:rPr>
              <a:t>час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вагітності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визначають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 </a:t>
            </a:r>
            <a:r>
              <a:rPr sz="2400" spc="-5" dirty="0">
                <a:latin typeface="Times New Roman"/>
                <a:cs typeface="Times New Roman"/>
              </a:rPr>
              <a:t>рівень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гемоглобіну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&lt;10 </a:t>
            </a:r>
            <a:r>
              <a:rPr sz="2400" spc="-5" dirty="0">
                <a:latin typeface="Times New Roman"/>
                <a:cs typeface="Times New Roman"/>
              </a:rPr>
              <a:t>г/дл.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Залізодефіцит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5" dirty="0">
                <a:latin typeface="Times New Roman"/>
                <a:cs typeface="Times New Roman"/>
              </a:rPr>
              <a:t>причиною </a:t>
            </a:r>
            <a:r>
              <a:rPr sz="2400" dirty="0">
                <a:latin typeface="Times New Roman"/>
                <a:cs typeface="Times New Roman"/>
              </a:rPr>
              <a:t>у 95% </a:t>
            </a:r>
            <a:r>
              <a:rPr sz="2400" spc="-10" dirty="0">
                <a:latin typeface="Times New Roman"/>
                <a:cs typeface="Times New Roman"/>
              </a:rPr>
              <a:t>випадках, </a:t>
            </a:r>
            <a:r>
              <a:rPr sz="2400" spc="5" dirty="0">
                <a:latin typeface="Times New Roman"/>
                <a:cs typeface="Times New Roman"/>
              </a:rPr>
              <a:t>через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підвищену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потребу</a:t>
            </a:r>
            <a:r>
              <a:rPr sz="2400" dirty="0">
                <a:latin typeface="Times New Roman"/>
                <a:cs typeface="Times New Roman"/>
              </a:rPr>
              <a:t> в залізі,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одна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третина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жінок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матимуть </a:t>
            </a:r>
            <a:r>
              <a:rPr sz="2400" dirty="0">
                <a:latin typeface="Times New Roman"/>
                <a:cs typeface="Times New Roman"/>
              </a:rPr>
              <a:t>або дефіцит заліза або </a:t>
            </a:r>
            <a:r>
              <a:rPr sz="2400" spc="-20" dirty="0">
                <a:latin typeface="Times New Roman"/>
                <a:cs typeface="Times New Roman"/>
              </a:rPr>
              <a:t>фолатів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10" dirty="0">
                <a:latin typeface="Times New Roman"/>
                <a:cs typeface="Times New Roman"/>
              </a:rPr>
              <a:t>третього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триместру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2740" y="19589"/>
            <a:ext cx="8988425" cy="6306820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882775">
              <a:spcBef>
                <a:spcPts val="1305"/>
              </a:spcBef>
            </a:pPr>
            <a:r>
              <a:rPr sz="2800" b="1" spc="-10" dirty="0">
                <a:latin typeface="Times New Roman"/>
                <a:cs typeface="Times New Roman"/>
              </a:rPr>
              <a:t>Лікування залізодефіцитної</a:t>
            </a:r>
            <a:r>
              <a:rPr sz="2800" b="1" dirty="0">
                <a:latin typeface="Times New Roman"/>
                <a:cs typeface="Times New Roman"/>
              </a:rPr>
              <a:t> анемії</a:t>
            </a:r>
            <a:r>
              <a:rPr sz="2800" dirty="0">
                <a:latin typeface="Times New Roman"/>
                <a:cs typeface="Times New Roman"/>
              </a:rPr>
              <a:t>-</a:t>
            </a:r>
          </a:p>
          <a:p>
            <a:pPr marL="12700" marR="5080" indent="450850">
              <a:spcBef>
                <a:spcPts val="1200"/>
              </a:spcBef>
            </a:pPr>
            <a:r>
              <a:rPr sz="2800" spc="-5" dirty="0">
                <a:latin typeface="Times New Roman"/>
                <a:cs typeface="Times New Roman"/>
              </a:rPr>
              <a:t>-ліквідація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причини, що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зумовила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виникнення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дефіциту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заліза;</a:t>
            </a:r>
            <a:endParaRPr sz="2800" dirty="0">
              <a:latin typeface="Times New Roman"/>
              <a:cs typeface="Times New Roman"/>
            </a:endParaRPr>
          </a:p>
          <a:p>
            <a:pPr marL="12700" marR="147955" indent="450850">
              <a:tabLst>
                <a:tab pos="5665470" algn="l"/>
              </a:tabLst>
            </a:pPr>
            <a:r>
              <a:rPr sz="2800" spc="-5" dirty="0">
                <a:latin typeface="Times New Roman"/>
                <a:cs typeface="Times New Roman"/>
              </a:rPr>
              <a:t>-поповнення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запасів</a:t>
            </a:r>
            <a:r>
              <a:rPr sz="2800" spc="-5" dirty="0">
                <a:latin typeface="Times New Roman"/>
                <a:cs typeface="Times New Roman"/>
              </a:rPr>
              <a:t> заліза </a:t>
            </a:r>
            <a:r>
              <a:rPr sz="2800" spc="-10" dirty="0">
                <a:latin typeface="Times New Roman"/>
                <a:cs typeface="Times New Roman"/>
              </a:rPr>
              <a:t>(терапія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насичення): 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застосування,</a:t>
            </a:r>
            <a:r>
              <a:rPr sz="2800" spc="-5" dirty="0">
                <a:latin typeface="Times New Roman"/>
                <a:cs typeface="Times New Roman"/>
              </a:rPr>
              <a:t> в </a:t>
            </a:r>
            <a:r>
              <a:rPr sz="2800" spc="-30" dirty="0">
                <a:latin typeface="Times New Roman"/>
                <a:cs typeface="Times New Roman"/>
              </a:rPr>
              <a:t>основному,</a:t>
            </a:r>
            <a:r>
              <a:rPr sz="2800" spc="-5" dirty="0">
                <a:latin typeface="Times New Roman"/>
                <a:cs typeface="Times New Roman"/>
              </a:rPr>
              <a:t> пероральних </a:t>
            </a:r>
            <a:r>
              <a:rPr sz="2800" spc="-10" dirty="0">
                <a:latin typeface="Times New Roman"/>
                <a:cs typeface="Times New Roman"/>
              </a:rPr>
              <a:t>препаратів</a:t>
            </a:r>
            <a:r>
              <a:rPr sz="2800" spc="-5" dirty="0">
                <a:latin typeface="Times New Roman"/>
                <a:cs typeface="Times New Roman"/>
              </a:rPr>
              <a:t> заліза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добовій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дозі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2-3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мг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елементарного	(Fe++) заліза на 1 кг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маси.</a:t>
            </a:r>
            <a:endParaRPr sz="2800" dirty="0">
              <a:latin typeface="Times New Roman"/>
              <a:cs typeface="Times New Roman"/>
            </a:endParaRPr>
          </a:p>
          <a:p>
            <a:pPr marL="12700" marR="420370" indent="450850">
              <a:spcBef>
                <a:spcPts val="5"/>
              </a:spcBef>
              <a:tabLst>
                <a:tab pos="6275070" algn="l"/>
              </a:tabLst>
            </a:pPr>
            <a:r>
              <a:rPr sz="2800" spc="-20" dirty="0">
                <a:latin typeface="Times New Roman"/>
                <a:cs typeface="Times New Roman"/>
              </a:rPr>
              <a:t>Приймати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залізо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належить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одночасно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аскорбіновою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кислотою.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Швидший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підйом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показників	</a:t>
            </a:r>
            <a:r>
              <a:rPr sz="2800" spc="-5" dirty="0">
                <a:latin typeface="Times New Roman"/>
                <a:cs typeface="Times New Roman"/>
              </a:rPr>
              <a:t>червоної крові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спостерігається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при </a:t>
            </a:r>
            <a:r>
              <a:rPr sz="2800" spc="-20" dirty="0">
                <a:latin typeface="Times New Roman"/>
                <a:cs typeface="Times New Roman"/>
              </a:rPr>
              <a:t>одночасному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застосуванні 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антиоксидантів.</a:t>
            </a:r>
            <a:endParaRPr sz="2800" dirty="0">
              <a:latin typeface="Times New Roman"/>
              <a:cs typeface="Times New Roman"/>
            </a:endParaRPr>
          </a:p>
          <a:p>
            <a:pPr marL="12700" marR="225425" indent="450850">
              <a:spcBef>
                <a:spcPts val="5"/>
              </a:spcBef>
            </a:pPr>
            <a:r>
              <a:rPr sz="2800" spc="-15" dirty="0">
                <a:latin typeface="Times New Roman"/>
                <a:cs typeface="Times New Roman"/>
              </a:rPr>
              <a:t>Лікування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залізом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проводять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4-6</a:t>
            </a:r>
            <a:r>
              <a:rPr sz="2800" spc="-5" dirty="0">
                <a:latin typeface="Times New Roman"/>
                <a:cs typeface="Times New Roman"/>
              </a:rPr>
              <a:t> місяців: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повній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дозі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препарати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призначають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до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нормалізації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показників </a:t>
            </a:r>
            <a:r>
              <a:rPr sz="2800" spc="-5" dirty="0">
                <a:latin typeface="Times New Roman"/>
                <a:cs typeface="Times New Roman"/>
              </a:rPr>
              <a:t> черв</a:t>
            </a:r>
            <a:r>
              <a:rPr sz="2800" strike="sngStrike" spc="-5" dirty="0">
                <a:latin typeface="Times New Roman"/>
                <a:cs typeface="Times New Roman"/>
              </a:rPr>
              <a:t>оної</a:t>
            </a:r>
            <a:r>
              <a:rPr sz="2800" strike="sngStrike" spc="10" dirty="0">
                <a:latin typeface="Times New Roman"/>
                <a:cs typeface="Times New Roman"/>
              </a:rPr>
              <a:t> </a:t>
            </a:r>
            <a:r>
              <a:rPr sz="2800" strike="sngStrike" spc="-5" dirty="0">
                <a:latin typeface="Times New Roman"/>
                <a:cs typeface="Times New Roman"/>
              </a:rPr>
              <a:t>крові, </a:t>
            </a:r>
            <a:r>
              <a:rPr sz="2800" strike="sngStrike" spc="-10" dirty="0">
                <a:latin typeface="Times New Roman"/>
                <a:cs typeface="Times New Roman"/>
              </a:rPr>
              <a:t>після</a:t>
            </a:r>
            <a:r>
              <a:rPr sz="2800" strike="sngStrike" dirty="0">
                <a:latin typeface="Times New Roman"/>
                <a:cs typeface="Times New Roman"/>
              </a:rPr>
              <a:t> </a:t>
            </a:r>
            <a:r>
              <a:rPr sz="2800" strike="sngStrike" spc="-20" dirty="0">
                <a:latin typeface="Times New Roman"/>
                <a:cs typeface="Times New Roman"/>
              </a:rPr>
              <a:t>чого</a:t>
            </a:r>
            <a:r>
              <a:rPr sz="2800" strike="sngStrike" spc="10" dirty="0">
                <a:latin typeface="Times New Roman"/>
                <a:cs typeface="Times New Roman"/>
              </a:rPr>
              <a:t> </a:t>
            </a:r>
            <a:r>
              <a:rPr sz="2800" strike="sngStrike" spc="-20" dirty="0">
                <a:latin typeface="Times New Roman"/>
                <a:cs typeface="Times New Roman"/>
              </a:rPr>
              <a:t>дозу</a:t>
            </a:r>
            <a:r>
              <a:rPr sz="2800" strike="sngStrike" spc="-5" dirty="0">
                <a:latin typeface="Times New Roman"/>
                <a:cs typeface="Times New Roman"/>
              </a:rPr>
              <a:t> </a:t>
            </a:r>
            <a:r>
              <a:rPr sz="2800" strike="sngStrike" spc="-15" dirty="0">
                <a:latin typeface="Times New Roman"/>
                <a:cs typeface="Times New Roman"/>
              </a:rPr>
              <a:t>зменшують</a:t>
            </a:r>
            <a:r>
              <a:rPr sz="2800" strike="sngStrike" spc="-5" dirty="0">
                <a:latin typeface="Times New Roman"/>
                <a:cs typeface="Times New Roman"/>
              </a:rPr>
              <a:t> </a:t>
            </a:r>
            <a:r>
              <a:rPr sz="2800" strike="sngStrike" spc="-40" dirty="0">
                <a:latin typeface="Times New Roman"/>
                <a:cs typeface="Times New Roman"/>
              </a:rPr>
              <a:t>наполовин</a:t>
            </a:r>
            <a:r>
              <a:rPr sz="2800" spc="-40" dirty="0">
                <a:latin typeface="Times New Roman"/>
                <a:cs typeface="Times New Roman"/>
              </a:rPr>
              <a:t>у.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7440" y="274319"/>
            <a:ext cx="10200640" cy="6441441"/>
            <a:chOff x="-416560" y="274318"/>
            <a:chExt cx="10200640" cy="6441441"/>
          </a:xfrm>
        </p:grpSpPr>
        <p:sp>
          <p:nvSpPr>
            <p:cNvPr id="3" name="object 3"/>
            <p:cNvSpPr/>
            <p:nvPr/>
          </p:nvSpPr>
          <p:spPr>
            <a:xfrm>
              <a:off x="777240" y="6172199"/>
              <a:ext cx="7543800" cy="27940"/>
            </a:xfrm>
            <a:custGeom>
              <a:avLst/>
              <a:gdLst/>
              <a:ahLst/>
              <a:cxnLst/>
              <a:rect l="l" t="t" r="r" b="b"/>
              <a:pathLst>
                <a:path w="7543800" h="27939">
                  <a:moveTo>
                    <a:pt x="75438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7543800" y="27431"/>
                  </a:lnTo>
                  <a:lnTo>
                    <a:pt x="7543800" y="0"/>
                  </a:lnTo>
                  <a:close/>
                </a:path>
              </a:pathLst>
            </a:custGeom>
            <a:solidFill>
              <a:srgbClr val="BEE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 rotWithShape="1">
            <a:blip r:embed="rId2" cstate="print"/>
            <a:srcRect l="4473" t="5838" b="7655"/>
            <a:stretch/>
          </p:blipFill>
          <p:spPr>
            <a:xfrm>
              <a:off x="-416560" y="274318"/>
              <a:ext cx="10200640" cy="64414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4378" t="6313" b="9748"/>
          <a:stretch/>
        </p:blipFill>
        <p:spPr>
          <a:xfrm>
            <a:off x="1188720" y="198120"/>
            <a:ext cx="10058400" cy="646176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3170" b="7134"/>
          <a:stretch/>
        </p:blipFill>
        <p:spPr>
          <a:xfrm>
            <a:off x="1432560" y="156972"/>
            <a:ext cx="9611360" cy="6544056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4872" t="5244" b="3998"/>
          <a:stretch/>
        </p:blipFill>
        <p:spPr>
          <a:xfrm>
            <a:off x="1239520" y="162560"/>
            <a:ext cx="9784080" cy="65328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9040" y="365759"/>
            <a:ext cx="9865360" cy="5834381"/>
            <a:chOff x="-314960" y="365758"/>
            <a:chExt cx="9865360" cy="5834381"/>
          </a:xfrm>
        </p:grpSpPr>
        <p:sp>
          <p:nvSpPr>
            <p:cNvPr id="3" name="object 3"/>
            <p:cNvSpPr/>
            <p:nvPr/>
          </p:nvSpPr>
          <p:spPr>
            <a:xfrm>
              <a:off x="777240" y="6172199"/>
              <a:ext cx="7543800" cy="27940"/>
            </a:xfrm>
            <a:custGeom>
              <a:avLst/>
              <a:gdLst/>
              <a:ahLst/>
              <a:cxnLst/>
              <a:rect l="l" t="t" r="r" b="b"/>
              <a:pathLst>
                <a:path w="7543800" h="27939">
                  <a:moveTo>
                    <a:pt x="75438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7543800" y="27431"/>
                  </a:lnTo>
                  <a:lnTo>
                    <a:pt x="7543800" y="0"/>
                  </a:lnTo>
                  <a:close/>
                </a:path>
              </a:pathLst>
            </a:custGeom>
            <a:solidFill>
              <a:srgbClr val="BEE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 rotWithShape="1">
            <a:blip r:embed="rId2" cstate="print"/>
            <a:srcRect l="3509" t="7334" r="3119" b="33786"/>
            <a:stretch/>
          </p:blipFill>
          <p:spPr>
            <a:xfrm>
              <a:off x="-314960" y="365758"/>
              <a:ext cx="9865360" cy="50292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0894" y="129971"/>
            <a:ext cx="562404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10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Основні</a:t>
            </a:r>
            <a:r>
              <a:rPr sz="3200" spc="-55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3200" spc="-5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сучасні</a:t>
            </a:r>
            <a:r>
              <a:rPr sz="3200" spc="-65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sz="3200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засоби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44395" y="935482"/>
            <a:ext cx="698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Н</a:t>
            </a:r>
            <a:r>
              <a:rPr b="1" spc="10" dirty="0">
                <a:latin typeface="Arial"/>
                <a:cs typeface="Arial"/>
              </a:rPr>
              <a:t>а</a:t>
            </a:r>
            <a:r>
              <a:rPr b="1" spc="-5" dirty="0">
                <a:latin typeface="Arial"/>
                <a:cs typeface="Arial"/>
              </a:rPr>
              <a:t>з</a:t>
            </a:r>
            <a:r>
              <a:rPr b="1" spc="-25" dirty="0">
                <a:latin typeface="Arial"/>
                <a:cs typeface="Arial"/>
              </a:rPr>
              <a:t>в</a:t>
            </a:r>
            <a:r>
              <a:rPr b="1" dirty="0">
                <a:latin typeface="Arial"/>
                <a:cs typeface="Arial"/>
              </a:rPr>
              <a:t>а</a:t>
            </a:r>
            <a:endParaRPr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3910" y="953770"/>
            <a:ext cx="723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С</a:t>
            </a:r>
            <a:r>
              <a:rPr b="1" spc="15" dirty="0">
                <a:latin typeface="Arial"/>
                <a:cs typeface="Arial"/>
              </a:rPr>
              <a:t>к</a:t>
            </a:r>
            <a:r>
              <a:rPr b="1" spc="-5" dirty="0">
                <a:latin typeface="Arial"/>
                <a:cs typeface="Arial"/>
              </a:rPr>
              <a:t>л</a:t>
            </a:r>
            <a:r>
              <a:rPr b="1" spc="-10" dirty="0">
                <a:latin typeface="Arial"/>
                <a:cs typeface="Arial"/>
              </a:rPr>
              <a:t>а</a:t>
            </a:r>
            <a:r>
              <a:rPr b="1" dirty="0">
                <a:latin typeface="Arial"/>
                <a:cs typeface="Arial"/>
              </a:rPr>
              <a:t>д</a:t>
            </a:r>
            <a:endParaRPr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46470" y="935863"/>
            <a:ext cx="2145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 marR="5080" indent="-379730"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Форма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і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загальний </a:t>
            </a:r>
            <a:r>
              <a:rPr b="1" spc="-484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вміст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заліза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6915" y="710565"/>
            <a:ext cx="1609725" cy="139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00" algn="ctr">
              <a:lnSpc>
                <a:spcPct val="99900"/>
              </a:lnSpc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Кількість </a:t>
            </a:r>
            <a:r>
              <a:rPr b="1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ле</a:t>
            </a:r>
            <a:r>
              <a:rPr b="1" dirty="0">
                <a:latin typeface="Arial"/>
                <a:cs typeface="Arial"/>
              </a:rPr>
              <a:t>мен</a:t>
            </a:r>
            <a:r>
              <a:rPr b="1" spc="-35" dirty="0">
                <a:latin typeface="Arial"/>
                <a:cs typeface="Arial"/>
              </a:rPr>
              <a:t>т</a:t>
            </a:r>
            <a:r>
              <a:rPr b="1" spc="-5" dirty="0">
                <a:latin typeface="Arial"/>
                <a:cs typeface="Arial"/>
              </a:rPr>
              <a:t>арн</a:t>
            </a:r>
            <a:r>
              <a:rPr b="1" spc="5" dirty="0">
                <a:latin typeface="Arial"/>
                <a:cs typeface="Arial"/>
              </a:rPr>
              <a:t>о</a:t>
            </a:r>
            <a:r>
              <a:rPr b="1" spc="-30" dirty="0">
                <a:latin typeface="Arial"/>
                <a:cs typeface="Arial"/>
              </a:rPr>
              <a:t>г</a:t>
            </a:r>
            <a:r>
              <a:rPr b="1" dirty="0">
                <a:latin typeface="Arial"/>
                <a:cs typeface="Arial"/>
              </a:rPr>
              <a:t>о  </a:t>
            </a:r>
            <a:r>
              <a:rPr b="1" spc="-10" dirty="0">
                <a:latin typeface="Arial"/>
                <a:cs typeface="Arial"/>
              </a:rPr>
              <a:t>заліза </a:t>
            </a:r>
            <a:r>
              <a:rPr b="1" dirty="0">
                <a:latin typeface="Arial"/>
                <a:cs typeface="Arial"/>
              </a:rPr>
              <a:t>в 1 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таблетці 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(ампулі</a:t>
            </a:r>
            <a:r>
              <a:rPr b="1" spc="-10" dirty="0">
                <a:latin typeface="Times New Roman"/>
                <a:cs typeface="Times New Roman"/>
              </a:rPr>
              <a:t>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0711" y="1602182"/>
            <a:ext cx="34359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Монокомпоненнтні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препарати</a:t>
            </a:r>
            <a:endParaRPr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70710" y="2352294"/>
            <a:ext cx="134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Ар</a:t>
            </a:r>
            <a:r>
              <a:rPr spc="-10" dirty="0">
                <a:latin typeface="Times New Roman"/>
                <a:cs typeface="Times New Roman"/>
              </a:rPr>
              <a:t>и</a:t>
            </a:r>
            <a:r>
              <a:rPr dirty="0">
                <a:latin typeface="Times New Roman"/>
                <a:cs typeface="Times New Roman"/>
              </a:rPr>
              <a:t>с</a:t>
            </a:r>
            <a:r>
              <a:rPr spc="-15" dirty="0">
                <a:latin typeface="Times New Roman"/>
                <a:cs typeface="Times New Roman"/>
              </a:rPr>
              <a:t>т</a:t>
            </a:r>
            <a:r>
              <a:rPr dirty="0">
                <a:latin typeface="Times New Roman"/>
                <a:cs typeface="Times New Roman"/>
              </a:rPr>
              <a:t>оферон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0202" y="2077289"/>
            <a:ext cx="141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сульфат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3362" y="1940434"/>
            <a:ext cx="1336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сироп-200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мл </a:t>
            </a:r>
            <a:r>
              <a:rPr spc="-43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5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мл-200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0711" y="3134359"/>
            <a:ext cx="1613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Ферро-градумет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10201" y="2722879"/>
            <a:ext cx="2014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сульфат </a:t>
            </a:r>
            <a:r>
              <a:rPr dirty="0">
                <a:latin typeface="Times New Roman"/>
                <a:cs typeface="Times New Roman"/>
              </a:rPr>
              <a:t>заліза, 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с</a:t>
            </a:r>
            <a:r>
              <a:rPr dirty="0">
                <a:latin typeface="Times New Roman"/>
                <a:cs typeface="Times New Roman"/>
              </a:rPr>
              <a:t>убс</a:t>
            </a:r>
            <a:r>
              <a:rPr spc="25" dirty="0">
                <a:latin typeface="Times New Roman"/>
                <a:cs typeface="Times New Roman"/>
              </a:rPr>
              <a:t>т</a:t>
            </a:r>
            <a:r>
              <a:rPr dirty="0">
                <a:latin typeface="Times New Roman"/>
                <a:cs typeface="Times New Roman"/>
              </a:rPr>
              <a:t>анція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градумет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3361" y="2860040"/>
            <a:ext cx="570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5" dirty="0">
                <a:latin typeface="Times New Roman"/>
                <a:cs typeface="Times New Roman"/>
              </a:rPr>
              <a:t>т</a:t>
            </a:r>
            <a:r>
              <a:rPr dirty="0">
                <a:latin typeface="Times New Roman"/>
                <a:cs typeface="Times New Roman"/>
              </a:rPr>
              <a:t>а</a:t>
            </a:r>
            <a:r>
              <a:rPr spc="-50" dirty="0">
                <a:latin typeface="Times New Roman"/>
                <a:cs typeface="Times New Roman"/>
              </a:rPr>
              <a:t>б</a:t>
            </a:r>
            <a:r>
              <a:rPr dirty="0">
                <a:latin typeface="Times New Roman"/>
                <a:cs typeface="Times New Roman"/>
              </a:rPr>
              <a:t>л</a:t>
            </a:r>
            <a:r>
              <a:rPr spc="5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,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59723" y="2860040"/>
            <a:ext cx="663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105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70711" y="3829939"/>
            <a:ext cx="991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Феррон</a:t>
            </a:r>
            <a:r>
              <a:rPr spc="15" dirty="0">
                <a:latin typeface="Times New Roman"/>
                <a:cs typeface="Times New Roman"/>
              </a:rPr>
              <a:t>а</a:t>
            </a:r>
            <a:r>
              <a:rPr dirty="0">
                <a:latin typeface="Times New Roman"/>
                <a:cs typeface="Times New Roman"/>
              </a:rPr>
              <a:t>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10201" y="3554934"/>
            <a:ext cx="15455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0" dirty="0">
                <a:latin typeface="Times New Roman"/>
                <a:cs typeface="Times New Roman"/>
              </a:rPr>
              <a:t>глюконат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33362" y="3554934"/>
            <a:ext cx="12071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табл,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300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67927" y="3579621"/>
            <a:ext cx="444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12%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70710" y="4437965"/>
            <a:ext cx="1550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Ферроглюконат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10202" y="4163948"/>
            <a:ext cx="1544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0" dirty="0">
                <a:latin typeface="Times New Roman"/>
                <a:cs typeface="Times New Roman"/>
              </a:rPr>
              <a:t>глюконат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33362" y="4163948"/>
            <a:ext cx="1263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табл.,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300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59722" y="4163948"/>
            <a:ext cx="444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12%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70710" y="5133847"/>
            <a:ext cx="2166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Гемофер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пролонгатум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10202" y="4859528"/>
            <a:ext cx="141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сульфат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33362" y="4859528"/>
            <a:ext cx="1263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табл.,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325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81110" y="4859528"/>
            <a:ext cx="663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105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70711" y="5796788"/>
            <a:ext cx="1257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Залізне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вино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10202" y="5641644"/>
            <a:ext cx="1374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сахарат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33362" y="5504484"/>
            <a:ext cx="14712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розчин,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200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мл</a:t>
            </a:r>
            <a:endParaRPr>
              <a:latin typeface="Times New Roman"/>
              <a:cs typeface="Times New Roman"/>
            </a:endParaRPr>
          </a:p>
          <a:p>
            <a:pPr marL="12700"/>
            <a:r>
              <a:rPr dirty="0">
                <a:latin typeface="Times New Roman"/>
                <a:cs typeface="Times New Roman"/>
              </a:rPr>
              <a:t>10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мл-40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17040" y="6214668"/>
            <a:ext cx="884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Хеферол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42257" y="6169253"/>
            <a:ext cx="1452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фумарат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65416" y="6214668"/>
            <a:ext cx="1489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Times New Roman"/>
                <a:cs typeface="Times New Roman"/>
              </a:rPr>
              <a:t>к</a:t>
            </a:r>
            <a:r>
              <a:rPr spc="-20" dirty="0">
                <a:latin typeface="Times New Roman"/>
                <a:cs typeface="Times New Roman"/>
              </a:rPr>
              <a:t>а</a:t>
            </a:r>
            <a:r>
              <a:rPr spc="-5" dirty="0">
                <a:latin typeface="Times New Roman"/>
                <a:cs typeface="Times New Roman"/>
              </a:rPr>
              <a:t>п</a:t>
            </a:r>
            <a:r>
              <a:rPr spc="-25" dirty="0">
                <a:latin typeface="Times New Roman"/>
                <a:cs typeface="Times New Roman"/>
              </a:rPr>
              <a:t>с</a:t>
            </a:r>
            <a:r>
              <a:rPr spc="-60" dirty="0">
                <a:latin typeface="Times New Roman"/>
                <a:cs typeface="Times New Roman"/>
              </a:rPr>
              <a:t>у</a:t>
            </a:r>
            <a:r>
              <a:rPr spc="-5" dirty="0">
                <a:latin typeface="Times New Roman"/>
                <a:cs typeface="Times New Roman"/>
              </a:rPr>
              <a:t>ли,35</a:t>
            </a:r>
            <a:r>
              <a:rPr dirty="0">
                <a:latin typeface="Times New Roman"/>
                <a:cs typeface="Times New Roman"/>
              </a:rPr>
              <a:t>0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802752" y="6157061"/>
            <a:ext cx="663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100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83741" y="228346"/>
            <a:ext cx="2436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latin typeface="Times New Roman"/>
                <a:cs typeface="Times New Roman"/>
              </a:rPr>
              <a:t>Комбіновані</a:t>
            </a:r>
            <a:r>
              <a:rPr b="1"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препарати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3740" y="1509776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Ран</a:t>
            </a:r>
            <a:r>
              <a:rPr spc="-10" dirty="0">
                <a:latin typeface="Times New Roman"/>
                <a:cs typeface="Times New Roman"/>
              </a:rPr>
              <a:t>ф</a:t>
            </a:r>
            <a:r>
              <a:rPr dirty="0">
                <a:latin typeface="Times New Roman"/>
                <a:cs typeface="Times New Roman"/>
              </a:rPr>
              <a:t>ерон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1534" y="1372615"/>
            <a:ext cx="1829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капс.,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300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  <a:p>
            <a:pPr marL="12700"/>
            <a:r>
              <a:rPr spc="-5" dirty="0">
                <a:latin typeface="Times New Roman"/>
                <a:cs typeface="Times New Roman"/>
              </a:rPr>
              <a:t>елікс.,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5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мл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200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мл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3741" y="2942082"/>
            <a:ext cx="17551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Сорбіфер-дуруліс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2777" y="686258"/>
            <a:ext cx="2592070" cy="2830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Фумарат </a:t>
            </a:r>
            <a:r>
              <a:rPr dirty="0">
                <a:latin typeface="Times New Roman"/>
                <a:cs typeface="Times New Roman"/>
              </a:rPr>
              <a:t>заліза, 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Times New Roman"/>
                <a:cs typeface="Times New Roman"/>
              </a:rPr>
              <a:t>аскорбінова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кислота, 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фолієва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кислота, 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ціанкоболамін, </a:t>
            </a:r>
            <a:r>
              <a:rPr spc="-20" dirty="0">
                <a:latin typeface="Times New Roman"/>
                <a:cs typeface="Times New Roman"/>
              </a:rPr>
              <a:t>сульфат 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35" dirty="0">
                <a:latin typeface="Times New Roman"/>
                <a:cs typeface="Times New Roman"/>
              </a:rPr>
              <a:t>цинку, </a:t>
            </a:r>
            <a:r>
              <a:rPr spc="-10" dirty="0">
                <a:latin typeface="Times New Roman"/>
                <a:cs typeface="Times New Roman"/>
              </a:rPr>
              <a:t>цитрат </a:t>
            </a:r>
            <a:r>
              <a:rPr spc="-5" dirty="0">
                <a:latin typeface="Times New Roman"/>
                <a:cs typeface="Times New Roman"/>
              </a:rPr>
              <a:t>амонійного </a:t>
            </a:r>
            <a:r>
              <a:rPr spc="-434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заліза.фолієва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кислота.віт</a:t>
            </a:r>
            <a:endParaRPr>
              <a:latin typeface="Times New Roman"/>
              <a:cs typeface="Times New Roman"/>
            </a:endParaRPr>
          </a:p>
          <a:p>
            <a:pPr marL="38100">
              <a:lnSpc>
                <a:spcPts val="2135"/>
              </a:lnSpc>
              <a:spcBef>
                <a:spcPts val="535"/>
              </a:spcBef>
            </a:pPr>
            <a:r>
              <a:rPr sz="2700" spc="-7" baseline="16975" dirty="0">
                <a:latin typeface="Times New Roman"/>
                <a:cs typeface="Times New Roman"/>
              </a:rPr>
              <a:t>В</a:t>
            </a:r>
            <a:r>
              <a:rPr sz="1200" spc="-5" dirty="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  <a:p>
            <a:pPr marL="38100" marR="770890">
              <a:lnSpc>
                <a:spcPts val="2160"/>
              </a:lnSpc>
              <a:spcBef>
                <a:spcPts val="45"/>
              </a:spcBef>
            </a:pPr>
            <a:r>
              <a:rPr spc="-20" dirty="0">
                <a:latin typeface="Times New Roman"/>
                <a:cs typeface="Times New Roman"/>
              </a:rPr>
              <a:t>сульфат- 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</a:t>
            </a:r>
            <a:r>
              <a:rPr spc="10" dirty="0">
                <a:latin typeface="Times New Roman"/>
                <a:cs typeface="Times New Roman"/>
              </a:rPr>
              <a:t>а</a:t>
            </a:r>
            <a:r>
              <a:rPr dirty="0">
                <a:latin typeface="Times New Roman"/>
                <a:cs typeface="Times New Roman"/>
              </a:rPr>
              <a:t>ліз</a:t>
            </a:r>
            <a:r>
              <a:rPr spc="5" dirty="0">
                <a:latin typeface="Times New Roman"/>
                <a:cs typeface="Times New Roman"/>
              </a:rPr>
              <a:t>а</a:t>
            </a:r>
            <a:r>
              <a:rPr dirty="0">
                <a:latin typeface="Times New Roman"/>
                <a:cs typeface="Times New Roman"/>
              </a:rPr>
              <a:t>,а</a:t>
            </a:r>
            <a:r>
              <a:rPr spc="5" dirty="0">
                <a:latin typeface="Times New Roman"/>
                <a:cs typeface="Times New Roman"/>
              </a:rPr>
              <a:t>с</a:t>
            </a:r>
            <a:r>
              <a:rPr spc="-100" dirty="0">
                <a:latin typeface="Times New Roman"/>
                <a:cs typeface="Times New Roman"/>
              </a:rPr>
              <a:t>к</a:t>
            </a:r>
            <a:r>
              <a:rPr dirty="0">
                <a:latin typeface="Times New Roman"/>
                <a:cs typeface="Times New Roman"/>
              </a:rPr>
              <a:t>орбіно</a:t>
            </a:r>
            <a:r>
              <a:rPr spc="-30" dirty="0">
                <a:latin typeface="Times New Roman"/>
                <a:cs typeface="Times New Roman"/>
              </a:rPr>
              <a:t>в</a:t>
            </a:r>
            <a:r>
              <a:rPr dirty="0">
                <a:latin typeface="Times New Roman"/>
                <a:cs typeface="Times New Roman"/>
              </a:rPr>
              <a:t>а  кислота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1533" y="2942082"/>
            <a:ext cx="1584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таблетки,320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6332" y="2942082"/>
            <a:ext cx="663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100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83740" y="3863085"/>
            <a:ext cx="1080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5" dirty="0">
                <a:latin typeface="Times New Roman"/>
                <a:cs typeface="Times New Roman"/>
              </a:rPr>
              <a:t>Ферростаб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8178" y="3725926"/>
            <a:ext cx="2252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фумарат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заліза,фолієва </a:t>
            </a:r>
            <a:r>
              <a:rPr spc="-43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кислота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1533" y="3863085"/>
            <a:ext cx="1206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табл.,154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06331" y="3863085"/>
            <a:ext cx="444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33%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3740" y="4784217"/>
            <a:ext cx="1003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Ф</a:t>
            </a:r>
            <a:r>
              <a:rPr spc="-25" dirty="0">
                <a:latin typeface="Times New Roman"/>
                <a:cs typeface="Times New Roman"/>
              </a:rPr>
              <a:t>о</a:t>
            </a:r>
            <a:r>
              <a:rPr dirty="0">
                <a:latin typeface="Times New Roman"/>
                <a:cs typeface="Times New Roman"/>
              </a:rPr>
              <a:t>лфе</a:t>
            </a:r>
            <a:r>
              <a:rPr spc="30" dirty="0">
                <a:latin typeface="Times New Roman"/>
                <a:cs typeface="Times New Roman"/>
              </a:rPr>
              <a:t>т</a:t>
            </a:r>
            <a:r>
              <a:rPr dirty="0">
                <a:latin typeface="Times New Roman"/>
                <a:cs typeface="Times New Roman"/>
              </a:rPr>
              <a:t>аб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18177" y="4647057"/>
            <a:ext cx="2310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фумарат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заліза,</a:t>
            </a:r>
            <a:r>
              <a:rPr spc="-10" dirty="0">
                <a:latin typeface="Times New Roman"/>
                <a:cs typeface="Times New Roman"/>
              </a:rPr>
              <a:t> фолієва </a:t>
            </a:r>
            <a:r>
              <a:rPr spc="-43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кислота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31534" y="4784217"/>
            <a:ext cx="1263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табл.,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200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мг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06331" y="4784217"/>
            <a:ext cx="444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33%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83740" y="438658"/>
            <a:ext cx="13284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Фер</a:t>
            </a:r>
            <a:r>
              <a:rPr sz="2000" spc="5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опле</a:t>
            </a:r>
            <a:r>
              <a:rPr sz="2000" spc="-5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с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43421" y="438658"/>
            <a:ext cx="1213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табл.,50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5463" y="438658"/>
            <a:ext cx="608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10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3740" y="1261364"/>
            <a:ext cx="7594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Ф</a:t>
            </a:r>
            <a:r>
              <a:rPr sz="2000" spc="2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ф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43420" y="1261364"/>
            <a:ext cx="13398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табл.,150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5463" y="1261364"/>
            <a:ext cx="608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47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83741" y="2175130"/>
            <a:ext cx="2085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20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ді</a:t>
            </a:r>
            <a:r>
              <a:rPr sz="2000" spc="-10" dirty="0">
                <a:latin typeface="Times New Roman"/>
                <a:cs typeface="Times New Roman"/>
              </a:rPr>
              <a:t>ф</a:t>
            </a:r>
            <a:r>
              <a:rPr sz="2000" dirty="0">
                <a:latin typeface="Times New Roman"/>
                <a:cs typeface="Times New Roman"/>
              </a:rPr>
              <a:t>ер</a:t>
            </a:r>
            <a:r>
              <a:rPr sz="2000" spc="5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-р</a:t>
            </a:r>
            <a:r>
              <a:rPr sz="2000" spc="-10" dirty="0">
                <a:latin typeface="Times New Roman"/>
                <a:cs typeface="Times New Roman"/>
              </a:rPr>
              <a:t>е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35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д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43420" y="2175130"/>
            <a:ext cx="17094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драже.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256,3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65463" y="2175130"/>
            <a:ext cx="608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80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3740" y="3271521"/>
            <a:ext cx="17246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Гінотардіферон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43420" y="3271521"/>
            <a:ext cx="16446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драже,256.3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65463" y="3271521"/>
            <a:ext cx="608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80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83741" y="4276166"/>
            <a:ext cx="11487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М</a:t>
            </a:r>
            <a:r>
              <a:rPr sz="2000" dirty="0">
                <a:latin typeface="Times New Roman"/>
                <a:cs typeface="Times New Roman"/>
              </a:rPr>
              <a:t>акрофер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43420" y="4124071"/>
            <a:ext cx="193548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шипучі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табл.,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625</a:t>
            </a:r>
            <a:endParaRPr sz="2000">
              <a:latin typeface="Times New Roman"/>
              <a:cs typeface="Times New Roman"/>
            </a:endParaRPr>
          </a:p>
          <a:p>
            <a:pPr marL="12700"/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65464" y="4276166"/>
            <a:ext cx="4946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12%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83740" y="5281677"/>
            <a:ext cx="10160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Фен</a:t>
            </a:r>
            <a:r>
              <a:rPr sz="2000" spc="-55" dirty="0">
                <a:latin typeface="Times New Roman"/>
                <a:cs typeface="Times New Roman"/>
              </a:rPr>
              <a:t>ю</a:t>
            </a:r>
            <a:r>
              <a:rPr sz="2000" dirty="0">
                <a:latin typeface="Times New Roman"/>
                <a:cs typeface="Times New Roman"/>
              </a:rPr>
              <a:t>льс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68852" y="286257"/>
            <a:ext cx="2517775" cy="578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0990">
              <a:spcBef>
                <a:spcPts val="100"/>
              </a:spcBef>
            </a:pPr>
            <a:r>
              <a:rPr sz="2000" spc="-25" dirty="0">
                <a:latin typeface="Times New Roman"/>
                <a:cs typeface="Times New Roman"/>
              </a:rPr>
              <a:t>сульфат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аскорбінова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кислота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1680"/>
              </a:spcBef>
            </a:pPr>
            <a:r>
              <a:rPr sz="2000" spc="-25" dirty="0">
                <a:latin typeface="Times New Roman"/>
                <a:cs typeface="Times New Roman"/>
              </a:rPr>
              <a:t>сульфат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фолієва</a:t>
            </a:r>
            <a:endParaRPr sz="2000">
              <a:latin typeface="Times New Roman"/>
              <a:cs typeface="Times New Roman"/>
            </a:endParaRPr>
          </a:p>
          <a:p>
            <a:pPr marL="12700"/>
            <a:r>
              <a:rPr sz="2000" spc="-5" dirty="0">
                <a:latin typeface="Times New Roman"/>
                <a:cs typeface="Times New Roman"/>
              </a:rPr>
              <a:t>кислота</a:t>
            </a:r>
            <a:endParaRPr sz="2000">
              <a:latin typeface="Times New Roman"/>
              <a:cs typeface="Times New Roman"/>
            </a:endParaRPr>
          </a:p>
          <a:p>
            <a:pPr marL="12700" marR="236854">
              <a:lnSpc>
                <a:spcPct val="102400"/>
              </a:lnSpc>
              <a:spcBef>
                <a:spcPts val="1135"/>
              </a:spcBef>
            </a:pPr>
            <a:r>
              <a:rPr sz="2000" spc="-25" dirty="0">
                <a:latin typeface="Times New Roman"/>
                <a:cs typeface="Times New Roman"/>
              </a:rPr>
              <a:t>сульфат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аскорбінова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кислота,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мукопротеаза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сульфат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аскорбінова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кислота,</a:t>
            </a:r>
            <a:endParaRPr sz="2000">
              <a:latin typeface="Times New Roman"/>
              <a:cs typeface="Times New Roman"/>
            </a:endParaRPr>
          </a:p>
          <a:p>
            <a:pPr marL="12700" marR="78740"/>
            <a:r>
              <a:rPr sz="2000" spc="-10" dirty="0">
                <a:latin typeface="Times New Roman"/>
                <a:cs typeface="Times New Roman"/>
              </a:rPr>
              <a:t>мукопротеаза,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фолієва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кислота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715"/>
              </a:spcBef>
            </a:pPr>
            <a:r>
              <a:rPr sz="2000" spc="-30" dirty="0">
                <a:latin typeface="Times New Roman"/>
                <a:cs typeface="Times New Roman"/>
              </a:rPr>
              <a:t>глюконат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заліза,</a:t>
            </a:r>
            <a:endParaRPr sz="2000">
              <a:latin typeface="Times New Roman"/>
              <a:cs typeface="Times New Roman"/>
            </a:endParaRPr>
          </a:p>
          <a:p>
            <a:pPr marL="12700"/>
            <a:r>
              <a:rPr sz="2000" spc="-10" dirty="0">
                <a:latin typeface="Times New Roman"/>
                <a:cs typeface="Times New Roman"/>
              </a:rPr>
              <a:t>фолієва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кислота</a:t>
            </a:r>
            <a:endParaRPr sz="2000">
              <a:latin typeface="Times New Roman"/>
              <a:cs typeface="Times New Roman"/>
            </a:endParaRPr>
          </a:p>
          <a:p>
            <a:pPr marL="12700" marR="152400">
              <a:spcBef>
                <a:spcPts val="715"/>
              </a:spcBef>
            </a:pPr>
            <a:r>
              <a:rPr sz="2000" spc="-25" dirty="0">
                <a:latin typeface="Times New Roman"/>
                <a:cs typeface="Times New Roman"/>
              </a:rPr>
              <a:t>сульфат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заліза.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яскорбінова </a:t>
            </a:r>
            <a:r>
              <a:rPr sz="2000" spc="-5" dirty="0">
                <a:latin typeface="Times New Roman"/>
                <a:cs typeface="Times New Roman"/>
              </a:rPr>
              <a:t>кислота,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нікотинамід,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вітаміни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групи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43420" y="5281677"/>
            <a:ext cx="567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40" dirty="0">
                <a:latin typeface="Times New Roman"/>
                <a:cs typeface="Times New Roman"/>
              </a:rPr>
              <a:t>к</a:t>
            </a:r>
            <a:r>
              <a:rPr sz="2000" spc="-25" dirty="0">
                <a:latin typeface="Times New Roman"/>
                <a:cs typeface="Times New Roman"/>
              </a:rPr>
              <a:t>а</a:t>
            </a:r>
            <a:r>
              <a:rPr sz="2000" spc="-5" dirty="0">
                <a:latin typeface="Times New Roman"/>
                <a:cs typeface="Times New Roman"/>
              </a:rPr>
              <a:t>пс.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65463" y="5281677"/>
            <a:ext cx="608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45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07541" y="576453"/>
            <a:ext cx="6686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5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іт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1722" y="408177"/>
            <a:ext cx="297688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сульфат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spc="-10" dirty="0">
                <a:latin typeface="Times New Roman"/>
                <a:cs typeface="Times New Roman"/>
              </a:rPr>
              <a:t>аскорбінова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кислота,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фолієва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кислота,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ціанокоболамін, </a:t>
            </a:r>
            <a:r>
              <a:rPr sz="2000" spc="-5" dirty="0">
                <a:latin typeface="Times New Roman"/>
                <a:cs typeface="Times New Roman"/>
              </a:rPr>
              <a:t>лізин </a:t>
            </a:r>
            <a:r>
              <a:rPr sz="2000" dirty="0">
                <a:latin typeface="Times New Roman"/>
                <a:cs typeface="Times New Roman"/>
              </a:rPr>
              <a:t> моногідро-хлорид.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01586" y="576453"/>
            <a:ext cx="1340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капс.,300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79764" y="576453"/>
            <a:ext cx="735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5" dirty="0">
                <a:latin typeface="Times New Roman"/>
                <a:cs typeface="Times New Roman"/>
              </a:rPr>
              <a:t>100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7540" y="2262378"/>
            <a:ext cx="12547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Актиферин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15868" y="1907539"/>
            <a:ext cx="287337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сульфат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spc="5" dirty="0">
                <a:latin typeface="Times New Roman"/>
                <a:cs typeface="Times New Roman"/>
              </a:rPr>
              <a:t>D,L-серин,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сульфат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spc="5" dirty="0">
                <a:latin typeface="Times New Roman"/>
                <a:cs typeface="Times New Roman"/>
              </a:rPr>
              <a:t>D,L-серин,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глюкоза, </a:t>
            </a:r>
            <a:r>
              <a:rPr sz="2000" spc="-10" dirty="0">
                <a:latin typeface="Times New Roman"/>
                <a:cs typeface="Times New Roman"/>
              </a:rPr>
              <a:t>фруктоза, калію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сорбат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01585" y="1956893"/>
            <a:ext cx="1614170" cy="941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5" dirty="0">
                <a:latin typeface="Times New Roman"/>
                <a:cs typeface="Times New Roman"/>
              </a:rPr>
              <a:t>капс.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0,11385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краплі </a:t>
            </a:r>
            <a:r>
              <a:rPr sz="2000" dirty="0">
                <a:latin typeface="Times New Roman"/>
                <a:cs typeface="Times New Roman"/>
              </a:rPr>
              <a:t>1 мл –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0,0472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79763" y="2109978"/>
            <a:ext cx="8915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0,0345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</a:t>
            </a:r>
            <a:endParaRPr sz="2000">
              <a:latin typeface="Times New Roman"/>
              <a:cs typeface="Times New Roman"/>
            </a:endParaRPr>
          </a:p>
          <a:p>
            <a:pPr marL="12700"/>
            <a:r>
              <a:rPr sz="2000" dirty="0">
                <a:latin typeface="Times New Roman"/>
                <a:cs typeface="Times New Roman"/>
              </a:rPr>
              <a:t>0,0098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07541" y="3586989"/>
            <a:ext cx="7829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60" dirty="0">
                <a:latin typeface="Times New Roman"/>
                <a:cs typeface="Times New Roman"/>
              </a:rPr>
              <a:t>Т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те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dirty="0">
                <a:latin typeface="Times New Roman"/>
                <a:cs typeface="Times New Roman"/>
              </a:rPr>
              <a:t>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15867" y="3574161"/>
            <a:ext cx="292100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30" dirty="0">
                <a:latin typeface="Times New Roman"/>
                <a:cs typeface="Times New Roman"/>
              </a:rPr>
              <a:t>глюконат </a:t>
            </a:r>
            <a:r>
              <a:rPr sz="2000" spc="-5" dirty="0">
                <a:latin typeface="Times New Roman"/>
                <a:cs typeface="Times New Roman"/>
              </a:rPr>
              <a:t>заліза, марганцю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глюконат,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міді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глюконат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1585" y="3282189"/>
            <a:ext cx="149352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5" dirty="0">
                <a:latin typeface="Times New Roman"/>
                <a:cs typeface="Times New Roman"/>
              </a:rPr>
              <a:t>ампули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розчином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пиття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79763" y="3586989"/>
            <a:ext cx="608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50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07540" y="4911293"/>
            <a:ext cx="9994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55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лоб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р</a:t>
            </a:r>
            <a:r>
              <a:rPr sz="2000" spc="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71723" y="4606798"/>
            <a:ext cx="300799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фумарат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spc="-10" dirty="0">
                <a:latin typeface="Times New Roman"/>
                <a:cs typeface="Times New Roman"/>
              </a:rPr>
              <a:t>фолієва </a:t>
            </a:r>
            <a:r>
              <a:rPr sz="2000" spc="-5" dirty="0">
                <a:latin typeface="Times New Roman"/>
                <a:cs typeface="Times New Roman"/>
              </a:rPr>
              <a:t> кислота, </a:t>
            </a:r>
            <a:r>
              <a:rPr sz="2000" spc="-10" dirty="0">
                <a:latin typeface="Times New Roman"/>
                <a:cs typeface="Times New Roman"/>
              </a:rPr>
              <a:t>ціанокобаламін, </a:t>
            </a:r>
            <a:r>
              <a:rPr sz="2000" spc="-5" dirty="0">
                <a:latin typeface="Times New Roman"/>
                <a:cs typeface="Times New Roman"/>
              </a:rPr>
              <a:t> піридоксин,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докузат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натрію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1585" y="4911293"/>
            <a:ext cx="13411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5" dirty="0">
                <a:latin typeface="Times New Roman"/>
                <a:cs typeface="Times New Roman"/>
              </a:rPr>
              <a:t>капс.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300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79763" y="4911293"/>
            <a:ext cx="7366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100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9200" y="141224"/>
            <a:ext cx="7620000" cy="44307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" dirty="0">
                <a:solidFill>
                  <a:schemeClr val="tx1"/>
                </a:solidFill>
              </a:rPr>
              <a:t>Для</a:t>
            </a:r>
            <a:r>
              <a:rPr sz="2800" spc="-35" dirty="0">
                <a:solidFill>
                  <a:schemeClr val="tx1"/>
                </a:solidFill>
              </a:rPr>
              <a:t> </a:t>
            </a:r>
            <a:r>
              <a:rPr sz="2800" spc="-10" dirty="0">
                <a:solidFill>
                  <a:schemeClr val="tx1"/>
                </a:solidFill>
              </a:rPr>
              <a:t>парентерального введення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035" y="695071"/>
            <a:ext cx="10845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Фербітол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2242" y="598425"/>
            <a:ext cx="15836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94495" y="598425"/>
            <a:ext cx="608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50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6008" y="1269239"/>
            <a:ext cx="11658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Ферлецит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2242" y="1176605"/>
            <a:ext cx="1583690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в/м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94496" y="1176605"/>
            <a:ext cx="73596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50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000" spc="5" dirty="0">
                <a:latin typeface="Times New Roman"/>
                <a:cs typeface="Times New Roman"/>
              </a:rPr>
              <a:t>100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0405" y="2191639"/>
            <a:ext cx="11607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Фер</a:t>
            </a:r>
            <a:r>
              <a:rPr sz="2000" b="1" spc="-30" dirty="0">
                <a:latin typeface="Times New Roman"/>
                <a:cs typeface="Times New Roman"/>
              </a:rPr>
              <a:t>к</a:t>
            </a:r>
            <a:r>
              <a:rPr sz="2000" b="1" spc="-45" dirty="0">
                <a:latin typeface="Times New Roman"/>
                <a:cs typeface="Times New Roman"/>
              </a:rPr>
              <a:t>о</a:t>
            </a:r>
            <a:r>
              <a:rPr sz="2000" b="1" spc="-5" dirty="0">
                <a:latin typeface="Times New Roman"/>
                <a:cs typeface="Times New Roman"/>
              </a:rPr>
              <a:t>вен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2242" y="2243456"/>
            <a:ext cx="15430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94495" y="2243456"/>
            <a:ext cx="608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20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10030" y="3325825"/>
            <a:ext cx="12007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95" dirty="0">
                <a:latin typeface="Times New Roman"/>
                <a:cs typeface="Times New Roman"/>
              </a:rPr>
              <a:t>Ж</a:t>
            </a:r>
            <a:r>
              <a:rPr sz="2000" b="1" dirty="0">
                <a:latin typeface="Times New Roman"/>
                <a:cs typeface="Times New Roman"/>
              </a:rPr>
              <a:t>е</a:t>
            </a:r>
            <a:r>
              <a:rPr sz="2000" b="1" spc="-10" dirty="0">
                <a:latin typeface="Times New Roman"/>
                <a:cs typeface="Times New Roman"/>
              </a:rPr>
              <a:t>к</a:t>
            </a:r>
            <a:r>
              <a:rPr sz="2000" b="1" spc="-40" dirty="0">
                <a:latin typeface="Times New Roman"/>
                <a:cs typeface="Times New Roman"/>
              </a:rPr>
              <a:t>т</a:t>
            </a:r>
            <a:r>
              <a:rPr sz="2000" b="1" dirty="0">
                <a:latin typeface="Times New Roman"/>
                <a:cs typeface="Times New Roman"/>
              </a:rPr>
              <a:t>о</a:t>
            </a:r>
            <a:r>
              <a:rPr sz="2000" b="1" spc="-20" dirty="0">
                <a:latin typeface="Times New Roman"/>
                <a:cs typeface="Times New Roman"/>
              </a:rPr>
              <a:t>ф</a:t>
            </a:r>
            <a:r>
              <a:rPr sz="2000" b="1" dirty="0">
                <a:latin typeface="Times New Roman"/>
                <a:cs typeface="Times New Roman"/>
              </a:rPr>
              <a:t>ер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2242" y="3248407"/>
            <a:ext cx="15836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94496" y="3248407"/>
            <a:ext cx="735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5" dirty="0">
                <a:latin typeface="Times New Roman"/>
                <a:cs typeface="Times New Roman"/>
              </a:rPr>
              <a:t>100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75917" y="4416298"/>
            <a:ext cx="13385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Ф</a:t>
            </a:r>
            <a:r>
              <a:rPr sz="2000" b="1" spc="-10" dirty="0">
                <a:latin typeface="Times New Roman"/>
                <a:cs typeface="Times New Roman"/>
              </a:rPr>
              <a:t>е</a:t>
            </a:r>
            <a:r>
              <a:rPr sz="2000" b="1" spc="-5" dirty="0">
                <a:latin typeface="Times New Roman"/>
                <a:cs typeface="Times New Roman"/>
              </a:rPr>
              <a:t>р</a:t>
            </a:r>
            <a:r>
              <a:rPr sz="2000" b="1" spc="-25" dirty="0">
                <a:latin typeface="Times New Roman"/>
                <a:cs typeface="Times New Roman"/>
              </a:rPr>
              <a:t>р</a:t>
            </a:r>
            <a:r>
              <a:rPr sz="2000" b="1" dirty="0">
                <a:latin typeface="Times New Roman"/>
                <a:cs typeface="Times New Roman"/>
              </a:rPr>
              <a:t>ум</a:t>
            </a:r>
            <a:r>
              <a:rPr sz="2000" b="1" spc="-10" dirty="0">
                <a:latin typeface="Times New Roman"/>
                <a:cs typeface="Times New Roman"/>
              </a:rPr>
              <a:t>л</a:t>
            </a:r>
            <a:r>
              <a:rPr sz="2000" b="1" dirty="0">
                <a:latin typeface="Times New Roman"/>
                <a:cs typeface="Times New Roman"/>
              </a:rPr>
              <a:t>ек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77336" y="477748"/>
            <a:ext cx="2997200" cy="44119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spcBef>
                <a:spcPts val="1055"/>
              </a:spcBef>
            </a:pPr>
            <a:r>
              <a:rPr sz="2000" spc="-15" dirty="0">
                <a:latin typeface="Times New Roman"/>
                <a:cs typeface="Times New Roman"/>
              </a:rPr>
              <a:t>хелатні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сполуки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заліза</a:t>
            </a:r>
          </a:p>
          <a:p>
            <a:pPr marL="12700" marR="489584">
              <a:spcBef>
                <a:spcPts val="955"/>
              </a:spcBef>
            </a:pPr>
            <a:r>
              <a:rPr sz="2000" spc="-15" dirty="0">
                <a:latin typeface="Times New Roman"/>
                <a:cs typeface="Times New Roman"/>
              </a:rPr>
              <a:t>хелатні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сполуки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натрій-глюконатний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комплекс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2395"/>
              </a:lnSpc>
            </a:pPr>
            <a:r>
              <a:rPr sz="2000" spc="-5" dirty="0">
                <a:latin typeface="Times New Roman"/>
                <a:cs typeface="Times New Roman"/>
              </a:rPr>
              <a:t>полінуклеарні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гідроксильні</a:t>
            </a:r>
            <a:endParaRPr sz="2000" dirty="0">
              <a:latin typeface="Times New Roman"/>
              <a:cs typeface="Times New Roman"/>
            </a:endParaRPr>
          </a:p>
          <a:p>
            <a:pPr marL="12700" marR="83185" algn="just"/>
            <a:r>
              <a:rPr sz="2000" spc="-20" dirty="0">
                <a:latin typeface="Times New Roman"/>
                <a:cs typeface="Times New Roman"/>
              </a:rPr>
              <a:t>комплекси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spc="-20" dirty="0">
                <a:latin typeface="Times New Roman"/>
                <a:cs typeface="Times New Roman"/>
              </a:rPr>
              <a:t>кобальта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глюконат</a:t>
            </a:r>
            <a:endParaRPr sz="2000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715"/>
              </a:spcBef>
            </a:pPr>
            <a:r>
              <a:rPr sz="2000" spc="-5" dirty="0">
                <a:latin typeface="Times New Roman"/>
                <a:cs typeface="Times New Roman"/>
              </a:rPr>
              <a:t>полінуклеарні </a:t>
            </a:r>
            <a:r>
              <a:rPr sz="2000" spc="-10" dirty="0">
                <a:latin typeface="Times New Roman"/>
                <a:cs typeface="Times New Roman"/>
              </a:rPr>
              <a:t>гідроксильні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комплекси </a:t>
            </a:r>
            <a:r>
              <a:rPr sz="2000" spc="-5" dirty="0">
                <a:latin typeface="Times New Roman"/>
                <a:cs typeface="Times New Roman"/>
              </a:rPr>
              <a:t>заліза, сорбітол,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лимонна кислота</a:t>
            </a:r>
            <a:endParaRPr sz="2000" dirty="0">
              <a:latin typeface="Times New Roman"/>
              <a:cs typeface="Times New Roman"/>
            </a:endParaRPr>
          </a:p>
          <a:p>
            <a:pPr marL="12700" marR="5080">
              <a:spcBef>
                <a:spcPts val="715"/>
              </a:spcBef>
            </a:pPr>
            <a:r>
              <a:rPr sz="2000" spc="-5" dirty="0">
                <a:latin typeface="Times New Roman"/>
                <a:cs typeface="Times New Roman"/>
              </a:rPr>
              <a:t>полінуклеарні </a:t>
            </a:r>
            <a:r>
              <a:rPr sz="2000" spc="-10" dirty="0">
                <a:latin typeface="Times New Roman"/>
                <a:cs typeface="Times New Roman"/>
              </a:rPr>
              <a:t>гідроксильні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комплекси </a:t>
            </a:r>
            <a:r>
              <a:rPr sz="2000" spc="-5" dirty="0">
                <a:latin typeface="Times New Roman"/>
                <a:cs typeface="Times New Roman"/>
              </a:rPr>
              <a:t>заліза,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полімальтозний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комплекс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62242" y="4101211"/>
            <a:ext cx="15836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в/м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94496" y="4101211"/>
            <a:ext cx="7359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latin typeface="Times New Roman"/>
                <a:cs typeface="Times New Roman"/>
              </a:rPr>
              <a:t>100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  <a:p>
            <a:pPr marL="12700"/>
            <a:r>
              <a:rPr sz="2000" spc="5" dirty="0">
                <a:latin typeface="Times New Roman"/>
                <a:cs typeface="Times New Roman"/>
              </a:rPr>
              <a:t>100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02436" y="5145152"/>
            <a:ext cx="19081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48717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Мальтофер	</a:t>
            </a:r>
            <a:r>
              <a:rPr sz="3000" baseline="-5555" dirty="0">
                <a:latin typeface="Times New Roman"/>
                <a:cs typeface="Times New Roman"/>
              </a:rPr>
              <a:t>-</a:t>
            </a:r>
            <a:r>
              <a:rPr sz="3000" spc="-75" baseline="-5555" dirty="0">
                <a:latin typeface="Times New Roman"/>
                <a:cs typeface="Times New Roman"/>
              </a:rPr>
              <a:t> </a:t>
            </a:r>
            <a:r>
              <a:rPr sz="3000" baseline="-5555" dirty="0">
                <a:latin typeface="Times New Roman"/>
                <a:cs typeface="Times New Roman"/>
              </a:rPr>
              <a:t>“</a:t>
            </a:r>
            <a:r>
              <a:rPr sz="3000" spc="-82" baseline="-5555" dirty="0">
                <a:latin typeface="Times New Roman"/>
                <a:cs typeface="Times New Roman"/>
              </a:rPr>
              <a:t> </a:t>
            </a:r>
            <a:r>
              <a:rPr sz="3000" baseline="-5555" dirty="0">
                <a:latin typeface="Times New Roman"/>
                <a:cs typeface="Times New Roman"/>
              </a:rPr>
              <a:t>-</a:t>
            </a:r>
            <a:endParaRPr sz="3000" baseline="-5555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62242" y="5167377"/>
            <a:ext cx="1583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94496" y="5167377"/>
            <a:ext cx="735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latin typeface="Times New Roman"/>
                <a:cs typeface="Times New Roman"/>
              </a:rPr>
              <a:t>100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84706" y="5920842"/>
            <a:ext cx="10102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-10" dirty="0">
                <a:latin typeface="Times New Roman"/>
                <a:cs typeface="Times New Roman"/>
              </a:rPr>
              <a:t>е</a:t>
            </a:r>
            <a:r>
              <a:rPr sz="2000" b="1" spc="-5" dirty="0">
                <a:latin typeface="Times New Roman"/>
                <a:cs typeface="Times New Roman"/>
              </a:rPr>
              <a:t>но</a:t>
            </a:r>
            <a:r>
              <a:rPr sz="2000" b="1" spc="-20" dirty="0">
                <a:latin typeface="Times New Roman"/>
                <a:cs typeface="Times New Roman"/>
              </a:rPr>
              <a:t>ф</a:t>
            </a:r>
            <a:r>
              <a:rPr sz="2000" b="1" dirty="0">
                <a:latin typeface="Times New Roman"/>
                <a:cs typeface="Times New Roman"/>
              </a:rPr>
              <a:t>ер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77337" y="5898592"/>
            <a:ext cx="4337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62242" y="5898592"/>
            <a:ext cx="1583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амп.,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мл,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в/м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94496" y="5898592"/>
            <a:ext cx="735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latin typeface="Times New Roman"/>
                <a:cs typeface="Times New Roman"/>
              </a:rPr>
              <a:t>100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мг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68017" y="158685"/>
            <a:ext cx="8788223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sz="3200" dirty="0">
                <a:solidFill>
                  <a:schemeClr val="tx1"/>
                </a:solidFill>
              </a:rPr>
              <a:t>Для</a:t>
            </a:r>
            <a:r>
              <a:rPr sz="3200" spc="-35" dirty="0">
                <a:solidFill>
                  <a:schemeClr val="tx1"/>
                </a:solidFill>
              </a:rPr>
              <a:t> </a:t>
            </a:r>
            <a:r>
              <a:rPr sz="3200" spc="-5" dirty="0" err="1">
                <a:solidFill>
                  <a:schemeClr val="tx1"/>
                </a:solidFill>
              </a:rPr>
              <a:t>парентерального</a:t>
            </a:r>
            <a:r>
              <a:rPr sz="3200" spc="-50" dirty="0">
                <a:solidFill>
                  <a:schemeClr val="tx1"/>
                </a:solidFill>
              </a:rPr>
              <a:t> </a:t>
            </a:r>
            <a:r>
              <a:rPr sz="3200" spc="-5" dirty="0" err="1">
                <a:solidFill>
                  <a:schemeClr val="tx1"/>
                </a:solidFill>
              </a:rPr>
              <a:t>введення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2268" y="965961"/>
            <a:ext cx="8641715" cy="5147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spc="-20" dirty="0">
                <a:latin typeface="Times New Roman"/>
                <a:cs typeface="Times New Roman"/>
              </a:rPr>
              <a:t>Показом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для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застосування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препаратів</a:t>
            </a:r>
            <a:r>
              <a:rPr sz="2800" spc="-5" dirty="0">
                <a:latin typeface="Times New Roman"/>
                <a:cs typeface="Times New Roman"/>
              </a:rPr>
              <a:t> заліза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для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парентерального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введення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є </a:t>
            </a:r>
            <a:r>
              <a:rPr sz="2800" spc="-10" dirty="0">
                <a:latin typeface="Times New Roman"/>
                <a:cs typeface="Times New Roman"/>
              </a:rPr>
              <a:t>порушення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всмоктування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заліза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кишці,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загострення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виразкової</a:t>
            </a:r>
            <a:r>
              <a:rPr sz="2800" spc="-5" dirty="0">
                <a:latin typeface="Times New Roman"/>
                <a:cs typeface="Times New Roman"/>
              </a:rPr>
              <a:t> хвороби </a:t>
            </a:r>
            <a:r>
              <a:rPr sz="2800" spc="-15" dirty="0">
                <a:latin typeface="Times New Roman"/>
                <a:cs typeface="Times New Roman"/>
              </a:rPr>
              <a:t>шлунка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15" dirty="0">
                <a:latin typeface="Times New Roman"/>
                <a:cs typeface="Times New Roman"/>
              </a:rPr>
              <a:t>та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12-палої кишки,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важка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нетолерантність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пероральних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препаратів.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Серед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препаратів</a:t>
            </a:r>
            <a:r>
              <a:rPr sz="2800" spc="-5" dirty="0">
                <a:latin typeface="Times New Roman"/>
                <a:cs typeface="Times New Roman"/>
              </a:rPr>
              <a:t> для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довенного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введення </a:t>
            </a:r>
            <a:r>
              <a:rPr sz="2800" spc="-5" dirty="0">
                <a:latin typeface="Times New Roman"/>
                <a:cs typeface="Times New Roman"/>
              </a:rPr>
              <a:t> доцільно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застосовувати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Ferrum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Lek. У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зв'язку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можливими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важкими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алергічними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реакціями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перша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доза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не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повинна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перевищувати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мл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45" dirty="0">
                <a:latin typeface="Times New Roman"/>
                <a:cs typeface="Times New Roman"/>
              </a:rPr>
              <a:t>препарату,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розведеного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20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мл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фізрозчину.</a:t>
            </a:r>
            <a:r>
              <a:rPr sz="2800" spc="-20" dirty="0">
                <a:latin typeface="Times New Roman"/>
                <a:cs typeface="Times New Roman"/>
              </a:rPr>
              <a:t> Повторні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введення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повній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дозі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(препарат</a:t>
            </a:r>
            <a:r>
              <a:rPr sz="2800" spc="-15" dirty="0">
                <a:latin typeface="Times New Roman"/>
                <a:cs typeface="Times New Roman"/>
              </a:rPr>
              <a:t> розводять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фізіологічним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розчином)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проводять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раз на З дні.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Кількість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введень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залежить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від </a:t>
            </a:r>
            <a:r>
              <a:rPr sz="2800" spc="-10" dirty="0">
                <a:latin typeface="Times New Roman"/>
                <a:cs typeface="Times New Roman"/>
              </a:rPr>
              <a:t>вихідного </a:t>
            </a:r>
            <a:r>
              <a:rPr sz="2800" spc="-5" dirty="0">
                <a:latin typeface="Times New Roman"/>
                <a:cs typeface="Times New Roman"/>
              </a:rPr>
              <a:t> рівня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гемоглобіну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853590" y="345440"/>
            <a:ext cx="8238490" cy="587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6530" marR="514984" indent="-1591310">
              <a:spcBef>
                <a:spcPts val="100"/>
              </a:spcBef>
              <a:tabLst>
                <a:tab pos="4214495" algn="l"/>
              </a:tabLst>
            </a:pPr>
            <a:r>
              <a:rPr sz="4800" b="1" spc="-180" dirty="0">
                <a:solidFill>
                  <a:srgbClr val="C00000"/>
                </a:solidFill>
                <a:latin typeface="Times New Roman"/>
                <a:cs typeface="Times New Roman"/>
              </a:rPr>
              <a:t>Т</a:t>
            </a:r>
            <a:r>
              <a:rPr sz="4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ран</a:t>
            </a:r>
            <a:r>
              <a:rPr sz="48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4800" b="1" spc="-114" dirty="0">
                <a:solidFill>
                  <a:srgbClr val="C00000"/>
                </a:solidFill>
                <a:latin typeface="Times New Roman"/>
                <a:cs typeface="Times New Roman"/>
              </a:rPr>
              <a:t>ф</a:t>
            </a:r>
            <a:r>
              <a:rPr sz="4800" b="1" dirty="0">
                <a:solidFill>
                  <a:srgbClr val="C00000"/>
                </a:solidFill>
                <a:latin typeface="Times New Roman"/>
                <a:cs typeface="Times New Roman"/>
              </a:rPr>
              <a:t>узії	</a:t>
            </a:r>
            <a:r>
              <a:rPr sz="4800" b="1" spc="-70" dirty="0">
                <a:solidFill>
                  <a:srgbClr val="C00000"/>
                </a:solidFill>
                <a:latin typeface="Times New Roman"/>
                <a:cs typeface="Times New Roman"/>
              </a:rPr>
              <a:t>к</a:t>
            </a:r>
            <a:r>
              <a:rPr sz="4800" b="1" dirty="0">
                <a:solidFill>
                  <a:srgbClr val="C00000"/>
                </a:solidFill>
                <a:latin typeface="Times New Roman"/>
                <a:cs typeface="Times New Roman"/>
              </a:rPr>
              <a:t>онцен</a:t>
            </a:r>
            <a:r>
              <a:rPr sz="4800" b="1" spc="40" dirty="0">
                <a:solidFill>
                  <a:srgbClr val="C00000"/>
                </a:solidFill>
                <a:latin typeface="Times New Roman"/>
                <a:cs typeface="Times New Roman"/>
              </a:rPr>
              <a:t>т</a:t>
            </a:r>
            <a:r>
              <a:rPr sz="4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р</a:t>
            </a:r>
            <a:r>
              <a:rPr sz="4800" b="1" spc="-130" dirty="0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sz="4800" b="1" spc="-70" dirty="0">
                <a:solidFill>
                  <a:srgbClr val="C00000"/>
                </a:solidFill>
                <a:latin typeface="Times New Roman"/>
                <a:cs typeface="Times New Roman"/>
              </a:rPr>
              <a:t>т</a:t>
            </a:r>
            <a:r>
              <a:rPr sz="4800" b="1" dirty="0">
                <a:solidFill>
                  <a:srgbClr val="C00000"/>
                </a:solidFill>
                <a:latin typeface="Times New Roman"/>
                <a:cs typeface="Times New Roman"/>
              </a:rPr>
              <a:t>у  еритроцитів</a:t>
            </a:r>
            <a:endParaRPr sz="4800" dirty="0">
              <a:latin typeface="Times New Roman"/>
              <a:cs typeface="Times New Roman"/>
            </a:endParaRPr>
          </a:p>
          <a:p>
            <a:pPr marL="12700" marR="5080" indent="152400">
              <a:tabLst>
                <a:tab pos="2226945" algn="l"/>
                <a:tab pos="7679690" algn="l"/>
              </a:tabLst>
            </a:pPr>
            <a:r>
              <a:rPr sz="4800" spc="-10" dirty="0">
                <a:latin typeface="Times New Roman"/>
                <a:cs typeface="Times New Roman"/>
              </a:rPr>
              <a:t>хворим	</a:t>
            </a:r>
            <a:r>
              <a:rPr sz="4800" spc="-5" dirty="0">
                <a:latin typeface="Times New Roman"/>
                <a:cs typeface="Times New Roman"/>
              </a:rPr>
              <a:t>на </a:t>
            </a:r>
            <a:r>
              <a:rPr sz="4800" spc="-10" dirty="0">
                <a:latin typeface="Times New Roman"/>
                <a:cs typeface="Times New Roman"/>
              </a:rPr>
              <a:t>залізодефіцитну </a:t>
            </a:r>
            <a:r>
              <a:rPr sz="4800" spc="-5" dirty="0">
                <a:latin typeface="Times New Roman"/>
                <a:cs typeface="Times New Roman"/>
              </a:rPr>
              <a:t> </a:t>
            </a:r>
            <a:r>
              <a:rPr sz="4800" dirty="0">
                <a:latin typeface="Times New Roman"/>
                <a:cs typeface="Times New Roman"/>
              </a:rPr>
              <a:t>анемію </a:t>
            </a:r>
            <a:r>
              <a:rPr sz="4800" spc="-15" dirty="0">
                <a:latin typeface="Times New Roman"/>
                <a:cs typeface="Times New Roman"/>
              </a:rPr>
              <a:t>виправдані </a:t>
            </a:r>
            <a:r>
              <a:rPr sz="4800" spc="-5" dirty="0">
                <a:latin typeface="Times New Roman"/>
                <a:cs typeface="Times New Roman"/>
              </a:rPr>
              <a:t>лише при </a:t>
            </a:r>
            <a:r>
              <a:rPr sz="4800" dirty="0">
                <a:latin typeface="Times New Roman"/>
                <a:cs typeface="Times New Roman"/>
              </a:rPr>
              <a:t> </a:t>
            </a:r>
            <a:r>
              <a:rPr sz="4800" spc="-5" dirty="0">
                <a:latin typeface="Times New Roman"/>
                <a:cs typeface="Times New Roman"/>
              </a:rPr>
              <a:t>вкра</a:t>
            </a:r>
            <a:r>
              <a:rPr sz="4800" dirty="0">
                <a:latin typeface="Times New Roman"/>
                <a:cs typeface="Times New Roman"/>
              </a:rPr>
              <a:t>й</a:t>
            </a:r>
            <a:r>
              <a:rPr sz="4800" spc="-5" dirty="0">
                <a:latin typeface="Times New Roman"/>
                <a:cs typeface="Times New Roman"/>
              </a:rPr>
              <a:t> </a:t>
            </a:r>
            <a:r>
              <a:rPr sz="4800" spc="-55" dirty="0">
                <a:latin typeface="Times New Roman"/>
                <a:cs typeface="Times New Roman"/>
              </a:rPr>
              <a:t>в</a:t>
            </a:r>
            <a:r>
              <a:rPr sz="4800" dirty="0">
                <a:latin typeface="Times New Roman"/>
                <a:cs typeface="Times New Roman"/>
              </a:rPr>
              <a:t>аж</a:t>
            </a:r>
            <a:r>
              <a:rPr sz="4800" spc="-245" dirty="0">
                <a:latin typeface="Times New Roman"/>
                <a:cs typeface="Times New Roman"/>
              </a:rPr>
              <a:t>к</a:t>
            </a:r>
            <a:r>
              <a:rPr sz="4800" spc="-100" dirty="0">
                <a:latin typeface="Times New Roman"/>
                <a:cs typeface="Times New Roman"/>
              </a:rPr>
              <a:t>о</a:t>
            </a:r>
            <a:r>
              <a:rPr sz="4800" dirty="0">
                <a:latin typeface="Times New Roman"/>
                <a:cs typeface="Times New Roman"/>
              </a:rPr>
              <a:t>му</a:t>
            </a:r>
            <a:r>
              <a:rPr sz="4800" spc="-15" dirty="0">
                <a:latin typeface="Times New Roman"/>
                <a:cs typeface="Times New Roman"/>
              </a:rPr>
              <a:t> </a:t>
            </a:r>
            <a:r>
              <a:rPr sz="4800" dirty="0">
                <a:latin typeface="Times New Roman"/>
                <a:cs typeface="Times New Roman"/>
              </a:rPr>
              <a:t>с</a:t>
            </a:r>
            <a:r>
              <a:rPr sz="4800" spc="60" dirty="0">
                <a:latin typeface="Times New Roman"/>
                <a:cs typeface="Times New Roman"/>
              </a:rPr>
              <a:t>т</a:t>
            </a:r>
            <a:r>
              <a:rPr sz="4800" dirty="0">
                <a:latin typeface="Times New Roman"/>
                <a:cs typeface="Times New Roman"/>
              </a:rPr>
              <a:t>ані х</a:t>
            </a:r>
            <a:r>
              <a:rPr sz="4800" spc="-45" dirty="0">
                <a:latin typeface="Times New Roman"/>
                <a:cs typeface="Times New Roman"/>
              </a:rPr>
              <a:t>в</a:t>
            </a:r>
            <a:r>
              <a:rPr sz="4800" dirty="0">
                <a:latin typeface="Times New Roman"/>
                <a:cs typeface="Times New Roman"/>
              </a:rPr>
              <a:t>оро</a:t>
            </a:r>
            <a:r>
              <a:rPr sz="4800" spc="-120" dirty="0">
                <a:latin typeface="Times New Roman"/>
                <a:cs typeface="Times New Roman"/>
              </a:rPr>
              <a:t>г</a:t>
            </a:r>
            <a:r>
              <a:rPr sz="4800" dirty="0">
                <a:latin typeface="Times New Roman"/>
                <a:cs typeface="Times New Roman"/>
              </a:rPr>
              <a:t>о	</a:t>
            </a:r>
            <a:r>
              <a:rPr sz="4800" spc="65" dirty="0">
                <a:latin typeface="Times New Roman"/>
                <a:cs typeface="Times New Roman"/>
              </a:rPr>
              <a:t>т</a:t>
            </a:r>
            <a:r>
              <a:rPr sz="4800" dirty="0">
                <a:latin typeface="Times New Roman"/>
                <a:cs typeface="Times New Roman"/>
              </a:rPr>
              <a:t>а  </a:t>
            </a:r>
            <a:r>
              <a:rPr sz="4800" spc="-5" dirty="0">
                <a:latin typeface="Times New Roman"/>
                <a:cs typeface="Times New Roman"/>
              </a:rPr>
              <a:t>при </a:t>
            </a:r>
            <a:r>
              <a:rPr sz="4800" spc="-10" dirty="0">
                <a:latin typeface="Times New Roman"/>
                <a:cs typeface="Times New Roman"/>
              </a:rPr>
              <a:t>необхідності </a:t>
            </a:r>
            <a:r>
              <a:rPr sz="4800" spc="-50" dirty="0">
                <a:latin typeface="Times New Roman"/>
                <a:cs typeface="Times New Roman"/>
              </a:rPr>
              <a:t>швидкого </a:t>
            </a:r>
            <a:r>
              <a:rPr sz="4800" spc="-45" dirty="0">
                <a:latin typeface="Times New Roman"/>
                <a:cs typeface="Times New Roman"/>
              </a:rPr>
              <a:t> </a:t>
            </a:r>
            <a:r>
              <a:rPr sz="4800" spc="-20" dirty="0">
                <a:latin typeface="Times New Roman"/>
                <a:cs typeface="Times New Roman"/>
              </a:rPr>
              <a:t>підйому</a:t>
            </a:r>
            <a:r>
              <a:rPr sz="4800" spc="-5" dirty="0">
                <a:latin typeface="Times New Roman"/>
                <a:cs typeface="Times New Roman"/>
              </a:rPr>
              <a:t> </a:t>
            </a:r>
            <a:r>
              <a:rPr sz="4800" spc="-30" dirty="0">
                <a:latin typeface="Times New Roman"/>
                <a:cs typeface="Times New Roman"/>
              </a:rPr>
              <a:t>гемоглобіну</a:t>
            </a:r>
            <a:r>
              <a:rPr sz="4800" spc="-10" dirty="0">
                <a:latin typeface="Times New Roman"/>
                <a:cs typeface="Times New Roman"/>
              </a:rPr>
              <a:t> </a:t>
            </a:r>
            <a:r>
              <a:rPr sz="4800" spc="-5" dirty="0">
                <a:latin typeface="Times New Roman"/>
                <a:cs typeface="Times New Roman"/>
              </a:rPr>
              <a:t>при </a:t>
            </a:r>
            <a:r>
              <a:rPr sz="4800" dirty="0">
                <a:latin typeface="Times New Roman"/>
                <a:cs typeface="Times New Roman"/>
              </a:rPr>
              <a:t> </a:t>
            </a:r>
            <a:r>
              <a:rPr sz="4800" spc="-30" dirty="0">
                <a:latin typeface="Times New Roman"/>
                <a:cs typeface="Times New Roman"/>
              </a:rPr>
              <a:t>підготовці</a:t>
            </a:r>
            <a:r>
              <a:rPr sz="4800" spc="-5" dirty="0">
                <a:latin typeface="Times New Roman"/>
                <a:cs typeface="Times New Roman"/>
              </a:rPr>
              <a:t> </a:t>
            </a:r>
            <a:r>
              <a:rPr sz="4800" dirty="0">
                <a:latin typeface="Times New Roman"/>
                <a:cs typeface="Times New Roman"/>
              </a:rPr>
              <a:t>до операції.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83741" y="399034"/>
            <a:ext cx="8176259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3390" marR="17780" indent="996315">
              <a:spcBef>
                <a:spcPts val="100"/>
              </a:spcBef>
            </a:pPr>
            <a:r>
              <a:rPr sz="3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КРИТЕРІЇ </a:t>
            </a:r>
            <a:r>
              <a:rPr sz="3600" b="1" dirty="0">
                <a:solidFill>
                  <a:srgbClr val="C00000"/>
                </a:solidFill>
                <a:latin typeface="Times New Roman"/>
                <a:cs typeface="Times New Roman"/>
              </a:rPr>
              <a:t>ЕФЕКТИВНОСТІ </a:t>
            </a:r>
            <a:r>
              <a:rPr sz="36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ЛІКУВАННЯ</a:t>
            </a:r>
            <a:r>
              <a:rPr sz="3600" b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ЗАЛІЗОДЕФІЦИТНОЇ</a:t>
            </a:r>
            <a:endParaRPr sz="3600">
              <a:latin typeface="Times New Roman"/>
              <a:cs typeface="Times New Roman"/>
            </a:endParaRPr>
          </a:p>
          <a:p>
            <a:pPr marL="3413125"/>
            <a:r>
              <a:rPr sz="3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АНЕМІЇ</a:t>
            </a:r>
            <a:endParaRPr sz="3600">
              <a:latin typeface="Times New Roman"/>
              <a:cs typeface="Times New Roman"/>
            </a:endParaRPr>
          </a:p>
          <a:p>
            <a:pPr marL="12700" marR="405130" indent="450850"/>
            <a:r>
              <a:rPr sz="3600" dirty="0">
                <a:solidFill>
                  <a:srgbClr val="001F5F"/>
                </a:solidFill>
                <a:latin typeface="Times New Roman"/>
                <a:cs typeface="Times New Roman"/>
              </a:rPr>
              <a:t>7-10 доба</a:t>
            </a:r>
            <a:r>
              <a:rPr sz="3600" spc="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– настає </a:t>
            </a:r>
            <a:r>
              <a:rPr sz="3600" spc="-15" dirty="0">
                <a:latin typeface="Times New Roman"/>
                <a:cs typeface="Times New Roman"/>
              </a:rPr>
              <a:t>ретикулоцитарний </a:t>
            </a:r>
            <a:r>
              <a:rPr sz="3600" spc="-88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криз</a:t>
            </a:r>
            <a:endParaRPr sz="3600">
              <a:latin typeface="Times New Roman"/>
              <a:cs typeface="Times New Roman"/>
            </a:endParaRPr>
          </a:p>
          <a:p>
            <a:pPr marL="12700" marR="5080" indent="450850">
              <a:spcBef>
                <a:spcPts val="5"/>
              </a:spcBef>
            </a:pPr>
            <a:r>
              <a:rPr sz="3600" dirty="0">
                <a:solidFill>
                  <a:srgbClr val="001F5F"/>
                </a:solidFill>
                <a:latin typeface="Times New Roman"/>
                <a:cs typeface="Times New Roman"/>
              </a:rPr>
              <a:t>3-4 </a:t>
            </a:r>
            <a:r>
              <a:rPr sz="3600" spc="-5" dirty="0">
                <a:solidFill>
                  <a:srgbClr val="001F5F"/>
                </a:solidFill>
                <a:latin typeface="Times New Roman"/>
                <a:cs typeface="Times New Roman"/>
              </a:rPr>
              <a:t>тиждень </a:t>
            </a:r>
            <a:r>
              <a:rPr sz="3600" dirty="0">
                <a:latin typeface="Times New Roman"/>
                <a:cs typeface="Times New Roman"/>
              </a:rPr>
              <a:t>– </a:t>
            </a:r>
            <a:r>
              <a:rPr sz="3600" spc="-10" dirty="0">
                <a:latin typeface="Times New Roman"/>
                <a:cs typeface="Times New Roman"/>
              </a:rPr>
              <a:t>нормалізація </a:t>
            </a:r>
            <a:r>
              <a:rPr sz="3600" spc="-5" dirty="0">
                <a:latin typeface="Times New Roman"/>
                <a:cs typeface="Times New Roman"/>
              </a:rPr>
              <a:t>рівня 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55" dirty="0">
                <a:latin typeface="Times New Roman"/>
                <a:cs typeface="Times New Roman"/>
              </a:rPr>
              <a:t>гемоглобіну,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кількість еритроцитів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крові і </a:t>
            </a:r>
            <a:r>
              <a:rPr sz="3600" spc="-885" dirty="0">
                <a:latin typeface="Times New Roman"/>
                <a:cs typeface="Times New Roman"/>
              </a:rPr>
              <a:t> </a:t>
            </a:r>
            <a:r>
              <a:rPr sz="3600" spc="-15" dirty="0">
                <a:latin typeface="Times New Roman"/>
                <a:cs typeface="Times New Roman"/>
              </a:rPr>
              <a:t>показника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гематокриту</a:t>
            </a:r>
            <a:endParaRPr sz="3600">
              <a:latin typeface="Times New Roman"/>
              <a:cs typeface="Times New Roman"/>
            </a:endParaRPr>
          </a:p>
          <a:p>
            <a:pPr marL="12700" marR="767715" indent="450850"/>
            <a:r>
              <a:rPr sz="3600" spc="-5" dirty="0">
                <a:solidFill>
                  <a:srgbClr val="001F5F"/>
                </a:solidFill>
                <a:latin typeface="Times New Roman"/>
                <a:cs typeface="Times New Roman"/>
              </a:rPr>
              <a:t>10-12 </a:t>
            </a:r>
            <a:r>
              <a:rPr sz="3600" dirty="0">
                <a:solidFill>
                  <a:srgbClr val="001F5F"/>
                </a:solidFill>
                <a:latin typeface="Times New Roman"/>
                <a:cs typeface="Times New Roman"/>
              </a:rPr>
              <a:t>тиждень </a:t>
            </a:r>
            <a:r>
              <a:rPr sz="3600" dirty="0">
                <a:latin typeface="Times New Roman"/>
                <a:cs typeface="Times New Roman"/>
              </a:rPr>
              <a:t>– </a:t>
            </a:r>
            <a:r>
              <a:rPr sz="3600" spc="-10" dirty="0">
                <a:latin typeface="Times New Roman"/>
                <a:cs typeface="Times New Roman"/>
              </a:rPr>
              <a:t>нормалізація </a:t>
            </a:r>
            <a:r>
              <a:rPr sz="3600" spc="-5" dirty="0">
                <a:latin typeface="Times New Roman"/>
                <a:cs typeface="Times New Roman"/>
              </a:rPr>
              <a:t>рівня </a:t>
            </a:r>
            <a:r>
              <a:rPr sz="3600" spc="-88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ферритину </a:t>
            </a:r>
            <a:r>
              <a:rPr sz="3600" dirty="0">
                <a:latin typeface="Times New Roman"/>
                <a:cs typeface="Times New Roman"/>
              </a:rPr>
              <a:t>крові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5840" y="663701"/>
            <a:ext cx="10454640" cy="422615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750" indent="-273685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Залізодефіцитна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анемія:</a:t>
            </a:r>
            <a:endParaRPr sz="2400" dirty="0">
              <a:latin typeface="Times New Roman"/>
              <a:cs typeface="Times New Roman"/>
            </a:endParaRPr>
          </a:p>
          <a:p>
            <a:pPr marL="285750" marR="5080" indent="-273685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6385" algn="l"/>
                <a:tab pos="2648585" algn="l"/>
              </a:tabLst>
            </a:pPr>
            <a:r>
              <a:rPr sz="2400" spc="-5" dirty="0">
                <a:latin typeface="Times New Roman"/>
                <a:cs typeface="Times New Roman"/>
              </a:rPr>
              <a:t>пероральний </a:t>
            </a:r>
            <a:r>
              <a:rPr sz="2400" spc="-15" dirty="0">
                <a:latin typeface="Times New Roman"/>
                <a:cs typeface="Times New Roman"/>
              </a:rPr>
              <a:t>препарат </a:t>
            </a:r>
            <a:r>
              <a:rPr sz="2400" dirty="0">
                <a:latin typeface="Times New Roman"/>
                <a:cs typeface="Times New Roman"/>
              </a:rPr>
              <a:t>заліза в дозі, </a:t>
            </a:r>
            <a:r>
              <a:rPr sz="2400" spc="-5" dirty="0">
                <a:latin typeface="Times New Roman"/>
                <a:cs typeface="Times New Roman"/>
              </a:rPr>
              <a:t>що відповідає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150–200 </a:t>
            </a:r>
            <a:r>
              <a:rPr sz="2400" dirty="0">
                <a:latin typeface="Times New Roman"/>
                <a:cs typeface="Times New Roman"/>
              </a:rPr>
              <a:t>мг </a:t>
            </a:r>
            <a:r>
              <a:rPr sz="2400" spc="-5" dirty="0">
                <a:latin typeface="Times New Roman"/>
                <a:cs typeface="Times New Roman"/>
              </a:rPr>
              <a:t>елементарного</a:t>
            </a:r>
            <a:r>
              <a:rPr sz="2400" dirty="0">
                <a:latin typeface="Times New Roman"/>
                <a:cs typeface="Times New Roman"/>
              </a:rPr>
              <a:t> заліза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spc="-25" dirty="0">
                <a:latin typeface="Times New Roman"/>
                <a:cs typeface="Times New Roman"/>
              </a:rPr>
              <a:t>добу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(менші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дози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[навіть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30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мг]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також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можуть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бути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ефективними),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напр. </a:t>
            </a:r>
            <a:r>
              <a:rPr sz="2400" spc="-30" dirty="0">
                <a:latin typeface="Times New Roman"/>
                <a:cs typeface="Times New Roman"/>
              </a:rPr>
              <a:t>комплекс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гідроксиду </a:t>
            </a:r>
            <a:r>
              <a:rPr sz="2400" dirty="0">
                <a:latin typeface="Times New Roman"/>
                <a:cs typeface="Times New Roman"/>
              </a:rPr>
              <a:t>заліза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ІІІ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поліізомальтози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 жувальних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таблетках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чи в </a:t>
            </a:r>
            <a:r>
              <a:rPr sz="2400" spc="-5" dirty="0">
                <a:latin typeface="Times New Roman"/>
                <a:cs typeface="Times New Roman"/>
              </a:rPr>
              <a:t>сиропі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сульфат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заліза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II 2–3 ×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день, або </a:t>
            </a:r>
            <a:r>
              <a:rPr sz="2400" spc="-40" dirty="0">
                <a:latin typeface="Times New Roman"/>
                <a:cs typeface="Times New Roman"/>
              </a:rPr>
              <a:t>глюконат </a:t>
            </a:r>
            <a:r>
              <a:rPr sz="2400" dirty="0">
                <a:latin typeface="Times New Roman"/>
                <a:cs typeface="Times New Roman"/>
              </a:rPr>
              <a:t>заліза II чи заліза III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протеїн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сукцинілат,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10" dirty="0">
                <a:latin typeface="Times New Roman"/>
                <a:cs typeface="Times New Roman"/>
              </a:rPr>
              <a:t>препарат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комбінований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аскорбіновою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кислотою</a:t>
            </a:r>
            <a:r>
              <a:rPr sz="2400" dirty="0">
                <a:latin typeface="Times New Roman"/>
                <a:cs typeface="Times New Roman"/>
              </a:rPr>
              <a:t> 100–200 </a:t>
            </a:r>
            <a:r>
              <a:rPr sz="2400" spc="-40" dirty="0">
                <a:latin typeface="Times New Roman"/>
                <a:cs typeface="Times New Roman"/>
              </a:rPr>
              <a:t>мг/добу.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Пацієнтам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непереносимістю або </a:t>
            </a:r>
            <a:r>
              <a:rPr sz="2400" spc="-5" dirty="0">
                <a:latin typeface="Times New Roman"/>
                <a:cs typeface="Times New Roman"/>
              </a:rPr>
              <a:t>неефективністю пероральних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препаратів </a:t>
            </a:r>
            <a:r>
              <a:rPr sz="2400" dirty="0">
                <a:latin typeface="Times New Roman"/>
                <a:cs typeface="Times New Roman"/>
              </a:rPr>
              <a:t>заліза,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тривалою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значною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втратою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заліза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(напр.,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внаслідок	</a:t>
            </a:r>
            <a:r>
              <a:rPr sz="2400" spc="-15" dirty="0">
                <a:latin typeface="Times New Roman"/>
                <a:cs typeface="Times New Roman"/>
              </a:rPr>
              <a:t>кровотечі </a:t>
            </a:r>
            <a:r>
              <a:rPr sz="2400" dirty="0">
                <a:latin typeface="Times New Roman"/>
                <a:cs typeface="Times New Roman"/>
              </a:rPr>
              <a:t>з ШКТ), </a:t>
            </a:r>
            <a:r>
              <a:rPr sz="2400" spc="-5" dirty="0">
                <a:latin typeface="Times New Roman"/>
                <a:cs typeface="Times New Roman"/>
              </a:rPr>
              <a:t>при необхідності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швидкого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поповнення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запасів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заліза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організмі </a:t>
            </a:r>
            <a:r>
              <a:rPr sz="2400" spc="-10" dirty="0">
                <a:latin typeface="Times New Roman"/>
                <a:cs typeface="Times New Roman"/>
              </a:rPr>
              <a:t>(напр.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хворих,</a:t>
            </a:r>
            <a:r>
              <a:rPr sz="2400" dirty="0">
                <a:latin typeface="Times New Roman"/>
                <a:cs typeface="Times New Roman"/>
              </a:rPr>
              <a:t> які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отримують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програмний </a:t>
            </a:r>
            <a:r>
              <a:rPr sz="2400" spc="-10" dirty="0">
                <a:latin typeface="Times New Roman"/>
                <a:cs typeface="Times New Roman"/>
              </a:rPr>
              <a:t>гемодіаліз,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3440" y="663702"/>
            <a:ext cx="10922000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spcBef>
                <a:spcPts val="10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dirty="0">
                <a:latin typeface="Times New Roman"/>
                <a:cs typeface="Times New Roman"/>
              </a:rPr>
              <a:t>або у </a:t>
            </a:r>
            <a:r>
              <a:rPr sz="2400" spc="-5" dirty="0">
                <a:latin typeface="Times New Roman"/>
                <a:cs typeface="Times New Roman"/>
              </a:rPr>
              <a:t>хворих, </a:t>
            </a:r>
            <a:r>
              <a:rPr sz="2400" dirty="0">
                <a:latin typeface="Times New Roman"/>
                <a:cs typeface="Times New Roman"/>
              </a:rPr>
              <a:t>яким під час </a:t>
            </a:r>
            <a:r>
              <a:rPr sz="2400" spc="-10" dirty="0">
                <a:latin typeface="Times New Roman"/>
                <a:cs typeface="Times New Roman"/>
              </a:rPr>
              <a:t>хіміотерапії </a:t>
            </a:r>
            <a:r>
              <a:rPr sz="2400" spc="-15" dirty="0">
                <a:latin typeface="Times New Roman"/>
                <a:cs typeface="Times New Roman"/>
              </a:rPr>
              <a:t>призначають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еритропоез </a:t>
            </a:r>
            <a:r>
              <a:rPr sz="2400" spc="-20" dirty="0">
                <a:latin typeface="Times New Roman"/>
                <a:cs typeface="Times New Roman"/>
              </a:rPr>
              <a:t>стимулюючі </a:t>
            </a:r>
            <a:r>
              <a:rPr sz="2400" spc="-5" dirty="0">
                <a:latin typeface="Times New Roman"/>
                <a:cs typeface="Times New Roman"/>
              </a:rPr>
              <a:t>засоби),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0" dirty="0">
                <a:latin typeface="Times New Roman"/>
                <a:cs typeface="Times New Roman"/>
              </a:rPr>
              <a:t>синдромом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порушеного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всмоктування,</a:t>
            </a:r>
            <a:r>
              <a:rPr sz="2400" dirty="0">
                <a:latin typeface="Times New Roman"/>
                <a:cs typeface="Times New Roman"/>
              </a:rPr>
              <a:t> неспецифічним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ентероколітом,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хронічним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запальним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захворюванням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хронічною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хворобою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нирок: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призначайте</a:t>
            </a:r>
            <a:r>
              <a:rPr sz="2400" dirty="0">
                <a:latin typeface="Times New Roman"/>
                <a:cs typeface="Times New Roman"/>
              </a:rPr>
              <a:t> залізо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парентерально </a:t>
            </a:r>
            <a:r>
              <a:rPr sz="2400" dirty="0">
                <a:latin typeface="Times New Roman"/>
                <a:cs typeface="Times New Roman"/>
              </a:rPr>
              <a:t>― </a:t>
            </a:r>
            <a:r>
              <a:rPr sz="2400" spc="-5" dirty="0">
                <a:latin typeface="Times New Roman"/>
                <a:cs typeface="Times New Roman"/>
              </a:rPr>
              <a:t>в/в,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виняткових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випадках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в/м,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дотримуючись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інструкцій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виробника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даного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препарату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щодо</a:t>
            </a:r>
            <a:r>
              <a:rPr sz="2400" spc="-5" dirty="0">
                <a:latin typeface="Times New Roman"/>
                <a:cs typeface="Times New Roman"/>
              </a:rPr>
              <a:t> способу </a:t>
            </a:r>
            <a:r>
              <a:rPr sz="2400" spc="-20" dirty="0">
                <a:latin typeface="Times New Roman"/>
                <a:cs typeface="Times New Roman"/>
              </a:rPr>
              <a:t>його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застосування.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Розпочніть </a:t>
            </a:r>
            <a:r>
              <a:rPr sz="2400" spc="-5" dirty="0">
                <a:latin typeface="Times New Roman"/>
                <a:cs typeface="Times New Roman"/>
              </a:rPr>
              <a:t>інфузію </a:t>
            </a:r>
            <a:r>
              <a:rPr sz="2400" dirty="0">
                <a:latin typeface="Times New Roman"/>
                <a:cs typeface="Times New Roman"/>
              </a:rPr>
              <a:t>з швидкістю в </a:t>
            </a:r>
            <a:r>
              <a:rPr sz="2400" spc="-15" dirty="0">
                <a:latin typeface="Times New Roman"/>
                <a:cs typeface="Times New Roman"/>
              </a:rPr>
              <a:t>два </a:t>
            </a:r>
            <a:r>
              <a:rPr sz="2400" dirty="0">
                <a:latin typeface="Times New Roman"/>
                <a:cs typeface="Times New Roman"/>
              </a:rPr>
              <a:t>рази </a:t>
            </a:r>
            <a:r>
              <a:rPr sz="2400" spc="-15" dirty="0">
                <a:latin typeface="Times New Roman"/>
                <a:cs typeface="Times New Roman"/>
              </a:rPr>
              <a:t>нижчою,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ніж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рекомендовано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хворих</a:t>
            </a:r>
            <a:r>
              <a:rPr sz="2400" dirty="0">
                <a:latin typeface="Times New Roman"/>
                <a:cs typeface="Times New Roman"/>
              </a:rPr>
              <a:t> 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факторами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ризику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реакції </a:t>
            </a:r>
            <a:r>
              <a:rPr sz="2400" spc="-10" dirty="0">
                <a:latin typeface="Times New Roman"/>
                <a:cs typeface="Times New Roman"/>
              </a:rPr>
              <a:t>гіперчутливості </a:t>
            </a:r>
            <a:r>
              <a:rPr sz="2400" dirty="0">
                <a:latin typeface="Times New Roman"/>
                <a:cs typeface="Times New Roman"/>
              </a:rPr>
              <a:t>― 10 % </a:t>
            </a:r>
            <a:r>
              <a:rPr sz="2400" spc="-5" dirty="0">
                <a:latin typeface="Times New Roman"/>
                <a:cs typeface="Times New Roman"/>
              </a:rPr>
              <a:t>від </a:t>
            </a:r>
            <a:r>
              <a:rPr sz="2400" spc="-15" dirty="0">
                <a:latin typeface="Times New Roman"/>
                <a:cs typeface="Times New Roman"/>
              </a:rPr>
              <a:t>рекомендованої)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5" dirty="0">
                <a:latin typeface="Times New Roman"/>
                <a:cs typeface="Times New Roman"/>
              </a:rPr>
              <a:t>при </a:t>
            </a:r>
            <a:r>
              <a:rPr sz="2400" dirty="0">
                <a:latin typeface="Times New Roman"/>
                <a:cs typeface="Times New Roman"/>
              </a:rPr>
              <a:t>відсутності </a:t>
            </a:r>
            <a:r>
              <a:rPr sz="2400" spc="-5" dirty="0">
                <a:latin typeface="Times New Roman"/>
                <a:cs typeface="Times New Roman"/>
              </a:rPr>
              <a:t>небажаних ефектів </a:t>
            </a:r>
            <a:r>
              <a:rPr sz="2400" spc="5" dirty="0">
                <a:latin typeface="Times New Roman"/>
                <a:cs typeface="Times New Roman"/>
              </a:rPr>
              <a:t>через </a:t>
            </a:r>
            <a:r>
              <a:rPr sz="2400" dirty="0">
                <a:latin typeface="Times New Roman"/>
                <a:cs typeface="Times New Roman"/>
              </a:rPr>
              <a:t>15 хв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збільшіть</a:t>
            </a:r>
            <a:r>
              <a:rPr sz="2400" dirty="0">
                <a:latin typeface="Times New Roman"/>
                <a:cs typeface="Times New Roman"/>
              </a:rPr>
              <a:t> швидкість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рекомендованої.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2400" y="880618"/>
            <a:ext cx="9753599" cy="348749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115" indent="-273050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В12-дефіцитна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анемія: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15" dirty="0">
                <a:latin typeface="Times New Roman"/>
                <a:cs typeface="Times New Roman"/>
              </a:rPr>
              <a:t>Призначте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вітамін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В12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мг </a:t>
            </a:r>
            <a:r>
              <a:rPr sz="2400" spc="-5" dirty="0">
                <a:latin typeface="Times New Roman"/>
                <a:cs typeface="Times New Roman"/>
              </a:rPr>
              <a:t>в/м</a:t>
            </a:r>
            <a:r>
              <a:rPr sz="2400" dirty="0">
                <a:latin typeface="Times New Roman"/>
                <a:cs typeface="Times New Roman"/>
              </a:rPr>
              <a:t> або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глибоко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п/ш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щоденно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протягом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7–14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днів,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потім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×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тиж.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часу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ліквідації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анемії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(4–8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тиж.).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Підтримуюча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терапія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(особливо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5" dirty="0">
                <a:latin typeface="Times New Roman"/>
                <a:cs typeface="Times New Roman"/>
              </a:rPr>
              <a:t>пацієнтів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0" dirty="0">
                <a:latin typeface="Times New Roman"/>
                <a:cs typeface="Times New Roman"/>
              </a:rPr>
              <a:t>неврологічними </a:t>
            </a:r>
            <a:r>
              <a:rPr sz="2400" spc="-5" dirty="0">
                <a:latin typeface="Times New Roman"/>
                <a:cs typeface="Times New Roman"/>
              </a:rPr>
              <a:t> порушеннями):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 мг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в/м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щомісяця </a:t>
            </a:r>
            <a:r>
              <a:rPr sz="2400" spc="-25" dirty="0">
                <a:latin typeface="Times New Roman"/>
                <a:cs typeface="Times New Roman"/>
              </a:rPr>
              <a:t>впродовж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всього </a:t>
            </a:r>
            <a:r>
              <a:rPr sz="2400" spc="-10" dirty="0">
                <a:latin typeface="Times New Roman"/>
                <a:cs typeface="Times New Roman"/>
              </a:rPr>
              <a:t> життя.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Пероральне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застосування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вітаміну</a:t>
            </a:r>
            <a:r>
              <a:rPr sz="2400" spc="-5" dirty="0">
                <a:latin typeface="Times New Roman"/>
                <a:cs typeface="Times New Roman"/>
              </a:rPr>
              <a:t> В12</a:t>
            </a:r>
            <a:r>
              <a:rPr sz="2400" dirty="0">
                <a:latin typeface="Times New Roman"/>
                <a:cs typeface="Times New Roman"/>
              </a:rPr>
              <a:t> у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високих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дозах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(1–2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мг/добу)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так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само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ефективним, </a:t>
            </a:r>
            <a:r>
              <a:rPr sz="2400" dirty="0">
                <a:latin typeface="Times New Roman"/>
                <a:cs typeface="Times New Roman"/>
              </a:rPr>
              <a:t> як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парентеральне</a:t>
            </a:r>
            <a:r>
              <a:rPr sz="2400" spc="-10" dirty="0">
                <a:latin typeface="Times New Roman"/>
                <a:cs typeface="Times New Roman"/>
              </a:rPr>
              <a:t> введення.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5" dirty="0">
                <a:latin typeface="Times New Roman"/>
                <a:cs typeface="Times New Roman"/>
              </a:rPr>
              <a:t>хворих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із</a:t>
            </a:r>
            <a:r>
              <a:rPr sz="2400" spc="-10" dirty="0">
                <a:latin typeface="Times New Roman"/>
                <a:cs typeface="Times New Roman"/>
              </a:rPr>
              <a:t> тяжким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дефіцитом</a:t>
            </a:r>
            <a:r>
              <a:rPr sz="2400" spc="-5" dirty="0">
                <a:latin typeface="Times New Roman"/>
                <a:cs typeface="Times New Roman"/>
              </a:rPr>
              <a:t> на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початку</a:t>
            </a:r>
            <a:r>
              <a:rPr sz="2400" spc="-10" dirty="0">
                <a:latin typeface="Times New Roman"/>
                <a:cs typeface="Times New Roman"/>
              </a:rPr>
              <a:t> лікування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може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розвинутись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гіпокаліємія </a:t>
            </a:r>
            <a:r>
              <a:rPr sz="2400" dirty="0">
                <a:latin typeface="Times New Roman"/>
                <a:cs typeface="Times New Roman"/>
              </a:rPr>
              <a:t>як </a:t>
            </a:r>
            <a:r>
              <a:rPr sz="2400" spc="-5" dirty="0">
                <a:latin typeface="Times New Roman"/>
                <a:cs typeface="Times New Roman"/>
              </a:rPr>
              <a:t>наслідок </a:t>
            </a:r>
            <a:r>
              <a:rPr sz="2400" spc="-15" dirty="0">
                <a:latin typeface="Times New Roman"/>
                <a:cs typeface="Times New Roman"/>
              </a:rPr>
              <a:t>споживання </a:t>
            </a:r>
            <a:r>
              <a:rPr sz="2400" spc="-10" dirty="0">
                <a:latin typeface="Times New Roman"/>
                <a:cs typeface="Times New Roman"/>
              </a:rPr>
              <a:t>калію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утворення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нових</a:t>
            </a:r>
            <a:r>
              <a:rPr sz="2400" dirty="0">
                <a:latin typeface="Times New Roman"/>
                <a:cs typeface="Times New Roman"/>
              </a:rPr>
              <a:t> клітин.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1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42720" y="417322"/>
            <a:ext cx="9834880" cy="164083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115" indent="-273050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Фолієво-дефіцитна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анемія: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15" dirty="0">
                <a:latin typeface="Times New Roman"/>
                <a:cs typeface="Times New Roman"/>
              </a:rPr>
              <a:t>фолієва </a:t>
            </a:r>
            <a:r>
              <a:rPr sz="2400" spc="-5" dirty="0">
                <a:latin typeface="Times New Roman"/>
                <a:cs typeface="Times New Roman"/>
              </a:rPr>
              <a:t>кислота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п/о </a:t>
            </a:r>
            <a:r>
              <a:rPr sz="2400" dirty="0">
                <a:latin typeface="Times New Roman"/>
                <a:cs typeface="Times New Roman"/>
              </a:rPr>
              <a:t>0,8–1,2 </a:t>
            </a:r>
            <a:r>
              <a:rPr sz="2400" spc="-15" dirty="0">
                <a:latin typeface="Times New Roman"/>
                <a:cs typeface="Times New Roman"/>
              </a:rPr>
              <a:t>мг/добу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(до 5 </a:t>
            </a:r>
            <a:r>
              <a:rPr sz="2400" spc="-15" dirty="0">
                <a:latin typeface="Times New Roman"/>
                <a:cs typeface="Times New Roman"/>
              </a:rPr>
              <a:t>мг/добу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осіб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із</a:t>
            </a:r>
            <a:r>
              <a:rPr sz="2400" spc="-10" dirty="0">
                <a:latin typeface="Times New Roman"/>
                <a:cs typeface="Times New Roman"/>
              </a:rPr>
              <a:t> порушенням всмоктування)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протягом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1–4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міс.,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5" dirty="0">
                <a:latin typeface="Times New Roman"/>
                <a:cs typeface="Times New Roman"/>
              </a:rPr>
              <a:t>нормалізації </a:t>
            </a:r>
            <a:r>
              <a:rPr sz="2400" spc="-20" dirty="0">
                <a:latin typeface="Times New Roman"/>
                <a:cs typeface="Times New Roman"/>
              </a:rPr>
              <a:t>гематологічних </a:t>
            </a:r>
            <a:r>
              <a:rPr sz="2400" spc="-5" dirty="0">
                <a:latin typeface="Times New Roman"/>
                <a:cs typeface="Times New Roman"/>
              </a:rPr>
              <a:t>показників </a:t>
            </a:r>
            <a:r>
              <a:rPr sz="2400" spc="-15" dirty="0">
                <a:latin typeface="Times New Roman"/>
                <a:cs typeface="Times New Roman"/>
              </a:rPr>
              <a:t>включно,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5" dirty="0">
                <a:latin typeface="Times New Roman"/>
                <a:cs typeface="Times New Roman"/>
              </a:rPr>
              <a:t> тих пір, поки зберігається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причина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дефіциту.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5566" y="2158365"/>
            <a:ext cx="9762033" cy="127063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5115" indent="-273050">
              <a:spcBef>
                <a:spcPts val="6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30" dirty="0">
                <a:latin typeface="Times New Roman"/>
                <a:cs typeface="Times New Roman"/>
              </a:rPr>
              <a:t>Гемолітичні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захворювання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: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8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препарати </a:t>
            </a:r>
            <a:r>
              <a:rPr sz="2400" dirty="0">
                <a:latin typeface="Times New Roman"/>
                <a:cs typeface="Times New Roman"/>
              </a:rPr>
              <a:t>заліза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10" dirty="0">
                <a:latin typeface="Times New Roman"/>
                <a:cs typeface="Times New Roman"/>
              </a:rPr>
              <a:t>фолієвої кислоти </a:t>
            </a:r>
            <a:r>
              <a:rPr sz="2400" dirty="0">
                <a:latin typeface="Times New Roman"/>
                <a:cs typeface="Times New Roman"/>
              </a:rPr>
              <a:t>(за </a:t>
            </a:r>
            <a:r>
              <a:rPr sz="2400" spc="-5" dirty="0">
                <a:latin typeface="Times New Roman"/>
                <a:cs typeface="Times New Roman"/>
              </a:rPr>
              <a:t>потреби),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глюкокортикостероїди.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F352F005-9951-A9A3-0DA0-A02732CC598F}"/>
              </a:ext>
            </a:extLst>
          </p:cNvPr>
          <p:cNvSpPr txBox="1"/>
          <p:nvPr/>
        </p:nvSpPr>
        <p:spPr>
          <a:xfrm>
            <a:off x="1515566" y="3529209"/>
            <a:ext cx="9762033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spcBef>
                <a:spcPts val="100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Апластична </a:t>
            </a:r>
            <a:r>
              <a:rPr sz="2400" b="1" dirty="0">
                <a:latin typeface="Times New Roman"/>
                <a:cs typeface="Times New Roman"/>
              </a:rPr>
              <a:t>анемія: </a:t>
            </a:r>
            <a:r>
              <a:rPr sz="2400" dirty="0">
                <a:latin typeface="Times New Roman"/>
                <a:cs typeface="Times New Roman"/>
              </a:rPr>
              <a:t>алотрансплантація </a:t>
            </a:r>
            <a:r>
              <a:rPr sz="2400" spc="-20" dirty="0">
                <a:latin typeface="Times New Roman"/>
                <a:cs typeface="Times New Roman"/>
              </a:rPr>
              <a:t>кісткового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мозку,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імуносупресія,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андрогени,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алемтузумаб.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63037844-4856-5B62-0C61-E4148810DF05}"/>
              </a:ext>
            </a:extLst>
          </p:cNvPr>
          <p:cNvSpPr txBox="1"/>
          <p:nvPr/>
        </p:nvSpPr>
        <p:spPr>
          <a:xfrm>
            <a:off x="1442719" y="4386973"/>
            <a:ext cx="9834879" cy="127150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115" indent="-273050">
              <a:spcBef>
                <a:spcPts val="6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Сидеробластна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анемія:</a:t>
            </a:r>
            <a:endParaRPr sz="2400" dirty="0">
              <a:latin typeface="Times New Roman"/>
              <a:cs typeface="Times New Roman"/>
            </a:endParaRPr>
          </a:p>
          <a:p>
            <a:pPr marL="285115" marR="5080" indent="-273050">
              <a:spcBef>
                <a:spcPts val="575"/>
              </a:spcBef>
              <a:buClr>
                <a:srgbClr val="BEE3FF"/>
              </a:buClr>
              <a:buFont typeface="Microsoft Sans Serif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latin typeface="Times New Roman"/>
                <a:cs typeface="Times New Roman"/>
              </a:rPr>
              <a:t>ліквідація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причини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набутих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зворотних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формах.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 </a:t>
            </a:r>
            <a:r>
              <a:rPr sz="2400" spc="-15" dirty="0">
                <a:latin typeface="Times New Roman"/>
                <a:cs typeface="Times New Roman"/>
              </a:rPr>
              <a:t>спадковій </a:t>
            </a:r>
            <a:r>
              <a:rPr sz="2400" spc="-10" dirty="0">
                <a:latin typeface="Times New Roman"/>
                <a:cs typeface="Times New Roman"/>
              </a:rPr>
              <a:t>формі спробуйте </a:t>
            </a:r>
            <a:r>
              <a:rPr sz="2400" spc="-15" dirty="0">
                <a:latin typeface="Times New Roman"/>
                <a:cs typeface="Times New Roman"/>
              </a:rPr>
              <a:t>застосувати </a:t>
            </a:r>
            <a:r>
              <a:rPr sz="2400" spc="-10" dirty="0">
                <a:latin typeface="Times New Roman"/>
                <a:cs typeface="Times New Roman"/>
              </a:rPr>
              <a:t> лікування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піридоксином</a:t>
            </a:r>
            <a:r>
              <a:rPr sz="2400" dirty="0">
                <a:latin typeface="Times New Roman"/>
                <a:cs typeface="Times New Roman"/>
              </a:rPr>
              <a:t> 50–200 </a:t>
            </a:r>
            <a:r>
              <a:rPr sz="2400" spc="-40" dirty="0">
                <a:latin typeface="Times New Roman"/>
                <a:cs typeface="Times New Roman"/>
              </a:rPr>
              <a:t>мг/добу.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5D057C-54D8-F9E2-C916-97D3A55D2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6720"/>
            <a:ext cx="12192000" cy="7879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D4959B-7325-CE57-6B2A-AA7879676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1773" y="2381429"/>
            <a:ext cx="8915399" cy="2262781"/>
          </a:xfrm>
        </p:spPr>
        <p:txBody>
          <a:bodyPr/>
          <a:lstStyle/>
          <a:p>
            <a:r>
              <a:rPr lang="uk-UA" dirty="0"/>
              <a:t>Дякую за увагу!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D7317-4862-D344-E169-707A79D0D2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926587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114</TotalTime>
  <Words>4564</Words>
  <Application>Microsoft Office PowerPoint</Application>
  <PresentationFormat>Widescreen</PresentationFormat>
  <Paragraphs>498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2" baseType="lpstr">
      <vt:lpstr>Arial</vt:lpstr>
      <vt:lpstr>Century Gothic</vt:lpstr>
      <vt:lpstr>Impact</vt:lpstr>
      <vt:lpstr>Microsoft Sans Serif</vt:lpstr>
      <vt:lpstr>Symbol</vt:lpstr>
      <vt:lpstr>Times New Roman</vt:lpstr>
      <vt:lpstr>Wingdings</vt:lpstr>
      <vt:lpstr>Wingdings 3</vt:lpstr>
      <vt:lpstr>Легкий дым</vt:lpstr>
      <vt:lpstr>Анемії, найпоширеніші симптоми, обстеження в первинній медичній допомозі, методи лікування та профілактики – 2 год</vt:lpstr>
      <vt:lpstr>Мета заняття:</vt:lpstr>
      <vt:lpstr>Основні поняття:</vt:lpstr>
      <vt:lpstr>PowerPoint Presentation</vt:lpstr>
      <vt:lpstr>PowerPoint Presentation</vt:lpstr>
      <vt:lpstr>PowerPoint Presentation</vt:lpstr>
      <vt:lpstr>Нормоцитна анемія  (СЕО 80-100 фл)</vt:lpstr>
      <vt:lpstr>PowerPoint Presentation</vt:lpstr>
      <vt:lpstr>Макроцитна анемія  (СЕО&gt;100фл)</vt:lpstr>
      <vt:lpstr>Залежно від рівня гемоглобіну  в крові виділяють анемію:</vt:lpstr>
      <vt:lpstr>PowerPoint Presentation</vt:lpstr>
      <vt:lpstr>PowerPoint Presentation</vt:lpstr>
      <vt:lpstr>Показання для обстеження з  приводу анемії</vt:lpstr>
      <vt:lpstr>PowerPoint Presentation</vt:lpstr>
      <vt:lpstr>Додаткові тести</vt:lpstr>
      <vt:lpstr>PowerPoint Presentation</vt:lpstr>
      <vt:lpstr>PowerPoint Presentation</vt:lpstr>
      <vt:lpstr>СТАНДАРТИ  ДІАГНОСТИКИ ТА ЛІКУВАННЯ ЗАЛІЗОДЕФІЦИТНОЇ  АНЕМІЇ</vt:lpstr>
      <vt:lpstr>У людини всього 2-4 г заліза;</vt:lpstr>
      <vt:lpstr>Основними причинами ЗДА є:</vt:lpstr>
      <vt:lpstr>Патогенез ЗДА</vt:lpstr>
      <vt:lpstr>Клінічні синдроми ЗДА</vt:lpstr>
      <vt:lpstr>PowerPoint Presentation</vt:lpstr>
      <vt:lpstr>ІІ. Циркуляторно-гіпоксичний:</vt:lpstr>
      <vt:lpstr>Анемічний</vt:lpstr>
      <vt:lpstr>КЛАСИФІКАЦІЯ ЗДА</vt:lpstr>
      <vt:lpstr>КЛІНІЧНА КЛАСИФІКАЦІЯ</vt:lpstr>
      <vt:lpstr>PowerPoint Presentation</vt:lpstr>
      <vt:lpstr>PowerPoint Presentation</vt:lpstr>
      <vt:lpstr>ІІІ. Змішані форми  залізодефіцитної анемії</vt:lpstr>
      <vt:lpstr>ОСНОВНІ КРИТЕРІЇ ЛАБОРАТОРНОЇ ДІАГНОСТИКИ ЗДА</vt:lpstr>
      <vt:lpstr>PowerPoint Presentation</vt:lpstr>
      <vt:lpstr>ДИФЕРЕНЦІАЛЬНА ДІАГНОСТИКА СТАДІЙ ДЕФІЦИТУ ЗАЛІЗА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Основні сучасні засоби</vt:lpstr>
      <vt:lpstr>PowerPoint Presentation</vt:lpstr>
      <vt:lpstr>PowerPoint Presentation</vt:lpstr>
      <vt:lpstr>PowerPoint Presentation</vt:lpstr>
      <vt:lpstr>Для парентерального введення</vt:lpstr>
      <vt:lpstr>Для парентерального введення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Практичне заняття 12. Анемії, найпоширеніші симптоми, обстеження в первинній медичній допомозі, методи лікування та профілактики.</dc:title>
  <dc:creator>User</dc:creator>
  <cp:lastModifiedBy>Елизавета Тулянцева</cp:lastModifiedBy>
  <cp:revision>10</cp:revision>
  <dcterms:created xsi:type="dcterms:W3CDTF">2022-11-11T07:03:22Z</dcterms:created>
  <dcterms:modified xsi:type="dcterms:W3CDTF">2022-11-13T17:48:16Z</dcterms:modified>
</cp:coreProperties>
</file>