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2" r:id="rId9"/>
    <p:sldId id="263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946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16520-F273-41C5-A8B8-743C79CCA296}" type="datetimeFigureOut">
              <a:rPr lang="uk-UA" smtClean="0"/>
              <a:t>13.11.2022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2B140-8952-4CCC-B9BA-9BF7D4A0074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320499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16520-F273-41C5-A8B8-743C79CCA296}" type="datetimeFigureOut">
              <a:rPr lang="uk-UA" smtClean="0"/>
              <a:t>13.11.2022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2B140-8952-4CCC-B9BA-9BF7D4A0074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104705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16520-F273-41C5-A8B8-743C79CCA296}" type="datetimeFigureOut">
              <a:rPr lang="uk-UA" smtClean="0"/>
              <a:t>13.11.2022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2B140-8952-4CCC-B9BA-9BF7D4A0074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05846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16520-F273-41C5-A8B8-743C79CCA296}" type="datetimeFigureOut">
              <a:rPr lang="uk-UA" smtClean="0"/>
              <a:t>13.11.2022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2B140-8952-4CCC-B9BA-9BF7D4A0074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409316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16520-F273-41C5-A8B8-743C79CCA296}" type="datetimeFigureOut">
              <a:rPr lang="uk-UA" smtClean="0"/>
              <a:t>13.11.2022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2B140-8952-4CCC-B9BA-9BF7D4A0074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455873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16520-F273-41C5-A8B8-743C79CCA296}" type="datetimeFigureOut">
              <a:rPr lang="uk-UA" smtClean="0"/>
              <a:t>13.11.2022</a:t>
            </a:fld>
            <a:endParaRPr lang="uk-UA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2B140-8952-4CCC-B9BA-9BF7D4A0074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457501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16520-F273-41C5-A8B8-743C79CCA296}" type="datetimeFigureOut">
              <a:rPr lang="uk-UA" smtClean="0"/>
              <a:t>13.11.2022</a:t>
            </a:fld>
            <a:endParaRPr lang="uk-UA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2B140-8952-4CCC-B9BA-9BF7D4A0074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50410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16520-F273-41C5-A8B8-743C79CCA296}" type="datetimeFigureOut">
              <a:rPr lang="uk-UA" smtClean="0"/>
              <a:t>13.11.2022</a:t>
            </a:fld>
            <a:endParaRPr lang="uk-UA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2B140-8952-4CCC-B9BA-9BF7D4A0074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581134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16520-F273-41C5-A8B8-743C79CCA296}" type="datetimeFigureOut">
              <a:rPr lang="uk-UA" smtClean="0"/>
              <a:t>13.11.2022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2B140-8952-4CCC-B9BA-9BF7D4A0074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907344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16520-F273-41C5-A8B8-743C79CCA296}" type="datetimeFigureOut">
              <a:rPr lang="uk-UA" smtClean="0"/>
              <a:t>13.11.2022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2B140-8952-4CCC-B9BA-9BF7D4A0074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499559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16520-F273-41C5-A8B8-743C79CCA296}" type="datetimeFigureOut">
              <a:rPr lang="uk-UA" smtClean="0"/>
              <a:t>13.11.2022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2B140-8952-4CCC-B9BA-9BF7D4A0074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067779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16520-F273-41C5-A8B8-743C79CCA296}" type="datetimeFigureOut">
              <a:rPr lang="uk-UA" smtClean="0"/>
              <a:t>13.11.2022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2B140-8952-4CCC-B9BA-9BF7D4A00742}" type="slidenum">
              <a:rPr lang="uk-UA" smtClean="0"/>
              <a:t>‹#›</a:t>
            </a:fld>
            <a:endParaRPr lang="uk-UA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70073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16520-F273-41C5-A8B8-743C79CCA296}" type="datetimeFigureOut">
              <a:rPr lang="uk-UA" smtClean="0"/>
              <a:t>13.11.2022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2B140-8952-4CCC-B9BA-9BF7D4A0074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8456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16520-F273-41C5-A8B8-743C79CCA296}" type="datetimeFigureOut">
              <a:rPr lang="uk-UA" smtClean="0"/>
              <a:t>13.11.2022</a:t>
            </a:fld>
            <a:endParaRPr lang="uk-U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2B140-8952-4CCC-B9BA-9BF7D4A0074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071174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16520-F273-41C5-A8B8-743C79CCA296}" type="datetimeFigureOut">
              <a:rPr lang="uk-UA" smtClean="0"/>
              <a:t>13.11.2022</a:t>
            </a:fld>
            <a:endParaRPr lang="uk-U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2B140-8952-4CCC-B9BA-9BF7D4A0074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126022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16520-F273-41C5-A8B8-743C79CCA296}" type="datetimeFigureOut">
              <a:rPr lang="uk-UA" smtClean="0"/>
              <a:t>13.11.2022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2B140-8952-4CCC-B9BA-9BF7D4A0074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211579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16520-F273-41C5-A8B8-743C79CCA296}" type="datetimeFigureOut">
              <a:rPr lang="uk-UA" smtClean="0"/>
              <a:t>13.11.2022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2B140-8952-4CCC-B9BA-9BF7D4A0074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272407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DB916520-F273-41C5-A8B8-743C79CCA296}" type="datetimeFigureOut">
              <a:rPr lang="uk-UA" smtClean="0"/>
              <a:t>13.11.2022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42B140-8952-4CCC-B9BA-9BF7D4A0074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8205531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A4F0CC-F753-C9BD-E515-F198784F2E4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sz="3600" dirty="0" err="1"/>
              <a:t>Клінічна</a:t>
            </a:r>
            <a:r>
              <a:rPr lang="ru-RU" sz="3600" dirty="0"/>
              <a:t> </a:t>
            </a:r>
            <a:r>
              <a:rPr lang="ru-RU" sz="3600" dirty="0" err="1"/>
              <a:t>класифікація</a:t>
            </a:r>
            <a:r>
              <a:rPr lang="ru-RU" sz="3600" dirty="0"/>
              <a:t> болю. </a:t>
            </a:r>
            <a:r>
              <a:rPr lang="ru-RU" sz="3600" dirty="0" err="1"/>
              <a:t>Невідкладна</a:t>
            </a:r>
            <a:r>
              <a:rPr lang="ru-RU" sz="3600" dirty="0"/>
              <a:t> </a:t>
            </a:r>
            <a:r>
              <a:rPr lang="ru-RU" sz="3600" dirty="0" err="1"/>
              <a:t>допомога</a:t>
            </a:r>
            <a:r>
              <a:rPr lang="ru-RU" sz="3600" dirty="0"/>
              <a:t> в </a:t>
            </a:r>
            <a:r>
              <a:rPr lang="ru-RU" sz="3600" dirty="0" err="1"/>
              <a:t>практиці</a:t>
            </a:r>
            <a:r>
              <a:rPr lang="ru-RU" sz="3600" dirty="0"/>
              <a:t> </a:t>
            </a:r>
            <a:r>
              <a:rPr lang="ru-RU" sz="3600" dirty="0" err="1"/>
              <a:t>сімейного</a:t>
            </a:r>
            <a:r>
              <a:rPr lang="ru-RU" sz="3600" dirty="0"/>
              <a:t> </a:t>
            </a:r>
            <a:r>
              <a:rPr lang="ru-RU" sz="3600" dirty="0" err="1"/>
              <a:t>лікаря</a:t>
            </a:r>
            <a:r>
              <a:rPr lang="ru-RU" sz="3600" dirty="0"/>
              <a:t> при </a:t>
            </a:r>
            <a:r>
              <a:rPr lang="ru-RU" sz="3600" dirty="0" err="1"/>
              <a:t>больовому</a:t>
            </a:r>
            <a:r>
              <a:rPr lang="ru-RU" sz="3600" dirty="0"/>
              <a:t> </a:t>
            </a:r>
            <a:r>
              <a:rPr lang="ru-RU" sz="3600" dirty="0" err="1"/>
              <a:t>синдромі</a:t>
            </a:r>
            <a:r>
              <a:rPr lang="ru-RU" sz="3600" dirty="0"/>
              <a:t> – 2 год</a:t>
            </a:r>
            <a:endParaRPr lang="uk-UA" sz="36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17B7461-1865-220C-94C6-55C87275D4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27115" y="266340"/>
            <a:ext cx="8825658" cy="861420"/>
          </a:xfrm>
        </p:spPr>
        <p:txBody>
          <a:bodyPr/>
          <a:lstStyle/>
          <a:p>
            <a:pPr algn="ctr"/>
            <a:r>
              <a:rPr lang="ru-RU" dirty="0" err="1"/>
              <a:t>Одеський</a:t>
            </a:r>
            <a:r>
              <a:rPr lang="ru-RU" dirty="0"/>
              <a:t> </a:t>
            </a:r>
            <a:r>
              <a:rPr lang="ru-RU" dirty="0" err="1"/>
              <a:t>національний</a:t>
            </a:r>
            <a:r>
              <a:rPr lang="ru-RU" dirty="0"/>
              <a:t> </a:t>
            </a:r>
            <a:r>
              <a:rPr lang="ru-RU" dirty="0" err="1"/>
              <a:t>медичний</a:t>
            </a:r>
            <a:r>
              <a:rPr lang="ru-RU" dirty="0"/>
              <a:t> </a:t>
            </a:r>
            <a:r>
              <a:rPr lang="ru-RU" dirty="0" err="1"/>
              <a:t>університет</a:t>
            </a:r>
            <a:endParaRPr lang="ru-RU" dirty="0"/>
          </a:p>
          <a:p>
            <a:pPr algn="ctr"/>
            <a:r>
              <a:rPr lang="ru-RU" dirty="0"/>
              <a:t>Кафедра </a:t>
            </a:r>
            <a:r>
              <a:rPr lang="ru-RU" dirty="0" err="1"/>
              <a:t>сімейної</a:t>
            </a:r>
            <a:r>
              <a:rPr lang="ru-RU" dirty="0"/>
              <a:t> </a:t>
            </a:r>
            <a:r>
              <a:rPr lang="ru-RU" dirty="0" err="1"/>
              <a:t>медицини</a:t>
            </a:r>
            <a:r>
              <a:rPr lang="ru-RU" dirty="0"/>
              <a:t> та </a:t>
            </a:r>
            <a:r>
              <a:rPr lang="ru-RU" dirty="0" err="1"/>
              <a:t>поліклінічної</a:t>
            </a:r>
            <a:r>
              <a:rPr lang="ru-RU" dirty="0"/>
              <a:t> </a:t>
            </a:r>
            <a:r>
              <a:rPr lang="ru-RU" dirty="0" err="1"/>
              <a:t>терапії</a:t>
            </a:r>
            <a:endParaRPr lang="ru-RU" dirty="0"/>
          </a:p>
          <a:p>
            <a:pPr algn="ctr"/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143383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043FAA-B18B-6CA7-AC99-24A8BC0F1F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/>
              <a:t>Мета заняття: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38B2A6-9A1E-C9C3-0E47-0E5D400398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dirty="0" err="1"/>
              <a:t>Набуття</a:t>
            </a:r>
            <a:r>
              <a:rPr lang="ru-RU" sz="3200" dirty="0"/>
              <a:t> студентом </a:t>
            </a:r>
            <a:r>
              <a:rPr lang="ru-RU" sz="3200" dirty="0" err="1"/>
              <a:t>знань</a:t>
            </a:r>
            <a:r>
              <a:rPr lang="ru-RU" sz="3200" dirty="0"/>
              <a:t> </a:t>
            </a:r>
            <a:r>
              <a:rPr lang="ru-RU" sz="3200" dirty="0" err="1"/>
              <a:t>відносно</a:t>
            </a:r>
            <a:r>
              <a:rPr lang="ru-RU" sz="3200" dirty="0"/>
              <a:t> </a:t>
            </a:r>
            <a:r>
              <a:rPr lang="ru-RU" sz="3200" dirty="0" err="1"/>
              <a:t>різних</a:t>
            </a:r>
            <a:r>
              <a:rPr lang="ru-RU" sz="3200" dirty="0"/>
              <a:t> </a:t>
            </a:r>
            <a:r>
              <a:rPr lang="ru-RU" sz="3200" dirty="0" err="1"/>
              <a:t>видів</a:t>
            </a:r>
            <a:r>
              <a:rPr lang="ru-RU" sz="3200" dirty="0"/>
              <a:t> болю та </a:t>
            </a:r>
            <a:r>
              <a:rPr lang="ru-RU" sz="3200" dirty="0" err="1"/>
              <a:t>надання</a:t>
            </a:r>
            <a:r>
              <a:rPr lang="ru-RU" sz="3200" dirty="0"/>
              <a:t> </a:t>
            </a:r>
            <a:r>
              <a:rPr lang="ru-RU" sz="3200" dirty="0" err="1"/>
              <a:t>невідкладної</a:t>
            </a:r>
            <a:r>
              <a:rPr lang="ru-RU" sz="3200" dirty="0"/>
              <a:t> </a:t>
            </a:r>
            <a:r>
              <a:rPr lang="ru-RU" sz="3200" dirty="0" err="1"/>
              <a:t>допомоги</a:t>
            </a:r>
            <a:r>
              <a:rPr lang="ru-RU" sz="3200" dirty="0"/>
              <a:t> при кожному з них.</a:t>
            </a:r>
            <a:endParaRPr lang="uk-UA" sz="3200" dirty="0"/>
          </a:p>
        </p:txBody>
      </p:sp>
    </p:spTree>
    <p:extLst>
      <p:ext uri="{BB962C8B-B14F-4D97-AF65-F5344CB8AC3E}">
        <p14:creationId xmlns:p14="http://schemas.microsoft.com/office/powerpoint/2010/main" val="19572006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5556C-ADB3-05DA-4CF9-51DD40D4E8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/>
              <a:t>Основні поняття: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C1FD70-F575-F136-07DA-63A64B708B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uk-UA" sz="2800" dirty="0"/>
              <a:t>Визначення гострого та хронічного болю. Чотири основні типи болю: </a:t>
            </a:r>
            <a:r>
              <a:rPr lang="uk-UA" sz="2800" dirty="0" err="1"/>
              <a:t>нейропатичний</a:t>
            </a:r>
            <a:r>
              <a:rPr lang="uk-UA" sz="2800" dirty="0"/>
              <a:t>, запальний, м’язовий, механічний/компресійний. Методи визначення інтенсивності больового синдрому. Нефармакологічні методи контролю болю. Групи </a:t>
            </a:r>
            <a:r>
              <a:rPr lang="uk-UA" sz="2800" dirty="0" err="1"/>
              <a:t>анальгетичних</a:t>
            </a:r>
            <a:r>
              <a:rPr lang="uk-UA" sz="2800" dirty="0"/>
              <a:t> препаратів. Додаткова терапія при больовому синдромі. </a:t>
            </a:r>
          </a:p>
        </p:txBody>
      </p:sp>
    </p:spTree>
    <p:extLst>
      <p:ext uri="{BB962C8B-B14F-4D97-AF65-F5344CB8AC3E}">
        <p14:creationId xmlns:p14="http://schemas.microsoft.com/office/powerpoint/2010/main" val="17619515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5465C9-0E72-92C2-D5C0-95D94E2ED5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894080"/>
            <a:ext cx="8946541" cy="5354319"/>
          </a:xfrm>
        </p:spPr>
        <p:txBody>
          <a:bodyPr/>
          <a:lstStyle/>
          <a:p>
            <a:r>
              <a:rPr lang="uk-UA" dirty="0"/>
              <a:t>Біль є суб’єктивним відчуттям та переживанням, що виникає як реакція організму на дію шкідливих, руйнівних подразнень. З фізіологічної точки зору біль є біологічно важливим захисним механізмом, що сигналізує про життєву небезпеку та сприяє збереженню цілісного організму.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DEF0EA2-1C91-7D0A-F31C-7EE892A636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8601" y="3251200"/>
            <a:ext cx="6214009" cy="346741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A103A7F-004F-66EB-0736-DB6985AA2D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378" y="3251200"/>
            <a:ext cx="5545102" cy="311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5283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462EE5-DAC4-FC06-1425-F93E802861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sz="3200" dirty="0"/>
              <a:t>Біль, з яким найчастіше зустрічається в своїй практиці лікар загальної практики: </a:t>
            </a:r>
            <a:br>
              <a:rPr lang="uk-UA" sz="3200" dirty="0"/>
            </a:br>
            <a:endParaRPr lang="uk-UA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111CF4-E04A-6ACA-CC5F-B7B5626D21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uk-UA" dirty="0"/>
              <a:t>•	головний біль (мігрень, хронічна пароксизмальна </a:t>
            </a:r>
            <a:r>
              <a:rPr lang="uk-UA" dirty="0" err="1"/>
              <a:t>гемікранія</a:t>
            </a:r>
            <a:r>
              <a:rPr lang="uk-UA" dirty="0"/>
              <a:t> і головні болі м'язової напруги; вторинні або симптоматичні - наслідок перенесеної черепно-мозкової травми, судинної патології мозку, пухлин і </a:t>
            </a:r>
            <a:r>
              <a:rPr lang="uk-UA" dirty="0" err="1"/>
              <a:t>т.д</a:t>
            </a:r>
            <a:r>
              <a:rPr lang="uk-UA" dirty="0"/>
              <a:t>.)</a:t>
            </a:r>
          </a:p>
          <a:p>
            <a:pPr marL="0" indent="0">
              <a:buNone/>
            </a:pPr>
            <a:r>
              <a:rPr lang="uk-UA" dirty="0"/>
              <a:t>•	біль, пов'язаний із запаленням елементів опорно-рухового апарату (суглобові болі, </a:t>
            </a:r>
            <a:r>
              <a:rPr lang="uk-UA" dirty="0" err="1"/>
              <a:t>дискогенні</a:t>
            </a:r>
            <a:r>
              <a:rPr lang="uk-UA" dirty="0"/>
              <a:t> радикуліти, </a:t>
            </a:r>
            <a:r>
              <a:rPr lang="uk-UA" dirty="0" err="1"/>
              <a:t>міофасціальний</a:t>
            </a:r>
            <a:r>
              <a:rPr lang="uk-UA" dirty="0"/>
              <a:t> біль, </a:t>
            </a:r>
            <a:r>
              <a:rPr lang="uk-UA" dirty="0" err="1"/>
              <a:t>міалгії</a:t>
            </a:r>
            <a:r>
              <a:rPr lang="uk-UA" dirty="0"/>
              <a:t>) </a:t>
            </a:r>
          </a:p>
          <a:p>
            <a:pPr marL="0" indent="0">
              <a:buNone/>
            </a:pPr>
            <a:r>
              <a:rPr lang="uk-UA" dirty="0"/>
              <a:t>•	абдомінальні болі </a:t>
            </a:r>
          </a:p>
          <a:p>
            <a:pPr marL="0" indent="0">
              <a:buNone/>
            </a:pPr>
            <a:r>
              <a:rPr lang="uk-UA" dirty="0"/>
              <a:t>•	біль при травмі (удари, вивихи) </a:t>
            </a:r>
          </a:p>
          <a:p>
            <a:pPr marL="0" indent="0">
              <a:buNone/>
            </a:pPr>
            <a:r>
              <a:rPr lang="uk-UA" dirty="0"/>
              <a:t>•	біль при ушкодженнях шкіри (садна, опіки) </a:t>
            </a:r>
          </a:p>
          <a:p>
            <a:pPr marL="0" indent="0">
              <a:buNone/>
            </a:pPr>
            <a:r>
              <a:rPr lang="uk-UA" dirty="0"/>
              <a:t>•	зубний біль і біль після стоматологічних </a:t>
            </a:r>
            <a:r>
              <a:rPr lang="uk-UA" dirty="0" err="1"/>
              <a:t>втручань</a:t>
            </a:r>
            <a:r>
              <a:rPr lang="uk-UA" dirty="0"/>
              <a:t> </a:t>
            </a:r>
          </a:p>
          <a:p>
            <a:pPr marL="0" indent="0">
              <a:buNone/>
            </a:pPr>
            <a:r>
              <a:rPr lang="uk-UA" dirty="0"/>
              <a:t>•	біль при стенокардії </a:t>
            </a:r>
          </a:p>
          <a:p>
            <a:pPr marL="0" indent="0">
              <a:buNone/>
            </a:pPr>
            <a:r>
              <a:rPr lang="uk-UA" dirty="0"/>
              <a:t>•	менструальна біль </a:t>
            </a:r>
          </a:p>
          <a:p>
            <a:pPr marL="0" indent="0">
              <a:buNone/>
            </a:pPr>
            <a:r>
              <a:rPr lang="uk-UA" dirty="0"/>
              <a:t>•	біль у онкологічних хворих.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8711309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941A7-30B0-0B2C-01D6-4EFAD10917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sz="3200" dirty="0"/>
              <a:t>Види болю</a:t>
            </a:r>
            <a:br>
              <a:rPr lang="uk-UA" sz="3200" dirty="0"/>
            </a:br>
            <a:endParaRPr lang="uk-UA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B88B1F-33BD-FCDA-64FB-6AF098D23A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452880"/>
            <a:ext cx="10763568" cy="4795519"/>
          </a:xfrm>
        </p:spPr>
        <p:txBody>
          <a:bodyPr>
            <a:normAutofit/>
          </a:bodyPr>
          <a:lstStyle/>
          <a:p>
            <a:r>
              <a:rPr lang="uk-UA" dirty="0"/>
              <a:t>За часовими характеристиками виділяють гострий біль (нова, недавня біль, нерозривно пов'язана з ушкодженням) та хронічний біль (часто набуває статусу самостійної хвороби, триває тривалий період часу навіть після усунення причини, що викликала гострий біль).</a:t>
            </a:r>
          </a:p>
          <a:p>
            <a:r>
              <a:rPr lang="uk-UA" dirty="0"/>
              <a:t>Є багато способів класифікувати типи болю. Робоча група класифікує за  наступними чотирма типами болю: </a:t>
            </a:r>
          </a:p>
          <a:p>
            <a:pPr marL="0" indent="0">
              <a:buNone/>
            </a:pPr>
            <a:r>
              <a:rPr lang="uk-UA" dirty="0"/>
              <a:t>•	</a:t>
            </a:r>
            <a:r>
              <a:rPr lang="uk-UA" dirty="0" err="1"/>
              <a:t>нейропатичний</a:t>
            </a:r>
            <a:r>
              <a:rPr lang="uk-UA" dirty="0"/>
              <a:t>, </a:t>
            </a:r>
          </a:p>
          <a:p>
            <a:pPr marL="0" indent="0">
              <a:buNone/>
            </a:pPr>
            <a:r>
              <a:rPr lang="uk-UA" dirty="0"/>
              <a:t>•	запальний, </a:t>
            </a:r>
          </a:p>
          <a:p>
            <a:pPr marL="0" indent="0">
              <a:buNone/>
            </a:pPr>
            <a:r>
              <a:rPr lang="uk-UA" dirty="0"/>
              <a:t>•	м'язовий </a:t>
            </a:r>
          </a:p>
          <a:p>
            <a:pPr marL="0" indent="0">
              <a:buNone/>
            </a:pPr>
            <a:r>
              <a:rPr lang="uk-UA" dirty="0"/>
              <a:t>•	механічний/компресійний.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5013347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63513E-671C-692A-99EB-0E9E5E006D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5FD1013-ECD6-B4B8-E9B6-15EEE22365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61257" y="452718"/>
            <a:ext cx="8508903" cy="6050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8865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C791D-A538-D0E5-D615-C45AB19D98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8EB387-9810-5B18-D01B-EDCC9ED3C6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71E0E22-F894-6765-8FA6-4A8F2C655B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6990" y="51523"/>
            <a:ext cx="5938019" cy="6754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8339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FCFF39-5FC5-696B-0D4F-94AA80217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C7AA9AA-C60F-B2F8-0CC1-3D19E7AFD5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5230" y="130778"/>
            <a:ext cx="5938019" cy="6596444"/>
          </a:xfrm>
          <a:prstGeom prst="rect">
            <a:avLst/>
          </a:pr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C3E349B-5D0D-EDE0-8544-2D3A1CB2D8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7047009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EEF033-B34B-DE4A-0EE7-62E0E22D11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97600" y="176502"/>
            <a:ext cx="5836419" cy="6504996"/>
          </a:xfrm>
        </p:spPr>
        <p:txBody>
          <a:bodyPr>
            <a:normAutofit fontScale="55000" lnSpcReduction="20000"/>
          </a:bodyPr>
          <a:lstStyle/>
          <a:p>
            <a:r>
              <a:rPr lang="uk-UA" dirty="0"/>
              <a:t>Інструкція до шкали оцінки болю </a:t>
            </a:r>
            <a:r>
              <a:rPr lang="en-US" dirty="0"/>
              <a:t>FLACC:</a:t>
            </a:r>
          </a:p>
          <a:p>
            <a:r>
              <a:rPr lang="en-US" dirty="0"/>
              <a:t>1. </a:t>
            </a:r>
            <a:r>
              <a:rPr lang="uk-UA" dirty="0"/>
              <a:t>Притомні пацієнти: Спостерігайте за ними протягом 1-2 хвилин. Слідкуйте за ногами та тулубом (вони мають бути неприкриті). Змініть положення пацієнта або слідкуйте за діями, оцініть тонус та чутливість тіла. За необхідності, заспокоюйте пацієнта.</a:t>
            </a:r>
          </a:p>
          <a:p>
            <a:r>
              <a:rPr lang="uk-UA" dirty="0"/>
              <a:t>2. Пацієнти у стані сну: Споглядайте за ним протягом більше 2 хвилин. Слідкуйте за ногами та тулубом (вони мають бути неприкриті). За можливості - змініть положення пацієнта. Доторкніться до пацієнта та оцініть чутливість і тонус тіла.</a:t>
            </a:r>
          </a:p>
          <a:p>
            <a:r>
              <a:rPr lang="uk-UA" dirty="0"/>
              <a:t>Обличчя</a:t>
            </a:r>
          </a:p>
          <a:p>
            <a:r>
              <a:rPr lang="uk-UA" dirty="0"/>
              <a:t>0 балів - обличчя розслаблене, наявний зоровий контакт і зацікавленість в</a:t>
            </a:r>
          </a:p>
          <a:p>
            <a:r>
              <a:rPr lang="uk-UA" dirty="0"/>
              <a:t>оточуючому середовищі.</a:t>
            </a:r>
          </a:p>
          <a:p>
            <a:r>
              <a:rPr lang="uk-UA" dirty="0"/>
              <a:t>1 бал - стурбованість на обличчі, насупленість брів, очі частково заплющенні, щоки підняті, губи стиснуті.</a:t>
            </a:r>
          </a:p>
          <a:p>
            <a:r>
              <a:rPr lang="uk-UA" dirty="0"/>
              <a:t>2 бали - сильні зморшки на лобі, очі заплющені, рот відкритий з явними лініями навколо носу/губ.</a:t>
            </a:r>
          </a:p>
          <a:p>
            <a:r>
              <a:rPr lang="uk-UA" dirty="0"/>
              <a:t>Ноги</a:t>
            </a:r>
          </a:p>
          <a:p>
            <a:r>
              <a:rPr lang="uk-UA" dirty="0"/>
              <a:t>0 балів - звичайний тонус та рухова активність в ногах та руках.</a:t>
            </a:r>
          </a:p>
          <a:p>
            <a:r>
              <a:rPr lang="uk-UA" dirty="0"/>
              <a:t>1 бал - підвищений тонус, ригідність, напруження, періодичне згинання/розгинання кінцівок.</a:t>
            </a:r>
          </a:p>
          <a:p>
            <a:r>
              <a:rPr lang="uk-UA" dirty="0"/>
              <a:t>2 бали - </a:t>
            </a:r>
            <a:r>
              <a:rPr lang="uk-UA" dirty="0" err="1"/>
              <a:t>гіпертонус</a:t>
            </a:r>
            <a:r>
              <a:rPr lang="uk-UA" dirty="0"/>
              <a:t>, випрямлення ніг, надмірне згинання/розгинання кінцівок, тремор.</a:t>
            </a:r>
          </a:p>
          <a:p>
            <a:endParaRPr lang="uk-UA" dirty="0"/>
          </a:p>
          <a:p>
            <a:r>
              <a:rPr lang="uk-UA" dirty="0"/>
              <a:t>Рухова активність</a:t>
            </a:r>
          </a:p>
          <a:p>
            <a:r>
              <a:rPr lang="uk-UA" dirty="0"/>
              <a:t>0 балів - спокійні та вільні рухи, нормальна активність/обмеженість рухів</a:t>
            </a:r>
          </a:p>
          <a:p>
            <a:r>
              <a:rPr lang="uk-UA" dirty="0"/>
              <a:t>1 бал - зміна положення, низька рухова активність, захисна реакція, </a:t>
            </a:r>
            <a:r>
              <a:rPr lang="uk-UA" dirty="0" err="1"/>
              <a:t>надавлення</a:t>
            </a:r>
            <a:r>
              <a:rPr lang="uk-UA" dirty="0"/>
              <a:t> на певні частини тіла.</a:t>
            </a:r>
          </a:p>
          <a:p>
            <a:r>
              <a:rPr lang="uk-UA" dirty="0"/>
              <a:t>2 бали - фіксоване положення, вертіння головою, розтирання певних частин тіла.</a:t>
            </a:r>
          </a:p>
          <a:p>
            <a:endParaRPr lang="uk-UA" dirty="0"/>
          </a:p>
          <a:p>
            <a:endParaRPr lang="uk-UA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D3A6CCE-577C-AFD6-EA3F-3B49BCB786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981" y="176502"/>
            <a:ext cx="5938019" cy="6504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1553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55BE1A-5EE1-31B3-6727-F76D494E86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548640"/>
            <a:ext cx="9747568" cy="5699759"/>
          </a:xfrm>
        </p:spPr>
        <p:txBody>
          <a:bodyPr>
            <a:normAutofit fontScale="55000" lnSpcReduction="20000"/>
          </a:bodyPr>
          <a:lstStyle/>
          <a:p>
            <a:r>
              <a:rPr lang="uk-UA" dirty="0"/>
              <a:t>Плач</a:t>
            </a:r>
          </a:p>
          <a:p>
            <a:r>
              <a:rPr lang="uk-UA" dirty="0"/>
              <a:t>0 балів - відсутність плачу/стогону у притомному або сонному стані.</a:t>
            </a:r>
          </a:p>
          <a:p>
            <a:r>
              <a:rPr lang="uk-UA" dirty="0"/>
              <a:t>1 бал - періодичний стогін, плач, хрипіння, зітхання.</a:t>
            </a:r>
          </a:p>
          <a:p>
            <a:r>
              <a:rPr lang="uk-UA" dirty="0"/>
              <a:t>2 бали - пацієнт потребує постійного заспокоєння або самостійно не може заспокоїтися протягом тривалого часу.</a:t>
            </a:r>
          </a:p>
          <a:p>
            <a:endParaRPr lang="uk-UA" dirty="0"/>
          </a:p>
          <a:p>
            <a:r>
              <a:rPr lang="uk-UA" dirty="0"/>
              <a:t>Піддавання заспокоєнню</a:t>
            </a:r>
          </a:p>
          <a:p>
            <a:r>
              <a:rPr lang="uk-UA" dirty="0"/>
              <a:t>0 балів –пацієнт спокійний і не потребує заспокоєння.</a:t>
            </a:r>
          </a:p>
          <a:p>
            <a:r>
              <a:rPr lang="uk-UA" dirty="0"/>
              <a:t>1 бал – пацієнт реагує на заспокоєння при дотику або розмови через ½ - 1 хвилину.</a:t>
            </a:r>
          </a:p>
          <a:p>
            <a:r>
              <a:rPr lang="uk-UA" dirty="0"/>
              <a:t>2 бали –пацієнт потребує постійного заспокоєння або не заспокоюється протягом тривалого часу.</a:t>
            </a:r>
          </a:p>
          <a:p>
            <a:r>
              <a:rPr lang="uk-UA" dirty="0"/>
              <a:t>За першої ліпшої нагоди, застосування поведінкових шкал оцінки болю здійснюється з урахуванням суб’єктивних </a:t>
            </a:r>
            <a:r>
              <a:rPr lang="uk-UA" dirty="0" err="1"/>
              <a:t>відчуттів</a:t>
            </a:r>
            <a:r>
              <a:rPr lang="uk-UA" dirty="0"/>
              <a:t> пацієнта. Коли пацієнт не</a:t>
            </a:r>
          </a:p>
          <a:p>
            <a:r>
              <a:rPr lang="uk-UA" dirty="0"/>
              <a:t>може озвучити свої больові відчуття, інтерпретація поведінки, спричиненої болем, та прийняття рішень щодо ходу надання допомоги потребує серйозного</a:t>
            </a:r>
          </a:p>
          <a:p>
            <a:r>
              <a:rPr lang="uk-UA" dirty="0"/>
              <a:t>врахування контексту, в якому проявляється дана поведінка.</a:t>
            </a:r>
          </a:p>
          <a:p>
            <a:r>
              <a:rPr lang="uk-UA" dirty="0"/>
              <a:t>Кожна категорія має бал від 0 до 2, загальний бал варіюється від 0 до 10.</a:t>
            </a:r>
          </a:p>
          <a:p>
            <a:endParaRPr lang="uk-UA" dirty="0"/>
          </a:p>
          <a:p>
            <a:r>
              <a:rPr lang="uk-UA" dirty="0"/>
              <a:t>Оцінка за поведінковою шкалою:</a:t>
            </a:r>
          </a:p>
          <a:p>
            <a:r>
              <a:rPr lang="uk-UA" dirty="0"/>
              <a:t>0 = Розслабленість та комфорт</a:t>
            </a:r>
          </a:p>
          <a:p>
            <a:r>
              <a:rPr lang="uk-UA" dirty="0"/>
              <a:t>1-3 = Легкий дискомфорт</a:t>
            </a:r>
          </a:p>
          <a:p>
            <a:r>
              <a:rPr lang="uk-UA" dirty="0"/>
              <a:t>4-6 = Середній біль</a:t>
            </a:r>
          </a:p>
          <a:p>
            <a:r>
              <a:rPr lang="uk-UA" dirty="0"/>
              <a:t>7-10 = Сильний біль/дискомфорт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0196375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03B4F1-F331-94EF-3124-6A870C46EC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200" dirty="0"/>
              <a:t>НАДАННЯ НЕВІДКЛАДНОЇ ДОПОМОГИ ПРИ БОЛЬОВОМУ СИНДРОМІ</a:t>
            </a:r>
            <a:endParaRPr lang="uk-UA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25DBFC-C871-EECC-2F36-50D6775DCD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uk-UA" dirty="0"/>
              <a:t>Оцінка стану, лікування, втручання</a:t>
            </a:r>
          </a:p>
          <a:p>
            <a:r>
              <a:rPr lang="uk-UA" dirty="0"/>
              <a:t>1. Визначте рівень болю у пацієнта за допомогою стандартної шкали болю:</a:t>
            </a:r>
          </a:p>
          <a:p>
            <a:r>
              <a:rPr lang="uk-UA" dirty="0"/>
              <a:t>а) молодше 4 років: шкали </a:t>
            </a:r>
            <a:r>
              <a:rPr lang="en-US" dirty="0"/>
              <a:t>FLACC, CHEOPS;</a:t>
            </a:r>
          </a:p>
          <a:p>
            <a:r>
              <a:rPr lang="uk-UA" dirty="0"/>
              <a:t>б) 4-12 років: шкали </a:t>
            </a:r>
            <a:r>
              <a:rPr lang="uk-UA" dirty="0" err="1"/>
              <a:t>Вонга</a:t>
            </a:r>
            <a:r>
              <a:rPr lang="uk-UA" dirty="0"/>
              <a:t>-Бейкера, </a:t>
            </a:r>
            <a:r>
              <a:rPr lang="en-US" dirty="0"/>
              <a:t>FPS;</a:t>
            </a:r>
          </a:p>
          <a:p>
            <a:r>
              <a:rPr lang="uk-UA" dirty="0"/>
              <a:t>в) старше 12 років: шкала особистих </a:t>
            </a:r>
            <a:r>
              <a:rPr lang="uk-UA" dirty="0" err="1"/>
              <a:t>відчуттів</a:t>
            </a:r>
            <a:r>
              <a:rPr lang="uk-UA" dirty="0"/>
              <a:t> </a:t>
            </a:r>
            <a:r>
              <a:rPr lang="en-US" dirty="0"/>
              <a:t>NRS.</a:t>
            </a:r>
          </a:p>
          <a:p>
            <a:r>
              <a:rPr lang="en-US" dirty="0"/>
              <a:t>2. </a:t>
            </a:r>
            <a:r>
              <a:rPr lang="uk-UA" dirty="0"/>
              <a:t>Підключіть монітор серцевого ритму під час огляду пацієнта.</a:t>
            </a:r>
          </a:p>
          <a:p>
            <a:r>
              <a:rPr lang="uk-UA" dirty="0"/>
              <a:t>3. За можливості застосуйте один з нефармакологічних методів контролю болю:</a:t>
            </a:r>
          </a:p>
          <a:p>
            <a:r>
              <a:rPr lang="uk-UA" dirty="0"/>
              <a:t>а) розташування пацієнта у комфортному положенні;</a:t>
            </a:r>
          </a:p>
          <a:p>
            <a:r>
              <a:rPr lang="uk-UA" dirty="0"/>
              <a:t>б) застосування пакетів з льодом та/або шин для контролю болю, який є вторинним при травмі;</a:t>
            </a:r>
          </a:p>
          <a:p>
            <a:r>
              <a:rPr lang="uk-UA" dirty="0"/>
              <a:t>в) вербальне заспокоєння для уникнення паніки.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0442165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E528CF-A515-BF15-E400-B7C4E6AA88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772160"/>
            <a:ext cx="8946541" cy="5476239"/>
          </a:xfrm>
        </p:spPr>
        <p:txBody>
          <a:bodyPr>
            <a:normAutofit fontScale="85000" lnSpcReduction="10000"/>
          </a:bodyPr>
          <a:lstStyle/>
          <a:p>
            <a:r>
              <a:rPr lang="uk-UA" dirty="0"/>
              <a:t>4. Якщо біль не зменшився і у пацієнта значний рівень дискомфорту, застосуйте один з наявних </a:t>
            </a:r>
            <a:r>
              <a:rPr lang="uk-UA" dirty="0" err="1"/>
              <a:t>анальгетичних</a:t>
            </a:r>
            <a:r>
              <a:rPr lang="uk-UA" dirty="0"/>
              <a:t> препаратів (за наявності дозволу зі сторони медичного керівництва):</a:t>
            </a:r>
          </a:p>
          <a:p>
            <a:r>
              <a:rPr lang="uk-UA" dirty="0"/>
              <a:t>а) </a:t>
            </a:r>
            <a:r>
              <a:rPr lang="uk-UA" dirty="0" err="1"/>
              <a:t>парацетамол</a:t>
            </a:r>
            <a:r>
              <a:rPr lang="uk-UA" dirty="0"/>
              <a:t> 15 мг/кг </a:t>
            </a:r>
            <a:r>
              <a:rPr lang="uk-UA" dirty="0" err="1"/>
              <a:t>перорально</a:t>
            </a:r>
            <a:r>
              <a:rPr lang="uk-UA" dirty="0"/>
              <a:t> (максимальна доза – 1 г);</a:t>
            </a:r>
          </a:p>
          <a:p>
            <a:r>
              <a:rPr lang="uk-UA" dirty="0"/>
              <a:t>б) </a:t>
            </a:r>
            <a:r>
              <a:rPr lang="uk-UA" dirty="0" err="1"/>
              <a:t>ібупрофен</a:t>
            </a:r>
            <a:r>
              <a:rPr lang="uk-UA" dirty="0"/>
              <a:t> 10 мг/кг </a:t>
            </a:r>
            <a:r>
              <a:rPr lang="uk-UA" dirty="0" err="1"/>
              <a:t>перорально</a:t>
            </a:r>
            <a:r>
              <a:rPr lang="uk-UA" dirty="0"/>
              <a:t>, для пацієнтів старше 6 місяців (максимальна доза - 800 мг); </a:t>
            </a:r>
          </a:p>
          <a:p>
            <a:r>
              <a:rPr lang="uk-UA" dirty="0"/>
              <a:t>в) </a:t>
            </a:r>
            <a:r>
              <a:rPr lang="uk-UA" dirty="0" err="1"/>
              <a:t>фентаніл</a:t>
            </a:r>
            <a:r>
              <a:rPr lang="uk-UA" dirty="0"/>
              <a:t> 1 </a:t>
            </a:r>
            <a:r>
              <a:rPr lang="uk-UA" dirty="0" err="1"/>
              <a:t>мкг</a:t>
            </a:r>
            <a:r>
              <a:rPr lang="uk-UA" dirty="0"/>
              <a:t>/кг </a:t>
            </a:r>
            <a:r>
              <a:rPr lang="uk-UA" dirty="0" err="1"/>
              <a:t>назально</a:t>
            </a:r>
            <a:r>
              <a:rPr lang="uk-UA" dirty="0"/>
              <a:t> або в/м (максимальна разова доза – 100 </a:t>
            </a:r>
            <a:r>
              <a:rPr lang="uk-UA" dirty="0" err="1"/>
              <a:t>мкг</a:t>
            </a:r>
            <a:r>
              <a:rPr lang="uk-UA" dirty="0"/>
              <a:t>);</a:t>
            </a:r>
          </a:p>
          <a:p>
            <a:r>
              <a:rPr lang="uk-UA" dirty="0"/>
              <a:t>г) </a:t>
            </a:r>
            <a:r>
              <a:rPr lang="uk-UA" dirty="0" err="1"/>
              <a:t>кеторолак</a:t>
            </a:r>
            <a:r>
              <a:rPr lang="uk-UA" dirty="0"/>
              <a:t> (дозволяється лише одна доза для застосування):</a:t>
            </a:r>
          </a:p>
          <a:p>
            <a:r>
              <a:rPr lang="uk-UA" dirty="0"/>
              <a:t>-	дорослі: 30 мг в/м (усім дорослим пацієнтам, окрім вагітних)</a:t>
            </a:r>
          </a:p>
          <a:p>
            <a:r>
              <a:rPr lang="uk-UA" dirty="0"/>
              <a:t>-	діти: (2-16 років) 1 мг/кг в/м (максимальна доза - 30 мг)</a:t>
            </a:r>
          </a:p>
          <a:p>
            <a:r>
              <a:rPr lang="uk-UA" dirty="0"/>
              <a:t>-	особи похилого віку: 1 мг/кг в/м (максимальна доза - 30 мг);</a:t>
            </a:r>
          </a:p>
          <a:p>
            <a:r>
              <a:rPr lang="uk-UA" dirty="0"/>
              <a:t>ґ) морфіну сульфат - 0,1 мг/кг в/м (максимальна разова доза - 15 мг);</a:t>
            </a:r>
          </a:p>
          <a:p>
            <a:r>
              <a:rPr lang="uk-UA" dirty="0"/>
              <a:t>д) </a:t>
            </a:r>
            <a:r>
              <a:rPr lang="uk-UA" dirty="0" err="1"/>
              <a:t>кетамін</a:t>
            </a:r>
            <a:r>
              <a:rPr lang="uk-UA" dirty="0"/>
              <a:t> - 0,5 мг/кг </a:t>
            </a:r>
            <a:r>
              <a:rPr lang="uk-UA" dirty="0" err="1"/>
              <a:t>назально</a:t>
            </a:r>
            <a:r>
              <a:rPr lang="uk-UA" dirty="0"/>
              <a:t> (максимальна разова доза - 25 мг; максимальна кумулятивна доза - 100 мг);</a:t>
            </a:r>
          </a:p>
          <a:p>
            <a:r>
              <a:rPr lang="uk-UA" dirty="0"/>
              <a:t>е) оксид азоту.</a:t>
            </a:r>
          </a:p>
          <a:p>
            <a:r>
              <a:rPr lang="uk-UA" dirty="0"/>
              <a:t>5. Забезпечте в/в доступ та розпочніть введення натрію хлориду 0,9%.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409184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2603DE-A41D-8FFB-ADAA-9FE48DAB6C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335280"/>
            <a:ext cx="8946541" cy="5913119"/>
          </a:xfrm>
        </p:spPr>
        <p:txBody>
          <a:bodyPr>
            <a:normAutofit fontScale="62500" lnSpcReduction="20000"/>
          </a:bodyPr>
          <a:lstStyle/>
          <a:p>
            <a:r>
              <a:rPr lang="ru-RU" dirty="0"/>
              <a:t>6. За </a:t>
            </a:r>
            <a:r>
              <a:rPr lang="ru-RU" dirty="0" err="1"/>
              <a:t>наявності</a:t>
            </a:r>
            <a:r>
              <a:rPr lang="ru-RU" dirty="0"/>
              <a:t> сильного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нестерпного</a:t>
            </a:r>
            <a:r>
              <a:rPr lang="ru-RU" dirty="0"/>
              <a:t> болю, </a:t>
            </a:r>
            <a:r>
              <a:rPr lang="ru-RU" dirty="0" err="1"/>
              <a:t>введіть</a:t>
            </a:r>
            <a:r>
              <a:rPr lang="ru-RU" dirty="0"/>
              <a:t> </a:t>
            </a:r>
            <a:r>
              <a:rPr lang="ru-RU" dirty="0" err="1"/>
              <a:t>анальгетичні</a:t>
            </a:r>
            <a:r>
              <a:rPr lang="ru-RU" dirty="0"/>
              <a:t> </a:t>
            </a:r>
            <a:r>
              <a:rPr lang="ru-RU" dirty="0" err="1"/>
              <a:t>препарати</a:t>
            </a:r>
            <a:r>
              <a:rPr lang="ru-RU" dirty="0"/>
              <a:t>:</a:t>
            </a:r>
          </a:p>
          <a:p>
            <a:r>
              <a:rPr lang="ru-RU" dirty="0"/>
              <a:t>а) </a:t>
            </a:r>
            <a:r>
              <a:rPr lang="ru-RU" dirty="0" err="1"/>
              <a:t>кеторолак</a:t>
            </a:r>
            <a:r>
              <a:rPr lang="ru-RU" dirty="0"/>
              <a:t> (</a:t>
            </a:r>
            <a:r>
              <a:rPr lang="ru-RU" dirty="0" err="1"/>
              <a:t>дозволяється</a:t>
            </a:r>
            <a:r>
              <a:rPr lang="ru-RU" dirty="0"/>
              <a:t> </a:t>
            </a:r>
            <a:r>
              <a:rPr lang="ru-RU" dirty="0" err="1"/>
              <a:t>лише</a:t>
            </a:r>
            <a:r>
              <a:rPr lang="ru-RU" dirty="0"/>
              <a:t> одна доза для </a:t>
            </a:r>
            <a:r>
              <a:rPr lang="ru-RU" dirty="0" err="1"/>
              <a:t>застосування</a:t>
            </a:r>
            <a:r>
              <a:rPr lang="ru-RU" dirty="0"/>
              <a:t>):</a:t>
            </a:r>
          </a:p>
          <a:p>
            <a:r>
              <a:rPr lang="ru-RU" dirty="0"/>
              <a:t>-	</a:t>
            </a:r>
            <a:r>
              <a:rPr lang="ru-RU" dirty="0" err="1"/>
              <a:t>дорослі</a:t>
            </a:r>
            <a:r>
              <a:rPr lang="ru-RU" dirty="0"/>
              <a:t>: 15 мг в/в (</a:t>
            </a:r>
            <a:r>
              <a:rPr lang="ru-RU" dirty="0" err="1"/>
              <a:t>усім</a:t>
            </a:r>
            <a:r>
              <a:rPr lang="ru-RU" dirty="0"/>
              <a:t> </a:t>
            </a:r>
            <a:r>
              <a:rPr lang="ru-RU" dirty="0" err="1"/>
              <a:t>дорослим</a:t>
            </a:r>
            <a:r>
              <a:rPr lang="ru-RU" dirty="0"/>
              <a:t> </a:t>
            </a:r>
            <a:r>
              <a:rPr lang="ru-RU" dirty="0" err="1"/>
              <a:t>пацієнтам</a:t>
            </a:r>
            <a:r>
              <a:rPr lang="ru-RU" dirty="0"/>
              <a:t>, </a:t>
            </a:r>
            <a:r>
              <a:rPr lang="ru-RU" dirty="0" err="1"/>
              <a:t>окрім</a:t>
            </a:r>
            <a:r>
              <a:rPr lang="ru-RU" dirty="0"/>
              <a:t> </a:t>
            </a:r>
            <a:r>
              <a:rPr lang="ru-RU" dirty="0" err="1"/>
              <a:t>вагітних</a:t>
            </a:r>
            <a:r>
              <a:rPr lang="ru-RU" dirty="0"/>
              <a:t>)</a:t>
            </a:r>
          </a:p>
          <a:p>
            <a:r>
              <a:rPr lang="ru-RU" dirty="0"/>
              <a:t>-	</a:t>
            </a:r>
            <a:r>
              <a:rPr lang="ru-RU" dirty="0" err="1"/>
              <a:t>діти</a:t>
            </a:r>
            <a:r>
              <a:rPr lang="ru-RU" dirty="0"/>
              <a:t>: (2-16 </a:t>
            </a:r>
            <a:r>
              <a:rPr lang="ru-RU" dirty="0" err="1"/>
              <a:t>років</a:t>
            </a:r>
            <a:r>
              <a:rPr lang="ru-RU" dirty="0"/>
              <a:t>) 0,5 мг/кг в/в (максимальна доза - 15 мг);</a:t>
            </a:r>
          </a:p>
          <a:p>
            <a:r>
              <a:rPr lang="ru-RU" dirty="0"/>
              <a:t>б) </a:t>
            </a:r>
            <a:r>
              <a:rPr lang="ru-RU" dirty="0" err="1"/>
              <a:t>морфіну</a:t>
            </a:r>
            <a:r>
              <a:rPr lang="ru-RU" dirty="0"/>
              <a:t> сульфат – 0,1 мг/кг в/в </a:t>
            </a:r>
            <a:r>
              <a:rPr lang="ru-RU" dirty="0" err="1"/>
              <a:t>або</a:t>
            </a:r>
            <a:r>
              <a:rPr lang="ru-RU" dirty="0"/>
              <a:t> в/к (максимальна </a:t>
            </a:r>
            <a:r>
              <a:rPr lang="ru-RU" dirty="0" err="1"/>
              <a:t>первинна</a:t>
            </a:r>
            <a:r>
              <a:rPr lang="ru-RU" dirty="0"/>
              <a:t> доза - 10 мг);</a:t>
            </a:r>
          </a:p>
          <a:p>
            <a:r>
              <a:rPr lang="ru-RU" dirty="0"/>
              <a:t>в) </a:t>
            </a:r>
            <a:r>
              <a:rPr lang="ru-RU" dirty="0" err="1"/>
              <a:t>фентаніл</a:t>
            </a:r>
            <a:r>
              <a:rPr lang="ru-RU" dirty="0"/>
              <a:t> – 0,1 мкг/кг в/в </a:t>
            </a:r>
            <a:r>
              <a:rPr lang="ru-RU" dirty="0" err="1"/>
              <a:t>або</a:t>
            </a:r>
            <a:r>
              <a:rPr lang="ru-RU" dirty="0"/>
              <a:t> в/к (максимальна </a:t>
            </a:r>
            <a:r>
              <a:rPr lang="ru-RU" dirty="0" err="1"/>
              <a:t>первинна</a:t>
            </a:r>
            <a:r>
              <a:rPr lang="ru-RU" dirty="0"/>
              <a:t> доза – 100 мкг);</a:t>
            </a:r>
          </a:p>
          <a:p>
            <a:r>
              <a:rPr lang="ru-RU" dirty="0"/>
              <a:t>г) </a:t>
            </a:r>
            <a:r>
              <a:rPr lang="ru-RU" dirty="0" err="1"/>
              <a:t>гідроморфон</a:t>
            </a:r>
            <a:r>
              <a:rPr lang="ru-RU" dirty="0"/>
              <a:t> – 0,015 мг/кг в/м, в/в </a:t>
            </a:r>
            <a:r>
              <a:rPr lang="ru-RU" dirty="0" err="1"/>
              <a:t>або</a:t>
            </a:r>
            <a:r>
              <a:rPr lang="ru-RU" dirty="0"/>
              <a:t> в/к (максимальна </a:t>
            </a:r>
            <a:r>
              <a:rPr lang="ru-RU" dirty="0" err="1"/>
              <a:t>первинна</a:t>
            </a:r>
            <a:r>
              <a:rPr lang="ru-RU" dirty="0"/>
              <a:t> доза - 2 мг; максимальна </a:t>
            </a:r>
            <a:r>
              <a:rPr lang="ru-RU" dirty="0" err="1"/>
              <a:t>кумулятивна</a:t>
            </a:r>
            <a:r>
              <a:rPr lang="ru-RU" dirty="0"/>
              <a:t> доза - 4 мг);</a:t>
            </a:r>
          </a:p>
          <a:p>
            <a:r>
              <a:rPr lang="ru-RU" dirty="0"/>
              <a:t>ґ) </a:t>
            </a:r>
            <a:r>
              <a:rPr lang="ru-RU" dirty="0" err="1"/>
              <a:t>кетамін</a:t>
            </a:r>
            <a:r>
              <a:rPr lang="ru-RU" dirty="0"/>
              <a:t> – 0,25 мг/кг в/м, в/в </a:t>
            </a:r>
            <a:r>
              <a:rPr lang="ru-RU" dirty="0" err="1"/>
              <a:t>або</a:t>
            </a:r>
            <a:r>
              <a:rPr lang="ru-RU" dirty="0"/>
              <a:t> в/к (максимальна </a:t>
            </a:r>
            <a:r>
              <a:rPr lang="ru-RU" dirty="0" err="1"/>
              <a:t>первинна</a:t>
            </a:r>
            <a:r>
              <a:rPr lang="ru-RU" dirty="0"/>
              <a:t> доза – 25 мг; максимальна </a:t>
            </a:r>
            <a:r>
              <a:rPr lang="ru-RU" dirty="0" err="1"/>
              <a:t>кумулятивна</a:t>
            </a:r>
            <a:r>
              <a:rPr lang="ru-RU" dirty="0"/>
              <a:t> доза - 100 мг).</a:t>
            </a:r>
          </a:p>
          <a:p>
            <a:r>
              <a:rPr lang="ru-RU" dirty="0"/>
              <a:t>7. </a:t>
            </a:r>
            <a:r>
              <a:rPr lang="ru-RU" dirty="0" err="1"/>
              <a:t>Застосуйте</a:t>
            </a:r>
            <a:r>
              <a:rPr lang="ru-RU" dirty="0"/>
              <a:t> </a:t>
            </a:r>
            <a:r>
              <a:rPr lang="ru-RU" dirty="0" err="1"/>
              <a:t>антиеметичні</a:t>
            </a:r>
            <a:r>
              <a:rPr lang="ru-RU" dirty="0"/>
              <a:t> </a:t>
            </a:r>
            <a:r>
              <a:rPr lang="ru-RU" dirty="0" err="1"/>
              <a:t>препарати</a:t>
            </a:r>
            <a:r>
              <a:rPr lang="ru-RU" dirty="0"/>
              <a:t> (перорально, </a:t>
            </a:r>
            <a:r>
              <a:rPr lang="ru-RU" dirty="0" err="1"/>
              <a:t>сублінгвально</a:t>
            </a:r>
            <a:r>
              <a:rPr lang="ru-RU" dirty="0"/>
              <a:t>, в/в) для </a:t>
            </a:r>
            <a:r>
              <a:rPr lang="ru-RU" dirty="0" err="1"/>
              <a:t>попередження</a:t>
            </a:r>
            <a:r>
              <a:rPr lang="ru-RU" dirty="0"/>
              <a:t> </a:t>
            </a:r>
            <a:r>
              <a:rPr lang="ru-RU" dirty="0" err="1"/>
              <a:t>нудоти</a:t>
            </a:r>
            <a:r>
              <a:rPr lang="ru-RU" dirty="0"/>
              <a:t> у </a:t>
            </a:r>
            <a:r>
              <a:rPr lang="ru-RU" dirty="0" err="1"/>
              <a:t>пацієнтів</a:t>
            </a:r>
            <a:r>
              <a:rPr lang="ru-RU" dirty="0"/>
              <a:t> у тяжкому </a:t>
            </a:r>
            <a:r>
              <a:rPr lang="ru-RU" dirty="0" err="1"/>
              <a:t>стані</a:t>
            </a:r>
            <a:r>
              <a:rPr lang="ru-RU" dirty="0"/>
              <a:t>:</a:t>
            </a:r>
          </a:p>
          <a:p>
            <a:r>
              <a:rPr lang="ru-RU" dirty="0"/>
              <a:t>а.	</a:t>
            </a:r>
            <a:r>
              <a:rPr lang="ru-RU" dirty="0" err="1"/>
              <a:t>ондансетрон</a:t>
            </a:r>
            <a:r>
              <a:rPr lang="ru-RU" dirty="0"/>
              <a:t> 4 мг в/в/ перорально/ </a:t>
            </a:r>
            <a:r>
              <a:rPr lang="ru-RU" dirty="0" err="1"/>
              <a:t>сублінгвально</a:t>
            </a:r>
            <a:r>
              <a:rPr lang="ru-RU" dirty="0"/>
              <a:t> (</a:t>
            </a:r>
            <a:r>
              <a:rPr lang="ru-RU" dirty="0" err="1"/>
              <a:t>протипоказании</a:t>
            </a:r>
            <a:r>
              <a:rPr lang="ru-RU" dirty="0"/>
              <a:t>̆ при </a:t>
            </a:r>
            <a:r>
              <a:rPr lang="ru-RU" dirty="0" err="1"/>
              <a:t>підозрі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підтвердженому</a:t>
            </a:r>
            <a:r>
              <a:rPr lang="ru-RU" dirty="0"/>
              <a:t> </a:t>
            </a:r>
            <a:r>
              <a:rPr lang="ru-RU" dirty="0" err="1"/>
              <a:t>діагнозі</a:t>
            </a:r>
            <a:r>
              <a:rPr lang="ru-RU" dirty="0"/>
              <a:t> </a:t>
            </a:r>
            <a:r>
              <a:rPr lang="ru-RU" dirty="0" err="1"/>
              <a:t>подовженого</a:t>
            </a:r>
            <a:r>
              <a:rPr lang="ru-RU" dirty="0"/>
              <a:t> синдрому QT) </a:t>
            </a:r>
          </a:p>
          <a:p>
            <a:r>
              <a:rPr lang="ru-RU" dirty="0"/>
              <a:t>б.	</a:t>
            </a:r>
            <a:r>
              <a:rPr lang="ru-RU" dirty="0" err="1"/>
              <a:t>метоклопрамід</a:t>
            </a:r>
            <a:r>
              <a:rPr lang="ru-RU" dirty="0"/>
              <a:t> 10 мг в/в/ в/к</a:t>
            </a:r>
          </a:p>
          <a:p>
            <a:r>
              <a:rPr lang="ru-RU" dirty="0"/>
              <a:t>в.	</a:t>
            </a:r>
            <a:r>
              <a:rPr lang="ru-RU" dirty="0" err="1"/>
              <a:t>прохлорперазин</a:t>
            </a:r>
            <a:r>
              <a:rPr lang="ru-RU" dirty="0"/>
              <a:t> 5 мг в/в/ в/м</a:t>
            </a:r>
          </a:p>
          <a:p>
            <a:r>
              <a:rPr lang="ru-RU" dirty="0"/>
              <a:t>г.	</a:t>
            </a:r>
            <a:r>
              <a:rPr lang="ru-RU" dirty="0" err="1"/>
              <a:t>дифенгідрамін</a:t>
            </a:r>
            <a:r>
              <a:rPr lang="ru-RU" dirty="0"/>
              <a:t> 12,5-25 мг в/в/ в/м/ перорально </a:t>
            </a:r>
          </a:p>
          <a:p>
            <a:r>
              <a:rPr lang="ru-RU" dirty="0"/>
              <a:t>д.	</a:t>
            </a:r>
            <a:r>
              <a:rPr lang="ru-RU" dirty="0" err="1"/>
              <a:t>ізопропіловии</a:t>
            </a:r>
            <a:r>
              <a:rPr lang="ru-RU" dirty="0"/>
              <a:t>̆ спирт (</a:t>
            </a:r>
            <a:r>
              <a:rPr lang="ru-RU" dirty="0" err="1"/>
              <a:t>ізопропанол</a:t>
            </a:r>
            <a:r>
              <a:rPr lang="ru-RU" dirty="0"/>
              <a:t>) - дозвольте </a:t>
            </a:r>
            <a:r>
              <a:rPr lang="ru-RU" dirty="0" err="1"/>
              <a:t>пацієнту</a:t>
            </a:r>
            <a:r>
              <a:rPr lang="ru-RU" dirty="0"/>
              <a:t> </a:t>
            </a:r>
            <a:r>
              <a:rPr lang="ru-RU" dirty="0" err="1"/>
              <a:t>вдихати</a:t>
            </a:r>
            <a:r>
              <a:rPr lang="ru-RU" dirty="0"/>
              <a:t> пари </a:t>
            </a:r>
            <a:r>
              <a:rPr lang="ru-RU" dirty="0" err="1"/>
              <a:t>ізопропілового</a:t>
            </a:r>
            <a:r>
              <a:rPr lang="ru-RU" dirty="0"/>
              <a:t> спирту з </a:t>
            </a:r>
            <a:r>
              <a:rPr lang="ru-RU" dirty="0" err="1"/>
              <a:t>серветки</a:t>
            </a:r>
            <a:r>
              <a:rPr lang="ru-RU" dirty="0"/>
              <a:t> три рази </a:t>
            </a:r>
            <a:r>
              <a:rPr lang="ru-RU" dirty="0" err="1"/>
              <a:t>кожні</a:t>
            </a:r>
            <a:r>
              <a:rPr lang="ru-RU" dirty="0"/>
              <a:t> 15 </a:t>
            </a:r>
            <a:r>
              <a:rPr lang="ru-RU" dirty="0" err="1"/>
              <a:t>хвилин</a:t>
            </a:r>
            <a:r>
              <a:rPr lang="ru-RU" dirty="0"/>
              <a:t>.</a:t>
            </a:r>
          </a:p>
          <a:p>
            <a:r>
              <a:rPr lang="ru-RU" dirty="0"/>
              <a:t>8. </a:t>
            </a:r>
            <a:r>
              <a:rPr lang="ru-RU" dirty="0" err="1"/>
              <a:t>Якщо</a:t>
            </a:r>
            <a:r>
              <a:rPr lang="ru-RU" dirty="0"/>
              <a:t> результат за шкалою </a:t>
            </a:r>
            <a:r>
              <a:rPr lang="ru-RU" dirty="0" err="1"/>
              <a:t>больових</a:t>
            </a:r>
            <a:r>
              <a:rPr lang="ru-RU" dirty="0"/>
              <a:t> </a:t>
            </a:r>
            <a:r>
              <a:rPr lang="ru-RU" dirty="0" err="1"/>
              <a:t>відчуттів</a:t>
            </a:r>
            <a:r>
              <a:rPr lang="ru-RU" dirty="0"/>
              <a:t> є </a:t>
            </a:r>
            <a:r>
              <a:rPr lang="ru-RU" dirty="0" err="1"/>
              <a:t>достатнім</a:t>
            </a:r>
            <a:r>
              <a:rPr lang="ru-RU" dirty="0"/>
              <a:t> і </a:t>
            </a:r>
            <a:r>
              <a:rPr lang="ru-RU" dirty="0" err="1"/>
              <a:t>життєві</a:t>
            </a:r>
            <a:r>
              <a:rPr lang="ru-RU" dirty="0"/>
              <a:t> </a:t>
            </a:r>
            <a:r>
              <a:rPr lang="ru-RU" dirty="0" err="1"/>
              <a:t>показники</a:t>
            </a:r>
            <a:r>
              <a:rPr lang="ru-RU" dirty="0"/>
              <a:t> в </a:t>
            </a:r>
            <a:r>
              <a:rPr lang="ru-RU" dirty="0" err="1"/>
              <a:t>нормі</a:t>
            </a:r>
            <a:r>
              <a:rPr lang="ru-RU" dirty="0"/>
              <a:t> - </a:t>
            </a:r>
            <a:r>
              <a:rPr lang="ru-RU" dirty="0" err="1"/>
              <a:t>ви</a:t>
            </a:r>
            <a:r>
              <a:rPr lang="ru-RU" dirty="0"/>
              <a:t> можете повторно ввести </a:t>
            </a:r>
            <a:r>
              <a:rPr lang="ru-RU" dirty="0" err="1"/>
              <a:t>знеболювальні</a:t>
            </a:r>
            <a:r>
              <a:rPr lang="ru-RU" dirty="0"/>
              <a:t> </a:t>
            </a:r>
            <a:r>
              <a:rPr lang="ru-RU" dirty="0" err="1"/>
              <a:t>препарати</a:t>
            </a:r>
            <a:r>
              <a:rPr lang="ru-RU" dirty="0"/>
              <a:t> (</a:t>
            </a:r>
            <a:r>
              <a:rPr lang="ru-RU" dirty="0" err="1"/>
              <a:t>крім</a:t>
            </a:r>
            <a:r>
              <a:rPr lang="ru-RU" dirty="0"/>
              <a:t> </a:t>
            </a:r>
            <a:r>
              <a:rPr lang="ru-RU" dirty="0" err="1"/>
              <a:t>Кеторолаку</a:t>
            </a:r>
            <a:r>
              <a:rPr lang="ru-RU" dirty="0"/>
              <a:t>) через 5 </a:t>
            </a:r>
            <a:r>
              <a:rPr lang="ru-RU" dirty="0" err="1"/>
              <a:t>хвилин</a:t>
            </a:r>
            <a:r>
              <a:rPr lang="ru-RU" dirty="0"/>
              <a:t>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введення</a:t>
            </a:r>
            <a:r>
              <a:rPr lang="ru-RU" dirty="0"/>
              <a:t> </a:t>
            </a:r>
            <a:r>
              <a:rPr lang="ru-RU" dirty="0" err="1"/>
              <a:t>попередньої</a:t>
            </a:r>
            <a:r>
              <a:rPr lang="ru-RU" dirty="0"/>
              <a:t> </a:t>
            </a:r>
            <a:r>
              <a:rPr lang="ru-RU" dirty="0" err="1"/>
              <a:t>дози</a:t>
            </a:r>
            <a:r>
              <a:rPr lang="ru-RU" dirty="0"/>
              <a:t>.</a:t>
            </a:r>
          </a:p>
          <a:p>
            <a:r>
              <a:rPr lang="ru-RU" dirty="0"/>
              <a:t>9. </a:t>
            </a:r>
            <a:r>
              <a:rPr lang="ru-RU" dirty="0" err="1"/>
              <a:t>Транспортуйте</a:t>
            </a:r>
            <a:r>
              <a:rPr lang="ru-RU" dirty="0"/>
              <a:t> в комфортному </a:t>
            </a:r>
            <a:r>
              <a:rPr lang="ru-RU" dirty="0" err="1"/>
              <a:t>положенні</a:t>
            </a:r>
            <a:r>
              <a:rPr lang="ru-RU" dirty="0"/>
              <a:t> та </a:t>
            </a:r>
            <a:r>
              <a:rPr lang="ru-RU" dirty="0" err="1"/>
              <a:t>періодично</a:t>
            </a:r>
            <a:r>
              <a:rPr lang="ru-RU" dirty="0"/>
              <a:t> </a:t>
            </a:r>
            <a:r>
              <a:rPr lang="ru-RU" dirty="0" err="1"/>
              <a:t>виконуйте</a:t>
            </a:r>
            <a:r>
              <a:rPr lang="ru-RU" dirty="0"/>
              <a:t> </a:t>
            </a:r>
            <a:r>
              <a:rPr lang="ru-RU" dirty="0" err="1"/>
              <a:t>повторний</a:t>
            </a:r>
            <a:r>
              <a:rPr lang="ru-RU" dirty="0"/>
              <a:t> </a:t>
            </a:r>
            <a:r>
              <a:rPr lang="ru-RU" dirty="0" err="1"/>
              <a:t>огляд</a:t>
            </a:r>
            <a:r>
              <a:rPr lang="ru-RU" dirty="0"/>
              <a:t>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0815134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D2A11A5-BBD8-C191-2D57-187F185731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812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B4C1798-1435-88BB-8B31-ABB26B7B70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51675" y="-1041401"/>
            <a:ext cx="8825658" cy="3329581"/>
          </a:xfrm>
        </p:spPr>
        <p:txBody>
          <a:bodyPr/>
          <a:lstStyle/>
          <a:p>
            <a:r>
              <a:rPr lang="uk-UA" dirty="0"/>
              <a:t>Дякую за увагу!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C7B702-3C1D-543D-1C3F-84CB170F1E1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66351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TM02836342[[fn=Ion]]</Template>
  <TotalTime>12</TotalTime>
  <Words>1423</Words>
  <Application>Microsoft Office PowerPoint</Application>
  <PresentationFormat>Widescreen</PresentationFormat>
  <Paragraphs>101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Century Gothic</vt:lpstr>
      <vt:lpstr>Wingdings 3</vt:lpstr>
      <vt:lpstr>Ion</vt:lpstr>
      <vt:lpstr>Клінічна класифікація болю. Невідкладна допомога в практиці сімейного лікаря при больовому синдромі – 2 год</vt:lpstr>
      <vt:lpstr>Мета заняття:</vt:lpstr>
      <vt:lpstr>Основні поняття:</vt:lpstr>
      <vt:lpstr>PowerPoint Presentation</vt:lpstr>
      <vt:lpstr>Біль, з яким найчастіше зустрічається в своїй практиці лікар загальної практики:  </vt:lpstr>
      <vt:lpstr>Види болю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НАДАННЯ НЕВІДКЛАДНОЇ ДОПОМОГИ ПРИ БОЛЬОВОМУ СИНДРОМІ</vt:lpstr>
      <vt:lpstr>PowerPoint Presentation</vt:lpstr>
      <vt:lpstr>PowerPoint Presentation</vt:lpstr>
      <vt:lpstr>Дякую за увагу!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Клінічна класифікація болю. Невідкладна допомога в практиці сімейного лікаря при больовому синдромі – 2 год</dc:title>
  <dc:creator>Елизавета Тулянцева</dc:creator>
  <cp:lastModifiedBy>Елизавета Тулянцева</cp:lastModifiedBy>
  <cp:revision>3</cp:revision>
  <dcterms:created xsi:type="dcterms:W3CDTF">2022-11-13T14:08:12Z</dcterms:created>
  <dcterms:modified xsi:type="dcterms:W3CDTF">2022-11-13T17:49:25Z</dcterms:modified>
</cp:coreProperties>
</file>