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87" r:id="rId5"/>
    <p:sldId id="288" r:id="rId6"/>
    <p:sldId id="28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0259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579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3562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635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621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501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89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221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9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155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77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2A5D8BF-9876-425A-AE2F-89E484B0101E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9458DF5-D992-432C-9251-E0A9E71BF61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96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err="1"/>
              <a:t>Програма</a:t>
            </a:r>
            <a:r>
              <a:rPr lang="ru-RU" sz="2800" dirty="0"/>
              <a:t> </a:t>
            </a:r>
            <a:r>
              <a:rPr lang="ru-RU" sz="2800" dirty="0" err="1"/>
              <a:t>ведення</a:t>
            </a:r>
            <a:r>
              <a:rPr lang="ru-RU" sz="2800" dirty="0"/>
              <a:t> </a:t>
            </a:r>
            <a:r>
              <a:rPr lang="ru-RU" sz="2800" dirty="0" err="1"/>
              <a:t>пацієнтів</a:t>
            </a:r>
            <a:r>
              <a:rPr lang="ru-RU" sz="2800" dirty="0"/>
              <a:t> </a:t>
            </a:r>
            <a:r>
              <a:rPr lang="ru-RU" sz="2800" dirty="0" err="1"/>
              <a:t>зі</a:t>
            </a:r>
            <a:r>
              <a:rPr lang="ru-RU" sz="2800" dirty="0"/>
              <a:t> </a:t>
            </a:r>
            <a:r>
              <a:rPr lang="ru-RU" sz="2800" dirty="0" err="1"/>
              <a:t>скаргами</a:t>
            </a:r>
            <a:r>
              <a:rPr lang="ru-RU" sz="2800" dirty="0"/>
              <a:t> на </a:t>
            </a:r>
            <a:r>
              <a:rPr lang="ru-RU" sz="2800" dirty="0" err="1"/>
              <a:t>біль</a:t>
            </a:r>
            <a:r>
              <a:rPr lang="ru-RU" sz="2800" dirty="0"/>
              <a:t> у </a:t>
            </a:r>
            <a:r>
              <a:rPr lang="ru-RU" sz="2800" dirty="0" err="1"/>
              <a:t>шиї</a:t>
            </a:r>
            <a:r>
              <a:rPr lang="ru-RU" sz="2800" dirty="0"/>
              <a:t> та </a:t>
            </a:r>
            <a:r>
              <a:rPr lang="ru-RU" sz="2800" dirty="0" err="1"/>
              <a:t>спині</a:t>
            </a:r>
            <a:r>
              <a:rPr lang="ru-RU" sz="2800" dirty="0"/>
              <a:t> – 2 год</a:t>
            </a:r>
            <a:br>
              <a:rPr lang="ru-RU" sz="2800" dirty="0"/>
            </a:br>
            <a:r>
              <a:rPr lang="ru-RU" sz="2800" dirty="0" err="1"/>
              <a:t>Диференційна</a:t>
            </a:r>
            <a:r>
              <a:rPr lang="ru-RU" sz="2800" dirty="0"/>
              <a:t> </a:t>
            </a:r>
            <a:r>
              <a:rPr lang="ru-RU" sz="2800" dirty="0" err="1"/>
              <a:t>діагностика</a:t>
            </a:r>
            <a:r>
              <a:rPr lang="ru-RU" sz="2800" dirty="0"/>
              <a:t>. </a:t>
            </a:r>
            <a:r>
              <a:rPr lang="ru-RU" sz="2800" dirty="0" err="1"/>
              <a:t>Больовий</a:t>
            </a:r>
            <a:r>
              <a:rPr lang="ru-RU" sz="2800" dirty="0"/>
              <a:t> синдром </a:t>
            </a:r>
            <a:r>
              <a:rPr lang="ru-RU" sz="2800" dirty="0" err="1"/>
              <a:t>пов’язаний</a:t>
            </a:r>
            <a:r>
              <a:rPr lang="ru-RU" sz="2800" dirty="0"/>
              <a:t> з </a:t>
            </a:r>
            <a:r>
              <a:rPr lang="ru-RU" sz="2800" dirty="0" err="1"/>
              <a:t>патологією</a:t>
            </a:r>
            <a:r>
              <a:rPr lang="ru-RU" sz="2800" dirty="0"/>
              <a:t> хребта, </a:t>
            </a:r>
            <a:r>
              <a:rPr lang="ru-RU" sz="2800" dirty="0" err="1"/>
              <a:t>програма</a:t>
            </a:r>
            <a:r>
              <a:rPr lang="ru-RU" sz="2800" dirty="0"/>
              <a:t> </a:t>
            </a:r>
            <a:r>
              <a:rPr lang="ru-RU" sz="2800" dirty="0" err="1"/>
              <a:t>ведення</a:t>
            </a:r>
            <a:r>
              <a:rPr lang="ru-RU" sz="2800" dirty="0"/>
              <a:t> </a:t>
            </a:r>
            <a:r>
              <a:rPr lang="ru-RU" sz="2800" dirty="0" err="1"/>
              <a:t>пацієнтів</a:t>
            </a:r>
            <a:r>
              <a:rPr lang="ru-RU" sz="2800" dirty="0"/>
              <a:t> – 2 год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err="1"/>
              <a:t>Одеський</a:t>
            </a:r>
            <a:r>
              <a:rPr lang="ru-RU" dirty="0"/>
              <a:t> </a:t>
            </a:r>
            <a:r>
              <a:rPr lang="ru-RU" dirty="0" err="1"/>
              <a:t>національний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університет</a:t>
            </a:r>
            <a:endParaRPr lang="ru-RU" dirty="0"/>
          </a:p>
          <a:p>
            <a:pPr algn="ctr"/>
            <a:r>
              <a:rPr lang="ru-RU" dirty="0"/>
              <a:t>Кафедра </a:t>
            </a:r>
            <a:r>
              <a:rPr lang="ru-RU" dirty="0" err="1"/>
              <a:t>сімейної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та </a:t>
            </a:r>
            <a:r>
              <a:rPr lang="ru-RU" dirty="0" err="1"/>
              <a:t>поліклінічної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4730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Мета заняття: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err="1"/>
              <a:t>Набуття</a:t>
            </a:r>
            <a:r>
              <a:rPr lang="ru-RU" dirty="0"/>
              <a:t> студентом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болю у </a:t>
            </a:r>
            <a:r>
              <a:rPr lang="ru-RU" dirty="0" err="1"/>
              <a:t>шиї</a:t>
            </a:r>
            <a:r>
              <a:rPr lang="ru-RU" dirty="0"/>
              <a:t> та </a:t>
            </a:r>
            <a:r>
              <a:rPr lang="ru-RU" dirty="0" err="1"/>
              <a:t>спині</a:t>
            </a:r>
            <a:r>
              <a:rPr lang="ru-RU" dirty="0"/>
              <a:t> та </a:t>
            </a:r>
            <a:r>
              <a:rPr lang="ru-RU" dirty="0" err="1"/>
              <a:t>больового</a:t>
            </a:r>
            <a:r>
              <a:rPr lang="ru-RU" dirty="0"/>
              <a:t> синдрому, </a:t>
            </a:r>
            <a:r>
              <a:rPr lang="ru-RU" dirty="0" err="1"/>
              <a:t>пов’язаному</a:t>
            </a:r>
            <a:r>
              <a:rPr lang="ru-RU" dirty="0"/>
              <a:t> з </a:t>
            </a:r>
            <a:r>
              <a:rPr lang="ru-RU" dirty="0" err="1"/>
              <a:t>патологією</a:t>
            </a:r>
            <a:r>
              <a:rPr lang="ru-RU" dirty="0"/>
              <a:t> хребта. </a:t>
            </a:r>
            <a:r>
              <a:rPr lang="ru-RU" dirty="0" err="1"/>
              <a:t>Набуття</a:t>
            </a:r>
            <a:r>
              <a:rPr lang="ru-RU" dirty="0"/>
              <a:t> </a:t>
            </a:r>
            <a:r>
              <a:rPr lang="ru-RU" dirty="0" err="1"/>
              <a:t>вмінь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болем</a:t>
            </a:r>
            <a:r>
              <a:rPr lang="ru-RU" dirty="0"/>
              <a:t> </a:t>
            </a:r>
            <a:r>
              <a:rPr lang="ru-RU" dirty="0" err="1"/>
              <a:t>шиї</a:t>
            </a:r>
            <a:r>
              <a:rPr lang="ru-RU" dirty="0"/>
              <a:t> та </a:t>
            </a:r>
            <a:r>
              <a:rPr lang="ru-RU" dirty="0" err="1"/>
              <a:t>спини</a:t>
            </a:r>
            <a:r>
              <a:rPr lang="ru-RU" dirty="0"/>
              <a:t>, з </a:t>
            </a:r>
            <a:r>
              <a:rPr lang="ru-RU" dirty="0" err="1"/>
              <a:t>патологією</a:t>
            </a:r>
            <a:r>
              <a:rPr lang="ru-RU" dirty="0"/>
              <a:t> хребта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больовим</a:t>
            </a:r>
            <a:r>
              <a:rPr lang="ru-RU" dirty="0"/>
              <a:t> синдромом.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/>
              <a:t>Набуття</a:t>
            </a:r>
            <a:r>
              <a:rPr lang="ru-RU" dirty="0"/>
              <a:t> студентом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болю, </a:t>
            </a:r>
            <a:r>
              <a:rPr lang="ru-RU" dirty="0" err="1"/>
              <a:t>пов’язаному</a:t>
            </a:r>
            <a:r>
              <a:rPr lang="ru-RU" dirty="0"/>
              <a:t> з </a:t>
            </a:r>
            <a:r>
              <a:rPr lang="ru-RU" dirty="0" err="1"/>
              <a:t>патологією</a:t>
            </a:r>
            <a:r>
              <a:rPr lang="ru-RU" dirty="0"/>
              <a:t> хребта. </a:t>
            </a:r>
            <a:r>
              <a:rPr lang="ru-RU" dirty="0" err="1"/>
              <a:t>Набуття</a:t>
            </a:r>
            <a:r>
              <a:rPr lang="ru-RU" dirty="0"/>
              <a:t> </a:t>
            </a:r>
            <a:r>
              <a:rPr lang="ru-RU" dirty="0" err="1"/>
              <a:t>вмінь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патологією</a:t>
            </a:r>
            <a:r>
              <a:rPr lang="ru-RU" dirty="0"/>
              <a:t> хребта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больовим</a:t>
            </a:r>
            <a:r>
              <a:rPr lang="ru-RU" dirty="0"/>
              <a:t> синдромом.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6312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Основні поняття: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Причини болю у </a:t>
            </a:r>
            <a:r>
              <a:rPr lang="ru-RU" dirty="0" err="1"/>
              <a:t>спині</a:t>
            </a:r>
            <a:r>
              <a:rPr lang="ru-RU" dirty="0"/>
              <a:t>. </a:t>
            </a:r>
            <a:r>
              <a:rPr lang="ru-RU" dirty="0" err="1"/>
              <a:t>Патології</a:t>
            </a:r>
            <a:r>
              <a:rPr lang="ru-RU" dirty="0"/>
              <a:t> хребта, при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больовий</a:t>
            </a:r>
            <a:r>
              <a:rPr lang="ru-RU" dirty="0"/>
              <a:t> синдром. </a:t>
            </a:r>
            <a:r>
              <a:rPr lang="ru-RU" dirty="0" err="1"/>
              <a:t>Деформації</a:t>
            </a:r>
            <a:r>
              <a:rPr lang="ru-RU" dirty="0"/>
              <a:t> хребта.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болем</a:t>
            </a:r>
            <a:r>
              <a:rPr lang="ru-RU" dirty="0"/>
              <a:t> у </a:t>
            </a:r>
            <a:r>
              <a:rPr lang="ru-RU" dirty="0" err="1"/>
              <a:t>шиї</a:t>
            </a:r>
            <a:r>
              <a:rPr lang="ru-RU" dirty="0"/>
              <a:t> та </a:t>
            </a:r>
            <a:r>
              <a:rPr lang="ru-RU" dirty="0" err="1"/>
              <a:t>спині</a:t>
            </a:r>
            <a:r>
              <a:rPr lang="ru-RU" dirty="0"/>
              <a:t>, з </a:t>
            </a:r>
            <a:r>
              <a:rPr lang="ru-RU" dirty="0" err="1"/>
              <a:t>патологією</a:t>
            </a:r>
            <a:r>
              <a:rPr lang="ru-RU" dirty="0"/>
              <a:t> хребта.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болем</a:t>
            </a:r>
            <a:r>
              <a:rPr lang="ru-RU" dirty="0"/>
              <a:t> у </a:t>
            </a:r>
            <a:r>
              <a:rPr lang="ru-RU" dirty="0" err="1"/>
              <a:t>шиї</a:t>
            </a:r>
            <a:r>
              <a:rPr lang="ru-RU" dirty="0"/>
              <a:t>, з </a:t>
            </a:r>
            <a:r>
              <a:rPr lang="ru-RU" dirty="0" err="1"/>
              <a:t>болем</a:t>
            </a:r>
            <a:r>
              <a:rPr lang="ru-RU" dirty="0"/>
              <a:t> у </a:t>
            </a:r>
            <a:r>
              <a:rPr lang="ru-RU" dirty="0" err="1"/>
              <a:t>спині</a:t>
            </a:r>
            <a:r>
              <a:rPr lang="ru-RU" dirty="0"/>
              <a:t>, з </a:t>
            </a:r>
            <a:r>
              <a:rPr lang="ru-RU" dirty="0" err="1"/>
              <a:t>болем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 хребта.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Причини болю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 хребта. Причини болю у </a:t>
            </a:r>
            <a:r>
              <a:rPr lang="ru-RU" dirty="0" err="1"/>
              <a:t>спині</a:t>
            </a:r>
            <a:r>
              <a:rPr lang="ru-RU" dirty="0"/>
              <a:t>. </a:t>
            </a:r>
            <a:r>
              <a:rPr lang="ru-RU" dirty="0" err="1"/>
              <a:t>Патології</a:t>
            </a:r>
            <a:r>
              <a:rPr lang="ru-RU" dirty="0"/>
              <a:t> хребта, при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больовий</a:t>
            </a:r>
            <a:r>
              <a:rPr lang="ru-RU" dirty="0"/>
              <a:t> синдром. </a:t>
            </a:r>
            <a:r>
              <a:rPr lang="ru-RU" dirty="0" err="1"/>
              <a:t>Деформації</a:t>
            </a:r>
            <a:r>
              <a:rPr lang="ru-RU" dirty="0"/>
              <a:t> хребта.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болем</a:t>
            </a:r>
            <a:r>
              <a:rPr lang="ru-RU" dirty="0"/>
              <a:t> з </a:t>
            </a:r>
            <a:r>
              <a:rPr lang="ru-RU" dirty="0" err="1"/>
              <a:t>патологією</a:t>
            </a:r>
            <a:r>
              <a:rPr lang="ru-RU" dirty="0"/>
              <a:t> хребта.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болем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 хребта.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3050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extBox 1048621"/>
          <p:cNvSpPr txBox="1"/>
          <p:nvPr/>
        </p:nvSpPr>
        <p:spPr>
          <a:xfrm>
            <a:off x="495692" y="1132840"/>
            <a:ext cx="11622611" cy="224676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500" b="1" i="1" dirty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Біль</a:t>
            </a:r>
            <a:r>
              <a:rPr lang="en-US" altLang="en-US" sz="3500" b="1" i="1" dirty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uk-UA" altLang="en-US" sz="3500" b="1" i="1" dirty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у</a:t>
            </a:r>
            <a:r>
              <a:rPr lang="en-US" altLang="en-US" sz="3500" b="1" i="1" dirty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uk-UA" altLang="en-US" sz="3500" b="1" i="1" dirty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попереку</a:t>
            </a:r>
            <a:r>
              <a:rPr lang="en-US" altLang="en-US" sz="3500" dirty="0"/>
              <a:t> (</a:t>
            </a:r>
            <a:r>
              <a:rPr lang="uk-UA" altLang="en-US" sz="3500" dirty="0"/>
              <a:t>біль</a:t>
            </a:r>
            <a:r>
              <a:rPr lang="en-US" altLang="en-US" sz="3500" dirty="0"/>
              <a:t> </a:t>
            </a:r>
            <a:r>
              <a:rPr lang="uk-UA" altLang="en-US" sz="3500" dirty="0"/>
              <a:t>в</a:t>
            </a:r>
            <a:r>
              <a:rPr lang="en-US" altLang="en-US" sz="3500" dirty="0"/>
              <a:t> </a:t>
            </a:r>
            <a:r>
              <a:rPr lang="uk-UA" altLang="en-US" sz="3500" dirty="0"/>
              <a:t>нижній</a:t>
            </a:r>
            <a:r>
              <a:rPr lang="en-US" altLang="en-US" sz="3500" dirty="0"/>
              <a:t> </a:t>
            </a:r>
            <a:r>
              <a:rPr lang="uk-UA" altLang="en-US" sz="3500" dirty="0"/>
              <a:t>частині</a:t>
            </a:r>
            <a:r>
              <a:rPr lang="en-US" altLang="en-US" sz="3500" dirty="0"/>
              <a:t> </a:t>
            </a:r>
            <a:r>
              <a:rPr lang="uk-UA" altLang="en-US" sz="3500" dirty="0"/>
              <a:t>спини</a:t>
            </a:r>
            <a:r>
              <a:rPr lang="en-US" altLang="en-US" sz="3500" dirty="0"/>
              <a:t> - </a:t>
            </a:r>
            <a:r>
              <a:rPr lang="uk-UA" altLang="en-US" sz="3500" dirty="0"/>
              <a:t>БНС</a:t>
            </a:r>
            <a:r>
              <a:rPr lang="en-US" altLang="en-US" sz="3500" dirty="0"/>
              <a:t>)- </a:t>
            </a:r>
            <a:r>
              <a:rPr lang="uk-UA" altLang="en-US" sz="3500" dirty="0"/>
              <a:t>будь-які больові відчуття, що локалізуються між реберними кутами і сідничними складками та можуть іррадіювати у ділянку нижніх кінцівок.</a:t>
            </a:r>
            <a:endParaRPr lang="uk-UA" sz="3500" dirty="0"/>
          </a:p>
        </p:txBody>
      </p:sp>
      <p:sp>
        <p:nvSpPr>
          <p:cNvPr id="1048623" name="TextBox 1048622"/>
          <p:cNvSpPr txBox="1"/>
          <p:nvPr/>
        </p:nvSpPr>
        <p:spPr>
          <a:xfrm>
            <a:off x="495692" y="3363707"/>
            <a:ext cx="11432885" cy="2677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dirty="0"/>
              <a:t>Як правило, перший епізод трапляється у віці 20-40 років. За інтенсивністю біль варіює від помірного, що не викликає виражених порушень якості життя, до важкого, який може спричиняти тривожні і депресивні розлади.</a:t>
            </a:r>
            <a:endParaRPr lang="uk-UA" sz="2800" dirty="0"/>
          </a:p>
          <a:p>
            <a:r>
              <a:rPr lang="uk-UA" altLang="en-US" sz="2800" dirty="0"/>
              <a:t>За міжнародною статистикою, сімейний лікар консультує як мінімум одного хворого з БНС на тиждень. 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5850878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extBox 1048627"/>
          <p:cNvSpPr txBox="1"/>
          <p:nvPr/>
        </p:nvSpPr>
        <p:spPr>
          <a:xfrm>
            <a:off x="242716" y="692150"/>
            <a:ext cx="9666631" cy="418576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800" dirty="0"/>
              <a:t>Біль у попереку свідчить про наявність серйозної проблеми зі здоров'ям лише у 1-2% випадків. На наявність серйозної проблеми хребта </a:t>
            </a:r>
            <a:endParaRPr lang="uk-UA" sz="3800" dirty="0"/>
          </a:p>
          <a:p>
            <a:r>
              <a:rPr lang="uk-UA" altLang="en-US" sz="3800" dirty="0"/>
              <a:t>вказують відповідні </a:t>
            </a:r>
            <a:endParaRPr lang="uk-UA" sz="3800" dirty="0"/>
          </a:p>
          <a:p>
            <a:r>
              <a:rPr lang="uk-UA" altLang="en-US" sz="3800" dirty="0"/>
              <a:t>симптоми, своєрідні</a:t>
            </a:r>
            <a:endParaRPr lang="uk-UA" sz="3800" dirty="0"/>
          </a:p>
          <a:p>
            <a:r>
              <a:rPr lang="uk-UA" altLang="en-US" sz="3800" dirty="0"/>
              <a:t> «червоні прапорці».  </a:t>
            </a:r>
            <a:endParaRPr lang="uk-UA" sz="3800" dirty="0"/>
          </a:p>
        </p:txBody>
      </p:sp>
      <p:pic>
        <p:nvPicPr>
          <p:cNvPr id="2097199" name="Picture 209719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157339" y="2487340"/>
            <a:ext cx="7089863" cy="440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02175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97156" name="Picture 209715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85869" y="0"/>
            <a:ext cx="10705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50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extBox 1048634"/>
          <p:cNvSpPr txBox="1"/>
          <p:nvPr/>
        </p:nvSpPr>
        <p:spPr>
          <a:xfrm>
            <a:off x="3687748" y="92709"/>
            <a:ext cx="4000000" cy="5994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500" b="1">
                <a:solidFill>
                  <a:srgbClr val="FFFFFF"/>
                </a:solidFill>
              </a:rPr>
              <a:t>Класифікація</a:t>
            </a:r>
            <a:endParaRPr lang="uk-UA" sz="3500" b="1">
              <a:solidFill>
                <a:srgbClr val="FFFFFF"/>
              </a:solidFill>
            </a:endParaRPr>
          </a:p>
        </p:txBody>
      </p:sp>
      <p:sp>
        <p:nvSpPr>
          <p:cNvPr id="1048636" name="TextBox 1048635"/>
          <p:cNvSpPr txBox="1"/>
          <p:nvPr/>
        </p:nvSpPr>
        <p:spPr>
          <a:xfrm>
            <a:off x="296570" y="692149"/>
            <a:ext cx="11778976" cy="507831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700" dirty="0"/>
              <a:t>За тривалістю виділяють гострий (від 4 до 12 </a:t>
            </a:r>
            <a:r>
              <a:rPr lang="uk-UA" altLang="en-US" sz="2700" dirty="0" err="1"/>
              <a:t>тиж</a:t>
            </a:r>
            <a:r>
              <a:rPr lang="uk-UA" altLang="en-US" sz="2700" dirty="0"/>
              <a:t>) та хронічний біль (≥3 міс).</a:t>
            </a:r>
            <a:endParaRPr lang="uk-UA" sz="2700" dirty="0"/>
          </a:p>
          <a:p>
            <a:endParaRPr lang="uk-UA" sz="2700" dirty="0"/>
          </a:p>
          <a:p>
            <a:r>
              <a:rPr lang="uk-UA" altLang="en-US" sz="2700" dirty="0"/>
              <a:t>При консультуванні пацієнта з БНС сімейний лікар повинен провести первинний огляд та детальний збір анамнезу захворювання і життя з метою віднесення кожного випадку до однієї з наступних ­категорій:</a:t>
            </a:r>
            <a:endParaRPr lang="uk-UA" sz="2700" dirty="0"/>
          </a:p>
          <a:p>
            <a:r>
              <a:rPr lang="uk-UA" altLang="en-US" sz="2700" dirty="0"/>
              <a:t>• неспецифічний біль у спині;</a:t>
            </a:r>
            <a:endParaRPr lang="uk-UA" sz="2700" dirty="0"/>
          </a:p>
          <a:p>
            <a:r>
              <a:rPr lang="uk-UA" altLang="en-US" sz="2700" dirty="0"/>
              <a:t>• біль, пов’язаний з </a:t>
            </a:r>
            <a:r>
              <a:rPr lang="uk-UA" altLang="en-US" sz="2700" dirty="0" err="1"/>
              <a:t>радикулопатією</a:t>
            </a:r>
            <a:r>
              <a:rPr lang="uk-UA" altLang="en-US" sz="2700" dirty="0"/>
              <a:t> або стенозом хребтового каналу, ішіас;</a:t>
            </a:r>
            <a:endParaRPr lang="uk-UA" sz="2700" dirty="0"/>
          </a:p>
          <a:p>
            <a:r>
              <a:rPr lang="uk-UA" altLang="en-US" sz="2700" dirty="0"/>
              <a:t>• біль у спині </a:t>
            </a:r>
            <a:r>
              <a:rPr lang="uk-UA" altLang="en-US" sz="2700" dirty="0" err="1"/>
              <a:t>невертеброгенного</a:t>
            </a:r>
            <a:r>
              <a:rPr lang="uk-UA" altLang="en-US" sz="2700" dirty="0"/>
              <a:t> характеру;</a:t>
            </a:r>
            <a:endParaRPr lang="uk-UA" sz="2700" dirty="0"/>
          </a:p>
          <a:p>
            <a:r>
              <a:rPr lang="uk-UA" altLang="en-US" sz="2700" dirty="0"/>
              <a:t>• біль, пов’язаний зі специфічними проблемами з боку хребта.</a:t>
            </a:r>
            <a:endParaRPr lang="uk-UA" sz="2700" dirty="0"/>
          </a:p>
          <a:p>
            <a:endParaRPr lang="uk-UA" sz="2700" dirty="0"/>
          </a:p>
          <a:p>
            <a:r>
              <a:rPr lang="uk-UA" altLang="en-US" sz="2700" dirty="0"/>
              <a:t>Специфічні порушення з боку хребта – ​</a:t>
            </a:r>
            <a:r>
              <a:rPr lang="uk-UA" altLang="en-US" sz="2700" dirty="0" err="1"/>
              <a:t>міжхребцеві</a:t>
            </a:r>
            <a:r>
              <a:rPr lang="uk-UA" altLang="en-US" sz="2700" dirty="0"/>
              <a:t> грижі, спондильоз, </a:t>
            </a:r>
            <a:r>
              <a:rPr lang="uk-UA" altLang="en-US" sz="2700" dirty="0" err="1"/>
              <a:t>спондилолістез</a:t>
            </a:r>
            <a:r>
              <a:rPr lang="uk-UA" altLang="en-US" sz="2700" dirty="0"/>
              <a:t>, спондилоартрит.</a:t>
            </a:r>
            <a:endParaRPr lang="uk-UA" sz="2700" dirty="0"/>
          </a:p>
        </p:txBody>
      </p:sp>
    </p:spTree>
    <p:extLst>
      <p:ext uri="{BB962C8B-B14F-4D97-AF65-F5344CB8AC3E}">
        <p14:creationId xmlns:p14="http://schemas.microsoft.com/office/powerpoint/2010/main" val="393156793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extBox 1048640"/>
          <p:cNvSpPr txBox="1"/>
          <p:nvPr/>
        </p:nvSpPr>
        <p:spPr>
          <a:xfrm>
            <a:off x="354954" y="75247"/>
            <a:ext cx="9867653" cy="48320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dirty="0"/>
              <a:t>Неспецифічний біль визначається як біль у спині без виражених ознак серйозних захворювань (травма, інфекція, пухлина, синдром кінського хвоста), нев­рологічних розладів (</a:t>
            </a:r>
            <a:r>
              <a:rPr lang="uk-UA" altLang="en-US" sz="2800" dirty="0" err="1"/>
              <a:t>радикулопатія</a:t>
            </a:r>
            <a:r>
              <a:rPr lang="uk-UA" altLang="en-US" sz="2800" dirty="0"/>
              <a:t>, стеноз хребтового каналу) або інших специфічних порушень з боку хребта (</a:t>
            </a:r>
            <a:r>
              <a:rPr lang="uk-UA" altLang="en-US" sz="2800" dirty="0" err="1"/>
              <a:t>анкілозивний</a:t>
            </a:r>
            <a:r>
              <a:rPr lang="uk-UA" altLang="en-US" sz="2800" dirty="0"/>
              <a:t> спондиліт, перелом хребця); слід враховувати, що дегенеративні зміни в поперековому відділі хребта, які часто виявляються при обстеженні (остеохондроз), </a:t>
            </a:r>
            <a:endParaRPr lang="uk-UA" sz="2800" dirty="0"/>
          </a:p>
          <a:p>
            <a:r>
              <a:rPr lang="uk-UA" altLang="en-US" sz="2800" dirty="0"/>
              <a:t>трактуються саме як </a:t>
            </a:r>
            <a:endParaRPr lang="uk-UA" sz="2800" dirty="0"/>
          </a:p>
          <a:p>
            <a:r>
              <a:rPr lang="uk-UA" altLang="en-US" sz="2800" dirty="0"/>
              <a:t>неспецифічні, оскільки слабко </a:t>
            </a:r>
            <a:endParaRPr lang="uk-UA" sz="2800" dirty="0"/>
          </a:p>
          <a:p>
            <a:r>
              <a:rPr lang="uk-UA" altLang="en-US" sz="2800" dirty="0"/>
              <a:t>корелюють із клінічними проявами.</a:t>
            </a:r>
            <a:endParaRPr lang="uk-UA" sz="2800" dirty="0"/>
          </a:p>
        </p:txBody>
      </p:sp>
      <p:pic>
        <p:nvPicPr>
          <p:cNvPr id="2097200" name="Picture 209719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816479" y="3478966"/>
            <a:ext cx="5835833" cy="332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0820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2" name="Picture 209720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107238" y="2200879"/>
            <a:ext cx="5239951" cy="4064982"/>
          </a:xfrm>
          <a:prstGeom prst="rect">
            <a:avLst/>
          </a:prstGeom>
        </p:spPr>
      </p:pic>
      <p:sp>
        <p:nvSpPr>
          <p:cNvPr id="1048646" name="TextBox 1048645"/>
          <p:cNvSpPr txBox="1"/>
          <p:nvPr/>
        </p:nvSpPr>
        <p:spPr>
          <a:xfrm>
            <a:off x="158572" y="392621"/>
            <a:ext cx="10972722" cy="56938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b="1" dirty="0" err="1"/>
              <a:t>Радикулопатія</a:t>
            </a:r>
            <a:r>
              <a:rPr lang="uk-UA" altLang="en-US" sz="2800" dirty="0"/>
              <a:t> – ​дисфункція нервового корінця, яка супроводжується болем, сенсорними порушеннями, слабкістю/ослабленням глибоких сухожильних рефлексів.</a:t>
            </a:r>
            <a:endParaRPr lang="uk-UA" sz="2800" dirty="0"/>
          </a:p>
          <a:p>
            <a:r>
              <a:rPr lang="uk-UA" altLang="en-US" sz="2800" b="1" dirty="0"/>
              <a:t>Стеноз хребтового каналу </a:t>
            </a:r>
            <a:r>
              <a:rPr lang="uk-UA" altLang="en-US" sz="2800" dirty="0"/>
              <a:t>– ​звуження </a:t>
            </a:r>
            <a:endParaRPr lang="uk-UA" sz="2800" dirty="0"/>
          </a:p>
          <a:p>
            <a:r>
              <a:rPr lang="uk-UA" altLang="en-US" sz="2800" dirty="0"/>
              <a:t>хребтового каналу, яке може </a:t>
            </a:r>
            <a:endParaRPr lang="uk-UA" sz="2800" dirty="0"/>
          </a:p>
          <a:p>
            <a:r>
              <a:rPr lang="uk-UA" altLang="en-US" sz="2800" dirty="0"/>
              <a:t>призвести до ущемлення кінського </a:t>
            </a:r>
            <a:endParaRPr lang="uk-UA" sz="2800" dirty="0"/>
          </a:p>
          <a:p>
            <a:r>
              <a:rPr lang="uk-UA" altLang="en-US" sz="2800" dirty="0"/>
              <a:t>хвоста і відповідних корінців.</a:t>
            </a:r>
            <a:endParaRPr lang="uk-UA" sz="2800" dirty="0"/>
          </a:p>
          <a:p>
            <a:r>
              <a:rPr lang="uk-UA" altLang="en-US" sz="2800" b="1" dirty="0"/>
              <a:t>Ішіас</a:t>
            </a:r>
            <a:r>
              <a:rPr lang="uk-UA" altLang="en-US" sz="2800" dirty="0"/>
              <a:t> – ​іррадіація болю в нижні </a:t>
            </a:r>
            <a:endParaRPr lang="uk-UA" sz="2800" dirty="0"/>
          </a:p>
          <a:p>
            <a:r>
              <a:rPr lang="uk-UA" altLang="en-US" sz="2800" dirty="0"/>
              <a:t>кінцівки (нижче коліна, по ходу </a:t>
            </a:r>
            <a:endParaRPr lang="uk-UA" sz="2800" dirty="0"/>
          </a:p>
          <a:p>
            <a:r>
              <a:rPr lang="uk-UA" altLang="en-US" sz="2800" dirty="0"/>
              <a:t>сідничного </a:t>
            </a:r>
            <a:r>
              <a:rPr lang="uk-UA" altLang="en-US" sz="2800" dirty="0" err="1"/>
              <a:t>нерва</a:t>
            </a:r>
            <a:r>
              <a:rPr lang="uk-UA" altLang="en-US" sz="2800" dirty="0"/>
              <a:t> в результаті його</a:t>
            </a:r>
            <a:endParaRPr lang="uk-UA" sz="2800" dirty="0"/>
          </a:p>
          <a:p>
            <a:r>
              <a:rPr lang="uk-UA" altLang="en-US" sz="2800" dirty="0"/>
              <a:t> стискання в результаті набряку та </a:t>
            </a:r>
            <a:endParaRPr lang="uk-UA" sz="2800" dirty="0"/>
          </a:p>
          <a:p>
            <a:r>
              <a:rPr lang="uk-UA" altLang="en-US" sz="2800" dirty="0"/>
              <a:t>запалення). Ішіас найчастіше є </a:t>
            </a:r>
            <a:endParaRPr lang="uk-UA" sz="2800" dirty="0"/>
          </a:p>
          <a:p>
            <a:r>
              <a:rPr lang="uk-UA" altLang="en-US" sz="2800" dirty="0"/>
              <a:t>симптомом </a:t>
            </a:r>
            <a:r>
              <a:rPr lang="uk-UA" altLang="en-US" sz="2800" dirty="0" err="1"/>
              <a:t>радикулопатії</a:t>
            </a:r>
            <a:r>
              <a:rPr lang="uk-UA" altLang="en-US" sz="2800" dirty="0"/>
              <a:t> поперекового відділу хребта.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66853577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extBox 1048650"/>
          <p:cNvSpPr txBox="1"/>
          <p:nvPr/>
        </p:nvSpPr>
        <p:spPr>
          <a:xfrm>
            <a:off x="3782423" y="347980"/>
            <a:ext cx="4000000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4000" b="1" dirty="0"/>
              <a:t>Діагностика</a:t>
            </a:r>
            <a:endParaRPr lang="uk-UA" sz="4000" b="1" dirty="0"/>
          </a:p>
        </p:txBody>
      </p:sp>
      <p:sp>
        <p:nvSpPr>
          <p:cNvPr id="1048652" name="TextBox 1048651"/>
          <p:cNvSpPr txBox="1"/>
          <p:nvPr/>
        </p:nvSpPr>
        <p:spPr>
          <a:xfrm>
            <a:off x="310827" y="805180"/>
            <a:ext cx="10943192" cy="52476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600" b="1" u="sng" dirty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Анамнез</a:t>
            </a:r>
            <a:endParaRPr lang="uk-UA" sz="2600" b="1" u="sng" dirty="0">
              <a:effectLst>
                <a:outerShdw blurRad="38100" dist="38100" dir="2700000" algn="br" rotWithShape="0">
                  <a:srgbClr val="000000"/>
                </a:outerShdw>
              </a:effectLst>
            </a:endParaRPr>
          </a:p>
          <a:p>
            <a:r>
              <a:rPr lang="uk-UA" altLang="en-US" sz="2500" dirty="0"/>
              <a:t>Надзвичайно важливе значення для подальшого лікування пацієнта з БНС мають детальний збір анамнезу та </a:t>
            </a:r>
            <a:r>
              <a:rPr lang="uk-UA" altLang="en-US" sz="2500" dirty="0" err="1"/>
              <a:t>фізикальний</a:t>
            </a:r>
            <a:r>
              <a:rPr lang="uk-UA" altLang="en-US" sz="2500" dirty="0"/>
              <a:t> огляд як при першому епізоді болю, так і при рецидивах. При хронічному больовому синдромі необхідно звернути увагу на добовий ритм болю, пам’ятаючи про те, що його запальний характер (посилюється в стані спокою, в ранні передранкові години), особливо в молодих чоловіків, може свідчити про спондилоартрит, лікування якого вимагає обов’язкового консультування ­ревматологом.</a:t>
            </a:r>
            <a:endParaRPr lang="uk-UA" sz="2500" dirty="0"/>
          </a:p>
          <a:p>
            <a:r>
              <a:rPr lang="uk-UA" altLang="en-US" sz="2500" dirty="0"/>
              <a:t>Збір анамнезу у хворого з БНС обов’язково повинен включати запитання щодо травм, остеопорозу, онкологічних захворювань, наявності ревматичних захворювань у членів родини, симптомів псоріазу (у хворого і рідних), перенесених інфекцій (кишкових, </a:t>
            </a:r>
            <a:r>
              <a:rPr lang="uk-UA" altLang="en-US" sz="2500" dirty="0" err="1"/>
              <a:t>урогенітальних</a:t>
            </a:r>
            <a:r>
              <a:rPr lang="uk-UA" altLang="en-US" sz="2500" dirty="0"/>
              <a:t>); важливим є виявлення факторів ризику</a:t>
            </a:r>
            <a:r>
              <a:rPr lang="en-US" altLang="en-US" sz="2500" dirty="0"/>
              <a:t>.</a:t>
            </a:r>
            <a:endParaRPr lang="uk-UA" sz="2500" dirty="0"/>
          </a:p>
        </p:txBody>
      </p:sp>
    </p:spTree>
    <p:extLst>
      <p:ext uri="{BB962C8B-B14F-4D97-AF65-F5344CB8AC3E}">
        <p14:creationId xmlns:p14="http://schemas.microsoft.com/office/powerpoint/2010/main" val="3011024939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97161" name="Picture 209716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886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extBox 1048658"/>
          <p:cNvSpPr txBox="1"/>
          <p:nvPr/>
        </p:nvSpPr>
        <p:spPr>
          <a:xfrm>
            <a:off x="825733" y="449580"/>
            <a:ext cx="11072025" cy="526297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dirty="0" err="1"/>
              <a:t>Фізикальне</a:t>
            </a:r>
            <a:r>
              <a:rPr lang="uk-UA" altLang="en-US" sz="2800" dirty="0"/>
              <a:t> обстеження</a:t>
            </a:r>
            <a:endParaRPr lang="uk-UA" sz="2800" dirty="0"/>
          </a:p>
          <a:p>
            <a:r>
              <a:rPr lang="uk-UA" altLang="en-US" sz="2800" dirty="0"/>
              <a:t>Огляд пацієнта з БНС повинен включати проведення тесту з підняттям рівних ніг (із положення на спині піднімати випрямлену в коліні ногу на 30-70°, поява болю свідчить про </a:t>
            </a:r>
            <a:r>
              <a:rPr lang="uk-UA" altLang="en-US" sz="2800" dirty="0" err="1"/>
              <a:t>міжхребцеву</a:t>
            </a:r>
            <a:r>
              <a:rPr lang="uk-UA" altLang="en-US" sz="2800" dirty="0"/>
              <a:t> грижу); визначення глибоких сухожильних рефлексів, чутливості та м’язової сили; пальпацію хребців; пальпацію </a:t>
            </a:r>
            <a:r>
              <a:rPr lang="uk-UA" altLang="en-US" sz="2800" dirty="0" err="1"/>
              <a:t>ілео­сакральних</a:t>
            </a:r>
            <a:r>
              <a:rPr lang="uk-UA" altLang="en-US" sz="2800" dirty="0"/>
              <a:t> з’єднань. Після виключення </a:t>
            </a:r>
            <a:r>
              <a:rPr lang="uk-UA" altLang="en-US" sz="2800" dirty="0" err="1"/>
              <a:t>радикулопатії</a:t>
            </a:r>
            <a:r>
              <a:rPr lang="uk-UA" altLang="en-US" sz="2800" dirty="0"/>
              <a:t> та </a:t>
            </a:r>
            <a:r>
              <a:rPr lang="uk-UA" altLang="en-US" sz="2800" dirty="0" err="1"/>
              <a:t>міжхребцевої</a:t>
            </a:r>
            <a:r>
              <a:rPr lang="uk-UA" altLang="en-US" sz="2800" dirty="0"/>
              <a:t> грижі слід провести проби на визначення рухливості хребта, пальпацію живота, перевірити симптом </a:t>
            </a:r>
            <a:r>
              <a:rPr lang="uk-UA" altLang="en-US" sz="2800" dirty="0" err="1"/>
              <a:t>Пастернацького</a:t>
            </a:r>
            <a:r>
              <a:rPr lang="uk-UA" altLang="en-US" sz="2800" dirty="0"/>
              <a:t>, стан периферичних лімфовузлів, виконати аускультацію серця і легень.</a:t>
            </a:r>
            <a:endParaRPr lang="uk-UA" sz="2800" dirty="0"/>
          </a:p>
          <a:p>
            <a:r>
              <a:rPr lang="uk-UA" altLang="en-US" sz="2800" dirty="0"/>
              <a:t>Кожному пацієнту з болем у спині обов’язково слід провести первинний неврологічний огляд (табл. 5).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88781058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209716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4636" y="1801091"/>
            <a:ext cx="12122727" cy="325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4132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extBox 1048667"/>
          <p:cNvSpPr txBox="1"/>
          <p:nvPr/>
        </p:nvSpPr>
        <p:spPr>
          <a:xfrm>
            <a:off x="1068797" y="875792"/>
            <a:ext cx="10836691" cy="33239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sz="3000" dirty="0"/>
              <a:t>Інструментальне та лабораторне обстеження</a:t>
            </a:r>
          </a:p>
          <a:p>
            <a:r>
              <a:rPr lang="uk-UA" sz="3000" dirty="0"/>
              <a:t>Діагностичні інструментальні дослідження при веденні пацієнтів із гострим БНС загалом рекомендується проводити лише після 4-6 </a:t>
            </a:r>
            <a:r>
              <a:rPr lang="uk-UA" sz="3000" dirty="0" err="1"/>
              <a:t>тиж</a:t>
            </a:r>
            <a:r>
              <a:rPr lang="uk-UA" sz="3000" dirty="0"/>
              <a:t> лікування відповідно до причини, що викликала біль. Ранні діагностичні обстеження (в основному це МРТ) рекомендуються лише у випадку наявності сильних ознак, що відносяться до «червоних прапорців» у даного контингенту хворих.</a:t>
            </a:r>
          </a:p>
        </p:txBody>
      </p:sp>
    </p:spTree>
    <p:extLst>
      <p:ext uri="{BB962C8B-B14F-4D97-AF65-F5344CB8AC3E}">
        <p14:creationId xmlns:p14="http://schemas.microsoft.com/office/powerpoint/2010/main" val="278351185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extBox 1048672"/>
          <p:cNvSpPr txBox="1"/>
          <p:nvPr/>
        </p:nvSpPr>
        <p:spPr>
          <a:xfrm>
            <a:off x="372139" y="0"/>
            <a:ext cx="11168238" cy="33239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000" dirty="0"/>
              <a:t>Слід пам’ятати, що призначення МРТ або комп’ютерної томографії (КТ) хребта при гострому БНС здебільшого не впливає на прогноз, перебіг і тактику лікування таких хворих і, водночас, збільшує його вартість. Окрім того, в пацієнтів старших вікових груп значно зростає кількість хибно-позитивних результатів вказаних досліджень. КТ використовується зазвичай при недоступності або наявних протипоказаннях до застосування МРТ. </a:t>
            </a:r>
            <a:endParaRPr lang="uk-UA" sz="3000" dirty="0"/>
          </a:p>
        </p:txBody>
      </p:sp>
      <p:sp>
        <p:nvSpPr>
          <p:cNvPr id="1048674" name="TextBox 1048673"/>
          <p:cNvSpPr txBox="1"/>
          <p:nvPr/>
        </p:nvSpPr>
        <p:spPr>
          <a:xfrm>
            <a:off x="4304344" y="5042118"/>
            <a:ext cx="6631880" cy="181588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dirty="0"/>
              <a:t>Рентгенологічне дослідження є більш дешевим методом, але його специфічність і чутливість у даної категорії пацієнтів є низькими.</a:t>
            </a:r>
            <a:endParaRPr lang="uk-UA"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45" y="4016136"/>
            <a:ext cx="3453860" cy="27980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510" y="2769108"/>
            <a:ext cx="235267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3870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extBox 1048678"/>
          <p:cNvSpPr txBox="1"/>
          <p:nvPr/>
        </p:nvSpPr>
        <p:spPr>
          <a:xfrm>
            <a:off x="575474" y="546989"/>
            <a:ext cx="11320869" cy="304698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200" dirty="0"/>
              <a:t>При гострому больовому синдромі визначення лабораторних показників – гематологічних, ШОЕ, СРБ  – має значення при підозрі на інфекційне ураження, однак досить часто вони можуть бути нормальними при </a:t>
            </a:r>
            <a:r>
              <a:rPr lang="uk-UA" altLang="en-US" sz="3200" dirty="0" err="1"/>
              <a:t>нейроінфекціях</a:t>
            </a:r>
            <a:r>
              <a:rPr lang="uk-UA" altLang="en-US" sz="3200" dirty="0"/>
              <a:t>. Найбільш інформативним методом обстеження є МРТ, при необхідності – ​з контрастуванням.</a:t>
            </a:r>
            <a:endParaRPr lang="uk-UA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240" y="3167710"/>
            <a:ext cx="4932368" cy="353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6615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extBox 1048683"/>
          <p:cNvSpPr txBox="1"/>
          <p:nvPr/>
        </p:nvSpPr>
        <p:spPr>
          <a:xfrm>
            <a:off x="658368" y="500380"/>
            <a:ext cx="10774772" cy="55092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200" dirty="0"/>
              <a:t>При хронічному больовому синдромі, слід за відсутності показань до термінової госпіталізації, призначити лабораторні та інструментальні обстеження з урахуванням результатів </a:t>
            </a:r>
            <a:r>
              <a:rPr lang="uk-UA" altLang="en-US" sz="3200" dirty="0" err="1"/>
              <a:t>фізикального</a:t>
            </a:r>
            <a:r>
              <a:rPr lang="uk-UA" altLang="en-US" sz="3200" dirty="0"/>
              <a:t> обстеження та даних анамнезу:</a:t>
            </a:r>
            <a:endParaRPr lang="uk-UA" sz="3200" dirty="0"/>
          </a:p>
          <a:p>
            <a:r>
              <a:rPr lang="uk-UA" altLang="en-US" sz="3200" dirty="0"/>
              <a:t>• ЗАК з визначенням кількості тромбоцитів та ШОЕ;</a:t>
            </a:r>
            <a:endParaRPr lang="uk-UA" sz="3200" dirty="0"/>
          </a:p>
          <a:p>
            <a:r>
              <a:rPr lang="uk-UA" altLang="en-US" sz="3200" dirty="0"/>
              <a:t>• рівень СРБ;</a:t>
            </a:r>
            <a:endParaRPr lang="uk-UA" sz="3200" dirty="0"/>
          </a:p>
          <a:p>
            <a:r>
              <a:rPr lang="uk-UA" altLang="en-US" sz="3200" dirty="0"/>
              <a:t>• загальний аналіз сечі;</a:t>
            </a:r>
            <a:endParaRPr lang="uk-UA" sz="3200" dirty="0"/>
          </a:p>
          <a:p>
            <a:r>
              <a:rPr lang="uk-UA" altLang="en-US" sz="3200" dirty="0"/>
              <a:t>• біохімічні дослідження (визначення лужної фосфатази, кальцію, фосфору сироватки крові – ​при підозрі на порушення метаболізму кісток – хвороба </a:t>
            </a:r>
            <a:r>
              <a:rPr lang="uk-UA" altLang="en-US" sz="3200" dirty="0" err="1"/>
              <a:t>Педжета</a:t>
            </a:r>
            <a:r>
              <a:rPr lang="uk-UA" altLang="en-US" sz="3200" dirty="0"/>
              <a:t>, метастази);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176962704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extBox 1048688"/>
          <p:cNvSpPr txBox="1"/>
          <p:nvPr/>
        </p:nvSpPr>
        <p:spPr>
          <a:xfrm>
            <a:off x="484191" y="451485"/>
            <a:ext cx="11625541" cy="58939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900" dirty="0"/>
              <a:t>• тести на виявлення збудників реактивного арт­риту (</a:t>
            </a:r>
            <a:r>
              <a:rPr lang="uk-UA" altLang="en-US" sz="2900" dirty="0" err="1"/>
              <a:t>урогенітальна</a:t>
            </a:r>
            <a:r>
              <a:rPr lang="uk-UA" altLang="en-US" sz="2900" dirty="0"/>
              <a:t> інфекція, </a:t>
            </a:r>
            <a:r>
              <a:rPr lang="uk-UA" altLang="en-US" sz="2900" dirty="0" err="1"/>
              <a:t>ентероколітична</a:t>
            </a:r>
            <a:r>
              <a:rPr lang="uk-UA" altLang="en-US" sz="2900" dirty="0"/>
              <a:t> інфекція): </a:t>
            </a:r>
            <a:r>
              <a:rPr lang="uk-UA" altLang="en-US" sz="2900" dirty="0" err="1"/>
              <a:t>Chlamydia</a:t>
            </a:r>
            <a:r>
              <a:rPr lang="uk-UA" altLang="en-US" sz="2900" dirty="0"/>
              <a:t> </a:t>
            </a:r>
            <a:r>
              <a:rPr lang="uk-UA" altLang="en-US" sz="2900" dirty="0" err="1"/>
              <a:t>trachomatis</a:t>
            </a:r>
            <a:r>
              <a:rPr lang="uk-UA" altLang="en-US" sz="2900" dirty="0"/>
              <a:t> (</a:t>
            </a:r>
            <a:r>
              <a:rPr lang="uk-UA" altLang="en-US" sz="2900" dirty="0" err="1"/>
              <a:t>серотип</a:t>
            </a:r>
            <a:r>
              <a:rPr lang="uk-UA" altLang="en-US" sz="2900" dirty="0"/>
              <a:t> L2b), </a:t>
            </a:r>
            <a:r>
              <a:rPr lang="uk-UA" altLang="en-US" sz="2900" dirty="0" err="1"/>
              <a:t>Ureaplasma</a:t>
            </a:r>
            <a:r>
              <a:rPr lang="uk-UA" altLang="en-US" sz="2900" dirty="0"/>
              <a:t> </a:t>
            </a:r>
            <a:r>
              <a:rPr lang="uk-UA" altLang="en-US" sz="2900" dirty="0" err="1"/>
              <a:t>urealyticum</a:t>
            </a:r>
            <a:r>
              <a:rPr lang="uk-UA" altLang="en-US" sz="2900" dirty="0"/>
              <a:t>, </a:t>
            </a:r>
            <a:r>
              <a:rPr lang="uk-UA" altLang="en-US" sz="2900" dirty="0" err="1"/>
              <a:t>Neisseria</a:t>
            </a:r>
            <a:r>
              <a:rPr lang="uk-UA" altLang="en-US" sz="2900" dirty="0"/>
              <a:t> </a:t>
            </a:r>
            <a:r>
              <a:rPr lang="uk-UA" altLang="en-US" sz="2900" dirty="0" err="1"/>
              <a:t>gonorrhoeae</a:t>
            </a:r>
            <a:r>
              <a:rPr lang="uk-UA" altLang="en-US" sz="2900" dirty="0"/>
              <a:t>, </a:t>
            </a:r>
            <a:r>
              <a:rPr lang="uk-UA" altLang="en-US" sz="2900" dirty="0" err="1"/>
              <a:t>Shigella</a:t>
            </a:r>
            <a:r>
              <a:rPr lang="uk-UA" altLang="en-US" sz="2900" dirty="0"/>
              <a:t> </a:t>
            </a:r>
            <a:r>
              <a:rPr lang="uk-UA" altLang="en-US" sz="2900" dirty="0" err="1"/>
              <a:t>flexneri</a:t>
            </a:r>
            <a:r>
              <a:rPr lang="uk-UA" altLang="en-US" sz="2900" dirty="0"/>
              <a:t>, </a:t>
            </a:r>
            <a:r>
              <a:rPr lang="uk-UA" altLang="en-US" sz="2900" dirty="0" err="1"/>
              <a:t>Salmonella</a:t>
            </a:r>
            <a:r>
              <a:rPr lang="uk-UA" altLang="en-US" sz="2900" dirty="0"/>
              <a:t> </a:t>
            </a:r>
            <a:r>
              <a:rPr lang="uk-UA" altLang="en-US" sz="2900" dirty="0" err="1"/>
              <a:t>enterica</a:t>
            </a:r>
            <a:r>
              <a:rPr lang="uk-UA" altLang="en-US" sz="2900" dirty="0"/>
              <a:t> (</a:t>
            </a:r>
            <a:r>
              <a:rPr lang="uk-UA" altLang="en-US" sz="2900" dirty="0" err="1"/>
              <a:t>серовари</a:t>
            </a:r>
            <a:r>
              <a:rPr lang="uk-UA" altLang="en-US" sz="2900" dirty="0"/>
              <a:t> </a:t>
            </a:r>
            <a:r>
              <a:rPr lang="uk-UA" altLang="en-US" sz="2900" dirty="0" err="1"/>
              <a:t>Typhimurium</a:t>
            </a:r>
            <a:r>
              <a:rPr lang="uk-UA" altLang="en-US" sz="2900" dirty="0"/>
              <a:t>, </a:t>
            </a:r>
            <a:r>
              <a:rPr lang="uk-UA" altLang="en-US" sz="2900" dirty="0" err="1"/>
              <a:t>Enteritidis</a:t>
            </a:r>
            <a:r>
              <a:rPr lang="uk-UA" altLang="en-US" sz="2900" dirty="0"/>
              <a:t>, </a:t>
            </a:r>
            <a:r>
              <a:rPr lang="uk-UA" altLang="en-US" sz="2900" dirty="0" err="1"/>
              <a:t>Hadar</a:t>
            </a:r>
            <a:r>
              <a:rPr lang="uk-UA" altLang="en-US" sz="2900" dirty="0"/>
              <a:t>), </a:t>
            </a:r>
            <a:r>
              <a:rPr lang="uk-UA" altLang="en-US" sz="2900" dirty="0" err="1"/>
              <a:t>Mycoplasma</a:t>
            </a:r>
            <a:r>
              <a:rPr lang="uk-UA" altLang="en-US" sz="2900" dirty="0"/>
              <a:t> </a:t>
            </a:r>
            <a:r>
              <a:rPr lang="uk-UA" altLang="en-US" sz="2900" dirty="0" err="1"/>
              <a:t>pneumoniae</a:t>
            </a:r>
            <a:r>
              <a:rPr lang="uk-UA" altLang="en-US" sz="2900" dirty="0"/>
              <a:t>, </a:t>
            </a:r>
            <a:r>
              <a:rPr lang="uk-UA" altLang="en-US" sz="2900" dirty="0" err="1"/>
              <a:t>Mycobacterium</a:t>
            </a:r>
            <a:r>
              <a:rPr lang="uk-UA" altLang="en-US" sz="2900" dirty="0"/>
              <a:t> </a:t>
            </a:r>
            <a:r>
              <a:rPr lang="uk-UA" altLang="en-US" sz="2900" dirty="0" err="1"/>
              <a:t>tuberculosis</a:t>
            </a:r>
            <a:r>
              <a:rPr lang="uk-UA" altLang="en-US" sz="2900" dirty="0"/>
              <a:t>, </a:t>
            </a:r>
            <a:r>
              <a:rPr lang="uk-UA" altLang="en-US" sz="2900" dirty="0" err="1"/>
              <a:t>Yersinia</a:t>
            </a:r>
            <a:r>
              <a:rPr lang="uk-UA" altLang="en-US" sz="2900" dirty="0"/>
              <a:t> </a:t>
            </a:r>
            <a:r>
              <a:rPr lang="uk-UA" altLang="en-US" sz="2900" dirty="0" err="1"/>
              <a:t>enterocolitica</a:t>
            </a:r>
            <a:r>
              <a:rPr lang="uk-UA" altLang="en-US" sz="2900" dirty="0"/>
              <a:t> і </a:t>
            </a:r>
            <a:r>
              <a:rPr lang="uk-UA" altLang="en-US" sz="2900" dirty="0" err="1"/>
              <a:t>Yersinia</a:t>
            </a:r>
            <a:r>
              <a:rPr lang="uk-UA" altLang="en-US" sz="2900" dirty="0"/>
              <a:t> </a:t>
            </a:r>
            <a:r>
              <a:rPr lang="uk-UA" altLang="en-US" sz="2900" dirty="0" err="1"/>
              <a:t>pseudotuberculosis</a:t>
            </a:r>
            <a:r>
              <a:rPr lang="uk-UA" altLang="en-US" sz="2900" dirty="0"/>
              <a:t>, </a:t>
            </a:r>
            <a:r>
              <a:rPr lang="uk-UA" altLang="en-US" sz="2900" dirty="0" err="1"/>
              <a:t>Campylobacter</a:t>
            </a:r>
            <a:r>
              <a:rPr lang="uk-UA" altLang="en-US" sz="2900" dirty="0"/>
              <a:t> </a:t>
            </a:r>
            <a:r>
              <a:rPr lang="uk-UA" altLang="en-US" sz="2900" dirty="0" err="1"/>
              <a:t>jejunі</a:t>
            </a:r>
            <a:r>
              <a:rPr lang="uk-UA" altLang="en-US" sz="2900" dirty="0"/>
              <a:t> і </a:t>
            </a:r>
            <a:r>
              <a:rPr lang="uk-UA" altLang="en-US" sz="2900" dirty="0" err="1"/>
              <a:t>Campylobacter</a:t>
            </a:r>
            <a:r>
              <a:rPr lang="uk-UA" altLang="en-US" sz="2900" dirty="0"/>
              <a:t> </a:t>
            </a:r>
            <a:r>
              <a:rPr lang="uk-UA" altLang="en-US" sz="2900" dirty="0" err="1"/>
              <a:t>coli</a:t>
            </a:r>
            <a:r>
              <a:rPr lang="uk-UA" altLang="en-US" sz="2900" dirty="0"/>
              <a:t>, </a:t>
            </a:r>
            <a:r>
              <a:rPr lang="uk-UA" altLang="en-US" sz="2900" dirty="0" err="1"/>
              <a:t>Clostridium</a:t>
            </a:r>
            <a:r>
              <a:rPr lang="uk-UA" altLang="en-US" sz="2900" dirty="0"/>
              <a:t> </a:t>
            </a:r>
            <a:r>
              <a:rPr lang="uk-UA" altLang="en-US" sz="2900" dirty="0" err="1"/>
              <a:t>difficile</a:t>
            </a:r>
            <a:r>
              <a:rPr lang="uk-UA" altLang="en-US" sz="2900" dirty="0"/>
              <a:t>, </a:t>
            </a:r>
            <a:r>
              <a:rPr lang="uk-UA" altLang="en-US" sz="2900" dirty="0" err="1"/>
              <a:t>Streptococcus</a:t>
            </a:r>
            <a:r>
              <a:rPr lang="uk-UA" altLang="en-US" sz="2900" dirty="0"/>
              <a:t> </a:t>
            </a:r>
            <a:r>
              <a:rPr lang="uk-UA" altLang="en-US" sz="2900" dirty="0" err="1"/>
              <a:t>viridans</a:t>
            </a:r>
            <a:r>
              <a:rPr lang="uk-UA" altLang="en-US" sz="2900" dirty="0"/>
              <a:t>;</a:t>
            </a:r>
            <a:endParaRPr lang="uk-UA" sz="2900" dirty="0"/>
          </a:p>
          <a:p>
            <a:r>
              <a:rPr lang="uk-UA" altLang="en-US" sz="2900" dirty="0"/>
              <a:t>• візуалізація (рентгенографія); (МРТ, КТ) різних відділів хребта;</a:t>
            </a:r>
            <a:endParaRPr lang="uk-UA" sz="2900" dirty="0"/>
          </a:p>
          <a:p>
            <a:r>
              <a:rPr lang="uk-UA" altLang="en-US" sz="2900" dirty="0"/>
              <a:t>• візуалізація (рентгенографія) (МРТ) </a:t>
            </a:r>
            <a:r>
              <a:rPr lang="uk-UA" altLang="en-US" sz="2900" dirty="0" err="1"/>
              <a:t>ілеосакральних</a:t>
            </a:r>
            <a:r>
              <a:rPr lang="uk-UA" altLang="en-US" sz="2900" dirty="0"/>
              <a:t> з’єднань;</a:t>
            </a:r>
            <a:endParaRPr lang="uk-UA" sz="2900" dirty="0"/>
          </a:p>
          <a:p>
            <a:r>
              <a:rPr lang="uk-UA" altLang="en-US" sz="2900" dirty="0"/>
              <a:t>• візуалізація (рентгенографія) суглобів (за наявності одночасного болю в суглобах);</a:t>
            </a:r>
            <a:endParaRPr lang="uk-UA" sz="2900" dirty="0"/>
          </a:p>
          <a:p>
            <a:r>
              <a:rPr lang="uk-UA" altLang="en-US" sz="2900" dirty="0"/>
              <a:t>• обстеження внутрішніх органів (наприклад, ­ультразвукове дослідження – ​за наявності показань).</a:t>
            </a:r>
            <a:endParaRPr lang="uk-UA" sz="2900" dirty="0"/>
          </a:p>
        </p:txBody>
      </p:sp>
    </p:spTree>
    <p:extLst>
      <p:ext uri="{BB962C8B-B14F-4D97-AF65-F5344CB8AC3E}">
        <p14:creationId xmlns:p14="http://schemas.microsoft.com/office/powerpoint/2010/main" val="99295397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extBox 1048693"/>
          <p:cNvSpPr txBox="1"/>
          <p:nvPr/>
        </p:nvSpPr>
        <p:spPr>
          <a:xfrm>
            <a:off x="2434320" y="429259"/>
            <a:ext cx="9056908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4000" b="1" dirty="0">
                <a:solidFill>
                  <a:srgbClr val="C0C0C0"/>
                </a:solidFill>
                <a:latin typeface="+mj-lt"/>
              </a:rPr>
              <a:t>Диференціальна</a:t>
            </a:r>
            <a:r>
              <a:rPr lang="en-US" altLang="en-US" sz="4000" b="1" dirty="0">
                <a:solidFill>
                  <a:srgbClr val="C0C0C0"/>
                </a:solidFill>
              </a:rPr>
              <a:t> </a:t>
            </a:r>
            <a:r>
              <a:rPr lang="en-US" altLang="en-US" sz="4000" b="1" dirty="0" err="1">
                <a:solidFill>
                  <a:srgbClr val="C0C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діагностика</a:t>
            </a:r>
            <a:endParaRPr lang="uk-UA" sz="4000" b="1" dirty="0">
              <a:solidFill>
                <a:srgbClr val="C0C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95" name="TextBox 1048694"/>
          <p:cNvSpPr txBox="1"/>
          <p:nvPr/>
        </p:nvSpPr>
        <p:spPr>
          <a:xfrm>
            <a:off x="365400" y="1406525"/>
            <a:ext cx="11444789" cy="424731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000" dirty="0"/>
              <a:t>Гострий БНС найчастіше є неспецифічним, зазвичай точну його причину встановити не вдається. Завданням сімейного лікаря є виявлення т. зв. червоних прапорців та виключення небезпечних захворювань і загрозливих станів (метастази, пухлина, перелом, інфекційний артрит, спондиліт). Враховуючи значну поширеність туберкульозу та ВІЛ-інфекції в Україні, слід пам’ятати про можливість розвитку туберкульозного спондиліту, особливо на тлі імунодефіциту.</a:t>
            </a:r>
            <a:endParaRPr lang="uk-UA" sz="3000" dirty="0"/>
          </a:p>
          <a:p>
            <a:endParaRPr lang="uk-UA" sz="3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4238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97171" name="Picture 209717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0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766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97172" name="Picture 209717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80759" y="0"/>
            <a:ext cx="11392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843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extBox 1048703"/>
          <p:cNvSpPr txBox="1"/>
          <p:nvPr/>
        </p:nvSpPr>
        <p:spPr>
          <a:xfrm>
            <a:off x="1256384" y="367029"/>
            <a:ext cx="8770244" cy="6771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-UA" altLang="en-US" sz="3800" b="1" dirty="0">
                <a:solidFill>
                  <a:srgbClr val="C0C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Ішіас</a:t>
            </a:r>
            <a:r>
              <a:rPr lang="en-US" altLang="en-US" sz="3800" b="1" dirty="0">
                <a:solidFill>
                  <a:srgbClr val="C0C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uk-UA" altLang="en-US" sz="3800" b="1" dirty="0">
                <a:solidFill>
                  <a:srgbClr val="C0C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загальні</a:t>
            </a:r>
            <a:r>
              <a:rPr lang="en-US" altLang="en-US" sz="3800" b="1" dirty="0">
                <a:solidFill>
                  <a:srgbClr val="C0C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800" b="1" dirty="0" err="1">
                <a:solidFill>
                  <a:srgbClr val="C0C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положення</a:t>
            </a:r>
            <a:endParaRPr lang="uk-UA" sz="3800" b="1" dirty="0">
              <a:solidFill>
                <a:srgbClr val="C0C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705" name="TextBox 1048704"/>
          <p:cNvSpPr txBox="1"/>
          <p:nvPr/>
        </p:nvSpPr>
        <p:spPr>
          <a:xfrm>
            <a:off x="561094" y="1017269"/>
            <a:ext cx="10865672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b="1" dirty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Ішіасом </a:t>
            </a:r>
            <a:r>
              <a:rPr lang="uk-UA" altLang="en-US" sz="2800" dirty="0"/>
              <a:t>називають набір симптомів, пов'язаних зі стисненням сідничного </a:t>
            </a:r>
            <a:r>
              <a:rPr lang="uk-UA" altLang="en-US" sz="2800" dirty="0" err="1"/>
              <a:t>нерва</a:t>
            </a:r>
            <a:r>
              <a:rPr lang="uk-UA" altLang="en-US" sz="2800" dirty="0"/>
              <a:t>. </a:t>
            </a:r>
            <a:endParaRPr lang="uk-UA" sz="2800" dirty="0"/>
          </a:p>
          <a:p>
            <a:r>
              <a:rPr lang="en-US" altLang="en-US" sz="2800" dirty="0"/>
              <a:t>                    </a:t>
            </a:r>
            <a:endParaRPr lang="uk-UA" sz="2800" dirty="0"/>
          </a:p>
        </p:txBody>
      </p:sp>
      <p:sp>
        <p:nvSpPr>
          <p:cNvPr id="1048706" name="TextBox 1048705"/>
          <p:cNvSpPr txBox="1"/>
          <p:nvPr/>
        </p:nvSpPr>
        <p:spPr>
          <a:xfrm>
            <a:off x="349315" y="1839754"/>
            <a:ext cx="11842685" cy="48320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b="1" dirty="0"/>
              <a:t>Причини защемлення сідничного </a:t>
            </a:r>
            <a:r>
              <a:rPr lang="uk-UA" altLang="en-US" sz="2800" b="1" dirty="0" err="1"/>
              <a:t>нерва</a:t>
            </a:r>
            <a:r>
              <a:rPr lang="uk-UA" altLang="en-US" sz="2800" b="1" dirty="0"/>
              <a:t>:</a:t>
            </a:r>
            <a:endParaRPr lang="uk-UA" sz="2800" b="1" dirty="0"/>
          </a:p>
          <a:p>
            <a:r>
              <a:rPr lang="en-US" altLang="en-US" sz="2800" dirty="0"/>
              <a:t>1) </a:t>
            </a:r>
            <a:r>
              <a:rPr lang="uk-UA" altLang="en-US" sz="2800" dirty="0"/>
              <a:t>Ішіас виникає, коли диски починають виступати за вісь хребта і здавлювати нервові корінці. Зазвичай це наслідок дегенеративних захворювань, викривлення хребта, грижі </a:t>
            </a:r>
            <a:r>
              <a:rPr lang="uk-UA" altLang="en-US" sz="2800" dirty="0" err="1"/>
              <a:t>міжхребцевих</a:t>
            </a:r>
            <a:r>
              <a:rPr lang="uk-UA" altLang="en-US" sz="2800" dirty="0"/>
              <a:t> дисків.</a:t>
            </a:r>
            <a:endParaRPr lang="uk-UA" sz="2800" dirty="0"/>
          </a:p>
          <a:p>
            <a:r>
              <a:rPr lang="en-US" altLang="en-US" sz="2800" dirty="0"/>
              <a:t>2) </a:t>
            </a:r>
            <a:r>
              <a:rPr lang="uk-UA" altLang="en-US" sz="2800" dirty="0"/>
              <a:t>Патологію провокують </a:t>
            </a:r>
            <a:r>
              <a:rPr lang="uk-UA" altLang="en-US" sz="2800" dirty="0" err="1"/>
              <a:t>спондилолістез</a:t>
            </a:r>
            <a:r>
              <a:rPr lang="uk-UA" altLang="en-US" sz="2800" dirty="0"/>
              <a:t>, травми хребта, остеохондроз, спондилоартроз, подагра, синдром грушоподібного м'яза.</a:t>
            </a:r>
            <a:endParaRPr lang="uk-UA" sz="2800" dirty="0"/>
          </a:p>
          <a:p>
            <a:r>
              <a:rPr lang="en-US" altLang="en-US" sz="2800" dirty="0"/>
              <a:t>3)</a:t>
            </a:r>
            <a:r>
              <a:rPr lang="uk-UA" altLang="en-US" sz="2800" dirty="0"/>
              <a:t>Перевантаження хребта. У групі ризику знаходяться вагітні жінки та ті, у кого інтенсивні фізичні навантаження.</a:t>
            </a:r>
            <a:endParaRPr lang="uk-UA" sz="2800" dirty="0"/>
          </a:p>
          <a:p>
            <a:r>
              <a:rPr lang="en-US" altLang="en-US" sz="2800" dirty="0"/>
              <a:t>4) </a:t>
            </a:r>
            <a:r>
              <a:rPr lang="uk-UA" altLang="en-US" sz="2800" dirty="0"/>
              <a:t>Причини запалення сідничного </a:t>
            </a:r>
            <a:r>
              <a:rPr lang="uk-UA" altLang="en-US" sz="2800" dirty="0" err="1"/>
              <a:t>нерва</a:t>
            </a:r>
            <a:r>
              <a:rPr lang="uk-UA" altLang="en-US" sz="2800" dirty="0"/>
              <a:t> також можуть бути в переохолодженні, прояві </a:t>
            </a:r>
            <a:r>
              <a:rPr lang="uk-UA" altLang="en-US" sz="2800" dirty="0" err="1"/>
              <a:t>нейроінфекції</a:t>
            </a:r>
            <a:r>
              <a:rPr lang="uk-UA" altLang="en-US" sz="2800" dirty="0"/>
              <a:t>, запальних процесах суглобів і надлишковій вазі.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273535099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extBox 1048710"/>
          <p:cNvSpPr txBox="1"/>
          <p:nvPr/>
        </p:nvSpPr>
        <p:spPr>
          <a:xfrm>
            <a:off x="374299" y="286005"/>
            <a:ext cx="11443401" cy="649408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 dirty="0"/>
              <a:t>    </a:t>
            </a:r>
            <a:r>
              <a:rPr lang="en-US" sz="3200" dirty="0" err="1"/>
              <a:t>Стадії</a:t>
            </a:r>
            <a:r>
              <a:rPr lang="en-US" sz="3200" dirty="0"/>
              <a:t> </a:t>
            </a:r>
            <a:r>
              <a:rPr lang="en-US" sz="3200" dirty="0" err="1"/>
              <a:t>розвитку</a:t>
            </a:r>
            <a:r>
              <a:rPr lang="en-US" sz="3200" dirty="0"/>
              <a:t> </a:t>
            </a:r>
            <a:r>
              <a:rPr lang="en-US" sz="3200" dirty="0" err="1"/>
              <a:t>захворювання</a:t>
            </a:r>
            <a:r>
              <a:rPr lang="en-US" sz="3200" dirty="0"/>
              <a:t>:</a:t>
            </a:r>
            <a:endParaRPr lang="uk-UA" sz="3200" dirty="0"/>
          </a:p>
          <a:p>
            <a:r>
              <a:rPr lang="en-US" sz="3200" dirty="0"/>
              <a:t>1. </a:t>
            </a:r>
            <a:r>
              <a:rPr lang="en-US" sz="3200" dirty="0" err="1"/>
              <a:t>Гострий</a:t>
            </a:r>
            <a:r>
              <a:rPr lang="en-US" sz="3200" dirty="0"/>
              <a:t> </a:t>
            </a:r>
            <a:r>
              <a:rPr lang="en-US" sz="3200" dirty="0" err="1"/>
              <a:t>період</a:t>
            </a:r>
            <a:r>
              <a:rPr lang="en-US" sz="3200" dirty="0"/>
              <a:t>. </a:t>
            </a:r>
            <a:r>
              <a:rPr lang="en-US" sz="3200" dirty="0" err="1"/>
              <a:t>Ознаки</a:t>
            </a:r>
            <a:r>
              <a:rPr lang="en-US" sz="3200" dirty="0"/>
              <a:t> </a:t>
            </a:r>
            <a:endParaRPr lang="uk-UA" sz="3200" dirty="0"/>
          </a:p>
          <a:p>
            <a:r>
              <a:rPr lang="en-US" sz="3200" dirty="0" err="1"/>
              <a:t>защемлення</a:t>
            </a:r>
            <a:r>
              <a:rPr lang="en-US" sz="3200" dirty="0"/>
              <a:t> </a:t>
            </a:r>
            <a:r>
              <a:rPr lang="en-US" sz="3200" dirty="0" err="1"/>
              <a:t>сідничного</a:t>
            </a:r>
            <a:r>
              <a:rPr lang="en-US" sz="3200" dirty="0"/>
              <a:t> </a:t>
            </a:r>
            <a:r>
              <a:rPr lang="en-US" sz="3200" dirty="0" err="1"/>
              <a:t>нерва</a:t>
            </a:r>
            <a:r>
              <a:rPr lang="en-US" sz="3200" dirty="0"/>
              <a:t> </a:t>
            </a:r>
            <a:endParaRPr lang="uk-UA" sz="3200" dirty="0"/>
          </a:p>
          <a:p>
            <a:r>
              <a:rPr lang="en-US" sz="3200" dirty="0" err="1"/>
              <a:t>з'являються</a:t>
            </a:r>
            <a:r>
              <a:rPr lang="en-US" sz="3200" dirty="0"/>
              <a:t> </a:t>
            </a:r>
            <a:r>
              <a:rPr lang="en-US" sz="3200" dirty="0" err="1"/>
              <a:t>раптово</a:t>
            </a:r>
            <a:r>
              <a:rPr lang="en-US" sz="3200" dirty="0"/>
              <a:t> і </a:t>
            </a:r>
            <a:r>
              <a:rPr lang="en-US" sz="3200" dirty="0" err="1"/>
              <a:t>тривають</a:t>
            </a:r>
            <a:r>
              <a:rPr lang="en-US" sz="3200" dirty="0"/>
              <a:t> </a:t>
            </a:r>
            <a:endParaRPr lang="uk-UA" sz="3200" dirty="0"/>
          </a:p>
          <a:p>
            <a:r>
              <a:rPr lang="en-US" sz="3200" dirty="0" err="1"/>
              <a:t>протягом</a:t>
            </a:r>
            <a:r>
              <a:rPr lang="en-US" sz="3200" dirty="0"/>
              <a:t> 3-7 </a:t>
            </a:r>
            <a:r>
              <a:rPr lang="en-US" sz="3200" dirty="0" err="1"/>
              <a:t>днів</a:t>
            </a:r>
            <a:r>
              <a:rPr lang="en-US" sz="3200" dirty="0"/>
              <a:t>. </a:t>
            </a:r>
            <a:r>
              <a:rPr lang="en-US" sz="3200" dirty="0" err="1"/>
              <a:t>Можуть</a:t>
            </a:r>
            <a:r>
              <a:rPr lang="en-US" sz="3200" dirty="0"/>
              <a:t> </a:t>
            </a:r>
            <a:endParaRPr lang="uk-UA" sz="3200" dirty="0"/>
          </a:p>
          <a:p>
            <a:r>
              <a:rPr lang="en-US" sz="3200" dirty="0" err="1"/>
              <a:t>зникнути</a:t>
            </a:r>
            <a:r>
              <a:rPr lang="en-US" sz="3200" dirty="0"/>
              <a:t> </a:t>
            </a:r>
            <a:r>
              <a:rPr lang="en-US" sz="3200" dirty="0" err="1"/>
              <a:t>самостійно</a:t>
            </a:r>
            <a:r>
              <a:rPr lang="en-US" sz="3200" dirty="0"/>
              <a:t> </a:t>
            </a:r>
            <a:r>
              <a:rPr lang="en-US" sz="3200" dirty="0" err="1"/>
              <a:t>або</a:t>
            </a:r>
            <a:r>
              <a:rPr lang="en-US" sz="3200" dirty="0"/>
              <a:t> </a:t>
            </a:r>
            <a:r>
              <a:rPr lang="en-US" sz="3200" dirty="0" err="1"/>
              <a:t>після</a:t>
            </a:r>
            <a:r>
              <a:rPr lang="en-US" sz="3200" dirty="0"/>
              <a:t> </a:t>
            </a:r>
            <a:endParaRPr lang="uk-UA" sz="3200" dirty="0"/>
          </a:p>
          <a:p>
            <a:r>
              <a:rPr lang="en-US" sz="3200" dirty="0" err="1"/>
              <a:t>вживання</a:t>
            </a:r>
            <a:r>
              <a:rPr lang="en-US" sz="3200" dirty="0"/>
              <a:t> </a:t>
            </a:r>
            <a:r>
              <a:rPr lang="en-US" sz="3200" dirty="0" err="1"/>
              <a:t>знеболювальних</a:t>
            </a:r>
            <a:endParaRPr lang="uk-UA" sz="3200" dirty="0"/>
          </a:p>
          <a:p>
            <a:r>
              <a:rPr lang="en-US" sz="3200" dirty="0"/>
              <a:t> </a:t>
            </a:r>
            <a:r>
              <a:rPr lang="en-US" sz="3200" dirty="0" err="1"/>
              <a:t>препаратів</a:t>
            </a:r>
            <a:r>
              <a:rPr lang="en-US" sz="3200" dirty="0"/>
              <a:t>.</a:t>
            </a:r>
            <a:endParaRPr lang="uk-UA" sz="3200" dirty="0"/>
          </a:p>
          <a:p>
            <a:r>
              <a:rPr lang="en-US" sz="3200" dirty="0"/>
              <a:t>2. </a:t>
            </a:r>
            <a:r>
              <a:rPr lang="en-US" sz="3200" dirty="0" err="1"/>
              <a:t>Хронічний</a:t>
            </a:r>
            <a:r>
              <a:rPr lang="en-US" sz="3200" dirty="0"/>
              <a:t> </a:t>
            </a:r>
            <a:r>
              <a:rPr lang="en-US" sz="3200" dirty="0" err="1"/>
              <a:t>період</a:t>
            </a:r>
            <a:r>
              <a:rPr lang="en-US" sz="3200" dirty="0"/>
              <a:t>. </a:t>
            </a:r>
            <a:r>
              <a:rPr lang="en-US" sz="3200" dirty="0" err="1"/>
              <a:t>Тривала</a:t>
            </a:r>
            <a:r>
              <a:rPr lang="en-US" sz="3200" dirty="0"/>
              <a:t> </a:t>
            </a:r>
            <a:endParaRPr lang="uk-UA" sz="3200" dirty="0"/>
          </a:p>
          <a:p>
            <a:r>
              <a:rPr lang="en-US" sz="3200" dirty="0" err="1"/>
              <a:t>симптоматика</a:t>
            </a:r>
            <a:r>
              <a:rPr lang="en-US" sz="3200" dirty="0"/>
              <a:t> </a:t>
            </a:r>
            <a:r>
              <a:rPr lang="en-US" sz="3200" dirty="0" err="1"/>
              <a:t>запалення</a:t>
            </a:r>
            <a:r>
              <a:rPr lang="en-US" sz="3200" dirty="0"/>
              <a:t> </a:t>
            </a:r>
            <a:endParaRPr lang="uk-UA" sz="3200" dirty="0"/>
          </a:p>
          <a:p>
            <a:r>
              <a:rPr lang="en-US" sz="3200" dirty="0" err="1"/>
              <a:t>сідничного</a:t>
            </a:r>
            <a:r>
              <a:rPr lang="en-US" sz="3200" dirty="0"/>
              <a:t> </a:t>
            </a:r>
            <a:r>
              <a:rPr lang="en-US" sz="3200" dirty="0" err="1"/>
              <a:t>нерва</a:t>
            </a:r>
            <a:r>
              <a:rPr lang="en-US" sz="3200" dirty="0"/>
              <a:t> (</a:t>
            </a:r>
            <a:r>
              <a:rPr lang="en-US" sz="3200" dirty="0" err="1"/>
              <a:t>понад</a:t>
            </a:r>
            <a:r>
              <a:rPr lang="en-US" sz="3200" dirty="0"/>
              <a:t> 1 </a:t>
            </a:r>
            <a:r>
              <a:rPr lang="en-US" sz="3200" dirty="0" err="1"/>
              <a:t>місяць</a:t>
            </a:r>
            <a:r>
              <a:rPr lang="en-US" sz="3200" dirty="0"/>
              <a:t>)</a:t>
            </a:r>
            <a:endParaRPr lang="uk-UA" sz="3200" dirty="0"/>
          </a:p>
          <a:p>
            <a:r>
              <a:rPr lang="en-US" sz="3200" dirty="0"/>
              <a:t> </a:t>
            </a:r>
            <a:r>
              <a:rPr lang="en-US" sz="3200" dirty="0" err="1"/>
              <a:t>вимагає</a:t>
            </a:r>
            <a:r>
              <a:rPr lang="en-US" sz="3200" dirty="0"/>
              <a:t> </a:t>
            </a:r>
            <a:r>
              <a:rPr lang="en-US" sz="3200" dirty="0" err="1"/>
              <a:t>медичного</a:t>
            </a:r>
            <a:r>
              <a:rPr lang="en-US" sz="3200" dirty="0"/>
              <a:t> </a:t>
            </a:r>
            <a:r>
              <a:rPr lang="en-US" sz="3200" dirty="0" err="1"/>
              <a:t>лікування</a:t>
            </a:r>
            <a:r>
              <a:rPr lang="en-US" sz="3200" dirty="0"/>
              <a:t>, </a:t>
            </a:r>
            <a:r>
              <a:rPr lang="en-US" sz="3200" dirty="0" err="1"/>
              <a:t>аж</a:t>
            </a:r>
            <a:endParaRPr lang="uk-UA" sz="3200" dirty="0"/>
          </a:p>
          <a:p>
            <a:r>
              <a:rPr lang="en-US" sz="3200" dirty="0"/>
              <a:t> </a:t>
            </a:r>
            <a:r>
              <a:rPr lang="en-US" sz="3200" dirty="0" err="1"/>
              <a:t>до</a:t>
            </a:r>
            <a:r>
              <a:rPr lang="en-US" sz="3200" dirty="0"/>
              <a:t> </a:t>
            </a:r>
            <a:r>
              <a:rPr lang="en-US" sz="3200" dirty="0" err="1"/>
              <a:t>призначення</a:t>
            </a:r>
            <a:r>
              <a:rPr lang="en-US" sz="3200" dirty="0"/>
              <a:t> </a:t>
            </a:r>
            <a:r>
              <a:rPr lang="en-US" sz="3200" dirty="0" err="1"/>
              <a:t>операції</a:t>
            </a:r>
            <a:r>
              <a:rPr lang="en-US" sz="3200" dirty="0"/>
              <a:t>.</a:t>
            </a:r>
            <a:endParaRPr lang="uk-UA" sz="3200" dirty="0"/>
          </a:p>
        </p:txBody>
      </p:sp>
      <p:pic>
        <p:nvPicPr>
          <p:cNvPr id="2097203" name="Picture 209720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86005"/>
            <a:ext cx="5162550" cy="628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2516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extBox 1048715"/>
          <p:cNvSpPr txBox="1"/>
          <p:nvPr/>
        </p:nvSpPr>
        <p:spPr>
          <a:xfrm>
            <a:off x="419100" y="87948"/>
            <a:ext cx="10495842" cy="63709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en-US" sz="2800" b="1" dirty="0"/>
              <a:t>                             </a:t>
            </a:r>
            <a:r>
              <a:rPr lang="uk-UA" altLang="en-US" sz="2800" b="1" dirty="0"/>
              <a:t>Клінічні прояви ішіасу </a:t>
            </a:r>
            <a:endParaRPr lang="uk-UA" sz="2800" b="1" dirty="0"/>
          </a:p>
          <a:p>
            <a:r>
              <a:rPr lang="uk-UA" altLang="en-US" sz="2800" dirty="0"/>
              <a:t>Характерні симптоми защемлення сідничного </a:t>
            </a:r>
            <a:r>
              <a:rPr lang="uk-UA" altLang="en-US" sz="2800" dirty="0" err="1"/>
              <a:t>нерва</a:t>
            </a:r>
            <a:r>
              <a:rPr lang="uk-UA" altLang="en-US" sz="2800" dirty="0"/>
              <a:t>:</a:t>
            </a:r>
            <a:endParaRPr lang="uk-UA" sz="2800" dirty="0"/>
          </a:p>
          <a:p>
            <a:r>
              <a:rPr lang="uk-UA" altLang="en-US" sz="2800" dirty="0"/>
              <a:t>•</a:t>
            </a:r>
            <a:r>
              <a:rPr lang="en-US" altLang="en-US" sz="2800" dirty="0"/>
              <a:t> </a:t>
            </a:r>
            <a:r>
              <a:rPr lang="uk-UA" altLang="en-US" sz="2800" dirty="0"/>
              <a:t>поширення болю на сідниці, задню поверхню стегна, рідше на ікри та ступні;</a:t>
            </a:r>
            <a:endParaRPr lang="uk-UA" sz="2800" dirty="0"/>
          </a:p>
          <a:p>
            <a:r>
              <a:rPr lang="uk-UA" altLang="en-US" sz="2800" dirty="0"/>
              <a:t>•</a:t>
            </a:r>
            <a:r>
              <a:rPr lang="en-US" altLang="en-US" sz="2800" dirty="0"/>
              <a:t> </a:t>
            </a:r>
            <a:r>
              <a:rPr lang="uk-UA" altLang="en-US" sz="2800" dirty="0"/>
              <a:t>ознаки запалення сідничного </a:t>
            </a:r>
            <a:r>
              <a:rPr lang="uk-UA" altLang="en-US" sz="2800" dirty="0" err="1"/>
              <a:t>нерва</a:t>
            </a:r>
            <a:r>
              <a:rPr lang="uk-UA" altLang="en-US" sz="2800" dirty="0"/>
              <a:t> виникають навіть при найменших рухах;</a:t>
            </a:r>
            <a:endParaRPr lang="uk-UA" sz="2800" dirty="0"/>
          </a:p>
          <a:p>
            <a:r>
              <a:rPr lang="uk-UA" altLang="en-US" sz="2800" dirty="0"/>
              <a:t>•</a:t>
            </a:r>
            <a:r>
              <a:rPr lang="en-US" altLang="en-US" sz="2800" dirty="0"/>
              <a:t> </a:t>
            </a:r>
            <a:r>
              <a:rPr lang="uk-UA" altLang="en-US" sz="2800" dirty="0"/>
              <a:t>стрімкий, різкий, колючий біль в хребті;</a:t>
            </a:r>
            <a:endParaRPr lang="uk-UA" sz="2800" dirty="0"/>
          </a:p>
          <a:p>
            <a:r>
              <a:rPr lang="uk-UA" altLang="en-US" sz="2800" dirty="0"/>
              <a:t>•</a:t>
            </a:r>
            <a:r>
              <a:rPr lang="en-US" altLang="en-US" sz="2800" dirty="0"/>
              <a:t> </a:t>
            </a:r>
            <a:r>
              <a:rPr lang="uk-UA" altLang="en-US" sz="2800" dirty="0"/>
              <a:t>поколювання й оніміння ніг;</a:t>
            </a:r>
            <a:endParaRPr lang="uk-UA" sz="2800" dirty="0"/>
          </a:p>
          <a:p>
            <a:r>
              <a:rPr lang="uk-UA" altLang="en-US" sz="2800" dirty="0"/>
              <a:t>•</a:t>
            </a:r>
            <a:r>
              <a:rPr lang="en-US" altLang="en-US" sz="2800" dirty="0"/>
              <a:t> </a:t>
            </a:r>
            <a:r>
              <a:rPr lang="uk-UA" altLang="en-US" sz="2800" dirty="0"/>
              <a:t>болючість, яка не дає змоги змінити положення тіла та посилюється при кашлі та чханні.</a:t>
            </a:r>
            <a:endParaRPr lang="uk-UA" sz="2800" dirty="0"/>
          </a:p>
          <a:p>
            <a:endParaRPr lang="uk-UA" sz="2800" dirty="0"/>
          </a:p>
          <a:p>
            <a:r>
              <a:rPr lang="uk-UA" altLang="en-US" sz="2000" dirty="0"/>
              <a:t>Вимушене</a:t>
            </a:r>
            <a:r>
              <a:rPr lang="en-US" altLang="en-US" sz="2000" dirty="0"/>
              <a:t> </a:t>
            </a:r>
            <a:r>
              <a:rPr lang="uk-UA" altLang="en-US" sz="2000" dirty="0"/>
              <a:t>положення</a:t>
            </a:r>
            <a:r>
              <a:rPr lang="en-US" altLang="en-US" sz="2000" dirty="0"/>
              <a:t> </a:t>
            </a:r>
            <a:r>
              <a:rPr lang="uk-UA" altLang="en-US" sz="2000" dirty="0"/>
              <a:t>— пацієнт намагається лягти на спину із зігнутими колінами або прийняти позу ембріона.</a:t>
            </a:r>
            <a:endParaRPr lang="uk-UA" sz="2000" dirty="0"/>
          </a:p>
          <a:p>
            <a:r>
              <a:rPr lang="uk-UA" altLang="en-US" sz="2000" dirty="0"/>
              <a:t> </a:t>
            </a:r>
            <a:endParaRPr lang="uk-UA" sz="2000" dirty="0"/>
          </a:p>
          <a:p>
            <a:r>
              <a:rPr lang="uk-UA" altLang="en-US" sz="2000" dirty="0"/>
              <a:t>До тривожних симптомів защемлення сідничного </a:t>
            </a:r>
            <a:r>
              <a:rPr lang="uk-UA" altLang="en-US" sz="2000" dirty="0" err="1"/>
              <a:t>нерва</a:t>
            </a:r>
            <a:r>
              <a:rPr lang="uk-UA" altLang="en-US" sz="2000" dirty="0"/>
              <a:t> відносяться: порушення чутливості, парез м'язів і труднощі з дефекацією.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482794273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extBox 1048720"/>
          <p:cNvSpPr txBox="1"/>
          <p:nvPr/>
        </p:nvSpPr>
        <p:spPr>
          <a:xfrm>
            <a:off x="523733" y="266700"/>
            <a:ext cx="11144534" cy="563231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600" b="0" dirty="0"/>
              <a:t>Особливості ішіасу у дітей</a:t>
            </a:r>
            <a:endParaRPr lang="uk-UA" sz="3600" b="0" dirty="0"/>
          </a:p>
          <a:p>
            <a:r>
              <a:rPr lang="uk-UA" altLang="en-US" sz="3600" b="0" dirty="0"/>
              <a:t>Симптоми запалення сідничного </a:t>
            </a:r>
            <a:r>
              <a:rPr lang="uk-UA" altLang="en-US" sz="3600" b="0" dirty="0" err="1"/>
              <a:t>нерва</a:t>
            </a:r>
            <a:r>
              <a:rPr lang="uk-UA" altLang="en-US" sz="3600" b="0" dirty="0"/>
              <a:t> можуть виникнути й в підлітковому віці. Причиною найчастіше служить інтенсивне фізичне навантаження або, навпаки, малорухливий спосіб життя. </a:t>
            </a:r>
            <a:endParaRPr lang="uk-UA" sz="3600" b="0" dirty="0"/>
          </a:p>
          <a:p>
            <a:r>
              <a:rPr lang="uk-UA" altLang="en-US" sz="3600" b="0" dirty="0"/>
              <a:t>Після консультації з лікарем дитині призначають лікувальний масаж, </a:t>
            </a:r>
            <a:r>
              <a:rPr lang="uk-UA" altLang="en-US" sz="3600" b="0" dirty="0" err="1"/>
              <a:t>рефлексотерапію</a:t>
            </a:r>
            <a:r>
              <a:rPr lang="uk-UA" altLang="en-US" sz="3600" b="0" dirty="0"/>
              <a:t> або медикаментозне лікування в залежності від стадії захворювання. Як правило, невралгія сідничного </a:t>
            </a:r>
            <a:r>
              <a:rPr lang="uk-UA" altLang="en-US" sz="3600" b="0" dirty="0" err="1"/>
              <a:t>нерва</a:t>
            </a:r>
            <a:r>
              <a:rPr lang="uk-UA" altLang="en-US" sz="3600" b="0" dirty="0"/>
              <a:t> в цьому віці не вимагає оперативного втручання.</a:t>
            </a:r>
            <a:endParaRPr lang="uk-UA" sz="3600" b="0" dirty="0"/>
          </a:p>
        </p:txBody>
      </p:sp>
    </p:spTree>
    <p:extLst>
      <p:ext uri="{BB962C8B-B14F-4D97-AF65-F5344CB8AC3E}">
        <p14:creationId xmlns:p14="http://schemas.microsoft.com/office/powerpoint/2010/main" val="2369034282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TextBox 1048725"/>
          <p:cNvSpPr txBox="1"/>
          <p:nvPr/>
        </p:nvSpPr>
        <p:spPr>
          <a:xfrm>
            <a:off x="1343570" y="744950"/>
            <a:ext cx="9958413" cy="25545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4000" b="1" dirty="0"/>
              <a:t>Ускладнення</a:t>
            </a:r>
            <a:r>
              <a:rPr lang="en-US" altLang="en-US" sz="4000" b="1" dirty="0"/>
              <a:t>:</a:t>
            </a:r>
            <a:endParaRPr lang="uk-UA" sz="4000" b="1" dirty="0"/>
          </a:p>
          <a:p>
            <a:r>
              <a:rPr lang="en-US" altLang="en-US" sz="4000" dirty="0"/>
              <a:t>- </a:t>
            </a:r>
            <a:r>
              <a:rPr lang="uk-UA" altLang="en-US" sz="4000" dirty="0"/>
              <a:t>перехід</a:t>
            </a:r>
            <a:r>
              <a:rPr lang="en-US" altLang="en-US" sz="4000" dirty="0"/>
              <a:t> </a:t>
            </a:r>
            <a:r>
              <a:rPr lang="uk-UA" altLang="en-US" sz="4000" dirty="0"/>
              <a:t>у</a:t>
            </a:r>
            <a:r>
              <a:rPr lang="en-US" altLang="en-US" sz="4000" dirty="0"/>
              <a:t> </a:t>
            </a:r>
            <a:r>
              <a:rPr lang="uk-UA" altLang="en-US" sz="4000" dirty="0"/>
              <a:t>хронічну</a:t>
            </a:r>
            <a:r>
              <a:rPr lang="en-US" altLang="en-US" sz="4000" dirty="0"/>
              <a:t> </a:t>
            </a:r>
            <a:r>
              <a:rPr lang="uk-UA" altLang="en-US" sz="4000" dirty="0"/>
              <a:t>форму</a:t>
            </a:r>
            <a:endParaRPr lang="uk-UA" sz="4000" dirty="0"/>
          </a:p>
          <a:p>
            <a:r>
              <a:rPr lang="en-US" altLang="en-US" sz="4000" dirty="0"/>
              <a:t>- </a:t>
            </a:r>
            <a:r>
              <a:rPr lang="uk-UA" altLang="en-US" sz="4000" dirty="0"/>
              <a:t>порушення</a:t>
            </a:r>
            <a:r>
              <a:rPr lang="en-US" altLang="en-US" sz="4000" dirty="0"/>
              <a:t> </a:t>
            </a:r>
            <a:r>
              <a:rPr lang="uk-UA" altLang="en-US" sz="4000" dirty="0"/>
              <a:t>функції</a:t>
            </a:r>
            <a:r>
              <a:rPr lang="en-US" altLang="en-US" sz="4000" dirty="0"/>
              <a:t> </a:t>
            </a:r>
            <a:r>
              <a:rPr lang="uk-UA" altLang="en-US" sz="4000" dirty="0"/>
              <a:t>сечового</a:t>
            </a:r>
            <a:r>
              <a:rPr lang="en-US" altLang="en-US" sz="4000" dirty="0"/>
              <a:t> </a:t>
            </a:r>
            <a:r>
              <a:rPr lang="uk-UA" altLang="en-US" sz="4000" dirty="0"/>
              <a:t>міхура</a:t>
            </a:r>
            <a:r>
              <a:rPr lang="en-US" altLang="en-US" sz="4000" dirty="0"/>
              <a:t> </a:t>
            </a:r>
            <a:r>
              <a:rPr lang="uk-UA" altLang="en-US" sz="4000" dirty="0"/>
              <a:t>і</a:t>
            </a:r>
            <a:r>
              <a:rPr lang="en-US" altLang="en-US" sz="4000" dirty="0"/>
              <a:t> </a:t>
            </a:r>
            <a:r>
              <a:rPr lang="uk-UA" altLang="en-US" sz="4000" dirty="0"/>
              <a:t>анальних</a:t>
            </a:r>
            <a:r>
              <a:rPr lang="en-US" altLang="en-US" sz="4000" dirty="0"/>
              <a:t> </a:t>
            </a:r>
            <a:r>
              <a:rPr lang="uk-UA" altLang="en-US" sz="4000" dirty="0"/>
              <a:t>сфінктерів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3655064833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TextBox 1048730"/>
          <p:cNvSpPr txBox="1"/>
          <p:nvPr/>
        </p:nvSpPr>
        <p:spPr>
          <a:xfrm>
            <a:off x="465355" y="352423"/>
            <a:ext cx="11261290" cy="61874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en-US" sz="2600" b="1" dirty="0"/>
              <a:t>                           </a:t>
            </a:r>
            <a:r>
              <a:rPr lang="uk-UA" altLang="en-US" sz="2600" b="1" dirty="0"/>
              <a:t>Діагностика ішіасу</a:t>
            </a:r>
            <a:endParaRPr lang="uk-UA" sz="2600" b="1" dirty="0"/>
          </a:p>
          <a:p>
            <a:r>
              <a:rPr lang="uk-UA" altLang="en-US" sz="2600" dirty="0"/>
              <a:t>При діагностиці ішіасу важливо ретельно зібрати анамнез із зазначенням локалізації, інтенсивності та тривалості захворювання. Лікарське обстеження дозволяє оцінити м'язову силу, наявність сенсорних</a:t>
            </a:r>
            <a:endParaRPr lang="uk-UA" sz="2600" dirty="0"/>
          </a:p>
          <a:p>
            <a:r>
              <a:rPr lang="uk-UA" altLang="en-US" sz="2600" dirty="0"/>
              <a:t> порушень, повноцінність рефлексів </a:t>
            </a:r>
            <a:endParaRPr lang="uk-UA" sz="2600" dirty="0"/>
          </a:p>
          <a:p>
            <a:r>
              <a:rPr lang="uk-UA" altLang="en-US" sz="2600" dirty="0"/>
              <a:t>колінного і гомілковостопного </a:t>
            </a:r>
            <a:endParaRPr lang="uk-UA" sz="2600" dirty="0"/>
          </a:p>
          <a:p>
            <a:r>
              <a:rPr lang="uk-UA" altLang="en-US" sz="2600" dirty="0"/>
              <a:t>суглобів. Для цього застосовуються</a:t>
            </a:r>
            <a:endParaRPr lang="uk-UA" sz="2600" dirty="0"/>
          </a:p>
          <a:p>
            <a:r>
              <a:rPr lang="uk-UA" altLang="en-US" sz="2600" dirty="0"/>
              <a:t> тести </a:t>
            </a:r>
            <a:r>
              <a:rPr lang="uk-UA" altLang="en-US" sz="2600" dirty="0" err="1"/>
              <a:t>Бехтерєва</a:t>
            </a:r>
            <a:r>
              <a:rPr lang="uk-UA" altLang="en-US" sz="2600" dirty="0"/>
              <a:t>, </a:t>
            </a:r>
            <a:r>
              <a:rPr lang="uk-UA" altLang="en-US" sz="2600" dirty="0" err="1"/>
              <a:t>Леррея</a:t>
            </a:r>
            <a:r>
              <a:rPr lang="uk-UA" altLang="en-US" sz="2600" dirty="0"/>
              <a:t>, </a:t>
            </a:r>
            <a:endParaRPr lang="uk-UA" sz="2600" dirty="0"/>
          </a:p>
          <a:p>
            <a:r>
              <a:rPr lang="uk-UA" altLang="en-US" sz="2600" dirty="0" err="1"/>
              <a:t>Файєрштейна</a:t>
            </a:r>
            <a:r>
              <a:rPr lang="uk-UA" altLang="en-US" sz="2600" dirty="0"/>
              <a:t> і </a:t>
            </a:r>
            <a:r>
              <a:rPr lang="uk-UA" altLang="en-US" sz="2600" dirty="0" err="1"/>
              <a:t>Ласега</a:t>
            </a:r>
            <a:r>
              <a:rPr lang="uk-UA" altLang="en-US" sz="2600" dirty="0"/>
              <a:t>.</a:t>
            </a:r>
            <a:endParaRPr lang="uk-UA" sz="2600" dirty="0"/>
          </a:p>
          <a:p>
            <a:r>
              <a:rPr lang="uk-UA" altLang="en-US" sz="2600" dirty="0"/>
              <a:t>Інструментальна діагностика</a:t>
            </a:r>
            <a:endParaRPr lang="uk-UA" sz="2600" dirty="0"/>
          </a:p>
          <a:p>
            <a:r>
              <a:rPr lang="uk-UA" altLang="en-US" sz="2600" dirty="0"/>
              <a:t> включає:</a:t>
            </a:r>
            <a:endParaRPr lang="uk-UA" sz="2600" dirty="0"/>
          </a:p>
          <a:p>
            <a:r>
              <a:rPr lang="uk-UA" altLang="en-US" sz="2600" dirty="0"/>
              <a:t>•</a:t>
            </a:r>
            <a:r>
              <a:rPr lang="en-US" altLang="en-US" sz="2600" dirty="0"/>
              <a:t> </a:t>
            </a:r>
            <a:r>
              <a:rPr lang="uk-UA" altLang="en-US" sz="2600" dirty="0" err="1"/>
              <a:t>електронейроміографію</a:t>
            </a:r>
            <a:r>
              <a:rPr lang="uk-UA" altLang="en-US" sz="2600" dirty="0"/>
              <a:t>;</a:t>
            </a:r>
            <a:endParaRPr lang="uk-UA" sz="2600" dirty="0"/>
          </a:p>
          <a:p>
            <a:r>
              <a:rPr lang="uk-UA" altLang="en-US" sz="2600" dirty="0"/>
              <a:t>•</a:t>
            </a:r>
            <a:r>
              <a:rPr lang="en-US" altLang="en-US" sz="2600" dirty="0"/>
              <a:t> </a:t>
            </a:r>
            <a:r>
              <a:rPr lang="uk-UA" altLang="en-US" sz="2600" dirty="0"/>
              <a:t>ультразвукову </a:t>
            </a:r>
            <a:r>
              <a:rPr lang="uk-UA" altLang="en-US" sz="2600" dirty="0" err="1"/>
              <a:t>доплерографію</a:t>
            </a:r>
            <a:r>
              <a:rPr lang="uk-UA" altLang="en-US" sz="2600" dirty="0"/>
              <a:t>;</a:t>
            </a:r>
            <a:endParaRPr lang="uk-UA" sz="2600" dirty="0"/>
          </a:p>
          <a:p>
            <a:r>
              <a:rPr lang="uk-UA" altLang="en-US" sz="2600" dirty="0"/>
              <a:t>•</a:t>
            </a:r>
            <a:r>
              <a:rPr lang="en-US" altLang="en-US" sz="2600" dirty="0"/>
              <a:t> </a:t>
            </a:r>
            <a:r>
              <a:rPr lang="uk-UA" altLang="en-US" sz="2600" dirty="0"/>
              <a:t>МРТ, КТ;</a:t>
            </a:r>
            <a:endParaRPr lang="uk-UA" sz="2600" dirty="0"/>
          </a:p>
          <a:p>
            <a:r>
              <a:rPr lang="uk-UA" altLang="en-US" sz="2600" dirty="0"/>
              <a:t>•</a:t>
            </a:r>
            <a:r>
              <a:rPr lang="en-US" altLang="en-US" sz="2600" dirty="0"/>
              <a:t> </a:t>
            </a:r>
            <a:r>
              <a:rPr lang="uk-UA" altLang="en-US" sz="2600" dirty="0"/>
              <a:t>рентген.</a:t>
            </a:r>
            <a:endParaRPr lang="uk-UA" sz="2600" dirty="0"/>
          </a:p>
        </p:txBody>
      </p:sp>
      <p:pic>
        <p:nvPicPr>
          <p:cNvPr id="2097205" name="Picture 209720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1" y="2047874"/>
            <a:ext cx="6143624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16769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TextBox 1048735"/>
          <p:cNvSpPr txBox="1"/>
          <p:nvPr/>
        </p:nvSpPr>
        <p:spPr>
          <a:xfrm>
            <a:off x="380938" y="1313179"/>
            <a:ext cx="11430122" cy="526297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dirty="0"/>
              <a:t>Після первинного звернення до сімейного лікаря пацієнт отримує направлення до лікаря-невролога або лікаря-</a:t>
            </a:r>
            <a:r>
              <a:rPr lang="uk-UA" altLang="en-US" sz="2800" dirty="0" err="1"/>
              <a:t>вертебролога</a:t>
            </a:r>
            <a:r>
              <a:rPr lang="uk-UA" altLang="en-US" sz="2800" dirty="0"/>
              <a:t>.</a:t>
            </a:r>
            <a:endParaRPr lang="uk-UA" sz="2800" dirty="0"/>
          </a:p>
          <a:p>
            <a:endParaRPr lang="uk-UA" sz="2800" dirty="0"/>
          </a:p>
          <a:p>
            <a:r>
              <a:rPr lang="uk-UA" altLang="en-US" sz="2800" b="1" i="1" u="sng" dirty="0"/>
              <a:t>Консервативні методи</a:t>
            </a:r>
            <a:r>
              <a:rPr lang="uk-UA" altLang="en-US" sz="2800" dirty="0"/>
              <a:t>:</a:t>
            </a:r>
            <a:endParaRPr lang="uk-UA" sz="2800" dirty="0"/>
          </a:p>
          <a:p>
            <a:r>
              <a:rPr lang="uk-UA" altLang="en-US" sz="2800" dirty="0"/>
              <a:t>знеболювальні препарати;</a:t>
            </a:r>
            <a:endParaRPr lang="uk-UA" sz="2800" dirty="0"/>
          </a:p>
          <a:p>
            <a:r>
              <a:rPr lang="uk-UA" altLang="en-US" sz="2800" dirty="0"/>
              <a:t>протизапальна терапія;</a:t>
            </a:r>
            <a:endParaRPr lang="uk-UA" sz="2800" dirty="0"/>
          </a:p>
          <a:p>
            <a:r>
              <a:rPr lang="uk-UA" altLang="en-US" sz="2800" dirty="0"/>
              <a:t>діастолічні засоби.</a:t>
            </a:r>
            <a:endParaRPr lang="uk-UA" sz="2800" dirty="0"/>
          </a:p>
          <a:p>
            <a:endParaRPr lang="uk-UA" sz="2800" dirty="0"/>
          </a:p>
          <a:p>
            <a:r>
              <a:rPr lang="uk-UA" altLang="en-US" sz="2800" dirty="0"/>
              <a:t>У</a:t>
            </a:r>
            <a:r>
              <a:rPr lang="en-US" altLang="en-US" sz="2800" dirty="0"/>
              <a:t> </a:t>
            </a:r>
            <a:r>
              <a:rPr lang="uk-UA" altLang="en-US" sz="2800" dirty="0"/>
              <a:t>гострій фазі захворювання необхідний відпочинок. Коли біль і запалення зменшуються, можуть застосовуватися фізіотерапія, ЛФК, масаж, голковколювання. Іноді необхідно носіння підтримувального </a:t>
            </a:r>
            <a:r>
              <a:rPr lang="uk-UA" altLang="en-US" sz="2800" dirty="0" err="1"/>
              <a:t>попереково</a:t>
            </a:r>
            <a:r>
              <a:rPr lang="uk-UA" altLang="en-US" sz="2800" dirty="0"/>
              <a:t>-крижового корсета. </a:t>
            </a:r>
            <a:endParaRPr lang="uk-UA" sz="2800" dirty="0"/>
          </a:p>
        </p:txBody>
      </p:sp>
      <p:sp>
        <p:nvSpPr>
          <p:cNvPr id="1048737" name="TextBox 1048736"/>
          <p:cNvSpPr txBox="1"/>
          <p:nvPr/>
        </p:nvSpPr>
        <p:spPr>
          <a:xfrm>
            <a:off x="3541365" y="436880"/>
            <a:ext cx="4000000" cy="7232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-UA" altLang="en-US" sz="4100" b="1" dirty="0"/>
              <a:t>Лікування</a:t>
            </a:r>
            <a:endParaRPr lang="uk-UA" sz="4100" b="1" dirty="0"/>
          </a:p>
        </p:txBody>
      </p:sp>
    </p:spTree>
    <p:extLst>
      <p:ext uri="{BB962C8B-B14F-4D97-AF65-F5344CB8AC3E}">
        <p14:creationId xmlns:p14="http://schemas.microsoft.com/office/powerpoint/2010/main" val="2976338085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TextBox 1048741"/>
          <p:cNvSpPr txBox="1"/>
          <p:nvPr/>
        </p:nvSpPr>
        <p:spPr>
          <a:xfrm>
            <a:off x="460371" y="1283810"/>
            <a:ext cx="11176394" cy="418576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800" dirty="0"/>
              <a:t>Операція на сідничний нерв проводиться:</a:t>
            </a:r>
            <a:endParaRPr lang="uk-UA" sz="3800" dirty="0"/>
          </a:p>
          <a:p>
            <a:r>
              <a:rPr lang="en-US" altLang="en-US" sz="3800" dirty="0"/>
              <a:t>1) </a:t>
            </a:r>
            <a:r>
              <a:rPr lang="uk-UA" altLang="en-US" sz="3800" dirty="0"/>
              <a:t>при неврологічних розладах, в тому числі сенсорних і рефлекторних порушеннях (падіння стопи, нетримання сечі);</a:t>
            </a:r>
            <a:endParaRPr lang="uk-UA" sz="3800" dirty="0"/>
          </a:p>
          <a:p>
            <a:r>
              <a:rPr lang="en-US" altLang="en-US" sz="3800" dirty="0"/>
              <a:t>2) </a:t>
            </a:r>
            <a:r>
              <a:rPr lang="uk-UA" altLang="en-US" sz="3800" dirty="0"/>
              <a:t>при зниженні рухової активності протягом 6 тижнів;</a:t>
            </a:r>
            <a:endParaRPr lang="uk-UA" sz="3800" dirty="0"/>
          </a:p>
          <a:p>
            <a:r>
              <a:rPr lang="en-US" altLang="en-US" sz="3800" dirty="0"/>
              <a:t>3) </a:t>
            </a:r>
            <a:r>
              <a:rPr lang="uk-UA" altLang="en-US" sz="3800" dirty="0"/>
              <a:t>при безперервних болях.</a:t>
            </a:r>
            <a:endParaRPr lang="uk-UA" sz="3800" dirty="0"/>
          </a:p>
        </p:txBody>
      </p:sp>
    </p:spTree>
    <p:extLst>
      <p:ext uri="{BB962C8B-B14F-4D97-AF65-F5344CB8AC3E}">
        <p14:creationId xmlns:p14="http://schemas.microsoft.com/office/powerpoint/2010/main" val="868071902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TextBox 1049013"/>
          <p:cNvSpPr txBox="1"/>
          <p:nvPr/>
        </p:nvSpPr>
        <p:spPr>
          <a:xfrm>
            <a:off x="308421" y="714374"/>
            <a:ext cx="11092559" cy="526297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dirty="0"/>
              <a:t>Якщо медикаментозна терапія і фізіотерапевтичні методи не приносить покращення, то необхідно розглядати варіанти оперативного втручання</a:t>
            </a:r>
            <a:r>
              <a:rPr lang="en-US" altLang="en-US" sz="2800" dirty="0"/>
              <a:t>:</a:t>
            </a:r>
            <a:endParaRPr lang="uk-UA" sz="2800" dirty="0"/>
          </a:p>
          <a:p>
            <a:r>
              <a:rPr lang="uk-UA" altLang="en-US" sz="2800" dirty="0"/>
              <a:t>Спінальна декомпресія – це процедура, яку виконує хірург, щоб видалити всі структури, які тиснуть на сідничний нерв, наприклад, грижу диска. Багато з цих процедур виконуються з мінімальною </a:t>
            </a:r>
            <a:r>
              <a:rPr lang="uk-UA" altLang="en-US" sz="2800" dirty="0" err="1"/>
              <a:t>інвазивністю</a:t>
            </a:r>
            <a:r>
              <a:rPr lang="uk-UA" altLang="en-US" sz="2800" dirty="0"/>
              <a:t>.</a:t>
            </a:r>
            <a:endParaRPr lang="uk-UA" sz="2800" dirty="0"/>
          </a:p>
          <a:p>
            <a:r>
              <a:rPr lang="uk-UA" altLang="en-US" sz="2800" dirty="0" err="1"/>
              <a:t>Дискектомія</a:t>
            </a:r>
            <a:r>
              <a:rPr lang="uk-UA" altLang="en-US" sz="2800" dirty="0"/>
              <a:t>, </a:t>
            </a:r>
            <a:r>
              <a:rPr lang="uk-UA" altLang="en-US" sz="2800" dirty="0" err="1"/>
              <a:t>мікродискектомія</a:t>
            </a:r>
            <a:r>
              <a:rPr lang="uk-UA" altLang="en-US" sz="2800" dirty="0"/>
              <a:t> – видалення всього диска або його частини, що ущемляють нерв.</a:t>
            </a:r>
            <a:endParaRPr lang="uk-UA" sz="2800" dirty="0"/>
          </a:p>
          <a:p>
            <a:r>
              <a:rPr lang="uk-UA" altLang="en-US" sz="2800" dirty="0" err="1"/>
              <a:t>Ламінотомія</a:t>
            </a:r>
            <a:r>
              <a:rPr lang="uk-UA" altLang="en-US" sz="2800" dirty="0"/>
              <a:t>, </a:t>
            </a:r>
            <a:r>
              <a:rPr lang="uk-UA" altLang="en-US" sz="2800" dirty="0" err="1"/>
              <a:t>ламінектомій</a:t>
            </a:r>
            <a:r>
              <a:rPr lang="uk-UA" altLang="en-US" sz="2800" dirty="0"/>
              <a:t> – повне або часткове видалення дужки одного або декількох хребців з метою зменшення тиску кісткової тканини на нерв.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4199716050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TextBox 1048746"/>
          <p:cNvSpPr txBox="1"/>
          <p:nvPr/>
        </p:nvSpPr>
        <p:spPr>
          <a:xfrm>
            <a:off x="482981" y="127819"/>
            <a:ext cx="11226037" cy="65556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dirty="0"/>
              <a:t>Контроль вилікування</a:t>
            </a:r>
            <a:endParaRPr lang="uk-UA" sz="2800" dirty="0"/>
          </a:p>
          <a:p>
            <a:r>
              <a:rPr lang="uk-UA" altLang="en-US" sz="2800" dirty="0"/>
              <a:t>Як правило, сідничний нерв і його функціональність відновлюються протягом 2-4 тижнів. На жаль, приблизно у 2/3 пацієнтів симптоми можуть повторитися протягом наступного року. Тому періодичне відвідування лікаря, профілактичні заходи та проведення лабораторної діагностики просто необхідні. Хірургічне втручання зазвичай позбавляє пацієнта від болю, але спостереження і реабілітація потрібні обов'язково.</a:t>
            </a:r>
            <a:endParaRPr lang="uk-UA" sz="2800" dirty="0"/>
          </a:p>
          <a:p>
            <a:endParaRPr lang="uk-UA" sz="2800" dirty="0"/>
          </a:p>
          <a:p>
            <a:r>
              <a:rPr lang="uk-UA" altLang="en-US" sz="2800" dirty="0"/>
              <a:t>Профілактика невралгії сідничного </a:t>
            </a:r>
            <a:r>
              <a:rPr lang="uk-UA" altLang="en-US" sz="2800" dirty="0" err="1"/>
              <a:t>нерва</a:t>
            </a:r>
            <a:endParaRPr lang="uk-UA" sz="2800" dirty="0"/>
          </a:p>
          <a:p>
            <a:r>
              <a:rPr lang="en-US" altLang="en-US" sz="2800" dirty="0"/>
              <a:t>- </a:t>
            </a:r>
            <a:r>
              <a:rPr lang="uk-UA" altLang="en-US" sz="2800" dirty="0"/>
              <a:t>спати на животі;</a:t>
            </a:r>
            <a:endParaRPr lang="uk-UA" sz="2800" dirty="0"/>
          </a:p>
          <a:p>
            <a:r>
              <a:rPr lang="en-US" altLang="en-US" sz="2800" dirty="0"/>
              <a:t>- </a:t>
            </a:r>
            <a:r>
              <a:rPr lang="uk-UA" altLang="en-US" sz="2800" dirty="0"/>
              <a:t>не сидіти довго перед комп'ютером;</a:t>
            </a:r>
            <a:endParaRPr lang="uk-UA" sz="2800" dirty="0"/>
          </a:p>
          <a:p>
            <a:r>
              <a:rPr lang="en-US" altLang="en-US" sz="2800" dirty="0"/>
              <a:t>- </a:t>
            </a:r>
            <a:r>
              <a:rPr lang="uk-UA" altLang="en-US" sz="2800" dirty="0"/>
              <a:t>зберігати пряму поставу під час руху;</a:t>
            </a:r>
            <a:endParaRPr lang="uk-UA" sz="2800" dirty="0"/>
          </a:p>
          <a:p>
            <a:r>
              <a:rPr lang="en-US" altLang="en-US" sz="2800" dirty="0"/>
              <a:t>- </a:t>
            </a:r>
            <a:r>
              <a:rPr lang="uk-UA" altLang="en-US" sz="2800" dirty="0"/>
              <a:t>важкі сумки замінити рюкзаком;</a:t>
            </a:r>
            <a:endParaRPr lang="uk-UA" sz="2800" dirty="0"/>
          </a:p>
          <a:p>
            <a:r>
              <a:rPr lang="en-US" altLang="en-US" sz="2800" dirty="0"/>
              <a:t>- </a:t>
            </a:r>
            <a:r>
              <a:rPr lang="uk-UA" altLang="en-US" sz="2800" dirty="0"/>
              <a:t>проводити систематичні вправи для сідничного </a:t>
            </a:r>
            <a:r>
              <a:rPr lang="uk-UA" altLang="en-US" sz="2800" dirty="0" err="1"/>
              <a:t>нерва</a:t>
            </a:r>
            <a:r>
              <a:rPr lang="uk-UA" altLang="en-US" sz="2800" dirty="0"/>
              <a:t>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259213601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Picture 209719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36979" y="78486"/>
            <a:ext cx="8330566" cy="677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70023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9E7225-BA08-A068-E3D9-37CB8472C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5120"/>
            <a:ext cx="12192000" cy="8122920"/>
          </a:xfrm>
          <a:prstGeom prst="rect">
            <a:avLst/>
          </a:prstGeom>
        </p:spPr>
      </p:pic>
      <p:sp>
        <p:nvSpPr>
          <p:cNvPr id="1049015" name="TextBox 1049014"/>
          <p:cNvSpPr txBox="1"/>
          <p:nvPr/>
        </p:nvSpPr>
        <p:spPr>
          <a:xfrm>
            <a:off x="3382082" y="2706030"/>
            <a:ext cx="6482069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5400" b="1" dirty="0">
                <a:solidFill>
                  <a:schemeClr val="bg1"/>
                </a:solidFill>
              </a:rPr>
              <a:t>Дякую</a:t>
            </a:r>
            <a:r>
              <a:rPr lang="en-US" altLang="en-US" sz="5400" b="1" dirty="0">
                <a:solidFill>
                  <a:schemeClr val="bg1"/>
                </a:solidFill>
              </a:rPr>
              <a:t> </a:t>
            </a:r>
            <a:r>
              <a:rPr lang="uk-UA" altLang="en-US" sz="5400" b="1" dirty="0">
                <a:solidFill>
                  <a:schemeClr val="bg1"/>
                </a:solidFill>
              </a:rPr>
              <a:t>за</a:t>
            </a:r>
            <a:r>
              <a:rPr lang="en-US" altLang="en-US" sz="5400" b="1" dirty="0">
                <a:solidFill>
                  <a:schemeClr val="bg1"/>
                </a:solidFill>
              </a:rPr>
              <a:t> </a:t>
            </a:r>
            <a:r>
              <a:rPr lang="uk-UA" altLang="en-US" sz="5400" b="1" dirty="0">
                <a:solidFill>
                  <a:schemeClr val="bg1"/>
                </a:solidFill>
              </a:rPr>
              <a:t>увагу</a:t>
            </a:r>
            <a:r>
              <a:rPr lang="en-US" altLang="en-US" sz="5400" b="1" dirty="0">
                <a:solidFill>
                  <a:schemeClr val="bg1"/>
                </a:solidFill>
              </a:rPr>
              <a:t>!</a:t>
            </a:r>
            <a:endParaRPr lang="uk-UA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475947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20</TotalTime>
  <Words>1970</Words>
  <Application>Microsoft Office PowerPoint</Application>
  <PresentationFormat>Widescreen</PresentationFormat>
  <Paragraphs>143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Calibri</vt:lpstr>
      <vt:lpstr>Tw Cen MT</vt:lpstr>
      <vt:lpstr>Tw Cen MT Condensed</vt:lpstr>
      <vt:lpstr>Wingdings</vt:lpstr>
      <vt:lpstr>Wingdings 3</vt:lpstr>
      <vt:lpstr>Интеграл</vt:lpstr>
      <vt:lpstr>Програма ведення пацієнтів зі скаргами на біль у шиї та спині – 2 год Диференційна діагностика. Больовий синдром пов’язаний з патологією хребта, програма ведення пацієнтів – 2 год </vt:lpstr>
      <vt:lpstr>Мета заняття:</vt:lpstr>
      <vt:lpstr>Основні поняття: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Елизавета Тулянцева</cp:lastModifiedBy>
  <cp:revision>5</cp:revision>
  <dcterms:created xsi:type="dcterms:W3CDTF">2022-11-11T06:32:27Z</dcterms:created>
  <dcterms:modified xsi:type="dcterms:W3CDTF">2022-11-13T17:50:28Z</dcterms:modified>
</cp:coreProperties>
</file>