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72" r:id="rId6"/>
    <p:sldId id="273" r:id="rId7"/>
    <p:sldId id="274" r:id="rId8"/>
    <p:sldId id="275" r:id="rId9"/>
    <p:sldId id="277" r:id="rId10"/>
    <p:sldId id="279" r:id="rId11"/>
    <p:sldId id="280" r:id="rId12"/>
    <p:sldId id="281" r:id="rId13"/>
    <p:sldId id="282" r:id="rId14"/>
    <p:sldId id="284" r:id="rId15"/>
    <p:sldId id="28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2325D1E-C47A-4AA0-B9C4-35A3F4F7AED5}"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35611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325D1E-C47A-4AA0-B9C4-35A3F4F7AED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1017869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325D1E-C47A-4AA0-B9C4-35A3F4F7AED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2585030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168551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325D1E-C47A-4AA0-B9C4-35A3F4F7AED5}"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89804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325D1E-C47A-4AA0-B9C4-35A3F4F7AED5}"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406975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325D1E-C47A-4AA0-B9C4-35A3F4F7AED5}" type="datetimeFigureOut">
              <a:rPr lang="uk-UA" smtClean="0"/>
              <a:t>13.11.2022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359122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2354252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2327374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1503426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4017565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11060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325D1E-C47A-4AA0-B9C4-35A3F4F7AED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280069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2325D1E-C47A-4AA0-B9C4-35A3F4F7AED5}"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315427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2325D1E-C47A-4AA0-B9C4-35A3F4F7AED5}"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502164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325D1E-C47A-4AA0-B9C4-35A3F4F7AED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3743177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325D1E-C47A-4AA0-B9C4-35A3F4F7AED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1982E6F-F68C-4BF5-B8A2-293C99148E79}" type="slidenum">
              <a:rPr lang="uk-UA" smtClean="0"/>
              <a:t>‹#›</a:t>
            </a:fld>
            <a:endParaRPr lang="uk-UA"/>
          </a:p>
        </p:txBody>
      </p:sp>
    </p:spTree>
    <p:extLst>
      <p:ext uri="{BB962C8B-B14F-4D97-AF65-F5344CB8AC3E}">
        <p14:creationId xmlns:p14="http://schemas.microsoft.com/office/powerpoint/2010/main" val="3788811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2325D1E-C47A-4AA0-B9C4-35A3F4F7AED5}" type="datetimeFigureOut">
              <a:rPr lang="uk-UA" smtClean="0"/>
              <a:t>13.11.2022</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71982E6F-F68C-4BF5-B8A2-293C99148E79}" type="slidenum">
              <a:rPr lang="uk-UA" smtClean="0"/>
              <a:t>‹#›</a:t>
            </a:fld>
            <a:endParaRPr lang="uk-UA"/>
          </a:p>
        </p:txBody>
      </p:sp>
    </p:spTree>
    <p:extLst>
      <p:ext uri="{BB962C8B-B14F-4D97-AF65-F5344CB8AC3E}">
        <p14:creationId xmlns:p14="http://schemas.microsoft.com/office/powerpoint/2010/main" val="151182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B7B7-6CCD-5BA0-4758-01410580E37B}"/>
              </a:ext>
            </a:extLst>
          </p:cNvPr>
          <p:cNvSpPr>
            <a:spLocks noGrp="1"/>
          </p:cNvSpPr>
          <p:nvPr>
            <p:ph type="ctrTitle"/>
          </p:nvPr>
        </p:nvSpPr>
        <p:spPr>
          <a:xfrm>
            <a:off x="1214120" y="1787510"/>
            <a:ext cx="10022840" cy="3505850"/>
          </a:xfrm>
        </p:spPr>
        <p:txBody>
          <a:bodyPr>
            <a:normAutofit/>
          </a:bodyPr>
          <a:lstStyle/>
          <a:p>
            <a:pPr algn="ctr"/>
            <a:r>
              <a:rPr lang="ru-RU" sz="4000" dirty="0" err="1"/>
              <a:t>Організація</a:t>
            </a:r>
            <a:r>
              <a:rPr lang="ru-RU" sz="4000" dirty="0"/>
              <a:t> </a:t>
            </a:r>
            <a:r>
              <a:rPr lang="ru-RU" sz="4000" dirty="0" err="1"/>
              <a:t>надання</a:t>
            </a:r>
            <a:r>
              <a:rPr lang="ru-RU" sz="4000" dirty="0"/>
              <a:t> </a:t>
            </a:r>
            <a:r>
              <a:rPr lang="ru-RU" sz="4000" dirty="0" err="1"/>
              <a:t>невідкладної</a:t>
            </a:r>
            <a:r>
              <a:rPr lang="ru-RU" sz="4000" dirty="0"/>
              <a:t> </a:t>
            </a:r>
            <a:r>
              <a:rPr lang="ru-RU" sz="4000" dirty="0" err="1"/>
              <a:t>медичної</a:t>
            </a:r>
            <a:r>
              <a:rPr lang="ru-RU" sz="4000" dirty="0"/>
              <a:t> </a:t>
            </a:r>
            <a:br>
              <a:rPr lang="ru-RU" sz="4000" dirty="0"/>
            </a:br>
            <a:r>
              <a:rPr lang="ru-RU" sz="4000" dirty="0" err="1"/>
              <a:t>допомоги</a:t>
            </a:r>
            <a:r>
              <a:rPr lang="ru-RU" sz="4000" dirty="0"/>
              <a:t> в </a:t>
            </a:r>
            <a:r>
              <a:rPr lang="ru-RU" sz="4000" dirty="0" err="1"/>
              <a:t>практиці</a:t>
            </a:r>
            <a:r>
              <a:rPr lang="ru-RU" sz="4000" dirty="0"/>
              <a:t> </a:t>
            </a:r>
            <a:br>
              <a:rPr lang="ru-RU" sz="4000" dirty="0"/>
            </a:br>
            <a:r>
              <a:rPr lang="ru-RU" sz="4000" dirty="0" err="1"/>
              <a:t>сімейного</a:t>
            </a:r>
            <a:r>
              <a:rPr lang="ru-RU" sz="4000" dirty="0"/>
              <a:t> </a:t>
            </a:r>
            <a:r>
              <a:rPr lang="ru-RU" sz="4000" dirty="0" err="1"/>
              <a:t>лікаря</a:t>
            </a:r>
            <a:r>
              <a:rPr lang="ru-RU" sz="4000" dirty="0"/>
              <a:t> у </a:t>
            </a:r>
            <a:r>
              <a:rPr lang="ru-RU" sz="4000" dirty="0" err="1"/>
              <a:t>випадку</a:t>
            </a:r>
            <a:r>
              <a:rPr lang="ru-RU" sz="4000" dirty="0"/>
              <a:t> </a:t>
            </a:r>
            <a:r>
              <a:rPr lang="ru-RU" sz="4000" dirty="0" err="1"/>
              <a:t>раптової</a:t>
            </a:r>
            <a:r>
              <a:rPr lang="ru-RU" sz="4000" dirty="0"/>
              <a:t> </a:t>
            </a:r>
            <a:r>
              <a:rPr lang="ru-RU" sz="4000" dirty="0" err="1"/>
              <a:t>смерті</a:t>
            </a:r>
            <a:r>
              <a:rPr lang="ru-RU" sz="4000" dirty="0"/>
              <a:t> </a:t>
            </a:r>
            <a:br>
              <a:rPr lang="ru-RU" sz="4000" dirty="0"/>
            </a:br>
            <a:r>
              <a:rPr lang="ru-RU" sz="4000" dirty="0"/>
              <a:t>на до </a:t>
            </a:r>
            <a:r>
              <a:rPr lang="ru-RU" sz="4000" dirty="0" err="1"/>
              <a:t>госпітальному</a:t>
            </a:r>
            <a:r>
              <a:rPr lang="ru-RU" sz="4000" dirty="0"/>
              <a:t> </a:t>
            </a:r>
            <a:r>
              <a:rPr lang="ru-RU" sz="4000" dirty="0" err="1"/>
              <a:t>етапі</a:t>
            </a:r>
            <a:r>
              <a:rPr lang="ru-RU" sz="4000" dirty="0"/>
              <a:t> – 2 год</a:t>
            </a:r>
            <a:endParaRPr lang="uk-UA" sz="4000" dirty="0"/>
          </a:p>
        </p:txBody>
      </p:sp>
      <p:sp>
        <p:nvSpPr>
          <p:cNvPr id="3" name="Subtitle 2">
            <a:extLst>
              <a:ext uri="{FF2B5EF4-FFF2-40B4-BE49-F238E27FC236}">
                <a16:creationId xmlns:a16="http://schemas.microsoft.com/office/drawing/2014/main" id="{4D1FA2B0-F65A-C217-AFA5-2D9A34994ADE}"/>
              </a:ext>
            </a:extLst>
          </p:cNvPr>
          <p:cNvSpPr>
            <a:spLocks noGrp="1"/>
          </p:cNvSpPr>
          <p:nvPr>
            <p:ph type="subTitle" idx="1"/>
          </p:nvPr>
        </p:nvSpPr>
        <p:spPr>
          <a:xfrm>
            <a:off x="1803399" y="375469"/>
            <a:ext cx="9144000" cy="754025"/>
          </a:xfrm>
        </p:spPr>
        <p:txBody>
          <a:bodyPr>
            <a:normAutofit fontScale="70000" lnSpcReduction="20000"/>
          </a:bodyPr>
          <a:lstStyle/>
          <a:p>
            <a:pPr algn="ctr"/>
            <a:r>
              <a:rPr lang="ru-RU" dirty="0" err="1"/>
              <a:t>Одеський</a:t>
            </a:r>
            <a:r>
              <a:rPr lang="ru-RU" dirty="0"/>
              <a:t> </a:t>
            </a:r>
            <a:r>
              <a:rPr lang="ru-RU" dirty="0" err="1"/>
              <a:t>національний</a:t>
            </a:r>
            <a:r>
              <a:rPr lang="ru-RU" dirty="0"/>
              <a:t> </a:t>
            </a:r>
            <a:r>
              <a:rPr lang="ru-RU" dirty="0" err="1"/>
              <a:t>медичний</a:t>
            </a:r>
            <a:r>
              <a:rPr lang="ru-RU" dirty="0"/>
              <a:t> </a:t>
            </a:r>
            <a:r>
              <a:rPr lang="ru-RU" dirty="0" err="1"/>
              <a:t>університет</a:t>
            </a:r>
            <a:endParaRPr lang="ru-RU" dirty="0"/>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uk-UA" dirty="0"/>
          </a:p>
        </p:txBody>
      </p:sp>
    </p:spTree>
    <p:extLst>
      <p:ext uri="{BB962C8B-B14F-4D97-AF65-F5344CB8AC3E}">
        <p14:creationId xmlns:p14="http://schemas.microsoft.com/office/powerpoint/2010/main" val="222979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452DD-DBE3-8868-D586-8B3075C5CD14}"/>
              </a:ext>
            </a:extLst>
          </p:cNvPr>
          <p:cNvSpPr>
            <a:spLocks noGrp="1"/>
          </p:cNvSpPr>
          <p:nvPr>
            <p:ph type="title"/>
          </p:nvPr>
        </p:nvSpPr>
        <p:spPr/>
        <p:txBody>
          <a:bodyPr/>
          <a:lstStyle/>
          <a:p>
            <a:r>
              <a:rPr lang="uk-UA" dirty="0"/>
              <a:t>Мета заняття:</a:t>
            </a:r>
          </a:p>
        </p:txBody>
      </p:sp>
      <p:sp>
        <p:nvSpPr>
          <p:cNvPr id="3" name="Content Placeholder 2">
            <a:extLst>
              <a:ext uri="{FF2B5EF4-FFF2-40B4-BE49-F238E27FC236}">
                <a16:creationId xmlns:a16="http://schemas.microsoft.com/office/drawing/2014/main" id="{BFE865E1-F1D5-3C28-9804-2AC50AC30FCD}"/>
              </a:ext>
            </a:extLst>
          </p:cNvPr>
          <p:cNvSpPr>
            <a:spLocks noGrp="1"/>
          </p:cNvSpPr>
          <p:nvPr>
            <p:ph idx="1"/>
          </p:nvPr>
        </p:nvSpPr>
        <p:spPr/>
        <p:txBody>
          <a:bodyPr/>
          <a:lstStyle/>
          <a:p>
            <a:r>
              <a:rPr lang="ru-RU" dirty="0" err="1"/>
              <a:t>Набуття</a:t>
            </a:r>
            <a:r>
              <a:rPr lang="ru-RU" dirty="0"/>
              <a:t> студентом </a:t>
            </a:r>
            <a:r>
              <a:rPr lang="ru-RU" dirty="0" err="1"/>
              <a:t>знань</a:t>
            </a:r>
            <a:r>
              <a:rPr lang="ru-RU" dirty="0"/>
              <a:t> </a:t>
            </a:r>
            <a:r>
              <a:rPr lang="ru-RU" dirty="0" err="1"/>
              <a:t>щодо</a:t>
            </a:r>
            <a:r>
              <a:rPr lang="ru-RU" dirty="0"/>
              <a:t> причин </a:t>
            </a:r>
            <a:r>
              <a:rPr lang="ru-RU" dirty="0" err="1"/>
              <a:t>виникнення</a:t>
            </a:r>
            <a:r>
              <a:rPr lang="ru-RU" dirty="0"/>
              <a:t> </a:t>
            </a:r>
            <a:r>
              <a:rPr lang="ru-RU" dirty="0" err="1"/>
              <a:t>раптової</a:t>
            </a:r>
            <a:r>
              <a:rPr lang="ru-RU" dirty="0"/>
              <a:t> </a:t>
            </a:r>
            <a:r>
              <a:rPr lang="ru-RU" dirty="0" err="1"/>
              <a:t>смерті</a:t>
            </a:r>
            <a:r>
              <a:rPr lang="ru-RU" dirty="0"/>
              <a:t>, </a:t>
            </a:r>
            <a:r>
              <a:rPr lang="ru-RU" dirty="0" err="1"/>
              <a:t>діагностики</a:t>
            </a:r>
            <a:r>
              <a:rPr lang="ru-RU" dirty="0"/>
              <a:t> </a:t>
            </a:r>
            <a:r>
              <a:rPr lang="ru-RU" dirty="0" err="1"/>
              <a:t>цього</a:t>
            </a:r>
            <a:r>
              <a:rPr lang="ru-RU" dirty="0"/>
              <a:t> стану та </a:t>
            </a:r>
            <a:r>
              <a:rPr lang="ru-RU" dirty="0" err="1"/>
              <a:t>оволодіння</a:t>
            </a:r>
            <a:r>
              <a:rPr lang="ru-RU" dirty="0"/>
              <a:t> </a:t>
            </a:r>
            <a:r>
              <a:rPr lang="ru-RU" dirty="0" err="1"/>
              <a:t>навичками</a:t>
            </a:r>
            <a:r>
              <a:rPr lang="ru-RU" dirty="0"/>
              <a:t> </a:t>
            </a:r>
            <a:r>
              <a:rPr lang="ru-RU" dirty="0" err="1"/>
              <a:t>надання</a:t>
            </a:r>
            <a:r>
              <a:rPr lang="ru-RU" dirty="0"/>
              <a:t> </a:t>
            </a:r>
            <a:r>
              <a:rPr lang="ru-RU" dirty="0" err="1"/>
              <a:t>невідкладної</a:t>
            </a:r>
            <a:r>
              <a:rPr lang="ru-RU" dirty="0"/>
              <a:t> </a:t>
            </a:r>
            <a:r>
              <a:rPr lang="ru-RU" dirty="0" err="1"/>
              <a:t>медичної</a:t>
            </a:r>
            <a:r>
              <a:rPr lang="ru-RU" dirty="0"/>
              <a:t> </a:t>
            </a:r>
            <a:r>
              <a:rPr lang="ru-RU" dirty="0" err="1"/>
              <a:t>допомоги</a:t>
            </a:r>
            <a:r>
              <a:rPr lang="ru-RU" dirty="0"/>
              <a:t> на </a:t>
            </a:r>
            <a:r>
              <a:rPr lang="ru-RU" dirty="0" err="1"/>
              <a:t>догоспітальному</a:t>
            </a:r>
            <a:r>
              <a:rPr lang="ru-RU" dirty="0"/>
              <a:t> </a:t>
            </a:r>
            <a:r>
              <a:rPr lang="ru-RU" dirty="0" err="1"/>
              <a:t>етапі</a:t>
            </a:r>
            <a:r>
              <a:rPr lang="ru-RU" dirty="0"/>
              <a:t>. </a:t>
            </a:r>
            <a:endParaRPr lang="uk-UA" dirty="0"/>
          </a:p>
        </p:txBody>
      </p:sp>
    </p:spTree>
    <p:extLst>
      <p:ext uri="{BB962C8B-B14F-4D97-AF65-F5344CB8AC3E}">
        <p14:creationId xmlns:p14="http://schemas.microsoft.com/office/powerpoint/2010/main" val="3729846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ADF28-261A-2D9B-E88F-CDFBEF6F3203}"/>
              </a:ext>
            </a:extLst>
          </p:cNvPr>
          <p:cNvSpPr>
            <a:spLocks noGrp="1"/>
          </p:cNvSpPr>
          <p:nvPr>
            <p:ph type="title"/>
          </p:nvPr>
        </p:nvSpPr>
        <p:spPr/>
        <p:txBody>
          <a:bodyPr/>
          <a:lstStyle/>
          <a:p>
            <a:r>
              <a:rPr lang="uk-UA" dirty="0"/>
              <a:t>Основні поняття:</a:t>
            </a:r>
          </a:p>
        </p:txBody>
      </p:sp>
      <p:sp>
        <p:nvSpPr>
          <p:cNvPr id="3" name="Content Placeholder 2">
            <a:extLst>
              <a:ext uri="{FF2B5EF4-FFF2-40B4-BE49-F238E27FC236}">
                <a16:creationId xmlns:a16="http://schemas.microsoft.com/office/drawing/2014/main" id="{ADAD660C-98C9-1728-97DF-54B8B5822D00}"/>
              </a:ext>
            </a:extLst>
          </p:cNvPr>
          <p:cNvSpPr>
            <a:spLocks noGrp="1"/>
          </p:cNvSpPr>
          <p:nvPr>
            <p:ph idx="1"/>
          </p:nvPr>
        </p:nvSpPr>
        <p:spPr/>
        <p:txBody>
          <a:bodyPr/>
          <a:lstStyle/>
          <a:p>
            <a:r>
              <a:rPr lang="uk-UA" dirty="0"/>
              <a:t>Основні механізми та діагностичні критерії раптової смерті. Методологія надання допомоги при зупинці серцевої діяльності, первинній зупинці функції зовнішнього дихання, при травматичній смерті. Найголовніші компоненти реанімації під час зупинки серця та особливості їх проведення. Особливості відновлення прохідності дихальних шляхів у дорослих та дітей в залежності від причини. Особливості СЛР при зупинці кровообігу внаслідок респіраторної етіології. Особливості СЛР у вагітних. Медикаментозна терапія при СЛР.</a:t>
            </a:r>
          </a:p>
        </p:txBody>
      </p:sp>
    </p:spTree>
    <p:extLst>
      <p:ext uri="{BB962C8B-B14F-4D97-AF65-F5344CB8AC3E}">
        <p14:creationId xmlns:p14="http://schemas.microsoft.com/office/powerpoint/2010/main" val="3853665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11D41E-E2A4-C3C6-E6F9-90932C52CF74}"/>
              </a:ext>
            </a:extLst>
          </p:cNvPr>
          <p:cNvSpPr>
            <a:spLocks noGrp="1"/>
          </p:cNvSpPr>
          <p:nvPr>
            <p:ph idx="1"/>
          </p:nvPr>
        </p:nvSpPr>
        <p:spPr>
          <a:xfrm>
            <a:off x="1120000" y="701040"/>
            <a:ext cx="10233800" cy="5475923"/>
          </a:xfrm>
        </p:spPr>
        <p:txBody>
          <a:bodyPr>
            <a:normAutofit fontScale="92500" lnSpcReduction="10000"/>
          </a:bodyPr>
          <a:lstStyle/>
          <a:p>
            <a:r>
              <a:rPr lang="uk-UA" dirty="0"/>
              <a:t>Раптова серцева смерть (РСС) — це смерть з серцевих причин, якій передує раптова втрата свідомості, за умови маніфестації передуючих смерті симптомів не раніше, ніж за 1 год. Відповідно до клінічних настанов </a:t>
            </a:r>
            <a:r>
              <a:rPr lang="en-US" dirty="0"/>
              <a:t>ESC (2015), </a:t>
            </a:r>
            <a:r>
              <a:rPr lang="uk-UA" dirty="0"/>
              <a:t>термін РСС може використовуватися в таких ситуаціях:</a:t>
            </a:r>
          </a:p>
          <a:p>
            <a:endParaRPr lang="uk-UA" dirty="0"/>
          </a:p>
          <a:p>
            <a:r>
              <a:rPr lang="uk-UA" dirty="0"/>
              <a:t>1) раптова смерть людини з </a:t>
            </a:r>
            <a:r>
              <a:rPr lang="uk-UA" dirty="0" err="1"/>
              <a:t>прижиттєво</a:t>
            </a:r>
            <a:r>
              <a:rPr lang="uk-UA" dirty="0"/>
              <a:t> </a:t>
            </a:r>
            <a:r>
              <a:rPr lang="uk-UA" dirty="0" err="1"/>
              <a:t>діагностованою</a:t>
            </a:r>
            <a:r>
              <a:rPr lang="uk-UA" dirty="0"/>
              <a:t> вродженою або набутою, потенційно смертельною хворобою серця</a:t>
            </a:r>
          </a:p>
          <a:p>
            <a:endParaRPr lang="uk-UA" dirty="0"/>
          </a:p>
          <a:p>
            <a:r>
              <a:rPr lang="uk-UA" dirty="0"/>
              <a:t>2) раптова смерть людини, в якої при розтині виявлено ваду серця або судин як імовірну причину смерті, або ж при патологоанатомічному дослідженні жодних явних </a:t>
            </a:r>
            <a:r>
              <a:rPr lang="uk-UA" dirty="0" err="1"/>
              <a:t>позасерцевих</a:t>
            </a:r>
            <a:r>
              <a:rPr lang="uk-UA" dirty="0"/>
              <a:t> причин смерті не виявлено, і тому аритмічна подія вважається ймовірною причиною смерті.</a:t>
            </a:r>
          </a:p>
        </p:txBody>
      </p:sp>
    </p:spTree>
    <p:extLst>
      <p:ext uri="{BB962C8B-B14F-4D97-AF65-F5344CB8AC3E}">
        <p14:creationId xmlns:p14="http://schemas.microsoft.com/office/powerpoint/2010/main" val="287959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1840" y="142853"/>
            <a:ext cx="10607040" cy="5983311"/>
          </a:xfrm>
        </p:spPr>
        <p:txBody>
          <a:bodyPr>
            <a:normAutofit/>
          </a:bodyPr>
          <a:lstStyle/>
          <a:p>
            <a:pPr>
              <a:buNone/>
            </a:pPr>
            <a:r>
              <a:rPr lang="uk-UA" sz="3900" b="1" dirty="0"/>
              <a:t>Механізми зупинки кровообігу:</a:t>
            </a:r>
            <a:endParaRPr lang="ru-RU" sz="3900" dirty="0"/>
          </a:p>
          <a:p>
            <a:pPr>
              <a:buNone/>
            </a:pPr>
            <a:r>
              <a:rPr lang="uk-UA" b="1" i="1" dirty="0">
                <a:solidFill>
                  <a:srgbClr val="C00000"/>
                </a:solidFill>
              </a:rPr>
              <a:t>N.B.! Склад та послідовність реанімаційних заходів залежить від варіанту зупинки кровообігу.</a:t>
            </a:r>
          </a:p>
          <a:p>
            <a:pPr>
              <a:buNone/>
            </a:pPr>
            <a:endParaRPr lang="uk-UA" b="1" i="1" dirty="0"/>
          </a:p>
          <a:p>
            <a:pPr>
              <a:buNone/>
            </a:pPr>
            <a:endParaRPr lang="uk-UA" b="1" i="1" dirty="0"/>
          </a:p>
          <a:p>
            <a:pPr>
              <a:buNone/>
            </a:pPr>
            <a:endParaRPr lang="ru-RU" dirty="0"/>
          </a:p>
          <a:p>
            <a:r>
              <a:rPr lang="uk-UA" b="1" i="1" dirty="0" err="1">
                <a:solidFill>
                  <a:srgbClr val="C00000"/>
                </a:solidFill>
              </a:rPr>
              <a:t>Шлуночкова</a:t>
            </a:r>
            <a:r>
              <a:rPr lang="uk-UA" b="1" i="1" dirty="0">
                <a:solidFill>
                  <a:srgbClr val="C00000"/>
                </a:solidFill>
              </a:rPr>
              <a:t> тахікардія без пульсу</a:t>
            </a:r>
            <a:r>
              <a:rPr lang="uk-UA" dirty="0">
                <a:solidFill>
                  <a:srgbClr val="C00000"/>
                </a:solidFill>
              </a:rPr>
              <a:t> </a:t>
            </a:r>
            <a:r>
              <a:rPr lang="uk-UA" dirty="0"/>
              <a:t>- деполяризація </a:t>
            </a:r>
            <a:r>
              <a:rPr lang="uk-UA" dirty="0" err="1"/>
              <a:t>міокардіоцитів</a:t>
            </a:r>
            <a:r>
              <a:rPr lang="uk-UA" dirty="0"/>
              <a:t> шлуночків серця з високою частотою, при якій шлуночки не встигають наповнитися кров'ю, тому насосна функція серця не реалізується. На ЕКГ відсутні зубці Р, широкі QRS-комплекси.</a:t>
            </a:r>
            <a:r>
              <a:rPr lang="uk-UA" b="1" dirty="0"/>
              <a:t> </a:t>
            </a:r>
            <a:endParaRPr lang="ru-RU" dirty="0"/>
          </a:p>
        </p:txBody>
      </p:sp>
      <p:pic>
        <p:nvPicPr>
          <p:cNvPr id="4" name="Рисунок 5"/>
          <p:cNvPicPr>
            <a:picLocks noChangeAspect="1" noChangeArrowheads="1"/>
          </p:cNvPicPr>
          <p:nvPr/>
        </p:nvPicPr>
        <p:blipFill>
          <a:blip r:embed="rId2">
            <a:lum bright="18000"/>
          </a:blip>
          <a:srcRect/>
          <a:stretch>
            <a:fillRect/>
          </a:stretch>
        </p:blipFill>
        <p:spPr bwMode="auto">
          <a:xfrm>
            <a:off x="1952596" y="1785927"/>
            <a:ext cx="8215370" cy="13557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55040" y="2332038"/>
            <a:ext cx="10546080" cy="4525963"/>
          </a:xfrm>
        </p:spPr>
        <p:txBody>
          <a:bodyPr>
            <a:normAutofit/>
          </a:bodyPr>
          <a:lstStyle/>
          <a:p>
            <a:r>
              <a:rPr lang="uk-UA" b="1" i="1" dirty="0">
                <a:solidFill>
                  <a:srgbClr val="C00000"/>
                </a:solidFill>
              </a:rPr>
              <a:t>Фібриляція шлуночків</a:t>
            </a:r>
            <a:r>
              <a:rPr lang="uk-UA" dirty="0">
                <a:solidFill>
                  <a:srgbClr val="C00000"/>
                </a:solidFill>
              </a:rPr>
              <a:t> </a:t>
            </a:r>
            <a:r>
              <a:rPr lang="uk-UA" dirty="0"/>
              <a:t>- несинхронні скорочення окремих волокон та м'язових груп (</a:t>
            </a:r>
            <a:r>
              <a:rPr lang="uk-UA" dirty="0" err="1"/>
              <a:t>міокардіоцити</a:t>
            </a:r>
            <a:r>
              <a:rPr lang="uk-UA" dirty="0"/>
              <a:t> не спаяні між собою поздовжньо, тому можуть скорочуватися в різному ритмі). На ЕКГ - нерегулярні </a:t>
            </a:r>
            <a:r>
              <a:rPr lang="uk-UA" dirty="0" err="1"/>
              <a:t>низько-</a:t>
            </a:r>
            <a:r>
              <a:rPr lang="uk-UA" dirty="0"/>
              <a:t>, </a:t>
            </a:r>
            <a:r>
              <a:rPr lang="uk-UA" dirty="0" err="1"/>
              <a:t>середньо-</a:t>
            </a:r>
            <a:r>
              <a:rPr lang="uk-UA" dirty="0"/>
              <a:t>, та </a:t>
            </a:r>
            <a:r>
              <a:rPr lang="uk-UA" dirty="0" err="1"/>
              <a:t>широкоамплітудні</a:t>
            </a:r>
            <a:r>
              <a:rPr lang="uk-UA" dirty="0"/>
              <a:t> коливання з частотою 400-600 на хвилину. Процес дуже енергоємний, витрати кисню надвисокі, а в умовах гіпоксії міокард несприйнятливий до імпульсів, що генеруються в </a:t>
            </a:r>
            <a:r>
              <a:rPr lang="uk-UA" dirty="0" err="1"/>
              <a:t>синусовому</a:t>
            </a:r>
            <a:r>
              <a:rPr lang="uk-UA" dirty="0"/>
              <a:t> вузлі, тому й резервів для самостійного відновлення ефективного ритму немає. </a:t>
            </a:r>
            <a:endParaRPr lang="ru-RU" dirty="0"/>
          </a:p>
          <a:p>
            <a:endParaRPr lang="ru-RU" dirty="0"/>
          </a:p>
        </p:txBody>
      </p:sp>
      <p:pic>
        <p:nvPicPr>
          <p:cNvPr id="1026" name="Рисунок 4"/>
          <p:cNvPicPr>
            <a:picLocks noChangeAspect="1" noChangeArrowheads="1"/>
          </p:cNvPicPr>
          <p:nvPr/>
        </p:nvPicPr>
        <p:blipFill>
          <a:blip r:embed="rId2">
            <a:lum bright="18000"/>
          </a:blip>
          <a:srcRect/>
          <a:stretch>
            <a:fillRect/>
          </a:stretch>
        </p:blipFill>
        <p:spPr bwMode="auto">
          <a:xfrm>
            <a:off x="2024035" y="500043"/>
            <a:ext cx="8215370" cy="151843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27760" y="3643314"/>
            <a:ext cx="10200640" cy="2185990"/>
          </a:xfrm>
        </p:spPr>
        <p:txBody>
          <a:bodyPr>
            <a:normAutofit/>
          </a:bodyPr>
          <a:lstStyle/>
          <a:p>
            <a:r>
              <a:rPr lang="uk-UA" b="1" i="1" dirty="0">
                <a:solidFill>
                  <a:srgbClr val="C00000"/>
                </a:solidFill>
              </a:rPr>
              <a:t>Асистолія</a:t>
            </a:r>
            <a:r>
              <a:rPr lang="uk-UA" b="1" dirty="0"/>
              <a:t> - </a:t>
            </a:r>
            <a:r>
              <a:rPr lang="uk-UA" dirty="0"/>
              <a:t>практична відсутність електричної та механічної діяльності міокарду. На ЕКГ - майже пряма ізолінія.</a:t>
            </a:r>
          </a:p>
          <a:p>
            <a:r>
              <a:rPr lang="uk-UA" b="1" i="1" dirty="0">
                <a:solidFill>
                  <a:schemeClr val="tx2">
                    <a:lumMod val="75000"/>
                  </a:schemeClr>
                </a:solidFill>
              </a:rPr>
              <a:t>Примітка: </a:t>
            </a:r>
            <a:r>
              <a:rPr lang="uk-UA" i="1" dirty="0">
                <a:solidFill>
                  <a:schemeClr val="tx2">
                    <a:lumMod val="75000"/>
                  </a:schemeClr>
                </a:solidFill>
              </a:rPr>
              <a:t>поняття "зупинка серця" відповідне тільки для асистолії, при інших варіантах зупинки кровообігу електрична активність серця присутня.</a:t>
            </a:r>
            <a:endParaRPr lang="ru-RU" dirty="0">
              <a:solidFill>
                <a:schemeClr val="tx2">
                  <a:lumMod val="75000"/>
                </a:schemeClr>
              </a:solidFill>
            </a:endParaRPr>
          </a:p>
          <a:p>
            <a:endParaRPr lang="ru-RU" dirty="0"/>
          </a:p>
          <a:p>
            <a:endParaRPr lang="ru-RU" dirty="0"/>
          </a:p>
        </p:txBody>
      </p:sp>
      <p:pic>
        <p:nvPicPr>
          <p:cNvPr id="2050" name="Picture 2" descr="asystole2"/>
          <p:cNvPicPr>
            <a:picLocks noChangeAspect="1" noChangeArrowheads="1"/>
          </p:cNvPicPr>
          <p:nvPr/>
        </p:nvPicPr>
        <p:blipFill>
          <a:blip r:embed="rId2"/>
          <a:srcRect/>
          <a:stretch>
            <a:fillRect/>
          </a:stretch>
        </p:blipFill>
        <p:spPr bwMode="auto">
          <a:xfrm>
            <a:off x="1881158" y="1275504"/>
            <a:ext cx="8572560" cy="167247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98880" y="2143117"/>
            <a:ext cx="10393680" cy="4525963"/>
          </a:xfrm>
        </p:spPr>
        <p:txBody>
          <a:bodyPr>
            <a:normAutofit/>
          </a:bodyPr>
          <a:lstStyle/>
          <a:p>
            <a:r>
              <a:rPr lang="uk-UA" b="1" i="1" dirty="0">
                <a:solidFill>
                  <a:srgbClr val="C00000"/>
                </a:solidFill>
              </a:rPr>
              <a:t>Електрична активність без пульсу (ЕАБП)</a:t>
            </a:r>
            <a:r>
              <a:rPr lang="uk-UA" dirty="0">
                <a:solidFill>
                  <a:srgbClr val="C00000"/>
                </a:solidFill>
              </a:rPr>
              <a:t>  </a:t>
            </a:r>
            <a:r>
              <a:rPr lang="uk-UA" dirty="0"/>
              <a:t>- застарілі назви: "електромеханічна дисоціація", "неефективне серце") - вид зупинки кровообігу, при якому відсутній механічний відклик </a:t>
            </a:r>
            <a:r>
              <a:rPr lang="uk-UA" dirty="0" err="1"/>
              <a:t>міокардіоцитів</a:t>
            </a:r>
            <a:r>
              <a:rPr lang="uk-UA" dirty="0"/>
              <a:t>, не зважаючи на збережену електричну активність серця. На ЕКГ можна бачити окремі спотворені шлуночкові комплекси через нерівні відрізки часу з частотою 8-12 на хвилину.</a:t>
            </a:r>
            <a:endParaRPr lang="ru-RU" dirty="0"/>
          </a:p>
          <a:p>
            <a:endParaRPr lang="ru-RU" dirty="0"/>
          </a:p>
        </p:txBody>
      </p:sp>
      <p:pic>
        <p:nvPicPr>
          <p:cNvPr id="3074" name="Рисунок 2"/>
          <p:cNvPicPr>
            <a:picLocks noChangeAspect="1" noChangeArrowheads="1"/>
          </p:cNvPicPr>
          <p:nvPr/>
        </p:nvPicPr>
        <p:blipFill>
          <a:blip r:embed="rId2"/>
          <a:srcRect/>
          <a:stretch>
            <a:fillRect/>
          </a:stretch>
        </p:blipFill>
        <p:spPr bwMode="auto">
          <a:xfrm>
            <a:off x="2095473" y="571480"/>
            <a:ext cx="8113017" cy="142876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7664-E6BA-D35B-58FD-91E44F2D2DCF}"/>
              </a:ext>
            </a:extLst>
          </p:cNvPr>
          <p:cNvSpPr>
            <a:spLocks noGrp="1"/>
          </p:cNvSpPr>
          <p:nvPr>
            <p:ph type="title"/>
          </p:nvPr>
        </p:nvSpPr>
        <p:spPr/>
        <p:txBody>
          <a:bodyPr>
            <a:normAutofit/>
          </a:bodyPr>
          <a:lstStyle/>
          <a:p>
            <a:pPr algn="ctr"/>
            <a:r>
              <a:rPr lang="uk-UA" dirty="0"/>
              <a:t>Оборотні причини РЗК:</a:t>
            </a:r>
          </a:p>
        </p:txBody>
      </p:sp>
      <p:sp>
        <p:nvSpPr>
          <p:cNvPr id="3" name="Content Placeholder 2">
            <a:extLst>
              <a:ext uri="{FF2B5EF4-FFF2-40B4-BE49-F238E27FC236}">
                <a16:creationId xmlns:a16="http://schemas.microsoft.com/office/drawing/2014/main" id="{06C18A1A-499A-F0ED-E7F7-2BDD776E4D0B}"/>
              </a:ext>
            </a:extLst>
          </p:cNvPr>
          <p:cNvSpPr>
            <a:spLocks noGrp="1"/>
          </p:cNvSpPr>
          <p:nvPr>
            <p:ph idx="1"/>
          </p:nvPr>
        </p:nvSpPr>
        <p:spPr>
          <a:xfrm>
            <a:off x="670560" y="1534160"/>
            <a:ext cx="10922000" cy="5171439"/>
          </a:xfrm>
        </p:spPr>
        <p:txBody>
          <a:bodyPr>
            <a:normAutofit fontScale="62500" lnSpcReduction="20000"/>
          </a:bodyPr>
          <a:lstStyle/>
          <a:p>
            <a:r>
              <a:rPr lang="uk-UA" dirty="0"/>
              <a:t>1)	гіпоксія — проблеми з забезпеченням прохідності дихальних шляхів та вентиляцією; підтвердьте </a:t>
            </a:r>
            <a:r>
              <a:rPr lang="uk-UA" dirty="0" err="1"/>
              <a:t>гіпоксемію</a:t>
            </a:r>
            <a:r>
              <a:rPr lang="uk-UA" dirty="0"/>
              <a:t> газометричним дослідженням;</a:t>
            </a:r>
          </a:p>
          <a:p>
            <a:r>
              <a:rPr lang="uk-UA" dirty="0"/>
              <a:t>2)	</a:t>
            </a:r>
            <a:r>
              <a:rPr lang="uk-UA" dirty="0" err="1"/>
              <a:t>гіповолемія</a:t>
            </a:r>
            <a:r>
              <a:rPr lang="uk-UA" dirty="0"/>
              <a:t> — кровотеча, критичне зневоднення;</a:t>
            </a:r>
          </a:p>
          <a:p>
            <a:r>
              <a:rPr lang="uk-UA" dirty="0"/>
              <a:t>3)	напружений пневмоторакс — травма або захворювання легень в анамнезі, характерні об’єктивні симптоми, негайно проведіть декомпресію;</a:t>
            </a:r>
          </a:p>
          <a:p>
            <a:r>
              <a:rPr lang="uk-UA" dirty="0"/>
              <a:t>4)	тампонада серця — травма або захворювання серця (перикарда) в анамнезі, підтвердження за допомогою </a:t>
            </a:r>
            <a:r>
              <a:rPr lang="uk-UA" dirty="0" err="1"/>
              <a:t>ехокардіографії</a:t>
            </a:r>
            <a:r>
              <a:rPr lang="uk-UA" dirty="0"/>
              <a:t>; негайно проведіть декомпресію;</a:t>
            </a:r>
          </a:p>
          <a:p>
            <a:r>
              <a:rPr lang="uk-UA" dirty="0"/>
              <a:t>5)	</a:t>
            </a:r>
            <a:r>
              <a:rPr lang="uk-UA" dirty="0" err="1"/>
              <a:t>тромбоемболія</a:t>
            </a:r>
            <a:r>
              <a:rPr lang="uk-UA" dirty="0"/>
              <a:t> легеневої артерії;</a:t>
            </a:r>
          </a:p>
          <a:p>
            <a:r>
              <a:rPr lang="uk-UA" dirty="0"/>
              <a:t>6)	гострі коронарні синдроми;</a:t>
            </a:r>
          </a:p>
          <a:p>
            <a:r>
              <a:rPr lang="uk-UA" dirty="0"/>
              <a:t>7)	ацидоз — попередньо існуючий, ацидоз, що зберігається під час реанімації, довготривала зупинка кровообігу, довготривала </a:t>
            </a:r>
            <a:r>
              <a:rPr lang="uk-UA" dirty="0" err="1"/>
              <a:t>інтубація</a:t>
            </a:r>
            <a:r>
              <a:rPr lang="uk-UA" dirty="0"/>
              <a:t>, передозування ЛЗ, що мають </a:t>
            </a:r>
            <a:r>
              <a:rPr lang="uk-UA" dirty="0" err="1"/>
              <a:t>ацидотичну</a:t>
            </a:r>
            <a:r>
              <a:rPr lang="uk-UA" dirty="0"/>
              <a:t> дію;</a:t>
            </a:r>
          </a:p>
          <a:p>
            <a:r>
              <a:rPr lang="uk-UA" dirty="0"/>
              <a:t>8)	тяжкі електролітні порушення — </a:t>
            </a:r>
            <a:r>
              <a:rPr lang="uk-UA" dirty="0" err="1"/>
              <a:t>гіпер</a:t>
            </a:r>
            <a:r>
              <a:rPr lang="uk-UA" dirty="0"/>
              <a:t>- або </a:t>
            </a:r>
            <a:r>
              <a:rPr lang="uk-UA" dirty="0" err="1"/>
              <a:t>гіпокаліємія</a:t>
            </a:r>
            <a:r>
              <a:rPr lang="uk-UA" dirty="0"/>
              <a:t>, </a:t>
            </a:r>
            <a:r>
              <a:rPr lang="uk-UA" dirty="0" err="1"/>
              <a:t>гіпо</a:t>
            </a:r>
            <a:r>
              <a:rPr lang="uk-UA" dirty="0"/>
              <a:t>- або </a:t>
            </a:r>
            <a:r>
              <a:rPr lang="uk-UA" dirty="0" err="1"/>
              <a:t>гіперкальціємія</a:t>
            </a:r>
            <a:r>
              <a:rPr lang="uk-UA" dirty="0"/>
              <a:t>, </a:t>
            </a:r>
            <a:r>
              <a:rPr lang="uk-UA" dirty="0" err="1"/>
              <a:t>гіпо</a:t>
            </a:r>
            <a:r>
              <a:rPr lang="uk-UA" dirty="0"/>
              <a:t>- або </a:t>
            </a:r>
            <a:r>
              <a:rPr lang="uk-UA" dirty="0" err="1"/>
              <a:t>гіпермагніємія</a:t>
            </a:r>
            <a:r>
              <a:rPr lang="uk-UA" dirty="0"/>
              <a:t>; підтверджені визначенням електролітів у сироватці;</a:t>
            </a:r>
          </a:p>
          <a:p>
            <a:r>
              <a:rPr lang="uk-UA" dirty="0"/>
              <a:t>9)	гіпотермія;</a:t>
            </a:r>
          </a:p>
          <a:p>
            <a:r>
              <a:rPr lang="uk-UA" dirty="0"/>
              <a:t>10)	передозування ЛЗ або отруєння;</a:t>
            </a:r>
          </a:p>
          <a:p>
            <a:r>
              <a:rPr lang="uk-UA" dirty="0"/>
              <a:t>11)	гіпоглікемія — цукровий діабет в анамнезі, підтвердження визначенням глікемії;</a:t>
            </a:r>
          </a:p>
          <a:p>
            <a:r>
              <a:rPr lang="uk-UA" dirty="0"/>
              <a:t>12)	травма, особливо масивна, </a:t>
            </a:r>
            <a:r>
              <a:rPr lang="uk-UA" dirty="0" err="1"/>
              <a:t>політравма</a:t>
            </a:r>
            <a:r>
              <a:rPr lang="uk-UA" dirty="0"/>
              <a:t>, з ознаками знекровлення.</a:t>
            </a:r>
          </a:p>
          <a:p>
            <a:endParaRPr lang="uk-UA" dirty="0"/>
          </a:p>
        </p:txBody>
      </p:sp>
    </p:spTree>
    <p:extLst>
      <p:ext uri="{BB962C8B-B14F-4D97-AF65-F5344CB8AC3E}">
        <p14:creationId xmlns:p14="http://schemas.microsoft.com/office/powerpoint/2010/main" val="229611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8DAA5E-4F69-B1C6-1C44-81DF87F25080}"/>
              </a:ext>
            </a:extLst>
          </p:cNvPr>
          <p:cNvPicPr>
            <a:picLocks noGrp="1" noChangeAspect="1"/>
          </p:cNvPicPr>
          <p:nvPr>
            <p:ph idx="1"/>
          </p:nvPr>
        </p:nvPicPr>
        <p:blipFill>
          <a:blip r:embed="rId2"/>
          <a:stretch>
            <a:fillRect/>
          </a:stretch>
        </p:blipFill>
        <p:spPr>
          <a:xfrm>
            <a:off x="3707588" y="-28938"/>
            <a:ext cx="5466892" cy="6886938"/>
          </a:xfrm>
          <a:prstGeom prst="rect">
            <a:avLst/>
          </a:prstGeom>
        </p:spPr>
      </p:pic>
      <p:sp>
        <p:nvSpPr>
          <p:cNvPr id="5" name="Title 1">
            <a:extLst>
              <a:ext uri="{FF2B5EF4-FFF2-40B4-BE49-F238E27FC236}">
                <a16:creationId xmlns:a16="http://schemas.microsoft.com/office/drawing/2014/main" id="{B9A37A73-8B77-23BA-09BD-821CBC4F5E12}"/>
              </a:ext>
            </a:extLst>
          </p:cNvPr>
          <p:cNvSpPr>
            <a:spLocks noGrp="1"/>
          </p:cNvSpPr>
          <p:nvPr>
            <p:ph type="title"/>
          </p:nvPr>
        </p:nvSpPr>
        <p:spPr>
          <a:xfrm>
            <a:off x="665480" y="304165"/>
            <a:ext cx="2280920" cy="6035675"/>
          </a:xfrm>
        </p:spPr>
        <p:txBody>
          <a:bodyPr>
            <a:normAutofit/>
          </a:bodyPr>
          <a:lstStyle/>
          <a:p>
            <a:pPr algn="ctr"/>
            <a:r>
              <a:rPr lang="ru-RU" sz="1800" dirty="0"/>
              <a:t>Алгоритм </a:t>
            </a:r>
            <a:r>
              <a:rPr lang="ru-RU" sz="1800" dirty="0" err="1"/>
              <a:t>реанімації</a:t>
            </a:r>
            <a:r>
              <a:rPr lang="ru-RU" sz="1800" dirty="0"/>
              <a:t> у </a:t>
            </a:r>
            <a:r>
              <a:rPr lang="ru-RU" sz="1800" dirty="0" err="1"/>
              <a:t>разі</a:t>
            </a:r>
            <a:r>
              <a:rPr lang="ru-RU" sz="1800" dirty="0"/>
              <a:t> </a:t>
            </a:r>
            <a:r>
              <a:rPr lang="ru-RU" sz="1800" dirty="0" err="1"/>
              <a:t>зупинки</a:t>
            </a:r>
            <a:r>
              <a:rPr lang="ru-RU" sz="1800" dirty="0"/>
              <a:t> </a:t>
            </a:r>
            <a:r>
              <a:rPr lang="ru-RU" sz="1800" dirty="0" err="1"/>
              <a:t>серця</a:t>
            </a:r>
            <a:r>
              <a:rPr lang="ru-RU" sz="1800" dirty="0"/>
              <a:t> у </a:t>
            </a:r>
            <a:r>
              <a:rPr lang="ru-RU" sz="1800" dirty="0" err="1"/>
              <a:t>дорослих</a:t>
            </a:r>
            <a:endParaRPr lang="uk-UA" sz="1800" dirty="0"/>
          </a:p>
        </p:txBody>
      </p:sp>
    </p:spTree>
    <p:extLst>
      <p:ext uri="{BB962C8B-B14F-4D97-AF65-F5344CB8AC3E}">
        <p14:creationId xmlns:p14="http://schemas.microsoft.com/office/powerpoint/2010/main" val="481118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BB21-6CFB-405D-2906-A75AAD62B855}"/>
              </a:ext>
            </a:extLst>
          </p:cNvPr>
          <p:cNvSpPr>
            <a:spLocks noGrp="1"/>
          </p:cNvSpPr>
          <p:nvPr>
            <p:ph type="title"/>
          </p:nvPr>
        </p:nvSpPr>
        <p:spPr>
          <a:xfrm>
            <a:off x="259080" y="216201"/>
            <a:ext cx="2148840" cy="6062679"/>
          </a:xfrm>
        </p:spPr>
        <p:txBody>
          <a:bodyPr>
            <a:normAutofit/>
          </a:bodyPr>
          <a:lstStyle/>
          <a:p>
            <a:pPr algn="ctr"/>
            <a:r>
              <a:rPr lang="ru-RU" sz="1800" dirty="0"/>
              <a:t>Алгоритм </a:t>
            </a:r>
            <a:r>
              <a:rPr lang="ru-RU" sz="1800" dirty="0" err="1"/>
              <a:t>реанімації</a:t>
            </a:r>
            <a:r>
              <a:rPr lang="ru-RU" sz="1800" dirty="0"/>
              <a:t> у </a:t>
            </a:r>
            <a:r>
              <a:rPr lang="ru-RU" sz="1800" dirty="0" err="1"/>
              <a:t>разі</a:t>
            </a:r>
            <a:r>
              <a:rPr lang="ru-RU" sz="1800" dirty="0"/>
              <a:t> </a:t>
            </a:r>
            <a:r>
              <a:rPr lang="ru-RU" sz="1800" dirty="0" err="1"/>
              <a:t>зупинки</a:t>
            </a:r>
            <a:r>
              <a:rPr lang="ru-RU" sz="1800" dirty="0"/>
              <a:t> </a:t>
            </a:r>
            <a:r>
              <a:rPr lang="ru-RU" sz="1800" dirty="0" err="1"/>
              <a:t>серця</a:t>
            </a:r>
            <a:r>
              <a:rPr lang="ru-RU" sz="1800" dirty="0"/>
              <a:t> у </a:t>
            </a:r>
            <a:r>
              <a:rPr lang="ru-RU" sz="1800" dirty="0" err="1"/>
              <a:t>дітей</a:t>
            </a:r>
            <a:endParaRPr lang="uk-UA" sz="1800" dirty="0"/>
          </a:p>
        </p:txBody>
      </p:sp>
      <p:pic>
        <p:nvPicPr>
          <p:cNvPr id="4" name="Content Placeholder 3">
            <a:extLst>
              <a:ext uri="{FF2B5EF4-FFF2-40B4-BE49-F238E27FC236}">
                <a16:creationId xmlns:a16="http://schemas.microsoft.com/office/drawing/2014/main" id="{536C4ACA-4F04-4179-C489-8B6442D75E79}"/>
              </a:ext>
            </a:extLst>
          </p:cNvPr>
          <p:cNvPicPr>
            <a:picLocks noGrp="1" noChangeAspect="1"/>
          </p:cNvPicPr>
          <p:nvPr>
            <p:ph idx="1"/>
          </p:nvPr>
        </p:nvPicPr>
        <p:blipFill>
          <a:blip r:embed="rId2"/>
          <a:stretch>
            <a:fillRect/>
          </a:stretch>
        </p:blipFill>
        <p:spPr>
          <a:xfrm>
            <a:off x="3017277" y="0"/>
            <a:ext cx="8128243" cy="6909007"/>
          </a:xfrm>
          <a:prstGeom prst="rect">
            <a:avLst/>
          </a:prstGeom>
        </p:spPr>
      </p:pic>
    </p:spTree>
    <p:extLst>
      <p:ext uri="{BB962C8B-B14F-4D97-AF65-F5344CB8AC3E}">
        <p14:creationId xmlns:p14="http://schemas.microsoft.com/office/powerpoint/2010/main" val="364695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12DF-02D6-28CD-055A-E5BF52AFF307}"/>
              </a:ext>
            </a:extLst>
          </p:cNvPr>
          <p:cNvSpPr>
            <a:spLocks noGrp="1"/>
          </p:cNvSpPr>
          <p:nvPr>
            <p:ph type="title"/>
          </p:nvPr>
        </p:nvSpPr>
        <p:spPr>
          <a:xfrm>
            <a:off x="279400" y="405765"/>
            <a:ext cx="1925320" cy="5741035"/>
          </a:xfrm>
        </p:spPr>
        <p:txBody>
          <a:bodyPr>
            <a:normAutofit/>
          </a:bodyPr>
          <a:lstStyle/>
          <a:p>
            <a:pPr algn="ctr"/>
            <a:r>
              <a:rPr lang="ru-RU" sz="2000" dirty="0"/>
              <a:t>Алгоритм </a:t>
            </a:r>
            <a:r>
              <a:rPr lang="ru-RU" sz="2000" dirty="0" err="1"/>
              <a:t>реанімації</a:t>
            </a:r>
            <a:r>
              <a:rPr lang="ru-RU" sz="2000" dirty="0"/>
              <a:t> у </a:t>
            </a:r>
            <a:r>
              <a:rPr lang="ru-RU" sz="2000" dirty="0" err="1"/>
              <a:t>разі</a:t>
            </a:r>
            <a:r>
              <a:rPr lang="ru-RU" sz="2000" dirty="0"/>
              <a:t> </a:t>
            </a:r>
            <a:r>
              <a:rPr lang="ru-RU" sz="2000" dirty="0" err="1"/>
              <a:t>брадикардії</a:t>
            </a:r>
            <a:r>
              <a:rPr lang="ru-RU" sz="2000" dirty="0"/>
              <a:t> з пульсом</a:t>
            </a:r>
            <a:endParaRPr lang="uk-UA" sz="2000" dirty="0"/>
          </a:p>
        </p:txBody>
      </p:sp>
      <p:pic>
        <p:nvPicPr>
          <p:cNvPr id="4" name="Content Placeholder 3">
            <a:extLst>
              <a:ext uri="{FF2B5EF4-FFF2-40B4-BE49-F238E27FC236}">
                <a16:creationId xmlns:a16="http://schemas.microsoft.com/office/drawing/2014/main" id="{D8C0F5B8-9B77-E82F-FDD2-1968AB504B49}"/>
              </a:ext>
            </a:extLst>
          </p:cNvPr>
          <p:cNvPicPr>
            <a:picLocks noGrp="1" noChangeAspect="1"/>
          </p:cNvPicPr>
          <p:nvPr>
            <p:ph idx="1"/>
          </p:nvPr>
        </p:nvPicPr>
        <p:blipFill>
          <a:blip r:embed="rId2"/>
          <a:stretch>
            <a:fillRect/>
          </a:stretch>
        </p:blipFill>
        <p:spPr>
          <a:xfrm>
            <a:off x="2624179" y="727580"/>
            <a:ext cx="8950308" cy="5402840"/>
          </a:xfrm>
          <a:prstGeom prst="rect">
            <a:avLst/>
          </a:prstGeom>
        </p:spPr>
      </p:pic>
    </p:spTree>
    <p:extLst>
      <p:ext uri="{BB962C8B-B14F-4D97-AF65-F5344CB8AC3E}">
        <p14:creationId xmlns:p14="http://schemas.microsoft.com/office/powerpoint/2010/main" val="18246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2638-F7AF-D453-03BE-0F7BFC0A5798}"/>
              </a:ext>
            </a:extLst>
          </p:cNvPr>
          <p:cNvSpPr>
            <a:spLocks noGrp="1"/>
          </p:cNvSpPr>
          <p:nvPr>
            <p:ph type="title"/>
          </p:nvPr>
        </p:nvSpPr>
        <p:spPr>
          <a:xfrm>
            <a:off x="502920" y="497205"/>
            <a:ext cx="2026920" cy="5683788"/>
          </a:xfrm>
        </p:spPr>
        <p:txBody>
          <a:bodyPr>
            <a:normAutofit/>
          </a:bodyPr>
          <a:lstStyle/>
          <a:p>
            <a:pPr algn="ctr"/>
            <a:r>
              <a:rPr lang="uk-UA" sz="2000" dirty="0"/>
              <a:t>Алгоритм реанімації при тахікардії з пульсом</a:t>
            </a:r>
          </a:p>
        </p:txBody>
      </p:sp>
      <p:pic>
        <p:nvPicPr>
          <p:cNvPr id="4" name="Content Placeholder 3">
            <a:extLst>
              <a:ext uri="{FF2B5EF4-FFF2-40B4-BE49-F238E27FC236}">
                <a16:creationId xmlns:a16="http://schemas.microsoft.com/office/drawing/2014/main" id="{7C9F80B4-46C9-DEEE-6F8F-29F7A8AC55BE}"/>
              </a:ext>
            </a:extLst>
          </p:cNvPr>
          <p:cNvPicPr>
            <a:picLocks noGrp="1" noChangeAspect="1"/>
          </p:cNvPicPr>
          <p:nvPr>
            <p:ph idx="1"/>
          </p:nvPr>
        </p:nvPicPr>
        <p:blipFill>
          <a:blip r:embed="rId2"/>
          <a:stretch>
            <a:fillRect/>
          </a:stretch>
        </p:blipFill>
        <p:spPr>
          <a:xfrm>
            <a:off x="2529840" y="297594"/>
            <a:ext cx="9209644" cy="6408005"/>
          </a:xfrm>
          <a:prstGeom prst="rect">
            <a:avLst/>
          </a:prstGeom>
        </p:spPr>
      </p:pic>
    </p:spTree>
    <p:extLst>
      <p:ext uri="{BB962C8B-B14F-4D97-AF65-F5344CB8AC3E}">
        <p14:creationId xmlns:p14="http://schemas.microsoft.com/office/powerpoint/2010/main" val="3904693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FD4F-8315-01D9-7232-BC7FD8B5D4AD}"/>
              </a:ext>
            </a:extLst>
          </p:cNvPr>
          <p:cNvSpPr>
            <a:spLocks noGrp="1"/>
          </p:cNvSpPr>
          <p:nvPr>
            <p:ph type="title"/>
          </p:nvPr>
        </p:nvSpPr>
        <p:spPr>
          <a:xfrm>
            <a:off x="838200" y="365125"/>
            <a:ext cx="10515600" cy="671195"/>
          </a:xfrm>
        </p:spPr>
        <p:txBody>
          <a:bodyPr>
            <a:normAutofit/>
          </a:bodyPr>
          <a:lstStyle/>
          <a:p>
            <a:pPr algn="ctr"/>
            <a:r>
              <a:rPr lang="uk-UA" sz="2800" dirty="0"/>
              <a:t>ПРОФІЛАКТИКА</a:t>
            </a:r>
          </a:p>
        </p:txBody>
      </p:sp>
      <p:sp>
        <p:nvSpPr>
          <p:cNvPr id="3" name="Content Placeholder 2">
            <a:extLst>
              <a:ext uri="{FF2B5EF4-FFF2-40B4-BE49-F238E27FC236}">
                <a16:creationId xmlns:a16="http://schemas.microsoft.com/office/drawing/2014/main" id="{4CC7E5B2-9B75-AFDC-5DAC-01BD2EFAD347}"/>
              </a:ext>
            </a:extLst>
          </p:cNvPr>
          <p:cNvSpPr>
            <a:spLocks noGrp="1"/>
          </p:cNvSpPr>
          <p:nvPr>
            <p:ph idx="1"/>
          </p:nvPr>
        </p:nvSpPr>
        <p:spPr>
          <a:xfrm>
            <a:off x="1120000" y="1158240"/>
            <a:ext cx="10233800" cy="5018723"/>
          </a:xfrm>
        </p:spPr>
        <p:txBody>
          <a:bodyPr>
            <a:normAutofit fontScale="70000" lnSpcReduction="20000"/>
          </a:bodyPr>
          <a:lstStyle/>
          <a:p>
            <a:endParaRPr lang="uk-UA" dirty="0"/>
          </a:p>
          <a:p>
            <a:r>
              <a:rPr lang="uk-UA" dirty="0"/>
              <a:t>Профілактика РСС у пацієнтів, які вже перенесли зупинку серця або ШТ із втратою свідомості або падінням тиску (вторинна профілактика) передбачає імплантацію ІКД. Виняток становлять пацієнти з анатомічними аномаліями коронарних артерій та м’язовим містком, у яких найчастіше застосовують хірургічне лікування або </a:t>
            </a:r>
            <a:r>
              <a:rPr lang="uk-UA" dirty="0" err="1"/>
              <a:t>стентуванням</a:t>
            </a:r>
            <a:r>
              <a:rPr lang="uk-UA" dirty="0"/>
              <a:t> коронарної артерії, та пацієнти з синдромом </a:t>
            </a:r>
            <a:r>
              <a:rPr lang="en-US" dirty="0"/>
              <a:t>WPW, </a:t>
            </a:r>
            <a:r>
              <a:rPr lang="uk-UA" dirty="0"/>
              <a:t>яким проводять </a:t>
            </a:r>
            <a:r>
              <a:rPr lang="uk-UA" dirty="0" err="1"/>
              <a:t>черезшкірну</a:t>
            </a:r>
            <a:r>
              <a:rPr lang="uk-UA" dirty="0"/>
              <a:t> абляцію додаткового шляху.</a:t>
            </a:r>
          </a:p>
          <a:p>
            <a:r>
              <a:rPr lang="uk-UA" dirty="0"/>
              <a:t>Профілактика РСС у пацієнтів, у яких ще не виникала небезпечна для життя аритмія, але існує високий ризик її розвитку (первинна профілактика), полягає, насамперед, у зменшенні захворюваності на ІХС</a:t>
            </a:r>
            <a:r>
              <a:rPr lang="en-US" dirty="0"/>
              <a:t>.</a:t>
            </a:r>
          </a:p>
          <a:p>
            <a:r>
              <a:rPr lang="uk-UA" dirty="0"/>
              <a:t>До лікарських засобів, що застосовуються при ІХС та мають задокументовану для зменшення ризику РСС дію, належать: </a:t>
            </a:r>
            <a:r>
              <a:rPr lang="el-GR" dirty="0"/>
              <a:t>β-</a:t>
            </a:r>
            <a:r>
              <a:rPr lang="uk-UA" dirty="0"/>
              <a:t>блокатори, </a:t>
            </a:r>
            <a:r>
              <a:rPr lang="uk-UA" dirty="0" err="1"/>
              <a:t>іАПФ</a:t>
            </a:r>
            <a:r>
              <a:rPr lang="uk-UA" dirty="0"/>
              <a:t>, </a:t>
            </a:r>
            <a:r>
              <a:rPr lang="uk-UA" dirty="0" err="1"/>
              <a:t>статини</a:t>
            </a:r>
            <a:r>
              <a:rPr lang="uk-UA" dirty="0"/>
              <a:t> та антагоністи альдостерону.</a:t>
            </a:r>
          </a:p>
          <a:p>
            <a:r>
              <a:rPr lang="uk-UA" dirty="0"/>
              <a:t>Окрім ІКД з </a:t>
            </a:r>
            <a:r>
              <a:rPr lang="uk-UA" dirty="0" err="1"/>
              <a:t>внутрішньосерцевим</a:t>
            </a:r>
            <a:r>
              <a:rPr lang="uk-UA" dirty="0"/>
              <a:t> електродом (електродами), в даний час також застосовують ІКД з підшкірними електродами (П-ІКД) і зовнішні </a:t>
            </a:r>
            <a:r>
              <a:rPr lang="uk-UA" dirty="0" err="1"/>
              <a:t>кардіовертери</a:t>
            </a:r>
            <a:r>
              <a:rPr lang="uk-UA" dirty="0"/>
              <a:t>-дефібрилятори, які пацієнти носять як жилети.</a:t>
            </a:r>
          </a:p>
          <a:p>
            <a:r>
              <a:rPr lang="uk-UA" dirty="0"/>
              <a:t>Під час розтину людини, яка раптово померла, особливо молодої людини, рекомендується забезпечити біологічний матеріал для аналізу ДНК, щоб виявити потенційне генетично обумовлене захворювання. Ці заходи важливі для запобігання РСС у родичів померлого.</a:t>
            </a:r>
          </a:p>
          <a:p>
            <a:endParaRPr lang="en-US" dirty="0"/>
          </a:p>
          <a:p>
            <a:endParaRPr lang="en-US" dirty="0"/>
          </a:p>
          <a:p>
            <a:endParaRPr lang="uk-UA" dirty="0"/>
          </a:p>
        </p:txBody>
      </p:sp>
    </p:spTree>
    <p:extLst>
      <p:ext uri="{BB962C8B-B14F-4D97-AF65-F5344CB8AC3E}">
        <p14:creationId xmlns:p14="http://schemas.microsoft.com/office/powerpoint/2010/main" val="3848331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2B07FB-09A1-C6AE-59EE-E982C6398E4F}"/>
              </a:ext>
            </a:extLst>
          </p:cNvPr>
          <p:cNvPicPr>
            <a:picLocks noChangeAspect="1"/>
          </p:cNvPicPr>
          <p:nvPr/>
        </p:nvPicPr>
        <p:blipFill>
          <a:blip r:embed="rId2"/>
          <a:stretch>
            <a:fillRect/>
          </a:stretch>
        </p:blipFill>
        <p:spPr>
          <a:xfrm>
            <a:off x="0" y="-371657"/>
            <a:ext cx="12192000" cy="8132064"/>
          </a:xfrm>
          <a:prstGeom prst="rect">
            <a:avLst/>
          </a:prstGeom>
        </p:spPr>
      </p:pic>
      <p:sp>
        <p:nvSpPr>
          <p:cNvPr id="2" name="Title 1">
            <a:extLst>
              <a:ext uri="{FF2B5EF4-FFF2-40B4-BE49-F238E27FC236}">
                <a16:creationId xmlns:a16="http://schemas.microsoft.com/office/drawing/2014/main" id="{980FCDA8-E489-9022-6055-A66C4F8B2EF0}"/>
              </a:ext>
            </a:extLst>
          </p:cNvPr>
          <p:cNvSpPr>
            <a:spLocks noGrp="1"/>
          </p:cNvSpPr>
          <p:nvPr>
            <p:ph type="ctrTitle"/>
          </p:nvPr>
        </p:nvSpPr>
        <p:spPr>
          <a:xfrm>
            <a:off x="1732280" y="2052885"/>
            <a:ext cx="9144000" cy="1641490"/>
          </a:xfrm>
        </p:spPr>
        <p:txBody>
          <a:bodyPr/>
          <a:lstStyle/>
          <a:p>
            <a:pPr algn="ctr"/>
            <a:r>
              <a:rPr lang="uk-UA" dirty="0">
                <a:solidFill>
                  <a:schemeClr val="tx1"/>
                </a:solidFill>
              </a:rPr>
              <a:t>Дякую за увагу!</a:t>
            </a:r>
          </a:p>
        </p:txBody>
      </p:sp>
      <p:sp>
        <p:nvSpPr>
          <p:cNvPr id="3" name="Subtitle 2">
            <a:extLst>
              <a:ext uri="{FF2B5EF4-FFF2-40B4-BE49-F238E27FC236}">
                <a16:creationId xmlns:a16="http://schemas.microsoft.com/office/drawing/2014/main" id="{D4BDA9A9-49FE-DD5A-AC9F-2954966577D4}"/>
              </a:ext>
            </a:extLst>
          </p:cNvPr>
          <p:cNvSpPr>
            <a:spLocks noGrp="1"/>
          </p:cNvSpPr>
          <p:nvPr>
            <p:ph type="subTitle" idx="1"/>
          </p:nvPr>
        </p:nvSpPr>
        <p:spPr/>
        <p:txBody>
          <a:bodyPr/>
          <a:lstStyle/>
          <a:p>
            <a:endParaRPr lang="uk-UA"/>
          </a:p>
        </p:txBody>
      </p:sp>
    </p:spTree>
    <p:extLst>
      <p:ext uri="{BB962C8B-B14F-4D97-AF65-F5344CB8AC3E}">
        <p14:creationId xmlns:p14="http://schemas.microsoft.com/office/powerpoint/2010/main" val="1292104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27</TotalTime>
  <Words>885</Words>
  <Application>Microsoft Office PowerPoint</Application>
  <PresentationFormat>Widescreen</PresentationFormat>
  <Paragraphs>48</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Corbel</vt:lpstr>
      <vt:lpstr>Depth</vt:lpstr>
      <vt:lpstr>Організація надання невідкладної медичної  допомоги в практиці  сімейного лікаря у випадку раптової смерті  на до госпітальному етапі – 2 год</vt:lpstr>
      <vt:lpstr>Мета заняття:</vt:lpstr>
      <vt:lpstr>Основні поняття:</vt:lpstr>
      <vt:lpstr>PowerPoint Presentation</vt:lpstr>
      <vt:lpstr>PowerPoint Presentation</vt:lpstr>
      <vt:lpstr>PowerPoint Presentation</vt:lpstr>
      <vt:lpstr>PowerPoint Presentation</vt:lpstr>
      <vt:lpstr>PowerPoint Presentation</vt:lpstr>
      <vt:lpstr>Оборотні причини РЗК:</vt:lpstr>
      <vt:lpstr>Алгоритм реанімації у разі зупинки серця у дорослих</vt:lpstr>
      <vt:lpstr>Алгоритм реанімації у разі зупинки серця у дітей</vt:lpstr>
      <vt:lpstr>Алгоритм реанімації у разі брадикардії з пульсом</vt:lpstr>
      <vt:lpstr>Алгоритм реанімації при тахікардії з пульсом</vt:lpstr>
      <vt:lpstr>ПРОФІЛАКТИКА</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Організація надання невідкладної медичної  допомоги в практиці  сімейного лікаря у випадку раптової смерті  на до госпітальному етапі – 2 год</dc:title>
  <dc:creator>Елизавета Тулянцева</dc:creator>
  <cp:lastModifiedBy>Елизавета Тулянцева</cp:lastModifiedBy>
  <cp:revision>3</cp:revision>
  <dcterms:created xsi:type="dcterms:W3CDTF">2022-11-13T14:22:08Z</dcterms:created>
  <dcterms:modified xsi:type="dcterms:W3CDTF">2022-11-13T17:52:41Z</dcterms:modified>
</cp:coreProperties>
</file>