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658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40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272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333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540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674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4666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119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942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440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48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280DE8B-5461-4E4A-8ACA-4985B1B2C9D1}" type="datetimeFigureOut">
              <a:rPr lang="uk-UA" smtClean="0"/>
              <a:t>13.11.2022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53250FB-13F7-4A4F-8A0E-3B18563ECAE7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170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72ED-7952-2E71-B7C0-F90CC342C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71" y="1599551"/>
            <a:ext cx="10993549" cy="14750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невідкладної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в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сімейного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при </a:t>
            </a:r>
            <a:r>
              <a:rPr lang="ru-RU" dirty="0" err="1"/>
              <a:t>судомах</a:t>
            </a:r>
            <a:r>
              <a:rPr lang="ru-RU" dirty="0"/>
              <a:t> і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 – 2 год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542B7-782D-7F57-388E-02314DB60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274" y="605685"/>
            <a:ext cx="10993546" cy="59032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err="1"/>
              <a:t>Одеський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endParaRPr lang="ru-RU" dirty="0"/>
          </a:p>
          <a:p>
            <a:pPr algn="ctr"/>
            <a:r>
              <a:rPr lang="ru-RU" dirty="0"/>
              <a:t>Кафедра </a:t>
            </a:r>
            <a:r>
              <a:rPr lang="ru-RU" dirty="0" err="1"/>
              <a:t>сімейної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та </a:t>
            </a:r>
            <a:r>
              <a:rPr lang="ru-RU" dirty="0" err="1"/>
              <a:t>поліклінічної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  <a:p>
            <a:endParaRPr lang="uk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D6A70-6ED9-FBB8-D13B-AB2AB262D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39" y="3147394"/>
            <a:ext cx="5212081" cy="3127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EAD8FB-97D1-81A7-57F2-6A99A4316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760" y="3138758"/>
            <a:ext cx="4229759" cy="311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8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AC714-3435-346D-DF1C-51D1F996F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Мета заняття: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7FFE6-EFB0-C0AE-6BFF-B129E734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Розширити</a:t>
            </a:r>
            <a:r>
              <a:rPr lang="ru-RU" sz="3600" dirty="0"/>
              <a:t> та </a:t>
            </a:r>
            <a:r>
              <a:rPr lang="ru-RU" sz="3600" dirty="0" err="1"/>
              <a:t>систематизувати</a:t>
            </a:r>
            <a:r>
              <a:rPr lang="ru-RU" sz="3600" dirty="0"/>
              <a:t> </a:t>
            </a:r>
            <a:r>
              <a:rPr lang="ru-RU" sz="3600" dirty="0" err="1"/>
              <a:t>знання</a:t>
            </a:r>
            <a:r>
              <a:rPr lang="ru-RU" sz="3600" dirty="0"/>
              <a:t> </a:t>
            </a:r>
            <a:r>
              <a:rPr lang="ru-RU" sz="3600" dirty="0" err="1"/>
              <a:t>студентів</a:t>
            </a:r>
            <a:r>
              <a:rPr lang="ru-RU" sz="3600" dirty="0"/>
              <a:t> з </a:t>
            </a:r>
            <a:r>
              <a:rPr lang="ru-RU" sz="3600" dirty="0" err="1"/>
              <a:t>ранньої</a:t>
            </a:r>
            <a:r>
              <a:rPr lang="ru-RU" sz="3600" dirty="0"/>
              <a:t> </a:t>
            </a:r>
            <a:r>
              <a:rPr lang="ru-RU" sz="3600" dirty="0" err="1"/>
              <a:t>діагностики</a:t>
            </a:r>
            <a:r>
              <a:rPr lang="ru-RU" sz="3600" dirty="0"/>
              <a:t> та </a:t>
            </a:r>
            <a:r>
              <a:rPr lang="ru-RU" sz="3600" dirty="0" err="1"/>
              <a:t>своєчасного</a:t>
            </a:r>
            <a:r>
              <a:rPr lang="ru-RU" sz="3600" dirty="0"/>
              <a:t> і </a:t>
            </a:r>
            <a:r>
              <a:rPr lang="ru-RU" sz="3600" dirty="0" err="1"/>
              <a:t>кваліфікованого</a:t>
            </a:r>
            <a:r>
              <a:rPr lang="ru-RU" sz="3600" dirty="0"/>
              <a:t> </a:t>
            </a:r>
            <a:r>
              <a:rPr lang="ru-RU" sz="3600" dirty="0" err="1"/>
              <a:t>надання</a:t>
            </a:r>
            <a:r>
              <a:rPr lang="ru-RU" sz="3600" dirty="0"/>
              <a:t> </a:t>
            </a:r>
            <a:r>
              <a:rPr lang="ru-RU" sz="3600" dirty="0" err="1"/>
              <a:t>невідкладної</a:t>
            </a:r>
            <a:r>
              <a:rPr lang="ru-RU" sz="3600" dirty="0"/>
              <a:t> </a:t>
            </a:r>
            <a:r>
              <a:rPr lang="ru-RU" sz="3600" dirty="0" err="1"/>
              <a:t>допомоги</a:t>
            </a:r>
            <a:r>
              <a:rPr lang="ru-RU" sz="3600" dirty="0"/>
              <a:t> при </a:t>
            </a:r>
            <a:r>
              <a:rPr lang="ru-RU" sz="3600" dirty="0" err="1"/>
              <a:t>судомах</a:t>
            </a:r>
            <a:r>
              <a:rPr lang="ru-RU" sz="3600" dirty="0"/>
              <a:t> та </a:t>
            </a:r>
            <a:r>
              <a:rPr lang="ru-RU" sz="3600" dirty="0" err="1"/>
              <a:t>втраті</a:t>
            </a:r>
            <a:r>
              <a:rPr lang="ru-RU" sz="3600" dirty="0"/>
              <a:t> </a:t>
            </a:r>
            <a:r>
              <a:rPr lang="ru-RU" sz="3600" dirty="0" err="1"/>
              <a:t>свідомості</a:t>
            </a:r>
            <a:r>
              <a:rPr lang="ru-RU" sz="3600" dirty="0"/>
              <a:t>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95293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F89B-2D0D-AAAF-1A5A-D26C00D2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Основні поняття: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169A5-7CCA-10AA-C100-73347D60E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Визначення понять «судоми», «судомний синдром» та «епілептичний статус». Основні задачі при наданні невідкладної допомоги при судомах, при втраті </a:t>
            </a:r>
            <a:r>
              <a:rPr lang="uk-UA" sz="2800" dirty="0" err="1"/>
              <a:t>свідомомсті</a:t>
            </a:r>
            <a:r>
              <a:rPr lang="uk-UA" sz="2800" dirty="0"/>
              <a:t>. Оцінка стану пацієнта із судомами, із втратою свідомості на місці події. Принципи надання невідкладної допомоги при перелічених невідкладних станах на </a:t>
            </a:r>
            <a:r>
              <a:rPr lang="uk-UA" sz="2800" dirty="0" err="1"/>
              <a:t>догоспітальному</a:t>
            </a:r>
            <a:r>
              <a:rPr lang="uk-UA" sz="2800" dirty="0"/>
              <a:t> етапі. </a:t>
            </a:r>
          </a:p>
        </p:txBody>
      </p:sp>
    </p:spTree>
    <p:extLst>
      <p:ext uri="{BB962C8B-B14F-4D97-AF65-F5344CB8AC3E}">
        <p14:creationId xmlns:p14="http://schemas.microsoft.com/office/powerpoint/2010/main" val="1170990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F0A2-F4EC-E39E-8A0B-3E1398A4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Термінологія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40509-C0D3-6330-885F-2800E691B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853440"/>
            <a:ext cx="11029615" cy="6004560"/>
          </a:xfrm>
        </p:spPr>
        <p:txBody>
          <a:bodyPr/>
          <a:lstStyle/>
          <a:p>
            <a:r>
              <a:rPr lang="uk-UA" sz="2400" dirty="0"/>
              <a:t>Судоми являють собою раптове мимовільне скорочення м'язів і не супроводжуються втратою свідомості. </a:t>
            </a:r>
          </a:p>
          <a:p>
            <a:r>
              <a:rPr lang="uk-UA" sz="2400" dirty="0"/>
              <a:t>Судомний синдром – патологічний синдром, що проявляється раптовими, частими мимовільними скороченнями м'язів, що нерідко супроводжується розладом свідомості. Це невідкладний стан, що вимагає від лікаря чітких і послідовних дій. </a:t>
            </a:r>
          </a:p>
          <a:p>
            <a:r>
              <a:rPr lang="uk-UA" sz="2400" dirty="0"/>
              <a:t>Епілептичний статус – епілептичний напад, який триває більше 30 хвилин або повторні епілептичні напади, між якими у хворого свідомість не відновлюється.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163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F8C9-D375-659B-8B3A-63234770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cap="none" dirty="0"/>
              <a:t>Н</a:t>
            </a:r>
            <a:r>
              <a:rPr lang="uk-UA" dirty="0"/>
              <a:t>адання допомоги пацієнту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83030-FBAD-DCAA-8964-647429C8D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79600"/>
            <a:ext cx="11029615" cy="4826000"/>
          </a:xfrm>
        </p:spPr>
        <p:txBody>
          <a:bodyPr>
            <a:normAutofit fontScale="77500" lnSpcReduction="20000"/>
          </a:bodyPr>
          <a:lstStyle/>
          <a:p>
            <a:r>
              <a:rPr lang="uk-UA" dirty="0"/>
              <a:t>1. Анамнез:</a:t>
            </a:r>
          </a:p>
          <a:p>
            <a:r>
              <a:rPr lang="uk-UA" dirty="0"/>
              <a:t>а) тривалість судом;</a:t>
            </a:r>
          </a:p>
          <a:p>
            <a:r>
              <a:rPr lang="uk-UA" dirty="0"/>
              <a:t>б) попередня історія судом, діабету чи гіпоглікемії;</a:t>
            </a:r>
          </a:p>
          <a:p>
            <a:r>
              <a:rPr lang="uk-UA" dirty="0"/>
              <a:t>в) характеристика судом;</a:t>
            </a:r>
          </a:p>
          <a:p>
            <a:r>
              <a:rPr lang="uk-UA" dirty="0"/>
              <a:t>г) початкова частота та тривалість судом;</a:t>
            </a:r>
          </a:p>
          <a:p>
            <a:r>
              <a:rPr lang="uk-UA" dirty="0"/>
              <a:t>ґ) </a:t>
            </a:r>
            <a:r>
              <a:rPr lang="uk-UA" dirty="0" err="1"/>
              <a:t>фокальність</a:t>
            </a:r>
            <a:r>
              <a:rPr lang="uk-UA" dirty="0"/>
              <a:t> під час настання судом, напрямок очної </a:t>
            </a:r>
            <a:r>
              <a:rPr lang="uk-UA" dirty="0" err="1"/>
              <a:t>девіації</a:t>
            </a:r>
            <a:r>
              <a:rPr lang="uk-UA" dirty="0"/>
              <a:t>;</a:t>
            </a:r>
          </a:p>
          <a:p>
            <a:r>
              <a:rPr lang="uk-UA" dirty="0"/>
              <a:t>д) одночасна наявність таких симптомів як задишка, ціаноз, блювання, нетримання </a:t>
            </a:r>
            <a:r>
              <a:rPr lang="uk-UA" dirty="0" err="1"/>
              <a:t>сечопустку</a:t>
            </a:r>
            <a:r>
              <a:rPr lang="uk-UA" dirty="0"/>
              <a:t> чи дефекації, гарячка;</a:t>
            </a:r>
          </a:p>
          <a:p>
            <a:r>
              <a:rPr lang="uk-UA" dirty="0"/>
              <a:t>е) чи надає хтось зі сторонніх медичні препарати для зупинення судом;</a:t>
            </a:r>
          </a:p>
          <a:p>
            <a:r>
              <a:rPr lang="uk-UA" dirty="0"/>
              <a:t>є) які препарати на даний момент вживає пацієнт, включно з </a:t>
            </a:r>
            <a:r>
              <a:rPr lang="uk-UA" dirty="0" err="1"/>
              <a:t>антиконвульсантами</a:t>
            </a:r>
            <a:r>
              <a:rPr lang="uk-UA" dirty="0"/>
              <a:t>;</a:t>
            </a:r>
          </a:p>
          <a:p>
            <a:r>
              <a:rPr lang="uk-UA" dirty="0"/>
              <a:t>ж) нещодавні зміни в дозуванні чи недотримання графіку вживання </a:t>
            </a:r>
            <a:r>
              <a:rPr lang="uk-UA" dirty="0" err="1"/>
              <a:t>антиконвульсантів</a:t>
            </a:r>
            <a:r>
              <a:rPr lang="uk-UA" dirty="0"/>
              <a:t>;</a:t>
            </a:r>
          </a:p>
          <a:p>
            <a:r>
              <a:rPr lang="uk-UA" dirty="0"/>
              <a:t>з) історія травми, вагітності, впливу тепла або токсинів.</a:t>
            </a:r>
          </a:p>
          <a:p>
            <a:r>
              <a:rPr lang="uk-UA" dirty="0"/>
              <a:t>2. Огляд:</a:t>
            </a:r>
          </a:p>
          <a:p>
            <a:r>
              <a:rPr lang="uk-UA" dirty="0"/>
              <a:t>а) прохідність дихальних шляхів;</a:t>
            </a:r>
          </a:p>
          <a:p>
            <a:r>
              <a:rPr lang="uk-UA" dirty="0"/>
              <a:t>б) звуки дихання, частота дихання та ефективність вентиляції;</a:t>
            </a:r>
          </a:p>
          <a:p>
            <a:r>
              <a:rPr lang="uk-UA" dirty="0"/>
              <a:t>в) ознаки перфузії (пульс, капілярне наповнення, колір шкіри);</a:t>
            </a:r>
          </a:p>
          <a:p>
            <a:r>
              <a:rPr lang="uk-UA" dirty="0"/>
              <a:t>г) неврологічний статус (ШКГ, ністагм, розмір зіниць, фокальний неврологічний дефіцит чи ознаки інсульту).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808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FA07A-3808-5838-813B-960DB3C0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Лікування та втручання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2FCF-C295-93E4-666A-658379FAC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86064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1. За наявності ознак непрохідності дихальних шляхів, якщо закидання голови, висування щелепи, зміна положення тіла та/або використання відсмоктувача не допомагає – застосуйте </a:t>
            </a:r>
            <a:r>
              <a:rPr lang="uk-UA" dirty="0" err="1"/>
              <a:t>орофарингеальний</a:t>
            </a:r>
            <a:r>
              <a:rPr lang="uk-UA" dirty="0"/>
              <a:t> повітровід (за відсутності блювотного рефлексу) або </a:t>
            </a:r>
            <a:r>
              <a:rPr lang="uk-UA" dirty="0" err="1"/>
              <a:t>назофарингеальний</a:t>
            </a:r>
            <a:r>
              <a:rPr lang="uk-UA" dirty="0"/>
              <a:t> повітровід.</a:t>
            </a:r>
          </a:p>
          <a:p>
            <a:r>
              <a:rPr lang="uk-UA" dirty="0"/>
              <a:t>  2. Застосуйте </a:t>
            </a:r>
            <a:r>
              <a:rPr lang="uk-UA" dirty="0" err="1"/>
              <a:t>пульсоксиметр</a:t>
            </a:r>
            <a:r>
              <a:rPr lang="uk-UA" dirty="0"/>
              <a:t> та/або </a:t>
            </a:r>
            <a:r>
              <a:rPr lang="uk-UA" dirty="0" err="1"/>
              <a:t>капнограф</a:t>
            </a:r>
            <a:r>
              <a:rPr lang="uk-UA" dirty="0"/>
              <a:t> для моніторингу показників </a:t>
            </a:r>
            <a:r>
              <a:rPr lang="uk-UA" dirty="0" err="1"/>
              <a:t>оксигенації</a:t>
            </a:r>
            <a:r>
              <a:rPr lang="uk-UA" dirty="0"/>
              <a:t>/вентиляції.</a:t>
            </a:r>
          </a:p>
          <a:p>
            <a:r>
              <a:rPr lang="uk-UA" dirty="0"/>
              <a:t>3. Надайте кисень за необхідності, метою оксигенотерапії є досягнення показників сатурації на рівні 94-98%. У разі порушення вентиляції/</a:t>
            </a:r>
            <a:r>
              <a:rPr lang="uk-UA" dirty="0" err="1"/>
              <a:t>оксигенації</a:t>
            </a:r>
            <a:r>
              <a:rPr lang="uk-UA" dirty="0"/>
              <a:t> застосуйте мішок АМБУ, який під’єднаний до маски для введення кисню.</a:t>
            </a:r>
          </a:p>
          <a:p>
            <a:r>
              <a:rPr lang="uk-UA" dirty="0"/>
              <a:t>4. Оцініть перфузію.</a:t>
            </a:r>
          </a:p>
          <a:p>
            <a:r>
              <a:rPr lang="uk-UA" dirty="0"/>
              <a:t>5. Оцініть неврологічний статус.</a:t>
            </a:r>
          </a:p>
          <a:p>
            <a:r>
              <a:rPr lang="uk-UA" dirty="0"/>
              <a:t>6. Шляхи введення медичних препаратів:</a:t>
            </a:r>
          </a:p>
          <a:p>
            <a:r>
              <a:rPr lang="uk-UA" dirty="0"/>
              <a:t>а) </a:t>
            </a:r>
            <a:r>
              <a:rPr lang="uk-UA" dirty="0" err="1"/>
              <a:t>внутрішньоназальний</a:t>
            </a:r>
            <a:r>
              <a:rPr lang="uk-UA" dirty="0"/>
              <a:t>/ в/м спосіб є більш оптимальним варіантом, ніж ректальний, в/в чи в/к лише за наявності відповідних навичок в надавача допомоги; якщо жоден з даних шляхів введення ліків (назальний, в/м, в/в, в/к) не доступний для надавача допомоги внаслідок відсутності відповідних знань та навичок, ректальне застосування </a:t>
            </a:r>
            <a:r>
              <a:rPr lang="uk-UA" dirty="0" err="1"/>
              <a:t>діазепаму</a:t>
            </a:r>
            <a:r>
              <a:rPr lang="uk-UA" dirty="0"/>
              <a:t> в дозі 0,2 мг/кг (максимальна доза - 10 мг) є прийнятним;</a:t>
            </a:r>
          </a:p>
          <a:p>
            <a:r>
              <a:rPr lang="ru-RU" dirty="0"/>
              <a:t>б) </a:t>
            </a:r>
            <a:r>
              <a:rPr lang="ru-RU" dirty="0" err="1"/>
              <a:t>отримання</a:t>
            </a:r>
            <a:r>
              <a:rPr lang="ru-RU" dirty="0"/>
              <a:t> в/в доступу не є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нападів</a:t>
            </a:r>
            <a:r>
              <a:rPr lang="ru-RU" dirty="0"/>
              <a:t>,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необхідності</a:t>
            </a:r>
            <a:r>
              <a:rPr lang="ru-RU" dirty="0"/>
              <a:t>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81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9AA9-9BAE-FC09-8F15-09FC82E0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243EE-ED35-5ACA-5181-74D9CF97E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64640"/>
            <a:ext cx="11029615" cy="5212080"/>
          </a:xfrm>
        </p:spPr>
        <p:txBody>
          <a:bodyPr>
            <a:normAutofit/>
          </a:bodyPr>
          <a:lstStyle/>
          <a:p>
            <a:r>
              <a:rPr lang="ru-RU" sz="2000" dirty="0"/>
              <a:t>7. </a:t>
            </a:r>
            <a:r>
              <a:rPr lang="ru-RU" sz="2000" dirty="0" err="1"/>
              <a:t>Лікування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антиконвульсантів</a:t>
            </a:r>
            <a:r>
              <a:rPr lang="ru-RU" sz="2000" dirty="0"/>
              <a:t>:</a:t>
            </a:r>
          </a:p>
          <a:p>
            <a:r>
              <a:rPr lang="ru-RU" sz="2000" dirty="0"/>
              <a:t>а) за </a:t>
            </a:r>
            <a:r>
              <a:rPr lang="ru-RU" sz="2000" dirty="0" err="1"/>
              <a:t>відсутності</a:t>
            </a:r>
            <a:r>
              <a:rPr lang="ru-RU" sz="2000" dirty="0"/>
              <a:t> в/в доступу: </a:t>
            </a:r>
            <a:r>
              <a:rPr lang="ru-RU" sz="2000" dirty="0" err="1"/>
              <a:t>мідазолам</a:t>
            </a:r>
            <a:r>
              <a:rPr lang="ru-RU" sz="2000" dirty="0"/>
              <a:t> 0,2 мг/кг (максимальна доза – 10 мг), </a:t>
            </a:r>
            <a:r>
              <a:rPr lang="ru-RU" sz="2000" dirty="0" err="1"/>
              <a:t>бажано</a:t>
            </a:r>
            <a:r>
              <a:rPr lang="ru-RU" sz="2000" dirty="0"/>
              <a:t> в/м, </a:t>
            </a:r>
            <a:r>
              <a:rPr lang="ru-RU" sz="2000" dirty="0" err="1"/>
              <a:t>або</a:t>
            </a:r>
            <a:r>
              <a:rPr lang="ru-RU" sz="2000" dirty="0"/>
              <a:t> назально;</a:t>
            </a:r>
          </a:p>
          <a:p>
            <a:r>
              <a:rPr lang="ru-RU" sz="2000" dirty="0"/>
              <a:t>б) </a:t>
            </a:r>
            <a:r>
              <a:rPr lang="ru-RU" sz="2000" dirty="0" err="1"/>
              <a:t>якщо</a:t>
            </a:r>
            <a:r>
              <a:rPr lang="ru-RU" sz="2000" dirty="0"/>
              <a:t> є доступ до </a:t>
            </a:r>
            <a:r>
              <a:rPr lang="ru-RU" sz="2000" dirty="0" err="1"/>
              <a:t>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(в/в </a:t>
            </a:r>
            <a:r>
              <a:rPr lang="ru-RU" sz="2000" dirty="0" err="1"/>
              <a:t>або</a:t>
            </a:r>
            <a:r>
              <a:rPr lang="ru-RU" sz="2000" dirty="0"/>
              <a:t> в/к):</a:t>
            </a:r>
          </a:p>
          <a:p>
            <a:r>
              <a:rPr lang="ru-RU" sz="2000" dirty="0"/>
              <a:t>-	</a:t>
            </a:r>
            <a:r>
              <a:rPr lang="ru-RU" sz="2000" dirty="0" err="1"/>
              <a:t>діазепам</a:t>
            </a:r>
            <a:r>
              <a:rPr lang="ru-RU" sz="2000" dirty="0"/>
              <a:t> 0,1мг/кг в/в </a:t>
            </a:r>
            <a:r>
              <a:rPr lang="ru-RU" sz="2000" dirty="0" err="1"/>
              <a:t>або</a:t>
            </a:r>
            <a:r>
              <a:rPr lang="ru-RU" sz="2000" dirty="0"/>
              <a:t> в/к, максимум 4 мг</a:t>
            </a:r>
          </a:p>
          <a:p>
            <a:r>
              <a:rPr lang="ru-RU" sz="2000" dirty="0"/>
              <a:t>-	</a:t>
            </a:r>
            <a:r>
              <a:rPr lang="ru-RU" sz="2000" dirty="0" err="1"/>
              <a:t>лоразепам</a:t>
            </a:r>
            <a:r>
              <a:rPr lang="ru-RU" sz="2000" dirty="0"/>
              <a:t> 0,1мг/кг в/в </a:t>
            </a:r>
            <a:r>
              <a:rPr lang="ru-RU" sz="2000" dirty="0" err="1"/>
              <a:t>або</a:t>
            </a:r>
            <a:r>
              <a:rPr lang="ru-RU" sz="2000" dirty="0"/>
              <a:t> в/к, максимум 4 мг</a:t>
            </a:r>
          </a:p>
          <a:p>
            <a:r>
              <a:rPr lang="ru-RU" sz="2000" dirty="0"/>
              <a:t>-	</a:t>
            </a:r>
            <a:r>
              <a:rPr lang="ru-RU" sz="2000" dirty="0" err="1"/>
              <a:t>мідазолам</a:t>
            </a:r>
            <a:r>
              <a:rPr lang="ru-RU" sz="2000" dirty="0"/>
              <a:t> 0,1мг/кг, в/в </a:t>
            </a:r>
            <a:r>
              <a:rPr lang="ru-RU" sz="2000" dirty="0" err="1"/>
              <a:t>або</a:t>
            </a:r>
            <a:r>
              <a:rPr lang="ru-RU" sz="2000" dirty="0"/>
              <a:t> в/к, максимум 4 мг;</a:t>
            </a:r>
          </a:p>
          <a:p>
            <a:r>
              <a:rPr lang="ru-RU" sz="2000" dirty="0"/>
              <a:t>8. </a:t>
            </a:r>
            <a:r>
              <a:rPr lang="ru-RU" sz="2000" dirty="0" err="1"/>
              <a:t>Глюкометрія</a:t>
            </a:r>
            <a:r>
              <a:rPr lang="ru-RU" sz="2000" dirty="0"/>
              <a:t>.</a:t>
            </a:r>
          </a:p>
          <a:p>
            <a:r>
              <a:rPr lang="ru-RU" sz="2000" dirty="0"/>
              <a:t>8.1. За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активних</a:t>
            </a:r>
            <a:r>
              <a:rPr lang="ru-RU" sz="2000" dirty="0"/>
              <a:t> судом - </a:t>
            </a:r>
            <a:r>
              <a:rPr lang="ru-RU" sz="2000" dirty="0" err="1"/>
              <a:t>перевірте</a:t>
            </a:r>
            <a:r>
              <a:rPr lang="ru-RU" sz="2000" dirty="0"/>
              <a:t> </a:t>
            </a:r>
            <a:r>
              <a:rPr lang="ru-RU" sz="2000" dirty="0" err="1"/>
              <a:t>рівень</a:t>
            </a:r>
            <a:r>
              <a:rPr lang="ru-RU" sz="2000" dirty="0"/>
              <a:t> </a:t>
            </a:r>
            <a:r>
              <a:rPr lang="ru-RU" sz="2000" dirty="0" err="1"/>
              <a:t>глюкози</a:t>
            </a:r>
            <a:r>
              <a:rPr lang="ru-RU" sz="2000" dirty="0"/>
              <a:t> в </a:t>
            </a:r>
            <a:r>
              <a:rPr lang="ru-RU" sz="2000" dirty="0" err="1"/>
              <a:t>крові</a:t>
            </a:r>
            <a:r>
              <a:rPr lang="ru-RU" sz="2000" dirty="0"/>
              <a:t>;</a:t>
            </a:r>
          </a:p>
          <a:p>
            <a:r>
              <a:rPr lang="ru-RU" sz="2000" dirty="0"/>
              <a:t>8.2.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показник</a:t>
            </a:r>
            <a:r>
              <a:rPr lang="ru-RU" sz="2000" dirty="0"/>
              <a:t> 3,3 ммоль/л (60 мг/</a:t>
            </a:r>
            <a:r>
              <a:rPr lang="ru-RU" sz="2000" dirty="0" err="1"/>
              <a:t>дл</a:t>
            </a:r>
            <a:r>
              <a:rPr lang="ru-RU" sz="2000" dirty="0"/>
              <a:t>) і </a:t>
            </a:r>
            <a:r>
              <a:rPr lang="ru-RU" sz="2000" dirty="0" err="1"/>
              <a:t>нижче</a:t>
            </a:r>
            <a:r>
              <a:rPr lang="ru-RU" sz="2000" dirty="0"/>
              <a:t> </a:t>
            </a:r>
            <a:r>
              <a:rPr lang="ru-RU" sz="2000" dirty="0" err="1"/>
              <a:t>введіть</a:t>
            </a:r>
            <a:r>
              <a:rPr lang="ru-RU" sz="2000" dirty="0"/>
              <a:t> один з </a:t>
            </a:r>
            <a:r>
              <a:rPr lang="ru-RU" sz="2000" dirty="0" err="1"/>
              <a:t>наведених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: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41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36E0-D907-BC2E-7140-0CC18484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61FB4-389E-01E1-AD11-5F110B3DC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8996"/>
            <a:ext cx="11029615" cy="5121724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8.2.1. Непритомний пацієнт або, який самостійно не здатний контролювати дихальні шляхи: </a:t>
            </a:r>
          </a:p>
          <a:p>
            <a:r>
              <a:rPr lang="uk-UA" dirty="0"/>
              <a:t>а) декстроза в/в – вводьте з поступовим збільшенням дози до поліпшення стану свідомості або досягнення максимальної кумулятивної дози. </a:t>
            </a:r>
          </a:p>
          <a:p>
            <a:r>
              <a:rPr lang="uk-UA" dirty="0"/>
              <a:t>Максимальна доза для дорослих: </a:t>
            </a:r>
          </a:p>
          <a:p>
            <a:r>
              <a:rPr lang="uk-UA" dirty="0"/>
              <a:t>25 г 10-50% декстрози в/в </a:t>
            </a:r>
          </a:p>
          <a:p>
            <a:r>
              <a:rPr lang="uk-UA" dirty="0"/>
              <a:t>-	50 мл 50% декстрози </a:t>
            </a:r>
          </a:p>
          <a:p>
            <a:r>
              <a:rPr lang="uk-UA" dirty="0"/>
              <a:t>-	100 мл 25% декстрози </a:t>
            </a:r>
          </a:p>
          <a:p>
            <a:r>
              <a:rPr lang="uk-UA" dirty="0"/>
              <a:t>-	250 мл 10% декстрози </a:t>
            </a:r>
          </a:p>
          <a:p>
            <a:r>
              <a:rPr lang="uk-UA" dirty="0"/>
              <a:t>Максимальна доза для дітей: </a:t>
            </a:r>
          </a:p>
          <a:p>
            <a:r>
              <a:rPr lang="uk-UA" dirty="0"/>
              <a:t>0,5-1 г/кг 10-25% декстрози в/в </a:t>
            </a:r>
          </a:p>
          <a:p>
            <a:r>
              <a:rPr lang="uk-UA" dirty="0"/>
              <a:t>-	2-4 мл/кг 25% декстрози </a:t>
            </a:r>
          </a:p>
          <a:p>
            <a:r>
              <a:rPr lang="uk-UA" dirty="0"/>
              <a:t>-	4-8 мл/кг 12.5% декстрози </a:t>
            </a:r>
          </a:p>
          <a:p>
            <a:r>
              <a:rPr lang="uk-UA" dirty="0"/>
              <a:t>-	5-10 мл/кг 10% декстрози</a:t>
            </a:r>
          </a:p>
          <a:p>
            <a:r>
              <a:rPr lang="uk-UA" dirty="0"/>
              <a:t>б) </a:t>
            </a:r>
            <a:r>
              <a:rPr lang="uk-UA" dirty="0" err="1"/>
              <a:t>глюкагон</a:t>
            </a:r>
            <a:r>
              <a:rPr lang="uk-UA" dirty="0"/>
              <a:t> в/м/</a:t>
            </a:r>
            <a:r>
              <a:rPr lang="uk-UA" dirty="0" err="1"/>
              <a:t>назально</a:t>
            </a:r>
            <a:r>
              <a:rPr lang="uk-UA" dirty="0"/>
              <a:t> </a:t>
            </a:r>
          </a:p>
          <a:p>
            <a:r>
              <a:rPr lang="uk-UA" dirty="0"/>
              <a:t>Дорослі: 1 мг в/м/</a:t>
            </a:r>
            <a:r>
              <a:rPr lang="uk-UA" dirty="0" err="1"/>
              <a:t>назально</a:t>
            </a:r>
            <a:r>
              <a:rPr lang="uk-UA" dirty="0"/>
              <a:t> </a:t>
            </a:r>
          </a:p>
          <a:p>
            <a:r>
              <a:rPr lang="uk-UA" dirty="0"/>
              <a:t>Діти: - 1 мг в/м/</a:t>
            </a:r>
            <a:r>
              <a:rPr lang="uk-UA" dirty="0" err="1"/>
              <a:t>назально</a:t>
            </a:r>
            <a:r>
              <a:rPr lang="uk-UA" dirty="0"/>
              <a:t>, якщо вага ≥ 20 кг або ≥ 5 років - 0,5 мг в/м/</a:t>
            </a:r>
            <a:r>
              <a:rPr lang="uk-UA" dirty="0" err="1"/>
              <a:t>назально</a:t>
            </a:r>
            <a:r>
              <a:rPr lang="uk-UA" dirty="0"/>
              <a:t>, якщо вага менше 20 кг або молодше 5 років;</a:t>
            </a:r>
          </a:p>
          <a:p>
            <a:r>
              <a:rPr lang="uk-UA" dirty="0"/>
              <a:t>в) видаліть або відключіть інсулінову помпу, якщо вона заважає завершенню вищенаведених процедур.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240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8D4F-E274-6E59-6823-CDF145E4D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F7551-EFDE-942B-3CDF-5E58D76D0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89760"/>
            <a:ext cx="11029615" cy="484632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8.2.2. Для пацієнтів з інсуліновою помпою, у яких наявна гіпоглікемія з пов’язаним з нею зміненим станом свідомості (ШКГ &lt; 15 балів):</a:t>
            </a:r>
          </a:p>
          <a:p>
            <a:r>
              <a:rPr lang="uk-UA" dirty="0"/>
              <a:t>а) зупинити помпу або від’єднати, якщо пацієнт не може самостійно ковтати пероральну глюкозу або, якщо спеціалізована допомога недоступна;</a:t>
            </a:r>
          </a:p>
          <a:p>
            <a:r>
              <a:rPr lang="uk-UA" dirty="0"/>
              <a:t>б) залиште помпу у робочому положенні, якщо пацієнт здатний самостійно ковтати і отримує спеціалізовану допомогу.</a:t>
            </a:r>
          </a:p>
          <a:p>
            <a:r>
              <a:rPr lang="uk-UA" dirty="0"/>
              <a:t>8.3. Повторно оцініть стан пацієнта:</a:t>
            </a:r>
          </a:p>
          <a:p>
            <a:r>
              <a:rPr lang="uk-UA" dirty="0"/>
              <a:t>а) повторно оцініть життєві показники та стан свідомості;</a:t>
            </a:r>
          </a:p>
          <a:p>
            <a:r>
              <a:rPr lang="uk-UA" dirty="0"/>
              <a:t>б) повторно перевірте рівень глюкози, якщо відсутні зміни свідомості та прояву гіпоглікемії; немає необхідності повторного визначення глюкози, якщо свідомість повернулася до норми;</a:t>
            </a:r>
          </a:p>
          <a:p>
            <a:r>
              <a:rPr lang="uk-UA" dirty="0"/>
              <a:t>в) якщо максимальна доза глюкози не призвела до </a:t>
            </a:r>
            <a:r>
              <a:rPr lang="uk-UA" dirty="0" err="1"/>
              <a:t>еуглікемії</a:t>
            </a:r>
            <a:r>
              <a:rPr lang="uk-UA" dirty="0"/>
              <a:t> та нормалізації свідомості:</a:t>
            </a:r>
          </a:p>
          <a:p>
            <a:r>
              <a:rPr lang="uk-UA" dirty="0"/>
              <a:t>-	транспортуйте до найближчого приймального відділення для подальшого лікування стійкої гіпоглікемії</a:t>
            </a:r>
          </a:p>
          <a:p>
            <a:r>
              <a:rPr lang="uk-UA" dirty="0"/>
              <a:t>-	оцініть наявність альтернативних причин зміни свідомості</a:t>
            </a:r>
          </a:p>
          <a:p>
            <a:r>
              <a:rPr lang="uk-UA" dirty="0"/>
              <a:t>-	продовжуйте лікування з використанням розчинів декстрози як зазначено вище;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26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786B-2559-AE6C-7162-80DB8E91E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EEDD4-9C26-3084-CD52-93D7AA959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885856"/>
            <a:ext cx="11029615" cy="4758784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8.4. Госпіталізація: </a:t>
            </a:r>
          </a:p>
          <a:p>
            <a:r>
              <a:rPr lang="uk-UA" dirty="0"/>
              <a:t>а) якщо симптоми гіпоглікемії продовжуються, транспортуйте до найближчого приймального відділення;</a:t>
            </a:r>
          </a:p>
          <a:p>
            <a:r>
              <a:rPr lang="uk-UA" dirty="0"/>
              <a:t>б) пацієнти з гіпоглікемію, які мали судоми, повинні бути доставлені до приймального відділення незалежно від стану свідомості та відповіді на терапію;</a:t>
            </a:r>
          </a:p>
          <a:p>
            <a:r>
              <a:rPr lang="uk-UA" dirty="0"/>
              <a:t>в) якщо симптоми гіпоглікемії пройшли після лікування, то пацієнта можна залишити без госпіталізації, якщо:</a:t>
            </a:r>
          </a:p>
          <a:p>
            <a:r>
              <a:rPr lang="uk-UA" dirty="0"/>
              <a:t>-	повторне визначення глюкози більше 4,4 ммоль/л (80 мг/</a:t>
            </a:r>
            <a:r>
              <a:rPr lang="uk-UA" dirty="0" err="1"/>
              <a:t>дл</a:t>
            </a:r>
            <a:r>
              <a:rPr lang="uk-UA" dirty="0"/>
              <a:t>)</a:t>
            </a:r>
          </a:p>
          <a:p>
            <a:r>
              <a:rPr lang="uk-UA" dirty="0"/>
              <a:t>-	пацієнт приймає інсулін або </a:t>
            </a:r>
            <a:r>
              <a:rPr lang="uk-UA" dirty="0" err="1"/>
              <a:t>метформін</a:t>
            </a:r>
            <a:r>
              <a:rPr lang="uk-UA" dirty="0"/>
              <a:t> для контролю діабету</a:t>
            </a:r>
          </a:p>
          <a:p>
            <a:r>
              <a:rPr lang="uk-UA" dirty="0"/>
              <a:t>-	відновлення свідомості без фокальних неврологічних симптомів/ознак після введення глюкози/декстрози</a:t>
            </a:r>
          </a:p>
          <a:p>
            <a:r>
              <a:rPr lang="uk-UA" dirty="0"/>
              <a:t>-	пацієнт може самостійно вживати їжу, збагачену вуглеводами</a:t>
            </a:r>
          </a:p>
          <a:p>
            <a:r>
              <a:rPr lang="uk-UA" dirty="0"/>
              <a:t>-	пацієнт або опікун відмовляються від транспортування і працівники ЕМД з цим погоджуються</a:t>
            </a:r>
          </a:p>
          <a:p>
            <a:r>
              <a:rPr lang="uk-UA" dirty="0"/>
              <a:t>-	хтось відповідальний буде поруч з пацієнтом</a:t>
            </a:r>
          </a:p>
          <a:p>
            <a:r>
              <a:rPr lang="uk-UA" dirty="0"/>
              <a:t>-	відсутність серйозних супутніх симптомів, таких як, наприклад: біль в грудях, задишка, судоми, інтоксикація</a:t>
            </a:r>
          </a:p>
          <a:p>
            <a:r>
              <a:rPr lang="uk-UA" dirty="0"/>
              <a:t>-	однозначна причина гіпоглікемії була виявлена (наприклад, нерегулярний прийом їжі).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8062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AC5B-19E9-C394-7D92-DF4D4FE19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A2279-A2E1-4356-AFDB-ECB73B904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8320"/>
            <a:ext cx="11029615" cy="5059680"/>
          </a:xfrm>
        </p:spPr>
        <p:txBody>
          <a:bodyPr>
            <a:normAutofit/>
          </a:bodyPr>
          <a:lstStyle/>
          <a:p>
            <a:r>
              <a:rPr lang="ru-RU" dirty="0"/>
              <a:t>9. </a:t>
            </a:r>
            <a:r>
              <a:rPr lang="ru-RU" dirty="0" err="1"/>
              <a:t>Пам’ятайте</a:t>
            </a:r>
            <a:r>
              <a:rPr lang="ru-RU" dirty="0"/>
              <a:t> про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магнію</a:t>
            </a:r>
            <a:r>
              <a:rPr lang="ru-RU" dirty="0"/>
              <a:t> сульфату за </a:t>
            </a:r>
            <a:r>
              <a:rPr lang="ru-RU" dirty="0" err="1"/>
              <a:t>наявності</a:t>
            </a:r>
            <a:r>
              <a:rPr lang="ru-RU" dirty="0"/>
              <a:t> судом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третього</a:t>
            </a:r>
            <a:r>
              <a:rPr lang="ru-RU" dirty="0"/>
              <a:t> триместру </a:t>
            </a:r>
            <a:r>
              <a:rPr lang="ru-RU" dirty="0" err="1"/>
              <a:t>вагітності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пологів</a:t>
            </a:r>
            <a:r>
              <a:rPr lang="ru-RU" dirty="0"/>
              <a:t> </a:t>
            </a:r>
          </a:p>
          <a:p>
            <a:r>
              <a:rPr lang="ru-RU" dirty="0"/>
              <a:t>9.1. </a:t>
            </a:r>
            <a:r>
              <a:rPr lang="ru-RU" dirty="0" err="1"/>
              <a:t>Магнію</a:t>
            </a:r>
            <a:r>
              <a:rPr lang="ru-RU" dirty="0"/>
              <a:t> сульфат:</a:t>
            </a:r>
          </a:p>
          <a:p>
            <a:r>
              <a:rPr lang="ru-RU" dirty="0"/>
              <a:t>а) 4 г в/в (50% </a:t>
            </a:r>
            <a:r>
              <a:rPr lang="ru-RU" dirty="0" err="1"/>
              <a:t>розчин</a:t>
            </a:r>
            <a:r>
              <a:rPr lang="ru-RU" dirty="0"/>
              <a:t>) </a:t>
            </a:r>
            <a:r>
              <a:rPr lang="ru-RU" dirty="0" err="1"/>
              <a:t>протягом</a:t>
            </a:r>
            <a:r>
              <a:rPr lang="ru-RU" dirty="0"/>
              <a:t> 10-20 </a:t>
            </a:r>
            <a:r>
              <a:rPr lang="ru-RU" dirty="0" err="1"/>
              <a:t>хв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1 г/год в/в за </a:t>
            </a:r>
            <a:r>
              <a:rPr lang="ru-RU" dirty="0" err="1"/>
              <a:t>можливості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dirty="0" err="1"/>
              <a:t>зверніться</a:t>
            </a:r>
            <a:r>
              <a:rPr lang="ru-RU" dirty="0"/>
              <a:t> до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керівництва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додаткового</a:t>
            </a:r>
            <a:r>
              <a:rPr lang="ru-RU" dirty="0"/>
              <a:t> </a:t>
            </a:r>
            <a:r>
              <a:rPr lang="ru-RU" dirty="0" err="1"/>
              <a:t>дозування</a:t>
            </a:r>
            <a:r>
              <a:rPr lang="ru-RU" dirty="0"/>
              <a:t> при </a:t>
            </a:r>
            <a:r>
              <a:rPr lang="ru-RU" dirty="0" err="1"/>
              <a:t>стійких</a:t>
            </a:r>
            <a:r>
              <a:rPr lang="ru-RU" dirty="0"/>
              <a:t> </a:t>
            </a:r>
            <a:r>
              <a:rPr lang="ru-RU" dirty="0" err="1"/>
              <a:t>судомах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на </a:t>
            </a:r>
            <a:r>
              <a:rPr lang="ru-RU" dirty="0" err="1"/>
              <a:t>початковий</a:t>
            </a:r>
            <a:r>
              <a:rPr lang="ru-RU" dirty="0"/>
              <a:t> </a:t>
            </a:r>
            <a:r>
              <a:rPr lang="ru-RU" dirty="0" err="1"/>
              <a:t>магній</a:t>
            </a:r>
            <a:r>
              <a:rPr lang="ru-RU" dirty="0"/>
              <a:t> (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1-2 г в/в 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хв</a:t>
            </a:r>
            <a:r>
              <a:rPr lang="ru-RU" dirty="0"/>
              <a:t>).</a:t>
            </a:r>
          </a:p>
          <a:p>
            <a:r>
              <a:rPr lang="ru-RU" dirty="0"/>
              <a:t>9.2. </a:t>
            </a:r>
            <a:r>
              <a:rPr lang="ru-RU" dirty="0" err="1"/>
              <a:t>Бензодіазепіни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цією</a:t>
            </a:r>
            <a:r>
              <a:rPr lang="ru-RU" dirty="0"/>
              <a:t> </a:t>
            </a:r>
            <a:r>
              <a:rPr lang="ru-RU" dirty="0" err="1"/>
              <a:t>настановою</a:t>
            </a:r>
            <a:r>
              <a:rPr lang="ru-RU" dirty="0"/>
              <a:t>, при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судомах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відповідають</a:t>
            </a:r>
            <a:r>
              <a:rPr lang="ru-RU" dirty="0"/>
              <a:t> на </a:t>
            </a:r>
            <a:r>
              <a:rPr lang="ru-RU" dirty="0" err="1"/>
              <a:t>магнія</a:t>
            </a:r>
            <a:r>
              <a:rPr lang="ru-RU" dirty="0"/>
              <a:t> сульфат - </a:t>
            </a:r>
            <a:r>
              <a:rPr lang="ru-RU" dirty="0" err="1"/>
              <a:t>Увага</a:t>
            </a:r>
            <a:r>
              <a:rPr lang="ru-RU" dirty="0"/>
              <a:t>: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респіраторне</a:t>
            </a:r>
            <a:r>
              <a:rPr lang="ru-RU" dirty="0"/>
              <a:t> </a:t>
            </a:r>
            <a:r>
              <a:rPr lang="ru-RU" dirty="0" err="1"/>
              <a:t>пригнічення</a:t>
            </a:r>
            <a:r>
              <a:rPr lang="ru-RU" dirty="0"/>
              <a:t>.</a:t>
            </a:r>
          </a:p>
          <a:p>
            <a:r>
              <a:rPr lang="ru-RU" dirty="0"/>
              <a:t>9.3. </a:t>
            </a:r>
            <a:r>
              <a:rPr lang="ru-RU" dirty="0" err="1"/>
              <a:t>Госпіталізація</a:t>
            </a:r>
            <a:r>
              <a:rPr lang="ru-RU" dirty="0"/>
              <a:t> при </a:t>
            </a:r>
            <a:r>
              <a:rPr lang="ru-RU" dirty="0" err="1"/>
              <a:t>еклампсії</a:t>
            </a:r>
            <a:r>
              <a:rPr lang="ru-RU" dirty="0"/>
              <a:t>/</a:t>
            </a:r>
            <a:r>
              <a:rPr lang="ru-RU" dirty="0" err="1"/>
              <a:t>прееклампсії</a:t>
            </a:r>
            <a:r>
              <a:rPr lang="ru-RU" dirty="0"/>
              <a:t>:</a:t>
            </a:r>
          </a:p>
          <a:p>
            <a:r>
              <a:rPr lang="ru-RU" dirty="0"/>
              <a:t>а) </a:t>
            </a:r>
            <a:r>
              <a:rPr lang="ru-RU" dirty="0" err="1"/>
              <a:t>доправити</a:t>
            </a:r>
            <a:r>
              <a:rPr lang="ru-RU" dirty="0"/>
              <a:t> до </a:t>
            </a:r>
            <a:r>
              <a:rPr lang="ru-RU" dirty="0" err="1"/>
              <a:t>найближчого</a:t>
            </a:r>
            <a:r>
              <a:rPr lang="ru-RU" dirty="0"/>
              <a:t> </a:t>
            </a:r>
            <a:r>
              <a:rPr lang="ru-RU" dirty="0" err="1"/>
              <a:t>приймального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dirty="0" err="1"/>
              <a:t>жінки</a:t>
            </a:r>
            <a:r>
              <a:rPr lang="ru-RU" dirty="0"/>
              <a:t> на другому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третьому</a:t>
            </a:r>
            <a:r>
              <a:rPr lang="ru-RU" dirty="0"/>
              <a:t> </a:t>
            </a:r>
            <a:r>
              <a:rPr lang="ru-RU" dirty="0" err="1"/>
              <a:t>триместрі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транспортуватися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боку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зміщеною</a:t>
            </a:r>
            <a:r>
              <a:rPr lang="ru-RU" dirty="0"/>
              <a:t> </a:t>
            </a:r>
            <a:r>
              <a:rPr lang="ru-RU" dirty="0" err="1"/>
              <a:t>вліво</a:t>
            </a:r>
            <a:r>
              <a:rPr lang="ru-RU" dirty="0"/>
              <a:t> маткою за </a:t>
            </a:r>
            <a:r>
              <a:rPr lang="ru-RU" dirty="0" err="1"/>
              <a:t>наявної</a:t>
            </a:r>
            <a:r>
              <a:rPr lang="ru-RU" dirty="0"/>
              <a:t> </a:t>
            </a:r>
            <a:r>
              <a:rPr lang="ru-RU" dirty="0" err="1"/>
              <a:t>гіпотензії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2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2B12-5462-F897-1C42-56E8C5EB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43F44-B95C-922A-8631-927CDB291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889760"/>
            <a:ext cx="11029615" cy="47040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10. При </a:t>
            </a:r>
            <a:r>
              <a:rPr lang="ru-RU" dirty="0" err="1"/>
              <a:t>фебрильних</a:t>
            </a:r>
            <a:r>
              <a:rPr lang="ru-RU" dirty="0"/>
              <a:t> </a:t>
            </a:r>
            <a:r>
              <a:rPr lang="ru-RU" dirty="0" err="1"/>
              <a:t>судомах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того як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зупинили</a:t>
            </a:r>
            <a:r>
              <a:rPr lang="ru-RU" dirty="0"/>
              <a:t> </a:t>
            </a:r>
            <a:r>
              <a:rPr lang="ru-RU" dirty="0" err="1"/>
              <a:t>судоми</a:t>
            </a:r>
            <a:r>
              <a:rPr lang="ru-RU" dirty="0"/>
              <a:t>, </a:t>
            </a:r>
            <a:r>
              <a:rPr lang="ru-RU" dirty="0" err="1"/>
              <a:t>проведіть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маніпуляції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</a:t>
            </a:r>
            <a:r>
              <a:rPr lang="ru-RU" dirty="0" err="1"/>
              <a:t>полегшують</a:t>
            </a:r>
            <a:r>
              <a:rPr lang="ru-RU" dirty="0"/>
              <a:t> симптоматику, </a:t>
            </a:r>
            <a:r>
              <a:rPr lang="ru-RU" dirty="0" err="1"/>
              <a:t>проте</a:t>
            </a:r>
            <a:r>
              <a:rPr lang="ru-RU" dirty="0"/>
              <a:t> не </a:t>
            </a:r>
            <a:r>
              <a:rPr lang="ru-RU" dirty="0" err="1"/>
              <a:t>зупиняють</a:t>
            </a:r>
            <a:r>
              <a:rPr lang="ru-RU" dirty="0"/>
              <a:t> </a:t>
            </a:r>
            <a:r>
              <a:rPr lang="ru-RU" dirty="0" err="1"/>
              <a:t>судоми</a:t>
            </a:r>
            <a:r>
              <a:rPr lang="ru-RU" dirty="0"/>
              <a:t>:</a:t>
            </a:r>
          </a:p>
          <a:p>
            <a:r>
              <a:rPr lang="ru-RU" dirty="0"/>
              <a:t>а) </a:t>
            </a:r>
            <a:r>
              <a:rPr lang="ru-RU" dirty="0" err="1"/>
              <a:t>введіть</a:t>
            </a:r>
            <a:r>
              <a:rPr lang="ru-RU" dirty="0"/>
              <a:t> парацетамол 15 мг/кг, максимальна доза - 650 мг, шляхи </a:t>
            </a:r>
            <a:r>
              <a:rPr lang="ru-RU" dirty="0" err="1"/>
              <a:t>введення</a:t>
            </a:r>
            <a:r>
              <a:rPr lang="ru-RU" dirty="0"/>
              <a:t> - </a:t>
            </a:r>
            <a:r>
              <a:rPr lang="ru-RU" dirty="0" err="1"/>
              <a:t>ректальний</a:t>
            </a:r>
            <a:r>
              <a:rPr lang="ru-RU" dirty="0"/>
              <a:t>/ в/в /в/к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пероральний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)</a:t>
            </a:r>
          </a:p>
          <a:p>
            <a:r>
              <a:rPr lang="ru-RU" dirty="0"/>
              <a:t>ТА/АБО</a:t>
            </a:r>
          </a:p>
          <a:p>
            <a:r>
              <a:rPr lang="ru-RU" dirty="0"/>
              <a:t>б) </a:t>
            </a:r>
            <a:r>
              <a:rPr lang="ru-RU" dirty="0" err="1"/>
              <a:t>ібупрофен</a:t>
            </a:r>
            <a:r>
              <a:rPr lang="ru-RU" dirty="0"/>
              <a:t> 10 мг/кг, максимальна доза - 600 мг перорально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) АБО </a:t>
            </a:r>
            <a:r>
              <a:rPr lang="ru-RU" dirty="0" err="1"/>
              <a:t>кеторолак</a:t>
            </a:r>
            <a:r>
              <a:rPr lang="ru-RU" dirty="0"/>
              <a:t> 1 мг/кг, максимальна доза - 15 мг в/в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ковтати</a:t>
            </a:r>
            <a:r>
              <a:rPr lang="ru-RU" dirty="0"/>
              <a:t>, </a:t>
            </a:r>
            <a:r>
              <a:rPr lang="ru-RU" dirty="0" err="1"/>
              <a:t>протипоказаний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 до 16 </a:t>
            </a:r>
            <a:r>
              <a:rPr lang="ru-RU" dirty="0" err="1"/>
              <a:t>років</a:t>
            </a:r>
            <a:r>
              <a:rPr lang="ru-RU" dirty="0"/>
              <a:t>).</a:t>
            </a:r>
          </a:p>
          <a:p>
            <a:r>
              <a:rPr lang="ru-RU" dirty="0"/>
              <a:t>ТА/АБО</a:t>
            </a:r>
          </a:p>
          <a:p>
            <a:r>
              <a:rPr lang="ru-RU" dirty="0"/>
              <a:t>в) </a:t>
            </a:r>
            <a:r>
              <a:rPr lang="ru-RU" dirty="0" err="1"/>
              <a:t>зняти</a:t>
            </a:r>
            <a:r>
              <a:rPr lang="ru-RU" dirty="0"/>
              <a:t> </a:t>
            </a:r>
            <a:r>
              <a:rPr lang="ru-RU" dirty="0" err="1"/>
              <a:t>надлишковий</a:t>
            </a:r>
            <a:r>
              <a:rPr lang="ru-RU" dirty="0"/>
              <a:t> шар </a:t>
            </a:r>
            <a:r>
              <a:rPr lang="ru-RU" dirty="0" err="1"/>
              <a:t>одягу</a:t>
            </a:r>
            <a:endParaRPr lang="ru-RU" dirty="0"/>
          </a:p>
          <a:p>
            <a:r>
              <a:rPr lang="ru-RU" dirty="0"/>
              <a:t>ТА/АБО</a:t>
            </a:r>
          </a:p>
          <a:p>
            <a:r>
              <a:rPr lang="ru-RU" dirty="0"/>
              <a:t>г) </a:t>
            </a:r>
            <a:r>
              <a:rPr lang="ru-RU" dirty="0" err="1"/>
              <a:t>прикласти</a:t>
            </a:r>
            <a:r>
              <a:rPr lang="ru-RU" dirty="0"/>
              <a:t> </a:t>
            </a:r>
            <a:r>
              <a:rPr lang="ru-RU" dirty="0" err="1"/>
              <a:t>холодний</a:t>
            </a:r>
            <a:r>
              <a:rPr lang="ru-RU" dirty="0"/>
              <a:t> </a:t>
            </a:r>
            <a:r>
              <a:rPr lang="ru-RU" dirty="0" err="1"/>
              <a:t>компрес</a:t>
            </a:r>
            <a:r>
              <a:rPr lang="ru-RU" dirty="0"/>
              <a:t> до </a:t>
            </a:r>
            <a:r>
              <a:rPr lang="ru-RU" dirty="0" err="1"/>
              <a:t>тіла</a:t>
            </a:r>
            <a:r>
              <a:rPr lang="ru-RU" dirty="0"/>
              <a:t>.</a:t>
            </a:r>
          </a:p>
          <a:p>
            <a:r>
              <a:rPr lang="ru-RU" dirty="0"/>
              <a:t>11. </a:t>
            </a:r>
            <a:r>
              <a:rPr lang="ru-RU" dirty="0" err="1"/>
              <a:t>Розгляньте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ЕКГ в 12-відведеннях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припинення</a:t>
            </a:r>
            <a:r>
              <a:rPr lang="ru-RU" dirty="0"/>
              <a:t> судом у </a:t>
            </a:r>
            <a:r>
              <a:rPr lang="ru-RU" dirty="0" err="1"/>
              <a:t>пацієнтів</a:t>
            </a:r>
            <a:r>
              <a:rPr lang="ru-RU" dirty="0"/>
              <a:t> без судом в </a:t>
            </a:r>
            <a:r>
              <a:rPr lang="ru-RU" dirty="0" err="1"/>
              <a:t>анамнезі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можливої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причини.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1314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6BE9-9D8D-215C-AB81-18820F67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СИНКОПЕ ТА ПРЕСИНКОПАЛЬНИЙ СТАН У ДІТЕЙ ТА ДОРОСЛИХ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7A6B2-DF3C-3FE9-0295-D8A7B2F34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/>
              <a:t>Синкопе</a:t>
            </a:r>
            <a:r>
              <a:rPr lang="uk-UA" dirty="0"/>
              <a:t> є ознакою одночасної втрати свідомості та </a:t>
            </a:r>
            <a:r>
              <a:rPr lang="uk-UA" dirty="0" err="1"/>
              <a:t>постурального</a:t>
            </a:r>
            <a:r>
              <a:rPr lang="uk-UA" dirty="0"/>
              <a:t> (м’язового) тонусу, дана проблема може вирішитись спонтанно і без медичного втручання. </a:t>
            </a:r>
            <a:r>
              <a:rPr lang="uk-UA" dirty="0" err="1"/>
              <a:t>Синкопе</a:t>
            </a:r>
            <a:r>
              <a:rPr lang="uk-UA" dirty="0"/>
              <a:t> проявляється доволі </a:t>
            </a:r>
            <a:r>
              <a:rPr lang="uk-UA" dirty="0" err="1"/>
              <a:t>неочікувано</a:t>
            </a:r>
            <a:r>
              <a:rPr lang="uk-UA" dirty="0"/>
              <a:t> і так само швидко може пройти. Працівники ЕМД під час первинного огляду можуть виявити, що пацієнт повністю свідомий і орієнтується у просторі. </a:t>
            </a:r>
          </a:p>
          <a:p>
            <a:r>
              <a:rPr lang="uk-UA" dirty="0" err="1"/>
              <a:t>Пресинкопальний</a:t>
            </a:r>
            <a:r>
              <a:rPr lang="uk-UA" dirty="0"/>
              <a:t> стан – настання симптомів, що передують втраті свідомості (</a:t>
            </a:r>
            <a:r>
              <a:rPr lang="uk-UA" dirty="0" err="1"/>
              <a:t>синкопе</a:t>
            </a:r>
            <a:r>
              <a:rPr lang="uk-UA" dirty="0"/>
              <a:t>). Зазвичай цей стан продовжується від кількох секунд до хвилин і його загалом можна описати як «практична втрата свідомості».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2798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A0B4-49F0-06B2-4731-0373F719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Надання ЕМД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50CBC-9F83-1F74-1564-8B27C61ED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920"/>
            <a:ext cx="11029615" cy="4744720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1. Історія </a:t>
            </a:r>
            <a:r>
              <a:rPr lang="uk-UA" dirty="0" err="1"/>
              <a:t>хвороб</a:t>
            </a:r>
            <a:endParaRPr lang="uk-UA" dirty="0"/>
          </a:p>
          <a:p>
            <a:r>
              <a:rPr lang="uk-UA" dirty="0"/>
              <a:t>1.1. Перегляньте попередню історію </a:t>
            </a:r>
            <a:r>
              <a:rPr lang="uk-UA" dirty="0" err="1"/>
              <a:t>хвороб</a:t>
            </a:r>
            <a:r>
              <a:rPr lang="uk-UA" dirty="0"/>
              <a:t> пацієнта, включаючи історію:</a:t>
            </a:r>
          </a:p>
          <a:p>
            <a:r>
              <a:rPr lang="uk-UA" dirty="0"/>
              <a:t>а) серцево-судинних захворювань (хвороби серця/інсульти);</a:t>
            </a:r>
          </a:p>
          <a:p>
            <a:r>
              <a:rPr lang="uk-UA" dirty="0"/>
              <a:t>б) судоми;</a:t>
            </a:r>
          </a:p>
          <a:p>
            <a:r>
              <a:rPr lang="uk-UA" dirty="0"/>
              <a:t>в) нещодавні травми;</a:t>
            </a:r>
          </a:p>
          <a:p>
            <a:r>
              <a:rPr lang="uk-UA" dirty="0"/>
              <a:t>г) прийом </a:t>
            </a:r>
            <a:r>
              <a:rPr lang="uk-UA" dirty="0" err="1"/>
              <a:t>антикоагулянтних</a:t>
            </a:r>
            <a:r>
              <a:rPr lang="uk-UA" dirty="0"/>
              <a:t> засобів;</a:t>
            </a:r>
          </a:p>
          <a:p>
            <a:r>
              <a:rPr lang="uk-UA" dirty="0"/>
              <a:t>ґ) аритмія;</a:t>
            </a:r>
          </a:p>
          <a:p>
            <a:r>
              <a:rPr lang="uk-UA" dirty="0"/>
              <a:t>д) хронічна серцева недостатність;</a:t>
            </a:r>
          </a:p>
          <a:p>
            <a:r>
              <a:rPr lang="uk-UA" dirty="0"/>
              <a:t>е) </a:t>
            </a:r>
            <a:r>
              <a:rPr lang="uk-UA" dirty="0" err="1"/>
              <a:t>синкопе</a:t>
            </a:r>
            <a:r>
              <a:rPr lang="uk-UA" dirty="0"/>
              <a:t>.</a:t>
            </a:r>
          </a:p>
          <a:p>
            <a:r>
              <a:rPr lang="uk-UA" dirty="0"/>
              <a:t>1.2. Історія </a:t>
            </a:r>
            <a:r>
              <a:rPr lang="uk-UA" dirty="0" err="1"/>
              <a:t>нинішього</a:t>
            </a:r>
            <a:r>
              <a:rPr lang="uk-UA" dirty="0"/>
              <a:t> захворювання, включаючи:</a:t>
            </a:r>
          </a:p>
          <a:p>
            <a:r>
              <a:rPr lang="uk-UA" dirty="0"/>
              <a:t>а) стани, що призводять до </a:t>
            </a:r>
            <a:r>
              <a:rPr lang="uk-UA" dirty="0" err="1"/>
              <a:t>синкопе</a:t>
            </a:r>
            <a:r>
              <a:rPr lang="uk-UA" dirty="0"/>
              <a:t>;</a:t>
            </a:r>
          </a:p>
          <a:p>
            <a:r>
              <a:rPr lang="uk-UA" dirty="0"/>
              <a:t>б) скарги пацієнта до та після </a:t>
            </a:r>
            <a:r>
              <a:rPr lang="uk-UA" dirty="0" err="1"/>
              <a:t>синкопе</a:t>
            </a:r>
            <a:r>
              <a:rPr lang="uk-UA" dirty="0"/>
              <a:t>, включаючи </a:t>
            </a:r>
            <a:r>
              <a:rPr lang="uk-UA" dirty="0" err="1"/>
              <a:t>продормальні</a:t>
            </a:r>
            <a:r>
              <a:rPr lang="uk-UA" dirty="0"/>
              <a:t> симптоми; </a:t>
            </a:r>
          </a:p>
          <a:p>
            <a:r>
              <a:rPr lang="uk-UA" dirty="0"/>
              <a:t>в) втрата свідомості під час фізичних навантажень зазвичай вказує на тяжкі проблеми з серцем, такі пацієнти повинні пройти огляд у відділенні невідкладних станів;</a:t>
            </a:r>
          </a:p>
          <a:p>
            <a:r>
              <a:rPr lang="uk-UA" dirty="0"/>
              <a:t>г) інформація від інших осіб з місця події про судоми та тремор, наявність пульсу/дихання (якщо було виявлено), тривалість нападу, події які призвели нормалізації стану.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9600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433E8-7E7D-04CF-E1CC-838A16E3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F9241-8B7F-6789-23D7-DC1ABD736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89760"/>
            <a:ext cx="11029615" cy="467360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1.3. Огляд систем:</a:t>
            </a:r>
          </a:p>
          <a:p>
            <a:r>
              <a:rPr lang="uk-UA" dirty="0"/>
              <a:t>а) скрита крововтрата (шлунково-кишковий тракт або сечостатева система);</a:t>
            </a:r>
          </a:p>
          <a:p>
            <a:r>
              <a:rPr lang="uk-UA" dirty="0"/>
              <a:t>б) втрата рідин (діарея/блювання) та прийом рідин;</a:t>
            </a:r>
          </a:p>
          <a:p>
            <a:r>
              <a:rPr lang="uk-UA" dirty="0"/>
              <a:t>в) лікарські засоби, які зараз приймає пацієнт.</a:t>
            </a:r>
          </a:p>
          <a:p>
            <a:r>
              <a:rPr lang="uk-UA" dirty="0"/>
              <a:t>2. </a:t>
            </a:r>
            <a:r>
              <a:rPr lang="uk-UA" dirty="0" err="1"/>
              <a:t>Фізикальне</a:t>
            </a:r>
            <a:r>
              <a:rPr lang="uk-UA" dirty="0"/>
              <a:t> обстеження пацієнта включає:</a:t>
            </a:r>
          </a:p>
          <a:p>
            <a:r>
              <a:rPr lang="uk-UA" dirty="0"/>
              <a:t>а) приділення уваги показникам життєдіяльності, а також оцінці травми;</a:t>
            </a:r>
          </a:p>
          <a:p>
            <a:r>
              <a:rPr lang="uk-UA" dirty="0"/>
              <a:t>б) детальне неврологічне обстеження (в тому числі скринінг на інсульт та психічний стан);</a:t>
            </a:r>
          </a:p>
          <a:p>
            <a:r>
              <a:rPr lang="uk-UA" dirty="0"/>
              <a:t>в) обстеження серцево-судинної та дихальної системи, живота та кінцівок;</a:t>
            </a:r>
          </a:p>
          <a:p>
            <a:r>
              <a:rPr lang="uk-UA" dirty="0"/>
              <a:t>г) додаткова оцінка:</a:t>
            </a:r>
          </a:p>
          <a:p>
            <a:r>
              <a:rPr lang="uk-UA" dirty="0"/>
              <a:t>-	</a:t>
            </a:r>
            <a:r>
              <a:rPr lang="uk-UA" dirty="0" err="1"/>
              <a:t>кардіомоніторинг</a:t>
            </a:r>
            <a:endParaRPr lang="uk-UA" dirty="0"/>
          </a:p>
          <a:p>
            <a:r>
              <a:rPr lang="uk-UA" dirty="0"/>
              <a:t>-	постійний моніторинг життєвих показників</a:t>
            </a:r>
          </a:p>
          <a:p>
            <a:r>
              <a:rPr lang="uk-UA" dirty="0"/>
              <a:t>-	ЕКГ в 12-відведеннях.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35348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05305-3CC0-4EF8-ADDD-268FC08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Лікування та втручання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896FE-793C-8B22-E2F7-4BFB97F7F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64144"/>
          </a:xfrm>
        </p:spPr>
        <p:txBody>
          <a:bodyPr>
            <a:normAutofit/>
          </a:bodyPr>
          <a:lstStyle/>
          <a:p>
            <a:r>
              <a:rPr lang="uk-UA" dirty="0"/>
              <a:t>Усі втручання повинні бути направлені на ліквідацію порушень, які було виявлено в ході </a:t>
            </a:r>
            <a:r>
              <a:rPr lang="uk-UA" dirty="0" err="1"/>
              <a:t>фізикального</a:t>
            </a:r>
            <a:r>
              <a:rPr lang="uk-UA" dirty="0"/>
              <a:t> обстеження, і можуть включати ведення аритмії, ішемії або під час повторного огляду. Дані втручання включають контроль серцевого ритму, стенокардії/інфаркту, кровотечі, шоку, а також:</a:t>
            </a:r>
          </a:p>
          <a:p>
            <a:r>
              <a:rPr lang="uk-UA" dirty="0"/>
              <a:t>а) контроль дихальних шляхів (за необхідності);</a:t>
            </a:r>
          </a:p>
          <a:p>
            <a:r>
              <a:rPr lang="uk-UA" dirty="0"/>
              <a:t>б) оксигенотерапія (за необхідності);</a:t>
            </a:r>
          </a:p>
          <a:p>
            <a:r>
              <a:rPr lang="uk-UA" dirty="0"/>
              <a:t>в) оцінка наявності кровотечі та лікування шоку за наявних показань;</a:t>
            </a:r>
          </a:p>
          <a:p>
            <a:r>
              <a:rPr lang="uk-UA" dirty="0"/>
              <a:t>г) встановлення в/в доступу;</a:t>
            </a:r>
          </a:p>
          <a:p>
            <a:r>
              <a:rPr lang="uk-UA" dirty="0"/>
              <a:t>ґ) введення рідин (за необхідності);</a:t>
            </a:r>
          </a:p>
          <a:p>
            <a:r>
              <a:rPr lang="uk-UA" dirty="0"/>
              <a:t>д) </a:t>
            </a:r>
            <a:r>
              <a:rPr lang="uk-UA" dirty="0" err="1"/>
              <a:t>кардіомоніторинг</a:t>
            </a:r>
            <a:r>
              <a:rPr lang="uk-UA" dirty="0"/>
              <a:t>;</a:t>
            </a:r>
          </a:p>
          <a:p>
            <a:r>
              <a:rPr lang="uk-UA" dirty="0"/>
              <a:t>е) ЕКГ в 12-відведеннях;</a:t>
            </a:r>
          </a:p>
          <a:p>
            <a:r>
              <a:rPr lang="uk-UA" dirty="0"/>
              <a:t>є) моніторинг та лікування аритмії (за її наявності дійте згідно відповідної настанови).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2698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63BB19-DAA5-FE30-095E-D691234A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000"/>
            <a:ext cx="12192000" cy="8065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0FFA64-4149-326A-2014-30424F33F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03715-B51B-AFF0-3D8A-E37397A254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298815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12</TotalTime>
  <Words>1995</Words>
  <Application>Microsoft Office PowerPoint</Application>
  <PresentationFormat>Widescreen</PresentationFormat>
  <Paragraphs>142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Corbel</vt:lpstr>
      <vt:lpstr>Gill Sans MT</vt:lpstr>
      <vt:lpstr>Wingdings 2</vt:lpstr>
      <vt:lpstr>Dividend</vt:lpstr>
      <vt:lpstr>Організація надання невідкладної допомоги в практиці сімейного лікаря при судомах і втрати свідомості – 2 год</vt:lpstr>
      <vt:lpstr>Мета заняття:</vt:lpstr>
      <vt:lpstr>Основні поняття:</vt:lpstr>
      <vt:lpstr>Термінологія </vt:lpstr>
      <vt:lpstr>Надання допомоги пацієнту</vt:lpstr>
      <vt:lpstr>Лікування та втручання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СИНКОПЕ ТА ПРЕСИНКОПАЛЬНИЙ СТАН У ДІТЕЙ ТА ДОРОСЛИХ</vt:lpstr>
      <vt:lpstr>Надання ЕМД</vt:lpstr>
      <vt:lpstr>PowerPoint Presentation</vt:lpstr>
      <vt:lpstr>Лікування та втручання 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надання невідкладної допомоги в практиці сімейного лікаря при судомах і втрати свідомості – 2 год</dc:title>
  <dc:creator>Елизавета Тулянцева</dc:creator>
  <cp:lastModifiedBy>Елизавета Тулянцева</cp:lastModifiedBy>
  <cp:revision>4</cp:revision>
  <dcterms:created xsi:type="dcterms:W3CDTF">2022-11-13T14:49:48Z</dcterms:created>
  <dcterms:modified xsi:type="dcterms:W3CDTF">2022-11-13T17:53:44Z</dcterms:modified>
</cp:coreProperties>
</file>