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0" r:id="rId5"/>
    <p:sldId id="261" r:id="rId6"/>
    <p:sldId id="273" r:id="rId7"/>
    <p:sldId id="263" r:id="rId8"/>
    <p:sldId id="264" r:id="rId9"/>
    <p:sldId id="265" r:id="rId10"/>
    <p:sldId id="266" r:id="rId11"/>
    <p:sldId id="267" r:id="rId12"/>
    <p:sldId id="268" r:id="rId13"/>
    <p:sldId id="269" r:id="rId14"/>
    <p:sldId id="270" r:id="rId15"/>
    <p:sldId id="274" r:id="rId16"/>
    <p:sldId id="275" r:id="rId17"/>
    <p:sldId id="276" r:id="rId18"/>
    <p:sldId id="277" r:id="rId19"/>
    <p:sldId id="278" r:id="rId20"/>
    <p:sldId id="279" r:id="rId21"/>
    <p:sldId id="262" r:id="rId22"/>
    <p:sldId id="280" r:id="rId23"/>
    <p:sldId id="281" r:id="rId24"/>
    <p:sldId id="282" r:id="rId25"/>
    <p:sldId id="283" r:id="rId26"/>
    <p:sldId id="284" r:id="rId27"/>
    <p:sldId id="285" r:id="rId28"/>
    <p:sldId id="286" r:id="rId29"/>
    <p:sldId id="272" r:id="rId30"/>
    <p:sldId id="287" r:id="rId31"/>
    <p:sldId id="288" r:id="rId32"/>
    <p:sldId id="271"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259" r:id="rId53"/>
    <p:sldId id="309" r:id="rId54"/>
    <p:sldId id="310" r:id="rId55"/>
    <p:sldId id="320" r:id="rId56"/>
    <p:sldId id="311" r:id="rId57"/>
    <p:sldId id="312" r:id="rId58"/>
    <p:sldId id="313" r:id="rId59"/>
    <p:sldId id="314" r:id="rId60"/>
    <p:sldId id="315" r:id="rId61"/>
    <p:sldId id="316" r:id="rId62"/>
    <p:sldId id="318" r:id="rId63"/>
    <p:sldId id="319"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94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1AD11844-DCA0-4A15-9B56-8E2818493271}" type="datetimeFigureOut">
              <a:rPr lang="uk-UA" smtClean="0"/>
              <a:t>13.11.2022</a:t>
            </a:fld>
            <a:endParaRPr lang="uk-UA"/>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uk-UA"/>
          </a:p>
        </p:txBody>
      </p:sp>
      <p:sp>
        <p:nvSpPr>
          <p:cNvPr id="6" name="Slide Number Placeholder 5"/>
          <p:cNvSpPr>
            <a:spLocks noGrp="1"/>
          </p:cNvSpPr>
          <p:nvPr>
            <p:ph type="sldNum" sz="quarter" idx="12"/>
          </p:nvPr>
        </p:nvSpPr>
        <p:spPr>
          <a:xfrm>
            <a:off x="10469880" y="320040"/>
            <a:ext cx="914400" cy="320040"/>
          </a:xfrm>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85951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D11844-DCA0-4A15-9B56-8E2818493271}"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345393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1AD11844-DCA0-4A15-9B56-8E2818493271}" type="datetimeFigureOut">
              <a:rPr lang="uk-UA" smtClean="0"/>
              <a:t>13.11.2022</a:t>
            </a:fld>
            <a:endParaRPr lang="uk-UA"/>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uk-UA"/>
          </a:p>
        </p:txBody>
      </p:sp>
      <p:sp>
        <p:nvSpPr>
          <p:cNvPr id="6" name="Slide Number Placeholder 5"/>
          <p:cNvSpPr>
            <a:spLocks noGrp="1"/>
          </p:cNvSpPr>
          <p:nvPr>
            <p:ph type="sldNum" sz="quarter" idx="12"/>
          </p:nvPr>
        </p:nvSpPr>
        <p:spPr>
          <a:xfrm>
            <a:off x="10469880" y="320040"/>
            <a:ext cx="914400" cy="320040"/>
          </a:xfrm>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4201308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1AD11844-DCA0-4A15-9B56-8E2818493271}" type="datetimeFigureOut">
              <a:rPr lang="uk-UA" smtClean="0"/>
              <a:t>13.11.2022</a:t>
            </a:fld>
            <a:endParaRPr lang="uk-UA"/>
          </a:p>
        </p:txBody>
      </p:sp>
      <p:sp>
        <p:nvSpPr>
          <p:cNvPr id="6" name="Footer Placeholder 5"/>
          <p:cNvSpPr>
            <a:spLocks noGrp="1"/>
          </p:cNvSpPr>
          <p:nvPr>
            <p:ph type="ftr" sz="quarter" idx="11"/>
          </p:nvPr>
        </p:nvSpPr>
        <p:spPr>
          <a:xfrm>
            <a:off x="804672" y="6227064"/>
            <a:ext cx="10588752" cy="320040"/>
          </a:xfrm>
        </p:spPr>
        <p:txBody>
          <a:bodyPr/>
          <a:lstStyle/>
          <a:p>
            <a:endParaRPr lang="uk-UA"/>
          </a:p>
        </p:txBody>
      </p:sp>
      <p:sp>
        <p:nvSpPr>
          <p:cNvPr id="7" name="Slide Number Placeholder 6"/>
          <p:cNvSpPr>
            <a:spLocks noGrp="1"/>
          </p:cNvSpPr>
          <p:nvPr>
            <p:ph type="sldNum" sz="quarter" idx="12"/>
          </p:nvPr>
        </p:nvSpPr>
        <p:spPr>
          <a:xfrm>
            <a:off x="10469880" y="320040"/>
            <a:ext cx="914400" cy="320040"/>
          </a:xfrm>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2336317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1AD11844-DCA0-4A15-9B56-8E2818493271}" type="datetimeFigureOut">
              <a:rPr lang="uk-UA" smtClean="0"/>
              <a:t>13.11.2022</a:t>
            </a:fld>
            <a:endParaRPr lang="uk-UA"/>
          </a:p>
        </p:txBody>
      </p:sp>
      <p:sp>
        <p:nvSpPr>
          <p:cNvPr id="8" name="Footer Placeholder 7"/>
          <p:cNvSpPr>
            <a:spLocks noGrp="1"/>
          </p:cNvSpPr>
          <p:nvPr>
            <p:ph type="ftr" sz="quarter" idx="11"/>
          </p:nvPr>
        </p:nvSpPr>
        <p:spPr>
          <a:xfrm>
            <a:off x="804672" y="6227064"/>
            <a:ext cx="10588752" cy="320040"/>
          </a:xfrm>
        </p:spPr>
        <p:txBody>
          <a:bodyPr/>
          <a:lstStyle/>
          <a:p>
            <a:endParaRPr lang="uk-UA"/>
          </a:p>
        </p:txBody>
      </p:sp>
      <p:sp>
        <p:nvSpPr>
          <p:cNvPr id="9" name="Slide Number Placeholder 8"/>
          <p:cNvSpPr>
            <a:spLocks noGrp="1"/>
          </p:cNvSpPr>
          <p:nvPr>
            <p:ph type="sldNum" sz="quarter" idx="12"/>
          </p:nvPr>
        </p:nvSpPr>
        <p:spPr>
          <a:xfrm>
            <a:off x="10469880" y="320040"/>
            <a:ext cx="914400" cy="320040"/>
          </a:xfrm>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2795463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D11844-DCA0-4A15-9B56-8E2818493271}" type="datetimeFigureOut">
              <a:rPr lang="uk-UA" smtClean="0"/>
              <a:t>13.11.2022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379060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1AD11844-DCA0-4A15-9B56-8E2818493271}" type="datetimeFigureOut">
              <a:rPr lang="uk-UA" smtClean="0"/>
              <a:t>13.11.2022</a:t>
            </a:fld>
            <a:endParaRPr lang="uk-UA"/>
          </a:p>
        </p:txBody>
      </p:sp>
      <p:sp>
        <p:nvSpPr>
          <p:cNvPr id="3" name="Footer Placeholder 2"/>
          <p:cNvSpPr>
            <a:spLocks noGrp="1"/>
          </p:cNvSpPr>
          <p:nvPr>
            <p:ph type="ftr" sz="quarter" idx="11"/>
          </p:nvPr>
        </p:nvSpPr>
        <p:spPr>
          <a:xfrm>
            <a:off x="804672" y="6227064"/>
            <a:ext cx="10588752" cy="320040"/>
          </a:xfrm>
        </p:spPr>
        <p:txBody>
          <a:bodyPr/>
          <a:lstStyle/>
          <a:p>
            <a:endParaRPr lang="uk-UA"/>
          </a:p>
        </p:txBody>
      </p:sp>
      <p:sp>
        <p:nvSpPr>
          <p:cNvPr id="4" name="Slide Number Placeholder 3"/>
          <p:cNvSpPr>
            <a:spLocks noGrp="1"/>
          </p:cNvSpPr>
          <p:nvPr>
            <p:ph type="sldNum" sz="quarter" idx="12"/>
          </p:nvPr>
        </p:nvSpPr>
        <p:spPr>
          <a:xfrm>
            <a:off x="10469880" y="320040"/>
            <a:ext cx="914400" cy="320040"/>
          </a:xfrm>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4272877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D11844-DCA0-4A15-9B56-8E2818493271}"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313830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1AD11844-DCA0-4A15-9B56-8E2818493271}" type="datetimeFigureOut">
              <a:rPr lang="uk-UA" smtClean="0"/>
              <a:t>13.11.2022</a:t>
            </a:fld>
            <a:endParaRPr lang="uk-UA"/>
          </a:p>
        </p:txBody>
      </p:sp>
      <p:sp>
        <p:nvSpPr>
          <p:cNvPr id="6" name="Footer Placeholder 5"/>
          <p:cNvSpPr>
            <a:spLocks noGrp="1"/>
          </p:cNvSpPr>
          <p:nvPr>
            <p:ph type="ftr" sz="quarter" idx="11"/>
          </p:nvPr>
        </p:nvSpPr>
        <p:spPr>
          <a:xfrm>
            <a:off x="804672" y="6227064"/>
            <a:ext cx="5942203" cy="320040"/>
          </a:xfrm>
        </p:spPr>
        <p:txBody>
          <a:bodyPr/>
          <a:lstStyle/>
          <a:p>
            <a:endParaRPr lang="uk-UA"/>
          </a:p>
        </p:txBody>
      </p:sp>
      <p:sp>
        <p:nvSpPr>
          <p:cNvPr id="7" name="Slide Number Placeholder 6"/>
          <p:cNvSpPr>
            <a:spLocks noGrp="1"/>
          </p:cNvSpPr>
          <p:nvPr>
            <p:ph type="sldNum" sz="quarter" idx="12"/>
          </p:nvPr>
        </p:nvSpPr>
        <p:spPr>
          <a:xfrm>
            <a:off x="5828377" y="320040"/>
            <a:ext cx="914400" cy="320040"/>
          </a:xfrm>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3572523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D11844-DCA0-4A15-9B56-8E2818493271}"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325086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1AD11844-DCA0-4A15-9B56-8E2818493271}" type="datetimeFigureOut">
              <a:rPr lang="uk-UA" smtClean="0"/>
              <a:t>13.11.2022</a:t>
            </a:fld>
            <a:endParaRPr lang="uk-UA"/>
          </a:p>
        </p:txBody>
      </p:sp>
      <p:sp>
        <p:nvSpPr>
          <p:cNvPr id="5" name="Footer Placeholder 4"/>
          <p:cNvSpPr>
            <a:spLocks noGrp="1"/>
          </p:cNvSpPr>
          <p:nvPr>
            <p:ph type="ftr" sz="quarter" idx="11"/>
          </p:nvPr>
        </p:nvSpPr>
        <p:spPr>
          <a:xfrm>
            <a:off x="804672" y="6227064"/>
            <a:ext cx="10588752" cy="320040"/>
          </a:xfrm>
        </p:spPr>
        <p:txBody>
          <a:bodyPr/>
          <a:lstStyle/>
          <a:p>
            <a:endParaRPr lang="uk-UA"/>
          </a:p>
        </p:txBody>
      </p:sp>
      <p:sp>
        <p:nvSpPr>
          <p:cNvPr id="6" name="Slide Number Placeholder 5"/>
          <p:cNvSpPr>
            <a:spLocks noGrp="1"/>
          </p:cNvSpPr>
          <p:nvPr>
            <p:ph type="sldNum" sz="quarter" idx="12"/>
          </p:nvPr>
        </p:nvSpPr>
        <p:spPr>
          <a:xfrm>
            <a:off x="10469880" y="320040"/>
            <a:ext cx="914400" cy="320040"/>
          </a:xfrm>
        </p:spPr>
        <p:txBody>
          <a:bodyPr/>
          <a:lstStyle/>
          <a:p>
            <a:fld id="{292EEE54-6601-488F-9F6B-D22B8D27809E}" type="slidenum">
              <a:rPr lang="uk-UA" smtClean="0"/>
              <a:t>‹#›</a:t>
            </a:fld>
            <a:endParaRPr lang="uk-UA"/>
          </a:p>
        </p:txBody>
      </p:sp>
    </p:spTree>
    <p:extLst>
      <p:ext uri="{BB962C8B-B14F-4D97-AF65-F5344CB8AC3E}">
        <p14:creationId xmlns:p14="http://schemas.microsoft.com/office/powerpoint/2010/main" val="339069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C8A78BE-C580-466A-A84D-2F27C7E4E785}" type="datetimeFigureOut">
              <a:rPr lang="uk-UA" smtClean="0"/>
              <a:pPr/>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A539479-244B-4683-BDEE-54C359711C3B}" type="slidenum">
              <a:rPr lang="uk-UA" smtClean="0"/>
              <a:pPr/>
              <a:t>‹#›</a:t>
            </a:fld>
            <a:endParaRPr lang="uk-UA"/>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3610106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1AD11844-DCA0-4A15-9B56-8E2818493271}" type="datetimeFigureOut">
              <a:rPr lang="uk-UA" smtClean="0"/>
              <a:t>13.11.2022</a:t>
            </a:fld>
            <a:endParaRPr lang="uk-UA"/>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292EEE54-6601-488F-9F6B-D22B8D27809E}" type="slidenum">
              <a:rPr lang="uk-UA" smtClean="0"/>
              <a:t>‹#›</a:t>
            </a:fld>
            <a:endParaRPr lang="uk-UA"/>
          </a:p>
        </p:txBody>
      </p:sp>
    </p:spTree>
    <p:extLst>
      <p:ext uri="{BB962C8B-B14F-4D97-AF65-F5344CB8AC3E}">
        <p14:creationId xmlns:p14="http://schemas.microsoft.com/office/powerpoint/2010/main" val="171072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9AA58-608C-B95A-DE1B-0628B800BBA4}"/>
              </a:ext>
            </a:extLst>
          </p:cNvPr>
          <p:cNvSpPr>
            <a:spLocks noGrp="1"/>
          </p:cNvSpPr>
          <p:nvPr>
            <p:ph type="ctrTitle"/>
          </p:nvPr>
        </p:nvSpPr>
        <p:spPr>
          <a:xfrm>
            <a:off x="1765724" y="2543548"/>
            <a:ext cx="8679915" cy="1767840"/>
          </a:xfrm>
        </p:spPr>
        <p:txBody>
          <a:bodyPr>
            <a:noAutofit/>
          </a:bodyPr>
          <a:lstStyle/>
          <a:p>
            <a:r>
              <a:rPr lang="ru-RU" sz="3200" dirty="0" err="1"/>
              <a:t>Організація</a:t>
            </a:r>
            <a:r>
              <a:rPr lang="ru-RU" sz="3200" dirty="0"/>
              <a:t> </a:t>
            </a:r>
            <a:r>
              <a:rPr lang="ru-RU" sz="3200" dirty="0" err="1"/>
              <a:t>надання</a:t>
            </a:r>
            <a:r>
              <a:rPr lang="ru-RU" sz="3200" dirty="0"/>
              <a:t> </a:t>
            </a:r>
            <a:r>
              <a:rPr lang="ru-RU" sz="3200" dirty="0" err="1"/>
              <a:t>невідкладної</a:t>
            </a:r>
            <a:r>
              <a:rPr lang="ru-RU" sz="3200" dirty="0"/>
              <a:t> </a:t>
            </a:r>
            <a:r>
              <a:rPr lang="ru-RU" sz="3200" dirty="0" err="1"/>
              <a:t>медичної</a:t>
            </a:r>
            <a:r>
              <a:rPr lang="ru-RU" sz="3200" dirty="0"/>
              <a:t> </a:t>
            </a:r>
            <a:r>
              <a:rPr lang="ru-RU" sz="3200" dirty="0" err="1"/>
              <a:t>допомоги</a:t>
            </a:r>
            <a:r>
              <a:rPr lang="ru-RU" sz="3200" dirty="0"/>
              <a:t> при </a:t>
            </a:r>
            <a:r>
              <a:rPr lang="ru-RU" sz="3200" dirty="0" err="1"/>
              <a:t>жаленнях</a:t>
            </a:r>
            <a:r>
              <a:rPr lang="ru-RU" sz="3200" dirty="0"/>
              <a:t>, укусах, </a:t>
            </a:r>
            <a:r>
              <a:rPr lang="ru-RU" sz="3200" dirty="0" err="1"/>
              <a:t>електротравмах</a:t>
            </a:r>
            <a:r>
              <a:rPr lang="ru-RU" sz="3200" dirty="0"/>
              <a:t>, </a:t>
            </a:r>
            <a:r>
              <a:rPr lang="ru-RU" sz="3200" dirty="0" err="1"/>
              <a:t>утопленнях</a:t>
            </a:r>
            <a:r>
              <a:rPr lang="ru-RU" sz="3200" dirty="0"/>
              <a:t> та </a:t>
            </a:r>
            <a:r>
              <a:rPr lang="ru-RU" sz="3200" dirty="0" err="1"/>
              <a:t>дії</a:t>
            </a:r>
            <a:r>
              <a:rPr lang="ru-RU" sz="3200" dirty="0"/>
              <a:t> </a:t>
            </a:r>
            <a:r>
              <a:rPr lang="ru-RU" sz="3200" dirty="0" err="1"/>
              <a:t>низьких</a:t>
            </a:r>
            <a:r>
              <a:rPr lang="ru-RU" sz="3200" dirty="0"/>
              <a:t> та </a:t>
            </a:r>
            <a:r>
              <a:rPr lang="ru-RU" sz="3200" dirty="0" err="1"/>
              <a:t>високих</a:t>
            </a:r>
            <a:r>
              <a:rPr lang="ru-RU" sz="3200" dirty="0"/>
              <a:t> температур на до </a:t>
            </a:r>
            <a:r>
              <a:rPr lang="ru-RU" sz="3200" dirty="0" err="1"/>
              <a:t>госпітальному</a:t>
            </a:r>
            <a:r>
              <a:rPr lang="ru-RU" sz="3200" dirty="0"/>
              <a:t> </a:t>
            </a:r>
            <a:r>
              <a:rPr lang="ru-RU" sz="3200" dirty="0" err="1"/>
              <a:t>етапі</a:t>
            </a:r>
            <a:r>
              <a:rPr lang="ru-RU" sz="3200" dirty="0"/>
              <a:t> – 2 год</a:t>
            </a:r>
            <a:endParaRPr lang="uk-UA" sz="3200" dirty="0"/>
          </a:p>
        </p:txBody>
      </p:sp>
      <p:sp>
        <p:nvSpPr>
          <p:cNvPr id="3" name="Subtitle 2">
            <a:extLst>
              <a:ext uri="{FF2B5EF4-FFF2-40B4-BE49-F238E27FC236}">
                <a16:creationId xmlns:a16="http://schemas.microsoft.com/office/drawing/2014/main" id="{854FC2AA-A6F2-4188-E5C1-3A1A90BC296E}"/>
              </a:ext>
            </a:extLst>
          </p:cNvPr>
          <p:cNvSpPr>
            <a:spLocks noGrp="1"/>
          </p:cNvSpPr>
          <p:nvPr>
            <p:ph type="subTitle" idx="1"/>
          </p:nvPr>
        </p:nvSpPr>
        <p:spPr>
          <a:xfrm>
            <a:off x="1765724" y="1224026"/>
            <a:ext cx="8673427" cy="1322587"/>
          </a:xfrm>
        </p:spPr>
        <p:txBody>
          <a:bodyPr/>
          <a:lstStyle/>
          <a:p>
            <a:r>
              <a:rPr lang="ru-RU" sz="1600" dirty="0" err="1"/>
              <a:t>Одеський</a:t>
            </a:r>
            <a:r>
              <a:rPr lang="ru-RU" sz="1600" dirty="0"/>
              <a:t> </a:t>
            </a:r>
            <a:r>
              <a:rPr lang="ru-RU" sz="1600" dirty="0" err="1"/>
              <a:t>національний</a:t>
            </a:r>
            <a:r>
              <a:rPr lang="ru-RU" sz="1600" dirty="0"/>
              <a:t> </a:t>
            </a:r>
            <a:r>
              <a:rPr lang="ru-RU" sz="1600" dirty="0" err="1"/>
              <a:t>медичний</a:t>
            </a:r>
            <a:r>
              <a:rPr lang="ru-RU" sz="1600" dirty="0"/>
              <a:t> </a:t>
            </a:r>
            <a:r>
              <a:rPr lang="ru-RU" sz="1600" dirty="0" err="1"/>
              <a:t>університет</a:t>
            </a:r>
            <a:endParaRPr lang="ru-RU" sz="1600" dirty="0"/>
          </a:p>
          <a:p>
            <a:r>
              <a:rPr lang="ru-RU" sz="1600" dirty="0"/>
              <a:t>Кафедра </a:t>
            </a:r>
            <a:r>
              <a:rPr lang="ru-RU" sz="1600" dirty="0" err="1"/>
              <a:t>сімейної</a:t>
            </a:r>
            <a:r>
              <a:rPr lang="ru-RU" sz="1600" dirty="0"/>
              <a:t> </a:t>
            </a:r>
            <a:r>
              <a:rPr lang="ru-RU" sz="1600" dirty="0" err="1"/>
              <a:t>медицини</a:t>
            </a:r>
            <a:r>
              <a:rPr lang="ru-RU" sz="1600" dirty="0"/>
              <a:t> та </a:t>
            </a:r>
            <a:r>
              <a:rPr lang="ru-RU" sz="1600" dirty="0" err="1"/>
              <a:t>поліклінічної</a:t>
            </a:r>
            <a:r>
              <a:rPr lang="ru-RU" sz="1600" dirty="0"/>
              <a:t> </a:t>
            </a:r>
            <a:r>
              <a:rPr lang="ru-RU" sz="1600" dirty="0" err="1"/>
              <a:t>терапії</a:t>
            </a:r>
            <a:endParaRPr lang="ru-RU" sz="1600" dirty="0"/>
          </a:p>
          <a:p>
            <a:endParaRPr lang="uk-UA" dirty="0"/>
          </a:p>
        </p:txBody>
      </p:sp>
    </p:spTree>
    <p:extLst>
      <p:ext uri="{BB962C8B-B14F-4D97-AF65-F5344CB8AC3E}">
        <p14:creationId xmlns:p14="http://schemas.microsoft.com/office/powerpoint/2010/main" val="3601619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FCC7E-4785-21BC-C887-A2AAC5BCAE51}"/>
              </a:ext>
            </a:extLst>
          </p:cNvPr>
          <p:cNvSpPr>
            <a:spLocks noGrp="1"/>
          </p:cNvSpPr>
          <p:nvPr>
            <p:ph type="title"/>
          </p:nvPr>
        </p:nvSpPr>
        <p:spPr/>
        <p:txBody>
          <a:bodyPr/>
          <a:lstStyle/>
          <a:p>
            <a:r>
              <a:rPr lang="uk-UA" dirty="0"/>
              <a:t>Мета заняття:</a:t>
            </a:r>
          </a:p>
        </p:txBody>
      </p:sp>
      <p:sp>
        <p:nvSpPr>
          <p:cNvPr id="3" name="Content Placeholder 2">
            <a:extLst>
              <a:ext uri="{FF2B5EF4-FFF2-40B4-BE49-F238E27FC236}">
                <a16:creationId xmlns:a16="http://schemas.microsoft.com/office/drawing/2014/main" id="{919CC4D0-E9D6-8D8F-3C17-115BCDB69151}"/>
              </a:ext>
            </a:extLst>
          </p:cNvPr>
          <p:cNvSpPr>
            <a:spLocks noGrp="1"/>
          </p:cNvSpPr>
          <p:nvPr>
            <p:ph idx="1"/>
          </p:nvPr>
        </p:nvSpPr>
        <p:spPr/>
        <p:txBody>
          <a:bodyPr/>
          <a:lstStyle/>
          <a:p>
            <a:r>
              <a:rPr lang="uk-UA" dirty="0"/>
              <a:t>Розширити знання студентів по невідкладних станах, що зустрічаються,   як у дітей, так і у дорослих. Систематизувати знання по ранній діагностиці й своєчасному й кваліфікованому наданню невідкладної допомоги при ураженні електричним струмом, утопленні, жаленнях, укусах, дії високих і низьких температур.</a:t>
            </a:r>
          </a:p>
        </p:txBody>
      </p:sp>
    </p:spTree>
    <p:extLst>
      <p:ext uri="{BB962C8B-B14F-4D97-AF65-F5344CB8AC3E}">
        <p14:creationId xmlns:p14="http://schemas.microsoft.com/office/powerpoint/2010/main" val="1666977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371D6-ADC1-AEDF-0397-29B3F2D910A8}"/>
              </a:ext>
            </a:extLst>
          </p:cNvPr>
          <p:cNvSpPr>
            <a:spLocks noGrp="1"/>
          </p:cNvSpPr>
          <p:nvPr>
            <p:ph type="title"/>
          </p:nvPr>
        </p:nvSpPr>
        <p:spPr/>
        <p:txBody>
          <a:bodyPr/>
          <a:lstStyle/>
          <a:p>
            <a:r>
              <a:rPr lang="uk-UA" dirty="0"/>
              <a:t>Основні поняття:</a:t>
            </a:r>
          </a:p>
        </p:txBody>
      </p:sp>
      <p:sp>
        <p:nvSpPr>
          <p:cNvPr id="3" name="Content Placeholder 2">
            <a:extLst>
              <a:ext uri="{FF2B5EF4-FFF2-40B4-BE49-F238E27FC236}">
                <a16:creationId xmlns:a16="http://schemas.microsoft.com/office/drawing/2014/main" id="{49860222-AC62-9DE4-10F2-0E23FD83A203}"/>
              </a:ext>
            </a:extLst>
          </p:cNvPr>
          <p:cNvSpPr>
            <a:spLocks noGrp="1"/>
          </p:cNvSpPr>
          <p:nvPr>
            <p:ph idx="1"/>
          </p:nvPr>
        </p:nvSpPr>
        <p:spPr/>
        <p:txBody>
          <a:bodyPr/>
          <a:lstStyle/>
          <a:p>
            <a:r>
              <a:rPr lang="uk-UA" dirty="0"/>
              <a:t>Реакції після </a:t>
            </a:r>
            <a:r>
              <a:rPr lang="uk-UA" dirty="0" err="1"/>
              <a:t>ужалення</a:t>
            </a:r>
            <a:r>
              <a:rPr lang="uk-UA" dirty="0"/>
              <a:t>. Оцінка стану пацієнта, якого було </a:t>
            </a:r>
            <a:r>
              <a:rPr lang="uk-UA" dirty="0" err="1"/>
              <a:t>укушено</a:t>
            </a:r>
            <a:r>
              <a:rPr lang="uk-UA" dirty="0"/>
              <a:t> або ужалено. Принципи надання допомоги пацієнтам з рідними видами укусів, </a:t>
            </a:r>
            <a:r>
              <a:rPr lang="uk-UA" dirty="0" err="1"/>
              <a:t>ужалень</a:t>
            </a:r>
            <a:r>
              <a:rPr lang="uk-UA" dirty="0"/>
              <a:t>. Визначення поняття електротравми, причини. Основні підходи до надання невідкладної допомоги. Види утоплення, патогенез. Принципи СЛР при утопленні, особливості і застереження. Гіпертермія: визначення поняття; відмінність від лихоманки. Переохолодження: визначення, патогенез; рекомендації пацієнтам в холодну пору року. Опіки та обмороження: невідкладна допомога. </a:t>
            </a:r>
          </a:p>
        </p:txBody>
      </p:sp>
    </p:spTree>
    <p:extLst>
      <p:ext uri="{BB962C8B-B14F-4D97-AF65-F5344CB8AC3E}">
        <p14:creationId xmlns:p14="http://schemas.microsoft.com/office/powerpoint/2010/main" val="268697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Зображення, що містить особа&#10;&#10;Опис створено автоматично">
            <a:extLst>
              <a:ext uri="{FF2B5EF4-FFF2-40B4-BE49-F238E27FC236}">
                <a16:creationId xmlns:a16="http://schemas.microsoft.com/office/drawing/2014/main" id="{528E917D-4B21-463D-9FAE-D03FB0580C8F}"/>
              </a:ext>
            </a:extLst>
          </p:cNvPr>
          <p:cNvPicPr>
            <a:picLocks noChangeAspect="1"/>
          </p:cNvPicPr>
          <p:nvPr/>
        </p:nvPicPr>
        <p:blipFill>
          <a:blip r:embed="rId2"/>
          <a:stretch>
            <a:fillRect/>
          </a:stretch>
        </p:blipFill>
        <p:spPr>
          <a:xfrm>
            <a:off x="267579" y="1633543"/>
            <a:ext cx="6100410" cy="3258663"/>
          </a:xfrm>
          <a:prstGeom prst="rect">
            <a:avLst/>
          </a:prstGeom>
        </p:spPr>
      </p:pic>
      <p:sp>
        <p:nvSpPr>
          <p:cNvPr id="3" name="Місце для вмісту 2">
            <a:extLst>
              <a:ext uri="{FF2B5EF4-FFF2-40B4-BE49-F238E27FC236}">
                <a16:creationId xmlns:a16="http://schemas.microsoft.com/office/drawing/2014/main" id="{C8B1C5A4-5DCA-4C42-B63D-E094CBC4C7A9}"/>
              </a:ext>
            </a:extLst>
          </p:cNvPr>
          <p:cNvSpPr>
            <a:spLocks noGrp="1"/>
          </p:cNvSpPr>
          <p:nvPr>
            <p:ph idx="1"/>
          </p:nvPr>
        </p:nvSpPr>
        <p:spPr>
          <a:xfrm>
            <a:off x="7049705" y="1456139"/>
            <a:ext cx="4472922" cy="3931920"/>
          </a:xfrm>
        </p:spPr>
        <p:txBody>
          <a:bodyPr vert="horz" lIns="91440" tIns="45720" rIns="91440" bIns="45720" rtlCol="0" anchor="t">
            <a:noAutofit/>
          </a:bodyPr>
          <a:lstStyle/>
          <a:p>
            <a:pPr marL="0" indent="0">
              <a:buNone/>
            </a:pPr>
            <a:r>
              <a:rPr lang="uk-UA" sz="2200" dirty="0">
                <a:ea typeface="+mn-lt"/>
                <a:cs typeface="+mn-lt"/>
              </a:rPr>
              <a:t>В Україні найнебезпечнішими є перетинчастокрилі комахи (оса, бджола, шершень), отрута яких (навіть однієї комахи) у осіб з </a:t>
            </a:r>
            <a:r>
              <a:rPr lang="uk-UA" sz="2200" dirty="0" err="1">
                <a:ea typeface="+mn-lt"/>
                <a:cs typeface="+mn-lt"/>
              </a:rPr>
              <a:t>гіперчутливістю</a:t>
            </a:r>
            <a:r>
              <a:rPr lang="uk-UA" sz="2200" dirty="0">
                <a:ea typeface="+mn-lt"/>
                <a:cs typeface="+mn-lt"/>
              </a:rPr>
              <a:t> може спричинити анафілаксію , а при </a:t>
            </a:r>
            <a:r>
              <a:rPr lang="uk-UA" sz="2200" dirty="0" err="1">
                <a:ea typeface="+mn-lt"/>
                <a:cs typeface="+mn-lt"/>
              </a:rPr>
              <a:t>ужаленні</a:t>
            </a:r>
            <a:r>
              <a:rPr lang="uk-UA" sz="2200" dirty="0">
                <a:ea typeface="+mn-lt"/>
                <a:cs typeface="+mn-lt"/>
              </a:rPr>
              <a:t> багатьма комахами (у випадку шершнів — одного або кількох) — діє </a:t>
            </a:r>
            <a:r>
              <a:rPr lang="uk-UA" sz="2200" dirty="0" err="1">
                <a:ea typeface="+mn-lt"/>
                <a:cs typeface="+mn-lt"/>
              </a:rPr>
              <a:t>токсично</a:t>
            </a:r>
            <a:r>
              <a:rPr lang="uk-UA" sz="2200" dirty="0">
                <a:ea typeface="+mn-lt"/>
                <a:cs typeface="+mn-lt"/>
              </a:rPr>
              <a:t>, викликаючи симптоми анафілаксії .</a:t>
            </a:r>
            <a:endParaRPr lang="uk-UA" sz="2200" dirty="0"/>
          </a:p>
        </p:txBody>
      </p:sp>
      <p:sp>
        <p:nvSpPr>
          <p:cNvPr id="2" name="Title 1">
            <a:extLst>
              <a:ext uri="{FF2B5EF4-FFF2-40B4-BE49-F238E27FC236}">
                <a16:creationId xmlns:a16="http://schemas.microsoft.com/office/drawing/2014/main" id="{8BEB097D-FAA6-E38D-65BF-F23E9BA52D55}"/>
              </a:ext>
            </a:extLst>
          </p:cNvPr>
          <p:cNvSpPr>
            <a:spLocks noGrp="1"/>
          </p:cNvSpPr>
          <p:nvPr>
            <p:ph type="title"/>
          </p:nvPr>
        </p:nvSpPr>
        <p:spPr>
          <a:xfrm>
            <a:off x="4190631" y="216325"/>
            <a:ext cx="3498979" cy="982555"/>
          </a:xfrm>
        </p:spPr>
        <p:txBody>
          <a:bodyPr/>
          <a:lstStyle/>
          <a:p>
            <a:r>
              <a:rPr lang="uk-UA" b="1" dirty="0">
                <a:solidFill>
                  <a:srgbClr val="FF0000"/>
                </a:solidFill>
              </a:rPr>
              <a:t>Укуси комах</a:t>
            </a:r>
          </a:p>
        </p:txBody>
      </p:sp>
    </p:spTree>
    <p:extLst>
      <p:ext uri="{BB962C8B-B14F-4D97-AF65-F5344CB8AC3E}">
        <p14:creationId xmlns:p14="http://schemas.microsoft.com/office/powerpoint/2010/main" val="1275847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C84B70CC-E495-42AB-9444-D401852277DC}"/>
              </a:ext>
            </a:extLst>
          </p:cNvPr>
          <p:cNvSpPr>
            <a:spLocks noGrp="1"/>
          </p:cNvSpPr>
          <p:nvPr>
            <p:ph idx="1"/>
          </p:nvPr>
        </p:nvSpPr>
        <p:spPr>
          <a:xfrm>
            <a:off x="5491480" y="201801"/>
            <a:ext cx="6281928" cy="5894200"/>
          </a:xfrm>
        </p:spPr>
        <p:txBody>
          <a:bodyPr vert="horz" lIns="91440" tIns="45720" rIns="91440" bIns="45720" rtlCol="0" anchor="t">
            <a:noAutofit/>
          </a:bodyPr>
          <a:lstStyle/>
          <a:p>
            <a:pPr>
              <a:buNone/>
            </a:pPr>
            <a:r>
              <a:rPr lang="uk-UA" sz="2000" dirty="0">
                <a:ea typeface="+mn-lt"/>
                <a:cs typeface="+mn-lt"/>
              </a:rPr>
              <a:t>1) звичайний місцевий (неалергічний) - біль, почервоніння та невеликий набряк у місці </a:t>
            </a:r>
            <a:r>
              <a:rPr lang="uk-UA" sz="2000" dirty="0" err="1">
                <a:ea typeface="+mn-lt"/>
                <a:cs typeface="+mn-lt"/>
              </a:rPr>
              <a:t>ужалення</a:t>
            </a:r>
            <a:r>
              <a:rPr lang="uk-UA" sz="2000" dirty="0">
                <a:ea typeface="+mn-lt"/>
                <a:cs typeface="+mn-lt"/>
              </a:rPr>
              <a:t>, що проходить впродовж кількох годин або днів; зазвичай немає клінічного значення;</a:t>
            </a:r>
            <a:endParaRPr lang="uk-UA" sz="2000" dirty="0"/>
          </a:p>
          <a:p>
            <a:pPr>
              <a:buNone/>
            </a:pPr>
            <a:r>
              <a:rPr lang="uk-UA" sz="2000" dirty="0">
                <a:ea typeface="+mn-lt"/>
                <a:cs typeface="+mn-lt"/>
              </a:rPr>
              <a:t>2) значний місцевий алергічний - набряк діаметром &gt;10 см, що триває &gt;24 год, який може супроводжуватися відчуттям втоми, ознобом, лихоманкою або болем голови, запальна реакція по ходу лімфатичних судин. </a:t>
            </a:r>
            <a:endParaRPr lang="uk-UA" sz="2000" dirty="0"/>
          </a:p>
          <a:p>
            <a:pPr marL="0" indent="0">
              <a:buNone/>
            </a:pPr>
            <a:r>
              <a:rPr lang="uk-UA" sz="2000" dirty="0">
                <a:ea typeface="+mn-lt"/>
                <a:cs typeface="+mn-lt"/>
              </a:rPr>
              <a:t>3) загальний токсичний (неімунологічний) - настає після </a:t>
            </a:r>
            <a:r>
              <a:rPr lang="uk-UA" sz="2000" dirty="0" err="1">
                <a:ea typeface="+mn-lt"/>
                <a:cs typeface="+mn-lt"/>
              </a:rPr>
              <a:t>ужалення</a:t>
            </a:r>
            <a:r>
              <a:rPr lang="uk-UA" sz="2000" dirty="0">
                <a:ea typeface="+mn-lt"/>
                <a:cs typeface="+mn-lt"/>
              </a:rPr>
              <a:t> кількома комахами одночасно; виникає  пошкодження міокарду, порушення функцій печінки або нирок, гемолітична анемія, геморагічний синдром.</a:t>
            </a:r>
            <a:endParaRPr lang="uk-UA" sz="2000" dirty="0"/>
          </a:p>
        </p:txBody>
      </p:sp>
      <p:pic>
        <p:nvPicPr>
          <p:cNvPr id="4" name="Рисунок 4" descr="Зображення, що містить особа, у приміщенні, рука&#10;&#10;Опис створено автоматично">
            <a:extLst>
              <a:ext uri="{FF2B5EF4-FFF2-40B4-BE49-F238E27FC236}">
                <a16:creationId xmlns:a16="http://schemas.microsoft.com/office/drawing/2014/main" id="{21428AE9-5B37-458F-A9A0-49E303DD6046}"/>
              </a:ext>
            </a:extLst>
          </p:cNvPr>
          <p:cNvPicPr>
            <a:picLocks noChangeAspect="1"/>
          </p:cNvPicPr>
          <p:nvPr/>
        </p:nvPicPr>
        <p:blipFill>
          <a:blip r:embed="rId2"/>
          <a:stretch>
            <a:fillRect/>
          </a:stretch>
        </p:blipFill>
        <p:spPr>
          <a:xfrm>
            <a:off x="655987" y="1597156"/>
            <a:ext cx="4084118" cy="3663688"/>
          </a:xfrm>
          <a:prstGeom prst="rect">
            <a:avLst/>
          </a:prstGeom>
        </p:spPr>
      </p:pic>
      <p:sp>
        <p:nvSpPr>
          <p:cNvPr id="22" name="TextBox 21">
            <a:extLst>
              <a:ext uri="{FF2B5EF4-FFF2-40B4-BE49-F238E27FC236}">
                <a16:creationId xmlns:a16="http://schemas.microsoft.com/office/drawing/2014/main" id="{74BF8FC4-FECB-4D68-8DD7-9FAC4A493716}"/>
              </a:ext>
            </a:extLst>
          </p:cNvPr>
          <p:cNvSpPr txBox="1"/>
          <p:nvPr/>
        </p:nvSpPr>
        <p:spPr>
          <a:xfrm>
            <a:off x="813761" y="526210"/>
            <a:ext cx="38192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uk-UA" sz="2500" b="1" dirty="0"/>
              <a:t>Основні</a:t>
            </a:r>
            <a:r>
              <a:rPr lang="uk-UA" sz="2500" b="1" dirty="0">
                <a:ea typeface="+mn-lt"/>
                <a:cs typeface="+mn-lt"/>
              </a:rPr>
              <a:t> ознаки при укусах комахами</a:t>
            </a:r>
            <a:endParaRPr lang="uk-UA" sz="2500" b="1" dirty="0"/>
          </a:p>
        </p:txBody>
      </p:sp>
    </p:spTree>
    <p:extLst>
      <p:ext uri="{BB962C8B-B14F-4D97-AF65-F5344CB8AC3E}">
        <p14:creationId xmlns:p14="http://schemas.microsoft.com/office/powerpoint/2010/main" val="20273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вмісту 2">
            <a:extLst>
              <a:ext uri="{FF2B5EF4-FFF2-40B4-BE49-F238E27FC236}">
                <a16:creationId xmlns:a16="http://schemas.microsoft.com/office/drawing/2014/main" id="{2AE08D09-592E-4C23-1E44-CB80E86AF467}"/>
              </a:ext>
            </a:extLst>
          </p:cNvPr>
          <p:cNvSpPr txBox="1">
            <a:spLocks/>
          </p:cNvSpPr>
          <p:nvPr/>
        </p:nvSpPr>
        <p:spPr>
          <a:xfrm>
            <a:off x="571663" y="508000"/>
            <a:ext cx="10396057" cy="5601485"/>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a:lnSpc>
                <a:spcPct val="90000"/>
              </a:lnSpc>
              <a:buFont typeface="Wingdings" panose="05000000000000000000" pitchFamily="2" charset="2"/>
              <a:buNone/>
            </a:pPr>
            <a:r>
              <a:rPr lang="uk-UA" sz="2200">
                <a:ea typeface="+mn-lt"/>
                <a:cs typeface="+mn-lt"/>
              </a:rPr>
              <a:t>При ужаленні  негайно видаліть жало, підважуючи його плоским предметом або нігтем; не натискайте на отрутний мішечок, щоб не спровокувати виділення більшої кількості отрути. Подальші дії залежать від типу реакції .У випадку анафілактичного шоку пріоритет перед пошуком жала (який іноді може зайняти багато часу) і його видаленням має в/м введення адреналіну, підтримання прохідності дихальних шляхів і швидке в/в введення розчинів.</a:t>
            </a:r>
            <a:endParaRPr lang="uk-UA" sz="2200"/>
          </a:p>
          <a:p>
            <a:pPr>
              <a:lnSpc>
                <a:spcPct val="90000"/>
              </a:lnSpc>
              <a:buFont typeface="Wingdings" panose="05000000000000000000" pitchFamily="2" charset="2"/>
              <a:buNone/>
            </a:pPr>
            <a:r>
              <a:rPr lang="uk-UA" sz="2200">
                <a:ea typeface="+mn-lt"/>
                <a:cs typeface="+mn-lt"/>
              </a:rPr>
              <a:t>2. Звичайні (неалергічні) місцеві реакції: лікування необов’язкове; можна продезінфікувати місце ужалення.</a:t>
            </a:r>
            <a:endParaRPr lang="uk-UA" sz="2200"/>
          </a:p>
          <a:p>
            <a:pPr>
              <a:lnSpc>
                <a:spcPct val="90000"/>
              </a:lnSpc>
              <a:buFont typeface="Wingdings" panose="05000000000000000000" pitchFamily="2" charset="2"/>
              <a:buNone/>
            </a:pPr>
            <a:r>
              <a:rPr lang="uk-UA" sz="2200">
                <a:ea typeface="+mn-lt"/>
                <a:cs typeface="+mn-lt"/>
              </a:rPr>
              <a:t>3. Загальна алергічна реакція та анафілактичний шок:</a:t>
            </a:r>
            <a:endParaRPr lang="uk-UA" sz="2200"/>
          </a:p>
          <a:p>
            <a:pPr>
              <a:lnSpc>
                <a:spcPct val="90000"/>
              </a:lnSpc>
              <a:buFont typeface="Wingdings" panose="05000000000000000000" pitchFamily="2" charset="2"/>
              <a:buNone/>
            </a:pPr>
            <a:r>
              <a:rPr lang="uk-UA" sz="2200">
                <a:ea typeface="+mn-lt"/>
                <a:cs typeface="+mn-lt"/>
              </a:rPr>
              <a:t>1) покладіть потерпілого;</a:t>
            </a:r>
            <a:endParaRPr lang="uk-UA" sz="2200"/>
          </a:p>
          <a:p>
            <a:pPr>
              <a:lnSpc>
                <a:spcPct val="90000"/>
              </a:lnSpc>
              <a:buFont typeface="Wingdings" panose="05000000000000000000" pitchFamily="2" charset="2"/>
              <a:buNone/>
            </a:pPr>
            <a:r>
              <a:rPr lang="uk-UA" sz="2200">
                <a:ea typeface="+mn-lt"/>
                <a:cs typeface="+mn-lt"/>
              </a:rPr>
              <a:t>2) оцініть стан пацієнта (ABCD);</a:t>
            </a:r>
            <a:endParaRPr lang="uk-UA" sz="2200"/>
          </a:p>
          <a:p>
            <a:pPr>
              <a:lnSpc>
                <a:spcPct val="90000"/>
              </a:lnSpc>
              <a:buFont typeface="Wingdings" panose="05000000000000000000" pitchFamily="2" charset="2"/>
              <a:buNone/>
            </a:pPr>
            <a:r>
              <a:rPr lang="uk-UA" sz="2200">
                <a:ea typeface="+mn-lt"/>
                <a:cs typeface="+mn-lt"/>
              </a:rPr>
              <a:t>3) у випадку раптовної зупинки кровообігу розпочніть реанімаційн заходи </a:t>
            </a:r>
            <a:endParaRPr lang="uk-UA" sz="2200"/>
          </a:p>
          <a:p>
            <a:pPr>
              <a:lnSpc>
                <a:spcPct val="90000"/>
              </a:lnSpc>
              <a:buFont typeface="Wingdings" panose="05000000000000000000" pitchFamily="2" charset="2"/>
              <a:buNone/>
            </a:pPr>
            <a:r>
              <a:rPr lang="uk-UA" sz="2200">
                <a:ea typeface="+mn-lt"/>
                <a:cs typeface="+mn-lt"/>
              </a:rPr>
              <a:t>4) викличте на допомогу та забезпечте транспортування до лікарні;</a:t>
            </a:r>
            <a:endParaRPr lang="uk-UA" sz="2200"/>
          </a:p>
          <a:p>
            <a:pPr>
              <a:lnSpc>
                <a:spcPct val="90000"/>
              </a:lnSpc>
              <a:buFont typeface="Wingdings" panose="05000000000000000000" pitchFamily="2" charset="2"/>
              <a:buNone/>
            </a:pPr>
            <a:r>
              <a:rPr lang="uk-UA" sz="2200">
                <a:ea typeface="+mn-lt"/>
                <a:cs typeface="+mn-lt"/>
              </a:rPr>
              <a:t>5) введіть у передньо-бокову область стегна адреналін із ампуло-шприца;</a:t>
            </a:r>
            <a:endParaRPr lang="uk-UA" sz="2200"/>
          </a:p>
          <a:p>
            <a:pPr marL="0" indent="0">
              <a:lnSpc>
                <a:spcPct val="90000"/>
              </a:lnSpc>
              <a:buFont typeface="Wingdings" panose="05000000000000000000" pitchFamily="2" charset="2"/>
              <a:buNone/>
            </a:pPr>
            <a:r>
              <a:rPr lang="uk-UA" sz="2200">
                <a:ea typeface="+mn-lt"/>
                <a:cs typeface="+mn-lt"/>
              </a:rPr>
              <a:t>6) підніміть нижні кінцівки потерпілого трохи вище, ніж решта тіла.</a:t>
            </a:r>
            <a:endParaRPr lang="uk-UA" sz="2200" dirty="0"/>
          </a:p>
        </p:txBody>
      </p:sp>
    </p:spTree>
    <p:extLst>
      <p:ext uri="{BB962C8B-B14F-4D97-AF65-F5344CB8AC3E}">
        <p14:creationId xmlns:p14="http://schemas.microsoft.com/office/powerpoint/2010/main" val="783603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274ABA-0B82-4930-BF0A-0B276F1B4D3A}"/>
              </a:ext>
            </a:extLst>
          </p:cNvPr>
          <p:cNvSpPr>
            <a:spLocks noGrp="1"/>
          </p:cNvSpPr>
          <p:nvPr>
            <p:ph type="title"/>
          </p:nvPr>
        </p:nvSpPr>
        <p:spPr>
          <a:xfrm>
            <a:off x="5378107" y="0"/>
            <a:ext cx="6281928" cy="1005244"/>
          </a:xfrm>
        </p:spPr>
        <p:txBody>
          <a:bodyPr>
            <a:normAutofit/>
          </a:bodyPr>
          <a:lstStyle/>
          <a:p>
            <a:r>
              <a:rPr lang="uk-UA" sz="2500" b="1" dirty="0">
                <a:solidFill>
                  <a:srgbClr val="FF0000"/>
                </a:solidFill>
                <a:ea typeface="+mj-lt"/>
                <a:cs typeface="+mj-lt"/>
              </a:rPr>
              <a:t>Основні ознаки при </a:t>
            </a:r>
            <a:r>
              <a:rPr lang="uk-UA" sz="2500" b="1" dirty="0" err="1">
                <a:solidFill>
                  <a:srgbClr val="FF0000"/>
                </a:solidFill>
                <a:ea typeface="+mj-lt"/>
                <a:cs typeface="+mj-lt"/>
              </a:rPr>
              <a:t>ужаленнях</a:t>
            </a:r>
            <a:r>
              <a:rPr lang="uk-UA" sz="2500" b="1" dirty="0">
                <a:solidFill>
                  <a:srgbClr val="FF0000"/>
                </a:solidFill>
                <a:ea typeface="+mj-lt"/>
                <a:cs typeface="+mj-lt"/>
              </a:rPr>
              <a:t> медузами</a:t>
            </a:r>
            <a:endParaRPr lang="uk-UA" sz="2500" b="1" dirty="0">
              <a:solidFill>
                <a:srgbClr val="FF0000"/>
              </a:solidFill>
            </a:endParaRPr>
          </a:p>
        </p:txBody>
      </p:sp>
      <p:sp>
        <p:nvSpPr>
          <p:cNvPr id="3" name="Місце для вмісту 2">
            <a:extLst>
              <a:ext uri="{FF2B5EF4-FFF2-40B4-BE49-F238E27FC236}">
                <a16:creationId xmlns:a16="http://schemas.microsoft.com/office/drawing/2014/main" id="{9B05EA0F-AE9F-49DE-9201-32F686384C43}"/>
              </a:ext>
            </a:extLst>
          </p:cNvPr>
          <p:cNvSpPr>
            <a:spLocks noGrp="1"/>
          </p:cNvSpPr>
          <p:nvPr>
            <p:ph idx="1"/>
          </p:nvPr>
        </p:nvSpPr>
        <p:spPr>
          <a:xfrm>
            <a:off x="5720176" y="837184"/>
            <a:ext cx="6281928" cy="3648456"/>
          </a:xfrm>
        </p:spPr>
        <p:txBody>
          <a:bodyPr vert="horz" lIns="91440" tIns="45720" rIns="91440" bIns="45720" rtlCol="0" anchor="t">
            <a:noAutofit/>
          </a:bodyPr>
          <a:lstStyle/>
          <a:p>
            <a:pPr marL="0" indent="0">
              <a:lnSpc>
                <a:spcPct val="90000"/>
              </a:lnSpc>
              <a:buNone/>
            </a:pPr>
            <a:r>
              <a:rPr lang="uk-UA" sz="2200" dirty="0">
                <a:ea typeface="+mn-lt"/>
                <a:cs typeface="+mn-lt"/>
              </a:rPr>
              <a:t>Перша ознака опіку – найсильніша біль в місці зіткнення з желеподібний </a:t>
            </a:r>
            <a:r>
              <a:rPr lang="uk-UA" sz="2200" dirty="0" err="1">
                <a:ea typeface="+mn-lt"/>
                <a:cs typeface="+mn-lt"/>
              </a:rPr>
              <a:t>істотою</a:t>
            </a:r>
            <a:r>
              <a:rPr lang="uk-UA" sz="2200" dirty="0">
                <a:ea typeface="+mn-lt"/>
                <a:cs typeface="+mn-lt"/>
              </a:rPr>
              <a:t>. Біль може бути настільки сильною, що переростає в больовий шок. Крім іншого опіки медузи небезпечні ускладненнями, серед яких можуть бути: алергічні реакції, які в більшості своїй виявляються появою червоних плям на шкірі, палінні в місцях ураження, тривалих больових відчуттях; висип, як окремий прояв алергії, на місці укусу утворюються невеликі пухирі, наповнені рідиною прозорого кольору; нудота аж до блювоти. Як правило, симптом характерний для випадків великого контакту з отруйними морськими істотами, коли вражена значна частина тіла; м’язові спазми аж до судом на пошкоджених ділянках тіла або, навпаки, оніміння деяких зон.</a:t>
            </a:r>
            <a:endParaRPr lang="uk-UA" sz="2200" dirty="0"/>
          </a:p>
        </p:txBody>
      </p:sp>
      <p:pic>
        <p:nvPicPr>
          <p:cNvPr id="5" name="Рисунок 5" descr="Зображення, що містить особа, татуювання&#10;&#10;Опис створено автоматично">
            <a:extLst>
              <a:ext uri="{FF2B5EF4-FFF2-40B4-BE49-F238E27FC236}">
                <a16:creationId xmlns:a16="http://schemas.microsoft.com/office/drawing/2014/main" id="{191026D6-34E6-4669-BC15-CCDCF41CC303}"/>
              </a:ext>
            </a:extLst>
          </p:cNvPr>
          <p:cNvPicPr>
            <a:picLocks noChangeAspect="1"/>
          </p:cNvPicPr>
          <p:nvPr/>
        </p:nvPicPr>
        <p:blipFill rotWithShape="1">
          <a:blip r:embed="rId2"/>
          <a:srcRect t="17478" r="-4" b="7079"/>
          <a:stretch/>
        </p:blipFill>
        <p:spPr>
          <a:xfrm>
            <a:off x="531965" y="319024"/>
            <a:ext cx="4124416" cy="3191256"/>
          </a:xfrm>
          <a:prstGeom prst="rect">
            <a:avLst/>
          </a:prstGeom>
        </p:spPr>
      </p:pic>
      <p:pic>
        <p:nvPicPr>
          <p:cNvPr id="4" name="Рисунок 4" descr="Зображення, що містить вода, водний ссавець, ссавець, хвиля&#10;&#10;Опис створено автоматично">
            <a:extLst>
              <a:ext uri="{FF2B5EF4-FFF2-40B4-BE49-F238E27FC236}">
                <a16:creationId xmlns:a16="http://schemas.microsoft.com/office/drawing/2014/main" id="{44CE567F-4AA5-475D-BDB6-2AD46FF16CF7}"/>
              </a:ext>
            </a:extLst>
          </p:cNvPr>
          <p:cNvPicPr>
            <a:picLocks noChangeAspect="1"/>
          </p:cNvPicPr>
          <p:nvPr/>
        </p:nvPicPr>
        <p:blipFill rotWithShape="1">
          <a:blip r:embed="rId3"/>
          <a:srcRect l="7581" r="14228"/>
          <a:stretch/>
        </p:blipFill>
        <p:spPr>
          <a:xfrm>
            <a:off x="531965" y="3468969"/>
            <a:ext cx="4124416" cy="3191256"/>
          </a:xfrm>
          <a:prstGeom prst="rect">
            <a:avLst/>
          </a:prstGeom>
        </p:spPr>
      </p:pic>
    </p:spTree>
    <p:extLst>
      <p:ext uri="{BB962C8B-B14F-4D97-AF65-F5344CB8AC3E}">
        <p14:creationId xmlns:p14="http://schemas.microsoft.com/office/powerpoint/2010/main" val="1435886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Зображення, що містить у приміщенні, татуювання&#10;&#10;Опис створено автоматично">
            <a:extLst>
              <a:ext uri="{FF2B5EF4-FFF2-40B4-BE49-F238E27FC236}">
                <a16:creationId xmlns:a16="http://schemas.microsoft.com/office/drawing/2014/main" id="{AAF09BD7-24F5-4D61-90E3-32EF6D8A71AF}"/>
              </a:ext>
            </a:extLst>
          </p:cNvPr>
          <p:cNvPicPr>
            <a:picLocks noChangeAspect="1"/>
          </p:cNvPicPr>
          <p:nvPr/>
        </p:nvPicPr>
        <p:blipFill rotWithShape="1">
          <a:blip r:embed="rId2"/>
          <a:srcRect l="20973" r="24728" b="-1"/>
          <a:stretch/>
        </p:blipFill>
        <p:spPr>
          <a:xfrm>
            <a:off x="20" y="10"/>
            <a:ext cx="6392647" cy="6857990"/>
          </a:xfrm>
          <a:prstGeom prst="rect">
            <a:avLst/>
          </a:prstGeom>
        </p:spPr>
      </p:pic>
      <p:sp>
        <p:nvSpPr>
          <p:cNvPr id="2" name="Заголовок 1">
            <a:extLst>
              <a:ext uri="{FF2B5EF4-FFF2-40B4-BE49-F238E27FC236}">
                <a16:creationId xmlns:a16="http://schemas.microsoft.com/office/drawing/2014/main" id="{77DB1F42-2515-4FAF-8872-817FFF36BA16}"/>
              </a:ext>
            </a:extLst>
          </p:cNvPr>
          <p:cNvSpPr>
            <a:spLocks noGrp="1"/>
          </p:cNvSpPr>
          <p:nvPr>
            <p:ph type="title"/>
          </p:nvPr>
        </p:nvSpPr>
        <p:spPr>
          <a:xfrm>
            <a:off x="7064082" y="642594"/>
            <a:ext cx="4472921" cy="1371600"/>
          </a:xfrm>
        </p:spPr>
        <p:txBody>
          <a:bodyPr>
            <a:normAutofit/>
          </a:bodyPr>
          <a:lstStyle/>
          <a:p>
            <a:r>
              <a:rPr lang="uk-UA" sz="3100" b="1">
                <a:ea typeface="+mj-lt"/>
                <a:cs typeface="+mj-lt"/>
              </a:rPr>
              <a:t>Невідкладні заходи при пожаленнях медезами</a:t>
            </a:r>
          </a:p>
        </p:txBody>
      </p:sp>
      <p:sp>
        <p:nvSpPr>
          <p:cNvPr id="3" name="Місце для вмісту 2">
            <a:extLst>
              <a:ext uri="{FF2B5EF4-FFF2-40B4-BE49-F238E27FC236}">
                <a16:creationId xmlns:a16="http://schemas.microsoft.com/office/drawing/2014/main" id="{A772BBA9-C6BE-4D96-8BCE-412664AF701F}"/>
              </a:ext>
            </a:extLst>
          </p:cNvPr>
          <p:cNvSpPr>
            <a:spLocks noGrp="1"/>
          </p:cNvSpPr>
          <p:nvPr>
            <p:ph idx="1"/>
          </p:nvPr>
        </p:nvSpPr>
        <p:spPr>
          <a:xfrm>
            <a:off x="7064082" y="642594"/>
            <a:ext cx="4472922" cy="5392446"/>
          </a:xfrm>
        </p:spPr>
        <p:txBody>
          <a:bodyPr vert="horz" lIns="91440" tIns="45720" rIns="91440" bIns="45720" rtlCol="0">
            <a:normAutofit/>
          </a:bodyPr>
          <a:lstStyle/>
          <a:p>
            <a:pPr>
              <a:buNone/>
            </a:pPr>
            <a:r>
              <a:rPr lang="uk-UA" sz="2200" dirty="0">
                <a:ea typeface="+mn-lt"/>
                <a:cs typeface="+mn-lt"/>
              </a:rPr>
              <a:t>-Одразу ж вийдіть з води.</a:t>
            </a:r>
            <a:endParaRPr lang="uk-UA" sz="2200" dirty="0"/>
          </a:p>
          <a:p>
            <a:pPr>
              <a:buNone/>
            </a:pPr>
            <a:r>
              <a:rPr lang="uk-UA" sz="2200" dirty="0">
                <a:ea typeface="+mn-lt"/>
                <a:cs typeface="+mn-lt"/>
              </a:rPr>
              <a:t>-Видимі жала обережно вищипніть пінцетом.</a:t>
            </a:r>
            <a:endParaRPr lang="uk-UA" sz="2200" dirty="0"/>
          </a:p>
          <a:p>
            <a:pPr>
              <a:buNone/>
            </a:pPr>
            <a:r>
              <a:rPr lang="uk-UA" sz="2200" dirty="0">
                <a:ea typeface="+mn-lt"/>
                <a:cs typeface="+mn-lt"/>
              </a:rPr>
              <a:t>-Місце опіку та/або контакту медузи зі шкірою промити морською або солоною водою.</a:t>
            </a:r>
            <a:endParaRPr lang="uk-UA" sz="2200" dirty="0"/>
          </a:p>
          <a:p>
            <a:pPr>
              <a:buNone/>
            </a:pPr>
            <a:r>
              <a:rPr lang="uk-UA" sz="2200" dirty="0">
                <a:ea typeface="+mn-lt"/>
                <a:cs typeface="+mn-lt"/>
              </a:rPr>
              <a:t>-Якщо біль дуже сильний - прийміть знеболювальне. Полегшити свербіж можуть </a:t>
            </a:r>
            <a:r>
              <a:rPr lang="uk-UA" sz="2200" dirty="0" err="1">
                <a:ea typeface="+mn-lt"/>
                <a:cs typeface="+mn-lt"/>
              </a:rPr>
              <a:t>антигістамінні</a:t>
            </a:r>
            <a:r>
              <a:rPr lang="uk-UA" sz="2200" dirty="0">
                <a:ea typeface="+mn-lt"/>
                <a:cs typeface="+mn-lt"/>
              </a:rPr>
              <a:t> препарати, в тому числі місцевої дії (мазі/гелі).</a:t>
            </a:r>
            <a:endParaRPr lang="uk-UA" sz="2200" dirty="0"/>
          </a:p>
        </p:txBody>
      </p:sp>
    </p:spTree>
    <p:extLst>
      <p:ext uri="{BB962C8B-B14F-4D97-AF65-F5344CB8AC3E}">
        <p14:creationId xmlns:p14="http://schemas.microsoft.com/office/powerpoint/2010/main" val="3548977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5" descr="Зображення, що містить кліщ, безхребетні, членистоногі&#10;&#10;Опис створено автоматично">
            <a:extLst>
              <a:ext uri="{FF2B5EF4-FFF2-40B4-BE49-F238E27FC236}">
                <a16:creationId xmlns:a16="http://schemas.microsoft.com/office/drawing/2014/main" id="{4ABA1F4D-A09C-488C-A1C8-AAC218232B26}"/>
              </a:ext>
            </a:extLst>
          </p:cNvPr>
          <p:cNvPicPr>
            <a:picLocks noChangeAspect="1"/>
          </p:cNvPicPr>
          <p:nvPr/>
        </p:nvPicPr>
        <p:blipFill rotWithShape="1">
          <a:blip r:embed="rId2"/>
          <a:srcRect t="29160" r="1" b="10598"/>
          <a:stretch/>
        </p:blipFill>
        <p:spPr>
          <a:xfrm>
            <a:off x="20" y="10"/>
            <a:ext cx="5663460" cy="3428990"/>
          </a:xfrm>
          <a:prstGeom prst="rect">
            <a:avLst/>
          </a:prstGeom>
        </p:spPr>
      </p:pic>
      <p:sp>
        <p:nvSpPr>
          <p:cNvPr id="2" name="Заголовок 1">
            <a:extLst>
              <a:ext uri="{FF2B5EF4-FFF2-40B4-BE49-F238E27FC236}">
                <a16:creationId xmlns:a16="http://schemas.microsoft.com/office/drawing/2014/main" id="{C8357551-5F81-45B9-BCD5-9D56567EC564}"/>
              </a:ext>
            </a:extLst>
          </p:cNvPr>
          <p:cNvSpPr>
            <a:spLocks noGrp="1"/>
          </p:cNvSpPr>
          <p:nvPr>
            <p:ph type="title"/>
          </p:nvPr>
        </p:nvSpPr>
        <p:spPr>
          <a:xfrm>
            <a:off x="7949787" y="122133"/>
            <a:ext cx="1952854" cy="609387"/>
          </a:xfrm>
        </p:spPr>
        <p:txBody>
          <a:bodyPr>
            <a:normAutofit fontScale="90000"/>
          </a:bodyPr>
          <a:lstStyle/>
          <a:p>
            <a:r>
              <a:rPr lang="uk-UA" sz="2500" b="1" dirty="0">
                <a:solidFill>
                  <a:srgbClr val="FF0000"/>
                </a:solidFill>
                <a:ea typeface="+mj-lt"/>
                <a:cs typeface="+mj-lt"/>
              </a:rPr>
              <a:t>Укус кліща</a:t>
            </a:r>
            <a:endParaRPr lang="uk-UA" sz="2500" b="1" dirty="0">
              <a:solidFill>
                <a:srgbClr val="FF0000"/>
              </a:solidFill>
            </a:endParaRPr>
          </a:p>
        </p:txBody>
      </p:sp>
      <p:pic>
        <p:nvPicPr>
          <p:cNvPr id="4" name="Рисунок 4">
            <a:extLst>
              <a:ext uri="{FF2B5EF4-FFF2-40B4-BE49-F238E27FC236}">
                <a16:creationId xmlns:a16="http://schemas.microsoft.com/office/drawing/2014/main" id="{6EF132ED-0EF3-46A7-AF6F-3B8A016314BF}"/>
              </a:ext>
            </a:extLst>
          </p:cNvPr>
          <p:cNvPicPr>
            <a:picLocks noChangeAspect="1"/>
          </p:cNvPicPr>
          <p:nvPr/>
        </p:nvPicPr>
        <p:blipFill rotWithShape="1">
          <a:blip r:embed="rId3"/>
          <a:srcRect r="20720" b="-2"/>
          <a:stretch/>
        </p:blipFill>
        <p:spPr>
          <a:xfrm>
            <a:off x="20" y="3429000"/>
            <a:ext cx="5663460" cy="3429000"/>
          </a:xfrm>
          <a:prstGeom prst="rect">
            <a:avLst/>
          </a:prstGeom>
        </p:spPr>
      </p:pic>
      <p:sp>
        <p:nvSpPr>
          <p:cNvPr id="3" name="Місце для вмісту 2">
            <a:extLst>
              <a:ext uri="{FF2B5EF4-FFF2-40B4-BE49-F238E27FC236}">
                <a16:creationId xmlns:a16="http://schemas.microsoft.com/office/drawing/2014/main" id="{1BFF2551-DAEA-4604-B859-BA751D73E3AE}"/>
              </a:ext>
            </a:extLst>
          </p:cNvPr>
          <p:cNvSpPr>
            <a:spLocks noGrp="1"/>
          </p:cNvSpPr>
          <p:nvPr>
            <p:ph idx="1"/>
          </p:nvPr>
        </p:nvSpPr>
        <p:spPr>
          <a:xfrm>
            <a:off x="5927660" y="602699"/>
            <a:ext cx="6111940" cy="5067731"/>
          </a:xfrm>
        </p:spPr>
        <p:txBody>
          <a:bodyPr vert="horz" lIns="91440" tIns="45720" rIns="91440" bIns="45720" rtlCol="0" anchor="t">
            <a:noAutofit/>
          </a:bodyPr>
          <a:lstStyle/>
          <a:p>
            <a:pPr>
              <a:buNone/>
            </a:pPr>
            <a:r>
              <a:rPr lang="uk-UA" sz="2200" dirty="0">
                <a:ea typeface="+mn-lt"/>
                <a:cs typeface="+mn-lt"/>
              </a:rPr>
              <a:t>Основною проблемою при укусах кліщів є передача збудника хвороби, хоча кліщовий параліч може статися від прикріпленого кліща, і (</a:t>
            </a:r>
            <a:r>
              <a:rPr lang="uk-UA" sz="2200" dirty="0" err="1">
                <a:ea typeface="+mn-lt"/>
                <a:cs typeface="+mn-lt"/>
              </a:rPr>
              <a:t>рідко</a:t>
            </a:r>
            <a:r>
              <a:rPr lang="uk-UA" sz="2200" dirty="0">
                <a:ea typeface="+mn-lt"/>
                <a:cs typeface="+mn-lt"/>
              </a:rPr>
              <a:t>) можуть виникати алергічні реакції на їх укуси, а деякі  укуси кліщів викликають сенсибілізацію у пацієнтів до алергенів, які згодом можуть спричинити харчову (зокрема, на червоне м'ясо) алергію. Кліщовий параліч – </a:t>
            </a:r>
            <a:r>
              <a:rPr lang="uk-UA" sz="2200" dirty="0" err="1">
                <a:ea typeface="+mn-lt"/>
                <a:cs typeface="+mn-lt"/>
              </a:rPr>
              <a:t>нейротоксини</a:t>
            </a:r>
            <a:r>
              <a:rPr lang="uk-UA" sz="2200" dirty="0">
                <a:ea typeface="+mn-lt"/>
                <a:cs typeface="+mn-lt"/>
              </a:rPr>
              <a:t> слини різних видів кліщів можуть спричинити хворобу, відому як кліщовий параліч, яка є рідкісною, але найчастіше реєструється в Австралії та Північній Америці.</a:t>
            </a:r>
            <a:endParaRPr lang="uk-UA" sz="2200" dirty="0"/>
          </a:p>
        </p:txBody>
      </p:sp>
    </p:spTree>
    <p:extLst>
      <p:ext uri="{BB962C8B-B14F-4D97-AF65-F5344CB8AC3E}">
        <p14:creationId xmlns:p14="http://schemas.microsoft.com/office/powerpoint/2010/main" val="1639917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32158343-7A6E-4E3B-A207-25B3CE89907A}"/>
              </a:ext>
            </a:extLst>
          </p:cNvPr>
          <p:cNvPicPr>
            <a:picLocks noChangeAspect="1"/>
          </p:cNvPicPr>
          <p:nvPr/>
        </p:nvPicPr>
        <p:blipFill>
          <a:blip r:embed="rId2"/>
          <a:stretch>
            <a:fillRect/>
          </a:stretch>
        </p:blipFill>
        <p:spPr>
          <a:xfrm>
            <a:off x="492223" y="725178"/>
            <a:ext cx="5603777" cy="5407644"/>
          </a:xfrm>
          <a:prstGeom prst="rect">
            <a:avLst/>
          </a:prstGeom>
        </p:spPr>
      </p:pic>
      <p:sp>
        <p:nvSpPr>
          <p:cNvPr id="3" name="Місце для вмісту 2">
            <a:extLst>
              <a:ext uri="{FF2B5EF4-FFF2-40B4-BE49-F238E27FC236}">
                <a16:creationId xmlns:a16="http://schemas.microsoft.com/office/drawing/2014/main" id="{F32A7159-EC5D-4D12-B140-CBA89A7822B7}"/>
              </a:ext>
            </a:extLst>
          </p:cNvPr>
          <p:cNvSpPr>
            <a:spLocks noGrp="1"/>
          </p:cNvSpPr>
          <p:nvPr>
            <p:ph idx="1"/>
          </p:nvPr>
        </p:nvSpPr>
        <p:spPr>
          <a:xfrm>
            <a:off x="6493186" y="2064466"/>
            <a:ext cx="4957554" cy="3496120"/>
          </a:xfrm>
        </p:spPr>
        <p:txBody>
          <a:bodyPr vert="horz" lIns="91440" tIns="45720" rIns="91440" bIns="45720" rtlCol="0" anchor="t">
            <a:normAutofit/>
          </a:bodyPr>
          <a:lstStyle/>
          <a:p>
            <a:pPr marL="0" indent="0">
              <a:buNone/>
            </a:pPr>
            <a:r>
              <a:rPr lang="uk-UA" sz="2200" dirty="0">
                <a:ea typeface="+mn-lt"/>
                <a:cs typeface="+mn-lt"/>
              </a:rPr>
              <a:t>Хвороба </a:t>
            </a:r>
            <a:r>
              <a:rPr lang="uk-UA" sz="2200" dirty="0" err="1">
                <a:ea typeface="+mn-lt"/>
                <a:cs typeface="+mn-lt"/>
              </a:rPr>
              <a:t>Лайма</a:t>
            </a:r>
            <a:r>
              <a:rPr lang="uk-UA" sz="2200" dirty="0">
                <a:ea typeface="+mn-lt"/>
                <a:cs typeface="+mn-lt"/>
              </a:rPr>
              <a:t>   — трансмісивні, природно-осередкове захворювання, що характеризується ураженням шкіри, суглобів, нервової системи, серця, нерідко приймає хронічний, </a:t>
            </a:r>
            <a:r>
              <a:rPr lang="uk-UA" sz="2200" dirty="0" err="1">
                <a:ea typeface="+mn-lt"/>
                <a:cs typeface="+mn-lt"/>
              </a:rPr>
              <a:t>рецидивуючий</a:t>
            </a:r>
            <a:r>
              <a:rPr lang="uk-UA" sz="2200" dirty="0">
                <a:ea typeface="+mn-lt"/>
                <a:cs typeface="+mn-lt"/>
              </a:rPr>
              <a:t> перебіг.</a:t>
            </a:r>
            <a:endParaRPr lang="uk-UA" sz="2200" dirty="0"/>
          </a:p>
        </p:txBody>
      </p:sp>
    </p:spTree>
    <p:extLst>
      <p:ext uri="{BB962C8B-B14F-4D97-AF65-F5344CB8AC3E}">
        <p14:creationId xmlns:p14="http://schemas.microsoft.com/office/powerpoint/2010/main" val="799976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445BD01E-D097-4024-9CEC-B6CD679C2068}"/>
              </a:ext>
            </a:extLst>
          </p:cNvPr>
          <p:cNvPicPr>
            <a:picLocks noChangeAspect="1"/>
          </p:cNvPicPr>
          <p:nvPr/>
        </p:nvPicPr>
        <p:blipFill rotWithShape="1">
          <a:blip r:embed="rId2"/>
          <a:srcRect l="4485" r="36090"/>
          <a:stretch/>
        </p:blipFill>
        <p:spPr>
          <a:xfrm>
            <a:off x="20" y="10"/>
            <a:ext cx="6392647" cy="6857990"/>
          </a:xfrm>
          <a:prstGeom prst="rect">
            <a:avLst/>
          </a:prstGeom>
        </p:spPr>
      </p:pic>
      <p:sp>
        <p:nvSpPr>
          <p:cNvPr id="2" name="Заголовок 1">
            <a:extLst>
              <a:ext uri="{FF2B5EF4-FFF2-40B4-BE49-F238E27FC236}">
                <a16:creationId xmlns:a16="http://schemas.microsoft.com/office/drawing/2014/main" id="{50CFF069-6BAA-4E16-8A8D-63E0DBF08CB6}"/>
              </a:ext>
            </a:extLst>
          </p:cNvPr>
          <p:cNvSpPr>
            <a:spLocks noGrp="1"/>
          </p:cNvSpPr>
          <p:nvPr>
            <p:ph type="title"/>
          </p:nvPr>
        </p:nvSpPr>
        <p:spPr>
          <a:xfrm>
            <a:off x="7064082" y="642594"/>
            <a:ext cx="4472921" cy="1371600"/>
          </a:xfrm>
        </p:spPr>
        <p:txBody>
          <a:bodyPr>
            <a:normAutofit/>
          </a:bodyPr>
          <a:lstStyle/>
          <a:p>
            <a:r>
              <a:rPr lang="uk-UA" sz="4000" b="1">
                <a:ea typeface="+mj-lt"/>
                <a:cs typeface="+mj-lt"/>
              </a:rPr>
              <a:t>Епідеміологія</a:t>
            </a:r>
            <a:endParaRPr lang="uk-UA" sz="4000" b="1"/>
          </a:p>
        </p:txBody>
      </p:sp>
      <p:sp>
        <p:nvSpPr>
          <p:cNvPr id="3" name="Місце для вмісту 2">
            <a:extLst>
              <a:ext uri="{FF2B5EF4-FFF2-40B4-BE49-F238E27FC236}">
                <a16:creationId xmlns:a16="http://schemas.microsoft.com/office/drawing/2014/main" id="{6D168590-2B21-406E-8E22-4B69DA8077D0}"/>
              </a:ext>
            </a:extLst>
          </p:cNvPr>
          <p:cNvSpPr>
            <a:spLocks noGrp="1"/>
          </p:cNvSpPr>
          <p:nvPr>
            <p:ph idx="1"/>
          </p:nvPr>
        </p:nvSpPr>
        <p:spPr>
          <a:xfrm>
            <a:off x="7064082" y="741680"/>
            <a:ext cx="4472922" cy="5293360"/>
          </a:xfrm>
        </p:spPr>
        <p:txBody>
          <a:bodyPr vert="horz" lIns="91440" tIns="45720" rIns="91440" bIns="45720" rtlCol="0" anchor="t">
            <a:normAutofit/>
          </a:bodyPr>
          <a:lstStyle/>
          <a:p>
            <a:pPr marL="0" indent="0">
              <a:buNone/>
            </a:pPr>
            <a:r>
              <a:rPr lang="uk-UA" sz="2200" dirty="0">
                <a:ea typeface="+mn-lt"/>
                <a:cs typeface="+mn-lt"/>
              </a:rPr>
              <a:t>Людина заражається в природних вогнищах хвороби </a:t>
            </a:r>
            <a:r>
              <a:rPr lang="uk-UA" sz="2200" dirty="0" err="1">
                <a:ea typeface="+mn-lt"/>
                <a:cs typeface="+mn-lt"/>
              </a:rPr>
              <a:t>Лайма</a:t>
            </a:r>
            <a:r>
              <a:rPr lang="uk-UA" sz="2200" dirty="0">
                <a:ea typeface="+mn-lt"/>
                <a:cs typeface="+mn-lt"/>
              </a:rPr>
              <a:t>. Передача інфекції здійснюється трансмісивним шляхом при укусі кліща ,хоча не виключається можливість інфікування і при попаданні фекалій кліща на шкіру, з подальшим їх втиранням при </a:t>
            </a:r>
            <a:r>
              <a:rPr lang="uk-UA" sz="2200" dirty="0" err="1">
                <a:ea typeface="+mn-lt"/>
                <a:cs typeface="+mn-lt"/>
              </a:rPr>
              <a:t>расчесам</a:t>
            </a:r>
            <a:r>
              <a:rPr lang="uk-UA" sz="2200" dirty="0">
                <a:ea typeface="+mn-lt"/>
                <a:cs typeface="+mn-lt"/>
              </a:rPr>
              <a:t> .У разі розриву кліща, при неправильному видаленні, збудник може потрапити в рану.</a:t>
            </a:r>
            <a:endParaRPr lang="uk-UA" sz="2200" dirty="0"/>
          </a:p>
        </p:txBody>
      </p:sp>
    </p:spTree>
    <p:extLst>
      <p:ext uri="{BB962C8B-B14F-4D97-AF65-F5344CB8AC3E}">
        <p14:creationId xmlns:p14="http://schemas.microsoft.com/office/powerpoint/2010/main" val="3233962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A2FB570-94D3-4316-AFE0-FBC2B247EBD6}"/>
              </a:ext>
            </a:extLst>
          </p:cNvPr>
          <p:cNvSpPr>
            <a:spLocks noGrp="1"/>
          </p:cNvSpPr>
          <p:nvPr>
            <p:ph idx="1"/>
          </p:nvPr>
        </p:nvSpPr>
        <p:spPr>
          <a:xfrm>
            <a:off x="5095240" y="412601"/>
            <a:ext cx="6281928" cy="5057437"/>
          </a:xfrm>
        </p:spPr>
        <p:txBody>
          <a:bodyPr vert="horz" lIns="91440" tIns="45720" rIns="91440" bIns="45720" rtlCol="0" anchor="t">
            <a:noAutofit/>
          </a:bodyPr>
          <a:lstStyle/>
          <a:p>
            <a:pPr marL="0" indent="0">
              <a:lnSpc>
                <a:spcPct val="90000"/>
              </a:lnSpc>
              <a:buNone/>
            </a:pPr>
            <a:r>
              <a:rPr lang="uk-UA" sz="2200" dirty="0">
                <a:ea typeface="+mn-lt"/>
                <a:cs typeface="+mn-lt"/>
              </a:rPr>
              <a:t>Захворювання Хвороба </a:t>
            </a:r>
            <a:r>
              <a:rPr lang="uk-UA" sz="2200" dirty="0" err="1">
                <a:ea typeface="+mn-lt"/>
                <a:cs typeface="+mn-lt"/>
              </a:rPr>
              <a:t>Лайма</a:t>
            </a:r>
            <a:r>
              <a:rPr lang="uk-UA" sz="2200" dirty="0">
                <a:ea typeface="+mn-lt"/>
                <a:cs typeface="+mn-lt"/>
              </a:rPr>
              <a:t> поділяється на три стадії: </a:t>
            </a:r>
            <a:endParaRPr lang="uk-UA" sz="2200" dirty="0"/>
          </a:p>
          <a:p>
            <a:pPr marL="0" indent="0">
              <a:lnSpc>
                <a:spcPct val="90000"/>
              </a:lnSpc>
              <a:buClr>
                <a:srgbClr val="262626"/>
              </a:buClr>
              <a:buNone/>
            </a:pPr>
            <a:r>
              <a:rPr lang="uk-UA" sz="2200" dirty="0">
                <a:ea typeface="+mn-lt"/>
                <a:cs typeface="+mn-lt"/>
              </a:rPr>
              <a:t>1. Стадія локальної інфекції - патологічний процес розвивається в місці проникнення збудника. Характерними є шкірні прояви (зокрема мігруюча еритема). Починається в терміни від 2 до 30 днів після присмоктування кліща. Відбувається розмноження збудника. На місці укусу кліща виникає почервоніння. Загалом, діаметр еритеми збільшується поступово, а в центрі шкіра бліднішає. Такий висип є </a:t>
            </a:r>
            <a:r>
              <a:rPr lang="uk-UA" sz="2200" dirty="0" err="1">
                <a:ea typeface="+mn-lt"/>
                <a:cs typeface="+mn-lt"/>
              </a:rPr>
              <a:t>патогномонічною</a:t>
            </a:r>
            <a:r>
              <a:rPr lang="uk-UA" sz="2200" dirty="0">
                <a:ea typeface="+mn-lt"/>
                <a:cs typeface="+mn-lt"/>
              </a:rPr>
              <a:t> ознакою хвороби </a:t>
            </a:r>
            <a:r>
              <a:rPr lang="uk-UA" sz="2200" dirty="0" err="1">
                <a:ea typeface="+mn-lt"/>
                <a:cs typeface="+mn-lt"/>
              </a:rPr>
              <a:t>Лайма</a:t>
            </a:r>
            <a:r>
              <a:rPr lang="uk-UA" sz="2200" dirty="0">
                <a:ea typeface="+mn-lt"/>
                <a:cs typeface="+mn-lt"/>
              </a:rPr>
              <a:t>. Тим не менш, він відсутній у 30 % хворих. Інші симптоми включають гарячку, кон'юнктивіт, головний біль, міальгії та артралгії. Швидка і повноцінна терапія особливо важлива на цій стадії захворювання. Чим раніше розпочато лікування захворювання, тим легше запобігти його </a:t>
            </a:r>
            <a:r>
              <a:rPr lang="uk-UA" sz="2200" dirty="0" err="1">
                <a:ea typeface="+mn-lt"/>
                <a:cs typeface="+mn-lt"/>
              </a:rPr>
              <a:t>хронізації</a:t>
            </a:r>
            <a:r>
              <a:rPr lang="uk-UA" sz="2200" dirty="0">
                <a:ea typeface="+mn-lt"/>
                <a:cs typeface="+mn-lt"/>
              </a:rPr>
              <a:t>.</a:t>
            </a:r>
            <a:endParaRPr lang="uk-UA" sz="2200" dirty="0"/>
          </a:p>
          <a:p>
            <a:pPr>
              <a:lnSpc>
                <a:spcPct val="90000"/>
              </a:lnSpc>
              <a:buClr>
                <a:srgbClr val="262626"/>
              </a:buClr>
            </a:pPr>
            <a:endParaRPr lang="uk-UA" dirty="0"/>
          </a:p>
        </p:txBody>
      </p:sp>
      <p:pic>
        <p:nvPicPr>
          <p:cNvPr id="4" name="Рисунок 4" descr="Зображення, що містить особа, закрити&#10;&#10;Опис створено автоматично">
            <a:extLst>
              <a:ext uri="{FF2B5EF4-FFF2-40B4-BE49-F238E27FC236}">
                <a16:creationId xmlns:a16="http://schemas.microsoft.com/office/drawing/2014/main" id="{B4E5D1BC-88DA-42E4-9CB1-F7AAF0537884}"/>
              </a:ext>
            </a:extLst>
          </p:cNvPr>
          <p:cNvPicPr>
            <a:picLocks noChangeAspect="1"/>
          </p:cNvPicPr>
          <p:nvPr/>
        </p:nvPicPr>
        <p:blipFill rotWithShape="1">
          <a:blip r:embed="rId2"/>
          <a:srcRect l="24337" r="8173" b="-2"/>
          <a:stretch/>
        </p:blipFill>
        <p:spPr>
          <a:xfrm>
            <a:off x="420571" y="237743"/>
            <a:ext cx="4124416" cy="6382512"/>
          </a:xfrm>
          <a:prstGeom prst="rect">
            <a:avLst/>
          </a:prstGeom>
        </p:spPr>
      </p:pic>
    </p:spTree>
    <p:extLst>
      <p:ext uri="{BB962C8B-B14F-4D97-AF65-F5344CB8AC3E}">
        <p14:creationId xmlns:p14="http://schemas.microsoft.com/office/powerpoint/2010/main" val="452075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Зображення, що містить татуювання&#10;&#10;Опис створено автоматично">
            <a:extLst>
              <a:ext uri="{FF2B5EF4-FFF2-40B4-BE49-F238E27FC236}">
                <a16:creationId xmlns:a16="http://schemas.microsoft.com/office/drawing/2014/main" id="{6E97D167-010E-4852-AD62-1555AD3EDC73}"/>
              </a:ext>
            </a:extLst>
          </p:cNvPr>
          <p:cNvPicPr>
            <a:picLocks noChangeAspect="1"/>
          </p:cNvPicPr>
          <p:nvPr/>
        </p:nvPicPr>
        <p:blipFill rotWithShape="1">
          <a:blip r:embed="rId2"/>
          <a:srcRect l="7123" r="-3" b="-3"/>
          <a:stretch/>
        </p:blipFill>
        <p:spPr>
          <a:xfrm>
            <a:off x="20" y="10"/>
            <a:ext cx="5663460" cy="3428990"/>
          </a:xfrm>
          <a:prstGeom prst="rect">
            <a:avLst/>
          </a:prstGeom>
        </p:spPr>
      </p:pic>
      <p:pic>
        <p:nvPicPr>
          <p:cNvPr id="5" name="Рисунок 5">
            <a:extLst>
              <a:ext uri="{FF2B5EF4-FFF2-40B4-BE49-F238E27FC236}">
                <a16:creationId xmlns:a16="http://schemas.microsoft.com/office/drawing/2014/main" id="{D6A28AC3-67AA-4158-AACD-B5015EFCECE6}"/>
              </a:ext>
            </a:extLst>
          </p:cNvPr>
          <p:cNvPicPr>
            <a:picLocks noChangeAspect="1"/>
          </p:cNvPicPr>
          <p:nvPr/>
        </p:nvPicPr>
        <p:blipFill rotWithShape="1">
          <a:blip r:embed="rId3"/>
          <a:srcRect t="10365" r="2" b="1224"/>
          <a:stretch/>
        </p:blipFill>
        <p:spPr>
          <a:xfrm>
            <a:off x="20" y="3429000"/>
            <a:ext cx="5663460" cy="3429000"/>
          </a:xfrm>
          <a:prstGeom prst="rect">
            <a:avLst/>
          </a:prstGeom>
        </p:spPr>
      </p:pic>
      <p:sp>
        <p:nvSpPr>
          <p:cNvPr id="3" name="Місце для вмісту 2">
            <a:extLst>
              <a:ext uri="{FF2B5EF4-FFF2-40B4-BE49-F238E27FC236}">
                <a16:creationId xmlns:a16="http://schemas.microsoft.com/office/drawing/2014/main" id="{9947AB7A-D858-4A08-8CDC-29ED19CB99EB}"/>
              </a:ext>
            </a:extLst>
          </p:cNvPr>
          <p:cNvSpPr>
            <a:spLocks noGrp="1"/>
          </p:cNvSpPr>
          <p:nvPr>
            <p:ph idx="1"/>
          </p:nvPr>
        </p:nvSpPr>
        <p:spPr>
          <a:xfrm>
            <a:off x="6242620" y="138790"/>
            <a:ext cx="5245269" cy="5398410"/>
          </a:xfrm>
        </p:spPr>
        <p:txBody>
          <a:bodyPr vert="horz" lIns="91440" tIns="45720" rIns="91440" bIns="45720" rtlCol="0" anchor="t">
            <a:noAutofit/>
          </a:bodyPr>
          <a:lstStyle/>
          <a:p>
            <a:pPr marL="0" indent="0">
              <a:buNone/>
            </a:pPr>
            <a:r>
              <a:rPr lang="uk-UA" dirty="0">
                <a:ea typeface="+mn-lt"/>
                <a:cs typeface="+mn-lt"/>
              </a:rPr>
              <a:t>Стадія дисемінації - збудник поширюється від місця первинного проникнення. Розвивається в середньому через 1–3 місяці від появи мігруючої еритеми. В паренхіматозних органах, суглобах, лімфатичних вузлах відбувається розмноження і поширення мікробів. Частина мікроорганізмів гине, що зумовлює посилення інтоксикаційного синдрому. Генералізація інфекційного процесу сприяє мобілізації гуморальних і клітинних факторів імунітету. </a:t>
            </a:r>
            <a:r>
              <a:rPr lang="uk-UA" dirty="0" err="1">
                <a:ea typeface="+mn-lt"/>
                <a:cs typeface="+mn-lt"/>
              </a:rPr>
              <a:t>Протибореліозні</a:t>
            </a:r>
            <a:r>
              <a:rPr lang="uk-UA" dirty="0">
                <a:ea typeface="+mn-lt"/>
                <a:cs typeface="+mn-lt"/>
              </a:rPr>
              <a:t> антитіла </a:t>
            </a:r>
            <a:r>
              <a:rPr lang="uk-UA" dirty="0" err="1">
                <a:ea typeface="+mn-lt"/>
                <a:cs typeface="+mn-lt"/>
              </a:rPr>
              <a:t>IgM</a:t>
            </a:r>
            <a:r>
              <a:rPr lang="uk-UA" dirty="0">
                <a:ea typeface="+mn-lt"/>
                <a:cs typeface="+mn-lt"/>
              </a:rPr>
              <a:t> за допомогою сучасних чутливих тестів можна виявити з 2–3 тижня хвороби, а свого максимуму вони сягають на 4–6 тиждень. </a:t>
            </a:r>
            <a:r>
              <a:rPr lang="uk-UA" dirty="0" err="1">
                <a:ea typeface="+mn-lt"/>
                <a:cs typeface="+mn-lt"/>
              </a:rPr>
              <a:t>Протибореліозні</a:t>
            </a:r>
            <a:r>
              <a:rPr lang="uk-UA" dirty="0">
                <a:ea typeface="+mn-lt"/>
                <a:cs typeface="+mn-lt"/>
              </a:rPr>
              <a:t> </a:t>
            </a:r>
            <a:r>
              <a:rPr lang="uk-UA" dirty="0" err="1">
                <a:ea typeface="+mn-lt"/>
                <a:cs typeface="+mn-lt"/>
              </a:rPr>
              <a:t>IgG</a:t>
            </a:r>
            <a:r>
              <a:rPr lang="uk-UA" dirty="0">
                <a:ea typeface="+mn-lt"/>
                <a:cs typeface="+mn-lt"/>
              </a:rPr>
              <a:t> у діагностичних титрах удається виявляти з 6-го тижня хвороби.</a:t>
            </a:r>
            <a:endParaRPr lang="uk-UA" dirty="0"/>
          </a:p>
        </p:txBody>
      </p:sp>
    </p:spTree>
    <p:extLst>
      <p:ext uri="{BB962C8B-B14F-4D97-AF65-F5344CB8AC3E}">
        <p14:creationId xmlns:p14="http://schemas.microsoft.com/office/powerpoint/2010/main" val="67314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81A95A7-00A1-4EF9-AB5E-46001957C2C3}"/>
              </a:ext>
            </a:extLst>
          </p:cNvPr>
          <p:cNvSpPr>
            <a:spLocks noGrp="1"/>
          </p:cNvSpPr>
          <p:nvPr>
            <p:ph idx="1"/>
          </p:nvPr>
        </p:nvSpPr>
        <p:spPr>
          <a:xfrm>
            <a:off x="5506720" y="104093"/>
            <a:ext cx="6485467" cy="5412787"/>
          </a:xfrm>
        </p:spPr>
        <p:txBody>
          <a:bodyPr vert="horz" lIns="91440" tIns="45720" rIns="91440" bIns="45720" rtlCol="0" anchor="t">
            <a:noAutofit/>
          </a:bodyPr>
          <a:lstStyle/>
          <a:p>
            <a:pPr marL="0" indent="0">
              <a:buNone/>
            </a:pPr>
            <a:r>
              <a:rPr lang="uk-UA" dirty="0">
                <a:ea typeface="+mn-lt"/>
                <a:cs typeface="+mn-lt"/>
              </a:rPr>
              <a:t>Стадія </a:t>
            </a:r>
            <a:r>
              <a:rPr lang="uk-UA" dirty="0" err="1">
                <a:ea typeface="+mn-lt"/>
                <a:cs typeface="+mn-lt"/>
              </a:rPr>
              <a:t>персистуючої</a:t>
            </a:r>
            <a:r>
              <a:rPr lang="uk-UA" dirty="0">
                <a:ea typeface="+mn-lt"/>
                <a:cs typeface="+mn-lt"/>
              </a:rPr>
              <a:t> інфекції та автоімунних порушень - характеризується ураженнями переважно суглобів, серця та нервової системи, рідше шкіри, і може розвинутися через декілька місяців, а то й років після інфікування. У цю стадію індукція гуморальної імунної відповіді призводить до накопичення в тканинах різних органів і систем (шкірі, синовіальній оболонці суглобів, нервовій тканині, міокарді) специфічних імунних комплексів, у склад яких входять антигени </a:t>
            </a:r>
            <a:r>
              <a:rPr lang="uk-UA" dirty="0" err="1">
                <a:ea typeface="+mn-lt"/>
                <a:cs typeface="+mn-lt"/>
              </a:rPr>
              <a:t>борелій</a:t>
            </a:r>
            <a:r>
              <a:rPr lang="uk-UA" dirty="0">
                <a:ea typeface="+mn-lt"/>
                <a:cs typeface="+mn-lt"/>
              </a:rPr>
              <a:t>. Імунні комплекси сприяють активній міграції </a:t>
            </a:r>
            <a:r>
              <a:rPr lang="uk-UA" dirty="0" err="1">
                <a:ea typeface="+mn-lt"/>
                <a:cs typeface="+mn-lt"/>
              </a:rPr>
              <a:t>нейтрофільних</a:t>
            </a:r>
            <a:r>
              <a:rPr lang="uk-UA" dirty="0">
                <a:ea typeface="+mn-lt"/>
                <a:cs typeface="+mn-lt"/>
              </a:rPr>
              <a:t> лейкоцитів, що виробляють різні медіатори запалення та інші біологічно активні речовини. </a:t>
            </a:r>
            <a:r>
              <a:rPr lang="uk-UA" dirty="0" err="1">
                <a:ea typeface="+mn-lt"/>
                <a:cs typeface="+mn-lt"/>
              </a:rPr>
              <a:t>Борелії</a:t>
            </a:r>
            <a:r>
              <a:rPr lang="uk-UA" dirty="0">
                <a:ea typeface="+mn-lt"/>
                <a:cs typeface="+mn-lt"/>
              </a:rPr>
              <a:t> та їхні антигени при тривалій </a:t>
            </a:r>
            <a:r>
              <a:rPr lang="uk-UA" dirty="0" err="1">
                <a:ea typeface="+mn-lt"/>
                <a:cs typeface="+mn-lt"/>
              </a:rPr>
              <a:t>персистенції</a:t>
            </a:r>
            <a:r>
              <a:rPr lang="uk-UA" dirty="0">
                <a:ea typeface="+mn-lt"/>
                <a:cs typeface="+mn-lt"/>
              </a:rPr>
              <a:t> здатні індукувати автоімунні та інші </a:t>
            </a:r>
            <a:r>
              <a:rPr lang="uk-UA" dirty="0" err="1">
                <a:ea typeface="+mn-lt"/>
                <a:cs typeface="+mn-lt"/>
              </a:rPr>
              <a:t>імунопатологічні</a:t>
            </a:r>
            <a:r>
              <a:rPr lang="uk-UA" dirty="0">
                <a:ea typeface="+mn-lt"/>
                <a:cs typeface="+mn-lt"/>
              </a:rPr>
              <a:t> процеси, що створює умови для прогресування органних уражень і </a:t>
            </a:r>
            <a:r>
              <a:rPr lang="uk-UA" dirty="0" err="1">
                <a:ea typeface="+mn-lt"/>
                <a:cs typeface="+mn-lt"/>
              </a:rPr>
              <a:t>хронізації</a:t>
            </a:r>
            <a:r>
              <a:rPr lang="uk-UA" dirty="0">
                <a:ea typeface="+mn-lt"/>
                <a:cs typeface="+mn-lt"/>
              </a:rPr>
              <a:t> хвороби.</a:t>
            </a:r>
            <a:endParaRPr lang="uk-UA" dirty="0"/>
          </a:p>
        </p:txBody>
      </p:sp>
      <p:pic>
        <p:nvPicPr>
          <p:cNvPr id="4" name="Рисунок 4" descr="Зображення, що містить татуювання, смузі, розмитий&#10;&#10;Опис створено автоматично">
            <a:extLst>
              <a:ext uri="{FF2B5EF4-FFF2-40B4-BE49-F238E27FC236}">
                <a16:creationId xmlns:a16="http://schemas.microsoft.com/office/drawing/2014/main" id="{7CB97141-A510-4CC1-91F7-09D284DD57A9}"/>
              </a:ext>
            </a:extLst>
          </p:cNvPr>
          <p:cNvPicPr>
            <a:picLocks noChangeAspect="1"/>
          </p:cNvPicPr>
          <p:nvPr/>
        </p:nvPicPr>
        <p:blipFill rotWithShape="1">
          <a:blip r:embed="rId2"/>
          <a:srcRect l="17108" r="24481" b="2"/>
          <a:stretch/>
        </p:blipFill>
        <p:spPr>
          <a:xfrm>
            <a:off x="613931" y="996346"/>
            <a:ext cx="4100309" cy="4920879"/>
          </a:xfrm>
          <a:prstGeom prst="rect">
            <a:avLst/>
          </a:prstGeom>
        </p:spPr>
      </p:pic>
    </p:spTree>
    <p:extLst>
      <p:ext uri="{BB962C8B-B14F-4D97-AF65-F5344CB8AC3E}">
        <p14:creationId xmlns:p14="http://schemas.microsoft.com/office/powerpoint/2010/main" val="1805185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CB174B-1C81-702F-8484-233B182AAA66}"/>
              </a:ext>
            </a:extLst>
          </p:cNvPr>
          <p:cNvSpPr txBox="1">
            <a:spLocks/>
          </p:cNvSpPr>
          <p:nvPr/>
        </p:nvSpPr>
        <p:spPr>
          <a:xfrm>
            <a:off x="3859539" y="317474"/>
            <a:ext cx="4472921" cy="1371600"/>
          </a:xfrm>
          <a:prstGeom prst="rect">
            <a:avLst/>
          </a:prstGeom>
        </p:spPr>
        <p:txBody>
          <a:bodyPr>
            <a:normAutofit/>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r>
              <a:rPr lang="uk-UA" sz="2500" b="1">
                <a:solidFill>
                  <a:srgbClr val="FF0000"/>
                </a:solidFill>
                <a:ea typeface="+mj-lt"/>
                <a:cs typeface="+mj-lt"/>
              </a:rPr>
              <a:t>Особливості видалення кліща</a:t>
            </a:r>
            <a:endParaRPr lang="uk-UA" sz="2500" b="1" dirty="0">
              <a:solidFill>
                <a:srgbClr val="FF0000"/>
              </a:solidFill>
            </a:endParaRPr>
          </a:p>
        </p:txBody>
      </p:sp>
      <p:sp>
        <p:nvSpPr>
          <p:cNvPr id="3" name="Місце для вмісту 2">
            <a:extLst>
              <a:ext uri="{FF2B5EF4-FFF2-40B4-BE49-F238E27FC236}">
                <a16:creationId xmlns:a16="http://schemas.microsoft.com/office/drawing/2014/main" id="{4B0DA7AF-4EDB-B731-9E44-AB3F03B68577}"/>
              </a:ext>
            </a:extLst>
          </p:cNvPr>
          <p:cNvSpPr txBox="1">
            <a:spLocks/>
          </p:cNvSpPr>
          <p:nvPr/>
        </p:nvSpPr>
        <p:spPr>
          <a:xfrm>
            <a:off x="500722" y="655152"/>
            <a:ext cx="11376318" cy="3931920"/>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marL="0" indent="0">
              <a:buFont typeface="Wingdings" panose="05000000000000000000" pitchFamily="2" charset="2"/>
              <a:buNone/>
            </a:pPr>
            <a:r>
              <a:rPr lang="uk-UA" sz="2200" dirty="0">
                <a:ea typeface="+mn-lt"/>
                <a:cs typeface="+mn-lt"/>
              </a:rPr>
              <a:t>1.Кліщ витягуйте за допомогою пінцета. Обережно обхопивши його якнайближче до хоботка; </a:t>
            </a:r>
          </a:p>
          <a:p>
            <a:pPr marL="0" indent="0">
              <a:buFont typeface="Wingdings" panose="05000000000000000000" pitchFamily="2" charset="2"/>
              <a:buNone/>
            </a:pPr>
            <a:r>
              <a:rPr lang="uk-UA" sz="2200" dirty="0">
                <a:ea typeface="+mn-lt"/>
                <a:cs typeface="+mn-lt"/>
              </a:rPr>
              <a:t>2. Витягніть кліща акуратно підтягуючи і обертаючи навколо осі у зручну сторону(1-3 оберти); </a:t>
            </a:r>
          </a:p>
          <a:p>
            <a:pPr marL="0" indent="0">
              <a:buFont typeface="Wingdings" panose="05000000000000000000" pitchFamily="2" charset="2"/>
              <a:buNone/>
            </a:pPr>
            <a:r>
              <a:rPr lang="uk-UA" sz="2200" dirty="0">
                <a:ea typeface="+mn-lt"/>
                <a:cs typeface="+mn-lt"/>
              </a:rPr>
              <a:t>3. Збережіть кліща для аналізу, а рану продезінфікуйте розчином йоду чи спирту.</a:t>
            </a:r>
            <a:endParaRPr lang="uk-UA" sz="2200" dirty="0"/>
          </a:p>
        </p:txBody>
      </p:sp>
      <p:pic>
        <p:nvPicPr>
          <p:cNvPr id="4" name="Рисунок 4" descr="Зображення, що містить текст&#10;&#10;Опис створено автоматично">
            <a:extLst>
              <a:ext uri="{FF2B5EF4-FFF2-40B4-BE49-F238E27FC236}">
                <a16:creationId xmlns:a16="http://schemas.microsoft.com/office/drawing/2014/main" id="{A0F08CD7-52C6-61FE-D333-08529D7A82F4}"/>
              </a:ext>
            </a:extLst>
          </p:cNvPr>
          <p:cNvPicPr>
            <a:picLocks noChangeAspect="1"/>
          </p:cNvPicPr>
          <p:nvPr/>
        </p:nvPicPr>
        <p:blipFill>
          <a:blip r:embed="rId2"/>
          <a:stretch>
            <a:fillRect/>
          </a:stretch>
        </p:blipFill>
        <p:spPr>
          <a:xfrm>
            <a:off x="0" y="3553149"/>
            <a:ext cx="11972913" cy="2725731"/>
          </a:xfrm>
          <a:prstGeom prst="rect">
            <a:avLst/>
          </a:prstGeom>
        </p:spPr>
      </p:pic>
    </p:spTree>
    <p:extLst>
      <p:ext uri="{BB962C8B-B14F-4D97-AF65-F5344CB8AC3E}">
        <p14:creationId xmlns:p14="http://schemas.microsoft.com/office/powerpoint/2010/main" val="2512687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3513" y="287741"/>
            <a:ext cx="8911687" cy="1280890"/>
          </a:xfrm>
        </p:spPr>
        <p:txBody>
          <a:bodyPr/>
          <a:lstStyle/>
          <a:p>
            <a:pPr algn="ctr"/>
            <a:r>
              <a:rPr lang="uk-UA" b="1" dirty="0">
                <a:solidFill>
                  <a:srgbClr val="FF0000"/>
                </a:solidFill>
              </a:rPr>
              <a:t>Переохолодження</a:t>
            </a:r>
            <a:endParaRPr lang="ru-RU" b="1" dirty="0">
              <a:solidFill>
                <a:srgbClr val="FF0000"/>
              </a:solidFill>
            </a:endParaRPr>
          </a:p>
        </p:txBody>
      </p:sp>
      <p:sp>
        <p:nvSpPr>
          <p:cNvPr id="3" name="Объект 2"/>
          <p:cNvSpPr>
            <a:spLocks noGrp="1"/>
          </p:cNvSpPr>
          <p:nvPr>
            <p:ph idx="1"/>
          </p:nvPr>
        </p:nvSpPr>
        <p:spPr>
          <a:xfrm>
            <a:off x="1148080" y="511355"/>
            <a:ext cx="10386695" cy="5784669"/>
          </a:xfrm>
        </p:spPr>
        <p:txBody>
          <a:bodyPr>
            <a:normAutofit/>
          </a:bodyPr>
          <a:lstStyle/>
          <a:p>
            <a:r>
              <a:rPr lang="ru-RU" sz="2400" dirty="0" err="1"/>
              <a:t>Випадкова</a:t>
            </a:r>
            <a:r>
              <a:rPr lang="ru-RU" sz="2400" dirty="0"/>
              <a:t> </a:t>
            </a:r>
            <a:r>
              <a:rPr lang="ru-RU" sz="2400" dirty="0" err="1"/>
              <a:t>гіпотермія</a:t>
            </a:r>
            <a:r>
              <a:rPr lang="ru-RU" sz="2400" dirty="0"/>
              <a:t> (</a:t>
            </a:r>
            <a:r>
              <a:rPr lang="ru-RU" sz="2400" dirty="0" err="1"/>
              <a:t>переохолодження</a:t>
            </a:r>
            <a:r>
              <a:rPr lang="ru-RU" sz="2400" dirty="0"/>
              <a:t>) </a:t>
            </a:r>
            <a:r>
              <a:rPr lang="ru-RU" sz="2400" dirty="0" err="1"/>
              <a:t>визначається</a:t>
            </a:r>
            <a:r>
              <a:rPr lang="ru-RU" sz="2400" dirty="0"/>
              <a:t> як </a:t>
            </a:r>
            <a:r>
              <a:rPr lang="ru-RU" sz="2400" dirty="0" err="1"/>
              <a:t>ненавмисне</a:t>
            </a:r>
            <a:r>
              <a:rPr lang="ru-RU" sz="2400" dirty="0"/>
              <a:t> </a:t>
            </a:r>
            <a:r>
              <a:rPr lang="ru-RU" sz="2400" dirty="0" err="1"/>
              <a:t>зниження</a:t>
            </a:r>
            <a:r>
              <a:rPr lang="ru-RU" sz="2400" dirty="0"/>
              <a:t> </a:t>
            </a:r>
            <a:r>
              <a:rPr lang="ru-RU" sz="2400" dirty="0" err="1"/>
              <a:t>температури</a:t>
            </a:r>
            <a:r>
              <a:rPr lang="ru-RU" sz="2400" dirty="0"/>
              <a:t> </a:t>
            </a:r>
            <a:r>
              <a:rPr lang="ru-RU" sz="2400" dirty="0" err="1"/>
              <a:t>тіла</a:t>
            </a:r>
            <a:r>
              <a:rPr lang="ru-RU" sz="2400" dirty="0"/>
              <a:t> до 35°</a:t>
            </a:r>
            <a:r>
              <a:rPr lang="de-DE" sz="2400" dirty="0"/>
              <a:t>C </a:t>
            </a:r>
            <a:r>
              <a:rPr lang="ru-RU" sz="2400" dirty="0" err="1"/>
              <a:t>або</a:t>
            </a:r>
            <a:r>
              <a:rPr lang="ru-RU" sz="2400" dirty="0"/>
              <a:t> </a:t>
            </a:r>
            <a:r>
              <a:rPr lang="ru-RU" sz="2400" dirty="0" err="1"/>
              <a:t>нижче</a:t>
            </a:r>
            <a:r>
              <a:rPr lang="ru-RU" sz="2400" dirty="0"/>
              <a:t>. </a:t>
            </a:r>
            <a:r>
              <a:rPr lang="ru-RU" sz="2400" dirty="0" err="1"/>
              <a:t>Випадкові</a:t>
            </a:r>
            <a:r>
              <a:rPr lang="ru-RU" sz="2400" dirty="0"/>
              <a:t> </a:t>
            </a:r>
            <a:r>
              <a:rPr lang="ru-RU" sz="2400" dirty="0" err="1"/>
              <a:t>переохолодження</a:t>
            </a:r>
            <a:r>
              <a:rPr lang="ru-RU" sz="2400" dirty="0"/>
              <a:t> </a:t>
            </a:r>
            <a:r>
              <a:rPr lang="ru-RU" sz="2400" dirty="0" err="1"/>
              <a:t>внаслідок</a:t>
            </a:r>
            <a:r>
              <a:rPr lang="ru-RU" sz="2400" dirty="0"/>
              <a:t> </a:t>
            </a:r>
            <a:r>
              <a:rPr lang="ru-RU" sz="2400" dirty="0" err="1"/>
              <a:t>впливу</a:t>
            </a:r>
            <a:r>
              <a:rPr lang="ru-RU" sz="2400" dirty="0"/>
              <a:t> </a:t>
            </a:r>
            <a:r>
              <a:rPr lang="ru-RU" sz="2400" dirty="0" err="1"/>
              <a:t>факторів</a:t>
            </a:r>
            <a:r>
              <a:rPr lang="ru-RU" sz="2400" dirty="0"/>
              <a:t> </a:t>
            </a:r>
            <a:r>
              <a:rPr lang="ru-RU" sz="2400" dirty="0" err="1"/>
              <a:t>навколишнього</a:t>
            </a:r>
            <a:r>
              <a:rPr lang="ru-RU" sz="2400" dirty="0"/>
              <a:t> </a:t>
            </a:r>
            <a:r>
              <a:rPr lang="ru-RU" sz="2400" dirty="0" err="1"/>
              <a:t>середовища</a:t>
            </a:r>
            <a:r>
              <a:rPr lang="ru-RU" sz="2400" dirty="0"/>
              <a:t> </a:t>
            </a:r>
            <a:r>
              <a:rPr lang="ru-RU" sz="2400" dirty="0" err="1"/>
              <a:t>можуть</a:t>
            </a:r>
            <a:r>
              <a:rPr lang="ru-RU" sz="2400" dirty="0"/>
              <a:t> </a:t>
            </a:r>
            <a:r>
              <a:rPr lang="ru-RU" sz="2400" dirty="0" err="1"/>
              <a:t>виникати</a:t>
            </a:r>
            <a:r>
              <a:rPr lang="ru-RU" sz="2400" dirty="0"/>
              <a:t> в будь-</a:t>
            </a:r>
            <a:r>
              <a:rPr lang="ru-RU" sz="2400" dirty="0" err="1"/>
              <a:t>який</a:t>
            </a:r>
            <a:r>
              <a:rPr lang="ru-RU" sz="2400" dirty="0"/>
              <a:t> сезон і в </a:t>
            </a:r>
            <a:r>
              <a:rPr lang="ru-RU" sz="2400" dirty="0" err="1"/>
              <a:t>більшості</a:t>
            </a:r>
            <a:r>
              <a:rPr lang="ru-RU" sz="2400" dirty="0"/>
              <a:t> </a:t>
            </a:r>
            <a:r>
              <a:rPr lang="ru-RU" sz="2400" dirty="0" err="1"/>
              <a:t>країн</a:t>
            </a:r>
            <a:r>
              <a:rPr lang="ru-RU" sz="2400" dirty="0"/>
              <a:t>, при </a:t>
            </a:r>
            <a:r>
              <a:rPr lang="ru-RU" sz="2400" dirty="0" err="1"/>
              <a:t>цьому</a:t>
            </a:r>
            <a:r>
              <a:rPr lang="ru-RU" sz="2400" dirty="0"/>
              <a:t> </a:t>
            </a:r>
            <a:r>
              <a:rPr lang="ru-RU" sz="2400" dirty="0" err="1"/>
              <a:t>найбільший</a:t>
            </a:r>
            <a:r>
              <a:rPr lang="ru-RU" sz="2400" dirty="0"/>
              <a:t> </a:t>
            </a:r>
            <a:r>
              <a:rPr lang="ru-RU" sz="2400" dirty="0" err="1"/>
              <a:t>ризик</a:t>
            </a:r>
            <a:r>
              <a:rPr lang="ru-RU" sz="2400" dirty="0"/>
              <a:t> у </a:t>
            </a:r>
            <a:r>
              <a:rPr lang="ru-RU" sz="2400" dirty="0" err="1"/>
              <a:t>країнах</a:t>
            </a:r>
            <a:r>
              <a:rPr lang="ru-RU" sz="2400" dirty="0"/>
              <a:t> з </a:t>
            </a:r>
            <a:r>
              <a:rPr lang="ru-RU" sz="2400" dirty="0" err="1"/>
              <a:t>холодним</a:t>
            </a:r>
            <a:r>
              <a:rPr lang="ru-RU" sz="2400" dirty="0"/>
              <a:t> та </a:t>
            </a:r>
            <a:r>
              <a:rPr lang="ru-RU" sz="2400" dirty="0" err="1"/>
              <a:t>вологим</a:t>
            </a:r>
            <a:r>
              <a:rPr lang="ru-RU" sz="2400" dirty="0"/>
              <a:t> </a:t>
            </a:r>
            <a:r>
              <a:rPr lang="ru-RU" sz="2400" dirty="0" err="1"/>
              <a:t>кліматом</a:t>
            </a:r>
            <a:r>
              <a:rPr lang="ru-RU" sz="2400" dirty="0"/>
              <a:t>. </a:t>
            </a:r>
          </a:p>
        </p:txBody>
      </p:sp>
    </p:spTree>
    <p:extLst>
      <p:ext uri="{BB962C8B-B14F-4D97-AF65-F5344CB8AC3E}">
        <p14:creationId xmlns:p14="http://schemas.microsoft.com/office/powerpoint/2010/main" val="2148299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1908" y="-71124"/>
            <a:ext cx="8911687" cy="1280890"/>
          </a:xfrm>
        </p:spPr>
        <p:txBody>
          <a:bodyPr/>
          <a:lstStyle/>
          <a:p>
            <a:pPr algn="ctr"/>
            <a:r>
              <a:rPr lang="uk-UA" b="1" dirty="0">
                <a:solidFill>
                  <a:srgbClr val="FF0000"/>
                </a:solidFill>
              </a:rPr>
              <a:t>Патофізіологія</a:t>
            </a:r>
            <a:endParaRPr lang="ru-RU" b="1" dirty="0">
              <a:solidFill>
                <a:srgbClr val="FF0000"/>
              </a:solidFill>
            </a:endParaRPr>
          </a:p>
        </p:txBody>
      </p:sp>
      <p:sp>
        <p:nvSpPr>
          <p:cNvPr id="3" name="Объект 2"/>
          <p:cNvSpPr>
            <a:spLocks noGrp="1"/>
          </p:cNvSpPr>
          <p:nvPr>
            <p:ph idx="1"/>
          </p:nvPr>
        </p:nvSpPr>
        <p:spPr>
          <a:xfrm>
            <a:off x="753291" y="1005839"/>
            <a:ext cx="10685417" cy="5225143"/>
          </a:xfrm>
        </p:spPr>
        <p:txBody>
          <a:bodyPr>
            <a:normAutofit lnSpcReduction="10000"/>
          </a:bodyPr>
          <a:lstStyle/>
          <a:p>
            <a:r>
              <a:rPr lang="ru-RU" i="1" dirty="0" err="1"/>
              <a:t>Гіпотермія</a:t>
            </a:r>
            <a:r>
              <a:rPr lang="ru-RU" i="1" dirty="0"/>
              <a:t> </a:t>
            </a:r>
            <a:r>
              <a:rPr lang="ru-RU" dirty="0"/>
              <a:t>- результат </a:t>
            </a:r>
            <a:r>
              <a:rPr lang="ru-RU" dirty="0" err="1"/>
              <a:t>чистих</a:t>
            </a:r>
            <a:r>
              <a:rPr lang="ru-RU" dirty="0"/>
              <a:t> </a:t>
            </a:r>
            <a:r>
              <a:rPr lang="ru-RU" dirty="0" err="1"/>
              <a:t>втрат</a:t>
            </a:r>
            <a:r>
              <a:rPr lang="ru-RU" dirty="0"/>
              <a:t> </a:t>
            </a:r>
            <a:r>
              <a:rPr lang="ru-RU" dirty="0" err="1"/>
              <a:t>організмом</a:t>
            </a:r>
            <a:r>
              <a:rPr lang="ru-RU" dirty="0"/>
              <a:t> тепла. </a:t>
            </a:r>
            <a:r>
              <a:rPr lang="ru-RU" dirty="0" err="1"/>
              <a:t>Організм</a:t>
            </a:r>
            <a:r>
              <a:rPr lang="ru-RU" dirty="0"/>
              <a:t> </a:t>
            </a:r>
            <a:r>
              <a:rPr lang="ru-RU" dirty="0" err="1"/>
              <a:t>людини</a:t>
            </a:r>
            <a:r>
              <a:rPr lang="ru-RU" dirty="0"/>
              <a:t> </a:t>
            </a:r>
            <a:r>
              <a:rPr lang="ru-RU" dirty="0" err="1"/>
              <a:t>намагається</a:t>
            </a:r>
            <a:r>
              <a:rPr lang="ru-RU" dirty="0"/>
              <a:t> </a:t>
            </a:r>
            <a:r>
              <a:rPr lang="ru-RU" dirty="0" err="1"/>
              <a:t>підтримувати</a:t>
            </a:r>
            <a:r>
              <a:rPr lang="ru-RU" dirty="0"/>
              <a:t> температуру </a:t>
            </a:r>
            <a:r>
              <a:rPr lang="ru-RU" dirty="0" err="1"/>
              <a:t>тіла</a:t>
            </a:r>
            <a:r>
              <a:rPr lang="ru-RU" dirty="0"/>
              <a:t> на </a:t>
            </a:r>
            <a:r>
              <a:rPr lang="ru-RU" dirty="0" err="1"/>
              <a:t>рівні</a:t>
            </a:r>
            <a:r>
              <a:rPr lang="ru-RU" dirty="0"/>
              <a:t> 37°</a:t>
            </a:r>
            <a:r>
              <a:rPr lang="de-DE" dirty="0"/>
              <a:t>C </a:t>
            </a:r>
            <a:r>
              <a:rPr lang="ru-RU" dirty="0" err="1"/>
              <a:t>або</a:t>
            </a:r>
            <a:r>
              <a:rPr lang="ru-RU" dirty="0"/>
              <a:t> </a:t>
            </a:r>
            <a:r>
              <a:rPr lang="ru-RU" dirty="0" err="1"/>
              <a:t>близько</a:t>
            </a:r>
            <a:r>
              <a:rPr lang="ru-RU" dirty="0"/>
              <a:t> </a:t>
            </a:r>
            <a:r>
              <a:rPr lang="ru-RU" dirty="0" err="1"/>
              <a:t>неї</a:t>
            </a:r>
            <a:r>
              <a:rPr lang="ru-RU" dirty="0"/>
              <a:t>. Центр контролю </a:t>
            </a:r>
            <a:r>
              <a:rPr lang="ru-RU" dirty="0" err="1"/>
              <a:t>терморегуляції</a:t>
            </a:r>
            <a:r>
              <a:rPr lang="ru-RU" dirty="0"/>
              <a:t> в </a:t>
            </a:r>
            <a:r>
              <a:rPr lang="ru-RU" dirty="0" err="1"/>
              <a:t>гіпоталамусі</a:t>
            </a:r>
            <a:r>
              <a:rPr lang="ru-RU" dirty="0"/>
              <a:t> </a:t>
            </a:r>
            <a:r>
              <a:rPr lang="ru-RU" dirty="0" err="1"/>
              <a:t>отримує</a:t>
            </a:r>
            <a:r>
              <a:rPr lang="ru-RU" dirty="0"/>
              <a:t> </a:t>
            </a:r>
            <a:r>
              <a:rPr lang="ru-RU" dirty="0" err="1"/>
              <a:t>інформацію</a:t>
            </a:r>
            <a:r>
              <a:rPr lang="ru-RU" dirty="0"/>
              <a:t> </a:t>
            </a:r>
            <a:r>
              <a:rPr lang="ru-RU" dirty="0" err="1"/>
              <a:t>від</a:t>
            </a:r>
            <a:r>
              <a:rPr lang="ru-RU" dirty="0"/>
              <a:t> </a:t>
            </a:r>
            <a:r>
              <a:rPr lang="ru-RU" dirty="0" err="1"/>
              <a:t>центральних</a:t>
            </a:r>
            <a:r>
              <a:rPr lang="ru-RU" dirty="0"/>
              <a:t> та </a:t>
            </a:r>
            <a:r>
              <a:rPr lang="ru-RU" dirty="0" err="1"/>
              <a:t>периферичних</a:t>
            </a:r>
            <a:r>
              <a:rPr lang="ru-RU" dirty="0"/>
              <a:t> </a:t>
            </a:r>
            <a:r>
              <a:rPr lang="ru-RU" dirty="0" err="1"/>
              <a:t>теплових</a:t>
            </a:r>
            <a:r>
              <a:rPr lang="ru-RU" dirty="0"/>
              <a:t> </a:t>
            </a:r>
            <a:r>
              <a:rPr lang="ru-RU" dirty="0" err="1"/>
              <a:t>рецепторів</a:t>
            </a:r>
            <a:r>
              <a:rPr lang="ru-RU" dirty="0"/>
              <a:t>. </a:t>
            </a:r>
            <a:r>
              <a:rPr lang="ru-RU" dirty="0" err="1"/>
              <a:t>Внутрішній</a:t>
            </a:r>
            <a:r>
              <a:rPr lang="ru-RU" dirty="0"/>
              <a:t> </a:t>
            </a:r>
            <a:r>
              <a:rPr lang="ru-RU" dirty="0" err="1"/>
              <a:t>тепловий</a:t>
            </a:r>
            <a:r>
              <a:rPr lang="ru-RU" dirty="0"/>
              <a:t> </a:t>
            </a:r>
            <a:r>
              <a:rPr lang="ru-RU" dirty="0" err="1"/>
              <a:t>імпульс</a:t>
            </a:r>
            <a:r>
              <a:rPr lang="ru-RU" dirty="0"/>
              <a:t> </a:t>
            </a:r>
            <a:r>
              <a:rPr lang="ru-RU" dirty="0" err="1"/>
              <a:t>спрацьовує</a:t>
            </a:r>
            <a:r>
              <a:rPr lang="ru-RU" dirty="0"/>
              <a:t> </a:t>
            </a:r>
            <a:r>
              <a:rPr lang="ru-RU" dirty="0" err="1"/>
              <a:t>внаслідок</a:t>
            </a:r>
            <a:r>
              <a:rPr lang="ru-RU" dirty="0"/>
              <a:t> </a:t>
            </a:r>
            <a:r>
              <a:rPr lang="ru-RU" dirty="0" err="1"/>
              <a:t>автономних</a:t>
            </a:r>
            <a:r>
              <a:rPr lang="ru-RU" dirty="0"/>
              <a:t> </a:t>
            </a:r>
            <a:r>
              <a:rPr lang="ru-RU" dirty="0" err="1"/>
              <a:t>рефлексів</a:t>
            </a:r>
            <a:r>
              <a:rPr lang="ru-RU" dirty="0"/>
              <a:t>, </a:t>
            </a:r>
            <a:r>
              <a:rPr lang="ru-RU" dirty="0" err="1"/>
              <a:t>які</a:t>
            </a:r>
            <a:r>
              <a:rPr lang="ru-RU" dirty="0"/>
              <a:t> </a:t>
            </a:r>
            <a:r>
              <a:rPr lang="ru-RU" dirty="0" err="1"/>
              <a:t>контролюють</a:t>
            </a:r>
            <a:r>
              <a:rPr lang="ru-RU" dirty="0"/>
              <a:t> </a:t>
            </a:r>
            <a:r>
              <a:rPr lang="ru-RU" dirty="0" err="1"/>
              <a:t>стимулювання</a:t>
            </a:r>
            <a:r>
              <a:rPr lang="ru-RU" dirty="0"/>
              <a:t> </a:t>
            </a:r>
            <a:r>
              <a:rPr lang="ru-RU" dirty="0" err="1"/>
              <a:t>реакцій</a:t>
            </a:r>
            <a:r>
              <a:rPr lang="ru-RU" dirty="0"/>
              <a:t> </a:t>
            </a:r>
            <a:r>
              <a:rPr lang="ru-RU" dirty="0" err="1"/>
              <a:t>охолодження</a:t>
            </a:r>
            <a:r>
              <a:rPr lang="ru-RU" dirty="0"/>
              <a:t>, таких як </a:t>
            </a:r>
            <a:r>
              <a:rPr lang="ru-RU" dirty="0" err="1"/>
              <a:t>вазодилатація</a:t>
            </a:r>
            <a:r>
              <a:rPr lang="ru-RU" dirty="0"/>
              <a:t> </a:t>
            </a:r>
            <a:r>
              <a:rPr lang="ru-RU" dirty="0" err="1"/>
              <a:t>або</a:t>
            </a:r>
            <a:r>
              <a:rPr lang="ru-RU" dirty="0"/>
              <a:t> </a:t>
            </a:r>
            <a:r>
              <a:rPr lang="ru-RU" dirty="0" err="1"/>
              <a:t>потовиділення</a:t>
            </a:r>
            <a:r>
              <a:rPr lang="ru-RU" dirty="0"/>
              <a:t> (</a:t>
            </a:r>
            <a:r>
              <a:rPr lang="ru-RU" dirty="0" err="1"/>
              <a:t>втрата</a:t>
            </a:r>
            <a:r>
              <a:rPr lang="ru-RU" dirty="0"/>
              <a:t> тепла) </a:t>
            </a:r>
            <a:r>
              <a:rPr lang="ru-RU" dirty="0" err="1"/>
              <a:t>або</a:t>
            </a:r>
            <a:r>
              <a:rPr lang="ru-RU" dirty="0"/>
              <a:t> </a:t>
            </a:r>
            <a:r>
              <a:rPr lang="ru-RU" dirty="0" err="1"/>
              <a:t>реакцій</a:t>
            </a:r>
            <a:r>
              <a:rPr lang="ru-RU" dirty="0"/>
              <a:t> </a:t>
            </a:r>
            <a:r>
              <a:rPr lang="ru-RU" dirty="0" err="1"/>
              <a:t>зігрівання</a:t>
            </a:r>
            <a:r>
              <a:rPr lang="ru-RU" dirty="0"/>
              <a:t>, </a:t>
            </a:r>
            <a:r>
              <a:rPr lang="ru-RU" dirty="0" err="1"/>
              <a:t>такі</a:t>
            </a:r>
            <a:r>
              <a:rPr lang="ru-RU" dirty="0"/>
              <a:t> як </a:t>
            </a:r>
            <a:r>
              <a:rPr lang="ru-RU" dirty="0" err="1"/>
              <a:t>звуження</a:t>
            </a:r>
            <a:r>
              <a:rPr lang="ru-RU" dirty="0"/>
              <a:t> </a:t>
            </a:r>
            <a:r>
              <a:rPr lang="ru-RU" dirty="0" err="1"/>
              <a:t>судин</a:t>
            </a:r>
            <a:r>
              <a:rPr lang="ru-RU" dirty="0"/>
              <a:t> (</a:t>
            </a:r>
            <a:r>
              <a:rPr lang="ru-RU" dirty="0" err="1"/>
              <a:t>утримання</a:t>
            </a:r>
            <a:r>
              <a:rPr lang="ru-RU" dirty="0"/>
              <a:t> тепла) </a:t>
            </a:r>
            <a:r>
              <a:rPr lang="ru-RU" dirty="0" err="1"/>
              <a:t>або</a:t>
            </a:r>
            <a:r>
              <a:rPr lang="ru-RU" dirty="0"/>
              <a:t> </a:t>
            </a:r>
            <a:r>
              <a:rPr lang="ru-RU" dirty="0" err="1"/>
              <a:t>тремтіння</a:t>
            </a:r>
            <a:r>
              <a:rPr lang="ru-RU" dirty="0"/>
              <a:t> (</a:t>
            </a:r>
            <a:r>
              <a:rPr lang="ru-RU" dirty="0" err="1"/>
              <a:t>виробництво</a:t>
            </a:r>
            <a:r>
              <a:rPr lang="ru-RU" dirty="0"/>
              <a:t> тепла). </a:t>
            </a:r>
          </a:p>
          <a:p>
            <a:r>
              <a:rPr lang="ru-RU" dirty="0" err="1"/>
              <a:t>Основними</a:t>
            </a:r>
            <a:r>
              <a:rPr lang="ru-RU" dirty="0"/>
              <a:t> </a:t>
            </a:r>
            <a:r>
              <a:rPr lang="ru-RU" dirty="0" err="1"/>
              <a:t>фізіологічними</a:t>
            </a:r>
            <a:r>
              <a:rPr lang="ru-RU" dirty="0"/>
              <a:t> </a:t>
            </a:r>
            <a:r>
              <a:rPr lang="ru-RU" dirty="0" err="1"/>
              <a:t>ефектами</a:t>
            </a:r>
            <a:r>
              <a:rPr lang="ru-RU" dirty="0"/>
              <a:t> </a:t>
            </a:r>
            <a:r>
              <a:rPr lang="ru-RU" dirty="0" err="1"/>
              <a:t>охолодження</a:t>
            </a:r>
            <a:r>
              <a:rPr lang="ru-RU" dirty="0"/>
              <a:t> тканин </a:t>
            </a:r>
            <a:r>
              <a:rPr lang="ru-RU" b="1" dirty="0"/>
              <a:t>є </a:t>
            </a:r>
            <a:r>
              <a:rPr lang="ru-RU" b="1" dirty="0" err="1"/>
              <a:t>зниження</a:t>
            </a:r>
            <a:r>
              <a:rPr lang="ru-RU" b="1" dirty="0"/>
              <a:t> </a:t>
            </a:r>
            <a:r>
              <a:rPr lang="ru-RU" b="1" dirty="0" err="1"/>
              <a:t>метаболізму</a:t>
            </a:r>
            <a:r>
              <a:rPr lang="ru-RU" b="1" dirty="0"/>
              <a:t> у </a:t>
            </a:r>
            <a:r>
              <a:rPr lang="ru-RU" b="1" dirty="0" err="1"/>
              <a:t>спокої</a:t>
            </a:r>
            <a:r>
              <a:rPr lang="ru-RU" b="1" dirty="0"/>
              <a:t> та </a:t>
            </a:r>
            <a:r>
              <a:rPr lang="ru-RU" b="1" dirty="0" err="1"/>
              <a:t>пригнічення</a:t>
            </a:r>
            <a:r>
              <a:rPr lang="ru-RU" b="1" dirty="0"/>
              <a:t> </a:t>
            </a:r>
            <a:r>
              <a:rPr lang="ru-RU" b="1" dirty="0" err="1"/>
              <a:t>центральної</a:t>
            </a:r>
            <a:r>
              <a:rPr lang="ru-RU" b="1" dirty="0"/>
              <a:t> та </a:t>
            </a:r>
            <a:r>
              <a:rPr lang="ru-RU" b="1" dirty="0" err="1"/>
              <a:t>периферичної</a:t>
            </a:r>
            <a:r>
              <a:rPr lang="ru-RU" b="1" dirty="0"/>
              <a:t> </a:t>
            </a:r>
            <a:r>
              <a:rPr lang="ru-RU" b="1" dirty="0" err="1"/>
              <a:t>нервової</a:t>
            </a:r>
            <a:r>
              <a:rPr lang="ru-RU" b="1" dirty="0"/>
              <a:t> </a:t>
            </a:r>
            <a:r>
              <a:rPr lang="ru-RU" b="1" dirty="0" err="1"/>
              <a:t>системи</a:t>
            </a:r>
            <a:r>
              <a:rPr lang="ru-RU" dirty="0"/>
              <a:t>. </a:t>
            </a:r>
          </a:p>
          <a:p>
            <a:r>
              <a:rPr lang="ru-RU" b="1" dirty="0" err="1"/>
              <a:t>Термогенез</a:t>
            </a:r>
            <a:r>
              <a:rPr lang="ru-RU" b="1" dirty="0"/>
              <a:t> </a:t>
            </a:r>
            <a:r>
              <a:rPr lang="ru-RU" b="1" dirty="0" err="1"/>
              <a:t>тремтіння</a:t>
            </a:r>
            <a:r>
              <a:rPr lang="ru-RU" dirty="0"/>
              <a:t>, </a:t>
            </a:r>
            <a:r>
              <a:rPr lang="ru-RU" dirty="0" err="1"/>
              <a:t>викликаний</a:t>
            </a:r>
            <a:r>
              <a:rPr lang="ru-RU" dirty="0"/>
              <a:t> </a:t>
            </a:r>
            <a:r>
              <a:rPr lang="ru-RU" dirty="0" err="1"/>
              <a:t>охолодженням</a:t>
            </a:r>
            <a:r>
              <a:rPr lang="ru-RU" dirty="0"/>
              <a:t> </a:t>
            </a:r>
            <a:r>
              <a:rPr lang="ru-RU" dirty="0" err="1"/>
              <a:t>шкіри</a:t>
            </a:r>
            <a:r>
              <a:rPr lang="ru-RU" dirty="0"/>
              <a:t>, </a:t>
            </a:r>
            <a:r>
              <a:rPr lang="ru-RU" dirty="0" err="1"/>
              <a:t>призводить</a:t>
            </a:r>
            <a:r>
              <a:rPr lang="ru-RU" dirty="0"/>
              <a:t> до </a:t>
            </a:r>
            <a:r>
              <a:rPr lang="ru-RU" dirty="0" err="1"/>
              <a:t>посилення</a:t>
            </a:r>
            <a:r>
              <a:rPr lang="ru-RU" dirty="0"/>
              <a:t> </a:t>
            </a:r>
            <a:r>
              <a:rPr lang="ru-RU" dirty="0" err="1"/>
              <a:t>метаболізму</a:t>
            </a:r>
            <a:r>
              <a:rPr lang="ru-RU" dirty="0"/>
              <a:t> за </a:t>
            </a:r>
            <a:r>
              <a:rPr lang="ru-RU" dirty="0" err="1"/>
              <a:t>рахунок</a:t>
            </a:r>
            <a:r>
              <a:rPr lang="ru-RU" dirty="0"/>
              <a:t> </a:t>
            </a:r>
            <a:r>
              <a:rPr lang="ru-RU" dirty="0" err="1"/>
              <a:t>тремтіння</a:t>
            </a:r>
            <a:r>
              <a:rPr lang="ru-RU" dirty="0"/>
              <a:t> та </a:t>
            </a:r>
            <a:r>
              <a:rPr lang="ru-RU" dirty="0" err="1"/>
              <a:t>підвищеної</a:t>
            </a:r>
            <a:r>
              <a:rPr lang="ru-RU" dirty="0"/>
              <a:t> </a:t>
            </a:r>
            <a:r>
              <a:rPr lang="ru-RU" dirty="0" err="1"/>
              <a:t>вентиляції</a:t>
            </a:r>
            <a:r>
              <a:rPr lang="ru-RU" dirty="0"/>
              <a:t>, </a:t>
            </a:r>
            <a:r>
              <a:rPr lang="ru-RU" dirty="0" err="1"/>
              <a:t>збільшення</a:t>
            </a:r>
            <a:r>
              <a:rPr lang="ru-RU" dirty="0"/>
              <a:t> </a:t>
            </a:r>
            <a:r>
              <a:rPr lang="ru-RU" dirty="0" err="1"/>
              <a:t>серцевого</a:t>
            </a:r>
            <a:r>
              <a:rPr lang="ru-RU" dirty="0"/>
              <a:t> </a:t>
            </a:r>
            <a:r>
              <a:rPr lang="ru-RU" dirty="0" err="1"/>
              <a:t>викиду</a:t>
            </a:r>
            <a:r>
              <a:rPr lang="ru-RU" dirty="0"/>
              <a:t> та </a:t>
            </a:r>
            <a:r>
              <a:rPr lang="ru-RU" dirty="0" err="1"/>
              <a:t>артеріального</a:t>
            </a:r>
            <a:r>
              <a:rPr lang="ru-RU" dirty="0"/>
              <a:t> </a:t>
            </a:r>
            <a:r>
              <a:rPr lang="ru-RU" dirty="0" err="1"/>
              <a:t>тиску</a:t>
            </a:r>
            <a:r>
              <a:rPr lang="ru-RU" dirty="0"/>
              <a:t>. </a:t>
            </a:r>
            <a:r>
              <a:rPr lang="ru-RU" dirty="0" err="1"/>
              <a:t>Ці</a:t>
            </a:r>
            <a:r>
              <a:rPr lang="ru-RU" dirty="0"/>
              <a:t> </a:t>
            </a:r>
            <a:r>
              <a:rPr lang="ru-RU" dirty="0" err="1"/>
              <a:t>фізіологічні</a:t>
            </a:r>
            <a:r>
              <a:rPr lang="ru-RU" dirty="0"/>
              <a:t> </a:t>
            </a:r>
            <a:r>
              <a:rPr lang="ru-RU" dirty="0" err="1"/>
              <a:t>параметри</a:t>
            </a:r>
            <a:r>
              <a:rPr lang="ru-RU" dirty="0"/>
              <a:t> </a:t>
            </a:r>
            <a:r>
              <a:rPr lang="ru-RU" dirty="0" err="1"/>
              <a:t>спочатку</a:t>
            </a:r>
            <a:r>
              <a:rPr lang="ru-RU" dirty="0"/>
              <a:t> </a:t>
            </a:r>
            <a:r>
              <a:rPr lang="ru-RU" dirty="0" err="1"/>
              <a:t>збільшуються</a:t>
            </a:r>
            <a:r>
              <a:rPr lang="ru-RU" dirty="0"/>
              <a:t>, коли температура </a:t>
            </a:r>
            <a:r>
              <a:rPr lang="ru-RU" dirty="0" err="1"/>
              <a:t>тіла</a:t>
            </a:r>
            <a:r>
              <a:rPr lang="ru-RU" dirty="0"/>
              <a:t> </a:t>
            </a:r>
            <a:r>
              <a:rPr lang="ru-RU" dirty="0" err="1"/>
              <a:t>знижується</a:t>
            </a:r>
            <a:r>
              <a:rPr lang="ru-RU" dirty="0"/>
              <a:t> </a:t>
            </a:r>
            <a:r>
              <a:rPr lang="ru-RU" dirty="0" err="1"/>
              <a:t>приблизно</a:t>
            </a:r>
            <a:r>
              <a:rPr lang="ru-RU" dirty="0"/>
              <a:t> до 32°</a:t>
            </a:r>
            <a:r>
              <a:rPr lang="de-DE" dirty="0"/>
              <a:t>C. </a:t>
            </a:r>
            <a:r>
              <a:rPr lang="ru-RU" dirty="0" err="1"/>
              <a:t>Потім</a:t>
            </a:r>
            <a:r>
              <a:rPr lang="ru-RU" dirty="0"/>
              <a:t> </a:t>
            </a:r>
            <a:r>
              <a:rPr lang="ru-RU" dirty="0" err="1"/>
              <a:t>параметри</a:t>
            </a:r>
            <a:r>
              <a:rPr lang="ru-RU" dirty="0"/>
              <a:t> </a:t>
            </a:r>
            <a:r>
              <a:rPr lang="ru-RU" dirty="0" err="1"/>
              <a:t>зменшуються</a:t>
            </a:r>
            <a:r>
              <a:rPr lang="ru-RU" dirty="0"/>
              <a:t> з </a:t>
            </a:r>
            <a:r>
              <a:rPr lang="ru-RU" dirty="0" err="1"/>
              <a:t>подальшим</a:t>
            </a:r>
            <a:r>
              <a:rPr lang="ru-RU" dirty="0"/>
              <a:t> </a:t>
            </a:r>
            <a:r>
              <a:rPr lang="ru-RU" dirty="0" err="1"/>
              <a:t>зниженням</a:t>
            </a:r>
            <a:r>
              <a:rPr lang="ru-RU" dirty="0"/>
              <a:t> </a:t>
            </a:r>
            <a:r>
              <a:rPr lang="ru-RU" dirty="0" err="1"/>
              <a:t>температури</a:t>
            </a:r>
            <a:r>
              <a:rPr lang="ru-RU" dirty="0"/>
              <a:t> </a:t>
            </a:r>
            <a:r>
              <a:rPr lang="ru-RU" dirty="0" err="1"/>
              <a:t>тіла</a:t>
            </a:r>
            <a:r>
              <a:rPr lang="ru-RU" dirty="0"/>
              <a:t>. </a:t>
            </a:r>
            <a:r>
              <a:rPr lang="ru-RU" b="1" dirty="0" err="1"/>
              <a:t>Тремтіння</a:t>
            </a:r>
            <a:r>
              <a:rPr lang="ru-RU" b="1" dirty="0"/>
              <a:t> </a:t>
            </a:r>
            <a:r>
              <a:rPr lang="ru-RU" b="1" dirty="0" err="1"/>
              <a:t>припиняється</a:t>
            </a:r>
            <a:r>
              <a:rPr lang="ru-RU" b="1" dirty="0"/>
              <a:t> при </a:t>
            </a:r>
            <a:r>
              <a:rPr lang="ru-RU" b="1" dirty="0" err="1"/>
              <a:t>температурі</a:t>
            </a:r>
            <a:r>
              <a:rPr lang="ru-RU" b="1" dirty="0"/>
              <a:t> </a:t>
            </a:r>
            <a:r>
              <a:rPr lang="ru-RU" b="1" dirty="0" err="1"/>
              <a:t>нижче</a:t>
            </a:r>
            <a:r>
              <a:rPr lang="ru-RU" b="1" dirty="0"/>
              <a:t> 30°С.</a:t>
            </a:r>
            <a:r>
              <a:rPr lang="ru-RU" dirty="0"/>
              <a:t> Як </a:t>
            </a:r>
            <a:r>
              <a:rPr lang="ru-RU" dirty="0" err="1"/>
              <a:t>тільки</a:t>
            </a:r>
            <a:r>
              <a:rPr lang="ru-RU" dirty="0"/>
              <a:t> </a:t>
            </a:r>
            <a:r>
              <a:rPr lang="ru-RU" dirty="0" err="1"/>
              <a:t>це</a:t>
            </a:r>
            <a:r>
              <a:rPr lang="ru-RU" dirty="0"/>
              <a:t> </a:t>
            </a:r>
            <a:r>
              <a:rPr lang="ru-RU" dirty="0" err="1"/>
              <a:t>відбувається</a:t>
            </a:r>
            <a:r>
              <a:rPr lang="ru-RU" dirty="0"/>
              <a:t>, </a:t>
            </a:r>
            <a:r>
              <a:rPr lang="ru-RU" dirty="0" err="1"/>
              <a:t>обмін</a:t>
            </a:r>
            <a:r>
              <a:rPr lang="ru-RU" dirty="0"/>
              <a:t> </a:t>
            </a:r>
            <a:r>
              <a:rPr lang="ru-RU" dirty="0" err="1"/>
              <a:t>речовин</a:t>
            </a:r>
            <a:r>
              <a:rPr lang="ru-RU" dirty="0"/>
              <a:t> </a:t>
            </a:r>
            <a:r>
              <a:rPr lang="ru-RU" dirty="0" err="1"/>
              <a:t>зменшується</a:t>
            </a:r>
            <a:r>
              <a:rPr lang="ru-RU" dirty="0"/>
              <a:t> з </a:t>
            </a:r>
            <a:r>
              <a:rPr lang="ru-RU" dirty="0" err="1"/>
              <a:t>подальшим</a:t>
            </a:r>
            <a:r>
              <a:rPr lang="ru-RU" dirty="0"/>
              <a:t> </a:t>
            </a:r>
            <a:r>
              <a:rPr lang="ru-RU" dirty="0" err="1"/>
              <a:t>зниженням</a:t>
            </a:r>
            <a:r>
              <a:rPr lang="ru-RU" dirty="0"/>
              <a:t> </a:t>
            </a:r>
            <a:r>
              <a:rPr lang="ru-RU" dirty="0" err="1"/>
              <a:t>температури</a:t>
            </a:r>
            <a:r>
              <a:rPr lang="ru-RU" dirty="0"/>
              <a:t> </a:t>
            </a:r>
            <a:r>
              <a:rPr lang="ru-RU" dirty="0" err="1"/>
              <a:t>тіла</a:t>
            </a:r>
            <a:r>
              <a:rPr lang="ru-RU" dirty="0"/>
              <a:t>. </a:t>
            </a:r>
          </a:p>
        </p:txBody>
      </p:sp>
    </p:spTree>
    <p:extLst>
      <p:ext uri="{BB962C8B-B14F-4D97-AF65-F5344CB8AC3E}">
        <p14:creationId xmlns:p14="http://schemas.microsoft.com/office/powerpoint/2010/main" val="3230210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0389" y="157479"/>
            <a:ext cx="2947482" cy="1419721"/>
          </a:xfrm>
        </p:spPr>
        <p:txBody>
          <a:bodyPr>
            <a:normAutofit/>
          </a:bodyPr>
          <a:lstStyle/>
          <a:p>
            <a:pPr algn="ctr"/>
            <a:r>
              <a:rPr lang="uk-UA" b="1" dirty="0">
                <a:solidFill>
                  <a:srgbClr val="FF0000"/>
                </a:solidFill>
              </a:rPr>
              <a:t>Класифікація</a:t>
            </a:r>
            <a:endParaRPr lang="ru-RU" b="1" dirty="0">
              <a:solidFill>
                <a:srgbClr val="FF0000"/>
              </a:solidFill>
            </a:endParaRPr>
          </a:p>
        </p:txBody>
      </p:sp>
      <p:sp>
        <p:nvSpPr>
          <p:cNvPr id="3" name="Объект 2"/>
          <p:cNvSpPr>
            <a:spLocks noGrp="1"/>
          </p:cNvSpPr>
          <p:nvPr>
            <p:ph idx="1"/>
          </p:nvPr>
        </p:nvSpPr>
        <p:spPr>
          <a:xfrm>
            <a:off x="600075" y="1352550"/>
            <a:ext cx="11144250" cy="5010149"/>
          </a:xfrm>
        </p:spPr>
        <p:txBody>
          <a:bodyPr>
            <a:normAutofit lnSpcReduction="10000"/>
          </a:bodyPr>
          <a:lstStyle/>
          <a:p>
            <a:r>
              <a:rPr lang="ru-RU" dirty="0"/>
              <a:t>Стандартна </a:t>
            </a:r>
            <a:r>
              <a:rPr lang="ru-RU" dirty="0" err="1"/>
              <a:t>класифікація</a:t>
            </a:r>
            <a:r>
              <a:rPr lang="ru-RU" dirty="0"/>
              <a:t> </a:t>
            </a:r>
            <a:r>
              <a:rPr lang="ru-RU" dirty="0" err="1"/>
              <a:t>гіпотермії</a:t>
            </a:r>
            <a:r>
              <a:rPr lang="ru-RU" dirty="0"/>
              <a:t> за температурою </a:t>
            </a:r>
            <a:r>
              <a:rPr lang="ru-RU" dirty="0" err="1"/>
              <a:t>тіла</a:t>
            </a:r>
            <a:r>
              <a:rPr lang="ru-RU" dirty="0"/>
              <a:t> </a:t>
            </a:r>
            <a:r>
              <a:rPr lang="ru-RU" dirty="0" err="1"/>
              <a:t>корелює</a:t>
            </a:r>
            <a:r>
              <a:rPr lang="ru-RU" dirty="0"/>
              <a:t> </a:t>
            </a:r>
            <a:r>
              <a:rPr lang="ru-RU" dirty="0" err="1"/>
              <a:t>зі</a:t>
            </a:r>
            <a:r>
              <a:rPr lang="ru-RU" dirty="0"/>
              <a:t> станом </a:t>
            </a:r>
            <a:r>
              <a:rPr lang="ru-RU" dirty="0" err="1"/>
              <a:t>терморегуляторної</a:t>
            </a:r>
            <a:r>
              <a:rPr lang="ru-RU" dirty="0"/>
              <a:t> </a:t>
            </a:r>
            <a:r>
              <a:rPr lang="ru-RU" dirty="0" err="1"/>
              <a:t>системи</a:t>
            </a:r>
            <a:r>
              <a:rPr lang="ru-RU" dirty="0"/>
              <a:t>. </a:t>
            </a:r>
          </a:p>
          <a:p>
            <a:r>
              <a:rPr lang="ru-RU" dirty="0"/>
              <a:t>При </a:t>
            </a:r>
            <a:r>
              <a:rPr lang="ru-RU" dirty="0" err="1"/>
              <a:t>температурі</a:t>
            </a:r>
            <a:r>
              <a:rPr lang="ru-RU" dirty="0"/>
              <a:t> </a:t>
            </a:r>
            <a:r>
              <a:rPr lang="ru-RU" dirty="0" err="1"/>
              <a:t>від</a:t>
            </a:r>
            <a:r>
              <a:rPr lang="ru-RU" dirty="0"/>
              <a:t> 35 до 32°</a:t>
            </a:r>
            <a:r>
              <a:rPr lang="de-DE" dirty="0"/>
              <a:t>C </a:t>
            </a:r>
            <a:r>
              <a:rPr lang="de-DE" u="sng" dirty="0"/>
              <a:t>(</a:t>
            </a:r>
            <a:r>
              <a:rPr lang="ru-RU" u="sng" dirty="0"/>
              <a:t>легка </a:t>
            </a:r>
            <a:r>
              <a:rPr lang="ru-RU" u="sng" dirty="0" err="1"/>
              <a:t>гіпотермія</a:t>
            </a:r>
            <a:r>
              <a:rPr lang="ru-RU" u="sng" dirty="0"/>
              <a:t>) </a:t>
            </a:r>
            <a:r>
              <a:rPr lang="ru-RU" dirty="0"/>
              <a:t>- </a:t>
            </a:r>
            <a:r>
              <a:rPr lang="ru-RU" dirty="0" err="1"/>
              <a:t>ефективний</a:t>
            </a:r>
            <a:r>
              <a:rPr lang="ru-RU" dirty="0"/>
              <a:t> контроль </a:t>
            </a:r>
            <a:r>
              <a:rPr lang="ru-RU" dirty="0" err="1"/>
              <a:t>терморегуляції</a:t>
            </a:r>
            <a:r>
              <a:rPr lang="ru-RU" dirty="0"/>
              <a:t> за </a:t>
            </a:r>
            <a:r>
              <a:rPr lang="ru-RU" dirty="0" err="1"/>
              <a:t>рахунок</a:t>
            </a:r>
            <a:r>
              <a:rPr lang="ru-RU" dirty="0"/>
              <a:t> </a:t>
            </a:r>
            <a:r>
              <a:rPr lang="ru-RU" dirty="0" err="1"/>
              <a:t>тремтіння</a:t>
            </a:r>
            <a:r>
              <a:rPr lang="ru-RU" dirty="0"/>
              <a:t>, яке </a:t>
            </a:r>
            <a:r>
              <a:rPr lang="ru-RU" dirty="0" err="1"/>
              <a:t>збільшується</a:t>
            </a:r>
            <a:r>
              <a:rPr lang="ru-RU" dirty="0"/>
              <a:t> </a:t>
            </a:r>
            <a:r>
              <a:rPr lang="ru-RU" dirty="0" err="1"/>
              <a:t>зі</a:t>
            </a:r>
            <a:r>
              <a:rPr lang="ru-RU" dirty="0"/>
              <a:t> </a:t>
            </a:r>
            <a:r>
              <a:rPr lang="ru-RU" dirty="0" err="1"/>
              <a:t>зниженням</a:t>
            </a:r>
            <a:r>
              <a:rPr lang="ru-RU" dirty="0"/>
              <a:t> </a:t>
            </a:r>
            <a:r>
              <a:rPr lang="ru-RU" dirty="0" err="1"/>
              <a:t>температури</a:t>
            </a:r>
            <a:r>
              <a:rPr lang="ru-RU" dirty="0"/>
              <a:t> </a:t>
            </a:r>
            <a:r>
              <a:rPr lang="ru-RU" dirty="0" err="1"/>
              <a:t>тіла</a:t>
            </a:r>
            <a:r>
              <a:rPr lang="ru-RU" dirty="0"/>
              <a:t>. При </a:t>
            </a:r>
            <a:r>
              <a:rPr lang="ru-RU" dirty="0" err="1"/>
              <a:t>подальшому</a:t>
            </a:r>
            <a:r>
              <a:rPr lang="ru-RU" dirty="0"/>
              <a:t> </a:t>
            </a:r>
            <a:r>
              <a:rPr lang="ru-RU" dirty="0" err="1"/>
              <a:t>охолодженні</a:t>
            </a:r>
            <a:r>
              <a:rPr lang="ru-RU" dirty="0"/>
              <a:t> </a:t>
            </a:r>
            <a:r>
              <a:rPr lang="ru-RU" dirty="0" err="1"/>
              <a:t>тремтіння</a:t>
            </a:r>
            <a:r>
              <a:rPr lang="ru-RU" dirty="0"/>
              <a:t> </a:t>
            </a:r>
            <a:r>
              <a:rPr lang="ru-RU" dirty="0" err="1"/>
              <a:t>зазвичай</a:t>
            </a:r>
            <a:r>
              <a:rPr lang="ru-RU" dirty="0"/>
              <a:t> </a:t>
            </a:r>
            <a:r>
              <a:rPr lang="ru-RU" dirty="0" err="1"/>
              <a:t>стає</a:t>
            </a:r>
            <a:r>
              <a:rPr lang="ru-RU" dirty="0"/>
              <a:t> </a:t>
            </a:r>
            <a:r>
              <a:rPr lang="ru-RU" dirty="0" err="1"/>
              <a:t>менш</a:t>
            </a:r>
            <a:r>
              <a:rPr lang="ru-RU" dirty="0"/>
              <a:t> </a:t>
            </a:r>
            <a:r>
              <a:rPr lang="ru-RU" dirty="0" err="1"/>
              <a:t>ефективним</a:t>
            </a:r>
            <a:r>
              <a:rPr lang="ru-RU" dirty="0"/>
              <a:t>, </a:t>
            </a:r>
            <a:r>
              <a:rPr lang="ru-RU" dirty="0" err="1"/>
              <a:t>хоча</a:t>
            </a:r>
            <a:r>
              <a:rPr lang="ru-RU" dirty="0"/>
              <a:t> при 31°</a:t>
            </a:r>
            <a:r>
              <a:rPr lang="de-DE" dirty="0"/>
              <a:t>C </a:t>
            </a:r>
            <a:r>
              <a:rPr lang="ru-RU" dirty="0" err="1"/>
              <a:t>воно</a:t>
            </a:r>
            <a:r>
              <a:rPr lang="ru-RU" dirty="0"/>
              <a:t> все </a:t>
            </a:r>
            <a:r>
              <a:rPr lang="ru-RU" dirty="0" err="1"/>
              <a:t>ще</a:t>
            </a:r>
            <a:r>
              <a:rPr lang="ru-RU" dirty="0"/>
              <a:t> </a:t>
            </a:r>
            <a:r>
              <a:rPr lang="ru-RU" dirty="0" err="1"/>
              <a:t>може</a:t>
            </a:r>
            <a:r>
              <a:rPr lang="ru-RU" dirty="0"/>
              <a:t> бути </a:t>
            </a:r>
            <a:r>
              <a:rPr lang="ru-RU" dirty="0" err="1"/>
              <a:t>сильним</a:t>
            </a:r>
            <a:r>
              <a:rPr lang="ru-RU" dirty="0"/>
              <a:t>. </a:t>
            </a:r>
          </a:p>
          <a:p>
            <a:r>
              <a:rPr lang="ru-RU" dirty="0"/>
              <a:t>При </a:t>
            </a:r>
            <a:r>
              <a:rPr lang="ru-RU" dirty="0" err="1"/>
              <a:t>температурі</a:t>
            </a:r>
            <a:r>
              <a:rPr lang="ru-RU" dirty="0"/>
              <a:t> </a:t>
            </a:r>
            <a:r>
              <a:rPr lang="ru-RU" dirty="0" err="1"/>
              <a:t>нижче</a:t>
            </a:r>
            <a:r>
              <a:rPr lang="ru-RU" dirty="0"/>
              <a:t> 32°С </a:t>
            </a:r>
            <a:r>
              <a:rPr lang="ru-RU" u="sng" dirty="0"/>
              <a:t>(</a:t>
            </a:r>
            <a:r>
              <a:rPr lang="ru-RU" u="sng" dirty="0" err="1"/>
              <a:t>помірна</a:t>
            </a:r>
            <a:r>
              <a:rPr lang="ru-RU" u="sng" dirty="0"/>
              <a:t> </a:t>
            </a:r>
            <a:r>
              <a:rPr lang="ru-RU" u="sng" dirty="0" err="1"/>
              <a:t>гіпотермія</a:t>
            </a:r>
            <a:r>
              <a:rPr lang="ru-RU" u="sng" dirty="0"/>
              <a:t>) </a:t>
            </a:r>
            <a:r>
              <a:rPr lang="ru-RU" dirty="0" err="1"/>
              <a:t>терморегуляція</a:t>
            </a:r>
            <a:r>
              <a:rPr lang="ru-RU" dirty="0"/>
              <a:t> </a:t>
            </a:r>
            <a:r>
              <a:rPr lang="ru-RU" dirty="0" err="1"/>
              <a:t>стає</a:t>
            </a:r>
            <a:r>
              <a:rPr lang="ru-RU" dirty="0"/>
              <a:t> </a:t>
            </a:r>
            <a:r>
              <a:rPr lang="ru-RU" dirty="0" err="1"/>
              <a:t>менш</a:t>
            </a:r>
            <a:r>
              <a:rPr lang="ru-RU" dirty="0"/>
              <a:t> </a:t>
            </a:r>
            <a:r>
              <a:rPr lang="ru-RU" dirty="0" err="1"/>
              <a:t>ефективною</a:t>
            </a:r>
            <a:r>
              <a:rPr lang="ru-RU" dirty="0"/>
              <a:t>, і </a:t>
            </a:r>
            <a:r>
              <a:rPr lang="ru-RU" dirty="0" err="1"/>
              <a:t>зігрівання</a:t>
            </a:r>
            <a:r>
              <a:rPr lang="ru-RU" dirty="0"/>
              <a:t> </a:t>
            </a:r>
            <a:r>
              <a:rPr lang="ru-RU" dirty="0" err="1"/>
              <a:t>можливе</a:t>
            </a:r>
            <a:r>
              <a:rPr lang="ru-RU" dirty="0"/>
              <a:t> </a:t>
            </a:r>
            <a:r>
              <a:rPr lang="ru-RU" dirty="0" err="1"/>
              <a:t>лише</a:t>
            </a:r>
            <a:r>
              <a:rPr lang="ru-RU" dirty="0"/>
              <a:t> при </a:t>
            </a:r>
            <a:r>
              <a:rPr lang="ru-RU" dirty="0" err="1"/>
              <a:t>додаванні</a:t>
            </a:r>
            <a:r>
              <a:rPr lang="ru-RU" dirty="0"/>
              <a:t> </a:t>
            </a:r>
            <a:r>
              <a:rPr lang="ru-RU" dirty="0" err="1"/>
              <a:t>екзогенного</a:t>
            </a:r>
            <a:r>
              <a:rPr lang="ru-RU" dirty="0"/>
              <a:t> тепла. Разом </a:t>
            </a:r>
            <a:r>
              <a:rPr lang="ru-RU" dirty="0" err="1"/>
              <a:t>із</a:t>
            </a:r>
            <a:r>
              <a:rPr lang="ru-RU" dirty="0"/>
              <a:t> </a:t>
            </a:r>
            <a:r>
              <a:rPr lang="ru-RU" dirty="0" err="1"/>
              <a:t>зниженням</a:t>
            </a:r>
            <a:r>
              <a:rPr lang="ru-RU" dirty="0"/>
              <a:t> </a:t>
            </a:r>
            <a:r>
              <a:rPr lang="ru-RU" dirty="0" err="1"/>
              <a:t>температури</a:t>
            </a:r>
            <a:r>
              <a:rPr lang="ru-RU" dirty="0"/>
              <a:t> </a:t>
            </a:r>
            <a:r>
              <a:rPr lang="ru-RU" dirty="0" err="1"/>
              <a:t>тіла</a:t>
            </a:r>
            <a:r>
              <a:rPr lang="ru-RU" dirty="0"/>
              <a:t> </a:t>
            </a:r>
            <a:r>
              <a:rPr lang="ru-RU" dirty="0" err="1"/>
              <a:t>нижче</a:t>
            </a:r>
            <a:r>
              <a:rPr lang="ru-RU" dirty="0"/>
              <a:t> 32°С </a:t>
            </a:r>
            <a:r>
              <a:rPr lang="ru-RU" dirty="0" err="1"/>
              <a:t>знижується</a:t>
            </a:r>
            <a:r>
              <a:rPr lang="ru-RU" dirty="0"/>
              <a:t> і </a:t>
            </a:r>
            <a:r>
              <a:rPr lang="ru-RU" dirty="0" err="1"/>
              <a:t>рівень</a:t>
            </a:r>
            <a:r>
              <a:rPr lang="ru-RU" dirty="0"/>
              <a:t> </a:t>
            </a:r>
            <a:r>
              <a:rPr lang="ru-RU" dirty="0" err="1"/>
              <a:t>свідомості</a:t>
            </a:r>
            <a:r>
              <a:rPr lang="ru-RU" dirty="0"/>
              <a:t>. </a:t>
            </a:r>
          </a:p>
          <a:p>
            <a:r>
              <a:rPr lang="ru-RU" dirty="0"/>
              <a:t>При </a:t>
            </a:r>
            <a:r>
              <a:rPr lang="ru-RU" dirty="0" err="1"/>
              <a:t>температурі</a:t>
            </a:r>
            <a:r>
              <a:rPr lang="ru-RU" dirty="0"/>
              <a:t> </a:t>
            </a:r>
            <a:r>
              <a:rPr lang="ru-RU" dirty="0" err="1"/>
              <a:t>нижче</a:t>
            </a:r>
            <a:r>
              <a:rPr lang="ru-RU" dirty="0"/>
              <a:t> 28°</a:t>
            </a:r>
            <a:r>
              <a:rPr lang="de-DE" dirty="0"/>
              <a:t>C </a:t>
            </a:r>
            <a:r>
              <a:rPr lang="de-DE" u="sng" dirty="0"/>
              <a:t>(</a:t>
            </a:r>
            <a:r>
              <a:rPr lang="ru-RU" u="sng" dirty="0" err="1"/>
              <a:t>глибока</a:t>
            </a:r>
            <a:r>
              <a:rPr lang="ru-RU" u="sng" dirty="0"/>
              <a:t> / </a:t>
            </a:r>
            <a:r>
              <a:rPr lang="ru-RU" u="sng" dirty="0" err="1"/>
              <a:t>важка</a:t>
            </a:r>
            <a:r>
              <a:rPr lang="ru-RU" u="sng" dirty="0"/>
              <a:t> </a:t>
            </a:r>
            <a:r>
              <a:rPr lang="ru-RU" u="sng" dirty="0" err="1"/>
              <a:t>гіпотермія</a:t>
            </a:r>
            <a:r>
              <a:rPr lang="ru-RU" dirty="0"/>
              <a:t>) </a:t>
            </a:r>
            <a:r>
              <a:rPr lang="ru-RU" dirty="0" err="1"/>
              <a:t>більшість</a:t>
            </a:r>
            <a:r>
              <a:rPr lang="ru-RU" dirty="0"/>
              <a:t> </a:t>
            </a:r>
            <a:r>
              <a:rPr lang="ru-RU" dirty="0" err="1"/>
              <a:t>пацієнтів</a:t>
            </a:r>
            <a:r>
              <a:rPr lang="ru-RU" dirty="0"/>
              <a:t> </a:t>
            </a:r>
            <a:r>
              <a:rPr lang="ru-RU" dirty="0" err="1"/>
              <a:t>знаходяться</a:t>
            </a:r>
            <a:r>
              <a:rPr lang="ru-RU" dirty="0"/>
              <a:t> у </a:t>
            </a:r>
            <a:r>
              <a:rPr lang="ru-RU" dirty="0" err="1"/>
              <a:t>непритомному</a:t>
            </a:r>
            <a:r>
              <a:rPr lang="ru-RU" dirty="0"/>
              <a:t> </a:t>
            </a:r>
            <a:r>
              <a:rPr lang="ru-RU" dirty="0" err="1"/>
              <a:t>стані</a:t>
            </a:r>
            <a:r>
              <a:rPr lang="ru-RU" dirty="0"/>
              <a:t> та не </a:t>
            </a:r>
            <a:r>
              <a:rPr lang="ru-RU" dirty="0" err="1"/>
              <a:t>тремтять</a:t>
            </a:r>
            <a:r>
              <a:rPr lang="ru-RU" dirty="0"/>
              <a:t>, а </a:t>
            </a:r>
            <a:r>
              <a:rPr lang="ru-RU" dirty="0" err="1"/>
              <a:t>ризик</a:t>
            </a:r>
            <a:r>
              <a:rPr lang="ru-RU" dirty="0"/>
              <a:t> </a:t>
            </a:r>
            <a:r>
              <a:rPr lang="ru-RU" dirty="0" err="1"/>
              <a:t>виникнення</a:t>
            </a:r>
            <a:r>
              <a:rPr lang="ru-RU" dirty="0"/>
              <a:t> </a:t>
            </a:r>
            <a:r>
              <a:rPr lang="ru-RU" dirty="0" err="1"/>
              <a:t>фібриляції</a:t>
            </a:r>
            <a:r>
              <a:rPr lang="ru-RU" dirty="0"/>
              <a:t> </a:t>
            </a:r>
            <a:r>
              <a:rPr lang="ru-RU" dirty="0" err="1"/>
              <a:t>шлуночків</a:t>
            </a:r>
            <a:r>
              <a:rPr lang="ru-RU" dirty="0"/>
              <a:t> </a:t>
            </a:r>
            <a:r>
              <a:rPr lang="ru-RU" dirty="0" err="1"/>
              <a:t>або</a:t>
            </a:r>
            <a:r>
              <a:rPr lang="ru-RU" dirty="0"/>
              <a:t> </a:t>
            </a:r>
            <a:r>
              <a:rPr lang="ru-RU" dirty="0" err="1"/>
              <a:t>асистолії</a:t>
            </a:r>
            <a:r>
              <a:rPr lang="ru-RU" dirty="0"/>
              <a:t> при </a:t>
            </a:r>
            <a:r>
              <a:rPr lang="ru-RU" dirty="0" err="1"/>
              <a:t>цьому</a:t>
            </a:r>
            <a:r>
              <a:rPr lang="ru-RU" dirty="0"/>
              <a:t> </a:t>
            </a:r>
            <a:r>
              <a:rPr lang="ru-RU" dirty="0" err="1"/>
              <a:t>високий</a:t>
            </a:r>
            <a:r>
              <a:rPr lang="ru-RU" dirty="0"/>
              <a:t>.</a:t>
            </a:r>
          </a:p>
          <a:p>
            <a:r>
              <a:rPr lang="ru-RU" dirty="0" err="1">
                <a:solidFill>
                  <a:srgbClr val="C00000"/>
                </a:solidFill>
              </a:rPr>
              <a:t>Посібник</a:t>
            </a:r>
            <a:r>
              <a:rPr lang="ru-RU" dirty="0">
                <a:solidFill>
                  <a:srgbClr val="C00000"/>
                </a:solidFill>
              </a:rPr>
              <a:t> </a:t>
            </a:r>
            <a:r>
              <a:rPr lang="ru-RU" dirty="0" err="1">
                <a:solidFill>
                  <a:srgbClr val="C00000"/>
                </a:solidFill>
              </a:rPr>
              <a:t>Американської</a:t>
            </a:r>
            <a:r>
              <a:rPr lang="ru-RU" dirty="0">
                <a:solidFill>
                  <a:srgbClr val="C00000"/>
                </a:solidFill>
              </a:rPr>
              <a:t> </a:t>
            </a:r>
            <a:r>
              <a:rPr lang="ru-RU" dirty="0" err="1">
                <a:solidFill>
                  <a:srgbClr val="C00000"/>
                </a:solidFill>
              </a:rPr>
              <a:t>асоціації</a:t>
            </a:r>
            <a:r>
              <a:rPr lang="ru-RU" dirty="0">
                <a:solidFill>
                  <a:srgbClr val="C00000"/>
                </a:solidFill>
              </a:rPr>
              <a:t> </a:t>
            </a:r>
            <a:r>
              <a:rPr lang="ru-RU" dirty="0" err="1">
                <a:solidFill>
                  <a:srgbClr val="C00000"/>
                </a:solidFill>
              </a:rPr>
              <a:t>серця</a:t>
            </a:r>
            <a:r>
              <a:rPr lang="ru-RU" dirty="0">
                <a:solidFill>
                  <a:srgbClr val="C00000"/>
                </a:solidFill>
              </a:rPr>
              <a:t> (</a:t>
            </a:r>
            <a:r>
              <a:rPr lang="de-DE" dirty="0">
                <a:solidFill>
                  <a:srgbClr val="C00000"/>
                </a:solidFill>
              </a:rPr>
              <a:t>AHA) 2010 </a:t>
            </a:r>
            <a:r>
              <a:rPr lang="ru-RU" dirty="0" err="1">
                <a:solidFill>
                  <a:srgbClr val="C00000"/>
                </a:solidFill>
              </a:rPr>
              <a:t>пропонує</a:t>
            </a:r>
            <a:r>
              <a:rPr lang="ru-RU" dirty="0">
                <a:solidFill>
                  <a:srgbClr val="C00000"/>
                </a:solidFill>
              </a:rPr>
              <a:t> </a:t>
            </a:r>
            <a:r>
              <a:rPr lang="ru-RU" dirty="0" err="1">
                <a:solidFill>
                  <a:srgbClr val="C00000"/>
                </a:solidFill>
              </a:rPr>
              <a:t>альтернативну</a:t>
            </a:r>
            <a:r>
              <a:rPr lang="ru-RU" dirty="0">
                <a:solidFill>
                  <a:srgbClr val="C00000"/>
                </a:solidFill>
              </a:rPr>
              <a:t> </a:t>
            </a:r>
            <a:r>
              <a:rPr lang="ru-RU" dirty="0" err="1">
                <a:solidFill>
                  <a:srgbClr val="C00000"/>
                </a:solidFill>
              </a:rPr>
              <a:t>класифікацію</a:t>
            </a:r>
            <a:r>
              <a:rPr lang="ru-RU" dirty="0">
                <a:solidFill>
                  <a:srgbClr val="C00000"/>
                </a:solidFill>
              </a:rPr>
              <a:t> </a:t>
            </a:r>
            <a:r>
              <a:rPr lang="ru-RU" dirty="0" err="1">
                <a:solidFill>
                  <a:srgbClr val="C00000"/>
                </a:solidFill>
              </a:rPr>
              <a:t>гіпотермії</a:t>
            </a:r>
            <a:r>
              <a:rPr lang="ru-RU" dirty="0">
                <a:solidFill>
                  <a:srgbClr val="C00000"/>
                </a:solidFill>
              </a:rPr>
              <a:t>: </a:t>
            </a:r>
            <a:r>
              <a:rPr lang="ru-RU" dirty="0" err="1"/>
              <a:t>легку</a:t>
            </a:r>
            <a:r>
              <a:rPr lang="ru-RU" dirty="0"/>
              <a:t> (&gt; 34°</a:t>
            </a:r>
            <a:r>
              <a:rPr lang="de-DE" dirty="0"/>
              <a:t>C); </a:t>
            </a:r>
            <a:r>
              <a:rPr lang="ru-RU" dirty="0" err="1"/>
              <a:t>помірну</a:t>
            </a:r>
            <a:r>
              <a:rPr lang="ru-RU" dirty="0"/>
              <a:t> (34–30°</a:t>
            </a:r>
            <a:r>
              <a:rPr lang="de-DE" dirty="0"/>
              <a:t>C); </a:t>
            </a:r>
            <a:r>
              <a:rPr lang="ru-RU" dirty="0"/>
              <a:t>і </a:t>
            </a:r>
            <a:r>
              <a:rPr lang="ru-RU" dirty="0" err="1"/>
              <a:t>важку</a:t>
            </a:r>
            <a:r>
              <a:rPr lang="ru-RU" dirty="0"/>
              <a:t> (&lt; 30°</a:t>
            </a:r>
            <a:r>
              <a:rPr lang="de-DE" dirty="0"/>
              <a:t>C). </a:t>
            </a:r>
            <a:r>
              <a:rPr lang="ru-RU" dirty="0" err="1"/>
              <a:t>Дефібриляція</a:t>
            </a:r>
            <a:r>
              <a:rPr lang="ru-RU" dirty="0"/>
              <a:t> </a:t>
            </a:r>
            <a:r>
              <a:rPr lang="ru-RU" dirty="0" err="1"/>
              <a:t>має</a:t>
            </a:r>
            <a:r>
              <a:rPr lang="ru-RU" dirty="0"/>
              <a:t> </a:t>
            </a:r>
            <a:r>
              <a:rPr lang="ru-RU" dirty="0" err="1"/>
              <a:t>меншу</a:t>
            </a:r>
            <a:r>
              <a:rPr lang="ru-RU" dirty="0"/>
              <a:t> </a:t>
            </a:r>
            <a:r>
              <a:rPr lang="ru-RU" dirty="0" err="1"/>
              <a:t>ймовірність</a:t>
            </a:r>
            <a:r>
              <a:rPr lang="ru-RU" dirty="0"/>
              <a:t> </a:t>
            </a:r>
            <a:r>
              <a:rPr lang="ru-RU" dirty="0" err="1"/>
              <a:t>успіху</a:t>
            </a:r>
            <a:r>
              <a:rPr lang="ru-RU" dirty="0"/>
              <a:t> при </a:t>
            </a:r>
            <a:r>
              <a:rPr lang="ru-RU" dirty="0" err="1"/>
              <a:t>температурі</a:t>
            </a:r>
            <a:r>
              <a:rPr lang="ru-RU" dirty="0"/>
              <a:t> </a:t>
            </a:r>
            <a:r>
              <a:rPr lang="ru-RU" dirty="0" err="1"/>
              <a:t>нижче</a:t>
            </a:r>
            <a:r>
              <a:rPr lang="ru-RU" dirty="0"/>
              <a:t> 30°С, </a:t>
            </a:r>
            <a:r>
              <a:rPr lang="ru-RU" dirty="0" err="1"/>
              <a:t>ніж</a:t>
            </a:r>
            <a:r>
              <a:rPr lang="ru-RU" dirty="0"/>
              <a:t> </a:t>
            </a:r>
            <a:r>
              <a:rPr lang="ru-RU" dirty="0" err="1"/>
              <a:t>вище</a:t>
            </a:r>
            <a:r>
              <a:rPr lang="ru-RU" dirty="0"/>
              <a:t> 30° </a:t>
            </a:r>
          </a:p>
        </p:txBody>
      </p:sp>
    </p:spTree>
    <p:extLst>
      <p:ext uri="{BB962C8B-B14F-4D97-AF65-F5344CB8AC3E}">
        <p14:creationId xmlns:p14="http://schemas.microsoft.com/office/powerpoint/2010/main" val="2827959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Ректально-эзофагеальный температурный датчик 21093A. Цена доступна. Купить  недорого в России – Heineman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0229" y="2050868"/>
            <a:ext cx="3461658" cy="34616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691588" y="597984"/>
            <a:ext cx="9620846" cy="825867"/>
          </a:xfrm>
        </p:spPr>
        <p:txBody>
          <a:bodyPr>
            <a:normAutofit fontScale="90000"/>
          </a:bodyPr>
          <a:lstStyle/>
          <a:p>
            <a:pPr algn="ctr"/>
            <a:r>
              <a:rPr lang="uk-UA" b="1" dirty="0">
                <a:solidFill>
                  <a:srgbClr val="FF0000"/>
                </a:solidFill>
              </a:rPr>
              <a:t>Вимірювання</a:t>
            </a:r>
            <a:r>
              <a:rPr lang="uk-UA" b="1" dirty="0">
                <a:solidFill>
                  <a:srgbClr val="0070C0"/>
                </a:solidFill>
              </a:rPr>
              <a:t> </a:t>
            </a:r>
            <a:r>
              <a:rPr lang="uk-UA" b="1" dirty="0">
                <a:solidFill>
                  <a:srgbClr val="FF0000"/>
                </a:solidFill>
              </a:rPr>
              <a:t>температури</a:t>
            </a:r>
            <a:endParaRPr lang="ru-RU" b="1" dirty="0">
              <a:solidFill>
                <a:srgbClr val="FF0000"/>
              </a:solidFill>
            </a:endParaRPr>
          </a:p>
        </p:txBody>
      </p:sp>
      <p:sp>
        <p:nvSpPr>
          <p:cNvPr id="3" name="Объект 2"/>
          <p:cNvSpPr>
            <a:spLocks noGrp="1"/>
          </p:cNvSpPr>
          <p:nvPr>
            <p:ph idx="1"/>
          </p:nvPr>
        </p:nvSpPr>
        <p:spPr>
          <a:xfrm>
            <a:off x="952500" y="1219471"/>
            <a:ext cx="9783264" cy="5286104"/>
          </a:xfrm>
        </p:spPr>
        <p:txBody>
          <a:bodyPr>
            <a:normAutofit/>
          </a:bodyPr>
          <a:lstStyle/>
          <a:p>
            <a:r>
              <a:rPr lang="ru-RU" b="1" i="1" dirty="0"/>
              <a:t>Температура </a:t>
            </a:r>
            <a:r>
              <a:rPr lang="ru-RU" b="1" i="1" dirty="0" err="1"/>
              <a:t>стравоходу</a:t>
            </a:r>
            <a:r>
              <a:rPr lang="ru-RU" b="1" i="1" dirty="0"/>
              <a:t> </a:t>
            </a:r>
            <a:endParaRPr lang="ru-RU" dirty="0"/>
          </a:p>
          <a:p>
            <a:r>
              <a:rPr lang="ru-RU" dirty="0" err="1"/>
              <a:t>Найбільш</a:t>
            </a:r>
            <a:r>
              <a:rPr lang="ru-RU" dirty="0"/>
              <a:t> </a:t>
            </a:r>
            <a:r>
              <a:rPr lang="ru-RU" dirty="0" err="1"/>
              <a:t>точним</a:t>
            </a:r>
            <a:r>
              <a:rPr lang="ru-RU" dirty="0"/>
              <a:t> </a:t>
            </a:r>
            <a:r>
              <a:rPr lang="ru-RU" dirty="0" err="1"/>
              <a:t>малоінвазивним</a:t>
            </a:r>
            <a:r>
              <a:rPr lang="ru-RU" dirty="0"/>
              <a:t> методом </a:t>
            </a:r>
            <a:r>
              <a:rPr lang="ru-RU" dirty="0" err="1"/>
              <a:t>вимірювання</a:t>
            </a:r>
            <a:r>
              <a:rPr lang="ru-RU" dirty="0"/>
              <a:t> </a:t>
            </a:r>
            <a:r>
              <a:rPr lang="ru-RU" dirty="0" err="1"/>
              <a:t>внутрішньої</a:t>
            </a:r>
            <a:r>
              <a:rPr lang="ru-RU" dirty="0"/>
              <a:t> </a:t>
            </a:r>
            <a:r>
              <a:rPr lang="ru-RU" dirty="0" err="1"/>
              <a:t>температури</a:t>
            </a:r>
            <a:r>
              <a:rPr lang="ru-RU" dirty="0"/>
              <a:t> є </a:t>
            </a:r>
            <a:r>
              <a:rPr lang="ru-RU" dirty="0" err="1"/>
              <a:t>визначення</a:t>
            </a:r>
            <a:r>
              <a:rPr lang="ru-RU" dirty="0"/>
              <a:t> </a:t>
            </a:r>
            <a:r>
              <a:rPr lang="ru-RU" dirty="0" err="1"/>
              <a:t>температури</a:t>
            </a:r>
            <a:r>
              <a:rPr lang="ru-RU" dirty="0"/>
              <a:t> </a:t>
            </a:r>
            <a:r>
              <a:rPr lang="ru-RU" dirty="0" err="1"/>
              <a:t>стравоходу</a:t>
            </a:r>
            <a:r>
              <a:rPr lang="ru-RU" dirty="0"/>
              <a:t>, при </a:t>
            </a:r>
            <a:r>
              <a:rPr lang="ru-RU" dirty="0" err="1"/>
              <a:t>цьому</a:t>
            </a:r>
            <a:r>
              <a:rPr lang="ru-RU" dirty="0"/>
              <a:t> зонд </a:t>
            </a:r>
            <a:r>
              <a:rPr lang="ru-RU" dirty="0" err="1"/>
              <a:t>вставляється</a:t>
            </a:r>
            <a:r>
              <a:rPr lang="ru-RU" dirty="0"/>
              <a:t> у </a:t>
            </a:r>
            <a:r>
              <a:rPr lang="ru-RU" dirty="0" err="1"/>
              <a:t>нижню</a:t>
            </a:r>
            <a:r>
              <a:rPr lang="ru-RU" dirty="0"/>
              <a:t> </a:t>
            </a:r>
            <a:r>
              <a:rPr lang="ru-RU" dirty="0" err="1"/>
              <a:t>третину</a:t>
            </a:r>
            <a:r>
              <a:rPr lang="ru-RU" dirty="0"/>
              <a:t> </a:t>
            </a:r>
            <a:r>
              <a:rPr lang="ru-RU" dirty="0" err="1"/>
              <a:t>стравоходу</a:t>
            </a:r>
            <a:r>
              <a:rPr lang="ru-RU" dirty="0"/>
              <a:t>. </a:t>
            </a:r>
          </a:p>
          <a:p>
            <a:r>
              <a:rPr lang="ru-RU" dirty="0" err="1"/>
              <a:t>Розміщення</a:t>
            </a:r>
            <a:r>
              <a:rPr lang="ru-RU" dirty="0"/>
              <a:t> зонда </a:t>
            </a:r>
            <a:r>
              <a:rPr lang="ru-RU" dirty="0" err="1"/>
              <a:t>стравоходу</a:t>
            </a:r>
            <a:r>
              <a:rPr lang="ru-RU" dirty="0"/>
              <a:t> через глотку </a:t>
            </a:r>
            <a:r>
              <a:rPr lang="ru-RU" dirty="0" err="1"/>
              <a:t>може</a:t>
            </a:r>
            <a:r>
              <a:rPr lang="ru-RU" dirty="0"/>
              <a:t> </a:t>
            </a:r>
            <a:r>
              <a:rPr lang="ru-RU" dirty="0" err="1"/>
              <a:t>спричинити</a:t>
            </a:r>
            <a:r>
              <a:rPr lang="ru-RU" dirty="0"/>
              <a:t> </a:t>
            </a:r>
            <a:r>
              <a:rPr lang="ru-RU" dirty="0" err="1"/>
              <a:t>блювання</a:t>
            </a:r>
            <a:r>
              <a:rPr lang="ru-RU" dirty="0"/>
              <a:t> та </a:t>
            </a:r>
            <a:r>
              <a:rPr lang="ru-RU" dirty="0" err="1"/>
              <a:t>аспірацію</a:t>
            </a:r>
            <a:r>
              <a:rPr lang="ru-RU" dirty="0"/>
              <a:t>. </a:t>
            </a:r>
            <a:r>
              <a:rPr lang="ru-RU" dirty="0" err="1"/>
              <a:t>Дихальні</a:t>
            </a:r>
            <a:r>
              <a:rPr lang="ru-RU" dirty="0"/>
              <a:t> шляхи </a:t>
            </a:r>
            <a:r>
              <a:rPr lang="ru-RU" dirty="0" err="1"/>
              <a:t>повинні</a:t>
            </a:r>
            <a:r>
              <a:rPr lang="ru-RU" dirty="0"/>
              <a:t> бути </a:t>
            </a:r>
            <a:r>
              <a:rPr lang="ru-RU" dirty="0" err="1"/>
              <a:t>захищені</a:t>
            </a:r>
            <a:r>
              <a:rPr lang="ru-RU" dirty="0"/>
              <a:t> </a:t>
            </a:r>
            <a:r>
              <a:rPr lang="ru-RU" dirty="0" err="1"/>
              <a:t>ендотрахеальною</a:t>
            </a:r>
            <a:r>
              <a:rPr lang="ru-RU" dirty="0"/>
              <a:t> </a:t>
            </a:r>
            <a:r>
              <a:rPr lang="ru-RU" dirty="0" err="1"/>
              <a:t>трубкою</a:t>
            </a:r>
            <a:r>
              <a:rPr lang="ru-RU" dirty="0"/>
              <a:t> </a:t>
            </a:r>
            <a:r>
              <a:rPr lang="ru-RU" dirty="0" err="1"/>
              <a:t>або</a:t>
            </a:r>
            <a:r>
              <a:rPr lang="ru-RU" dirty="0"/>
              <a:t> </a:t>
            </a:r>
            <a:r>
              <a:rPr lang="ru-RU" dirty="0" err="1"/>
              <a:t>надшлунковим</a:t>
            </a:r>
            <a:r>
              <a:rPr lang="ru-RU" dirty="0"/>
              <a:t> </a:t>
            </a:r>
            <a:r>
              <a:rPr lang="ru-RU" dirty="0" err="1"/>
              <a:t>пристроєм</a:t>
            </a:r>
            <a:r>
              <a:rPr lang="ru-RU" dirty="0"/>
              <a:t>, </a:t>
            </a:r>
            <a:r>
              <a:rPr lang="ru-RU" dirty="0" err="1"/>
              <a:t>який</a:t>
            </a:r>
            <a:r>
              <a:rPr lang="ru-RU" dirty="0"/>
              <a:t> </a:t>
            </a:r>
            <a:r>
              <a:rPr lang="ru-RU" dirty="0" err="1"/>
              <a:t>дозволяє</a:t>
            </a:r>
            <a:r>
              <a:rPr lang="ru-RU" dirty="0"/>
              <a:t> </a:t>
            </a:r>
            <a:r>
              <a:rPr lang="ru-RU" dirty="0" err="1"/>
              <a:t>проходити</a:t>
            </a:r>
            <a:r>
              <a:rPr lang="ru-RU" dirty="0"/>
              <a:t> </a:t>
            </a:r>
            <a:r>
              <a:rPr lang="ru-RU" dirty="0" err="1"/>
              <a:t>шлункову</a:t>
            </a:r>
            <a:r>
              <a:rPr lang="ru-RU" dirty="0"/>
              <a:t> трубку перед </a:t>
            </a:r>
            <a:r>
              <a:rPr lang="ru-RU" dirty="0" err="1"/>
              <a:t>розміщенням</a:t>
            </a:r>
            <a:r>
              <a:rPr lang="ru-RU" dirty="0"/>
              <a:t> </a:t>
            </a:r>
            <a:r>
              <a:rPr lang="ru-RU" dirty="0" err="1"/>
              <a:t>стравохідного</a:t>
            </a:r>
            <a:r>
              <a:rPr lang="ru-RU" dirty="0"/>
              <a:t> зонда. </a:t>
            </a:r>
          </a:p>
          <a:p>
            <a:r>
              <a:rPr lang="ru-RU" dirty="0" err="1"/>
              <a:t>Якщо</a:t>
            </a:r>
            <a:r>
              <a:rPr lang="ru-RU" dirty="0"/>
              <a:t> </a:t>
            </a:r>
            <a:r>
              <a:rPr lang="ru-RU" dirty="0" err="1"/>
              <a:t>стравохідний</a:t>
            </a:r>
            <a:r>
              <a:rPr lang="ru-RU" dirty="0"/>
              <a:t> зонд не </a:t>
            </a:r>
            <a:r>
              <a:rPr lang="ru-RU" dirty="0" err="1"/>
              <a:t>вставити</a:t>
            </a:r>
            <a:r>
              <a:rPr lang="ru-RU" dirty="0"/>
              <a:t> в </a:t>
            </a:r>
            <a:r>
              <a:rPr lang="ru-RU" dirty="0" err="1"/>
              <a:t>нижню</a:t>
            </a:r>
            <a:r>
              <a:rPr lang="ru-RU" dirty="0"/>
              <a:t> </a:t>
            </a:r>
            <a:r>
              <a:rPr lang="ru-RU" dirty="0" err="1"/>
              <a:t>третину</a:t>
            </a:r>
            <a:r>
              <a:rPr lang="ru-RU" dirty="0"/>
              <a:t> </a:t>
            </a:r>
            <a:r>
              <a:rPr lang="ru-RU" dirty="0" err="1"/>
              <a:t>стравоходу</a:t>
            </a:r>
            <a:r>
              <a:rPr lang="ru-RU" dirty="0"/>
              <a:t>, в </a:t>
            </a:r>
            <a:r>
              <a:rPr lang="ru-RU" dirty="0" err="1"/>
              <a:t>середньому</a:t>
            </a:r>
            <a:r>
              <a:rPr lang="ru-RU" dirty="0"/>
              <a:t> на 24 см </a:t>
            </a:r>
            <a:r>
              <a:rPr lang="ru-RU" dirty="0" err="1"/>
              <a:t>нижче</a:t>
            </a:r>
            <a:r>
              <a:rPr lang="ru-RU" dirty="0"/>
              <a:t> </a:t>
            </a:r>
            <a:r>
              <a:rPr lang="ru-RU" dirty="0" err="1"/>
              <a:t>гортані</a:t>
            </a:r>
            <a:r>
              <a:rPr lang="ru-RU" dirty="0"/>
              <a:t> у </a:t>
            </a:r>
            <a:r>
              <a:rPr lang="ru-RU" dirty="0" err="1"/>
              <a:t>дорослих</a:t>
            </a:r>
            <a:r>
              <a:rPr lang="ru-RU" dirty="0"/>
              <a:t>, </a:t>
            </a:r>
            <a:r>
              <a:rPr lang="ru-RU" dirty="0" err="1"/>
              <a:t>використання</a:t>
            </a:r>
            <a:r>
              <a:rPr lang="ru-RU" dirty="0"/>
              <a:t> </a:t>
            </a:r>
            <a:r>
              <a:rPr lang="ru-RU" dirty="0" err="1"/>
              <a:t>нагрітого</a:t>
            </a:r>
            <a:r>
              <a:rPr lang="ru-RU" dirty="0"/>
              <a:t> </a:t>
            </a:r>
            <a:r>
              <a:rPr lang="ru-RU" dirty="0" err="1"/>
              <a:t>зволоженого</a:t>
            </a:r>
            <a:r>
              <a:rPr lang="ru-RU" dirty="0"/>
              <a:t> </a:t>
            </a:r>
            <a:r>
              <a:rPr lang="ru-RU" dirty="0" err="1"/>
              <a:t>кисню</a:t>
            </a:r>
            <a:r>
              <a:rPr lang="ru-RU" dirty="0"/>
              <a:t> </a:t>
            </a:r>
            <a:r>
              <a:rPr lang="ru-RU" dirty="0" err="1"/>
              <a:t>може</a:t>
            </a:r>
            <a:r>
              <a:rPr lang="ru-RU" dirty="0"/>
              <a:t> </a:t>
            </a:r>
            <a:r>
              <a:rPr lang="ru-RU" dirty="0" err="1"/>
              <a:t>призвести</a:t>
            </a:r>
            <a:r>
              <a:rPr lang="ru-RU" dirty="0"/>
              <a:t> до </a:t>
            </a:r>
            <a:r>
              <a:rPr lang="ru-RU" dirty="0" err="1"/>
              <a:t>помилково</a:t>
            </a:r>
            <a:r>
              <a:rPr lang="ru-RU" dirty="0"/>
              <a:t> </a:t>
            </a:r>
            <a:r>
              <a:rPr lang="ru-RU" dirty="0" err="1"/>
              <a:t>підвищеної</a:t>
            </a:r>
            <a:r>
              <a:rPr lang="ru-RU" dirty="0"/>
              <a:t> </a:t>
            </a:r>
            <a:r>
              <a:rPr lang="ru-RU" dirty="0" err="1"/>
              <a:t>температури</a:t>
            </a:r>
            <a:r>
              <a:rPr lang="ru-RU" dirty="0"/>
              <a:t> </a:t>
            </a:r>
            <a:r>
              <a:rPr lang="ru-RU" dirty="0" err="1"/>
              <a:t>стравоходу</a:t>
            </a:r>
            <a:r>
              <a:rPr lang="ru-RU" dirty="0"/>
              <a:t>. </a:t>
            </a:r>
          </a:p>
          <a:p>
            <a:pPr marL="0" indent="0">
              <a:buNone/>
            </a:pPr>
            <a:endParaRPr lang="ru-RU" dirty="0"/>
          </a:p>
        </p:txBody>
      </p:sp>
    </p:spTree>
    <p:extLst>
      <p:ext uri="{BB962C8B-B14F-4D97-AF65-F5344CB8AC3E}">
        <p14:creationId xmlns:p14="http://schemas.microsoft.com/office/powerpoint/2010/main" val="1167484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4" name="Picture 6" descr="Как правильно измерить температуру - Лайфхакер"/>
          <p:cNvPicPr>
            <a:picLocks noChangeAspect="1" noChangeArrowheads="1"/>
          </p:cNvPicPr>
          <p:nvPr/>
        </p:nvPicPr>
        <p:blipFill rotWithShape="1">
          <a:blip r:embed="rId2">
            <a:extLst>
              <a:ext uri="{28A0092B-C50C-407E-A947-70E740481C1C}">
                <a14:useLocalDpi xmlns:a14="http://schemas.microsoft.com/office/drawing/2010/main" val="0"/>
              </a:ext>
            </a:extLst>
          </a:blip>
          <a:srcRect l="17435" r="21440"/>
          <a:stretch/>
        </p:blipFill>
        <p:spPr bwMode="auto">
          <a:xfrm>
            <a:off x="8605429" y="4034834"/>
            <a:ext cx="3213464" cy="2628583"/>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809625" y="398417"/>
            <a:ext cx="10455457" cy="6061165"/>
          </a:xfrm>
        </p:spPr>
        <p:txBody>
          <a:bodyPr>
            <a:normAutofit/>
          </a:bodyPr>
          <a:lstStyle/>
          <a:p>
            <a:r>
              <a:rPr lang="ru-RU" b="1" i="1" dirty="0"/>
              <a:t>Температура </a:t>
            </a:r>
            <a:r>
              <a:rPr lang="ru-RU" b="1" i="1" dirty="0" err="1"/>
              <a:t>епітімпануму</a:t>
            </a:r>
            <a:r>
              <a:rPr lang="ru-RU" b="1" i="1" dirty="0"/>
              <a:t> </a:t>
            </a:r>
            <a:endParaRPr lang="ru-RU" dirty="0"/>
          </a:p>
          <a:p>
            <a:r>
              <a:rPr lang="ru-RU" dirty="0"/>
              <a:t>Температура </a:t>
            </a:r>
            <a:r>
              <a:rPr lang="ru-RU" dirty="0" err="1"/>
              <a:t>епітимпануму</a:t>
            </a:r>
            <a:r>
              <a:rPr lang="ru-RU" dirty="0"/>
              <a:t> (</a:t>
            </a:r>
            <a:r>
              <a:rPr lang="ru-RU" dirty="0" err="1"/>
              <a:t>вушного</a:t>
            </a:r>
            <a:r>
              <a:rPr lang="ru-RU" dirty="0"/>
              <a:t> каналу), </a:t>
            </a:r>
            <a:r>
              <a:rPr lang="ru-RU" b="1" u="sng" dirty="0" err="1"/>
              <a:t>виміряна</a:t>
            </a:r>
            <a:r>
              <a:rPr lang="ru-RU" b="1" u="sng" dirty="0"/>
              <a:t> за </a:t>
            </a:r>
            <a:r>
              <a:rPr lang="ru-RU" b="1" u="sng" dirty="0" err="1"/>
              <a:t>допомогою</a:t>
            </a:r>
            <a:r>
              <a:rPr lang="ru-RU" b="1" u="sng" dirty="0"/>
              <a:t> </a:t>
            </a:r>
            <a:r>
              <a:rPr lang="ru-RU" b="1" u="sng" dirty="0" err="1"/>
              <a:t>м’якого</a:t>
            </a:r>
            <a:r>
              <a:rPr lang="ru-RU" b="1" u="sng" dirty="0"/>
              <a:t> зонда з термометром </a:t>
            </a:r>
            <a:r>
              <a:rPr lang="ru-RU" b="1" u="sng" dirty="0" err="1"/>
              <a:t>поблизу</a:t>
            </a:r>
            <a:r>
              <a:rPr lang="ru-RU" b="1" u="sng" dirty="0"/>
              <a:t> </a:t>
            </a:r>
            <a:r>
              <a:rPr lang="ru-RU" b="1" u="sng" dirty="0" err="1"/>
              <a:t>барабанної</a:t>
            </a:r>
            <a:r>
              <a:rPr lang="ru-RU" b="1" u="sng" dirty="0"/>
              <a:t> </a:t>
            </a:r>
            <a:r>
              <a:rPr lang="ru-RU" b="1" u="sng" dirty="0" err="1"/>
              <a:t>перетинки</a:t>
            </a:r>
            <a:r>
              <a:rPr lang="ru-RU" b="1" u="sng" dirty="0"/>
              <a:t>, </a:t>
            </a:r>
            <a:r>
              <a:rPr lang="ru-RU" b="1" u="sng" dirty="0" err="1"/>
              <a:t>відображає</a:t>
            </a:r>
            <a:r>
              <a:rPr lang="ru-RU" b="1" u="sng" dirty="0"/>
              <a:t> температуру </a:t>
            </a:r>
            <a:r>
              <a:rPr lang="ru-RU" b="1" u="sng" dirty="0" err="1"/>
              <a:t>сонної</a:t>
            </a:r>
            <a:r>
              <a:rPr lang="ru-RU" b="1" u="sng" dirty="0"/>
              <a:t> </a:t>
            </a:r>
            <a:r>
              <a:rPr lang="ru-RU" b="1" u="sng" dirty="0" err="1"/>
              <a:t>артерії</a:t>
            </a:r>
            <a:r>
              <a:rPr lang="ru-RU" b="1" u="sng" dirty="0"/>
              <a:t>. </a:t>
            </a:r>
          </a:p>
          <a:p>
            <a:r>
              <a:rPr lang="ru-RU" dirty="0" err="1"/>
              <a:t>Епітимпанові</a:t>
            </a:r>
            <a:r>
              <a:rPr lang="ru-RU" dirty="0"/>
              <a:t> </a:t>
            </a:r>
            <a:r>
              <a:rPr lang="ru-RU" dirty="0" err="1"/>
              <a:t>термометри</a:t>
            </a:r>
            <a:r>
              <a:rPr lang="ru-RU" dirty="0"/>
              <a:t> не </a:t>
            </a:r>
            <a:r>
              <a:rPr lang="ru-RU" dirty="0" err="1"/>
              <a:t>слід</a:t>
            </a:r>
            <a:r>
              <a:rPr lang="ru-RU" dirty="0"/>
              <a:t> </a:t>
            </a:r>
            <a:r>
              <a:rPr lang="ru-RU" dirty="0" err="1"/>
              <a:t>плутати</a:t>
            </a:r>
            <a:r>
              <a:rPr lang="ru-RU" dirty="0"/>
              <a:t> з </a:t>
            </a:r>
            <a:r>
              <a:rPr lang="ru-RU" dirty="0" err="1"/>
              <a:t>більш</a:t>
            </a:r>
            <a:r>
              <a:rPr lang="ru-RU" dirty="0"/>
              <a:t> </a:t>
            </a:r>
            <a:r>
              <a:rPr lang="ru-RU" dirty="0" err="1"/>
              <a:t>поширеними</a:t>
            </a:r>
            <a:r>
              <a:rPr lang="ru-RU" dirty="0"/>
              <a:t> та </a:t>
            </a:r>
            <a:r>
              <a:rPr lang="ru-RU" dirty="0" err="1"/>
              <a:t>набагато</a:t>
            </a:r>
            <a:r>
              <a:rPr lang="ru-RU" dirty="0"/>
              <a:t> </a:t>
            </a:r>
            <a:r>
              <a:rPr lang="ru-RU" dirty="0" err="1"/>
              <a:t>менш</a:t>
            </a:r>
            <a:r>
              <a:rPr lang="ru-RU" dirty="0"/>
              <a:t> </a:t>
            </a:r>
            <a:r>
              <a:rPr lang="ru-RU" dirty="0" err="1"/>
              <a:t>точними</a:t>
            </a:r>
            <a:r>
              <a:rPr lang="ru-RU" dirty="0"/>
              <a:t> </a:t>
            </a:r>
            <a:r>
              <a:rPr lang="ru-RU" dirty="0" err="1"/>
              <a:t>інфрачервоними</a:t>
            </a:r>
            <a:r>
              <a:rPr lang="ru-RU" dirty="0"/>
              <a:t> «</a:t>
            </a:r>
            <a:r>
              <a:rPr lang="ru-RU" dirty="0" err="1"/>
              <a:t>барабанними</a:t>
            </a:r>
            <a:r>
              <a:rPr lang="ru-RU" dirty="0"/>
              <a:t>» термометрами. У </a:t>
            </a:r>
            <a:r>
              <a:rPr lang="ru-RU" dirty="0" err="1"/>
              <a:t>пацієнтів</a:t>
            </a:r>
            <a:r>
              <a:rPr lang="ru-RU" dirty="0"/>
              <a:t> з </a:t>
            </a:r>
            <a:r>
              <a:rPr lang="ru-RU" dirty="0" err="1"/>
              <a:t>адекватним</a:t>
            </a:r>
            <a:r>
              <a:rPr lang="ru-RU" dirty="0"/>
              <a:t> </a:t>
            </a:r>
            <a:r>
              <a:rPr lang="ru-RU" dirty="0" err="1"/>
              <a:t>серцевим</a:t>
            </a:r>
            <a:r>
              <a:rPr lang="ru-RU" dirty="0"/>
              <a:t> </a:t>
            </a:r>
            <a:r>
              <a:rPr lang="ru-RU" dirty="0" err="1"/>
              <a:t>викидом</a:t>
            </a:r>
            <a:r>
              <a:rPr lang="ru-RU" dirty="0"/>
              <a:t> </a:t>
            </a:r>
            <a:r>
              <a:rPr lang="ru-RU" dirty="0" err="1"/>
              <a:t>епітимпанічна</a:t>
            </a:r>
            <a:r>
              <a:rPr lang="ru-RU" dirty="0"/>
              <a:t> температура </a:t>
            </a:r>
            <a:r>
              <a:rPr lang="ru-RU" dirty="0" err="1"/>
              <a:t>відображає</a:t>
            </a:r>
            <a:r>
              <a:rPr lang="ru-RU" dirty="0"/>
              <a:t> температуру </a:t>
            </a:r>
            <a:r>
              <a:rPr lang="ru-RU" dirty="0" err="1"/>
              <a:t>тіла</a:t>
            </a:r>
            <a:r>
              <a:rPr lang="ru-RU" dirty="0"/>
              <a:t>. </a:t>
            </a:r>
          </a:p>
          <a:p>
            <a:r>
              <a:rPr lang="ru-RU" dirty="0" err="1"/>
              <a:t>Епітимпанічна</a:t>
            </a:r>
            <a:r>
              <a:rPr lang="ru-RU" dirty="0"/>
              <a:t> температура </a:t>
            </a:r>
            <a:r>
              <a:rPr lang="ru-RU" dirty="0" err="1"/>
              <a:t>може</a:t>
            </a:r>
            <a:r>
              <a:rPr lang="ru-RU" dirty="0"/>
              <a:t> бути </a:t>
            </a:r>
            <a:r>
              <a:rPr lang="ru-RU" dirty="0" err="1"/>
              <a:t>нижчою</a:t>
            </a:r>
            <a:r>
              <a:rPr lang="ru-RU" dirty="0"/>
              <a:t> за температуру </a:t>
            </a:r>
            <a:r>
              <a:rPr lang="ru-RU" dirty="0" err="1"/>
              <a:t>стравоходу</a:t>
            </a:r>
            <a:r>
              <a:rPr lang="ru-RU" dirty="0"/>
              <a:t> </a:t>
            </a:r>
            <a:r>
              <a:rPr lang="ru-RU" dirty="0" err="1"/>
              <a:t>під</a:t>
            </a:r>
            <a:r>
              <a:rPr lang="ru-RU" dirty="0"/>
              <a:t> час </a:t>
            </a:r>
            <a:r>
              <a:rPr lang="ru-RU" dirty="0" err="1"/>
              <a:t>станів</a:t>
            </a:r>
            <a:r>
              <a:rPr lang="ru-RU" dirty="0"/>
              <a:t> </a:t>
            </a:r>
            <a:r>
              <a:rPr lang="ru-RU" dirty="0" err="1"/>
              <a:t>із</a:t>
            </a:r>
            <a:r>
              <a:rPr lang="ru-RU" dirty="0"/>
              <a:t> </a:t>
            </a:r>
            <a:r>
              <a:rPr lang="ru-RU" dirty="0" err="1"/>
              <a:t>низьким</a:t>
            </a:r>
            <a:r>
              <a:rPr lang="ru-RU" dirty="0"/>
              <a:t> кровотоком (</a:t>
            </a:r>
            <a:r>
              <a:rPr lang="ru-RU" dirty="0" err="1"/>
              <a:t>зменшення</a:t>
            </a:r>
            <a:r>
              <a:rPr lang="ru-RU" dirty="0"/>
              <a:t> </a:t>
            </a:r>
            <a:r>
              <a:rPr lang="ru-RU" dirty="0" err="1"/>
              <a:t>серцевого</a:t>
            </a:r>
            <a:r>
              <a:rPr lang="ru-RU" dirty="0"/>
              <a:t> </a:t>
            </a:r>
            <a:r>
              <a:rPr lang="ru-RU" dirty="0" err="1"/>
              <a:t>викиду</a:t>
            </a:r>
            <a:r>
              <a:rPr lang="ru-RU" dirty="0"/>
              <a:t>) </a:t>
            </a:r>
            <a:r>
              <a:rPr lang="ru-RU" dirty="0" err="1"/>
              <a:t>або</a:t>
            </a:r>
            <a:r>
              <a:rPr lang="ru-RU" dirty="0"/>
              <a:t> без кровотоку (</a:t>
            </a:r>
            <a:r>
              <a:rPr lang="ru-RU" dirty="0" err="1"/>
              <a:t>зупинка</a:t>
            </a:r>
            <a:r>
              <a:rPr lang="ru-RU" dirty="0"/>
              <a:t> </a:t>
            </a:r>
            <a:r>
              <a:rPr lang="ru-RU" dirty="0" err="1"/>
              <a:t>серця</a:t>
            </a:r>
            <a:r>
              <a:rPr lang="ru-RU" dirty="0"/>
              <a:t>).</a:t>
            </a:r>
          </a:p>
          <a:p>
            <a:r>
              <a:rPr lang="ru-RU" dirty="0" err="1"/>
              <a:t>Епітимпанічна</a:t>
            </a:r>
            <a:r>
              <a:rPr lang="ru-RU" dirty="0"/>
              <a:t> температура </a:t>
            </a:r>
            <a:r>
              <a:rPr lang="ru-RU" dirty="0" err="1"/>
              <a:t>набагато</a:t>
            </a:r>
            <a:r>
              <a:rPr lang="ru-RU" dirty="0"/>
              <a:t> </a:t>
            </a:r>
            <a:r>
              <a:rPr lang="ru-RU" dirty="0" err="1"/>
              <a:t>нижча</a:t>
            </a:r>
            <a:r>
              <a:rPr lang="ru-RU" dirty="0"/>
              <a:t>, </a:t>
            </a:r>
            <a:r>
              <a:rPr lang="ru-RU" dirty="0" err="1"/>
              <a:t>ніж</a:t>
            </a:r>
            <a:r>
              <a:rPr lang="ru-RU" dirty="0"/>
              <a:t> температура </a:t>
            </a:r>
            <a:r>
              <a:rPr lang="ru-RU" dirty="0" err="1"/>
              <a:t>стравоходу</a:t>
            </a:r>
            <a:r>
              <a:rPr lang="ru-RU" dirty="0"/>
              <a:t> </a:t>
            </a:r>
            <a:r>
              <a:rPr lang="ru-RU" dirty="0" err="1"/>
              <a:t>під</a:t>
            </a:r>
            <a:r>
              <a:rPr lang="ru-RU" dirty="0"/>
              <a:t> час початкового </a:t>
            </a:r>
            <a:r>
              <a:rPr lang="ru-RU" dirty="0" err="1"/>
              <a:t>охолодження</a:t>
            </a:r>
            <a:r>
              <a:rPr lang="ru-RU" dirty="0"/>
              <a:t> </a:t>
            </a:r>
            <a:r>
              <a:rPr lang="ru-RU" dirty="0" err="1"/>
              <a:t>голови</a:t>
            </a:r>
            <a:r>
              <a:rPr lang="ru-RU" dirty="0"/>
              <a:t>. </a:t>
            </a:r>
            <a:r>
              <a:rPr lang="ru-RU" dirty="0" err="1"/>
              <a:t>Після</a:t>
            </a:r>
            <a:r>
              <a:rPr lang="ru-RU" dirty="0"/>
              <a:t> 10 </a:t>
            </a:r>
            <a:r>
              <a:rPr lang="ru-RU" dirty="0" err="1"/>
              <a:t>хв</a:t>
            </a:r>
            <a:r>
              <a:rPr lang="ru-RU" dirty="0"/>
              <a:t>. </a:t>
            </a:r>
            <a:r>
              <a:rPr lang="ru-RU" dirty="0" err="1"/>
              <a:t>ізольованого</a:t>
            </a:r>
            <a:r>
              <a:rPr lang="ru-RU" dirty="0"/>
              <a:t> </a:t>
            </a:r>
            <a:r>
              <a:rPr lang="ru-RU" dirty="0" err="1"/>
              <a:t>охолодження</a:t>
            </a:r>
            <a:r>
              <a:rPr lang="ru-RU" dirty="0"/>
              <a:t> </a:t>
            </a:r>
            <a:r>
              <a:rPr lang="ru-RU" dirty="0" err="1"/>
              <a:t>голови</a:t>
            </a:r>
            <a:r>
              <a:rPr lang="ru-RU" dirty="0"/>
              <a:t> </a:t>
            </a:r>
            <a:r>
              <a:rPr lang="ru-RU" dirty="0" err="1"/>
              <a:t>середня</a:t>
            </a:r>
            <a:r>
              <a:rPr lang="ru-RU" dirty="0"/>
              <a:t> </a:t>
            </a:r>
            <a:r>
              <a:rPr lang="ru-RU" dirty="0" err="1"/>
              <a:t>різниця</a:t>
            </a:r>
            <a:r>
              <a:rPr lang="ru-RU" dirty="0"/>
              <a:t> </a:t>
            </a:r>
            <a:r>
              <a:rPr lang="ru-RU" dirty="0" err="1"/>
              <a:t>між</a:t>
            </a:r>
            <a:r>
              <a:rPr lang="ru-RU" dirty="0"/>
              <a:t> </a:t>
            </a:r>
            <a:r>
              <a:rPr lang="ru-RU" dirty="0" err="1"/>
              <a:t>епітимпанічною</a:t>
            </a:r>
            <a:r>
              <a:rPr lang="ru-RU" dirty="0"/>
              <a:t> та </a:t>
            </a:r>
            <a:r>
              <a:rPr lang="ru-RU" dirty="0" err="1"/>
              <a:t>стравохідною</a:t>
            </a:r>
            <a:r>
              <a:rPr lang="ru-RU" dirty="0"/>
              <a:t> температурами становить </a:t>
            </a:r>
            <a:r>
              <a:rPr lang="ru-RU" dirty="0" err="1"/>
              <a:t>приблизно</a:t>
            </a:r>
            <a:r>
              <a:rPr lang="ru-RU" dirty="0"/>
              <a:t> </a:t>
            </a:r>
            <a:r>
              <a:rPr lang="ru-RU" dirty="0" err="1"/>
              <a:t>від</a:t>
            </a:r>
            <a:r>
              <a:rPr lang="ru-RU" dirty="0"/>
              <a:t> 1 до 2°C. </a:t>
            </a:r>
          </a:p>
          <a:p>
            <a:r>
              <a:rPr lang="ru-RU" dirty="0" err="1"/>
              <a:t>Використовуйте</a:t>
            </a:r>
            <a:r>
              <a:rPr lang="ru-RU" dirty="0"/>
              <a:t> </a:t>
            </a:r>
            <a:r>
              <a:rPr lang="ru-RU" dirty="0" err="1"/>
              <a:t>епітимпанічний</a:t>
            </a:r>
            <a:r>
              <a:rPr lang="ru-RU" dirty="0"/>
              <a:t> термометр, </a:t>
            </a:r>
            <a:r>
              <a:rPr lang="ru-RU" dirty="0" err="1"/>
              <a:t>призначений</a:t>
            </a:r>
            <a:r>
              <a:rPr lang="ru-RU" dirty="0"/>
              <a:t> для </a:t>
            </a:r>
            <a:r>
              <a:rPr lang="ru-RU" dirty="0" err="1"/>
              <a:t>польових</a:t>
            </a:r>
            <a:r>
              <a:rPr lang="ru-RU" dirty="0"/>
              <a:t> умов з </a:t>
            </a:r>
            <a:r>
              <a:rPr lang="ru-RU" dirty="0" err="1"/>
              <a:t>ізолюючою</a:t>
            </a:r>
            <a:r>
              <a:rPr lang="ru-RU" dirty="0"/>
              <a:t> </a:t>
            </a:r>
            <a:r>
              <a:rPr lang="ru-RU" dirty="0" err="1"/>
              <a:t>вушною</a:t>
            </a:r>
            <a:r>
              <a:rPr lang="ru-RU" dirty="0"/>
              <a:t> </a:t>
            </a:r>
            <a:r>
              <a:rPr lang="ru-RU" dirty="0" err="1"/>
              <a:t>кришкою</a:t>
            </a:r>
            <a:r>
              <a:rPr lang="ru-RU" dirty="0"/>
              <a:t> у </a:t>
            </a:r>
            <a:r>
              <a:rPr lang="ru-RU" dirty="0" err="1"/>
              <a:t>пацієнта</a:t>
            </a:r>
            <a:r>
              <a:rPr lang="ru-RU" dirty="0"/>
              <a:t>, </a:t>
            </a:r>
            <a:r>
              <a:rPr lang="ru-RU" dirty="0" err="1"/>
              <a:t>якому</a:t>
            </a:r>
            <a:r>
              <a:rPr lang="ru-RU" dirty="0"/>
              <a:t> не </a:t>
            </a:r>
            <a:r>
              <a:rPr lang="ru-RU" dirty="0" err="1"/>
              <a:t>була</a:t>
            </a:r>
            <a:r>
              <a:rPr lang="ru-RU" dirty="0"/>
              <a:t> проведена </a:t>
            </a:r>
            <a:r>
              <a:rPr lang="ru-RU" dirty="0" err="1"/>
              <a:t>ендотрахеальна</a:t>
            </a:r>
            <a:r>
              <a:rPr lang="ru-RU" dirty="0"/>
              <a:t> </a:t>
            </a:r>
            <a:r>
              <a:rPr lang="ru-RU" dirty="0" err="1"/>
              <a:t>інтубація</a:t>
            </a:r>
            <a:r>
              <a:rPr lang="ru-RU" dirty="0"/>
              <a:t> </a:t>
            </a:r>
            <a:r>
              <a:rPr lang="ru-RU" dirty="0" err="1"/>
              <a:t>або</a:t>
            </a:r>
            <a:r>
              <a:rPr lang="ru-RU" dirty="0"/>
              <a:t> у </a:t>
            </a:r>
            <a:r>
              <a:rPr lang="ru-RU" dirty="0" err="1"/>
              <a:t>пацієнта</a:t>
            </a:r>
            <a:r>
              <a:rPr lang="ru-RU" dirty="0"/>
              <a:t> з </a:t>
            </a:r>
            <a:r>
              <a:rPr lang="ru-RU" dirty="0" err="1"/>
              <a:t>ендотрахеальною</a:t>
            </a:r>
            <a:r>
              <a:rPr lang="ru-RU" dirty="0"/>
              <a:t> </a:t>
            </a:r>
            <a:r>
              <a:rPr lang="ru-RU" dirty="0" err="1"/>
              <a:t>інтубацією</a:t>
            </a:r>
            <a:r>
              <a:rPr lang="ru-RU" dirty="0"/>
              <a:t>, </a:t>
            </a:r>
            <a:r>
              <a:rPr lang="ru-RU" dirty="0" err="1"/>
              <a:t>якщо</a:t>
            </a:r>
            <a:r>
              <a:rPr lang="ru-RU" dirty="0"/>
              <a:t> </a:t>
            </a:r>
            <a:r>
              <a:rPr lang="ru-RU" dirty="0" err="1"/>
              <a:t>стравохідний</a:t>
            </a:r>
            <a:r>
              <a:rPr lang="ru-RU" dirty="0"/>
              <a:t> зонд </a:t>
            </a:r>
            <a:r>
              <a:rPr lang="ru-RU" dirty="0" err="1"/>
              <a:t>недоступний</a:t>
            </a:r>
            <a:r>
              <a:rPr lang="ru-RU" dirty="0"/>
              <a:t>.</a:t>
            </a:r>
          </a:p>
        </p:txBody>
      </p:sp>
    </p:spTree>
    <p:extLst>
      <p:ext uri="{BB962C8B-B14F-4D97-AF65-F5344CB8AC3E}">
        <p14:creationId xmlns:p14="http://schemas.microsoft.com/office/powerpoint/2010/main" val="3768491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1399903" y="496388"/>
            <a:ext cx="9392194" cy="5865224"/>
          </a:xfrm>
        </p:spPr>
        <p:txBody>
          <a:bodyPr>
            <a:normAutofit/>
          </a:bodyPr>
          <a:lstStyle/>
          <a:p>
            <a:r>
              <a:rPr lang="ru-RU" b="1" i="1" dirty="0" err="1"/>
              <a:t>Вимірювання</a:t>
            </a:r>
            <a:r>
              <a:rPr lang="ru-RU" b="1" i="1" dirty="0"/>
              <a:t> </a:t>
            </a:r>
            <a:r>
              <a:rPr lang="ru-RU" b="1" i="1" dirty="0" err="1"/>
              <a:t>ректальної</a:t>
            </a:r>
            <a:r>
              <a:rPr lang="ru-RU" b="1" i="1" dirty="0"/>
              <a:t> </a:t>
            </a:r>
            <a:r>
              <a:rPr lang="ru-RU" b="1" i="1" dirty="0" err="1"/>
              <a:t>температури</a:t>
            </a:r>
            <a:r>
              <a:rPr lang="ru-RU" b="1" i="1" dirty="0"/>
              <a:t> </a:t>
            </a:r>
            <a:endParaRPr lang="ru-RU" dirty="0"/>
          </a:p>
          <a:p>
            <a:r>
              <a:rPr lang="ru-RU" dirty="0" err="1"/>
              <a:t>Використання</a:t>
            </a:r>
            <a:r>
              <a:rPr lang="ru-RU" dirty="0"/>
              <a:t> </a:t>
            </a:r>
            <a:r>
              <a:rPr lang="ru-RU" dirty="0" err="1"/>
              <a:t>ректальних</a:t>
            </a:r>
            <a:r>
              <a:rPr lang="ru-RU" dirty="0"/>
              <a:t> </a:t>
            </a:r>
            <a:r>
              <a:rPr lang="ru-RU" dirty="0" err="1"/>
              <a:t>термометрів</a:t>
            </a:r>
            <a:r>
              <a:rPr lang="ru-RU" dirty="0"/>
              <a:t> не є </a:t>
            </a:r>
            <a:r>
              <a:rPr lang="ru-RU" dirty="0" err="1"/>
              <a:t>доцільним</a:t>
            </a:r>
            <a:r>
              <a:rPr lang="ru-RU" dirty="0"/>
              <a:t> перед </a:t>
            </a:r>
            <a:r>
              <a:rPr lang="ru-RU" dirty="0" err="1"/>
              <a:t>евакуацією</a:t>
            </a:r>
            <a:r>
              <a:rPr lang="ru-RU" dirty="0"/>
              <a:t> </a:t>
            </a:r>
            <a:r>
              <a:rPr lang="ru-RU" dirty="0" err="1"/>
              <a:t>пацієнта</a:t>
            </a:r>
            <a:r>
              <a:rPr lang="ru-RU" dirty="0"/>
              <a:t> з холодного </a:t>
            </a:r>
            <a:r>
              <a:rPr lang="ru-RU" dirty="0" err="1"/>
              <a:t>середовища</a:t>
            </a:r>
            <a:r>
              <a:rPr lang="ru-RU" dirty="0"/>
              <a:t>, </a:t>
            </a:r>
            <a:r>
              <a:rPr lang="ru-RU" dirty="0" err="1"/>
              <a:t>оскільки</a:t>
            </a:r>
            <a:r>
              <a:rPr lang="ru-RU" dirty="0"/>
              <a:t> для </a:t>
            </a:r>
            <a:r>
              <a:rPr lang="ru-RU" dirty="0" err="1"/>
              <a:t>цього</a:t>
            </a:r>
            <a:r>
              <a:rPr lang="ru-RU" dirty="0"/>
              <a:t> </a:t>
            </a:r>
            <a:r>
              <a:rPr lang="ru-RU" dirty="0" err="1"/>
              <a:t>необхідно</a:t>
            </a:r>
            <a:r>
              <a:rPr lang="ru-RU" dirty="0"/>
              <a:t> </a:t>
            </a:r>
            <a:r>
              <a:rPr lang="ru-RU" dirty="0" err="1"/>
              <a:t>додатково</a:t>
            </a:r>
            <a:r>
              <a:rPr lang="ru-RU" dirty="0"/>
              <a:t> </a:t>
            </a:r>
            <a:r>
              <a:rPr lang="ru-RU" dirty="0" err="1"/>
              <a:t>рухати</a:t>
            </a:r>
            <a:r>
              <a:rPr lang="ru-RU" dirty="0"/>
              <a:t> </a:t>
            </a:r>
            <a:r>
              <a:rPr lang="ru-RU" dirty="0" err="1"/>
              <a:t>пацієнта</a:t>
            </a:r>
            <a:r>
              <a:rPr lang="ru-RU" dirty="0"/>
              <a:t>, </a:t>
            </a:r>
            <a:r>
              <a:rPr lang="ru-RU" dirty="0" err="1"/>
              <a:t>збільшуючи</a:t>
            </a:r>
            <a:r>
              <a:rPr lang="ru-RU" dirty="0"/>
              <a:t> </a:t>
            </a:r>
            <a:r>
              <a:rPr lang="ru-RU" dirty="0" err="1"/>
              <a:t>втрати</a:t>
            </a:r>
            <a:r>
              <a:rPr lang="ru-RU" dirty="0"/>
              <a:t> тепла та </a:t>
            </a:r>
            <a:r>
              <a:rPr lang="ru-RU" dirty="0" err="1"/>
              <a:t>потенційно</a:t>
            </a:r>
            <a:r>
              <a:rPr lang="ru-RU" dirty="0"/>
              <a:t> </a:t>
            </a:r>
            <a:r>
              <a:rPr lang="ru-RU" dirty="0" err="1"/>
              <a:t>погіршуючи</a:t>
            </a:r>
            <a:r>
              <a:rPr lang="ru-RU" dirty="0"/>
              <a:t> </a:t>
            </a:r>
            <a:r>
              <a:rPr lang="ru-RU" dirty="0" err="1"/>
              <a:t>гіпотермію</a:t>
            </a:r>
            <a:r>
              <a:rPr lang="ru-RU" dirty="0"/>
              <a:t>. </a:t>
            </a:r>
          </a:p>
          <a:p>
            <a:r>
              <a:rPr lang="ru-RU" b="1" i="1" dirty="0"/>
              <a:t>Ректальна температура і температура у </a:t>
            </a:r>
            <a:r>
              <a:rPr lang="ru-RU" b="1" i="1" dirty="0" err="1"/>
              <a:t>сечовому</a:t>
            </a:r>
            <a:r>
              <a:rPr lang="ru-RU" b="1" i="1" dirty="0"/>
              <a:t> </a:t>
            </a:r>
            <a:r>
              <a:rPr lang="ru-RU" b="1" i="1" dirty="0" err="1"/>
              <a:t>міхурі</a:t>
            </a:r>
            <a:r>
              <a:rPr lang="ru-RU" b="1" i="1" dirty="0"/>
              <a:t> </a:t>
            </a:r>
            <a:r>
              <a:rPr lang="ru-RU" b="1" i="1" dirty="0" err="1"/>
              <a:t>під</a:t>
            </a:r>
            <a:r>
              <a:rPr lang="ru-RU" b="1" i="1" dirty="0"/>
              <a:t> час </a:t>
            </a:r>
            <a:r>
              <a:rPr lang="ru-RU" b="1" i="1" dirty="0" err="1"/>
              <a:t>зігрівання</a:t>
            </a:r>
            <a:r>
              <a:rPr lang="ru-RU" b="1" i="1" dirty="0"/>
              <a:t> </a:t>
            </a:r>
            <a:endParaRPr lang="ru-RU" dirty="0"/>
          </a:p>
          <a:p>
            <a:r>
              <a:rPr lang="ru-RU" dirty="0"/>
              <a:t>Ректальна температура та температура у </a:t>
            </a:r>
            <a:r>
              <a:rPr lang="ru-RU" dirty="0" err="1"/>
              <a:t>сечовому</a:t>
            </a:r>
            <a:r>
              <a:rPr lang="ru-RU" dirty="0"/>
              <a:t> </a:t>
            </a:r>
            <a:r>
              <a:rPr lang="ru-RU" dirty="0" err="1"/>
              <a:t>міхурі</a:t>
            </a:r>
            <a:r>
              <a:rPr lang="ru-RU" dirty="0"/>
              <a:t> </a:t>
            </a:r>
            <a:r>
              <a:rPr lang="ru-RU" dirty="0" err="1"/>
              <a:t>відстають</a:t>
            </a:r>
            <a:r>
              <a:rPr lang="ru-RU" dirty="0"/>
              <a:t> </a:t>
            </a:r>
            <a:r>
              <a:rPr lang="ru-RU" dirty="0" err="1"/>
              <a:t>від</a:t>
            </a:r>
            <a:r>
              <a:rPr lang="ru-RU" dirty="0"/>
              <a:t> </a:t>
            </a:r>
            <a:r>
              <a:rPr lang="ru-RU" dirty="0" err="1"/>
              <a:t>зміни</a:t>
            </a:r>
            <a:r>
              <a:rPr lang="ru-RU" dirty="0"/>
              <a:t> </a:t>
            </a:r>
            <a:r>
              <a:rPr lang="ru-RU" dirty="0" err="1"/>
              <a:t>температури</a:t>
            </a:r>
            <a:r>
              <a:rPr lang="ru-RU" dirty="0"/>
              <a:t> </a:t>
            </a:r>
            <a:r>
              <a:rPr lang="ru-RU" dirty="0" err="1"/>
              <a:t>тіла</a:t>
            </a:r>
            <a:r>
              <a:rPr lang="ru-RU" dirty="0"/>
              <a:t> на </a:t>
            </a:r>
            <a:r>
              <a:rPr lang="ru-RU" dirty="0" err="1"/>
              <a:t>цілу</a:t>
            </a:r>
            <a:r>
              <a:rPr lang="ru-RU" dirty="0"/>
              <a:t> годину і </a:t>
            </a:r>
            <a:r>
              <a:rPr lang="ru-RU" dirty="0" err="1"/>
              <a:t>можуть</a:t>
            </a:r>
            <a:r>
              <a:rPr lang="ru-RU" dirty="0"/>
              <a:t> </a:t>
            </a:r>
            <a:r>
              <a:rPr lang="ru-RU" dirty="0" err="1"/>
              <a:t>створити</a:t>
            </a:r>
            <a:r>
              <a:rPr lang="ru-RU" dirty="0"/>
              <a:t> </a:t>
            </a:r>
            <a:r>
              <a:rPr lang="ru-RU" dirty="0" err="1"/>
              <a:t>помилкове</a:t>
            </a:r>
            <a:r>
              <a:rPr lang="ru-RU" dirty="0"/>
              <a:t> </a:t>
            </a:r>
            <a:r>
              <a:rPr lang="ru-RU" dirty="0" err="1"/>
              <a:t>враження</a:t>
            </a:r>
            <a:r>
              <a:rPr lang="ru-RU" dirty="0"/>
              <a:t>, </a:t>
            </a:r>
            <a:r>
              <a:rPr lang="ru-RU" dirty="0" err="1"/>
              <a:t>що</a:t>
            </a:r>
            <a:r>
              <a:rPr lang="ru-RU" dirty="0"/>
              <a:t> у </a:t>
            </a:r>
            <a:r>
              <a:rPr lang="ru-RU" dirty="0" err="1"/>
              <a:t>пацієнта</a:t>
            </a:r>
            <a:r>
              <a:rPr lang="ru-RU" dirty="0"/>
              <a:t> все </a:t>
            </a:r>
            <a:r>
              <a:rPr lang="ru-RU" dirty="0" err="1"/>
              <a:t>ще</a:t>
            </a:r>
            <a:r>
              <a:rPr lang="ru-RU" dirty="0"/>
              <a:t> </a:t>
            </a:r>
            <a:r>
              <a:rPr lang="ru-RU" dirty="0" err="1"/>
              <a:t>знижена</a:t>
            </a:r>
            <a:r>
              <a:rPr lang="ru-RU" dirty="0"/>
              <a:t> температура. Температура </a:t>
            </a:r>
            <a:r>
              <a:rPr lang="ru-RU" dirty="0" err="1"/>
              <a:t>прямої</a:t>
            </a:r>
            <a:r>
              <a:rPr lang="ru-RU" dirty="0"/>
              <a:t> кишки та </a:t>
            </a:r>
            <a:r>
              <a:rPr lang="ru-RU" dirty="0" err="1"/>
              <a:t>сечового</a:t>
            </a:r>
            <a:r>
              <a:rPr lang="ru-RU" dirty="0"/>
              <a:t> </a:t>
            </a:r>
            <a:r>
              <a:rPr lang="ru-RU" dirty="0" err="1"/>
              <a:t>міхура</a:t>
            </a:r>
            <a:r>
              <a:rPr lang="ru-RU" dirty="0"/>
              <a:t> </a:t>
            </a:r>
            <a:r>
              <a:rPr lang="ru-RU" dirty="0" err="1"/>
              <a:t>вище</a:t>
            </a:r>
            <a:r>
              <a:rPr lang="ru-RU" dirty="0"/>
              <a:t> </a:t>
            </a:r>
            <a:r>
              <a:rPr lang="ru-RU" dirty="0" err="1"/>
              <a:t>температури</a:t>
            </a:r>
            <a:r>
              <a:rPr lang="ru-RU" dirty="0"/>
              <a:t> </a:t>
            </a:r>
            <a:r>
              <a:rPr lang="ru-RU" dirty="0" err="1"/>
              <a:t>серця</a:t>
            </a:r>
            <a:r>
              <a:rPr lang="ru-RU" dirty="0"/>
              <a:t> </a:t>
            </a:r>
            <a:r>
              <a:rPr lang="ru-RU" dirty="0" err="1"/>
              <a:t>під</a:t>
            </a:r>
            <a:r>
              <a:rPr lang="ru-RU" dirty="0"/>
              <a:t> час </a:t>
            </a:r>
            <a:r>
              <a:rPr lang="ru-RU" dirty="0" err="1"/>
              <a:t>охолодження</a:t>
            </a:r>
            <a:r>
              <a:rPr lang="ru-RU" dirty="0"/>
              <a:t> та </a:t>
            </a:r>
            <a:r>
              <a:rPr lang="ru-RU" dirty="0" err="1"/>
              <a:t>нижче</a:t>
            </a:r>
            <a:r>
              <a:rPr lang="ru-RU" dirty="0"/>
              <a:t> </a:t>
            </a:r>
            <a:r>
              <a:rPr lang="ru-RU" dirty="0" err="1"/>
              <a:t>температури</a:t>
            </a:r>
            <a:r>
              <a:rPr lang="ru-RU" dirty="0"/>
              <a:t> </a:t>
            </a:r>
            <a:r>
              <a:rPr lang="ru-RU" dirty="0" err="1"/>
              <a:t>серця</a:t>
            </a:r>
            <a:r>
              <a:rPr lang="ru-RU" dirty="0"/>
              <a:t> </a:t>
            </a:r>
            <a:r>
              <a:rPr lang="ru-RU" dirty="0" err="1"/>
              <a:t>під</a:t>
            </a:r>
            <a:r>
              <a:rPr lang="ru-RU" dirty="0"/>
              <a:t> час </a:t>
            </a:r>
            <a:r>
              <a:rPr lang="ru-RU" dirty="0" err="1"/>
              <a:t>зігрівання</a:t>
            </a:r>
            <a:r>
              <a:rPr lang="ru-RU" dirty="0"/>
              <a:t>. </a:t>
            </a:r>
          </a:p>
          <a:p>
            <a:r>
              <a:rPr lang="ru-RU" b="1" i="1" dirty="0" err="1"/>
              <a:t>Пероральна</a:t>
            </a:r>
            <a:r>
              <a:rPr lang="ru-RU" b="1" i="1" dirty="0"/>
              <a:t> температура </a:t>
            </a:r>
            <a:endParaRPr lang="ru-RU" dirty="0"/>
          </a:p>
          <a:p>
            <a:r>
              <a:rPr lang="ru-RU" dirty="0" err="1"/>
              <a:t>Визначення</a:t>
            </a:r>
            <a:r>
              <a:rPr lang="ru-RU" dirty="0"/>
              <a:t> </a:t>
            </a:r>
            <a:r>
              <a:rPr lang="ru-RU" dirty="0" err="1"/>
              <a:t>пероральної</a:t>
            </a:r>
            <a:r>
              <a:rPr lang="ru-RU" dirty="0"/>
              <a:t> </a:t>
            </a:r>
            <a:r>
              <a:rPr lang="ru-RU" dirty="0" err="1"/>
              <a:t>температури</a:t>
            </a:r>
            <a:r>
              <a:rPr lang="ru-RU" dirty="0"/>
              <a:t> </a:t>
            </a:r>
            <a:r>
              <a:rPr lang="ru-RU" dirty="0" err="1"/>
              <a:t>корисне</a:t>
            </a:r>
            <a:r>
              <a:rPr lang="ru-RU" dirty="0"/>
              <a:t> </a:t>
            </a:r>
            <a:r>
              <a:rPr lang="ru-RU" dirty="0" err="1"/>
              <a:t>лише</a:t>
            </a:r>
            <a:r>
              <a:rPr lang="ru-RU" dirty="0"/>
              <a:t> для </a:t>
            </a:r>
            <a:r>
              <a:rPr lang="ru-RU" dirty="0" err="1"/>
              <a:t>виключення</a:t>
            </a:r>
            <a:r>
              <a:rPr lang="ru-RU" dirty="0"/>
              <a:t> </a:t>
            </a:r>
            <a:r>
              <a:rPr lang="ru-RU" dirty="0" err="1"/>
              <a:t>переохолодження</a:t>
            </a:r>
            <a:r>
              <a:rPr lang="ru-RU" dirty="0"/>
              <a:t>. </a:t>
            </a:r>
            <a:r>
              <a:rPr lang="ru-RU" dirty="0" err="1"/>
              <a:t>Неелектронні</a:t>
            </a:r>
            <a:r>
              <a:rPr lang="ru-RU" dirty="0"/>
              <a:t> </a:t>
            </a:r>
            <a:r>
              <a:rPr lang="ru-RU" dirty="0" err="1"/>
              <a:t>термометри</a:t>
            </a:r>
            <a:r>
              <a:rPr lang="ru-RU" dirty="0"/>
              <a:t>, як правило, не в </a:t>
            </a:r>
            <a:r>
              <a:rPr lang="ru-RU" dirty="0" err="1"/>
              <a:t>змозі</a:t>
            </a:r>
            <a:r>
              <a:rPr lang="ru-RU" dirty="0"/>
              <a:t> </a:t>
            </a:r>
            <a:r>
              <a:rPr lang="ru-RU" dirty="0" err="1"/>
              <a:t>виміряти</a:t>
            </a:r>
            <a:r>
              <a:rPr lang="ru-RU" dirty="0"/>
              <a:t> температуру </a:t>
            </a:r>
            <a:r>
              <a:rPr lang="ru-RU" dirty="0" err="1"/>
              <a:t>нижче</a:t>
            </a:r>
            <a:r>
              <a:rPr lang="ru-RU" dirty="0"/>
              <a:t> 35,6°C. </a:t>
            </a:r>
          </a:p>
        </p:txBody>
      </p:sp>
    </p:spTree>
    <p:extLst>
      <p:ext uri="{BB962C8B-B14F-4D97-AF65-F5344CB8AC3E}">
        <p14:creationId xmlns:p14="http://schemas.microsoft.com/office/powerpoint/2010/main" val="2001411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2685" y="482077"/>
            <a:ext cx="8911687" cy="1280890"/>
          </a:xfrm>
        </p:spPr>
        <p:txBody>
          <a:bodyPr>
            <a:normAutofit fontScale="90000"/>
          </a:bodyPr>
          <a:lstStyle/>
          <a:p>
            <a:pPr algn="ctr"/>
            <a:r>
              <a:rPr lang="ru-RU" b="1" i="1" dirty="0" err="1">
                <a:solidFill>
                  <a:srgbClr val="FF0000"/>
                </a:solidFill>
              </a:rPr>
              <a:t>Вторинне</a:t>
            </a:r>
            <a:r>
              <a:rPr lang="ru-RU" b="1" i="1" dirty="0">
                <a:solidFill>
                  <a:srgbClr val="FF0000"/>
                </a:solidFill>
              </a:rPr>
              <a:t> </a:t>
            </a:r>
            <a:r>
              <a:rPr lang="ru-RU" b="1" i="1" dirty="0" err="1">
                <a:solidFill>
                  <a:srgbClr val="FF0000"/>
                </a:solidFill>
              </a:rPr>
              <a:t>зниження</a:t>
            </a:r>
            <a:r>
              <a:rPr lang="ru-RU" b="1" i="1" dirty="0">
                <a:solidFill>
                  <a:srgbClr val="FF0000"/>
                </a:solidFill>
              </a:rPr>
              <a:t> </a:t>
            </a:r>
            <a:r>
              <a:rPr lang="ru-RU" b="1" i="1" dirty="0" err="1">
                <a:solidFill>
                  <a:srgbClr val="FF0000"/>
                </a:solidFill>
              </a:rPr>
              <a:t>центральної</a:t>
            </a:r>
            <a:r>
              <a:rPr lang="ru-RU" b="1" i="1" dirty="0">
                <a:solidFill>
                  <a:srgbClr val="FF0000"/>
                </a:solidFill>
              </a:rPr>
              <a:t> </a:t>
            </a:r>
            <a:r>
              <a:rPr lang="ru-RU" b="1" i="1" dirty="0" err="1">
                <a:solidFill>
                  <a:srgbClr val="FF0000"/>
                </a:solidFill>
              </a:rPr>
              <a:t>температури</a:t>
            </a:r>
            <a:r>
              <a:rPr lang="ru-RU" b="1" i="1" dirty="0">
                <a:solidFill>
                  <a:srgbClr val="FF0000"/>
                </a:solidFill>
              </a:rPr>
              <a:t> </a:t>
            </a:r>
            <a:r>
              <a:rPr lang="ru-RU" b="1" i="1" dirty="0" err="1">
                <a:solidFill>
                  <a:srgbClr val="FF0000"/>
                </a:solidFill>
              </a:rPr>
              <a:t>після</a:t>
            </a:r>
            <a:r>
              <a:rPr lang="ru-RU" b="1" i="1" dirty="0">
                <a:solidFill>
                  <a:srgbClr val="FF0000"/>
                </a:solidFill>
              </a:rPr>
              <a:t> </a:t>
            </a:r>
            <a:r>
              <a:rPr lang="ru-RU" b="1" i="1" dirty="0" err="1">
                <a:solidFill>
                  <a:srgbClr val="FF0000"/>
                </a:solidFill>
              </a:rPr>
              <a:t>відновлення</a:t>
            </a:r>
            <a:r>
              <a:rPr lang="ru-RU" b="1" i="1" dirty="0">
                <a:solidFill>
                  <a:srgbClr val="FF0000"/>
                </a:solidFill>
              </a:rPr>
              <a:t> кровотоку в </a:t>
            </a:r>
            <a:r>
              <a:rPr lang="ru-RU" b="1" i="1" dirty="0" err="1">
                <a:solidFill>
                  <a:srgbClr val="FF0000"/>
                </a:solidFill>
              </a:rPr>
              <a:t>кінцівках</a:t>
            </a:r>
            <a:r>
              <a:rPr lang="ru-RU" b="1" i="1" dirty="0">
                <a:solidFill>
                  <a:srgbClr val="FF0000"/>
                </a:solidFill>
              </a:rPr>
              <a:t> </a:t>
            </a:r>
            <a:br>
              <a:rPr lang="ru-RU" dirty="0">
                <a:solidFill>
                  <a:srgbClr val="FF0000"/>
                </a:solidFill>
              </a:rPr>
            </a:br>
            <a:endParaRPr lang="ru-RU" dirty="0">
              <a:solidFill>
                <a:srgbClr val="FF0000"/>
              </a:solidFill>
            </a:endParaRPr>
          </a:p>
        </p:txBody>
      </p:sp>
      <p:sp>
        <p:nvSpPr>
          <p:cNvPr id="3" name="Объект 2"/>
          <p:cNvSpPr>
            <a:spLocks noGrp="1"/>
          </p:cNvSpPr>
          <p:nvPr>
            <p:ph idx="1"/>
          </p:nvPr>
        </p:nvSpPr>
        <p:spPr>
          <a:xfrm>
            <a:off x="1113110" y="1276351"/>
            <a:ext cx="6476410" cy="5320392"/>
          </a:xfrm>
        </p:spPr>
        <p:txBody>
          <a:bodyPr>
            <a:normAutofit/>
          </a:bodyPr>
          <a:lstStyle/>
          <a:p>
            <a:r>
              <a:rPr lang="ru-RU" dirty="0" err="1"/>
              <a:t>Відбувається</a:t>
            </a:r>
            <a:r>
              <a:rPr lang="ru-RU" dirty="0"/>
              <a:t> </a:t>
            </a:r>
            <a:r>
              <a:rPr lang="ru-RU" dirty="0" err="1"/>
              <a:t>внаслідок</a:t>
            </a:r>
            <a:r>
              <a:rPr lang="ru-RU" dirty="0"/>
              <a:t> </a:t>
            </a:r>
            <a:r>
              <a:rPr lang="ru-RU" dirty="0" err="1"/>
              <a:t>тривалого</a:t>
            </a:r>
            <a:r>
              <a:rPr lang="ru-RU" dirty="0"/>
              <a:t> </a:t>
            </a:r>
            <a:r>
              <a:rPr lang="ru-RU" dirty="0" err="1"/>
              <a:t>охолодження</a:t>
            </a:r>
            <a:r>
              <a:rPr lang="ru-RU" dirty="0"/>
              <a:t> </a:t>
            </a:r>
            <a:r>
              <a:rPr lang="ru-RU" dirty="0" err="1"/>
              <a:t>тіла</a:t>
            </a:r>
            <a:r>
              <a:rPr lang="ru-RU" dirty="0"/>
              <a:t> </a:t>
            </a:r>
            <a:r>
              <a:rPr lang="ru-RU" dirty="0" err="1"/>
              <a:t>після</a:t>
            </a:r>
            <a:r>
              <a:rPr lang="ru-RU" dirty="0"/>
              <a:t> </a:t>
            </a:r>
            <a:r>
              <a:rPr lang="ru-RU" dirty="0" err="1"/>
              <a:t>евакуації</a:t>
            </a:r>
            <a:r>
              <a:rPr lang="ru-RU" dirty="0"/>
              <a:t> хворого з холодного </a:t>
            </a:r>
            <a:r>
              <a:rPr lang="ru-RU" dirty="0" err="1"/>
              <a:t>середовища</a:t>
            </a:r>
            <a:r>
              <a:rPr lang="ru-RU" dirty="0"/>
              <a:t>. </a:t>
            </a:r>
          </a:p>
          <a:p>
            <a:r>
              <a:rPr lang="ru-RU" dirty="0"/>
              <a:t>У </a:t>
            </a:r>
            <a:r>
              <a:rPr lang="ru-RU" dirty="0" err="1"/>
              <a:t>потерпілого</a:t>
            </a:r>
            <a:r>
              <a:rPr lang="ru-RU" dirty="0"/>
              <a:t> </a:t>
            </a:r>
            <a:r>
              <a:rPr lang="ru-RU" dirty="0" err="1"/>
              <a:t>від</a:t>
            </a:r>
            <a:r>
              <a:rPr lang="ru-RU" dirty="0"/>
              <a:t> </a:t>
            </a:r>
            <a:r>
              <a:rPr lang="ru-RU" dirty="0" err="1"/>
              <a:t>переохолодження</a:t>
            </a:r>
            <a:r>
              <a:rPr lang="ru-RU" dirty="0"/>
              <a:t> </a:t>
            </a:r>
            <a:r>
              <a:rPr lang="ru-RU" dirty="0" err="1"/>
              <a:t>периферичні</a:t>
            </a:r>
            <a:r>
              <a:rPr lang="ru-RU" dirty="0"/>
              <a:t> </a:t>
            </a:r>
            <a:r>
              <a:rPr lang="ru-RU" dirty="0" err="1"/>
              <a:t>ділянки</a:t>
            </a:r>
            <a:r>
              <a:rPr lang="ru-RU" dirty="0"/>
              <a:t> </a:t>
            </a:r>
            <a:r>
              <a:rPr lang="ru-RU" dirty="0" err="1"/>
              <a:t>тіла</a:t>
            </a:r>
            <a:r>
              <a:rPr lang="ru-RU" dirty="0"/>
              <a:t> </a:t>
            </a:r>
            <a:r>
              <a:rPr lang="ru-RU" dirty="0" err="1"/>
              <a:t>холодніші</a:t>
            </a:r>
            <a:r>
              <a:rPr lang="ru-RU" dirty="0"/>
              <a:t> за </a:t>
            </a:r>
            <a:r>
              <a:rPr lang="ru-RU" dirty="0" err="1"/>
              <a:t>ділянку</a:t>
            </a:r>
            <a:r>
              <a:rPr lang="ru-RU" dirty="0"/>
              <a:t> </a:t>
            </a:r>
            <a:r>
              <a:rPr lang="ru-RU" dirty="0" err="1"/>
              <a:t>серця</a:t>
            </a:r>
            <a:r>
              <a:rPr lang="ru-RU" dirty="0"/>
              <a:t>. Тому будь-яка </a:t>
            </a:r>
            <a:r>
              <a:rPr lang="ru-RU" dirty="0" err="1"/>
              <a:t>дія</a:t>
            </a:r>
            <a:r>
              <a:rPr lang="ru-RU" dirty="0"/>
              <a:t>, </a:t>
            </a:r>
            <a:r>
              <a:rPr lang="ru-RU" dirty="0" err="1"/>
              <a:t>що</a:t>
            </a:r>
            <a:r>
              <a:rPr lang="ru-RU" dirty="0"/>
              <a:t> </a:t>
            </a:r>
            <a:r>
              <a:rPr lang="ru-RU" dirty="0" err="1"/>
              <a:t>збільшує</a:t>
            </a:r>
            <a:r>
              <a:rPr lang="ru-RU" dirty="0"/>
              <a:t> </a:t>
            </a:r>
            <a:r>
              <a:rPr lang="ru-RU" dirty="0" err="1"/>
              <a:t>приплив</a:t>
            </a:r>
            <a:r>
              <a:rPr lang="ru-RU" dirty="0"/>
              <a:t> </a:t>
            </a:r>
            <a:r>
              <a:rPr lang="ru-RU" dirty="0" err="1"/>
              <a:t>крові</a:t>
            </a:r>
            <a:r>
              <a:rPr lang="ru-RU" dirty="0"/>
              <a:t> до </a:t>
            </a:r>
            <a:r>
              <a:rPr lang="ru-RU" dirty="0" err="1"/>
              <a:t>холодної</a:t>
            </a:r>
            <a:r>
              <a:rPr lang="ru-RU" dirty="0"/>
              <a:t> </a:t>
            </a:r>
            <a:r>
              <a:rPr lang="ru-RU" dirty="0" err="1"/>
              <a:t>периферичної</a:t>
            </a:r>
            <a:r>
              <a:rPr lang="ru-RU" dirty="0"/>
              <a:t> </a:t>
            </a:r>
            <a:r>
              <a:rPr lang="ru-RU" dirty="0" err="1"/>
              <a:t>тканини</a:t>
            </a:r>
            <a:r>
              <a:rPr lang="ru-RU" dirty="0"/>
              <a:t> (</a:t>
            </a:r>
            <a:r>
              <a:rPr lang="ru-RU" dirty="0" err="1"/>
              <a:t>наприклад</a:t>
            </a:r>
            <a:r>
              <a:rPr lang="ru-RU" dirty="0"/>
              <a:t>, </a:t>
            </a:r>
            <a:r>
              <a:rPr lang="ru-RU" dirty="0" err="1"/>
              <a:t>підняття</a:t>
            </a:r>
            <a:r>
              <a:rPr lang="ru-RU" dirty="0"/>
              <a:t> </a:t>
            </a:r>
            <a:r>
              <a:rPr lang="ru-RU" dirty="0" err="1"/>
              <a:t>або</a:t>
            </a:r>
            <a:r>
              <a:rPr lang="ru-RU" dirty="0"/>
              <a:t> </a:t>
            </a:r>
            <a:r>
              <a:rPr lang="ru-RU" dirty="0" err="1"/>
              <a:t>утримання</a:t>
            </a:r>
            <a:r>
              <a:rPr lang="ru-RU" dirty="0"/>
              <a:t> </a:t>
            </a:r>
            <a:r>
              <a:rPr lang="ru-RU" dirty="0" err="1"/>
              <a:t>пацієнта</a:t>
            </a:r>
            <a:r>
              <a:rPr lang="ru-RU" dirty="0"/>
              <a:t> у вертикальному </a:t>
            </a:r>
            <a:r>
              <a:rPr lang="ru-RU" dirty="0" err="1"/>
              <a:t>положенні</a:t>
            </a:r>
            <a:r>
              <a:rPr lang="ru-RU" dirty="0"/>
              <a:t>, </a:t>
            </a:r>
            <a:r>
              <a:rPr lang="ru-RU" dirty="0" err="1"/>
              <a:t>що</a:t>
            </a:r>
            <a:r>
              <a:rPr lang="ru-RU" dirty="0"/>
              <a:t> </a:t>
            </a:r>
            <a:r>
              <a:rPr lang="ru-RU" dirty="0" err="1"/>
              <a:t>дозволяє</a:t>
            </a:r>
            <a:r>
              <a:rPr lang="ru-RU" dirty="0"/>
              <a:t> </a:t>
            </a:r>
            <a:r>
              <a:rPr lang="ru-RU" dirty="0" err="1"/>
              <a:t>потерпілому</a:t>
            </a:r>
            <a:r>
              <a:rPr lang="ru-RU" dirty="0"/>
              <a:t> </a:t>
            </a:r>
            <a:r>
              <a:rPr lang="ru-RU" dirty="0" err="1"/>
              <a:t>стояти</a:t>
            </a:r>
            <a:r>
              <a:rPr lang="ru-RU" dirty="0"/>
              <a:t> </a:t>
            </a:r>
            <a:r>
              <a:rPr lang="ru-RU" dirty="0" err="1"/>
              <a:t>або</a:t>
            </a:r>
            <a:r>
              <a:rPr lang="ru-RU" dirty="0"/>
              <a:t> </a:t>
            </a:r>
            <a:r>
              <a:rPr lang="ru-RU" dirty="0" err="1"/>
              <a:t>ходити</a:t>
            </a:r>
            <a:r>
              <a:rPr lang="ru-RU" dirty="0"/>
              <a:t>, </a:t>
            </a:r>
            <a:r>
              <a:rPr lang="ru-RU" dirty="0" err="1"/>
              <a:t>активний</a:t>
            </a:r>
            <a:r>
              <a:rPr lang="ru-RU" dirty="0"/>
              <a:t> </a:t>
            </a:r>
            <a:r>
              <a:rPr lang="ru-RU" dirty="0" err="1"/>
              <a:t>або</a:t>
            </a:r>
            <a:r>
              <a:rPr lang="ru-RU" dirty="0"/>
              <a:t> </a:t>
            </a:r>
            <a:r>
              <a:rPr lang="ru-RU" dirty="0" err="1"/>
              <a:t>пасивний</a:t>
            </a:r>
            <a:r>
              <a:rPr lang="ru-RU" dirty="0"/>
              <a:t> </a:t>
            </a:r>
            <a:r>
              <a:rPr lang="ru-RU" dirty="0" err="1"/>
              <a:t>рух</a:t>
            </a:r>
            <a:r>
              <a:rPr lang="ru-RU" dirty="0"/>
              <a:t> </a:t>
            </a:r>
            <a:r>
              <a:rPr lang="ru-RU" dirty="0" err="1"/>
              <a:t>кінцівки</a:t>
            </a:r>
            <a:r>
              <a:rPr lang="ru-RU" dirty="0"/>
              <a:t>, </a:t>
            </a:r>
            <a:r>
              <a:rPr lang="ru-RU" dirty="0" err="1"/>
              <a:t>занурення</a:t>
            </a:r>
            <a:r>
              <a:rPr lang="ru-RU" dirty="0"/>
              <a:t> в теплу воду), </a:t>
            </a:r>
            <a:r>
              <a:rPr lang="ru-RU" b="1" dirty="0" err="1"/>
              <a:t>збільшить</a:t>
            </a:r>
            <a:r>
              <a:rPr lang="ru-RU" b="1" dirty="0"/>
              <a:t> </a:t>
            </a:r>
            <a:r>
              <a:rPr lang="ru-RU" b="1" dirty="0" err="1"/>
              <a:t>об'єм</a:t>
            </a:r>
            <a:r>
              <a:rPr lang="ru-RU" b="1" dirty="0"/>
              <a:t> </a:t>
            </a:r>
            <a:r>
              <a:rPr lang="ru-RU" b="1" dirty="0" err="1"/>
              <a:t>холодної</a:t>
            </a:r>
            <a:r>
              <a:rPr lang="ru-RU" b="1" dirty="0"/>
              <a:t> </a:t>
            </a:r>
            <a:r>
              <a:rPr lang="ru-RU" b="1" dirty="0" err="1"/>
              <a:t>крові</a:t>
            </a:r>
            <a:r>
              <a:rPr lang="ru-RU" b="1" dirty="0"/>
              <a:t>, </a:t>
            </a:r>
            <a:r>
              <a:rPr lang="ru-RU" b="1" dirty="0" err="1"/>
              <a:t>що</a:t>
            </a:r>
            <a:r>
              <a:rPr lang="ru-RU" b="1" dirty="0"/>
              <a:t> </a:t>
            </a:r>
            <a:r>
              <a:rPr lang="ru-RU" b="1" dirty="0" err="1"/>
              <a:t>повернеться</a:t>
            </a:r>
            <a:r>
              <a:rPr lang="ru-RU" b="1" dirty="0"/>
              <a:t> до </a:t>
            </a:r>
            <a:r>
              <a:rPr lang="ru-RU" b="1" dirty="0" err="1"/>
              <a:t>серця</a:t>
            </a:r>
            <a:r>
              <a:rPr lang="ru-RU" dirty="0"/>
              <a:t>. </a:t>
            </a:r>
            <a:r>
              <a:rPr lang="ru-RU" dirty="0" err="1"/>
              <a:t>Це</a:t>
            </a:r>
            <a:r>
              <a:rPr lang="ru-RU" dirty="0"/>
              <a:t> </a:t>
            </a:r>
            <a:r>
              <a:rPr lang="ru-RU" dirty="0" err="1"/>
              <a:t>збільшує</a:t>
            </a:r>
            <a:r>
              <a:rPr lang="ru-RU" dirty="0"/>
              <a:t> роботу </a:t>
            </a:r>
            <a:r>
              <a:rPr lang="ru-RU" dirty="0" err="1"/>
              <a:t>серця</a:t>
            </a:r>
            <a:r>
              <a:rPr lang="ru-RU" dirty="0"/>
              <a:t> та </a:t>
            </a:r>
            <a:r>
              <a:rPr lang="ru-RU" dirty="0" err="1"/>
              <a:t>ще</a:t>
            </a:r>
            <a:r>
              <a:rPr lang="ru-RU" dirty="0"/>
              <a:t> </a:t>
            </a:r>
            <a:r>
              <a:rPr lang="ru-RU" dirty="0" err="1"/>
              <a:t>більше</a:t>
            </a:r>
            <a:r>
              <a:rPr lang="ru-RU" dirty="0"/>
              <a:t> </a:t>
            </a:r>
            <a:r>
              <a:rPr lang="ru-RU" dirty="0" err="1"/>
              <a:t>знижує</a:t>
            </a:r>
            <a:r>
              <a:rPr lang="ru-RU" dirty="0"/>
              <a:t> температуру </a:t>
            </a:r>
            <a:r>
              <a:rPr lang="ru-RU" dirty="0" err="1"/>
              <a:t>тіла</a:t>
            </a:r>
            <a:r>
              <a:rPr lang="ru-RU" dirty="0"/>
              <a:t>. Тому </a:t>
            </a:r>
            <a:r>
              <a:rPr lang="ru-RU" dirty="0" err="1"/>
              <a:t>слід</a:t>
            </a:r>
            <a:r>
              <a:rPr lang="ru-RU" dirty="0"/>
              <a:t> бути </a:t>
            </a:r>
            <a:r>
              <a:rPr lang="ru-RU" dirty="0" err="1"/>
              <a:t>обережним</a:t>
            </a:r>
            <a:r>
              <a:rPr lang="ru-RU" dirty="0"/>
              <a:t> з метою </a:t>
            </a:r>
            <a:r>
              <a:rPr lang="ru-RU" dirty="0" err="1"/>
              <a:t>запобігання</a:t>
            </a:r>
            <a:r>
              <a:rPr lang="ru-RU" dirty="0"/>
              <a:t> </a:t>
            </a:r>
            <a:r>
              <a:rPr lang="ru-RU" dirty="0" err="1"/>
              <a:t>посиленого</a:t>
            </a:r>
            <a:r>
              <a:rPr lang="ru-RU" dirty="0"/>
              <a:t> </a:t>
            </a:r>
            <a:r>
              <a:rPr lang="ru-RU" dirty="0" err="1"/>
              <a:t>припливу</a:t>
            </a:r>
            <a:r>
              <a:rPr lang="ru-RU" dirty="0"/>
              <a:t> </a:t>
            </a:r>
            <a:r>
              <a:rPr lang="ru-RU" dirty="0" err="1"/>
              <a:t>крові</a:t>
            </a:r>
            <a:r>
              <a:rPr lang="ru-RU" dirty="0"/>
              <a:t> до </a:t>
            </a:r>
            <a:r>
              <a:rPr lang="ru-RU" dirty="0" err="1"/>
              <a:t>кінцівок</a:t>
            </a:r>
            <a:r>
              <a:rPr lang="ru-RU" dirty="0"/>
              <a:t> </a:t>
            </a:r>
            <a:r>
              <a:rPr lang="ru-RU" dirty="0" err="1"/>
              <a:t>під</a:t>
            </a:r>
            <a:r>
              <a:rPr lang="ru-RU" dirty="0"/>
              <a:t> час і </a:t>
            </a:r>
            <a:r>
              <a:rPr lang="ru-RU" dirty="0" err="1"/>
              <a:t>після</a:t>
            </a:r>
            <a:r>
              <a:rPr lang="ru-RU" dirty="0"/>
              <a:t> </a:t>
            </a:r>
            <a:r>
              <a:rPr lang="ru-RU" dirty="0" err="1"/>
              <a:t>порятунку</a:t>
            </a:r>
            <a:r>
              <a:rPr lang="ru-RU" dirty="0"/>
              <a:t>. </a:t>
            </a:r>
          </a:p>
        </p:txBody>
      </p:sp>
      <p:pic>
        <p:nvPicPr>
          <p:cNvPr id="3074" name="Picture 2" descr="Переохлаждение или гипотермия. | Блог | Горные гиды и альпинизм в Казахстан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04" y="2638696"/>
            <a:ext cx="4129042" cy="3096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28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На Яченском водохранилище отработано спасение людей из ледяной воды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9241" y="292827"/>
            <a:ext cx="6345574" cy="2601686"/>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85721" y="674551"/>
            <a:ext cx="5927721" cy="1648826"/>
          </a:xfrm>
        </p:spPr>
        <p:txBody>
          <a:bodyPr>
            <a:normAutofit/>
          </a:bodyPr>
          <a:lstStyle/>
          <a:p>
            <a:pPr algn="ctr"/>
            <a:r>
              <a:rPr lang="ru-RU" b="1" dirty="0" err="1">
                <a:solidFill>
                  <a:srgbClr val="FF0000"/>
                </a:solidFill>
              </a:rPr>
              <a:t>Колапс</a:t>
            </a:r>
            <a:r>
              <a:rPr lang="ru-RU" b="1" dirty="0">
                <a:solidFill>
                  <a:srgbClr val="FF0000"/>
                </a:solidFill>
              </a:rPr>
              <a:t> </a:t>
            </a:r>
            <a:r>
              <a:rPr lang="ru-RU" b="1" dirty="0" err="1">
                <a:solidFill>
                  <a:srgbClr val="FF0000"/>
                </a:solidFill>
              </a:rPr>
              <a:t>кровообігу</a:t>
            </a:r>
            <a:endParaRPr lang="ru-RU" b="1" dirty="0">
              <a:solidFill>
                <a:srgbClr val="FF0000"/>
              </a:solidFill>
            </a:endParaRPr>
          </a:p>
        </p:txBody>
      </p:sp>
      <p:sp>
        <p:nvSpPr>
          <p:cNvPr id="3" name="Объект 2"/>
          <p:cNvSpPr>
            <a:spLocks noGrp="1"/>
          </p:cNvSpPr>
          <p:nvPr>
            <p:ph idx="1"/>
          </p:nvPr>
        </p:nvSpPr>
        <p:spPr>
          <a:xfrm>
            <a:off x="705394" y="2705100"/>
            <a:ext cx="10450285" cy="4022271"/>
          </a:xfrm>
        </p:spPr>
        <p:txBody>
          <a:bodyPr>
            <a:normAutofit/>
          </a:bodyPr>
          <a:lstStyle/>
          <a:p>
            <a:r>
              <a:rPr lang="ru-RU" dirty="0" err="1"/>
              <a:t>Колапс</a:t>
            </a:r>
            <a:r>
              <a:rPr lang="ru-RU" dirty="0"/>
              <a:t> </a:t>
            </a:r>
            <a:r>
              <a:rPr lang="ru-RU" dirty="0" err="1"/>
              <a:t>циркуляції</a:t>
            </a:r>
            <a:r>
              <a:rPr lang="ru-RU" dirty="0"/>
              <a:t> </a:t>
            </a:r>
            <a:r>
              <a:rPr lang="ru-RU" dirty="0" err="1"/>
              <a:t>проявляється</a:t>
            </a:r>
            <a:r>
              <a:rPr lang="ru-RU" dirty="0"/>
              <a:t> </a:t>
            </a:r>
            <a:r>
              <a:rPr lang="ru-RU" dirty="0" err="1"/>
              <a:t>головокружінням</a:t>
            </a:r>
            <a:r>
              <a:rPr lang="ru-RU" dirty="0"/>
              <a:t>, </a:t>
            </a:r>
            <a:r>
              <a:rPr lang="ru-RU" dirty="0" err="1"/>
              <a:t>колапсом</a:t>
            </a:r>
            <a:r>
              <a:rPr lang="ru-RU" dirty="0"/>
              <a:t>, синкопе </a:t>
            </a:r>
            <a:r>
              <a:rPr lang="ru-RU" dirty="0" err="1"/>
              <a:t>або</a:t>
            </a:r>
            <a:r>
              <a:rPr lang="ru-RU" dirty="0"/>
              <a:t> </a:t>
            </a:r>
            <a:r>
              <a:rPr lang="ru-RU" dirty="0" err="1"/>
              <a:t>раптовою</a:t>
            </a:r>
            <a:r>
              <a:rPr lang="ru-RU" dirty="0"/>
              <a:t> </a:t>
            </a:r>
            <a:r>
              <a:rPr lang="ru-RU" dirty="0" err="1"/>
              <a:t>смертю</a:t>
            </a:r>
            <a:r>
              <a:rPr lang="ru-RU" dirty="0"/>
              <a:t>, </a:t>
            </a:r>
            <a:r>
              <a:rPr lang="ru-RU" dirty="0" err="1"/>
              <a:t>що</a:t>
            </a:r>
            <a:r>
              <a:rPr lang="ru-RU" dirty="0"/>
              <a:t> настала у </a:t>
            </a:r>
            <a:r>
              <a:rPr lang="ru-RU" dirty="0" err="1"/>
              <a:t>пацієнтів</a:t>
            </a:r>
            <a:r>
              <a:rPr lang="ru-RU" dirty="0"/>
              <a:t> при </a:t>
            </a:r>
            <a:r>
              <a:rPr lang="ru-RU" dirty="0" err="1"/>
              <a:t>зануренні</a:t>
            </a:r>
            <a:r>
              <a:rPr lang="ru-RU" dirty="0"/>
              <a:t> у </a:t>
            </a:r>
            <a:r>
              <a:rPr lang="ru-RU" dirty="0" err="1"/>
              <a:t>холодну</a:t>
            </a:r>
            <a:r>
              <a:rPr lang="ru-RU" dirty="0"/>
              <a:t> воду </a:t>
            </a:r>
            <a:r>
              <a:rPr lang="ru-RU" dirty="0" err="1"/>
              <a:t>безпосередньо</a:t>
            </a:r>
            <a:r>
              <a:rPr lang="ru-RU" dirty="0"/>
              <a:t> перед, </a:t>
            </a:r>
            <a:r>
              <a:rPr lang="ru-RU" dirty="0" err="1"/>
              <a:t>під</a:t>
            </a:r>
            <a:r>
              <a:rPr lang="ru-RU" dirty="0"/>
              <a:t> час </a:t>
            </a:r>
            <a:r>
              <a:rPr lang="ru-RU" dirty="0" err="1"/>
              <a:t>або</a:t>
            </a:r>
            <a:r>
              <a:rPr lang="ru-RU" dirty="0"/>
              <a:t> </a:t>
            </a:r>
            <a:r>
              <a:rPr lang="ru-RU" dirty="0" err="1"/>
              <a:t>після</a:t>
            </a:r>
            <a:r>
              <a:rPr lang="ru-RU" dirty="0"/>
              <a:t>  </a:t>
            </a:r>
            <a:r>
              <a:rPr lang="ru-RU" dirty="0" err="1"/>
              <a:t>рятування</a:t>
            </a:r>
            <a:r>
              <a:rPr lang="ru-RU" dirty="0"/>
              <a:t> та </a:t>
            </a:r>
            <a:r>
              <a:rPr lang="ru-RU" dirty="0" err="1"/>
              <a:t>евакуації</a:t>
            </a:r>
            <a:r>
              <a:rPr lang="ru-RU" dirty="0"/>
              <a:t> з води. </a:t>
            </a:r>
          </a:p>
          <a:p>
            <a:r>
              <a:rPr lang="ru-RU" dirty="0" err="1"/>
              <a:t>Процес</a:t>
            </a:r>
            <a:r>
              <a:rPr lang="ru-RU" dirty="0"/>
              <a:t> </a:t>
            </a:r>
            <a:r>
              <a:rPr lang="ru-RU" dirty="0" err="1"/>
              <a:t>евакуації</a:t>
            </a:r>
            <a:r>
              <a:rPr lang="ru-RU" dirty="0"/>
              <a:t> </a:t>
            </a:r>
            <a:r>
              <a:rPr lang="ru-RU" dirty="0" err="1"/>
              <a:t>постраждалого</a:t>
            </a:r>
            <a:r>
              <a:rPr lang="ru-RU" dirty="0"/>
              <a:t> з води </a:t>
            </a:r>
            <a:r>
              <a:rPr lang="ru-RU" dirty="0" err="1"/>
              <a:t>зменшує</a:t>
            </a:r>
            <a:r>
              <a:rPr lang="ru-RU" dirty="0"/>
              <a:t> </a:t>
            </a:r>
            <a:r>
              <a:rPr lang="ru-RU" dirty="0" err="1"/>
              <a:t>гідростатичний</a:t>
            </a:r>
            <a:r>
              <a:rPr lang="ru-RU" dirty="0"/>
              <a:t> </a:t>
            </a:r>
            <a:r>
              <a:rPr lang="ru-RU" dirty="0" err="1"/>
              <a:t>тиск</a:t>
            </a:r>
            <a:r>
              <a:rPr lang="ru-RU" dirty="0"/>
              <a:t>, </a:t>
            </a:r>
            <a:r>
              <a:rPr lang="ru-RU" dirty="0" err="1"/>
              <a:t>який</a:t>
            </a:r>
            <a:r>
              <a:rPr lang="ru-RU" dirty="0"/>
              <a:t>, як правило, </a:t>
            </a:r>
            <a:r>
              <a:rPr lang="ru-RU" dirty="0" err="1"/>
              <a:t>найвищий</a:t>
            </a:r>
            <a:r>
              <a:rPr lang="ru-RU" dirty="0"/>
              <a:t> у </a:t>
            </a:r>
            <a:r>
              <a:rPr lang="ru-RU" dirty="0" err="1"/>
              <a:t>ділянці</a:t>
            </a:r>
            <a:r>
              <a:rPr lang="ru-RU" dirty="0"/>
              <a:t> </a:t>
            </a:r>
            <a:r>
              <a:rPr lang="ru-RU" dirty="0" err="1"/>
              <a:t>ніг</a:t>
            </a:r>
            <a:r>
              <a:rPr lang="ru-RU" dirty="0"/>
              <a:t>. </a:t>
            </a:r>
            <a:r>
              <a:rPr lang="ru-RU" dirty="0" err="1"/>
              <a:t>Охолоджене</a:t>
            </a:r>
            <a:r>
              <a:rPr lang="ru-RU" dirty="0"/>
              <a:t> </a:t>
            </a:r>
            <a:r>
              <a:rPr lang="ru-RU" dirty="0" err="1"/>
              <a:t>серце</a:t>
            </a:r>
            <a:r>
              <a:rPr lang="ru-RU" dirty="0"/>
              <a:t> не в </a:t>
            </a:r>
            <a:r>
              <a:rPr lang="ru-RU" dirty="0" err="1"/>
              <a:t>змозі</a:t>
            </a:r>
            <a:r>
              <a:rPr lang="ru-RU" dirty="0"/>
              <a:t> </a:t>
            </a:r>
            <a:r>
              <a:rPr lang="ru-RU" dirty="0" err="1"/>
              <a:t>компенсувати</a:t>
            </a:r>
            <a:r>
              <a:rPr lang="ru-RU" dirty="0"/>
              <a:t> </a:t>
            </a:r>
            <a:r>
              <a:rPr lang="ru-RU" dirty="0" err="1"/>
              <a:t>зниження</a:t>
            </a:r>
            <a:r>
              <a:rPr lang="ru-RU" dirty="0"/>
              <a:t> </a:t>
            </a:r>
            <a:r>
              <a:rPr lang="ru-RU" dirty="0" err="1"/>
              <a:t>артеріального</a:t>
            </a:r>
            <a:r>
              <a:rPr lang="ru-RU" dirty="0"/>
              <a:t> </a:t>
            </a:r>
            <a:r>
              <a:rPr lang="ru-RU" dirty="0" err="1"/>
              <a:t>тиску</a:t>
            </a:r>
            <a:r>
              <a:rPr lang="ru-RU" dirty="0"/>
              <a:t> за </a:t>
            </a:r>
            <a:r>
              <a:rPr lang="ru-RU" dirty="0" err="1"/>
              <a:t>рахунок</a:t>
            </a:r>
            <a:r>
              <a:rPr lang="ru-RU" dirty="0"/>
              <a:t> </a:t>
            </a:r>
            <a:r>
              <a:rPr lang="ru-RU" dirty="0" err="1"/>
              <a:t>збільшення</a:t>
            </a:r>
            <a:r>
              <a:rPr lang="ru-RU" dirty="0"/>
              <a:t> </a:t>
            </a:r>
            <a:r>
              <a:rPr lang="ru-RU" dirty="0" err="1"/>
              <a:t>серцевого</a:t>
            </a:r>
            <a:r>
              <a:rPr lang="ru-RU" dirty="0"/>
              <a:t> </a:t>
            </a:r>
            <a:r>
              <a:rPr lang="ru-RU" dirty="0" err="1"/>
              <a:t>викиду</a:t>
            </a:r>
            <a:r>
              <a:rPr lang="ru-RU" dirty="0"/>
              <a:t>. Кров, яка </a:t>
            </a:r>
            <a:r>
              <a:rPr lang="ru-RU" dirty="0" err="1"/>
              <a:t>повертається</a:t>
            </a:r>
            <a:r>
              <a:rPr lang="ru-RU" dirty="0"/>
              <a:t> </a:t>
            </a:r>
            <a:r>
              <a:rPr lang="ru-RU" dirty="0" err="1"/>
              <a:t>із</a:t>
            </a:r>
            <a:r>
              <a:rPr lang="ru-RU" dirty="0"/>
              <a:t> </a:t>
            </a:r>
            <a:r>
              <a:rPr lang="ru-RU" dirty="0" err="1"/>
              <a:t>залежних</a:t>
            </a:r>
            <a:r>
              <a:rPr lang="ru-RU" dirty="0"/>
              <a:t> </a:t>
            </a:r>
            <a:r>
              <a:rPr lang="ru-RU" dirty="0" err="1"/>
              <a:t>ділянок</a:t>
            </a:r>
            <a:r>
              <a:rPr lang="ru-RU" dirty="0"/>
              <a:t>, буде </a:t>
            </a:r>
            <a:r>
              <a:rPr lang="ru-RU" dirty="0" err="1"/>
              <a:t>охолодженою</a:t>
            </a:r>
            <a:r>
              <a:rPr lang="ru-RU" dirty="0"/>
              <a:t> і </a:t>
            </a:r>
            <a:r>
              <a:rPr lang="ru-RU" dirty="0" err="1"/>
              <a:t>сприятиме</a:t>
            </a:r>
            <a:r>
              <a:rPr lang="ru-RU" dirty="0"/>
              <a:t> </a:t>
            </a:r>
            <a:r>
              <a:rPr lang="ru-RU" dirty="0" err="1"/>
              <a:t>зниженню</a:t>
            </a:r>
            <a:r>
              <a:rPr lang="ru-RU" dirty="0"/>
              <a:t> </a:t>
            </a:r>
            <a:r>
              <a:rPr lang="ru-RU" dirty="0" err="1"/>
              <a:t>температури</a:t>
            </a:r>
            <a:r>
              <a:rPr lang="ru-RU" dirty="0"/>
              <a:t> </a:t>
            </a:r>
            <a:r>
              <a:rPr lang="ru-RU" dirty="0" err="1"/>
              <a:t>тіла</a:t>
            </a:r>
            <a:r>
              <a:rPr lang="ru-RU" dirty="0"/>
              <a:t>.</a:t>
            </a:r>
          </a:p>
          <a:p>
            <a:r>
              <a:rPr lang="ru-RU" dirty="0"/>
              <a:t> </a:t>
            </a:r>
            <a:r>
              <a:rPr lang="ru-RU" dirty="0" err="1"/>
              <a:t>Кровообіг</a:t>
            </a:r>
            <a:r>
              <a:rPr lang="ru-RU" dirty="0"/>
              <a:t> </a:t>
            </a:r>
            <a:r>
              <a:rPr lang="ru-RU" dirty="0" err="1"/>
              <a:t>збільшується</a:t>
            </a:r>
            <a:r>
              <a:rPr lang="ru-RU" dirty="0"/>
              <a:t>, </a:t>
            </a:r>
            <a:r>
              <a:rPr lang="ru-RU" dirty="0" err="1"/>
              <a:t>якщо</a:t>
            </a:r>
            <a:r>
              <a:rPr lang="ru-RU" dirty="0"/>
              <a:t> </a:t>
            </a:r>
            <a:r>
              <a:rPr lang="ru-RU" dirty="0" err="1"/>
              <a:t>потерпілому</a:t>
            </a:r>
            <a:r>
              <a:rPr lang="ru-RU" dirty="0"/>
              <a:t> доводиться </a:t>
            </a:r>
            <a:r>
              <a:rPr lang="ru-RU" dirty="0" err="1"/>
              <a:t>виконувати</a:t>
            </a:r>
            <a:r>
              <a:rPr lang="ru-RU" dirty="0"/>
              <a:t> </a:t>
            </a:r>
            <a:r>
              <a:rPr lang="ru-RU" dirty="0" err="1"/>
              <a:t>якісь</a:t>
            </a:r>
            <a:r>
              <a:rPr lang="ru-RU" dirty="0"/>
              <a:t> </a:t>
            </a:r>
            <a:r>
              <a:rPr lang="ru-RU" dirty="0" err="1"/>
              <a:t>рухи</a:t>
            </a:r>
            <a:r>
              <a:rPr lang="ru-RU" dirty="0"/>
              <a:t> </a:t>
            </a:r>
            <a:r>
              <a:rPr lang="ru-RU" dirty="0" err="1"/>
              <a:t>під</a:t>
            </a:r>
            <a:r>
              <a:rPr lang="ru-RU" dirty="0"/>
              <a:t> час </a:t>
            </a:r>
            <a:r>
              <a:rPr lang="ru-RU" dirty="0" err="1"/>
              <a:t>надання</a:t>
            </a:r>
            <a:r>
              <a:rPr lang="ru-RU" dirty="0"/>
              <a:t> </a:t>
            </a:r>
            <a:r>
              <a:rPr lang="ru-RU" dirty="0" err="1"/>
              <a:t>допомоги</a:t>
            </a:r>
            <a:r>
              <a:rPr lang="ru-RU" dirty="0"/>
              <a:t> (</a:t>
            </a:r>
            <a:r>
              <a:rPr lang="ru-RU" dirty="0" err="1"/>
              <a:t>наприклад</a:t>
            </a:r>
            <a:r>
              <a:rPr lang="ru-RU" dirty="0"/>
              <a:t>, </a:t>
            </a:r>
            <a:r>
              <a:rPr lang="ru-RU" dirty="0" err="1"/>
              <a:t>піднятися</a:t>
            </a:r>
            <a:r>
              <a:rPr lang="ru-RU" dirty="0"/>
              <a:t> сходами на </a:t>
            </a:r>
            <a:r>
              <a:rPr lang="ru-RU" dirty="0" err="1"/>
              <a:t>човен</a:t>
            </a:r>
            <a:r>
              <a:rPr lang="ru-RU" dirty="0"/>
              <a:t>). </a:t>
            </a:r>
            <a:r>
              <a:rPr lang="ru-RU" dirty="0" err="1"/>
              <a:t>Механічна</a:t>
            </a:r>
            <a:r>
              <a:rPr lang="ru-RU" dirty="0"/>
              <a:t> </a:t>
            </a:r>
            <a:r>
              <a:rPr lang="ru-RU" dirty="0" err="1"/>
              <a:t>стимуляція</a:t>
            </a:r>
            <a:r>
              <a:rPr lang="ru-RU" dirty="0"/>
              <a:t> </a:t>
            </a:r>
            <a:r>
              <a:rPr lang="ru-RU" dirty="0" err="1"/>
              <a:t>серця</a:t>
            </a:r>
            <a:r>
              <a:rPr lang="ru-RU" dirty="0"/>
              <a:t> </a:t>
            </a:r>
            <a:r>
              <a:rPr lang="ru-RU" dirty="0" err="1"/>
              <a:t>під</a:t>
            </a:r>
            <a:r>
              <a:rPr lang="ru-RU" dirty="0"/>
              <a:t> час </a:t>
            </a:r>
            <a:r>
              <a:rPr lang="ru-RU" dirty="0" err="1"/>
              <a:t>порятунку</a:t>
            </a:r>
            <a:r>
              <a:rPr lang="ru-RU" dirty="0"/>
              <a:t> та </a:t>
            </a:r>
            <a:r>
              <a:rPr lang="ru-RU" dirty="0" err="1"/>
              <a:t>виснаження</a:t>
            </a:r>
            <a:r>
              <a:rPr lang="ru-RU" dirty="0"/>
              <a:t> - у </a:t>
            </a:r>
            <a:r>
              <a:rPr lang="ru-RU" dirty="0" err="1"/>
              <a:t>поєднанні</a:t>
            </a:r>
            <a:r>
              <a:rPr lang="ru-RU" dirty="0"/>
              <a:t> з </a:t>
            </a:r>
            <a:r>
              <a:rPr lang="ru-RU" dirty="0" err="1"/>
              <a:t>гіпотонією</a:t>
            </a:r>
            <a:r>
              <a:rPr lang="ru-RU" dirty="0"/>
              <a:t> та ацидозом - </a:t>
            </a:r>
            <a:r>
              <a:rPr lang="ru-RU" dirty="0" err="1"/>
              <a:t>може</a:t>
            </a:r>
            <a:r>
              <a:rPr lang="ru-RU" dirty="0"/>
              <a:t> </a:t>
            </a:r>
            <a:r>
              <a:rPr lang="ru-RU" dirty="0" err="1"/>
              <a:t>спричинити</a:t>
            </a:r>
            <a:r>
              <a:rPr lang="ru-RU" dirty="0"/>
              <a:t> </a:t>
            </a:r>
            <a:r>
              <a:rPr lang="ru-RU" dirty="0" err="1"/>
              <a:t>смертельну</a:t>
            </a:r>
            <a:r>
              <a:rPr lang="ru-RU" dirty="0"/>
              <a:t> </a:t>
            </a:r>
            <a:r>
              <a:rPr lang="ru-RU" dirty="0" err="1"/>
              <a:t>аритмію</a:t>
            </a:r>
            <a:r>
              <a:rPr lang="ru-RU" dirty="0"/>
              <a:t>. </a:t>
            </a:r>
          </a:p>
        </p:txBody>
      </p:sp>
    </p:spTree>
    <p:extLst>
      <p:ext uri="{BB962C8B-B14F-4D97-AF65-F5344CB8AC3E}">
        <p14:creationId xmlns:p14="http://schemas.microsoft.com/office/powerpoint/2010/main" val="2749169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571500" y="431075"/>
            <a:ext cx="11096625" cy="6061166"/>
          </a:xfrm>
        </p:spPr>
        <p:txBody>
          <a:bodyPr>
            <a:normAutofit/>
          </a:bodyPr>
          <a:lstStyle/>
          <a:p>
            <a:r>
              <a:rPr lang="ru-RU" b="1" i="1" dirty="0" err="1"/>
              <a:t>Поводження</a:t>
            </a:r>
            <a:r>
              <a:rPr lang="ru-RU" b="1" i="1" dirty="0"/>
              <a:t> з </a:t>
            </a:r>
            <a:r>
              <a:rPr lang="ru-RU" b="1" i="1" dirty="0" err="1"/>
              <a:t>гіпотермічним</a:t>
            </a:r>
            <a:r>
              <a:rPr lang="ru-RU" b="1" i="1" dirty="0"/>
              <a:t> </a:t>
            </a:r>
            <a:r>
              <a:rPr lang="ru-RU" b="1" i="1" dirty="0" err="1"/>
              <a:t>пацієнтом</a:t>
            </a:r>
            <a:r>
              <a:rPr lang="ru-RU" b="1" i="1" dirty="0"/>
              <a:t> </a:t>
            </a:r>
            <a:r>
              <a:rPr lang="ru-RU" b="1" i="1" dirty="0" err="1"/>
              <a:t>під</a:t>
            </a:r>
            <a:r>
              <a:rPr lang="ru-RU" b="1" i="1" dirty="0"/>
              <a:t> час </a:t>
            </a:r>
            <a:r>
              <a:rPr lang="ru-RU" b="1" i="1" dirty="0" err="1"/>
              <a:t>порятунку</a:t>
            </a:r>
            <a:r>
              <a:rPr lang="ru-RU" b="1" i="1" dirty="0"/>
              <a:t> </a:t>
            </a:r>
            <a:endParaRPr lang="ru-RU" b="1" dirty="0"/>
          </a:p>
          <a:p>
            <a:r>
              <a:rPr lang="ru-RU" dirty="0" err="1"/>
              <a:t>Утримання</a:t>
            </a:r>
            <a:r>
              <a:rPr lang="ru-RU" dirty="0"/>
              <a:t> </a:t>
            </a:r>
            <a:r>
              <a:rPr lang="ru-RU" dirty="0" err="1"/>
              <a:t>пацієнта</a:t>
            </a:r>
            <a:r>
              <a:rPr lang="ru-RU" dirty="0"/>
              <a:t> в горизонтальному </a:t>
            </a:r>
            <a:r>
              <a:rPr lang="ru-RU" dirty="0" err="1"/>
              <a:t>положенні</a:t>
            </a:r>
            <a:r>
              <a:rPr lang="ru-RU" dirty="0"/>
              <a:t> </a:t>
            </a:r>
            <a:r>
              <a:rPr lang="ru-RU" dirty="0" err="1"/>
              <a:t>пом'якшує</a:t>
            </a:r>
            <a:r>
              <a:rPr lang="ru-RU" dirty="0"/>
              <a:t> </a:t>
            </a:r>
            <a:r>
              <a:rPr lang="ru-RU" dirty="0" err="1"/>
              <a:t>наслідки</a:t>
            </a:r>
            <a:r>
              <a:rPr lang="ru-RU" dirty="0"/>
              <a:t> </a:t>
            </a:r>
            <a:r>
              <a:rPr lang="ru-RU" dirty="0" err="1"/>
              <a:t>зниженого</a:t>
            </a:r>
            <a:r>
              <a:rPr lang="ru-RU" dirty="0"/>
              <a:t> </a:t>
            </a:r>
            <a:r>
              <a:rPr lang="ru-RU" dirty="0" err="1"/>
              <a:t>гідростатичного</a:t>
            </a:r>
            <a:r>
              <a:rPr lang="ru-RU" dirty="0"/>
              <a:t> </a:t>
            </a:r>
            <a:r>
              <a:rPr lang="ru-RU" dirty="0" err="1"/>
              <a:t>тиску</a:t>
            </a:r>
            <a:r>
              <a:rPr lang="ru-RU" dirty="0"/>
              <a:t> </a:t>
            </a:r>
            <a:r>
              <a:rPr lang="ru-RU" dirty="0" err="1"/>
              <a:t>під</a:t>
            </a:r>
            <a:r>
              <a:rPr lang="ru-RU" dirty="0"/>
              <a:t> час </a:t>
            </a:r>
            <a:r>
              <a:rPr lang="ru-RU" dirty="0" err="1"/>
              <a:t>порятунку</a:t>
            </a:r>
            <a:r>
              <a:rPr lang="ru-RU" dirty="0"/>
              <a:t>. </a:t>
            </a:r>
            <a:r>
              <a:rPr lang="ru-RU" dirty="0" err="1"/>
              <a:t>Уникнення</a:t>
            </a:r>
            <a:r>
              <a:rPr lang="ru-RU" dirty="0"/>
              <a:t> </a:t>
            </a:r>
            <a:r>
              <a:rPr lang="ru-RU" dirty="0" err="1"/>
              <a:t>фізичних</a:t>
            </a:r>
            <a:r>
              <a:rPr lang="ru-RU" dirty="0"/>
              <a:t> </a:t>
            </a:r>
            <a:r>
              <a:rPr lang="ru-RU" dirty="0" err="1"/>
              <a:t>зусиль</a:t>
            </a:r>
            <a:r>
              <a:rPr lang="ru-RU" dirty="0"/>
              <a:t> </a:t>
            </a:r>
            <a:r>
              <a:rPr lang="ru-RU" dirty="0" err="1"/>
              <a:t>захищає</a:t>
            </a:r>
            <a:r>
              <a:rPr lang="ru-RU" dirty="0"/>
              <a:t> </a:t>
            </a:r>
            <a:r>
              <a:rPr lang="ru-RU" dirty="0" err="1"/>
              <a:t>від</a:t>
            </a:r>
            <a:r>
              <a:rPr lang="ru-RU" dirty="0"/>
              <a:t> </a:t>
            </a:r>
            <a:r>
              <a:rPr lang="ru-RU" dirty="0" err="1"/>
              <a:t>колапсу</a:t>
            </a:r>
            <a:r>
              <a:rPr lang="ru-RU" dirty="0"/>
              <a:t>. </a:t>
            </a:r>
          </a:p>
          <a:p>
            <a:r>
              <a:rPr lang="ru-RU" dirty="0" err="1"/>
              <a:t>Під</a:t>
            </a:r>
            <a:r>
              <a:rPr lang="ru-RU" dirty="0"/>
              <a:t> час </a:t>
            </a:r>
            <a:r>
              <a:rPr lang="ru-RU" dirty="0" err="1"/>
              <a:t>порятунку</a:t>
            </a:r>
            <a:r>
              <a:rPr lang="ru-RU" dirty="0"/>
              <a:t> </a:t>
            </a:r>
            <a:r>
              <a:rPr lang="ru-RU" dirty="0" err="1"/>
              <a:t>лікарі</a:t>
            </a:r>
            <a:r>
              <a:rPr lang="ru-RU" dirty="0"/>
              <a:t> </a:t>
            </a:r>
            <a:r>
              <a:rPr lang="ru-RU" dirty="0" err="1"/>
              <a:t>повинні</a:t>
            </a:r>
            <a:r>
              <a:rPr lang="ru-RU" dirty="0"/>
              <a:t> </a:t>
            </a:r>
            <a:r>
              <a:rPr lang="ru-RU" dirty="0" err="1"/>
              <a:t>утримувати</a:t>
            </a:r>
            <a:r>
              <a:rPr lang="ru-RU" dirty="0"/>
              <a:t> </a:t>
            </a:r>
            <a:r>
              <a:rPr lang="ru-RU" dirty="0" err="1"/>
              <a:t>пацієнта</a:t>
            </a:r>
            <a:r>
              <a:rPr lang="ru-RU" dirty="0"/>
              <a:t> з </a:t>
            </a:r>
            <a:r>
              <a:rPr lang="ru-RU" dirty="0" err="1"/>
              <a:t>гіпотермією</a:t>
            </a:r>
            <a:r>
              <a:rPr lang="ru-RU" dirty="0"/>
              <a:t> горизонтально та </a:t>
            </a:r>
            <a:r>
              <a:rPr lang="ru-RU" dirty="0" err="1"/>
              <a:t>обмежувати</a:t>
            </a:r>
            <a:r>
              <a:rPr lang="ru-RU" dirty="0"/>
              <a:t> </a:t>
            </a:r>
            <a:r>
              <a:rPr lang="ru-RU" dirty="0" err="1"/>
              <a:t>його</a:t>
            </a:r>
            <a:r>
              <a:rPr lang="ru-RU" dirty="0"/>
              <a:t> </a:t>
            </a:r>
            <a:r>
              <a:rPr lang="ru-RU" dirty="0" err="1"/>
              <a:t>фізичні</a:t>
            </a:r>
            <a:r>
              <a:rPr lang="ru-RU" dirty="0"/>
              <a:t> </a:t>
            </a:r>
            <a:r>
              <a:rPr lang="ru-RU" dirty="0" err="1"/>
              <a:t>зусилля</a:t>
            </a:r>
            <a:r>
              <a:rPr lang="ru-RU" dirty="0"/>
              <a:t>. </a:t>
            </a:r>
            <a:r>
              <a:rPr lang="ru-RU" dirty="0" err="1"/>
              <a:t>Пацієнта</a:t>
            </a:r>
            <a:r>
              <a:rPr lang="ru-RU" dirty="0"/>
              <a:t> у </a:t>
            </a:r>
            <a:r>
              <a:rPr lang="ru-RU" dirty="0" err="1"/>
              <a:t>свідомості</a:t>
            </a:r>
            <a:r>
              <a:rPr lang="ru-RU" dirty="0"/>
              <a:t> </a:t>
            </a:r>
            <a:r>
              <a:rPr lang="ru-RU" dirty="0" err="1"/>
              <a:t>слід</a:t>
            </a:r>
            <a:r>
              <a:rPr lang="ru-RU" dirty="0"/>
              <a:t> </a:t>
            </a:r>
            <a:r>
              <a:rPr lang="ru-RU" dirty="0" err="1"/>
              <a:t>підтримувати</a:t>
            </a:r>
            <a:r>
              <a:rPr lang="ru-RU" dirty="0"/>
              <a:t>, бути </a:t>
            </a:r>
            <a:r>
              <a:rPr lang="ru-RU" dirty="0" err="1"/>
              <a:t>уважним</a:t>
            </a:r>
            <a:r>
              <a:rPr lang="ru-RU" dirty="0"/>
              <a:t> </a:t>
            </a:r>
          </a:p>
          <a:p>
            <a:r>
              <a:rPr lang="ru-RU" i="1" dirty="0" err="1"/>
              <a:t>Акуратне</a:t>
            </a:r>
            <a:r>
              <a:rPr lang="ru-RU" i="1" dirty="0"/>
              <a:t> </a:t>
            </a:r>
            <a:r>
              <a:rPr lang="ru-RU" i="1" dirty="0" err="1"/>
              <a:t>поводження</a:t>
            </a:r>
            <a:r>
              <a:rPr lang="ru-RU" i="1" dirty="0"/>
              <a:t> з метою </a:t>
            </a:r>
            <a:r>
              <a:rPr lang="ru-RU" i="1" dirty="0" err="1"/>
              <a:t>запобігання</a:t>
            </a:r>
            <a:r>
              <a:rPr lang="ru-RU" i="1" dirty="0"/>
              <a:t> </a:t>
            </a:r>
            <a:r>
              <a:rPr lang="ru-RU" i="1" dirty="0" err="1"/>
              <a:t>фібриляції</a:t>
            </a:r>
            <a:r>
              <a:rPr lang="ru-RU" i="1" dirty="0"/>
              <a:t> </a:t>
            </a:r>
            <a:r>
              <a:rPr lang="ru-RU" i="1" dirty="0" err="1"/>
              <a:t>шлуночків</a:t>
            </a:r>
            <a:r>
              <a:rPr lang="ru-RU" i="1" dirty="0"/>
              <a:t> </a:t>
            </a:r>
            <a:endParaRPr lang="ru-RU" dirty="0"/>
          </a:p>
          <a:p>
            <a:r>
              <a:rPr lang="ru-RU" dirty="0" err="1"/>
              <a:t>Гіпотермія</a:t>
            </a:r>
            <a:r>
              <a:rPr lang="ru-RU" dirty="0"/>
              <a:t> </a:t>
            </a:r>
            <a:r>
              <a:rPr lang="ru-RU" dirty="0" err="1"/>
              <a:t>знижує</a:t>
            </a:r>
            <a:r>
              <a:rPr lang="ru-RU" dirty="0"/>
              <a:t> </a:t>
            </a:r>
            <a:r>
              <a:rPr lang="ru-RU" dirty="0" err="1"/>
              <a:t>поріг</a:t>
            </a:r>
            <a:r>
              <a:rPr lang="ru-RU" dirty="0"/>
              <a:t> для </a:t>
            </a:r>
            <a:r>
              <a:rPr lang="ru-RU" dirty="0" err="1"/>
              <a:t>фібриляції</a:t>
            </a:r>
            <a:r>
              <a:rPr lang="ru-RU" dirty="0"/>
              <a:t> </a:t>
            </a:r>
            <a:r>
              <a:rPr lang="ru-RU" dirty="0" err="1"/>
              <a:t>шлуночків</a:t>
            </a:r>
            <a:r>
              <a:rPr lang="ru-RU" dirty="0"/>
              <a:t>, особливо при </a:t>
            </a:r>
            <a:r>
              <a:rPr lang="ru-RU" dirty="0" err="1"/>
              <a:t>температурі</a:t>
            </a:r>
            <a:r>
              <a:rPr lang="ru-RU" dirty="0"/>
              <a:t> </a:t>
            </a:r>
            <a:r>
              <a:rPr lang="ru-RU" dirty="0" err="1"/>
              <a:t>тіла</a:t>
            </a:r>
            <a:r>
              <a:rPr lang="ru-RU" dirty="0"/>
              <a:t> </a:t>
            </a:r>
            <a:r>
              <a:rPr lang="ru-RU" dirty="0" err="1"/>
              <a:t>нижче</a:t>
            </a:r>
            <a:r>
              <a:rPr lang="ru-RU" dirty="0"/>
              <a:t> 28◦</a:t>
            </a:r>
            <a:r>
              <a:rPr lang="de-DE" dirty="0"/>
              <a:t>C. </a:t>
            </a:r>
            <a:r>
              <a:rPr lang="ru-RU" dirty="0"/>
              <a:t>Рух </a:t>
            </a:r>
            <a:r>
              <a:rPr lang="ru-RU" dirty="0" err="1"/>
              <a:t>або</a:t>
            </a:r>
            <a:r>
              <a:rPr lang="ru-RU" dirty="0"/>
              <a:t> </a:t>
            </a:r>
            <a:r>
              <a:rPr lang="ru-RU" dirty="0" err="1"/>
              <a:t>значне</a:t>
            </a:r>
            <a:r>
              <a:rPr lang="ru-RU" dirty="0"/>
              <a:t> </a:t>
            </a:r>
            <a:r>
              <a:rPr lang="ru-RU" dirty="0" err="1"/>
              <a:t>зігрівання</a:t>
            </a:r>
            <a:r>
              <a:rPr lang="ru-RU" dirty="0"/>
              <a:t> </a:t>
            </a:r>
            <a:r>
              <a:rPr lang="ru-RU" dirty="0" err="1"/>
              <a:t>кінцівок</a:t>
            </a:r>
            <a:r>
              <a:rPr lang="ru-RU" dirty="0"/>
              <a:t>, як і при </a:t>
            </a:r>
            <a:r>
              <a:rPr lang="ru-RU" dirty="0" err="1"/>
              <a:t>зануренні</a:t>
            </a:r>
            <a:r>
              <a:rPr lang="ru-RU" dirty="0"/>
              <a:t> у теплу воду, </a:t>
            </a:r>
            <a:r>
              <a:rPr lang="ru-RU" dirty="0" err="1"/>
              <a:t>збільшує</a:t>
            </a:r>
            <a:r>
              <a:rPr lang="ru-RU" dirty="0"/>
              <a:t> </a:t>
            </a:r>
            <a:r>
              <a:rPr lang="ru-RU" dirty="0" err="1"/>
              <a:t>приплив</a:t>
            </a:r>
            <a:r>
              <a:rPr lang="ru-RU" dirty="0"/>
              <a:t> </a:t>
            </a:r>
            <a:r>
              <a:rPr lang="ru-RU" dirty="0" err="1"/>
              <a:t>крові</a:t>
            </a:r>
            <a:r>
              <a:rPr lang="ru-RU" dirty="0"/>
              <a:t> до </a:t>
            </a:r>
            <a:r>
              <a:rPr lang="ru-RU" dirty="0" err="1"/>
              <a:t>більш</a:t>
            </a:r>
            <a:r>
              <a:rPr lang="ru-RU" dirty="0"/>
              <a:t> </a:t>
            </a:r>
            <a:r>
              <a:rPr lang="ru-RU" dirty="0" err="1"/>
              <a:t>холодних</a:t>
            </a:r>
            <a:r>
              <a:rPr lang="ru-RU" dirty="0"/>
              <a:t> тканин. Кров </a:t>
            </a:r>
            <a:r>
              <a:rPr lang="ru-RU" dirty="0" err="1"/>
              <a:t>тече</a:t>
            </a:r>
            <a:r>
              <a:rPr lang="ru-RU" dirty="0"/>
              <a:t> на </a:t>
            </a:r>
            <a:r>
              <a:rPr lang="ru-RU" dirty="0" err="1"/>
              <a:t>периферичних</a:t>
            </a:r>
            <a:r>
              <a:rPr lang="ru-RU" dirty="0"/>
              <a:t> </a:t>
            </a:r>
            <a:r>
              <a:rPr lang="ru-RU" dirty="0" err="1"/>
              <a:t>ділянках</a:t>
            </a:r>
            <a:r>
              <a:rPr lang="ru-RU" dirty="0"/>
              <a:t>, </a:t>
            </a:r>
            <a:r>
              <a:rPr lang="ru-RU" dirty="0" err="1"/>
              <a:t>охолоджується</a:t>
            </a:r>
            <a:r>
              <a:rPr lang="ru-RU" dirty="0"/>
              <a:t> і </a:t>
            </a:r>
            <a:r>
              <a:rPr lang="ru-RU" dirty="0" err="1"/>
              <a:t>має</a:t>
            </a:r>
            <a:r>
              <a:rPr lang="ru-RU" dirty="0"/>
              <a:t> </a:t>
            </a:r>
            <a:r>
              <a:rPr lang="ru-RU" dirty="0" err="1"/>
              <a:t>можливість</a:t>
            </a:r>
            <a:r>
              <a:rPr lang="ru-RU" dirty="0"/>
              <a:t> </a:t>
            </a:r>
            <a:r>
              <a:rPr lang="ru-RU" dirty="0" err="1"/>
              <a:t>знизити</a:t>
            </a:r>
            <a:r>
              <a:rPr lang="ru-RU" dirty="0"/>
              <a:t> температуру </a:t>
            </a:r>
            <a:r>
              <a:rPr lang="ru-RU" dirty="0" err="1"/>
              <a:t>серця</a:t>
            </a:r>
            <a:r>
              <a:rPr lang="ru-RU" dirty="0"/>
              <a:t> при </a:t>
            </a:r>
            <a:r>
              <a:rPr lang="ru-RU" dirty="0" err="1"/>
              <a:t>поверненні</a:t>
            </a:r>
            <a:r>
              <a:rPr lang="ru-RU" dirty="0"/>
              <a:t>, </a:t>
            </a:r>
            <a:r>
              <a:rPr lang="ru-RU" dirty="0" err="1"/>
              <a:t>збільшуючи</a:t>
            </a:r>
            <a:r>
              <a:rPr lang="ru-RU" dirty="0"/>
              <a:t> </a:t>
            </a:r>
            <a:r>
              <a:rPr lang="ru-RU" dirty="0" err="1"/>
              <a:t>ризик</a:t>
            </a:r>
            <a:r>
              <a:rPr lang="ru-RU" dirty="0"/>
              <a:t> </a:t>
            </a:r>
            <a:r>
              <a:rPr lang="ru-RU" dirty="0" err="1"/>
              <a:t>виникнення</a:t>
            </a:r>
            <a:r>
              <a:rPr lang="ru-RU" dirty="0"/>
              <a:t> </a:t>
            </a:r>
            <a:r>
              <a:rPr lang="ru-RU" dirty="0" err="1"/>
              <a:t>фібриляції</a:t>
            </a:r>
            <a:r>
              <a:rPr lang="ru-RU" dirty="0"/>
              <a:t> </a:t>
            </a:r>
            <a:r>
              <a:rPr lang="ru-RU" dirty="0" err="1"/>
              <a:t>шлуночків</a:t>
            </a:r>
            <a:r>
              <a:rPr lang="ru-RU" dirty="0"/>
              <a:t>. </a:t>
            </a:r>
          </a:p>
          <a:p>
            <a:r>
              <a:rPr lang="ru-RU" b="1" i="1" dirty="0" err="1"/>
              <a:t>Рекомендація</a:t>
            </a:r>
            <a:r>
              <a:rPr lang="ru-RU" b="1" i="1" dirty="0"/>
              <a:t> </a:t>
            </a:r>
            <a:endParaRPr lang="ru-RU" dirty="0"/>
          </a:p>
          <a:p>
            <a:r>
              <a:rPr lang="ru-RU" dirty="0" err="1"/>
              <a:t>Обережно</a:t>
            </a:r>
            <a:r>
              <a:rPr lang="ru-RU" dirty="0"/>
              <a:t> </a:t>
            </a:r>
            <a:r>
              <a:rPr lang="ru-RU" dirty="0" err="1"/>
              <a:t>поводьтеся</a:t>
            </a:r>
            <a:r>
              <a:rPr lang="ru-RU" dirty="0"/>
              <a:t> з </a:t>
            </a:r>
            <a:r>
              <a:rPr lang="ru-RU" dirty="0" err="1"/>
              <a:t>пацієнтом</a:t>
            </a:r>
            <a:r>
              <a:rPr lang="ru-RU" dirty="0"/>
              <a:t> з </a:t>
            </a:r>
            <a:r>
              <a:rPr lang="ru-RU" dirty="0" err="1"/>
              <a:t>гіпотермією</a:t>
            </a:r>
            <a:r>
              <a:rPr lang="ru-RU" dirty="0"/>
              <a:t> і </a:t>
            </a:r>
            <a:r>
              <a:rPr lang="ru-RU" dirty="0" err="1"/>
              <a:t>продовжуйте</a:t>
            </a:r>
            <a:r>
              <a:rPr lang="ru-RU" dirty="0"/>
              <a:t> </a:t>
            </a:r>
            <a:r>
              <a:rPr lang="ru-RU" dirty="0" err="1"/>
              <a:t>тримати</a:t>
            </a:r>
            <a:r>
              <a:rPr lang="ru-RU" dirty="0"/>
              <a:t> </a:t>
            </a:r>
            <a:r>
              <a:rPr lang="ru-RU" dirty="0" err="1"/>
              <a:t>пацієнта</a:t>
            </a:r>
            <a:r>
              <a:rPr lang="ru-RU" dirty="0"/>
              <a:t> горизонтально. </a:t>
            </a:r>
          </a:p>
          <a:p>
            <a:r>
              <a:rPr lang="ru-RU" dirty="0" err="1"/>
              <a:t>Уникайте</a:t>
            </a:r>
            <a:r>
              <a:rPr lang="ru-RU" dirty="0"/>
              <a:t> будь-</a:t>
            </a:r>
            <a:r>
              <a:rPr lang="ru-RU" dirty="0" err="1"/>
              <a:t>яких</a:t>
            </a:r>
            <a:r>
              <a:rPr lang="ru-RU" dirty="0"/>
              <a:t> </a:t>
            </a:r>
            <a:r>
              <a:rPr lang="ru-RU" dirty="0" err="1"/>
              <a:t>рухів</a:t>
            </a:r>
            <a:r>
              <a:rPr lang="ru-RU" dirty="0"/>
              <a:t>, особливо </a:t>
            </a:r>
            <a:r>
              <a:rPr lang="ru-RU" dirty="0" err="1"/>
              <a:t>рухів</a:t>
            </a:r>
            <a:r>
              <a:rPr lang="ru-RU" dirty="0"/>
              <a:t> </a:t>
            </a:r>
            <a:r>
              <a:rPr lang="ru-RU" dirty="0" err="1"/>
              <a:t>кінцівок</a:t>
            </a:r>
            <a:r>
              <a:rPr lang="ru-RU" dirty="0"/>
              <a:t>, </a:t>
            </a:r>
            <a:r>
              <a:rPr lang="ru-RU" dirty="0" err="1"/>
              <a:t>які</a:t>
            </a:r>
            <a:r>
              <a:rPr lang="ru-RU" dirty="0"/>
              <a:t> могли б </a:t>
            </a:r>
            <a:r>
              <a:rPr lang="ru-RU" dirty="0" err="1"/>
              <a:t>спричинити</a:t>
            </a:r>
            <a:r>
              <a:rPr lang="ru-RU" dirty="0"/>
              <a:t> </a:t>
            </a:r>
            <a:r>
              <a:rPr lang="ru-RU" dirty="0" err="1"/>
              <a:t>фібриляцію</a:t>
            </a:r>
            <a:r>
              <a:rPr lang="ru-RU" dirty="0"/>
              <a:t> </a:t>
            </a:r>
            <a:r>
              <a:rPr lang="ru-RU" dirty="0" err="1"/>
              <a:t>шлуночків</a:t>
            </a:r>
            <a:r>
              <a:rPr lang="ru-RU" dirty="0"/>
              <a:t> . </a:t>
            </a:r>
          </a:p>
          <a:p>
            <a:r>
              <a:rPr lang="ru-RU" dirty="0" err="1"/>
              <a:t>Прагнучи</a:t>
            </a:r>
            <a:r>
              <a:rPr lang="ru-RU" dirty="0"/>
              <a:t> </a:t>
            </a:r>
            <a:r>
              <a:rPr lang="ru-RU" dirty="0" err="1"/>
              <a:t>мінімізувати</a:t>
            </a:r>
            <a:r>
              <a:rPr lang="ru-RU" dirty="0"/>
              <a:t> </a:t>
            </a:r>
            <a:r>
              <a:rPr lang="ru-RU" dirty="0" err="1"/>
              <a:t>рух</a:t>
            </a:r>
            <a:r>
              <a:rPr lang="ru-RU" dirty="0"/>
              <a:t>, </a:t>
            </a:r>
            <a:r>
              <a:rPr lang="ru-RU" dirty="0" err="1"/>
              <a:t>одяг</a:t>
            </a:r>
            <a:r>
              <a:rPr lang="ru-RU" dirty="0"/>
              <a:t> </a:t>
            </a:r>
            <a:r>
              <a:rPr lang="ru-RU" dirty="0" err="1"/>
              <a:t>пацієнта</a:t>
            </a:r>
            <a:r>
              <a:rPr lang="ru-RU" dirty="0"/>
              <a:t> повинен бути </a:t>
            </a:r>
            <a:r>
              <a:rPr lang="ru-RU" dirty="0" err="1"/>
              <a:t>розрізаний</a:t>
            </a:r>
            <a:r>
              <a:rPr lang="ru-RU" dirty="0"/>
              <a:t> одномоментно у теплому </a:t>
            </a:r>
            <a:r>
              <a:rPr lang="ru-RU" dirty="0" err="1"/>
              <a:t>середовищі</a:t>
            </a:r>
            <a:r>
              <a:rPr lang="ru-RU" dirty="0"/>
              <a:t>.</a:t>
            </a:r>
          </a:p>
          <a:p>
            <a:endParaRPr lang="ru-RU" dirty="0"/>
          </a:p>
        </p:txBody>
      </p:sp>
    </p:spTree>
    <p:extLst>
      <p:ext uri="{BB962C8B-B14F-4D97-AF65-F5344CB8AC3E}">
        <p14:creationId xmlns:p14="http://schemas.microsoft.com/office/powerpoint/2010/main" val="1121788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96168" y="522514"/>
            <a:ext cx="6967031" cy="1001486"/>
          </a:xfrm>
        </p:spPr>
        <p:txBody>
          <a:bodyPr>
            <a:normAutofit fontScale="90000"/>
          </a:bodyPr>
          <a:lstStyle/>
          <a:p>
            <a:pPr algn="ctr"/>
            <a:r>
              <a:rPr lang="ru-RU" b="1" i="1" dirty="0" err="1">
                <a:solidFill>
                  <a:srgbClr val="FF0000"/>
                </a:solidFill>
              </a:rPr>
              <a:t>Захист</a:t>
            </a:r>
            <a:r>
              <a:rPr lang="ru-RU" b="1" i="1" dirty="0">
                <a:solidFill>
                  <a:srgbClr val="FF0000"/>
                </a:solidFill>
              </a:rPr>
              <a:t> </a:t>
            </a:r>
            <a:r>
              <a:rPr lang="ru-RU" b="1" i="1" dirty="0" err="1">
                <a:solidFill>
                  <a:srgbClr val="FF0000"/>
                </a:solidFill>
              </a:rPr>
              <a:t>від</a:t>
            </a:r>
            <a:r>
              <a:rPr lang="ru-RU" b="1" i="1" dirty="0">
                <a:solidFill>
                  <a:srgbClr val="FF0000"/>
                </a:solidFill>
              </a:rPr>
              <a:t> </a:t>
            </a:r>
            <a:r>
              <a:rPr lang="ru-RU" b="1" i="1" dirty="0" err="1">
                <a:solidFill>
                  <a:srgbClr val="FF0000"/>
                </a:solidFill>
              </a:rPr>
              <a:t>подальших</a:t>
            </a:r>
            <a:r>
              <a:rPr lang="ru-RU" b="1" i="1" dirty="0">
                <a:solidFill>
                  <a:srgbClr val="FF0000"/>
                </a:solidFill>
              </a:rPr>
              <a:t> </a:t>
            </a:r>
            <a:r>
              <a:rPr lang="ru-RU" b="1" i="1" dirty="0" err="1">
                <a:solidFill>
                  <a:srgbClr val="FF0000"/>
                </a:solidFill>
              </a:rPr>
              <a:t>втрат</a:t>
            </a:r>
            <a:r>
              <a:rPr lang="ru-RU" b="1" i="1" dirty="0">
                <a:solidFill>
                  <a:srgbClr val="FF0000"/>
                </a:solidFill>
              </a:rPr>
              <a:t> тепла </a:t>
            </a:r>
            <a:br>
              <a:rPr lang="ru-RU" b="1" dirty="0">
                <a:solidFill>
                  <a:srgbClr val="FF0000"/>
                </a:solidFill>
              </a:rPr>
            </a:br>
            <a:endParaRPr lang="ru-RU" b="1" dirty="0">
              <a:solidFill>
                <a:srgbClr val="FF0000"/>
              </a:solidFill>
            </a:endParaRPr>
          </a:p>
        </p:txBody>
      </p:sp>
      <p:sp>
        <p:nvSpPr>
          <p:cNvPr id="3" name="Объект 2"/>
          <p:cNvSpPr>
            <a:spLocks noGrp="1"/>
          </p:cNvSpPr>
          <p:nvPr>
            <p:ph idx="1"/>
          </p:nvPr>
        </p:nvSpPr>
        <p:spPr>
          <a:xfrm>
            <a:off x="770710" y="895350"/>
            <a:ext cx="6714308" cy="5440136"/>
          </a:xfrm>
        </p:spPr>
        <p:txBody>
          <a:bodyPr>
            <a:normAutofit/>
          </a:bodyPr>
          <a:lstStyle/>
          <a:p>
            <a:r>
              <a:rPr lang="ru-RU" dirty="0" err="1"/>
              <a:t>Утеплення</a:t>
            </a:r>
            <a:r>
              <a:rPr lang="ru-RU" dirty="0"/>
              <a:t> </a:t>
            </a:r>
            <a:r>
              <a:rPr lang="ru-RU" dirty="0" err="1"/>
              <a:t>захищає</a:t>
            </a:r>
            <a:r>
              <a:rPr lang="ru-RU" dirty="0"/>
              <a:t> </a:t>
            </a:r>
            <a:r>
              <a:rPr lang="ru-RU" dirty="0" err="1"/>
              <a:t>від</a:t>
            </a:r>
            <a:r>
              <a:rPr lang="ru-RU" dirty="0"/>
              <a:t> </a:t>
            </a:r>
            <a:r>
              <a:rPr lang="ru-RU" dirty="0" err="1"/>
              <a:t>втрат</a:t>
            </a:r>
            <a:r>
              <a:rPr lang="ru-RU" dirty="0"/>
              <a:t> тепла. </a:t>
            </a:r>
            <a:r>
              <a:rPr lang="ru-RU" dirty="0" err="1"/>
              <a:t>Ізоляційні</a:t>
            </a:r>
            <a:r>
              <a:rPr lang="ru-RU" dirty="0"/>
              <a:t> </a:t>
            </a:r>
            <a:r>
              <a:rPr lang="ru-RU" dirty="0" err="1"/>
              <a:t>матеріали</a:t>
            </a:r>
            <a:r>
              <a:rPr lang="ru-RU" dirty="0"/>
              <a:t> </a:t>
            </a:r>
            <a:r>
              <a:rPr lang="ru-RU" dirty="0" err="1"/>
              <a:t>включають</a:t>
            </a:r>
            <a:r>
              <a:rPr lang="ru-RU" dirty="0"/>
              <a:t> </a:t>
            </a:r>
            <a:r>
              <a:rPr lang="ru-RU" dirty="0" err="1"/>
              <a:t>додатковий</a:t>
            </a:r>
            <a:r>
              <a:rPr lang="ru-RU" dirty="0"/>
              <a:t> </a:t>
            </a:r>
            <a:r>
              <a:rPr lang="ru-RU" dirty="0" err="1"/>
              <a:t>одяг</a:t>
            </a:r>
            <a:r>
              <a:rPr lang="ru-RU" dirty="0"/>
              <a:t>, </a:t>
            </a:r>
            <a:r>
              <a:rPr lang="ru-RU" dirty="0" err="1"/>
              <a:t>ковдри</a:t>
            </a:r>
            <a:r>
              <a:rPr lang="ru-RU" dirty="0"/>
              <a:t>, </a:t>
            </a:r>
            <a:r>
              <a:rPr lang="ru-RU" dirty="0" err="1"/>
              <a:t>спальні</a:t>
            </a:r>
            <a:r>
              <a:rPr lang="ru-RU" dirty="0"/>
              <a:t> </a:t>
            </a:r>
            <a:r>
              <a:rPr lang="ru-RU" dirty="0" err="1"/>
              <a:t>мішки</a:t>
            </a:r>
            <a:r>
              <a:rPr lang="ru-RU" dirty="0"/>
              <a:t>, </a:t>
            </a:r>
            <a:r>
              <a:rPr lang="ru-RU" dirty="0" err="1"/>
              <a:t>бульбашкову</a:t>
            </a:r>
            <a:r>
              <a:rPr lang="ru-RU" dirty="0"/>
              <a:t> </a:t>
            </a:r>
            <a:r>
              <a:rPr lang="ru-RU" dirty="0" err="1"/>
              <a:t>плівку</a:t>
            </a:r>
            <a:r>
              <a:rPr lang="ru-RU" dirty="0"/>
              <a:t>. </a:t>
            </a:r>
          </a:p>
          <a:p>
            <a:r>
              <a:rPr lang="ru-RU" dirty="0" err="1"/>
              <a:t>Захистіть</a:t>
            </a:r>
            <a:r>
              <a:rPr lang="ru-RU" dirty="0"/>
              <a:t> </a:t>
            </a:r>
            <a:r>
              <a:rPr lang="ru-RU" dirty="0" err="1"/>
              <a:t>від</a:t>
            </a:r>
            <a:r>
              <a:rPr lang="ru-RU" dirty="0"/>
              <a:t> </a:t>
            </a:r>
            <a:r>
              <a:rPr lang="ru-RU" dirty="0" err="1"/>
              <a:t>подальшого</a:t>
            </a:r>
            <a:r>
              <a:rPr lang="ru-RU" dirty="0"/>
              <a:t> </a:t>
            </a:r>
            <a:r>
              <a:rPr lang="ru-RU" dirty="0" err="1"/>
              <a:t>охолодження</a:t>
            </a:r>
            <a:r>
              <a:rPr lang="ru-RU" dirty="0"/>
              <a:t> за </a:t>
            </a:r>
            <a:r>
              <a:rPr lang="ru-RU" dirty="0" err="1"/>
              <a:t>допомогою</a:t>
            </a:r>
            <a:r>
              <a:rPr lang="ru-RU" dirty="0"/>
              <a:t> </a:t>
            </a:r>
            <a:r>
              <a:rPr lang="ru-RU" dirty="0" err="1"/>
              <a:t>ізоляції</a:t>
            </a:r>
            <a:r>
              <a:rPr lang="ru-RU" dirty="0"/>
              <a:t> та </a:t>
            </a:r>
            <a:r>
              <a:rPr lang="ru-RU" dirty="0" err="1"/>
              <a:t>пароізоляції</a:t>
            </a:r>
            <a:r>
              <a:rPr lang="ru-RU" dirty="0"/>
              <a:t>, </a:t>
            </a:r>
            <a:r>
              <a:rPr lang="ru-RU" dirty="0" err="1"/>
              <a:t>поки</a:t>
            </a:r>
            <a:r>
              <a:rPr lang="ru-RU" dirty="0"/>
              <a:t> </a:t>
            </a:r>
            <a:r>
              <a:rPr lang="ru-RU" dirty="0" err="1"/>
              <a:t>пацієнт</a:t>
            </a:r>
            <a:r>
              <a:rPr lang="ru-RU" dirty="0"/>
              <a:t> не </a:t>
            </a:r>
            <a:r>
              <a:rPr lang="ru-RU" dirty="0" err="1"/>
              <a:t>досягне</a:t>
            </a:r>
            <a:r>
              <a:rPr lang="ru-RU" dirty="0"/>
              <a:t> теплого </a:t>
            </a:r>
            <a:r>
              <a:rPr lang="ru-RU" dirty="0" err="1"/>
              <a:t>середовища</a:t>
            </a:r>
            <a:r>
              <a:rPr lang="ru-RU" dirty="0"/>
              <a:t>, </a:t>
            </a:r>
            <a:r>
              <a:rPr lang="ru-RU" dirty="0" err="1"/>
              <a:t>наприклад</a:t>
            </a:r>
            <a:r>
              <a:rPr lang="ru-RU" dirty="0"/>
              <a:t>, </a:t>
            </a:r>
            <a:r>
              <a:rPr lang="ru-RU" dirty="0" err="1"/>
              <a:t>утепленого</a:t>
            </a:r>
            <a:r>
              <a:rPr lang="ru-RU" dirty="0"/>
              <a:t> салону </a:t>
            </a:r>
            <a:r>
              <a:rPr lang="ru-RU" dirty="0" err="1"/>
              <a:t>швидкої</a:t>
            </a:r>
            <a:r>
              <a:rPr lang="ru-RU" dirty="0"/>
              <a:t> </a:t>
            </a:r>
            <a:r>
              <a:rPr lang="ru-RU" dirty="0" err="1"/>
              <a:t>допомоги</a:t>
            </a:r>
            <a:r>
              <a:rPr lang="ru-RU" dirty="0"/>
              <a:t>. </a:t>
            </a:r>
            <a:r>
              <a:rPr lang="ru-RU" dirty="0" err="1"/>
              <a:t>Знімайте</a:t>
            </a:r>
            <a:r>
              <a:rPr lang="ru-RU" dirty="0"/>
              <a:t> </a:t>
            </a:r>
            <a:r>
              <a:rPr lang="ru-RU" dirty="0" err="1"/>
              <a:t>мокрий</a:t>
            </a:r>
            <a:r>
              <a:rPr lang="ru-RU" dirty="0"/>
              <a:t> </a:t>
            </a:r>
            <a:r>
              <a:rPr lang="ru-RU" dirty="0" err="1"/>
              <a:t>одяг</a:t>
            </a:r>
            <a:r>
              <a:rPr lang="ru-RU" dirty="0"/>
              <a:t>, </a:t>
            </a:r>
            <a:r>
              <a:rPr lang="ru-RU" dirty="0" err="1"/>
              <a:t>бажано</a:t>
            </a:r>
            <a:r>
              <a:rPr lang="ru-RU" dirty="0"/>
              <a:t>, </a:t>
            </a:r>
            <a:r>
              <a:rPr lang="ru-RU" dirty="0" err="1"/>
              <a:t>відрізавши</a:t>
            </a:r>
            <a:r>
              <a:rPr lang="ru-RU" dirty="0"/>
              <a:t> </a:t>
            </a:r>
            <a:r>
              <a:rPr lang="ru-RU" dirty="0" err="1"/>
              <a:t>його</a:t>
            </a:r>
            <a:r>
              <a:rPr lang="ru-RU" dirty="0"/>
              <a:t>, </a:t>
            </a:r>
            <a:r>
              <a:rPr lang="ru-RU" dirty="0" err="1"/>
              <a:t>лише</a:t>
            </a:r>
            <a:r>
              <a:rPr lang="ru-RU" dirty="0"/>
              <a:t> </a:t>
            </a:r>
            <a:r>
              <a:rPr lang="ru-RU" dirty="0" err="1"/>
              <a:t>тоді</a:t>
            </a:r>
            <a:r>
              <a:rPr lang="ru-RU" dirty="0"/>
              <a:t>, коли </a:t>
            </a:r>
            <a:r>
              <a:rPr lang="ru-RU" dirty="0" err="1"/>
              <a:t>пацієнт</a:t>
            </a:r>
            <a:r>
              <a:rPr lang="ru-RU" dirty="0"/>
              <a:t> буде </a:t>
            </a:r>
            <a:r>
              <a:rPr lang="ru-RU" dirty="0" err="1"/>
              <a:t>захищений</a:t>
            </a:r>
            <a:r>
              <a:rPr lang="ru-RU" dirty="0"/>
              <a:t> </a:t>
            </a:r>
            <a:r>
              <a:rPr lang="ru-RU" dirty="0" err="1"/>
              <a:t>від</a:t>
            </a:r>
            <a:r>
              <a:rPr lang="ru-RU" dirty="0"/>
              <a:t> холоду.</a:t>
            </a:r>
          </a:p>
          <a:p>
            <a:r>
              <a:rPr lang="ru-RU" dirty="0" err="1"/>
              <a:t>Ізолюйте</a:t>
            </a:r>
            <a:r>
              <a:rPr lang="ru-RU" dirty="0"/>
              <a:t> </a:t>
            </a:r>
            <a:r>
              <a:rPr lang="ru-RU" dirty="0" err="1"/>
              <a:t>пацієнта</a:t>
            </a:r>
            <a:r>
              <a:rPr lang="ru-RU" dirty="0"/>
              <a:t> </a:t>
            </a:r>
            <a:r>
              <a:rPr lang="ru-RU" dirty="0" err="1"/>
              <a:t>від</a:t>
            </a:r>
            <a:r>
              <a:rPr lang="ru-RU" dirty="0"/>
              <a:t> </a:t>
            </a:r>
            <a:r>
              <a:rPr lang="ru-RU" dirty="0" err="1"/>
              <a:t>землі</a:t>
            </a:r>
            <a:r>
              <a:rPr lang="ru-RU" dirty="0"/>
              <a:t> (</a:t>
            </a:r>
            <a:r>
              <a:rPr lang="ru-RU" dirty="0" err="1"/>
              <a:t>наприклад</a:t>
            </a:r>
            <a:r>
              <a:rPr lang="ru-RU" dirty="0"/>
              <a:t>, </a:t>
            </a:r>
            <a:r>
              <a:rPr lang="ru-RU" dirty="0" err="1"/>
              <a:t>спальними</a:t>
            </a:r>
            <a:r>
              <a:rPr lang="ru-RU" dirty="0"/>
              <a:t> прокладками), </a:t>
            </a:r>
            <a:r>
              <a:rPr lang="ru-RU" dirty="0" err="1"/>
              <a:t>щоб</a:t>
            </a:r>
            <a:r>
              <a:rPr lang="ru-RU" dirty="0"/>
              <a:t> </a:t>
            </a:r>
            <a:r>
              <a:rPr lang="ru-RU" dirty="0" err="1"/>
              <a:t>захистити</a:t>
            </a:r>
            <a:r>
              <a:rPr lang="ru-RU" dirty="0"/>
              <a:t> </a:t>
            </a:r>
            <a:r>
              <a:rPr lang="ru-RU" dirty="0" err="1"/>
              <a:t>від</a:t>
            </a:r>
            <a:r>
              <a:rPr lang="ru-RU" dirty="0"/>
              <a:t> </a:t>
            </a:r>
            <a:r>
              <a:rPr lang="ru-RU" dirty="0" err="1"/>
              <a:t>струмопровідних</a:t>
            </a:r>
            <a:r>
              <a:rPr lang="ru-RU" dirty="0"/>
              <a:t> </a:t>
            </a:r>
            <a:r>
              <a:rPr lang="ru-RU" dirty="0" err="1"/>
              <a:t>втрат</a:t>
            </a:r>
            <a:r>
              <a:rPr lang="ru-RU" dirty="0"/>
              <a:t> тепла. </a:t>
            </a:r>
            <a:r>
              <a:rPr lang="ru-RU" dirty="0" err="1"/>
              <a:t>Мінімізуйте</a:t>
            </a:r>
            <a:r>
              <a:rPr lang="ru-RU" dirty="0"/>
              <a:t> </a:t>
            </a:r>
            <a:r>
              <a:rPr lang="ru-RU" dirty="0" err="1"/>
              <a:t>втрати</a:t>
            </a:r>
            <a:r>
              <a:rPr lang="ru-RU" dirty="0"/>
              <a:t> тепла </a:t>
            </a:r>
            <a:r>
              <a:rPr lang="ru-RU" dirty="0" err="1"/>
              <a:t>від</a:t>
            </a:r>
            <a:r>
              <a:rPr lang="ru-RU" dirty="0"/>
              <a:t> </a:t>
            </a:r>
            <a:r>
              <a:rPr lang="ru-RU" dirty="0" err="1"/>
              <a:t>голови</a:t>
            </a:r>
            <a:r>
              <a:rPr lang="ru-RU" dirty="0"/>
              <a:t> та </a:t>
            </a:r>
            <a:r>
              <a:rPr lang="ru-RU" dirty="0" err="1"/>
              <a:t>шиї</a:t>
            </a:r>
            <a:r>
              <a:rPr lang="ru-RU" dirty="0"/>
              <a:t>, максимально </a:t>
            </a:r>
            <a:r>
              <a:rPr lang="ru-RU" dirty="0" err="1"/>
              <a:t>ефективно</a:t>
            </a:r>
            <a:r>
              <a:rPr lang="ru-RU" dirty="0"/>
              <a:t> </a:t>
            </a:r>
            <a:r>
              <a:rPr lang="ru-RU" dirty="0" err="1"/>
              <a:t>вкриваючи</a:t>
            </a:r>
            <a:r>
              <a:rPr lang="ru-RU" dirty="0"/>
              <a:t> </a:t>
            </a:r>
            <a:r>
              <a:rPr lang="ru-RU" dirty="0" err="1"/>
              <a:t>ці</a:t>
            </a:r>
            <a:r>
              <a:rPr lang="ru-RU" dirty="0"/>
              <a:t> </a:t>
            </a:r>
            <a:r>
              <a:rPr lang="ru-RU" dirty="0" err="1"/>
              <a:t>ділянки</a:t>
            </a:r>
            <a:r>
              <a:rPr lang="ru-RU" dirty="0"/>
              <a:t> (</a:t>
            </a:r>
            <a:r>
              <a:rPr lang="ru-RU" dirty="0" err="1"/>
              <a:t>наприклад</a:t>
            </a:r>
            <a:r>
              <a:rPr lang="ru-RU" dirty="0"/>
              <a:t>, кепка, капюшон, куртка).</a:t>
            </a:r>
          </a:p>
        </p:txBody>
      </p:sp>
      <p:pic>
        <p:nvPicPr>
          <p:cNvPr id="5122" name="Picture 2" descr="Уличное светоотражающее аварийное одеяло 130x210 см, набор для оказания  первой помощи и выживания, снаряжение, коврик для кемпинга из фольги,  термоинструменты для улицы, серебристые | Спорт и развлечения | АлиЭкспрес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854" y="2050871"/>
            <a:ext cx="4036422" cy="4036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876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5462" y="558796"/>
            <a:ext cx="8967704" cy="747490"/>
          </a:xfrm>
        </p:spPr>
        <p:txBody>
          <a:bodyPr>
            <a:normAutofit fontScale="90000"/>
          </a:bodyPr>
          <a:lstStyle/>
          <a:p>
            <a:pPr algn="ctr"/>
            <a:r>
              <a:rPr lang="ru-RU" b="1" i="1" dirty="0" err="1">
                <a:solidFill>
                  <a:srgbClr val="FF0000"/>
                </a:solidFill>
              </a:rPr>
              <a:t>Зігрівання</a:t>
            </a:r>
            <a:r>
              <a:rPr lang="ru-RU" b="1" i="1" dirty="0">
                <a:solidFill>
                  <a:srgbClr val="FF0000"/>
                </a:solidFill>
              </a:rPr>
              <a:t> </a:t>
            </a:r>
            <a:r>
              <a:rPr lang="ru-RU" b="1" i="1" dirty="0" err="1">
                <a:solidFill>
                  <a:srgbClr val="FF0000"/>
                </a:solidFill>
              </a:rPr>
              <a:t>пацієнта</a:t>
            </a:r>
            <a:r>
              <a:rPr lang="ru-RU" b="1" i="1" dirty="0">
                <a:solidFill>
                  <a:srgbClr val="FF0000"/>
                </a:solidFill>
              </a:rPr>
              <a:t> </a:t>
            </a:r>
            <a:br>
              <a:rPr lang="ru-RU" b="1" dirty="0">
                <a:solidFill>
                  <a:srgbClr val="FF0000"/>
                </a:solidFill>
              </a:rPr>
            </a:br>
            <a:endParaRPr lang="ru-RU" b="1" dirty="0">
              <a:solidFill>
                <a:srgbClr val="FF0000"/>
              </a:solidFill>
            </a:endParaRPr>
          </a:p>
        </p:txBody>
      </p:sp>
      <p:sp>
        <p:nvSpPr>
          <p:cNvPr id="3" name="Объект 2"/>
          <p:cNvSpPr>
            <a:spLocks noGrp="1"/>
          </p:cNvSpPr>
          <p:nvPr>
            <p:ph idx="1"/>
          </p:nvPr>
        </p:nvSpPr>
        <p:spPr>
          <a:xfrm>
            <a:off x="1005840" y="828675"/>
            <a:ext cx="10685417" cy="5937886"/>
          </a:xfrm>
        </p:spPr>
        <p:txBody>
          <a:bodyPr>
            <a:normAutofit fontScale="92500" lnSpcReduction="10000"/>
          </a:bodyPr>
          <a:lstStyle/>
          <a:p>
            <a:r>
              <a:rPr lang="ru-RU" dirty="0" err="1"/>
              <a:t>Методи</a:t>
            </a:r>
            <a:r>
              <a:rPr lang="ru-RU" dirty="0"/>
              <a:t> повторного </a:t>
            </a:r>
            <a:r>
              <a:rPr lang="ru-RU" dirty="0" err="1"/>
              <a:t>зігрівання</a:t>
            </a:r>
            <a:r>
              <a:rPr lang="ru-RU" dirty="0"/>
              <a:t>, </a:t>
            </a:r>
            <a:r>
              <a:rPr lang="ru-RU" dirty="0" err="1"/>
              <a:t>описані</a:t>
            </a:r>
            <a:r>
              <a:rPr lang="ru-RU" dirty="0"/>
              <a:t> у </a:t>
            </a:r>
            <a:r>
              <a:rPr lang="ru-RU" dirty="0" err="1"/>
              <a:t>цьому</a:t>
            </a:r>
            <a:r>
              <a:rPr lang="ru-RU" dirty="0"/>
              <a:t> </a:t>
            </a:r>
            <a:r>
              <a:rPr lang="ru-RU" dirty="0" err="1"/>
              <a:t>розділі</a:t>
            </a:r>
            <a:r>
              <a:rPr lang="ru-RU" dirty="0"/>
              <a:t>, </a:t>
            </a:r>
            <a:r>
              <a:rPr lang="ru-RU" dirty="0" err="1"/>
              <a:t>досягають</a:t>
            </a:r>
            <a:r>
              <a:rPr lang="ru-RU" dirty="0"/>
              <a:t> </a:t>
            </a:r>
            <a:r>
              <a:rPr lang="ru-RU" dirty="0" err="1"/>
              <a:t>безпечної</a:t>
            </a:r>
            <a:r>
              <a:rPr lang="ru-RU" dirty="0"/>
              <a:t> </a:t>
            </a:r>
            <a:r>
              <a:rPr lang="ru-RU" dirty="0" err="1"/>
              <a:t>швидкості</a:t>
            </a:r>
            <a:r>
              <a:rPr lang="ru-RU" dirty="0"/>
              <a:t> </a:t>
            </a:r>
            <a:r>
              <a:rPr lang="ru-RU" dirty="0" err="1"/>
              <a:t>зігрівання</a:t>
            </a:r>
            <a:r>
              <a:rPr lang="ru-RU" dirty="0"/>
              <a:t> </a:t>
            </a:r>
            <a:r>
              <a:rPr lang="ru-RU" dirty="0" err="1"/>
              <a:t>від</a:t>
            </a:r>
            <a:r>
              <a:rPr lang="ru-RU" dirty="0"/>
              <a:t> 1 до 2° на год. </a:t>
            </a:r>
            <a:r>
              <a:rPr lang="ru-RU" dirty="0" err="1"/>
              <a:t>Зігрівання</a:t>
            </a:r>
            <a:r>
              <a:rPr lang="ru-RU" dirty="0"/>
              <a:t> </a:t>
            </a:r>
            <a:r>
              <a:rPr lang="ru-RU" dirty="0" err="1"/>
              <a:t>може</a:t>
            </a:r>
            <a:r>
              <a:rPr lang="ru-RU" dirty="0"/>
              <a:t> </a:t>
            </a:r>
            <a:r>
              <a:rPr lang="ru-RU" dirty="0" err="1"/>
              <a:t>призвести</a:t>
            </a:r>
            <a:r>
              <a:rPr lang="ru-RU" dirty="0"/>
              <a:t> до </a:t>
            </a:r>
            <a:r>
              <a:rPr lang="ru-RU" dirty="0" err="1"/>
              <a:t>гемодинамічної</a:t>
            </a:r>
            <a:r>
              <a:rPr lang="ru-RU" dirty="0"/>
              <a:t> </a:t>
            </a:r>
            <a:r>
              <a:rPr lang="ru-RU" dirty="0" err="1"/>
              <a:t>нестабільності</a:t>
            </a:r>
            <a:r>
              <a:rPr lang="ru-RU" dirty="0"/>
              <a:t> та </a:t>
            </a:r>
            <a:r>
              <a:rPr lang="ru-RU" dirty="0" err="1"/>
              <a:t>фібриляції</a:t>
            </a:r>
            <a:r>
              <a:rPr lang="ru-RU" dirty="0"/>
              <a:t> </a:t>
            </a:r>
            <a:r>
              <a:rPr lang="ru-RU" dirty="0" err="1"/>
              <a:t>шлуночків</a:t>
            </a:r>
            <a:r>
              <a:rPr lang="ru-RU" dirty="0"/>
              <a:t>. </a:t>
            </a:r>
            <a:r>
              <a:rPr lang="ru-RU" dirty="0" err="1"/>
              <a:t>Ризик</a:t>
            </a:r>
            <a:r>
              <a:rPr lang="ru-RU" dirty="0"/>
              <a:t> </a:t>
            </a:r>
            <a:r>
              <a:rPr lang="ru-RU" dirty="0" err="1"/>
              <a:t>зниження</a:t>
            </a:r>
            <a:r>
              <a:rPr lang="ru-RU" dirty="0"/>
              <a:t> </a:t>
            </a:r>
            <a:r>
              <a:rPr lang="ru-RU" dirty="0" err="1"/>
              <a:t>температури</a:t>
            </a:r>
            <a:r>
              <a:rPr lang="ru-RU" dirty="0"/>
              <a:t> </a:t>
            </a:r>
            <a:r>
              <a:rPr lang="ru-RU" dirty="0" err="1"/>
              <a:t>зменшується</a:t>
            </a:r>
            <a:r>
              <a:rPr lang="ru-RU" dirty="0"/>
              <a:t> за </a:t>
            </a:r>
            <a:r>
              <a:rPr lang="ru-RU" dirty="0" err="1"/>
              <a:t>рахунок</a:t>
            </a:r>
            <a:r>
              <a:rPr lang="ru-RU" dirty="0"/>
              <a:t> </a:t>
            </a:r>
            <a:r>
              <a:rPr lang="ru-RU" dirty="0" err="1"/>
              <a:t>обмеження</a:t>
            </a:r>
            <a:r>
              <a:rPr lang="ru-RU" dirty="0"/>
              <a:t> </a:t>
            </a:r>
            <a:r>
              <a:rPr lang="ru-RU" dirty="0" err="1"/>
              <a:t>руху</a:t>
            </a:r>
            <a:r>
              <a:rPr lang="ru-RU" dirty="0"/>
              <a:t> </a:t>
            </a:r>
            <a:r>
              <a:rPr lang="ru-RU" dirty="0" err="1"/>
              <a:t>кінцівок</a:t>
            </a:r>
            <a:r>
              <a:rPr lang="ru-RU" dirty="0"/>
              <a:t> та </a:t>
            </a:r>
            <a:r>
              <a:rPr lang="ru-RU" dirty="0" err="1"/>
              <a:t>утримання</a:t>
            </a:r>
            <a:r>
              <a:rPr lang="ru-RU" dirty="0"/>
              <a:t> </a:t>
            </a:r>
            <a:r>
              <a:rPr lang="ru-RU" dirty="0" err="1"/>
              <a:t>пацієнта</a:t>
            </a:r>
            <a:r>
              <a:rPr lang="ru-RU" dirty="0"/>
              <a:t> у горизонтальному </a:t>
            </a:r>
            <a:r>
              <a:rPr lang="ru-RU" dirty="0" err="1"/>
              <a:t>положенні</a:t>
            </a:r>
            <a:r>
              <a:rPr lang="ru-RU" dirty="0"/>
              <a:t>. </a:t>
            </a:r>
            <a:r>
              <a:rPr lang="ru-RU" dirty="0" err="1"/>
              <a:t>Більшість</a:t>
            </a:r>
            <a:r>
              <a:rPr lang="ru-RU" dirty="0"/>
              <a:t> </a:t>
            </a:r>
            <a:r>
              <a:rPr lang="ru-RU" dirty="0" err="1"/>
              <a:t>пацієнтів</a:t>
            </a:r>
            <a:r>
              <a:rPr lang="ru-RU" dirty="0"/>
              <a:t> з </a:t>
            </a:r>
            <a:r>
              <a:rPr lang="ru-RU" dirty="0" err="1"/>
              <a:t>порушенням</a:t>
            </a:r>
            <a:r>
              <a:rPr lang="ru-RU" dirty="0"/>
              <a:t> </a:t>
            </a:r>
            <a:r>
              <a:rPr lang="ru-RU" dirty="0" err="1"/>
              <a:t>свідомісті</a:t>
            </a:r>
            <a:r>
              <a:rPr lang="ru-RU" dirty="0"/>
              <a:t> </a:t>
            </a:r>
            <a:r>
              <a:rPr lang="ru-RU" dirty="0" err="1"/>
              <a:t>потребуватимуть</a:t>
            </a:r>
            <a:r>
              <a:rPr lang="ru-RU" dirty="0"/>
              <a:t> активного </a:t>
            </a:r>
            <a:r>
              <a:rPr lang="ru-RU" dirty="0" err="1"/>
              <a:t>зігрівання</a:t>
            </a:r>
            <a:r>
              <a:rPr lang="ru-RU" dirty="0"/>
              <a:t>. </a:t>
            </a:r>
          </a:p>
          <a:p>
            <a:r>
              <a:rPr lang="ru-RU" dirty="0" err="1"/>
              <a:t>Важливо</a:t>
            </a:r>
            <a:r>
              <a:rPr lang="ru-RU" dirty="0"/>
              <a:t> </a:t>
            </a:r>
            <a:r>
              <a:rPr lang="ru-RU" dirty="0" err="1"/>
              <a:t>визнати</a:t>
            </a:r>
            <a:r>
              <a:rPr lang="ru-RU" dirty="0"/>
              <a:t>, </a:t>
            </a:r>
            <a:r>
              <a:rPr lang="ru-RU" dirty="0" err="1"/>
              <a:t>що</a:t>
            </a:r>
            <a:r>
              <a:rPr lang="ru-RU" dirty="0"/>
              <a:t> оптимальна </a:t>
            </a:r>
            <a:r>
              <a:rPr lang="ru-RU" dirty="0" err="1"/>
              <a:t>швидкість</a:t>
            </a:r>
            <a:r>
              <a:rPr lang="ru-RU" dirty="0"/>
              <a:t> </a:t>
            </a:r>
            <a:r>
              <a:rPr lang="ru-RU" dirty="0" err="1"/>
              <a:t>зігрівання</a:t>
            </a:r>
            <a:r>
              <a:rPr lang="ru-RU" dirty="0"/>
              <a:t> </a:t>
            </a:r>
            <a:r>
              <a:rPr lang="ru-RU" b="1" dirty="0" err="1"/>
              <a:t>може</a:t>
            </a:r>
            <a:r>
              <a:rPr lang="ru-RU" b="1" dirty="0"/>
              <a:t> бути не </a:t>
            </a:r>
            <a:r>
              <a:rPr lang="ru-RU" b="1" dirty="0" err="1"/>
              <a:t>дуже</a:t>
            </a:r>
            <a:r>
              <a:rPr lang="ru-RU" b="1" dirty="0"/>
              <a:t> </a:t>
            </a:r>
            <a:r>
              <a:rPr lang="ru-RU" b="1" dirty="0" err="1"/>
              <a:t>швидшкою</a:t>
            </a:r>
            <a:r>
              <a:rPr lang="ru-RU" dirty="0"/>
              <a:t>. </a:t>
            </a:r>
            <a:r>
              <a:rPr lang="ru-RU" dirty="0" err="1"/>
              <a:t>Навіть</a:t>
            </a:r>
            <a:r>
              <a:rPr lang="ru-RU" dirty="0"/>
              <a:t> </a:t>
            </a:r>
            <a:r>
              <a:rPr lang="ru-RU" dirty="0" err="1"/>
              <a:t>глибока</a:t>
            </a:r>
            <a:r>
              <a:rPr lang="ru-RU" dirty="0"/>
              <a:t> </a:t>
            </a:r>
            <a:r>
              <a:rPr lang="ru-RU" dirty="0" err="1"/>
              <a:t>гіпотермія</a:t>
            </a:r>
            <a:r>
              <a:rPr lang="ru-RU" dirty="0"/>
              <a:t> </a:t>
            </a:r>
            <a:r>
              <a:rPr lang="ru-RU" dirty="0" err="1"/>
              <a:t>може</a:t>
            </a:r>
            <a:r>
              <a:rPr lang="ru-RU" dirty="0"/>
              <a:t> </a:t>
            </a:r>
            <a:r>
              <a:rPr lang="ru-RU" dirty="0" err="1"/>
              <a:t>вимагати</a:t>
            </a:r>
            <a:r>
              <a:rPr lang="ru-RU" dirty="0"/>
              <a:t> </a:t>
            </a:r>
            <a:r>
              <a:rPr lang="ru-RU" dirty="0" err="1"/>
              <a:t>повільного</a:t>
            </a:r>
            <a:r>
              <a:rPr lang="ru-RU" dirty="0"/>
              <a:t>, </a:t>
            </a:r>
            <a:r>
              <a:rPr lang="ru-RU" dirty="0" err="1"/>
              <a:t>контрольованого</a:t>
            </a:r>
            <a:r>
              <a:rPr lang="ru-RU" dirty="0"/>
              <a:t> </a:t>
            </a:r>
            <a:r>
              <a:rPr lang="ru-RU" dirty="0" err="1"/>
              <a:t>зігрівання</a:t>
            </a:r>
            <a:r>
              <a:rPr lang="ru-RU" dirty="0"/>
              <a:t>. </a:t>
            </a:r>
            <a:r>
              <a:rPr lang="ru-RU" dirty="0" err="1"/>
              <a:t>Тільки</a:t>
            </a:r>
            <a:r>
              <a:rPr lang="ru-RU" dirty="0"/>
              <a:t> </a:t>
            </a:r>
            <a:r>
              <a:rPr lang="ru-RU" dirty="0" err="1"/>
              <a:t>гемодинамічно</a:t>
            </a:r>
            <a:r>
              <a:rPr lang="ru-RU" dirty="0"/>
              <a:t> </a:t>
            </a:r>
            <a:r>
              <a:rPr lang="ru-RU" dirty="0" err="1"/>
              <a:t>нестабільні</a:t>
            </a:r>
            <a:r>
              <a:rPr lang="ru-RU" dirty="0"/>
              <a:t> </a:t>
            </a:r>
            <a:r>
              <a:rPr lang="ru-RU" dirty="0" err="1"/>
              <a:t>пацієнти</a:t>
            </a:r>
            <a:r>
              <a:rPr lang="ru-RU" dirty="0"/>
              <a:t> </a:t>
            </a:r>
            <a:r>
              <a:rPr lang="ru-RU" dirty="0" err="1"/>
              <a:t>повинні</a:t>
            </a:r>
            <a:r>
              <a:rPr lang="ru-RU" dirty="0"/>
              <a:t> </a:t>
            </a:r>
            <a:r>
              <a:rPr lang="ru-RU" dirty="0" err="1"/>
              <a:t>розглядатися</a:t>
            </a:r>
            <a:r>
              <a:rPr lang="ru-RU" dirty="0"/>
              <a:t> для </a:t>
            </a:r>
            <a:r>
              <a:rPr lang="ru-RU" dirty="0" err="1"/>
              <a:t>швидкого</a:t>
            </a:r>
            <a:r>
              <a:rPr lang="ru-RU" dirty="0"/>
              <a:t> </a:t>
            </a:r>
            <a:r>
              <a:rPr lang="ru-RU" dirty="0" err="1"/>
              <a:t>зігрівання</a:t>
            </a:r>
            <a:r>
              <a:rPr lang="ru-RU" dirty="0"/>
              <a:t> за </a:t>
            </a:r>
            <a:r>
              <a:rPr lang="ru-RU" dirty="0" err="1"/>
              <a:t>допомогою</a:t>
            </a:r>
            <a:r>
              <a:rPr lang="ru-RU" dirty="0"/>
              <a:t> </a:t>
            </a:r>
            <a:r>
              <a:rPr lang="ru-RU" dirty="0" err="1"/>
              <a:t>методів</a:t>
            </a:r>
            <a:r>
              <a:rPr lang="ru-RU" dirty="0"/>
              <a:t> </a:t>
            </a:r>
            <a:r>
              <a:rPr lang="ru-RU" dirty="0" err="1"/>
              <a:t>екстракорпоральної</a:t>
            </a:r>
            <a:r>
              <a:rPr lang="ru-RU" dirty="0"/>
              <a:t> </a:t>
            </a:r>
            <a:r>
              <a:rPr lang="ru-RU" dirty="0" err="1"/>
              <a:t>підтримки</a:t>
            </a:r>
            <a:r>
              <a:rPr lang="ru-RU" dirty="0"/>
              <a:t> </a:t>
            </a:r>
            <a:r>
              <a:rPr lang="ru-RU" dirty="0" err="1"/>
              <a:t>життєдіяльності</a:t>
            </a:r>
            <a:r>
              <a:rPr lang="ru-RU" dirty="0"/>
              <a:t> (</a:t>
            </a:r>
            <a:r>
              <a:rPr lang="de-DE" dirty="0"/>
              <a:t>ECLS). </a:t>
            </a:r>
            <a:endParaRPr lang="ru-RU" dirty="0"/>
          </a:p>
          <a:p>
            <a:r>
              <a:rPr lang="ru-RU" dirty="0" err="1"/>
              <a:t>Енергічне</a:t>
            </a:r>
            <a:r>
              <a:rPr lang="ru-RU" dirty="0"/>
              <a:t> </a:t>
            </a:r>
            <a:r>
              <a:rPr lang="ru-RU" dirty="0" err="1"/>
              <a:t>тремтіння</a:t>
            </a:r>
            <a:r>
              <a:rPr lang="ru-RU" dirty="0"/>
              <a:t> </a:t>
            </a:r>
            <a:r>
              <a:rPr lang="ru-RU" dirty="0" err="1"/>
              <a:t>може</a:t>
            </a:r>
            <a:r>
              <a:rPr lang="ru-RU" dirty="0"/>
              <a:t> </a:t>
            </a:r>
            <a:r>
              <a:rPr lang="ru-RU" dirty="0" err="1"/>
              <a:t>збільшити</a:t>
            </a:r>
            <a:r>
              <a:rPr lang="ru-RU" dirty="0"/>
              <a:t> </a:t>
            </a:r>
            <a:r>
              <a:rPr lang="ru-RU" dirty="0" err="1"/>
              <a:t>вироблення</a:t>
            </a:r>
            <a:r>
              <a:rPr lang="ru-RU" dirty="0"/>
              <a:t> тепла у 5-6 </a:t>
            </a:r>
            <a:r>
              <a:rPr lang="ru-RU" dirty="0" err="1"/>
              <a:t>разів</a:t>
            </a:r>
            <a:r>
              <a:rPr lang="ru-RU" dirty="0"/>
              <a:t> </a:t>
            </a:r>
            <a:r>
              <a:rPr lang="ru-RU" dirty="0" err="1"/>
              <a:t>від</a:t>
            </a:r>
            <a:r>
              <a:rPr lang="ru-RU" dirty="0"/>
              <a:t> </a:t>
            </a:r>
            <a:r>
              <a:rPr lang="ru-RU" dirty="0" err="1"/>
              <a:t>швидкості</a:t>
            </a:r>
            <a:r>
              <a:rPr lang="ru-RU" dirty="0"/>
              <a:t> </a:t>
            </a:r>
            <a:r>
              <a:rPr lang="ru-RU" dirty="0" err="1"/>
              <a:t>метаболізму</a:t>
            </a:r>
            <a:r>
              <a:rPr lang="ru-RU" dirty="0"/>
              <a:t> в </a:t>
            </a:r>
            <a:r>
              <a:rPr lang="ru-RU" dirty="0" err="1"/>
              <a:t>спокої</a:t>
            </a:r>
            <a:r>
              <a:rPr lang="ru-RU" dirty="0"/>
              <a:t> і до 50% </a:t>
            </a:r>
            <a:r>
              <a:rPr lang="ru-RU" dirty="0" err="1"/>
              <a:t>від</a:t>
            </a:r>
            <a:r>
              <a:rPr lang="ru-RU" dirty="0"/>
              <a:t> </a:t>
            </a:r>
            <a:r>
              <a:rPr lang="ru-RU" dirty="0" err="1"/>
              <a:t>максимальної</a:t>
            </a:r>
            <a:r>
              <a:rPr lang="ru-RU" dirty="0"/>
              <a:t> </a:t>
            </a:r>
            <a:r>
              <a:rPr lang="ru-RU" dirty="0" err="1"/>
              <a:t>швидкості</a:t>
            </a:r>
            <a:r>
              <a:rPr lang="ru-RU" dirty="0"/>
              <a:t> </a:t>
            </a:r>
            <a:r>
              <a:rPr lang="ru-RU" dirty="0" err="1"/>
              <a:t>метаболізму</a:t>
            </a:r>
            <a:r>
              <a:rPr lang="ru-RU" dirty="0"/>
              <a:t> (</a:t>
            </a:r>
            <a:r>
              <a:rPr lang="de-DE" dirty="0"/>
              <a:t>VO2max). </a:t>
            </a:r>
            <a:r>
              <a:rPr lang="ru-RU" dirty="0" err="1"/>
              <a:t>Тремтіння</a:t>
            </a:r>
            <a:r>
              <a:rPr lang="ru-RU" dirty="0"/>
              <a:t> </a:t>
            </a:r>
            <a:r>
              <a:rPr lang="ru-RU" dirty="0" err="1"/>
              <a:t>може</a:t>
            </a:r>
            <a:r>
              <a:rPr lang="ru-RU" dirty="0"/>
              <a:t> </a:t>
            </a:r>
            <a:r>
              <a:rPr lang="ru-RU" dirty="0" err="1"/>
              <a:t>підвищити</a:t>
            </a:r>
            <a:r>
              <a:rPr lang="ru-RU" dirty="0"/>
              <a:t> температуру </a:t>
            </a:r>
            <a:r>
              <a:rPr lang="ru-RU" dirty="0" err="1"/>
              <a:t>тіла</a:t>
            </a:r>
            <a:r>
              <a:rPr lang="ru-RU" dirty="0"/>
              <a:t> на 3-4°</a:t>
            </a:r>
            <a:r>
              <a:rPr lang="de-DE" dirty="0"/>
              <a:t>C, </a:t>
            </a:r>
            <a:r>
              <a:rPr lang="ru-RU" dirty="0"/>
              <a:t>але </a:t>
            </a:r>
            <a:r>
              <a:rPr lang="ru-RU" dirty="0" err="1"/>
              <a:t>воно</a:t>
            </a:r>
            <a:r>
              <a:rPr lang="ru-RU" dirty="0"/>
              <a:t> </a:t>
            </a:r>
            <a:r>
              <a:rPr lang="ru-RU" dirty="0" err="1"/>
              <a:t>потребує</a:t>
            </a:r>
            <a:r>
              <a:rPr lang="ru-RU" dirty="0"/>
              <a:t> </a:t>
            </a:r>
            <a:r>
              <a:rPr lang="ru-RU" dirty="0" err="1"/>
              <a:t>великої</a:t>
            </a:r>
            <a:r>
              <a:rPr lang="ru-RU" dirty="0"/>
              <a:t> </a:t>
            </a:r>
            <a:r>
              <a:rPr lang="ru-RU" dirty="0" err="1"/>
              <a:t>кількостів</a:t>
            </a:r>
            <a:r>
              <a:rPr lang="ru-RU" dirty="0"/>
              <a:t> </a:t>
            </a:r>
            <a:r>
              <a:rPr lang="ru-RU" dirty="0" err="1"/>
              <a:t>енергії</a:t>
            </a:r>
            <a:r>
              <a:rPr lang="ru-RU" dirty="0"/>
              <a:t> та </a:t>
            </a:r>
            <a:r>
              <a:rPr lang="ru-RU" dirty="0" err="1"/>
              <a:t>викликає</a:t>
            </a:r>
            <a:r>
              <a:rPr lang="ru-RU" dirty="0"/>
              <a:t> у </a:t>
            </a:r>
            <a:r>
              <a:rPr lang="ru-RU" dirty="0" err="1"/>
              <a:t>пацієнта</a:t>
            </a:r>
            <a:r>
              <a:rPr lang="ru-RU" dirty="0"/>
              <a:t> дискомфорт. </a:t>
            </a:r>
          </a:p>
          <a:p>
            <a:r>
              <a:rPr lang="ru-RU" dirty="0" err="1"/>
              <a:t>Тремтіння</a:t>
            </a:r>
            <a:r>
              <a:rPr lang="ru-RU" dirty="0"/>
              <a:t> - </a:t>
            </a:r>
            <a:r>
              <a:rPr lang="ru-RU" dirty="0" err="1"/>
              <a:t>це</a:t>
            </a:r>
            <a:r>
              <a:rPr lang="ru-RU" dirty="0"/>
              <a:t> </a:t>
            </a:r>
            <a:r>
              <a:rPr lang="ru-RU" dirty="0" err="1"/>
              <a:t>ефективний</a:t>
            </a:r>
            <a:r>
              <a:rPr lang="ru-RU" dirty="0"/>
              <a:t> метод </a:t>
            </a:r>
            <a:r>
              <a:rPr lang="ru-RU" dirty="0" err="1"/>
              <a:t>зігрівання</a:t>
            </a:r>
            <a:r>
              <a:rPr lang="ru-RU" dirty="0"/>
              <a:t> у </a:t>
            </a:r>
            <a:r>
              <a:rPr lang="ru-RU" dirty="0" err="1"/>
              <a:t>пацієнта</a:t>
            </a:r>
            <a:r>
              <a:rPr lang="ru-RU" dirty="0"/>
              <a:t>, </a:t>
            </a:r>
            <a:r>
              <a:rPr lang="ru-RU" dirty="0" err="1"/>
              <a:t>який</a:t>
            </a:r>
            <a:r>
              <a:rPr lang="ru-RU" dirty="0"/>
              <a:t> </a:t>
            </a:r>
            <a:r>
              <a:rPr lang="ru-RU" dirty="0" err="1"/>
              <a:t>зазнає</a:t>
            </a:r>
            <a:r>
              <a:rPr lang="ru-RU" dirty="0"/>
              <a:t> </a:t>
            </a:r>
            <a:r>
              <a:rPr lang="ru-RU" dirty="0" err="1"/>
              <a:t>впливу</a:t>
            </a:r>
            <a:r>
              <a:rPr lang="ru-RU" dirty="0"/>
              <a:t> холоду </a:t>
            </a:r>
            <a:r>
              <a:rPr lang="ru-RU" dirty="0" err="1"/>
              <a:t>або</a:t>
            </a:r>
            <a:r>
              <a:rPr lang="ru-RU" dirty="0"/>
              <a:t> </a:t>
            </a:r>
            <a:r>
              <a:rPr lang="ru-RU" dirty="0" err="1"/>
              <a:t>легкої</a:t>
            </a:r>
            <a:r>
              <a:rPr lang="ru-RU" dirty="0"/>
              <a:t> </a:t>
            </a:r>
            <a:r>
              <a:rPr lang="ru-RU" dirty="0" err="1"/>
              <a:t>гіпотермії</a:t>
            </a:r>
            <a:r>
              <a:rPr lang="ru-RU" dirty="0"/>
              <a:t>. </a:t>
            </a:r>
            <a:r>
              <a:rPr lang="ru-RU" dirty="0" err="1"/>
              <a:t>Пацієнт</a:t>
            </a:r>
            <a:r>
              <a:rPr lang="ru-RU" dirty="0"/>
              <a:t> повинен бути </a:t>
            </a:r>
            <a:r>
              <a:rPr lang="ru-RU" dirty="0" err="1"/>
              <a:t>належним</a:t>
            </a:r>
            <a:r>
              <a:rPr lang="ru-RU" dirty="0"/>
              <a:t> чином </a:t>
            </a:r>
            <a:r>
              <a:rPr lang="ru-RU" dirty="0" err="1"/>
              <a:t>ізольований</a:t>
            </a:r>
            <a:r>
              <a:rPr lang="ru-RU" dirty="0"/>
              <a:t> </a:t>
            </a:r>
            <a:r>
              <a:rPr lang="ru-RU" dirty="0" err="1"/>
              <a:t>від</a:t>
            </a:r>
            <a:r>
              <a:rPr lang="ru-RU" dirty="0"/>
              <a:t> </a:t>
            </a:r>
            <a:r>
              <a:rPr lang="ru-RU" dirty="0" err="1"/>
              <a:t>навколишнього</a:t>
            </a:r>
            <a:r>
              <a:rPr lang="ru-RU" dirty="0"/>
              <a:t> </a:t>
            </a:r>
            <a:r>
              <a:rPr lang="ru-RU" dirty="0" err="1"/>
              <a:t>середовища</a:t>
            </a:r>
            <a:r>
              <a:rPr lang="ru-RU" dirty="0"/>
              <a:t>, </a:t>
            </a:r>
            <a:r>
              <a:rPr lang="ru-RU" dirty="0" err="1"/>
              <a:t>щоб</a:t>
            </a:r>
            <a:r>
              <a:rPr lang="ru-RU" dirty="0"/>
              <a:t> </a:t>
            </a:r>
            <a:r>
              <a:rPr lang="ru-RU" dirty="0" err="1"/>
              <a:t>утримувати</a:t>
            </a:r>
            <a:r>
              <a:rPr lang="ru-RU" dirty="0"/>
              <a:t> </a:t>
            </a:r>
            <a:r>
              <a:rPr lang="ru-RU" dirty="0" err="1"/>
              <a:t>вироблене</a:t>
            </a:r>
            <a:r>
              <a:rPr lang="ru-RU" dirty="0"/>
              <a:t> тепло. </a:t>
            </a:r>
          </a:p>
          <a:p>
            <a:r>
              <a:rPr lang="ru-RU" dirty="0" err="1"/>
              <a:t>Пацієнт</a:t>
            </a:r>
            <a:r>
              <a:rPr lang="ru-RU" dirty="0"/>
              <a:t> у </a:t>
            </a:r>
            <a:r>
              <a:rPr lang="ru-RU" dirty="0" err="1"/>
              <a:t>свідомості</a:t>
            </a:r>
            <a:r>
              <a:rPr lang="ru-RU" dirty="0"/>
              <a:t>, </a:t>
            </a:r>
            <a:r>
              <a:rPr lang="ru-RU" dirty="0" err="1"/>
              <a:t>який</a:t>
            </a:r>
            <a:r>
              <a:rPr lang="ru-RU" dirty="0"/>
              <a:t> </a:t>
            </a:r>
            <a:r>
              <a:rPr lang="ru-RU" dirty="0" err="1"/>
              <a:t>тремтить</a:t>
            </a:r>
            <a:r>
              <a:rPr lang="ru-RU" dirty="0"/>
              <a:t> і </a:t>
            </a:r>
            <a:r>
              <a:rPr lang="ru-RU" dirty="0" err="1"/>
              <a:t>якому</a:t>
            </a:r>
            <a:r>
              <a:rPr lang="ru-RU" dirty="0"/>
              <a:t> не </a:t>
            </a:r>
            <a:r>
              <a:rPr lang="ru-RU" dirty="0" err="1"/>
              <a:t>загрожує</a:t>
            </a:r>
            <a:r>
              <a:rPr lang="ru-RU" dirty="0"/>
              <a:t> </a:t>
            </a:r>
            <a:r>
              <a:rPr lang="ru-RU" dirty="0" err="1"/>
              <a:t>аспірація</a:t>
            </a:r>
            <a:r>
              <a:rPr lang="ru-RU" dirty="0"/>
              <a:t>, повинен </a:t>
            </a:r>
            <a:r>
              <a:rPr lang="ru-RU" b="1" dirty="0" err="1"/>
              <a:t>отримувати</a:t>
            </a:r>
            <a:r>
              <a:rPr lang="ru-RU" b="1" dirty="0"/>
              <a:t> </a:t>
            </a:r>
            <a:r>
              <a:rPr lang="ru-RU" b="1" dirty="0" err="1"/>
              <a:t>рідини</a:t>
            </a:r>
            <a:r>
              <a:rPr lang="ru-RU" b="1" dirty="0"/>
              <a:t> з </a:t>
            </a:r>
            <a:r>
              <a:rPr lang="ru-RU" b="1" dirty="0" err="1"/>
              <a:t>високим</a:t>
            </a:r>
            <a:r>
              <a:rPr lang="ru-RU" b="1" dirty="0"/>
              <a:t> </a:t>
            </a:r>
            <a:r>
              <a:rPr lang="ru-RU" b="1" dirty="0" err="1"/>
              <a:t>вмістом</a:t>
            </a:r>
            <a:r>
              <a:rPr lang="ru-RU" b="1" dirty="0"/>
              <a:t> </a:t>
            </a:r>
            <a:r>
              <a:rPr lang="ru-RU" b="1" dirty="0" err="1"/>
              <a:t>вуглеводів</a:t>
            </a:r>
            <a:r>
              <a:rPr lang="ru-RU" b="1" dirty="0"/>
              <a:t> та / </a:t>
            </a:r>
            <a:r>
              <a:rPr lang="ru-RU" b="1" dirty="0" err="1"/>
              <a:t>або</a:t>
            </a:r>
            <a:r>
              <a:rPr lang="ru-RU" b="1" dirty="0"/>
              <a:t> </a:t>
            </a:r>
            <a:r>
              <a:rPr lang="ru-RU" b="1" dirty="0" err="1"/>
              <a:t>їжу</a:t>
            </a:r>
            <a:r>
              <a:rPr lang="ru-RU" dirty="0"/>
              <a:t>. </a:t>
            </a:r>
            <a:r>
              <a:rPr lang="ru-RU" dirty="0" err="1"/>
              <a:t>Рідина</a:t>
            </a:r>
            <a:r>
              <a:rPr lang="ru-RU" dirty="0"/>
              <a:t> та </a:t>
            </a:r>
            <a:r>
              <a:rPr lang="ru-RU" dirty="0" err="1"/>
              <a:t>їжа</a:t>
            </a:r>
            <a:r>
              <a:rPr lang="ru-RU" dirty="0"/>
              <a:t> </a:t>
            </a:r>
            <a:r>
              <a:rPr lang="ru-RU" dirty="0" err="1"/>
              <a:t>можуть</a:t>
            </a:r>
            <a:r>
              <a:rPr lang="ru-RU" dirty="0"/>
              <a:t> бути </a:t>
            </a:r>
            <a:r>
              <a:rPr lang="ru-RU" dirty="0" err="1"/>
              <a:t>нагріті</a:t>
            </a:r>
            <a:r>
              <a:rPr lang="ru-RU" dirty="0"/>
              <a:t>, але не </a:t>
            </a:r>
            <a:r>
              <a:rPr lang="ru-RU" dirty="0" err="1"/>
              <a:t>повинні</a:t>
            </a:r>
            <a:r>
              <a:rPr lang="ru-RU" dirty="0"/>
              <a:t> бути </a:t>
            </a:r>
            <a:r>
              <a:rPr lang="ru-RU" dirty="0" err="1"/>
              <a:t>досить</a:t>
            </a:r>
            <a:r>
              <a:rPr lang="ru-RU" dirty="0"/>
              <a:t> </a:t>
            </a:r>
            <a:r>
              <a:rPr lang="ru-RU" dirty="0" err="1"/>
              <a:t>гарячими</a:t>
            </a:r>
            <a:r>
              <a:rPr lang="ru-RU" dirty="0"/>
              <a:t>, </a:t>
            </a:r>
            <a:r>
              <a:rPr lang="ru-RU" dirty="0" err="1"/>
              <a:t>щоб</a:t>
            </a:r>
            <a:r>
              <a:rPr lang="ru-RU" dirty="0"/>
              <a:t> </a:t>
            </a:r>
            <a:r>
              <a:rPr lang="ru-RU" dirty="0" err="1"/>
              <a:t>уникнути</a:t>
            </a:r>
            <a:r>
              <a:rPr lang="ru-RU" dirty="0"/>
              <a:t> </a:t>
            </a:r>
            <a:r>
              <a:rPr lang="ru-RU" dirty="0" err="1"/>
              <a:t>опіку</a:t>
            </a:r>
            <a:r>
              <a:rPr lang="ru-RU" dirty="0"/>
              <a:t> </a:t>
            </a:r>
            <a:r>
              <a:rPr lang="ru-RU" dirty="0" err="1"/>
              <a:t>стравоходу</a:t>
            </a:r>
            <a:r>
              <a:rPr lang="ru-RU" dirty="0"/>
              <a:t>. </a:t>
            </a:r>
          </a:p>
        </p:txBody>
      </p:sp>
    </p:spTree>
    <p:extLst>
      <p:ext uri="{BB962C8B-B14F-4D97-AF65-F5344CB8AC3E}">
        <p14:creationId xmlns:p14="http://schemas.microsoft.com/office/powerpoint/2010/main" val="2034703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0156" y="-104144"/>
            <a:ext cx="8911687" cy="1280890"/>
          </a:xfrm>
        </p:spPr>
        <p:txBody>
          <a:bodyPr/>
          <a:lstStyle/>
          <a:p>
            <a:pPr algn="ctr"/>
            <a:r>
              <a:rPr lang="ru-RU" b="1" i="1" dirty="0" err="1">
                <a:solidFill>
                  <a:srgbClr val="FF0000"/>
                </a:solidFill>
              </a:rPr>
              <a:t>Активне</a:t>
            </a:r>
            <a:r>
              <a:rPr lang="ru-RU" b="1" i="1" dirty="0">
                <a:solidFill>
                  <a:srgbClr val="FF0000"/>
                </a:solidFill>
              </a:rPr>
              <a:t> </a:t>
            </a:r>
            <a:r>
              <a:rPr lang="ru-RU" b="1" i="1" dirty="0" err="1">
                <a:solidFill>
                  <a:srgbClr val="FF0000"/>
                </a:solidFill>
              </a:rPr>
              <a:t>зовнішнє</a:t>
            </a:r>
            <a:r>
              <a:rPr lang="ru-RU" b="1" i="1" dirty="0">
                <a:solidFill>
                  <a:srgbClr val="FF0000"/>
                </a:solidFill>
              </a:rPr>
              <a:t> </a:t>
            </a:r>
            <a:r>
              <a:rPr lang="ru-RU" b="1" i="1" dirty="0" err="1">
                <a:solidFill>
                  <a:srgbClr val="FF0000"/>
                </a:solidFill>
              </a:rPr>
              <a:t>зігрівання</a:t>
            </a:r>
            <a:r>
              <a:rPr lang="ru-RU" b="1" i="1" dirty="0">
                <a:solidFill>
                  <a:srgbClr val="FF0000"/>
                </a:solidFill>
              </a:rPr>
              <a:t> </a:t>
            </a:r>
            <a:endParaRPr lang="ru-RU" dirty="0">
              <a:solidFill>
                <a:srgbClr val="FF0000"/>
              </a:solidFill>
            </a:endParaRPr>
          </a:p>
        </p:txBody>
      </p:sp>
      <p:sp>
        <p:nvSpPr>
          <p:cNvPr id="3" name="Объект 2"/>
          <p:cNvSpPr>
            <a:spLocks noGrp="1"/>
          </p:cNvSpPr>
          <p:nvPr>
            <p:ph idx="1"/>
          </p:nvPr>
        </p:nvSpPr>
        <p:spPr>
          <a:xfrm>
            <a:off x="511264" y="1176746"/>
            <a:ext cx="11214011" cy="5380807"/>
          </a:xfrm>
        </p:spPr>
        <p:txBody>
          <a:bodyPr>
            <a:normAutofit/>
          </a:bodyPr>
          <a:lstStyle/>
          <a:p>
            <a:r>
              <a:rPr lang="ru-RU" dirty="0" err="1"/>
              <a:t>Польові</a:t>
            </a:r>
            <a:r>
              <a:rPr lang="ru-RU" dirty="0"/>
              <a:t> </a:t>
            </a:r>
            <a:r>
              <a:rPr lang="ru-RU" dirty="0" err="1"/>
              <a:t>методи</a:t>
            </a:r>
            <a:r>
              <a:rPr lang="ru-RU" dirty="0"/>
              <a:t> </a:t>
            </a:r>
            <a:r>
              <a:rPr lang="ru-RU" dirty="0" err="1"/>
              <a:t>зовнішнього</a:t>
            </a:r>
            <a:r>
              <a:rPr lang="ru-RU" dirty="0"/>
              <a:t> </a:t>
            </a:r>
            <a:r>
              <a:rPr lang="ru-RU" dirty="0" err="1"/>
              <a:t>зігрівання</a:t>
            </a:r>
            <a:r>
              <a:rPr lang="ru-RU" dirty="0"/>
              <a:t> </a:t>
            </a:r>
            <a:r>
              <a:rPr lang="ru-RU" dirty="0" err="1"/>
              <a:t>корисні</a:t>
            </a:r>
            <a:r>
              <a:rPr lang="ru-RU" dirty="0"/>
              <a:t> для </a:t>
            </a:r>
            <a:r>
              <a:rPr lang="ru-RU" dirty="0" err="1"/>
              <a:t>пацієнтів</a:t>
            </a:r>
            <a:r>
              <a:rPr lang="ru-RU" dirty="0"/>
              <a:t> з і без </a:t>
            </a:r>
            <a:r>
              <a:rPr lang="ru-RU" dirty="0" err="1"/>
              <a:t>тремтіння</a:t>
            </a:r>
            <a:r>
              <a:rPr lang="ru-RU" dirty="0"/>
              <a:t>.</a:t>
            </a:r>
          </a:p>
          <a:p>
            <a:r>
              <a:rPr lang="ru-RU" dirty="0" err="1"/>
              <a:t>Активні</a:t>
            </a:r>
            <a:r>
              <a:rPr lang="ru-RU" dirty="0"/>
              <a:t> (</a:t>
            </a:r>
            <a:r>
              <a:rPr lang="ru-RU" dirty="0" err="1"/>
              <a:t>екзогенні</a:t>
            </a:r>
            <a:r>
              <a:rPr lang="ru-RU" dirty="0"/>
              <a:t>) </a:t>
            </a:r>
            <a:r>
              <a:rPr lang="ru-RU" dirty="0" err="1"/>
              <a:t>способи</a:t>
            </a:r>
            <a:r>
              <a:rPr lang="ru-RU" dirty="0"/>
              <a:t> </a:t>
            </a:r>
            <a:r>
              <a:rPr lang="ru-RU" dirty="0" err="1"/>
              <a:t>зігрівання</a:t>
            </a:r>
            <a:r>
              <a:rPr lang="ru-RU" dirty="0"/>
              <a:t>, </a:t>
            </a:r>
            <a:r>
              <a:rPr lang="ru-RU" dirty="0" err="1"/>
              <a:t>такі</a:t>
            </a:r>
            <a:r>
              <a:rPr lang="ru-RU" dirty="0"/>
              <a:t> як </a:t>
            </a:r>
            <a:r>
              <a:rPr lang="ru-RU" dirty="0" err="1"/>
              <a:t>великі</a:t>
            </a:r>
            <a:r>
              <a:rPr lang="ru-RU" dirty="0"/>
              <a:t> </a:t>
            </a:r>
            <a:r>
              <a:rPr lang="ru-RU" dirty="0" err="1"/>
              <a:t>електричні</a:t>
            </a:r>
            <a:r>
              <a:rPr lang="ru-RU" dirty="0"/>
              <a:t> </a:t>
            </a:r>
            <a:r>
              <a:rPr lang="ru-RU" dirty="0" err="1"/>
              <a:t>зігрівальні</a:t>
            </a:r>
            <a:r>
              <a:rPr lang="ru-RU" dirty="0"/>
              <a:t> колодки </a:t>
            </a:r>
            <a:r>
              <a:rPr lang="ru-RU" dirty="0" err="1"/>
              <a:t>або</a:t>
            </a:r>
            <a:r>
              <a:rPr lang="ru-RU" dirty="0"/>
              <a:t> </a:t>
            </a:r>
            <a:r>
              <a:rPr lang="ru-RU" dirty="0" err="1"/>
              <a:t>ковдри</a:t>
            </a:r>
            <a:r>
              <a:rPr lang="ru-RU" dirty="0"/>
              <a:t>, </a:t>
            </a:r>
            <a:r>
              <a:rPr lang="ru-RU" dirty="0" err="1"/>
              <a:t>великі</a:t>
            </a:r>
            <a:r>
              <a:rPr lang="ru-RU" dirty="0"/>
              <a:t> </a:t>
            </a:r>
            <a:r>
              <a:rPr lang="ru-RU" dirty="0" err="1"/>
              <a:t>хімічні</a:t>
            </a:r>
            <a:r>
              <a:rPr lang="ru-RU" dirty="0"/>
              <a:t> </a:t>
            </a:r>
            <a:r>
              <a:rPr lang="ru-RU" dirty="0" err="1"/>
              <a:t>зігрівальні</a:t>
            </a:r>
            <a:r>
              <a:rPr lang="ru-RU" dirty="0"/>
              <a:t> </a:t>
            </a:r>
            <a:r>
              <a:rPr lang="ru-RU" dirty="0" err="1"/>
              <a:t>майданчики</a:t>
            </a:r>
            <a:r>
              <a:rPr lang="ru-RU" dirty="0"/>
              <a:t>, </a:t>
            </a:r>
            <a:r>
              <a:rPr lang="ru-RU" dirty="0" err="1"/>
              <a:t>пляшки</a:t>
            </a:r>
            <a:r>
              <a:rPr lang="ru-RU" dirty="0"/>
              <a:t> з теплою водою, - </a:t>
            </a:r>
            <a:r>
              <a:rPr lang="ru-RU" dirty="0" err="1"/>
              <a:t>всі</a:t>
            </a:r>
            <a:r>
              <a:rPr lang="ru-RU" dirty="0"/>
              <a:t> вони </a:t>
            </a:r>
            <a:r>
              <a:rPr lang="ru-RU" dirty="0" err="1"/>
              <a:t>забезпечують</a:t>
            </a:r>
            <a:r>
              <a:rPr lang="ru-RU" dirty="0"/>
              <a:t> </a:t>
            </a:r>
            <a:r>
              <a:rPr lang="ru-RU" dirty="0" err="1"/>
              <a:t>значне</a:t>
            </a:r>
            <a:r>
              <a:rPr lang="ru-RU" dirty="0"/>
              <a:t> </a:t>
            </a:r>
            <a:r>
              <a:rPr lang="ru-RU" dirty="0" err="1"/>
              <a:t>зовнішнє</a:t>
            </a:r>
            <a:r>
              <a:rPr lang="ru-RU" dirty="0"/>
              <a:t> </a:t>
            </a:r>
            <a:r>
              <a:rPr lang="ru-RU" dirty="0" err="1"/>
              <a:t>зігрівання</a:t>
            </a:r>
            <a:r>
              <a:rPr lang="ru-RU" dirty="0"/>
              <a:t>. У хворого, </a:t>
            </a:r>
            <a:r>
              <a:rPr lang="ru-RU" dirty="0" err="1"/>
              <a:t>який</a:t>
            </a:r>
            <a:r>
              <a:rPr lang="ru-RU" dirty="0"/>
              <a:t> </a:t>
            </a:r>
            <a:r>
              <a:rPr lang="ru-RU" dirty="0" err="1"/>
              <a:t>тремтить</a:t>
            </a:r>
            <a:r>
              <a:rPr lang="ru-RU" dirty="0"/>
              <a:t>, </a:t>
            </a:r>
            <a:r>
              <a:rPr lang="ru-RU" dirty="0" err="1"/>
              <a:t>додаткове</a:t>
            </a:r>
            <a:r>
              <a:rPr lang="ru-RU" dirty="0"/>
              <a:t> тепло </a:t>
            </a:r>
            <a:r>
              <a:rPr lang="ru-RU" dirty="0" err="1"/>
              <a:t>послаблює</a:t>
            </a:r>
            <a:r>
              <a:rPr lang="ru-RU" dirty="0"/>
              <a:t> </a:t>
            </a:r>
            <a:r>
              <a:rPr lang="ru-RU" dirty="0" err="1"/>
              <a:t>скорочувальний</a:t>
            </a:r>
            <a:r>
              <a:rPr lang="ru-RU" dirty="0"/>
              <a:t> </a:t>
            </a:r>
            <a:r>
              <a:rPr lang="ru-RU" dirty="0" err="1"/>
              <a:t>термогенез</a:t>
            </a:r>
            <a:r>
              <a:rPr lang="ru-RU" dirty="0"/>
              <a:t>. </a:t>
            </a:r>
            <a:r>
              <a:rPr lang="ru-RU" dirty="0" err="1"/>
              <a:t>Це</a:t>
            </a:r>
            <a:r>
              <a:rPr lang="ru-RU" dirty="0"/>
              <a:t> </a:t>
            </a:r>
            <a:r>
              <a:rPr lang="ru-RU" dirty="0" err="1"/>
              <a:t>призводить</a:t>
            </a:r>
            <a:r>
              <a:rPr lang="ru-RU" dirty="0"/>
              <a:t> до </a:t>
            </a:r>
            <a:r>
              <a:rPr lang="ru-RU" dirty="0" err="1"/>
              <a:t>швидкості</a:t>
            </a:r>
            <a:r>
              <a:rPr lang="ru-RU" dirty="0"/>
              <a:t> </a:t>
            </a:r>
            <a:r>
              <a:rPr lang="ru-RU" dirty="0" err="1"/>
              <a:t>зігрівання</a:t>
            </a:r>
            <a:r>
              <a:rPr lang="ru-RU" dirty="0"/>
              <a:t> </a:t>
            </a:r>
            <a:r>
              <a:rPr lang="ru-RU" dirty="0" err="1"/>
              <a:t>тіла</a:t>
            </a:r>
            <a:r>
              <a:rPr lang="ru-RU" dirty="0"/>
              <a:t>, </a:t>
            </a:r>
            <a:r>
              <a:rPr lang="ru-RU" dirty="0" err="1"/>
              <a:t>аналогічної</a:t>
            </a:r>
            <a:r>
              <a:rPr lang="ru-RU" dirty="0"/>
              <a:t> </a:t>
            </a:r>
            <a:r>
              <a:rPr lang="ru-RU" dirty="0" err="1"/>
              <a:t>швидкості</a:t>
            </a:r>
            <a:r>
              <a:rPr lang="ru-RU" dirty="0"/>
              <a:t>, </a:t>
            </a:r>
            <a:r>
              <a:rPr lang="ru-RU" dirty="0" err="1"/>
              <a:t>що</a:t>
            </a:r>
            <a:r>
              <a:rPr lang="ru-RU" dirty="0"/>
              <a:t> </a:t>
            </a:r>
            <a:r>
              <a:rPr lang="ru-RU" dirty="0" err="1"/>
              <a:t>виникає</a:t>
            </a:r>
            <a:r>
              <a:rPr lang="ru-RU" dirty="0"/>
              <a:t> при </a:t>
            </a:r>
            <a:r>
              <a:rPr lang="ru-RU" dirty="0" err="1"/>
              <a:t>тремтінні</a:t>
            </a:r>
            <a:r>
              <a:rPr lang="ru-RU" dirty="0"/>
              <a:t>, але </a:t>
            </a:r>
            <a:r>
              <a:rPr lang="ru-RU" dirty="0" err="1"/>
              <a:t>має</a:t>
            </a:r>
            <a:r>
              <a:rPr lang="ru-RU" dirty="0"/>
              <a:t> </a:t>
            </a:r>
            <a:r>
              <a:rPr lang="ru-RU" dirty="0" err="1"/>
              <a:t>переваги</a:t>
            </a:r>
            <a:r>
              <a:rPr lang="ru-RU" dirty="0"/>
              <a:t> </a:t>
            </a:r>
            <a:r>
              <a:rPr lang="ru-RU" dirty="0" err="1"/>
              <a:t>підвищеного</a:t>
            </a:r>
            <a:r>
              <a:rPr lang="ru-RU" dirty="0"/>
              <a:t> комфорту та </a:t>
            </a:r>
            <a:r>
              <a:rPr lang="ru-RU" dirty="0" err="1"/>
              <a:t>зменшення</a:t>
            </a:r>
            <a:r>
              <a:rPr lang="ru-RU" dirty="0"/>
              <a:t> </a:t>
            </a:r>
            <a:r>
              <a:rPr lang="ru-RU" dirty="0" err="1"/>
              <a:t>споживання</a:t>
            </a:r>
            <a:r>
              <a:rPr lang="ru-RU" dirty="0"/>
              <a:t> </a:t>
            </a:r>
            <a:r>
              <a:rPr lang="ru-RU" dirty="0" err="1"/>
              <a:t>енергії</a:t>
            </a:r>
            <a:r>
              <a:rPr lang="ru-RU" dirty="0"/>
              <a:t> при </a:t>
            </a:r>
            <a:r>
              <a:rPr lang="ru-RU" dirty="0" err="1"/>
              <a:t>меншому</a:t>
            </a:r>
            <a:r>
              <a:rPr lang="ru-RU" dirty="0"/>
              <a:t> </a:t>
            </a:r>
            <a:r>
              <a:rPr lang="ru-RU" dirty="0" err="1"/>
              <a:t>навантаженні</a:t>
            </a:r>
            <a:r>
              <a:rPr lang="ru-RU" dirty="0"/>
              <a:t> на </a:t>
            </a:r>
            <a:r>
              <a:rPr lang="ru-RU" dirty="0" err="1"/>
              <a:t>серце</a:t>
            </a:r>
            <a:r>
              <a:rPr lang="ru-RU" dirty="0"/>
              <a:t>.</a:t>
            </a:r>
          </a:p>
          <a:p>
            <a:r>
              <a:rPr lang="ru-RU" dirty="0" err="1"/>
              <a:t>Слід</a:t>
            </a:r>
            <a:r>
              <a:rPr lang="ru-RU" dirty="0"/>
              <a:t> </a:t>
            </a:r>
            <a:r>
              <a:rPr lang="ru-RU" dirty="0" err="1"/>
              <a:t>використовувати</a:t>
            </a:r>
            <a:r>
              <a:rPr lang="ru-RU" dirty="0"/>
              <a:t> </a:t>
            </a:r>
            <a:r>
              <a:rPr lang="ru-RU" dirty="0" err="1"/>
              <a:t>активні</a:t>
            </a:r>
            <a:r>
              <a:rPr lang="ru-RU" dirty="0"/>
              <a:t> </a:t>
            </a:r>
            <a:r>
              <a:rPr lang="ru-RU" dirty="0" err="1"/>
              <a:t>джерела</a:t>
            </a:r>
            <a:r>
              <a:rPr lang="ru-RU" dirty="0"/>
              <a:t> тепла. </a:t>
            </a:r>
            <a:r>
              <a:rPr lang="ru-RU" dirty="0" err="1"/>
              <a:t>Зігрівальні</a:t>
            </a:r>
            <a:r>
              <a:rPr lang="ru-RU" dirty="0"/>
              <a:t> </a:t>
            </a:r>
            <a:r>
              <a:rPr lang="ru-RU" dirty="0" err="1"/>
              <a:t>пристрої</a:t>
            </a:r>
            <a:r>
              <a:rPr lang="ru-RU" dirty="0"/>
              <a:t> </a:t>
            </a:r>
            <a:r>
              <a:rPr lang="ru-RU" dirty="0" err="1"/>
              <a:t>слід</a:t>
            </a:r>
            <a:r>
              <a:rPr lang="ru-RU" dirty="0"/>
              <a:t> </a:t>
            </a:r>
            <a:r>
              <a:rPr lang="ru-RU" dirty="0" err="1"/>
              <a:t>застосовувати</a:t>
            </a:r>
            <a:r>
              <a:rPr lang="ru-RU" dirty="0"/>
              <a:t> разом </a:t>
            </a:r>
            <a:r>
              <a:rPr lang="ru-RU" dirty="0" err="1"/>
              <a:t>із</a:t>
            </a:r>
            <a:r>
              <a:rPr lang="ru-RU" dirty="0"/>
              <a:t> </a:t>
            </a:r>
            <a:r>
              <a:rPr lang="ru-RU" dirty="0" err="1"/>
              <a:t>пароізоляцією</a:t>
            </a:r>
            <a:r>
              <a:rPr lang="ru-RU" dirty="0"/>
              <a:t> та </a:t>
            </a:r>
            <a:r>
              <a:rPr lang="ru-RU" dirty="0" err="1"/>
              <a:t>ізоляцією</a:t>
            </a:r>
            <a:r>
              <a:rPr lang="ru-RU" dirty="0"/>
              <a:t>. </a:t>
            </a:r>
          </a:p>
          <a:p>
            <a:r>
              <a:rPr lang="de-DE" dirty="0" err="1"/>
              <a:t>Heat</a:t>
            </a:r>
            <a:r>
              <a:rPr lang="de-DE" dirty="0"/>
              <a:t> Pack </a:t>
            </a:r>
            <a:r>
              <a:rPr lang="ru-RU" dirty="0" err="1"/>
              <a:t>слід</a:t>
            </a:r>
            <a:r>
              <a:rPr lang="ru-RU" dirty="0"/>
              <a:t> </a:t>
            </a:r>
            <a:r>
              <a:rPr lang="ru-RU" dirty="0" err="1"/>
              <a:t>застосовувати</a:t>
            </a:r>
            <a:r>
              <a:rPr lang="ru-RU" dirty="0"/>
              <a:t> </a:t>
            </a:r>
            <a:r>
              <a:rPr lang="ru-RU" dirty="0" err="1"/>
              <a:t>тільки</a:t>
            </a:r>
            <a:r>
              <a:rPr lang="ru-RU" dirty="0"/>
              <a:t> на </a:t>
            </a:r>
            <a:r>
              <a:rPr lang="ru-RU" dirty="0" err="1"/>
              <a:t>відкритому</a:t>
            </a:r>
            <a:r>
              <a:rPr lang="ru-RU" dirty="0"/>
              <a:t> </a:t>
            </a:r>
            <a:r>
              <a:rPr lang="ru-RU" dirty="0" err="1"/>
              <a:t>повітрі</a:t>
            </a:r>
            <a:r>
              <a:rPr lang="ru-RU" dirty="0"/>
              <a:t> </a:t>
            </a:r>
            <a:r>
              <a:rPr lang="ru-RU" dirty="0" err="1"/>
              <a:t>або</a:t>
            </a:r>
            <a:r>
              <a:rPr lang="ru-RU" dirty="0"/>
              <a:t> при </a:t>
            </a:r>
            <a:r>
              <a:rPr lang="ru-RU" dirty="0" err="1"/>
              <a:t>належній</a:t>
            </a:r>
            <a:r>
              <a:rPr lang="ru-RU" dirty="0"/>
              <a:t> </a:t>
            </a:r>
            <a:r>
              <a:rPr lang="ru-RU" dirty="0" err="1"/>
              <a:t>вентиляції</a:t>
            </a:r>
            <a:r>
              <a:rPr lang="ru-RU" dirty="0"/>
              <a:t>, яка </a:t>
            </a:r>
            <a:r>
              <a:rPr lang="ru-RU" dirty="0" err="1"/>
              <a:t>ретельно</a:t>
            </a:r>
            <a:r>
              <a:rPr lang="ru-RU" dirty="0"/>
              <a:t> </a:t>
            </a:r>
            <a:r>
              <a:rPr lang="ru-RU" dirty="0" err="1"/>
              <a:t>контролюється</a:t>
            </a:r>
            <a:r>
              <a:rPr lang="ru-RU" dirty="0"/>
              <a:t>, </a:t>
            </a:r>
            <a:r>
              <a:rPr lang="ru-RU" dirty="0" err="1"/>
              <a:t>щоб</a:t>
            </a:r>
            <a:r>
              <a:rPr lang="ru-RU" dirty="0"/>
              <a:t> </a:t>
            </a:r>
            <a:r>
              <a:rPr lang="ru-RU" dirty="0" err="1"/>
              <a:t>запобігти</a:t>
            </a:r>
            <a:r>
              <a:rPr lang="ru-RU" dirty="0"/>
              <a:t> </a:t>
            </a:r>
            <a:r>
              <a:rPr lang="ru-RU" dirty="0" err="1"/>
              <a:t>накопиченню</a:t>
            </a:r>
            <a:r>
              <a:rPr lang="ru-RU" dirty="0"/>
              <a:t> </a:t>
            </a:r>
            <a:r>
              <a:rPr lang="de-DE" dirty="0"/>
              <a:t>CO. </a:t>
            </a:r>
          </a:p>
          <a:p>
            <a:r>
              <a:rPr lang="ru-RU" dirty="0" err="1"/>
              <a:t>Одномісний</a:t>
            </a:r>
            <a:r>
              <a:rPr lang="ru-RU" dirty="0"/>
              <a:t>, невеликий та легкий комплект для </a:t>
            </a:r>
            <a:r>
              <a:rPr lang="ru-RU" dirty="0" err="1"/>
              <a:t>запобігання</a:t>
            </a:r>
            <a:r>
              <a:rPr lang="ru-RU" dirty="0"/>
              <a:t> </a:t>
            </a:r>
            <a:r>
              <a:rPr lang="ru-RU" dirty="0" err="1"/>
              <a:t>гіпотермії</a:t>
            </a:r>
            <a:r>
              <a:rPr lang="ru-RU" dirty="0"/>
              <a:t> - </a:t>
            </a:r>
            <a:r>
              <a:rPr lang="ru-RU" dirty="0" err="1"/>
              <a:t>це</a:t>
            </a:r>
            <a:r>
              <a:rPr lang="ru-RU" dirty="0"/>
              <a:t> практична система для </a:t>
            </a:r>
            <a:r>
              <a:rPr lang="ru-RU" dirty="0" err="1"/>
              <a:t>транспортування</a:t>
            </a:r>
            <a:r>
              <a:rPr lang="ru-RU" dirty="0"/>
              <a:t> в одному рюкзаку та </a:t>
            </a:r>
            <a:r>
              <a:rPr lang="ru-RU" dirty="0" err="1"/>
              <a:t>корисна</a:t>
            </a:r>
            <a:r>
              <a:rPr lang="ru-RU" dirty="0"/>
              <a:t> для </a:t>
            </a:r>
            <a:r>
              <a:rPr lang="ru-RU" dirty="0" err="1"/>
              <a:t>військових</a:t>
            </a:r>
            <a:r>
              <a:rPr lang="ru-RU" dirty="0"/>
              <a:t> </a:t>
            </a:r>
            <a:r>
              <a:rPr lang="ru-RU" dirty="0" err="1"/>
              <a:t>дій</a:t>
            </a:r>
            <a:r>
              <a:rPr lang="ru-RU" dirty="0"/>
              <a:t>, і, </a:t>
            </a:r>
            <a:r>
              <a:rPr lang="ru-RU" dirty="0" err="1"/>
              <a:t>якщо</a:t>
            </a:r>
            <a:r>
              <a:rPr lang="ru-RU" dirty="0"/>
              <a:t> </a:t>
            </a:r>
            <a:r>
              <a:rPr lang="ru-RU" dirty="0" err="1"/>
              <a:t>можливо</a:t>
            </a:r>
            <a:r>
              <a:rPr lang="ru-RU" dirty="0"/>
              <a:t>, </a:t>
            </a:r>
            <a:r>
              <a:rPr lang="ru-RU" dirty="0" err="1"/>
              <a:t>її</a:t>
            </a:r>
            <a:r>
              <a:rPr lang="ru-RU" dirty="0"/>
              <a:t> </a:t>
            </a:r>
            <a:r>
              <a:rPr lang="ru-RU" dirty="0" err="1"/>
              <a:t>слід</a:t>
            </a:r>
            <a:r>
              <a:rPr lang="ru-RU" dirty="0"/>
              <a:t> </a:t>
            </a:r>
            <a:r>
              <a:rPr lang="ru-RU" dirty="0" err="1"/>
              <a:t>використовувати</a:t>
            </a:r>
            <a:r>
              <a:rPr lang="ru-RU" dirty="0"/>
              <a:t> як </a:t>
            </a:r>
            <a:r>
              <a:rPr lang="ru-RU" dirty="0" err="1"/>
              <a:t>додатковий</a:t>
            </a:r>
            <a:r>
              <a:rPr lang="ru-RU" dirty="0"/>
              <a:t> шар </a:t>
            </a:r>
            <a:r>
              <a:rPr lang="ru-RU" dirty="0" err="1"/>
              <a:t>ізоляції</a:t>
            </a:r>
            <a:r>
              <a:rPr lang="ru-RU" dirty="0"/>
              <a:t> . </a:t>
            </a:r>
          </a:p>
        </p:txBody>
      </p:sp>
    </p:spTree>
    <p:extLst>
      <p:ext uri="{BB962C8B-B14F-4D97-AF65-F5344CB8AC3E}">
        <p14:creationId xmlns:p14="http://schemas.microsoft.com/office/powerpoint/2010/main" val="2716468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2" name="Picture 4" descr="Способы согревания замерзшего человека - Школа выживан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8335" y="4026261"/>
            <a:ext cx="3965470" cy="2531293"/>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895985" y="132079"/>
            <a:ext cx="10172700" cy="6008915"/>
          </a:xfrm>
        </p:spPr>
        <p:txBody>
          <a:bodyPr>
            <a:normAutofit/>
          </a:bodyPr>
          <a:lstStyle/>
          <a:p>
            <a:r>
              <a:rPr lang="ru-RU" b="1" i="1" dirty="0" err="1"/>
              <a:t>Зігріванння</a:t>
            </a:r>
            <a:r>
              <a:rPr lang="ru-RU" b="1" i="1" dirty="0"/>
              <a:t> “</a:t>
            </a:r>
            <a:r>
              <a:rPr lang="ru-RU" b="1" i="1" dirty="0" err="1"/>
              <a:t>від</a:t>
            </a:r>
            <a:r>
              <a:rPr lang="ru-RU" b="1" i="1" dirty="0"/>
              <a:t> </a:t>
            </a:r>
            <a:r>
              <a:rPr lang="ru-RU" b="1" i="1" dirty="0" err="1"/>
              <a:t>тіла</a:t>
            </a:r>
            <a:r>
              <a:rPr lang="ru-RU" b="1" i="1" dirty="0"/>
              <a:t> до </a:t>
            </a:r>
            <a:r>
              <a:rPr lang="ru-RU" b="1" i="1" dirty="0" err="1"/>
              <a:t>тіла</a:t>
            </a:r>
            <a:r>
              <a:rPr lang="ru-RU" b="1" i="1" dirty="0"/>
              <a:t>” </a:t>
            </a:r>
            <a:endParaRPr lang="ru-RU" dirty="0"/>
          </a:p>
          <a:p>
            <a:r>
              <a:rPr lang="ru-RU" dirty="0" err="1"/>
              <a:t>Притуляння</a:t>
            </a:r>
            <a:r>
              <a:rPr lang="ru-RU" dirty="0"/>
              <a:t> </a:t>
            </a:r>
            <a:r>
              <a:rPr lang="ru-RU" dirty="0" err="1"/>
              <a:t>тіла</a:t>
            </a:r>
            <a:r>
              <a:rPr lang="ru-RU" dirty="0"/>
              <a:t> </a:t>
            </a:r>
            <a:r>
              <a:rPr lang="ru-RU" dirty="0" err="1"/>
              <a:t>теплої</a:t>
            </a:r>
            <a:r>
              <a:rPr lang="ru-RU" dirty="0"/>
              <a:t> </a:t>
            </a:r>
            <a:r>
              <a:rPr lang="ru-RU" dirty="0" err="1"/>
              <a:t>людини</a:t>
            </a:r>
            <a:r>
              <a:rPr lang="ru-RU" dirty="0"/>
              <a:t> до </a:t>
            </a:r>
            <a:r>
              <a:rPr lang="ru-RU" dirty="0" err="1"/>
              <a:t>тіла</a:t>
            </a:r>
            <a:r>
              <a:rPr lang="ru-RU" dirty="0"/>
              <a:t> </a:t>
            </a:r>
            <a:r>
              <a:rPr lang="ru-RU" dirty="0" err="1"/>
              <a:t>пацієнта</a:t>
            </a:r>
            <a:r>
              <a:rPr lang="ru-RU" dirty="0"/>
              <a:t>, </a:t>
            </a:r>
            <a:r>
              <a:rPr lang="ru-RU" dirty="0" err="1"/>
              <a:t>який</a:t>
            </a:r>
            <a:r>
              <a:rPr lang="ru-RU" dirty="0"/>
              <a:t> </a:t>
            </a:r>
            <a:r>
              <a:rPr lang="ru-RU" dirty="0" err="1"/>
              <a:t>тремтить</a:t>
            </a:r>
            <a:r>
              <a:rPr lang="ru-RU" dirty="0"/>
              <a:t>, у спальному </a:t>
            </a:r>
            <a:r>
              <a:rPr lang="ru-RU" dirty="0" err="1"/>
              <a:t>мішку</a:t>
            </a:r>
            <a:r>
              <a:rPr lang="ru-RU" dirty="0"/>
              <a:t> </a:t>
            </a:r>
            <a:r>
              <a:rPr lang="ru-RU" dirty="0" err="1"/>
              <a:t>перешкоджає</a:t>
            </a:r>
            <a:r>
              <a:rPr lang="ru-RU" dirty="0"/>
              <a:t> </a:t>
            </a:r>
            <a:r>
              <a:rPr lang="ru-RU" dirty="0" err="1"/>
              <a:t>зростанню</a:t>
            </a:r>
            <a:r>
              <a:rPr lang="ru-RU" dirty="0"/>
              <a:t> </a:t>
            </a:r>
            <a:r>
              <a:rPr lang="ru-RU" dirty="0" err="1"/>
              <a:t>термогенезу</a:t>
            </a:r>
            <a:r>
              <a:rPr lang="ru-RU" dirty="0"/>
              <a:t> у </a:t>
            </a:r>
            <a:r>
              <a:rPr lang="en-US" dirty="0"/>
              <a:t> </a:t>
            </a:r>
            <a:r>
              <a:rPr lang="ru-RU" dirty="0" err="1"/>
              <a:t>пацієнта</a:t>
            </a:r>
            <a:r>
              <a:rPr lang="ru-RU" dirty="0"/>
              <a:t>, </a:t>
            </a:r>
            <a:r>
              <a:rPr lang="ru-RU" dirty="0" err="1"/>
              <a:t>який</a:t>
            </a:r>
            <a:r>
              <a:rPr lang="ru-RU" dirty="0"/>
              <a:t> </a:t>
            </a:r>
            <a:r>
              <a:rPr lang="ru-RU" dirty="0" err="1"/>
              <a:t>тремтить</a:t>
            </a:r>
            <a:r>
              <a:rPr lang="ru-RU" dirty="0"/>
              <a:t>, у </a:t>
            </a:r>
            <a:r>
              <a:rPr lang="ru-RU" dirty="0" err="1"/>
              <a:t>результаті</a:t>
            </a:r>
            <a:r>
              <a:rPr lang="ru-RU" dirty="0"/>
              <a:t> </a:t>
            </a:r>
            <a:r>
              <a:rPr lang="ru-RU" dirty="0" err="1"/>
              <a:t>чого</a:t>
            </a:r>
            <a:r>
              <a:rPr lang="ru-RU" dirty="0"/>
              <a:t> </a:t>
            </a:r>
            <a:r>
              <a:rPr lang="ru-RU" dirty="0" err="1"/>
              <a:t>показники</a:t>
            </a:r>
            <a:r>
              <a:rPr lang="ru-RU" dirty="0"/>
              <a:t> </a:t>
            </a:r>
            <a:r>
              <a:rPr lang="ru-RU" dirty="0" err="1"/>
              <a:t>зігрівання</a:t>
            </a:r>
            <a:r>
              <a:rPr lang="ru-RU" dirty="0"/>
              <a:t> не </a:t>
            </a:r>
            <a:r>
              <a:rPr lang="ru-RU" dirty="0" err="1"/>
              <a:t>перевищують</a:t>
            </a:r>
            <a:r>
              <a:rPr lang="ru-RU" dirty="0"/>
              <a:t> </a:t>
            </a:r>
            <a:r>
              <a:rPr lang="ru-RU" dirty="0" err="1"/>
              <a:t>показників</a:t>
            </a:r>
            <a:r>
              <a:rPr lang="ru-RU" dirty="0"/>
              <a:t> при </a:t>
            </a:r>
            <a:r>
              <a:rPr lang="ru-RU" dirty="0" err="1"/>
              <a:t>самостійному</a:t>
            </a:r>
            <a:r>
              <a:rPr lang="ru-RU" dirty="0"/>
              <a:t> </a:t>
            </a:r>
            <a:r>
              <a:rPr lang="ru-RU" dirty="0" err="1"/>
              <a:t>тремтінні</a:t>
            </a:r>
            <a:r>
              <a:rPr lang="ru-RU" dirty="0"/>
              <a:t>. </a:t>
            </a:r>
          </a:p>
          <a:p>
            <a:r>
              <a:rPr lang="ru-RU" dirty="0" err="1"/>
              <a:t>Зігрівання</a:t>
            </a:r>
            <a:r>
              <a:rPr lang="ru-RU" dirty="0"/>
              <a:t> «</a:t>
            </a:r>
            <a:r>
              <a:rPr lang="ru-RU" dirty="0" err="1"/>
              <a:t>від</a:t>
            </a:r>
            <a:r>
              <a:rPr lang="ru-RU" dirty="0"/>
              <a:t> </a:t>
            </a:r>
            <a:r>
              <a:rPr lang="ru-RU" dirty="0" err="1"/>
              <a:t>тіла</a:t>
            </a:r>
            <a:r>
              <a:rPr lang="ru-RU" dirty="0"/>
              <a:t> до </a:t>
            </a:r>
            <a:r>
              <a:rPr lang="ru-RU" dirty="0" err="1"/>
              <a:t>тіла</a:t>
            </a:r>
            <a:r>
              <a:rPr lang="ru-RU" dirty="0"/>
              <a:t>» </a:t>
            </a:r>
            <a:r>
              <a:rPr lang="ru-RU" dirty="0" err="1"/>
              <a:t>можна</a:t>
            </a:r>
            <a:r>
              <a:rPr lang="ru-RU" dirty="0"/>
              <a:t> </a:t>
            </a:r>
            <a:r>
              <a:rPr lang="ru-RU" dirty="0" err="1"/>
              <a:t>застосовувати</a:t>
            </a:r>
            <a:r>
              <a:rPr lang="ru-RU" dirty="0"/>
              <a:t> при </a:t>
            </a:r>
            <a:r>
              <a:rPr lang="ru-RU" dirty="0" err="1"/>
              <a:t>легкій</a:t>
            </a:r>
            <a:r>
              <a:rPr lang="ru-RU" dirty="0"/>
              <a:t> </a:t>
            </a:r>
            <a:r>
              <a:rPr lang="ru-RU" dirty="0" err="1"/>
              <a:t>гіпотермії</a:t>
            </a:r>
            <a:r>
              <a:rPr lang="ru-RU" dirty="0"/>
              <a:t> для </a:t>
            </a:r>
            <a:r>
              <a:rPr lang="ru-RU" dirty="0" err="1"/>
              <a:t>підвищення</a:t>
            </a:r>
            <a:r>
              <a:rPr lang="ru-RU" dirty="0"/>
              <a:t> теплового комфорту </a:t>
            </a:r>
            <a:r>
              <a:rPr lang="ru-RU" dirty="0" err="1"/>
              <a:t>пацієнта</a:t>
            </a:r>
            <a:r>
              <a:rPr lang="ru-RU" dirty="0"/>
              <a:t>, </a:t>
            </a:r>
            <a:r>
              <a:rPr lang="ru-RU" dirty="0" err="1"/>
              <a:t>якщо</a:t>
            </a:r>
            <a:r>
              <a:rPr lang="ru-RU" dirty="0"/>
              <a:t> є </a:t>
            </a:r>
            <a:r>
              <a:rPr lang="ru-RU" dirty="0" err="1"/>
              <a:t>достатня</a:t>
            </a:r>
            <a:r>
              <a:rPr lang="ru-RU" dirty="0"/>
              <a:t> </a:t>
            </a:r>
            <a:r>
              <a:rPr lang="ru-RU" dirty="0" err="1"/>
              <a:t>кількість</a:t>
            </a:r>
            <a:r>
              <a:rPr lang="ru-RU" dirty="0"/>
              <a:t> персоналу. (</a:t>
            </a:r>
            <a:r>
              <a:rPr lang="ru-RU" dirty="0" err="1"/>
              <a:t>Рівень</a:t>
            </a:r>
            <a:r>
              <a:rPr lang="ru-RU" dirty="0"/>
              <a:t> </a:t>
            </a:r>
            <a:r>
              <a:rPr lang="ru-RU" dirty="0" err="1"/>
              <a:t>доказовості</a:t>
            </a:r>
            <a:r>
              <a:rPr lang="ru-RU" b="1" dirty="0"/>
              <a:t>: </a:t>
            </a:r>
            <a:r>
              <a:rPr lang="ru-RU" dirty="0"/>
              <a:t>1</a:t>
            </a:r>
            <a:r>
              <a:rPr lang="de-DE" dirty="0"/>
              <a:t>B) </a:t>
            </a:r>
          </a:p>
          <a:p>
            <a:r>
              <a:rPr lang="ru-RU" b="1" i="1" dirty="0" err="1"/>
              <a:t>Зосередження</a:t>
            </a:r>
            <a:r>
              <a:rPr lang="ru-RU" b="1" i="1" dirty="0"/>
              <a:t> </a:t>
            </a:r>
            <a:r>
              <a:rPr lang="ru-RU" b="1" i="1" dirty="0" err="1"/>
              <a:t>подачі</a:t>
            </a:r>
            <a:r>
              <a:rPr lang="ru-RU" b="1" i="1" dirty="0"/>
              <a:t> тепла на </a:t>
            </a:r>
            <a:r>
              <a:rPr lang="ru-RU" b="1" i="1" dirty="0" err="1"/>
              <a:t>ділянку</a:t>
            </a:r>
            <a:r>
              <a:rPr lang="ru-RU" b="1" i="1" dirty="0"/>
              <a:t> </a:t>
            </a:r>
            <a:r>
              <a:rPr lang="ru-RU" b="1" i="1" dirty="0" err="1"/>
              <a:t>пахвових</a:t>
            </a:r>
            <a:r>
              <a:rPr lang="ru-RU" b="1" i="1" dirty="0"/>
              <a:t> западин, грудей та </a:t>
            </a:r>
            <a:r>
              <a:rPr lang="ru-RU" b="1" i="1" dirty="0" err="1"/>
              <a:t>спини</a:t>
            </a:r>
            <a:r>
              <a:rPr lang="ru-RU" b="1" i="1" dirty="0"/>
              <a:t>. </a:t>
            </a:r>
            <a:endParaRPr lang="ru-RU" dirty="0"/>
          </a:p>
          <a:p>
            <a:r>
              <a:rPr lang="ru-RU" dirty="0" err="1"/>
              <a:t>Зовнішнє</a:t>
            </a:r>
            <a:r>
              <a:rPr lang="ru-RU" dirty="0"/>
              <a:t> тепло </a:t>
            </a:r>
            <a:r>
              <a:rPr lang="ru-RU" dirty="0" err="1"/>
              <a:t>найефективніше</a:t>
            </a:r>
            <a:r>
              <a:rPr lang="ru-RU" dirty="0"/>
              <a:t>, </a:t>
            </a:r>
            <a:r>
              <a:rPr lang="ru-RU" dirty="0" err="1"/>
              <a:t>якщо</a:t>
            </a:r>
            <a:r>
              <a:rPr lang="ru-RU" dirty="0"/>
              <a:t> </a:t>
            </a:r>
            <a:r>
              <a:rPr lang="ru-RU" dirty="0" err="1"/>
              <a:t>зосереджено</a:t>
            </a:r>
            <a:r>
              <a:rPr lang="ru-RU" dirty="0"/>
              <a:t> на </a:t>
            </a:r>
            <a:r>
              <a:rPr lang="ru-RU" dirty="0" err="1"/>
              <a:t>пахвових</a:t>
            </a:r>
            <a:r>
              <a:rPr lang="ru-RU" dirty="0"/>
              <a:t> западинах, грудях та </a:t>
            </a:r>
            <a:r>
              <a:rPr lang="ru-RU" dirty="0" err="1"/>
              <a:t>спині</a:t>
            </a:r>
            <a:r>
              <a:rPr lang="ru-RU" dirty="0"/>
              <a:t> (у такому порядку), </a:t>
            </a:r>
            <a:br>
              <a:rPr lang="ru-RU" dirty="0"/>
            </a:br>
            <a:r>
              <a:rPr lang="ru-RU" dirty="0" err="1"/>
              <a:t>які</a:t>
            </a:r>
            <a:r>
              <a:rPr lang="ru-RU" dirty="0"/>
              <a:t> є </a:t>
            </a:r>
            <a:r>
              <a:rPr lang="ru-RU" dirty="0" err="1"/>
              <a:t>ділянками</a:t>
            </a:r>
            <a:r>
              <a:rPr lang="ru-RU" dirty="0"/>
              <a:t> з </a:t>
            </a:r>
            <a:r>
              <a:rPr lang="ru-RU" dirty="0" err="1"/>
              <a:t>найвищим</a:t>
            </a:r>
            <a:r>
              <a:rPr lang="ru-RU" dirty="0"/>
              <a:t> </a:t>
            </a:r>
            <a:r>
              <a:rPr lang="ru-RU" dirty="0" err="1"/>
              <a:t>потенціалом</a:t>
            </a:r>
            <a:r>
              <a:rPr lang="ru-RU" dirty="0"/>
              <a:t> для </a:t>
            </a:r>
            <a:r>
              <a:rPr lang="ru-RU" dirty="0" err="1"/>
              <a:t>теплопередачі</a:t>
            </a:r>
            <a:r>
              <a:rPr lang="ru-RU" dirty="0"/>
              <a:t>. </a:t>
            </a:r>
            <a:r>
              <a:rPr lang="ru-RU" dirty="0" err="1"/>
              <a:t>Розігрівання</a:t>
            </a:r>
            <a:r>
              <a:rPr lang="ru-RU" dirty="0"/>
              <a:t> </a:t>
            </a:r>
            <a:r>
              <a:rPr lang="ru-RU" dirty="0" err="1"/>
              <a:t>верхньої</a:t>
            </a:r>
            <a:r>
              <a:rPr lang="ru-RU" dirty="0"/>
              <a:t> </a:t>
            </a:r>
            <a:r>
              <a:rPr lang="ru-RU" dirty="0" err="1"/>
              <a:t>частини</a:t>
            </a:r>
            <a:r>
              <a:rPr lang="ru-RU" dirty="0"/>
              <a:t> </a:t>
            </a:r>
            <a:r>
              <a:rPr lang="ru-RU" dirty="0" err="1"/>
              <a:t>тулуба</a:t>
            </a:r>
            <a:r>
              <a:rPr lang="ru-RU" dirty="0"/>
              <a:t> </a:t>
            </a:r>
            <a:r>
              <a:rPr lang="ru-RU" dirty="0" err="1"/>
              <a:t>ефективніше</a:t>
            </a:r>
            <a:r>
              <a:rPr lang="ru-RU" dirty="0"/>
              <a:t>, </a:t>
            </a:r>
            <a:r>
              <a:rPr lang="ru-RU" dirty="0" err="1"/>
              <a:t>ніж</a:t>
            </a:r>
            <a:r>
              <a:rPr lang="ru-RU" dirty="0"/>
              <a:t> </a:t>
            </a:r>
            <a:r>
              <a:rPr lang="ru-RU" dirty="0" err="1"/>
              <a:t>розігрівання</a:t>
            </a:r>
            <a:r>
              <a:rPr lang="ru-RU" dirty="0"/>
              <a:t> </a:t>
            </a:r>
            <a:r>
              <a:rPr lang="ru-RU" dirty="0" err="1"/>
              <a:t>кінцівок</a:t>
            </a:r>
            <a:r>
              <a:rPr lang="ru-RU" dirty="0"/>
              <a:t>. </a:t>
            </a:r>
          </a:p>
          <a:p>
            <a:r>
              <a:rPr lang="ru-RU" dirty="0" err="1"/>
              <a:t>Нанесіть</a:t>
            </a:r>
            <a:r>
              <a:rPr lang="ru-RU" dirty="0"/>
              <a:t> </a:t>
            </a:r>
            <a:r>
              <a:rPr lang="ru-RU" dirty="0" err="1"/>
              <a:t>джерела</a:t>
            </a:r>
            <a:r>
              <a:rPr lang="ru-RU" dirty="0"/>
              <a:t> тепла на пахви, груди та спину. Великий </a:t>
            </a:r>
            <a:r>
              <a:rPr lang="ru-RU" dirty="0" err="1"/>
              <a:t>зігрівальний</a:t>
            </a:r>
            <a:r>
              <a:rPr lang="ru-RU" dirty="0"/>
              <a:t> </a:t>
            </a:r>
            <a:r>
              <a:rPr lang="ru-RU" dirty="0" err="1"/>
              <a:t>засіб</a:t>
            </a:r>
            <a:r>
              <a:rPr lang="ru-RU" dirty="0"/>
              <a:t> </a:t>
            </a:r>
            <a:r>
              <a:rPr lang="ru-RU" dirty="0" err="1"/>
              <a:t>або</a:t>
            </a:r>
            <a:r>
              <a:rPr lang="ru-RU" dirty="0"/>
              <a:t> </a:t>
            </a:r>
            <a:r>
              <a:rPr lang="ru-RU" dirty="0" err="1"/>
              <a:t>ковдру</a:t>
            </a:r>
            <a:r>
              <a:rPr lang="ru-RU" dirty="0"/>
              <a:t> </a:t>
            </a:r>
            <a:r>
              <a:rPr lang="ru-RU" dirty="0" err="1"/>
              <a:t>слід</a:t>
            </a:r>
            <a:r>
              <a:rPr lang="ru-RU" dirty="0"/>
              <a:t> </a:t>
            </a:r>
            <a:r>
              <a:rPr lang="ru-RU" dirty="0" err="1"/>
              <a:t>розміщувати</a:t>
            </a:r>
            <a:r>
              <a:rPr lang="ru-RU" dirty="0"/>
              <a:t> над </a:t>
            </a:r>
            <a:r>
              <a:rPr lang="ru-RU" dirty="0" err="1"/>
              <a:t>грудьми</a:t>
            </a:r>
            <a:r>
              <a:rPr lang="ru-RU" dirty="0"/>
              <a:t> і, </a:t>
            </a:r>
            <a:r>
              <a:rPr lang="ru-RU" dirty="0" err="1"/>
              <a:t>якщо</a:t>
            </a:r>
            <a:r>
              <a:rPr lang="ru-RU" dirty="0"/>
              <a:t> вони </a:t>
            </a:r>
            <a:r>
              <a:rPr lang="ru-RU" dirty="0" err="1"/>
              <a:t>досить</a:t>
            </a:r>
            <a:r>
              <a:rPr lang="ru-RU" dirty="0"/>
              <a:t> </a:t>
            </a:r>
            <a:r>
              <a:rPr lang="ru-RU" dirty="0" err="1"/>
              <a:t>великі</a:t>
            </a:r>
            <a:r>
              <a:rPr lang="ru-RU" dirty="0"/>
              <a:t>, </a:t>
            </a:r>
            <a:r>
              <a:rPr lang="ru-RU" dirty="0" err="1"/>
              <a:t>продовжити</a:t>
            </a:r>
            <a:r>
              <a:rPr lang="ru-RU" dirty="0"/>
              <a:t> </a:t>
            </a:r>
            <a:r>
              <a:rPr lang="ru-RU" dirty="0" err="1"/>
              <a:t>під</a:t>
            </a:r>
            <a:r>
              <a:rPr lang="ru-RU" dirty="0"/>
              <a:t> пахви і </a:t>
            </a:r>
            <a:r>
              <a:rPr lang="ru-RU" dirty="0" err="1"/>
              <a:t>під</a:t>
            </a:r>
            <a:r>
              <a:rPr lang="ru-RU" dirty="0"/>
              <a:t> спину</a:t>
            </a:r>
            <a:r>
              <a:rPr lang="en-US" dirty="0"/>
              <a:t>.</a:t>
            </a:r>
            <a:endParaRPr lang="ru-RU" dirty="0"/>
          </a:p>
        </p:txBody>
      </p:sp>
    </p:spTree>
    <p:extLst>
      <p:ext uri="{BB962C8B-B14F-4D97-AF65-F5344CB8AC3E}">
        <p14:creationId xmlns:p14="http://schemas.microsoft.com/office/powerpoint/2010/main" val="3869947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734285" y="-504825"/>
            <a:ext cx="5104812" cy="8207558"/>
          </a:xfrm>
        </p:spPr>
        <p:txBody>
          <a:bodyPr/>
          <a:lstStyle/>
          <a:p>
            <a:r>
              <a:rPr lang="ru-RU" b="1" i="1" dirty="0" err="1"/>
              <a:t>Нагрітий</a:t>
            </a:r>
            <a:r>
              <a:rPr lang="ru-RU" b="1" i="1" dirty="0"/>
              <a:t> </a:t>
            </a:r>
            <a:r>
              <a:rPr lang="ru-RU" b="1" i="1" dirty="0" err="1"/>
              <a:t>зволожений</a:t>
            </a:r>
            <a:r>
              <a:rPr lang="ru-RU" b="1" i="1" dirty="0"/>
              <a:t> </a:t>
            </a:r>
            <a:r>
              <a:rPr lang="ru-RU" b="1" i="1" dirty="0" err="1"/>
              <a:t>кисень</a:t>
            </a:r>
            <a:r>
              <a:rPr lang="ru-RU" b="1" i="1" dirty="0"/>
              <a:t> </a:t>
            </a:r>
            <a:endParaRPr lang="ru-RU" dirty="0"/>
          </a:p>
          <a:p>
            <a:r>
              <a:rPr lang="ru-RU" dirty="0" err="1"/>
              <a:t>Хоча</a:t>
            </a:r>
            <a:r>
              <a:rPr lang="ru-RU" dirty="0"/>
              <a:t> </a:t>
            </a:r>
            <a:r>
              <a:rPr lang="ru-RU" dirty="0" err="1"/>
              <a:t>нагрітий</a:t>
            </a:r>
            <a:r>
              <a:rPr lang="ru-RU" dirty="0"/>
              <a:t> </a:t>
            </a:r>
            <a:r>
              <a:rPr lang="ru-RU" dirty="0" err="1"/>
              <a:t>зволожений</a:t>
            </a:r>
            <a:r>
              <a:rPr lang="ru-RU" dirty="0"/>
              <a:t> </a:t>
            </a:r>
            <a:r>
              <a:rPr lang="ru-RU" dirty="0" err="1"/>
              <a:t>кисень</a:t>
            </a:r>
            <a:r>
              <a:rPr lang="ru-RU" dirty="0"/>
              <a:t> </a:t>
            </a:r>
            <a:r>
              <a:rPr lang="ru-RU" dirty="0" err="1"/>
              <a:t>запобігає</a:t>
            </a:r>
            <a:r>
              <a:rPr lang="ru-RU" dirty="0"/>
              <a:t> </a:t>
            </a:r>
            <a:r>
              <a:rPr lang="ru-RU" dirty="0" err="1"/>
              <a:t>втраті</a:t>
            </a:r>
            <a:r>
              <a:rPr lang="ru-RU" dirty="0"/>
              <a:t> тепла при </a:t>
            </a:r>
            <a:r>
              <a:rPr lang="ru-RU" dirty="0" err="1"/>
              <a:t>диханні</a:t>
            </a:r>
            <a:r>
              <a:rPr lang="ru-RU" dirty="0"/>
              <a:t>, </a:t>
            </a:r>
            <a:r>
              <a:rPr lang="ru-RU" dirty="0" err="1"/>
              <a:t>дихальні</a:t>
            </a:r>
            <a:r>
              <a:rPr lang="ru-RU" dirty="0"/>
              <a:t> шляхи </a:t>
            </a:r>
            <a:r>
              <a:rPr lang="ru-RU" dirty="0" err="1"/>
              <a:t>забезпечують</a:t>
            </a:r>
            <a:r>
              <a:rPr lang="ru-RU" dirty="0"/>
              <a:t> </a:t>
            </a:r>
            <a:r>
              <a:rPr lang="ru-RU" dirty="0" err="1"/>
              <a:t>обмежений</a:t>
            </a:r>
            <a:r>
              <a:rPr lang="ru-RU" dirty="0"/>
              <a:t> </a:t>
            </a:r>
            <a:r>
              <a:rPr lang="ru-RU" dirty="0" err="1"/>
              <a:t>теплообмін</a:t>
            </a:r>
            <a:r>
              <a:rPr lang="ru-RU" dirty="0"/>
              <a:t>. </a:t>
            </a:r>
            <a:r>
              <a:rPr lang="ru-RU" dirty="0" err="1"/>
              <a:t>Нагрітий</a:t>
            </a:r>
            <a:r>
              <a:rPr lang="ru-RU" dirty="0"/>
              <a:t> </a:t>
            </a:r>
            <a:r>
              <a:rPr lang="ru-RU" dirty="0" err="1"/>
              <a:t>зволожений</a:t>
            </a:r>
            <a:r>
              <a:rPr lang="ru-RU" dirty="0"/>
              <a:t> </a:t>
            </a:r>
            <a:r>
              <a:rPr lang="ru-RU" dirty="0" err="1"/>
              <a:t>кисень</a:t>
            </a:r>
            <a:r>
              <a:rPr lang="ru-RU" dirty="0"/>
              <a:t> не </a:t>
            </a:r>
            <a:r>
              <a:rPr lang="ru-RU" dirty="0" err="1"/>
              <a:t>ефективний</a:t>
            </a:r>
            <a:r>
              <a:rPr lang="ru-RU" dirty="0"/>
              <a:t> як метод </a:t>
            </a:r>
            <a:r>
              <a:rPr lang="ru-RU" dirty="0" err="1"/>
              <a:t>самостійного</a:t>
            </a:r>
            <a:r>
              <a:rPr lang="ru-RU" dirty="0"/>
              <a:t> </a:t>
            </a:r>
            <a:r>
              <a:rPr lang="ru-RU" dirty="0" err="1"/>
              <a:t>зігрівання</a:t>
            </a:r>
            <a:r>
              <a:rPr lang="ru-RU" dirty="0"/>
              <a:t>, але </a:t>
            </a:r>
            <a:r>
              <a:rPr lang="ru-RU" dirty="0" err="1"/>
              <a:t>його</a:t>
            </a:r>
            <a:r>
              <a:rPr lang="ru-RU" dirty="0"/>
              <a:t> </a:t>
            </a:r>
            <a:r>
              <a:rPr lang="ru-RU" dirty="0" err="1"/>
              <a:t>можна</a:t>
            </a:r>
            <a:r>
              <a:rPr lang="ru-RU" dirty="0"/>
              <a:t> </a:t>
            </a:r>
            <a:r>
              <a:rPr lang="ru-RU" dirty="0" err="1"/>
              <a:t>використовувати</a:t>
            </a:r>
            <a:r>
              <a:rPr lang="ru-RU" dirty="0"/>
              <a:t> як </a:t>
            </a:r>
            <a:r>
              <a:rPr lang="ru-RU" dirty="0" err="1"/>
              <a:t>доповнення</a:t>
            </a:r>
            <a:r>
              <a:rPr lang="ru-RU" dirty="0"/>
              <a:t> до </a:t>
            </a:r>
            <a:r>
              <a:rPr lang="ru-RU" dirty="0" err="1"/>
              <a:t>інших</a:t>
            </a:r>
            <a:r>
              <a:rPr lang="ru-RU" dirty="0"/>
              <a:t> </a:t>
            </a:r>
            <a:r>
              <a:rPr lang="ru-RU" dirty="0" err="1"/>
              <a:t>методів</a:t>
            </a:r>
            <a:r>
              <a:rPr lang="ru-RU" dirty="0"/>
              <a:t>. </a:t>
            </a:r>
            <a:r>
              <a:rPr lang="ru-RU" dirty="0" err="1"/>
              <a:t>Нагрітий</a:t>
            </a:r>
            <a:r>
              <a:rPr lang="ru-RU" dirty="0"/>
              <a:t> </a:t>
            </a:r>
            <a:r>
              <a:rPr lang="ru-RU" dirty="0" err="1"/>
              <a:t>зволожений</a:t>
            </a:r>
            <a:r>
              <a:rPr lang="ru-RU" dirty="0"/>
              <a:t> </a:t>
            </a:r>
            <a:r>
              <a:rPr lang="ru-RU" dirty="0" err="1"/>
              <a:t>кисень</a:t>
            </a:r>
            <a:r>
              <a:rPr lang="ru-RU" dirty="0"/>
              <a:t> </a:t>
            </a:r>
            <a:r>
              <a:rPr lang="ru-RU" dirty="0" err="1"/>
              <a:t>може</a:t>
            </a:r>
            <a:r>
              <a:rPr lang="ru-RU" dirty="0"/>
              <a:t> </a:t>
            </a:r>
            <a:r>
              <a:rPr lang="ru-RU" dirty="0" err="1"/>
              <a:t>викликати</a:t>
            </a:r>
            <a:r>
              <a:rPr lang="ru-RU" dirty="0"/>
              <a:t> </a:t>
            </a:r>
            <a:r>
              <a:rPr lang="ru-RU" dirty="0" err="1"/>
              <a:t>опіки</a:t>
            </a:r>
            <a:r>
              <a:rPr lang="ru-RU" dirty="0"/>
              <a:t> </a:t>
            </a:r>
            <a:r>
              <a:rPr lang="ru-RU" dirty="0" err="1"/>
              <a:t>обличчя</a:t>
            </a:r>
            <a:r>
              <a:rPr lang="ru-RU" dirty="0"/>
              <a:t>. </a:t>
            </a:r>
          </a:p>
        </p:txBody>
      </p:sp>
      <p:pic>
        <p:nvPicPr>
          <p:cNvPr id="9218" name="Picture 2" descr="COVID-19 научились лечить кислородом — Российская газет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345" y="1813697"/>
            <a:ext cx="5353094" cy="357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354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descr="Холодные ноги - причины и что делать - kolobok.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2033" y="3243942"/>
            <a:ext cx="5132004" cy="3418886"/>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269862" y="-202566"/>
            <a:ext cx="9302887" cy="5689691"/>
          </a:xfrm>
        </p:spPr>
        <p:txBody>
          <a:bodyPr>
            <a:normAutofit/>
          </a:bodyPr>
          <a:lstStyle/>
          <a:p>
            <a:r>
              <a:rPr lang="ru-RU" b="1" i="1" dirty="0" err="1"/>
              <a:t>Дистальне</a:t>
            </a:r>
            <a:r>
              <a:rPr lang="ru-RU" b="1" i="1" dirty="0"/>
              <a:t> </a:t>
            </a:r>
            <a:r>
              <a:rPr lang="ru-RU" b="1" i="1" dirty="0" err="1"/>
              <a:t>зігрівання</a:t>
            </a:r>
            <a:r>
              <a:rPr lang="ru-RU" b="1" i="1" dirty="0"/>
              <a:t> </a:t>
            </a:r>
            <a:r>
              <a:rPr lang="ru-RU" b="1" i="1" dirty="0" err="1"/>
              <a:t>кінцівок</a:t>
            </a:r>
            <a:r>
              <a:rPr lang="ru-RU" b="1" i="1" dirty="0"/>
              <a:t> </a:t>
            </a:r>
            <a:endParaRPr lang="ru-RU" dirty="0"/>
          </a:p>
          <a:p>
            <a:r>
              <a:rPr lang="ru-RU" dirty="0" err="1"/>
              <a:t>Дистальне</a:t>
            </a:r>
            <a:r>
              <a:rPr lang="ru-RU" dirty="0"/>
              <a:t> </a:t>
            </a:r>
            <a:r>
              <a:rPr lang="ru-RU" dirty="0" err="1"/>
              <a:t>зігрівання</a:t>
            </a:r>
            <a:r>
              <a:rPr lang="ru-RU" dirty="0"/>
              <a:t> </a:t>
            </a:r>
            <a:r>
              <a:rPr lang="ru-RU" dirty="0" err="1"/>
              <a:t>кінцівок</a:t>
            </a:r>
            <a:r>
              <a:rPr lang="ru-RU" dirty="0"/>
              <a:t> до </a:t>
            </a:r>
            <a:r>
              <a:rPr lang="ru-RU" dirty="0" err="1"/>
              <a:t>рівня</a:t>
            </a:r>
            <a:r>
              <a:rPr lang="ru-RU" dirty="0"/>
              <a:t> </a:t>
            </a:r>
            <a:r>
              <a:rPr lang="ru-RU" dirty="0" err="1"/>
              <a:t>ліктів</a:t>
            </a:r>
            <a:r>
              <a:rPr lang="ru-RU" dirty="0"/>
              <a:t> і </a:t>
            </a:r>
            <a:r>
              <a:rPr lang="ru-RU" dirty="0" err="1"/>
              <a:t>колін</a:t>
            </a:r>
            <a:r>
              <a:rPr lang="ru-RU" dirty="0"/>
              <a:t> у </a:t>
            </a:r>
            <a:r>
              <a:rPr lang="ru-RU" dirty="0" err="1"/>
              <a:t>воді</a:t>
            </a:r>
            <a:r>
              <a:rPr lang="ru-RU" dirty="0"/>
              <a:t> при </a:t>
            </a:r>
            <a:r>
              <a:rPr lang="ru-RU" dirty="0" err="1"/>
              <a:t>температурі</a:t>
            </a:r>
            <a:r>
              <a:rPr lang="ru-RU" dirty="0"/>
              <a:t> 42-45°</a:t>
            </a:r>
            <a:r>
              <a:rPr lang="de-DE" dirty="0"/>
              <a:t>C </a:t>
            </a:r>
            <a:r>
              <a:rPr lang="ru-RU" dirty="0"/>
              <a:t>є </a:t>
            </a:r>
            <a:r>
              <a:rPr lang="ru-RU" dirty="0" err="1"/>
              <a:t>ефективним</a:t>
            </a:r>
            <a:r>
              <a:rPr lang="ru-RU" dirty="0"/>
              <a:t> для </a:t>
            </a:r>
            <a:r>
              <a:rPr lang="ru-RU" dirty="0" err="1"/>
              <a:t>зігрівання</a:t>
            </a:r>
            <a:r>
              <a:rPr lang="ru-RU" dirty="0"/>
              <a:t> </a:t>
            </a:r>
            <a:r>
              <a:rPr lang="ru-RU" dirty="0" err="1"/>
              <a:t>пацієнтів</a:t>
            </a:r>
            <a:r>
              <a:rPr lang="ru-RU" dirty="0"/>
              <a:t> у </a:t>
            </a:r>
            <a:r>
              <a:rPr lang="ru-RU" dirty="0" err="1"/>
              <a:t>свідомості</a:t>
            </a:r>
            <a:r>
              <a:rPr lang="ru-RU" dirty="0"/>
              <a:t> з легкою </a:t>
            </a:r>
            <a:r>
              <a:rPr lang="ru-RU" dirty="0" err="1"/>
              <a:t>гіпотермією</a:t>
            </a:r>
            <a:r>
              <a:rPr lang="ru-RU" dirty="0"/>
              <a:t>. </a:t>
            </a:r>
            <a:r>
              <a:rPr lang="ru-RU" dirty="0" err="1"/>
              <a:t>Цей</a:t>
            </a:r>
            <a:r>
              <a:rPr lang="ru-RU" dirty="0"/>
              <a:t> метод </a:t>
            </a:r>
            <a:r>
              <a:rPr lang="ru-RU" dirty="0" err="1"/>
              <a:t>працює</a:t>
            </a:r>
            <a:r>
              <a:rPr lang="ru-RU" dirty="0"/>
              <a:t>, </a:t>
            </a:r>
            <a:r>
              <a:rPr lang="ru-RU" dirty="0" err="1"/>
              <a:t>відкриваючи</a:t>
            </a:r>
            <a:r>
              <a:rPr lang="ru-RU" dirty="0"/>
              <a:t> </a:t>
            </a:r>
            <a:r>
              <a:rPr lang="ru-RU" dirty="0" err="1"/>
              <a:t>артеріо-венозні</a:t>
            </a:r>
            <a:r>
              <a:rPr lang="ru-RU" dirty="0"/>
              <a:t> </a:t>
            </a:r>
            <a:r>
              <a:rPr lang="ru-RU" dirty="0" err="1"/>
              <a:t>анастомози</a:t>
            </a:r>
            <a:r>
              <a:rPr lang="ru-RU" dirty="0"/>
              <a:t> рук і </a:t>
            </a:r>
            <a:r>
              <a:rPr lang="ru-RU" dirty="0" err="1"/>
              <a:t>ніг</a:t>
            </a:r>
            <a:r>
              <a:rPr lang="ru-RU" dirty="0"/>
              <a:t>, </a:t>
            </a:r>
            <a:r>
              <a:rPr lang="ru-RU" dirty="0" err="1"/>
              <a:t>викликаючи</a:t>
            </a:r>
            <a:r>
              <a:rPr lang="ru-RU" dirty="0"/>
              <a:t> </a:t>
            </a:r>
            <a:r>
              <a:rPr lang="ru-RU" dirty="0" err="1"/>
              <a:t>посилений</a:t>
            </a:r>
            <a:r>
              <a:rPr lang="ru-RU" dirty="0"/>
              <a:t> </a:t>
            </a:r>
            <a:r>
              <a:rPr lang="ru-RU" dirty="0" err="1"/>
              <a:t>зворотний</a:t>
            </a:r>
            <a:r>
              <a:rPr lang="ru-RU" dirty="0"/>
              <a:t> </a:t>
            </a:r>
            <a:r>
              <a:rPr lang="ru-RU" dirty="0" err="1"/>
              <a:t>потік</a:t>
            </a:r>
            <a:r>
              <a:rPr lang="ru-RU" dirty="0"/>
              <a:t> </a:t>
            </a:r>
            <a:r>
              <a:rPr lang="ru-RU" dirty="0" err="1"/>
              <a:t>зігрітої</a:t>
            </a:r>
            <a:r>
              <a:rPr lang="ru-RU" dirty="0"/>
              <a:t> </a:t>
            </a:r>
            <a:r>
              <a:rPr lang="ru-RU" dirty="0" err="1"/>
              <a:t>крові</a:t>
            </a:r>
            <a:r>
              <a:rPr lang="ru-RU" dirty="0"/>
              <a:t> </a:t>
            </a:r>
            <a:r>
              <a:rPr lang="ru-RU" dirty="0" err="1"/>
              <a:t>безпосередньо</a:t>
            </a:r>
            <a:r>
              <a:rPr lang="ru-RU" dirty="0"/>
              <a:t> з </a:t>
            </a:r>
            <a:r>
              <a:rPr lang="ru-RU" dirty="0" err="1"/>
              <a:t>кінцівок</a:t>
            </a:r>
            <a:r>
              <a:rPr lang="ru-RU" dirty="0"/>
              <a:t> до </a:t>
            </a:r>
            <a:r>
              <a:rPr lang="ru-RU" dirty="0" err="1"/>
              <a:t>серця</a:t>
            </a:r>
            <a:r>
              <a:rPr lang="ru-RU" dirty="0"/>
              <a:t>. </a:t>
            </a:r>
          </a:p>
          <a:p>
            <a:r>
              <a:rPr lang="ru-RU" dirty="0" err="1"/>
              <a:t>Це</a:t>
            </a:r>
            <a:r>
              <a:rPr lang="ru-RU" dirty="0"/>
              <a:t> </a:t>
            </a:r>
            <a:r>
              <a:rPr lang="ru-RU" dirty="0" err="1"/>
              <a:t>виняток</a:t>
            </a:r>
            <a:r>
              <a:rPr lang="ru-RU" dirty="0"/>
              <a:t> </a:t>
            </a:r>
            <a:r>
              <a:rPr lang="ru-RU" dirty="0" err="1"/>
              <a:t>із</a:t>
            </a:r>
            <a:r>
              <a:rPr lang="ru-RU" dirty="0"/>
              <a:t> </a:t>
            </a:r>
            <a:r>
              <a:rPr lang="ru-RU" dirty="0" err="1"/>
              <a:t>загального</a:t>
            </a:r>
            <a:r>
              <a:rPr lang="ru-RU" dirty="0"/>
              <a:t> правила, </a:t>
            </a:r>
            <a:r>
              <a:rPr lang="ru-RU" dirty="0" err="1"/>
              <a:t>що</a:t>
            </a:r>
            <a:r>
              <a:rPr lang="ru-RU" dirty="0"/>
              <a:t> </a:t>
            </a:r>
            <a:r>
              <a:rPr lang="ru-RU" dirty="0" err="1"/>
              <a:t>периферичне</a:t>
            </a:r>
            <a:r>
              <a:rPr lang="ru-RU" dirty="0"/>
              <a:t> </a:t>
            </a:r>
            <a:r>
              <a:rPr lang="ru-RU" dirty="0" err="1"/>
              <a:t>зігрівання</a:t>
            </a:r>
            <a:r>
              <a:rPr lang="ru-RU" dirty="0"/>
              <a:t> </a:t>
            </a:r>
            <a:r>
              <a:rPr lang="ru-RU" dirty="0" err="1"/>
              <a:t>протипоказано</a:t>
            </a:r>
            <a:r>
              <a:rPr lang="ru-RU" dirty="0"/>
              <a:t> </a:t>
            </a:r>
            <a:r>
              <a:rPr lang="ru-RU" dirty="0" err="1"/>
              <a:t>пацієнтам</a:t>
            </a:r>
            <a:r>
              <a:rPr lang="ru-RU" dirty="0"/>
              <a:t> з </a:t>
            </a:r>
            <a:r>
              <a:rPr lang="ru-RU" dirty="0" err="1"/>
              <a:t>гіпотермією</a:t>
            </a:r>
            <a:r>
              <a:rPr lang="ru-RU" dirty="0"/>
              <a:t>. </a:t>
            </a:r>
            <a:r>
              <a:rPr lang="ru-RU" dirty="0" err="1"/>
              <a:t>Оскільки</a:t>
            </a:r>
            <a:r>
              <a:rPr lang="ru-RU" dirty="0"/>
              <a:t> </a:t>
            </a:r>
            <a:r>
              <a:rPr lang="ru-RU" dirty="0" err="1"/>
              <a:t>прогріта</a:t>
            </a:r>
            <a:r>
              <a:rPr lang="ru-RU" dirty="0"/>
              <a:t> </a:t>
            </a:r>
            <a:r>
              <a:rPr lang="ru-RU" dirty="0" err="1"/>
              <a:t>поверхнева</a:t>
            </a:r>
            <a:r>
              <a:rPr lang="ru-RU" dirty="0"/>
              <a:t> </a:t>
            </a:r>
            <a:r>
              <a:rPr lang="ru-RU" dirty="0" err="1"/>
              <a:t>венозна</a:t>
            </a:r>
            <a:r>
              <a:rPr lang="ru-RU" dirty="0"/>
              <a:t> кров обходить </a:t>
            </a:r>
            <a:r>
              <a:rPr lang="ru-RU" dirty="0" err="1"/>
              <a:t>холодні</a:t>
            </a:r>
            <a:r>
              <a:rPr lang="ru-RU" dirty="0"/>
              <a:t> </a:t>
            </a:r>
            <a:r>
              <a:rPr lang="ru-RU" dirty="0" err="1"/>
              <a:t>артерії</a:t>
            </a:r>
            <a:r>
              <a:rPr lang="ru-RU" dirty="0"/>
              <a:t> у </a:t>
            </a:r>
            <a:r>
              <a:rPr lang="ru-RU" dirty="0" err="1"/>
              <a:t>кінцівках</a:t>
            </a:r>
            <a:r>
              <a:rPr lang="ru-RU" dirty="0"/>
              <a:t>, </a:t>
            </a:r>
            <a:r>
              <a:rPr lang="ru-RU" dirty="0" err="1"/>
              <a:t>протиобмінний</a:t>
            </a:r>
            <a:r>
              <a:rPr lang="ru-RU" dirty="0"/>
              <a:t> </a:t>
            </a:r>
            <a:r>
              <a:rPr lang="ru-RU" dirty="0" err="1"/>
              <a:t>теплообмін</a:t>
            </a:r>
            <a:r>
              <a:rPr lang="ru-RU" dirty="0"/>
              <a:t> є </a:t>
            </a:r>
            <a:r>
              <a:rPr lang="ru-RU" dirty="0" err="1"/>
              <a:t>незначним</a:t>
            </a:r>
            <a:r>
              <a:rPr lang="ru-RU" dirty="0"/>
              <a:t>. </a:t>
            </a:r>
          </a:p>
        </p:txBody>
      </p:sp>
    </p:spTree>
    <p:extLst>
      <p:ext uri="{BB962C8B-B14F-4D97-AF65-F5344CB8AC3E}">
        <p14:creationId xmlns:p14="http://schemas.microsoft.com/office/powerpoint/2010/main" val="554923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Buy Hot to Go Reusable Heat Packs - Buy 4 Get 4 Free Online in Vietnam.  B016OA5YK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2583" y="2734492"/>
            <a:ext cx="4236500" cy="3679371"/>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523875" y="-1447800"/>
            <a:ext cx="11449050" cy="6556738"/>
          </a:xfrm>
        </p:spPr>
        <p:txBody>
          <a:bodyPr/>
          <a:lstStyle/>
          <a:p>
            <a:r>
              <a:rPr lang="ru-RU" b="1" i="1" dirty="0"/>
              <a:t>Не </a:t>
            </a:r>
            <a:r>
              <a:rPr lang="ru-RU" b="1" i="1" dirty="0" err="1"/>
              <a:t>використовуйте</a:t>
            </a:r>
            <a:r>
              <a:rPr lang="ru-RU" b="1" i="1" dirty="0"/>
              <a:t> </a:t>
            </a:r>
            <a:r>
              <a:rPr lang="ru-RU" b="1" i="1" dirty="0" err="1"/>
              <a:t>невеликі</a:t>
            </a:r>
            <a:r>
              <a:rPr lang="ru-RU" b="1" i="1" dirty="0"/>
              <a:t> </a:t>
            </a:r>
            <a:r>
              <a:rPr lang="ru-RU" b="1" i="1" dirty="0" err="1"/>
              <a:t>хімічні</a:t>
            </a:r>
            <a:r>
              <a:rPr lang="ru-RU" b="1" i="1" dirty="0"/>
              <a:t> </a:t>
            </a:r>
            <a:r>
              <a:rPr lang="ru-RU" b="1" i="1" dirty="0" err="1"/>
              <a:t>теплові</a:t>
            </a:r>
            <a:r>
              <a:rPr lang="ru-RU" b="1" i="1" dirty="0"/>
              <a:t> </a:t>
            </a:r>
            <a:r>
              <a:rPr lang="ru-RU" b="1" i="1" dirty="0" err="1"/>
              <a:t>пакети</a:t>
            </a:r>
            <a:r>
              <a:rPr lang="ru-RU" b="1" i="1" dirty="0"/>
              <a:t> для </a:t>
            </a:r>
            <a:r>
              <a:rPr lang="ru-RU" b="1" i="1" dirty="0" err="1"/>
              <a:t>зігрівання</a:t>
            </a:r>
            <a:r>
              <a:rPr lang="ru-RU" b="1" i="1" dirty="0"/>
              <a:t> </a:t>
            </a:r>
            <a:endParaRPr lang="ru-RU" dirty="0"/>
          </a:p>
          <a:p>
            <a:r>
              <a:rPr lang="ru-RU" dirty="0" err="1"/>
              <a:t>Невеликі</a:t>
            </a:r>
            <a:r>
              <a:rPr lang="ru-RU" dirty="0"/>
              <a:t> </a:t>
            </a:r>
            <a:r>
              <a:rPr lang="ru-RU" dirty="0" err="1"/>
              <a:t>хімічні</a:t>
            </a:r>
            <a:r>
              <a:rPr lang="ru-RU" dirty="0"/>
              <a:t> </a:t>
            </a:r>
            <a:r>
              <a:rPr lang="ru-RU" dirty="0" err="1"/>
              <a:t>теплові</a:t>
            </a:r>
            <a:r>
              <a:rPr lang="ru-RU" dirty="0"/>
              <a:t> </a:t>
            </a:r>
            <a:r>
              <a:rPr lang="ru-RU" dirty="0" err="1"/>
              <a:t>пакети</a:t>
            </a:r>
            <a:r>
              <a:rPr lang="ru-RU" dirty="0"/>
              <a:t> (</a:t>
            </a:r>
            <a:r>
              <a:rPr lang="ru-RU" dirty="0" err="1"/>
              <a:t>наприклад</a:t>
            </a:r>
            <a:r>
              <a:rPr lang="ru-RU" dirty="0"/>
              <a:t>, для </a:t>
            </a:r>
            <a:r>
              <a:rPr lang="ru-RU" dirty="0" err="1"/>
              <a:t>зігрівання</a:t>
            </a:r>
            <a:r>
              <a:rPr lang="ru-RU" dirty="0"/>
              <a:t> рук і </a:t>
            </a:r>
            <a:r>
              <a:rPr lang="ru-RU" dirty="0" err="1"/>
              <a:t>ніг</a:t>
            </a:r>
            <a:r>
              <a:rPr lang="ru-RU" dirty="0"/>
              <a:t>) не </a:t>
            </a:r>
            <a:r>
              <a:rPr lang="ru-RU" dirty="0" err="1"/>
              <a:t>забезпечують</a:t>
            </a:r>
            <a:r>
              <a:rPr lang="ru-RU" dirty="0"/>
              <a:t> </a:t>
            </a:r>
            <a:r>
              <a:rPr lang="ru-RU" dirty="0" err="1"/>
              <a:t>достатню</a:t>
            </a:r>
            <a:r>
              <a:rPr lang="ru-RU" dirty="0"/>
              <a:t> </a:t>
            </a:r>
            <a:r>
              <a:rPr lang="ru-RU" dirty="0" err="1"/>
              <a:t>кількість</a:t>
            </a:r>
            <a:r>
              <a:rPr lang="ru-RU" dirty="0"/>
              <a:t> тепла для </a:t>
            </a:r>
            <a:r>
              <a:rPr lang="ru-RU" dirty="0" err="1"/>
              <a:t>впливу</a:t>
            </a:r>
            <a:r>
              <a:rPr lang="ru-RU" dirty="0"/>
              <a:t> на температуру </a:t>
            </a:r>
            <a:r>
              <a:rPr lang="ru-RU" dirty="0" err="1"/>
              <a:t>тіла</a:t>
            </a:r>
            <a:r>
              <a:rPr lang="ru-RU" dirty="0"/>
              <a:t>. </a:t>
            </a:r>
            <a:r>
              <a:rPr lang="ru-RU" dirty="0" err="1"/>
              <a:t>Крім</a:t>
            </a:r>
            <a:r>
              <a:rPr lang="ru-RU" dirty="0"/>
              <a:t> того, </a:t>
            </a:r>
            <a:r>
              <a:rPr lang="ru-RU" dirty="0" err="1"/>
              <a:t>висока</a:t>
            </a:r>
            <a:r>
              <a:rPr lang="ru-RU" dirty="0"/>
              <a:t> </a:t>
            </a:r>
            <a:r>
              <a:rPr lang="ru-RU" dirty="0" err="1"/>
              <a:t>поверхнева</a:t>
            </a:r>
            <a:r>
              <a:rPr lang="ru-RU" dirty="0"/>
              <a:t> температура невеликих </a:t>
            </a:r>
            <a:r>
              <a:rPr lang="ru-RU" dirty="0" err="1"/>
              <a:t>хімічних</a:t>
            </a:r>
            <a:r>
              <a:rPr lang="ru-RU" dirty="0"/>
              <a:t> </a:t>
            </a:r>
            <a:r>
              <a:rPr lang="ru-RU" dirty="0" err="1"/>
              <a:t>пакетів</a:t>
            </a:r>
            <a:r>
              <a:rPr lang="ru-RU" dirty="0"/>
              <a:t> </a:t>
            </a:r>
            <a:r>
              <a:rPr lang="ru-RU" dirty="0" err="1"/>
              <a:t>створює</a:t>
            </a:r>
            <a:r>
              <a:rPr lang="ru-RU" dirty="0"/>
              <a:t> </a:t>
            </a:r>
            <a:r>
              <a:rPr lang="ru-RU" dirty="0" err="1"/>
              <a:t>ризик</a:t>
            </a:r>
            <a:r>
              <a:rPr lang="ru-RU" dirty="0"/>
              <a:t> </a:t>
            </a:r>
            <a:r>
              <a:rPr lang="ru-RU" dirty="0" err="1"/>
              <a:t>виникнення</a:t>
            </a:r>
            <a:r>
              <a:rPr lang="ru-RU" dirty="0"/>
              <a:t> </a:t>
            </a:r>
            <a:r>
              <a:rPr lang="ru-RU" dirty="0" err="1"/>
              <a:t>термічних</a:t>
            </a:r>
            <a:r>
              <a:rPr lang="ru-RU" dirty="0"/>
              <a:t> </a:t>
            </a:r>
            <a:r>
              <a:rPr lang="ru-RU" dirty="0" err="1"/>
              <a:t>опіків</a:t>
            </a:r>
            <a:r>
              <a:rPr lang="ru-RU" dirty="0"/>
              <a:t>. </a:t>
            </a:r>
          </a:p>
          <a:p>
            <a:r>
              <a:rPr lang="ru-RU" dirty="0" err="1"/>
              <a:t>Однак</a:t>
            </a:r>
            <a:r>
              <a:rPr lang="ru-RU" dirty="0"/>
              <a:t> </a:t>
            </a:r>
            <a:r>
              <a:rPr lang="ru-RU" dirty="0" err="1"/>
              <a:t>ці</a:t>
            </a:r>
            <a:r>
              <a:rPr lang="ru-RU" dirty="0"/>
              <a:t> </a:t>
            </a:r>
            <a:r>
              <a:rPr lang="ru-RU" dirty="0" err="1"/>
              <a:t>невеликі</a:t>
            </a:r>
            <a:r>
              <a:rPr lang="ru-RU" dirty="0"/>
              <a:t> </a:t>
            </a:r>
            <a:r>
              <a:rPr lang="ru-RU" dirty="0" err="1"/>
              <a:t>пакети</a:t>
            </a:r>
            <a:r>
              <a:rPr lang="ru-RU" dirty="0"/>
              <a:t> </a:t>
            </a:r>
            <a:r>
              <a:rPr lang="ru-RU" dirty="0" err="1"/>
              <a:t>хімічних</a:t>
            </a:r>
            <a:r>
              <a:rPr lang="ru-RU" dirty="0"/>
              <a:t> </a:t>
            </a:r>
            <a:r>
              <a:rPr lang="ru-RU" dirty="0" err="1"/>
              <a:t>речовин</a:t>
            </a:r>
            <a:r>
              <a:rPr lang="ru-RU" dirty="0"/>
              <a:t> </a:t>
            </a:r>
            <a:r>
              <a:rPr lang="ru-RU" dirty="0" err="1"/>
              <a:t>можуть</a:t>
            </a:r>
            <a:r>
              <a:rPr lang="ru-RU" dirty="0"/>
              <a:t> бути </a:t>
            </a:r>
            <a:r>
              <a:rPr lang="ru-RU" dirty="0" err="1"/>
              <a:t>використані</a:t>
            </a:r>
            <a:r>
              <a:rPr lang="ru-RU" dirty="0"/>
              <a:t> для </a:t>
            </a:r>
            <a:r>
              <a:rPr lang="ru-RU" dirty="0" err="1"/>
              <a:t>запобігання</a:t>
            </a:r>
            <a:r>
              <a:rPr lang="ru-RU" dirty="0"/>
              <a:t> </a:t>
            </a:r>
            <a:r>
              <a:rPr lang="ru-RU" dirty="0" err="1"/>
              <a:t>локальних</a:t>
            </a:r>
            <a:r>
              <a:rPr lang="ru-RU" dirty="0"/>
              <a:t> травм рук та </a:t>
            </a:r>
            <a:r>
              <a:rPr lang="ru-RU" dirty="0" err="1"/>
              <a:t>ніг</a:t>
            </a:r>
            <a:r>
              <a:rPr lang="ru-RU" dirty="0"/>
              <a:t> </a:t>
            </a:r>
            <a:r>
              <a:rPr lang="ru-RU" dirty="0" err="1"/>
              <a:t>під</a:t>
            </a:r>
            <a:r>
              <a:rPr lang="ru-RU" dirty="0"/>
              <a:t> час </a:t>
            </a:r>
            <a:r>
              <a:rPr lang="ru-RU" dirty="0" err="1"/>
              <a:t>лікування</a:t>
            </a:r>
            <a:r>
              <a:rPr lang="ru-RU" dirty="0"/>
              <a:t> та </a:t>
            </a:r>
            <a:r>
              <a:rPr lang="ru-RU" dirty="0" err="1"/>
              <a:t>транспортування</a:t>
            </a:r>
            <a:r>
              <a:rPr lang="ru-RU" dirty="0"/>
              <a:t>.</a:t>
            </a:r>
          </a:p>
        </p:txBody>
      </p:sp>
    </p:spTree>
    <p:extLst>
      <p:ext uri="{BB962C8B-B14F-4D97-AF65-F5344CB8AC3E}">
        <p14:creationId xmlns:p14="http://schemas.microsoft.com/office/powerpoint/2010/main" val="1398367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612366" y="1079863"/>
            <a:ext cx="4660673" cy="4506685"/>
          </a:xfrm>
        </p:spPr>
        <p:txBody>
          <a:bodyPr>
            <a:normAutofit lnSpcReduction="10000"/>
          </a:bodyPr>
          <a:lstStyle/>
          <a:p>
            <a:r>
              <a:rPr lang="ru-RU" b="1" i="1" dirty="0"/>
              <a:t>Не </a:t>
            </a:r>
            <a:r>
              <a:rPr lang="ru-RU" b="1" i="1" dirty="0" err="1"/>
              <a:t>використовуйте</a:t>
            </a:r>
            <a:r>
              <a:rPr lang="ru-RU" b="1" i="1" dirty="0"/>
              <a:t> </a:t>
            </a:r>
            <a:r>
              <a:rPr lang="ru-RU" b="1" i="1" dirty="0" err="1"/>
              <a:t>теплий</a:t>
            </a:r>
            <a:r>
              <a:rPr lang="ru-RU" b="1" i="1" dirty="0"/>
              <a:t> душ </a:t>
            </a:r>
            <a:r>
              <a:rPr lang="ru-RU" b="1" i="1" dirty="0" err="1"/>
              <a:t>або</a:t>
            </a:r>
            <a:r>
              <a:rPr lang="ru-RU" b="1" i="1" dirty="0"/>
              <a:t> ванну для </a:t>
            </a:r>
            <a:r>
              <a:rPr lang="ru-RU" b="1" i="1" dirty="0" err="1"/>
              <a:t>зігрівання</a:t>
            </a:r>
            <a:r>
              <a:rPr lang="ru-RU" b="1" i="1" dirty="0"/>
              <a:t> </a:t>
            </a:r>
            <a:endParaRPr lang="ru-RU" dirty="0"/>
          </a:p>
          <a:p>
            <a:r>
              <a:rPr lang="ru-RU" dirty="0" err="1"/>
              <a:t>Теплий</a:t>
            </a:r>
            <a:r>
              <a:rPr lang="ru-RU" dirty="0"/>
              <a:t> душ </a:t>
            </a:r>
            <a:r>
              <a:rPr lang="ru-RU" dirty="0" err="1"/>
              <a:t>або</a:t>
            </a:r>
            <a:r>
              <a:rPr lang="ru-RU" dirty="0"/>
              <a:t> ванна </a:t>
            </a:r>
            <a:r>
              <a:rPr lang="ru-RU" dirty="0" err="1"/>
              <a:t>помітно</a:t>
            </a:r>
            <a:r>
              <a:rPr lang="ru-RU" dirty="0"/>
              <a:t> </a:t>
            </a:r>
            <a:r>
              <a:rPr lang="ru-RU" dirty="0" err="1"/>
              <a:t>збільшує</a:t>
            </a:r>
            <a:r>
              <a:rPr lang="ru-RU" dirty="0"/>
              <a:t> </a:t>
            </a:r>
            <a:r>
              <a:rPr lang="ru-RU" dirty="0" err="1"/>
              <a:t>периферичний</a:t>
            </a:r>
            <a:r>
              <a:rPr lang="ru-RU" dirty="0"/>
              <a:t> </a:t>
            </a:r>
            <a:r>
              <a:rPr lang="ru-RU" dirty="0" err="1"/>
              <a:t>кровотік</a:t>
            </a:r>
            <a:r>
              <a:rPr lang="ru-RU" dirty="0"/>
              <a:t>, </a:t>
            </a:r>
            <a:r>
              <a:rPr lang="ru-RU" dirty="0" err="1"/>
              <a:t>збільшуючи</a:t>
            </a:r>
            <a:r>
              <a:rPr lang="ru-RU" dirty="0"/>
              <a:t> подачу </a:t>
            </a:r>
            <a:r>
              <a:rPr lang="ru-RU" dirty="0" err="1"/>
              <a:t>крові</a:t>
            </a:r>
            <a:r>
              <a:rPr lang="ru-RU" dirty="0"/>
              <a:t> і </a:t>
            </a:r>
            <a:r>
              <a:rPr lang="ru-RU" dirty="0" err="1"/>
              <a:t>потенційно</a:t>
            </a:r>
            <a:r>
              <a:rPr lang="ru-RU" dirty="0"/>
              <a:t> </a:t>
            </a:r>
            <a:r>
              <a:rPr lang="ru-RU" dirty="0" err="1"/>
              <a:t>спричиняючи</a:t>
            </a:r>
            <a:r>
              <a:rPr lang="ru-RU" dirty="0"/>
              <a:t> </a:t>
            </a:r>
            <a:r>
              <a:rPr lang="ru-RU" dirty="0" err="1"/>
              <a:t>гіпотонію</a:t>
            </a:r>
            <a:r>
              <a:rPr lang="ru-RU" dirty="0"/>
              <a:t>. </a:t>
            </a:r>
            <a:r>
              <a:rPr lang="ru-RU" dirty="0" err="1"/>
              <a:t>Використання</a:t>
            </a:r>
            <a:r>
              <a:rPr lang="ru-RU" dirty="0"/>
              <a:t> теплого душу </a:t>
            </a:r>
            <a:r>
              <a:rPr lang="ru-RU" dirty="0" err="1"/>
              <a:t>або</a:t>
            </a:r>
            <a:r>
              <a:rPr lang="ru-RU" dirty="0"/>
              <a:t> </a:t>
            </a:r>
            <a:r>
              <a:rPr lang="ru-RU" dirty="0" err="1"/>
              <a:t>ванни</a:t>
            </a:r>
            <a:r>
              <a:rPr lang="ru-RU" dirty="0"/>
              <a:t>, </a:t>
            </a:r>
            <a:r>
              <a:rPr lang="ru-RU" dirty="0" err="1"/>
              <a:t>навіть</a:t>
            </a:r>
            <a:r>
              <a:rPr lang="ru-RU" dirty="0"/>
              <a:t> у </a:t>
            </a:r>
            <a:r>
              <a:rPr lang="ru-RU" dirty="0" err="1"/>
              <a:t>пацієнта</a:t>
            </a:r>
            <a:r>
              <a:rPr lang="ru-RU" dirty="0"/>
              <a:t> з легким </a:t>
            </a:r>
            <a:r>
              <a:rPr lang="ru-RU" dirty="0" err="1"/>
              <a:t>переохолодженням</a:t>
            </a:r>
            <a:r>
              <a:rPr lang="ru-RU" dirty="0"/>
              <a:t>, </a:t>
            </a:r>
            <a:r>
              <a:rPr lang="ru-RU" dirty="0" err="1"/>
              <a:t>може</a:t>
            </a:r>
            <a:r>
              <a:rPr lang="ru-RU" dirty="0"/>
              <a:t> </a:t>
            </a:r>
            <a:r>
              <a:rPr lang="ru-RU" dirty="0" err="1"/>
              <a:t>спричинити</a:t>
            </a:r>
            <a:r>
              <a:rPr lang="ru-RU" dirty="0"/>
              <a:t> </a:t>
            </a:r>
            <a:r>
              <a:rPr lang="ru-RU" dirty="0" err="1"/>
              <a:t>серцево-судинний</a:t>
            </a:r>
            <a:r>
              <a:rPr lang="ru-RU" dirty="0"/>
              <a:t> </a:t>
            </a:r>
            <a:r>
              <a:rPr lang="ru-RU" dirty="0" err="1"/>
              <a:t>колапс</a:t>
            </a:r>
            <a:r>
              <a:rPr lang="ru-RU" dirty="0"/>
              <a:t>. </a:t>
            </a:r>
            <a:r>
              <a:rPr lang="ru-RU" dirty="0" err="1"/>
              <a:t>Цей</a:t>
            </a:r>
            <a:r>
              <a:rPr lang="ru-RU" dirty="0"/>
              <a:t> метод </a:t>
            </a:r>
            <a:r>
              <a:rPr lang="ru-RU" dirty="0" err="1"/>
              <a:t>зігрівання</a:t>
            </a:r>
            <a:r>
              <a:rPr lang="ru-RU" dirty="0"/>
              <a:t> </a:t>
            </a:r>
            <a:r>
              <a:rPr lang="ru-RU" dirty="0" err="1"/>
              <a:t>може</a:t>
            </a:r>
            <a:r>
              <a:rPr lang="ru-RU" dirty="0"/>
              <a:t> бути </a:t>
            </a:r>
            <a:r>
              <a:rPr lang="ru-RU" dirty="0" err="1"/>
              <a:t>розглянутий</a:t>
            </a:r>
            <a:r>
              <a:rPr lang="ru-RU" dirty="0"/>
              <a:t> для </a:t>
            </a:r>
            <a:r>
              <a:rPr lang="ru-RU" dirty="0" err="1"/>
              <a:t>пацієнтів</a:t>
            </a:r>
            <a:r>
              <a:rPr lang="ru-RU" dirty="0"/>
              <a:t>, </a:t>
            </a:r>
            <a:r>
              <a:rPr lang="ru-RU" dirty="0" err="1"/>
              <a:t>які</a:t>
            </a:r>
            <a:r>
              <a:rPr lang="ru-RU" dirty="0"/>
              <a:t> перенесли </a:t>
            </a:r>
            <a:r>
              <a:rPr lang="ru-RU" dirty="0" err="1"/>
              <a:t>холодовий</a:t>
            </a:r>
            <a:r>
              <a:rPr lang="ru-RU" dirty="0"/>
              <a:t> </a:t>
            </a:r>
            <a:r>
              <a:rPr lang="ru-RU" dirty="0" err="1"/>
              <a:t>стрес</a:t>
            </a:r>
            <a:r>
              <a:rPr lang="ru-RU" dirty="0"/>
              <a:t> </a:t>
            </a:r>
            <a:r>
              <a:rPr lang="ru-RU" dirty="0" err="1"/>
              <a:t>або</a:t>
            </a:r>
            <a:r>
              <a:rPr lang="ru-RU" dirty="0"/>
              <a:t> </a:t>
            </a:r>
            <a:r>
              <a:rPr lang="ru-RU" dirty="0" err="1"/>
              <a:t>після</a:t>
            </a:r>
            <a:r>
              <a:rPr lang="ru-RU" dirty="0"/>
              <a:t> початкового </a:t>
            </a:r>
            <a:r>
              <a:rPr lang="ru-RU" dirty="0" err="1"/>
              <a:t>періоду</a:t>
            </a:r>
            <a:r>
              <a:rPr lang="ru-RU" dirty="0"/>
              <a:t> </a:t>
            </a:r>
            <a:r>
              <a:rPr lang="ru-RU" dirty="0" err="1"/>
              <a:t>зігрівання</a:t>
            </a:r>
            <a:r>
              <a:rPr lang="ru-RU" dirty="0"/>
              <a:t> для тих, у кого легка </a:t>
            </a:r>
            <a:r>
              <a:rPr lang="ru-RU" dirty="0" err="1"/>
              <a:t>гіпотермія</a:t>
            </a:r>
            <a:r>
              <a:rPr lang="ru-RU" dirty="0"/>
              <a:t>. </a:t>
            </a:r>
          </a:p>
        </p:txBody>
      </p:sp>
      <p:pic>
        <p:nvPicPr>
          <p:cNvPr id="10242" name="Picture 2" descr="Кому противопоказан горячий душ"/>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1314" y="1959429"/>
            <a:ext cx="5600698" cy="3200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419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1034869" y="1136064"/>
            <a:ext cx="10467702" cy="4585871"/>
          </a:xfrm>
          <a:prstGeom prst="rect">
            <a:avLst/>
          </a:prstGeom>
        </p:spPr>
        <p:txBody>
          <a:bodyPr wrap="square">
            <a:spAutoFit/>
          </a:bodyPr>
          <a:lstStyle/>
          <a:p>
            <a:r>
              <a:rPr lang="ru-RU" sz="2000" b="1" i="1" dirty="0" err="1">
                <a:solidFill>
                  <a:srgbClr val="000000"/>
                </a:solidFill>
                <a:latin typeface="Century Gothic" panose="020B0502020202020204" pitchFamily="34" charset="0"/>
              </a:rPr>
              <a:t>Рішення</a:t>
            </a:r>
            <a:r>
              <a:rPr lang="ru-RU" sz="2000" b="1" i="1" dirty="0">
                <a:solidFill>
                  <a:srgbClr val="000000"/>
                </a:solidFill>
                <a:latin typeface="Century Gothic" panose="020B0502020202020204" pitchFamily="34" charset="0"/>
              </a:rPr>
              <a:t> про </a:t>
            </a:r>
            <a:r>
              <a:rPr lang="ru-RU" sz="2000" b="1" i="1" dirty="0" err="1">
                <a:solidFill>
                  <a:srgbClr val="000000"/>
                </a:solidFill>
                <a:latin typeface="Century Gothic" panose="020B0502020202020204" pitchFamily="34" charset="0"/>
              </a:rPr>
              <a:t>реанімацію</a:t>
            </a:r>
            <a:r>
              <a:rPr lang="ru-RU" sz="2000" b="1" i="1" dirty="0">
                <a:solidFill>
                  <a:srgbClr val="000000"/>
                </a:solidFill>
                <a:latin typeface="Century Gothic" panose="020B0502020202020204" pitchFamily="34" charset="0"/>
              </a:rPr>
              <a:t> </a:t>
            </a:r>
            <a:r>
              <a:rPr lang="ru-RU" sz="2000" b="1" i="1" dirty="0" err="1">
                <a:solidFill>
                  <a:srgbClr val="000000"/>
                </a:solidFill>
                <a:latin typeface="Century Gothic" panose="020B0502020202020204" pitchFamily="34" charset="0"/>
              </a:rPr>
              <a:t>пацієнтів</a:t>
            </a:r>
            <a:r>
              <a:rPr lang="ru-RU" sz="2000" b="1" i="1" dirty="0">
                <a:solidFill>
                  <a:srgbClr val="000000"/>
                </a:solidFill>
                <a:latin typeface="Century Gothic" panose="020B0502020202020204" pitchFamily="34" charset="0"/>
              </a:rPr>
              <a:t> з </a:t>
            </a:r>
            <a:r>
              <a:rPr lang="ru-RU" sz="2000" b="1" i="1" dirty="0" err="1">
                <a:solidFill>
                  <a:srgbClr val="000000"/>
                </a:solidFill>
                <a:latin typeface="Century Gothic" panose="020B0502020202020204" pitchFamily="34" charset="0"/>
              </a:rPr>
              <a:t>гіпотермією</a:t>
            </a:r>
            <a:r>
              <a:rPr lang="ru-RU" sz="2000" b="1" i="1" dirty="0">
                <a:solidFill>
                  <a:srgbClr val="000000"/>
                </a:solidFill>
                <a:latin typeface="Century Gothic" panose="020B0502020202020204" pitchFamily="34" charset="0"/>
              </a:rPr>
              <a:t> без </a:t>
            </a:r>
            <a:r>
              <a:rPr lang="ru-RU" sz="2000" b="1" i="1" dirty="0" err="1">
                <a:solidFill>
                  <a:srgbClr val="000000"/>
                </a:solidFill>
                <a:latin typeface="Century Gothic" panose="020B0502020202020204" pitchFamily="34" charset="0"/>
              </a:rPr>
              <a:t>ознак</a:t>
            </a:r>
            <a:r>
              <a:rPr lang="ru-RU" sz="2000" b="1" i="1" dirty="0">
                <a:solidFill>
                  <a:srgbClr val="000000"/>
                </a:solidFill>
                <a:latin typeface="Century Gothic" panose="020B0502020202020204" pitchFamily="34" charset="0"/>
              </a:rPr>
              <a:t> </a:t>
            </a:r>
            <a:r>
              <a:rPr lang="ru-RU" sz="2000" b="1" i="1" dirty="0" err="1">
                <a:solidFill>
                  <a:srgbClr val="000000"/>
                </a:solidFill>
                <a:latin typeface="Century Gothic" panose="020B0502020202020204" pitchFamily="34" charset="0"/>
              </a:rPr>
              <a:t>життя</a:t>
            </a:r>
            <a:r>
              <a:rPr lang="ru-RU" sz="2000" b="1" i="1" dirty="0">
                <a:solidFill>
                  <a:srgbClr val="000000"/>
                </a:solidFill>
                <a:latin typeface="Century Gothic" panose="020B0502020202020204" pitchFamily="34" charset="0"/>
              </a:rPr>
              <a:t> </a:t>
            </a:r>
            <a:endParaRPr lang="ru-RU" sz="2000" dirty="0">
              <a:solidFill>
                <a:srgbClr val="000000"/>
              </a:solidFill>
              <a:latin typeface="Century Gothic" panose="020B0502020202020204" pitchFamily="34" charset="0"/>
            </a:endParaRPr>
          </a:p>
          <a:p>
            <a:r>
              <a:rPr lang="ru-RU" dirty="0" err="1">
                <a:solidFill>
                  <a:srgbClr val="000000"/>
                </a:solidFill>
                <a:latin typeface="Century Gothic" panose="020B0502020202020204" pitchFamily="34" charset="0"/>
              </a:rPr>
              <a:t>Пацієнти</a:t>
            </a:r>
            <a:r>
              <a:rPr lang="ru-RU" dirty="0">
                <a:solidFill>
                  <a:srgbClr val="000000"/>
                </a:solidFill>
                <a:latin typeface="Century Gothic" panose="020B0502020202020204" pitchFamily="34" charset="0"/>
              </a:rPr>
              <a:t> з </a:t>
            </a:r>
            <a:r>
              <a:rPr lang="ru-RU" dirty="0" err="1">
                <a:solidFill>
                  <a:srgbClr val="000000"/>
                </a:solidFill>
                <a:latin typeface="Century Gothic" panose="020B0502020202020204" pitchFamily="34" charset="0"/>
              </a:rPr>
              <a:t>гіпотермією</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виживають</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збереженням</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нормальної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неврологічної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функції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навіть</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після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зупинки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серця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Багато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ознак</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смерті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такі</a:t>
            </a:r>
            <a:r>
              <a:rPr lang="ru-RU" dirty="0">
                <a:solidFill>
                  <a:srgbClr val="000000"/>
                </a:solidFill>
                <a:latin typeface="Century Gothic" panose="020B0502020202020204" pitchFamily="34" charset="0"/>
              </a:rPr>
              <a:t> як </a:t>
            </a:r>
            <a:r>
              <a:rPr lang="ru-RU" dirty="0" err="1">
                <a:solidFill>
                  <a:srgbClr val="000000"/>
                </a:solidFill>
                <a:latin typeface="Century Gothic" panose="020B0502020202020204" pitchFamily="34" charset="0"/>
              </a:rPr>
              <a:t>нерухомі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розширені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зіниці</a:t>
            </a:r>
            <a:r>
              <a:rPr lang="ru-RU" dirty="0">
                <a:solidFill>
                  <a:srgbClr val="000000"/>
                </a:solidFill>
                <a:latin typeface="Century Gothic" panose="020B0502020202020204" pitchFamily="34" charset="0"/>
              </a:rPr>
              <a:t> та </a:t>
            </a:r>
            <a:r>
              <a:rPr lang="ru-RU" dirty="0" err="1">
                <a:solidFill>
                  <a:srgbClr val="000000"/>
                </a:solidFill>
                <a:latin typeface="Century Gothic" panose="020B0502020202020204" pitchFamily="34" charset="0"/>
              </a:rPr>
              <a:t>очевидне</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заклякання</a:t>
            </a:r>
            <a:r>
              <a:rPr lang="ru-RU" dirty="0">
                <a:solidFill>
                  <a:srgbClr val="000000"/>
                </a:solidFill>
                <a:latin typeface="Century Gothic" panose="020B0502020202020204" pitchFamily="34" charset="0"/>
              </a:rPr>
              <a:t>, є </a:t>
            </a:r>
            <a:r>
              <a:rPr lang="ru-RU" dirty="0" err="1">
                <a:solidFill>
                  <a:srgbClr val="000000"/>
                </a:solidFill>
                <a:latin typeface="Century Gothic" panose="020B0502020202020204" pitchFamily="34" charset="0"/>
              </a:rPr>
              <a:t>недостовірними</a:t>
            </a:r>
            <a:r>
              <a:rPr lang="ru-RU" dirty="0">
                <a:solidFill>
                  <a:srgbClr val="000000"/>
                </a:solidFill>
                <a:latin typeface="Century Gothic" panose="020B0502020202020204" pitchFamily="34" charset="0"/>
              </a:rPr>
              <a:t> у </a:t>
            </a:r>
            <a:r>
              <a:rPr lang="ru-RU" dirty="0" err="1">
                <a:solidFill>
                  <a:srgbClr val="000000"/>
                </a:solidFill>
                <a:latin typeface="Century Gothic" panose="020B0502020202020204" pitchFamily="34" charset="0"/>
              </a:rPr>
              <a:t>пацієнтів</a:t>
            </a:r>
            <a:r>
              <a:rPr lang="ru-RU" dirty="0">
                <a:solidFill>
                  <a:srgbClr val="000000"/>
                </a:solidFill>
                <a:latin typeface="Century Gothic" panose="020B0502020202020204" pitchFamily="34" charset="0"/>
              </a:rPr>
              <a:t> з </a:t>
            </a:r>
            <a:r>
              <a:rPr lang="ru-RU" dirty="0" err="1">
                <a:solidFill>
                  <a:srgbClr val="000000"/>
                </a:solidFill>
                <a:latin typeface="Century Gothic" panose="020B0502020202020204" pitchFamily="34" charset="0"/>
              </a:rPr>
              <a:t>гіпотермією</a:t>
            </a:r>
            <a:r>
              <a:rPr lang="ru-RU" dirty="0">
                <a:solidFill>
                  <a:srgbClr val="000000"/>
                </a:solidFill>
                <a:latin typeface="Century Gothic" panose="020B0502020202020204" pitchFamily="34" charset="0"/>
              </a:rPr>
              <a:t>. </a:t>
            </a:r>
          </a:p>
          <a:p>
            <a:r>
              <a:rPr lang="ru-RU" dirty="0" err="1">
                <a:solidFill>
                  <a:srgbClr val="000000"/>
                </a:solidFill>
                <a:latin typeface="Century Gothic" panose="020B0502020202020204" pitchFamily="34" charset="0"/>
              </a:rPr>
              <a:t>Фіксовані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розширені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зіниці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очевидне</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заклякання</a:t>
            </a:r>
            <a:r>
              <a:rPr lang="ru-RU" dirty="0">
                <a:solidFill>
                  <a:srgbClr val="000000"/>
                </a:solidFill>
                <a:latin typeface="Century Gothic" panose="020B0502020202020204" pitchFamily="34" charset="0"/>
              </a:rPr>
              <a:t> і </a:t>
            </a:r>
            <a:r>
              <a:rPr lang="ru-RU" dirty="0" err="1">
                <a:solidFill>
                  <a:srgbClr val="000000"/>
                </a:solidFill>
                <a:latin typeface="Century Gothic" panose="020B0502020202020204" pitchFamily="34" charset="0"/>
              </a:rPr>
              <a:t>ціаноз</a:t>
            </a:r>
            <a:r>
              <a:rPr lang="ru-RU" dirty="0">
                <a:solidFill>
                  <a:srgbClr val="000000"/>
                </a:solidFill>
                <a:latin typeface="Century Gothic" panose="020B0502020202020204" pitchFamily="34" charset="0"/>
              </a:rPr>
              <a:t> не </a:t>
            </a:r>
            <a:r>
              <a:rPr lang="ru-RU" dirty="0" err="1">
                <a:solidFill>
                  <a:srgbClr val="000000"/>
                </a:solidFill>
                <a:latin typeface="Century Gothic" panose="020B0502020202020204" pitchFamily="34" charset="0"/>
              </a:rPr>
              <a:t>вважаються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протипоказаннями</a:t>
            </a:r>
            <a:r>
              <a:rPr lang="ru-RU" dirty="0">
                <a:solidFill>
                  <a:srgbClr val="000000"/>
                </a:solidFill>
                <a:latin typeface="Century Gothic" panose="020B0502020202020204" pitchFamily="34" charset="0"/>
              </a:rPr>
              <a:t> до </a:t>
            </a:r>
            <a:r>
              <a:rPr lang="ru-RU" dirty="0" err="1">
                <a:solidFill>
                  <a:srgbClr val="000000"/>
                </a:solidFill>
                <a:latin typeface="Century Gothic" panose="020B0502020202020204" pitchFamily="34" charset="0"/>
              </a:rPr>
              <a:t>реанімації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пацієнта</a:t>
            </a:r>
            <a:r>
              <a:rPr lang="ru-RU" dirty="0">
                <a:solidFill>
                  <a:srgbClr val="000000"/>
                </a:solidFill>
                <a:latin typeface="Century Gothic" panose="020B0502020202020204" pitchFamily="34" charset="0"/>
              </a:rPr>
              <a:t> з </a:t>
            </a:r>
            <a:r>
              <a:rPr lang="ru-RU" dirty="0" err="1">
                <a:solidFill>
                  <a:srgbClr val="000000"/>
                </a:solidFill>
                <a:latin typeface="Century Gothic" panose="020B0502020202020204" pitchFamily="34" charset="0"/>
              </a:rPr>
              <a:t>важкою</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гіпотермією</a:t>
            </a:r>
            <a:r>
              <a:rPr lang="ru-RU" dirty="0">
                <a:solidFill>
                  <a:srgbClr val="000000"/>
                </a:solidFill>
                <a:latin typeface="Century Gothic" panose="020B0502020202020204" pitchFamily="34" charset="0"/>
              </a:rPr>
              <a:t> (при </a:t>
            </a:r>
            <a:r>
              <a:rPr lang="ru-RU" dirty="0" err="1">
                <a:solidFill>
                  <a:srgbClr val="000000"/>
                </a:solidFill>
                <a:latin typeface="Century Gothic" panose="020B0502020202020204" pitchFamily="34" charset="0"/>
              </a:rPr>
              <a:t>нерухомих</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розширених</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зіницях</a:t>
            </a:r>
            <a:r>
              <a:rPr lang="ru-RU" dirty="0">
                <a:solidFill>
                  <a:srgbClr val="000000"/>
                </a:solidFill>
                <a:latin typeface="Century Gothic" panose="020B0502020202020204" pitchFamily="34" charset="0"/>
              </a:rPr>
              <a:t> та </a:t>
            </a:r>
            <a:r>
              <a:rPr lang="ru-RU" dirty="0" err="1">
                <a:solidFill>
                  <a:srgbClr val="000000"/>
                </a:solidFill>
                <a:latin typeface="Century Gothic" panose="020B0502020202020204" pitchFamily="34" charset="0"/>
              </a:rPr>
              <a:t>очевидній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ригідності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мязів</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Лікарі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повинні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намагатися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виконати</a:t>
            </a:r>
            <a:r>
              <a:rPr lang="ru-RU" dirty="0">
                <a:solidFill>
                  <a:srgbClr val="000000"/>
                </a:solidFill>
                <a:latin typeface="Century Gothic" panose="020B0502020202020204" pitchFamily="34" charset="0"/>
              </a:rPr>
              <a:t> СЛР та </a:t>
            </a:r>
            <a:r>
              <a:rPr lang="ru-RU" dirty="0" err="1">
                <a:solidFill>
                  <a:srgbClr val="000000"/>
                </a:solidFill>
                <a:latin typeface="Century Gothic" panose="020B0502020202020204" pitchFamily="34" charset="0"/>
              </a:rPr>
              <a:t>реанімацію</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якщо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немає</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протипоказань</a:t>
            </a:r>
            <a:r>
              <a:rPr lang="ru-RU" dirty="0">
                <a:solidFill>
                  <a:srgbClr val="000000"/>
                </a:solidFill>
                <a:latin typeface="Century Gothic" panose="020B0502020202020204" pitchFamily="34" charset="0"/>
              </a:rPr>
              <a:t>.</a:t>
            </a:r>
          </a:p>
          <a:p>
            <a:endParaRPr lang="ru-RU" dirty="0">
              <a:solidFill>
                <a:srgbClr val="000000"/>
              </a:solidFill>
              <a:latin typeface="Century Gothic" panose="020B0502020202020204" pitchFamily="34" charset="0"/>
            </a:endParaRPr>
          </a:p>
          <a:p>
            <a:r>
              <a:rPr lang="ru-RU" sz="2000" b="1" i="1" dirty="0" err="1">
                <a:solidFill>
                  <a:srgbClr val="000000"/>
                </a:solidFill>
                <a:latin typeface="Century Gothic" panose="020B0502020202020204" pitchFamily="34" charset="0"/>
              </a:rPr>
              <a:t>Протипоказання</a:t>
            </a:r>
            <a:r>
              <a:rPr lang="ru-RU" sz="2000" b="1" i="1" dirty="0">
                <a:solidFill>
                  <a:srgbClr val="000000"/>
                </a:solidFill>
                <a:latin typeface="Century Gothic" panose="020B0502020202020204" pitchFamily="34" charset="0"/>
              </a:rPr>
              <a:t> до </a:t>
            </a:r>
            <a:r>
              <a:rPr lang="ru-RU" sz="2000" b="1" i="1" dirty="0" err="1">
                <a:solidFill>
                  <a:srgbClr val="000000"/>
                </a:solidFill>
                <a:latin typeface="Century Gothic" panose="020B0502020202020204" pitchFamily="34" charset="0"/>
              </a:rPr>
              <a:t>реанімації</a:t>
            </a:r>
            <a:r>
              <a:rPr lang="ru-RU" sz="2000" b="1" i="1" dirty="0">
                <a:solidFill>
                  <a:srgbClr val="000000"/>
                </a:solidFill>
                <a:latin typeface="Century Gothic" panose="020B0502020202020204" pitchFamily="34" charset="0"/>
              </a:rPr>
              <a:t> </a:t>
            </a:r>
            <a:r>
              <a:rPr lang="ru-RU" sz="2000" b="1" i="1" dirty="0" err="1">
                <a:solidFill>
                  <a:srgbClr val="000000"/>
                </a:solidFill>
                <a:latin typeface="Century Gothic" panose="020B0502020202020204" pitchFamily="34" charset="0"/>
              </a:rPr>
              <a:t>хворих</a:t>
            </a:r>
            <a:r>
              <a:rPr lang="ru-RU" sz="2000" b="1" i="1" dirty="0">
                <a:solidFill>
                  <a:srgbClr val="000000"/>
                </a:solidFill>
                <a:latin typeface="Century Gothic" panose="020B0502020202020204" pitchFamily="34" charset="0"/>
              </a:rPr>
              <a:t> з </a:t>
            </a:r>
            <a:r>
              <a:rPr lang="ru-RU" sz="2000" b="1" i="1" dirty="0" err="1">
                <a:solidFill>
                  <a:srgbClr val="000000"/>
                </a:solidFill>
                <a:latin typeface="Century Gothic" panose="020B0502020202020204" pitchFamily="34" charset="0"/>
              </a:rPr>
              <a:t>гіпотермією</a:t>
            </a:r>
            <a:r>
              <a:rPr lang="ru-RU" sz="2000" b="1" i="1" dirty="0">
                <a:solidFill>
                  <a:srgbClr val="000000"/>
                </a:solidFill>
                <a:latin typeface="Century Gothic" panose="020B0502020202020204" pitchFamily="34" charset="0"/>
              </a:rPr>
              <a:t> </a:t>
            </a:r>
            <a:endParaRPr lang="ru-RU" sz="2000" dirty="0">
              <a:solidFill>
                <a:srgbClr val="000000"/>
              </a:solidFill>
              <a:latin typeface="Century Gothic" panose="020B0502020202020204" pitchFamily="34" charset="0"/>
            </a:endParaRPr>
          </a:p>
          <a:p>
            <a:r>
              <a:rPr lang="ru-RU" dirty="0" err="1">
                <a:solidFill>
                  <a:srgbClr val="000000"/>
                </a:solidFill>
                <a:latin typeface="Century Gothic" panose="020B0502020202020204" pitchFamily="34" charset="0"/>
              </a:rPr>
              <a:t>Загальні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протипоказання</a:t>
            </a:r>
            <a:r>
              <a:rPr lang="ru-RU" dirty="0">
                <a:solidFill>
                  <a:srgbClr val="000000"/>
                </a:solidFill>
                <a:latin typeface="Century Gothic" panose="020B0502020202020204" pitchFamily="34" charset="0"/>
              </a:rPr>
              <a:t> до </a:t>
            </a:r>
            <a:r>
              <a:rPr lang="ru-RU" dirty="0" err="1">
                <a:solidFill>
                  <a:srgbClr val="000000"/>
                </a:solidFill>
                <a:latin typeface="Century Gothic" panose="020B0502020202020204" pitchFamily="34" charset="0"/>
              </a:rPr>
              <a:t>спроб</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реанімації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включають</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очевидні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смертельні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ушкодження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такі</a:t>
            </a:r>
            <a:r>
              <a:rPr lang="ru-RU" dirty="0">
                <a:solidFill>
                  <a:srgbClr val="000000"/>
                </a:solidFill>
                <a:latin typeface="Century Gothic" panose="020B0502020202020204" pitchFamily="34" charset="0"/>
              </a:rPr>
              <a:t> як </a:t>
            </a:r>
            <a:r>
              <a:rPr lang="ru-RU" dirty="0" err="1">
                <a:solidFill>
                  <a:srgbClr val="000000"/>
                </a:solidFill>
                <a:latin typeface="Century Gothic" panose="020B0502020202020204" pitchFamily="34" charset="0"/>
              </a:rPr>
              <a:t>декапітація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відкрита</a:t>
            </a:r>
            <a:r>
              <a:rPr lang="ru-RU" dirty="0">
                <a:solidFill>
                  <a:srgbClr val="000000"/>
                </a:solidFill>
                <a:latin typeface="Century Gothic" panose="020B0502020202020204" pitchFamily="34" charset="0"/>
              </a:rPr>
              <a:t> травма </a:t>
            </a:r>
            <a:r>
              <a:rPr lang="ru-RU" dirty="0" err="1">
                <a:solidFill>
                  <a:srgbClr val="000000"/>
                </a:solidFill>
                <a:latin typeface="Century Gothic" panose="020B0502020202020204" pitchFamily="34" charset="0"/>
              </a:rPr>
              <a:t>голови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жорстка</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стінка</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грудної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клітки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настільки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жорстка</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що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компресії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неможливі</a:t>
            </a:r>
            <a:r>
              <a:rPr lang="ru-RU" dirty="0">
                <a:solidFill>
                  <a:srgbClr val="000000"/>
                </a:solidFill>
                <a:latin typeface="Century Gothic" panose="020B0502020202020204" pitchFamily="34" charset="0"/>
              </a:rPr>
              <a:t>. </a:t>
            </a:r>
          </a:p>
          <a:p>
            <a:endParaRPr lang="ru-RU" dirty="0">
              <a:solidFill>
                <a:srgbClr val="000000"/>
              </a:solidFill>
              <a:latin typeface="Century Gothic" panose="020B0502020202020204" pitchFamily="34" charset="0"/>
            </a:endParaRPr>
          </a:p>
          <a:p>
            <a:r>
              <a:rPr lang="ru-RU" dirty="0">
                <a:solidFill>
                  <a:srgbClr val="000000"/>
                </a:solidFill>
                <a:latin typeface="Century Gothic" panose="020B0502020202020204" pitchFamily="34" charset="0"/>
              </a:rPr>
              <a:t>Не </a:t>
            </a:r>
            <a:r>
              <a:rPr lang="ru-RU" dirty="0" err="1">
                <a:solidFill>
                  <a:srgbClr val="000000"/>
                </a:solidFill>
                <a:latin typeface="Century Gothic" panose="020B0502020202020204" pitchFamily="34" charset="0"/>
              </a:rPr>
              <a:t>намагайтеся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реанімувати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пацієнта</a:t>
            </a:r>
            <a:r>
              <a:rPr lang="ru-RU" dirty="0">
                <a:solidFill>
                  <a:srgbClr val="000000"/>
                </a:solidFill>
                <a:latin typeface="Century Gothic" panose="020B0502020202020204" pitchFamily="34" charset="0"/>
              </a:rPr>
              <a:t> з </a:t>
            </a:r>
            <a:r>
              <a:rPr lang="ru-RU" dirty="0" err="1">
                <a:solidFill>
                  <a:srgbClr val="000000"/>
                </a:solidFill>
                <a:latin typeface="Century Gothic" panose="020B0502020202020204" pitchFamily="34" charset="0"/>
              </a:rPr>
              <a:t>очевидними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смертельними</a:t>
            </a:r>
            <a:r>
              <a:rPr lang="ru-RU" dirty="0">
                <a:solidFill>
                  <a:srgbClr val="000000"/>
                </a:solidFill>
                <a:latin typeface="Century Gothic" panose="020B0502020202020204" pitchFamily="34" charset="0"/>
              </a:rPr>
              <a:t> травмами </a:t>
            </a:r>
            <a:r>
              <a:rPr lang="ru-RU" dirty="0" err="1">
                <a:solidFill>
                  <a:srgbClr val="000000"/>
                </a:solidFill>
                <a:latin typeface="Century Gothic" panose="020B0502020202020204" pitchFamily="34" charset="0"/>
              </a:rPr>
              <a:t>або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жорсткою</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передньою</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стінкою</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грудної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клітки</a:t>
            </a:r>
            <a:r>
              <a:rPr lang="ru-RU" dirty="0">
                <a:solidFill>
                  <a:srgbClr val="000000"/>
                </a:solidFill>
                <a:latin typeface="Century Gothic" panose="020B0502020202020204" pitchFamily="34" charset="0"/>
              </a:rPr>
              <a:t>.</a:t>
            </a:r>
          </a:p>
        </p:txBody>
      </p:sp>
    </p:spTree>
    <p:extLst>
      <p:ext uri="{BB962C8B-B14F-4D97-AF65-F5344CB8AC3E}">
        <p14:creationId xmlns:p14="http://schemas.microsoft.com/office/powerpoint/2010/main" val="2704415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1057275" y="561703"/>
            <a:ext cx="9928587" cy="5564777"/>
          </a:xfrm>
        </p:spPr>
        <p:txBody>
          <a:bodyPr>
            <a:normAutofit/>
          </a:bodyPr>
          <a:lstStyle/>
          <a:p>
            <a:r>
              <a:rPr lang="ru-RU" sz="2000" b="1" i="1" dirty="0" err="1">
                <a:solidFill>
                  <a:srgbClr val="000000"/>
                </a:solidFill>
                <a:latin typeface="Century Gothic" panose="020B0502020202020204" pitchFamily="34" charset="0"/>
              </a:rPr>
              <a:t>Показання</a:t>
            </a:r>
            <a:r>
              <a:rPr lang="ru-RU" sz="2000" b="1" i="1" dirty="0">
                <a:solidFill>
                  <a:srgbClr val="000000"/>
                </a:solidFill>
                <a:latin typeface="Century Gothic" panose="020B0502020202020204" pitchFamily="34" charset="0"/>
              </a:rPr>
              <a:t> до </a:t>
            </a:r>
            <a:r>
              <a:rPr lang="ru-RU" sz="2000" b="1" i="1" dirty="0" err="1">
                <a:solidFill>
                  <a:srgbClr val="000000"/>
                </a:solidFill>
                <a:latin typeface="Century Gothic" panose="020B0502020202020204" pitchFamily="34" charset="0"/>
              </a:rPr>
              <a:t>серцево-легеневої</a:t>
            </a:r>
            <a:r>
              <a:rPr lang="ru-RU" sz="2000" b="1" i="1" dirty="0">
                <a:solidFill>
                  <a:srgbClr val="000000"/>
                </a:solidFill>
                <a:latin typeface="Century Gothic" panose="020B0502020202020204" pitchFamily="34" charset="0"/>
              </a:rPr>
              <a:t> </a:t>
            </a:r>
            <a:r>
              <a:rPr lang="ru-RU" sz="2000" b="1" i="1" dirty="0" err="1">
                <a:solidFill>
                  <a:srgbClr val="000000"/>
                </a:solidFill>
                <a:latin typeface="Century Gothic" panose="020B0502020202020204" pitchFamily="34" charset="0"/>
              </a:rPr>
              <a:t>реанімації</a:t>
            </a:r>
            <a:r>
              <a:rPr lang="ru-RU" sz="2000" b="1" i="1" dirty="0">
                <a:solidFill>
                  <a:srgbClr val="000000"/>
                </a:solidFill>
                <a:latin typeface="Century Gothic" panose="020B0502020202020204" pitchFamily="34" charset="0"/>
              </a:rPr>
              <a:t> </a:t>
            </a:r>
            <a:endParaRPr lang="ru-RU" sz="2000" dirty="0">
              <a:solidFill>
                <a:srgbClr val="000000"/>
              </a:solidFill>
              <a:latin typeface="Century Gothic" panose="020B0502020202020204" pitchFamily="34" charset="0"/>
            </a:endParaRPr>
          </a:p>
          <a:p>
            <a:r>
              <a:rPr lang="ru-RU" dirty="0">
                <a:solidFill>
                  <a:srgbClr val="000000"/>
                </a:solidFill>
                <a:latin typeface="Century Gothic" panose="020B0502020202020204" pitchFamily="34" charset="0"/>
              </a:rPr>
              <a:t>СЛР показана </a:t>
            </a:r>
            <a:r>
              <a:rPr lang="ru-RU" dirty="0" err="1">
                <a:solidFill>
                  <a:srgbClr val="000000"/>
                </a:solidFill>
                <a:latin typeface="Century Gothic" panose="020B0502020202020204" pitchFamily="34" charset="0"/>
              </a:rPr>
              <a:t>лише</a:t>
            </a:r>
            <a:r>
              <a:rPr lang="ru-RU" dirty="0">
                <a:solidFill>
                  <a:srgbClr val="000000"/>
                </a:solidFill>
                <a:latin typeface="Century Gothic" panose="020B0502020202020204" pitchFamily="34" charset="0"/>
              </a:rPr>
              <a:t> при </a:t>
            </a:r>
            <a:r>
              <a:rPr lang="ru-RU" dirty="0" err="1">
                <a:solidFill>
                  <a:srgbClr val="000000"/>
                </a:solidFill>
                <a:latin typeface="Century Gothic" panose="020B0502020202020204" pitchFamily="34" charset="0"/>
              </a:rPr>
              <a:t>зупинці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серця</a:t>
            </a:r>
            <a:r>
              <a:rPr lang="ru-RU" dirty="0">
                <a:solidFill>
                  <a:srgbClr val="000000"/>
                </a:solidFill>
                <a:latin typeface="Century Gothic" panose="020B0502020202020204" pitchFamily="34" charset="0"/>
              </a:rPr>
              <a:t> і </a:t>
            </a:r>
            <a:r>
              <a:rPr lang="ru-RU" dirty="0" err="1">
                <a:solidFill>
                  <a:srgbClr val="000000"/>
                </a:solidFill>
                <a:latin typeface="Century Gothic" panose="020B0502020202020204" pitchFamily="34" charset="0"/>
              </a:rPr>
              <a:t>протипоказана</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якщо</a:t>
            </a:r>
            <a:r>
              <a:rPr lang="ru-RU" dirty="0">
                <a:solidFill>
                  <a:srgbClr val="000000"/>
                </a:solidFill>
                <a:latin typeface="Century Gothic" panose="020B0502020202020204" pitchFamily="34" charset="0"/>
              </a:rPr>
              <a:t> є </a:t>
            </a:r>
            <a:r>
              <a:rPr lang="ru-RU" dirty="0" err="1">
                <a:solidFill>
                  <a:srgbClr val="000000"/>
                </a:solidFill>
                <a:latin typeface="Century Gothic" panose="020B0502020202020204" pitchFamily="34" charset="0"/>
              </a:rPr>
              <a:t>ознаки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життя</a:t>
            </a:r>
            <a:r>
              <a:rPr lang="ru-RU" dirty="0">
                <a:solidFill>
                  <a:srgbClr val="000000"/>
                </a:solidFill>
                <a:latin typeface="Century Gothic" panose="020B0502020202020204" pitchFamily="34" charset="0"/>
              </a:rPr>
              <a:t>. У </a:t>
            </a:r>
            <a:r>
              <a:rPr lang="ru-RU" dirty="0" err="1">
                <a:solidFill>
                  <a:srgbClr val="000000"/>
                </a:solidFill>
                <a:latin typeface="Century Gothic" panose="020B0502020202020204" pitchFamily="34" charset="0"/>
              </a:rPr>
              <a:t>пацієнта</a:t>
            </a:r>
            <a:r>
              <a:rPr lang="ru-RU" dirty="0">
                <a:solidFill>
                  <a:srgbClr val="000000"/>
                </a:solidFill>
                <a:latin typeface="Century Gothic" panose="020B0502020202020204" pitchFamily="34" charset="0"/>
              </a:rPr>
              <a:t> з </a:t>
            </a:r>
            <a:r>
              <a:rPr lang="ru-RU" dirty="0" err="1">
                <a:solidFill>
                  <a:srgbClr val="000000"/>
                </a:solidFill>
                <a:latin typeface="Century Gothic" panose="020B0502020202020204" pitchFamily="34" charset="0"/>
              </a:rPr>
              <a:t>гіпотермією</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який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знаходиться</a:t>
            </a:r>
            <a:r>
              <a:rPr lang="ru-RU" dirty="0">
                <a:solidFill>
                  <a:srgbClr val="000000"/>
                </a:solidFill>
                <a:latin typeface="Century Gothic" panose="020B0502020202020204" pitchFamily="34" charset="0"/>
              </a:rPr>
              <a:t> не в </a:t>
            </a:r>
            <a:r>
              <a:rPr lang="ru-RU" dirty="0" err="1">
                <a:solidFill>
                  <a:srgbClr val="000000"/>
                </a:solidFill>
                <a:latin typeface="Century Gothic" panose="020B0502020202020204" pitchFamily="34" charset="0"/>
              </a:rPr>
              <a:t>умовах</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стаціонару</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ознаки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життя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може</a:t>
            </a:r>
            <a:r>
              <a:rPr lang="ru-RU" dirty="0">
                <a:solidFill>
                  <a:srgbClr val="000000"/>
                </a:solidFill>
                <a:latin typeface="Century Gothic" panose="020B0502020202020204" pitchFamily="34" charset="0"/>
              </a:rPr>
              <a:t> бути </a:t>
            </a:r>
            <a:r>
              <a:rPr lang="ru-RU" dirty="0" err="1">
                <a:solidFill>
                  <a:srgbClr val="000000"/>
                </a:solidFill>
                <a:latin typeface="Century Gothic" panose="020B0502020202020204" pitchFamily="34" charset="0"/>
              </a:rPr>
              <a:t>дуже</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важко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виявити</a:t>
            </a:r>
            <a:r>
              <a:rPr lang="ru-RU" dirty="0">
                <a:solidFill>
                  <a:srgbClr val="000000"/>
                </a:solidFill>
                <a:latin typeface="Century Gothic" panose="020B0502020202020204" pitchFamily="34" charset="0"/>
              </a:rPr>
              <a:t>. Частота </a:t>
            </a:r>
            <a:r>
              <a:rPr lang="ru-RU" dirty="0" err="1">
                <a:solidFill>
                  <a:srgbClr val="000000"/>
                </a:solidFill>
                <a:latin typeface="Century Gothic" panose="020B0502020202020204" pitchFamily="34" charset="0"/>
              </a:rPr>
              <a:t>серцевих</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скорочень</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може</a:t>
            </a:r>
            <a:r>
              <a:rPr lang="ru-RU" dirty="0">
                <a:solidFill>
                  <a:srgbClr val="000000"/>
                </a:solidFill>
                <a:latin typeface="Century Gothic" panose="020B0502020202020204" pitchFamily="34" charset="0"/>
              </a:rPr>
              <a:t> бути </a:t>
            </a:r>
            <a:r>
              <a:rPr lang="ru-RU" dirty="0" err="1">
                <a:solidFill>
                  <a:srgbClr val="000000"/>
                </a:solidFill>
                <a:latin typeface="Century Gothic" panose="020B0502020202020204" pitchFamily="34" charset="0"/>
              </a:rPr>
              <a:t>дуже</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повільною</a:t>
            </a:r>
            <a:r>
              <a:rPr lang="ru-RU" dirty="0">
                <a:solidFill>
                  <a:srgbClr val="000000"/>
                </a:solidFill>
                <a:latin typeface="Century Gothic" panose="020B0502020202020204" pitchFamily="34" charset="0"/>
              </a:rPr>
              <a:t>, а пульс </a:t>
            </a:r>
            <a:r>
              <a:rPr lang="ru-RU" dirty="0" err="1">
                <a:solidFill>
                  <a:srgbClr val="000000"/>
                </a:solidFill>
                <a:latin typeface="Century Gothic" panose="020B0502020202020204" pitchFamily="34" charset="0"/>
              </a:rPr>
              <a:t>важко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пальпується</a:t>
            </a:r>
            <a:r>
              <a:rPr lang="ru-RU" dirty="0">
                <a:solidFill>
                  <a:srgbClr val="000000"/>
                </a:solidFill>
                <a:latin typeface="Century Gothic" panose="020B0502020202020204" pitchFamily="34" charset="0"/>
              </a:rPr>
              <a:t>.</a:t>
            </a:r>
          </a:p>
          <a:p>
            <a:r>
              <a:rPr lang="ru-RU" dirty="0" err="1">
                <a:solidFill>
                  <a:srgbClr val="000000"/>
                </a:solidFill>
                <a:latin typeface="Century Gothic" panose="020B0502020202020204" pitchFamily="34" charset="0"/>
              </a:rPr>
              <a:t>Традиційний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пальпаторний</a:t>
            </a:r>
            <a:r>
              <a:rPr lang="ru-RU" dirty="0">
                <a:solidFill>
                  <a:srgbClr val="000000"/>
                </a:solidFill>
                <a:latin typeface="Century Gothic" panose="020B0502020202020204" pitchFamily="34" charset="0"/>
              </a:rPr>
              <a:t> метод </a:t>
            </a:r>
            <a:r>
              <a:rPr lang="ru-RU" dirty="0" err="1">
                <a:solidFill>
                  <a:srgbClr val="000000"/>
                </a:solidFill>
                <a:latin typeface="Century Gothic" panose="020B0502020202020204" pitchFamily="34" charset="0"/>
              </a:rPr>
              <a:t>перевірки</a:t>
            </a:r>
            <a:r>
              <a:rPr lang="ru-RU" dirty="0">
                <a:solidFill>
                  <a:srgbClr val="000000"/>
                </a:solidFill>
                <a:latin typeface="Century Gothic" panose="020B0502020202020204" pitchFamily="34" charset="0"/>
              </a:rPr>
              <a:t> пульсу </a:t>
            </a:r>
            <a:r>
              <a:rPr lang="ru-RU" dirty="0" err="1">
                <a:solidFill>
                  <a:srgbClr val="000000"/>
                </a:solidFill>
                <a:latin typeface="Century Gothic" panose="020B0502020202020204" pitchFamily="34" charset="0"/>
              </a:rPr>
              <a:t>обмежений</a:t>
            </a:r>
            <a:r>
              <a:rPr lang="ru-RU" dirty="0">
                <a:solidFill>
                  <a:srgbClr val="000000"/>
                </a:solidFill>
                <a:latin typeface="Century Gothic" panose="020B0502020202020204" pitchFamily="34" charset="0"/>
              </a:rPr>
              <a:t> холодом. </a:t>
            </a:r>
            <a:r>
              <a:rPr lang="ru-RU" dirty="0" err="1">
                <a:solidFill>
                  <a:srgbClr val="000000"/>
                </a:solidFill>
                <a:latin typeface="Century Gothic" panose="020B0502020202020204" pitchFamily="34" charset="0"/>
              </a:rPr>
              <a:t>Холодні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пальці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мають</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знижену</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чутливість</a:t>
            </a:r>
            <a:r>
              <a:rPr lang="ru-RU" dirty="0">
                <a:solidFill>
                  <a:srgbClr val="000000"/>
                </a:solidFill>
                <a:latin typeface="Century Gothic" panose="020B0502020202020204" pitchFamily="34" charset="0"/>
              </a:rPr>
              <a:t> до </a:t>
            </a:r>
            <a:r>
              <a:rPr lang="ru-RU" dirty="0" err="1">
                <a:solidFill>
                  <a:srgbClr val="000000"/>
                </a:solidFill>
                <a:latin typeface="Century Gothic" panose="020B0502020202020204" pitchFamily="34" charset="0"/>
              </a:rPr>
              <a:t>тактильних</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подразників</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Дихання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може</a:t>
            </a:r>
            <a:r>
              <a:rPr lang="ru-RU" dirty="0">
                <a:solidFill>
                  <a:srgbClr val="000000"/>
                </a:solidFill>
                <a:latin typeface="Century Gothic" panose="020B0502020202020204" pitchFamily="34" charset="0"/>
              </a:rPr>
              <a:t> бути </a:t>
            </a:r>
            <a:r>
              <a:rPr lang="ru-RU" dirty="0" err="1">
                <a:solidFill>
                  <a:srgbClr val="000000"/>
                </a:solidFill>
                <a:latin typeface="Century Gothic" panose="020B0502020202020204" pitchFamily="34" charset="0"/>
              </a:rPr>
              <a:t>дуже</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повільним</a:t>
            </a:r>
            <a:r>
              <a:rPr lang="ru-RU" dirty="0">
                <a:solidFill>
                  <a:srgbClr val="000000"/>
                </a:solidFill>
                <a:latin typeface="Century Gothic" panose="020B0502020202020204" pitchFamily="34" charset="0"/>
              </a:rPr>
              <a:t> і </a:t>
            </a:r>
            <a:r>
              <a:rPr lang="ru-RU" dirty="0" err="1">
                <a:solidFill>
                  <a:srgbClr val="000000"/>
                </a:solidFill>
                <a:latin typeface="Century Gothic" panose="020B0502020202020204" pitchFamily="34" charset="0"/>
              </a:rPr>
              <a:t>неглибоким</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Якщо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серцевий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моніторинг</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недоступний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діагностика</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зупинки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серця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може</a:t>
            </a:r>
            <a:r>
              <a:rPr lang="ru-RU" dirty="0">
                <a:solidFill>
                  <a:srgbClr val="000000"/>
                </a:solidFill>
                <a:latin typeface="Century Gothic" panose="020B0502020202020204" pitchFamily="34" charset="0"/>
              </a:rPr>
              <a:t> бути </a:t>
            </a:r>
            <a:r>
              <a:rPr lang="ru-RU" dirty="0" err="1">
                <a:solidFill>
                  <a:srgbClr val="000000"/>
                </a:solidFill>
                <a:latin typeface="Century Gothic" panose="020B0502020202020204" pitchFamily="34" charset="0"/>
              </a:rPr>
              <a:t>утрудненою</a:t>
            </a:r>
            <a:r>
              <a:rPr lang="ru-RU" dirty="0">
                <a:solidFill>
                  <a:srgbClr val="000000"/>
                </a:solidFill>
                <a:latin typeface="Century Gothic" panose="020B0502020202020204" pitchFamily="34" charset="0"/>
              </a:rPr>
              <a:t>. </a:t>
            </a:r>
          </a:p>
          <a:p>
            <a:r>
              <a:rPr lang="ru-RU" dirty="0" err="1">
                <a:solidFill>
                  <a:srgbClr val="000000"/>
                </a:solidFill>
                <a:latin typeface="Century Gothic" panose="020B0502020202020204" pitchFamily="34" charset="0"/>
              </a:rPr>
              <a:t>Лікарі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повинні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докласти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всіх</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зусиль</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щоб</a:t>
            </a:r>
            <a:r>
              <a:rPr lang="ru-RU" dirty="0">
                <a:solidFill>
                  <a:srgbClr val="000000"/>
                </a:solidFill>
                <a:latin typeface="Century Gothic" panose="020B0502020202020204" pitchFamily="34" charset="0"/>
              </a:rPr>
              <a:t> перенести </a:t>
            </a:r>
            <a:r>
              <a:rPr lang="ru-RU" dirty="0" err="1">
                <a:solidFill>
                  <a:srgbClr val="000000"/>
                </a:solidFill>
                <a:latin typeface="Century Gothic" panose="020B0502020202020204" pitchFamily="34" charset="0"/>
              </a:rPr>
              <a:t>пацієнта</a:t>
            </a:r>
            <a:r>
              <a:rPr lang="ru-RU" dirty="0">
                <a:solidFill>
                  <a:srgbClr val="000000"/>
                </a:solidFill>
                <a:latin typeface="Century Gothic" panose="020B0502020202020204" pitchFamily="34" charset="0"/>
              </a:rPr>
              <a:t> в тепле </a:t>
            </a:r>
            <a:r>
              <a:rPr lang="ru-RU" dirty="0" err="1">
                <a:solidFill>
                  <a:srgbClr val="000000"/>
                </a:solidFill>
                <a:latin typeface="Century Gothic" panose="020B0502020202020204" pitchFamily="34" charset="0"/>
              </a:rPr>
              <a:t>місце</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наприклад</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наземний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або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повітряний</a:t>
            </a:r>
            <a:r>
              <a:rPr lang="ru-RU" dirty="0">
                <a:solidFill>
                  <a:srgbClr val="000000"/>
                </a:solidFill>
                <a:latin typeface="Century Gothic" panose="020B0502020202020204" pitchFamily="34" charset="0"/>
              </a:rPr>
              <a:t> транспорт </a:t>
            </a:r>
            <a:r>
              <a:rPr lang="ru-RU" dirty="0" err="1">
                <a:solidFill>
                  <a:srgbClr val="000000"/>
                </a:solidFill>
                <a:latin typeface="Century Gothic" panose="020B0502020202020204" pitchFamily="34" charset="0"/>
              </a:rPr>
              <a:t>швидкої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допомоги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або</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медичну</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установу</a:t>
            </a:r>
            <a:r>
              <a:rPr lang="ru-RU" dirty="0">
                <a:solidFill>
                  <a:srgbClr val="000000"/>
                </a:solidFill>
                <a:latin typeface="Century Gothic" panose="020B0502020202020204" pitchFamily="34" charset="0"/>
              </a:rPr>
              <a:t>, де </a:t>
            </a:r>
            <a:r>
              <a:rPr lang="ru-RU" dirty="0" err="1">
                <a:solidFill>
                  <a:srgbClr val="000000"/>
                </a:solidFill>
                <a:latin typeface="Century Gothic" panose="020B0502020202020204" pitchFamily="34" charset="0"/>
              </a:rPr>
              <a:t>доступний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моніторинг</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діяльності</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серця</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щоб</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розпочати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реанімацію</a:t>
            </a:r>
            <a:r>
              <a:rPr lang="ru-RU" dirty="0">
                <a:solidFill>
                  <a:srgbClr val="000000"/>
                </a:solidFill>
                <a:latin typeface="Century Gothic" panose="020B0502020202020204" pitchFamily="34" charset="0"/>
              </a:rPr>
              <a:t> та </a:t>
            </a:r>
            <a:r>
              <a:rPr lang="ru-RU" dirty="0" err="1">
                <a:solidFill>
                  <a:srgbClr val="000000"/>
                </a:solidFill>
                <a:latin typeface="Century Gothic" panose="020B0502020202020204" pitchFamily="34" charset="0"/>
              </a:rPr>
              <a:t>зігрівання</a:t>
            </a:r>
            <a:r>
              <a:rPr lang="ru-RU" dirty="0">
                <a:solidFill>
                  <a:srgbClr val="000000"/>
                </a:solidFill>
                <a:latin typeface="Century Gothic" panose="020B0502020202020204" pitchFamily="34" charset="0"/>
              </a:rPr>
              <a:t> .Перед початком СЛР </a:t>
            </a:r>
            <a:r>
              <a:rPr lang="ru-RU" dirty="0" err="1">
                <a:solidFill>
                  <a:srgbClr val="000000"/>
                </a:solidFill>
                <a:latin typeface="Century Gothic" panose="020B0502020202020204" pitchFamily="34" charset="0"/>
              </a:rPr>
              <a:t>перевірте</a:t>
            </a:r>
            <a:r>
              <a:rPr lang="ru-RU" dirty="0">
                <a:solidFill>
                  <a:srgbClr val="000000"/>
                </a:solidFill>
                <a:latin typeface="Century Gothic" panose="020B0502020202020204" pitchFamily="34" charset="0"/>
              </a:rPr>
              <a:t> пульс на </a:t>
            </a:r>
            <a:r>
              <a:rPr lang="ru-RU" dirty="0" err="1">
                <a:solidFill>
                  <a:srgbClr val="000000"/>
                </a:solidFill>
                <a:latin typeface="Century Gothic" panose="020B0502020202020204" pitchFamily="34" charset="0"/>
              </a:rPr>
              <a:t>сонній</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артерії</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протягом</a:t>
            </a:r>
            <a:r>
              <a:rPr lang="ru-RU" dirty="0">
                <a:solidFill>
                  <a:srgbClr val="000000"/>
                </a:solidFill>
                <a:latin typeface="Century Gothic" panose="020B0502020202020204" pitchFamily="34" charset="0"/>
              </a:rPr>
              <a:t> 1 </a:t>
            </a:r>
            <a:r>
              <a:rPr lang="ru-RU" dirty="0" err="1">
                <a:solidFill>
                  <a:srgbClr val="000000"/>
                </a:solidFill>
                <a:latin typeface="Century Gothic" panose="020B0502020202020204" pitchFamily="34" charset="0"/>
              </a:rPr>
              <a:t>хв</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Якщо</a:t>
            </a:r>
            <a:r>
              <a:rPr lang="ru-RU" dirty="0">
                <a:solidFill>
                  <a:srgbClr val="000000"/>
                </a:solidFill>
                <a:latin typeface="Century Gothic" panose="020B0502020202020204" pitchFamily="34" charset="0"/>
              </a:rPr>
              <a:t> пульс не </a:t>
            </a:r>
            <a:r>
              <a:rPr lang="ru-RU" dirty="0" err="1">
                <a:solidFill>
                  <a:srgbClr val="000000"/>
                </a:solidFill>
                <a:latin typeface="Century Gothic" panose="020B0502020202020204" pitchFamily="34" charset="0"/>
              </a:rPr>
              <a:t>пальпується</a:t>
            </a:r>
            <a:r>
              <a:rPr lang="ru-RU" dirty="0">
                <a:solidFill>
                  <a:srgbClr val="000000"/>
                </a:solidFill>
                <a:latin typeface="Century Gothic" panose="020B0502020202020204" pitchFamily="34" charset="0"/>
              </a:rPr>
              <a:t> через 1 </a:t>
            </a:r>
            <a:r>
              <a:rPr lang="ru-RU" dirty="0" err="1">
                <a:solidFill>
                  <a:srgbClr val="000000"/>
                </a:solidFill>
                <a:latin typeface="Century Gothic" panose="020B0502020202020204" pitchFamily="34" charset="0"/>
              </a:rPr>
              <a:t>хв</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розпочніть</a:t>
            </a:r>
            <a:r>
              <a:rPr lang="ru-RU" dirty="0">
                <a:solidFill>
                  <a:srgbClr val="000000"/>
                </a:solidFill>
                <a:latin typeface="Century Gothic" panose="020B0502020202020204" pitchFamily="34" charset="0"/>
              </a:rPr>
              <a:t> СЛР, </a:t>
            </a:r>
            <a:r>
              <a:rPr lang="ru-RU" dirty="0" err="1">
                <a:solidFill>
                  <a:srgbClr val="000000"/>
                </a:solidFill>
                <a:latin typeface="Century Gothic" panose="020B0502020202020204" pitchFamily="34" charset="0"/>
              </a:rPr>
              <a:t>включаючи</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штучне</a:t>
            </a:r>
            <a:r>
              <a:rPr lang="ru-RU" dirty="0">
                <a:solidFill>
                  <a:srgbClr val="000000"/>
                </a:solidFill>
                <a:latin typeface="Century Gothic" panose="020B0502020202020204" pitchFamily="34" charset="0"/>
              </a:rPr>
              <a:t> </a:t>
            </a:r>
            <a:r>
              <a:rPr lang="ru-RU" dirty="0" err="1">
                <a:solidFill>
                  <a:srgbClr val="000000"/>
                </a:solidFill>
                <a:latin typeface="Century Gothic" panose="020B0502020202020204" pitchFamily="34" charset="0"/>
              </a:rPr>
              <a:t>дихання</a:t>
            </a:r>
            <a:r>
              <a:rPr lang="ru-RU" dirty="0">
                <a:solidFill>
                  <a:srgbClr val="000000"/>
                </a:solidFill>
                <a:latin typeface="Century Gothic" panose="020B0502020202020204" pitchFamily="34" charset="0"/>
              </a:rPr>
              <a:t>.</a:t>
            </a:r>
          </a:p>
        </p:txBody>
      </p:sp>
    </p:spTree>
    <p:extLst>
      <p:ext uri="{BB962C8B-B14F-4D97-AF65-F5344CB8AC3E}">
        <p14:creationId xmlns:p14="http://schemas.microsoft.com/office/powerpoint/2010/main" val="616233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10594" y="326844"/>
            <a:ext cx="4237166" cy="847838"/>
          </a:xfrm>
        </p:spPr>
        <p:txBody>
          <a:bodyPr>
            <a:normAutofit fontScale="90000"/>
          </a:bodyPr>
          <a:lstStyle/>
          <a:p>
            <a:pPr algn="ctr"/>
            <a:r>
              <a:rPr lang="ru-RU" b="1" dirty="0" err="1">
                <a:solidFill>
                  <a:srgbClr val="FF0000"/>
                </a:solidFill>
              </a:rPr>
              <a:t>Обмороження</a:t>
            </a:r>
            <a:endParaRPr lang="ru-RU" b="1" dirty="0">
              <a:solidFill>
                <a:srgbClr val="FF0000"/>
              </a:solidFill>
            </a:endParaRPr>
          </a:p>
        </p:txBody>
      </p:sp>
      <p:sp>
        <p:nvSpPr>
          <p:cNvPr id="3" name="Объект 2"/>
          <p:cNvSpPr>
            <a:spLocks noGrp="1"/>
          </p:cNvSpPr>
          <p:nvPr>
            <p:ph idx="1"/>
          </p:nvPr>
        </p:nvSpPr>
        <p:spPr>
          <a:xfrm>
            <a:off x="1085763" y="326844"/>
            <a:ext cx="9797143" cy="4807131"/>
          </a:xfrm>
        </p:spPr>
        <p:txBody>
          <a:bodyPr/>
          <a:lstStyle/>
          <a:p>
            <a:r>
              <a:rPr lang="ru-RU" dirty="0"/>
              <a:t> </a:t>
            </a:r>
            <a:r>
              <a:rPr lang="ru-RU" b="1" dirty="0" err="1"/>
              <a:t>Обмороження</a:t>
            </a:r>
            <a:r>
              <a:rPr lang="ru-RU" b="1" dirty="0"/>
              <a:t> </a:t>
            </a:r>
            <a:r>
              <a:rPr lang="ru-RU" dirty="0"/>
              <a:t>– </a:t>
            </a:r>
            <a:r>
              <a:rPr lang="ru-RU" dirty="0" err="1"/>
              <a:t>це</a:t>
            </a:r>
            <a:r>
              <a:rPr lang="ru-RU" dirty="0"/>
              <a:t> </a:t>
            </a:r>
            <a:r>
              <a:rPr lang="ru-RU" dirty="0" err="1"/>
              <a:t>пошкодження</a:t>
            </a:r>
            <a:r>
              <a:rPr lang="ru-RU" dirty="0"/>
              <a:t> </a:t>
            </a:r>
            <a:r>
              <a:rPr lang="ru-RU" dirty="0" err="1"/>
              <a:t>шкіри</a:t>
            </a:r>
            <a:r>
              <a:rPr lang="ru-RU" dirty="0"/>
              <a:t> та </a:t>
            </a:r>
            <a:r>
              <a:rPr lang="ru-RU" dirty="0" err="1"/>
              <a:t>прилеглих</a:t>
            </a:r>
            <a:r>
              <a:rPr lang="ru-RU" dirty="0"/>
              <a:t> тканин, </a:t>
            </a:r>
            <a:r>
              <a:rPr lang="ru-RU" dirty="0" err="1"/>
              <a:t>спричинене</a:t>
            </a:r>
            <a:r>
              <a:rPr lang="ru-RU" dirty="0"/>
              <a:t> </a:t>
            </a:r>
            <a:r>
              <a:rPr lang="ru-RU" dirty="0" err="1"/>
              <a:t>впливом</a:t>
            </a:r>
            <a:r>
              <a:rPr lang="ru-RU" dirty="0"/>
              <a:t> </a:t>
            </a:r>
            <a:r>
              <a:rPr lang="ru-RU" dirty="0" err="1"/>
              <a:t>низьких</a:t>
            </a:r>
            <a:r>
              <a:rPr lang="ru-RU" dirty="0"/>
              <a:t> температур - </a:t>
            </a:r>
            <a:r>
              <a:rPr lang="ru-RU" dirty="0" err="1"/>
              <a:t>зазвичай</a:t>
            </a:r>
            <a:r>
              <a:rPr lang="ru-RU" dirty="0"/>
              <a:t> будь-</a:t>
            </a:r>
            <a:r>
              <a:rPr lang="ru-RU" dirty="0" err="1"/>
              <a:t>якої</a:t>
            </a:r>
            <a:r>
              <a:rPr lang="ru-RU" dirty="0"/>
              <a:t> </a:t>
            </a:r>
            <a:r>
              <a:rPr lang="ru-RU" dirty="0" err="1"/>
              <a:t>температури</a:t>
            </a:r>
            <a:r>
              <a:rPr lang="ru-RU" dirty="0"/>
              <a:t> </a:t>
            </a:r>
            <a:r>
              <a:rPr lang="ru-RU" dirty="0" err="1"/>
              <a:t>нижче</a:t>
            </a:r>
            <a:r>
              <a:rPr lang="ru-RU" dirty="0"/>
              <a:t> -0,55°C. </a:t>
            </a:r>
          </a:p>
          <a:p>
            <a:r>
              <a:rPr lang="ru-RU" dirty="0" err="1"/>
              <a:t>Обмороження</a:t>
            </a:r>
            <a:r>
              <a:rPr lang="ru-RU" dirty="0"/>
              <a:t> </a:t>
            </a:r>
            <a:r>
              <a:rPr lang="ru-RU" dirty="0" err="1"/>
              <a:t>може</a:t>
            </a:r>
            <a:r>
              <a:rPr lang="ru-RU" dirty="0"/>
              <a:t> </a:t>
            </a:r>
            <a:r>
              <a:rPr lang="ru-RU" dirty="0" err="1"/>
              <a:t>вразити</a:t>
            </a:r>
            <a:r>
              <a:rPr lang="ru-RU" dirty="0"/>
              <a:t> будь-яку </a:t>
            </a:r>
            <a:r>
              <a:rPr lang="ru-RU" dirty="0" err="1"/>
              <a:t>частину</a:t>
            </a:r>
            <a:r>
              <a:rPr lang="ru-RU" dirty="0"/>
              <a:t> </a:t>
            </a:r>
            <a:r>
              <a:rPr lang="ru-RU" dirty="0" err="1"/>
              <a:t>тіла</a:t>
            </a:r>
            <a:r>
              <a:rPr lang="ru-RU" dirty="0"/>
              <a:t>, </a:t>
            </a:r>
            <a:r>
              <a:rPr lang="ru-RU" dirty="0" err="1"/>
              <a:t>однак</a:t>
            </a:r>
            <a:r>
              <a:rPr lang="ru-RU" dirty="0"/>
              <a:t> </a:t>
            </a:r>
            <a:r>
              <a:rPr lang="ru-RU" dirty="0" err="1"/>
              <a:t>кисті</a:t>
            </a:r>
            <a:r>
              <a:rPr lang="ru-RU" dirty="0"/>
              <a:t>, ноги, </a:t>
            </a:r>
            <a:r>
              <a:rPr lang="ru-RU" dirty="0" err="1"/>
              <a:t>вуха</a:t>
            </a:r>
            <a:r>
              <a:rPr lang="ru-RU" dirty="0"/>
              <a:t>, </a:t>
            </a:r>
            <a:r>
              <a:rPr lang="ru-RU" dirty="0" err="1"/>
              <a:t>ніс</a:t>
            </a:r>
            <a:r>
              <a:rPr lang="ru-RU" dirty="0"/>
              <a:t> та губи, </a:t>
            </a:r>
            <a:r>
              <a:rPr lang="ru-RU" dirty="0" err="1"/>
              <a:t>можуть</a:t>
            </a:r>
            <a:r>
              <a:rPr lang="ru-RU" dirty="0"/>
              <a:t> </a:t>
            </a:r>
            <a:r>
              <a:rPr lang="ru-RU" dirty="0" err="1"/>
              <a:t>уражатися</a:t>
            </a:r>
            <a:r>
              <a:rPr lang="ru-RU" dirty="0"/>
              <a:t> </a:t>
            </a:r>
            <a:r>
              <a:rPr lang="ru-RU" dirty="0" err="1"/>
              <a:t>найчастіше</a:t>
            </a:r>
            <a:r>
              <a:rPr lang="ru-RU" dirty="0"/>
              <a:t>. </a:t>
            </a:r>
          </a:p>
          <a:p>
            <a:r>
              <a:rPr lang="ru-RU" dirty="0" err="1"/>
              <a:t>Симптоми</a:t>
            </a:r>
            <a:r>
              <a:rPr lang="ru-RU" dirty="0"/>
              <a:t> </a:t>
            </a:r>
            <a:r>
              <a:rPr lang="ru-RU" dirty="0" err="1"/>
              <a:t>обмороження</a:t>
            </a:r>
            <a:r>
              <a:rPr lang="ru-RU" dirty="0"/>
              <a:t> </a:t>
            </a:r>
            <a:r>
              <a:rPr lang="ru-RU" dirty="0" err="1"/>
              <a:t>зазвичай</a:t>
            </a:r>
            <a:r>
              <a:rPr lang="ru-RU" dirty="0"/>
              <a:t> </a:t>
            </a:r>
            <a:r>
              <a:rPr lang="ru-RU" dirty="0" err="1"/>
              <a:t>починаються</a:t>
            </a:r>
            <a:r>
              <a:rPr lang="ru-RU" dirty="0"/>
              <a:t> з </a:t>
            </a:r>
            <a:r>
              <a:rPr lang="ru-RU" dirty="0" err="1"/>
              <a:t>відчуття</a:t>
            </a:r>
            <a:r>
              <a:rPr lang="ru-RU" dirty="0"/>
              <a:t> холоду та болю в </a:t>
            </a:r>
            <a:r>
              <a:rPr lang="ru-RU" dirty="0" err="1"/>
              <a:t>уражених</a:t>
            </a:r>
            <a:r>
              <a:rPr lang="ru-RU" dirty="0"/>
              <a:t> </a:t>
            </a:r>
            <a:r>
              <a:rPr lang="ru-RU" dirty="0" err="1"/>
              <a:t>ділянках</a:t>
            </a:r>
            <a:r>
              <a:rPr lang="ru-RU" dirty="0"/>
              <a:t>. </a:t>
            </a:r>
            <a:r>
              <a:rPr lang="ru-RU" dirty="0" err="1"/>
              <a:t>Якщо</a:t>
            </a:r>
            <a:r>
              <a:rPr lang="ru-RU" dirty="0"/>
              <a:t> </a:t>
            </a:r>
            <a:r>
              <a:rPr lang="ru-RU" dirty="0" err="1"/>
              <a:t>вплив</a:t>
            </a:r>
            <a:r>
              <a:rPr lang="ru-RU" dirty="0"/>
              <a:t> холоду </a:t>
            </a:r>
            <a:r>
              <a:rPr lang="ru-RU" dirty="0" err="1"/>
              <a:t>триває</a:t>
            </a:r>
            <a:r>
              <a:rPr lang="ru-RU" dirty="0"/>
              <a:t>, </a:t>
            </a:r>
            <a:r>
              <a:rPr lang="ru-RU" dirty="0" err="1"/>
              <a:t>можна</a:t>
            </a:r>
            <a:r>
              <a:rPr lang="ru-RU" dirty="0"/>
              <a:t> </a:t>
            </a:r>
            <a:r>
              <a:rPr lang="ru-RU" dirty="0" err="1"/>
              <a:t>відчути</a:t>
            </a:r>
            <a:r>
              <a:rPr lang="ru-RU" dirty="0"/>
              <a:t> </a:t>
            </a:r>
            <a:r>
              <a:rPr lang="ru-RU" dirty="0" err="1"/>
              <a:t>поколювання</a:t>
            </a:r>
            <a:r>
              <a:rPr lang="ru-RU" dirty="0"/>
              <a:t> до того, як </a:t>
            </a:r>
            <a:r>
              <a:rPr lang="ru-RU" dirty="0" err="1"/>
              <a:t>тканини</a:t>
            </a:r>
            <a:r>
              <a:rPr lang="ru-RU" dirty="0"/>
              <a:t> в </a:t>
            </a:r>
            <a:r>
              <a:rPr lang="ru-RU" dirty="0" err="1"/>
              <a:t>цій</a:t>
            </a:r>
            <a:r>
              <a:rPr lang="ru-RU" dirty="0"/>
              <a:t> </a:t>
            </a:r>
            <a:r>
              <a:rPr lang="ru-RU" dirty="0" err="1"/>
              <a:t>ділянці</a:t>
            </a:r>
            <a:r>
              <a:rPr lang="ru-RU" dirty="0"/>
              <a:t> замерзнуть. </a:t>
            </a:r>
          </a:p>
        </p:txBody>
      </p:sp>
    </p:spTree>
    <p:extLst>
      <p:ext uri="{BB962C8B-B14F-4D97-AF65-F5344CB8AC3E}">
        <p14:creationId xmlns:p14="http://schemas.microsoft.com/office/powerpoint/2010/main" val="2466442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5593" y="561863"/>
            <a:ext cx="7500431" cy="752588"/>
          </a:xfrm>
        </p:spPr>
        <p:txBody>
          <a:bodyPr>
            <a:normAutofit fontScale="90000"/>
          </a:bodyPr>
          <a:lstStyle/>
          <a:p>
            <a:pPr algn="ctr"/>
            <a:r>
              <a:rPr lang="ru-RU" b="1" dirty="0" err="1">
                <a:solidFill>
                  <a:srgbClr val="FF0000"/>
                </a:solidFill>
              </a:rPr>
              <a:t>Що</a:t>
            </a:r>
            <a:r>
              <a:rPr lang="ru-RU" b="1" dirty="0">
                <a:solidFill>
                  <a:srgbClr val="FF0000"/>
                </a:solidFill>
              </a:rPr>
              <a:t> </a:t>
            </a:r>
            <a:r>
              <a:rPr lang="ru-RU" b="1" dirty="0" err="1">
                <a:solidFill>
                  <a:srgbClr val="FF0000"/>
                </a:solidFill>
              </a:rPr>
              <a:t>викликає</a:t>
            </a:r>
            <a:r>
              <a:rPr lang="ru-RU" b="1" dirty="0">
                <a:solidFill>
                  <a:srgbClr val="FF0000"/>
                </a:solidFill>
              </a:rPr>
              <a:t> </a:t>
            </a:r>
            <a:r>
              <a:rPr lang="ru-RU" b="1" dirty="0" err="1">
                <a:solidFill>
                  <a:srgbClr val="FF0000"/>
                </a:solidFill>
              </a:rPr>
              <a:t>обмороження</a:t>
            </a:r>
            <a:r>
              <a:rPr lang="ru-RU" b="1" dirty="0">
                <a:solidFill>
                  <a:srgbClr val="FF0000"/>
                </a:solidFill>
              </a:rPr>
              <a:t>? </a:t>
            </a:r>
            <a:br>
              <a:rPr lang="ru-RU" b="1" dirty="0">
                <a:solidFill>
                  <a:srgbClr val="FF0000"/>
                </a:solidFill>
              </a:rPr>
            </a:br>
            <a:endParaRPr lang="ru-RU" b="1" dirty="0">
              <a:solidFill>
                <a:srgbClr val="FF0000"/>
              </a:solidFill>
            </a:endParaRPr>
          </a:p>
        </p:txBody>
      </p:sp>
      <p:sp>
        <p:nvSpPr>
          <p:cNvPr id="3" name="Объект 2"/>
          <p:cNvSpPr>
            <a:spLocks noGrp="1"/>
          </p:cNvSpPr>
          <p:nvPr>
            <p:ph idx="1"/>
          </p:nvPr>
        </p:nvSpPr>
        <p:spPr>
          <a:xfrm>
            <a:off x="844165" y="1314451"/>
            <a:ext cx="10503670" cy="3777622"/>
          </a:xfrm>
        </p:spPr>
        <p:txBody>
          <a:bodyPr>
            <a:normAutofit/>
          </a:bodyPr>
          <a:lstStyle/>
          <a:p>
            <a:pPr marL="0" indent="0">
              <a:buNone/>
            </a:pPr>
            <a:r>
              <a:rPr lang="ru-RU" sz="2000" dirty="0" err="1"/>
              <a:t>Організм</a:t>
            </a:r>
            <a:r>
              <a:rPr lang="ru-RU" sz="2000" dirty="0"/>
              <a:t> </a:t>
            </a:r>
            <a:r>
              <a:rPr lang="ru-RU" sz="2000" dirty="0" err="1"/>
              <a:t>реагує</a:t>
            </a:r>
            <a:r>
              <a:rPr lang="ru-RU" sz="2000" dirty="0"/>
              <a:t> на </a:t>
            </a:r>
            <a:r>
              <a:rPr lang="ru-RU" sz="2000" dirty="0" err="1"/>
              <a:t>низькі</a:t>
            </a:r>
            <a:r>
              <a:rPr lang="ru-RU" sz="2000" dirty="0"/>
              <a:t> </a:t>
            </a:r>
            <a:r>
              <a:rPr lang="ru-RU" sz="2000" dirty="0" err="1"/>
              <a:t>температури</a:t>
            </a:r>
            <a:r>
              <a:rPr lang="ru-RU" sz="2000" dirty="0"/>
              <a:t> </a:t>
            </a:r>
            <a:r>
              <a:rPr lang="ru-RU" sz="2000" dirty="0" err="1"/>
              <a:t>звуженням</a:t>
            </a:r>
            <a:r>
              <a:rPr lang="ru-RU" sz="2000" dirty="0"/>
              <a:t> </a:t>
            </a:r>
            <a:r>
              <a:rPr lang="ru-RU" sz="2000" dirty="0" err="1"/>
              <a:t>судин</a:t>
            </a:r>
            <a:r>
              <a:rPr lang="ru-RU" sz="2000" dirty="0"/>
              <a:t>. </a:t>
            </a:r>
            <a:r>
              <a:rPr lang="ru-RU" sz="2000" dirty="0" err="1"/>
              <a:t>Приплив</a:t>
            </a:r>
            <a:r>
              <a:rPr lang="ru-RU" sz="2000" dirty="0"/>
              <a:t> </a:t>
            </a:r>
            <a:r>
              <a:rPr lang="ru-RU" sz="2000" dirty="0" err="1"/>
              <a:t>крові</a:t>
            </a:r>
            <a:r>
              <a:rPr lang="ru-RU" sz="2000" dirty="0"/>
              <a:t> до </a:t>
            </a:r>
            <a:r>
              <a:rPr lang="ru-RU" sz="2000" dirty="0" err="1"/>
              <a:t>кінцівок</a:t>
            </a:r>
            <a:r>
              <a:rPr lang="ru-RU" sz="2000" dirty="0"/>
              <a:t> </a:t>
            </a:r>
            <a:r>
              <a:rPr lang="ru-RU" sz="2000" dirty="0" err="1"/>
              <a:t>сповільнюється</a:t>
            </a:r>
            <a:r>
              <a:rPr lang="ru-RU" sz="2000" dirty="0"/>
              <a:t>, тому </a:t>
            </a:r>
            <a:r>
              <a:rPr lang="ru-RU" sz="2000" dirty="0" err="1"/>
              <a:t>кровопостачання</a:t>
            </a:r>
            <a:r>
              <a:rPr lang="ru-RU" sz="2000" dirty="0"/>
              <a:t> </a:t>
            </a:r>
            <a:r>
              <a:rPr lang="ru-RU" sz="2000" dirty="0" err="1"/>
              <a:t>життєво</a:t>
            </a:r>
            <a:r>
              <a:rPr lang="ru-RU" sz="2000" dirty="0"/>
              <a:t> </a:t>
            </a:r>
            <a:r>
              <a:rPr lang="ru-RU" sz="2000" dirty="0" err="1"/>
              <a:t>важливих</a:t>
            </a:r>
            <a:r>
              <a:rPr lang="ru-RU" sz="2000" dirty="0"/>
              <a:t> </a:t>
            </a:r>
            <a:r>
              <a:rPr lang="ru-RU" sz="2000" dirty="0" err="1"/>
              <a:t>органів</a:t>
            </a:r>
            <a:r>
              <a:rPr lang="ru-RU" sz="2000" dirty="0"/>
              <a:t> </a:t>
            </a:r>
            <a:r>
              <a:rPr lang="ru-RU" sz="2000" dirty="0" err="1"/>
              <a:t>може</a:t>
            </a:r>
            <a:r>
              <a:rPr lang="ru-RU" sz="2000" dirty="0"/>
              <a:t> бути </a:t>
            </a:r>
            <a:r>
              <a:rPr lang="ru-RU" sz="2000" dirty="0" err="1"/>
              <a:t>посиленим</a:t>
            </a:r>
            <a:r>
              <a:rPr lang="ru-RU" sz="2000" dirty="0"/>
              <a:t>. У </a:t>
            </a:r>
            <a:r>
              <a:rPr lang="ru-RU" sz="2000" dirty="0" err="1"/>
              <a:t>міру</a:t>
            </a:r>
            <a:r>
              <a:rPr lang="ru-RU" sz="2000" dirty="0"/>
              <a:t> того, як кров </a:t>
            </a:r>
            <a:r>
              <a:rPr lang="ru-RU" sz="2000" dirty="0" err="1"/>
              <a:t>перенаправляється</a:t>
            </a:r>
            <a:r>
              <a:rPr lang="ru-RU" sz="2000" dirty="0"/>
              <a:t> далеко </a:t>
            </a:r>
            <a:r>
              <a:rPr lang="ru-RU" sz="2000" dirty="0" err="1"/>
              <a:t>від</a:t>
            </a:r>
            <a:r>
              <a:rPr lang="ru-RU" sz="2000" dirty="0"/>
              <a:t> </a:t>
            </a:r>
            <a:r>
              <a:rPr lang="ru-RU" sz="2000" dirty="0" err="1"/>
              <a:t>кінцівок</a:t>
            </a:r>
            <a:r>
              <a:rPr lang="ru-RU" sz="2000" dirty="0"/>
              <a:t>, </a:t>
            </a:r>
            <a:r>
              <a:rPr lang="ru-RU" sz="2000" dirty="0" err="1"/>
              <a:t>ці</a:t>
            </a:r>
            <a:r>
              <a:rPr lang="ru-RU" sz="2000" dirty="0"/>
              <a:t> </a:t>
            </a:r>
            <a:r>
              <a:rPr lang="ru-RU" sz="2000" dirty="0" err="1"/>
              <a:t>частини</a:t>
            </a:r>
            <a:r>
              <a:rPr lang="ru-RU" sz="2000" dirty="0"/>
              <a:t> </a:t>
            </a:r>
            <a:r>
              <a:rPr lang="ru-RU" sz="2000" dirty="0" err="1"/>
              <a:t>тіла</a:t>
            </a:r>
            <a:r>
              <a:rPr lang="ru-RU" sz="2000" dirty="0"/>
              <a:t> </a:t>
            </a:r>
            <a:r>
              <a:rPr lang="ru-RU" sz="2000" dirty="0" err="1"/>
              <a:t>охолоджуються</a:t>
            </a:r>
            <a:r>
              <a:rPr lang="ru-RU" sz="2000" dirty="0"/>
              <a:t>, і </a:t>
            </a:r>
            <a:r>
              <a:rPr lang="ru-RU" sz="2000" dirty="0" err="1"/>
              <a:t>рідина</a:t>
            </a:r>
            <a:r>
              <a:rPr lang="ru-RU" sz="2000" dirty="0"/>
              <a:t> в </a:t>
            </a:r>
            <a:r>
              <a:rPr lang="ru-RU" sz="2000" dirty="0" err="1"/>
              <a:t>тканині</a:t>
            </a:r>
            <a:r>
              <a:rPr lang="ru-RU" sz="2000" dirty="0"/>
              <a:t> </a:t>
            </a:r>
            <a:r>
              <a:rPr lang="ru-RU" sz="2000" dirty="0" err="1"/>
              <a:t>може</a:t>
            </a:r>
            <a:r>
              <a:rPr lang="ru-RU" sz="2000" dirty="0"/>
              <a:t> </a:t>
            </a:r>
            <a:r>
              <a:rPr lang="ru-RU" sz="2000" dirty="0" err="1"/>
              <a:t>замерзати</a:t>
            </a:r>
            <a:r>
              <a:rPr lang="ru-RU" sz="2000" dirty="0"/>
              <a:t> з </a:t>
            </a:r>
            <a:r>
              <a:rPr lang="ru-RU" sz="2000" dirty="0" err="1"/>
              <a:t>утворенням</a:t>
            </a:r>
            <a:r>
              <a:rPr lang="ru-RU" sz="2000" dirty="0"/>
              <a:t> </a:t>
            </a:r>
            <a:r>
              <a:rPr lang="ru-RU" sz="2000" dirty="0" err="1"/>
              <a:t>кристалів</a:t>
            </a:r>
            <a:r>
              <a:rPr lang="ru-RU" sz="2000" dirty="0"/>
              <a:t> </a:t>
            </a:r>
            <a:r>
              <a:rPr lang="ru-RU" sz="2000" dirty="0" err="1"/>
              <a:t>льоду</a:t>
            </a:r>
            <a:r>
              <a:rPr lang="ru-RU" sz="2000" dirty="0"/>
              <a:t>. </a:t>
            </a:r>
            <a:r>
              <a:rPr lang="ru-RU" sz="2000" dirty="0" err="1"/>
              <a:t>Кристали</a:t>
            </a:r>
            <a:r>
              <a:rPr lang="ru-RU" sz="2000" dirty="0"/>
              <a:t> </a:t>
            </a:r>
            <a:r>
              <a:rPr lang="ru-RU" sz="2000" dirty="0" err="1"/>
              <a:t>льоду</a:t>
            </a:r>
            <a:r>
              <a:rPr lang="ru-RU" sz="2000" dirty="0"/>
              <a:t> </a:t>
            </a:r>
            <a:r>
              <a:rPr lang="ru-RU" sz="2000" dirty="0" err="1"/>
              <a:t>можуть</a:t>
            </a:r>
            <a:r>
              <a:rPr lang="ru-RU" sz="2000" dirty="0"/>
              <a:t> </a:t>
            </a:r>
            <a:r>
              <a:rPr lang="ru-RU" sz="2000" dirty="0" err="1"/>
              <a:t>спричинити</a:t>
            </a:r>
            <a:r>
              <a:rPr lang="ru-RU" sz="2000" dirty="0"/>
              <a:t> </a:t>
            </a:r>
            <a:r>
              <a:rPr lang="ru-RU" sz="2000" dirty="0" err="1"/>
              <a:t>серйозне</a:t>
            </a:r>
            <a:r>
              <a:rPr lang="ru-RU" sz="2000" dirty="0"/>
              <a:t> </a:t>
            </a:r>
            <a:r>
              <a:rPr lang="ru-RU" sz="2000" dirty="0" err="1"/>
              <a:t>пошкодження</a:t>
            </a:r>
            <a:r>
              <a:rPr lang="ru-RU" sz="2000" dirty="0"/>
              <a:t> </a:t>
            </a:r>
            <a:r>
              <a:rPr lang="ru-RU" sz="2000" dirty="0" err="1"/>
              <a:t>клітин</a:t>
            </a:r>
            <a:r>
              <a:rPr lang="ru-RU" sz="2000" dirty="0"/>
              <a:t> та тканин у </a:t>
            </a:r>
            <a:r>
              <a:rPr lang="ru-RU" sz="2000" dirty="0" err="1"/>
              <a:t>зоні</a:t>
            </a:r>
            <a:r>
              <a:rPr lang="ru-RU" sz="2000" dirty="0"/>
              <a:t> </a:t>
            </a:r>
            <a:r>
              <a:rPr lang="ru-RU" sz="2000" dirty="0" err="1"/>
              <a:t>ураження</a:t>
            </a:r>
            <a:r>
              <a:rPr lang="ru-RU" sz="2000" dirty="0"/>
              <a:t>. </a:t>
            </a:r>
            <a:r>
              <a:rPr lang="ru-RU" sz="2000" dirty="0" err="1"/>
              <a:t>Низький</a:t>
            </a:r>
            <a:r>
              <a:rPr lang="ru-RU" sz="2000" dirty="0"/>
              <a:t> </a:t>
            </a:r>
            <a:r>
              <a:rPr lang="ru-RU" sz="2000" dirty="0" err="1"/>
              <a:t>кровотік</a:t>
            </a:r>
            <a:r>
              <a:rPr lang="ru-RU" sz="2000" dirty="0"/>
              <a:t> </a:t>
            </a:r>
            <a:r>
              <a:rPr lang="ru-RU" sz="2000" dirty="0" err="1"/>
              <a:t>також</a:t>
            </a:r>
            <a:r>
              <a:rPr lang="ru-RU" sz="2000" dirty="0"/>
              <a:t> </a:t>
            </a:r>
            <a:r>
              <a:rPr lang="ru-RU" sz="2000" dirty="0" err="1"/>
              <a:t>позбавляє</a:t>
            </a:r>
            <a:r>
              <a:rPr lang="ru-RU" sz="2000" dirty="0"/>
              <a:t> </a:t>
            </a:r>
            <a:r>
              <a:rPr lang="ru-RU" sz="2000" dirty="0" err="1"/>
              <a:t>тканини</a:t>
            </a:r>
            <a:r>
              <a:rPr lang="ru-RU" sz="2000" dirty="0"/>
              <a:t> </a:t>
            </a:r>
            <a:r>
              <a:rPr lang="ru-RU" sz="2000" dirty="0" err="1"/>
              <a:t>кисню</a:t>
            </a:r>
            <a:r>
              <a:rPr lang="ru-RU" sz="2000" dirty="0"/>
              <a:t>. </a:t>
            </a:r>
            <a:r>
              <a:rPr lang="ru-RU" sz="2000" dirty="0" err="1"/>
              <a:t>Якщо</a:t>
            </a:r>
            <a:r>
              <a:rPr lang="ru-RU" sz="2000" dirty="0"/>
              <a:t> </a:t>
            </a:r>
            <a:r>
              <a:rPr lang="ru-RU" sz="2000" dirty="0" err="1"/>
              <a:t>кровотік</a:t>
            </a:r>
            <a:r>
              <a:rPr lang="ru-RU" sz="2000" dirty="0"/>
              <a:t> не </a:t>
            </a:r>
            <a:r>
              <a:rPr lang="ru-RU" sz="2000" dirty="0" err="1"/>
              <a:t>вдається</a:t>
            </a:r>
            <a:r>
              <a:rPr lang="ru-RU" sz="2000" dirty="0"/>
              <a:t> </a:t>
            </a:r>
            <a:r>
              <a:rPr lang="ru-RU" sz="2000" dirty="0" err="1"/>
              <a:t>відновити</a:t>
            </a:r>
            <a:r>
              <a:rPr lang="ru-RU" sz="2000" dirty="0"/>
              <a:t>, тканина </a:t>
            </a:r>
            <a:r>
              <a:rPr lang="ru-RU" sz="2000" dirty="0" err="1"/>
              <a:t>врешті-решт</a:t>
            </a:r>
            <a:r>
              <a:rPr lang="ru-RU" sz="2000" dirty="0"/>
              <a:t> </a:t>
            </a:r>
            <a:r>
              <a:rPr lang="ru-RU" sz="2000" dirty="0" err="1"/>
              <a:t>загине</a:t>
            </a:r>
            <a:r>
              <a:rPr lang="ru-RU" sz="2000" dirty="0"/>
              <a:t>. </a:t>
            </a:r>
          </a:p>
        </p:txBody>
      </p:sp>
    </p:spTree>
    <p:extLst>
      <p:ext uri="{BB962C8B-B14F-4D97-AF65-F5344CB8AC3E}">
        <p14:creationId xmlns:p14="http://schemas.microsoft.com/office/powerpoint/2010/main" val="3130214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3028" y="323664"/>
            <a:ext cx="9281212" cy="995684"/>
          </a:xfrm>
        </p:spPr>
        <p:txBody>
          <a:bodyPr>
            <a:normAutofit fontScale="90000"/>
          </a:bodyPr>
          <a:lstStyle/>
          <a:p>
            <a:pPr algn="ctr"/>
            <a:r>
              <a:rPr lang="ru-RU" b="1" dirty="0" err="1">
                <a:solidFill>
                  <a:srgbClr val="FF0000"/>
                </a:solidFill>
              </a:rPr>
              <a:t>Запобігання</a:t>
            </a:r>
            <a:r>
              <a:rPr lang="ru-RU" b="1" dirty="0">
                <a:solidFill>
                  <a:srgbClr val="FF0000"/>
                </a:solidFill>
              </a:rPr>
              <a:t> </a:t>
            </a:r>
            <a:r>
              <a:rPr lang="ru-RU" b="1" dirty="0" err="1">
                <a:solidFill>
                  <a:srgbClr val="FF0000"/>
                </a:solidFill>
              </a:rPr>
              <a:t>обмороженням</a:t>
            </a:r>
            <a:r>
              <a:rPr lang="ru-RU" b="1" dirty="0">
                <a:solidFill>
                  <a:srgbClr val="FF0000"/>
                </a:solidFill>
              </a:rPr>
              <a:t> </a:t>
            </a:r>
            <a:br>
              <a:rPr lang="ru-RU" b="1" dirty="0">
                <a:solidFill>
                  <a:srgbClr val="FF0000"/>
                </a:solidFill>
              </a:rPr>
            </a:br>
            <a:endParaRPr lang="ru-RU" b="1" dirty="0">
              <a:solidFill>
                <a:srgbClr val="FF0000"/>
              </a:solidFill>
            </a:endParaRPr>
          </a:p>
        </p:txBody>
      </p:sp>
      <p:sp>
        <p:nvSpPr>
          <p:cNvPr id="3" name="Объект 2"/>
          <p:cNvSpPr>
            <a:spLocks noGrp="1"/>
          </p:cNvSpPr>
          <p:nvPr>
            <p:ph idx="1"/>
          </p:nvPr>
        </p:nvSpPr>
        <p:spPr>
          <a:xfrm>
            <a:off x="619125" y="978261"/>
            <a:ext cx="10641058" cy="5338354"/>
          </a:xfrm>
        </p:spPr>
        <p:txBody>
          <a:bodyPr>
            <a:noAutofit/>
          </a:bodyPr>
          <a:lstStyle/>
          <a:p>
            <a:r>
              <a:rPr lang="ru-RU" sz="2000" dirty="0" err="1"/>
              <a:t>Майже</a:t>
            </a:r>
            <a:r>
              <a:rPr lang="ru-RU" sz="2000" dirty="0"/>
              <a:t> </a:t>
            </a:r>
            <a:r>
              <a:rPr lang="ru-RU" sz="2000" dirty="0" err="1"/>
              <a:t>всіх</a:t>
            </a:r>
            <a:r>
              <a:rPr lang="ru-RU" sz="2000" dirty="0"/>
              <a:t> </a:t>
            </a:r>
            <a:r>
              <a:rPr lang="ru-RU" sz="2000" dirty="0" err="1"/>
              <a:t>випадків</a:t>
            </a:r>
            <a:r>
              <a:rPr lang="ru-RU" sz="2000" dirty="0"/>
              <a:t> </a:t>
            </a:r>
            <a:r>
              <a:rPr lang="ru-RU" sz="2000" dirty="0" err="1"/>
              <a:t>обмороження</a:t>
            </a:r>
            <a:r>
              <a:rPr lang="ru-RU" sz="2000" dirty="0"/>
              <a:t> </a:t>
            </a:r>
            <a:r>
              <a:rPr lang="ru-RU" sz="2000" dirty="0" err="1"/>
              <a:t>можна</a:t>
            </a:r>
            <a:r>
              <a:rPr lang="ru-RU" sz="2000" dirty="0"/>
              <a:t> </a:t>
            </a:r>
            <a:r>
              <a:rPr lang="ru-RU" sz="2000" dirty="0" err="1"/>
              <a:t>уникнути</a:t>
            </a:r>
            <a:r>
              <a:rPr lang="ru-RU" sz="2000" dirty="0"/>
              <a:t>, </a:t>
            </a:r>
            <a:r>
              <a:rPr lang="ru-RU" sz="2000" dirty="0" err="1"/>
              <a:t>застосовуючи</a:t>
            </a:r>
            <a:r>
              <a:rPr lang="ru-RU" sz="2000" dirty="0"/>
              <a:t> </a:t>
            </a:r>
            <a:r>
              <a:rPr lang="ru-RU" sz="2000" dirty="0" err="1"/>
              <a:t>запобіжні</a:t>
            </a:r>
            <a:r>
              <a:rPr lang="ru-RU" sz="2000" dirty="0"/>
              <a:t> заходи </a:t>
            </a:r>
            <a:r>
              <a:rPr lang="ru-RU" sz="2000" dirty="0" err="1"/>
              <a:t>під</a:t>
            </a:r>
            <a:r>
              <a:rPr lang="ru-RU" sz="2000" dirty="0"/>
              <a:t> час </a:t>
            </a:r>
            <a:r>
              <a:rPr lang="ru-RU" sz="2000" dirty="0" err="1"/>
              <a:t>холодної</a:t>
            </a:r>
            <a:r>
              <a:rPr lang="ru-RU" sz="2000" dirty="0"/>
              <a:t> погоди. </a:t>
            </a:r>
          </a:p>
          <a:p>
            <a:r>
              <a:rPr lang="ru-RU" sz="2000" dirty="0" err="1"/>
              <a:t>Уникайте</a:t>
            </a:r>
            <a:r>
              <a:rPr lang="ru-RU" sz="2000" dirty="0"/>
              <a:t> </a:t>
            </a:r>
            <a:r>
              <a:rPr lang="ru-RU" sz="2000" dirty="0" err="1"/>
              <a:t>зайвого</a:t>
            </a:r>
            <a:r>
              <a:rPr lang="ru-RU" sz="2000" dirty="0"/>
              <a:t> </a:t>
            </a:r>
            <a:r>
              <a:rPr lang="ru-RU" sz="2000" dirty="0" err="1"/>
              <a:t>впливу</a:t>
            </a:r>
            <a:r>
              <a:rPr lang="ru-RU" sz="2000" dirty="0"/>
              <a:t> </a:t>
            </a:r>
            <a:r>
              <a:rPr lang="ru-RU" sz="2000" dirty="0" err="1"/>
              <a:t>низьких</a:t>
            </a:r>
            <a:r>
              <a:rPr lang="ru-RU" sz="2000" dirty="0"/>
              <a:t> температур. </a:t>
            </a:r>
            <a:r>
              <a:rPr lang="ru-RU" sz="2000" dirty="0" err="1"/>
              <a:t>Поєднання</a:t>
            </a:r>
            <a:r>
              <a:rPr lang="ru-RU" sz="2000" dirty="0"/>
              <a:t> </a:t>
            </a:r>
            <a:r>
              <a:rPr lang="ru-RU" sz="2000" dirty="0" err="1"/>
              <a:t>вітру</a:t>
            </a:r>
            <a:r>
              <a:rPr lang="ru-RU" sz="2000" dirty="0"/>
              <a:t> та </a:t>
            </a:r>
            <a:r>
              <a:rPr lang="ru-RU" sz="2000" dirty="0" err="1"/>
              <a:t>низьких</a:t>
            </a:r>
            <a:r>
              <a:rPr lang="ru-RU" sz="2000" dirty="0"/>
              <a:t> температур (холод) </a:t>
            </a:r>
            <a:r>
              <a:rPr lang="ru-RU" sz="2000" dirty="0" err="1"/>
              <a:t>також</a:t>
            </a:r>
            <a:r>
              <a:rPr lang="ru-RU" sz="2000" dirty="0"/>
              <a:t> </a:t>
            </a:r>
            <a:r>
              <a:rPr lang="ru-RU" sz="2000" dirty="0" err="1"/>
              <a:t>може</a:t>
            </a:r>
            <a:r>
              <a:rPr lang="ru-RU" sz="2000" dirty="0"/>
              <a:t> </a:t>
            </a:r>
            <a:r>
              <a:rPr lang="ru-RU" sz="2000" dirty="0" err="1"/>
              <a:t>спричинити</a:t>
            </a:r>
            <a:r>
              <a:rPr lang="ru-RU" sz="2000" dirty="0"/>
              <a:t> </a:t>
            </a:r>
            <a:r>
              <a:rPr lang="ru-RU" sz="2000" dirty="0" err="1"/>
              <a:t>швидке</a:t>
            </a:r>
            <a:r>
              <a:rPr lang="ru-RU" sz="2000" dirty="0"/>
              <a:t> </a:t>
            </a:r>
            <a:r>
              <a:rPr lang="ru-RU" sz="2000" dirty="0" err="1"/>
              <a:t>падіння</a:t>
            </a:r>
            <a:r>
              <a:rPr lang="ru-RU" sz="2000" dirty="0"/>
              <a:t> </a:t>
            </a:r>
            <a:r>
              <a:rPr lang="ru-RU" sz="2000" dirty="0" err="1"/>
              <a:t>температури</a:t>
            </a:r>
            <a:r>
              <a:rPr lang="ru-RU" sz="2000" dirty="0"/>
              <a:t>, тому </a:t>
            </a:r>
            <a:r>
              <a:rPr lang="ru-RU" sz="2000" dirty="0" err="1"/>
              <a:t>уникайте</a:t>
            </a:r>
            <a:r>
              <a:rPr lang="ru-RU" sz="2000" dirty="0"/>
              <a:t>, </a:t>
            </a:r>
            <a:r>
              <a:rPr lang="ru-RU" sz="2000" dirty="0" err="1"/>
              <a:t>якщо</a:t>
            </a:r>
            <a:r>
              <a:rPr lang="ru-RU" sz="2000" dirty="0"/>
              <a:t> </a:t>
            </a:r>
            <a:r>
              <a:rPr lang="ru-RU" sz="2000" dirty="0" err="1"/>
              <a:t>це</a:t>
            </a:r>
            <a:r>
              <a:rPr lang="ru-RU" sz="2000" dirty="0"/>
              <a:t> </a:t>
            </a:r>
            <a:r>
              <a:rPr lang="ru-RU" sz="2000" dirty="0" err="1"/>
              <a:t>можливо</a:t>
            </a:r>
            <a:r>
              <a:rPr lang="ru-RU" sz="2000" dirty="0"/>
              <a:t>, холоду та </a:t>
            </a:r>
            <a:r>
              <a:rPr lang="ru-RU" sz="2000" dirty="0" err="1"/>
              <a:t>вітру</a:t>
            </a:r>
            <a:r>
              <a:rPr lang="ru-RU" sz="2000" dirty="0"/>
              <a:t>. </a:t>
            </a:r>
          </a:p>
          <a:p>
            <a:r>
              <a:rPr lang="ru-RU" sz="2000" dirty="0" err="1"/>
              <a:t>Також</a:t>
            </a:r>
            <a:r>
              <a:rPr lang="ru-RU" sz="2000" dirty="0"/>
              <a:t> </a:t>
            </a:r>
            <a:r>
              <a:rPr lang="ru-RU" sz="2000" dirty="0" err="1"/>
              <a:t>важливо</a:t>
            </a:r>
            <a:r>
              <a:rPr lang="ru-RU" sz="2000" dirty="0"/>
              <a:t> знати, </a:t>
            </a:r>
            <a:r>
              <a:rPr lang="ru-RU" sz="2000" dirty="0" err="1"/>
              <a:t>якими</a:t>
            </a:r>
            <a:r>
              <a:rPr lang="ru-RU" sz="2000" dirty="0"/>
              <a:t> є </a:t>
            </a:r>
            <a:r>
              <a:rPr lang="ru-RU" sz="2000" dirty="0" err="1"/>
              <a:t>ранні</a:t>
            </a:r>
            <a:r>
              <a:rPr lang="ru-RU" sz="2000" dirty="0"/>
              <a:t> </a:t>
            </a:r>
            <a:r>
              <a:rPr lang="ru-RU" sz="2000" dirty="0" err="1"/>
              <a:t>симптоми</a:t>
            </a:r>
            <a:r>
              <a:rPr lang="ru-RU" sz="2000" dirty="0"/>
              <a:t> </a:t>
            </a:r>
            <a:r>
              <a:rPr lang="ru-RU" sz="2000" dirty="0" err="1"/>
              <a:t>обмороження</a:t>
            </a:r>
            <a:r>
              <a:rPr lang="ru-RU" sz="2000" dirty="0"/>
              <a:t>, особливо </a:t>
            </a:r>
            <a:r>
              <a:rPr lang="ru-RU" sz="2000" dirty="0" err="1"/>
              <a:t>відчуття</a:t>
            </a:r>
            <a:r>
              <a:rPr lang="ru-RU" sz="2000" dirty="0"/>
              <a:t> </a:t>
            </a:r>
            <a:r>
              <a:rPr lang="ru-RU" sz="2000" dirty="0" err="1"/>
              <a:t>поколювання</a:t>
            </a:r>
            <a:r>
              <a:rPr lang="ru-RU" sz="2000" dirty="0"/>
              <a:t>. </a:t>
            </a:r>
          </a:p>
          <a:p>
            <a:r>
              <a:rPr lang="ru-RU" sz="2000" dirty="0" err="1"/>
              <a:t>Носіть</a:t>
            </a:r>
            <a:r>
              <a:rPr lang="ru-RU" sz="2000" dirty="0"/>
              <a:t> </a:t>
            </a:r>
            <a:r>
              <a:rPr lang="ru-RU" sz="2000" dirty="0" err="1"/>
              <a:t>відповідний</a:t>
            </a:r>
            <a:r>
              <a:rPr lang="ru-RU" sz="2000" dirty="0"/>
              <a:t> </a:t>
            </a:r>
            <a:r>
              <a:rPr lang="ru-RU" sz="2000" dirty="0" err="1"/>
              <a:t>одяг</a:t>
            </a:r>
            <a:r>
              <a:rPr lang="ru-RU" sz="2000" dirty="0"/>
              <a:t>, </a:t>
            </a:r>
            <a:r>
              <a:rPr lang="ru-RU" sz="2000" dirty="0" err="1"/>
              <a:t>який</a:t>
            </a:r>
            <a:r>
              <a:rPr lang="ru-RU" sz="2000" dirty="0"/>
              <a:t> </a:t>
            </a:r>
            <a:r>
              <a:rPr lang="ru-RU" sz="2000" dirty="0" err="1"/>
              <a:t>захищає</a:t>
            </a:r>
            <a:r>
              <a:rPr lang="ru-RU" sz="2000" dirty="0"/>
              <a:t> </a:t>
            </a:r>
            <a:r>
              <a:rPr lang="ru-RU" sz="2000" dirty="0" err="1"/>
              <a:t>ваші</a:t>
            </a:r>
            <a:r>
              <a:rPr lang="ru-RU" sz="2000" dirty="0"/>
              <a:t> </a:t>
            </a:r>
            <a:r>
              <a:rPr lang="ru-RU" sz="2000" dirty="0" err="1"/>
              <a:t>кінцівки</a:t>
            </a:r>
            <a:r>
              <a:rPr lang="ru-RU" sz="2000" dirty="0"/>
              <a:t>, </a:t>
            </a:r>
            <a:r>
              <a:rPr lang="ru-RU" sz="2000" dirty="0" err="1"/>
              <a:t>наприклад</a:t>
            </a:r>
            <a:r>
              <a:rPr lang="ru-RU" sz="2000" dirty="0"/>
              <a:t>: </a:t>
            </a:r>
          </a:p>
          <a:p>
            <a:pPr>
              <a:buClr>
                <a:schemeClr val="accent2">
                  <a:lumMod val="60000"/>
                  <a:lumOff val="40000"/>
                </a:schemeClr>
              </a:buClr>
            </a:pPr>
            <a:r>
              <a:rPr lang="ru-RU" sz="2000" dirty="0"/>
              <a:t>добре </a:t>
            </a:r>
            <a:r>
              <a:rPr lang="ru-RU" sz="2000" dirty="0" err="1"/>
              <a:t>утеплені</a:t>
            </a:r>
            <a:r>
              <a:rPr lang="ru-RU" sz="2000" dirty="0"/>
              <a:t> черевики і пара </a:t>
            </a:r>
            <a:r>
              <a:rPr lang="ru-RU" sz="2000" dirty="0" err="1"/>
              <a:t>товстих</a:t>
            </a:r>
            <a:r>
              <a:rPr lang="ru-RU" sz="2000" dirty="0"/>
              <a:t> </a:t>
            </a:r>
            <a:r>
              <a:rPr lang="ru-RU" sz="2000" dirty="0" err="1"/>
              <a:t>шкарпеток</a:t>
            </a:r>
            <a:r>
              <a:rPr lang="ru-RU" sz="2000" dirty="0"/>
              <a:t>, </a:t>
            </a:r>
            <a:r>
              <a:rPr lang="ru-RU" sz="2000" dirty="0" err="1"/>
              <a:t>що</a:t>
            </a:r>
            <a:r>
              <a:rPr lang="ru-RU" sz="2000" dirty="0"/>
              <a:t> добре </a:t>
            </a:r>
            <a:r>
              <a:rPr lang="ru-RU" sz="2000" dirty="0" err="1"/>
              <a:t>прилягають</a:t>
            </a:r>
            <a:r>
              <a:rPr lang="ru-RU" sz="2000" dirty="0"/>
              <a:t> до </a:t>
            </a:r>
            <a:r>
              <a:rPr lang="ru-RU" sz="2000" dirty="0" err="1"/>
              <a:t>ступні</a:t>
            </a:r>
            <a:r>
              <a:rPr lang="ru-RU" sz="2000" dirty="0"/>
              <a:t>; </a:t>
            </a:r>
          </a:p>
          <a:p>
            <a:pPr>
              <a:buClr>
                <a:schemeClr val="accent2">
                  <a:lumMod val="60000"/>
                  <a:lumOff val="40000"/>
                </a:schemeClr>
              </a:buClr>
            </a:pPr>
            <a:r>
              <a:rPr lang="ru-RU" sz="2000" dirty="0" err="1"/>
              <a:t>рукавиці</a:t>
            </a:r>
            <a:r>
              <a:rPr lang="ru-RU" sz="2000" dirty="0"/>
              <a:t> - вони </a:t>
            </a:r>
            <a:r>
              <a:rPr lang="ru-RU" sz="2000" dirty="0" err="1"/>
              <a:t>забезпечують</a:t>
            </a:r>
            <a:r>
              <a:rPr lang="ru-RU" sz="2000" dirty="0"/>
              <a:t> </a:t>
            </a:r>
            <a:r>
              <a:rPr lang="ru-RU" sz="2000" dirty="0" err="1"/>
              <a:t>кращий</a:t>
            </a:r>
            <a:r>
              <a:rPr lang="ru-RU" sz="2000" dirty="0"/>
              <a:t> </a:t>
            </a:r>
            <a:r>
              <a:rPr lang="ru-RU" sz="2000" dirty="0" err="1"/>
              <a:t>захист</a:t>
            </a:r>
            <a:r>
              <a:rPr lang="ru-RU" sz="2000" dirty="0"/>
              <a:t> </a:t>
            </a:r>
            <a:r>
              <a:rPr lang="ru-RU" sz="2000" dirty="0" err="1"/>
              <a:t>від</a:t>
            </a:r>
            <a:r>
              <a:rPr lang="ru-RU" sz="2000" dirty="0"/>
              <a:t> </a:t>
            </a:r>
            <a:r>
              <a:rPr lang="ru-RU" sz="2000" dirty="0" err="1"/>
              <a:t>дуже</a:t>
            </a:r>
            <a:r>
              <a:rPr lang="ru-RU" sz="2000" dirty="0"/>
              <a:t> </a:t>
            </a:r>
            <a:r>
              <a:rPr lang="ru-RU" sz="2000" dirty="0" err="1"/>
              <a:t>холодної</a:t>
            </a:r>
            <a:r>
              <a:rPr lang="ru-RU" sz="2000" dirty="0"/>
              <a:t> погоди, </a:t>
            </a:r>
            <a:r>
              <a:rPr lang="ru-RU" sz="2000" dirty="0" err="1"/>
              <a:t>ніж</a:t>
            </a:r>
            <a:r>
              <a:rPr lang="ru-RU" sz="2000" dirty="0"/>
              <a:t> рукавички; </a:t>
            </a:r>
          </a:p>
          <a:p>
            <a:pPr>
              <a:buClr>
                <a:schemeClr val="accent2">
                  <a:lumMod val="60000"/>
                  <a:lumOff val="40000"/>
                </a:schemeClr>
              </a:buClr>
            </a:pPr>
            <a:r>
              <a:rPr lang="ru-RU" sz="2000" dirty="0"/>
              <a:t>тепла шапка, </a:t>
            </a:r>
            <a:r>
              <a:rPr lang="ru-RU" sz="2000" dirty="0" err="1"/>
              <a:t>що</a:t>
            </a:r>
            <a:r>
              <a:rPr lang="ru-RU" sz="2000" dirty="0"/>
              <a:t> </a:t>
            </a:r>
            <a:r>
              <a:rPr lang="ru-RU" sz="2000" dirty="0" err="1"/>
              <a:t>закриває</a:t>
            </a:r>
            <a:r>
              <a:rPr lang="ru-RU" sz="2000" dirty="0"/>
              <a:t> </a:t>
            </a:r>
            <a:r>
              <a:rPr lang="ru-RU" sz="2000" dirty="0" err="1"/>
              <a:t>вуха</a:t>
            </a:r>
            <a:r>
              <a:rPr lang="ru-RU" sz="2000" dirty="0"/>
              <a:t> і не </a:t>
            </a:r>
            <a:r>
              <a:rPr lang="ru-RU" sz="2000" dirty="0" err="1"/>
              <a:t>промокає</a:t>
            </a:r>
            <a:r>
              <a:rPr lang="ru-RU" sz="2000" dirty="0"/>
              <a:t> - </a:t>
            </a:r>
            <a:r>
              <a:rPr lang="ru-RU" sz="2000" dirty="0" err="1"/>
              <a:t>важливо</a:t>
            </a:r>
            <a:r>
              <a:rPr lang="ru-RU" sz="2000" dirty="0"/>
              <a:t> </a:t>
            </a:r>
            <a:r>
              <a:rPr lang="ru-RU" sz="2000" dirty="0" err="1"/>
              <a:t>захистити</a:t>
            </a:r>
            <a:r>
              <a:rPr lang="ru-RU" sz="2000" dirty="0"/>
              <a:t> голову </a:t>
            </a:r>
            <a:r>
              <a:rPr lang="ru-RU" sz="2000" dirty="0" err="1"/>
              <a:t>від</a:t>
            </a:r>
            <a:r>
              <a:rPr lang="ru-RU" sz="2000" dirty="0"/>
              <a:t> холоду; </a:t>
            </a:r>
          </a:p>
          <a:p>
            <a:pPr>
              <a:buClr>
                <a:schemeClr val="accent2">
                  <a:lumMod val="60000"/>
                  <a:lumOff val="40000"/>
                </a:schemeClr>
              </a:buClr>
            </a:pPr>
            <a:r>
              <a:rPr lang="ru-RU" sz="2000" dirty="0" err="1"/>
              <a:t>кілька</a:t>
            </a:r>
            <a:r>
              <a:rPr lang="ru-RU" sz="2000" dirty="0"/>
              <a:t> тонких </a:t>
            </a:r>
            <a:r>
              <a:rPr lang="ru-RU" sz="2000" dirty="0" err="1"/>
              <a:t>шарів</a:t>
            </a:r>
            <a:r>
              <a:rPr lang="ru-RU" sz="2000" dirty="0"/>
              <a:t> теплого </a:t>
            </a:r>
            <a:r>
              <a:rPr lang="ru-RU" sz="2000" dirty="0" err="1"/>
              <a:t>вільного</a:t>
            </a:r>
            <a:r>
              <a:rPr lang="ru-RU" sz="2000" dirty="0"/>
              <a:t> </a:t>
            </a:r>
            <a:r>
              <a:rPr lang="ru-RU" sz="2000" dirty="0" err="1"/>
              <a:t>одягу</a:t>
            </a:r>
            <a:r>
              <a:rPr lang="ru-RU" sz="2000" dirty="0"/>
              <a:t> . </a:t>
            </a:r>
          </a:p>
        </p:txBody>
      </p:sp>
    </p:spTree>
    <p:extLst>
      <p:ext uri="{BB962C8B-B14F-4D97-AF65-F5344CB8AC3E}">
        <p14:creationId xmlns:p14="http://schemas.microsoft.com/office/powerpoint/2010/main" val="614862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409575" y="966651"/>
            <a:ext cx="10994299" cy="5394959"/>
          </a:xfrm>
        </p:spPr>
        <p:txBody>
          <a:bodyPr>
            <a:normAutofit/>
          </a:bodyPr>
          <a:lstStyle/>
          <a:p>
            <a:r>
              <a:rPr lang="ru-RU" dirty="0" err="1"/>
              <a:t>Якщо</a:t>
            </a:r>
            <a:r>
              <a:rPr lang="ru-RU" dirty="0"/>
              <a:t> </a:t>
            </a:r>
            <a:r>
              <a:rPr lang="ru-RU" dirty="0" err="1"/>
              <a:t>ви</a:t>
            </a:r>
            <a:r>
              <a:rPr lang="ru-RU" dirty="0"/>
              <a:t> </a:t>
            </a:r>
            <a:r>
              <a:rPr lang="ru-RU" dirty="0" err="1"/>
              <a:t>подорожуєте</a:t>
            </a:r>
            <a:r>
              <a:rPr lang="ru-RU" dirty="0"/>
              <a:t> </a:t>
            </a:r>
            <a:r>
              <a:rPr lang="ru-RU" dirty="0" err="1"/>
              <a:t>під</a:t>
            </a:r>
            <a:r>
              <a:rPr lang="ru-RU" dirty="0"/>
              <a:t> час </a:t>
            </a:r>
            <a:r>
              <a:rPr lang="ru-RU" dirty="0" err="1"/>
              <a:t>холодної</a:t>
            </a:r>
            <a:r>
              <a:rPr lang="ru-RU" dirty="0"/>
              <a:t> погоди, </a:t>
            </a:r>
            <a:r>
              <a:rPr lang="ru-RU" dirty="0" err="1"/>
              <a:t>розгляньте</a:t>
            </a:r>
            <a:r>
              <a:rPr lang="ru-RU" dirty="0"/>
              <a:t> </a:t>
            </a:r>
            <a:r>
              <a:rPr lang="ru-RU" dirty="0" err="1"/>
              <a:t>можливість</a:t>
            </a:r>
            <a:r>
              <a:rPr lang="ru-RU" dirty="0"/>
              <a:t> </a:t>
            </a:r>
            <a:r>
              <a:rPr lang="ru-RU" dirty="0" err="1"/>
              <a:t>потрапляння</a:t>
            </a:r>
            <a:r>
              <a:rPr lang="ru-RU" dirty="0"/>
              <a:t> у </a:t>
            </a:r>
            <a:r>
              <a:rPr lang="ru-RU" dirty="0" err="1"/>
              <a:t>надзвичайні</a:t>
            </a:r>
            <a:r>
              <a:rPr lang="ru-RU" dirty="0"/>
              <a:t> </a:t>
            </a:r>
            <a:r>
              <a:rPr lang="ru-RU" dirty="0" err="1"/>
              <a:t>ситуації</a:t>
            </a:r>
            <a:r>
              <a:rPr lang="ru-RU" dirty="0"/>
              <a:t>. </a:t>
            </a:r>
            <a:r>
              <a:rPr lang="ru-RU" dirty="0" err="1"/>
              <a:t>Наприклад</a:t>
            </a:r>
            <a:r>
              <a:rPr lang="ru-RU" dirty="0"/>
              <a:t>, </a:t>
            </a:r>
            <a:r>
              <a:rPr lang="ru-RU" dirty="0" err="1"/>
              <a:t>якщо</a:t>
            </a:r>
            <a:r>
              <a:rPr lang="ru-RU" dirty="0"/>
              <a:t> </a:t>
            </a:r>
            <a:r>
              <a:rPr lang="ru-RU" dirty="0" err="1"/>
              <a:t>ви</a:t>
            </a:r>
            <a:r>
              <a:rPr lang="ru-RU" dirty="0"/>
              <a:t> </a:t>
            </a:r>
            <a:r>
              <a:rPr lang="ru-RU" dirty="0" err="1"/>
              <a:t>їдете</a:t>
            </a:r>
            <a:r>
              <a:rPr lang="ru-RU" dirty="0"/>
              <a:t> в </a:t>
            </a:r>
            <a:r>
              <a:rPr lang="ru-RU" dirty="0" err="1"/>
              <a:t>крижаних</a:t>
            </a:r>
            <a:r>
              <a:rPr lang="ru-RU" dirty="0"/>
              <a:t> </a:t>
            </a:r>
            <a:r>
              <a:rPr lang="ru-RU" dirty="0" err="1"/>
              <a:t>умовах</a:t>
            </a:r>
            <a:r>
              <a:rPr lang="ru-RU" dirty="0"/>
              <a:t>, </a:t>
            </a:r>
            <a:r>
              <a:rPr lang="ru-RU" dirty="0" err="1"/>
              <a:t>обов’язково</a:t>
            </a:r>
            <a:r>
              <a:rPr lang="ru-RU" dirty="0"/>
              <a:t> </a:t>
            </a:r>
            <a:r>
              <a:rPr lang="ru-RU" dirty="0" err="1"/>
              <a:t>тримайте</a:t>
            </a:r>
            <a:r>
              <a:rPr lang="ru-RU" dirty="0"/>
              <a:t> в багажнику </a:t>
            </a:r>
            <a:r>
              <a:rPr lang="ru-RU" dirty="0" err="1"/>
              <a:t>вашої</a:t>
            </a:r>
            <a:r>
              <a:rPr lang="ru-RU" dirty="0"/>
              <a:t>  </a:t>
            </a:r>
            <a:r>
              <a:rPr lang="ru-RU" dirty="0" err="1"/>
              <a:t>машини</a:t>
            </a:r>
            <a:r>
              <a:rPr lang="ru-RU" dirty="0"/>
              <a:t> теплу </a:t>
            </a:r>
            <a:r>
              <a:rPr lang="ru-RU" dirty="0" err="1"/>
              <a:t>ковдру</a:t>
            </a:r>
            <a:r>
              <a:rPr lang="ru-RU" dirty="0"/>
              <a:t> та </a:t>
            </a:r>
            <a:r>
              <a:rPr lang="ru-RU" dirty="0" err="1"/>
              <a:t>трохи</a:t>
            </a:r>
            <a:r>
              <a:rPr lang="ru-RU" dirty="0"/>
              <a:t> запасного </a:t>
            </a:r>
            <a:r>
              <a:rPr lang="ru-RU" dirty="0" err="1"/>
              <a:t>одягу</a:t>
            </a:r>
            <a:r>
              <a:rPr lang="ru-RU" dirty="0"/>
              <a:t> на </a:t>
            </a:r>
            <a:r>
              <a:rPr lang="ru-RU" dirty="0" err="1"/>
              <a:t>випадок</a:t>
            </a:r>
            <a:r>
              <a:rPr lang="ru-RU" dirty="0"/>
              <a:t> поломки. </a:t>
            </a:r>
          </a:p>
          <a:p>
            <a:r>
              <a:rPr lang="ru-RU" dirty="0" err="1"/>
              <a:t>Якщо</a:t>
            </a:r>
            <a:r>
              <a:rPr lang="ru-RU" dirty="0"/>
              <a:t> </a:t>
            </a:r>
            <a:r>
              <a:rPr lang="ru-RU" dirty="0" err="1"/>
              <a:t>ви</a:t>
            </a:r>
            <a:r>
              <a:rPr lang="ru-RU" dirty="0"/>
              <a:t> </a:t>
            </a:r>
            <a:r>
              <a:rPr lang="ru-RU" dirty="0" err="1"/>
              <a:t>подорожуєте</a:t>
            </a:r>
            <a:r>
              <a:rPr lang="ru-RU" dirty="0"/>
              <a:t> </a:t>
            </a:r>
            <a:r>
              <a:rPr lang="ru-RU" dirty="0" err="1"/>
              <a:t>пішки</a:t>
            </a:r>
            <a:r>
              <a:rPr lang="ru-RU" dirty="0"/>
              <a:t>, </a:t>
            </a:r>
            <a:r>
              <a:rPr lang="ru-RU" dirty="0" err="1"/>
              <a:t>завжди</a:t>
            </a:r>
            <a:r>
              <a:rPr lang="ru-RU" dirty="0"/>
              <a:t> </a:t>
            </a:r>
            <a:r>
              <a:rPr lang="ru-RU" dirty="0" err="1"/>
              <a:t>повідомте</a:t>
            </a:r>
            <a:r>
              <a:rPr lang="ru-RU" dirty="0"/>
              <a:t> </a:t>
            </a:r>
            <a:r>
              <a:rPr lang="ru-RU" dirty="0" err="1"/>
              <a:t>іншим</a:t>
            </a:r>
            <a:r>
              <a:rPr lang="ru-RU" dirty="0"/>
              <a:t>, </a:t>
            </a:r>
            <a:r>
              <a:rPr lang="ru-RU" dirty="0" err="1"/>
              <a:t>куди</a:t>
            </a:r>
            <a:r>
              <a:rPr lang="ru-RU" dirty="0"/>
              <a:t> </a:t>
            </a:r>
            <a:r>
              <a:rPr lang="ru-RU" dirty="0" err="1"/>
              <a:t>ви</a:t>
            </a:r>
            <a:r>
              <a:rPr lang="ru-RU" dirty="0"/>
              <a:t> </a:t>
            </a:r>
            <a:r>
              <a:rPr lang="ru-RU" dirty="0" err="1"/>
              <a:t>їдете</a:t>
            </a:r>
            <a:r>
              <a:rPr lang="ru-RU" dirty="0"/>
              <a:t> і о </a:t>
            </a:r>
            <a:r>
              <a:rPr lang="ru-RU" dirty="0" err="1"/>
              <a:t>котрій</a:t>
            </a:r>
            <a:r>
              <a:rPr lang="ru-RU" dirty="0"/>
              <a:t> </a:t>
            </a:r>
            <a:r>
              <a:rPr lang="ru-RU" dirty="0" err="1"/>
              <a:t>годині</a:t>
            </a:r>
            <a:r>
              <a:rPr lang="ru-RU" dirty="0"/>
              <a:t> повернетесь. </a:t>
            </a:r>
            <a:r>
              <a:rPr lang="ru-RU" dirty="0" err="1"/>
              <a:t>Візьміть</a:t>
            </a:r>
            <a:r>
              <a:rPr lang="ru-RU" dirty="0"/>
              <a:t> </a:t>
            </a:r>
            <a:r>
              <a:rPr lang="ru-RU" dirty="0" err="1"/>
              <a:t>повністю</a:t>
            </a:r>
            <a:r>
              <a:rPr lang="ru-RU" dirty="0"/>
              <a:t> </a:t>
            </a:r>
            <a:r>
              <a:rPr lang="ru-RU" dirty="0" err="1"/>
              <a:t>заряджений</a:t>
            </a:r>
            <a:r>
              <a:rPr lang="ru-RU" dirty="0"/>
              <a:t> </a:t>
            </a:r>
            <a:r>
              <a:rPr lang="ru-RU" dirty="0" err="1"/>
              <a:t>мобільний</a:t>
            </a:r>
            <a:r>
              <a:rPr lang="ru-RU" dirty="0"/>
              <a:t> телефон </a:t>
            </a:r>
            <a:r>
              <a:rPr lang="ru-RU" dirty="0" err="1"/>
              <a:t>із</a:t>
            </a:r>
            <a:r>
              <a:rPr lang="ru-RU" dirty="0"/>
              <a:t> собою, </a:t>
            </a:r>
            <a:r>
              <a:rPr lang="ru-RU" dirty="0" err="1"/>
              <a:t>щоб</a:t>
            </a:r>
            <a:r>
              <a:rPr lang="ru-RU" dirty="0"/>
              <a:t> </a:t>
            </a:r>
            <a:r>
              <a:rPr lang="ru-RU" dirty="0" err="1"/>
              <a:t>ви</a:t>
            </a:r>
            <a:r>
              <a:rPr lang="ru-RU" dirty="0"/>
              <a:t> могли </a:t>
            </a:r>
            <a:r>
              <a:rPr lang="ru-RU" dirty="0" err="1"/>
              <a:t>зателефонувати</a:t>
            </a:r>
            <a:r>
              <a:rPr lang="ru-RU" dirty="0"/>
              <a:t>, </a:t>
            </a:r>
            <a:r>
              <a:rPr lang="ru-RU" dirty="0" err="1"/>
              <a:t>якщо</a:t>
            </a:r>
            <a:r>
              <a:rPr lang="ru-RU" dirty="0"/>
              <a:t> </a:t>
            </a:r>
            <a:r>
              <a:rPr lang="ru-RU" dirty="0" err="1"/>
              <a:t>трапилось</a:t>
            </a:r>
            <a:r>
              <a:rPr lang="ru-RU" dirty="0"/>
              <a:t>, </a:t>
            </a:r>
            <a:r>
              <a:rPr lang="ru-RU" dirty="0" err="1"/>
              <a:t>наприклад</a:t>
            </a:r>
            <a:r>
              <a:rPr lang="ru-RU" dirty="0"/>
              <a:t>, </a:t>
            </a:r>
            <a:r>
              <a:rPr lang="ru-RU" dirty="0" err="1"/>
              <a:t>падіння</a:t>
            </a:r>
            <a:r>
              <a:rPr lang="ru-RU" dirty="0"/>
              <a:t>. </a:t>
            </a:r>
          </a:p>
          <a:p>
            <a:r>
              <a:rPr lang="ru-RU" dirty="0"/>
              <a:t>Будьте </a:t>
            </a:r>
            <a:r>
              <a:rPr lang="ru-RU" dirty="0" err="1"/>
              <a:t>обережні</a:t>
            </a:r>
            <a:r>
              <a:rPr lang="ru-RU" dirty="0"/>
              <a:t>, </a:t>
            </a:r>
            <a:r>
              <a:rPr lang="ru-RU" dirty="0" err="1"/>
              <a:t>вживаючи</a:t>
            </a:r>
            <a:r>
              <a:rPr lang="ru-RU" dirty="0"/>
              <a:t> алкоголь </a:t>
            </a:r>
            <a:r>
              <a:rPr lang="ru-RU" dirty="0" err="1"/>
              <a:t>під</a:t>
            </a:r>
            <a:r>
              <a:rPr lang="ru-RU" dirty="0"/>
              <a:t> час </a:t>
            </a:r>
            <a:r>
              <a:rPr lang="ru-RU" dirty="0" err="1"/>
              <a:t>дуже</a:t>
            </a:r>
            <a:r>
              <a:rPr lang="ru-RU" dirty="0"/>
              <a:t> </a:t>
            </a:r>
            <a:r>
              <a:rPr lang="ru-RU" dirty="0" err="1"/>
              <a:t>холодної</a:t>
            </a:r>
            <a:r>
              <a:rPr lang="ru-RU" dirty="0"/>
              <a:t> погоди. </a:t>
            </a:r>
            <a:r>
              <a:rPr lang="ru-RU" dirty="0" err="1"/>
              <a:t>Надмірна</a:t>
            </a:r>
            <a:r>
              <a:rPr lang="ru-RU" dirty="0"/>
              <a:t> </a:t>
            </a:r>
            <a:r>
              <a:rPr lang="ru-RU" dirty="0" err="1"/>
              <a:t>кількість</a:t>
            </a:r>
            <a:r>
              <a:rPr lang="ru-RU" dirty="0"/>
              <a:t> алкоголю </a:t>
            </a:r>
            <a:r>
              <a:rPr lang="ru-RU" dirty="0" err="1"/>
              <a:t>збільшує</a:t>
            </a:r>
            <a:r>
              <a:rPr lang="ru-RU" dirty="0"/>
              <a:t> </a:t>
            </a:r>
            <a:r>
              <a:rPr lang="ru-RU" dirty="0" err="1"/>
              <a:t>ризик</a:t>
            </a:r>
            <a:r>
              <a:rPr lang="ru-RU" dirty="0"/>
              <a:t> </a:t>
            </a:r>
            <a:r>
              <a:rPr lang="ru-RU" dirty="0" err="1"/>
              <a:t>заснути</a:t>
            </a:r>
            <a:r>
              <a:rPr lang="ru-RU" dirty="0"/>
              <a:t> на </a:t>
            </a:r>
            <a:r>
              <a:rPr lang="ru-RU" dirty="0" err="1"/>
              <a:t>холоді</a:t>
            </a:r>
            <a:r>
              <a:rPr lang="ru-RU" dirty="0"/>
              <a:t>, </a:t>
            </a:r>
            <a:r>
              <a:rPr lang="ru-RU" dirty="0" err="1"/>
              <a:t>що</a:t>
            </a:r>
            <a:r>
              <a:rPr lang="ru-RU" dirty="0"/>
              <a:t> є частою причиною </a:t>
            </a:r>
            <a:r>
              <a:rPr lang="ru-RU" dirty="0" err="1"/>
              <a:t>обмороження</a:t>
            </a:r>
            <a:r>
              <a:rPr lang="ru-RU" dirty="0"/>
              <a:t>. Алкоголь </a:t>
            </a:r>
            <a:r>
              <a:rPr lang="ru-RU" dirty="0" err="1"/>
              <a:t>також</a:t>
            </a:r>
            <a:r>
              <a:rPr lang="ru-RU" dirty="0"/>
              <a:t> </a:t>
            </a:r>
            <a:r>
              <a:rPr lang="ru-RU" dirty="0" err="1"/>
              <a:t>призводить</a:t>
            </a:r>
            <a:r>
              <a:rPr lang="ru-RU" dirty="0"/>
              <a:t> до </a:t>
            </a:r>
            <a:r>
              <a:rPr lang="ru-RU" dirty="0" err="1"/>
              <a:t>швидшої</a:t>
            </a:r>
            <a:r>
              <a:rPr lang="ru-RU" dirty="0"/>
              <a:t> </a:t>
            </a:r>
            <a:r>
              <a:rPr lang="ru-RU" dirty="0" err="1"/>
              <a:t>втрати</a:t>
            </a:r>
            <a:r>
              <a:rPr lang="ru-RU" dirty="0"/>
              <a:t> тепла. </a:t>
            </a:r>
          </a:p>
          <a:p>
            <a:r>
              <a:rPr lang="ru-RU" dirty="0" err="1"/>
              <a:t>Куріння</a:t>
            </a:r>
            <a:r>
              <a:rPr lang="ru-RU" dirty="0"/>
              <a:t> </a:t>
            </a:r>
            <a:r>
              <a:rPr lang="ru-RU" dirty="0" err="1"/>
              <a:t>також</a:t>
            </a:r>
            <a:r>
              <a:rPr lang="ru-RU" dirty="0"/>
              <a:t> </a:t>
            </a:r>
            <a:r>
              <a:rPr lang="ru-RU" dirty="0" err="1"/>
              <a:t>робить</a:t>
            </a:r>
            <a:r>
              <a:rPr lang="ru-RU" dirty="0"/>
              <a:t> вас </a:t>
            </a:r>
            <a:r>
              <a:rPr lang="ru-RU" dirty="0" err="1"/>
              <a:t>більш</a:t>
            </a:r>
            <a:r>
              <a:rPr lang="ru-RU" dirty="0"/>
              <a:t> </a:t>
            </a:r>
            <a:r>
              <a:rPr lang="ru-RU" dirty="0" err="1"/>
              <a:t>вразливими</a:t>
            </a:r>
            <a:r>
              <a:rPr lang="ru-RU" dirty="0"/>
              <a:t> до </a:t>
            </a:r>
            <a:r>
              <a:rPr lang="ru-RU" dirty="0" err="1"/>
              <a:t>впливу</a:t>
            </a:r>
            <a:r>
              <a:rPr lang="ru-RU" dirty="0"/>
              <a:t> холоду, </a:t>
            </a:r>
            <a:r>
              <a:rPr lang="ru-RU" dirty="0" err="1"/>
              <a:t>оскільки</a:t>
            </a:r>
            <a:r>
              <a:rPr lang="ru-RU" dirty="0"/>
              <a:t> </a:t>
            </a:r>
            <a:r>
              <a:rPr lang="ru-RU" dirty="0" err="1"/>
              <a:t>нікотин</a:t>
            </a:r>
            <a:r>
              <a:rPr lang="ru-RU" dirty="0"/>
              <a:t> </a:t>
            </a:r>
            <a:r>
              <a:rPr lang="ru-RU" dirty="0" err="1"/>
              <a:t>може</a:t>
            </a:r>
            <a:r>
              <a:rPr lang="ru-RU" dirty="0"/>
              <a:t> </a:t>
            </a:r>
            <a:r>
              <a:rPr lang="ru-RU" dirty="0" err="1"/>
              <a:t>звужувати</a:t>
            </a:r>
            <a:r>
              <a:rPr lang="ru-RU" dirty="0"/>
              <a:t> </a:t>
            </a:r>
            <a:r>
              <a:rPr lang="ru-RU" dirty="0" err="1"/>
              <a:t>судини</a:t>
            </a:r>
            <a:r>
              <a:rPr lang="ru-RU" dirty="0"/>
              <a:t>. </a:t>
            </a:r>
          </a:p>
          <a:p>
            <a:endParaRPr lang="ru-RU" dirty="0"/>
          </a:p>
        </p:txBody>
      </p:sp>
    </p:spTree>
    <p:extLst>
      <p:ext uri="{BB962C8B-B14F-4D97-AF65-F5344CB8AC3E}">
        <p14:creationId xmlns:p14="http://schemas.microsoft.com/office/powerpoint/2010/main" val="41963952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24668" y="771412"/>
            <a:ext cx="6833681" cy="1200263"/>
          </a:xfrm>
        </p:spPr>
        <p:txBody>
          <a:bodyPr>
            <a:normAutofit fontScale="90000"/>
          </a:bodyPr>
          <a:lstStyle/>
          <a:p>
            <a:pPr algn="ctr"/>
            <a:r>
              <a:rPr lang="ru-RU" b="1" dirty="0" err="1">
                <a:solidFill>
                  <a:srgbClr val="FF0000"/>
                </a:solidFill>
              </a:rPr>
              <a:t>Ускладнення</a:t>
            </a:r>
            <a:r>
              <a:rPr lang="ru-RU" b="1" dirty="0">
                <a:solidFill>
                  <a:srgbClr val="FF0000"/>
                </a:solidFill>
              </a:rPr>
              <a:t> </a:t>
            </a:r>
            <a:r>
              <a:rPr lang="ru-RU" b="1" dirty="0" err="1">
                <a:solidFill>
                  <a:srgbClr val="FF0000"/>
                </a:solidFill>
              </a:rPr>
              <a:t>обмороження</a:t>
            </a:r>
            <a:r>
              <a:rPr lang="ru-RU" b="1" dirty="0">
                <a:solidFill>
                  <a:srgbClr val="FF0000"/>
                </a:solidFill>
              </a:rPr>
              <a:t> </a:t>
            </a:r>
            <a:br>
              <a:rPr lang="ru-RU" b="1" dirty="0">
                <a:solidFill>
                  <a:srgbClr val="FF0000"/>
                </a:solidFill>
              </a:rPr>
            </a:br>
            <a:endParaRPr lang="ru-RU" b="1" dirty="0">
              <a:solidFill>
                <a:srgbClr val="FF0000"/>
              </a:solidFill>
            </a:endParaRPr>
          </a:p>
        </p:txBody>
      </p:sp>
      <p:sp>
        <p:nvSpPr>
          <p:cNvPr id="3" name="Объект 2"/>
          <p:cNvSpPr>
            <a:spLocks noGrp="1"/>
          </p:cNvSpPr>
          <p:nvPr>
            <p:ph idx="1"/>
          </p:nvPr>
        </p:nvSpPr>
        <p:spPr>
          <a:xfrm>
            <a:off x="523876" y="285638"/>
            <a:ext cx="10344422" cy="5945344"/>
          </a:xfrm>
        </p:spPr>
        <p:txBody>
          <a:bodyPr/>
          <a:lstStyle/>
          <a:p>
            <a:r>
              <a:rPr lang="ru-RU" dirty="0" err="1"/>
              <a:t>Якщо</a:t>
            </a:r>
            <a:r>
              <a:rPr lang="ru-RU" dirty="0"/>
              <a:t> </a:t>
            </a:r>
            <a:r>
              <a:rPr lang="ru-RU" dirty="0" err="1"/>
              <a:t>частина</a:t>
            </a:r>
            <a:r>
              <a:rPr lang="ru-RU" dirty="0"/>
              <a:t> тканин </a:t>
            </a:r>
            <a:r>
              <a:rPr lang="ru-RU" dirty="0" err="1"/>
              <a:t>некротизується</a:t>
            </a:r>
            <a:r>
              <a:rPr lang="ru-RU" dirty="0"/>
              <a:t>, мертва тканина </a:t>
            </a:r>
            <a:r>
              <a:rPr lang="ru-RU" dirty="0" err="1"/>
              <a:t>більше</a:t>
            </a:r>
            <a:r>
              <a:rPr lang="ru-RU" dirty="0"/>
              <a:t> не буде </a:t>
            </a:r>
            <a:r>
              <a:rPr lang="ru-RU" dirty="0" err="1"/>
              <a:t>кровопостачатися</a:t>
            </a:r>
            <a:r>
              <a:rPr lang="ru-RU" dirty="0"/>
              <a:t>. </a:t>
            </a:r>
            <a:r>
              <a:rPr lang="ru-RU" dirty="0" err="1"/>
              <a:t>Це</a:t>
            </a:r>
            <a:r>
              <a:rPr lang="ru-RU" dirty="0"/>
              <a:t> </a:t>
            </a:r>
            <a:r>
              <a:rPr lang="ru-RU" dirty="0" err="1"/>
              <a:t>може</a:t>
            </a:r>
            <a:r>
              <a:rPr lang="ru-RU" dirty="0"/>
              <a:t> </a:t>
            </a:r>
            <a:r>
              <a:rPr lang="ru-RU" dirty="0" err="1"/>
              <a:t>підвищити</a:t>
            </a:r>
            <a:r>
              <a:rPr lang="ru-RU" dirty="0"/>
              <a:t> </a:t>
            </a:r>
            <a:r>
              <a:rPr lang="ru-RU" dirty="0" err="1"/>
              <a:t>вразливість</a:t>
            </a:r>
            <a:r>
              <a:rPr lang="ru-RU" dirty="0"/>
              <a:t> </a:t>
            </a:r>
            <a:r>
              <a:rPr lang="ru-RU" dirty="0" err="1"/>
              <a:t>ураженої</a:t>
            </a:r>
            <a:r>
              <a:rPr lang="ru-RU" dirty="0"/>
              <a:t> </a:t>
            </a:r>
            <a:r>
              <a:rPr lang="ru-RU" dirty="0" err="1"/>
              <a:t>частини</a:t>
            </a:r>
            <a:r>
              <a:rPr lang="ru-RU" dirty="0"/>
              <a:t> </a:t>
            </a:r>
            <a:r>
              <a:rPr lang="ru-RU" dirty="0" err="1"/>
              <a:t>тіла</a:t>
            </a:r>
            <a:r>
              <a:rPr lang="ru-RU" dirty="0"/>
              <a:t> до </a:t>
            </a:r>
            <a:r>
              <a:rPr lang="ru-RU" dirty="0" err="1"/>
              <a:t>інфекцій</a:t>
            </a:r>
            <a:r>
              <a:rPr lang="ru-RU" dirty="0"/>
              <a:t>, </a:t>
            </a:r>
            <a:r>
              <a:rPr lang="ru-RU" dirty="0" err="1"/>
              <a:t>оскільки</a:t>
            </a:r>
            <a:r>
              <a:rPr lang="ru-RU" dirty="0"/>
              <a:t>, </a:t>
            </a:r>
            <a:r>
              <a:rPr lang="ru-RU" dirty="0" err="1"/>
              <a:t>щоб</a:t>
            </a:r>
            <a:r>
              <a:rPr lang="ru-RU" dirty="0"/>
              <a:t> </a:t>
            </a:r>
            <a:r>
              <a:rPr lang="ru-RU" dirty="0" err="1"/>
              <a:t>запобігти</a:t>
            </a:r>
            <a:r>
              <a:rPr lang="ru-RU" dirty="0"/>
              <a:t> </a:t>
            </a:r>
            <a:r>
              <a:rPr lang="ru-RU" dirty="0" err="1"/>
              <a:t>інфекціям</a:t>
            </a:r>
            <a:r>
              <a:rPr lang="ru-RU" dirty="0"/>
              <a:t>, </a:t>
            </a:r>
            <a:r>
              <a:rPr lang="ru-RU" dirty="0" err="1"/>
              <a:t>необхідна</a:t>
            </a:r>
            <a:r>
              <a:rPr lang="ru-RU" dirty="0"/>
              <a:t> </a:t>
            </a:r>
            <a:r>
              <a:rPr lang="ru-RU" dirty="0" err="1"/>
              <a:t>наявність</a:t>
            </a:r>
            <a:r>
              <a:rPr lang="ru-RU" dirty="0"/>
              <a:t> </a:t>
            </a:r>
            <a:r>
              <a:rPr lang="ru-RU" dirty="0" err="1"/>
              <a:t>формених</a:t>
            </a:r>
            <a:r>
              <a:rPr lang="ru-RU" dirty="0"/>
              <a:t> </a:t>
            </a:r>
            <a:r>
              <a:rPr lang="ru-RU" dirty="0" err="1"/>
              <a:t>елементів</a:t>
            </a:r>
            <a:r>
              <a:rPr lang="ru-RU" dirty="0"/>
              <a:t> </a:t>
            </a:r>
            <a:r>
              <a:rPr lang="ru-RU" dirty="0" err="1"/>
              <a:t>крові</a:t>
            </a:r>
            <a:r>
              <a:rPr lang="ru-RU" dirty="0"/>
              <a:t> </a:t>
            </a:r>
            <a:r>
              <a:rPr lang="ru-RU" dirty="0" err="1"/>
              <a:t>лейкоцитів</a:t>
            </a:r>
            <a:r>
              <a:rPr lang="ru-RU" dirty="0"/>
              <a:t>. </a:t>
            </a:r>
          </a:p>
          <a:p>
            <a:r>
              <a:rPr lang="ru-RU" dirty="0"/>
              <a:t>Люди з </a:t>
            </a:r>
            <a:r>
              <a:rPr lang="ru-RU" dirty="0" err="1"/>
              <a:t>обмороженням</a:t>
            </a:r>
            <a:r>
              <a:rPr lang="ru-RU" dirty="0"/>
              <a:t> </a:t>
            </a:r>
            <a:r>
              <a:rPr lang="ru-RU" dirty="0" err="1"/>
              <a:t>мають</a:t>
            </a:r>
            <a:r>
              <a:rPr lang="ru-RU" dirty="0"/>
              <a:t> </a:t>
            </a:r>
            <a:r>
              <a:rPr lang="ru-RU" dirty="0" err="1"/>
              <a:t>вищий</a:t>
            </a:r>
            <a:r>
              <a:rPr lang="ru-RU" dirty="0"/>
              <a:t> </a:t>
            </a:r>
            <a:r>
              <a:rPr lang="ru-RU" dirty="0" err="1"/>
              <a:t>ризик</a:t>
            </a:r>
            <a:r>
              <a:rPr lang="ru-RU" dirty="0"/>
              <a:t> </a:t>
            </a:r>
            <a:r>
              <a:rPr lang="ru-RU" dirty="0" err="1"/>
              <a:t>розвитку</a:t>
            </a:r>
            <a:r>
              <a:rPr lang="ru-RU" dirty="0"/>
              <a:t> </a:t>
            </a:r>
            <a:r>
              <a:rPr lang="ru-RU" dirty="0" err="1"/>
              <a:t>бактеріальних</a:t>
            </a:r>
            <a:r>
              <a:rPr lang="ru-RU" dirty="0"/>
              <a:t> </a:t>
            </a:r>
            <a:r>
              <a:rPr lang="ru-RU" dirty="0" err="1"/>
              <a:t>інфекцій</a:t>
            </a:r>
            <a:r>
              <a:rPr lang="ru-RU" dirty="0"/>
              <a:t>, таких як </a:t>
            </a:r>
            <a:r>
              <a:rPr lang="ru-RU" dirty="0" err="1"/>
              <a:t>правець</a:t>
            </a:r>
            <a:r>
              <a:rPr lang="ru-RU" dirty="0"/>
              <a:t>. </a:t>
            </a:r>
            <a:r>
              <a:rPr lang="ru-RU" dirty="0" err="1"/>
              <a:t>Також</a:t>
            </a:r>
            <a:r>
              <a:rPr lang="ru-RU" dirty="0"/>
              <a:t> </a:t>
            </a:r>
            <a:r>
              <a:rPr lang="ru-RU" dirty="0" err="1"/>
              <a:t>інфекції</a:t>
            </a:r>
            <a:r>
              <a:rPr lang="ru-RU" dirty="0"/>
              <a:t> </a:t>
            </a:r>
            <a:r>
              <a:rPr lang="ru-RU" dirty="0" err="1"/>
              <a:t>можуть</a:t>
            </a:r>
            <a:r>
              <a:rPr lang="ru-RU" dirty="0"/>
              <a:t> </a:t>
            </a:r>
            <a:r>
              <a:rPr lang="ru-RU" dirty="0" err="1"/>
              <a:t>викликати</a:t>
            </a:r>
            <a:r>
              <a:rPr lang="ru-RU" dirty="0"/>
              <a:t> сепсис. </a:t>
            </a:r>
            <a:r>
              <a:rPr lang="ru-RU" dirty="0" err="1"/>
              <a:t>Обидва</a:t>
            </a:r>
            <a:r>
              <a:rPr lang="ru-RU" dirty="0"/>
              <a:t> </a:t>
            </a:r>
            <a:r>
              <a:rPr lang="ru-RU" dirty="0" err="1"/>
              <a:t>стани</a:t>
            </a:r>
            <a:r>
              <a:rPr lang="ru-RU" dirty="0"/>
              <a:t> </a:t>
            </a:r>
            <a:r>
              <a:rPr lang="ru-RU" dirty="0" err="1"/>
              <a:t>вимагають</a:t>
            </a:r>
            <a:r>
              <a:rPr lang="ru-RU" dirty="0"/>
              <a:t> </a:t>
            </a:r>
            <a:r>
              <a:rPr lang="ru-RU" dirty="0" err="1"/>
              <a:t>госпіталізації</a:t>
            </a:r>
            <a:r>
              <a:rPr lang="ru-RU" dirty="0"/>
              <a:t>. </a:t>
            </a:r>
          </a:p>
        </p:txBody>
      </p:sp>
    </p:spTree>
    <p:extLst>
      <p:ext uri="{BB962C8B-B14F-4D97-AF65-F5344CB8AC3E}">
        <p14:creationId xmlns:p14="http://schemas.microsoft.com/office/powerpoint/2010/main" val="2786121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4185" y="182880"/>
            <a:ext cx="8911687" cy="778056"/>
          </a:xfrm>
        </p:spPr>
        <p:txBody>
          <a:bodyPr>
            <a:normAutofit fontScale="90000"/>
          </a:bodyPr>
          <a:lstStyle/>
          <a:p>
            <a:pPr algn="ctr"/>
            <a:r>
              <a:rPr lang="ru-RU" b="1" dirty="0">
                <a:solidFill>
                  <a:srgbClr val="FF0000"/>
                </a:solidFill>
              </a:rPr>
              <a:t>Стад</a:t>
            </a:r>
            <a:r>
              <a:rPr lang="uk-UA" b="1" dirty="0" err="1">
                <a:solidFill>
                  <a:srgbClr val="FF0000"/>
                </a:solidFill>
              </a:rPr>
              <a:t>ії</a:t>
            </a:r>
            <a:endParaRPr lang="ru-RU" b="1" dirty="0">
              <a:solidFill>
                <a:srgbClr val="FF0000"/>
              </a:solidFill>
            </a:endParaRPr>
          </a:p>
        </p:txBody>
      </p:sp>
      <p:sp>
        <p:nvSpPr>
          <p:cNvPr id="3" name="Объект 2"/>
          <p:cNvSpPr>
            <a:spLocks noGrp="1"/>
          </p:cNvSpPr>
          <p:nvPr>
            <p:ph idx="1"/>
          </p:nvPr>
        </p:nvSpPr>
        <p:spPr>
          <a:xfrm>
            <a:off x="400050" y="960936"/>
            <a:ext cx="11250657" cy="5473336"/>
          </a:xfrm>
        </p:spPr>
        <p:txBody>
          <a:bodyPr>
            <a:normAutofit fontScale="77500" lnSpcReduction="20000"/>
          </a:bodyPr>
          <a:lstStyle/>
          <a:p>
            <a:r>
              <a:rPr lang="ru-RU" b="1" dirty="0" err="1"/>
              <a:t>Рання</a:t>
            </a:r>
            <a:r>
              <a:rPr lang="ru-RU" b="1" dirty="0"/>
              <a:t> </a:t>
            </a:r>
            <a:r>
              <a:rPr lang="ru-RU" b="1" dirty="0" err="1"/>
              <a:t>стадія</a:t>
            </a:r>
            <a:r>
              <a:rPr lang="ru-RU" b="1" dirty="0"/>
              <a:t> (</a:t>
            </a:r>
            <a:r>
              <a:rPr lang="ru-RU" b="1" dirty="0" err="1"/>
              <a:t>поверхневе</a:t>
            </a:r>
            <a:r>
              <a:rPr lang="ru-RU" b="1" dirty="0"/>
              <a:t> </a:t>
            </a:r>
            <a:r>
              <a:rPr lang="ru-RU" b="1" dirty="0" err="1"/>
              <a:t>обмороження</a:t>
            </a:r>
            <a:r>
              <a:rPr lang="ru-RU" b="1" dirty="0"/>
              <a:t>) </a:t>
            </a:r>
            <a:endParaRPr lang="ru-RU" dirty="0"/>
          </a:p>
          <a:p>
            <a:r>
              <a:rPr lang="ru-RU" dirty="0"/>
              <a:t>На </a:t>
            </a:r>
            <a:r>
              <a:rPr lang="ru-RU" dirty="0" err="1"/>
              <a:t>ранній</a:t>
            </a:r>
            <a:r>
              <a:rPr lang="ru-RU" dirty="0"/>
              <a:t> </a:t>
            </a:r>
            <a:r>
              <a:rPr lang="ru-RU" dirty="0" err="1"/>
              <a:t>стадії</a:t>
            </a:r>
            <a:r>
              <a:rPr lang="ru-RU" dirty="0"/>
              <a:t> </a:t>
            </a:r>
            <a:r>
              <a:rPr lang="ru-RU" dirty="0" err="1"/>
              <a:t>обмороження</a:t>
            </a:r>
            <a:r>
              <a:rPr lang="ru-RU" dirty="0"/>
              <a:t> </a:t>
            </a:r>
            <a:r>
              <a:rPr lang="ru-RU" dirty="0" err="1"/>
              <a:t>наявні</a:t>
            </a:r>
            <a:r>
              <a:rPr lang="ru-RU" dirty="0"/>
              <a:t> </a:t>
            </a:r>
            <a:r>
              <a:rPr lang="ru-RU" dirty="0" err="1"/>
              <a:t>відчуття</a:t>
            </a:r>
            <a:r>
              <a:rPr lang="ru-RU" dirty="0"/>
              <a:t> </a:t>
            </a:r>
            <a:r>
              <a:rPr lang="ru-RU" dirty="0" err="1"/>
              <a:t>поколювання</a:t>
            </a:r>
            <a:r>
              <a:rPr lang="ru-RU" dirty="0"/>
              <a:t>, </a:t>
            </a:r>
            <a:r>
              <a:rPr lang="ru-RU" dirty="0" err="1"/>
              <a:t>пульсації</a:t>
            </a:r>
            <a:r>
              <a:rPr lang="ru-RU" dirty="0"/>
              <a:t> </a:t>
            </a:r>
            <a:r>
              <a:rPr lang="ru-RU" dirty="0" err="1"/>
              <a:t>або</a:t>
            </a:r>
            <a:r>
              <a:rPr lang="ru-RU" dirty="0"/>
              <a:t> болю в </a:t>
            </a:r>
            <a:r>
              <a:rPr lang="ru-RU" dirty="0" err="1"/>
              <a:t>ураженій</a:t>
            </a:r>
            <a:r>
              <a:rPr lang="ru-RU" dirty="0"/>
              <a:t> </a:t>
            </a:r>
            <a:r>
              <a:rPr lang="ru-RU" dirty="0" err="1"/>
              <a:t>ділянці</a:t>
            </a:r>
            <a:r>
              <a:rPr lang="ru-RU" dirty="0"/>
              <a:t>. </a:t>
            </a:r>
            <a:r>
              <a:rPr lang="ru-RU" dirty="0" err="1"/>
              <a:t>Шкіра</a:t>
            </a:r>
            <a:r>
              <a:rPr lang="ru-RU" dirty="0"/>
              <a:t> </a:t>
            </a:r>
            <a:r>
              <a:rPr lang="ru-RU" dirty="0" err="1"/>
              <a:t>стає</a:t>
            </a:r>
            <a:r>
              <a:rPr lang="ru-RU" dirty="0"/>
              <a:t> холодною, </a:t>
            </a:r>
            <a:r>
              <a:rPr lang="ru-RU" dirty="0" err="1"/>
              <a:t>онімілою</a:t>
            </a:r>
            <a:r>
              <a:rPr lang="ru-RU" dirty="0"/>
              <a:t> та </a:t>
            </a:r>
            <a:r>
              <a:rPr lang="ru-RU" dirty="0" err="1"/>
              <a:t>білою</a:t>
            </a:r>
            <a:r>
              <a:rPr lang="ru-RU" dirty="0"/>
              <a:t>. </a:t>
            </a:r>
          </a:p>
          <a:p>
            <a:r>
              <a:rPr lang="ru-RU" dirty="0" err="1"/>
              <a:t>Ця</a:t>
            </a:r>
            <a:r>
              <a:rPr lang="ru-RU" dirty="0"/>
              <a:t> </a:t>
            </a:r>
            <a:r>
              <a:rPr lang="ru-RU" dirty="0" err="1"/>
              <a:t>стадія</a:t>
            </a:r>
            <a:r>
              <a:rPr lang="ru-RU" dirty="0"/>
              <a:t> </a:t>
            </a:r>
            <a:r>
              <a:rPr lang="ru-RU" dirty="0" err="1"/>
              <a:t>обмороження</a:t>
            </a:r>
            <a:r>
              <a:rPr lang="ru-RU" dirty="0"/>
              <a:t> </a:t>
            </a:r>
            <a:r>
              <a:rPr lang="ru-RU" dirty="0" err="1"/>
              <a:t>відома</a:t>
            </a:r>
            <a:r>
              <a:rPr lang="ru-RU" dirty="0"/>
              <a:t> </a:t>
            </a:r>
            <a:r>
              <a:rPr lang="ru-RU" b="1" dirty="0"/>
              <a:t>як </a:t>
            </a:r>
            <a:r>
              <a:rPr lang="ru-RU" b="1" dirty="0" err="1"/>
              <a:t>поверхневе</a:t>
            </a:r>
            <a:r>
              <a:rPr lang="ru-RU" b="1" dirty="0"/>
              <a:t> </a:t>
            </a:r>
            <a:r>
              <a:rPr lang="ru-RU" b="1" dirty="0" err="1"/>
              <a:t>обмороження</a:t>
            </a:r>
            <a:r>
              <a:rPr lang="ru-RU" dirty="0"/>
              <a:t>, і вона часто </a:t>
            </a:r>
            <a:r>
              <a:rPr lang="ru-RU" dirty="0" err="1"/>
              <a:t>вражає</a:t>
            </a:r>
            <a:r>
              <a:rPr lang="ru-RU" dirty="0"/>
              <a:t> людей, </a:t>
            </a:r>
            <a:r>
              <a:rPr lang="ru-RU" dirty="0" err="1"/>
              <a:t>які</a:t>
            </a:r>
            <a:r>
              <a:rPr lang="ru-RU" dirty="0"/>
              <a:t> </a:t>
            </a:r>
            <a:r>
              <a:rPr lang="ru-RU" dirty="0" err="1"/>
              <a:t>живуть</a:t>
            </a:r>
            <a:r>
              <a:rPr lang="ru-RU" dirty="0"/>
              <a:t> </a:t>
            </a:r>
            <a:r>
              <a:rPr lang="ru-RU" dirty="0" err="1"/>
              <a:t>або</a:t>
            </a:r>
            <a:r>
              <a:rPr lang="ru-RU" dirty="0"/>
              <a:t> </a:t>
            </a:r>
            <a:r>
              <a:rPr lang="ru-RU" dirty="0" err="1"/>
              <a:t>працюють</a:t>
            </a:r>
            <a:r>
              <a:rPr lang="ru-RU" dirty="0"/>
              <a:t> в холодному </a:t>
            </a:r>
            <a:r>
              <a:rPr lang="ru-RU" dirty="0" err="1"/>
              <a:t>кліматі</a:t>
            </a:r>
            <a:r>
              <a:rPr lang="ru-RU" dirty="0"/>
              <a:t>. </a:t>
            </a:r>
            <a:r>
              <a:rPr lang="ru-RU" dirty="0" err="1"/>
              <a:t>Найчастіше</a:t>
            </a:r>
            <a:r>
              <a:rPr lang="ru-RU" dirty="0"/>
              <a:t> </a:t>
            </a:r>
            <a:r>
              <a:rPr lang="ru-RU" dirty="0" err="1"/>
              <a:t>страждають</a:t>
            </a:r>
            <a:r>
              <a:rPr lang="ru-RU" dirty="0"/>
              <a:t> </a:t>
            </a:r>
            <a:r>
              <a:rPr lang="ru-RU" dirty="0" err="1"/>
              <a:t>дистальні</a:t>
            </a:r>
            <a:r>
              <a:rPr lang="ru-RU" dirty="0"/>
              <a:t> </a:t>
            </a:r>
            <a:r>
              <a:rPr lang="ru-RU" dirty="0" err="1"/>
              <a:t>частини</a:t>
            </a:r>
            <a:r>
              <a:rPr lang="ru-RU" dirty="0"/>
              <a:t> </a:t>
            </a:r>
            <a:r>
              <a:rPr lang="ru-RU" dirty="0" err="1"/>
              <a:t>тіла</a:t>
            </a:r>
            <a:r>
              <a:rPr lang="ru-RU" dirty="0"/>
              <a:t>, </a:t>
            </a:r>
            <a:r>
              <a:rPr lang="ru-RU" dirty="0" err="1"/>
              <a:t>такі</a:t>
            </a:r>
            <a:r>
              <a:rPr lang="ru-RU" dirty="0"/>
              <a:t> як </a:t>
            </a:r>
            <a:r>
              <a:rPr lang="ru-RU" dirty="0" err="1"/>
              <a:t>пальці</a:t>
            </a:r>
            <a:r>
              <a:rPr lang="ru-RU" dirty="0"/>
              <a:t> рук, </a:t>
            </a:r>
            <a:r>
              <a:rPr lang="ru-RU" dirty="0" err="1"/>
              <a:t>ніс</a:t>
            </a:r>
            <a:r>
              <a:rPr lang="ru-RU" dirty="0"/>
              <a:t>, </a:t>
            </a:r>
            <a:r>
              <a:rPr lang="ru-RU" dirty="0" err="1"/>
              <a:t>вуха</a:t>
            </a:r>
            <a:r>
              <a:rPr lang="ru-RU" dirty="0"/>
              <a:t> та </a:t>
            </a:r>
            <a:r>
              <a:rPr lang="ru-RU" dirty="0" err="1"/>
              <a:t>пальці</a:t>
            </a:r>
            <a:r>
              <a:rPr lang="ru-RU" dirty="0"/>
              <a:t> </a:t>
            </a:r>
            <a:r>
              <a:rPr lang="ru-RU" dirty="0" err="1"/>
              <a:t>ніг</a:t>
            </a:r>
            <a:r>
              <a:rPr lang="ru-RU" dirty="0"/>
              <a:t>. </a:t>
            </a:r>
          </a:p>
          <a:p>
            <a:r>
              <a:rPr lang="ru-RU" b="1" dirty="0" err="1"/>
              <a:t>Проміжна</a:t>
            </a:r>
            <a:r>
              <a:rPr lang="ru-RU" b="1" dirty="0"/>
              <a:t> </a:t>
            </a:r>
            <a:r>
              <a:rPr lang="ru-RU" b="1" dirty="0" err="1"/>
              <a:t>стадія</a:t>
            </a:r>
            <a:r>
              <a:rPr lang="ru-RU" b="1" dirty="0"/>
              <a:t> </a:t>
            </a:r>
            <a:endParaRPr lang="ru-RU" dirty="0"/>
          </a:p>
          <a:p>
            <a:r>
              <a:rPr lang="ru-RU" dirty="0" err="1"/>
              <a:t>Після</a:t>
            </a:r>
            <a:r>
              <a:rPr lang="ru-RU" dirty="0"/>
              <a:t> </a:t>
            </a:r>
            <a:r>
              <a:rPr lang="ru-RU" dirty="0" err="1"/>
              <a:t>цих</a:t>
            </a:r>
            <a:r>
              <a:rPr lang="ru-RU" dirty="0"/>
              <a:t> </a:t>
            </a:r>
            <a:r>
              <a:rPr lang="ru-RU" dirty="0" err="1"/>
              <a:t>ранніх</a:t>
            </a:r>
            <a:r>
              <a:rPr lang="ru-RU" dirty="0"/>
              <a:t> </a:t>
            </a:r>
            <a:r>
              <a:rPr lang="ru-RU" dirty="0" err="1"/>
              <a:t>ознак</a:t>
            </a:r>
            <a:r>
              <a:rPr lang="ru-RU" dirty="0"/>
              <a:t> </a:t>
            </a:r>
            <a:r>
              <a:rPr lang="ru-RU" dirty="0" err="1"/>
              <a:t>обмороження</a:t>
            </a:r>
            <a:r>
              <a:rPr lang="ru-RU" dirty="0"/>
              <a:t> </a:t>
            </a:r>
            <a:r>
              <a:rPr lang="ru-RU" dirty="0" err="1"/>
              <a:t>тривалий</a:t>
            </a:r>
            <a:r>
              <a:rPr lang="ru-RU" dirty="0"/>
              <a:t> </a:t>
            </a:r>
            <a:r>
              <a:rPr lang="ru-RU" dirty="0" err="1"/>
              <a:t>вплив</a:t>
            </a:r>
            <a:r>
              <a:rPr lang="ru-RU" dirty="0"/>
              <a:t> </a:t>
            </a:r>
            <a:r>
              <a:rPr lang="ru-RU" dirty="0" err="1"/>
              <a:t>низьких</a:t>
            </a:r>
            <a:r>
              <a:rPr lang="ru-RU" dirty="0"/>
              <a:t> температур </a:t>
            </a:r>
            <a:r>
              <a:rPr lang="ru-RU" dirty="0" err="1"/>
              <a:t>спричинить</a:t>
            </a:r>
            <a:r>
              <a:rPr lang="ru-RU" dirty="0"/>
              <a:t> </a:t>
            </a:r>
            <a:r>
              <a:rPr lang="ru-RU" dirty="0" err="1"/>
              <a:t>більше</a:t>
            </a:r>
            <a:r>
              <a:rPr lang="ru-RU" dirty="0"/>
              <a:t> </a:t>
            </a:r>
            <a:r>
              <a:rPr lang="ru-RU" dirty="0" err="1"/>
              <a:t>пошкодження</a:t>
            </a:r>
            <a:r>
              <a:rPr lang="ru-RU" dirty="0"/>
              <a:t> тканин. На </a:t>
            </a:r>
            <a:r>
              <a:rPr lang="ru-RU" dirty="0" err="1"/>
              <a:t>ураженій</a:t>
            </a:r>
            <a:r>
              <a:rPr lang="ru-RU" dirty="0"/>
              <a:t> </a:t>
            </a:r>
            <a:r>
              <a:rPr lang="ru-RU" dirty="0" err="1"/>
              <a:t>ділянці</a:t>
            </a:r>
            <a:r>
              <a:rPr lang="ru-RU" dirty="0"/>
              <a:t> </a:t>
            </a:r>
            <a:r>
              <a:rPr lang="ru-RU" dirty="0" err="1"/>
              <a:t>відчуватиметься</a:t>
            </a:r>
            <a:r>
              <a:rPr lang="ru-RU" dirty="0"/>
              <a:t> </a:t>
            </a:r>
            <a:r>
              <a:rPr lang="ru-RU" dirty="0" err="1"/>
              <a:t>затвердівання</a:t>
            </a:r>
            <a:r>
              <a:rPr lang="ru-RU" dirty="0"/>
              <a:t> і </a:t>
            </a:r>
            <a:r>
              <a:rPr lang="ru-RU" dirty="0" err="1"/>
              <a:t>замерзання</a:t>
            </a:r>
            <a:r>
              <a:rPr lang="ru-RU" dirty="0"/>
              <a:t>. </a:t>
            </a:r>
          </a:p>
          <a:p>
            <a:r>
              <a:rPr lang="ru-RU" dirty="0"/>
              <a:t>Коли холод </a:t>
            </a:r>
            <a:r>
              <a:rPr lang="ru-RU" dirty="0" err="1"/>
              <a:t>усунено</a:t>
            </a:r>
            <a:r>
              <a:rPr lang="ru-RU" dirty="0"/>
              <a:t> і тканина </a:t>
            </a:r>
            <a:r>
              <a:rPr lang="ru-RU" dirty="0" err="1"/>
              <a:t>відтала</a:t>
            </a:r>
            <a:r>
              <a:rPr lang="ru-RU" dirty="0"/>
              <a:t>, </a:t>
            </a:r>
            <a:r>
              <a:rPr lang="ru-RU" dirty="0" err="1"/>
              <a:t>шкіра</a:t>
            </a:r>
            <a:r>
              <a:rPr lang="ru-RU" dirty="0"/>
              <a:t> </a:t>
            </a:r>
            <a:r>
              <a:rPr lang="ru-RU" dirty="0" err="1"/>
              <a:t>почервоніє</a:t>
            </a:r>
            <a:r>
              <a:rPr lang="ru-RU" dirty="0"/>
              <a:t> і </a:t>
            </a:r>
            <a:r>
              <a:rPr lang="ru-RU" dirty="0" err="1"/>
              <a:t>з’являться</a:t>
            </a:r>
            <a:r>
              <a:rPr lang="ru-RU" dirty="0"/>
              <a:t> </a:t>
            </a:r>
            <a:r>
              <a:rPr lang="ru-RU" dirty="0" err="1"/>
              <a:t>пухирі</a:t>
            </a:r>
            <a:r>
              <a:rPr lang="ru-RU" dirty="0"/>
              <a:t>, </a:t>
            </a:r>
            <a:r>
              <a:rPr lang="ru-RU" dirty="0" err="1"/>
              <a:t>що</a:t>
            </a:r>
            <a:r>
              <a:rPr lang="ru-RU" dirty="0"/>
              <a:t> </a:t>
            </a:r>
            <a:r>
              <a:rPr lang="ru-RU" dirty="0" err="1"/>
              <a:t>може</a:t>
            </a:r>
            <a:r>
              <a:rPr lang="ru-RU" dirty="0"/>
              <a:t> </a:t>
            </a:r>
            <a:r>
              <a:rPr lang="ru-RU" dirty="0" err="1"/>
              <a:t>викликати</a:t>
            </a:r>
            <a:r>
              <a:rPr lang="ru-RU" dirty="0"/>
              <a:t> </a:t>
            </a:r>
            <a:r>
              <a:rPr lang="ru-RU" dirty="0" err="1"/>
              <a:t>біль</a:t>
            </a:r>
            <a:r>
              <a:rPr lang="ru-RU" dirty="0"/>
              <a:t>. </a:t>
            </a:r>
            <a:r>
              <a:rPr lang="ru-RU" dirty="0" err="1"/>
              <a:t>Також</a:t>
            </a:r>
            <a:r>
              <a:rPr lang="ru-RU" dirty="0"/>
              <a:t> </a:t>
            </a:r>
            <a:r>
              <a:rPr lang="ru-RU" dirty="0" err="1"/>
              <a:t>може</a:t>
            </a:r>
            <a:r>
              <a:rPr lang="ru-RU" dirty="0"/>
              <a:t> бути набряк і </a:t>
            </a:r>
            <a:r>
              <a:rPr lang="ru-RU" dirty="0" err="1"/>
              <a:t>свербіж</a:t>
            </a:r>
            <a:r>
              <a:rPr lang="ru-RU" dirty="0"/>
              <a:t>. </a:t>
            </a:r>
          </a:p>
          <a:p>
            <a:r>
              <a:rPr lang="ru-RU" dirty="0" err="1"/>
              <a:t>Це</a:t>
            </a:r>
            <a:r>
              <a:rPr lang="ru-RU" dirty="0"/>
              <a:t> </a:t>
            </a:r>
            <a:r>
              <a:rPr lang="ru-RU" dirty="0" err="1"/>
              <a:t>відомо</a:t>
            </a:r>
            <a:r>
              <a:rPr lang="ru-RU" dirty="0"/>
              <a:t> як </a:t>
            </a:r>
            <a:r>
              <a:rPr lang="ru-RU" dirty="0" err="1"/>
              <a:t>поверхневе</a:t>
            </a:r>
            <a:r>
              <a:rPr lang="ru-RU" dirty="0"/>
              <a:t> </a:t>
            </a:r>
            <a:r>
              <a:rPr lang="ru-RU" dirty="0" err="1"/>
              <a:t>обмороження</a:t>
            </a:r>
            <a:r>
              <a:rPr lang="ru-RU" dirty="0"/>
              <a:t> </a:t>
            </a:r>
            <a:r>
              <a:rPr lang="ru-RU" dirty="0" err="1"/>
              <a:t>середнього</a:t>
            </a:r>
            <a:r>
              <a:rPr lang="ru-RU" dirty="0"/>
              <a:t> </a:t>
            </a:r>
            <a:r>
              <a:rPr lang="ru-RU" dirty="0" err="1"/>
              <a:t>ступеню</a:t>
            </a:r>
            <a:r>
              <a:rPr lang="ru-RU" dirty="0"/>
              <a:t>, </a:t>
            </a:r>
            <a:r>
              <a:rPr lang="ru-RU" dirty="0" err="1"/>
              <a:t>оскільки</a:t>
            </a:r>
            <a:r>
              <a:rPr lang="ru-RU" dirty="0"/>
              <a:t> </a:t>
            </a:r>
            <a:r>
              <a:rPr lang="ru-RU" dirty="0" err="1"/>
              <a:t>вражені</a:t>
            </a:r>
            <a:r>
              <a:rPr lang="ru-RU" dirty="0"/>
              <a:t> </a:t>
            </a:r>
            <a:r>
              <a:rPr lang="ru-RU" dirty="0" err="1"/>
              <a:t>верхні</a:t>
            </a:r>
            <a:r>
              <a:rPr lang="ru-RU" dirty="0"/>
              <a:t> </a:t>
            </a:r>
            <a:r>
              <a:rPr lang="ru-RU" dirty="0" err="1"/>
              <a:t>шари</a:t>
            </a:r>
            <a:r>
              <a:rPr lang="ru-RU" dirty="0"/>
              <a:t> </a:t>
            </a:r>
            <a:r>
              <a:rPr lang="ru-RU" dirty="0" err="1"/>
              <a:t>шкіри</a:t>
            </a:r>
            <a:r>
              <a:rPr lang="ru-RU" dirty="0"/>
              <a:t> та </a:t>
            </a:r>
            <a:r>
              <a:rPr lang="ru-RU" dirty="0" err="1"/>
              <a:t>прилеглі</a:t>
            </a:r>
            <a:r>
              <a:rPr lang="ru-RU" dirty="0"/>
              <a:t> </a:t>
            </a:r>
            <a:r>
              <a:rPr lang="ru-RU" dirty="0" err="1"/>
              <a:t>тканини</a:t>
            </a:r>
            <a:r>
              <a:rPr lang="ru-RU" dirty="0"/>
              <a:t>. </a:t>
            </a:r>
            <a:r>
              <a:rPr lang="ru-RU" dirty="0" err="1"/>
              <a:t>Шкіра</a:t>
            </a:r>
            <a:r>
              <a:rPr lang="ru-RU" dirty="0"/>
              <a:t> </a:t>
            </a:r>
            <a:r>
              <a:rPr lang="ru-RU" dirty="0" err="1"/>
              <a:t>під</a:t>
            </a:r>
            <a:r>
              <a:rPr lang="ru-RU" dirty="0"/>
              <a:t> </a:t>
            </a:r>
            <a:r>
              <a:rPr lang="ru-RU" dirty="0" err="1"/>
              <a:t>пухирями</a:t>
            </a:r>
            <a:r>
              <a:rPr lang="ru-RU" dirty="0"/>
              <a:t>, як правило, все </a:t>
            </a:r>
            <a:r>
              <a:rPr lang="ru-RU" dirty="0" err="1"/>
              <a:t>ще</a:t>
            </a:r>
            <a:r>
              <a:rPr lang="ru-RU" dirty="0"/>
              <a:t> </a:t>
            </a:r>
            <a:r>
              <a:rPr lang="ru-RU" dirty="0" err="1"/>
              <a:t>ціла</a:t>
            </a:r>
            <a:r>
              <a:rPr lang="ru-RU" dirty="0"/>
              <a:t>, але </a:t>
            </a:r>
            <a:r>
              <a:rPr lang="ru-RU" dirty="0" err="1"/>
              <a:t>лікування</a:t>
            </a:r>
            <a:r>
              <a:rPr lang="ru-RU" dirty="0"/>
              <a:t> </a:t>
            </a:r>
            <a:r>
              <a:rPr lang="ru-RU" dirty="0" err="1"/>
              <a:t>потрібно</a:t>
            </a:r>
            <a:r>
              <a:rPr lang="ru-RU" dirty="0"/>
              <a:t>, </a:t>
            </a:r>
            <a:r>
              <a:rPr lang="ru-RU" dirty="0" err="1"/>
              <a:t>щоб</a:t>
            </a:r>
            <a:r>
              <a:rPr lang="ru-RU" dirty="0"/>
              <a:t> </a:t>
            </a:r>
            <a:r>
              <a:rPr lang="ru-RU" dirty="0" err="1"/>
              <a:t>переконатися</a:t>
            </a:r>
            <a:r>
              <a:rPr lang="ru-RU" dirty="0"/>
              <a:t>, </a:t>
            </a:r>
            <a:r>
              <a:rPr lang="ru-RU" dirty="0" err="1"/>
              <a:t>що</a:t>
            </a:r>
            <a:r>
              <a:rPr lang="ru-RU" dirty="0"/>
              <a:t> </a:t>
            </a:r>
            <a:r>
              <a:rPr lang="ru-RU" dirty="0" err="1"/>
              <a:t>немає</a:t>
            </a:r>
            <a:r>
              <a:rPr lang="ru-RU" dirty="0"/>
              <a:t> </a:t>
            </a:r>
            <a:r>
              <a:rPr lang="ru-RU" dirty="0" err="1"/>
              <a:t>тривалого</a:t>
            </a:r>
            <a:r>
              <a:rPr lang="ru-RU" dirty="0"/>
              <a:t> і </a:t>
            </a:r>
            <a:r>
              <a:rPr lang="ru-RU" dirty="0" err="1"/>
              <a:t>глибокого</a:t>
            </a:r>
            <a:r>
              <a:rPr lang="ru-RU" dirty="0"/>
              <a:t> </a:t>
            </a:r>
            <a:r>
              <a:rPr lang="ru-RU" dirty="0" err="1"/>
              <a:t>пошкодження</a:t>
            </a:r>
            <a:r>
              <a:rPr lang="ru-RU" dirty="0"/>
              <a:t>. </a:t>
            </a:r>
          </a:p>
          <a:p>
            <a:r>
              <a:rPr lang="ru-RU" b="1" dirty="0" err="1"/>
              <a:t>Стадія</a:t>
            </a:r>
            <a:r>
              <a:rPr lang="ru-RU" b="1" dirty="0"/>
              <a:t> </a:t>
            </a:r>
            <a:r>
              <a:rPr lang="ru-RU" b="1" dirty="0" err="1"/>
              <a:t>глибокого</a:t>
            </a:r>
            <a:r>
              <a:rPr lang="ru-RU" b="1" dirty="0"/>
              <a:t> </a:t>
            </a:r>
            <a:r>
              <a:rPr lang="ru-RU" b="1" dirty="0" err="1"/>
              <a:t>ураження</a:t>
            </a:r>
            <a:r>
              <a:rPr lang="ru-RU" b="1" dirty="0"/>
              <a:t> </a:t>
            </a:r>
            <a:endParaRPr lang="ru-RU" dirty="0"/>
          </a:p>
          <a:p>
            <a:r>
              <a:rPr lang="ru-RU" dirty="0"/>
              <a:t>Коли </a:t>
            </a:r>
            <a:r>
              <a:rPr lang="ru-RU" dirty="0" err="1"/>
              <a:t>вплив</a:t>
            </a:r>
            <a:r>
              <a:rPr lang="ru-RU" dirty="0"/>
              <a:t> холоду </a:t>
            </a:r>
            <a:r>
              <a:rPr lang="ru-RU" dirty="0" err="1"/>
              <a:t>триває</a:t>
            </a:r>
            <a:r>
              <a:rPr lang="ru-RU" dirty="0"/>
              <a:t>, </a:t>
            </a:r>
            <a:r>
              <a:rPr lang="ru-RU" dirty="0" err="1"/>
              <a:t>обмороження</a:t>
            </a:r>
            <a:r>
              <a:rPr lang="ru-RU" dirty="0"/>
              <a:t> </a:t>
            </a:r>
            <a:r>
              <a:rPr lang="ru-RU" dirty="0" err="1"/>
              <a:t>стає</a:t>
            </a:r>
            <a:r>
              <a:rPr lang="ru-RU" dirty="0"/>
              <a:t> все </a:t>
            </a:r>
            <a:r>
              <a:rPr lang="ru-RU" dirty="0" err="1"/>
              <a:t>сильнішим</a:t>
            </a:r>
            <a:r>
              <a:rPr lang="ru-RU" dirty="0"/>
              <a:t>. </a:t>
            </a:r>
            <a:r>
              <a:rPr lang="ru-RU" dirty="0" err="1"/>
              <a:t>Шкіра</a:t>
            </a:r>
            <a:r>
              <a:rPr lang="ru-RU" dirty="0"/>
              <a:t> </a:t>
            </a:r>
            <a:r>
              <a:rPr lang="ru-RU" dirty="0" err="1"/>
              <a:t>стає</a:t>
            </a:r>
            <a:r>
              <a:rPr lang="ru-RU" dirty="0"/>
              <a:t> </a:t>
            </a:r>
            <a:r>
              <a:rPr lang="ru-RU" dirty="0" err="1"/>
              <a:t>білою</a:t>
            </a:r>
            <a:r>
              <a:rPr lang="ru-RU" dirty="0"/>
              <a:t>, </a:t>
            </a:r>
            <a:r>
              <a:rPr lang="ru-RU" dirty="0" err="1"/>
              <a:t>синьою</a:t>
            </a:r>
            <a:r>
              <a:rPr lang="ru-RU" dirty="0"/>
              <a:t> </a:t>
            </a:r>
            <a:r>
              <a:rPr lang="ru-RU" dirty="0" err="1"/>
              <a:t>або</a:t>
            </a:r>
            <a:r>
              <a:rPr lang="ru-RU" dirty="0"/>
              <a:t> </a:t>
            </a:r>
            <a:r>
              <a:rPr lang="ru-RU" dirty="0" err="1"/>
              <a:t>плямистою</a:t>
            </a:r>
            <a:r>
              <a:rPr lang="ru-RU" dirty="0"/>
              <a:t>, а </a:t>
            </a:r>
            <a:r>
              <a:rPr lang="ru-RU" dirty="0" err="1"/>
              <a:t>тканини</a:t>
            </a:r>
            <a:r>
              <a:rPr lang="ru-RU" dirty="0"/>
              <a:t> </a:t>
            </a:r>
            <a:r>
              <a:rPr lang="ru-RU" dirty="0" err="1"/>
              <a:t>стають</a:t>
            </a:r>
            <a:r>
              <a:rPr lang="ru-RU" dirty="0"/>
              <a:t> </a:t>
            </a:r>
            <a:r>
              <a:rPr lang="ru-RU" dirty="0" err="1"/>
              <a:t>твердими</a:t>
            </a:r>
            <a:r>
              <a:rPr lang="ru-RU" dirty="0"/>
              <a:t> і </a:t>
            </a:r>
            <a:r>
              <a:rPr lang="ru-RU" dirty="0" err="1"/>
              <a:t>холодними</a:t>
            </a:r>
            <a:r>
              <a:rPr lang="ru-RU" dirty="0"/>
              <a:t> на </a:t>
            </a:r>
            <a:r>
              <a:rPr lang="ru-RU" dirty="0" err="1"/>
              <a:t>дотик</a:t>
            </a:r>
            <a:r>
              <a:rPr lang="ru-RU" dirty="0"/>
              <a:t>. </a:t>
            </a:r>
          </a:p>
          <a:p>
            <a:r>
              <a:rPr lang="ru-RU" dirty="0" err="1"/>
              <a:t>Надалі</a:t>
            </a:r>
            <a:r>
              <a:rPr lang="ru-RU" dirty="0"/>
              <a:t> </a:t>
            </a:r>
            <a:r>
              <a:rPr lang="ru-RU" dirty="0" err="1"/>
              <a:t>можуть</a:t>
            </a:r>
            <a:r>
              <a:rPr lang="ru-RU" dirty="0"/>
              <a:t> </a:t>
            </a:r>
            <a:r>
              <a:rPr lang="ru-RU" dirty="0" err="1"/>
              <a:t>вражатися</a:t>
            </a:r>
            <a:r>
              <a:rPr lang="ru-RU" dirty="0"/>
              <a:t> </a:t>
            </a:r>
            <a:r>
              <a:rPr lang="ru-RU" dirty="0" err="1"/>
              <a:t>структури</a:t>
            </a:r>
            <a:r>
              <a:rPr lang="ru-RU" dirty="0"/>
              <a:t> </a:t>
            </a:r>
            <a:r>
              <a:rPr lang="ru-RU" dirty="0" err="1"/>
              <a:t>під</a:t>
            </a:r>
            <a:r>
              <a:rPr lang="ru-RU" dirty="0"/>
              <a:t> </a:t>
            </a:r>
            <a:r>
              <a:rPr lang="ru-RU" dirty="0" err="1"/>
              <a:t>шкірою</a:t>
            </a:r>
            <a:r>
              <a:rPr lang="ru-RU" dirty="0"/>
              <a:t>: </a:t>
            </a:r>
            <a:r>
              <a:rPr lang="ru-RU" dirty="0" err="1"/>
              <a:t>сухожилля</a:t>
            </a:r>
            <a:r>
              <a:rPr lang="ru-RU" dirty="0"/>
              <a:t>, </a:t>
            </a:r>
            <a:r>
              <a:rPr lang="ru-RU" dirty="0" err="1"/>
              <a:t>м’язи</a:t>
            </a:r>
            <a:r>
              <a:rPr lang="ru-RU" dirty="0"/>
              <a:t>, </a:t>
            </a:r>
            <a:r>
              <a:rPr lang="ru-RU" dirty="0" err="1"/>
              <a:t>нерви</a:t>
            </a:r>
            <a:r>
              <a:rPr lang="ru-RU" dirty="0"/>
              <a:t> та </a:t>
            </a:r>
            <a:r>
              <a:rPr lang="ru-RU" dirty="0" err="1"/>
              <a:t>кістки</a:t>
            </a:r>
            <a:r>
              <a:rPr lang="ru-RU" dirty="0"/>
              <a:t>. </a:t>
            </a:r>
            <a:r>
              <a:rPr lang="ru-RU" dirty="0" err="1"/>
              <a:t>Це</a:t>
            </a:r>
            <a:r>
              <a:rPr lang="ru-RU" dirty="0"/>
              <a:t> </a:t>
            </a:r>
            <a:r>
              <a:rPr lang="ru-RU" dirty="0" err="1"/>
              <a:t>глибоке</a:t>
            </a:r>
            <a:r>
              <a:rPr lang="ru-RU" dirty="0"/>
              <a:t> </a:t>
            </a:r>
            <a:r>
              <a:rPr lang="ru-RU" dirty="0" err="1"/>
              <a:t>обмороження</a:t>
            </a:r>
            <a:r>
              <a:rPr lang="ru-RU" dirty="0"/>
              <a:t> і </a:t>
            </a:r>
            <a:r>
              <a:rPr lang="ru-RU" dirty="0" err="1"/>
              <a:t>вимагає</a:t>
            </a:r>
            <a:r>
              <a:rPr lang="ru-RU" dirty="0"/>
              <a:t> </a:t>
            </a:r>
            <a:r>
              <a:rPr lang="ru-RU" dirty="0" err="1"/>
              <a:t>термінової</a:t>
            </a:r>
            <a:r>
              <a:rPr lang="ru-RU" dirty="0"/>
              <a:t> </a:t>
            </a:r>
            <a:r>
              <a:rPr lang="ru-RU" dirty="0" err="1"/>
              <a:t>медичної</a:t>
            </a:r>
            <a:r>
              <a:rPr lang="ru-RU" dirty="0"/>
              <a:t> </a:t>
            </a:r>
            <a:r>
              <a:rPr lang="ru-RU" dirty="0" err="1"/>
              <a:t>допомоги</a:t>
            </a:r>
            <a:r>
              <a:rPr lang="ru-RU" dirty="0"/>
              <a:t>. </a:t>
            </a:r>
          </a:p>
          <a:p>
            <a:r>
              <a:rPr lang="ru-RU" dirty="0"/>
              <a:t>У </a:t>
            </a:r>
            <a:r>
              <a:rPr lang="ru-RU" dirty="0" err="1"/>
              <a:t>міру</a:t>
            </a:r>
            <a:r>
              <a:rPr lang="ru-RU" dirty="0"/>
              <a:t> </a:t>
            </a:r>
            <a:r>
              <a:rPr lang="ru-RU" dirty="0" err="1"/>
              <a:t>відтанення</a:t>
            </a:r>
            <a:r>
              <a:rPr lang="ru-RU" dirty="0"/>
              <a:t> </a:t>
            </a:r>
            <a:r>
              <a:rPr lang="ru-RU" dirty="0" err="1"/>
              <a:t>шкіри</a:t>
            </a:r>
            <a:r>
              <a:rPr lang="ru-RU" dirty="0"/>
              <a:t> </a:t>
            </a:r>
            <a:r>
              <a:rPr lang="ru-RU" dirty="0" err="1"/>
              <a:t>утворюються</a:t>
            </a:r>
            <a:r>
              <a:rPr lang="ru-RU" dirty="0"/>
              <a:t> </a:t>
            </a:r>
            <a:r>
              <a:rPr lang="ru-RU" dirty="0" err="1"/>
              <a:t>пухирі</a:t>
            </a:r>
            <a:r>
              <a:rPr lang="ru-RU" dirty="0"/>
              <a:t>, </a:t>
            </a:r>
            <a:r>
              <a:rPr lang="ru-RU" dirty="0" err="1"/>
              <a:t>наповнені</a:t>
            </a:r>
            <a:r>
              <a:rPr lang="ru-RU" dirty="0"/>
              <a:t> </a:t>
            </a:r>
            <a:r>
              <a:rPr lang="ru-RU" dirty="0" err="1"/>
              <a:t>кров’ю</a:t>
            </a:r>
            <a:r>
              <a:rPr lang="ru-RU" dirty="0"/>
              <a:t>, і </a:t>
            </a:r>
            <a:r>
              <a:rPr lang="ru-RU" dirty="0" err="1"/>
              <a:t>перетворюються</a:t>
            </a:r>
            <a:r>
              <a:rPr lang="ru-RU" dirty="0"/>
              <a:t> на </a:t>
            </a:r>
            <a:r>
              <a:rPr lang="ru-RU" dirty="0" err="1"/>
              <a:t>густі</a:t>
            </a:r>
            <a:r>
              <a:rPr lang="ru-RU" dirty="0"/>
              <a:t> </a:t>
            </a:r>
            <a:r>
              <a:rPr lang="ru-RU" dirty="0" err="1"/>
              <a:t>чорні</a:t>
            </a:r>
            <a:r>
              <a:rPr lang="ru-RU" dirty="0"/>
              <a:t> </a:t>
            </a:r>
            <a:r>
              <a:rPr lang="ru-RU" dirty="0" err="1"/>
              <a:t>струпи</a:t>
            </a:r>
            <a:r>
              <a:rPr lang="ru-RU" dirty="0"/>
              <a:t>. На </a:t>
            </a:r>
            <a:r>
              <a:rPr lang="ru-RU" dirty="0" err="1"/>
              <a:t>цьому</a:t>
            </a:r>
            <a:r>
              <a:rPr lang="ru-RU" dirty="0"/>
              <a:t> </a:t>
            </a:r>
            <a:r>
              <a:rPr lang="ru-RU" dirty="0" err="1"/>
              <a:t>етапі</a:t>
            </a:r>
            <a:r>
              <a:rPr lang="ru-RU" dirty="0"/>
              <a:t>, </a:t>
            </a:r>
            <a:r>
              <a:rPr lang="ru-RU" dirty="0" err="1"/>
              <a:t>ймовірно</a:t>
            </a:r>
            <a:r>
              <a:rPr lang="ru-RU" dirty="0"/>
              <a:t>, </a:t>
            </a:r>
            <a:r>
              <a:rPr lang="ru-RU" dirty="0" err="1"/>
              <a:t>якийсь</a:t>
            </a:r>
            <a:r>
              <a:rPr lang="ru-RU" dirty="0"/>
              <a:t> </a:t>
            </a:r>
            <a:r>
              <a:rPr lang="ru-RU" dirty="0" err="1"/>
              <a:t>об’єм</a:t>
            </a:r>
            <a:r>
              <a:rPr lang="ru-RU" dirty="0"/>
              <a:t> тканин </a:t>
            </a:r>
            <a:r>
              <a:rPr lang="ru-RU" dirty="0" err="1"/>
              <a:t>загине</a:t>
            </a:r>
            <a:r>
              <a:rPr lang="ru-RU" dirty="0"/>
              <a:t>. </a:t>
            </a:r>
            <a:r>
              <a:rPr lang="ru-RU" dirty="0" err="1"/>
              <a:t>Це</a:t>
            </a:r>
            <a:r>
              <a:rPr lang="ru-RU" dirty="0"/>
              <a:t> некроз тканин, і, </a:t>
            </a:r>
            <a:r>
              <a:rPr lang="ru-RU" dirty="0" err="1"/>
              <a:t>можливо</a:t>
            </a:r>
            <a:r>
              <a:rPr lang="ru-RU" dirty="0"/>
              <a:t>, </a:t>
            </a:r>
            <a:r>
              <a:rPr lang="ru-RU" dirty="0" err="1"/>
              <a:t>доведеться</a:t>
            </a:r>
            <a:r>
              <a:rPr lang="ru-RU" dirty="0"/>
              <a:t> </a:t>
            </a:r>
            <a:r>
              <a:rPr lang="ru-RU" dirty="0" err="1"/>
              <a:t>видалити</a:t>
            </a:r>
            <a:r>
              <a:rPr lang="ru-RU" dirty="0"/>
              <a:t> </a:t>
            </a:r>
            <a:r>
              <a:rPr lang="ru-RU" dirty="0" err="1"/>
              <a:t>уражені</a:t>
            </a:r>
            <a:r>
              <a:rPr lang="ru-RU" dirty="0"/>
              <a:t> </a:t>
            </a:r>
            <a:r>
              <a:rPr lang="ru-RU" dirty="0" err="1"/>
              <a:t>тканини</a:t>
            </a:r>
            <a:r>
              <a:rPr lang="ru-RU" dirty="0"/>
              <a:t>, </a:t>
            </a:r>
            <a:r>
              <a:rPr lang="ru-RU" dirty="0" err="1"/>
              <a:t>щоб</a:t>
            </a:r>
            <a:r>
              <a:rPr lang="ru-RU" dirty="0"/>
              <a:t> </a:t>
            </a:r>
            <a:r>
              <a:rPr lang="ru-RU" dirty="0" err="1"/>
              <a:t>запобігти</a:t>
            </a:r>
            <a:r>
              <a:rPr lang="ru-RU" dirty="0"/>
              <a:t> </a:t>
            </a:r>
            <a:r>
              <a:rPr lang="ru-RU" dirty="0" err="1"/>
              <a:t>інфікування</a:t>
            </a:r>
            <a:r>
              <a:rPr lang="ru-RU" dirty="0"/>
              <a:t>. </a:t>
            </a:r>
          </a:p>
        </p:txBody>
      </p:sp>
    </p:spTree>
    <p:extLst>
      <p:ext uri="{BB962C8B-B14F-4D97-AF65-F5344CB8AC3E}">
        <p14:creationId xmlns:p14="http://schemas.microsoft.com/office/powerpoint/2010/main" val="770776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Рекомендации об обморожении у детей | Образовательная социальная сет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459" y="1183187"/>
            <a:ext cx="9209411" cy="4278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457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48444" y="355907"/>
            <a:ext cx="6519356" cy="1143113"/>
          </a:xfrm>
        </p:spPr>
        <p:txBody>
          <a:bodyPr/>
          <a:lstStyle/>
          <a:p>
            <a:pPr algn="ctr"/>
            <a:r>
              <a:rPr lang="uk-UA" b="1" dirty="0">
                <a:solidFill>
                  <a:srgbClr val="FF0000"/>
                </a:solidFill>
              </a:rPr>
              <a:t>Перша допомога </a:t>
            </a:r>
            <a:endParaRPr lang="ru-RU" b="1" dirty="0">
              <a:solidFill>
                <a:srgbClr val="FF0000"/>
              </a:solidFill>
            </a:endParaRPr>
          </a:p>
        </p:txBody>
      </p:sp>
      <p:sp>
        <p:nvSpPr>
          <p:cNvPr id="3" name="Объект 2"/>
          <p:cNvSpPr>
            <a:spLocks noGrp="1"/>
          </p:cNvSpPr>
          <p:nvPr>
            <p:ph idx="1"/>
          </p:nvPr>
        </p:nvSpPr>
        <p:spPr>
          <a:xfrm>
            <a:off x="704851" y="1611085"/>
            <a:ext cx="10551568" cy="4319451"/>
          </a:xfrm>
        </p:spPr>
        <p:txBody>
          <a:bodyPr>
            <a:normAutofit/>
          </a:bodyPr>
          <a:lstStyle/>
          <a:p>
            <a:r>
              <a:rPr lang="ru-RU" dirty="0" err="1"/>
              <a:t>Якщо</a:t>
            </a:r>
            <a:r>
              <a:rPr lang="ru-RU" dirty="0"/>
              <a:t> </a:t>
            </a:r>
            <a:r>
              <a:rPr lang="ru-RU" dirty="0" err="1"/>
              <a:t>медична</a:t>
            </a:r>
            <a:r>
              <a:rPr lang="ru-RU" dirty="0"/>
              <a:t> </a:t>
            </a:r>
            <a:r>
              <a:rPr lang="ru-RU" dirty="0" err="1"/>
              <a:t>допомога</a:t>
            </a:r>
            <a:r>
              <a:rPr lang="ru-RU" dirty="0"/>
              <a:t> </a:t>
            </a:r>
            <a:r>
              <a:rPr lang="ru-RU" dirty="0" err="1"/>
              <a:t>відсутня</a:t>
            </a:r>
            <a:r>
              <a:rPr lang="ru-RU" dirty="0"/>
              <a:t>, для </a:t>
            </a:r>
            <a:r>
              <a:rPr lang="ru-RU" dirty="0" err="1"/>
              <a:t>лікування</a:t>
            </a:r>
            <a:r>
              <a:rPr lang="ru-RU" dirty="0"/>
              <a:t> </a:t>
            </a:r>
            <a:r>
              <a:rPr lang="ru-RU" dirty="0" err="1"/>
              <a:t>обмороження</a:t>
            </a:r>
            <a:r>
              <a:rPr lang="ru-RU" dirty="0"/>
              <a:t> та </a:t>
            </a:r>
            <a:r>
              <a:rPr lang="ru-RU" dirty="0" err="1"/>
              <a:t>переохолодження</a:t>
            </a:r>
            <a:r>
              <a:rPr lang="ru-RU" dirty="0"/>
              <a:t> </a:t>
            </a:r>
            <a:r>
              <a:rPr lang="ru-RU" dirty="0" err="1"/>
              <a:t>можна</a:t>
            </a:r>
            <a:r>
              <a:rPr lang="ru-RU" dirty="0"/>
              <a:t> </a:t>
            </a:r>
            <a:r>
              <a:rPr lang="ru-RU" dirty="0" err="1"/>
              <a:t>вжити</a:t>
            </a:r>
            <a:r>
              <a:rPr lang="ru-RU" dirty="0"/>
              <a:t> таких </a:t>
            </a:r>
            <a:r>
              <a:rPr lang="ru-RU" dirty="0" err="1"/>
              <a:t>заходів</a:t>
            </a:r>
            <a:r>
              <a:rPr lang="ru-RU" dirty="0"/>
              <a:t>: </a:t>
            </a:r>
          </a:p>
          <a:p>
            <a:pPr>
              <a:buClr>
                <a:schemeClr val="accent2"/>
              </a:buClr>
            </a:pPr>
            <a:r>
              <a:rPr lang="ru-RU" dirty="0" err="1"/>
              <a:t>транспортування</a:t>
            </a:r>
            <a:r>
              <a:rPr lang="ru-RU" dirty="0"/>
              <a:t> в тепле </a:t>
            </a:r>
            <a:r>
              <a:rPr lang="ru-RU" dirty="0" err="1"/>
              <a:t>місце</a:t>
            </a:r>
            <a:r>
              <a:rPr lang="ru-RU" dirty="0"/>
              <a:t> (</a:t>
            </a:r>
            <a:r>
              <a:rPr lang="ru-RU" dirty="0" err="1"/>
              <a:t>якщо</a:t>
            </a:r>
            <a:r>
              <a:rPr lang="ru-RU" dirty="0"/>
              <a:t> </a:t>
            </a:r>
            <a:r>
              <a:rPr lang="ru-RU" dirty="0" err="1"/>
              <a:t>це</a:t>
            </a:r>
            <a:r>
              <a:rPr lang="ru-RU" dirty="0"/>
              <a:t> </a:t>
            </a:r>
            <a:r>
              <a:rPr lang="ru-RU" dirty="0" err="1"/>
              <a:t>можливо</a:t>
            </a:r>
            <a:r>
              <a:rPr lang="ru-RU" dirty="0"/>
              <a:t>) - </a:t>
            </a:r>
            <a:r>
              <a:rPr lang="ru-RU" dirty="0" err="1"/>
              <a:t>найкраще</a:t>
            </a:r>
            <a:r>
              <a:rPr lang="ru-RU" dirty="0"/>
              <a:t> </a:t>
            </a:r>
            <a:r>
              <a:rPr lang="ru-RU" dirty="0" err="1"/>
              <a:t>уникати</a:t>
            </a:r>
            <a:r>
              <a:rPr lang="ru-RU" dirty="0"/>
              <a:t> </a:t>
            </a:r>
            <a:r>
              <a:rPr lang="ru-RU" dirty="0" err="1"/>
              <a:t>ходьби</a:t>
            </a:r>
            <a:r>
              <a:rPr lang="ru-RU" dirty="0"/>
              <a:t> на </a:t>
            </a:r>
            <a:r>
              <a:rPr lang="ru-RU" dirty="0" err="1"/>
              <a:t>обморожених</a:t>
            </a:r>
            <a:r>
              <a:rPr lang="ru-RU" dirty="0"/>
              <a:t> стопах і </a:t>
            </a:r>
            <a:r>
              <a:rPr lang="ru-RU" dirty="0" err="1"/>
              <a:t>пальцях</a:t>
            </a:r>
            <a:r>
              <a:rPr lang="ru-RU" dirty="0"/>
              <a:t> </a:t>
            </a:r>
            <a:r>
              <a:rPr lang="ru-RU" dirty="0" err="1"/>
              <a:t>ніг</a:t>
            </a:r>
            <a:r>
              <a:rPr lang="ru-RU" dirty="0"/>
              <a:t>, </a:t>
            </a:r>
            <a:r>
              <a:rPr lang="ru-RU" dirty="0" err="1"/>
              <a:t>оскільки</a:t>
            </a:r>
            <a:r>
              <a:rPr lang="ru-RU" dirty="0"/>
              <a:t> </a:t>
            </a:r>
            <a:r>
              <a:rPr lang="ru-RU" dirty="0" err="1"/>
              <a:t>це</a:t>
            </a:r>
            <a:r>
              <a:rPr lang="ru-RU" dirty="0"/>
              <a:t> </a:t>
            </a:r>
            <a:r>
              <a:rPr lang="ru-RU" dirty="0" err="1"/>
              <a:t>може</a:t>
            </a:r>
            <a:r>
              <a:rPr lang="ru-RU" dirty="0"/>
              <a:t> </a:t>
            </a:r>
            <a:r>
              <a:rPr lang="ru-RU" dirty="0" err="1"/>
              <a:t>завдати</a:t>
            </a:r>
            <a:r>
              <a:rPr lang="ru-RU" dirty="0"/>
              <a:t> </a:t>
            </a:r>
            <a:r>
              <a:rPr lang="ru-RU" dirty="0" err="1"/>
              <a:t>подальшої</a:t>
            </a:r>
            <a:r>
              <a:rPr lang="ru-RU" dirty="0"/>
              <a:t> </a:t>
            </a:r>
            <a:r>
              <a:rPr lang="ru-RU" dirty="0" err="1"/>
              <a:t>шкоди</a:t>
            </a:r>
            <a:r>
              <a:rPr lang="ru-RU" dirty="0"/>
              <a:t>, але в </a:t>
            </a:r>
            <a:r>
              <a:rPr lang="ru-RU" dirty="0" err="1"/>
              <a:t>екстрених</a:t>
            </a:r>
            <a:r>
              <a:rPr lang="ru-RU" dirty="0"/>
              <a:t> </a:t>
            </a:r>
            <a:r>
              <a:rPr lang="ru-RU" dirty="0" err="1"/>
              <a:t>ситуаціях</a:t>
            </a:r>
            <a:r>
              <a:rPr lang="ru-RU" dirty="0"/>
              <a:t> </a:t>
            </a:r>
            <a:r>
              <a:rPr lang="ru-RU" dirty="0" err="1"/>
              <a:t>це</a:t>
            </a:r>
            <a:r>
              <a:rPr lang="ru-RU" dirty="0"/>
              <a:t> не </a:t>
            </a:r>
            <a:r>
              <a:rPr lang="ru-RU" dirty="0" err="1"/>
              <a:t>завжди</a:t>
            </a:r>
            <a:r>
              <a:rPr lang="ru-RU" dirty="0"/>
              <a:t> </a:t>
            </a:r>
            <a:r>
              <a:rPr lang="ru-RU" dirty="0" err="1"/>
              <a:t>можливо</a:t>
            </a:r>
            <a:r>
              <a:rPr lang="ru-RU" dirty="0"/>
              <a:t>; </a:t>
            </a:r>
          </a:p>
          <a:p>
            <a:pPr>
              <a:buClr>
                <a:schemeClr val="accent2"/>
              </a:buClr>
            </a:pPr>
            <a:r>
              <a:rPr lang="ru-RU" dirty="0" err="1"/>
              <a:t>замініть</a:t>
            </a:r>
            <a:r>
              <a:rPr lang="ru-RU" dirty="0"/>
              <a:t> </a:t>
            </a:r>
            <a:r>
              <a:rPr lang="ru-RU" dirty="0" err="1"/>
              <a:t>мокрий</a:t>
            </a:r>
            <a:r>
              <a:rPr lang="ru-RU" dirty="0"/>
              <a:t> </a:t>
            </a:r>
            <a:r>
              <a:rPr lang="ru-RU" dirty="0" err="1"/>
              <a:t>одяг</a:t>
            </a:r>
            <a:r>
              <a:rPr lang="ru-RU" dirty="0"/>
              <a:t> </a:t>
            </a:r>
            <a:r>
              <a:rPr lang="ru-RU" dirty="0" err="1"/>
              <a:t>м’яким</a:t>
            </a:r>
            <a:r>
              <a:rPr lang="ru-RU" dirty="0"/>
              <a:t> сухим </a:t>
            </a:r>
            <a:r>
              <a:rPr lang="ru-RU" dirty="0" err="1"/>
              <a:t>одягом</a:t>
            </a:r>
            <a:r>
              <a:rPr lang="ru-RU" dirty="0"/>
              <a:t>, </a:t>
            </a:r>
            <a:r>
              <a:rPr lang="ru-RU" dirty="0" err="1"/>
              <a:t>щоб</a:t>
            </a:r>
            <a:r>
              <a:rPr lang="ru-RU" dirty="0"/>
              <a:t> </a:t>
            </a:r>
            <a:r>
              <a:rPr lang="ru-RU" dirty="0" err="1"/>
              <a:t>зупинити</a:t>
            </a:r>
            <a:r>
              <a:rPr lang="ru-RU" dirty="0"/>
              <a:t> </a:t>
            </a:r>
            <a:r>
              <a:rPr lang="ru-RU" dirty="0" err="1"/>
              <a:t>подальші</a:t>
            </a:r>
            <a:r>
              <a:rPr lang="ru-RU" dirty="0"/>
              <a:t> </a:t>
            </a:r>
            <a:r>
              <a:rPr lang="ru-RU" dirty="0" err="1"/>
              <a:t>втрати</a:t>
            </a:r>
            <a:r>
              <a:rPr lang="ru-RU" dirty="0"/>
              <a:t> тепла; </a:t>
            </a:r>
          </a:p>
          <a:p>
            <a:pPr>
              <a:buClr>
                <a:schemeClr val="accent2"/>
              </a:buClr>
            </a:pPr>
            <a:r>
              <a:rPr lang="ru-RU" dirty="0" err="1"/>
              <a:t>зігрійте</a:t>
            </a:r>
            <a:r>
              <a:rPr lang="ru-RU" dirty="0"/>
              <a:t> </a:t>
            </a:r>
            <a:r>
              <a:rPr lang="ru-RU" dirty="0" err="1"/>
              <a:t>людину</a:t>
            </a:r>
            <a:r>
              <a:rPr lang="ru-RU" dirty="0"/>
              <a:t>, </a:t>
            </a:r>
            <a:r>
              <a:rPr lang="ru-RU" dirty="0" err="1"/>
              <a:t>загорнувши</a:t>
            </a:r>
            <a:r>
              <a:rPr lang="ru-RU" dirty="0"/>
              <a:t> </a:t>
            </a:r>
            <a:r>
              <a:rPr lang="ru-RU" dirty="0" err="1"/>
              <a:t>його</a:t>
            </a:r>
            <a:r>
              <a:rPr lang="ru-RU" dirty="0"/>
              <a:t> в </a:t>
            </a:r>
            <a:r>
              <a:rPr lang="ru-RU" dirty="0" err="1"/>
              <a:t>ковдри</a:t>
            </a:r>
            <a:r>
              <a:rPr lang="ru-RU" dirty="0"/>
              <a:t> та </a:t>
            </a:r>
            <a:r>
              <a:rPr lang="ru-RU" dirty="0" err="1"/>
              <a:t>захистивши</a:t>
            </a:r>
            <a:r>
              <a:rPr lang="ru-RU" dirty="0"/>
              <a:t> </a:t>
            </a:r>
            <a:r>
              <a:rPr lang="ru-RU" dirty="0" err="1"/>
              <a:t>обморожені</a:t>
            </a:r>
            <a:r>
              <a:rPr lang="ru-RU" dirty="0"/>
              <a:t> </a:t>
            </a:r>
            <a:r>
              <a:rPr lang="ru-RU" dirty="0" err="1"/>
              <a:t>частини</a:t>
            </a:r>
            <a:r>
              <a:rPr lang="ru-RU" dirty="0"/>
              <a:t>; </a:t>
            </a:r>
          </a:p>
          <a:p>
            <a:pPr>
              <a:buClr>
                <a:schemeClr val="accent2"/>
              </a:buClr>
            </a:pPr>
            <a:r>
              <a:rPr lang="ru-RU" dirty="0"/>
              <a:t>не натирайте </a:t>
            </a:r>
            <a:r>
              <a:rPr lang="ru-RU" dirty="0" err="1"/>
              <a:t>уражену</a:t>
            </a:r>
            <a:r>
              <a:rPr lang="ru-RU" dirty="0"/>
              <a:t> </a:t>
            </a:r>
            <a:r>
              <a:rPr lang="ru-RU" dirty="0" err="1"/>
              <a:t>ділянку</a:t>
            </a:r>
            <a:r>
              <a:rPr lang="ru-RU" dirty="0"/>
              <a:t> та не </a:t>
            </a:r>
            <a:r>
              <a:rPr lang="ru-RU" dirty="0" err="1"/>
              <a:t>піддавайте</a:t>
            </a:r>
            <a:r>
              <a:rPr lang="ru-RU" dirty="0"/>
              <a:t> </a:t>
            </a:r>
            <a:r>
              <a:rPr lang="ru-RU" dirty="0" err="1"/>
              <a:t>дії</a:t>
            </a:r>
            <a:r>
              <a:rPr lang="ru-RU" dirty="0"/>
              <a:t> прямого </a:t>
            </a:r>
            <a:r>
              <a:rPr lang="ru-RU" dirty="0" err="1"/>
              <a:t>нагрівання</a:t>
            </a:r>
            <a:r>
              <a:rPr lang="ru-RU" dirty="0"/>
              <a:t> (</a:t>
            </a:r>
            <a:r>
              <a:rPr lang="ru-RU" dirty="0" err="1"/>
              <a:t>наприклад</a:t>
            </a:r>
            <a:r>
              <a:rPr lang="ru-RU" dirty="0"/>
              <a:t>, </a:t>
            </a:r>
            <a:r>
              <a:rPr lang="ru-RU" dirty="0" err="1"/>
              <a:t>від</a:t>
            </a:r>
            <a:r>
              <a:rPr lang="ru-RU" dirty="0"/>
              <a:t> </a:t>
            </a:r>
            <a:r>
              <a:rPr lang="ru-RU" dirty="0" err="1"/>
              <a:t>вогню</a:t>
            </a:r>
            <a:r>
              <a:rPr lang="ru-RU" dirty="0"/>
              <a:t> </a:t>
            </a:r>
            <a:r>
              <a:rPr lang="ru-RU" dirty="0" err="1"/>
              <a:t>або</a:t>
            </a:r>
            <a:r>
              <a:rPr lang="ru-RU" dirty="0"/>
              <a:t> </a:t>
            </a:r>
            <a:r>
              <a:rPr lang="ru-RU" dirty="0" err="1"/>
              <a:t>обігрівача</a:t>
            </a:r>
            <a:r>
              <a:rPr lang="ru-RU" dirty="0"/>
              <a:t>), </a:t>
            </a:r>
            <a:r>
              <a:rPr lang="ru-RU" dirty="0" err="1"/>
              <a:t>оскільки</a:t>
            </a:r>
            <a:r>
              <a:rPr lang="ru-RU" dirty="0"/>
              <a:t> </a:t>
            </a:r>
            <a:r>
              <a:rPr lang="ru-RU" dirty="0" err="1"/>
              <a:t>це</a:t>
            </a:r>
            <a:r>
              <a:rPr lang="ru-RU" dirty="0"/>
              <a:t> </a:t>
            </a:r>
            <a:r>
              <a:rPr lang="ru-RU" dirty="0" err="1"/>
              <a:t>може</a:t>
            </a:r>
            <a:r>
              <a:rPr lang="ru-RU" dirty="0"/>
              <a:t> </a:t>
            </a:r>
            <a:r>
              <a:rPr lang="ru-RU" dirty="0" err="1"/>
              <a:t>призвести</a:t>
            </a:r>
            <a:r>
              <a:rPr lang="ru-RU" dirty="0"/>
              <a:t> до </a:t>
            </a:r>
            <a:r>
              <a:rPr lang="ru-RU" dirty="0" err="1"/>
              <a:t>подальшої</a:t>
            </a:r>
            <a:r>
              <a:rPr lang="ru-RU" dirty="0"/>
              <a:t> </a:t>
            </a:r>
            <a:r>
              <a:rPr lang="ru-RU" dirty="0" err="1"/>
              <a:t>травми</a:t>
            </a:r>
            <a:r>
              <a:rPr lang="ru-RU" dirty="0"/>
              <a:t>; </a:t>
            </a:r>
          </a:p>
          <a:p>
            <a:pPr>
              <a:buClr>
                <a:schemeClr val="accent2"/>
              </a:buClr>
            </a:pPr>
            <a:r>
              <a:rPr lang="ru-RU" dirty="0" err="1"/>
              <a:t>утриматись</a:t>
            </a:r>
            <a:r>
              <a:rPr lang="ru-RU" dirty="0"/>
              <a:t> </a:t>
            </a:r>
            <a:r>
              <a:rPr lang="ru-RU" dirty="0" err="1"/>
              <a:t>від</a:t>
            </a:r>
            <a:r>
              <a:rPr lang="ru-RU" dirty="0"/>
              <a:t> </a:t>
            </a:r>
            <a:r>
              <a:rPr lang="ru-RU" dirty="0" err="1"/>
              <a:t>паління</a:t>
            </a:r>
            <a:r>
              <a:rPr lang="ru-RU" dirty="0"/>
              <a:t>, </a:t>
            </a:r>
            <a:r>
              <a:rPr lang="ru-RU" dirty="0" err="1"/>
              <a:t>оскільки</a:t>
            </a:r>
            <a:r>
              <a:rPr lang="ru-RU" dirty="0"/>
              <a:t> </a:t>
            </a:r>
            <a:r>
              <a:rPr lang="ru-RU" dirty="0" err="1"/>
              <a:t>це</a:t>
            </a:r>
            <a:r>
              <a:rPr lang="ru-RU" dirty="0"/>
              <a:t> </a:t>
            </a:r>
            <a:r>
              <a:rPr lang="ru-RU" dirty="0" err="1"/>
              <a:t>може</a:t>
            </a:r>
            <a:r>
              <a:rPr lang="ru-RU" dirty="0"/>
              <a:t> </a:t>
            </a:r>
            <a:r>
              <a:rPr lang="ru-RU" dirty="0" err="1"/>
              <a:t>вплинути</a:t>
            </a:r>
            <a:r>
              <a:rPr lang="ru-RU" dirty="0"/>
              <a:t> на </a:t>
            </a:r>
            <a:r>
              <a:rPr lang="ru-RU" dirty="0" err="1"/>
              <a:t>кровообіг</a:t>
            </a:r>
            <a:r>
              <a:rPr lang="ru-RU" dirty="0"/>
              <a:t>. </a:t>
            </a:r>
          </a:p>
          <a:p>
            <a:endParaRPr lang="ru-RU" dirty="0"/>
          </a:p>
        </p:txBody>
      </p:sp>
    </p:spTree>
    <p:extLst>
      <p:ext uri="{BB962C8B-B14F-4D97-AF65-F5344CB8AC3E}">
        <p14:creationId xmlns:p14="http://schemas.microsoft.com/office/powerpoint/2010/main" val="34140780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9418" y="582817"/>
            <a:ext cx="7595681" cy="1047863"/>
          </a:xfrm>
        </p:spPr>
        <p:txBody>
          <a:bodyPr>
            <a:normAutofit fontScale="90000"/>
          </a:bodyPr>
          <a:lstStyle/>
          <a:p>
            <a:pPr algn="ctr"/>
            <a:r>
              <a:rPr lang="ru-RU" b="1" dirty="0" err="1">
                <a:solidFill>
                  <a:srgbClr val="FF0000"/>
                </a:solidFill>
              </a:rPr>
              <a:t>Відігрівання</a:t>
            </a:r>
            <a:r>
              <a:rPr lang="ru-RU" b="1" dirty="0">
                <a:solidFill>
                  <a:srgbClr val="FF0000"/>
                </a:solidFill>
              </a:rPr>
              <a:t> </a:t>
            </a:r>
            <a:r>
              <a:rPr lang="ru-RU" b="1" dirty="0" err="1">
                <a:solidFill>
                  <a:srgbClr val="FF0000"/>
                </a:solidFill>
              </a:rPr>
              <a:t>обморожених</a:t>
            </a:r>
            <a:r>
              <a:rPr lang="ru-RU" b="1" dirty="0">
                <a:solidFill>
                  <a:srgbClr val="FF0000"/>
                </a:solidFill>
              </a:rPr>
              <a:t> </a:t>
            </a:r>
            <a:r>
              <a:rPr lang="ru-RU" b="1" dirty="0" err="1">
                <a:solidFill>
                  <a:srgbClr val="FF0000"/>
                </a:solidFill>
              </a:rPr>
              <a:t>ділянок</a:t>
            </a:r>
            <a:r>
              <a:rPr lang="ru-RU" b="1" dirty="0">
                <a:solidFill>
                  <a:srgbClr val="FF0000"/>
                </a:solidFill>
              </a:rPr>
              <a:t> </a:t>
            </a:r>
            <a:br>
              <a:rPr lang="ru-RU" b="1" dirty="0">
                <a:solidFill>
                  <a:srgbClr val="FF0000"/>
                </a:solidFill>
              </a:rPr>
            </a:br>
            <a:endParaRPr lang="ru-RU" b="1" dirty="0">
              <a:solidFill>
                <a:srgbClr val="FF0000"/>
              </a:solidFill>
            </a:endParaRPr>
          </a:p>
        </p:txBody>
      </p:sp>
      <p:sp>
        <p:nvSpPr>
          <p:cNvPr id="3" name="Объект 2"/>
          <p:cNvSpPr>
            <a:spLocks noGrp="1"/>
          </p:cNvSpPr>
          <p:nvPr>
            <p:ph idx="1"/>
          </p:nvPr>
        </p:nvSpPr>
        <p:spPr>
          <a:xfrm>
            <a:off x="247650" y="1630680"/>
            <a:ext cx="11378293" cy="4953000"/>
          </a:xfrm>
        </p:spPr>
        <p:txBody>
          <a:bodyPr>
            <a:normAutofit fontScale="92500" lnSpcReduction="10000"/>
          </a:bodyPr>
          <a:lstStyle/>
          <a:p>
            <a:pPr marL="0" indent="0">
              <a:buNone/>
            </a:pPr>
            <a:r>
              <a:rPr lang="ru-RU" b="1" dirty="0" err="1"/>
              <a:t>Відігрівання</a:t>
            </a:r>
            <a:r>
              <a:rPr lang="ru-RU" b="1" dirty="0"/>
              <a:t> </a:t>
            </a:r>
            <a:r>
              <a:rPr lang="ru-RU" b="1" dirty="0" err="1"/>
              <a:t>обморожених</a:t>
            </a:r>
            <a:r>
              <a:rPr lang="ru-RU" b="1" dirty="0"/>
              <a:t> </a:t>
            </a:r>
            <a:r>
              <a:rPr lang="ru-RU" b="1" dirty="0" err="1"/>
              <a:t>ділянок</a:t>
            </a:r>
            <a:r>
              <a:rPr lang="ru-RU" b="1" dirty="0"/>
              <a:t> </a:t>
            </a:r>
            <a:endParaRPr lang="ru-RU" dirty="0"/>
          </a:p>
          <a:p>
            <a:r>
              <a:rPr lang="ru-RU" dirty="0" err="1"/>
              <a:t>Обморожені</a:t>
            </a:r>
            <a:r>
              <a:rPr lang="ru-RU" dirty="0"/>
              <a:t> </a:t>
            </a:r>
            <a:r>
              <a:rPr lang="ru-RU" dirty="0" err="1"/>
              <a:t>ділянки</a:t>
            </a:r>
            <a:r>
              <a:rPr lang="ru-RU" dirty="0"/>
              <a:t> </a:t>
            </a:r>
            <a:r>
              <a:rPr lang="ru-RU" dirty="0" err="1"/>
              <a:t>потрібно</a:t>
            </a:r>
            <a:r>
              <a:rPr lang="ru-RU" dirty="0"/>
              <a:t> </a:t>
            </a:r>
            <a:r>
              <a:rPr lang="ru-RU" dirty="0" err="1"/>
              <a:t>відігрівати</a:t>
            </a:r>
            <a:r>
              <a:rPr lang="ru-RU" dirty="0"/>
              <a:t>. </a:t>
            </a:r>
            <a:r>
              <a:rPr lang="ru-RU" dirty="0" err="1"/>
              <a:t>Спроби</a:t>
            </a:r>
            <a:r>
              <a:rPr lang="ru-RU" dirty="0"/>
              <a:t> </a:t>
            </a:r>
            <a:r>
              <a:rPr lang="ru-RU" dirty="0" err="1"/>
              <a:t>відігрівання</a:t>
            </a:r>
            <a:r>
              <a:rPr lang="ru-RU" dirty="0"/>
              <a:t> </a:t>
            </a:r>
            <a:r>
              <a:rPr lang="ru-RU" dirty="0" err="1"/>
              <a:t>можуть</a:t>
            </a:r>
            <a:r>
              <a:rPr lang="ru-RU" dirty="0"/>
              <a:t> бути </a:t>
            </a:r>
            <a:r>
              <a:rPr lang="ru-RU" dirty="0" err="1"/>
              <a:t>невдалими</a:t>
            </a:r>
            <a:r>
              <a:rPr lang="ru-RU" dirty="0"/>
              <a:t>, </a:t>
            </a:r>
            <a:r>
              <a:rPr lang="ru-RU" dirty="0" err="1"/>
              <a:t>поки</a:t>
            </a:r>
            <a:r>
              <a:rPr lang="ru-RU" dirty="0"/>
              <a:t> </a:t>
            </a:r>
            <a:r>
              <a:rPr lang="ru-RU" dirty="0" err="1"/>
              <a:t>людина</a:t>
            </a:r>
            <a:r>
              <a:rPr lang="ru-RU" dirty="0"/>
              <a:t> </a:t>
            </a:r>
            <a:r>
              <a:rPr lang="ru-RU" dirty="0" err="1"/>
              <a:t>знаходиться</a:t>
            </a:r>
            <a:r>
              <a:rPr lang="ru-RU" dirty="0"/>
              <a:t> на </a:t>
            </a:r>
            <a:r>
              <a:rPr lang="ru-RU" dirty="0" err="1"/>
              <a:t>холоді</a:t>
            </a:r>
            <a:r>
              <a:rPr lang="ru-RU" dirty="0"/>
              <a:t>. </a:t>
            </a:r>
          </a:p>
          <a:p>
            <a:r>
              <a:rPr lang="ru-RU" dirty="0" err="1"/>
              <a:t>Відігрівання</a:t>
            </a:r>
            <a:r>
              <a:rPr lang="ru-RU" dirty="0"/>
              <a:t> в </a:t>
            </a:r>
            <a:r>
              <a:rPr lang="ru-RU" dirty="0" err="1"/>
              <a:t>ідеалі</a:t>
            </a:r>
            <a:r>
              <a:rPr lang="ru-RU" dirty="0"/>
              <a:t> повинно </a:t>
            </a:r>
            <a:r>
              <a:rPr lang="ru-RU" dirty="0" err="1"/>
              <a:t>проводитися</a:t>
            </a:r>
            <a:r>
              <a:rPr lang="ru-RU" dirty="0"/>
              <a:t> </a:t>
            </a:r>
            <a:r>
              <a:rPr lang="ru-RU" dirty="0" err="1"/>
              <a:t>під</a:t>
            </a:r>
            <a:r>
              <a:rPr lang="ru-RU" dirty="0"/>
              <a:t> </a:t>
            </a:r>
            <a:r>
              <a:rPr lang="ru-RU" dirty="0" err="1"/>
              <a:t>наглядом</a:t>
            </a:r>
            <a:r>
              <a:rPr lang="ru-RU" dirty="0"/>
              <a:t> </a:t>
            </a:r>
            <a:r>
              <a:rPr lang="ru-RU" dirty="0" err="1"/>
              <a:t>лікаря</a:t>
            </a:r>
            <a:r>
              <a:rPr lang="ru-RU" dirty="0"/>
              <a:t> - </a:t>
            </a:r>
            <a:r>
              <a:rPr lang="ru-RU" dirty="0" err="1"/>
              <a:t>це</a:t>
            </a:r>
            <a:r>
              <a:rPr lang="ru-RU" dirty="0"/>
              <a:t> </a:t>
            </a:r>
            <a:r>
              <a:rPr lang="ru-RU" dirty="0" err="1"/>
              <a:t>може</a:t>
            </a:r>
            <a:r>
              <a:rPr lang="ru-RU" dirty="0"/>
              <a:t> бути </a:t>
            </a:r>
            <a:r>
              <a:rPr lang="ru-RU" dirty="0" err="1"/>
              <a:t>болючим</a:t>
            </a:r>
            <a:r>
              <a:rPr lang="ru-RU" dirty="0"/>
              <a:t> </a:t>
            </a:r>
            <a:r>
              <a:rPr lang="ru-RU" dirty="0" err="1"/>
              <a:t>процесом</a:t>
            </a:r>
            <a:r>
              <a:rPr lang="ru-RU" dirty="0"/>
              <a:t>, </a:t>
            </a:r>
            <a:r>
              <a:rPr lang="ru-RU" dirty="0" err="1"/>
              <a:t>що</a:t>
            </a:r>
            <a:r>
              <a:rPr lang="ru-RU" dirty="0"/>
              <a:t> </a:t>
            </a:r>
            <a:r>
              <a:rPr lang="ru-RU" dirty="0" err="1"/>
              <a:t>вимагає</a:t>
            </a:r>
            <a:r>
              <a:rPr lang="ru-RU" dirty="0"/>
              <a:t> </a:t>
            </a:r>
            <a:r>
              <a:rPr lang="ru-RU" dirty="0" err="1"/>
              <a:t>знеболюючих</a:t>
            </a:r>
            <a:r>
              <a:rPr lang="ru-RU" dirty="0"/>
              <a:t> </a:t>
            </a:r>
            <a:r>
              <a:rPr lang="ru-RU" dirty="0" err="1"/>
              <a:t>препаратів</a:t>
            </a:r>
            <a:r>
              <a:rPr lang="ru-RU" dirty="0"/>
              <a:t> та </a:t>
            </a:r>
            <a:r>
              <a:rPr lang="ru-RU" dirty="0" err="1"/>
              <a:t>експертного</a:t>
            </a:r>
            <a:r>
              <a:rPr lang="ru-RU" dirty="0"/>
              <a:t> </a:t>
            </a:r>
            <a:r>
              <a:rPr lang="ru-RU" dirty="0" err="1"/>
              <a:t>медичного</a:t>
            </a:r>
            <a:r>
              <a:rPr lang="ru-RU" dirty="0"/>
              <a:t> </a:t>
            </a:r>
            <a:r>
              <a:rPr lang="ru-RU" dirty="0" err="1"/>
              <a:t>обстеження</a:t>
            </a:r>
            <a:r>
              <a:rPr lang="ru-RU" dirty="0"/>
              <a:t>. </a:t>
            </a:r>
            <a:r>
              <a:rPr lang="ru-RU" dirty="0" err="1"/>
              <a:t>Найкращі</a:t>
            </a:r>
            <a:r>
              <a:rPr lang="ru-RU" dirty="0"/>
              <a:t> </a:t>
            </a:r>
            <a:r>
              <a:rPr lang="ru-RU" dirty="0" err="1"/>
              <a:t>результати</a:t>
            </a:r>
            <a:r>
              <a:rPr lang="ru-RU" dirty="0"/>
              <a:t> </a:t>
            </a:r>
            <a:r>
              <a:rPr lang="ru-RU" dirty="0" err="1"/>
              <a:t>досягаються</a:t>
            </a:r>
            <a:r>
              <a:rPr lang="ru-RU" dirty="0"/>
              <a:t> за </a:t>
            </a:r>
            <a:r>
              <a:rPr lang="ru-RU" dirty="0" err="1"/>
              <a:t>допомогою</a:t>
            </a:r>
            <a:r>
              <a:rPr lang="ru-RU" dirty="0"/>
              <a:t> </a:t>
            </a:r>
            <a:r>
              <a:rPr lang="ru-RU" dirty="0" err="1"/>
              <a:t>гідромасажної</a:t>
            </a:r>
            <a:r>
              <a:rPr lang="ru-RU" dirty="0"/>
              <a:t> </a:t>
            </a:r>
            <a:r>
              <a:rPr lang="ru-RU" dirty="0" err="1"/>
              <a:t>ванни</a:t>
            </a:r>
            <a:r>
              <a:rPr lang="ru-RU" dirty="0"/>
              <a:t>, </a:t>
            </a:r>
            <a:r>
              <a:rPr lang="ru-RU" dirty="0" err="1"/>
              <a:t>що</a:t>
            </a:r>
            <a:r>
              <a:rPr lang="ru-RU" dirty="0"/>
              <a:t> </a:t>
            </a:r>
            <a:r>
              <a:rPr lang="ru-RU" dirty="0" err="1"/>
              <a:t>містить</a:t>
            </a:r>
            <a:r>
              <a:rPr lang="ru-RU" dirty="0"/>
              <a:t> </a:t>
            </a:r>
            <a:r>
              <a:rPr lang="ru-RU" dirty="0" err="1"/>
              <a:t>м’який</a:t>
            </a:r>
            <a:r>
              <a:rPr lang="ru-RU" dirty="0"/>
              <a:t> антисептик. </a:t>
            </a:r>
          </a:p>
          <a:p>
            <a:r>
              <a:rPr lang="ru-RU" dirty="0" err="1"/>
              <a:t>Уражену</a:t>
            </a:r>
            <a:r>
              <a:rPr lang="ru-RU" dirty="0"/>
              <a:t> </a:t>
            </a:r>
            <a:r>
              <a:rPr lang="ru-RU" dirty="0" err="1"/>
              <a:t>ділянку</a:t>
            </a:r>
            <a:r>
              <a:rPr lang="ru-RU" dirty="0"/>
              <a:t> </a:t>
            </a:r>
            <a:r>
              <a:rPr lang="ru-RU" dirty="0" err="1"/>
              <a:t>слід</a:t>
            </a:r>
            <a:r>
              <a:rPr lang="ru-RU" dirty="0"/>
              <a:t> </a:t>
            </a:r>
            <a:r>
              <a:rPr lang="ru-RU" dirty="0" err="1"/>
              <a:t>повільно</a:t>
            </a:r>
            <a:r>
              <a:rPr lang="ru-RU" dirty="0"/>
              <a:t> </a:t>
            </a:r>
            <a:r>
              <a:rPr lang="ru-RU" dirty="0" err="1"/>
              <a:t>зігрівати</a:t>
            </a:r>
            <a:r>
              <a:rPr lang="ru-RU" dirty="0"/>
              <a:t>, </a:t>
            </a:r>
            <a:r>
              <a:rPr lang="ru-RU" dirty="0" err="1"/>
              <a:t>занурюючи</a:t>
            </a:r>
            <a:r>
              <a:rPr lang="ru-RU" dirty="0"/>
              <a:t> в теплу, але не </a:t>
            </a:r>
            <a:r>
              <a:rPr lang="ru-RU" dirty="0" err="1"/>
              <a:t>гарячу</a:t>
            </a:r>
            <a:r>
              <a:rPr lang="ru-RU" dirty="0"/>
              <a:t> воду. </a:t>
            </a:r>
            <a:r>
              <a:rPr lang="ru-RU" dirty="0" err="1"/>
              <a:t>Рекомендується</a:t>
            </a:r>
            <a:r>
              <a:rPr lang="ru-RU" dirty="0"/>
              <a:t> ванна з водою при </a:t>
            </a:r>
            <a:r>
              <a:rPr lang="ru-RU" dirty="0" err="1"/>
              <a:t>температурі</a:t>
            </a:r>
            <a:r>
              <a:rPr lang="ru-RU" dirty="0"/>
              <a:t> </a:t>
            </a:r>
            <a:r>
              <a:rPr lang="ru-RU" dirty="0" err="1"/>
              <a:t>від</a:t>
            </a:r>
            <a:r>
              <a:rPr lang="ru-RU" dirty="0"/>
              <a:t> 40 до 41° С. </a:t>
            </a:r>
          </a:p>
          <a:p>
            <a:r>
              <a:rPr lang="ru-RU" dirty="0" err="1"/>
              <a:t>Повторне</a:t>
            </a:r>
            <a:r>
              <a:rPr lang="ru-RU" dirty="0"/>
              <a:t> </a:t>
            </a:r>
            <a:r>
              <a:rPr lang="ru-RU" dirty="0" err="1"/>
              <a:t>зігрівання</a:t>
            </a:r>
            <a:r>
              <a:rPr lang="ru-RU" dirty="0"/>
              <a:t> </a:t>
            </a:r>
            <a:r>
              <a:rPr lang="ru-RU" dirty="0" err="1"/>
              <a:t>має</a:t>
            </a:r>
            <a:r>
              <a:rPr lang="ru-RU" dirty="0"/>
              <a:t> </a:t>
            </a:r>
            <a:r>
              <a:rPr lang="ru-RU" dirty="0" err="1"/>
              <a:t>тривати</a:t>
            </a:r>
            <a:r>
              <a:rPr lang="ru-RU" dirty="0"/>
              <a:t> </a:t>
            </a:r>
            <a:r>
              <a:rPr lang="ru-RU" dirty="0" err="1"/>
              <a:t>щонайменше</a:t>
            </a:r>
            <a:r>
              <a:rPr lang="ru-RU" dirty="0"/>
              <a:t> 30 </a:t>
            </a:r>
            <a:r>
              <a:rPr lang="ru-RU" dirty="0" err="1"/>
              <a:t>хвилин</a:t>
            </a:r>
            <a:r>
              <a:rPr lang="ru-RU" dirty="0"/>
              <a:t> і </a:t>
            </a:r>
            <a:r>
              <a:rPr lang="ru-RU" dirty="0" err="1"/>
              <a:t>зупинятися</a:t>
            </a:r>
            <a:r>
              <a:rPr lang="ru-RU" dirty="0"/>
              <a:t> </a:t>
            </a:r>
            <a:r>
              <a:rPr lang="ru-RU" dirty="0" err="1"/>
              <a:t>лише</a:t>
            </a:r>
            <a:r>
              <a:rPr lang="ru-RU" dirty="0"/>
              <a:t> </a:t>
            </a:r>
            <a:r>
              <a:rPr lang="ru-RU" dirty="0" err="1"/>
              <a:t>після</a:t>
            </a:r>
            <a:r>
              <a:rPr lang="ru-RU" dirty="0"/>
              <a:t> того, як </a:t>
            </a:r>
            <a:r>
              <a:rPr lang="ru-RU" dirty="0" err="1"/>
              <a:t>уражена</a:t>
            </a:r>
            <a:r>
              <a:rPr lang="ru-RU" dirty="0"/>
              <a:t> </a:t>
            </a:r>
            <a:r>
              <a:rPr lang="ru-RU" dirty="0" err="1"/>
              <a:t>частина</a:t>
            </a:r>
            <a:r>
              <a:rPr lang="ru-RU" dirty="0"/>
              <a:t> </a:t>
            </a:r>
            <a:r>
              <a:rPr lang="ru-RU" dirty="0" err="1"/>
              <a:t>тіла</a:t>
            </a:r>
            <a:r>
              <a:rPr lang="ru-RU" dirty="0"/>
              <a:t> </a:t>
            </a:r>
            <a:r>
              <a:rPr lang="ru-RU" dirty="0" err="1"/>
              <a:t>набуде</a:t>
            </a:r>
            <a:r>
              <a:rPr lang="ru-RU" dirty="0"/>
              <a:t> </a:t>
            </a:r>
            <a:r>
              <a:rPr lang="ru-RU" dirty="0" err="1"/>
              <a:t>червоно-фіолетового</a:t>
            </a:r>
            <a:r>
              <a:rPr lang="ru-RU" dirty="0"/>
              <a:t> </a:t>
            </a:r>
            <a:r>
              <a:rPr lang="ru-RU" dirty="0" err="1"/>
              <a:t>кольору</a:t>
            </a:r>
            <a:r>
              <a:rPr lang="ru-RU" dirty="0"/>
              <a:t> і </a:t>
            </a:r>
            <a:r>
              <a:rPr lang="ru-RU" dirty="0" err="1"/>
              <a:t>може</a:t>
            </a:r>
            <a:r>
              <a:rPr lang="ru-RU" dirty="0"/>
              <a:t> бути легко </a:t>
            </a:r>
            <a:r>
              <a:rPr lang="ru-RU" dirty="0" err="1"/>
              <a:t>переміщена</a:t>
            </a:r>
            <a:r>
              <a:rPr lang="ru-RU" dirty="0"/>
              <a:t>. </a:t>
            </a:r>
          </a:p>
          <a:p>
            <a:r>
              <a:rPr lang="ru-RU" dirty="0" err="1"/>
              <a:t>Цей</a:t>
            </a:r>
            <a:r>
              <a:rPr lang="ru-RU" dirty="0"/>
              <a:t> </a:t>
            </a:r>
            <a:r>
              <a:rPr lang="ru-RU" dirty="0" err="1"/>
              <a:t>процес</a:t>
            </a:r>
            <a:r>
              <a:rPr lang="ru-RU" dirty="0"/>
              <a:t> </a:t>
            </a:r>
            <a:r>
              <a:rPr lang="ru-RU" dirty="0" err="1"/>
              <a:t>можна</a:t>
            </a:r>
            <a:r>
              <a:rPr lang="ru-RU" dirty="0"/>
              <a:t> </a:t>
            </a:r>
            <a:r>
              <a:rPr lang="ru-RU" dirty="0" err="1"/>
              <a:t>повторювати</a:t>
            </a:r>
            <a:r>
              <a:rPr lang="ru-RU" dirty="0"/>
              <a:t> </a:t>
            </a:r>
            <a:r>
              <a:rPr lang="ru-RU" dirty="0" err="1"/>
              <a:t>двічі</a:t>
            </a:r>
            <a:r>
              <a:rPr lang="ru-RU" dirty="0"/>
              <a:t> на день, </a:t>
            </a:r>
            <a:r>
              <a:rPr lang="ru-RU" dirty="0" err="1"/>
              <a:t>поки</a:t>
            </a:r>
            <a:r>
              <a:rPr lang="ru-RU" dirty="0"/>
              <a:t> не </a:t>
            </a:r>
            <a:r>
              <a:rPr lang="ru-RU" dirty="0" err="1"/>
              <a:t>з’являться</a:t>
            </a:r>
            <a:r>
              <a:rPr lang="ru-RU" dirty="0"/>
              <a:t> </a:t>
            </a:r>
            <a:r>
              <a:rPr lang="ru-RU" dirty="0" err="1"/>
              <a:t>чіткі</a:t>
            </a:r>
            <a:r>
              <a:rPr lang="ru-RU" dirty="0"/>
              <a:t> </a:t>
            </a:r>
            <a:r>
              <a:rPr lang="ru-RU" dirty="0" err="1"/>
              <a:t>ознаки</a:t>
            </a:r>
            <a:r>
              <a:rPr lang="ru-RU" dirty="0"/>
              <a:t> того, </a:t>
            </a:r>
            <a:r>
              <a:rPr lang="ru-RU" dirty="0" err="1"/>
              <a:t>що</a:t>
            </a:r>
            <a:r>
              <a:rPr lang="ru-RU" dirty="0"/>
              <a:t> </a:t>
            </a:r>
            <a:r>
              <a:rPr lang="ru-RU" dirty="0" err="1"/>
              <a:t>уражена</a:t>
            </a:r>
            <a:r>
              <a:rPr lang="ru-RU" dirty="0"/>
              <a:t> </a:t>
            </a:r>
            <a:r>
              <a:rPr lang="ru-RU" dirty="0" err="1"/>
              <a:t>частина</a:t>
            </a:r>
            <a:r>
              <a:rPr lang="ru-RU" dirty="0"/>
              <a:t> </a:t>
            </a:r>
            <a:r>
              <a:rPr lang="ru-RU" dirty="0" err="1"/>
              <a:t>тіла</a:t>
            </a:r>
            <a:r>
              <a:rPr lang="ru-RU" dirty="0"/>
              <a:t> </a:t>
            </a:r>
            <a:r>
              <a:rPr lang="ru-RU" dirty="0" err="1"/>
              <a:t>починає</a:t>
            </a:r>
            <a:r>
              <a:rPr lang="ru-RU" dirty="0"/>
              <a:t> </a:t>
            </a:r>
            <a:r>
              <a:rPr lang="ru-RU" dirty="0" err="1"/>
              <a:t>заживати</a:t>
            </a:r>
            <a:r>
              <a:rPr lang="ru-RU" dirty="0"/>
              <a:t>, </a:t>
            </a:r>
            <a:r>
              <a:rPr lang="ru-RU" dirty="0" err="1"/>
              <a:t>наприклад</a:t>
            </a:r>
            <a:r>
              <a:rPr lang="ru-RU" dirty="0"/>
              <a:t>, </a:t>
            </a:r>
            <a:r>
              <a:rPr lang="ru-RU" dirty="0" err="1"/>
              <a:t>ріст</a:t>
            </a:r>
            <a:r>
              <a:rPr lang="ru-RU" dirty="0"/>
              <a:t> </a:t>
            </a:r>
            <a:r>
              <a:rPr lang="ru-RU" dirty="0" err="1"/>
              <a:t>нової</a:t>
            </a:r>
            <a:r>
              <a:rPr lang="ru-RU" dirty="0"/>
              <a:t> </a:t>
            </a:r>
            <a:r>
              <a:rPr lang="ru-RU" dirty="0" err="1"/>
              <a:t>шкіри</a:t>
            </a:r>
            <a:r>
              <a:rPr lang="ru-RU" dirty="0"/>
              <a:t> та </a:t>
            </a:r>
            <a:r>
              <a:rPr lang="ru-RU" dirty="0" err="1"/>
              <a:t>повернення</a:t>
            </a:r>
            <a:r>
              <a:rPr lang="ru-RU" dirty="0"/>
              <a:t> нормального </a:t>
            </a:r>
            <a:r>
              <a:rPr lang="ru-RU" dirty="0" err="1"/>
              <a:t>кольору</a:t>
            </a:r>
            <a:r>
              <a:rPr lang="ru-RU" dirty="0"/>
              <a:t> </a:t>
            </a:r>
            <a:r>
              <a:rPr lang="ru-RU" dirty="0" err="1"/>
              <a:t>шкіри</a:t>
            </a:r>
            <a:r>
              <a:rPr lang="ru-RU" dirty="0"/>
              <a:t>. </a:t>
            </a:r>
          </a:p>
          <a:p>
            <a:r>
              <a:rPr lang="ru-RU" dirty="0" err="1"/>
              <a:t>Залежно</a:t>
            </a:r>
            <a:r>
              <a:rPr lang="ru-RU" dirty="0"/>
              <a:t> </a:t>
            </a:r>
            <a:r>
              <a:rPr lang="ru-RU" dirty="0" err="1"/>
              <a:t>від</a:t>
            </a:r>
            <a:r>
              <a:rPr lang="ru-RU" dirty="0"/>
              <a:t> </a:t>
            </a:r>
            <a:r>
              <a:rPr lang="ru-RU" dirty="0" err="1"/>
              <a:t>тяжкості</a:t>
            </a:r>
            <a:r>
              <a:rPr lang="ru-RU" dirty="0"/>
              <a:t> болю </a:t>
            </a:r>
            <a:r>
              <a:rPr lang="ru-RU" dirty="0" err="1"/>
              <a:t>можуть</a:t>
            </a:r>
            <a:r>
              <a:rPr lang="ru-RU" dirty="0"/>
              <a:t> </a:t>
            </a:r>
            <a:r>
              <a:rPr lang="ru-RU" dirty="0" err="1"/>
              <a:t>знадобитися</a:t>
            </a:r>
            <a:r>
              <a:rPr lang="ru-RU" dirty="0"/>
              <a:t> </a:t>
            </a:r>
            <a:r>
              <a:rPr lang="ru-RU" dirty="0" err="1"/>
              <a:t>дуже</a:t>
            </a:r>
            <a:r>
              <a:rPr lang="ru-RU" dirty="0"/>
              <a:t> </a:t>
            </a:r>
            <a:r>
              <a:rPr lang="ru-RU" dirty="0" err="1"/>
              <a:t>сильні</a:t>
            </a:r>
            <a:r>
              <a:rPr lang="ru-RU" dirty="0"/>
              <a:t> </a:t>
            </a:r>
            <a:r>
              <a:rPr lang="ru-RU" dirty="0" err="1"/>
              <a:t>знеболюючі</a:t>
            </a:r>
            <a:r>
              <a:rPr lang="ru-RU" dirty="0"/>
              <a:t> </a:t>
            </a:r>
            <a:r>
              <a:rPr lang="ru-RU" dirty="0" err="1"/>
              <a:t>засоби</a:t>
            </a:r>
            <a:r>
              <a:rPr lang="ru-RU" dirty="0"/>
              <a:t>, </a:t>
            </a:r>
            <a:r>
              <a:rPr lang="ru-RU" dirty="0" err="1"/>
              <a:t>такі</a:t>
            </a:r>
            <a:r>
              <a:rPr lang="ru-RU" dirty="0"/>
              <a:t> як </a:t>
            </a:r>
            <a:r>
              <a:rPr lang="ru-RU" dirty="0" err="1"/>
              <a:t>морфін</a:t>
            </a:r>
            <a:r>
              <a:rPr lang="ru-RU" dirty="0"/>
              <a:t>. </a:t>
            </a:r>
            <a:r>
              <a:rPr lang="ru-RU" dirty="0" err="1"/>
              <a:t>Також</a:t>
            </a:r>
            <a:r>
              <a:rPr lang="ru-RU" dirty="0"/>
              <a:t> </a:t>
            </a:r>
            <a:r>
              <a:rPr lang="ru-RU" dirty="0" err="1"/>
              <a:t>слід</a:t>
            </a:r>
            <a:r>
              <a:rPr lang="ru-RU" dirty="0"/>
              <a:t> </a:t>
            </a:r>
            <a:r>
              <a:rPr lang="ru-RU" dirty="0" err="1"/>
              <a:t>приймати</a:t>
            </a:r>
            <a:r>
              <a:rPr lang="ru-RU" dirty="0"/>
              <a:t> </a:t>
            </a:r>
            <a:r>
              <a:rPr lang="ru-RU" dirty="0" err="1"/>
              <a:t>ібупрофен</a:t>
            </a:r>
            <a:r>
              <a:rPr lang="ru-RU" dirty="0"/>
              <a:t>, </a:t>
            </a:r>
            <a:r>
              <a:rPr lang="ru-RU" dirty="0" err="1"/>
              <a:t>оскільки</a:t>
            </a:r>
            <a:r>
              <a:rPr lang="ru-RU" dirty="0"/>
              <a:t> </a:t>
            </a:r>
            <a:r>
              <a:rPr lang="ru-RU" dirty="0" err="1"/>
              <a:t>він</a:t>
            </a:r>
            <a:r>
              <a:rPr lang="ru-RU" dirty="0"/>
              <a:t> </a:t>
            </a:r>
            <a:r>
              <a:rPr lang="ru-RU" dirty="0" err="1"/>
              <a:t>має</a:t>
            </a:r>
            <a:r>
              <a:rPr lang="ru-RU" dirty="0"/>
              <a:t> </a:t>
            </a:r>
            <a:r>
              <a:rPr lang="ru-RU" dirty="0" err="1"/>
              <a:t>додаткові</a:t>
            </a:r>
            <a:r>
              <a:rPr lang="ru-RU" dirty="0"/>
              <a:t> </a:t>
            </a:r>
            <a:r>
              <a:rPr lang="ru-RU" dirty="0" err="1"/>
              <a:t>захисні</a:t>
            </a:r>
            <a:r>
              <a:rPr lang="ru-RU" dirty="0"/>
              <a:t> </a:t>
            </a:r>
            <a:r>
              <a:rPr lang="ru-RU" dirty="0" err="1"/>
              <a:t>властивості</a:t>
            </a:r>
            <a:r>
              <a:rPr lang="ru-RU" dirty="0"/>
              <a:t> при </a:t>
            </a:r>
            <a:r>
              <a:rPr lang="ru-RU" dirty="0" err="1"/>
              <a:t>обмороженні</a:t>
            </a:r>
            <a:r>
              <a:rPr lang="ru-RU" dirty="0"/>
              <a:t>. </a:t>
            </a:r>
          </a:p>
        </p:txBody>
      </p:sp>
    </p:spTree>
    <p:extLst>
      <p:ext uri="{BB962C8B-B14F-4D97-AF65-F5344CB8AC3E}">
        <p14:creationId xmlns:p14="http://schemas.microsoft.com/office/powerpoint/2010/main" val="12614394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05644" y="285637"/>
            <a:ext cx="6481256" cy="1143113"/>
          </a:xfrm>
        </p:spPr>
        <p:txBody>
          <a:bodyPr>
            <a:normAutofit fontScale="90000"/>
          </a:bodyPr>
          <a:lstStyle/>
          <a:p>
            <a:pPr algn="ctr"/>
            <a:r>
              <a:rPr lang="ru-RU" b="1" dirty="0" err="1">
                <a:solidFill>
                  <a:srgbClr val="FF0000"/>
                </a:solidFill>
              </a:rPr>
              <a:t>Після</a:t>
            </a:r>
            <a:r>
              <a:rPr lang="ru-RU" b="1" dirty="0">
                <a:solidFill>
                  <a:srgbClr val="FF0000"/>
                </a:solidFill>
              </a:rPr>
              <a:t> </a:t>
            </a:r>
            <a:r>
              <a:rPr lang="ru-RU" b="1" dirty="0" err="1">
                <a:solidFill>
                  <a:srgbClr val="FF0000"/>
                </a:solidFill>
              </a:rPr>
              <a:t>відігрівання</a:t>
            </a:r>
            <a:r>
              <a:rPr lang="ru-RU" b="1" dirty="0">
                <a:solidFill>
                  <a:srgbClr val="FF0000"/>
                </a:solidFill>
              </a:rPr>
              <a:t> </a:t>
            </a:r>
            <a:br>
              <a:rPr lang="ru-RU" dirty="0">
                <a:solidFill>
                  <a:srgbClr val="FF0000"/>
                </a:solidFill>
              </a:rPr>
            </a:br>
            <a:endParaRPr lang="ru-RU" dirty="0">
              <a:solidFill>
                <a:srgbClr val="FF0000"/>
              </a:solidFill>
            </a:endParaRPr>
          </a:p>
        </p:txBody>
      </p:sp>
      <p:sp>
        <p:nvSpPr>
          <p:cNvPr id="3" name="Объект 2"/>
          <p:cNvSpPr>
            <a:spLocks noGrp="1"/>
          </p:cNvSpPr>
          <p:nvPr>
            <p:ph idx="1"/>
          </p:nvPr>
        </p:nvSpPr>
        <p:spPr>
          <a:xfrm>
            <a:off x="247650" y="923925"/>
            <a:ext cx="11256962" cy="4987297"/>
          </a:xfrm>
        </p:spPr>
        <p:txBody>
          <a:bodyPr/>
          <a:lstStyle/>
          <a:p>
            <a:r>
              <a:rPr lang="ru-RU" dirty="0" err="1"/>
              <a:t>Після</a:t>
            </a:r>
            <a:r>
              <a:rPr lang="ru-RU" dirty="0"/>
              <a:t> того, як </a:t>
            </a:r>
            <a:r>
              <a:rPr lang="ru-RU" dirty="0" err="1"/>
              <a:t>обморожену</a:t>
            </a:r>
            <a:r>
              <a:rPr lang="ru-RU" dirty="0"/>
              <a:t> </a:t>
            </a:r>
            <a:r>
              <a:rPr lang="ru-RU" dirty="0" err="1"/>
              <a:t>ділянку</a:t>
            </a:r>
            <a:r>
              <a:rPr lang="ru-RU" dirty="0"/>
              <a:t> </a:t>
            </a:r>
            <a:r>
              <a:rPr lang="ru-RU" dirty="0" err="1"/>
              <a:t>розморозили</a:t>
            </a:r>
            <a:r>
              <a:rPr lang="ru-RU" dirty="0"/>
              <a:t>, </a:t>
            </a:r>
            <a:r>
              <a:rPr lang="ru-RU" dirty="0" err="1"/>
              <a:t>її</a:t>
            </a:r>
            <a:r>
              <a:rPr lang="ru-RU" dirty="0"/>
              <a:t> </a:t>
            </a:r>
            <a:r>
              <a:rPr lang="ru-RU" dirty="0" err="1"/>
              <a:t>слід</a:t>
            </a:r>
            <a:r>
              <a:rPr lang="ru-RU" dirty="0"/>
              <a:t> </a:t>
            </a:r>
            <a:r>
              <a:rPr lang="ru-RU" dirty="0" err="1"/>
              <a:t>акуратно</a:t>
            </a:r>
            <a:r>
              <a:rPr lang="ru-RU" dirty="0"/>
              <a:t> </a:t>
            </a:r>
            <a:r>
              <a:rPr lang="ru-RU" dirty="0" err="1"/>
              <a:t>перев’язати</a:t>
            </a:r>
            <a:r>
              <a:rPr lang="ru-RU" dirty="0"/>
              <a:t> </a:t>
            </a:r>
            <a:r>
              <a:rPr lang="ru-RU" dirty="0" err="1"/>
              <a:t>чистими</a:t>
            </a:r>
            <a:r>
              <a:rPr lang="ru-RU" dirty="0"/>
              <a:t> бинтами, </a:t>
            </a:r>
            <a:r>
              <a:rPr lang="ru-RU" dirty="0" err="1"/>
              <a:t>відокремивши</a:t>
            </a:r>
            <a:r>
              <a:rPr lang="ru-RU" dirty="0"/>
              <a:t> </a:t>
            </a:r>
            <a:r>
              <a:rPr lang="ru-RU" dirty="0" err="1"/>
              <a:t>пальці</a:t>
            </a:r>
            <a:r>
              <a:rPr lang="ru-RU" dirty="0"/>
              <a:t> рук і </a:t>
            </a:r>
            <a:r>
              <a:rPr lang="ru-RU" dirty="0" err="1"/>
              <a:t>ніг</a:t>
            </a:r>
            <a:r>
              <a:rPr lang="ru-RU" dirty="0"/>
              <a:t>. </a:t>
            </a:r>
            <a:r>
              <a:rPr lang="ru-RU" dirty="0" err="1"/>
              <a:t>Дуже</a:t>
            </a:r>
            <a:r>
              <a:rPr lang="ru-RU" dirty="0"/>
              <a:t> </a:t>
            </a:r>
            <a:r>
              <a:rPr lang="ru-RU" dirty="0" err="1"/>
              <a:t>важливо</a:t>
            </a:r>
            <a:r>
              <a:rPr lang="ru-RU" dirty="0"/>
              <a:t> </a:t>
            </a:r>
            <a:r>
              <a:rPr lang="ru-RU" dirty="0" err="1"/>
              <a:t>підтримувати</a:t>
            </a:r>
            <a:r>
              <a:rPr lang="ru-RU" dirty="0"/>
              <a:t> </a:t>
            </a:r>
            <a:r>
              <a:rPr lang="ru-RU" dirty="0" err="1"/>
              <a:t>шкіру</a:t>
            </a:r>
            <a:r>
              <a:rPr lang="ru-RU" dirty="0"/>
              <a:t> чистою, </a:t>
            </a:r>
            <a:r>
              <a:rPr lang="ru-RU" dirty="0" err="1"/>
              <a:t>щоб</a:t>
            </a:r>
            <a:r>
              <a:rPr lang="ru-RU" dirty="0"/>
              <a:t> </a:t>
            </a:r>
            <a:r>
              <a:rPr lang="ru-RU" dirty="0" err="1"/>
              <a:t>уникнути</a:t>
            </a:r>
            <a:r>
              <a:rPr lang="ru-RU" dirty="0"/>
              <a:t> </a:t>
            </a:r>
            <a:r>
              <a:rPr lang="ru-RU" dirty="0" err="1"/>
              <a:t>зараження</a:t>
            </a:r>
            <a:r>
              <a:rPr lang="ru-RU" dirty="0"/>
              <a:t>. </a:t>
            </a:r>
          </a:p>
          <a:p>
            <a:r>
              <a:rPr lang="ru-RU" dirty="0" err="1"/>
              <a:t>Слід</a:t>
            </a:r>
            <a:r>
              <a:rPr lang="ru-RU" dirty="0"/>
              <a:t> </a:t>
            </a:r>
            <a:r>
              <a:rPr lang="ru-RU" dirty="0" err="1"/>
              <a:t>уникати</a:t>
            </a:r>
            <a:r>
              <a:rPr lang="ru-RU" dirty="0"/>
              <a:t> </a:t>
            </a:r>
            <a:r>
              <a:rPr lang="ru-RU" dirty="0" err="1"/>
              <a:t>занадто</a:t>
            </a:r>
            <a:r>
              <a:rPr lang="ru-RU" dirty="0"/>
              <a:t> великих </a:t>
            </a:r>
            <a:r>
              <a:rPr lang="ru-RU" dirty="0" err="1"/>
              <a:t>рухів</a:t>
            </a:r>
            <a:r>
              <a:rPr lang="ru-RU" dirty="0"/>
              <a:t>, а </a:t>
            </a:r>
            <a:r>
              <a:rPr lang="ru-RU" dirty="0" err="1"/>
              <a:t>також</a:t>
            </a:r>
            <a:r>
              <a:rPr lang="ru-RU" dirty="0"/>
              <a:t> </a:t>
            </a:r>
            <a:r>
              <a:rPr lang="ru-RU" dirty="0" err="1"/>
              <a:t>підвищити</a:t>
            </a:r>
            <a:r>
              <a:rPr lang="ru-RU" dirty="0"/>
              <a:t> </a:t>
            </a:r>
            <a:r>
              <a:rPr lang="ru-RU" dirty="0" err="1"/>
              <a:t>кінцівки</a:t>
            </a:r>
            <a:r>
              <a:rPr lang="ru-RU" dirty="0"/>
              <a:t>, </a:t>
            </a:r>
            <a:r>
              <a:rPr lang="ru-RU" dirty="0" err="1"/>
              <a:t>якщо</a:t>
            </a:r>
            <a:r>
              <a:rPr lang="ru-RU" dirty="0"/>
              <a:t> </a:t>
            </a:r>
            <a:r>
              <a:rPr lang="ru-RU" dirty="0" err="1"/>
              <a:t>це</a:t>
            </a:r>
            <a:r>
              <a:rPr lang="ru-RU" dirty="0"/>
              <a:t> </a:t>
            </a:r>
            <a:r>
              <a:rPr lang="ru-RU" dirty="0" err="1"/>
              <a:t>можливо</a:t>
            </a:r>
            <a:r>
              <a:rPr lang="ru-RU" dirty="0"/>
              <a:t>. </a:t>
            </a:r>
            <a:r>
              <a:rPr lang="ru-RU" dirty="0" err="1"/>
              <a:t>Уникайте</a:t>
            </a:r>
            <a:r>
              <a:rPr lang="ru-RU" dirty="0"/>
              <a:t> </a:t>
            </a:r>
            <a:r>
              <a:rPr lang="ru-RU" dirty="0" err="1"/>
              <a:t>ходьби</a:t>
            </a:r>
            <a:r>
              <a:rPr lang="ru-RU" dirty="0"/>
              <a:t> на </a:t>
            </a:r>
            <a:r>
              <a:rPr lang="ru-RU" dirty="0" err="1"/>
              <a:t>пошкоджених</a:t>
            </a:r>
            <a:r>
              <a:rPr lang="ru-RU" dirty="0"/>
              <a:t> стопах і </a:t>
            </a:r>
            <a:r>
              <a:rPr lang="ru-RU" dirty="0" err="1"/>
              <a:t>пальцях</a:t>
            </a:r>
            <a:r>
              <a:rPr lang="ru-RU" dirty="0"/>
              <a:t>, </a:t>
            </a:r>
            <a:r>
              <a:rPr lang="ru-RU" dirty="0" err="1"/>
              <a:t>які</a:t>
            </a:r>
            <a:r>
              <a:rPr lang="ru-RU" dirty="0"/>
              <a:t> </a:t>
            </a:r>
            <a:r>
              <a:rPr lang="ru-RU" dirty="0" err="1"/>
              <a:t>були</a:t>
            </a:r>
            <a:r>
              <a:rPr lang="ru-RU" dirty="0"/>
              <a:t> </a:t>
            </a:r>
            <a:r>
              <a:rPr lang="ru-RU" dirty="0" err="1"/>
              <a:t>зігріті</a:t>
            </a:r>
            <a:r>
              <a:rPr lang="ru-RU" dirty="0"/>
              <a:t>, </a:t>
            </a:r>
            <a:r>
              <a:rPr lang="ru-RU" dirty="0" err="1"/>
              <a:t>оскільки</a:t>
            </a:r>
            <a:r>
              <a:rPr lang="ru-RU" dirty="0"/>
              <a:t> </a:t>
            </a:r>
            <a:r>
              <a:rPr lang="ru-RU" dirty="0" err="1"/>
              <a:t>тканини</a:t>
            </a:r>
            <a:r>
              <a:rPr lang="ru-RU" dirty="0"/>
              <a:t> </a:t>
            </a:r>
            <a:r>
              <a:rPr lang="ru-RU" dirty="0" err="1"/>
              <a:t>будуть</a:t>
            </a:r>
            <a:r>
              <a:rPr lang="ru-RU" dirty="0"/>
              <a:t> </a:t>
            </a:r>
            <a:r>
              <a:rPr lang="ru-RU" dirty="0" err="1"/>
              <a:t>дуже</a:t>
            </a:r>
            <a:r>
              <a:rPr lang="ru-RU" dirty="0"/>
              <a:t> </a:t>
            </a:r>
            <a:r>
              <a:rPr lang="ru-RU" dirty="0" err="1"/>
              <a:t>вразливими</a:t>
            </a:r>
            <a:r>
              <a:rPr lang="ru-RU" dirty="0"/>
              <a:t>. </a:t>
            </a:r>
          </a:p>
          <a:p>
            <a:r>
              <a:rPr lang="ru-RU" dirty="0" err="1"/>
              <a:t>Після</a:t>
            </a:r>
            <a:r>
              <a:rPr lang="ru-RU" dirty="0"/>
              <a:t> повторного </a:t>
            </a:r>
            <a:r>
              <a:rPr lang="ru-RU" dirty="0" err="1"/>
              <a:t>зігрівання</a:t>
            </a:r>
            <a:r>
              <a:rPr lang="ru-RU" dirty="0"/>
              <a:t> </a:t>
            </a:r>
            <a:r>
              <a:rPr lang="ru-RU" dirty="0" err="1"/>
              <a:t>шкіра</a:t>
            </a:r>
            <a:r>
              <a:rPr lang="ru-RU" dirty="0"/>
              <a:t> буде </a:t>
            </a:r>
            <a:r>
              <a:rPr lang="ru-RU" dirty="0" err="1"/>
              <a:t>знебарвленою</a:t>
            </a:r>
            <a:r>
              <a:rPr lang="ru-RU" dirty="0"/>
              <a:t> та </a:t>
            </a:r>
            <a:r>
              <a:rPr lang="ru-RU" dirty="0" err="1"/>
              <a:t>пухирчастою</a:t>
            </a:r>
            <a:r>
              <a:rPr lang="ru-RU" dirty="0"/>
              <a:t>, і </a:t>
            </a:r>
            <a:r>
              <a:rPr lang="ru-RU" dirty="0" err="1"/>
              <a:t>врешті-решт</a:t>
            </a:r>
            <a:r>
              <a:rPr lang="ru-RU" dirty="0"/>
              <a:t> </a:t>
            </a:r>
            <a:r>
              <a:rPr lang="ru-RU" dirty="0" err="1"/>
              <a:t>ці</a:t>
            </a:r>
            <a:r>
              <a:rPr lang="ru-RU" dirty="0"/>
              <a:t> </a:t>
            </a:r>
            <a:r>
              <a:rPr lang="ru-RU" dirty="0" err="1"/>
              <a:t>явища</a:t>
            </a:r>
            <a:r>
              <a:rPr lang="ru-RU" dirty="0"/>
              <a:t> </a:t>
            </a:r>
            <a:r>
              <a:rPr lang="ru-RU" dirty="0" err="1"/>
              <a:t>зникнуть</a:t>
            </a:r>
            <a:r>
              <a:rPr lang="ru-RU" dirty="0"/>
              <a:t>. </a:t>
            </a:r>
            <a:r>
              <a:rPr lang="ru-RU" dirty="0" err="1"/>
              <a:t>Якщо</a:t>
            </a:r>
            <a:r>
              <a:rPr lang="ru-RU" dirty="0"/>
              <a:t> </a:t>
            </a:r>
            <a:r>
              <a:rPr lang="ru-RU" dirty="0" err="1"/>
              <a:t>обмороження</a:t>
            </a:r>
            <a:r>
              <a:rPr lang="ru-RU" dirty="0"/>
              <a:t> </a:t>
            </a:r>
            <a:r>
              <a:rPr lang="ru-RU" dirty="0" err="1"/>
              <a:t>поверхневе</a:t>
            </a:r>
            <a:r>
              <a:rPr lang="ru-RU" dirty="0"/>
              <a:t>, </a:t>
            </a:r>
            <a:r>
              <a:rPr lang="ru-RU" dirty="0" err="1"/>
              <a:t>під</a:t>
            </a:r>
            <a:r>
              <a:rPr lang="ru-RU" dirty="0"/>
              <a:t> </a:t>
            </a:r>
            <a:r>
              <a:rPr lang="ru-RU" dirty="0" err="1"/>
              <a:t>знебарвленою</a:t>
            </a:r>
            <a:r>
              <a:rPr lang="ru-RU" dirty="0"/>
              <a:t> </a:t>
            </a:r>
            <a:r>
              <a:rPr lang="ru-RU" dirty="0" err="1"/>
              <a:t>шкірою</a:t>
            </a:r>
            <a:r>
              <a:rPr lang="ru-RU" dirty="0"/>
              <a:t> та </a:t>
            </a:r>
            <a:r>
              <a:rPr lang="ru-RU" dirty="0" err="1"/>
              <a:t>струпами</a:t>
            </a:r>
            <a:r>
              <a:rPr lang="ru-RU" dirty="0"/>
              <a:t> </a:t>
            </a:r>
            <a:r>
              <a:rPr lang="ru-RU" dirty="0" err="1"/>
              <a:t>утворюється</a:t>
            </a:r>
            <a:r>
              <a:rPr lang="ru-RU" dirty="0"/>
              <a:t> нова </a:t>
            </a:r>
            <a:r>
              <a:rPr lang="ru-RU" dirty="0" err="1"/>
              <a:t>рожева</a:t>
            </a:r>
            <a:r>
              <a:rPr lang="ru-RU" dirty="0"/>
              <a:t> </a:t>
            </a:r>
            <a:r>
              <a:rPr lang="ru-RU" dirty="0" err="1"/>
              <a:t>шкіра</a:t>
            </a:r>
            <a:r>
              <a:rPr lang="ru-RU" dirty="0"/>
              <a:t>. </a:t>
            </a:r>
            <a:r>
              <a:rPr lang="ru-RU" dirty="0" err="1"/>
              <a:t>Зазвичай</a:t>
            </a:r>
            <a:r>
              <a:rPr lang="ru-RU" dirty="0"/>
              <a:t> </a:t>
            </a:r>
            <a:r>
              <a:rPr lang="ru-RU" dirty="0" err="1"/>
              <a:t>ділянка</a:t>
            </a:r>
            <a:r>
              <a:rPr lang="ru-RU" dirty="0"/>
              <a:t> </a:t>
            </a:r>
            <a:r>
              <a:rPr lang="ru-RU" dirty="0" err="1"/>
              <a:t>відновлюється</a:t>
            </a:r>
            <a:r>
              <a:rPr lang="ru-RU" dirty="0"/>
              <a:t> </a:t>
            </a:r>
            <a:r>
              <a:rPr lang="ru-RU" dirty="0" err="1"/>
              <a:t>протягом</a:t>
            </a:r>
            <a:r>
              <a:rPr lang="ru-RU" dirty="0"/>
              <a:t> 6 </a:t>
            </a:r>
            <a:r>
              <a:rPr lang="ru-RU" dirty="0" err="1"/>
              <a:t>місяців</a:t>
            </a:r>
            <a:r>
              <a:rPr lang="ru-RU" dirty="0"/>
              <a:t>. </a:t>
            </a:r>
          </a:p>
        </p:txBody>
      </p:sp>
    </p:spTree>
    <p:extLst>
      <p:ext uri="{BB962C8B-B14F-4D97-AF65-F5344CB8AC3E}">
        <p14:creationId xmlns:p14="http://schemas.microsoft.com/office/powerpoint/2010/main" val="681885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3028" y="90710"/>
            <a:ext cx="8911687" cy="1280890"/>
          </a:xfrm>
        </p:spPr>
        <p:txBody>
          <a:bodyPr/>
          <a:lstStyle/>
          <a:p>
            <a:pPr algn="ctr"/>
            <a:r>
              <a:rPr lang="uk-UA" b="1" dirty="0">
                <a:solidFill>
                  <a:srgbClr val="FF0000"/>
                </a:solidFill>
              </a:rPr>
              <a:t>Сильне обмороження</a:t>
            </a:r>
            <a:endParaRPr lang="ru-RU" b="1" dirty="0">
              <a:solidFill>
                <a:srgbClr val="FF0000"/>
              </a:solidFill>
            </a:endParaRPr>
          </a:p>
        </p:txBody>
      </p:sp>
      <p:sp>
        <p:nvSpPr>
          <p:cNvPr id="3" name="Объект 2"/>
          <p:cNvSpPr>
            <a:spLocks noGrp="1"/>
          </p:cNvSpPr>
          <p:nvPr>
            <p:ph idx="1"/>
          </p:nvPr>
        </p:nvSpPr>
        <p:spPr>
          <a:xfrm>
            <a:off x="552450" y="1371600"/>
            <a:ext cx="10942864" cy="5303520"/>
          </a:xfrm>
        </p:spPr>
        <p:txBody>
          <a:bodyPr>
            <a:normAutofit fontScale="92500" lnSpcReduction="10000"/>
          </a:bodyPr>
          <a:lstStyle/>
          <a:p>
            <a:r>
              <a:rPr lang="ru-RU" dirty="0" err="1"/>
              <a:t>Якщо</a:t>
            </a:r>
            <a:r>
              <a:rPr lang="ru-RU" dirty="0"/>
              <a:t> </a:t>
            </a:r>
            <a:r>
              <a:rPr lang="ru-RU" dirty="0" err="1"/>
              <a:t>існує</a:t>
            </a:r>
            <a:r>
              <a:rPr lang="ru-RU" dirty="0"/>
              <a:t> </a:t>
            </a:r>
            <a:r>
              <a:rPr lang="ru-RU" dirty="0" err="1"/>
              <a:t>дуже</a:t>
            </a:r>
            <a:r>
              <a:rPr lang="ru-RU" dirty="0"/>
              <a:t> </a:t>
            </a:r>
            <a:r>
              <a:rPr lang="ru-RU" dirty="0" err="1"/>
              <a:t>високий</a:t>
            </a:r>
            <a:r>
              <a:rPr lang="ru-RU" dirty="0"/>
              <a:t> </a:t>
            </a:r>
            <a:r>
              <a:rPr lang="ru-RU" dirty="0" err="1"/>
              <a:t>ризик</a:t>
            </a:r>
            <a:r>
              <a:rPr lang="ru-RU" dirty="0"/>
              <a:t> </a:t>
            </a:r>
            <a:r>
              <a:rPr lang="ru-RU" dirty="0" err="1"/>
              <a:t>серйозних</a:t>
            </a:r>
            <a:r>
              <a:rPr lang="ru-RU" dirty="0"/>
              <a:t> </a:t>
            </a:r>
            <a:r>
              <a:rPr lang="ru-RU" dirty="0" err="1"/>
              <a:t>пошкоджень</a:t>
            </a:r>
            <a:r>
              <a:rPr lang="ru-RU" dirty="0"/>
              <a:t>, </a:t>
            </a:r>
            <a:r>
              <a:rPr lang="ru-RU" dirty="0" err="1"/>
              <a:t>можливе</a:t>
            </a:r>
            <a:r>
              <a:rPr lang="ru-RU" dirty="0"/>
              <a:t> </a:t>
            </a:r>
            <a:r>
              <a:rPr lang="ru-RU" dirty="0" err="1"/>
              <a:t>призначення</a:t>
            </a:r>
            <a:r>
              <a:rPr lang="ru-RU" dirty="0"/>
              <a:t> </a:t>
            </a:r>
            <a:r>
              <a:rPr lang="ru-RU" b="1" dirty="0" err="1"/>
              <a:t>тромболітичної</a:t>
            </a:r>
            <a:r>
              <a:rPr lang="ru-RU" b="1" dirty="0"/>
              <a:t> </a:t>
            </a:r>
            <a:r>
              <a:rPr lang="ru-RU" b="1" dirty="0" err="1"/>
              <a:t>терапії</a:t>
            </a:r>
            <a:r>
              <a:rPr lang="ru-RU" dirty="0"/>
              <a:t>. </a:t>
            </a:r>
            <a:r>
              <a:rPr lang="ru-RU" dirty="0" err="1"/>
              <a:t>Це</a:t>
            </a:r>
            <a:r>
              <a:rPr lang="ru-RU" dirty="0"/>
              <a:t> повинно </a:t>
            </a:r>
            <a:r>
              <a:rPr lang="ru-RU" dirty="0" err="1"/>
              <a:t>покращити</a:t>
            </a:r>
            <a:r>
              <a:rPr lang="ru-RU" dirty="0"/>
              <a:t> </a:t>
            </a:r>
            <a:r>
              <a:rPr lang="ru-RU" dirty="0" err="1"/>
              <a:t>приплив</a:t>
            </a:r>
            <a:r>
              <a:rPr lang="ru-RU" dirty="0"/>
              <a:t> </a:t>
            </a:r>
            <a:r>
              <a:rPr lang="ru-RU" dirty="0" err="1"/>
              <a:t>крові</a:t>
            </a:r>
            <a:r>
              <a:rPr lang="ru-RU" dirty="0"/>
              <a:t> до </a:t>
            </a:r>
            <a:r>
              <a:rPr lang="ru-RU" dirty="0" err="1"/>
              <a:t>ураженої</a:t>
            </a:r>
            <a:r>
              <a:rPr lang="ru-RU" dirty="0"/>
              <a:t> </a:t>
            </a:r>
            <a:r>
              <a:rPr lang="ru-RU" dirty="0" err="1"/>
              <a:t>частини</a:t>
            </a:r>
            <a:r>
              <a:rPr lang="ru-RU" dirty="0"/>
              <a:t> </a:t>
            </a:r>
            <a:r>
              <a:rPr lang="ru-RU" dirty="0" err="1"/>
              <a:t>тіла</a:t>
            </a:r>
            <a:r>
              <a:rPr lang="ru-RU" dirty="0"/>
              <a:t>, </a:t>
            </a:r>
            <a:r>
              <a:rPr lang="ru-RU" dirty="0" err="1"/>
              <a:t>що</a:t>
            </a:r>
            <a:r>
              <a:rPr lang="ru-RU" dirty="0"/>
              <a:t> </a:t>
            </a:r>
            <a:r>
              <a:rPr lang="ru-RU" dirty="0" err="1"/>
              <a:t>може</a:t>
            </a:r>
            <a:r>
              <a:rPr lang="ru-RU" dirty="0"/>
              <a:t> </a:t>
            </a:r>
            <a:r>
              <a:rPr lang="ru-RU" dirty="0" err="1"/>
              <a:t>стимулювати</a:t>
            </a:r>
            <a:r>
              <a:rPr lang="ru-RU" dirty="0"/>
              <a:t> </a:t>
            </a:r>
            <a:r>
              <a:rPr lang="ru-RU" dirty="0" err="1"/>
              <a:t>загоєння</a:t>
            </a:r>
            <a:r>
              <a:rPr lang="ru-RU" dirty="0"/>
              <a:t> та </a:t>
            </a:r>
            <a:r>
              <a:rPr lang="ru-RU" dirty="0" err="1"/>
              <a:t>запобігти</a:t>
            </a:r>
            <a:r>
              <a:rPr lang="ru-RU" dirty="0"/>
              <a:t> </a:t>
            </a:r>
            <a:r>
              <a:rPr lang="ru-RU" dirty="0" err="1"/>
              <a:t>подальшим</a:t>
            </a:r>
            <a:r>
              <a:rPr lang="ru-RU" dirty="0"/>
              <a:t> </a:t>
            </a:r>
            <a:r>
              <a:rPr lang="ru-RU" dirty="0" err="1"/>
              <a:t>пошкодженням</a:t>
            </a:r>
            <a:r>
              <a:rPr lang="ru-RU" dirty="0"/>
              <a:t>. </a:t>
            </a:r>
            <a:r>
              <a:rPr lang="ru-RU" dirty="0" err="1"/>
              <a:t>Також</a:t>
            </a:r>
            <a:r>
              <a:rPr lang="ru-RU" dirty="0"/>
              <a:t> </a:t>
            </a:r>
            <a:r>
              <a:rPr lang="ru-RU" dirty="0" err="1"/>
              <a:t>можливе</a:t>
            </a:r>
            <a:r>
              <a:rPr lang="ru-RU" dirty="0"/>
              <a:t> </a:t>
            </a:r>
            <a:r>
              <a:rPr lang="ru-RU" dirty="0" err="1"/>
              <a:t>призначення</a:t>
            </a:r>
            <a:r>
              <a:rPr lang="ru-RU" dirty="0"/>
              <a:t> </a:t>
            </a:r>
            <a:r>
              <a:rPr lang="ru-RU" dirty="0" err="1"/>
              <a:t>антибіотиків</a:t>
            </a:r>
            <a:r>
              <a:rPr lang="ru-RU" dirty="0"/>
              <a:t>, </a:t>
            </a:r>
            <a:r>
              <a:rPr lang="ru-RU" dirty="0" err="1"/>
              <a:t>щоб</a:t>
            </a:r>
            <a:r>
              <a:rPr lang="ru-RU" dirty="0"/>
              <a:t> </a:t>
            </a:r>
            <a:r>
              <a:rPr lang="ru-RU" dirty="0" err="1"/>
              <a:t>запобігти</a:t>
            </a:r>
            <a:r>
              <a:rPr lang="ru-RU" dirty="0"/>
              <a:t> </a:t>
            </a:r>
            <a:r>
              <a:rPr lang="ru-RU" dirty="0" err="1"/>
              <a:t>зараженню</a:t>
            </a:r>
            <a:r>
              <a:rPr lang="ru-RU" dirty="0"/>
              <a:t> </a:t>
            </a:r>
            <a:r>
              <a:rPr lang="ru-RU" dirty="0" err="1"/>
              <a:t>ураженої</a:t>
            </a:r>
            <a:r>
              <a:rPr lang="ru-RU" dirty="0"/>
              <a:t> </a:t>
            </a:r>
            <a:r>
              <a:rPr lang="ru-RU" dirty="0" err="1"/>
              <a:t>частини</a:t>
            </a:r>
            <a:r>
              <a:rPr lang="ru-RU" dirty="0"/>
              <a:t> </a:t>
            </a:r>
            <a:r>
              <a:rPr lang="ru-RU" dirty="0" err="1"/>
              <a:t>тіла</a:t>
            </a:r>
            <a:r>
              <a:rPr lang="ru-RU" dirty="0"/>
              <a:t>. </a:t>
            </a:r>
          </a:p>
          <a:p>
            <a:r>
              <a:rPr lang="ru-RU" b="1" dirty="0" err="1"/>
              <a:t>Ілопрост</a:t>
            </a:r>
            <a:r>
              <a:rPr lang="ru-RU" dirty="0"/>
              <a:t> </a:t>
            </a:r>
            <a:r>
              <a:rPr lang="ru-RU" dirty="0" err="1"/>
              <a:t>іноді</a:t>
            </a:r>
            <a:r>
              <a:rPr lang="ru-RU" dirty="0"/>
              <a:t> </a:t>
            </a:r>
            <a:r>
              <a:rPr lang="ru-RU" dirty="0" err="1"/>
              <a:t>використовують</a:t>
            </a:r>
            <a:r>
              <a:rPr lang="ru-RU" dirty="0"/>
              <a:t> для </a:t>
            </a:r>
            <a:r>
              <a:rPr lang="ru-RU" dirty="0" err="1"/>
              <a:t>лікування</a:t>
            </a:r>
            <a:r>
              <a:rPr lang="ru-RU" dirty="0"/>
              <a:t> </a:t>
            </a:r>
            <a:r>
              <a:rPr lang="ru-RU" dirty="0" err="1"/>
              <a:t>дуже</a:t>
            </a:r>
            <a:r>
              <a:rPr lang="ru-RU" dirty="0"/>
              <a:t> </a:t>
            </a:r>
            <a:r>
              <a:rPr lang="ru-RU" dirty="0" err="1"/>
              <a:t>важких</a:t>
            </a:r>
            <a:r>
              <a:rPr lang="ru-RU" dirty="0"/>
              <a:t> </a:t>
            </a:r>
            <a:r>
              <a:rPr lang="ru-RU" dirty="0" err="1"/>
              <a:t>випадків</a:t>
            </a:r>
            <a:r>
              <a:rPr lang="ru-RU" dirty="0"/>
              <a:t> </a:t>
            </a:r>
            <a:r>
              <a:rPr lang="ru-RU" dirty="0" err="1"/>
              <a:t>обмороження</a:t>
            </a:r>
            <a:r>
              <a:rPr lang="ru-RU" dirty="0"/>
              <a:t>. </a:t>
            </a:r>
            <a:r>
              <a:rPr lang="ru-RU" dirty="0" err="1"/>
              <a:t>Він</a:t>
            </a:r>
            <a:r>
              <a:rPr lang="ru-RU" dirty="0"/>
              <a:t> </a:t>
            </a:r>
            <a:r>
              <a:rPr lang="ru-RU" dirty="0" err="1"/>
              <a:t>працює</a:t>
            </a:r>
            <a:r>
              <a:rPr lang="ru-RU" dirty="0"/>
              <a:t>, </a:t>
            </a:r>
            <a:r>
              <a:rPr lang="ru-RU" dirty="0" err="1"/>
              <a:t>розширюючи</a:t>
            </a:r>
            <a:r>
              <a:rPr lang="ru-RU" dirty="0"/>
              <a:t> </a:t>
            </a:r>
            <a:r>
              <a:rPr lang="ru-RU" dirty="0" err="1"/>
              <a:t>кровоносні</a:t>
            </a:r>
            <a:r>
              <a:rPr lang="ru-RU" dirty="0"/>
              <a:t> </a:t>
            </a:r>
            <a:r>
              <a:rPr lang="ru-RU" dirty="0" err="1"/>
              <a:t>судини</a:t>
            </a:r>
            <a:r>
              <a:rPr lang="ru-RU" dirty="0"/>
              <a:t>, </a:t>
            </a:r>
            <a:r>
              <a:rPr lang="ru-RU" dirty="0" err="1"/>
              <a:t>що</a:t>
            </a:r>
            <a:r>
              <a:rPr lang="ru-RU" dirty="0"/>
              <a:t> </a:t>
            </a:r>
            <a:r>
              <a:rPr lang="ru-RU" dirty="0" err="1"/>
              <a:t>постачають</a:t>
            </a:r>
            <a:r>
              <a:rPr lang="ru-RU" dirty="0"/>
              <a:t> кров до </a:t>
            </a:r>
            <a:r>
              <a:rPr lang="ru-RU" dirty="0" err="1"/>
              <a:t>ураженої</a:t>
            </a:r>
            <a:r>
              <a:rPr lang="ru-RU" dirty="0"/>
              <a:t> </a:t>
            </a:r>
            <a:r>
              <a:rPr lang="ru-RU" dirty="0" err="1"/>
              <a:t>частини</a:t>
            </a:r>
            <a:r>
              <a:rPr lang="ru-RU" dirty="0"/>
              <a:t> </a:t>
            </a:r>
            <a:r>
              <a:rPr lang="ru-RU" dirty="0" err="1"/>
              <a:t>тіла</a:t>
            </a:r>
            <a:r>
              <a:rPr lang="ru-RU" dirty="0"/>
              <a:t>. </a:t>
            </a:r>
          </a:p>
          <a:p>
            <a:r>
              <a:rPr lang="ru-RU" dirty="0"/>
              <a:t>Коли </a:t>
            </a:r>
            <a:r>
              <a:rPr lang="ru-RU" dirty="0" err="1"/>
              <a:t>сильне</a:t>
            </a:r>
            <a:r>
              <a:rPr lang="ru-RU" dirty="0"/>
              <a:t> </a:t>
            </a:r>
            <a:r>
              <a:rPr lang="ru-RU" dirty="0" err="1"/>
              <a:t>обмороження</a:t>
            </a:r>
            <a:r>
              <a:rPr lang="ru-RU" dirty="0"/>
              <a:t> </a:t>
            </a:r>
            <a:r>
              <a:rPr lang="ru-RU" dirty="0" err="1"/>
              <a:t>загрожує</a:t>
            </a:r>
            <a:r>
              <a:rPr lang="ru-RU" dirty="0"/>
              <a:t> </a:t>
            </a:r>
            <a:r>
              <a:rPr lang="ru-RU" dirty="0" err="1"/>
              <a:t>втратою</a:t>
            </a:r>
            <a:r>
              <a:rPr lang="ru-RU" dirty="0"/>
              <a:t> </a:t>
            </a:r>
            <a:r>
              <a:rPr lang="ru-RU" dirty="0" err="1"/>
              <a:t>кінцівки</a:t>
            </a:r>
            <a:r>
              <a:rPr lang="ru-RU" dirty="0"/>
              <a:t>, </a:t>
            </a:r>
            <a:r>
              <a:rPr lang="ru-RU" dirty="0" err="1"/>
              <a:t>пальця</a:t>
            </a:r>
            <a:r>
              <a:rPr lang="ru-RU" dirty="0"/>
              <a:t> руки </a:t>
            </a:r>
            <a:r>
              <a:rPr lang="ru-RU" dirty="0" err="1"/>
              <a:t>або</a:t>
            </a:r>
            <a:r>
              <a:rPr lang="ru-RU" dirty="0"/>
              <a:t> ноги, </a:t>
            </a:r>
            <a:r>
              <a:rPr lang="ru-RU" dirty="0" err="1"/>
              <a:t>слід</a:t>
            </a:r>
            <a:r>
              <a:rPr lang="ru-RU" dirty="0"/>
              <a:t> провести </a:t>
            </a:r>
            <a:r>
              <a:rPr lang="ru-RU" dirty="0" err="1"/>
              <a:t>лікування</a:t>
            </a:r>
            <a:r>
              <a:rPr lang="ru-RU" dirty="0"/>
              <a:t> </a:t>
            </a:r>
            <a:r>
              <a:rPr lang="ru-RU" b="1" dirty="0" err="1"/>
              <a:t>антитромболітичними</a:t>
            </a:r>
            <a:r>
              <a:rPr lang="ru-RU" b="1" dirty="0"/>
              <a:t> </a:t>
            </a:r>
            <a:r>
              <a:rPr lang="ru-RU" b="1" dirty="0" err="1"/>
              <a:t>засобами</a:t>
            </a:r>
            <a:r>
              <a:rPr lang="ru-RU" b="1" dirty="0"/>
              <a:t> </a:t>
            </a:r>
            <a:r>
              <a:rPr lang="ru-RU" b="1" dirty="0" err="1"/>
              <a:t>або</a:t>
            </a:r>
            <a:r>
              <a:rPr lang="ru-RU" b="1" dirty="0"/>
              <a:t> </a:t>
            </a:r>
            <a:r>
              <a:rPr lang="ru-RU" b="1" dirty="0" err="1"/>
              <a:t>ілопростом</a:t>
            </a:r>
            <a:r>
              <a:rPr lang="ru-RU" b="1" dirty="0"/>
              <a:t> </a:t>
            </a:r>
            <a:r>
              <a:rPr lang="ru-RU" b="1" dirty="0" err="1"/>
              <a:t>протягом</a:t>
            </a:r>
            <a:r>
              <a:rPr lang="ru-RU" b="1" dirty="0"/>
              <a:t> 24 годин</a:t>
            </a:r>
            <a:r>
              <a:rPr lang="ru-RU" dirty="0"/>
              <a:t>. </a:t>
            </a:r>
            <a:r>
              <a:rPr lang="ru-RU" dirty="0" err="1"/>
              <a:t>Досвід</a:t>
            </a:r>
            <a:r>
              <a:rPr lang="ru-RU" dirty="0"/>
              <a:t> показав, </a:t>
            </a:r>
            <a:r>
              <a:rPr lang="ru-RU" dirty="0" err="1"/>
              <a:t>що</a:t>
            </a:r>
            <a:r>
              <a:rPr lang="ru-RU" dirty="0"/>
              <a:t> </a:t>
            </a:r>
            <a:r>
              <a:rPr lang="ru-RU" dirty="0" err="1"/>
              <a:t>лікування</a:t>
            </a:r>
            <a:r>
              <a:rPr lang="ru-RU" dirty="0"/>
              <a:t>, </a:t>
            </a:r>
            <a:r>
              <a:rPr lang="ru-RU" dirty="0" err="1"/>
              <a:t>проведене</a:t>
            </a:r>
            <a:r>
              <a:rPr lang="ru-RU" dirty="0"/>
              <a:t> </a:t>
            </a:r>
            <a:r>
              <a:rPr lang="ru-RU" dirty="0" err="1"/>
              <a:t>протягом</a:t>
            </a:r>
            <a:r>
              <a:rPr lang="ru-RU" dirty="0"/>
              <a:t> </a:t>
            </a:r>
            <a:r>
              <a:rPr lang="ru-RU" dirty="0" err="1"/>
              <a:t>цього</a:t>
            </a:r>
            <a:r>
              <a:rPr lang="ru-RU" dirty="0"/>
              <a:t> </a:t>
            </a:r>
            <a:r>
              <a:rPr lang="ru-RU" dirty="0" err="1"/>
              <a:t>періоду</a:t>
            </a:r>
            <a:r>
              <a:rPr lang="ru-RU" dirty="0"/>
              <a:t>, </a:t>
            </a:r>
            <a:r>
              <a:rPr lang="ru-RU" dirty="0" err="1"/>
              <a:t>має</a:t>
            </a:r>
            <a:r>
              <a:rPr lang="ru-RU" dirty="0"/>
              <a:t> </a:t>
            </a:r>
            <a:r>
              <a:rPr lang="ru-RU" dirty="0" err="1"/>
              <a:t>найкращі</a:t>
            </a:r>
            <a:r>
              <a:rPr lang="ru-RU" dirty="0"/>
              <a:t> </a:t>
            </a:r>
            <a:r>
              <a:rPr lang="ru-RU" dirty="0" err="1"/>
              <a:t>результати</a:t>
            </a:r>
            <a:r>
              <a:rPr lang="ru-RU" dirty="0"/>
              <a:t> з точки </a:t>
            </a:r>
            <a:r>
              <a:rPr lang="ru-RU" dirty="0" err="1"/>
              <a:t>зору</a:t>
            </a:r>
            <a:r>
              <a:rPr lang="ru-RU" dirty="0"/>
              <a:t> </a:t>
            </a:r>
            <a:r>
              <a:rPr lang="ru-RU" dirty="0" err="1"/>
              <a:t>збереження</a:t>
            </a:r>
            <a:r>
              <a:rPr lang="ru-RU" dirty="0"/>
              <a:t> </a:t>
            </a:r>
            <a:r>
              <a:rPr lang="ru-RU" dirty="0" err="1"/>
              <a:t>ураженої</a:t>
            </a:r>
            <a:r>
              <a:rPr lang="ru-RU" dirty="0"/>
              <a:t> </a:t>
            </a:r>
            <a:r>
              <a:rPr lang="ru-RU" dirty="0" err="1"/>
              <a:t>частини</a:t>
            </a:r>
            <a:r>
              <a:rPr lang="ru-RU" dirty="0"/>
              <a:t> </a:t>
            </a:r>
            <a:r>
              <a:rPr lang="ru-RU" dirty="0" err="1"/>
              <a:t>тіла</a:t>
            </a:r>
            <a:r>
              <a:rPr lang="ru-RU" dirty="0"/>
              <a:t>. Але </a:t>
            </a:r>
            <a:r>
              <a:rPr lang="ru-RU" dirty="0" err="1"/>
              <a:t>проведення</a:t>
            </a:r>
            <a:r>
              <a:rPr lang="ru-RU" dirty="0"/>
              <a:t> </a:t>
            </a:r>
            <a:r>
              <a:rPr lang="ru-RU" dirty="0" err="1"/>
              <a:t>цих</a:t>
            </a:r>
            <a:r>
              <a:rPr lang="ru-RU" dirty="0"/>
              <a:t> процедур через 24 </a:t>
            </a:r>
            <a:r>
              <a:rPr lang="ru-RU" dirty="0" err="1"/>
              <a:t>години</a:t>
            </a:r>
            <a:r>
              <a:rPr lang="ru-RU" dirty="0"/>
              <a:t> все одно </a:t>
            </a:r>
            <a:r>
              <a:rPr lang="ru-RU" dirty="0" err="1"/>
              <a:t>може</a:t>
            </a:r>
            <a:r>
              <a:rPr lang="ru-RU" dirty="0"/>
              <a:t> </a:t>
            </a:r>
            <a:r>
              <a:rPr lang="ru-RU" dirty="0" err="1"/>
              <a:t>розглядатися</a:t>
            </a:r>
            <a:r>
              <a:rPr lang="ru-RU" dirty="0"/>
              <a:t> у </a:t>
            </a:r>
            <a:r>
              <a:rPr lang="ru-RU" dirty="0" err="1"/>
              <a:t>спеціалізованому</a:t>
            </a:r>
            <a:r>
              <a:rPr lang="ru-RU" dirty="0"/>
              <a:t> </a:t>
            </a:r>
            <a:r>
              <a:rPr lang="ru-RU" dirty="0" err="1"/>
              <a:t>відділенні</a:t>
            </a:r>
            <a:r>
              <a:rPr lang="ru-RU" dirty="0"/>
              <a:t>. </a:t>
            </a:r>
          </a:p>
          <a:p>
            <a:r>
              <a:rPr lang="ru-RU" dirty="0" err="1"/>
              <a:t>Якщо</a:t>
            </a:r>
            <a:r>
              <a:rPr lang="ru-RU" dirty="0"/>
              <a:t> </a:t>
            </a:r>
            <a:r>
              <a:rPr lang="ru-RU" dirty="0" err="1"/>
              <a:t>частина</a:t>
            </a:r>
            <a:r>
              <a:rPr lang="ru-RU" dirty="0"/>
              <a:t> </a:t>
            </a:r>
            <a:r>
              <a:rPr lang="ru-RU" dirty="0" err="1"/>
              <a:t>тканини</a:t>
            </a:r>
            <a:r>
              <a:rPr lang="ru-RU" dirty="0"/>
              <a:t> </a:t>
            </a:r>
            <a:r>
              <a:rPr lang="ru-RU" dirty="0" err="1"/>
              <a:t>ураженої</a:t>
            </a:r>
            <a:r>
              <a:rPr lang="ru-RU" dirty="0"/>
              <a:t> </a:t>
            </a:r>
            <a:r>
              <a:rPr lang="ru-RU" dirty="0" err="1"/>
              <a:t>частини</a:t>
            </a:r>
            <a:r>
              <a:rPr lang="ru-RU" dirty="0"/>
              <a:t> </a:t>
            </a:r>
            <a:r>
              <a:rPr lang="ru-RU" dirty="0" err="1"/>
              <a:t>тіла</a:t>
            </a:r>
            <a:r>
              <a:rPr lang="ru-RU" dirty="0"/>
              <a:t> </a:t>
            </a:r>
            <a:r>
              <a:rPr lang="ru-RU" dirty="0" err="1"/>
              <a:t>некротизована</a:t>
            </a:r>
            <a:r>
              <a:rPr lang="ru-RU" dirty="0"/>
              <a:t> (гангрена), </a:t>
            </a:r>
            <a:r>
              <a:rPr lang="ru-RU" dirty="0" err="1"/>
              <a:t>її</a:t>
            </a:r>
            <a:r>
              <a:rPr lang="ru-RU" dirty="0"/>
              <a:t> </a:t>
            </a:r>
            <a:r>
              <a:rPr lang="ru-RU" dirty="0" err="1"/>
              <a:t>потрібно</a:t>
            </a:r>
            <a:r>
              <a:rPr lang="ru-RU" dirty="0"/>
              <a:t> буде </a:t>
            </a:r>
            <a:r>
              <a:rPr lang="ru-RU" dirty="0" err="1"/>
              <a:t>видалити</a:t>
            </a:r>
            <a:r>
              <a:rPr lang="ru-RU" dirty="0"/>
              <a:t>. У </a:t>
            </a:r>
            <a:r>
              <a:rPr lang="ru-RU" dirty="0" err="1"/>
              <a:t>найсерйозніших</a:t>
            </a:r>
            <a:r>
              <a:rPr lang="ru-RU" dirty="0"/>
              <a:t> </a:t>
            </a:r>
            <a:r>
              <a:rPr lang="ru-RU" dirty="0" err="1"/>
              <a:t>випадках</a:t>
            </a:r>
            <a:r>
              <a:rPr lang="ru-RU" dirty="0"/>
              <a:t> </a:t>
            </a:r>
            <a:r>
              <a:rPr lang="ru-RU" dirty="0" err="1"/>
              <a:t>може</a:t>
            </a:r>
            <a:r>
              <a:rPr lang="ru-RU" dirty="0"/>
              <a:t> </a:t>
            </a:r>
            <a:r>
              <a:rPr lang="ru-RU" dirty="0" err="1"/>
              <a:t>знадобитися</a:t>
            </a:r>
            <a:r>
              <a:rPr lang="ru-RU" dirty="0"/>
              <a:t> </a:t>
            </a:r>
            <a:r>
              <a:rPr lang="ru-RU" dirty="0" err="1"/>
              <a:t>видалити</a:t>
            </a:r>
            <a:r>
              <a:rPr lang="ru-RU" dirty="0"/>
              <a:t> (</a:t>
            </a:r>
            <a:r>
              <a:rPr lang="ru-RU" dirty="0" err="1"/>
              <a:t>ампутувати</a:t>
            </a:r>
            <a:r>
              <a:rPr lang="ru-RU" dirty="0"/>
              <a:t>) </a:t>
            </a:r>
            <a:r>
              <a:rPr lang="ru-RU" dirty="0" err="1"/>
              <a:t>цілу</a:t>
            </a:r>
            <a:r>
              <a:rPr lang="ru-RU" dirty="0"/>
              <a:t> </a:t>
            </a:r>
            <a:r>
              <a:rPr lang="ru-RU" dirty="0" err="1"/>
              <a:t>частину</a:t>
            </a:r>
            <a:r>
              <a:rPr lang="ru-RU" dirty="0"/>
              <a:t> </a:t>
            </a:r>
            <a:r>
              <a:rPr lang="ru-RU" dirty="0" err="1"/>
              <a:t>тіла</a:t>
            </a:r>
            <a:r>
              <a:rPr lang="ru-RU" dirty="0"/>
              <a:t>, </a:t>
            </a:r>
            <a:r>
              <a:rPr lang="ru-RU" dirty="0" err="1"/>
              <a:t>наприклад</a:t>
            </a:r>
            <a:r>
              <a:rPr lang="ru-RU" dirty="0"/>
              <a:t>, </a:t>
            </a:r>
            <a:r>
              <a:rPr lang="ru-RU" dirty="0" err="1"/>
              <a:t>пальці</a:t>
            </a:r>
            <a:r>
              <a:rPr lang="ru-RU" dirty="0"/>
              <a:t> рук </a:t>
            </a:r>
            <a:r>
              <a:rPr lang="ru-RU" dirty="0" err="1"/>
              <a:t>або</a:t>
            </a:r>
            <a:r>
              <a:rPr lang="ru-RU" dirty="0"/>
              <a:t> </a:t>
            </a:r>
            <a:r>
              <a:rPr lang="ru-RU" dirty="0" err="1"/>
              <a:t>ніг</a:t>
            </a:r>
            <a:r>
              <a:rPr lang="ru-RU" dirty="0"/>
              <a:t>. </a:t>
            </a:r>
          </a:p>
          <a:p>
            <a:r>
              <a:rPr lang="ru-RU" dirty="0" err="1"/>
              <a:t>Рішення</a:t>
            </a:r>
            <a:r>
              <a:rPr lang="ru-RU" dirty="0"/>
              <a:t> про </a:t>
            </a:r>
            <a:r>
              <a:rPr lang="ru-RU" dirty="0" err="1"/>
              <a:t>проведення</a:t>
            </a:r>
            <a:r>
              <a:rPr lang="ru-RU" dirty="0"/>
              <a:t> </a:t>
            </a:r>
            <a:r>
              <a:rPr lang="ru-RU" dirty="0" err="1"/>
              <a:t>дебридементації</a:t>
            </a:r>
            <a:r>
              <a:rPr lang="ru-RU" dirty="0"/>
              <a:t> </a:t>
            </a:r>
            <a:r>
              <a:rPr lang="ru-RU" dirty="0" err="1"/>
              <a:t>або</a:t>
            </a:r>
            <a:r>
              <a:rPr lang="ru-RU" dirty="0"/>
              <a:t> </a:t>
            </a:r>
            <a:r>
              <a:rPr lang="ru-RU" dirty="0" err="1"/>
              <a:t>ампутації</a:t>
            </a:r>
            <a:r>
              <a:rPr lang="ru-RU" dirty="0"/>
              <a:t> </a:t>
            </a:r>
            <a:r>
              <a:rPr lang="ru-RU" dirty="0" err="1"/>
              <a:t>зазвичай</a:t>
            </a:r>
            <a:r>
              <a:rPr lang="ru-RU" dirty="0"/>
              <a:t> </a:t>
            </a:r>
            <a:r>
              <a:rPr lang="ru-RU" dirty="0" err="1"/>
              <a:t>відкладається</a:t>
            </a:r>
            <a:r>
              <a:rPr lang="ru-RU" dirty="0"/>
              <a:t> на </a:t>
            </a:r>
            <a:r>
              <a:rPr lang="ru-RU" dirty="0" err="1"/>
              <a:t>кілька</a:t>
            </a:r>
            <a:r>
              <a:rPr lang="ru-RU" dirty="0"/>
              <a:t> </a:t>
            </a:r>
            <a:r>
              <a:rPr lang="ru-RU" dirty="0" err="1"/>
              <a:t>тижнів</a:t>
            </a:r>
            <a:r>
              <a:rPr lang="ru-RU" dirty="0"/>
              <a:t>, </a:t>
            </a:r>
            <a:r>
              <a:rPr lang="ru-RU" dirty="0" err="1"/>
              <a:t>оскільки</a:t>
            </a:r>
            <a:r>
              <a:rPr lang="ru-RU" dirty="0"/>
              <a:t> часто те, </a:t>
            </a:r>
            <a:r>
              <a:rPr lang="ru-RU" dirty="0" err="1"/>
              <a:t>що</a:t>
            </a:r>
            <a:r>
              <a:rPr lang="ru-RU" dirty="0"/>
              <a:t> </a:t>
            </a:r>
            <a:r>
              <a:rPr lang="ru-RU" dirty="0" err="1"/>
              <a:t>здається</a:t>
            </a:r>
            <a:r>
              <a:rPr lang="ru-RU" dirty="0"/>
              <a:t> мертвою тканиною, з часом </a:t>
            </a:r>
            <a:r>
              <a:rPr lang="ru-RU" dirty="0" err="1"/>
              <a:t>може</a:t>
            </a:r>
            <a:r>
              <a:rPr lang="ru-RU" dirty="0"/>
              <a:t> </a:t>
            </a:r>
            <a:r>
              <a:rPr lang="ru-RU" dirty="0" err="1"/>
              <a:t>загоїтися</a:t>
            </a:r>
            <a:r>
              <a:rPr lang="ru-RU" dirty="0"/>
              <a:t> і </a:t>
            </a:r>
            <a:r>
              <a:rPr lang="ru-RU" dirty="0" err="1"/>
              <a:t>відновитись</a:t>
            </a:r>
            <a:r>
              <a:rPr lang="ru-RU" dirty="0"/>
              <a:t>. </a:t>
            </a:r>
          </a:p>
        </p:txBody>
      </p:sp>
    </p:spTree>
    <p:extLst>
      <p:ext uri="{BB962C8B-B14F-4D97-AF65-F5344CB8AC3E}">
        <p14:creationId xmlns:p14="http://schemas.microsoft.com/office/powerpoint/2010/main" val="36416102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7177" y="378823"/>
            <a:ext cx="9597435" cy="1526177"/>
          </a:xfrm>
        </p:spPr>
        <p:txBody>
          <a:bodyPr>
            <a:normAutofit fontScale="90000"/>
          </a:bodyPr>
          <a:lstStyle/>
          <a:p>
            <a:pPr algn="ctr"/>
            <a:r>
              <a:rPr lang="ru-RU" b="1" dirty="0" err="1">
                <a:solidFill>
                  <a:srgbClr val="FF0000"/>
                </a:solidFill>
              </a:rPr>
              <a:t>Лікування</a:t>
            </a:r>
            <a:r>
              <a:rPr lang="ru-RU" b="1" dirty="0">
                <a:solidFill>
                  <a:srgbClr val="FF0000"/>
                </a:solidFill>
              </a:rPr>
              <a:t> </a:t>
            </a:r>
            <a:r>
              <a:rPr lang="ru-RU" b="1" dirty="0" err="1">
                <a:solidFill>
                  <a:srgbClr val="FF0000"/>
                </a:solidFill>
              </a:rPr>
              <a:t>обморожень</a:t>
            </a:r>
            <a:r>
              <a:rPr lang="ru-RU" b="1" dirty="0">
                <a:solidFill>
                  <a:srgbClr val="FF0000"/>
                </a:solidFill>
              </a:rPr>
              <a:t> на </a:t>
            </a:r>
            <a:r>
              <a:rPr lang="ru-RU" b="1" dirty="0" err="1">
                <a:solidFill>
                  <a:srgbClr val="FF0000"/>
                </a:solidFill>
              </a:rPr>
              <a:t>місці</a:t>
            </a:r>
            <a:r>
              <a:rPr lang="ru-RU" b="1" dirty="0">
                <a:solidFill>
                  <a:srgbClr val="FF0000"/>
                </a:solidFill>
              </a:rPr>
              <a:t> </a:t>
            </a:r>
            <a:r>
              <a:rPr lang="ru-RU" b="1" dirty="0" err="1">
                <a:solidFill>
                  <a:srgbClr val="FF0000"/>
                </a:solidFill>
              </a:rPr>
              <a:t>події</a:t>
            </a:r>
            <a:r>
              <a:rPr lang="ru-RU" b="1" dirty="0">
                <a:solidFill>
                  <a:srgbClr val="FF0000"/>
                </a:solidFill>
              </a:rPr>
              <a:t> (˃2 годин </a:t>
            </a:r>
            <a:r>
              <a:rPr lang="ru-RU" b="1" dirty="0" err="1">
                <a:solidFill>
                  <a:srgbClr val="FF0000"/>
                </a:solidFill>
              </a:rPr>
              <a:t>від</a:t>
            </a:r>
            <a:r>
              <a:rPr lang="ru-RU" b="1" dirty="0">
                <a:solidFill>
                  <a:srgbClr val="FF0000"/>
                </a:solidFill>
              </a:rPr>
              <a:t> </a:t>
            </a:r>
            <a:r>
              <a:rPr lang="ru-RU" b="1" dirty="0" err="1">
                <a:solidFill>
                  <a:srgbClr val="FF0000"/>
                </a:solidFill>
              </a:rPr>
              <a:t>надання</a:t>
            </a:r>
            <a:r>
              <a:rPr lang="ru-RU" b="1" dirty="0">
                <a:solidFill>
                  <a:srgbClr val="FF0000"/>
                </a:solidFill>
              </a:rPr>
              <a:t> </a:t>
            </a:r>
            <a:r>
              <a:rPr lang="ru-RU" b="1" dirty="0" err="1">
                <a:solidFill>
                  <a:srgbClr val="FF0000"/>
                </a:solidFill>
              </a:rPr>
              <a:t>допомоги</a:t>
            </a:r>
            <a:r>
              <a:rPr lang="ru-RU" b="1" dirty="0">
                <a:solidFill>
                  <a:srgbClr val="FF0000"/>
                </a:solidFill>
              </a:rPr>
              <a:t>) </a:t>
            </a:r>
            <a:br>
              <a:rPr lang="ru-RU" b="1" dirty="0">
                <a:solidFill>
                  <a:srgbClr val="FF0000"/>
                </a:solidFill>
              </a:rPr>
            </a:br>
            <a:endParaRPr lang="ru-RU" b="1" dirty="0">
              <a:solidFill>
                <a:srgbClr val="FF0000"/>
              </a:solidFill>
            </a:endParaRPr>
          </a:p>
        </p:txBody>
      </p:sp>
      <p:sp>
        <p:nvSpPr>
          <p:cNvPr id="3" name="Объект 2"/>
          <p:cNvSpPr>
            <a:spLocks noGrp="1"/>
          </p:cNvSpPr>
          <p:nvPr>
            <p:ph idx="1"/>
          </p:nvPr>
        </p:nvSpPr>
        <p:spPr>
          <a:xfrm>
            <a:off x="542925" y="1905000"/>
            <a:ext cx="11096081" cy="4835434"/>
          </a:xfrm>
        </p:spPr>
        <p:txBody>
          <a:bodyPr>
            <a:normAutofit fontScale="77500" lnSpcReduction="20000"/>
          </a:bodyPr>
          <a:lstStyle/>
          <a:p>
            <a:r>
              <a:rPr lang="ru-RU" dirty="0"/>
              <a:t>1. </a:t>
            </a:r>
            <a:r>
              <a:rPr lang="ru-RU" dirty="0" err="1"/>
              <a:t>Лікування</a:t>
            </a:r>
            <a:r>
              <a:rPr lang="ru-RU" dirty="0"/>
              <a:t> </a:t>
            </a:r>
            <a:r>
              <a:rPr lang="ru-RU" dirty="0" err="1"/>
              <a:t>переохолодження</a:t>
            </a:r>
            <a:r>
              <a:rPr lang="ru-RU" dirty="0"/>
              <a:t> </a:t>
            </a:r>
            <a:r>
              <a:rPr lang="ru-RU" dirty="0" err="1"/>
              <a:t>або</a:t>
            </a:r>
            <a:r>
              <a:rPr lang="ru-RU" dirty="0"/>
              <a:t> </a:t>
            </a:r>
            <a:r>
              <a:rPr lang="ru-RU" dirty="0" err="1"/>
              <a:t>серйозних</a:t>
            </a:r>
            <a:r>
              <a:rPr lang="ru-RU" dirty="0"/>
              <a:t> травм. </a:t>
            </a:r>
          </a:p>
          <a:p>
            <a:r>
              <a:rPr lang="ru-RU" dirty="0"/>
              <a:t>2. </a:t>
            </a:r>
            <a:r>
              <a:rPr lang="ru-RU" dirty="0" err="1"/>
              <a:t>Видаліть</a:t>
            </a:r>
            <a:r>
              <a:rPr lang="ru-RU" dirty="0"/>
              <a:t> </a:t>
            </a:r>
            <a:r>
              <a:rPr lang="ru-RU" dirty="0" err="1"/>
              <a:t>прикраси</a:t>
            </a:r>
            <a:r>
              <a:rPr lang="ru-RU" dirty="0"/>
              <a:t> </a:t>
            </a:r>
            <a:r>
              <a:rPr lang="ru-RU" dirty="0" err="1"/>
              <a:t>або</a:t>
            </a:r>
            <a:r>
              <a:rPr lang="ru-RU" dirty="0"/>
              <a:t> </a:t>
            </a:r>
            <a:r>
              <a:rPr lang="ru-RU" dirty="0" err="1"/>
              <a:t>інші</a:t>
            </a:r>
            <a:r>
              <a:rPr lang="ru-RU" dirty="0"/>
              <a:t> </a:t>
            </a:r>
            <a:r>
              <a:rPr lang="ru-RU" dirty="0" err="1"/>
              <a:t>сторонні</a:t>
            </a:r>
            <a:r>
              <a:rPr lang="ru-RU" dirty="0"/>
              <a:t> </a:t>
            </a:r>
            <a:r>
              <a:rPr lang="ru-RU" dirty="0" err="1"/>
              <a:t>матеріали</a:t>
            </a:r>
            <a:r>
              <a:rPr lang="ru-RU" dirty="0"/>
              <a:t> з </a:t>
            </a:r>
            <a:r>
              <a:rPr lang="ru-RU" dirty="0" err="1"/>
              <a:t>частини</a:t>
            </a:r>
            <a:r>
              <a:rPr lang="ru-RU" dirty="0"/>
              <a:t> </a:t>
            </a:r>
            <a:r>
              <a:rPr lang="ru-RU" dirty="0" err="1"/>
              <a:t>тіла</a:t>
            </a:r>
            <a:r>
              <a:rPr lang="ru-RU" dirty="0"/>
              <a:t>. </a:t>
            </a:r>
          </a:p>
          <a:p>
            <a:r>
              <a:rPr lang="ru-RU" dirty="0"/>
              <a:t>3. </a:t>
            </a:r>
            <a:r>
              <a:rPr lang="ru-RU" dirty="0" err="1"/>
              <a:t>Швидко</a:t>
            </a:r>
            <a:r>
              <a:rPr lang="ru-RU" dirty="0"/>
              <a:t> </a:t>
            </a:r>
            <a:r>
              <a:rPr lang="ru-RU" dirty="0" err="1"/>
              <a:t>розігрійте</a:t>
            </a:r>
            <a:r>
              <a:rPr lang="ru-RU" dirty="0"/>
              <a:t> </a:t>
            </a:r>
            <a:r>
              <a:rPr lang="ru-RU" dirty="0" err="1"/>
              <a:t>уражену</a:t>
            </a:r>
            <a:r>
              <a:rPr lang="ru-RU" dirty="0"/>
              <a:t> </a:t>
            </a:r>
            <a:r>
              <a:rPr lang="ru-RU" dirty="0" err="1"/>
              <a:t>ділянку</a:t>
            </a:r>
            <a:r>
              <a:rPr lang="ru-RU" dirty="0"/>
              <a:t> у </a:t>
            </a:r>
            <a:r>
              <a:rPr lang="ru-RU" dirty="0" err="1"/>
              <a:t>нагрітій</a:t>
            </a:r>
            <a:r>
              <a:rPr lang="ru-RU" dirty="0"/>
              <a:t> </a:t>
            </a:r>
            <a:r>
              <a:rPr lang="ru-RU" dirty="0" err="1"/>
              <a:t>воді</a:t>
            </a:r>
            <a:r>
              <a:rPr lang="ru-RU" dirty="0"/>
              <a:t>, </a:t>
            </a:r>
            <a:r>
              <a:rPr lang="ru-RU" dirty="0" err="1"/>
              <a:t>підтримуйте</a:t>
            </a:r>
            <a:r>
              <a:rPr lang="ru-RU" dirty="0"/>
              <a:t> температуру води в межах 37-39° </a:t>
            </a:r>
            <a:r>
              <a:rPr lang="de-DE" dirty="0"/>
              <a:t>C, </a:t>
            </a:r>
            <a:r>
              <a:rPr lang="ru-RU" dirty="0" err="1"/>
              <a:t>поки</a:t>
            </a:r>
            <a:r>
              <a:rPr lang="ru-RU" dirty="0"/>
              <a:t> </a:t>
            </a:r>
            <a:r>
              <a:rPr lang="ru-RU" dirty="0" err="1"/>
              <a:t>ділянка</a:t>
            </a:r>
            <a:r>
              <a:rPr lang="ru-RU" dirty="0"/>
              <a:t> не стане </a:t>
            </a:r>
            <a:r>
              <a:rPr lang="ru-RU" dirty="0" err="1"/>
              <a:t>м'якою</a:t>
            </a:r>
            <a:r>
              <a:rPr lang="ru-RU" dirty="0"/>
              <a:t> і </a:t>
            </a:r>
            <a:r>
              <a:rPr lang="ru-RU" dirty="0" err="1"/>
              <a:t>піддатливою</a:t>
            </a:r>
            <a:r>
              <a:rPr lang="ru-RU" dirty="0"/>
              <a:t> на </a:t>
            </a:r>
            <a:r>
              <a:rPr lang="ru-RU" dirty="0" err="1"/>
              <a:t>дотик</a:t>
            </a:r>
            <a:r>
              <a:rPr lang="ru-RU" dirty="0"/>
              <a:t> (</a:t>
            </a:r>
            <a:r>
              <a:rPr lang="ru-RU" dirty="0" err="1"/>
              <a:t>приблизно</a:t>
            </a:r>
            <a:r>
              <a:rPr lang="ru-RU" dirty="0"/>
              <a:t> 30 </a:t>
            </a:r>
            <a:r>
              <a:rPr lang="ru-RU" dirty="0" err="1"/>
              <a:t>хв</a:t>
            </a:r>
            <a:r>
              <a:rPr lang="ru-RU" dirty="0"/>
              <a:t>); допускайте </a:t>
            </a:r>
            <a:r>
              <a:rPr lang="ru-RU" dirty="0" err="1"/>
              <a:t>спонтанне</a:t>
            </a:r>
            <a:r>
              <a:rPr lang="ru-RU" dirty="0"/>
              <a:t> </a:t>
            </a:r>
            <a:r>
              <a:rPr lang="ru-RU" dirty="0" err="1"/>
              <a:t>або</a:t>
            </a:r>
            <a:r>
              <a:rPr lang="ru-RU" dirty="0"/>
              <a:t> </a:t>
            </a:r>
            <a:r>
              <a:rPr lang="ru-RU" dirty="0" err="1"/>
              <a:t>пасивне</a:t>
            </a:r>
            <a:r>
              <a:rPr lang="ru-RU" dirty="0"/>
              <a:t> </a:t>
            </a:r>
            <a:r>
              <a:rPr lang="ru-RU" dirty="0" err="1"/>
              <a:t>розморожування</a:t>
            </a:r>
            <a:r>
              <a:rPr lang="ru-RU" dirty="0"/>
              <a:t>, </a:t>
            </a:r>
            <a:r>
              <a:rPr lang="ru-RU" dirty="0" err="1"/>
              <a:t>якщо</a:t>
            </a:r>
            <a:r>
              <a:rPr lang="ru-RU" dirty="0"/>
              <a:t> </a:t>
            </a:r>
            <a:r>
              <a:rPr lang="ru-RU" dirty="0" err="1"/>
              <a:t>швидке</a:t>
            </a:r>
            <a:r>
              <a:rPr lang="ru-RU" dirty="0"/>
              <a:t> </a:t>
            </a:r>
            <a:r>
              <a:rPr lang="ru-RU" dirty="0" err="1"/>
              <a:t>відігрівання</a:t>
            </a:r>
            <a:r>
              <a:rPr lang="ru-RU" dirty="0"/>
              <a:t> </a:t>
            </a:r>
            <a:r>
              <a:rPr lang="ru-RU" dirty="0" err="1"/>
              <a:t>неможливе</a:t>
            </a:r>
            <a:r>
              <a:rPr lang="ru-RU" dirty="0"/>
              <a:t>. </a:t>
            </a:r>
          </a:p>
          <a:p>
            <a:r>
              <a:rPr lang="ru-RU" dirty="0"/>
              <a:t>4. </a:t>
            </a:r>
            <a:r>
              <a:rPr lang="ru-RU" dirty="0" err="1"/>
              <a:t>Ібупрофен</a:t>
            </a:r>
            <a:r>
              <a:rPr lang="ru-RU" dirty="0"/>
              <a:t> (12 мг · кг-1 на день, </a:t>
            </a:r>
            <a:r>
              <a:rPr lang="ru-RU" dirty="0" err="1"/>
              <a:t>розділений</a:t>
            </a:r>
            <a:r>
              <a:rPr lang="ru-RU" dirty="0"/>
              <a:t> на два </a:t>
            </a:r>
            <a:r>
              <a:rPr lang="ru-RU" dirty="0" err="1"/>
              <a:t>прийоми</a:t>
            </a:r>
            <a:r>
              <a:rPr lang="ru-RU" dirty="0"/>
              <a:t> на день), </a:t>
            </a:r>
            <a:r>
              <a:rPr lang="ru-RU" dirty="0" err="1"/>
              <a:t>якщо</a:t>
            </a:r>
            <a:r>
              <a:rPr lang="ru-RU" dirty="0"/>
              <a:t> </a:t>
            </a:r>
            <a:r>
              <a:rPr lang="ru-RU" dirty="0" err="1"/>
              <a:t>він</a:t>
            </a:r>
            <a:r>
              <a:rPr lang="ru-RU" dirty="0"/>
              <a:t> є в </a:t>
            </a:r>
            <a:r>
              <a:rPr lang="ru-RU" dirty="0" err="1"/>
              <a:t>наявності</a:t>
            </a:r>
            <a:r>
              <a:rPr lang="ru-RU" dirty="0"/>
              <a:t>. </a:t>
            </a:r>
          </a:p>
          <a:p>
            <a:r>
              <a:rPr lang="ru-RU" dirty="0"/>
              <a:t>5. </a:t>
            </a:r>
            <a:r>
              <a:rPr lang="ru-RU" dirty="0" err="1"/>
              <a:t>Ліки</a:t>
            </a:r>
            <a:r>
              <a:rPr lang="ru-RU" dirty="0"/>
              <a:t> </a:t>
            </a:r>
            <a:r>
              <a:rPr lang="ru-RU" dirty="0" err="1"/>
              <a:t>від</a:t>
            </a:r>
            <a:r>
              <a:rPr lang="ru-RU" dirty="0"/>
              <a:t> болю (</a:t>
            </a:r>
            <a:r>
              <a:rPr lang="ru-RU" dirty="0" err="1"/>
              <a:t>наприклад</a:t>
            </a:r>
            <a:r>
              <a:rPr lang="ru-RU" dirty="0"/>
              <a:t>, </a:t>
            </a:r>
            <a:r>
              <a:rPr lang="ru-RU" dirty="0" err="1"/>
              <a:t>опіати</a:t>
            </a:r>
            <a:r>
              <a:rPr lang="ru-RU" dirty="0"/>
              <a:t>) за </a:t>
            </a:r>
            <a:r>
              <a:rPr lang="ru-RU" dirty="0" err="1"/>
              <a:t>необхідності</a:t>
            </a:r>
            <a:r>
              <a:rPr lang="ru-RU" dirty="0"/>
              <a:t>. </a:t>
            </a:r>
          </a:p>
          <a:p>
            <a:r>
              <a:rPr lang="ru-RU" dirty="0"/>
              <a:t>6. </a:t>
            </a:r>
            <a:r>
              <a:rPr lang="ru-RU" dirty="0" err="1"/>
              <a:t>Висушіть</a:t>
            </a:r>
            <a:r>
              <a:rPr lang="ru-RU" dirty="0"/>
              <a:t> на </a:t>
            </a:r>
            <a:r>
              <a:rPr lang="ru-RU" dirty="0" err="1"/>
              <a:t>повітрі</a:t>
            </a:r>
            <a:r>
              <a:rPr lang="ru-RU" dirty="0"/>
              <a:t> (</a:t>
            </a:r>
            <a:r>
              <a:rPr lang="ru-RU" dirty="0" err="1"/>
              <a:t>тобто</a:t>
            </a:r>
            <a:r>
              <a:rPr lang="ru-RU" dirty="0"/>
              <a:t> не </a:t>
            </a:r>
            <a:r>
              <a:rPr lang="ru-RU" dirty="0" err="1"/>
              <a:t>терти</a:t>
            </a:r>
            <a:r>
              <a:rPr lang="ru-RU" dirty="0"/>
              <a:t> в </a:t>
            </a:r>
            <a:r>
              <a:rPr lang="ru-RU" dirty="0" err="1"/>
              <a:t>жодному</a:t>
            </a:r>
            <a:r>
              <a:rPr lang="ru-RU" dirty="0"/>
              <a:t> </a:t>
            </a:r>
            <a:r>
              <a:rPr lang="ru-RU" dirty="0" err="1"/>
              <a:t>місці</a:t>
            </a:r>
            <a:r>
              <a:rPr lang="ru-RU" dirty="0"/>
              <a:t>). </a:t>
            </a:r>
          </a:p>
          <a:p>
            <a:r>
              <a:rPr lang="ru-RU" dirty="0"/>
              <a:t>7. </a:t>
            </a:r>
            <a:r>
              <a:rPr lang="ru-RU" dirty="0" err="1"/>
              <a:t>Захистіть</a:t>
            </a:r>
            <a:r>
              <a:rPr lang="ru-RU" dirty="0"/>
              <a:t> </a:t>
            </a:r>
            <a:r>
              <a:rPr lang="ru-RU" dirty="0" err="1"/>
              <a:t>від</a:t>
            </a:r>
            <a:r>
              <a:rPr lang="ru-RU" dirty="0"/>
              <a:t> повторного </a:t>
            </a:r>
            <a:r>
              <a:rPr lang="ru-RU" dirty="0" err="1"/>
              <a:t>замерзання</a:t>
            </a:r>
            <a:r>
              <a:rPr lang="ru-RU" dirty="0"/>
              <a:t> та </a:t>
            </a:r>
            <a:r>
              <a:rPr lang="ru-RU" dirty="0" err="1"/>
              <a:t>прямих</a:t>
            </a:r>
            <a:r>
              <a:rPr lang="ru-RU" dirty="0"/>
              <a:t> травм. </a:t>
            </a:r>
          </a:p>
          <a:p>
            <a:r>
              <a:rPr lang="ru-RU" dirty="0"/>
              <a:t>8. </a:t>
            </a:r>
            <a:r>
              <a:rPr lang="ru-RU" dirty="0" err="1"/>
              <a:t>Застосовуйте</a:t>
            </a:r>
            <a:r>
              <a:rPr lang="ru-RU" dirty="0"/>
              <a:t> </a:t>
            </a:r>
            <a:r>
              <a:rPr lang="ru-RU" dirty="0" err="1"/>
              <a:t>місцевий</a:t>
            </a:r>
            <a:r>
              <a:rPr lang="ru-RU" dirty="0"/>
              <a:t> крем </a:t>
            </a:r>
            <a:r>
              <a:rPr lang="ru-RU" dirty="0" err="1"/>
              <a:t>або</a:t>
            </a:r>
            <a:r>
              <a:rPr lang="ru-RU" dirty="0"/>
              <a:t> гель з алое вера, </a:t>
            </a:r>
            <a:r>
              <a:rPr lang="ru-RU" dirty="0" err="1"/>
              <a:t>якщо</a:t>
            </a:r>
            <a:r>
              <a:rPr lang="ru-RU" dirty="0"/>
              <a:t> </a:t>
            </a:r>
            <a:r>
              <a:rPr lang="ru-RU" dirty="0" err="1"/>
              <a:t>такі</a:t>
            </a:r>
            <a:r>
              <a:rPr lang="ru-RU" dirty="0"/>
              <a:t> є. </a:t>
            </a:r>
          </a:p>
          <a:p>
            <a:r>
              <a:rPr lang="ru-RU" dirty="0"/>
              <a:t>9. </a:t>
            </a:r>
            <a:r>
              <a:rPr lang="ru-RU" dirty="0" err="1"/>
              <a:t>Сухі</a:t>
            </a:r>
            <a:r>
              <a:rPr lang="ru-RU" dirty="0"/>
              <a:t>, </a:t>
            </a:r>
            <a:r>
              <a:rPr lang="ru-RU" dirty="0" err="1"/>
              <a:t>об’ємні</a:t>
            </a:r>
            <a:r>
              <a:rPr lang="ru-RU" dirty="0"/>
              <a:t> </a:t>
            </a:r>
            <a:r>
              <a:rPr lang="ru-RU" dirty="0" err="1"/>
              <a:t>пов’язки</a:t>
            </a:r>
            <a:r>
              <a:rPr lang="ru-RU" dirty="0"/>
              <a:t>. </a:t>
            </a:r>
          </a:p>
          <a:p>
            <a:r>
              <a:rPr lang="ru-RU" dirty="0"/>
              <a:t>10. </a:t>
            </a:r>
            <a:r>
              <a:rPr lang="ru-RU" dirty="0" err="1"/>
              <a:t>Підніміть</a:t>
            </a:r>
            <a:r>
              <a:rPr lang="ru-RU" dirty="0"/>
              <a:t> </a:t>
            </a:r>
            <a:r>
              <a:rPr lang="ru-RU" dirty="0" err="1"/>
              <a:t>уражену</a:t>
            </a:r>
            <a:r>
              <a:rPr lang="ru-RU" dirty="0"/>
              <a:t> </a:t>
            </a:r>
            <a:r>
              <a:rPr lang="ru-RU" dirty="0" err="1"/>
              <a:t>частину</a:t>
            </a:r>
            <a:r>
              <a:rPr lang="ru-RU" dirty="0"/>
              <a:t> </a:t>
            </a:r>
            <a:r>
              <a:rPr lang="ru-RU" dirty="0" err="1"/>
              <a:t>тіла</a:t>
            </a:r>
            <a:r>
              <a:rPr lang="ru-RU" dirty="0"/>
              <a:t>, </a:t>
            </a:r>
            <a:r>
              <a:rPr lang="ru-RU" dirty="0" err="1"/>
              <a:t>якщо</a:t>
            </a:r>
            <a:r>
              <a:rPr lang="ru-RU" dirty="0"/>
              <a:t> </a:t>
            </a:r>
            <a:r>
              <a:rPr lang="ru-RU" dirty="0" err="1"/>
              <a:t>це</a:t>
            </a:r>
            <a:r>
              <a:rPr lang="ru-RU" dirty="0"/>
              <a:t> </a:t>
            </a:r>
            <a:r>
              <a:rPr lang="ru-RU" dirty="0" err="1"/>
              <a:t>можливо</a:t>
            </a:r>
            <a:r>
              <a:rPr lang="ru-RU" dirty="0"/>
              <a:t>. </a:t>
            </a:r>
          </a:p>
          <a:p>
            <a:r>
              <a:rPr lang="ru-RU" dirty="0"/>
              <a:t>11. Системна </a:t>
            </a:r>
            <a:r>
              <a:rPr lang="ru-RU" dirty="0" err="1"/>
              <a:t>гідратація</a:t>
            </a:r>
            <a:r>
              <a:rPr lang="ru-RU" dirty="0"/>
              <a:t>. </a:t>
            </a:r>
          </a:p>
          <a:p>
            <a:r>
              <a:rPr lang="ru-RU" dirty="0"/>
              <a:t>12. </a:t>
            </a:r>
            <a:r>
              <a:rPr lang="ru-RU" dirty="0" err="1"/>
              <a:t>Уникайте</a:t>
            </a:r>
            <a:r>
              <a:rPr lang="ru-RU" dirty="0"/>
              <a:t> </a:t>
            </a:r>
            <a:r>
              <a:rPr lang="ru-RU" dirty="0" err="1"/>
              <a:t>самостійного</a:t>
            </a:r>
            <a:r>
              <a:rPr lang="ru-RU" dirty="0"/>
              <a:t> </a:t>
            </a:r>
            <a:r>
              <a:rPr lang="ru-RU" dirty="0" err="1"/>
              <a:t>пересування</a:t>
            </a:r>
            <a:r>
              <a:rPr lang="ru-RU" dirty="0"/>
              <a:t> на </a:t>
            </a:r>
            <a:r>
              <a:rPr lang="ru-RU" dirty="0" err="1"/>
              <a:t>розморожених</a:t>
            </a:r>
            <a:r>
              <a:rPr lang="ru-RU" dirty="0"/>
              <a:t> </a:t>
            </a:r>
            <a:r>
              <a:rPr lang="ru-RU" dirty="0" err="1"/>
              <a:t>нижніх</a:t>
            </a:r>
            <a:r>
              <a:rPr lang="ru-RU" dirty="0"/>
              <a:t> </a:t>
            </a:r>
            <a:r>
              <a:rPr lang="ru-RU" dirty="0" err="1"/>
              <a:t>кінцівках</a:t>
            </a:r>
            <a:r>
              <a:rPr lang="ru-RU" dirty="0"/>
              <a:t> (</a:t>
            </a:r>
            <a:r>
              <a:rPr lang="ru-RU" dirty="0" err="1"/>
              <a:t>якщо</a:t>
            </a:r>
            <a:r>
              <a:rPr lang="ru-RU" dirty="0"/>
              <a:t> не </a:t>
            </a:r>
            <a:r>
              <a:rPr lang="ru-RU" dirty="0" err="1"/>
              <a:t>уражені</a:t>
            </a:r>
            <a:r>
              <a:rPr lang="ru-RU" dirty="0"/>
              <a:t> </a:t>
            </a:r>
            <a:r>
              <a:rPr lang="ru-RU" dirty="0" err="1"/>
              <a:t>лише</a:t>
            </a:r>
            <a:r>
              <a:rPr lang="ru-RU" dirty="0"/>
              <a:t> </a:t>
            </a:r>
            <a:r>
              <a:rPr lang="ru-RU" dirty="0" err="1"/>
              <a:t>дистальні</a:t>
            </a:r>
            <a:r>
              <a:rPr lang="ru-RU" dirty="0"/>
              <a:t> фаланги </a:t>
            </a:r>
            <a:r>
              <a:rPr lang="ru-RU" dirty="0" err="1"/>
              <a:t>пальців</a:t>
            </a:r>
            <a:r>
              <a:rPr lang="ru-RU" dirty="0"/>
              <a:t> </a:t>
            </a:r>
            <a:r>
              <a:rPr lang="ru-RU" dirty="0" err="1"/>
              <a:t>ніг</a:t>
            </a:r>
            <a:r>
              <a:rPr lang="ru-RU" dirty="0"/>
              <a:t>). </a:t>
            </a:r>
          </a:p>
          <a:p>
            <a:endParaRPr lang="ru-RU" dirty="0"/>
          </a:p>
        </p:txBody>
      </p:sp>
    </p:spTree>
    <p:extLst>
      <p:ext uri="{BB962C8B-B14F-4D97-AF65-F5344CB8AC3E}">
        <p14:creationId xmlns:p14="http://schemas.microsoft.com/office/powerpoint/2010/main" val="16953354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9818" y="533288"/>
            <a:ext cx="9005381" cy="371588"/>
          </a:xfrm>
        </p:spPr>
        <p:txBody>
          <a:bodyPr>
            <a:normAutofit fontScale="90000"/>
          </a:bodyPr>
          <a:lstStyle/>
          <a:p>
            <a:pPr algn="ctr"/>
            <a:r>
              <a:rPr lang="ru-RU" b="1" dirty="0" err="1">
                <a:solidFill>
                  <a:srgbClr val="FF0000"/>
                </a:solidFill>
              </a:rPr>
              <a:t>Лікування</a:t>
            </a:r>
            <a:r>
              <a:rPr lang="ru-RU" b="1" dirty="0">
                <a:solidFill>
                  <a:srgbClr val="FF0000"/>
                </a:solidFill>
              </a:rPr>
              <a:t> </a:t>
            </a:r>
            <a:r>
              <a:rPr lang="ru-RU" b="1" dirty="0" err="1">
                <a:solidFill>
                  <a:srgbClr val="FF0000"/>
                </a:solidFill>
              </a:rPr>
              <a:t>обморожень</a:t>
            </a:r>
            <a:r>
              <a:rPr lang="ru-RU" b="1" dirty="0">
                <a:solidFill>
                  <a:srgbClr val="FF0000"/>
                </a:solidFill>
              </a:rPr>
              <a:t> в </a:t>
            </a:r>
            <a:r>
              <a:rPr lang="ru-RU" b="1" dirty="0" err="1">
                <a:solidFill>
                  <a:srgbClr val="FF0000"/>
                </a:solidFill>
              </a:rPr>
              <a:t>умовах</a:t>
            </a:r>
            <a:r>
              <a:rPr lang="ru-RU" b="1" dirty="0">
                <a:solidFill>
                  <a:srgbClr val="FF0000"/>
                </a:solidFill>
              </a:rPr>
              <a:t> </a:t>
            </a:r>
            <a:r>
              <a:rPr lang="ru-RU" b="1" dirty="0" err="1">
                <a:solidFill>
                  <a:srgbClr val="FF0000"/>
                </a:solidFill>
              </a:rPr>
              <a:t>лікарні</a:t>
            </a:r>
            <a:r>
              <a:rPr lang="ru-RU" b="1" dirty="0">
                <a:solidFill>
                  <a:srgbClr val="FF0000"/>
                </a:solidFill>
              </a:rPr>
              <a:t> </a:t>
            </a:r>
            <a:br>
              <a:rPr lang="ru-RU" dirty="0">
                <a:solidFill>
                  <a:srgbClr val="FF0000"/>
                </a:solidFill>
              </a:rPr>
            </a:br>
            <a:endParaRPr lang="ru-RU" dirty="0">
              <a:solidFill>
                <a:srgbClr val="FF0000"/>
              </a:solidFill>
            </a:endParaRPr>
          </a:p>
        </p:txBody>
      </p:sp>
      <p:sp>
        <p:nvSpPr>
          <p:cNvPr id="3" name="Объект 2"/>
          <p:cNvSpPr>
            <a:spLocks noGrp="1"/>
          </p:cNvSpPr>
          <p:nvPr>
            <p:ph idx="1"/>
          </p:nvPr>
        </p:nvSpPr>
        <p:spPr>
          <a:xfrm>
            <a:off x="447675" y="714375"/>
            <a:ext cx="11204394" cy="5947681"/>
          </a:xfrm>
        </p:spPr>
        <p:txBody>
          <a:bodyPr>
            <a:normAutofit/>
          </a:bodyPr>
          <a:lstStyle/>
          <a:p>
            <a:r>
              <a:rPr lang="ru-RU" dirty="0"/>
              <a:t>1. </a:t>
            </a:r>
            <a:r>
              <a:rPr lang="ru-RU" dirty="0" err="1"/>
              <a:t>Лікування</a:t>
            </a:r>
            <a:r>
              <a:rPr lang="ru-RU" dirty="0"/>
              <a:t> </a:t>
            </a:r>
            <a:r>
              <a:rPr lang="ru-RU" dirty="0" err="1"/>
              <a:t>переохолодження</a:t>
            </a:r>
            <a:r>
              <a:rPr lang="ru-RU" dirty="0"/>
              <a:t> </a:t>
            </a:r>
            <a:r>
              <a:rPr lang="ru-RU" dirty="0" err="1"/>
              <a:t>або</a:t>
            </a:r>
            <a:r>
              <a:rPr lang="ru-RU" dirty="0"/>
              <a:t> </a:t>
            </a:r>
            <a:r>
              <a:rPr lang="ru-RU" dirty="0" err="1"/>
              <a:t>серйозних</a:t>
            </a:r>
            <a:r>
              <a:rPr lang="ru-RU" dirty="0"/>
              <a:t> травм. </a:t>
            </a:r>
          </a:p>
          <a:p>
            <a:r>
              <a:rPr lang="ru-RU" dirty="0"/>
              <a:t>2. </a:t>
            </a:r>
            <a:r>
              <a:rPr lang="ru-RU" dirty="0" err="1"/>
              <a:t>Швидко</a:t>
            </a:r>
            <a:r>
              <a:rPr lang="ru-RU" dirty="0"/>
              <a:t> </a:t>
            </a:r>
            <a:r>
              <a:rPr lang="ru-RU" dirty="0" err="1"/>
              <a:t>розігрійте</a:t>
            </a:r>
            <a:r>
              <a:rPr lang="ru-RU" dirty="0"/>
              <a:t> </a:t>
            </a:r>
            <a:r>
              <a:rPr lang="ru-RU" dirty="0" err="1"/>
              <a:t>уражену</a:t>
            </a:r>
            <a:r>
              <a:rPr lang="ru-RU" dirty="0"/>
              <a:t> </a:t>
            </a:r>
            <a:r>
              <a:rPr lang="ru-RU" dirty="0" err="1"/>
              <a:t>ділянку</a:t>
            </a:r>
            <a:r>
              <a:rPr lang="ru-RU" dirty="0"/>
              <a:t> у </a:t>
            </a:r>
            <a:r>
              <a:rPr lang="ru-RU" dirty="0" err="1"/>
              <a:t>у</a:t>
            </a:r>
            <a:r>
              <a:rPr lang="ru-RU" dirty="0"/>
              <a:t> </a:t>
            </a:r>
            <a:r>
              <a:rPr lang="ru-RU" dirty="0" err="1"/>
              <a:t>нагрітій</a:t>
            </a:r>
            <a:r>
              <a:rPr lang="ru-RU" dirty="0"/>
              <a:t> </a:t>
            </a:r>
            <a:r>
              <a:rPr lang="ru-RU" dirty="0" err="1"/>
              <a:t>воді</a:t>
            </a:r>
            <a:r>
              <a:rPr lang="ru-RU" dirty="0"/>
              <a:t>, </a:t>
            </a:r>
            <a:r>
              <a:rPr lang="ru-RU" dirty="0" err="1"/>
              <a:t>підтримуйте</a:t>
            </a:r>
            <a:r>
              <a:rPr lang="ru-RU" dirty="0"/>
              <a:t> температуру води в межах 37-39° C, </a:t>
            </a:r>
            <a:r>
              <a:rPr lang="ru-RU" dirty="0" err="1"/>
              <a:t>поки</a:t>
            </a:r>
            <a:r>
              <a:rPr lang="ru-RU" dirty="0"/>
              <a:t> </a:t>
            </a:r>
            <a:r>
              <a:rPr lang="ru-RU" dirty="0" err="1"/>
              <a:t>ділянка</a:t>
            </a:r>
            <a:r>
              <a:rPr lang="ru-RU" dirty="0"/>
              <a:t> не стане </a:t>
            </a:r>
            <a:r>
              <a:rPr lang="ru-RU" dirty="0" err="1"/>
              <a:t>м'якою</a:t>
            </a:r>
            <a:r>
              <a:rPr lang="ru-RU" dirty="0"/>
              <a:t> та </a:t>
            </a:r>
            <a:r>
              <a:rPr lang="ru-RU" dirty="0" err="1"/>
              <a:t>піддатливою</a:t>
            </a:r>
            <a:r>
              <a:rPr lang="ru-RU" dirty="0"/>
              <a:t> на </a:t>
            </a:r>
            <a:r>
              <a:rPr lang="ru-RU" dirty="0" err="1"/>
              <a:t>дотик</a:t>
            </a:r>
            <a:r>
              <a:rPr lang="ru-RU" dirty="0"/>
              <a:t> (</a:t>
            </a:r>
            <a:r>
              <a:rPr lang="ru-RU" dirty="0" err="1"/>
              <a:t>приблизно</a:t>
            </a:r>
            <a:r>
              <a:rPr lang="ru-RU" dirty="0"/>
              <a:t> 30 </a:t>
            </a:r>
            <a:r>
              <a:rPr lang="ru-RU" dirty="0" err="1"/>
              <a:t>хв</a:t>
            </a:r>
            <a:r>
              <a:rPr lang="ru-RU" dirty="0"/>
              <a:t>). </a:t>
            </a:r>
          </a:p>
          <a:p>
            <a:r>
              <a:rPr lang="ru-RU" dirty="0"/>
              <a:t>3. </a:t>
            </a:r>
            <a:r>
              <a:rPr lang="ru-RU" dirty="0" err="1"/>
              <a:t>Ібупрофен</a:t>
            </a:r>
            <a:r>
              <a:rPr lang="ru-RU" dirty="0"/>
              <a:t> (12 мг · кг-1 на день, </a:t>
            </a:r>
            <a:r>
              <a:rPr lang="ru-RU" dirty="0" err="1"/>
              <a:t>розділений</a:t>
            </a:r>
            <a:r>
              <a:rPr lang="ru-RU" dirty="0"/>
              <a:t> на два </a:t>
            </a:r>
            <a:r>
              <a:rPr lang="ru-RU" dirty="0" err="1"/>
              <a:t>прийоми</a:t>
            </a:r>
            <a:r>
              <a:rPr lang="ru-RU" dirty="0"/>
              <a:t> на день). </a:t>
            </a:r>
          </a:p>
          <a:p>
            <a:r>
              <a:rPr lang="ru-RU" dirty="0"/>
              <a:t>4. </a:t>
            </a:r>
            <a:r>
              <a:rPr lang="ru-RU" dirty="0" err="1"/>
              <a:t>Ліки</a:t>
            </a:r>
            <a:r>
              <a:rPr lang="ru-RU" dirty="0"/>
              <a:t> </a:t>
            </a:r>
            <a:r>
              <a:rPr lang="ru-RU" dirty="0" err="1"/>
              <a:t>від</a:t>
            </a:r>
            <a:r>
              <a:rPr lang="ru-RU" dirty="0"/>
              <a:t> болю (</a:t>
            </a:r>
            <a:r>
              <a:rPr lang="ru-RU" dirty="0" err="1"/>
              <a:t>наприклад</a:t>
            </a:r>
            <a:r>
              <a:rPr lang="ru-RU" dirty="0"/>
              <a:t>, </a:t>
            </a:r>
            <a:r>
              <a:rPr lang="ru-RU" dirty="0" err="1"/>
              <a:t>опіати</a:t>
            </a:r>
            <a:r>
              <a:rPr lang="ru-RU" dirty="0"/>
              <a:t>) за </a:t>
            </a:r>
            <a:r>
              <a:rPr lang="ru-RU" dirty="0" err="1"/>
              <a:t>необхідності</a:t>
            </a:r>
            <a:r>
              <a:rPr lang="ru-RU" dirty="0"/>
              <a:t>. </a:t>
            </a:r>
          </a:p>
          <a:p>
            <a:r>
              <a:rPr lang="ru-RU" dirty="0"/>
              <a:t>5. </a:t>
            </a:r>
            <a:r>
              <a:rPr lang="ru-RU" dirty="0" err="1"/>
              <a:t>Профілактика</a:t>
            </a:r>
            <a:r>
              <a:rPr lang="ru-RU" dirty="0"/>
              <a:t> </a:t>
            </a:r>
            <a:r>
              <a:rPr lang="ru-RU" dirty="0" err="1"/>
              <a:t>правця</a:t>
            </a:r>
            <a:r>
              <a:rPr lang="ru-RU" dirty="0"/>
              <a:t>. </a:t>
            </a:r>
          </a:p>
          <a:p>
            <a:r>
              <a:rPr lang="ru-RU" dirty="0"/>
              <a:t>6. </a:t>
            </a:r>
            <a:r>
              <a:rPr lang="ru-RU" dirty="0" err="1"/>
              <a:t>Висушити</a:t>
            </a:r>
            <a:r>
              <a:rPr lang="ru-RU" dirty="0"/>
              <a:t> на </a:t>
            </a:r>
            <a:r>
              <a:rPr lang="ru-RU" dirty="0" err="1"/>
              <a:t>повітрі</a:t>
            </a:r>
            <a:r>
              <a:rPr lang="ru-RU" dirty="0"/>
              <a:t> (</a:t>
            </a:r>
            <a:r>
              <a:rPr lang="ru-RU" dirty="0" err="1"/>
              <a:t>тобто</a:t>
            </a:r>
            <a:r>
              <a:rPr lang="ru-RU" dirty="0"/>
              <a:t> не </a:t>
            </a:r>
            <a:r>
              <a:rPr lang="ru-RU" dirty="0" err="1"/>
              <a:t>терти</a:t>
            </a:r>
            <a:r>
              <a:rPr lang="ru-RU" dirty="0"/>
              <a:t> в </a:t>
            </a:r>
            <a:r>
              <a:rPr lang="ru-RU" dirty="0" err="1"/>
              <a:t>жодному</a:t>
            </a:r>
            <a:r>
              <a:rPr lang="ru-RU" dirty="0"/>
              <a:t> </a:t>
            </a:r>
            <a:r>
              <a:rPr lang="ru-RU" dirty="0" err="1"/>
              <a:t>місці</a:t>
            </a:r>
            <a:r>
              <a:rPr lang="ru-RU" dirty="0"/>
              <a:t>). </a:t>
            </a:r>
          </a:p>
          <a:p>
            <a:r>
              <a:rPr lang="ru-RU" dirty="0"/>
              <a:t>7. </a:t>
            </a:r>
            <a:r>
              <a:rPr lang="ru-RU" dirty="0" err="1"/>
              <a:t>Хірургічна</a:t>
            </a:r>
            <a:r>
              <a:rPr lang="ru-RU" dirty="0"/>
              <a:t> </a:t>
            </a:r>
            <a:r>
              <a:rPr lang="ru-RU" dirty="0" err="1"/>
              <a:t>обробка</a:t>
            </a:r>
            <a:r>
              <a:rPr lang="ru-RU" dirty="0"/>
              <a:t> рани: </a:t>
            </a:r>
            <a:r>
              <a:rPr lang="ru-RU" dirty="0" err="1"/>
              <a:t>вибірково</a:t>
            </a:r>
            <a:r>
              <a:rPr lang="ru-RU" dirty="0"/>
              <a:t> </a:t>
            </a:r>
            <a:r>
              <a:rPr lang="ru-RU" dirty="0" err="1"/>
              <a:t>зціджувати</a:t>
            </a:r>
            <a:r>
              <a:rPr lang="ru-RU" dirty="0"/>
              <a:t> (</a:t>
            </a:r>
            <a:r>
              <a:rPr lang="ru-RU" dirty="0" err="1"/>
              <a:t>наприклад</a:t>
            </a:r>
            <a:r>
              <a:rPr lang="ru-RU" dirty="0"/>
              <a:t>, </a:t>
            </a:r>
            <a:r>
              <a:rPr lang="ru-RU" dirty="0" err="1"/>
              <a:t>аспірація</a:t>
            </a:r>
            <a:r>
              <a:rPr lang="ru-RU" dirty="0"/>
              <a:t> </a:t>
            </a:r>
            <a:r>
              <a:rPr lang="ru-RU" dirty="0" err="1"/>
              <a:t>голкою</a:t>
            </a:r>
            <a:r>
              <a:rPr lang="ru-RU" dirty="0"/>
              <a:t>), </a:t>
            </a:r>
            <a:r>
              <a:rPr lang="ru-RU" dirty="0" err="1"/>
              <a:t>очищати</a:t>
            </a:r>
            <a:r>
              <a:rPr lang="ru-RU" dirty="0"/>
              <a:t> </a:t>
            </a:r>
            <a:r>
              <a:rPr lang="ru-RU" dirty="0" err="1"/>
              <a:t>пухирі</a:t>
            </a:r>
            <a:r>
              <a:rPr lang="ru-RU" dirty="0"/>
              <a:t> та </a:t>
            </a:r>
            <a:r>
              <a:rPr lang="ru-RU" dirty="0" err="1"/>
              <a:t>залишати</a:t>
            </a:r>
            <a:r>
              <a:rPr lang="ru-RU" dirty="0"/>
              <a:t> </a:t>
            </a:r>
            <a:r>
              <a:rPr lang="ru-RU" dirty="0" err="1"/>
              <a:t>геморагічні</a:t>
            </a:r>
            <a:r>
              <a:rPr lang="ru-RU" dirty="0"/>
              <a:t> </a:t>
            </a:r>
            <a:r>
              <a:rPr lang="ru-RU" dirty="0" err="1"/>
              <a:t>пухирі</a:t>
            </a:r>
            <a:r>
              <a:rPr lang="ru-RU" dirty="0"/>
              <a:t> </a:t>
            </a:r>
            <a:r>
              <a:rPr lang="ru-RU" dirty="0" err="1"/>
              <a:t>цілими</a:t>
            </a:r>
            <a:r>
              <a:rPr lang="ru-RU" dirty="0"/>
              <a:t>. </a:t>
            </a:r>
          </a:p>
          <a:p>
            <a:r>
              <a:rPr lang="ru-RU" dirty="0"/>
              <a:t>8. </a:t>
            </a:r>
            <a:r>
              <a:rPr lang="ru-RU" dirty="0" err="1"/>
              <a:t>Топічне</a:t>
            </a:r>
            <a:r>
              <a:rPr lang="ru-RU" dirty="0"/>
              <a:t> </a:t>
            </a:r>
            <a:r>
              <a:rPr lang="ru-RU" dirty="0" err="1"/>
              <a:t>нанесення</a:t>
            </a:r>
            <a:r>
              <a:rPr lang="ru-RU" dirty="0"/>
              <a:t> алое вера </a:t>
            </a:r>
            <a:r>
              <a:rPr lang="ru-RU" dirty="0" err="1"/>
              <a:t>кожні</a:t>
            </a:r>
            <a:r>
              <a:rPr lang="ru-RU" dirty="0"/>
              <a:t> 6 год </a:t>
            </a:r>
            <a:r>
              <a:rPr lang="ru-RU" dirty="0" err="1"/>
              <a:t>із</a:t>
            </a:r>
            <a:r>
              <a:rPr lang="ru-RU" dirty="0"/>
              <a:t> </a:t>
            </a:r>
            <a:r>
              <a:rPr lang="ru-RU" dirty="0" err="1"/>
              <a:t>зміною</a:t>
            </a:r>
            <a:r>
              <a:rPr lang="ru-RU" dirty="0"/>
              <a:t> </a:t>
            </a:r>
            <a:r>
              <a:rPr lang="ru-RU" dirty="0" err="1"/>
              <a:t>пов’язки</a:t>
            </a:r>
            <a:r>
              <a:rPr lang="ru-RU" dirty="0"/>
              <a:t>. </a:t>
            </a:r>
          </a:p>
          <a:p>
            <a:r>
              <a:rPr lang="ru-RU" dirty="0"/>
              <a:t>9. </a:t>
            </a:r>
            <a:r>
              <a:rPr lang="ru-RU" dirty="0" err="1"/>
              <a:t>Сухі</a:t>
            </a:r>
            <a:r>
              <a:rPr lang="ru-RU" dirty="0"/>
              <a:t>, </a:t>
            </a:r>
            <a:r>
              <a:rPr lang="ru-RU" dirty="0" err="1"/>
              <a:t>об’ємні</a:t>
            </a:r>
            <a:r>
              <a:rPr lang="ru-RU" dirty="0"/>
              <a:t> </a:t>
            </a:r>
            <a:r>
              <a:rPr lang="ru-RU" dirty="0" err="1"/>
              <a:t>пов’язки</a:t>
            </a:r>
            <a:r>
              <a:rPr lang="ru-RU" dirty="0"/>
              <a:t>. </a:t>
            </a:r>
          </a:p>
          <a:p>
            <a:r>
              <a:rPr lang="ru-RU" dirty="0"/>
              <a:t>10. </a:t>
            </a:r>
            <a:r>
              <a:rPr lang="ru-RU" dirty="0" err="1"/>
              <a:t>Підніміть</a:t>
            </a:r>
            <a:r>
              <a:rPr lang="ru-RU" dirty="0"/>
              <a:t> </a:t>
            </a:r>
            <a:r>
              <a:rPr lang="ru-RU" dirty="0" err="1"/>
              <a:t>уражену</a:t>
            </a:r>
            <a:r>
              <a:rPr lang="ru-RU" dirty="0"/>
              <a:t> </a:t>
            </a:r>
            <a:r>
              <a:rPr lang="ru-RU" dirty="0" err="1"/>
              <a:t>частину</a:t>
            </a:r>
            <a:r>
              <a:rPr lang="ru-RU" dirty="0"/>
              <a:t> </a:t>
            </a:r>
            <a:r>
              <a:rPr lang="ru-RU" dirty="0" err="1"/>
              <a:t>тіла</a:t>
            </a:r>
            <a:r>
              <a:rPr lang="ru-RU" dirty="0"/>
              <a:t>, </a:t>
            </a:r>
            <a:r>
              <a:rPr lang="ru-RU" dirty="0" err="1"/>
              <a:t>якщо</a:t>
            </a:r>
            <a:r>
              <a:rPr lang="ru-RU" dirty="0"/>
              <a:t> </a:t>
            </a:r>
            <a:r>
              <a:rPr lang="ru-RU" dirty="0" err="1"/>
              <a:t>це</a:t>
            </a:r>
            <a:r>
              <a:rPr lang="ru-RU" dirty="0"/>
              <a:t> </a:t>
            </a:r>
            <a:r>
              <a:rPr lang="ru-RU" dirty="0" err="1"/>
              <a:t>можливо</a:t>
            </a:r>
            <a:r>
              <a:rPr lang="ru-RU" dirty="0"/>
              <a:t>. </a:t>
            </a:r>
          </a:p>
          <a:p>
            <a:r>
              <a:rPr lang="ru-RU" dirty="0"/>
              <a:t>11. Системна </a:t>
            </a:r>
            <a:r>
              <a:rPr lang="ru-RU" dirty="0" err="1"/>
              <a:t>гідратація</a:t>
            </a:r>
            <a:r>
              <a:rPr lang="ru-RU" dirty="0"/>
              <a:t>. </a:t>
            </a:r>
          </a:p>
        </p:txBody>
      </p:sp>
    </p:spTree>
    <p:extLst>
      <p:ext uri="{BB962C8B-B14F-4D97-AF65-F5344CB8AC3E}">
        <p14:creationId xmlns:p14="http://schemas.microsoft.com/office/powerpoint/2010/main" val="3386462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6" name="Picture 4" descr="Илопрост İloprost trometamol (VENTAVIS 10 MG 2 ML. 30 NEBU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40" y="3048000"/>
            <a:ext cx="2714625"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972491" y="-323850"/>
            <a:ext cx="9535886" cy="6776901"/>
          </a:xfrm>
        </p:spPr>
        <p:txBody>
          <a:bodyPr>
            <a:normAutofit/>
          </a:bodyPr>
          <a:lstStyle/>
          <a:p>
            <a:r>
              <a:rPr lang="ru-RU" dirty="0"/>
              <a:t>12. </a:t>
            </a:r>
            <a:r>
              <a:rPr lang="ru-RU" dirty="0" err="1"/>
              <a:t>Тромболітична</a:t>
            </a:r>
            <a:r>
              <a:rPr lang="ru-RU" dirty="0"/>
              <a:t> </a:t>
            </a:r>
            <a:r>
              <a:rPr lang="ru-RU" dirty="0" err="1"/>
              <a:t>терапія</a:t>
            </a:r>
            <a:r>
              <a:rPr lang="ru-RU" dirty="0"/>
              <a:t>: </a:t>
            </a:r>
            <a:r>
              <a:rPr lang="ru-RU" dirty="0" err="1"/>
              <a:t>враховуйте</a:t>
            </a:r>
            <a:r>
              <a:rPr lang="ru-RU" dirty="0"/>
              <a:t> </a:t>
            </a:r>
            <a:r>
              <a:rPr lang="ru-RU" dirty="0" err="1"/>
              <a:t>глибоке</a:t>
            </a:r>
            <a:r>
              <a:rPr lang="ru-RU" dirty="0"/>
              <a:t> </a:t>
            </a:r>
            <a:r>
              <a:rPr lang="ru-RU" dirty="0" err="1"/>
              <a:t>обмороження</a:t>
            </a:r>
            <a:r>
              <a:rPr lang="ru-RU" dirty="0"/>
              <a:t> дистального </a:t>
            </a:r>
            <a:r>
              <a:rPr lang="ru-RU" dirty="0" err="1"/>
              <a:t>міжфалангового</a:t>
            </a:r>
            <a:r>
              <a:rPr lang="ru-RU" dirty="0"/>
              <a:t> </a:t>
            </a:r>
            <a:r>
              <a:rPr lang="ru-RU" dirty="0" err="1"/>
              <a:t>суглоба</a:t>
            </a:r>
            <a:r>
              <a:rPr lang="ru-RU" dirty="0"/>
              <a:t> </a:t>
            </a:r>
            <a:r>
              <a:rPr lang="ru-RU" dirty="0" err="1"/>
              <a:t>або</a:t>
            </a:r>
            <a:r>
              <a:rPr lang="ru-RU" dirty="0"/>
              <a:t> проксимального </a:t>
            </a:r>
            <a:r>
              <a:rPr lang="ru-RU" dirty="0" err="1"/>
              <a:t>відділу</a:t>
            </a:r>
            <a:r>
              <a:rPr lang="ru-RU" dirty="0"/>
              <a:t>, </a:t>
            </a:r>
            <a:r>
              <a:rPr lang="ru-RU" dirty="0" err="1"/>
              <a:t>якщо</a:t>
            </a:r>
            <a:r>
              <a:rPr lang="ru-RU" dirty="0"/>
              <a:t> </a:t>
            </a:r>
            <a:r>
              <a:rPr lang="ru-RU" dirty="0" err="1"/>
              <a:t>пройшло</a:t>
            </a:r>
            <a:r>
              <a:rPr lang="ru-RU" dirty="0"/>
              <a:t> </a:t>
            </a:r>
            <a:r>
              <a:rPr lang="ru-RU" dirty="0" err="1"/>
              <a:t>менше</a:t>
            </a:r>
            <a:r>
              <a:rPr lang="ru-RU" dirty="0"/>
              <a:t> 24 годин </a:t>
            </a:r>
            <a:r>
              <a:rPr lang="ru-RU" dirty="0" err="1"/>
              <a:t>після</a:t>
            </a:r>
            <a:r>
              <a:rPr lang="ru-RU" dirty="0"/>
              <a:t> </a:t>
            </a:r>
            <a:r>
              <a:rPr lang="ru-RU" dirty="0" err="1"/>
              <a:t>розморожування</a:t>
            </a:r>
            <a:r>
              <a:rPr lang="ru-RU" dirty="0"/>
              <a:t>; </a:t>
            </a:r>
            <a:r>
              <a:rPr lang="ru-RU" dirty="0" err="1"/>
              <a:t>використовуйте</a:t>
            </a:r>
            <a:r>
              <a:rPr lang="ru-RU" dirty="0"/>
              <a:t> </a:t>
            </a:r>
            <a:r>
              <a:rPr lang="ru-RU" dirty="0" err="1"/>
              <a:t>ангіографію</a:t>
            </a:r>
            <a:r>
              <a:rPr lang="ru-RU" dirty="0"/>
              <a:t> для </a:t>
            </a:r>
            <a:r>
              <a:rPr lang="ru-RU" dirty="0" err="1"/>
              <a:t>дотромболітичного</a:t>
            </a:r>
            <a:r>
              <a:rPr lang="ru-RU" dirty="0"/>
              <a:t> </a:t>
            </a:r>
            <a:r>
              <a:rPr lang="ru-RU" dirty="0" err="1"/>
              <a:t>втручання</a:t>
            </a:r>
            <a:r>
              <a:rPr lang="ru-RU" dirty="0"/>
              <a:t> та контролю за </a:t>
            </a:r>
            <a:r>
              <a:rPr lang="ru-RU" dirty="0" err="1"/>
              <a:t>прогресом</a:t>
            </a:r>
            <a:r>
              <a:rPr lang="ru-RU" dirty="0"/>
              <a:t>. Подумайте про </a:t>
            </a:r>
            <a:r>
              <a:rPr lang="ru-RU" dirty="0" err="1"/>
              <a:t>внутрішньовенний</a:t>
            </a:r>
            <a:r>
              <a:rPr lang="ru-RU" dirty="0"/>
              <a:t> </a:t>
            </a:r>
            <a:r>
              <a:rPr lang="ru-RU" dirty="0" err="1"/>
              <a:t>тромболізис</a:t>
            </a:r>
            <a:r>
              <a:rPr lang="ru-RU" dirty="0"/>
              <a:t>, </a:t>
            </a:r>
            <a:r>
              <a:rPr lang="ru-RU" dirty="0" err="1"/>
              <a:t>якщо</a:t>
            </a:r>
            <a:r>
              <a:rPr lang="ru-RU" dirty="0"/>
              <a:t> </a:t>
            </a:r>
            <a:r>
              <a:rPr lang="ru-RU" dirty="0" err="1"/>
              <a:t>ангіографія</a:t>
            </a:r>
            <a:r>
              <a:rPr lang="ru-RU" dirty="0"/>
              <a:t> </a:t>
            </a:r>
            <a:r>
              <a:rPr lang="ru-RU" dirty="0" err="1"/>
              <a:t>відсутня</a:t>
            </a:r>
            <a:r>
              <a:rPr lang="ru-RU" dirty="0"/>
              <a:t>. </a:t>
            </a:r>
          </a:p>
          <a:p>
            <a:r>
              <a:rPr lang="ru-RU" dirty="0"/>
              <a:t>13. </a:t>
            </a:r>
            <a:r>
              <a:rPr lang="ru-RU" dirty="0" err="1"/>
              <a:t>Терапія</a:t>
            </a:r>
            <a:r>
              <a:rPr lang="ru-RU" dirty="0"/>
              <a:t> </a:t>
            </a:r>
            <a:r>
              <a:rPr lang="ru-RU" dirty="0" err="1"/>
              <a:t>ілопростом</a:t>
            </a:r>
            <a:r>
              <a:rPr lang="ru-RU" dirty="0"/>
              <a:t>: </a:t>
            </a:r>
            <a:r>
              <a:rPr lang="ru-RU" dirty="0" err="1"/>
              <a:t>слід</a:t>
            </a:r>
            <a:r>
              <a:rPr lang="ru-RU" dirty="0"/>
              <a:t> </a:t>
            </a:r>
            <a:r>
              <a:rPr lang="ru-RU" dirty="0" err="1"/>
              <a:t>враховувати</a:t>
            </a:r>
            <a:r>
              <a:rPr lang="ru-RU" dirty="0"/>
              <a:t> </a:t>
            </a:r>
            <a:r>
              <a:rPr lang="ru-RU" dirty="0" err="1"/>
              <a:t>глибоке</a:t>
            </a:r>
            <a:r>
              <a:rPr lang="ru-RU" dirty="0"/>
              <a:t> </a:t>
            </a:r>
            <a:r>
              <a:rPr lang="ru-RU" dirty="0" err="1"/>
              <a:t>обмороження</a:t>
            </a:r>
            <a:r>
              <a:rPr lang="ru-RU" dirty="0"/>
              <a:t> до </a:t>
            </a:r>
            <a:r>
              <a:rPr lang="ru-RU" dirty="0" err="1"/>
              <a:t>або</a:t>
            </a:r>
            <a:r>
              <a:rPr lang="ru-RU" dirty="0"/>
              <a:t> </a:t>
            </a:r>
            <a:r>
              <a:rPr lang="ru-RU" dirty="0" err="1"/>
              <a:t>проксимальніше</a:t>
            </a:r>
            <a:r>
              <a:rPr lang="ru-RU" dirty="0"/>
              <a:t> проксимального </a:t>
            </a:r>
            <a:r>
              <a:rPr lang="ru-RU" dirty="0" err="1"/>
              <a:t>міжфалангового</a:t>
            </a:r>
            <a:r>
              <a:rPr lang="ru-RU" dirty="0"/>
              <a:t> </a:t>
            </a:r>
            <a:r>
              <a:rPr lang="ru-RU" dirty="0" err="1"/>
              <a:t>суглоба</a:t>
            </a:r>
            <a:r>
              <a:rPr lang="ru-RU" dirty="0"/>
              <a:t> </a:t>
            </a:r>
            <a:r>
              <a:rPr lang="ru-RU" dirty="0" err="1"/>
              <a:t>протягом</a:t>
            </a:r>
            <a:r>
              <a:rPr lang="ru-RU" dirty="0"/>
              <a:t> 48 годин </a:t>
            </a:r>
            <a:r>
              <a:rPr lang="ru-RU" dirty="0" err="1"/>
              <a:t>після</a:t>
            </a:r>
            <a:r>
              <a:rPr lang="ru-RU" dirty="0"/>
              <a:t> </a:t>
            </a:r>
            <a:r>
              <a:rPr lang="ru-RU" dirty="0" err="1"/>
              <a:t>травми</a:t>
            </a:r>
            <a:r>
              <a:rPr lang="ru-RU" dirty="0"/>
              <a:t>, особливо </a:t>
            </a:r>
            <a:r>
              <a:rPr lang="ru-RU" dirty="0" err="1"/>
              <a:t>якщо</a:t>
            </a:r>
            <a:r>
              <a:rPr lang="ru-RU" dirty="0"/>
              <a:t> </a:t>
            </a:r>
            <a:r>
              <a:rPr lang="ru-RU" dirty="0" err="1"/>
              <a:t>ангіографія</a:t>
            </a:r>
            <a:r>
              <a:rPr lang="ru-RU" dirty="0"/>
              <a:t> недоступна </a:t>
            </a:r>
            <a:r>
              <a:rPr lang="ru-RU" dirty="0" err="1"/>
              <a:t>або</a:t>
            </a:r>
            <a:r>
              <a:rPr lang="ru-RU" dirty="0"/>
              <a:t> </a:t>
            </a:r>
            <a:r>
              <a:rPr lang="ru-RU" dirty="0" err="1"/>
              <a:t>пацієнт</a:t>
            </a:r>
            <a:r>
              <a:rPr lang="ru-RU" dirty="0"/>
              <a:t> </a:t>
            </a:r>
            <a:r>
              <a:rPr lang="ru-RU" dirty="0" err="1"/>
              <a:t>має</a:t>
            </a:r>
            <a:r>
              <a:rPr lang="ru-RU" dirty="0"/>
              <a:t> </a:t>
            </a:r>
            <a:r>
              <a:rPr lang="ru-RU" dirty="0" err="1"/>
              <a:t>протипоказання</a:t>
            </a:r>
            <a:r>
              <a:rPr lang="ru-RU" dirty="0"/>
              <a:t> до </a:t>
            </a:r>
            <a:r>
              <a:rPr lang="ru-RU" dirty="0" err="1"/>
              <a:t>тромболізису</a:t>
            </a:r>
            <a:r>
              <a:rPr lang="ru-RU" dirty="0"/>
              <a:t>. </a:t>
            </a:r>
          </a:p>
          <a:p>
            <a:r>
              <a:rPr lang="ru-RU" dirty="0"/>
              <a:t>14. </a:t>
            </a:r>
            <a:r>
              <a:rPr lang="ru-RU" dirty="0" err="1"/>
              <a:t>Клінічне</a:t>
            </a:r>
            <a:r>
              <a:rPr lang="ru-RU" dirty="0"/>
              <a:t> </a:t>
            </a:r>
            <a:r>
              <a:rPr lang="ru-RU" dirty="0" err="1"/>
              <a:t>обстеження</a:t>
            </a:r>
            <a:r>
              <a:rPr lang="ru-RU" dirty="0"/>
              <a:t> (плюс </a:t>
            </a:r>
            <a:r>
              <a:rPr lang="ru-RU" dirty="0" err="1"/>
              <a:t>ангіографія</a:t>
            </a:r>
            <a:r>
              <a:rPr lang="ru-RU" dirty="0"/>
              <a:t> </a:t>
            </a:r>
            <a:r>
              <a:rPr lang="ru-RU" dirty="0" err="1"/>
              <a:t>або</a:t>
            </a:r>
            <a:r>
              <a:rPr lang="ru-RU" dirty="0"/>
              <a:t> </a:t>
            </a:r>
            <a:r>
              <a:rPr lang="ru-RU" dirty="0" err="1"/>
              <a:t>сканування</a:t>
            </a:r>
            <a:r>
              <a:rPr lang="ru-RU" dirty="0"/>
              <a:t> </a:t>
            </a:r>
            <a:r>
              <a:rPr lang="ru-RU" dirty="0" err="1"/>
              <a:t>кісток</a:t>
            </a:r>
            <a:r>
              <a:rPr lang="ru-RU" dirty="0"/>
              <a:t> з технецієм-99, </a:t>
            </a:r>
            <a:r>
              <a:rPr lang="ru-RU" dirty="0" err="1"/>
              <a:t>якщо</a:t>
            </a:r>
            <a:r>
              <a:rPr lang="ru-RU" dirty="0"/>
              <a:t> </a:t>
            </a:r>
            <a:r>
              <a:rPr lang="ru-RU" dirty="0" err="1"/>
              <a:t>це</a:t>
            </a:r>
            <a:r>
              <a:rPr lang="ru-RU" dirty="0"/>
              <a:t> </a:t>
            </a:r>
            <a:r>
              <a:rPr lang="ru-RU" dirty="0" err="1"/>
              <a:t>необхідно</a:t>
            </a:r>
            <a:r>
              <a:rPr lang="ru-RU" dirty="0"/>
              <a:t>), </a:t>
            </a:r>
            <a:r>
              <a:rPr lang="ru-RU" dirty="0" err="1"/>
              <a:t>щоб</a:t>
            </a:r>
            <a:r>
              <a:rPr lang="ru-RU" dirty="0"/>
              <a:t> </a:t>
            </a:r>
            <a:r>
              <a:rPr lang="ru-RU" dirty="0" err="1"/>
              <a:t>допомогти</a:t>
            </a:r>
            <a:r>
              <a:rPr lang="ru-RU" dirty="0"/>
              <a:t> </a:t>
            </a:r>
            <a:r>
              <a:rPr lang="ru-RU" dirty="0" err="1"/>
              <a:t>визначити</a:t>
            </a:r>
            <a:r>
              <a:rPr lang="ru-RU" dirty="0"/>
              <a:t> </a:t>
            </a:r>
            <a:r>
              <a:rPr lang="ru-RU" dirty="0" err="1"/>
              <a:t>хірургічні</a:t>
            </a:r>
            <a:r>
              <a:rPr lang="ru-RU" dirty="0"/>
              <a:t> поля. </a:t>
            </a:r>
            <a:r>
              <a:rPr lang="ru-RU" dirty="0" err="1"/>
              <a:t>Огляд</a:t>
            </a:r>
            <a:r>
              <a:rPr lang="ru-RU" dirty="0"/>
              <a:t> </a:t>
            </a:r>
            <a:r>
              <a:rPr lang="ru-RU" dirty="0" err="1"/>
              <a:t>досвідченим</a:t>
            </a:r>
            <a:r>
              <a:rPr lang="ru-RU" dirty="0"/>
              <a:t> </a:t>
            </a:r>
            <a:r>
              <a:rPr lang="ru-RU" dirty="0" err="1"/>
              <a:t>хірургом</a:t>
            </a:r>
            <a:r>
              <a:rPr lang="ru-RU" dirty="0"/>
              <a:t> </a:t>
            </a:r>
            <a:r>
              <a:rPr lang="ru-RU" dirty="0" err="1"/>
              <a:t>щодо</a:t>
            </a:r>
            <a:r>
              <a:rPr lang="ru-RU" dirty="0"/>
              <a:t> </a:t>
            </a:r>
            <a:r>
              <a:rPr lang="ru-RU" dirty="0" err="1"/>
              <a:t>можливого</a:t>
            </a:r>
            <a:r>
              <a:rPr lang="ru-RU" dirty="0"/>
              <a:t> </a:t>
            </a:r>
            <a:r>
              <a:rPr lang="ru-RU" dirty="0" err="1"/>
              <a:t>втручання</a:t>
            </a:r>
            <a:r>
              <a:rPr lang="ru-RU" dirty="0"/>
              <a:t>. </a:t>
            </a:r>
          </a:p>
          <a:p>
            <a:pPr marL="0" indent="0">
              <a:buNone/>
            </a:pPr>
            <a:endParaRPr lang="ru-RU" dirty="0"/>
          </a:p>
        </p:txBody>
      </p:sp>
    </p:spTree>
    <p:extLst>
      <p:ext uri="{BB962C8B-B14F-4D97-AF65-F5344CB8AC3E}">
        <p14:creationId xmlns:p14="http://schemas.microsoft.com/office/powerpoint/2010/main" val="1639414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0248" y="214290"/>
            <a:ext cx="5955032" cy="6357982"/>
          </a:xfrm>
        </p:spPr>
        <p:txBody>
          <a:bodyPr/>
          <a:lstStyle/>
          <a:p>
            <a:pPr algn="l"/>
            <a:r>
              <a:rPr lang="uk-UA" sz="2400" dirty="0"/>
              <a:t>Під електротравми мається на увазі травматичне ураження цілісності, функцій тканин і органів, що з'являється під дією промислового, побутового або природного електричного струму. Різні види електротравм надають різну дію на організм, результатом чого можуть стати опіки, порушення фізико-хімічного складу крові, розриви тканин, переломи, вивихи, порушення внутрішніх біоелектричних процесів</a:t>
            </a:r>
            <a:r>
              <a:rPr lang="uk-UA" sz="1800" dirty="0"/>
              <a:t>.</a:t>
            </a:r>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073" y="561320"/>
            <a:ext cx="3610509" cy="5256882"/>
          </a:xfrm>
          <a:prstGeom prst="rect">
            <a:avLst/>
          </a:prstGeom>
          <a:ln>
            <a:noFill/>
          </a:ln>
          <a:effectLst>
            <a:outerShdw blurRad="292100" dist="139700" dir="2700000" algn="tl" rotWithShape="0">
              <a:srgbClr val="333333">
                <a:alpha val="65000"/>
              </a:srgbClr>
            </a:outerShdw>
          </a:effectLst>
        </p:spPr>
      </p:pic>
      <p:sp>
        <p:nvSpPr>
          <p:cNvPr id="3" name="Title 1">
            <a:extLst>
              <a:ext uri="{FF2B5EF4-FFF2-40B4-BE49-F238E27FC236}">
                <a16:creationId xmlns:a16="http://schemas.microsoft.com/office/drawing/2014/main" id="{6F7E0B81-E676-093E-461E-FB7BCD782B3E}"/>
              </a:ext>
            </a:extLst>
          </p:cNvPr>
          <p:cNvSpPr txBox="1">
            <a:spLocks/>
          </p:cNvSpPr>
          <p:nvPr/>
        </p:nvSpPr>
        <p:spPr>
          <a:xfrm>
            <a:off x="6298400" y="-474555"/>
            <a:ext cx="3498979" cy="2456442"/>
          </a:xfrm>
          <a:prstGeom prst="rect">
            <a:avLst/>
          </a:prstGeom>
        </p:spPr>
        <p:txBody>
          <a:bodyPr vert="horz" lIns="228600" tIns="228600" rIns="228600" bIns="228600" rtlCol="0" anchor="ctr">
            <a:normAutofit/>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r>
              <a:rPr lang="uk-UA" b="1" dirty="0">
                <a:solidFill>
                  <a:srgbClr val="FF0000"/>
                </a:solidFill>
              </a:rPr>
              <a:t>Електротравма</a:t>
            </a:r>
          </a:p>
        </p:txBody>
      </p:sp>
    </p:spTree>
    <p:extLst>
      <p:ext uri="{BB962C8B-B14F-4D97-AF65-F5344CB8AC3E}">
        <p14:creationId xmlns:p14="http://schemas.microsoft.com/office/powerpoint/2010/main" val="2498971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1809720" y="357166"/>
            <a:ext cx="8501122" cy="3786214"/>
          </a:xfrm>
        </p:spPr>
        <p:txBody>
          <a:bodyPr>
            <a:normAutofit lnSpcReduction="10000"/>
          </a:bodyPr>
          <a:lstStyle/>
          <a:p>
            <a:r>
              <a:rPr lang="ru-RU" sz="2400" dirty="0"/>
              <a:t>На </a:t>
            </a:r>
            <a:r>
              <a:rPr lang="ru-RU" sz="2400" dirty="0" err="1"/>
              <a:t>електричні</a:t>
            </a:r>
            <a:r>
              <a:rPr lang="ru-RU" sz="2400" dirty="0"/>
              <a:t> </a:t>
            </a:r>
            <a:r>
              <a:rPr lang="ru-RU" sz="2400" dirty="0" err="1"/>
              <a:t>травми</a:t>
            </a:r>
            <a:r>
              <a:rPr lang="ru-RU" sz="2400" dirty="0"/>
              <a:t> </a:t>
            </a:r>
            <a:r>
              <a:rPr lang="ru-RU" sz="2400" dirty="0" err="1"/>
              <a:t>припадає</a:t>
            </a:r>
            <a:r>
              <a:rPr lang="ru-RU" sz="2400" dirty="0"/>
              <a:t> </a:t>
            </a:r>
            <a:r>
              <a:rPr lang="ru-RU" sz="2400" dirty="0" err="1"/>
              <a:t>лише</a:t>
            </a:r>
            <a:r>
              <a:rPr lang="ru-RU" sz="2400" dirty="0"/>
              <a:t> 2-2,5% </a:t>
            </a:r>
            <a:r>
              <a:rPr lang="ru-RU" sz="2400" dirty="0" err="1"/>
              <a:t>всіх</a:t>
            </a:r>
            <a:r>
              <a:rPr lang="ru-RU" sz="2400" dirty="0"/>
              <a:t> травм </a:t>
            </a:r>
            <a:r>
              <a:rPr lang="ru-RU" sz="2400" dirty="0" err="1"/>
              <a:t>і</a:t>
            </a:r>
            <a:r>
              <a:rPr lang="ru-RU" sz="2400" dirty="0"/>
              <a:t> в </a:t>
            </a:r>
            <a:r>
              <a:rPr lang="ru-RU" sz="2400" dirty="0" err="1"/>
              <a:t>більшості</a:t>
            </a:r>
            <a:r>
              <a:rPr lang="ru-RU" sz="2400" dirty="0"/>
              <a:t> </a:t>
            </a:r>
            <a:r>
              <a:rPr lang="ru-RU" sz="2400" dirty="0" err="1"/>
              <a:t>своїй</a:t>
            </a:r>
            <a:r>
              <a:rPr lang="ru-RU" sz="2400" dirty="0"/>
              <a:t> </a:t>
            </a:r>
            <a:r>
              <a:rPr lang="ru-RU" sz="2400" dirty="0" err="1"/>
              <a:t>їх</a:t>
            </a:r>
            <a:r>
              <a:rPr lang="ru-RU" sz="2400" dirty="0"/>
              <a:t> </a:t>
            </a:r>
            <a:r>
              <a:rPr lang="ru-RU" sz="2400" dirty="0" err="1"/>
              <a:t>отримують</a:t>
            </a:r>
            <a:r>
              <a:rPr lang="ru-RU" sz="2400" dirty="0"/>
              <a:t> люди, чия </a:t>
            </a:r>
            <a:r>
              <a:rPr lang="ru-RU" sz="2400" dirty="0" err="1"/>
              <a:t>професія</a:t>
            </a:r>
            <a:r>
              <a:rPr lang="ru-RU" sz="2400" dirty="0"/>
              <a:t> </a:t>
            </a:r>
            <a:r>
              <a:rPr lang="ru-RU" sz="2400" dirty="0" err="1"/>
              <a:t>безпосередньо</a:t>
            </a:r>
            <a:r>
              <a:rPr lang="ru-RU" sz="2400" dirty="0"/>
              <a:t> </a:t>
            </a:r>
            <a:r>
              <a:rPr lang="ru-RU" sz="2400" dirty="0" err="1"/>
              <a:t>пов'язана</a:t>
            </a:r>
            <a:r>
              <a:rPr lang="ru-RU" sz="2400" dirty="0"/>
              <a:t> </a:t>
            </a:r>
            <a:r>
              <a:rPr lang="ru-RU" sz="2400" dirty="0" err="1"/>
              <a:t>з</a:t>
            </a:r>
            <a:r>
              <a:rPr lang="ru-RU" sz="2400" dirty="0"/>
              <a:t> </a:t>
            </a:r>
            <a:r>
              <a:rPr lang="ru-RU" sz="2400" dirty="0" err="1"/>
              <a:t>електрикою</a:t>
            </a:r>
            <a:r>
              <a:rPr lang="ru-RU" sz="2400" dirty="0"/>
              <a:t>, </a:t>
            </a:r>
            <a:r>
              <a:rPr lang="ru-RU" sz="2400" dirty="0" err="1"/>
              <a:t>тобто</a:t>
            </a:r>
            <a:r>
              <a:rPr lang="ru-RU" sz="2400" dirty="0"/>
              <a:t> </a:t>
            </a:r>
            <a:r>
              <a:rPr lang="ru-RU" sz="2400" dirty="0" err="1"/>
              <a:t>електрики</a:t>
            </a:r>
            <a:r>
              <a:rPr lang="ru-RU" sz="2400" dirty="0"/>
              <a:t>, </a:t>
            </a:r>
            <a:r>
              <a:rPr lang="ru-RU" sz="2400" dirty="0" err="1"/>
              <a:t>монтери</a:t>
            </a:r>
            <a:r>
              <a:rPr lang="ru-RU" sz="2400" dirty="0"/>
              <a:t> </a:t>
            </a:r>
            <a:r>
              <a:rPr lang="ru-RU" sz="2400" dirty="0" err="1"/>
              <a:t>високовольтних</a:t>
            </a:r>
            <a:r>
              <a:rPr lang="ru-RU" sz="2400" dirty="0"/>
              <a:t> </a:t>
            </a:r>
            <a:r>
              <a:rPr lang="ru-RU" sz="2400" dirty="0" err="1"/>
              <a:t>конструкцій</a:t>
            </a:r>
            <a:r>
              <a:rPr lang="ru-RU" sz="2400" dirty="0"/>
              <a:t>, </a:t>
            </a:r>
            <a:r>
              <a:rPr lang="ru-RU" sz="2400" dirty="0" err="1"/>
              <a:t>будівельники</a:t>
            </a:r>
            <a:r>
              <a:rPr lang="ru-RU" sz="2400" dirty="0"/>
              <a:t>.</a:t>
            </a:r>
            <a:br>
              <a:rPr lang="ru-RU" sz="2400" dirty="0"/>
            </a:br>
            <a:r>
              <a:rPr lang="ru-RU" sz="2400" dirty="0" err="1"/>
              <a:t>Виникнути</a:t>
            </a:r>
            <a:r>
              <a:rPr lang="ru-RU" sz="2400" dirty="0"/>
              <a:t> </a:t>
            </a:r>
            <a:r>
              <a:rPr lang="ru-RU" sz="2400" dirty="0" err="1"/>
              <a:t>електротравми</a:t>
            </a:r>
            <a:r>
              <a:rPr lang="ru-RU" sz="2400" dirty="0"/>
              <a:t> </a:t>
            </a:r>
            <a:r>
              <a:rPr lang="ru-RU" sz="2400" dirty="0" err="1"/>
              <a:t>можуть</a:t>
            </a:r>
            <a:r>
              <a:rPr lang="ru-RU" sz="2400" dirty="0"/>
              <a:t> при </a:t>
            </a:r>
            <a:r>
              <a:rPr lang="ru-RU" sz="2400" dirty="0" err="1"/>
              <a:t>наявності</a:t>
            </a:r>
            <a:r>
              <a:rPr lang="ru-RU" sz="2400" dirty="0"/>
              <a:t> </a:t>
            </a:r>
            <a:r>
              <a:rPr lang="ru-RU" sz="2400" dirty="0" err="1"/>
              <a:t>небезпечного</a:t>
            </a:r>
            <a:r>
              <a:rPr lang="ru-RU" sz="2400" dirty="0"/>
              <a:t> для </a:t>
            </a:r>
            <a:r>
              <a:rPr lang="ru-RU" sz="2400" dirty="0" err="1"/>
              <a:t>людини</a:t>
            </a:r>
            <a:r>
              <a:rPr lang="ru-RU" sz="2400" dirty="0"/>
              <a:t> </a:t>
            </a:r>
            <a:r>
              <a:rPr lang="ru-RU" sz="2400" dirty="0" err="1"/>
              <a:t>електричної</a:t>
            </a:r>
            <a:r>
              <a:rPr lang="ru-RU" sz="2400" dirty="0"/>
              <a:t> </a:t>
            </a:r>
            <a:r>
              <a:rPr lang="ru-RU" sz="2400" dirty="0" err="1"/>
              <a:t>напруги</a:t>
            </a:r>
            <a:r>
              <a:rPr lang="ru-RU" sz="2400" dirty="0"/>
              <a:t> </a:t>
            </a:r>
            <a:r>
              <a:rPr lang="ru-RU" sz="2400" dirty="0" err="1"/>
              <a:t>або</a:t>
            </a:r>
            <a:r>
              <a:rPr lang="ru-RU" sz="2400" dirty="0"/>
              <a:t> струму, </a:t>
            </a:r>
            <a:r>
              <a:rPr lang="ru-RU" sz="2400" dirty="0" err="1"/>
              <a:t>внаслідок</a:t>
            </a:r>
            <a:r>
              <a:rPr lang="ru-RU" sz="2400" dirty="0"/>
              <a:t> </a:t>
            </a:r>
            <a:r>
              <a:rPr lang="ru-RU" sz="2400" dirty="0" err="1"/>
              <a:t>особливостей</a:t>
            </a:r>
            <a:r>
              <a:rPr lang="ru-RU" sz="2400" dirty="0"/>
              <a:t> </a:t>
            </a:r>
            <a:r>
              <a:rPr lang="ru-RU" sz="2400" dirty="0" err="1"/>
              <a:t>організму</a:t>
            </a:r>
            <a:r>
              <a:rPr lang="ru-RU" sz="2400" dirty="0"/>
              <a:t> </a:t>
            </a:r>
            <a:r>
              <a:rPr lang="ru-RU" sz="2400" dirty="0" err="1"/>
              <a:t>і</a:t>
            </a:r>
            <a:r>
              <a:rPr lang="ru-RU" sz="2400" dirty="0"/>
              <a:t> стану </a:t>
            </a:r>
            <a:r>
              <a:rPr lang="ru-RU" sz="2400" dirty="0" err="1"/>
              <a:t>здоров'я</a:t>
            </a:r>
            <a:r>
              <a:rPr lang="ru-RU" sz="2400" dirty="0"/>
              <a:t> </a:t>
            </a:r>
            <a:r>
              <a:rPr lang="ru-RU" sz="2400" dirty="0" err="1"/>
              <a:t>людини</a:t>
            </a:r>
            <a:r>
              <a:rPr lang="ru-RU" sz="2400" dirty="0"/>
              <a:t>, умов </a:t>
            </a:r>
            <a:r>
              <a:rPr lang="ru-RU" sz="2400" dirty="0" err="1"/>
              <a:t>навколишньої</a:t>
            </a:r>
            <a:r>
              <a:rPr lang="ru-RU" sz="2400" dirty="0"/>
              <a:t> </a:t>
            </a:r>
            <a:r>
              <a:rPr lang="ru-RU" sz="2400" dirty="0" err="1"/>
              <a:t>природи</a:t>
            </a:r>
            <a:r>
              <a:rPr lang="ru-RU" sz="2400" dirty="0"/>
              <a:t>.</a:t>
            </a:r>
            <a:br>
              <a:rPr lang="ru-RU" sz="2400" dirty="0"/>
            </a:b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538" y="4286257"/>
            <a:ext cx="2880320" cy="2096595"/>
          </a:xfrm>
          <a:prstGeom prst="rect">
            <a:avLst/>
          </a:prstGeom>
        </p:spPr>
      </p:pic>
      <p:pic>
        <p:nvPicPr>
          <p:cNvPr id="5" name="Объект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8877" y="4357694"/>
            <a:ext cx="3060341" cy="2016224"/>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89072"/>
            <a:ext cx="11521440" cy="5911762"/>
          </a:xfrm>
        </p:spPr>
        <p:txBody>
          <a:bodyPr/>
          <a:lstStyle/>
          <a:p>
            <a:pPr algn="l" fontAlgn="base"/>
            <a:r>
              <a:rPr lang="ru-RU" sz="2400" dirty="0" err="1"/>
              <a:t>Отримати</a:t>
            </a:r>
            <a:r>
              <a:rPr lang="ru-RU" sz="2400" dirty="0"/>
              <a:t> травму </a:t>
            </a:r>
            <a:r>
              <a:rPr lang="ru-RU" sz="2400" dirty="0" err="1"/>
              <a:t>від</a:t>
            </a:r>
            <a:r>
              <a:rPr lang="ru-RU" sz="2400" dirty="0"/>
              <a:t> </a:t>
            </a:r>
            <a:r>
              <a:rPr lang="ru-RU" sz="2400" dirty="0" err="1"/>
              <a:t>електричного</a:t>
            </a:r>
            <a:r>
              <a:rPr lang="ru-RU" sz="2400" dirty="0"/>
              <a:t> струму </a:t>
            </a:r>
            <a:r>
              <a:rPr lang="ru-RU" sz="2400" dirty="0" err="1"/>
              <a:t>можна</a:t>
            </a:r>
            <a:r>
              <a:rPr lang="ru-RU" sz="2400" dirty="0"/>
              <a:t> при </a:t>
            </a:r>
            <a:r>
              <a:rPr lang="ru-RU" sz="2400" dirty="0" err="1"/>
              <a:t>взаємодії</a:t>
            </a:r>
            <a:r>
              <a:rPr lang="ru-RU" sz="2400" dirty="0"/>
              <a:t> з </a:t>
            </a:r>
            <a:r>
              <a:rPr lang="ru-RU" sz="2400" dirty="0" err="1"/>
              <a:t>джерелом</a:t>
            </a:r>
            <a:r>
              <a:rPr lang="ru-RU" sz="2400" dirty="0"/>
              <a:t> в </a:t>
            </a:r>
            <a:r>
              <a:rPr lang="ru-RU" sz="2400" dirty="0" err="1"/>
              <a:t>побуті</a:t>
            </a:r>
            <a:r>
              <a:rPr lang="ru-RU" sz="2400" dirty="0"/>
              <a:t>, на </a:t>
            </a:r>
            <a:r>
              <a:rPr lang="ru-RU" sz="2400" dirty="0" err="1"/>
              <a:t>виробництві</a:t>
            </a:r>
            <a:r>
              <a:rPr lang="ru-RU" sz="2400" dirty="0"/>
              <a:t> </a:t>
            </a:r>
            <a:r>
              <a:rPr lang="ru-RU" sz="2400" dirty="0" err="1"/>
              <a:t>або</a:t>
            </a:r>
            <a:r>
              <a:rPr lang="ru-RU" sz="2400" dirty="0"/>
              <a:t> при </a:t>
            </a:r>
            <a:r>
              <a:rPr lang="ru-RU" sz="2400" dirty="0" err="1"/>
              <a:t>ударі</a:t>
            </a:r>
            <a:r>
              <a:rPr lang="ru-RU" sz="2400" dirty="0"/>
              <a:t> </a:t>
            </a:r>
            <a:r>
              <a:rPr lang="ru-RU" sz="2400" dirty="0" err="1"/>
              <a:t>блискавки</a:t>
            </a:r>
            <a:r>
              <a:rPr lang="ru-RU" sz="2400" dirty="0"/>
              <a:t>. </a:t>
            </a:r>
            <a:r>
              <a:rPr lang="ru-RU" sz="2400" dirty="0" err="1"/>
              <a:t>Прямий</a:t>
            </a:r>
            <a:r>
              <a:rPr lang="ru-RU" sz="2400" dirty="0"/>
              <a:t> удар </a:t>
            </a:r>
            <a:r>
              <a:rPr lang="ru-RU" sz="2400" dirty="0" err="1"/>
              <a:t>блискавки</a:t>
            </a:r>
            <a:r>
              <a:rPr lang="ru-RU" sz="2400" dirty="0"/>
              <a:t> - </a:t>
            </a:r>
            <a:r>
              <a:rPr lang="ru-RU" sz="2400" dirty="0" err="1"/>
              <a:t>це</a:t>
            </a:r>
            <a:r>
              <a:rPr lang="ru-RU" sz="2400" dirty="0"/>
              <a:t> </a:t>
            </a:r>
            <a:r>
              <a:rPr lang="ru-RU" sz="2400" dirty="0" err="1"/>
              <a:t>стихійний</a:t>
            </a:r>
            <a:r>
              <a:rPr lang="ru-RU" sz="2400" dirty="0"/>
              <a:t>, форс-</a:t>
            </a:r>
            <a:r>
              <a:rPr lang="ru-RU" sz="2400" dirty="0" err="1"/>
              <a:t>мажорний</a:t>
            </a:r>
            <a:r>
              <a:rPr lang="ru-RU" sz="2400" dirty="0"/>
              <a:t> </a:t>
            </a:r>
            <a:r>
              <a:rPr lang="ru-RU" sz="2400" dirty="0" err="1"/>
              <a:t>чинник</a:t>
            </a:r>
            <a:r>
              <a:rPr lang="ru-RU" sz="2400" dirty="0"/>
              <a:t>, </a:t>
            </a:r>
            <a:r>
              <a:rPr lang="ru-RU" sz="2400" dirty="0" err="1"/>
              <a:t>від</a:t>
            </a:r>
            <a:r>
              <a:rPr lang="ru-RU" sz="2400" dirty="0"/>
              <a:t> </a:t>
            </a:r>
            <a:r>
              <a:rPr lang="ru-RU" sz="2400" dirty="0" err="1"/>
              <a:t>якого</a:t>
            </a:r>
            <a:r>
              <a:rPr lang="ru-RU" sz="2400" dirty="0"/>
              <a:t> </a:t>
            </a:r>
            <a:r>
              <a:rPr lang="ru-RU" sz="2400" dirty="0" err="1"/>
              <a:t>людина</a:t>
            </a:r>
            <a:r>
              <a:rPr lang="ru-RU" sz="2400" dirty="0"/>
              <a:t> </a:t>
            </a:r>
            <a:r>
              <a:rPr lang="ru-RU" sz="2400" dirty="0" err="1"/>
              <a:t>застрахуватися</a:t>
            </a:r>
            <a:r>
              <a:rPr lang="ru-RU" sz="2400" dirty="0"/>
              <a:t> не в </a:t>
            </a:r>
            <a:r>
              <a:rPr lang="ru-RU" sz="2400" dirty="0" err="1"/>
              <a:t>змозі</a:t>
            </a:r>
            <a:r>
              <a:rPr lang="ru-RU" sz="2400" dirty="0"/>
              <a:t>. В </a:t>
            </a:r>
            <a:r>
              <a:rPr lang="ru-RU" sz="2400" dirty="0" err="1"/>
              <a:t>інших</a:t>
            </a:r>
            <a:r>
              <a:rPr lang="ru-RU" sz="2400" dirty="0"/>
              <a:t> </a:t>
            </a:r>
            <a:r>
              <a:rPr lang="ru-RU" sz="2400" dirty="0" err="1"/>
              <a:t>випадках</a:t>
            </a:r>
            <a:r>
              <a:rPr lang="ru-RU" sz="2400" dirty="0"/>
              <a:t> причини бути </a:t>
            </a:r>
            <a:r>
              <a:rPr lang="ru-RU" sz="2400" dirty="0" err="1"/>
              <a:t>наступними</a:t>
            </a:r>
            <a:r>
              <a:rPr lang="ru-RU" sz="2400" dirty="0"/>
              <a:t>.</a:t>
            </a:r>
            <a:br>
              <a:rPr lang="ru-RU" sz="2400" dirty="0"/>
            </a:br>
            <a:r>
              <a:rPr lang="ru-RU" sz="2400" dirty="0"/>
              <a:t>- </a:t>
            </a:r>
            <a:r>
              <a:rPr lang="ru-RU" sz="2400" dirty="0" err="1"/>
              <a:t>Психофізіологічного</a:t>
            </a:r>
            <a:r>
              <a:rPr lang="ru-RU" sz="2400" dirty="0"/>
              <a:t> характеру. </a:t>
            </a:r>
            <a:r>
              <a:rPr lang="ru-RU" sz="2400" dirty="0" err="1"/>
              <a:t>Тобто</a:t>
            </a:r>
            <a:r>
              <a:rPr lang="ru-RU" sz="2400" dirty="0"/>
              <a:t> травма </a:t>
            </a:r>
            <a:r>
              <a:rPr lang="ru-RU" sz="2400" dirty="0" err="1"/>
              <a:t>може</a:t>
            </a:r>
            <a:r>
              <a:rPr lang="ru-RU" sz="2400" dirty="0"/>
              <a:t> бути </a:t>
            </a:r>
            <a:r>
              <a:rPr lang="ru-RU" sz="2400" dirty="0" err="1"/>
              <a:t>наслідком</a:t>
            </a:r>
            <a:r>
              <a:rPr lang="ru-RU" sz="2400" dirty="0"/>
              <a:t> </a:t>
            </a:r>
            <a:r>
              <a:rPr lang="ru-RU" sz="2400" dirty="0" err="1"/>
              <a:t>ослабленого</a:t>
            </a:r>
            <a:r>
              <a:rPr lang="ru-RU" sz="2400" dirty="0"/>
              <a:t> </a:t>
            </a:r>
            <a:r>
              <a:rPr lang="ru-RU" sz="2400" dirty="0" err="1"/>
              <a:t>уваги</a:t>
            </a:r>
            <a:r>
              <a:rPr lang="ru-RU" sz="2400" dirty="0"/>
              <a:t>, </a:t>
            </a:r>
            <a:r>
              <a:rPr lang="ru-RU" sz="2400" dirty="0" err="1"/>
              <a:t>стресовій</a:t>
            </a:r>
            <a:r>
              <a:rPr lang="ru-RU" sz="2400" dirty="0"/>
              <a:t> </a:t>
            </a:r>
            <a:r>
              <a:rPr lang="ru-RU" sz="2400" dirty="0" err="1"/>
              <a:t>ситуації</a:t>
            </a:r>
            <a:r>
              <a:rPr lang="ru-RU" sz="2400" dirty="0"/>
              <a:t>, </a:t>
            </a:r>
            <a:r>
              <a:rPr lang="ru-RU" sz="2400" dirty="0" err="1"/>
              <a:t>надмірної</a:t>
            </a:r>
            <a:r>
              <a:rPr lang="ru-RU" sz="2400" dirty="0"/>
              <a:t> </a:t>
            </a:r>
            <a:r>
              <a:rPr lang="ru-RU" sz="2400" dirty="0" err="1"/>
              <a:t>втоми</a:t>
            </a:r>
            <a:r>
              <a:rPr lang="ru-RU" sz="2400" dirty="0"/>
              <a:t>, стану </a:t>
            </a:r>
            <a:r>
              <a:rPr lang="ru-RU" sz="2400" dirty="0" err="1"/>
              <a:t>здоров'я</a:t>
            </a:r>
            <a:r>
              <a:rPr lang="ru-RU" sz="2400" dirty="0"/>
              <a:t>, </a:t>
            </a:r>
            <a:r>
              <a:rPr lang="ru-RU" sz="2400" dirty="0" err="1"/>
              <a:t>знаходження</a:t>
            </a:r>
            <a:r>
              <a:rPr lang="ru-RU" sz="2400" dirty="0"/>
              <a:t> </a:t>
            </a:r>
            <a:r>
              <a:rPr lang="ru-RU" sz="2400" dirty="0" err="1"/>
              <a:t>людини</a:t>
            </a:r>
            <a:r>
              <a:rPr lang="ru-RU" sz="2400" dirty="0"/>
              <a:t> </a:t>
            </a:r>
            <a:r>
              <a:rPr lang="ru-RU" sz="2400" dirty="0" err="1"/>
              <a:t>під</a:t>
            </a:r>
            <a:r>
              <a:rPr lang="ru-RU" sz="2400" dirty="0"/>
              <a:t> </a:t>
            </a:r>
            <a:r>
              <a:rPr lang="ru-RU" sz="2400" dirty="0" err="1"/>
              <a:t>дією</a:t>
            </a:r>
            <a:r>
              <a:rPr lang="ru-RU" sz="2400" dirty="0"/>
              <a:t> </a:t>
            </a:r>
            <a:r>
              <a:rPr lang="ru-RU" sz="2400" dirty="0" err="1"/>
              <a:t>лікарських</a:t>
            </a:r>
            <a:r>
              <a:rPr lang="ru-RU" sz="2400" dirty="0"/>
              <a:t> </a:t>
            </a:r>
            <a:r>
              <a:rPr lang="ru-RU" sz="2400" dirty="0" err="1"/>
              <a:t>засобів</a:t>
            </a:r>
            <a:r>
              <a:rPr lang="ru-RU" sz="2400" dirty="0"/>
              <a:t>, </a:t>
            </a:r>
            <a:r>
              <a:rPr lang="ru-RU" sz="2400" dirty="0" err="1"/>
              <a:t>алкогольних</a:t>
            </a:r>
            <a:r>
              <a:rPr lang="ru-RU" sz="2400" dirty="0"/>
              <a:t> </a:t>
            </a:r>
            <a:r>
              <a:rPr lang="ru-RU" sz="2400" dirty="0" err="1"/>
              <a:t>напоїв</a:t>
            </a:r>
            <a:r>
              <a:rPr lang="ru-RU" sz="2400" dirty="0"/>
              <a:t>.</a:t>
            </a:r>
            <a:br>
              <a:rPr lang="ru-RU" sz="2400" dirty="0"/>
            </a:br>
            <a:r>
              <a:rPr lang="ru-RU" sz="2400" dirty="0"/>
              <a:t>- </a:t>
            </a:r>
            <a:r>
              <a:rPr lang="ru-RU" sz="2400" dirty="0" err="1"/>
              <a:t>Технічного</a:t>
            </a:r>
            <a:r>
              <a:rPr lang="ru-RU" sz="2400" dirty="0"/>
              <a:t> характеру. До таких причин </a:t>
            </a:r>
            <a:r>
              <a:rPr lang="ru-RU" sz="2400" dirty="0" err="1"/>
              <a:t>можна</a:t>
            </a:r>
            <a:r>
              <a:rPr lang="ru-RU" sz="2400" dirty="0"/>
              <a:t> </a:t>
            </a:r>
            <a:r>
              <a:rPr lang="ru-RU" sz="2400" dirty="0" err="1"/>
              <a:t>віднести</a:t>
            </a:r>
            <a:r>
              <a:rPr lang="ru-RU" sz="2400" dirty="0"/>
              <a:t> </a:t>
            </a:r>
            <a:r>
              <a:rPr lang="ru-RU" sz="2400" dirty="0" err="1"/>
              <a:t>несправність</a:t>
            </a:r>
            <a:r>
              <a:rPr lang="ru-RU" sz="2400" dirty="0"/>
              <a:t> </a:t>
            </a:r>
            <a:r>
              <a:rPr lang="ru-RU" sz="2400" dirty="0" err="1"/>
              <a:t>електричного</a:t>
            </a:r>
            <a:r>
              <a:rPr lang="ru-RU" sz="2400" dirty="0"/>
              <a:t> </a:t>
            </a:r>
            <a:r>
              <a:rPr lang="ru-RU" sz="2400" dirty="0" err="1"/>
              <a:t>обладнання</a:t>
            </a:r>
            <a:r>
              <a:rPr lang="ru-RU" sz="2400" dirty="0"/>
              <a:t>, в </a:t>
            </a:r>
            <a:r>
              <a:rPr lang="ru-RU" sz="2400" dirty="0" err="1"/>
              <a:t>результаті</a:t>
            </a:r>
            <a:r>
              <a:rPr lang="ru-RU" sz="2400" dirty="0"/>
              <a:t> </a:t>
            </a:r>
            <a:r>
              <a:rPr lang="ru-RU" sz="2400" dirty="0" err="1"/>
              <a:t>чого</a:t>
            </a:r>
            <a:r>
              <a:rPr lang="ru-RU" sz="2400" dirty="0"/>
              <a:t> </a:t>
            </a:r>
            <a:r>
              <a:rPr lang="ru-RU" sz="2400" dirty="0" err="1"/>
              <a:t>може</a:t>
            </a:r>
            <a:r>
              <a:rPr lang="ru-RU" sz="2400" dirty="0"/>
              <a:t> </a:t>
            </a:r>
            <a:r>
              <a:rPr lang="ru-RU" sz="2400" dirty="0" err="1"/>
              <a:t>виникнути</a:t>
            </a:r>
            <a:r>
              <a:rPr lang="ru-RU" sz="2400" dirty="0"/>
              <a:t> </a:t>
            </a:r>
            <a:r>
              <a:rPr lang="ru-RU" sz="2400" dirty="0" err="1"/>
              <a:t>напруга</a:t>
            </a:r>
            <a:r>
              <a:rPr lang="ru-RU" sz="2400" dirty="0"/>
              <a:t> в </a:t>
            </a:r>
            <a:r>
              <a:rPr lang="ru-RU" sz="2400" dirty="0" err="1"/>
              <a:t>металевих</a:t>
            </a:r>
            <a:r>
              <a:rPr lang="ru-RU" sz="2400" dirty="0"/>
              <a:t> </a:t>
            </a:r>
            <a:r>
              <a:rPr lang="ru-RU" sz="2400" dirty="0" err="1"/>
              <a:t>частинах</a:t>
            </a:r>
            <a:r>
              <a:rPr lang="ru-RU" sz="2400" dirty="0"/>
              <a:t> устройства- </a:t>
            </a:r>
            <a:r>
              <a:rPr lang="ru-RU" sz="2400" dirty="0" err="1"/>
              <a:t>використання</a:t>
            </a:r>
            <a:r>
              <a:rPr lang="ru-RU" sz="2400" dirty="0"/>
              <a:t> </a:t>
            </a:r>
            <a:r>
              <a:rPr lang="ru-RU" sz="2400" dirty="0" err="1"/>
              <a:t>електричних</a:t>
            </a:r>
            <a:r>
              <a:rPr lang="ru-RU" sz="2400" dirty="0"/>
              <a:t> </a:t>
            </a:r>
            <a:r>
              <a:rPr lang="ru-RU" sz="2400" dirty="0" err="1"/>
              <a:t>приладів</a:t>
            </a:r>
            <a:r>
              <a:rPr lang="ru-RU" sz="2400" dirty="0"/>
              <a:t> не за </a:t>
            </a:r>
            <a:r>
              <a:rPr lang="ru-RU" sz="2400" dirty="0" err="1"/>
              <a:t>їх</a:t>
            </a:r>
            <a:r>
              <a:rPr lang="ru-RU" sz="2400" dirty="0"/>
              <a:t> прямим </a:t>
            </a:r>
            <a:r>
              <a:rPr lang="ru-RU" sz="2400" dirty="0" err="1"/>
              <a:t>призначенням-перебої</a:t>
            </a:r>
            <a:r>
              <a:rPr lang="ru-RU" sz="2400" dirty="0"/>
              <a:t> в </a:t>
            </a:r>
            <a:r>
              <a:rPr lang="ru-RU" sz="2400" dirty="0" err="1"/>
              <a:t>подачі</a:t>
            </a:r>
            <a:r>
              <a:rPr lang="ru-RU" sz="2400" dirty="0"/>
              <a:t> </a:t>
            </a:r>
            <a:r>
              <a:rPr lang="ru-RU" sz="2400" dirty="0" err="1"/>
              <a:t>напруги</a:t>
            </a:r>
            <a:r>
              <a:rPr lang="ru-RU" sz="2400" dirty="0"/>
              <a:t>- </a:t>
            </a:r>
            <a:r>
              <a:rPr lang="ru-RU" sz="2400" dirty="0" err="1"/>
              <a:t>порушення</a:t>
            </a:r>
            <a:r>
              <a:rPr lang="ru-RU" sz="2400" dirty="0"/>
              <a:t> правил </a:t>
            </a:r>
            <a:r>
              <a:rPr lang="ru-RU" sz="2400" dirty="0" err="1"/>
              <a:t>експлуатації</a:t>
            </a:r>
            <a:r>
              <a:rPr lang="ru-RU" sz="2400" dirty="0"/>
              <a:t> </a:t>
            </a:r>
            <a:r>
              <a:rPr lang="ru-RU" sz="2400" dirty="0" err="1"/>
              <a:t>приладів</a:t>
            </a:r>
            <a:r>
              <a:rPr lang="ru-RU" sz="2400" dirty="0"/>
              <a:t>.</a:t>
            </a:r>
            <a:br>
              <a:rPr lang="ru-RU" sz="2400" dirty="0"/>
            </a:br>
            <a:r>
              <a:rPr lang="ru-RU" sz="2400" dirty="0"/>
              <a:t>- </a:t>
            </a:r>
            <a:r>
              <a:rPr lang="ru-RU" sz="2400" dirty="0" err="1"/>
              <a:t>Організаційного</a:t>
            </a:r>
            <a:r>
              <a:rPr lang="ru-RU" sz="2400" dirty="0"/>
              <a:t> характеру. Причини </a:t>
            </a:r>
            <a:r>
              <a:rPr lang="ru-RU" sz="2400" dirty="0" err="1"/>
              <a:t>електротравм</a:t>
            </a:r>
            <a:r>
              <a:rPr lang="ru-RU" sz="2400" dirty="0"/>
              <a:t> </a:t>
            </a:r>
            <a:r>
              <a:rPr lang="ru-RU" sz="2400" dirty="0" err="1"/>
              <a:t>організаційного</a:t>
            </a:r>
            <a:r>
              <a:rPr lang="ru-RU" sz="2400" dirty="0"/>
              <a:t> характеру </a:t>
            </a:r>
            <a:r>
              <a:rPr lang="ru-RU" sz="2400" dirty="0" err="1"/>
              <a:t>можуть</a:t>
            </a:r>
            <a:r>
              <a:rPr lang="ru-RU" sz="2400" dirty="0"/>
              <a:t> </a:t>
            </a:r>
            <a:r>
              <a:rPr lang="ru-RU" sz="2400" dirty="0" err="1"/>
              <a:t>укладатися</a:t>
            </a:r>
            <a:r>
              <a:rPr lang="ru-RU" sz="2400" dirty="0"/>
              <a:t> в </a:t>
            </a:r>
            <a:r>
              <a:rPr lang="ru-RU" sz="2400" dirty="0" err="1"/>
              <a:t>халатності</a:t>
            </a:r>
            <a:r>
              <a:rPr lang="ru-RU" sz="2400" dirty="0"/>
              <a:t> при </a:t>
            </a:r>
            <a:r>
              <a:rPr lang="ru-RU" sz="2400" dirty="0" err="1"/>
              <a:t>роботі</a:t>
            </a:r>
            <a:r>
              <a:rPr lang="ru-RU" sz="2400" dirty="0"/>
              <a:t> з </a:t>
            </a:r>
            <a:r>
              <a:rPr lang="ru-RU" sz="2400" dirty="0" err="1"/>
              <a:t>приладами</a:t>
            </a:r>
            <a:r>
              <a:rPr lang="ru-RU" sz="2400" dirty="0"/>
              <a:t>, </a:t>
            </a:r>
            <a:r>
              <a:rPr lang="ru-RU" sz="2400" dirty="0" err="1"/>
              <a:t>підключеними</a:t>
            </a:r>
            <a:r>
              <a:rPr lang="ru-RU" sz="2400" dirty="0"/>
              <a:t> до </a:t>
            </a:r>
            <a:r>
              <a:rPr lang="ru-RU" sz="2400" dirty="0" err="1"/>
              <a:t>електромережі</a:t>
            </a:r>
            <a:r>
              <a:rPr lang="ru-RU" sz="2400" dirty="0"/>
              <a:t>, </a:t>
            </a:r>
            <a:r>
              <a:rPr lang="ru-RU" sz="2400" dirty="0" err="1"/>
              <a:t>нехтуванні</a:t>
            </a:r>
            <a:r>
              <a:rPr lang="ru-RU" sz="2400" dirty="0"/>
              <a:t> </a:t>
            </a:r>
            <a:r>
              <a:rPr lang="ru-RU" sz="2400" dirty="0" err="1"/>
              <a:t>елементарними</a:t>
            </a:r>
            <a:r>
              <a:rPr lang="ru-RU" sz="2400" dirty="0"/>
              <a:t> правилами </a:t>
            </a:r>
            <a:r>
              <a:rPr lang="ru-RU" sz="2400" dirty="0" err="1"/>
              <a:t>техніки</a:t>
            </a:r>
            <a:r>
              <a:rPr lang="ru-RU" sz="2400" dirty="0"/>
              <a:t> </a:t>
            </a:r>
            <a:r>
              <a:rPr lang="ru-RU" sz="2400" dirty="0" err="1"/>
              <a:t>безпеки</a:t>
            </a:r>
            <a:r>
              <a:rPr lang="ru-RU" sz="2400" dirty="0"/>
              <a:t> на </a:t>
            </a:r>
            <a:r>
              <a:rPr lang="ru-RU" sz="2400" dirty="0" err="1"/>
              <a:t>роботі</a:t>
            </a:r>
            <a:r>
              <a:rPr lang="ru-RU" sz="2400" dirty="0"/>
              <a:t> і в </a:t>
            </a:r>
            <a:r>
              <a:rPr lang="ru-RU" sz="2400" dirty="0" err="1"/>
              <a:t>побуті</a:t>
            </a:r>
            <a:r>
              <a:rPr lang="ru-RU" sz="2400" dirty="0"/>
              <a:t>.</a:t>
            </a:r>
            <a:br>
              <a:rPr lang="ru-RU" sz="1400" dirty="0"/>
            </a:br>
            <a:endParaRPr lang="uk-UA" sz="1400" dirty="0"/>
          </a:p>
        </p:txBody>
      </p:sp>
      <p:sp>
        <p:nvSpPr>
          <p:cNvPr id="6" name="Прямоугольник 5"/>
          <p:cNvSpPr/>
          <p:nvPr/>
        </p:nvSpPr>
        <p:spPr>
          <a:xfrm>
            <a:off x="3455090" y="619344"/>
            <a:ext cx="6826829" cy="523220"/>
          </a:xfrm>
          <a:prstGeom prst="rect">
            <a:avLst/>
          </a:prstGeom>
        </p:spPr>
        <p:txBody>
          <a:bodyPr wrap="square">
            <a:spAutoFit/>
          </a:bodyPr>
          <a:lstStyle/>
          <a:p>
            <a:pPr algn="ctr"/>
            <a:r>
              <a:rPr lang="ru-RU" sz="2800" b="1" dirty="0">
                <a:solidFill>
                  <a:srgbClr val="FF0000"/>
                </a:solidFill>
              </a:rPr>
              <a:t> Причини </a:t>
            </a:r>
            <a:r>
              <a:rPr lang="ru-RU" sz="2800" b="1" dirty="0" err="1">
                <a:solidFill>
                  <a:srgbClr val="FF0000"/>
                </a:solidFill>
              </a:rPr>
              <a:t>отримання</a:t>
            </a:r>
            <a:r>
              <a:rPr lang="ru-RU" sz="2800" b="1" dirty="0">
                <a:solidFill>
                  <a:srgbClr val="FF0000"/>
                </a:solidFill>
              </a:rPr>
              <a:t> </a:t>
            </a:r>
            <a:r>
              <a:rPr lang="ru-RU" sz="2800" b="1" dirty="0" err="1">
                <a:solidFill>
                  <a:srgbClr val="FF0000"/>
                </a:solidFill>
              </a:rPr>
              <a:t>електротравм</a:t>
            </a:r>
            <a:endParaRPr lang="uk-UA" sz="2800" b="1" dirty="0">
              <a:solidFill>
                <a:srgbClr val="FF0000"/>
              </a:solidFill>
            </a:endParaRPr>
          </a:p>
        </p:txBody>
      </p:sp>
    </p:spTree>
    <p:extLst>
      <p:ext uri="{BB962C8B-B14F-4D97-AF65-F5344CB8AC3E}">
        <p14:creationId xmlns:p14="http://schemas.microsoft.com/office/powerpoint/2010/main" val="31040755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188640"/>
            <a:ext cx="5929322" cy="6552728"/>
          </a:xfrm>
        </p:spPr>
        <p:txBody>
          <a:bodyPr/>
          <a:lstStyle/>
          <a:p>
            <a:pPr fontAlgn="base"/>
            <a:r>
              <a:rPr lang="uk-UA" sz="2000" dirty="0">
                <a:solidFill>
                  <a:srgbClr val="FF0000"/>
                </a:solidFill>
              </a:rPr>
              <a:t>   </a:t>
            </a:r>
            <a:r>
              <a:rPr lang="uk-UA" sz="2800" dirty="0">
                <a:solidFill>
                  <a:srgbClr val="FF0000"/>
                </a:solidFill>
              </a:rPr>
              <a:t>Симптоми ураження електричним          струмом</a:t>
            </a:r>
            <a:br>
              <a:rPr lang="uk-UA" sz="2400" dirty="0"/>
            </a:br>
            <a:r>
              <a:rPr lang="uk-UA" sz="2400" dirty="0"/>
              <a:t>Безпосередньо в момент ураження електрострумом людина може відчути поштовх, спазм, м'язів, пекучий удар. Після того як струм припиняє діяти, основні симптоми спостерігаються з боку центральної нервової системи. Ознаки травм від електричного струму мають багато спільного з клінічною картиною струсу головного мозку. Спостерігається млявість, загальмованість, байдужість до навколишнього, нудота, головний біль і запаморочення.</a:t>
            </a:r>
            <a:br>
              <a:rPr lang="uk-UA" sz="1600" dirty="0"/>
            </a:br>
            <a:br>
              <a:rPr lang="uk-UA" sz="1600" dirty="0"/>
            </a:br>
            <a:endParaRPr lang="uk-UA" sz="1600" dirty="0"/>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7524760" y="1428737"/>
            <a:ext cx="2834834" cy="3888159"/>
          </a:xfrm>
        </p:spPr>
      </p:pic>
    </p:spTree>
    <p:extLst>
      <p:ext uri="{BB962C8B-B14F-4D97-AF65-F5344CB8AC3E}">
        <p14:creationId xmlns:p14="http://schemas.microsoft.com/office/powerpoint/2010/main" val="2471129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3513" y="1142984"/>
            <a:ext cx="8791085" cy="2358024"/>
          </a:xfrm>
        </p:spPr>
        <p:txBody>
          <a:bodyPr/>
          <a:lstStyle/>
          <a:p>
            <a:pPr algn="l" fontAlgn="base"/>
            <a:r>
              <a:rPr lang="ru-RU" sz="2000" dirty="0" err="1"/>
              <a:t>Електричний</a:t>
            </a:r>
            <a:r>
              <a:rPr lang="ru-RU" sz="2000" dirty="0"/>
              <a:t> </a:t>
            </a:r>
            <a:r>
              <a:rPr lang="ru-RU" sz="2000" dirty="0" err="1"/>
              <a:t>опік</a:t>
            </a:r>
            <a:r>
              <a:rPr lang="ru-RU" sz="2000" dirty="0"/>
              <a:t> </a:t>
            </a:r>
            <a:r>
              <a:rPr lang="ru-RU" sz="2000" dirty="0" err="1"/>
              <a:t>виникає</a:t>
            </a:r>
            <a:r>
              <a:rPr lang="ru-RU" sz="2000" dirty="0"/>
              <a:t> в </a:t>
            </a:r>
            <a:r>
              <a:rPr lang="ru-RU" sz="2000" dirty="0" err="1"/>
              <a:t>місці</a:t>
            </a:r>
            <a:r>
              <a:rPr lang="ru-RU" sz="2000" dirty="0"/>
              <a:t> </a:t>
            </a:r>
            <a:r>
              <a:rPr lang="ru-RU" sz="2000" dirty="0" err="1"/>
              <a:t>входження</a:t>
            </a:r>
            <a:r>
              <a:rPr lang="ru-RU" sz="2000" dirty="0"/>
              <a:t> і </a:t>
            </a:r>
            <a:r>
              <a:rPr lang="ru-RU" sz="2000" dirty="0" err="1"/>
              <a:t>виходження</a:t>
            </a:r>
            <a:r>
              <a:rPr lang="ru-RU" sz="2000" dirty="0"/>
              <a:t> </a:t>
            </a:r>
            <a:r>
              <a:rPr lang="ru-RU" sz="2000" dirty="0" err="1"/>
              <a:t>електричного</a:t>
            </a:r>
            <a:r>
              <a:rPr lang="ru-RU" sz="2000" dirty="0"/>
              <a:t> струму.</a:t>
            </a:r>
            <a:br>
              <a:rPr lang="ru-RU" sz="2000" dirty="0"/>
            </a:br>
            <a:br>
              <a:rPr lang="uk-UA" sz="2000" dirty="0"/>
            </a:br>
            <a:r>
              <a:rPr lang="uk-UA" sz="2000" dirty="0"/>
              <a:t>Поверхневі опіки при електротравмах зустрічаються рідше, ніж глибокі опіки. Електротравма в деяких випадках може супроводжуватися пошкодженням великих ділянок тканин.</a:t>
            </a:r>
            <a:br>
              <a:rPr lang="uk-UA" sz="1600" dirty="0"/>
            </a:br>
            <a:endParaRPr lang="uk-UA" sz="1600" dirty="0"/>
          </a:p>
        </p:txBody>
      </p:sp>
      <p:pic>
        <p:nvPicPr>
          <p:cNvPr id="7" name="Объект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705752" y="3658236"/>
            <a:ext cx="3638720" cy="2933834"/>
          </a:xfr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528" y="3667365"/>
            <a:ext cx="4608120" cy="2933835"/>
          </a:xfrm>
          <a:prstGeom prst="rect">
            <a:avLst/>
          </a:prstGeom>
        </p:spPr>
      </p:pic>
      <p:sp>
        <p:nvSpPr>
          <p:cNvPr id="9" name="Прямоугольник 8"/>
          <p:cNvSpPr/>
          <p:nvPr/>
        </p:nvSpPr>
        <p:spPr>
          <a:xfrm>
            <a:off x="2381224" y="357166"/>
            <a:ext cx="6715172" cy="523220"/>
          </a:xfrm>
          <a:prstGeom prst="rect">
            <a:avLst/>
          </a:prstGeom>
        </p:spPr>
        <p:txBody>
          <a:bodyPr wrap="square">
            <a:spAutoFit/>
          </a:bodyPr>
          <a:lstStyle/>
          <a:p>
            <a:pPr algn="ctr"/>
            <a:r>
              <a:rPr lang="ru-RU" sz="2400" dirty="0"/>
              <a:t> </a:t>
            </a:r>
            <a:r>
              <a:rPr lang="ru-RU" sz="2800" b="1" dirty="0" err="1">
                <a:solidFill>
                  <a:srgbClr val="FF0000"/>
                </a:solidFill>
              </a:rPr>
              <a:t>Опіки</a:t>
            </a:r>
            <a:r>
              <a:rPr lang="ru-RU" sz="2800" b="1" dirty="0">
                <a:solidFill>
                  <a:srgbClr val="FF0000"/>
                </a:solidFill>
              </a:rPr>
              <a:t> при </a:t>
            </a:r>
            <a:r>
              <a:rPr lang="ru-RU" sz="2800" b="1" dirty="0" err="1">
                <a:solidFill>
                  <a:srgbClr val="FF0000"/>
                </a:solidFill>
              </a:rPr>
              <a:t>електротравмах</a:t>
            </a:r>
            <a:endParaRPr lang="uk-UA" sz="2800" b="1" dirty="0">
              <a:solidFill>
                <a:srgbClr val="FF0000"/>
              </a:solidFill>
            </a:endParaRPr>
          </a:p>
        </p:txBody>
      </p:sp>
    </p:spTree>
    <p:extLst>
      <p:ext uri="{BB962C8B-B14F-4D97-AF65-F5344CB8AC3E}">
        <p14:creationId xmlns:p14="http://schemas.microsoft.com/office/powerpoint/2010/main" val="41857975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09853" y="357166"/>
            <a:ext cx="7055507" cy="428628"/>
          </a:xfrm>
        </p:spPr>
        <p:txBody>
          <a:bodyPr>
            <a:normAutofit fontScale="90000"/>
          </a:bodyPr>
          <a:lstStyle/>
          <a:p>
            <a:pPr>
              <a:buNone/>
            </a:pPr>
            <a:r>
              <a:rPr lang="ru-RU" sz="3600" b="1" dirty="0" err="1">
                <a:solidFill>
                  <a:srgbClr val="FF0000"/>
                </a:solidFill>
              </a:rPr>
              <a:t>Ступені</a:t>
            </a:r>
            <a:r>
              <a:rPr lang="ru-RU" sz="3600" b="1" dirty="0">
                <a:solidFill>
                  <a:srgbClr val="FF0000"/>
                </a:solidFill>
              </a:rPr>
              <a:t> </a:t>
            </a:r>
            <a:r>
              <a:rPr lang="ru-RU" sz="3600" b="1" dirty="0" err="1">
                <a:solidFill>
                  <a:srgbClr val="FF0000"/>
                </a:solidFill>
              </a:rPr>
              <a:t>тяжкості</a:t>
            </a:r>
            <a:r>
              <a:rPr lang="ru-RU" sz="3600" b="1" dirty="0">
                <a:solidFill>
                  <a:srgbClr val="FF0000"/>
                </a:solidFill>
              </a:rPr>
              <a:t> </a:t>
            </a:r>
            <a:r>
              <a:rPr lang="ru-RU" sz="3600" b="1" dirty="0" err="1">
                <a:solidFill>
                  <a:srgbClr val="FF0000"/>
                </a:solidFill>
              </a:rPr>
              <a:t>опіків</a:t>
            </a:r>
            <a:endParaRPr lang="ru-RU" sz="3600" b="1" dirty="0">
              <a:solidFill>
                <a:srgbClr val="FF0000"/>
              </a:solidFill>
            </a:endParaRPr>
          </a:p>
        </p:txBody>
      </p:sp>
      <p:sp>
        <p:nvSpPr>
          <p:cNvPr id="3" name="Содержимое 2"/>
          <p:cNvSpPr>
            <a:spLocks noGrp="1"/>
          </p:cNvSpPr>
          <p:nvPr>
            <p:ph sz="quarter" idx="13"/>
          </p:nvPr>
        </p:nvSpPr>
        <p:spPr>
          <a:xfrm>
            <a:off x="1442720" y="869936"/>
            <a:ext cx="9662160" cy="4643470"/>
          </a:xfrm>
        </p:spPr>
        <p:txBody>
          <a:bodyPr>
            <a:normAutofit/>
          </a:bodyPr>
          <a:lstStyle/>
          <a:p>
            <a:r>
              <a:rPr lang="uk-UA" dirty="0"/>
              <a:t>Перша ступінь представляється невеликими вогнищами коагуляції епідермісу без утворення міхурів.</a:t>
            </a:r>
          </a:p>
          <a:p>
            <a:r>
              <a:rPr lang="uk-UA" dirty="0"/>
              <a:t>Опіки другого ступеня тяжкості забезпечують тотальне ураження шкірних покривів з утворенням пухирів.</a:t>
            </a:r>
          </a:p>
          <a:p>
            <a:r>
              <a:rPr lang="uk-UA" dirty="0"/>
              <a:t>Третя ступінь супроводжується ураженнями всієї товщі шкіри і дерми. Спостерігається поверхневий некроз.</a:t>
            </a:r>
          </a:p>
          <a:p>
            <a:r>
              <a:rPr lang="uk-UA" dirty="0"/>
              <a:t>При четвертого ступеня тяжкості уражаються не тільки шкірні покриви, але й підлеглі тканини, розвивається глибокий некроз.</a:t>
            </a:r>
            <a:endParaRPr lang="ru-RU" dirty="0"/>
          </a:p>
        </p:txBody>
      </p:sp>
      <p:pic>
        <p:nvPicPr>
          <p:cNvPr id="5" name="Picture 4">
            <a:extLst>
              <a:ext uri="{FF2B5EF4-FFF2-40B4-BE49-F238E27FC236}">
                <a16:creationId xmlns:a16="http://schemas.microsoft.com/office/drawing/2014/main" id="{2ADAB8C0-6F8D-B3CB-D24F-756EDD52DD09}"/>
              </a:ext>
            </a:extLst>
          </p:cNvPr>
          <p:cNvPicPr>
            <a:picLocks noChangeAspect="1"/>
          </p:cNvPicPr>
          <p:nvPr/>
        </p:nvPicPr>
        <p:blipFill>
          <a:blip r:embed="rId2"/>
          <a:stretch>
            <a:fillRect/>
          </a:stretch>
        </p:blipFill>
        <p:spPr>
          <a:xfrm>
            <a:off x="2456486" y="3988644"/>
            <a:ext cx="7408874" cy="2774807"/>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32A191-3773-EC87-1D28-67F46899C59B}"/>
              </a:ext>
            </a:extLst>
          </p:cNvPr>
          <p:cNvPicPr>
            <a:picLocks noChangeAspect="1"/>
          </p:cNvPicPr>
          <p:nvPr/>
        </p:nvPicPr>
        <p:blipFill rotWithShape="1">
          <a:blip r:embed="rId2"/>
          <a:srcRect t="6397"/>
          <a:stretch/>
        </p:blipFill>
        <p:spPr>
          <a:xfrm>
            <a:off x="1411095" y="538480"/>
            <a:ext cx="9593330" cy="6095999"/>
          </a:xfrm>
          <a:prstGeom prst="rect">
            <a:avLst/>
          </a:prstGeom>
        </p:spPr>
      </p:pic>
    </p:spTree>
    <p:extLst>
      <p:ext uri="{BB962C8B-B14F-4D97-AF65-F5344CB8AC3E}">
        <p14:creationId xmlns:p14="http://schemas.microsoft.com/office/powerpoint/2010/main" val="28982655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10050" y="142852"/>
            <a:ext cx="6143668" cy="6382492"/>
          </a:xfrm>
        </p:spPr>
        <p:txBody>
          <a:bodyPr/>
          <a:lstStyle/>
          <a:p>
            <a:pPr fontAlgn="base"/>
            <a:r>
              <a:rPr lang="uk-UA" sz="2400" dirty="0"/>
              <a:t>    </a:t>
            </a:r>
            <a:r>
              <a:rPr lang="uk-UA" sz="3200" b="1" dirty="0">
                <a:solidFill>
                  <a:srgbClr val="FF0000"/>
                </a:solidFill>
              </a:rPr>
              <a:t>Перша долікарська допомога при електротравмі</a:t>
            </a:r>
            <a:br>
              <a:rPr lang="uk-UA" sz="3200" dirty="0"/>
            </a:br>
            <a:r>
              <a:rPr lang="uk-UA" sz="2400" dirty="0"/>
              <a:t>Для того щоб мати можливість допомогти постраждалій людині, необхідно в першу чергу убезпечити себе. Слід знеструмити джерело напруги, вирвати провід з рук потерпілого. Якщо це не представляється можливим, значить необхідно ізолювати потерпілого від джерела струму. Для цього треба використовувати засоби захисту, такі як дошка, дерев'яна палиця, </a:t>
            </a:r>
            <a:r>
              <a:rPr lang="uk-UA" sz="2400" dirty="0" err="1"/>
              <a:t>заізольовані</a:t>
            </a:r>
            <a:r>
              <a:rPr lang="uk-UA" sz="2400" dirty="0"/>
              <a:t> інструменти, прогумовані рукавички, ізолюючі підставки, прогумовану взуття. </a:t>
            </a:r>
            <a:br>
              <a:rPr lang="ru-RU" sz="1600" dirty="0"/>
            </a:br>
            <a:br>
              <a:rPr lang="ru-RU" sz="1600" dirty="0"/>
            </a:br>
            <a:endParaRPr lang="uk-UA" sz="1600" dirty="0"/>
          </a:p>
        </p:txBody>
      </p:sp>
      <p:pic>
        <p:nvPicPr>
          <p:cNvPr id="4" name="Объект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703512" y="404665"/>
            <a:ext cx="2664296" cy="2736304"/>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520" y="3429000"/>
            <a:ext cx="2571750" cy="2088232"/>
          </a:xfrm>
          <a:prstGeom prst="rect">
            <a:avLst/>
          </a:prstGeom>
        </p:spPr>
      </p:pic>
    </p:spTree>
    <p:extLst>
      <p:ext uri="{BB962C8B-B14F-4D97-AF65-F5344CB8AC3E}">
        <p14:creationId xmlns:p14="http://schemas.microsoft.com/office/powerpoint/2010/main" val="12359716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34" y="214290"/>
            <a:ext cx="7734328" cy="1143000"/>
          </a:xfrm>
        </p:spPr>
        <p:txBody>
          <a:bodyPr>
            <a:normAutofit fontScale="90000"/>
          </a:bodyPr>
          <a:lstStyle/>
          <a:p>
            <a:r>
              <a:rPr lang="uk-UA" sz="2800" b="1" dirty="0">
                <a:solidFill>
                  <a:srgbClr val="FF0000"/>
                </a:solidFill>
              </a:rPr>
              <a:t> </a:t>
            </a:r>
            <a:r>
              <a:rPr lang="uk-UA" sz="3600" b="1" dirty="0">
                <a:solidFill>
                  <a:srgbClr val="FF0000"/>
                </a:solidFill>
              </a:rPr>
              <a:t>Перша долікарська допомога при електротравми</a:t>
            </a:r>
            <a:endParaRPr lang="ru-RU" sz="3200" b="1" dirty="0">
              <a:solidFill>
                <a:srgbClr val="FF0000"/>
              </a:solidFill>
            </a:endParaRPr>
          </a:p>
        </p:txBody>
      </p:sp>
      <p:sp>
        <p:nvSpPr>
          <p:cNvPr id="3" name="Содержимое 2"/>
          <p:cNvSpPr>
            <a:spLocks noGrp="1"/>
          </p:cNvSpPr>
          <p:nvPr>
            <p:ph sz="quarter" idx="13"/>
          </p:nvPr>
        </p:nvSpPr>
        <p:spPr>
          <a:xfrm>
            <a:off x="802640" y="1571612"/>
            <a:ext cx="10576560" cy="4714908"/>
          </a:xfrm>
        </p:spPr>
        <p:txBody>
          <a:bodyPr>
            <a:normAutofit/>
          </a:bodyPr>
          <a:lstStyle/>
          <a:p>
            <a:r>
              <a:rPr lang="uk-UA" sz="2400" dirty="0"/>
              <a:t>Якщо подібних засобів безпеки поблизу немає, то можна убезпечити себе, рухаючись до потерпілого маленькими «качиними кроками». Ступні ніг при цьому не повинні відриватися від землі. Носок однієї ноги завжди повинен перебувати на одній лінії з п'ятою іншої ноги.</a:t>
            </a:r>
          </a:p>
          <a:p>
            <a:r>
              <a:rPr lang="ru-RU" sz="2400" dirty="0" err="1"/>
              <a:t>Відтягнути</a:t>
            </a:r>
            <a:r>
              <a:rPr lang="ru-RU" sz="2400" dirty="0"/>
              <a:t> </a:t>
            </a:r>
            <a:r>
              <a:rPr lang="ru-RU" sz="2400" dirty="0" err="1"/>
              <a:t>потерпілого</a:t>
            </a:r>
            <a:r>
              <a:rPr lang="ru-RU" sz="2400" dirty="0"/>
              <a:t> </a:t>
            </a:r>
            <a:r>
              <a:rPr lang="ru-RU" sz="2400" dirty="0" err="1"/>
              <a:t>від</a:t>
            </a:r>
            <a:r>
              <a:rPr lang="ru-RU" sz="2400" dirty="0"/>
              <a:t> </a:t>
            </a:r>
            <a:r>
              <a:rPr lang="ru-RU" sz="2400" dirty="0" err="1"/>
              <a:t>місця</a:t>
            </a:r>
            <a:r>
              <a:rPr lang="ru-RU" sz="2400" dirty="0"/>
              <a:t> </a:t>
            </a:r>
            <a:r>
              <a:rPr lang="ru-RU" sz="2400" dirty="0" err="1"/>
              <a:t>травми</a:t>
            </a:r>
            <a:r>
              <a:rPr lang="ru-RU" sz="2400" dirty="0"/>
              <a:t> </a:t>
            </a:r>
            <a:r>
              <a:rPr lang="ru-RU" sz="2400" dirty="0" err="1"/>
              <a:t>необхідно</a:t>
            </a:r>
            <a:r>
              <a:rPr lang="ru-RU" sz="2400" dirty="0"/>
              <a:t> на </a:t>
            </a:r>
            <a:r>
              <a:rPr lang="ru-RU" sz="2400" dirty="0" err="1"/>
              <a:t>відстань</a:t>
            </a:r>
            <a:r>
              <a:rPr lang="ru-RU" sz="2400" dirty="0"/>
              <a:t> в 10-15 </a:t>
            </a:r>
            <a:r>
              <a:rPr lang="ru-RU" sz="2400" dirty="0" err="1"/>
              <a:t>метрів</a:t>
            </a:r>
            <a:r>
              <a:rPr lang="ru-RU" sz="2400" dirty="0"/>
              <a:t>. При </a:t>
            </a:r>
            <a:r>
              <a:rPr lang="ru-RU" sz="2400" dirty="0" err="1"/>
              <a:t>цьому</a:t>
            </a:r>
            <a:r>
              <a:rPr lang="ru-RU" sz="2400" dirty="0"/>
              <a:t> </a:t>
            </a:r>
            <a:r>
              <a:rPr lang="ru-RU" sz="2400" dirty="0" err="1"/>
              <a:t>тримати</a:t>
            </a:r>
            <a:r>
              <a:rPr lang="ru-RU" sz="2400" dirty="0"/>
              <a:t> </a:t>
            </a:r>
            <a:r>
              <a:rPr lang="ru-RU" sz="2400" dirty="0" err="1"/>
              <a:t>його</a:t>
            </a:r>
            <a:r>
              <a:rPr lang="ru-RU" sz="2400" dirty="0"/>
              <a:t> треба за </a:t>
            </a:r>
            <a:r>
              <a:rPr lang="ru-RU" sz="2400" dirty="0" err="1"/>
              <a:t>краї</a:t>
            </a:r>
            <a:r>
              <a:rPr lang="ru-RU" sz="2400" dirty="0"/>
              <a:t> </a:t>
            </a:r>
            <a:r>
              <a:rPr lang="ru-RU" sz="2400" dirty="0" err="1"/>
              <a:t>одягу</a:t>
            </a:r>
            <a:r>
              <a:rPr lang="ru-RU" sz="2400" dirty="0"/>
              <a:t>, не </a:t>
            </a:r>
            <a:r>
              <a:rPr lang="ru-RU" sz="2400" dirty="0" err="1"/>
              <a:t>торкаючись</a:t>
            </a:r>
            <a:r>
              <a:rPr lang="ru-RU" sz="2400" dirty="0"/>
              <a:t> до </a:t>
            </a:r>
            <a:r>
              <a:rPr lang="ru-RU" sz="2400" dirty="0" err="1"/>
              <a:t>оголених</a:t>
            </a:r>
            <a:r>
              <a:rPr lang="ru-RU" sz="2400" dirty="0"/>
              <a:t> </a:t>
            </a:r>
            <a:r>
              <a:rPr lang="ru-RU" sz="2400" dirty="0" err="1"/>
              <a:t>ділянок</a:t>
            </a:r>
            <a:r>
              <a:rPr lang="ru-RU" sz="2400" dirty="0"/>
              <a:t> </a:t>
            </a:r>
            <a:r>
              <a:rPr lang="ru-RU" sz="2400" dirty="0" err="1"/>
              <a:t>тіла</a:t>
            </a:r>
            <a:r>
              <a:rPr lang="ru-RU" sz="2400" dirty="0"/>
              <a:t>.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34" y="285728"/>
            <a:ext cx="7734328" cy="1143000"/>
          </a:xfrm>
        </p:spPr>
        <p:txBody>
          <a:bodyPr/>
          <a:lstStyle/>
          <a:p>
            <a:r>
              <a:rPr lang="uk-UA" sz="2800" b="1" dirty="0">
                <a:solidFill>
                  <a:srgbClr val="FF0000"/>
                </a:solidFill>
              </a:rPr>
              <a:t>Перша долікарська допомога при електротравмі</a:t>
            </a:r>
            <a:endParaRPr lang="ru-RU" sz="2800" b="1" dirty="0">
              <a:solidFill>
                <a:srgbClr val="FF0000"/>
              </a:solidFill>
            </a:endParaRPr>
          </a:p>
        </p:txBody>
      </p:sp>
      <p:sp>
        <p:nvSpPr>
          <p:cNvPr id="3" name="Содержимое 2"/>
          <p:cNvSpPr>
            <a:spLocks noGrp="1"/>
          </p:cNvSpPr>
          <p:nvPr>
            <p:ph sz="quarter" idx="13"/>
          </p:nvPr>
        </p:nvSpPr>
        <p:spPr>
          <a:xfrm>
            <a:off x="2238348" y="1785926"/>
            <a:ext cx="8348372" cy="4189100"/>
          </a:xfrm>
        </p:spPr>
        <p:txBody>
          <a:bodyPr>
            <a:normAutofit lnSpcReduction="10000"/>
          </a:bodyPr>
          <a:lstStyle/>
          <a:p>
            <a:r>
              <a:rPr lang="ru-RU" sz="2600" dirty="0"/>
              <a:t>Першу </a:t>
            </a:r>
            <a:r>
              <a:rPr lang="ru-RU" sz="2600" dirty="0" err="1"/>
              <a:t>допомогу</a:t>
            </a:r>
            <a:r>
              <a:rPr lang="ru-RU" sz="2600" dirty="0"/>
              <a:t> при </a:t>
            </a:r>
            <a:r>
              <a:rPr lang="ru-RU" sz="2600" dirty="0" err="1"/>
              <a:t>електротравми</a:t>
            </a:r>
            <a:r>
              <a:rPr lang="ru-RU" sz="2600" dirty="0"/>
              <a:t> </a:t>
            </a:r>
            <a:r>
              <a:rPr lang="ru-RU" sz="2600" dirty="0" err="1"/>
              <a:t>слід</a:t>
            </a:r>
            <a:r>
              <a:rPr lang="ru-RU" sz="2600" dirty="0"/>
              <a:t> </a:t>
            </a:r>
            <a:r>
              <a:rPr lang="ru-RU" sz="2600" dirty="0" err="1"/>
              <a:t>починати</a:t>
            </a:r>
            <a:r>
              <a:rPr lang="ru-RU" sz="2600" dirty="0"/>
              <a:t> </a:t>
            </a:r>
            <a:r>
              <a:rPr lang="ru-RU" sz="2600" dirty="0" err="1"/>
              <a:t>надавати</a:t>
            </a:r>
            <a:r>
              <a:rPr lang="ru-RU" sz="2600" dirty="0"/>
              <a:t>, коли </a:t>
            </a:r>
            <a:r>
              <a:rPr lang="ru-RU" sz="2600" dirty="0" err="1"/>
              <a:t>потерпілий</a:t>
            </a:r>
            <a:r>
              <a:rPr lang="ru-RU" sz="2600" dirty="0"/>
              <a:t> </a:t>
            </a:r>
            <a:r>
              <a:rPr lang="ru-RU" sz="2600" dirty="0" err="1"/>
              <a:t>знаходиться</a:t>
            </a:r>
            <a:r>
              <a:rPr lang="ru-RU" sz="2600" dirty="0"/>
              <a:t> в </a:t>
            </a:r>
            <a:r>
              <a:rPr lang="ru-RU" sz="2600" dirty="0" err="1"/>
              <a:t>безпечному</a:t>
            </a:r>
            <a:r>
              <a:rPr lang="ru-RU" sz="2600" dirty="0"/>
              <a:t> </a:t>
            </a:r>
            <a:r>
              <a:rPr lang="ru-RU" sz="2600" dirty="0" err="1"/>
              <a:t>місці</a:t>
            </a:r>
            <a:r>
              <a:rPr lang="ru-RU" sz="2600" dirty="0"/>
              <a:t>. </a:t>
            </a:r>
            <a:r>
              <a:rPr lang="ru-RU" sz="2600" dirty="0" err="1"/>
              <a:t>Перевіряється</a:t>
            </a:r>
            <a:r>
              <a:rPr lang="ru-RU" sz="2600" dirty="0"/>
              <a:t> </a:t>
            </a:r>
            <a:r>
              <a:rPr lang="ru-RU" sz="2600" dirty="0" err="1"/>
              <a:t>дихання</a:t>
            </a:r>
            <a:r>
              <a:rPr lang="ru-RU" sz="2600" dirty="0"/>
              <a:t> </a:t>
            </a:r>
            <a:r>
              <a:rPr lang="ru-RU" sz="2600" dirty="0" err="1"/>
              <a:t>і</a:t>
            </a:r>
            <a:r>
              <a:rPr lang="ru-RU" sz="2600" dirty="0"/>
              <a:t> пульс. </a:t>
            </a:r>
            <a:r>
              <a:rPr lang="ru-RU" sz="2600" dirty="0" err="1"/>
              <a:t>Якщо</a:t>
            </a:r>
            <a:r>
              <a:rPr lang="ru-RU" sz="2600" dirty="0"/>
              <a:t> вони не </a:t>
            </a:r>
            <a:r>
              <a:rPr lang="ru-RU" sz="2600" dirty="0" err="1"/>
              <a:t>промацуються</a:t>
            </a:r>
            <a:r>
              <a:rPr lang="ru-RU" sz="2600" dirty="0"/>
              <a:t>, то </a:t>
            </a:r>
            <a:r>
              <a:rPr lang="ru-RU" sz="2600" dirty="0" err="1"/>
              <a:t>варто</a:t>
            </a:r>
            <a:r>
              <a:rPr lang="ru-RU" sz="2600" dirty="0"/>
              <a:t> </a:t>
            </a:r>
            <a:r>
              <a:rPr lang="ru-RU" sz="2600" dirty="0" err="1"/>
              <a:t>почати</a:t>
            </a:r>
            <a:r>
              <a:rPr lang="ru-RU" sz="2600" dirty="0"/>
              <a:t> </a:t>
            </a:r>
            <a:r>
              <a:rPr lang="ru-RU" sz="2600" dirty="0" err="1"/>
              <a:t>робити</a:t>
            </a:r>
            <a:r>
              <a:rPr lang="ru-RU" sz="2600" dirty="0"/>
              <a:t> </a:t>
            </a:r>
            <a:r>
              <a:rPr lang="ru-RU" sz="2600" dirty="0" err="1"/>
              <a:t>штучне</a:t>
            </a:r>
            <a:r>
              <a:rPr lang="ru-RU" sz="2600" dirty="0"/>
              <a:t> </a:t>
            </a:r>
            <a:r>
              <a:rPr lang="ru-RU" sz="2600" dirty="0" err="1"/>
              <a:t>дихання</a:t>
            </a:r>
            <a:r>
              <a:rPr lang="ru-RU" sz="2600" dirty="0"/>
              <a:t> </a:t>
            </a:r>
            <a:r>
              <a:rPr lang="ru-RU" sz="2600" dirty="0" err="1"/>
              <a:t>і</a:t>
            </a:r>
            <a:r>
              <a:rPr lang="ru-RU" sz="2600" dirty="0"/>
              <a:t> </a:t>
            </a:r>
            <a:r>
              <a:rPr lang="ru-RU" sz="2600" dirty="0" err="1"/>
              <a:t>непрямий</a:t>
            </a:r>
            <a:r>
              <a:rPr lang="ru-RU" sz="2600" dirty="0"/>
              <a:t> </a:t>
            </a:r>
            <a:r>
              <a:rPr lang="ru-RU" sz="2600" dirty="0" err="1"/>
              <a:t>масаж</a:t>
            </a:r>
            <a:r>
              <a:rPr lang="ru-RU" sz="2600" dirty="0"/>
              <a:t> </a:t>
            </a:r>
            <a:r>
              <a:rPr lang="ru-RU" sz="2600" dirty="0" err="1"/>
              <a:t>серця</a:t>
            </a:r>
            <a:r>
              <a:rPr lang="ru-RU" sz="2600" dirty="0"/>
              <a:t>. </a:t>
            </a:r>
            <a:r>
              <a:rPr lang="ru-RU" sz="2600" dirty="0" err="1"/>
              <a:t>Якщо</a:t>
            </a:r>
            <a:r>
              <a:rPr lang="ru-RU" sz="2600" dirty="0"/>
              <a:t> </a:t>
            </a:r>
            <a:r>
              <a:rPr lang="ru-RU" sz="2600" dirty="0" err="1"/>
              <a:t>свідомості</a:t>
            </a:r>
            <a:r>
              <a:rPr lang="ru-RU" sz="2600" dirty="0"/>
              <a:t> </a:t>
            </a:r>
            <a:r>
              <a:rPr lang="ru-RU" sz="2600" dirty="0" err="1"/>
              <a:t>людина</a:t>
            </a:r>
            <a:r>
              <a:rPr lang="ru-RU" sz="2600" dirty="0"/>
              <a:t> не </a:t>
            </a:r>
            <a:r>
              <a:rPr lang="ru-RU" sz="2600" dirty="0" err="1"/>
              <a:t>втратила</a:t>
            </a:r>
            <a:r>
              <a:rPr lang="ru-RU" sz="2600" dirty="0"/>
              <a:t>, </a:t>
            </a:r>
            <a:r>
              <a:rPr lang="ru-RU" sz="2600" dirty="0" err="1"/>
              <a:t>йому</a:t>
            </a:r>
            <a:r>
              <a:rPr lang="ru-RU" sz="2600" dirty="0"/>
              <a:t> </a:t>
            </a:r>
            <a:r>
              <a:rPr lang="ru-RU" sz="2600" dirty="0" err="1"/>
              <a:t>слід</a:t>
            </a:r>
            <a:r>
              <a:rPr lang="ru-RU" sz="2600" dirty="0"/>
              <a:t> </a:t>
            </a:r>
            <a:r>
              <a:rPr lang="ru-RU" sz="2600" dirty="0" err="1"/>
              <a:t>дати</a:t>
            </a:r>
            <a:r>
              <a:rPr lang="ru-RU" sz="2600" dirty="0"/>
              <a:t> будь </a:t>
            </a:r>
            <a:r>
              <a:rPr lang="ru-RU" sz="2600" dirty="0" err="1"/>
              <a:t>заспокійливий</a:t>
            </a:r>
            <a:r>
              <a:rPr lang="ru-RU" sz="2600" dirty="0"/>
              <a:t> </a:t>
            </a:r>
            <a:r>
              <a:rPr lang="ru-RU" sz="2600" dirty="0" err="1"/>
              <a:t>засіб</a:t>
            </a:r>
            <a:r>
              <a:rPr lang="ru-RU" sz="2600" dirty="0"/>
              <a:t>, </a:t>
            </a:r>
            <a:r>
              <a:rPr lang="ru-RU" sz="2600" dirty="0" err="1"/>
              <a:t>давати</a:t>
            </a:r>
            <a:r>
              <a:rPr lang="ru-RU" sz="2600" dirty="0"/>
              <a:t> </a:t>
            </a:r>
            <a:r>
              <a:rPr lang="ru-RU" sz="2600" dirty="0" err="1"/>
              <a:t>якомога</a:t>
            </a:r>
            <a:r>
              <a:rPr lang="ru-RU" sz="2600" dirty="0"/>
              <a:t> </a:t>
            </a:r>
            <a:r>
              <a:rPr lang="ru-RU" sz="2600" dirty="0" err="1"/>
              <a:t>більше</a:t>
            </a:r>
            <a:r>
              <a:rPr lang="ru-RU" sz="2600" dirty="0"/>
              <a:t> </a:t>
            </a:r>
            <a:r>
              <a:rPr lang="ru-RU" sz="2600" dirty="0" err="1"/>
              <a:t>пити</a:t>
            </a:r>
            <a:r>
              <a:rPr lang="ru-RU" sz="2600" dirty="0"/>
              <a:t> в </a:t>
            </a:r>
            <a:r>
              <a:rPr lang="ru-RU" sz="2600" dirty="0" err="1"/>
              <a:t>очікуванні</a:t>
            </a:r>
            <a:r>
              <a:rPr lang="ru-RU" sz="2600" dirty="0"/>
              <a:t> </a:t>
            </a:r>
            <a:r>
              <a:rPr lang="ru-RU" sz="2600" dirty="0" err="1"/>
              <a:t>приїзду</a:t>
            </a:r>
            <a:r>
              <a:rPr lang="ru-RU" sz="2600" dirty="0"/>
              <a:t> </a:t>
            </a:r>
            <a:r>
              <a:rPr lang="ru-RU" sz="2600" dirty="0" err="1"/>
              <a:t>швидкої</a:t>
            </a:r>
            <a:r>
              <a:rPr lang="ru-RU" sz="2600" dirty="0"/>
              <a:t> </a:t>
            </a:r>
            <a:r>
              <a:rPr lang="ru-RU" sz="2600" dirty="0" err="1"/>
              <a:t>допомоги</a:t>
            </a:r>
            <a:r>
              <a:rPr lang="ru-RU" sz="2600" dirty="0"/>
              <a:t>.</a:t>
            </a:r>
          </a:p>
          <a:p>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3"/>
          </p:nvPr>
        </p:nvSpPr>
        <p:spPr/>
        <p:txBody>
          <a:bodyPr/>
          <a:lstStyle/>
          <a:p>
            <a:endParaRPr lang="ru-RU"/>
          </a:p>
        </p:txBody>
      </p:sp>
      <p:pic>
        <p:nvPicPr>
          <p:cNvPr id="30724" name="Picture 4" descr="https://putivl.com.ua/presentations_images/cd8e5869c7e355cd4ee1606b72829a4f.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71665" y="332656"/>
            <a:ext cx="6080463" cy="792088"/>
          </a:xfrm>
        </p:spPr>
        <p:txBody>
          <a:bodyPr>
            <a:normAutofit fontScale="90000"/>
          </a:bodyPr>
          <a:lstStyle/>
          <a:p>
            <a:r>
              <a:rPr lang="uk-UA" sz="3200" b="1" dirty="0">
                <a:solidFill>
                  <a:srgbClr val="FF0000"/>
                </a:solidFill>
              </a:rPr>
              <a:t>Подальше лікування опіків</a:t>
            </a:r>
            <a:br>
              <a:rPr lang="uk-UA" sz="3200" b="1" dirty="0">
                <a:solidFill>
                  <a:srgbClr val="FF0000"/>
                </a:solidFill>
              </a:rPr>
            </a:br>
            <a:endParaRPr lang="uk-UA" sz="3200" b="1" dirty="0">
              <a:solidFill>
                <a:srgbClr val="FF0000"/>
              </a:solidFill>
            </a:endParaRPr>
          </a:p>
        </p:txBody>
      </p:sp>
      <p:sp>
        <p:nvSpPr>
          <p:cNvPr id="3" name="Объект 2"/>
          <p:cNvSpPr>
            <a:spLocks noGrp="1"/>
          </p:cNvSpPr>
          <p:nvPr>
            <p:ph sz="quarter" idx="13"/>
          </p:nvPr>
        </p:nvSpPr>
        <p:spPr>
          <a:xfrm rot="10800000" flipH="1" flipV="1">
            <a:off x="863600" y="1340768"/>
            <a:ext cx="10739120" cy="5256584"/>
          </a:xfrm>
        </p:spPr>
        <p:txBody>
          <a:bodyPr>
            <a:noAutofit/>
          </a:bodyPr>
          <a:lstStyle/>
          <a:p>
            <a:pPr fontAlgn="base"/>
            <a:r>
              <a:rPr lang="uk-UA" sz="2400" dirty="0"/>
              <a:t>Подальша допомога при електротравми першого ступеня не завжди необхідна. Людину ж з травмами 2-й, 3-й і 4-го ступеня тяжкості після отримання першої необхідної допомоги слід доставити в травматологічний або хірургічний пункт, де йому буде надана кваліфікована медична допомога.</a:t>
            </a:r>
          </a:p>
          <a:p>
            <a:pPr marL="2404872" lvl="8" indent="0" fontAlgn="base">
              <a:buNone/>
            </a:pPr>
            <a:endParaRPr lang="uk-UA" sz="1800" dirty="0"/>
          </a:p>
        </p:txBody>
      </p:sp>
      <p:pic>
        <p:nvPicPr>
          <p:cNvPr id="4" name="Picture 3">
            <a:extLst>
              <a:ext uri="{FF2B5EF4-FFF2-40B4-BE49-F238E27FC236}">
                <a16:creationId xmlns:a16="http://schemas.microsoft.com/office/drawing/2014/main" id="{1B963A8F-E2E0-EFB6-DCFB-1F37C907B04E}"/>
              </a:ext>
            </a:extLst>
          </p:cNvPr>
          <p:cNvPicPr>
            <a:picLocks noChangeAspect="1"/>
          </p:cNvPicPr>
          <p:nvPr/>
        </p:nvPicPr>
        <p:blipFill>
          <a:blip r:embed="rId2"/>
          <a:stretch>
            <a:fillRect/>
          </a:stretch>
        </p:blipFill>
        <p:spPr>
          <a:xfrm>
            <a:off x="309415" y="3579550"/>
            <a:ext cx="5524500" cy="3038475"/>
          </a:xfrm>
          <a:prstGeom prst="rect">
            <a:avLst/>
          </a:prstGeom>
        </p:spPr>
      </p:pic>
      <p:pic>
        <p:nvPicPr>
          <p:cNvPr id="5" name="Picture 4">
            <a:extLst>
              <a:ext uri="{FF2B5EF4-FFF2-40B4-BE49-F238E27FC236}">
                <a16:creationId xmlns:a16="http://schemas.microsoft.com/office/drawing/2014/main" id="{EA2C3BDB-FEA9-7EEB-F71A-83F18EF44232}"/>
              </a:ext>
            </a:extLst>
          </p:cNvPr>
          <p:cNvPicPr>
            <a:picLocks noChangeAspect="1"/>
          </p:cNvPicPr>
          <p:nvPr/>
        </p:nvPicPr>
        <p:blipFill>
          <a:blip r:embed="rId3"/>
          <a:stretch>
            <a:fillRect/>
          </a:stretch>
        </p:blipFill>
        <p:spPr>
          <a:xfrm>
            <a:off x="5948510" y="3217600"/>
            <a:ext cx="5934075" cy="3400425"/>
          </a:xfrm>
          <a:prstGeom prst="rect">
            <a:avLst/>
          </a:prstGeom>
        </p:spPr>
      </p:pic>
    </p:spTree>
    <p:extLst>
      <p:ext uri="{BB962C8B-B14F-4D97-AF65-F5344CB8AC3E}">
        <p14:creationId xmlns:p14="http://schemas.microsoft.com/office/powerpoint/2010/main" val="4884531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792480" y="642918"/>
            <a:ext cx="10353040" cy="5643602"/>
          </a:xfrm>
        </p:spPr>
        <p:txBody>
          <a:bodyPr>
            <a:normAutofit/>
          </a:bodyPr>
          <a:lstStyle/>
          <a:p>
            <a:pPr fontAlgn="base"/>
            <a:r>
              <a:rPr lang="uk-UA" sz="2400" dirty="0"/>
              <a:t>Перше, що робиться - це щеплення проти правця. Далі починається місцеве лікування опіків і загальне лікування, спрямоване на відновлення порушених систем, функцій організму.</a:t>
            </a:r>
          </a:p>
          <a:p>
            <a:pPr fontAlgn="base"/>
            <a:r>
              <a:rPr lang="uk-UA" sz="2400" dirty="0"/>
              <a:t>В якості </a:t>
            </a:r>
            <a:r>
              <a:rPr lang="uk-UA" sz="2400" dirty="0" err="1"/>
              <a:t>протиопікових</a:t>
            </a:r>
            <a:r>
              <a:rPr lang="uk-UA" sz="2400" dirty="0"/>
              <a:t> заходів на місця міток накладаються стерильні пов'язки з </a:t>
            </a:r>
            <a:r>
              <a:rPr lang="uk-UA" sz="2400" dirty="0" err="1"/>
              <a:t>дезинфікуючим</a:t>
            </a:r>
            <a:r>
              <a:rPr lang="uk-UA" sz="2400" dirty="0"/>
              <a:t> засобом. Обпалені ділянки шкіри можуть піддаватися ультрафіолетовому опроміненню, яке полегшує процес відмирання клітин і прискорює процес освіти і відновлення здорового епітелію.</a:t>
            </a:r>
          </a:p>
          <a:p>
            <a:pPr fontAlgn="base"/>
            <a:r>
              <a:rPr lang="uk-UA" sz="2400" dirty="0"/>
              <a:t>Паралельно з місцевим лікуванням пошкоджених ділянок тіла необхідно проводити і інтенсивну </a:t>
            </a:r>
            <a:r>
              <a:rPr lang="uk-UA" sz="2400" dirty="0" err="1"/>
              <a:t>інфузійну</a:t>
            </a:r>
            <a:r>
              <a:rPr lang="uk-UA" sz="2400" dirty="0"/>
              <a:t> терапію, яка відновлює серцеву діяльність, а також роботу центральної і периферичної нервової системи.</a:t>
            </a:r>
          </a:p>
          <a:p>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473" y="285728"/>
            <a:ext cx="8143931" cy="1143000"/>
          </a:xfrm>
        </p:spPr>
        <p:txBody>
          <a:bodyPr/>
          <a:lstStyle/>
          <a:p>
            <a:pPr algn="l"/>
            <a:r>
              <a:rPr lang="ru-RU" sz="2800" b="1" dirty="0" err="1">
                <a:solidFill>
                  <a:srgbClr val="FF0000"/>
                </a:solidFill>
              </a:rPr>
              <a:t>Основні</a:t>
            </a:r>
            <a:r>
              <a:rPr lang="ru-RU" sz="2800" b="1" dirty="0">
                <a:solidFill>
                  <a:srgbClr val="FF0000"/>
                </a:solidFill>
              </a:rPr>
              <a:t> </a:t>
            </a:r>
            <a:r>
              <a:rPr lang="ru-RU" sz="2800" b="1" dirty="0" err="1">
                <a:solidFill>
                  <a:srgbClr val="FF0000"/>
                </a:solidFill>
              </a:rPr>
              <a:t>види</a:t>
            </a:r>
            <a:r>
              <a:rPr lang="ru-RU" sz="2800" b="1" dirty="0">
                <a:solidFill>
                  <a:srgbClr val="FF0000"/>
                </a:solidFill>
              </a:rPr>
              <a:t> </a:t>
            </a:r>
            <a:r>
              <a:rPr lang="ru-RU" sz="2800" b="1" dirty="0" err="1">
                <a:solidFill>
                  <a:srgbClr val="FF0000"/>
                </a:solidFill>
              </a:rPr>
              <a:t>ускладнень</a:t>
            </a:r>
            <a:r>
              <a:rPr lang="ru-RU" sz="2800" b="1" dirty="0">
                <a:solidFill>
                  <a:srgbClr val="FF0000"/>
                </a:solidFill>
              </a:rPr>
              <a:t> </a:t>
            </a:r>
            <a:r>
              <a:rPr lang="ru-RU" sz="2800" b="1" dirty="0" err="1">
                <a:solidFill>
                  <a:srgbClr val="FF0000"/>
                </a:solidFill>
              </a:rPr>
              <a:t>після</a:t>
            </a:r>
            <a:r>
              <a:rPr lang="ru-RU" sz="2800" b="1" dirty="0">
                <a:solidFill>
                  <a:srgbClr val="FF0000"/>
                </a:solidFill>
              </a:rPr>
              <a:t> </a:t>
            </a:r>
            <a:r>
              <a:rPr lang="ru-RU" sz="2800" b="1" dirty="0" err="1">
                <a:solidFill>
                  <a:srgbClr val="FF0000"/>
                </a:solidFill>
              </a:rPr>
              <a:t>електротравми</a:t>
            </a:r>
            <a:r>
              <a:rPr lang="ru-RU" sz="2800" b="1" dirty="0">
                <a:solidFill>
                  <a:srgbClr val="FF0000"/>
                </a:solidFill>
              </a:rPr>
              <a:t> </a:t>
            </a:r>
            <a:r>
              <a:rPr lang="ru-RU" sz="2800" b="1" dirty="0" err="1">
                <a:solidFill>
                  <a:srgbClr val="FF0000"/>
                </a:solidFill>
              </a:rPr>
              <a:t>зумовлені</a:t>
            </a:r>
            <a:endParaRPr lang="ru-RU" sz="2800" b="1" dirty="0">
              <a:solidFill>
                <a:srgbClr val="FF0000"/>
              </a:solidFill>
            </a:endParaRPr>
          </a:p>
        </p:txBody>
      </p:sp>
      <p:sp>
        <p:nvSpPr>
          <p:cNvPr id="3" name="Содержимое 2"/>
          <p:cNvSpPr>
            <a:spLocks noGrp="1"/>
          </p:cNvSpPr>
          <p:nvPr>
            <p:ph sz="quarter" idx="13"/>
          </p:nvPr>
        </p:nvSpPr>
        <p:spPr>
          <a:xfrm>
            <a:off x="822960" y="1428736"/>
            <a:ext cx="10759440" cy="5000660"/>
          </a:xfrm>
        </p:spPr>
        <p:txBody>
          <a:bodyPr>
            <a:normAutofit/>
          </a:bodyPr>
          <a:lstStyle/>
          <a:p>
            <a:pPr fontAlgn="base"/>
            <a:r>
              <a:rPr lang="uk-UA" dirty="0"/>
              <a:t>- порушеннями в роботі вестибулярного апарату;</a:t>
            </a:r>
          </a:p>
          <a:p>
            <a:pPr fontAlgn="base"/>
            <a:r>
              <a:rPr lang="uk-UA" dirty="0"/>
              <a:t>- погіршенням слуху;</a:t>
            </a:r>
          </a:p>
          <a:p>
            <a:pPr fontAlgn="base"/>
            <a:r>
              <a:rPr lang="uk-UA" dirty="0"/>
              <a:t>- ретроградною амнезією;</a:t>
            </a:r>
          </a:p>
          <a:p>
            <a:pPr fontAlgn="base"/>
            <a:r>
              <a:rPr lang="uk-UA" dirty="0"/>
              <a:t>- </a:t>
            </a:r>
            <a:r>
              <a:rPr lang="uk-UA" dirty="0" err="1"/>
              <a:t>парезовом</a:t>
            </a:r>
            <a:r>
              <a:rPr lang="uk-UA" dirty="0"/>
              <a:t> кінцівок;</a:t>
            </a:r>
          </a:p>
          <a:p>
            <a:pPr fontAlgn="base"/>
            <a:r>
              <a:rPr lang="uk-UA" dirty="0"/>
              <a:t>- ураженням нирок, печінки, утворенням каменів в органах;</a:t>
            </a:r>
          </a:p>
          <a:p>
            <a:pPr fontAlgn="base"/>
            <a:r>
              <a:rPr lang="uk-UA" dirty="0"/>
              <a:t>- пошкодженням кровоносних судин, спинного, головного мозку;</a:t>
            </a:r>
          </a:p>
          <a:p>
            <a:pPr fontAlgn="base"/>
            <a:r>
              <a:rPr lang="uk-UA" dirty="0"/>
              <a:t>- психозом і розладом симпатичної і парасимпатичної нервової системи;</a:t>
            </a:r>
          </a:p>
          <a:p>
            <a:pPr fontAlgn="base"/>
            <a:r>
              <a:rPr lang="uk-UA" dirty="0"/>
              <a:t>- коматозним станом;</a:t>
            </a:r>
          </a:p>
          <a:p>
            <a:pPr fontAlgn="base"/>
            <a:r>
              <a:rPr lang="uk-UA" dirty="0"/>
              <a:t>- масованим кровотечею.</a:t>
            </a:r>
          </a:p>
          <a:p>
            <a:endParaRPr lang="ru-RU"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9BAA33-7FB5-16D4-4977-96722D96A25F}"/>
              </a:ext>
            </a:extLst>
          </p:cNvPr>
          <p:cNvPicPr>
            <a:picLocks noChangeAspect="1"/>
          </p:cNvPicPr>
          <p:nvPr/>
        </p:nvPicPr>
        <p:blipFill>
          <a:blip r:embed="rId2"/>
          <a:stretch>
            <a:fillRect/>
          </a:stretch>
        </p:blipFill>
        <p:spPr>
          <a:xfrm>
            <a:off x="0" y="-365761"/>
            <a:ext cx="12192000" cy="7938347"/>
          </a:xfrm>
          <a:prstGeom prst="rect">
            <a:avLst/>
          </a:prstGeom>
        </p:spPr>
      </p:pic>
      <p:sp>
        <p:nvSpPr>
          <p:cNvPr id="2" name="Title 1">
            <a:extLst>
              <a:ext uri="{FF2B5EF4-FFF2-40B4-BE49-F238E27FC236}">
                <a16:creationId xmlns:a16="http://schemas.microsoft.com/office/drawing/2014/main" id="{9E514ECE-4CF7-7C23-016E-42F34308EB54}"/>
              </a:ext>
            </a:extLst>
          </p:cNvPr>
          <p:cNvSpPr>
            <a:spLocks noGrp="1"/>
          </p:cNvSpPr>
          <p:nvPr>
            <p:ph type="title"/>
          </p:nvPr>
        </p:nvSpPr>
        <p:spPr>
          <a:xfrm>
            <a:off x="3344214" y="1068890"/>
            <a:ext cx="5490224" cy="1689390"/>
          </a:xfrm>
        </p:spPr>
        <p:txBody>
          <a:bodyPr>
            <a:normAutofit/>
          </a:bodyPr>
          <a:lstStyle/>
          <a:p>
            <a:r>
              <a:rPr lang="uk-UA" sz="6000" dirty="0">
                <a:solidFill>
                  <a:schemeClr val="tx1"/>
                </a:solidFill>
              </a:rPr>
              <a:t>Дякую за увагу!</a:t>
            </a:r>
          </a:p>
        </p:txBody>
      </p:sp>
      <p:sp>
        <p:nvSpPr>
          <p:cNvPr id="3" name="Text Placeholder 2">
            <a:extLst>
              <a:ext uri="{FF2B5EF4-FFF2-40B4-BE49-F238E27FC236}">
                <a16:creationId xmlns:a16="http://schemas.microsoft.com/office/drawing/2014/main" id="{DD6D5C52-72D3-8A6E-44D7-16CCE27F40A7}"/>
              </a:ext>
            </a:extLst>
          </p:cNvPr>
          <p:cNvSpPr>
            <a:spLocks noGrp="1"/>
          </p:cNvSpPr>
          <p:nvPr>
            <p:ph type="body" idx="1"/>
          </p:nvPr>
        </p:nvSpPr>
        <p:spPr/>
        <p:txBody>
          <a:bodyPr/>
          <a:lstStyle/>
          <a:p>
            <a:endParaRPr lang="uk-UA"/>
          </a:p>
        </p:txBody>
      </p:sp>
    </p:spTree>
    <p:extLst>
      <p:ext uri="{BB962C8B-B14F-4D97-AF65-F5344CB8AC3E}">
        <p14:creationId xmlns:p14="http://schemas.microsoft.com/office/powerpoint/2010/main" val="917988953"/>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Atlas</Template>
  <TotalTime>114</TotalTime>
  <Words>6241</Words>
  <Application>Microsoft Office PowerPoint</Application>
  <PresentationFormat>Widescreen</PresentationFormat>
  <Paragraphs>253</Paragraphs>
  <Slides>63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Calibri Light</vt:lpstr>
      <vt:lpstr>Century Gothic</vt:lpstr>
      <vt:lpstr>Rockwell</vt:lpstr>
      <vt:lpstr>Wingdings</vt:lpstr>
      <vt:lpstr>Atlas</vt:lpstr>
      <vt:lpstr>Організація надання невідкладної медичної допомоги при жаленнях, укусах, електротравмах, утопленнях та дії низьких та високих температур на до госпітальному етапі – 2 год</vt:lpstr>
      <vt:lpstr>Мета заняття:</vt:lpstr>
      <vt:lpstr>Основні поняття:</vt:lpstr>
      <vt:lpstr>Укуси комах</vt:lpstr>
      <vt:lpstr>PowerPoint Presentation</vt:lpstr>
      <vt:lpstr>PowerPoint Presentation</vt:lpstr>
      <vt:lpstr>Основні ознаки при ужаленнях медузами</vt:lpstr>
      <vt:lpstr>Невідкладні заходи при пожаленнях медезами</vt:lpstr>
      <vt:lpstr>Укус кліща</vt:lpstr>
      <vt:lpstr>PowerPoint Presentation</vt:lpstr>
      <vt:lpstr>Епідеміологія</vt:lpstr>
      <vt:lpstr>PowerPoint Presentation</vt:lpstr>
      <vt:lpstr>PowerPoint Presentation</vt:lpstr>
      <vt:lpstr>PowerPoint Presentation</vt:lpstr>
      <vt:lpstr>PowerPoint Presentation</vt:lpstr>
      <vt:lpstr>Переохолодження</vt:lpstr>
      <vt:lpstr>Патофізіологія</vt:lpstr>
      <vt:lpstr>Класифікація</vt:lpstr>
      <vt:lpstr>Вимірювання температури</vt:lpstr>
      <vt:lpstr>PowerPoint Presentation</vt:lpstr>
      <vt:lpstr>PowerPoint Presentation</vt:lpstr>
      <vt:lpstr>Вторинне зниження центральної температури після відновлення кровотоку в кінцівках  </vt:lpstr>
      <vt:lpstr>Колапс кровообігу</vt:lpstr>
      <vt:lpstr>PowerPoint Presentation</vt:lpstr>
      <vt:lpstr>Захист від подальших втрат тепла  </vt:lpstr>
      <vt:lpstr>Зігрівання пацієнта  </vt:lpstr>
      <vt:lpstr>Активне зовнішнє зігрівання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Обмороження</vt:lpstr>
      <vt:lpstr>Що викликає обмороження?  </vt:lpstr>
      <vt:lpstr>Запобігання обмороженням  </vt:lpstr>
      <vt:lpstr>PowerPoint Presentation</vt:lpstr>
      <vt:lpstr>Ускладнення обмороження  </vt:lpstr>
      <vt:lpstr>Стадії</vt:lpstr>
      <vt:lpstr>PowerPoint Presentation</vt:lpstr>
      <vt:lpstr>Перша допомога </vt:lpstr>
      <vt:lpstr>Відігрівання обморожених ділянок  </vt:lpstr>
      <vt:lpstr>Після відігрівання  </vt:lpstr>
      <vt:lpstr>Сильне обмороження</vt:lpstr>
      <vt:lpstr>Лікування обморожень на місці події (˃2 годин від надання допомоги)  </vt:lpstr>
      <vt:lpstr>Лікування обморожень в умовах лікарні  </vt:lpstr>
      <vt:lpstr>PowerPoint Presentation</vt:lpstr>
      <vt:lpstr>Під електротравми мається на увазі травматичне ураження цілісності, функцій тканин і органів, що з'являється під дією промислового, побутового або природного електричного струму. Різні види електротравм надають різну дію на організм, результатом чого можуть стати опіки, порушення фізико-хімічного складу крові, розриви тканин, переломи, вивихи, порушення внутрішніх біоелектричних процесів.</vt:lpstr>
      <vt:lpstr>PowerPoint Presentation</vt:lpstr>
      <vt:lpstr>Отримати травму від електричного струму можна при взаємодії з джерелом в побуті, на виробництві або при ударі блискавки. Прямий удар блискавки - це стихійний, форс-мажорний чинник, від якого людина застрахуватися не в змозі. В інших випадках причини бути наступними. - Психофізіологічного характеру. Тобто травма може бути наслідком ослабленого уваги, стресовій ситуації, надмірної втоми, стану здоров'я, знаходження людини під дією лікарських засобів, алкогольних напоїв. - Технічного характеру. До таких причин можна віднести несправність електричного обладнання, в результаті чого може виникнути напруга в металевих частинах устройства- використання електричних приладів не за їх прямим призначенням-перебої в подачі напруги- порушення правил експлуатації приладів. - Організаційного характеру. Причини електротравм організаційного характеру можуть укладатися в халатності при роботі з приладами, підключеними до електромережі, нехтуванні елементарними правилами техніки безпеки на роботі і в побуті. </vt:lpstr>
      <vt:lpstr>   Симптоми ураження електричним          струмом Безпосередньо в момент ураження електрострумом людина може відчути поштовх, спазм, м'язів, пекучий удар. Після того як струм припиняє діяти, основні симптоми спостерігаються з боку центральної нервової системи. Ознаки травм від електричного струму мають багато спільного з клінічною картиною струсу головного мозку. Спостерігається млявість, загальмованість, байдужість до навколишнього, нудота, головний біль і запаморочення.  </vt:lpstr>
      <vt:lpstr>Електричний опік виникає в місці входження і виходження електричного струму.  Поверхневі опіки при електротравмах зустрічаються рідше, ніж глибокі опіки. Електротравма в деяких випадках може супроводжуватися пошкодженням великих ділянок тканин. </vt:lpstr>
      <vt:lpstr>Ступені тяжкості опіків</vt:lpstr>
      <vt:lpstr>PowerPoint Presentation</vt:lpstr>
      <vt:lpstr>    Перша долікарська допомога при електротравмі Для того щоб мати можливість допомогти постраждалій людині, необхідно в першу чергу убезпечити себе. Слід знеструмити джерело напруги, вирвати провід з рук потерпілого. Якщо це не представляється можливим, значить необхідно ізолювати потерпілого від джерела струму. Для цього треба використовувати засоби захисту, такі як дошка, дерев'яна палиця, заізольовані інструменти, прогумовані рукавички, ізолюючі підставки, прогумовану взуття.   </vt:lpstr>
      <vt:lpstr> Перша долікарська допомога при електротравми</vt:lpstr>
      <vt:lpstr>Перша долікарська допомога при електротравмі</vt:lpstr>
      <vt:lpstr>PowerPoint Presentation</vt:lpstr>
      <vt:lpstr>Подальше лікування опіків </vt:lpstr>
      <vt:lpstr>PowerPoint Presentation</vt:lpstr>
      <vt:lpstr>Основні види ускладнень після електротравми зумовлені</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Організація надання невідкладної медичної допомоги при жаленнях, укусах, електротравмах, утопленнях та дії низьких та високих температур на до госпітальному етапі – 2 год</dc:title>
  <dc:creator>Елизавета Тулянцева</dc:creator>
  <cp:lastModifiedBy>Елизавета Тулянцева</cp:lastModifiedBy>
  <cp:revision>5</cp:revision>
  <dcterms:created xsi:type="dcterms:W3CDTF">2022-11-13T15:02:41Z</dcterms:created>
  <dcterms:modified xsi:type="dcterms:W3CDTF">2022-11-13T17:55:43Z</dcterms:modified>
</cp:coreProperties>
</file>