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628-001F-4FEE-9BE3-C3903E7F2F55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0B31-7811-44FF-BDC0-28D39F5A68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951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628-001F-4FEE-9BE3-C3903E7F2F55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0B31-7811-44FF-BDC0-28D39F5A68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917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628-001F-4FEE-9BE3-C3903E7F2F55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0B31-7811-44FF-BDC0-28D39F5A68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9879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628-001F-4FEE-9BE3-C3903E7F2F55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0B31-7811-44FF-BDC0-28D39F5A68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7475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628-001F-4FEE-9BE3-C3903E7F2F55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0B31-7811-44FF-BDC0-28D39F5A68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1278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628-001F-4FEE-9BE3-C3903E7F2F55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0B31-7811-44FF-BDC0-28D39F5A68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2168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628-001F-4FEE-9BE3-C3903E7F2F55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0B31-7811-44FF-BDC0-28D39F5A68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2869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628-001F-4FEE-9BE3-C3903E7F2F55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0B31-7811-44FF-BDC0-28D39F5A68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056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628-001F-4FEE-9BE3-C3903E7F2F55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0B31-7811-44FF-BDC0-28D39F5A68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3548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628-001F-4FEE-9BE3-C3903E7F2F55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0B31-7811-44FF-BDC0-28D39F5A68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3114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628-001F-4FEE-9BE3-C3903E7F2F55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0B31-7811-44FF-BDC0-28D39F5A68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9971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56FD628-001F-4FEE-9BE3-C3903E7F2F55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C63F0B31-7811-44FF-BDC0-28D39F5A68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4336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697DA-CD4A-1DCB-5B01-08FFC72409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err="1"/>
              <a:t>Організація</a:t>
            </a:r>
            <a:r>
              <a:rPr lang="ru-RU" sz="3600" dirty="0"/>
              <a:t> </a:t>
            </a:r>
            <a:r>
              <a:rPr lang="ru-RU" sz="3600" dirty="0" err="1"/>
              <a:t>медичної</a:t>
            </a:r>
            <a:r>
              <a:rPr lang="ru-RU" sz="3600" dirty="0"/>
              <a:t> </a:t>
            </a:r>
            <a:r>
              <a:rPr lang="ru-RU" sz="3600" dirty="0" err="1"/>
              <a:t>допомоги</a:t>
            </a:r>
            <a:r>
              <a:rPr lang="ru-RU" sz="3600" dirty="0"/>
              <a:t> </a:t>
            </a:r>
            <a:r>
              <a:rPr lang="ru-RU" sz="3600" dirty="0" err="1"/>
              <a:t>інкурабельним</a:t>
            </a:r>
            <a:r>
              <a:rPr lang="ru-RU" sz="3600" dirty="0"/>
              <a:t> </a:t>
            </a:r>
            <a:r>
              <a:rPr lang="ru-RU" sz="3600" dirty="0" err="1"/>
              <a:t>хворим</a:t>
            </a:r>
            <a:r>
              <a:rPr lang="ru-RU" sz="3600" dirty="0"/>
              <a:t>. </a:t>
            </a:r>
            <a:r>
              <a:rPr lang="ru-RU" sz="3600" dirty="0" err="1"/>
              <a:t>Методи</a:t>
            </a:r>
            <a:r>
              <a:rPr lang="ru-RU" sz="3600" dirty="0"/>
              <a:t> </a:t>
            </a:r>
            <a:r>
              <a:rPr lang="ru-RU" sz="3600" dirty="0" err="1"/>
              <a:t>паліативного</a:t>
            </a:r>
            <a:r>
              <a:rPr lang="ru-RU" sz="3600" dirty="0"/>
              <a:t> </a:t>
            </a:r>
            <a:r>
              <a:rPr lang="ru-RU" sz="3600" dirty="0" err="1"/>
              <a:t>лікування</a:t>
            </a:r>
            <a:r>
              <a:rPr lang="ru-RU" sz="3600" dirty="0"/>
              <a:t> </a:t>
            </a:r>
            <a:r>
              <a:rPr lang="ru-RU" sz="3600" dirty="0" err="1"/>
              <a:t>основних</a:t>
            </a:r>
            <a:r>
              <a:rPr lang="ru-RU" sz="3600" dirty="0"/>
              <a:t> </a:t>
            </a:r>
            <a:r>
              <a:rPr lang="ru-RU" sz="3600" dirty="0" err="1"/>
              <a:t>симптомів</a:t>
            </a:r>
            <a:r>
              <a:rPr lang="ru-RU" sz="3600" dirty="0"/>
              <a:t> та </a:t>
            </a:r>
            <a:r>
              <a:rPr lang="ru-RU" sz="3600" dirty="0" err="1"/>
              <a:t>синдромів</a:t>
            </a:r>
            <a:r>
              <a:rPr lang="ru-RU" sz="3600" dirty="0"/>
              <a:t> при </a:t>
            </a:r>
            <a:r>
              <a:rPr lang="ru-RU" sz="3600" dirty="0" err="1"/>
              <a:t>невиліковному</a:t>
            </a:r>
            <a:r>
              <a:rPr lang="ru-RU" sz="3600" dirty="0"/>
              <a:t> </a:t>
            </a:r>
            <a:r>
              <a:rPr lang="ru-RU" sz="3600" dirty="0" err="1"/>
              <a:t>захворюванні</a:t>
            </a:r>
            <a:r>
              <a:rPr lang="ru-RU" sz="3600" dirty="0"/>
              <a:t> – 2 год</a:t>
            </a:r>
            <a:endParaRPr lang="uk-UA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2579AB-F653-C6A0-9E0C-98D0226AA5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2655" y="738326"/>
            <a:ext cx="7315200" cy="914400"/>
          </a:xfrm>
        </p:spPr>
        <p:txBody>
          <a:bodyPr/>
          <a:lstStyle/>
          <a:p>
            <a:pPr algn="ctr"/>
            <a:r>
              <a:rPr lang="ru-RU" dirty="0" err="1"/>
              <a:t>Одеський</a:t>
            </a:r>
            <a:r>
              <a:rPr lang="ru-RU" dirty="0"/>
              <a:t> </a:t>
            </a:r>
            <a:r>
              <a:rPr lang="ru-RU" dirty="0" err="1"/>
              <a:t>національний</a:t>
            </a:r>
            <a:r>
              <a:rPr lang="ru-RU" dirty="0"/>
              <a:t> </a:t>
            </a:r>
            <a:r>
              <a:rPr lang="ru-RU" dirty="0" err="1"/>
              <a:t>медичний</a:t>
            </a:r>
            <a:r>
              <a:rPr lang="ru-RU" dirty="0"/>
              <a:t> </a:t>
            </a:r>
            <a:r>
              <a:rPr lang="ru-RU" dirty="0" err="1"/>
              <a:t>університет</a:t>
            </a:r>
            <a:endParaRPr lang="ru-RU" dirty="0"/>
          </a:p>
          <a:p>
            <a:pPr algn="ctr"/>
            <a:r>
              <a:rPr lang="ru-RU" dirty="0"/>
              <a:t>Кафедра </a:t>
            </a:r>
            <a:r>
              <a:rPr lang="ru-RU" dirty="0" err="1"/>
              <a:t>сімейної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 та </a:t>
            </a:r>
            <a:r>
              <a:rPr lang="ru-RU" dirty="0" err="1"/>
              <a:t>поліклінічної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11090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CD1A5-2404-DE0B-35F5-64D94D42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Мета заняття: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50AA7-F0AE-495E-BD58-E4387FF06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dirty="0"/>
              <a:t>Розширити та систематизувати знання студентів щодо організації медичної допомоги </a:t>
            </a:r>
            <a:r>
              <a:rPr lang="uk-UA" sz="2400" dirty="0" err="1"/>
              <a:t>інкурабельним</a:t>
            </a:r>
            <a:r>
              <a:rPr lang="uk-UA" sz="2400" dirty="0"/>
              <a:t> хворим. Розширити та систематизувати знання студентів щодо основних симптомів та синдромів при невиліковному захворюванні та методів їх лікування.</a:t>
            </a:r>
          </a:p>
        </p:txBody>
      </p:sp>
    </p:spTree>
    <p:extLst>
      <p:ext uri="{BB962C8B-B14F-4D97-AF65-F5344CB8AC3E}">
        <p14:creationId xmlns:p14="http://schemas.microsoft.com/office/powerpoint/2010/main" val="3942668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ADFC5-CD71-97C3-ED1A-56A9DE85E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Основні поняття: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493D2-8B22-D150-3A6F-5D69AA2EF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Невиліковне захворювання. </a:t>
            </a:r>
            <a:r>
              <a:rPr lang="uk-UA" dirty="0" err="1"/>
              <a:t>Інкурабельний</a:t>
            </a:r>
            <a:r>
              <a:rPr lang="uk-UA" dirty="0"/>
              <a:t> хворий. Паліативна допомога: послуги паліативної допомоги. Варіанти </a:t>
            </a:r>
            <a:r>
              <a:rPr lang="uk-UA" dirty="0" err="1"/>
              <a:t>хоспісної</a:t>
            </a:r>
            <a:r>
              <a:rPr lang="uk-UA" dirty="0"/>
              <a:t> допомоги. Паліативна допомога на дому, на базі лікарні. Паліативна допомога дітям. Невиліковне захворювання: визначення, назвати найбільш розповсюджені. Найбільш часті симптоми та синдроми, що супроводжують невиліковне захворювання. </a:t>
            </a:r>
            <a:r>
              <a:rPr lang="uk-UA" dirty="0" err="1"/>
              <a:t>Інкурабельний</a:t>
            </a:r>
            <a:r>
              <a:rPr lang="uk-UA" dirty="0"/>
              <a:t> хворий, його характеристика. Основні напрямки боротьби з наслідками невиліковного захворювання. Основні групи препаратів, які використовуються при наданні допомоги </a:t>
            </a:r>
            <a:r>
              <a:rPr lang="uk-UA" dirty="0" err="1"/>
              <a:t>інкурабельним</a:t>
            </a:r>
            <a:r>
              <a:rPr lang="uk-UA" dirty="0"/>
              <a:t> хворим, та немедикаментозні методи.</a:t>
            </a:r>
          </a:p>
        </p:txBody>
      </p:sp>
    </p:spTree>
    <p:extLst>
      <p:ext uri="{BB962C8B-B14F-4D97-AF65-F5344CB8AC3E}">
        <p14:creationId xmlns:p14="http://schemas.microsoft.com/office/powerpoint/2010/main" val="3728029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0DBCE-8053-5230-5639-0939A26D1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Термінологія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E786B-63E5-D2D2-2828-3B443C47C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•	Паліативний пацієнт – пацієнт усіх вікових груп з обмеженим прогнозом життя, який страждає на невиліковні прогресуючі захворювання, що не можуть бути вилікувані сучасними і доступними методами та засобами, і супроводжуються вираженим больовим синдромом, тяжкими розладами життєдіяльності, потребують медичної допомоги, догляду, психологічної, соціальної, духовної підтримки або медико-психологічної реабілітації (далі - Пацієнт) .</a:t>
            </a:r>
          </a:p>
          <a:p>
            <a:r>
              <a:rPr lang="uk-UA" dirty="0"/>
              <a:t>•	Паліативна допомога – це комплекс заходів, спрямованих на поліпшення якості життя Пацієнта і членів їхніх родин, запобігання та полегшення фізичних та емоційних страждань Пацієнта, шляхом раннього виявлення і діагностування симптомів болю та розладів життєдіяльності, проведення адекватних лікувальних заходів, симптоматичної терапії та догляду, надання психологічної, соціальної, духовної підтримки або медико-психологічної реабілітації, незалежно від захворювання, віку, соціального статусу, національності, релігійних та політичних переконань, місця проживання Пацієнта тощо.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12117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03AB0-773E-8608-9962-392B8F5D8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868680"/>
            <a:ext cx="10706948" cy="5120640"/>
          </a:xfrm>
        </p:spPr>
        <p:txBody>
          <a:bodyPr>
            <a:normAutofit lnSpcReduction="10000"/>
          </a:bodyPr>
          <a:lstStyle/>
          <a:p>
            <a:r>
              <a:rPr lang="uk-UA" dirty="0"/>
              <a:t>•	Первинна паліативна допомога – це паліативна допомога, яка надається Пацієнту від моменту встановлення діагнозу невиліковного прогресуючого захворювання медичними працівниками відповідно до їх спеціалізації вдома або у закладах охорони здоров’я.</a:t>
            </a:r>
          </a:p>
          <a:p>
            <a:r>
              <a:rPr lang="uk-UA" dirty="0"/>
              <a:t>•	Спеціалізована паліативна допомога – це комплексна мультидисциплінарна медико-соціальна і психологічна допомога, яка надається Пацієнту у закладах охорони здоров’я або вдома медичними працівниками, які пройшли тематичні цикли удосконалення з питань паліативної допомоги (далі - Спеціалісти) із залученням медичних психологів, соціальних працівників та інших фахівців, за потребою, а також волонтерів, найближчих родичів або опікунів Пацієнта.</a:t>
            </a:r>
          </a:p>
          <a:p>
            <a:r>
              <a:rPr lang="uk-UA" dirty="0"/>
              <a:t>•	Загальна паліативна допомога - паліативна допомога, яка надається в амбулаторних умовах або за місцем перебування Пацієнта лікарями загальної практики - сімейними лікарями, терапевтами, педіатрами та іншими лікарями-спеціалістами, молодшими спеціалістами з медичною освітою або в закладах охорони здоров'я, які надають вторинну медичну допомогу, </a:t>
            </a:r>
            <a:r>
              <a:rPr lang="uk-UA" dirty="0" err="1"/>
              <a:t>мультидисциплінарною</a:t>
            </a:r>
            <a:r>
              <a:rPr lang="uk-UA" dirty="0"/>
              <a:t> командою.</a:t>
            </a:r>
          </a:p>
          <a:p>
            <a:r>
              <a:rPr lang="uk-UA" dirty="0"/>
              <a:t>•	Мультидисциплінарна команда - медичні спеціалісти, фахівці різних спеціальностей: соціальні працівники, соціальні робітники, психологи, волонтери, юристи, </a:t>
            </a:r>
            <a:r>
              <a:rPr lang="uk-UA" dirty="0" err="1"/>
              <a:t>св'ященнослужителі</a:t>
            </a:r>
            <a:r>
              <a:rPr lang="uk-UA" dirty="0"/>
              <a:t> та інші за потребою, які залучаються для надання паліативної допомоги Пацієнту та членам його сім'ї, іншим особам, що здійснюють за ним догляд;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73162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62DCA-4154-F274-FE30-6827BA13E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" y="323572"/>
            <a:ext cx="11186160" cy="3434080"/>
          </a:xfrm>
        </p:spPr>
        <p:txBody>
          <a:bodyPr>
            <a:normAutofit/>
          </a:bodyPr>
          <a:lstStyle/>
          <a:p>
            <a:r>
              <a:rPr lang="uk-UA" dirty="0"/>
              <a:t>•	Паліативна та </a:t>
            </a:r>
            <a:r>
              <a:rPr lang="uk-UA" dirty="0" err="1"/>
              <a:t>хоспісна</a:t>
            </a:r>
            <a:r>
              <a:rPr lang="uk-UA" dirty="0"/>
              <a:t> медицина — це галузь наукової медицини та охорони здоров’я, основним завданням якої є забезпечення доступної та якісної паліативної допомоги Пацієнту, шляхом застосування адекватного ефективного знеболення, медикаментозної терапії, медико-психологічної реабілітації, хірургічних та інших методів лікування, кваліфікованого медичного догляду.</a:t>
            </a:r>
          </a:p>
          <a:p>
            <a:r>
              <a:rPr lang="uk-UA" dirty="0"/>
              <a:t>•	</a:t>
            </a:r>
            <a:r>
              <a:rPr lang="uk-UA" dirty="0" err="1"/>
              <a:t>Хоспісна</a:t>
            </a:r>
            <a:r>
              <a:rPr lang="uk-UA" dirty="0"/>
              <a:t> допомога є складовою паліативної допомоги, яка надається Пацієнту в термінальних стадіях захворювання, а також членам родини Пацієнта у закладах охорони здоров’я або вдома фахівцями, які мають удосконалення з питань паліативної допомоги.</a:t>
            </a:r>
          </a:p>
          <a:p>
            <a:r>
              <a:rPr lang="uk-UA" dirty="0"/>
              <a:t>•	</a:t>
            </a:r>
            <a:r>
              <a:rPr lang="uk-UA" dirty="0" err="1"/>
              <a:t>Хоспіс</a:t>
            </a:r>
            <a:r>
              <a:rPr lang="uk-UA" dirty="0"/>
              <a:t> – установа (заклад) охорони здоров'я, що призначена для надання медичної, соціальної та психологічної допомоги особам з невиліковними хворобами, як правило, в останні місяці життя.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8B919-F53F-E8F0-B893-3965E1DCF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0580" y="3757652"/>
            <a:ext cx="4511160" cy="3008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0784DC-1EBA-98F6-D6F6-4CC18DBCF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499" y="3757652"/>
            <a:ext cx="4513363" cy="300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844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F20A8-5DD5-E81D-B3FF-A89FB2415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Види паліативної допомоги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11AE5-31BD-0248-B7DE-EE999E06C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/>
              <a:t>Згідно з Законом паліативна допомога поділяється на:</a:t>
            </a:r>
          </a:p>
          <a:p>
            <a:endParaRPr lang="uk-UA" dirty="0"/>
          </a:p>
          <a:p>
            <a:r>
              <a:rPr lang="uk-UA" dirty="0"/>
              <a:t>Загальну (надається в амбулаторних умовах або за місцем перебування Пацієнта лікарями загальної практики - сімейними лікарями, терапевтами, педіатрами та іншими лікарями-спеціалістами, молодшими спеціалістами з медичною освітою або в закладах охорони здоров'я, які надають вторинну медичну допомогу, </a:t>
            </a:r>
            <a:r>
              <a:rPr lang="uk-UA" dirty="0" err="1"/>
              <a:t>мультидисциплінарною</a:t>
            </a:r>
            <a:r>
              <a:rPr lang="uk-UA" dirty="0"/>
              <a:t> командою).</a:t>
            </a:r>
          </a:p>
          <a:p>
            <a:r>
              <a:rPr lang="uk-UA" dirty="0"/>
              <a:t>Спеціалізовану (надається за місцем перебування Пацієнта або в закладах охорони здоров'я, які надають вторинну або третинну медичну допомогу, </a:t>
            </a:r>
            <a:r>
              <a:rPr lang="uk-UA" dirty="0" err="1"/>
              <a:t>мультидисциплінарною</a:t>
            </a:r>
            <a:r>
              <a:rPr lang="uk-UA" dirty="0"/>
              <a:t> командою).</a:t>
            </a:r>
          </a:p>
          <a:p>
            <a:r>
              <a:rPr lang="uk-UA" dirty="0"/>
              <a:t>Спеціалізована паліативна допомога може надаватись:</a:t>
            </a:r>
          </a:p>
          <a:p>
            <a:endParaRPr lang="uk-UA" dirty="0"/>
          </a:p>
          <a:p>
            <a:r>
              <a:rPr lang="uk-UA" dirty="0"/>
              <a:t>пацієнтам, хворим на відкриті форми туберкульозу, надається у спеціалізованих закладах;</a:t>
            </a:r>
          </a:p>
          <a:p>
            <a:r>
              <a:rPr lang="uk-UA" dirty="0"/>
              <a:t>пацієнтам із тяжкими психічними розладами надається у закладах з надання психіатричної допомоги;</a:t>
            </a:r>
          </a:p>
          <a:p>
            <a:r>
              <a:rPr lang="uk-UA" dirty="0"/>
              <a:t>та інші.</a:t>
            </a:r>
          </a:p>
        </p:txBody>
      </p:sp>
    </p:spTree>
    <p:extLst>
      <p:ext uri="{BB962C8B-B14F-4D97-AF65-F5344CB8AC3E}">
        <p14:creationId xmlns:p14="http://schemas.microsoft.com/office/powerpoint/2010/main" val="4192765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82953-BC86-CA23-15E9-9896DDAFB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57200"/>
            <a:ext cx="11358880" cy="5943600"/>
          </a:xfrm>
        </p:spPr>
        <p:txBody>
          <a:bodyPr>
            <a:normAutofit fontScale="85000" lnSpcReduction="20000"/>
          </a:bodyPr>
          <a:lstStyle/>
          <a:p>
            <a:r>
              <a:rPr lang="uk-UA" b="1" dirty="0"/>
              <a:t>Як зазначає провідна американська організація Центр розвитку паліативної допомоги, команди фахівців з паліативної допомоги мають на меті підвищити якість життя, полегшити симптоми та страждання, спричинені серйозними хворобами, такими як:</a:t>
            </a:r>
          </a:p>
          <a:p>
            <a:r>
              <a:rPr lang="uk-UA" dirty="0"/>
              <a:t>злоякісні новоутворення;</a:t>
            </a:r>
          </a:p>
          <a:p>
            <a:r>
              <a:rPr lang="uk-UA" dirty="0"/>
              <a:t>хронічна серцева недостатність;</a:t>
            </a:r>
          </a:p>
          <a:p>
            <a:r>
              <a:rPr lang="uk-UA" dirty="0"/>
              <a:t>хронічні обструктивні захворювання легень (ХОЗЛ)</a:t>
            </a:r>
          </a:p>
          <a:p>
            <a:r>
              <a:rPr lang="uk-UA" dirty="0"/>
              <a:t>хвороби нирок</a:t>
            </a:r>
          </a:p>
          <a:p>
            <a:r>
              <a:rPr lang="uk-UA" dirty="0"/>
              <a:t>діабет</a:t>
            </a:r>
          </a:p>
          <a:p>
            <a:r>
              <a:rPr lang="uk-UA" dirty="0"/>
              <a:t>хвороби Альцгеймера та Паркінсона</a:t>
            </a:r>
          </a:p>
          <a:p>
            <a:r>
              <a:rPr lang="uk-UA" dirty="0"/>
              <a:t>багато інших</a:t>
            </a:r>
          </a:p>
          <a:p>
            <a:r>
              <a:rPr lang="uk-UA" b="1" dirty="0"/>
              <a:t>Паліативна допомога полегшує, зокрема, такі симптоми, від яких страждає пацієнт:</a:t>
            </a:r>
          </a:p>
          <a:p>
            <a:r>
              <a:rPr lang="uk-UA" dirty="0"/>
              <a:t>біль (гострий та хронічний)</a:t>
            </a:r>
          </a:p>
          <a:p>
            <a:r>
              <a:rPr lang="uk-UA" dirty="0"/>
              <a:t>депресія</a:t>
            </a:r>
          </a:p>
          <a:p>
            <a:r>
              <a:rPr lang="uk-UA" dirty="0"/>
              <a:t>задишка, проблеми з диханням</a:t>
            </a:r>
          </a:p>
          <a:p>
            <a:r>
              <a:rPr lang="uk-UA" dirty="0"/>
              <a:t>втома</a:t>
            </a:r>
          </a:p>
          <a:p>
            <a:r>
              <a:rPr lang="uk-UA" dirty="0"/>
              <a:t>закрепи, нудота, втрата апетиту</a:t>
            </a:r>
          </a:p>
          <a:p>
            <a:r>
              <a:rPr lang="uk-UA" dirty="0"/>
              <a:t>безсоння, тривожність</a:t>
            </a:r>
          </a:p>
          <a:p>
            <a:r>
              <a:rPr lang="uk-UA" dirty="0"/>
              <a:t>а також інші симптоми, від яких страждає пацієнт.</a:t>
            </a:r>
          </a:p>
        </p:txBody>
      </p:sp>
    </p:spTree>
    <p:extLst>
      <p:ext uri="{BB962C8B-B14F-4D97-AF65-F5344CB8AC3E}">
        <p14:creationId xmlns:p14="http://schemas.microsoft.com/office/powerpoint/2010/main" val="551902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2F887-6DCB-6621-25A0-0B3D43087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Паліативна допомога: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E9FB7-B6ED-28B0-CFC1-EAC7D1934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345440"/>
            <a:ext cx="7315200" cy="6126480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забезпечує полегшення болю та інших неприємних симптомів;</a:t>
            </a:r>
          </a:p>
          <a:p>
            <a:r>
              <a:rPr lang="uk-UA" dirty="0"/>
              <a:t>є життєствердною та вважає смерть нормальним природним процесом;</a:t>
            </a:r>
          </a:p>
          <a:p>
            <a:r>
              <a:rPr lang="uk-UA" dirty="0"/>
              <a:t>не має наміру ані прискорити, ані відкласти смерть;</a:t>
            </a:r>
          </a:p>
          <a:p>
            <a:r>
              <a:rPr lang="uk-UA" dirty="0"/>
              <a:t>інтегрує психологічні та духовні аспекти догляду за пацієнтами;</a:t>
            </a:r>
          </a:p>
          <a:p>
            <a:r>
              <a:rPr lang="uk-UA" dirty="0"/>
              <a:t>пропонує систему, яка допомагає пацієнтам якнайактивніше жити до смерті;</a:t>
            </a:r>
          </a:p>
          <a:p>
            <a:r>
              <a:rPr lang="uk-UA" dirty="0"/>
              <a:t>пропонує систему підтримки, яка допомагає сім’ї впоратися з хворобою пацієнта та власним горем втрати;</a:t>
            </a:r>
          </a:p>
          <a:p>
            <a:r>
              <a:rPr lang="uk-UA" dirty="0"/>
              <a:t>використовує командний підхід до задоволення потреб пацієнтів та їх сімей, у тому числі консультування щодо втрати здоров’я, якщо це вказано;</a:t>
            </a:r>
          </a:p>
          <a:p>
            <a:r>
              <a:rPr lang="uk-UA" dirty="0"/>
              <a:t>підвищує якість життя і може також позитивно вплинути на хід захворювання;</a:t>
            </a:r>
          </a:p>
          <a:p>
            <a:r>
              <a:rPr lang="uk-UA" dirty="0"/>
              <a:t>застосовується на початку хвороби, у поєднанні з іншими методами лікування, призначеними для продовження життя, такими як хіміотерапія або променева терапія, а також включає в себе дослідження, необхідні для кращого розуміння та лікування складних клінічних ускладнень”.</a:t>
            </a:r>
          </a:p>
        </p:txBody>
      </p:sp>
    </p:spTree>
    <p:extLst>
      <p:ext uri="{BB962C8B-B14F-4D97-AF65-F5344CB8AC3E}">
        <p14:creationId xmlns:p14="http://schemas.microsoft.com/office/powerpoint/2010/main" val="2099097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05DE-62A6-CCC9-9595-126906716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Еволюція моделі паліативної допомоги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7F12AC-0942-CF04-08F6-2E0977B347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2337" y="1268630"/>
            <a:ext cx="8729663" cy="425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271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5B754-CCB2-23F6-2083-102D1923B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880" y="183388"/>
            <a:ext cx="11064240" cy="5384292"/>
          </a:xfrm>
        </p:spPr>
        <p:txBody>
          <a:bodyPr>
            <a:normAutofit/>
          </a:bodyPr>
          <a:lstStyle/>
          <a:p>
            <a:r>
              <a:rPr lang="uk-UA" dirty="0"/>
              <a:t>Допомога наприкінці життя (</a:t>
            </a:r>
            <a:r>
              <a:rPr lang="en-US" dirty="0"/>
              <a:t>end of life care) </a:t>
            </a:r>
            <a:r>
              <a:rPr lang="uk-UA" dirty="0"/>
              <a:t>має початися тоді, коли пацієнт її потребує, і може тривати кілька днів, кілька місяців, або ж років. Вважається, що людина входить у період кінця життя, коли вона з високою ймовірністю може померти протягом наступних 12 місяців (хоча, очевидно, це не завжди можна передбачити). Тому, як зазначають фахівці </a:t>
            </a:r>
            <a:r>
              <a:rPr lang="en-US" dirty="0"/>
              <a:t>NHS, </a:t>
            </a:r>
            <a:r>
              <a:rPr lang="uk-UA" dirty="0"/>
              <a:t>до людей, що потребують допомоги наприкінці життя, відносять тих, чия скора смерть є очевидною, а також тих, хто:</a:t>
            </a:r>
          </a:p>
          <a:p>
            <a:r>
              <a:rPr lang="uk-UA" dirty="0"/>
              <a:t>Має серйозну невиліковну хворобу, таку як рак, деменцію, або хворобу рухового нейрону;</a:t>
            </a:r>
          </a:p>
          <a:p>
            <a:r>
              <a:rPr lang="uk-UA" dirty="0"/>
              <a:t>Загалом дуже немічний, і має супутні стани, що можуть призвести до смерті протягом 12 місяців;</a:t>
            </a:r>
          </a:p>
          <a:p>
            <a:r>
              <a:rPr lang="uk-UA" dirty="0"/>
              <a:t>Має високий ризик померти від раптової кризи у наявному стані;</a:t>
            </a:r>
          </a:p>
          <a:p>
            <a:r>
              <a:rPr lang="uk-UA" dirty="0"/>
              <a:t>Має гострий стан, що загрожує життю, спричинений катастрофічною подією – такою як аварія або інсульт.</a:t>
            </a:r>
          </a:p>
        </p:txBody>
      </p:sp>
    </p:spTree>
    <p:extLst>
      <p:ext uri="{BB962C8B-B14F-4D97-AF65-F5344CB8AC3E}">
        <p14:creationId xmlns:p14="http://schemas.microsoft.com/office/powerpoint/2010/main" val="3815448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D10749-29DB-B358-B86B-032931EEE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73263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A46D42-A3C9-4028-37A7-981440E83C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35528" y="1300948"/>
            <a:ext cx="7315200" cy="3255264"/>
          </a:xfrm>
        </p:spPr>
        <p:txBody>
          <a:bodyPr/>
          <a:lstStyle/>
          <a:p>
            <a:r>
              <a:rPr lang="uk-UA" dirty="0"/>
              <a:t>Дякую за увагу!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34F2A0-00ED-2176-5CE8-F27D377888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427615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26</TotalTime>
  <Words>1141</Words>
  <Application>Microsoft Office PowerPoint</Application>
  <PresentationFormat>Widescreen</PresentationFormat>
  <Paragraphs>60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Corbel</vt:lpstr>
      <vt:lpstr>Wingdings 2</vt:lpstr>
      <vt:lpstr>Frame</vt:lpstr>
      <vt:lpstr>Організація медичної допомоги інкурабельним хворим. Методи паліативного лікування основних симптомів та синдромів при невиліковному захворюванні – 2 год</vt:lpstr>
      <vt:lpstr>Мета заняття:</vt:lpstr>
      <vt:lpstr>Основні поняття:</vt:lpstr>
      <vt:lpstr>Термінологія</vt:lpstr>
      <vt:lpstr>PowerPoint Presentation</vt:lpstr>
      <vt:lpstr>PowerPoint Presentation</vt:lpstr>
      <vt:lpstr>Види паліативної допомоги </vt:lpstr>
      <vt:lpstr>PowerPoint Presentation</vt:lpstr>
      <vt:lpstr>Паліативна допомога: </vt:lpstr>
      <vt:lpstr>Еволюція моделі паліативної допомоги</vt:lpstr>
      <vt:lpstr>PowerPoint Presentation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Організація медичної допомоги інкурабельним хворим. Методи паліативного лікування основних симптомів та синдромів при невиліковному захворюванні – 2 год</dc:title>
  <dc:creator>Елизавета Тулянцева</dc:creator>
  <cp:lastModifiedBy>Елизавета Тулянцева</cp:lastModifiedBy>
  <cp:revision>2</cp:revision>
  <dcterms:created xsi:type="dcterms:W3CDTF">2022-11-13T16:55:41Z</dcterms:created>
  <dcterms:modified xsi:type="dcterms:W3CDTF">2022-11-13T17:56:43Z</dcterms:modified>
</cp:coreProperties>
</file>