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897"/>
  </p:normalViewPr>
  <p:slideViewPr>
    <p:cSldViewPr snapToGrid="0">
      <p:cViewPr varScale="1">
        <p:scale>
          <a:sx n="90" d="100"/>
          <a:sy n="90" d="100"/>
        </p:scale>
        <p:origin x="232" y="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clinicalevidence.bmj.com/" TargetMode="External"/><Relationship Id="rId3" Type="http://schemas.openxmlformats.org/officeDocument/2006/relationships/hyperlink" Target="http://news.heart.org/" TargetMode="External"/><Relationship Id="rId7" Type="http://schemas.openxmlformats.org/officeDocument/2006/relationships/hyperlink" Target="http://www.uptodate.com/" TargetMode="External"/><Relationship Id="rId2" Type="http://schemas.openxmlformats.org/officeDocument/2006/relationships/hyperlink" Target="http://www.acc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smo.org/" TargetMode="External"/><Relationship Id="rId5" Type="http://schemas.openxmlformats.org/officeDocument/2006/relationships/hyperlink" Target="https://www.nccn.org/" TargetMode="External"/><Relationship Id="rId4" Type="http://schemas.openxmlformats.org/officeDocument/2006/relationships/hyperlink" Target="http://www.escardio.org/" TargetMode="External"/><Relationship Id="rId9" Type="http://schemas.openxmlformats.org/officeDocument/2006/relationships/hyperlink" Target="http://www.medscap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2613-5B87-735E-64C7-B3B7ADE853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Practical class 6. </a:t>
            </a:r>
            <a:b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</a:br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Diseases of the upper respiratory tract, differential diagnosis. Integrated management of patients. ARD, management of patients, differential diagnosis of exacerbations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13B02-5EDD-6948-A3A4-1C203387C3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A" dirty="0">
                <a:latin typeface="Bernard MT Condensed" panose="02050806060905020404" pitchFamily="18" charset="77"/>
              </a:rPr>
              <a:t>Department of family medicine and policlinic therapy</a:t>
            </a:r>
          </a:p>
          <a:p>
            <a:r>
              <a:rPr lang="en-GB" dirty="0">
                <a:latin typeface="Bernard MT Condensed" panose="02050806060905020404" pitchFamily="18" charset="77"/>
              </a:rPr>
              <a:t>O</a:t>
            </a:r>
            <a:r>
              <a:rPr lang="en-UA" dirty="0">
                <a:latin typeface="Bernard MT Condensed" panose="02050806060905020404" pitchFamily="18" charset="77"/>
              </a:rPr>
              <a:t>desa national medical university</a:t>
            </a:r>
          </a:p>
          <a:p>
            <a:r>
              <a:rPr lang="en-UA" dirty="0">
                <a:latin typeface="Bernard MT Condensed" panose="02050806060905020404" pitchFamily="18" charset="77"/>
              </a:rPr>
              <a:t>2022-2023</a:t>
            </a:r>
          </a:p>
        </p:txBody>
      </p:sp>
    </p:spTree>
    <p:extLst>
      <p:ext uri="{BB962C8B-B14F-4D97-AF65-F5344CB8AC3E}">
        <p14:creationId xmlns:p14="http://schemas.microsoft.com/office/powerpoint/2010/main" val="1360072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5A96-31D3-CA10-A202-B627DDD8D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The purpose of practical class 6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EFBBB-4E81-72D0-7140-F45327293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is to master the knowledge and to form the elements of the professional competencies and practical skills in general practice - family medicine and improve the skills and competences acquired during the study of previous disciplines.</a:t>
            </a:r>
            <a:r>
              <a:rPr lang="en-UA" dirty="0">
                <a:effectLst/>
                <a:latin typeface="Bernard MT Condensed" panose="02050806060905020404" pitchFamily="18" charset="77"/>
              </a:rPr>
              <a:t> </a:t>
            </a:r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3769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F7F63-D55F-BD9F-F50D-507231658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T</a:t>
            </a:r>
            <a:r>
              <a:rPr lang="en-UA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he content of practical class 6</a:t>
            </a:r>
            <a:r>
              <a:rPr lang="en-UA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DB6F7-2717-E61A-00AD-22669CD2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1590" indent="248920" algn="just"/>
            <a:r>
              <a:rPr lang="en-US" sz="1800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Differential diagnosis of ARD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21590" indent="248920" algn="just"/>
            <a:r>
              <a:rPr lang="en-US" sz="1800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Principles of laboratory diagnosis, treatment and prevention of ARD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21590" indent="248920" algn="just"/>
            <a:r>
              <a:rPr lang="en-US" sz="1800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Indications for hospitalization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21590" indent="248920" algn="just"/>
            <a:r>
              <a:rPr lang="en-US" sz="1800" dirty="0">
                <a:effectLst/>
                <a:latin typeface="Bernard MT Condensed" panose="02050806060905020404" pitchFamily="18" charset="77"/>
                <a:ea typeface="Malgun Gothic" panose="020B0503020000020004" pitchFamily="34" charset="-127"/>
              </a:rPr>
              <a:t>Medical assistance to patients at the pre-hospital stage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21590" indent="248920" algn="just"/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Detection of respiratory tuberculosis (active and passive). Risk groups. Additional examinations are also required. Indications for referral for consultation with a </a:t>
            </a:r>
            <a:r>
              <a:rPr lang="en-US" sz="1800" dirty="0" err="1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phthisiatrist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General principles of tuberculosis treatment. Organization of treatment in primary health care institutions. Prevention and treatment of adverse reactions to anti-TB drugs</a:t>
            </a:r>
            <a:endParaRPr lang="en-UA" sz="16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882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A2529-2769-92E2-DE7A-3F4A4F49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support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99031-5EA5-496F-5AC1-3FEF457FB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Working program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Syllabus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practical classes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individual work of students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Multimedia presentations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Situational tasks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Tests on the theme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A" sz="1900" dirty="0"/>
          </a:p>
        </p:txBody>
      </p:sp>
    </p:spTree>
    <p:extLst>
      <p:ext uri="{BB962C8B-B14F-4D97-AF65-F5344CB8AC3E}">
        <p14:creationId xmlns:p14="http://schemas.microsoft.com/office/powerpoint/2010/main" val="1280150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FB83B-1CCE-A9E5-B3B9-C8B5E4068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Electronic information resources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60637-7378-4A29-240F-4FA830CF3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College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2"/>
              </a:rPr>
              <a:t>http://www.acc.org/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Heart Association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3"/>
              </a:rPr>
              <a:t>http://news.heart.org/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European Society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4"/>
              </a:rPr>
              <a:t>http://www.escardio.org/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National Comprehensive Cancer Network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5"/>
              </a:rPr>
              <a:t>https://www.nccn.org/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The European Society for Medical Oncology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6"/>
              </a:rPr>
              <a:t>http://www.esmo.org/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Up To Date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7"/>
              </a:rPr>
              <a:t>http://www.uptodate.com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BMJ Clinical Evidence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8"/>
              </a:rPr>
              <a:t>http://clinicalevidence.bmj.com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Medscape from WebMD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9"/>
              </a:rPr>
              <a:t>http://www.medscape.com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0030680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30</TotalTime>
  <Words>295</Words>
  <Application>Microsoft Macintosh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Bernard MT Condensed</vt:lpstr>
      <vt:lpstr>Gill Sans MT</vt:lpstr>
      <vt:lpstr>Gallery</vt:lpstr>
      <vt:lpstr>Practical class 6.  Diseases of the upper respiratory tract, differential diagnosis. Integrated management of patients. ARD, management of patients, differential diagnosis of exacerbations</vt:lpstr>
      <vt:lpstr>The purpose of practical class 6</vt:lpstr>
      <vt:lpstr>The content of practical class 6 </vt:lpstr>
      <vt:lpstr>Methodological support</vt:lpstr>
      <vt:lpstr>Electronic information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Practical class 1. The place of Family Medicine in the overall structure of healthcare and the principles of family services for the population. Organization of the family doctor’s work. </dc:title>
  <dc:creator>Циунчик Юлія Геннадіївна</dc:creator>
  <cp:lastModifiedBy>Циунчик Юлія Геннадіївна</cp:lastModifiedBy>
  <cp:revision>15</cp:revision>
  <dcterms:created xsi:type="dcterms:W3CDTF">2022-11-13T11:51:53Z</dcterms:created>
  <dcterms:modified xsi:type="dcterms:W3CDTF">2022-11-13T13:38:21Z</dcterms:modified>
</cp:coreProperties>
</file>