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61" r:id="rId5"/>
    <p:sldId id="262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97"/>
  </p:normalViewPr>
  <p:slideViewPr>
    <p:cSldViewPr snapToGrid="0">
      <p:cViewPr varScale="1">
        <p:scale>
          <a:sx n="114" d="100"/>
          <a:sy n="114" d="100"/>
        </p:scale>
        <p:origin x="47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clinicalevidence.bmj.com/" TargetMode="External"/><Relationship Id="rId3" Type="http://schemas.openxmlformats.org/officeDocument/2006/relationships/hyperlink" Target="http://news.heart.org/" TargetMode="External"/><Relationship Id="rId7" Type="http://schemas.openxmlformats.org/officeDocument/2006/relationships/hyperlink" Target="http://www.uptodate.com/" TargetMode="External"/><Relationship Id="rId2" Type="http://schemas.openxmlformats.org/officeDocument/2006/relationships/hyperlink" Target="http://www.acc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smo.org/" TargetMode="External"/><Relationship Id="rId5" Type="http://schemas.openxmlformats.org/officeDocument/2006/relationships/hyperlink" Target="https://www.nccn.org/" TargetMode="External"/><Relationship Id="rId4" Type="http://schemas.openxmlformats.org/officeDocument/2006/relationships/hyperlink" Target="http://www.escardio.org/" TargetMode="External"/><Relationship Id="rId9" Type="http://schemas.openxmlformats.org/officeDocument/2006/relationships/hyperlink" Target="http://www.medscape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42613-5B87-735E-64C7-B3B7ADE853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Practical class 8. </a:t>
            </a:r>
            <a:b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</a:br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  <a:cs typeface="Times New Roman" panose="02020603050405020304" pitchFamily="18" charset="0"/>
              </a:rPr>
              <a:t>Hypertension: risk factors, blood pressure monitoring methods, uncomplicated and complicated hypertensive crises, emergency care, indications </a:t>
            </a:r>
            <a:r>
              <a:rPr lang="en-US" sz="360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  <a:cs typeface="Times New Roman" panose="02020603050405020304" pitchFamily="18" charset="0"/>
              </a:rPr>
              <a:t>for hospitalization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413B02-5EDD-6948-A3A4-1C203387C3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A" dirty="0">
                <a:latin typeface="Bernard MT Condensed" panose="02050806060905020404" pitchFamily="18" charset="77"/>
              </a:rPr>
              <a:t>Department of family medicine and policlinic therapy</a:t>
            </a:r>
          </a:p>
          <a:p>
            <a:r>
              <a:rPr lang="en-GB" dirty="0">
                <a:latin typeface="Bernard MT Condensed" panose="02050806060905020404" pitchFamily="18" charset="77"/>
              </a:rPr>
              <a:t>O</a:t>
            </a:r>
            <a:r>
              <a:rPr lang="en-UA" dirty="0">
                <a:latin typeface="Bernard MT Condensed" panose="02050806060905020404" pitchFamily="18" charset="77"/>
              </a:rPr>
              <a:t>desa national medical university</a:t>
            </a:r>
          </a:p>
          <a:p>
            <a:r>
              <a:rPr lang="en-UA" dirty="0">
                <a:latin typeface="Bernard MT Condensed" panose="02050806060905020404" pitchFamily="18" charset="77"/>
              </a:rPr>
              <a:t>2022-2023</a:t>
            </a:r>
          </a:p>
        </p:txBody>
      </p:sp>
    </p:spTree>
    <p:extLst>
      <p:ext uri="{BB962C8B-B14F-4D97-AF65-F5344CB8AC3E}">
        <p14:creationId xmlns:p14="http://schemas.microsoft.com/office/powerpoint/2010/main" val="1360072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75A96-31D3-CA10-A202-B627DDD8D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The purpose of practical class 8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EEFBBB-4E81-72D0-7140-F45327293B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is to master the knowledge and to form the elements of the professional competencies and practical skills in general practice - family medicine and improve the skills and competences acquired during the study of previous disciplines.</a:t>
            </a:r>
            <a:r>
              <a:rPr lang="en-UA" dirty="0">
                <a:effectLst/>
                <a:latin typeface="Bernard MT Condensed" panose="02050806060905020404" pitchFamily="18" charset="77"/>
              </a:rPr>
              <a:t> </a:t>
            </a:r>
            <a:endParaRPr lang="en-UA" dirty="0">
              <a:latin typeface="Bernard MT Condensed" panose="02050806060905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3769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F7F63-D55F-BD9F-F50D-507231658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0070C0"/>
                </a:solidFill>
                <a:latin typeface="Bernard MT Condensed" panose="02050806060905020404" pitchFamily="18" charset="77"/>
              </a:rPr>
              <a:t>T</a:t>
            </a:r>
            <a:r>
              <a:rPr lang="en-UA" sz="3600" dirty="0">
                <a:solidFill>
                  <a:srgbClr val="0070C0"/>
                </a:solidFill>
                <a:latin typeface="Bernard MT Condensed" panose="02050806060905020404" pitchFamily="18" charset="77"/>
              </a:rPr>
              <a:t>he content of practical class 8</a:t>
            </a:r>
            <a:r>
              <a:rPr lang="en-UA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DB6F7-2717-E61A-00AD-22669CD293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270510" algn="just">
              <a:lnSpc>
                <a:spcPct val="100000"/>
              </a:lnSpc>
            </a:pPr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Arterial Hypertension:  Classification. Clinical manifestations and additional research methods. Damage of target organs. Differential diagnosis. Risk stratification. Complications. Treatment.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457200" indent="270510" algn="just">
              <a:lnSpc>
                <a:spcPct val="100000"/>
              </a:lnSpc>
            </a:pPr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Complicated and uncomplicated hypertensive crises, peculiarities of treatment tactics. Primary and secondary prevention. Prognosis and working capacity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457200" indent="270510" algn="just">
              <a:lnSpc>
                <a:spcPct val="100000"/>
              </a:lnSpc>
            </a:pPr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Methods of research of the cardiovascular system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457200" indent="270510" algn="just">
              <a:lnSpc>
                <a:spcPct val="100000"/>
              </a:lnSpc>
            </a:pPr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Differential diagnosis of cardialgia</a:t>
            </a:r>
          </a:p>
          <a:p>
            <a:pPr marL="457200" indent="270510" algn="just">
              <a:lnSpc>
                <a:spcPct val="100000"/>
              </a:lnSpc>
            </a:pPr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Intensive care in cardiology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882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A2529-2769-92E2-DE7A-3F4A4F498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support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99031-5EA5-496F-5AC1-3FEF457FB0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Working program in the discipline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Syllabus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recommendations for the practical classes in the discipline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recommendations for the individual work of students 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Multimedia presentations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Situational tasks 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Tests on the theme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en-UA" sz="1900" dirty="0"/>
          </a:p>
        </p:txBody>
      </p:sp>
    </p:spTree>
    <p:extLst>
      <p:ext uri="{BB962C8B-B14F-4D97-AF65-F5344CB8AC3E}">
        <p14:creationId xmlns:p14="http://schemas.microsoft.com/office/powerpoint/2010/main" val="1280150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FB83B-1CCE-A9E5-B3B9-C8B5E4068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Electronic information resources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60637-7378-4A29-240F-4FA830CF30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American College of Cardiology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2"/>
              </a:rPr>
              <a:t>http://www.acc.org/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American Heart Association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3"/>
              </a:rPr>
              <a:t>http://news.heart.org/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European Society of Cardiology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4"/>
              </a:rPr>
              <a:t>http://www.escardio.org/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National Comprehensive Cancer Network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5"/>
              </a:rPr>
              <a:t>https://www.nccn.org/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The European Society for Medical Oncology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6"/>
              </a:rPr>
              <a:t>http://www.esmo.org/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Up To Date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7"/>
              </a:rPr>
              <a:t>http://www.uptodate.com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BMJ Clinical Evidence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8"/>
              </a:rPr>
              <a:t>http://clinicalevidence.bmj.com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Medscape from WebMD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9"/>
              </a:rPr>
              <a:t>http://www.medscape.com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endParaRPr lang="en-UA" dirty="0">
              <a:latin typeface="Bernard MT Condensed" panose="02050806060905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00306803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42</TotalTime>
  <Words>279</Words>
  <Application>Microsoft Macintosh PowerPoint</Application>
  <PresentationFormat>Widescreen</PresentationFormat>
  <Paragraphs>29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Bernard MT Condensed</vt:lpstr>
      <vt:lpstr>Gill Sans MT</vt:lpstr>
      <vt:lpstr>Gallery</vt:lpstr>
      <vt:lpstr>Practical class 8.  Hypertension: risk factors, blood pressure monitoring methods, uncomplicated and complicated hypertensive crises, emergency care, indications for hospitalization</vt:lpstr>
      <vt:lpstr>The purpose of practical class 8</vt:lpstr>
      <vt:lpstr>The content of practical class 8 </vt:lpstr>
      <vt:lpstr>Methodological support</vt:lpstr>
      <vt:lpstr>Electronic information 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Practical class 1. The place of Family Medicine in the overall structure of healthcare and the principles of family services for the population. Organization of the family doctor’s work. </dc:title>
  <dc:creator>Циунчик Юлія Геннадіївна</dc:creator>
  <cp:lastModifiedBy>Циунчик Юлія Геннадіївна</cp:lastModifiedBy>
  <cp:revision>18</cp:revision>
  <dcterms:created xsi:type="dcterms:W3CDTF">2022-11-13T11:51:53Z</dcterms:created>
  <dcterms:modified xsi:type="dcterms:W3CDTF">2022-11-13T13:38:01Z</dcterms:modified>
</cp:coreProperties>
</file>