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linicalevidence.bmj.com/" TargetMode="External"/><Relationship Id="rId3" Type="http://schemas.openxmlformats.org/officeDocument/2006/relationships/hyperlink" Target="http://news.heart.org/" TargetMode="External"/><Relationship Id="rId7" Type="http://schemas.openxmlformats.org/officeDocument/2006/relationships/hyperlink" Target="http://www.uptodate.com/" TargetMode="External"/><Relationship Id="rId2" Type="http://schemas.openxmlformats.org/officeDocument/2006/relationships/hyperlink" Target="http://www.ac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mo.org/" TargetMode="External"/><Relationship Id="rId5" Type="http://schemas.openxmlformats.org/officeDocument/2006/relationships/hyperlink" Target="https://www.nccn.org/" TargetMode="External"/><Relationship Id="rId4" Type="http://schemas.openxmlformats.org/officeDocument/2006/relationships/hyperlink" Target="http://www.escardio.org/" TargetMode="External"/><Relationship Id="rId9" Type="http://schemas.openxmlformats.org/officeDocument/2006/relationships/hyperlink" Target="http://www.medsca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2613-5B87-735E-64C7-B3B7ADE8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6897" y="1592616"/>
            <a:ext cx="8637072" cy="173418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Practical class 17. </a:t>
            </a:r>
            <a:b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</a:br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Organization of emergency medical care for the patients with convulsions and in case of loss of consciousness at the pre-hospital stage in the practice of a family </a:t>
            </a:r>
            <a:r>
              <a:rPr lang="en-US" sz="3600" dirty="0" err="1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DOCtor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13B02-5EDD-6948-A3A4-1C203387C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A" dirty="0">
                <a:latin typeface="Bernard MT Condensed" panose="02050806060905020404" pitchFamily="18" charset="77"/>
              </a:rPr>
              <a:t>Department of family medicine and policlinic therapy</a:t>
            </a:r>
          </a:p>
          <a:p>
            <a:r>
              <a:rPr lang="en-GB" dirty="0">
                <a:latin typeface="Bernard MT Condensed" panose="02050806060905020404" pitchFamily="18" charset="77"/>
              </a:rPr>
              <a:t>O</a:t>
            </a:r>
            <a:r>
              <a:rPr lang="en-UA" dirty="0">
                <a:latin typeface="Bernard MT Condensed" panose="02050806060905020404" pitchFamily="18" charset="77"/>
              </a:rPr>
              <a:t>desa national medical university</a:t>
            </a:r>
          </a:p>
          <a:p>
            <a:r>
              <a:rPr lang="en-UA" dirty="0">
                <a:latin typeface="Bernard MT Condensed" panose="02050806060905020404" pitchFamily="18" charset="77"/>
              </a:rPr>
              <a:t>2022-2023</a:t>
            </a:r>
          </a:p>
        </p:txBody>
      </p:sp>
    </p:spTree>
    <p:extLst>
      <p:ext uri="{BB962C8B-B14F-4D97-AF65-F5344CB8AC3E}">
        <p14:creationId xmlns:p14="http://schemas.microsoft.com/office/powerpoint/2010/main" val="136007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A96-31D3-CA10-A202-B627DDD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The purpose of practical class 17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FBBB-4E81-72D0-7140-F45327293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is to master the knowledge and to form the elements of the professional competencies and practical skills in general practice - family medicine and improve the skills and competences acquired during the study of previous disciplines.</a:t>
            </a:r>
            <a:r>
              <a:rPr lang="en-UA" dirty="0">
                <a:effectLst/>
                <a:latin typeface="Bernard MT Condensed" panose="02050806060905020404" pitchFamily="18" charset="77"/>
              </a:rPr>
              <a:t> </a:t>
            </a:r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376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7F63-D55F-BD9F-F50D-507231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T</a:t>
            </a:r>
            <a:r>
              <a:rPr lang="en-UA" sz="3600" dirty="0">
                <a:solidFill>
                  <a:srgbClr val="0070C0"/>
                </a:solidFill>
                <a:latin typeface="Bernard MT Condensed" panose="02050806060905020404" pitchFamily="18" charset="77"/>
              </a:rPr>
              <a:t>he content of practical class 17</a:t>
            </a:r>
            <a:r>
              <a:rPr lang="en-U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B6F7-2717-E61A-00AD-22669CD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classification of convulsions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general principles of management of patients with convulsive disorder. Features of providing aid for the patients with generalized and local convulsions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classification of syncopal states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providing emergency care for the patients with syncopal attack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2529-2769-92E2-DE7A-3F4A4F49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support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9031-5EA5-496F-5AC1-3FEF457F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Working program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Syllabus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practical classes in the discipline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Methodological recommendations for the individual work of students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Multimedia presentations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Situational tasks 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900" dirty="0"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Tests on the theme</a:t>
            </a:r>
            <a:endParaRPr lang="en-UA" sz="1900" dirty="0">
              <a:effectLst/>
              <a:latin typeface="Bernard MT Condensed" panose="02050806060905020404" pitchFamily="18" charset="77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A" sz="1900" dirty="0"/>
          </a:p>
        </p:txBody>
      </p:sp>
    </p:spTree>
    <p:extLst>
      <p:ext uri="{BB962C8B-B14F-4D97-AF65-F5344CB8AC3E}">
        <p14:creationId xmlns:p14="http://schemas.microsoft.com/office/powerpoint/2010/main" val="128015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B83B-1CCE-A9E5-B3B9-C8B5E406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/>
                <a:latin typeface="Bernard MT Condensed" panose="02050806060905020404" pitchFamily="18" charset="77"/>
                <a:ea typeface="Calibri" panose="020F0502020204030204" pitchFamily="34" charset="0"/>
              </a:rPr>
              <a:t>Electronic information resources</a:t>
            </a:r>
            <a:endParaRPr lang="en-UA" sz="3600" dirty="0">
              <a:solidFill>
                <a:srgbClr val="0070C0"/>
              </a:solidFill>
              <a:latin typeface="Bernard MT Condensed" panose="020508060609050204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0637-7378-4A29-240F-4FA830CF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College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2"/>
              </a:rPr>
              <a:t>http://www.acc.org/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American Heart Association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3"/>
              </a:rPr>
              <a:t>http://news.heart.org/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European Society of Cardiology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4"/>
              </a:rPr>
              <a:t>http://www.escardio.org/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National Comprehensive Cancer Network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5"/>
              </a:rPr>
              <a:t>https://www.nccn.org/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The European Society for Medical Oncology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6"/>
              </a:rPr>
              <a:t>http://www.esmo.org/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Up To Date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7"/>
              </a:rPr>
              <a:t>http://www.uptodate.com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BMJ Clinical Evidence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8"/>
              </a:rPr>
              <a:t>http://clinicalevidence.bmj.com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</a:rPr>
              <a:t>Medscape from WebMD </a:t>
            </a:r>
            <a:r>
              <a:rPr lang="en-US" sz="1800" u="sng" dirty="0">
                <a:solidFill>
                  <a:srgbClr val="0000FF"/>
                </a:solidFill>
                <a:effectLst/>
                <a:latin typeface="Bernard MT Condensed" panose="02050806060905020404" pitchFamily="18" charset="77"/>
                <a:ea typeface="Times New Roman" panose="02020603050405020304" pitchFamily="18" charset="0"/>
                <a:hlinkClick r:id="rId9"/>
              </a:rPr>
              <a:t>http://www.medscape.com</a:t>
            </a:r>
            <a:endParaRPr lang="en-UA" sz="1800" dirty="0">
              <a:effectLst/>
              <a:latin typeface="Bernard MT Condensed" panose="02050806060905020404" pitchFamily="18" charset="77"/>
              <a:ea typeface="Calibri" panose="020F0502020204030204" pitchFamily="34" charset="0"/>
            </a:endParaRPr>
          </a:p>
          <a:p>
            <a:endParaRPr lang="en-UA" dirty="0">
              <a:latin typeface="Bernard MT Condensed" panose="02050806060905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0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</TotalTime>
  <Words>261</Words>
  <Application>Microsoft Macintosh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Bernard MT Condensed</vt:lpstr>
      <vt:lpstr>Gill Sans MT</vt:lpstr>
      <vt:lpstr>Gallery</vt:lpstr>
      <vt:lpstr>Practical class 17.  Organization of emergency medical care for the patients with convulsions and in case of loss of consciousness at the pre-hospital stage in the practice of a family DOCtor</vt:lpstr>
      <vt:lpstr>The purpose of practical class 17</vt:lpstr>
      <vt:lpstr>The content of practical class 17 </vt:lpstr>
      <vt:lpstr>Methodological support</vt:lpstr>
      <vt:lpstr>Electronic information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class 1. The place of Family Medicine in the overall structure of healthcare and the principles of family services for the population. Organization of the family doctor’s work. </dc:title>
  <dc:creator>Циунчик Юлія Геннадіївна</dc:creator>
  <cp:lastModifiedBy>Циунчик Юлія Геннадіївна</cp:lastModifiedBy>
  <cp:revision>39</cp:revision>
  <dcterms:created xsi:type="dcterms:W3CDTF">2022-11-13T11:51:53Z</dcterms:created>
  <dcterms:modified xsi:type="dcterms:W3CDTF">2022-11-13T13:36:57Z</dcterms:modified>
</cp:coreProperties>
</file>