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61" r:id="rId5"/>
    <p:sldId id="262"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97"/>
  </p:normalViewPr>
  <p:slideViewPr>
    <p:cSldViewPr snapToGrid="0">
      <p:cViewPr varScale="1">
        <p:scale>
          <a:sx n="114" d="100"/>
          <a:sy n="114" d="100"/>
        </p:scale>
        <p:origin x="4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11/13/22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11/13/22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11/13/22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11/13/22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11/13/22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clinicalevidence.bmj.com/" TargetMode="External"/><Relationship Id="rId3" Type="http://schemas.openxmlformats.org/officeDocument/2006/relationships/hyperlink" Target="http://news.heart.org/" TargetMode="External"/><Relationship Id="rId7" Type="http://schemas.openxmlformats.org/officeDocument/2006/relationships/hyperlink" Target="http://www.uptodate.com/" TargetMode="External"/><Relationship Id="rId2" Type="http://schemas.openxmlformats.org/officeDocument/2006/relationships/hyperlink" Target="http://www.acc.org/" TargetMode="External"/><Relationship Id="rId1" Type="http://schemas.openxmlformats.org/officeDocument/2006/relationships/slideLayout" Target="../slideLayouts/slideLayout2.xml"/><Relationship Id="rId6" Type="http://schemas.openxmlformats.org/officeDocument/2006/relationships/hyperlink" Target="http://www.esmo.org/" TargetMode="External"/><Relationship Id="rId5" Type="http://schemas.openxmlformats.org/officeDocument/2006/relationships/hyperlink" Target="https://www.nccn.org/" TargetMode="External"/><Relationship Id="rId4" Type="http://schemas.openxmlformats.org/officeDocument/2006/relationships/hyperlink" Target="http://www.escardio.org/" TargetMode="External"/><Relationship Id="rId9" Type="http://schemas.openxmlformats.org/officeDocument/2006/relationships/hyperlink" Target="http://www.medscap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2613-5B87-735E-64C7-B3B7ADE85377}"/>
              </a:ext>
            </a:extLst>
          </p:cNvPr>
          <p:cNvSpPr>
            <a:spLocks noGrp="1"/>
          </p:cNvSpPr>
          <p:nvPr>
            <p:ph type="ctrTitle"/>
          </p:nvPr>
        </p:nvSpPr>
        <p:spPr>
          <a:xfrm>
            <a:off x="2426897" y="1417381"/>
            <a:ext cx="8637073" cy="1909415"/>
          </a:xfrm>
        </p:spPr>
        <p:txBody>
          <a:bodyPr>
            <a:noAutofit/>
          </a:bodyPr>
          <a:lstStyle/>
          <a:p>
            <a:br>
              <a:rPr lang="en-US" sz="3600" dirty="0">
                <a:solidFill>
                  <a:srgbClr val="0070C0"/>
                </a:solidFill>
                <a:effectLst/>
                <a:latin typeface="Bernard MT Condensed" panose="02050806060905020404" pitchFamily="18" charset="77"/>
                <a:ea typeface="Calibri" panose="020F0502020204030204" pitchFamily="34" charset="0"/>
              </a:rPr>
            </a:br>
            <a:br>
              <a:rPr lang="en-US" sz="3600" dirty="0">
                <a:solidFill>
                  <a:srgbClr val="0070C0"/>
                </a:solidFill>
                <a:effectLst/>
                <a:latin typeface="Bernard MT Condensed" panose="02050806060905020404" pitchFamily="18" charset="77"/>
                <a:ea typeface="Calibri" panose="020F0502020204030204" pitchFamily="34" charset="0"/>
              </a:rPr>
            </a:br>
            <a:br>
              <a:rPr lang="en-US" sz="3600" dirty="0">
                <a:solidFill>
                  <a:srgbClr val="0070C0"/>
                </a:solidFill>
                <a:effectLst/>
                <a:latin typeface="Bernard MT Condensed" panose="02050806060905020404" pitchFamily="18" charset="77"/>
                <a:ea typeface="Calibri" panose="020F0502020204030204" pitchFamily="34" charset="0"/>
              </a:rPr>
            </a:br>
            <a:r>
              <a:rPr lang="en-US" sz="3600" dirty="0">
                <a:solidFill>
                  <a:srgbClr val="0070C0"/>
                </a:solidFill>
                <a:effectLst/>
                <a:latin typeface="Bernard MT Condensed" panose="02050806060905020404" pitchFamily="18" charset="77"/>
                <a:ea typeface="Calibri" panose="020F0502020204030204" pitchFamily="34" charset="0"/>
              </a:rPr>
              <a:t>Practical class 18. </a:t>
            </a:r>
            <a:br>
              <a:rPr lang="en-US" sz="3600" dirty="0">
                <a:solidFill>
                  <a:srgbClr val="0070C0"/>
                </a:solidFill>
                <a:effectLst/>
                <a:latin typeface="Bernard MT Condensed" panose="02050806060905020404" pitchFamily="18" charset="77"/>
                <a:ea typeface="Calibri" panose="020F0502020204030204" pitchFamily="34" charset="0"/>
              </a:rPr>
            </a:br>
            <a:r>
              <a:rPr lang="en-US" sz="3600" dirty="0">
                <a:solidFill>
                  <a:srgbClr val="0070C0"/>
                </a:solidFill>
                <a:effectLst/>
                <a:latin typeface="Bernard MT Condensed" panose="02050806060905020404" pitchFamily="18" charset="77"/>
                <a:ea typeface="Calibri" panose="020F0502020204030204" pitchFamily="34" charset="0"/>
              </a:rPr>
              <a:t>Organization of emergency medical care for the patients with sting injuries, bites, electrical injuries, in case of drowning and exposure to low and high temperatures at the pre-hospital stage</a:t>
            </a:r>
            <a:endParaRPr lang="en-UA" sz="3600" dirty="0">
              <a:solidFill>
                <a:srgbClr val="0070C0"/>
              </a:solidFill>
              <a:latin typeface="Bernard MT Condensed" panose="02050806060905020404" pitchFamily="18" charset="77"/>
            </a:endParaRPr>
          </a:p>
        </p:txBody>
      </p:sp>
      <p:sp>
        <p:nvSpPr>
          <p:cNvPr id="3" name="Subtitle 2">
            <a:extLst>
              <a:ext uri="{FF2B5EF4-FFF2-40B4-BE49-F238E27FC236}">
                <a16:creationId xmlns:a16="http://schemas.microsoft.com/office/drawing/2014/main" id="{C7413B02-5EDD-6948-A3A4-1C203387C3F7}"/>
              </a:ext>
            </a:extLst>
          </p:cNvPr>
          <p:cNvSpPr>
            <a:spLocks noGrp="1"/>
          </p:cNvSpPr>
          <p:nvPr>
            <p:ph type="subTitle" idx="1"/>
          </p:nvPr>
        </p:nvSpPr>
        <p:spPr/>
        <p:txBody>
          <a:bodyPr>
            <a:noAutofit/>
          </a:bodyPr>
          <a:lstStyle/>
          <a:p>
            <a:r>
              <a:rPr lang="en-UA" dirty="0">
                <a:latin typeface="Bernard MT Condensed" panose="02050806060905020404" pitchFamily="18" charset="77"/>
              </a:rPr>
              <a:t>Department of family medicine and policlinic therapy</a:t>
            </a:r>
          </a:p>
          <a:p>
            <a:r>
              <a:rPr lang="en-GB" dirty="0">
                <a:latin typeface="Bernard MT Condensed" panose="02050806060905020404" pitchFamily="18" charset="77"/>
              </a:rPr>
              <a:t>O</a:t>
            </a:r>
            <a:r>
              <a:rPr lang="en-UA" dirty="0">
                <a:latin typeface="Bernard MT Condensed" panose="02050806060905020404" pitchFamily="18" charset="77"/>
              </a:rPr>
              <a:t>desa national medical university</a:t>
            </a:r>
          </a:p>
          <a:p>
            <a:r>
              <a:rPr lang="en-UA" dirty="0">
                <a:latin typeface="Bernard MT Condensed" panose="02050806060905020404" pitchFamily="18" charset="77"/>
              </a:rPr>
              <a:t>2022-2023</a:t>
            </a:r>
          </a:p>
        </p:txBody>
      </p:sp>
    </p:spTree>
    <p:extLst>
      <p:ext uri="{BB962C8B-B14F-4D97-AF65-F5344CB8AC3E}">
        <p14:creationId xmlns:p14="http://schemas.microsoft.com/office/powerpoint/2010/main" val="1360072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5A96-31D3-CA10-A202-B627DDD8D89D}"/>
              </a:ext>
            </a:extLst>
          </p:cNvPr>
          <p:cNvSpPr>
            <a:spLocks noGrp="1"/>
          </p:cNvSpPr>
          <p:nvPr>
            <p:ph type="title"/>
          </p:nvPr>
        </p:nvSpPr>
        <p:spPr/>
        <p:txBody>
          <a:bodyPr>
            <a:normAutofit/>
          </a:bodyPr>
          <a:lstStyle/>
          <a:p>
            <a:r>
              <a:rPr lang="en-US" sz="3600" b="1" dirty="0">
                <a:solidFill>
                  <a:srgbClr val="0070C0"/>
                </a:solidFill>
                <a:effectLst/>
                <a:latin typeface="Bernard MT Condensed" panose="02050806060905020404" pitchFamily="18" charset="77"/>
                <a:ea typeface="Calibri" panose="020F0502020204030204" pitchFamily="34" charset="0"/>
              </a:rPr>
              <a:t>The purpose of practical class 18</a:t>
            </a:r>
            <a:endParaRPr lang="en-UA" sz="3600" dirty="0">
              <a:solidFill>
                <a:srgbClr val="0070C0"/>
              </a:solidFill>
              <a:latin typeface="Bernard MT Condensed" panose="02050806060905020404" pitchFamily="18" charset="77"/>
            </a:endParaRPr>
          </a:p>
        </p:txBody>
      </p:sp>
      <p:sp>
        <p:nvSpPr>
          <p:cNvPr id="3" name="Content Placeholder 2">
            <a:extLst>
              <a:ext uri="{FF2B5EF4-FFF2-40B4-BE49-F238E27FC236}">
                <a16:creationId xmlns:a16="http://schemas.microsoft.com/office/drawing/2014/main" id="{8EEEFBBB-4E81-72D0-7140-F45327293B06}"/>
              </a:ext>
            </a:extLst>
          </p:cNvPr>
          <p:cNvSpPr>
            <a:spLocks noGrp="1"/>
          </p:cNvSpPr>
          <p:nvPr>
            <p:ph idx="1"/>
          </p:nvPr>
        </p:nvSpPr>
        <p:spPr/>
        <p:txBody>
          <a:bodyPr/>
          <a:lstStyle/>
          <a:p>
            <a:r>
              <a:rPr lang="en-US" sz="1800" dirty="0">
                <a:effectLst/>
                <a:latin typeface="Bernard MT Condensed" panose="02050806060905020404" pitchFamily="18" charset="77"/>
                <a:ea typeface="Calibri" panose="020F0502020204030204" pitchFamily="34" charset="0"/>
              </a:rPr>
              <a:t>is to master the knowledge and to form the elements of the professional competencies and practical skills in general practice - family medicine and improve the skills and competences acquired during the study of previous disciplines.</a:t>
            </a:r>
            <a:r>
              <a:rPr lang="en-UA" dirty="0">
                <a:effectLst/>
                <a:latin typeface="Bernard MT Condensed" panose="02050806060905020404" pitchFamily="18" charset="77"/>
              </a:rPr>
              <a:t> </a:t>
            </a:r>
            <a:endParaRPr lang="en-UA" dirty="0">
              <a:latin typeface="Bernard MT Condensed" panose="02050806060905020404" pitchFamily="18" charset="77"/>
            </a:endParaRPr>
          </a:p>
        </p:txBody>
      </p:sp>
    </p:spTree>
    <p:extLst>
      <p:ext uri="{BB962C8B-B14F-4D97-AF65-F5344CB8AC3E}">
        <p14:creationId xmlns:p14="http://schemas.microsoft.com/office/powerpoint/2010/main" val="30376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F7F63-D55F-BD9F-F50D-507231658A14}"/>
              </a:ext>
            </a:extLst>
          </p:cNvPr>
          <p:cNvSpPr>
            <a:spLocks noGrp="1"/>
          </p:cNvSpPr>
          <p:nvPr>
            <p:ph type="title"/>
          </p:nvPr>
        </p:nvSpPr>
        <p:spPr/>
        <p:txBody>
          <a:bodyPr/>
          <a:lstStyle/>
          <a:p>
            <a:r>
              <a:rPr lang="en-GB" sz="3600" dirty="0">
                <a:solidFill>
                  <a:srgbClr val="0070C0"/>
                </a:solidFill>
                <a:latin typeface="Bernard MT Condensed" panose="02050806060905020404" pitchFamily="18" charset="77"/>
              </a:rPr>
              <a:t>T</a:t>
            </a:r>
            <a:r>
              <a:rPr lang="en-UA" sz="3600" dirty="0">
                <a:solidFill>
                  <a:srgbClr val="0070C0"/>
                </a:solidFill>
                <a:latin typeface="Bernard MT Condensed" panose="02050806060905020404" pitchFamily="18" charset="77"/>
              </a:rPr>
              <a:t>he content of practical class 18</a:t>
            </a:r>
            <a:r>
              <a:rPr lang="en-UA" dirty="0"/>
              <a:t> </a:t>
            </a:r>
          </a:p>
        </p:txBody>
      </p:sp>
      <p:sp>
        <p:nvSpPr>
          <p:cNvPr id="3" name="Content Placeholder 2">
            <a:extLst>
              <a:ext uri="{FF2B5EF4-FFF2-40B4-BE49-F238E27FC236}">
                <a16:creationId xmlns:a16="http://schemas.microsoft.com/office/drawing/2014/main" id="{891DB6F7-2717-E61A-00AD-22669CD2932D}"/>
              </a:ext>
            </a:extLst>
          </p:cNvPr>
          <p:cNvSpPr>
            <a:spLocks noGrp="1"/>
          </p:cNvSpPr>
          <p:nvPr>
            <p:ph idx="1"/>
          </p:nvPr>
        </p:nvSpPr>
        <p:spPr/>
        <p:txBody>
          <a:bodyPr>
            <a:normAutofit/>
          </a:bodyPr>
          <a:lstStyle/>
          <a:p>
            <a:pPr algn="just">
              <a:lnSpc>
                <a:spcPct val="100000"/>
              </a:lnSpc>
            </a:pPr>
            <a:r>
              <a:rPr lang="en-US" sz="1800" dirty="0">
                <a:effectLst/>
                <a:latin typeface="Bernard MT Condensed" panose="02050806060905020404" pitchFamily="18" charset="77"/>
                <a:ea typeface="Calibri" panose="020F0502020204030204" pitchFamily="34" charset="0"/>
              </a:rPr>
              <a:t>types of bites, signs of anaphylactic reaction, first aid</a:t>
            </a:r>
            <a:endParaRPr lang="en-UA" sz="1800" dirty="0">
              <a:effectLst/>
              <a:latin typeface="Bernard MT Condensed" panose="02050806060905020404" pitchFamily="18" charset="77"/>
              <a:ea typeface="Calibri" panose="020F0502020204030204" pitchFamily="34" charset="0"/>
            </a:endParaRPr>
          </a:p>
          <a:p>
            <a:pPr algn="just">
              <a:lnSpc>
                <a:spcPct val="100000"/>
              </a:lnSpc>
            </a:pPr>
            <a:r>
              <a:rPr lang="en-US" sz="1800" dirty="0">
                <a:effectLst/>
                <a:latin typeface="Bernard MT Condensed" panose="02050806060905020404" pitchFamily="18" charset="77"/>
                <a:ea typeface="Calibri" panose="020F0502020204030204" pitchFamily="34" charset="0"/>
              </a:rPr>
              <a:t>bites of venomous snakes, spiders, emergency care</a:t>
            </a:r>
            <a:endParaRPr lang="en-UA" sz="1800" dirty="0">
              <a:effectLst/>
              <a:latin typeface="Bernard MT Condensed" panose="02050806060905020404" pitchFamily="18" charset="77"/>
              <a:ea typeface="Calibri" panose="020F0502020204030204" pitchFamily="34" charset="0"/>
            </a:endParaRPr>
          </a:p>
          <a:p>
            <a:pPr algn="just">
              <a:lnSpc>
                <a:spcPct val="100000"/>
              </a:lnSpc>
            </a:pPr>
            <a:r>
              <a:rPr lang="en-US" sz="1800" dirty="0">
                <a:effectLst/>
                <a:latin typeface="Bernard MT Condensed" panose="02050806060905020404" pitchFamily="18" charset="77"/>
                <a:ea typeface="Calibri" panose="020F0502020204030204" pitchFamily="34" charset="0"/>
              </a:rPr>
              <a:t>causes of electrical injuries, safety rules, emergency care</a:t>
            </a:r>
            <a:endParaRPr lang="en-UA" sz="1800" dirty="0">
              <a:effectLst/>
              <a:latin typeface="Bernard MT Condensed" panose="02050806060905020404" pitchFamily="18" charset="77"/>
              <a:ea typeface="Calibri" panose="020F0502020204030204" pitchFamily="34" charset="0"/>
            </a:endParaRPr>
          </a:p>
          <a:p>
            <a:pPr algn="just">
              <a:lnSpc>
                <a:spcPct val="100000"/>
              </a:lnSpc>
            </a:pPr>
            <a:r>
              <a:rPr lang="en-US" sz="1800" dirty="0">
                <a:effectLst/>
                <a:latin typeface="Bernard MT Condensed" panose="02050806060905020404" pitchFamily="18" charset="77"/>
                <a:ea typeface="Calibri" panose="020F0502020204030204" pitchFamily="34" charset="0"/>
              </a:rPr>
              <a:t>types of drowning, first aid</a:t>
            </a:r>
            <a:endParaRPr lang="en-UA" sz="1800" dirty="0">
              <a:effectLst/>
              <a:latin typeface="Bernard MT Condensed" panose="02050806060905020404" pitchFamily="18" charset="77"/>
              <a:ea typeface="Calibri" panose="020F0502020204030204" pitchFamily="34" charset="0"/>
            </a:endParaRPr>
          </a:p>
          <a:p>
            <a:pPr algn="just">
              <a:lnSpc>
                <a:spcPct val="100000"/>
              </a:lnSpc>
            </a:pPr>
            <a:r>
              <a:rPr lang="en-US" sz="1800" dirty="0">
                <a:effectLst/>
                <a:latin typeface="Bernard MT Condensed" panose="02050806060905020404" pitchFamily="18" charset="77"/>
                <a:ea typeface="Calibri" panose="020F0502020204030204" pitchFamily="34" charset="0"/>
              </a:rPr>
              <a:t>frostbite: classification, clinic, first aid</a:t>
            </a:r>
            <a:endParaRPr lang="en-UA" sz="1800" dirty="0">
              <a:effectLst/>
              <a:latin typeface="Bernard MT Condensed" panose="02050806060905020404" pitchFamily="18" charset="77"/>
              <a:ea typeface="Calibri" panose="020F0502020204030204" pitchFamily="34" charset="0"/>
            </a:endParaRPr>
          </a:p>
          <a:p>
            <a:pPr algn="just">
              <a:lnSpc>
                <a:spcPct val="100000"/>
              </a:lnSpc>
            </a:pPr>
            <a:r>
              <a:rPr lang="en-US" sz="1800" dirty="0">
                <a:effectLst/>
                <a:latin typeface="Bernard MT Condensed" panose="02050806060905020404" pitchFamily="18" charset="77"/>
                <a:ea typeface="Calibri" panose="020F0502020204030204" pitchFamily="34" charset="0"/>
              </a:rPr>
              <a:t>burns: methods for determining the burn area, degree, general principles of first aid</a:t>
            </a:r>
            <a:endParaRPr lang="en-UA" sz="1800" dirty="0">
              <a:effectLst/>
              <a:latin typeface="Bernard MT Condensed" panose="02050806060905020404" pitchFamily="18" charset="77"/>
              <a:ea typeface="Calibri" panose="020F0502020204030204" pitchFamily="34" charset="0"/>
            </a:endParaRPr>
          </a:p>
        </p:txBody>
      </p:sp>
    </p:spTree>
    <p:extLst>
      <p:ext uri="{BB962C8B-B14F-4D97-AF65-F5344CB8AC3E}">
        <p14:creationId xmlns:p14="http://schemas.microsoft.com/office/powerpoint/2010/main" val="2468882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A2529-2769-92E2-DE7A-3F4A4F498506}"/>
              </a:ext>
            </a:extLst>
          </p:cNvPr>
          <p:cNvSpPr>
            <a:spLocks noGrp="1"/>
          </p:cNvSpPr>
          <p:nvPr>
            <p:ph type="title"/>
          </p:nvPr>
        </p:nvSpPr>
        <p:spPr/>
        <p:txBody>
          <a:bodyPr>
            <a:normAutofit/>
          </a:bodyPr>
          <a:lstStyle/>
          <a:p>
            <a:r>
              <a:rPr lang="en-US" sz="3600" dirty="0">
                <a:solidFill>
                  <a:srgbClr val="0070C0"/>
                </a:solidFill>
                <a:effectLst/>
                <a:latin typeface="Bernard MT Condensed" panose="02050806060905020404" pitchFamily="18" charset="77"/>
                <a:ea typeface="Times New Roman" panose="02020603050405020304" pitchFamily="18" charset="0"/>
              </a:rPr>
              <a:t>Methodological support</a:t>
            </a:r>
            <a:endParaRPr lang="en-UA" sz="3600" dirty="0">
              <a:solidFill>
                <a:srgbClr val="0070C0"/>
              </a:solidFill>
              <a:latin typeface="Bernard MT Condensed" panose="02050806060905020404" pitchFamily="18" charset="77"/>
            </a:endParaRPr>
          </a:p>
        </p:txBody>
      </p:sp>
      <p:sp>
        <p:nvSpPr>
          <p:cNvPr id="3" name="Content Placeholder 2">
            <a:extLst>
              <a:ext uri="{FF2B5EF4-FFF2-40B4-BE49-F238E27FC236}">
                <a16:creationId xmlns:a16="http://schemas.microsoft.com/office/drawing/2014/main" id="{04799031-5EA5-496F-5AC1-3FEF457FB039}"/>
              </a:ext>
            </a:extLst>
          </p:cNvPr>
          <p:cNvSpPr>
            <a:spLocks noGrp="1"/>
          </p:cNvSpPr>
          <p:nvPr>
            <p:ph idx="1"/>
          </p:nvPr>
        </p:nvSpPr>
        <p:spPr/>
        <p:txBody>
          <a:bodyPr>
            <a:normAutofit/>
          </a:bodyPr>
          <a:lstStyle/>
          <a:p>
            <a:pPr>
              <a:lnSpc>
                <a:spcPct val="100000"/>
              </a:lnSpc>
            </a:pPr>
            <a:r>
              <a:rPr lang="en-US" sz="1900" dirty="0">
                <a:effectLst/>
                <a:latin typeface="Bernard MT Condensed" panose="02050806060905020404" pitchFamily="18" charset="77"/>
                <a:ea typeface="Times New Roman" panose="02020603050405020304" pitchFamily="18" charset="0"/>
              </a:rPr>
              <a:t>Working program in the discipline</a:t>
            </a:r>
            <a:endParaRPr lang="en-UA" sz="1900" dirty="0">
              <a:effectLst/>
              <a:latin typeface="Bernard MT Condensed" panose="02050806060905020404" pitchFamily="18" charset="77"/>
              <a:ea typeface="Times New Roman" panose="02020603050405020304" pitchFamily="18" charset="0"/>
            </a:endParaRPr>
          </a:p>
          <a:p>
            <a:pPr>
              <a:lnSpc>
                <a:spcPct val="100000"/>
              </a:lnSpc>
            </a:pPr>
            <a:r>
              <a:rPr lang="en-US" sz="1900" dirty="0">
                <a:effectLst/>
                <a:latin typeface="Bernard MT Condensed" panose="02050806060905020404" pitchFamily="18" charset="77"/>
                <a:ea typeface="Times New Roman" panose="02020603050405020304" pitchFamily="18" charset="0"/>
              </a:rPr>
              <a:t>Syllabus</a:t>
            </a:r>
            <a:endParaRPr lang="en-UA" sz="1900" dirty="0">
              <a:effectLst/>
              <a:latin typeface="Bernard MT Condensed" panose="02050806060905020404" pitchFamily="18" charset="77"/>
              <a:ea typeface="Times New Roman" panose="02020603050405020304" pitchFamily="18" charset="0"/>
            </a:endParaRPr>
          </a:p>
          <a:p>
            <a:pPr>
              <a:lnSpc>
                <a:spcPct val="100000"/>
              </a:lnSpc>
            </a:pPr>
            <a:r>
              <a:rPr lang="en-US" sz="1900" dirty="0">
                <a:effectLst/>
                <a:latin typeface="Bernard MT Condensed" panose="02050806060905020404" pitchFamily="18" charset="77"/>
                <a:ea typeface="Times New Roman" panose="02020603050405020304" pitchFamily="18" charset="0"/>
              </a:rPr>
              <a:t>Methodological recommendations for the practical classes in the discipline</a:t>
            </a:r>
            <a:endParaRPr lang="en-UA" sz="1900" dirty="0">
              <a:effectLst/>
              <a:latin typeface="Bernard MT Condensed" panose="02050806060905020404" pitchFamily="18" charset="77"/>
              <a:ea typeface="Times New Roman" panose="02020603050405020304" pitchFamily="18" charset="0"/>
            </a:endParaRPr>
          </a:p>
          <a:p>
            <a:pPr>
              <a:lnSpc>
                <a:spcPct val="100000"/>
              </a:lnSpc>
            </a:pPr>
            <a:r>
              <a:rPr lang="en-US" sz="1900" dirty="0">
                <a:effectLst/>
                <a:latin typeface="Bernard MT Condensed" panose="02050806060905020404" pitchFamily="18" charset="77"/>
                <a:ea typeface="Times New Roman" panose="02020603050405020304" pitchFamily="18" charset="0"/>
              </a:rPr>
              <a:t>Methodological recommendations for the individual work of students </a:t>
            </a:r>
            <a:endParaRPr lang="en-UA" sz="1900" dirty="0">
              <a:effectLst/>
              <a:latin typeface="Bernard MT Condensed" panose="02050806060905020404" pitchFamily="18" charset="77"/>
              <a:ea typeface="Times New Roman" panose="02020603050405020304" pitchFamily="18" charset="0"/>
            </a:endParaRPr>
          </a:p>
          <a:p>
            <a:pPr>
              <a:lnSpc>
                <a:spcPct val="100000"/>
              </a:lnSpc>
            </a:pPr>
            <a:r>
              <a:rPr lang="en-US" sz="1900" dirty="0">
                <a:effectLst/>
                <a:latin typeface="Bernard MT Condensed" panose="02050806060905020404" pitchFamily="18" charset="77"/>
                <a:ea typeface="Times New Roman" panose="02020603050405020304" pitchFamily="18" charset="0"/>
              </a:rPr>
              <a:t>Multimedia presentations</a:t>
            </a:r>
            <a:endParaRPr lang="en-UA" sz="1900" dirty="0">
              <a:effectLst/>
              <a:latin typeface="Bernard MT Condensed" panose="02050806060905020404" pitchFamily="18" charset="77"/>
              <a:ea typeface="Times New Roman" panose="02020603050405020304" pitchFamily="18" charset="0"/>
            </a:endParaRPr>
          </a:p>
          <a:p>
            <a:pPr>
              <a:lnSpc>
                <a:spcPct val="100000"/>
              </a:lnSpc>
            </a:pPr>
            <a:r>
              <a:rPr lang="en-US" sz="1900" dirty="0">
                <a:effectLst/>
                <a:latin typeface="Bernard MT Condensed" panose="02050806060905020404" pitchFamily="18" charset="77"/>
                <a:ea typeface="Times New Roman" panose="02020603050405020304" pitchFamily="18" charset="0"/>
              </a:rPr>
              <a:t>Situational tasks </a:t>
            </a:r>
            <a:endParaRPr lang="en-UA" sz="1900" dirty="0">
              <a:effectLst/>
              <a:latin typeface="Bernard MT Condensed" panose="02050806060905020404" pitchFamily="18" charset="77"/>
              <a:ea typeface="Times New Roman" panose="02020603050405020304" pitchFamily="18" charset="0"/>
            </a:endParaRPr>
          </a:p>
          <a:p>
            <a:pPr>
              <a:lnSpc>
                <a:spcPct val="100000"/>
              </a:lnSpc>
            </a:pPr>
            <a:r>
              <a:rPr lang="en-US" sz="1900" dirty="0">
                <a:effectLst/>
                <a:latin typeface="Bernard MT Condensed" panose="02050806060905020404" pitchFamily="18" charset="77"/>
                <a:ea typeface="Times New Roman" panose="02020603050405020304" pitchFamily="18" charset="0"/>
              </a:rPr>
              <a:t>Tests on the theme</a:t>
            </a:r>
            <a:endParaRPr lang="en-UA" sz="1900" dirty="0">
              <a:effectLst/>
              <a:latin typeface="Bernard MT Condensed" panose="02050806060905020404" pitchFamily="18" charset="77"/>
              <a:ea typeface="Times New Roman" panose="02020603050405020304" pitchFamily="18" charset="0"/>
            </a:endParaRPr>
          </a:p>
          <a:p>
            <a:pPr>
              <a:lnSpc>
                <a:spcPct val="100000"/>
              </a:lnSpc>
            </a:pPr>
            <a:endParaRPr lang="en-UA" sz="1900" dirty="0"/>
          </a:p>
        </p:txBody>
      </p:sp>
    </p:spTree>
    <p:extLst>
      <p:ext uri="{BB962C8B-B14F-4D97-AF65-F5344CB8AC3E}">
        <p14:creationId xmlns:p14="http://schemas.microsoft.com/office/powerpoint/2010/main" val="1280150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B83B-1CCE-A9E5-B3B9-C8B5E4068440}"/>
              </a:ext>
            </a:extLst>
          </p:cNvPr>
          <p:cNvSpPr>
            <a:spLocks noGrp="1"/>
          </p:cNvSpPr>
          <p:nvPr>
            <p:ph type="title"/>
          </p:nvPr>
        </p:nvSpPr>
        <p:spPr/>
        <p:txBody>
          <a:bodyPr>
            <a:normAutofit/>
          </a:bodyPr>
          <a:lstStyle/>
          <a:p>
            <a:r>
              <a:rPr lang="en-US" sz="3600" b="1" dirty="0">
                <a:solidFill>
                  <a:srgbClr val="0070C0"/>
                </a:solidFill>
                <a:effectLst/>
                <a:latin typeface="Bernard MT Condensed" panose="02050806060905020404" pitchFamily="18" charset="77"/>
                <a:ea typeface="Calibri" panose="020F0502020204030204" pitchFamily="34" charset="0"/>
              </a:rPr>
              <a:t>Electronic information resources</a:t>
            </a:r>
            <a:endParaRPr lang="en-UA" sz="3600" dirty="0">
              <a:solidFill>
                <a:srgbClr val="0070C0"/>
              </a:solidFill>
              <a:latin typeface="Bernard MT Condensed" panose="02050806060905020404" pitchFamily="18" charset="77"/>
            </a:endParaRPr>
          </a:p>
        </p:txBody>
      </p:sp>
      <p:sp>
        <p:nvSpPr>
          <p:cNvPr id="3" name="Content Placeholder 2">
            <a:extLst>
              <a:ext uri="{FF2B5EF4-FFF2-40B4-BE49-F238E27FC236}">
                <a16:creationId xmlns:a16="http://schemas.microsoft.com/office/drawing/2014/main" id="{5C360637-7378-4A29-240F-4FA830CF302F}"/>
              </a:ext>
            </a:extLst>
          </p:cNvPr>
          <p:cNvSpPr>
            <a:spLocks noGrp="1"/>
          </p:cNvSpPr>
          <p:nvPr>
            <p:ph idx="1"/>
          </p:nvPr>
        </p:nvSpPr>
        <p:spPr/>
        <p:txBody>
          <a:bodyPr>
            <a:normAutofit/>
          </a:bodyPr>
          <a:lstStyle/>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American College of Cardiology </a:t>
            </a:r>
            <a:r>
              <a:rPr lang="en-US" sz="1800" u="sng" dirty="0">
                <a:solidFill>
                  <a:srgbClr val="0000FF"/>
                </a:solidFill>
                <a:effectLst/>
                <a:latin typeface="Bernard MT Condensed" panose="02050806060905020404" pitchFamily="18" charset="77"/>
                <a:ea typeface="Times New Roman" panose="02020603050405020304" pitchFamily="18" charset="0"/>
                <a:hlinkClick r:id="rId2"/>
              </a:rPr>
              <a:t>http://www.acc.org/</a:t>
            </a:r>
            <a:endParaRPr lang="en-UA" sz="1800" dirty="0">
              <a:effectLst/>
              <a:latin typeface="Bernard MT Condensed" panose="02050806060905020404" pitchFamily="18" charset="77"/>
              <a:ea typeface="Calibri" panose="020F0502020204030204" pitchFamily="34" charset="0"/>
            </a:endParaRPr>
          </a:p>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American Heart Association </a:t>
            </a:r>
            <a:r>
              <a:rPr lang="en-US" sz="1800" u="sng" dirty="0">
                <a:solidFill>
                  <a:srgbClr val="0000FF"/>
                </a:solidFill>
                <a:effectLst/>
                <a:latin typeface="Bernard MT Condensed" panose="02050806060905020404" pitchFamily="18" charset="77"/>
                <a:ea typeface="Times New Roman" panose="02020603050405020304" pitchFamily="18" charset="0"/>
                <a:hlinkClick r:id="rId3"/>
              </a:rPr>
              <a:t>http://news.heart.org/</a:t>
            </a:r>
            <a:endParaRPr lang="en-UA" sz="1800" dirty="0">
              <a:effectLst/>
              <a:latin typeface="Bernard MT Condensed" panose="02050806060905020404" pitchFamily="18" charset="77"/>
              <a:ea typeface="Calibri" panose="020F0502020204030204" pitchFamily="34" charset="0"/>
            </a:endParaRPr>
          </a:p>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European Society of Cardiology </a:t>
            </a:r>
            <a:r>
              <a:rPr lang="en-US" sz="1800" u="sng" dirty="0">
                <a:solidFill>
                  <a:srgbClr val="0000FF"/>
                </a:solidFill>
                <a:effectLst/>
                <a:latin typeface="Bernard MT Condensed" panose="02050806060905020404" pitchFamily="18" charset="77"/>
                <a:ea typeface="Times New Roman" panose="02020603050405020304" pitchFamily="18" charset="0"/>
                <a:hlinkClick r:id="rId4"/>
              </a:rPr>
              <a:t>http://www.escardio.org/</a:t>
            </a:r>
            <a:endParaRPr lang="en-UA" sz="1800" dirty="0">
              <a:effectLst/>
              <a:latin typeface="Bernard MT Condensed" panose="02050806060905020404" pitchFamily="18" charset="77"/>
              <a:ea typeface="Calibri" panose="020F0502020204030204" pitchFamily="34" charset="0"/>
            </a:endParaRPr>
          </a:p>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National Comprehensive Cancer Network </a:t>
            </a:r>
            <a:r>
              <a:rPr lang="en-US" sz="1800" u="sng" dirty="0">
                <a:solidFill>
                  <a:srgbClr val="0000FF"/>
                </a:solidFill>
                <a:effectLst/>
                <a:latin typeface="Bernard MT Condensed" panose="02050806060905020404" pitchFamily="18" charset="77"/>
                <a:ea typeface="Times New Roman" panose="02020603050405020304" pitchFamily="18" charset="0"/>
                <a:hlinkClick r:id="rId5"/>
              </a:rPr>
              <a:t>https://www.nccn.org/</a:t>
            </a:r>
            <a:endParaRPr lang="en-UA" sz="1800" dirty="0">
              <a:effectLst/>
              <a:latin typeface="Bernard MT Condensed" panose="02050806060905020404" pitchFamily="18" charset="77"/>
              <a:ea typeface="Calibri" panose="020F0502020204030204" pitchFamily="34" charset="0"/>
            </a:endParaRPr>
          </a:p>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The European Society for Medical Oncology </a:t>
            </a:r>
            <a:r>
              <a:rPr lang="en-US" sz="1800" u="sng" dirty="0">
                <a:solidFill>
                  <a:srgbClr val="0000FF"/>
                </a:solidFill>
                <a:effectLst/>
                <a:latin typeface="Bernard MT Condensed" panose="02050806060905020404" pitchFamily="18" charset="77"/>
                <a:ea typeface="Times New Roman" panose="02020603050405020304" pitchFamily="18" charset="0"/>
                <a:hlinkClick r:id="rId6"/>
              </a:rPr>
              <a:t>http://www.esmo.org/</a:t>
            </a:r>
            <a:endParaRPr lang="en-UA" sz="1800" dirty="0">
              <a:effectLst/>
              <a:latin typeface="Bernard MT Condensed" panose="02050806060905020404" pitchFamily="18" charset="77"/>
              <a:ea typeface="Calibri" panose="020F0502020204030204" pitchFamily="34" charset="0"/>
            </a:endParaRPr>
          </a:p>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Up To Date </a:t>
            </a:r>
            <a:r>
              <a:rPr lang="en-US" sz="1800" u="sng" dirty="0">
                <a:solidFill>
                  <a:srgbClr val="0000FF"/>
                </a:solidFill>
                <a:effectLst/>
                <a:latin typeface="Bernard MT Condensed" panose="02050806060905020404" pitchFamily="18" charset="77"/>
                <a:ea typeface="Times New Roman" panose="02020603050405020304" pitchFamily="18" charset="0"/>
                <a:hlinkClick r:id="rId7"/>
              </a:rPr>
              <a:t>http://www.uptodate.com</a:t>
            </a:r>
            <a:endParaRPr lang="en-UA" sz="1800" dirty="0">
              <a:effectLst/>
              <a:latin typeface="Bernard MT Condensed" panose="02050806060905020404" pitchFamily="18" charset="77"/>
              <a:ea typeface="Calibri" panose="020F0502020204030204" pitchFamily="34" charset="0"/>
            </a:endParaRPr>
          </a:p>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BMJ Clinical Evidence </a:t>
            </a:r>
            <a:r>
              <a:rPr lang="en-US" sz="1800" u="sng" dirty="0">
                <a:solidFill>
                  <a:srgbClr val="0000FF"/>
                </a:solidFill>
                <a:effectLst/>
                <a:latin typeface="Bernard MT Condensed" panose="02050806060905020404" pitchFamily="18" charset="77"/>
                <a:ea typeface="Times New Roman" panose="02020603050405020304" pitchFamily="18" charset="0"/>
                <a:hlinkClick r:id="rId8"/>
              </a:rPr>
              <a:t>http://clinicalevidence.bmj.com</a:t>
            </a:r>
            <a:endParaRPr lang="en-UA" sz="1800" dirty="0">
              <a:effectLst/>
              <a:latin typeface="Bernard MT Condensed" panose="02050806060905020404" pitchFamily="18" charset="77"/>
              <a:ea typeface="Calibri" panose="020F0502020204030204" pitchFamily="34" charset="0"/>
            </a:endParaRPr>
          </a:p>
          <a:p>
            <a:pPr marL="342900" lvl="0" indent="-342900" algn="just">
              <a:lnSpc>
                <a:spcPct val="110000"/>
              </a:lnSpc>
              <a:buFont typeface="+mj-lt"/>
              <a:buAutoNum type="arabicPeriod"/>
            </a:pPr>
            <a:r>
              <a:rPr lang="en-US" sz="1800" dirty="0">
                <a:solidFill>
                  <a:srgbClr val="000000"/>
                </a:solidFill>
                <a:effectLst/>
                <a:latin typeface="Bernard MT Condensed" panose="02050806060905020404" pitchFamily="18" charset="77"/>
                <a:ea typeface="Times New Roman" panose="02020603050405020304" pitchFamily="18" charset="0"/>
              </a:rPr>
              <a:t>Medscape from WebMD </a:t>
            </a:r>
            <a:r>
              <a:rPr lang="en-US" sz="1800" u="sng" dirty="0">
                <a:solidFill>
                  <a:srgbClr val="0000FF"/>
                </a:solidFill>
                <a:effectLst/>
                <a:latin typeface="Bernard MT Condensed" panose="02050806060905020404" pitchFamily="18" charset="77"/>
                <a:ea typeface="Times New Roman" panose="02020603050405020304" pitchFamily="18" charset="0"/>
                <a:hlinkClick r:id="rId9"/>
              </a:rPr>
              <a:t>http://www.medscape.com</a:t>
            </a:r>
            <a:endParaRPr lang="en-UA" sz="1800" dirty="0">
              <a:effectLst/>
              <a:latin typeface="Bernard MT Condensed" panose="02050806060905020404" pitchFamily="18" charset="77"/>
              <a:ea typeface="Calibri" panose="020F0502020204030204" pitchFamily="34" charset="0"/>
            </a:endParaRPr>
          </a:p>
          <a:p>
            <a:endParaRPr lang="en-UA" dirty="0">
              <a:latin typeface="Bernard MT Condensed" panose="02050806060905020404" pitchFamily="18" charset="77"/>
            </a:endParaRPr>
          </a:p>
        </p:txBody>
      </p:sp>
    </p:spTree>
    <p:extLst>
      <p:ext uri="{BB962C8B-B14F-4D97-AF65-F5344CB8AC3E}">
        <p14:creationId xmlns:p14="http://schemas.microsoft.com/office/powerpoint/2010/main" val="80030680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66</TotalTime>
  <Words>290</Words>
  <Application>Microsoft Macintosh PowerPoint</Application>
  <PresentationFormat>Widescreen</PresentationFormat>
  <Paragraphs>30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Bernard MT Condensed</vt:lpstr>
      <vt:lpstr>Gill Sans MT</vt:lpstr>
      <vt:lpstr>Gallery</vt:lpstr>
      <vt:lpstr>   Practical class 18.  Organization of emergency medical care for the patients with sting injuries, bites, electrical injuries, in case of drowning and exposure to low and high temperatures at the pre-hospital stage</vt:lpstr>
      <vt:lpstr>The purpose of practical class 18</vt:lpstr>
      <vt:lpstr>The content of practical class 18 </vt:lpstr>
      <vt:lpstr>Methodological support</vt:lpstr>
      <vt:lpstr>Electronic information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class 1. The place of Family Medicine in the overall structure of healthcare and the principles of family services for the population. Organization of the family doctor’s work. </dc:title>
  <dc:creator>Циунчик Юлія Геннадіївна</dc:creator>
  <cp:lastModifiedBy>Циунчик Юлія Геннадіївна</cp:lastModifiedBy>
  <cp:revision>43</cp:revision>
  <dcterms:created xsi:type="dcterms:W3CDTF">2022-11-13T11:51:53Z</dcterms:created>
  <dcterms:modified xsi:type="dcterms:W3CDTF">2022-11-13T13:36:42Z</dcterms:modified>
</cp:coreProperties>
</file>