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8" r:id="rId2"/>
    <p:sldId id="316" r:id="rId3"/>
    <p:sldId id="259" r:id="rId4"/>
    <p:sldId id="299" r:id="rId5"/>
    <p:sldId id="300" r:id="rId6"/>
    <p:sldId id="287" r:id="rId7"/>
    <p:sldId id="317" r:id="rId8"/>
    <p:sldId id="318" r:id="rId9"/>
    <p:sldId id="319" r:id="rId10"/>
    <p:sldId id="302" r:id="rId11"/>
    <p:sldId id="303" r:id="rId12"/>
    <p:sldId id="313" r:id="rId13"/>
    <p:sldId id="304" r:id="rId14"/>
    <p:sldId id="305" r:id="rId15"/>
    <p:sldId id="307" r:id="rId16"/>
    <p:sldId id="310" r:id="rId17"/>
    <p:sldId id="306" r:id="rId18"/>
    <p:sldId id="308" r:id="rId19"/>
    <p:sldId id="311" r:id="rId20"/>
    <p:sldId id="312" r:id="rId21"/>
    <p:sldId id="314" r:id="rId2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598" autoAdjust="0"/>
  </p:normalViewPr>
  <p:slideViewPr>
    <p:cSldViewPr>
      <p:cViewPr varScale="1">
        <p:scale>
          <a:sx n="81" d="100"/>
          <a:sy n="81" d="100"/>
        </p:scale>
        <p:origin x="150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D1A581-2058-43B4-93E6-599DF6C5C85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33A22D8-ACAE-4CE4-81B0-2FCD0E5D1226}">
      <dgm:prSet/>
      <dgm:spPr>
        <a:solidFill>
          <a:srgbClr val="002060"/>
        </a:solidFill>
      </dgm:spPr>
      <dgm:t>
        <a:bodyPr/>
        <a:lstStyle/>
        <a:p>
          <a:pPr rtl="0"/>
          <a:r>
            <a:rPr lang="uk-UA" dirty="0"/>
            <a:t>ЕКСТЕМПОРАЛЬНІ ЛІКАРСЬКІ ЗАСОБИ  </a:t>
          </a:r>
        </a:p>
      </dgm:t>
    </dgm:pt>
    <dgm:pt modelId="{0E3C1E39-2D9E-4ABB-8418-3B4B530BEAC7}" type="parTrans" cxnId="{8E762107-4377-487F-8674-F19024217C3A}">
      <dgm:prSet/>
      <dgm:spPr/>
      <dgm:t>
        <a:bodyPr/>
        <a:lstStyle/>
        <a:p>
          <a:endParaRPr lang="uk-UA"/>
        </a:p>
      </dgm:t>
    </dgm:pt>
    <dgm:pt modelId="{67C1BF3D-40FF-49BC-80DF-3A452208CE93}" type="sibTrans" cxnId="{8E762107-4377-487F-8674-F19024217C3A}">
      <dgm:prSet/>
      <dgm:spPr/>
      <dgm:t>
        <a:bodyPr/>
        <a:lstStyle/>
        <a:p>
          <a:endParaRPr lang="uk-UA"/>
        </a:p>
      </dgm:t>
    </dgm:pt>
    <dgm:pt modelId="{4C7D7B48-7149-464E-8988-D696FF7CBF16}">
      <dgm:prSet/>
      <dgm:spPr>
        <a:solidFill>
          <a:srgbClr val="002060"/>
        </a:solidFill>
      </dgm:spPr>
      <dgm:t>
        <a:bodyPr/>
        <a:lstStyle/>
        <a:p>
          <a:pPr rtl="0"/>
          <a:r>
            <a:rPr lang="uk-UA" dirty="0"/>
            <a:t>ЛЗ ВИРОБЛЕНІ (ВИГОТОВЛЕНІ) В АПТЕЧНИХ УМОВАХ ЗА РЕЦЕПТОМ ЛІКАРЯ ДЛЯ КОНКРЕТНОГО ПАЦІЄНТА  </a:t>
          </a:r>
        </a:p>
      </dgm:t>
    </dgm:pt>
    <dgm:pt modelId="{A9E4D8BD-2B1F-461E-98A3-D5A99EE206B3}" type="parTrans" cxnId="{6337F4A6-97AF-4EEC-B8F0-D19295F03709}">
      <dgm:prSet/>
      <dgm:spPr/>
      <dgm:t>
        <a:bodyPr/>
        <a:lstStyle/>
        <a:p>
          <a:endParaRPr lang="uk-UA"/>
        </a:p>
      </dgm:t>
    </dgm:pt>
    <dgm:pt modelId="{CB0F92E1-7FDE-43D2-A9CD-46948E4945ED}" type="sibTrans" cxnId="{6337F4A6-97AF-4EEC-B8F0-D19295F03709}">
      <dgm:prSet/>
      <dgm:spPr/>
      <dgm:t>
        <a:bodyPr/>
        <a:lstStyle/>
        <a:p>
          <a:endParaRPr lang="uk-UA"/>
        </a:p>
      </dgm:t>
    </dgm:pt>
    <dgm:pt modelId="{D32F54F9-384F-45B5-B106-CD4C6C3363DC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uk-UA" sz="1200" b="0" i="0" dirty="0"/>
            <a:t>ЛЗ ВИРОБЛЕНІ ЗА ЗАМОВЛЕННЯМ (ВИМОГОЮ) ЛІКУВАЛЬНО-ПРОФІЛАКТИЧНОГО ЗАКЛАДУ</a:t>
          </a:r>
        </a:p>
        <a:p>
          <a:pPr rtl="0"/>
          <a:r>
            <a:rPr lang="uk-UA" sz="1200" b="0" i="0" dirty="0"/>
            <a:t> письмове звернення лікувального закладу до аптеки на виготовлення лікарських засобів. Воно повинне обов'язково містити найменування відділення (кабінету), найменування, дозування та призначення лікарського засобу.</a:t>
          </a:r>
        </a:p>
        <a:p>
          <a:pPr rtl="0"/>
          <a:endParaRPr lang="uk-UA" sz="800" dirty="0"/>
        </a:p>
        <a:p>
          <a:pPr rtl="0"/>
          <a:endParaRPr lang="uk-UA" sz="800" dirty="0"/>
        </a:p>
      </dgm:t>
    </dgm:pt>
    <dgm:pt modelId="{55F50022-F394-4C81-949E-478C69678C62}" type="parTrans" cxnId="{6A3F459C-1A61-49E4-A16B-F12EB0C05762}">
      <dgm:prSet/>
      <dgm:spPr/>
      <dgm:t>
        <a:bodyPr/>
        <a:lstStyle/>
        <a:p>
          <a:endParaRPr lang="uk-UA"/>
        </a:p>
      </dgm:t>
    </dgm:pt>
    <dgm:pt modelId="{99EE8E38-F592-49D5-9C96-0DED4F3EC29A}" type="sibTrans" cxnId="{6A3F459C-1A61-49E4-A16B-F12EB0C05762}">
      <dgm:prSet/>
      <dgm:spPr/>
      <dgm:t>
        <a:bodyPr/>
        <a:lstStyle/>
        <a:p>
          <a:endParaRPr lang="uk-UA"/>
        </a:p>
      </dgm:t>
    </dgm:pt>
    <dgm:pt modelId="{70C6FD43-127E-4029-ABE4-B5F59E308B01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uk-UA" sz="1400" dirty="0"/>
            <a:t>ВНУТРІШНЬОАПТЕЧНІ ЗАГОТОВКИ</a:t>
          </a:r>
        </a:p>
        <a:p>
          <a:pPr rtl="0"/>
          <a:r>
            <a:rPr lang="ru-RU" sz="1400" b="0" i="0" dirty="0"/>
            <a:t>концентровані розчини та напівфабрикати, що використовують для виробництва (виготовлення) екстемпоральних лікарських засобів, та екстемпоральні лікарські засоби, вироблені (виготовлені) про запас за часто повторюваними прописами</a:t>
          </a:r>
          <a:endParaRPr lang="uk-UA" sz="1400" b="0" i="0" dirty="0"/>
        </a:p>
      </dgm:t>
    </dgm:pt>
    <dgm:pt modelId="{76E53964-79E6-4A46-8B96-3EEDB975C3D2}" type="parTrans" cxnId="{DCF77F24-F580-422C-BCA6-627B14D51A17}">
      <dgm:prSet/>
      <dgm:spPr/>
      <dgm:t>
        <a:bodyPr/>
        <a:lstStyle/>
        <a:p>
          <a:endParaRPr lang="uk-UA"/>
        </a:p>
      </dgm:t>
    </dgm:pt>
    <dgm:pt modelId="{17314E7A-F037-4E1C-8ABF-9F8415CA4872}" type="sibTrans" cxnId="{DCF77F24-F580-422C-BCA6-627B14D51A17}">
      <dgm:prSet/>
      <dgm:spPr/>
      <dgm:t>
        <a:bodyPr/>
        <a:lstStyle/>
        <a:p>
          <a:endParaRPr lang="uk-UA"/>
        </a:p>
      </dgm:t>
    </dgm:pt>
    <dgm:pt modelId="{F5EFB30D-25EF-4C6F-9FBC-0B1D521C524C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uk-UA" sz="1400" dirty="0"/>
            <a:t>ЛЗ, ВИРОБЛЕНІ (ВИГОТОВЛЕНІ) ПРО ЗАПАС ЗА ЧАСТО ПОВТОРЮВАНИМИ ПРОПИСАМИ</a:t>
          </a:r>
        </a:p>
        <a:p>
          <a:pPr rtl="0"/>
          <a:r>
            <a:rPr lang="uk-UA" sz="1400" b="0" i="0" dirty="0" err="1"/>
            <a:t>ЕЛЗ</a:t>
          </a:r>
          <a:r>
            <a:rPr lang="uk-UA" sz="1400" b="0" i="0" dirty="0"/>
            <a:t>, вироблені (виготовлені) заздалегідь, що зберігають готовими про запас до видачі за рецептом або замовленням</a:t>
          </a:r>
          <a:endParaRPr lang="uk-UA" sz="1400" dirty="0"/>
        </a:p>
      </dgm:t>
    </dgm:pt>
    <dgm:pt modelId="{2EB43CC0-6372-43B8-987B-AB8C3665D0D0}" type="parTrans" cxnId="{5463BC39-CF7F-4B43-B190-805452EEAD07}">
      <dgm:prSet/>
      <dgm:spPr/>
      <dgm:t>
        <a:bodyPr/>
        <a:lstStyle/>
        <a:p>
          <a:endParaRPr lang="uk-UA"/>
        </a:p>
      </dgm:t>
    </dgm:pt>
    <dgm:pt modelId="{A066ED9E-CD09-4A4F-81D3-ACC969DED97D}" type="sibTrans" cxnId="{5463BC39-CF7F-4B43-B190-805452EEAD07}">
      <dgm:prSet/>
      <dgm:spPr/>
      <dgm:t>
        <a:bodyPr/>
        <a:lstStyle/>
        <a:p>
          <a:endParaRPr lang="uk-UA"/>
        </a:p>
      </dgm:t>
    </dgm:pt>
    <dgm:pt modelId="{A22498B4-3DCD-4569-A881-23D2E23AE6B0}" type="pres">
      <dgm:prSet presAssocID="{BED1A581-2058-43B4-93E6-599DF6C5C859}" presName="Name0" presStyleCnt="0">
        <dgm:presLayoutVars>
          <dgm:dir/>
          <dgm:animLvl val="lvl"/>
          <dgm:resizeHandles val="exact"/>
        </dgm:presLayoutVars>
      </dgm:prSet>
      <dgm:spPr/>
    </dgm:pt>
    <dgm:pt modelId="{72EF471A-29BB-4148-BB86-7AE30C6409E5}" type="pres">
      <dgm:prSet presAssocID="{433A22D8-ACAE-4CE4-81B0-2FCD0E5D1226}" presName="linNode" presStyleCnt="0"/>
      <dgm:spPr/>
    </dgm:pt>
    <dgm:pt modelId="{220B84EF-5C79-4F31-A04A-90001BC14751}" type="pres">
      <dgm:prSet presAssocID="{433A22D8-ACAE-4CE4-81B0-2FCD0E5D1226}" presName="parentText" presStyleLbl="node1" presStyleIdx="0" presStyleCnt="5" custScaleX="59934" custScaleY="172613" custLinFactY="100000" custLinFactNeighborX="-32838" custLinFactNeighborY="162352">
        <dgm:presLayoutVars>
          <dgm:chMax val="1"/>
          <dgm:bulletEnabled val="1"/>
        </dgm:presLayoutVars>
      </dgm:prSet>
      <dgm:spPr/>
    </dgm:pt>
    <dgm:pt modelId="{2E3D3823-5F9E-41BC-9537-51C8813F2156}" type="pres">
      <dgm:prSet presAssocID="{67C1BF3D-40FF-49BC-80DF-3A452208CE93}" presName="sp" presStyleCnt="0"/>
      <dgm:spPr/>
    </dgm:pt>
    <dgm:pt modelId="{E5A7666D-B19C-4933-9C8F-06307F614408}" type="pres">
      <dgm:prSet presAssocID="{4C7D7B48-7149-464E-8988-D696FF7CBF16}" presName="linNode" presStyleCnt="0"/>
      <dgm:spPr/>
    </dgm:pt>
    <dgm:pt modelId="{5990211A-BA6B-42C9-A964-42B4E921CAAC}" type="pres">
      <dgm:prSet presAssocID="{4C7D7B48-7149-464E-8988-D696FF7CBF16}" presName="parentText" presStyleLbl="node1" presStyleIdx="1" presStyleCnt="5" custScaleX="212165" custLinFactY="-39990" custLinFactNeighborX="62036" custLinFactNeighborY="-100000">
        <dgm:presLayoutVars>
          <dgm:chMax val="1"/>
          <dgm:bulletEnabled val="1"/>
        </dgm:presLayoutVars>
      </dgm:prSet>
      <dgm:spPr/>
    </dgm:pt>
    <dgm:pt modelId="{7EFB81E5-8155-448C-98F5-E67127491290}" type="pres">
      <dgm:prSet presAssocID="{CB0F92E1-7FDE-43D2-A9CD-46948E4945ED}" presName="sp" presStyleCnt="0"/>
      <dgm:spPr/>
    </dgm:pt>
    <dgm:pt modelId="{F4CE5380-5DBF-4518-8A31-83FDEDCC00FA}" type="pres">
      <dgm:prSet presAssocID="{D32F54F9-384F-45B5-B106-CD4C6C3363DC}" presName="linNode" presStyleCnt="0"/>
      <dgm:spPr/>
    </dgm:pt>
    <dgm:pt modelId="{C8ADAD19-693F-4A93-8739-5A88D85CC4C8}" type="pres">
      <dgm:prSet presAssocID="{D32F54F9-384F-45B5-B106-CD4C6C3363DC}" presName="parentText" presStyleLbl="node1" presStyleIdx="2" presStyleCnt="5" custScaleX="205729" custScaleY="160895" custLinFactY="-26360" custLinFactNeighborX="60451" custLinFactNeighborY="-100000">
        <dgm:presLayoutVars>
          <dgm:chMax val="1"/>
          <dgm:bulletEnabled val="1"/>
        </dgm:presLayoutVars>
      </dgm:prSet>
      <dgm:spPr/>
    </dgm:pt>
    <dgm:pt modelId="{86B10540-77BA-4D57-AEE6-7C2D03560D0B}" type="pres">
      <dgm:prSet presAssocID="{99EE8E38-F592-49D5-9C96-0DED4F3EC29A}" presName="sp" presStyleCnt="0"/>
      <dgm:spPr/>
    </dgm:pt>
    <dgm:pt modelId="{1885773A-926F-4617-8BDC-483D5C2C902F}" type="pres">
      <dgm:prSet presAssocID="{70C6FD43-127E-4029-ABE4-B5F59E308B01}" presName="linNode" presStyleCnt="0"/>
      <dgm:spPr/>
    </dgm:pt>
    <dgm:pt modelId="{E9FAA5E1-F728-4A80-A02B-0D1D17079B2E}" type="pres">
      <dgm:prSet presAssocID="{70C6FD43-127E-4029-ABE4-B5F59E308B01}" presName="parentText" presStyleLbl="node1" presStyleIdx="3" presStyleCnt="5" custScaleX="207489" custScaleY="154213" custLinFactNeighborX="58264" custLinFactNeighborY="-93643">
        <dgm:presLayoutVars>
          <dgm:chMax val="1"/>
          <dgm:bulletEnabled val="1"/>
        </dgm:presLayoutVars>
      </dgm:prSet>
      <dgm:spPr/>
    </dgm:pt>
    <dgm:pt modelId="{39902029-8E24-49AC-99CC-5CBF1333EFE8}" type="pres">
      <dgm:prSet presAssocID="{17314E7A-F037-4E1C-8ABF-9F8415CA4872}" presName="sp" presStyleCnt="0"/>
      <dgm:spPr/>
    </dgm:pt>
    <dgm:pt modelId="{D849C05B-D3DD-45FD-B098-DB020A8CA373}" type="pres">
      <dgm:prSet presAssocID="{F5EFB30D-25EF-4C6F-9FBC-0B1D521C524C}" presName="linNode" presStyleCnt="0"/>
      <dgm:spPr/>
    </dgm:pt>
    <dgm:pt modelId="{372D7CE7-DBCB-476B-BB3D-F8E63B755423}" type="pres">
      <dgm:prSet presAssocID="{F5EFB30D-25EF-4C6F-9FBC-0B1D521C524C}" presName="parentText" presStyleLbl="node1" presStyleIdx="4" presStyleCnt="5" custScaleX="208798" custScaleY="156286" custLinFactNeighborX="61698" custLinFactNeighborY="-62929">
        <dgm:presLayoutVars>
          <dgm:chMax val="1"/>
          <dgm:bulletEnabled val="1"/>
        </dgm:presLayoutVars>
      </dgm:prSet>
      <dgm:spPr/>
    </dgm:pt>
  </dgm:ptLst>
  <dgm:cxnLst>
    <dgm:cxn modelId="{8E762107-4377-487F-8674-F19024217C3A}" srcId="{BED1A581-2058-43B4-93E6-599DF6C5C859}" destId="{433A22D8-ACAE-4CE4-81B0-2FCD0E5D1226}" srcOrd="0" destOrd="0" parTransId="{0E3C1E39-2D9E-4ABB-8418-3B4B530BEAC7}" sibTransId="{67C1BF3D-40FF-49BC-80DF-3A452208CE93}"/>
    <dgm:cxn modelId="{DCF77F24-F580-422C-BCA6-627B14D51A17}" srcId="{BED1A581-2058-43B4-93E6-599DF6C5C859}" destId="{70C6FD43-127E-4029-ABE4-B5F59E308B01}" srcOrd="3" destOrd="0" parTransId="{76E53964-79E6-4A46-8B96-3EEDB975C3D2}" sibTransId="{17314E7A-F037-4E1C-8ABF-9F8415CA4872}"/>
    <dgm:cxn modelId="{5463BC39-CF7F-4B43-B190-805452EEAD07}" srcId="{BED1A581-2058-43B4-93E6-599DF6C5C859}" destId="{F5EFB30D-25EF-4C6F-9FBC-0B1D521C524C}" srcOrd="4" destOrd="0" parTransId="{2EB43CC0-6372-43B8-987B-AB8C3665D0D0}" sibTransId="{A066ED9E-CD09-4A4F-81D3-ACC969DED97D}"/>
    <dgm:cxn modelId="{10ACFD62-B0E9-4D6E-9AA9-29C70C480F62}" type="presOf" srcId="{F5EFB30D-25EF-4C6F-9FBC-0B1D521C524C}" destId="{372D7CE7-DBCB-476B-BB3D-F8E63B755423}" srcOrd="0" destOrd="0" presId="urn:microsoft.com/office/officeart/2005/8/layout/vList5"/>
    <dgm:cxn modelId="{91938A83-4C22-4FC4-A171-E117F14FA333}" type="presOf" srcId="{433A22D8-ACAE-4CE4-81B0-2FCD0E5D1226}" destId="{220B84EF-5C79-4F31-A04A-90001BC14751}" srcOrd="0" destOrd="0" presId="urn:microsoft.com/office/officeart/2005/8/layout/vList5"/>
    <dgm:cxn modelId="{6A3F459C-1A61-49E4-A16B-F12EB0C05762}" srcId="{BED1A581-2058-43B4-93E6-599DF6C5C859}" destId="{D32F54F9-384F-45B5-B106-CD4C6C3363DC}" srcOrd="2" destOrd="0" parTransId="{55F50022-F394-4C81-949E-478C69678C62}" sibTransId="{99EE8E38-F592-49D5-9C96-0DED4F3EC29A}"/>
    <dgm:cxn modelId="{7F5658A5-565F-4D7B-A760-9CC647E3E25D}" type="presOf" srcId="{BED1A581-2058-43B4-93E6-599DF6C5C859}" destId="{A22498B4-3DCD-4569-A881-23D2E23AE6B0}" srcOrd="0" destOrd="0" presId="urn:microsoft.com/office/officeart/2005/8/layout/vList5"/>
    <dgm:cxn modelId="{6337F4A6-97AF-4EEC-B8F0-D19295F03709}" srcId="{BED1A581-2058-43B4-93E6-599DF6C5C859}" destId="{4C7D7B48-7149-464E-8988-D696FF7CBF16}" srcOrd="1" destOrd="0" parTransId="{A9E4D8BD-2B1F-461E-98A3-D5A99EE206B3}" sibTransId="{CB0F92E1-7FDE-43D2-A9CD-46948E4945ED}"/>
    <dgm:cxn modelId="{4046CFD2-BC87-4F6C-A530-4013E18B9217}" type="presOf" srcId="{70C6FD43-127E-4029-ABE4-B5F59E308B01}" destId="{E9FAA5E1-F728-4A80-A02B-0D1D17079B2E}" srcOrd="0" destOrd="0" presId="urn:microsoft.com/office/officeart/2005/8/layout/vList5"/>
    <dgm:cxn modelId="{1456BEDF-E29F-45AD-9CB4-3F2D2465616D}" type="presOf" srcId="{4C7D7B48-7149-464E-8988-D696FF7CBF16}" destId="{5990211A-BA6B-42C9-A964-42B4E921CAAC}" srcOrd="0" destOrd="0" presId="urn:microsoft.com/office/officeart/2005/8/layout/vList5"/>
    <dgm:cxn modelId="{167CFFF1-A3BD-435A-AE4D-DB70EE908E7F}" type="presOf" srcId="{D32F54F9-384F-45B5-B106-CD4C6C3363DC}" destId="{C8ADAD19-693F-4A93-8739-5A88D85CC4C8}" srcOrd="0" destOrd="0" presId="urn:microsoft.com/office/officeart/2005/8/layout/vList5"/>
    <dgm:cxn modelId="{C036F252-0429-4DA5-AFC3-F5492108F49A}" type="presParOf" srcId="{A22498B4-3DCD-4569-A881-23D2E23AE6B0}" destId="{72EF471A-29BB-4148-BB86-7AE30C6409E5}" srcOrd="0" destOrd="0" presId="urn:microsoft.com/office/officeart/2005/8/layout/vList5"/>
    <dgm:cxn modelId="{99F59BBE-B56B-495A-82B6-82415BFC2E1D}" type="presParOf" srcId="{72EF471A-29BB-4148-BB86-7AE30C6409E5}" destId="{220B84EF-5C79-4F31-A04A-90001BC14751}" srcOrd="0" destOrd="0" presId="urn:microsoft.com/office/officeart/2005/8/layout/vList5"/>
    <dgm:cxn modelId="{81670D73-CE43-4AD7-8D65-468AA542D735}" type="presParOf" srcId="{A22498B4-3DCD-4569-A881-23D2E23AE6B0}" destId="{2E3D3823-5F9E-41BC-9537-51C8813F2156}" srcOrd="1" destOrd="0" presId="urn:microsoft.com/office/officeart/2005/8/layout/vList5"/>
    <dgm:cxn modelId="{DD2A0C86-DAB7-40AB-BCA9-7F508164654E}" type="presParOf" srcId="{A22498B4-3DCD-4569-A881-23D2E23AE6B0}" destId="{E5A7666D-B19C-4933-9C8F-06307F614408}" srcOrd="2" destOrd="0" presId="urn:microsoft.com/office/officeart/2005/8/layout/vList5"/>
    <dgm:cxn modelId="{65CBAE6D-2EA4-475F-9473-71BDBCA452F6}" type="presParOf" srcId="{E5A7666D-B19C-4933-9C8F-06307F614408}" destId="{5990211A-BA6B-42C9-A964-42B4E921CAAC}" srcOrd="0" destOrd="0" presId="urn:microsoft.com/office/officeart/2005/8/layout/vList5"/>
    <dgm:cxn modelId="{8FCF880D-7DBA-4D9D-AE80-9614A9CA2C02}" type="presParOf" srcId="{A22498B4-3DCD-4569-A881-23D2E23AE6B0}" destId="{7EFB81E5-8155-448C-98F5-E67127491290}" srcOrd="3" destOrd="0" presId="urn:microsoft.com/office/officeart/2005/8/layout/vList5"/>
    <dgm:cxn modelId="{142BECAA-0754-4202-B9C0-0980AE7D7068}" type="presParOf" srcId="{A22498B4-3DCD-4569-A881-23D2E23AE6B0}" destId="{F4CE5380-5DBF-4518-8A31-83FDEDCC00FA}" srcOrd="4" destOrd="0" presId="urn:microsoft.com/office/officeart/2005/8/layout/vList5"/>
    <dgm:cxn modelId="{F5A19EA5-D653-4BA2-B763-D717E2E80A61}" type="presParOf" srcId="{F4CE5380-5DBF-4518-8A31-83FDEDCC00FA}" destId="{C8ADAD19-693F-4A93-8739-5A88D85CC4C8}" srcOrd="0" destOrd="0" presId="urn:microsoft.com/office/officeart/2005/8/layout/vList5"/>
    <dgm:cxn modelId="{00B04E7F-D8C4-41CD-9C57-D120856599FA}" type="presParOf" srcId="{A22498B4-3DCD-4569-A881-23D2E23AE6B0}" destId="{86B10540-77BA-4D57-AEE6-7C2D03560D0B}" srcOrd="5" destOrd="0" presId="urn:microsoft.com/office/officeart/2005/8/layout/vList5"/>
    <dgm:cxn modelId="{68EB2F7D-FA76-46AB-B717-C603553E34D9}" type="presParOf" srcId="{A22498B4-3DCD-4569-A881-23D2E23AE6B0}" destId="{1885773A-926F-4617-8BDC-483D5C2C902F}" srcOrd="6" destOrd="0" presId="urn:microsoft.com/office/officeart/2005/8/layout/vList5"/>
    <dgm:cxn modelId="{B8343254-A4D6-43B6-99F6-9A377F32496B}" type="presParOf" srcId="{1885773A-926F-4617-8BDC-483D5C2C902F}" destId="{E9FAA5E1-F728-4A80-A02B-0D1D17079B2E}" srcOrd="0" destOrd="0" presId="urn:microsoft.com/office/officeart/2005/8/layout/vList5"/>
    <dgm:cxn modelId="{2B768FF3-753A-403A-8CDA-CF56DB397A9C}" type="presParOf" srcId="{A22498B4-3DCD-4569-A881-23D2E23AE6B0}" destId="{39902029-8E24-49AC-99CC-5CBF1333EFE8}" srcOrd="7" destOrd="0" presId="urn:microsoft.com/office/officeart/2005/8/layout/vList5"/>
    <dgm:cxn modelId="{40F441F5-0A45-42EA-962E-FDB44BD51E39}" type="presParOf" srcId="{A22498B4-3DCD-4569-A881-23D2E23AE6B0}" destId="{D849C05B-D3DD-45FD-B098-DB020A8CA373}" srcOrd="8" destOrd="0" presId="urn:microsoft.com/office/officeart/2005/8/layout/vList5"/>
    <dgm:cxn modelId="{70E10DC3-86A6-4D5E-B068-0CF4C85B60ED}" type="presParOf" srcId="{D849C05B-D3DD-45FD-B098-DB020A8CA373}" destId="{372D7CE7-DBCB-476B-BB3D-F8E63B75542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F851F9-3729-46B0-9DCB-D1FA6927CDA0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A0B4032-185F-4B7F-893A-897A48B63A24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індивідуалізація медичної допомоги для кожного хворого </a:t>
          </a:r>
        </a:p>
      </dgm:t>
    </dgm:pt>
    <dgm:pt modelId="{E8B0C350-D8C2-497D-9C87-F12742926B3C}" type="parTrans" cxnId="{F2CF1A6D-32C1-405B-AB02-9F9A987DD233}">
      <dgm:prSet/>
      <dgm:spPr/>
      <dgm:t>
        <a:bodyPr/>
        <a:lstStyle/>
        <a:p>
          <a:endParaRPr lang="uk-UA"/>
        </a:p>
      </dgm:t>
    </dgm:pt>
    <dgm:pt modelId="{9DD26509-2B62-4612-8D43-9D6EF089899A}" type="sibTrans" cxnId="{F2CF1A6D-32C1-405B-AB02-9F9A987DD233}">
      <dgm:prSet/>
      <dgm:spPr/>
      <dgm:t>
        <a:bodyPr/>
        <a:lstStyle/>
        <a:p>
          <a:endParaRPr lang="uk-UA"/>
        </a:p>
      </dgm:t>
    </dgm:pt>
    <dgm:pt modelId="{9C0691B5-EE21-4FCA-A540-52DE1BDB34F2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можливості підбору найраціональнішого співвідношення інгредієнтів</a:t>
          </a:r>
        </a:p>
      </dgm:t>
    </dgm:pt>
    <dgm:pt modelId="{63C54DB7-0DBB-4918-AF2D-C5FDA5F93A66}" type="parTrans" cxnId="{28A539D5-2696-4DA4-AF52-E6D0540973A8}">
      <dgm:prSet/>
      <dgm:spPr/>
      <dgm:t>
        <a:bodyPr/>
        <a:lstStyle/>
        <a:p>
          <a:endParaRPr lang="uk-UA"/>
        </a:p>
      </dgm:t>
    </dgm:pt>
    <dgm:pt modelId="{B700EF05-3DED-48DF-ABBE-476AFA9911C3}" type="sibTrans" cxnId="{28A539D5-2696-4DA4-AF52-E6D0540973A8}">
      <dgm:prSet/>
      <dgm:spPr/>
      <dgm:t>
        <a:bodyPr/>
        <a:lstStyle/>
        <a:p>
          <a:endParaRPr lang="uk-UA"/>
        </a:p>
      </dgm:t>
    </dgm:pt>
    <dgm:pt modelId="{482B310F-807D-46DA-BF72-57D794C47F14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uk-UA" sz="1400" dirty="0">
              <a:latin typeface="Book Antiqua" pitchFamily="18" charset="0"/>
            </a:rPr>
            <a:t>широкий вибір доз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uk-UA" sz="1400" dirty="0">
              <a:latin typeface="Book Antiqua" pitchFamily="18" charset="0"/>
            </a:rPr>
            <a:t>(від мінімальної до максимально переносимої)</a:t>
          </a:r>
        </a:p>
      </dgm:t>
    </dgm:pt>
    <dgm:pt modelId="{B6EDBCB0-CCF4-4ED9-8D45-6FD304934F1D}" type="parTrans" cxnId="{7C5EE5E7-38A6-45E5-9CC2-75137D938B84}">
      <dgm:prSet/>
      <dgm:spPr/>
      <dgm:t>
        <a:bodyPr/>
        <a:lstStyle/>
        <a:p>
          <a:endParaRPr lang="uk-UA"/>
        </a:p>
      </dgm:t>
    </dgm:pt>
    <dgm:pt modelId="{3A8DA264-DFDF-4A41-A364-E2CE6FAFA2D4}" type="sibTrans" cxnId="{7C5EE5E7-38A6-45E5-9CC2-75137D938B84}">
      <dgm:prSet/>
      <dgm:spPr/>
      <dgm:t>
        <a:bodyPr/>
        <a:lstStyle/>
        <a:p>
          <a:endParaRPr lang="uk-UA"/>
        </a:p>
      </dgm:t>
    </dgm:pt>
    <dgm:pt modelId="{5E312525-2724-4B5D-BDBA-A70AB345876E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врахування генетичних, вікових, статевих та інших особливостей організму людини</a:t>
          </a:r>
        </a:p>
      </dgm:t>
    </dgm:pt>
    <dgm:pt modelId="{DA952898-2DE9-45EF-B518-AD3DD073886C}" type="parTrans" cxnId="{222C6BF0-315A-4912-B777-D753A455C928}">
      <dgm:prSet/>
      <dgm:spPr/>
      <dgm:t>
        <a:bodyPr/>
        <a:lstStyle/>
        <a:p>
          <a:endParaRPr lang="uk-UA"/>
        </a:p>
      </dgm:t>
    </dgm:pt>
    <dgm:pt modelId="{68370B3F-B22A-4EE8-B358-2AAD0D369B34}" type="sibTrans" cxnId="{222C6BF0-315A-4912-B777-D753A455C928}">
      <dgm:prSet/>
      <dgm:spPr/>
      <dgm:t>
        <a:bodyPr/>
        <a:lstStyle/>
        <a:p>
          <a:endParaRPr lang="uk-UA"/>
        </a:p>
      </dgm:t>
    </dgm:pt>
    <dgm:pt modelId="{F370315D-A3DD-4119-902A-F9DA9D21026B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відсутність деяких допоміжних речовин (консервантів,  барвників , стабілізаторів )</a:t>
          </a:r>
        </a:p>
      </dgm:t>
    </dgm:pt>
    <dgm:pt modelId="{910723FB-B1CF-478F-9ED3-6F5E034F79A4}" type="parTrans" cxnId="{65A002F7-6B68-4A7A-BD33-A30EE9F3A9FD}">
      <dgm:prSet/>
      <dgm:spPr/>
      <dgm:t>
        <a:bodyPr/>
        <a:lstStyle/>
        <a:p>
          <a:endParaRPr lang="uk-UA"/>
        </a:p>
      </dgm:t>
    </dgm:pt>
    <dgm:pt modelId="{7D20F149-1F5D-4DFE-98A6-7DA335738D01}" type="sibTrans" cxnId="{65A002F7-6B68-4A7A-BD33-A30EE9F3A9FD}">
      <dgm:prSet/>
      <dgm:spPr/>
      <dgm:t>
        <a:bodyPr/>
        <a:lstStyle/>
        <a:p>
          <a:endParaRPr lang="uk-UA"/>
        </a:p>
      </dgm:t>
    </dgm:pt>
    <dgm:pt modelId="{2C5BC5A0-F7DD-43D2-8009-65D2E4CB1843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зменшена ймовірність виникнення алергічних реакцій на препарати </a:t>
          </a:r>
        </a:p>
      </dgm:t>
    </dgm:pt>
    <dgm:pt modelId="{98C990D8-5AEC-493B-9CBA-2956E0A31607}" type="parTrans" cxnId="{53CDA6C9-9518-4842-BBD6-A6D3BCFAF7A9}">
      <dgm:prSet/>
      <dgm:spPr/>
      <dgm:t>
        <a:bodyPr/>
        <a:lstStyle/>
        <a:p>
          <a:endParaRPr lang="uk-UA"/>
        </a:p>
      </dgm:t>
    </dgm:pt>
    <dgm:pt modelId="{C586B95F-4D47-4D3F-9123-1FDAD3FC34E0}" type="sibTrans" cxnId="{53CDA6C9-9518-4842-BBD6-A6D3BCFAF7A9}">
      <dgm:prSet/>
      <dgm:spPr/>
      <dgm:t>
        <a:bodyPr/>
        <a:lstStyle/>
        <a:p>
          <a:endParaRPr lang="uk-UA"/>
        </a:p>
      </dgm:t>
    </dgm:pt>
    <dgm:pt modelId="{20F8232E-0CE2-46D0-AA64-1CED716F26FE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мають 100% відсутність ризику фальсифікації</a:t>
          </a:r>
        </a:p>
      </dgm:t>
    </dgm:pt>
    <dgm:pt modelId="{A12C5828-F257-441A-A7E2-92060958321D}" type="parTrans" cxnId="{095FBA18-BCE3-45D6-97D9-524709EE969B}">
      <dgm:prSet/>
      <dgm:spPr/>
      <dgm:t>
        <a:bodyPr/>
        <a:lstStyle/>
        <a:p>
          <a:endParaRPr lang="uk-UA"/>
        </a:p>
      </dgm:t>
    </dgm:pt>
    <dgm:pt modelId="{6F91F154-5E1B-4BAD-A2FA-A1B156C8CF58}" type="sibTrans" cxnId="{095FBA18-BCE3-45D6-97D9-524709EE969B}">
      <dgm:prSet/>
      <dgm:spPr/>
      <dgm:t>
        <a:bodyPr/>
        <a:lstStyle/>
        <a:p>
          <a:endParaRPr lang="uk-UA"/>
        </a:p>
      </dgm:t>
    </dgm:pt>
    <dgm:pt modelId="{4B51C5E6-82DE-44FB-9F80-53E59E199760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не мають затрат на тривале зберігання, доставку, рекламу та просування </a:t>
          </a:r>
        </a:p>
      </dgm:t>
    </dgm:pt>
    <dgm:pt modelId="{1807B7AC-5914-4D4B-94E8-183C433C348F}" type="parTrans" cxnId="{30EB72D2-ED8A-41E0-B780-A933AD6735C8}">
      <dgm:prSet/>
      <dgm:spPr/>
      <dgm:t>
        <a:bodyPr/>
        <a:lstStyle/>
        <a:p>
          <a:endParaRPr lang="uk-UA"/>
        </a:p>
      </dgm:t>
    </dgm:pt>
    <dgm:pt modelId="{11D23DD5-8877-48E5-8B52-E54220E6D173}" type="sibTrans" cxnId="{30EB72D2-ED8A-41E0-B780-A933AD6735C8}">
      <dgm:prSet/>
      <dgm:spPr/>
      <dgm:t>
        <a:bodyPr/>
        <a:lstStyle/>
        <a:p>
          <a:endParaRPr lang="uk-UA"/>
        </a:p>
      </dgm:t>
    </dgm:pt>
    <dgm:pt modelId="{E613B1A5-6F61-4017-8D2B-8B8B59D1A64B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відсутня процедура реєстрації ліків</a:t>
          </a:r>
        </a:p>
      </dgm:t>
    </dgm:pt>
    <dgm:pt modelId="{805EACA4-B759-406C-A2A2-0BDB96EF054E}" type="parTrans" cxnId="{0957667E-4EA5-4146-A08C-398C5ADB6E84}">
      <dgm:prSet/>
      <dgm:spPr/>
      <dgm:t>
        <a:bodyPr/>
        <a:lstStyle/>
        <a:p>
          <a:endParaRPr lang="uk-UA"/>
        </a:p>
      </dgm:t>
    </dgm:pt>
    <dgm:pt modelId="{997E7EFD-08E7-49BA-8167-32C7242DAA77}" type="sibTrans" cxnId="{0957667E-4EA5-4146-A08C-398C5ADB6E84}">
      <dgm:prSet/>
      <dgm:spPr/>
      <dgm:t>
        <a:bodyPr/>
        <a:lstStyle/>
        <a:p>
          <a:endParaRPr lang="uk-UA"/>
        </a:p>
      </dgm:t>
    </dgm:pt>
    <dgm:pt modelId="{1101A654-7AB9-477A-8D4A-92B52E53A0CC}" type="pres">
      <dgm:prSet presAssocID="{93F851F9-3729-46B0-9DCB-D1FA6927CDA0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FE35D0B0-CFA8-4FDF-9EA1-024D6D46742F}" type="pres">
      <dgm:prSet presAssocID="{93F851F9-3729-46B0-9DCB-D1FA6927CDA0}" presName="cycle" presStyleCnt="0"/>
      <dgm:spPr/>
    </dgm:pt>
    <dgm:pt modelId="{E1B94214-0EDD-4F6D-8A7F-3E638D431675}" type="pres">
      <dgm:prSet presAssocID="{93F851F9-3729-46B0-9DCB-D1FA6927CDA0}" presName="centerShape" presStyleCnt="0"/>
      <dgm:spPr/>
    </dgm:pt>
    <dgm:pt modelId="{A9F8F7A7-752A-4F20-9BBC-57426A63F2C0}" type="pres">
      <dgm:prSet presAssocID="{93F851F9-3729-46B0-9DCB-D1FA6927CDA0}" presName="connSite" presStyleLbl="node1" presStyleIdx="0" presStyleCnt="10"/>
      <dgm:spPr/>
    </dgm:pt>
    <dgm:pt modelId="{F59AFAE2-232F-4472-878F-0EDD5A741EDA}" type="pres">
      <dgm:prSet presAssocID="{93F851F9-3729-46B0-9DCB-D1FA6927CDA0}" presName="visible" presStyleLbl="node1" presStyleIdx="0" presStyleCnt="10" custScaleX="200375" custScaleY="147273" custLinFactNeighborX="-9538" custLinFactNeighborY="-456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FB19D6C-AF88-4D50-8412-93F187FBDACB}" type="pres">
      <dgm:prSet presAssocID="{E8B0C350-D8C2-497D-9C87-F12742926B3C}" presName="Name25" presStyleLbl="parChTrans1D1" presStyleIdx="0" presStyleCnt="9"/>
      <dgm:spPr/>
    </dgm:pt>
    <dgm:pt modelId="{DFFFF3A2-6530-4B87-8FDA-7D384B6D7419}" type="pres">
      <dgm:prSet presAssocID="{2A0B4032-185F-4B7F-893A-897A48B63A24}" presName="node" presStyleCnt="0"/>
      <dgm:spPr/>
    </dgm:pt>
    <dgm:pt modelId="{997C1CC6-5D2C-4B8C-A9EE-B5379FEB98D9}" type="pres">
      <dgm:prSet presAssocID="{2A0B4032-185F-4B7F-893A-897A48B63A24}" presName="parentNode" presStyleLbl="node1" presStyleIdx="1" presStyleCnt="10" custScaleX="567575" custScaleY="241472" custLinFactX="300000" custLinFactNeighborX="335048" custLinFactNeighborY="56530">
        <dgm:presLayoutVars>
          <dgm:chMax val="1"/>
          <dgm:bulletEnabled val="1"/>
        </dgm:presLayoutVars>
      </dgm:prSet>
      <dgm:spPr/>
    </dgm:pt>
    <dgm:pt modelId="{08D49601-1D67-4321-9BA0-74CACCEFC074}" type="pres">
      <dgm:prSet presAssocID="{2A0B4032-185F-4B7F-893A-897A48B63A24}" presName="childNode" presStyleLbl="revTx" presStyleIdx="0" presStyleCnt="0">
        <dgm:presLayoutVars>
          <dgm:bulletEnabled val="1"/>
        </dgm:presLayoutVars>
      </dgm:prSet>
      <dgm:spPr/>
    </dgm:pt>
    <dgm:pt modelId="{76D3B174-7359-40B3-8F95-9217556B4C3F}" type="pres">
      <dgm:prSet presAssocID="{63C54DB7-0DBB-4918-AF2D-C5FDA5F93A66}" presName="Name25" presStyleLbl="parChTrans1D1" presStyleIdx="1" presStyleCnt="9"/>
      <dgm:spPr/>
    </dgm:pt>
    <dgm:pt modelId="{2B5191E3-24E3-432B-AAD3-77EFE68A08A7}" type="pres">
      <dgm:prSet presAssocID="{9C0691B5-EE21-4FCA-A540-52DE1BDB34F2}" presName="node" presStyleCnt="0"/>
      <dgm:spPr/>
    </dgm:pt>
    <dgm:pt modelId="{24014185-65FA-4BD0-A4D0-B16208B590E3}" type="pres">
      <dgm:prSet presAssocID="{9C0691B5-EE21-4FCA-A540-52DE1BDB34F2}" presName="parentNode" presStyleLbl="node1" presStyleIdx="2" presStyleCnt="10" custScaleX="542194" custScaleY="236318" custLinFactX="300000" custLinFactY="79476" custLinFactNeighborX="342258" custLinFactNeighborY="100000">
        <dgm:presLayoutVars>
          <dgm:chMax val="1"/>
          <dgm:bulletEnabled val="1"/>
        </dgm:presLayoutVars>
      </dgm:prSet>
      <dgm:spPr/>
    </dgm:pt>
    <dgm:pt modelId="{EDE1002C-22B2-4563-B8E9-3FC3EBC8ADEE}" type="pres">
      <dgm:prSet presAssocID="{9C0691B5-EE21-4FCA-A540-52DE1BDB34F2}" presName="childNode" presStyleLbl="revTx" presStyleIdx="0" presStyleCnt="0">
        <dgm:presLayoutVars>
          <dgm:bulletEnabled val="1"/>
        </dgm:presLayoutVars>
      </dgm:prSet>
      <dgm:spPr/>
    </dgm:pt>
    <dgm:pt modelId="{38919A30-34C2-43A0-9CD1-3682576B8D2C}" type="pres">
      <dgm:prSet presAssocID="{B6EDBCB0-CCF4-4ED9-8D45-6FD304934F1D}" presName="Name25" presStyleLbl="parChTrans1D1" presStyleIdx="2" presStyleCnt="9"/>
      <dgm:spPr/>
    </dgm:pt>
    <dgm:pt modelId="{D357B819-DE28-4BB7-984B-C29E32A92A20}" type="pres">
      <dgm:prSet presAssocID="{482B310F-807D-46DA-BF72-57D794C47F14}" presName="node" presStyleCnt="0"/>
      <dgm:spPr/>
    </dgm:pt>
    <dgm:pt modelId="{8DCEB64A-C5CE-44A6-8453-A7ABB084901E}" type="pres">
      <dgm:prSet presAssocID="{482B310F-807D-46DA-BF72-57D794C47F14}" presName="parentNode" presStyleLbl="node1" presStyleIdx="3" presStyleCnt="10" custScaleX="486908" custScaleY="220366" custLinFactX="286626" custLinFactY="101471" custLinFactNeighborX="300000" custLinFactNeighborY="200000">
        <dgm:presLayoutVars>
          <dgm:chMax val="1"/>
          <dgm:bulletEnabled val="1"/>
        </dgm:presLayoutVars>
      </dgm:prSet>
      <dgm:spPr/>
    </dgm:pt>
    <dgm:pt modelId="{DD523951-FB55-4EBA-9DBD-7904FB5DFB89}" type="pres">
      <dgm:prSet presAssocID="{482B310F-807D-46DA-BF72-57D794C47F14}" presName="childNode" presStyleLbl="revTx" presStyleIdx="0" presStyleCnt="0">
        <dgm:presLayoutVars>
          <dgm:bulletEnabled val="1"/>
        </dgm:presLayoutVars>
      </dgm:prSet>
      <dgm:spPr/>
    </dgm:pt>
    <dgm:pt modelId="{9683D45B-BA28-42D1-A959-A725109F05A7}" type="pres">
      <dgm:prSet presAssocID="{DA952898-2DE9-45EF-B518-AD3DD073886C}" presName="Name25" presStyleLbl="parChTrans1D1" presStyleIdx="3" presStyleCnt="9"/>
      <dgm:spPr/>
    </dgm:pt>
    <dgm:pt modelId="{EC01A4A5-7FC7-4F1F-9A97-FDB5FD4E993C}" type="pres">
      <dgm:prSet presAssocID="{5E312525-2724-4B5D-BDBA-A70AB345876E}" presName="node" presStyleCnt="0"/>
      <dgm:spPr/>
    </dgm:pt>
    <dgm:pt modelId="{208DD1FB-B5C3-44E0-B842-1A6871B875D3}" type="pres">
      <dgm:prSet presAssocID="{5E312525-2724-4B5D-BDBA-A70AB345876E}" presName="parentNode" presStyleLbl="node1" presStyleIdx="4" presStyleCnt="10" custScaleX="461719" custScaleY="329349" custLinFactX="272558" custLinFactY="200000" custLinFactNeighborX="300000" custLinFactNeighborY="244526">
        <dgm:presLayoutVars>
          <dgm:chMax val="1"/>
          <dgm:bulletEnabled val="1"/>
        </dgm:presLayoutVars>
      </dgm:prSet>
      <dgm:spPr/>
    </dgm:pt>
    <dgm:pt modelId="{F46AB83F-538D-41BF-99E3-8DA9DF862683}" type="pres">
      <dgm:prSet presAssocID="{5E312525-2724-4B5D-BDBA-A70AB345876E}" presName="childNode" presStyleLbl="revTx" presStyleIdx="0" presStyleCnt="0">
        <dgm:presLayoutVars>
          <dgm:bulletEnabled val="1"/>
        </dgm:presLayoutVars>
      </dgm:prSet>
      <dgm:spPr/>
    </dgm:pt>
    <dgm:pt modelId="{9B3377FD-D520-4C77-BAB4-91446221C521}" type="pres">
      <dgm:prSet presAssocID="{910723FB-B1CF-478F-9ED3-6F5E034F79A4}" presName="Name25" presStyleLbl="parChTrans1D1" presStyleIdx="4" presStyleCnt="9"/>
      <dgm:spPr/>
    </dgm:pt>
    <dgm:pt modelId="{871420E3-7352-41E1-8814-0E5636ABDAB8}" type="pres">
      <dgm:prSet presAssocID="{F370315D-A3DD-4119-902A-F9DA9D21026B}" presName="node" presStyleCnt="0"/>
      <dgm:spPr/>
    </dgm:pt>
    <dgm:pt modelId="{7E556DD5-9AD2-47FD-9BC9-F6A2E4A72FBC}" type="pres">
      <dgm:prSet presAssocID="{F370315D-A3DD-4119-902A-F9DA9D21026B}" presName="parentNode" presStyleLbl="node1" presStyleIdx="5" presStyleCnt="10" custScaleX="503823" custScaleY="255728" custLinFactX="-415397" custLinFactY="-200000" custLinFactNeighborX="-500000" custLinFactNeighborY="-247160">
        <dgm:presLayoutVars>
          <dgm:chMax val="1"/>
          <dgm:bulletEnabled val="1"/>
        </dgm:presLayoutVars>
      </dgm:prSet>
      <dgm:spPr/>
    </dgm:pt>
    <dgm:pt modelId="{93111770-9889-4584-9B37-326AFE1E4ACB}" type="pres">
      <dgm:prSet presAssocID="{F370315D-A3DD-4119-902A-F9DA9D21026B}" presName="childNode" presStyleLbl="revTx" presStyleIdx="0" presStyleCnt="0">
        <dgm:presLayoutVars>
          <dgm:bulletEnabled val="1"/>
        </dgm:presLayoutVars>
      </dgm:prSet>
      <dgm:spPr/>
    </dgm:pt>
    <dgm:pt modelId="{94278A8F-BA63-41F2-AAD2-2686DE381A4B}" type="pres">
      <dgm:prSet presAssocID="{98C990D8-5AEC-493B-9CBA-2956E0A31607}" presName="Name25" presStyleLbl="parChTrans1D1" presStyleIdx="5" presStyleCnt="9"/>
      <dgm:spPr/>
    </dgm:pt>
    <dgm:pt modelId="{1970FADF-A022-4B24-B591-9AA162672145}" type="pres">
      <dgm:prSet presAssocID="{2C5BC5A0-F7DD-43D2-8009-65D2E4CB1843}" presName="node" presStyleCnt="0"/>
      <dgm:spPr/>
    </dgm:pt>
    <dgm:pt modelId="{6F7AFAD3-4787-4647-A3F8-8BAC25DA486E}" type="pres">
      <dgm:prSet presAssocID="{2C5BC5A0-F7DD-43D2-8009-65D2E4CB1843}" presName="parentNode" presStyleLbl="node1" presStyleIdx="6" presStyleCnt="10" custScaleX="484086" custScaleY="297802" custLinFactX="-72215" custLinFactY="-264529" custLinFactNeighborX="-100000" custLinFactNeighborY="-300000">
        <dgm:presLayoutVars>
          <dgm:chMax val="1"/>
          <dgm:bulletEnabled val="1"/>
        </dgm:presLayoutVars>
      </dgm:prSet>
      <dgm:spPr/>
    </dgm:pt>
    <dgm:pt modelId="{F17E9E4F-3211-48BC-954D-86C9FA786508}" type="pres">
      <dgm:prSet presAssocID="{2C5BC5A0-F7DD-43D2-8009-65D2E4CB1843}" presName="childNode" presStyleLbl="revTx" presStyleIdx="0" presStyleCnt="0">
        <dgm:presLayoutVars>
          <dgm:bulletEnabled val="1"/>
        </dgm:presLayoutVars>
      </dgm:prSet>
      <dgm:spPr/>
    </dgm:pt>
    <dgm:pt modelId="{58DBE713-5EE6-4342-8380-952B4DA26C0B}" type="pres">
      <dgm:prSet presAssocID="{A12C5828-F257-441A-A7E2-92060958321D}" presName="Name25" presStyleLbl="parChTrans1D1" presStyleIdx="6" presStyleCnt="9"/>
      <dgm:spPr/>
    </dgm:pt>
    <dgm:pt modelId="{C10AEBB0-D2D8-4956-AA76-7ACA565DD105}" type="pres">
      <dgm:prSet presAssocID="{20F8232E-0CE2-46D0-AA64-1CED716F26FE}" presName="node" presStyleCnt="0"/>
      <dgm:spPr/>
    </dgm:pt>
    <dgm:pt modelId="{B07E1F5C-CEEF-4017-B835-81D9FEF85F78}" type="pres">
      <dgm:prSet presAssocID="{20F8232E-0CE2-46D0-AA64-1CED716F26FE}" presName="parentNode" presStyleLbl="node1" presStyleIdx="7" presStyleCnt="10" custScaleX="446460" custScaleY="233584" custLinFactX="73405" custLinFactY="65386" custLinFactNeighborX="100000" custLinFactNeighborY="100000">
        <dgm:presLayoutVars>
          <dgm:chMax val="1"/>
          <dgm:bulletEnabled val="1"/>
        </dgm:presLayoutVars>
      </dgm:prSet>
      <dgm:spPr/>
    </dgm:pt>
    <dgm:pt modelId="{17FCBD5E-B583-4D4D-8C53-166C222B7F3E}" type="pres">
      <dgm:prSet presAssocID="{20F8232E-0CE2-46D0-AA64-1CED716F26FE}" presName="childNode" presStyleLbl="revTx" presStyleIdx="0" presStyleCnt="0">
        <dgm:presLayoutVars>
          <dgm:bulletEnabled val="1"/>
        </dgm:presLayoutVars>
      </dgm:prSet>
      <dgm:spPr/>
    </dgm:pt>
    <dgm:pt modelId="{77720B66-A7C2-4B54-8FBE-B1E963860D8D}" type="pres">
      <dgm:prSet presAssocID="{1807B7AC-5914-4D4B-94E8-183C433C348F}" presName="Name25" presStyleLbl="parChTrans1D1" presStyleIdx="7" presStyleCnt="9"/>
      <dgm:spPr/>
    </dgm:pt>
    <dgm:pt modelId="{68F95254-71CE-4B43-8AE2-1C1DA7A58E70}" type="pres">
      <dgm:prSet presAssocID="{4B51C5E6-82DE-44FB-9F80-53E59E199760}" presName="node" presStyleCnt="0"/>
      <dgm:spPr/>
    </dgm:pt>
    <dgm:pt modelId="{BBB7E739-2EC2-46B5-BCCA-6F45D652B193}" type="pres">
      <dgm:prSet presAssocID="{4B51C5E6-82DE-44FB-9F80-53E59E199760}" presName="parentNode" presStyleLbl="node1" presStyleIdx="8" presStyleCnt="10" custScaleX="468662" custScaleY="317033" custLinFactX="-100000" custLinFactNeighborX="-157898" custLinFactNeighborY="-2365">
        <dgm:presLayoutVars>
          <dgm:chMax val="1"/>
          <dgm:bulletEnabled val="1"/>
        </dgm:presLayoutVars>
      </dgm:prSet>
      <dgm:spPr/>
    </dgm:pt>
    <dgm:pt modelId="{20A24190-870A-4D2F-81C9-8814424BBA95}" type="pres">
      <dgm:prSet presAssocID="{4B51C5E6-82DE-44FB-9F80-53E59E199760}" presName="childNode" presStyleLbl="revTx" presStyleIdx="0" presStyleCnt="0">
        <dgm:presLayoutVars>
          <dgm:bulletEnabled val="1"/>
        </dgm:presLayoutVars>
      </dgm:prSet>
      <dgm:spPr/>
    </dgm:pt>
    <dgm:pt modelId="{39CAE72A-FE77-49DF-AFB8-ADA934B99D59}" type="pres">
      <dgm:prSet presAssocID="{805EACA4-B759-406C-A2A2-0BDB96EF054E}" presName="Name25" presStyleLbl="parChTrans1D1" presStyleIdx="8" presStyleCnt="9"/>
      <dgm:spPr/>
    </dgm:pt>
    <dgm:pt modelId="{3D38C080-022B-4C91-9F4C-BA66CFB91BAE}" type="pres">
      <dgm:prSet presAssocID="{E613B1A5-6F61-4017-8D2B-8B8B59D1A64B}" presName="node" presStyleCnt="0"/>
      <dgm:spPr/>
    </dgm:pt>
    <dgm:pt modelId="{7562EB5C-028C-4A0B-935A-C9A32EA73391}" type="pres">
      <dgm:prSet presAssocID="{E613B1A5-6F61-4017-8D2B-8B8B59D1A64B}" presName="parentNode" presStyleLbl="node1" presStyleIdx="9" presStyleCnt="10" custScaleX="291540" custScaleY="221304" custLinFactX="-300000" custLinFactY="-100000" custLinFactNeighborX="-305052" custLinFactNeighborY="-164911">
        <dgm:presLayoutVars>
          <dgm:chMax val="1"/>
          <dgm:bulletEnabled val="1"/>
        </dgm:presLayoutVars>
      </dgm:prSet>
      <dgm:spPr/>
    </dgm:pt>
    <dgm:pt modelId="{83595B1E-C40E-4D74-A6D6-A8A6B0059609}" type="pres">
      <dgm:prSet presAssocID="{E613B1A5-6F61-4017-8D2B-8B8B59D1A64B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37E06D07-B0C6-4980-A887-9849FA5EFA22}" type="presOf" srcId="{F370315D-A3DD-4119-902A-F9DA9D21026B}" destId="{7E556DD5-9AD2-47FD-9BC9-F6A2E4A72FBC}" srcOrd="0" destOrd="0" presId="urn:microsoft.com/office/officeart/2005/8/layout/radial2"/>
    <dgm:cxn modelId="{56F29808-C9AF-408F-8E48-6FF18F082CEB}" type="presOf" srcId="{B6EDBCB0-CCF4-4ED9-8D45-6FD304934F1D}" destId="{38919A30-34C2-43A0-9CD1-3682576B8D2C}" srcOrd="0" destOrd="0" presId="urn:microsoft.com/office/officeart/2005/8/layout/radial2"/>
    <dgm:cxn modelId="{E58C6112-673B-4F24-B7AA-B098E51CEFED}" type="presOf" srcId="{2C5BC5A0-F7DD-43D2-8009-65D2E4CB1843}" destId="{6F7AFAD3-4787-4647-A3F8-8BAC25DA486E}" srcOrd="0" destOrd="0" presId="urn:microsoft.com/office/officeart/2005/8/layout/radial2"/>
    <dgm:cxn modelId="{5E62D913-A5FE-4670-BC1A-D5978685B863}" type="presOf" srcId="{63C54DB7-0DBB-4918-AF2D-C5FDA5F93A66}" destId="{76D3B174-7359-40B3-8F95-9217556B4C3F}" srcOrd="0" destOrd="0" presId="urn:microsoft.com/office/officeart/2005/8/layout/radial2"/>
    <dgm:cxn modelId="{095FBA18-BCE3-45D6-97D9-524709EE969B}" srcId="{93F851F9-3729-46B0-9DCB-D1FA6927CDA0}" destId="{20F8232E-0CE2-46D0-AA64-1CED716F26FE}" srcOrd="6" destOrd="0" parTransId="{A12C5828-F257-441A-A7E2-92060958321D}" sibTransId="{6F91F154-5E1B-4BAD-A2FA-A1B156C8CF58}"/>
    <dgm:cxn modelId="{D29C8320-0734-4378-89A3-7C93EAB5BCA4}" type="presOf" srcId="{5E312525-2724-4B5D-BDBA-A70AB345876E}" destId="{208DD1FB-B5C3-44E0-B842-1A6871B875D3}" srcOrd="0" destOrd="0" presId="urn:microsoft.com/office/officeart/2005/8/layout/radial2"/>
    <dgm:cxn modelId="{B7A71323-FA98-4D87-8308-AC71747E0D3A}" type="presOf" srcId="{93F851F9-3729-46B0-9DCB-D1FA6927CDA0}" destId="{1101A654-7AB9-477A-8D4A-92B52E53A0CC}" srcOrd="0" destOrd="0" presId="urn:microsoft.com/office/officeart/2005/8/layout/radial2"/>
    <dgm:cxn modelId="{B9D9002C-55B7-471F-B8A4-6933C1B059BB}" type="presOf" srcId="{4B51C5E6-82DE-44FB-9F80-53E59E199760}" destId="{BBB7E739-2EC2-46B5-BCCA-6F45D652B193}" srcOrd="0" destOrd="0" presId="urn:microsoft.com/office/officeart/2005/8/layout/radial2"/>
    <dgm:cxn modelId="{A4F7663C-13F3-4FE6-914C-C4A148F7FFC5}" type="presOf" srcId="{482B310F-807D-46DA-BF72-57D794C47F14}" destId="{8DCEB64A-C5CE-44A6-8453-A7ABB084901E}" srcOrd="0" destOrd="0" presId="urn:microsoft.com/office/officeart/2005/8/layout/radial2"/>
    <dgm:cxn modelId="{88268540-0444-4761-BC5D-4F1D185F1C35}" type="presOf" srcId="{E613B1A5-6F61-4017-8D2B-8B8B59D1A64B}" destId="{7562EB5C-028C-4A0B-935A-C9A32EA73391}" srcOrd="0" destOrd="0" presId="urn:microsoft.com/office/officeart/2005/8/layout/radial2"/>
    <dgm:cxn modelId="{F3EE2768-8EE6-40DF-93E7-241AE0D951F8}" type="presOf" srcId="{A12C5828-F257-441A-A7E2-92060958321D}" destId="{58DBE713-5EE6-4342-8380-952B4DA26C0B}" srcOrd="0" destOrd="0" presId="urn:microsoft.com/office/officeart/2005/8/layout/radial2"/>
    <dgm:cxn modelId="{CCE3A76C-E626-4706-8900-BE036EAF1B4E}" type="presOf" srcId="{9C0691B5-EE21-4FCA-A540-52DE1BDB34F2}" destId="{24014185-65FA-4BD0-A4D0-B16208B590E3}" srcOrd="0" destOrd="0" presId="urn:microsoft.com/office/officeart/2005/8/layout/radial2"/>
    <dgm:cxn modelId="{DACB024D-4096-4567-981F-23E93A2A2F5C}" type="presOf" srcId="{805EACA4-B759-406C-A2A2-0BDB96EF054E}" destId="{39CAE72A-FE77-49DF-AFB8-ADA934B99D59}" srcOrd="0" destOrd="0" presId="urn:microsoft.com/office/officeart/2005/8/layout/radial2"/>
    <dgm:cxn modelId="{F2CF1A6D-32C1-405B-AB02-9F9A987DD233}" srcId="{93F851F9-3729-46B0-9DCB-D1FA6927CDA0}" destId="{2A0B4032-185F-4B7F-893A-897A48B63A24}" srcOrd="0" destOrd="0" parTransId="{E8B0C350-D8C2-497D-9C87-F12742926B3C}" sibTransId="{9DD26509-2B62-4612-8D43-9D6EF089899A}"/>
    <dgm:cxn modelId="{AF716E4D-80DA-466F-A974-6F7CD29534DA}" type="presOf" srcId="{E8B0C350-D8C2-497D-9C87-F12742926B3C}" destId="{4FB19D6C-AF88-4D50-8412-93F187FBDACB}" srcOrd="0" destOrd="0" presId="urn:microsoft.com/office/officeart/2005/8/layout/radial2"/>
    <dgm:cxn modelId="{C220E950-C2B0-4B3F-87AC-67940015051E}" type="presOf" srcId="{20F8232E-0CE2-46D0-AA64-1CED716F26FE}" destId="{B07E1F5C-CEEF-4017-B835-81D9FEF85F78}" srcOrd="0" destOrd="0" presId="urn:microsoft.com/office/officeart/2005/8/layout/radial2"/>
    <dgm:cxn modelId="{0957667E-4EA5-4146-A08C-398C5ADB6E84}" srcId="{93F851F9-3729-46B0-9DCB-D1FA6927CDA0}" destId="{E613B1A5-6F61-4017-8D2B-8B8B59D1A64B}" srcOrd="8" destOrd="0" parTransId="{805EACA4-B759-406C-A2A2-0BDB96EF054E}" sibTransId="{997E7EFD-08E7-49BA-8167-32C7242DAA77}"/>
    <dgm:cxn modelId="{4D3E4F9F-CDA3-40B8-A4FE-FA52283BB36C}" type="presOf" srcId="{2A0B4032-185F-4B7F-893A-897A48B63A24}" destId="{997C1CC6-5D2C-4B8C-A9EE-B5379FEB98D9}" srcOrd="0" destOrd="0" presId="urn:microsoft.com/office/officeart/2005/8/layout/radial2"/>
    <dgm:cxn modelId="{3FC676AA-44A7-4635-B105-FBCCC69FD415}" type="presOf" srcId="{1807B7AC-5914-4D4B-94E8-183C433C348F}" destId="{77720B66-A7C2-4B54-8FBE-B1E963860D8D}" srcOrd="0" destOrd="0" presId="urn:microsoft.com/office/officeart/2005/8/layout/radial2"/>
    <dgm:cxn modelId="{53CDA6C9-9518-4842-BBD6-A6D3BCFAF7A9}" srcId="{93F851F9-3729-46B0-9DCB-D1FA6927CDA0}" destId="{2C5BC5A0-F7DD-43D2-8009-65D2E4CB1843}" srcOrd="5" destOrd="0" parTransId="{98C990D8-5AEC-493B-9CBA-2956E0A31607}" sibTransId="{C586B95F-4D47-4D3F-9123-1FDAD3FC34E0}"/>
    <dgm:cxn modelId="{30EB72D2-ED8A-41E0-B780-A933AD6735C8}" srcId="{93F851F9-3729-46B0-9DCB-D1FA6927CDA0}" destId="{4B51C5E6-82DE-44FB-9F80-53E59E199760}" srcOrd="7" destOrd="0" parTransId="{1807B7AC-5914-4D4B-94E8-183C433C348F}" sibTransId="{11D23DD5-8877-48E5-8B52-E54220E6D173}"/>
    <dgm:cxn modelId="{28A539D5-2696-4DA4-AF52-E6D0540973A8}" srcId="{93F851F9-3729-46B0-9DCB-D1FA6927CDA0}" destId="{9C0691B5-EE21-4FCA-A540-52DE1BDB34F2}" srcOrd="1" destOrd="0" parTransId="{63C54DB7-0DBB-4918-AF2D-C5FDA5F93A66}" sibTransId="{B700EF05-3DED-48DF-ABBE-476AFA9911C3}"/>
    <dgm:cxn modelId="{7C5EE5E7-38A6-45E5-9CC2-75137D938B84}" srcId="{93F851F9-3729-46B0-9DCB-D1FA6927CDA0}" destId="{482B310F-807D-46DA-BF72-57D794C47F14}" srcOrd="2" destOrd="0" parTransId="{B6EDBCB0-CCF4-4ED9-8D45-6FD304934F1D}" sibTransId="{3A8DA264-DFDF-4A41-A364-E2CE6FAFA2D4}"/>
    <dgm:cxn modelId="{792A34ED-9F03-4F5B-888A-7F9DF2FBA49E}" type="presOf" srcId="{DA952898-2DE9-45EF-B518-AD3DD073886C}" destId="{9683D45B-BA28-42D1-A959-A725109F05A7}" srcOrd="0" destOrd="0" presId="urn:microsoft.com/office/officeart/2005/8/layout/radial2"/>
    <dgm:cxn modelId="{222C6BF0-315A-4912-B777-D753A455C928}" srcId="{93F851F9-3729-46B0-9DCB-D1FA6927CDA0}" destId="{5E312525-2724-4B5D-BDBA-A70AB345876E}" srcOrd="3" destOrd="0" parTransId="{DA952898-2DE9-45EF-B518-AD3DD073886C}" sibTransId="{68370B3F-B22A-4EE8-B358-2AAD0D369B34}"/>
    <dgm:cxn modelId="{9FB880F1-1225-4891-A684-74882BEBB169}" type="presOf" srcId="{910723FB-B1CF-478F-9ED3-6F5E034F79A4}" destId="{9B3377FD-D520-4C77-BAB4-91446221C521}" srcOrd="0" destOrd="0" presId="urn:microsoft.com/office/officeart/2005/8/layout/radial2"/>
    <dgm:cxn modelId="{732BF4F6-B1C5-4E05-BC9A-DAE506E08A8E}" type="presOf" srcId="{98C990D8-5AEC-493B-9CBA-2956E0A31607}" destId="{94278A8F-BA63-41F2-AAD2-2686DE381A4B}" srcOrd="0" destOrd="0" presId="urn:microsoft.com/office/officeart/2005/8/layout/radial2"/>
    <dgm:cxn modelId="{65A002F7-6B68-4A7A-BD33-A30EE9F3A9FD}" srcId="{93F851F9-3729-46B0-9DCB-D1FA6927CDA0}" destId="{F370315D-A3DD-4119-902A-F9DA9D21026B}" srcOrd="4" destOrd="0" parTransId="{910723FB-B1CF-478F-9ED3-6F5E034F79A4}" sibTransId="{7D20F149-1F5D-4DFE-98A6-7DA335738D01}"/>
    <dgm:cxn modelId="{69DB04D4-8F40-41EE-9491-409B61708C6F}" type="presParOf" srcId="{1101A654-7AB9-477A-8D4A-92B52E53A0CC}" destId="{FE35D0B0-CFA8-4FDF-9EA1-024D6D46742F}" srcOrd="0" destOrd="0" presId="urn:microsoft.com/office/officeart/2005/8/layout/radial2"/>
    <dgm:cxn modelId="{FC65BD44-334C-4D55-91D7-E2D4C80911CC}" type="presParOf" srcId="{FE35D0B0-CFA8-4FDF-9EA1-024D6D46742F}" destId="{E1B94214-0EDD-4F6D-8A7F-3E638D431675}" srcOrd="0" destOrd="0" presId="urn:microsoft.com/office/officeart/2005/8/layout/radial2"/>
    <dgm:cxn modelId="{F3075F87-6276-454E-8B25-E0865BCCEBA5}" type="presParOf" srcId="{E1B94214-0EDD-4F6D-8A7F-3E638D431675}" destId="{A9F8F7A7-752A-4F20-9BBC-57426A63F2C0}" srcOrd="0" destOrd="0" presId="urn:microsoft.com/office/officeart/2005/8/layout/radial2"/>
    <dgm:cxn modelId="{2BDA60C5-49E5-4E62-9775-43E2B0EC86ED}" type="presParOf" srcId="{E1B94214-0EDD-4F6D-8A7F-3E638D431675}" destId="{F59AFAE2-232F-4472-878F-0EDD5A741EDA}" srcOrd="1" destOrd="0" presId="urn:microsoft.com/office/officeart/2005/8/layout/radial2"/>
    <dgm:cxn modelId="{70D33A78-E8FF-477A-9453-B18D75C16EE6}" type="presParOf" srcId="{FE35D0B0-CFA8-4FDF-9EA1-024D6D46742F}" destId="{4FB19D6C-AF88-4D50-8412-93F187FBDACB}" srcOrd="1" destOrd="0" presId="urn:microsoft.com/office/officeart/2005/8/layout/radial2"/>
    <dgm:cxn modelId="{ECFE4B9F-66DE-4388-B8D8-CA538815AEAD}" type="presParOf" srcId="{FE35D0B0-CFA8-4FDF-9EA1-024D6D46742F}" destId="{DFFFF3A2-6530-4B87-8FDA-7D384B6D7419}" srcOrd="2" destOrd="0" presId="urn:microsoft.com/office/officeart/2005/8/layout/radial2"/>
    <dgm:cxn modelId="{468C5854-E8E2-4A29-A02A-8883FD3698EA}" type="presParOf" srcId="{DFFFF3A2-6530-4B87-8FDA-7D384B6D7419}" destId="{997C1CC6-5D2C-4B8C-A9EE-B5379FEB98D9}" srcOrd="0" destOrd="0" presId="urn:microsoft.com/office/officeart/2005/8/layout/radial2"/>
    <dgm:cxn modelId="{51B6572E-96A5-41B2-92C0-5D9E52FB03E5}" type="presParOf" srcId="{DFFFF3A2-6530-4B87-8FDA-7D384B6D7419}" destId="{08D49601-1D67-4321-9BA0-74CACCEFC074}" srcOrd="1" destOrd="0" presId="urn:microsoft.com/office/officeart/2005/8/layout/radial2"/>
    <dgm:cxn modelId="{7603F580-57F2-462F-9DC0-B327F11A360F}" type="presParOf" srcId="{FE35D0B0-CFA8-4FDF-9EA1-024D6D46742F}" destId="{76D3B174-7359-40B3-8F95-9217556B4C3F}" srcOrd="3" destOrd="0" presId="urn:microsoft.com/office/officeart/2005/8/layout/radial2"/>
    <dgm:cxn modelId="{07AAF878-A20F-4ED8-B81D-3201C1B78EDF}" type="presParOf" srcId="{FE35D0B0-CFA8-4FDF-9EA1-024D6D46742F}" destId="{2B5191E3-24E3-432B-AAD3-77EFE68A08A7}" srcOrd="4" destOrd="0" presId="urn:microsoft.com/office/officeart/2005/8/layout/radial2"/>
    <dgm:cxn modelId="{C33A37C7-2612-4A00-81BF-24B711DE2464}" type="presParOf" srcId="{2B5191E3-24E3-432B-AAD3-77EFE68A08A7}" destId="{24014185-65FA-4BD0-A4D0-B16208B590E3}" srcOrd="0" destOrd="0" presId="urn:microsoft.com/office/officeart/2005/8/layout/radial2"/>
    <dgm:cxn modelId="{E2036D6E-9C6C-45BE-BE86-991BC9A736BC}" type="presParOf" srcId="{2B5191E3-24E3-432B-AAD3-77EFE68A08A7}" destId="{EDE1002C-22B2-4563-B8E9-3FC3EBC8ADEE}" srcOrd="1" destOrd="0" presId="urn:microsoft.com/office/officeart/2005/8/layout/radial2"/>
    <dgm:cxn modelId="{57C280AA-7791-4606-BE59-8871FEF76577}" type="presParOf" srcId="{FE35D0B0-CFA8-4FDF-9EA1-024D6D46742F}" destId="{38919A30-34C2-43A0-9CD1-3682576B8D2C}" srcOrd="5" destOrd="0" presId="urn:microsoft.com/office/officeart/2005/8/layout/radial2"/>
    <dgm:cxn modelId="{819F64E9-DC35-4FBC-A3CF-4A6BD41F178A}" type="presParOf" srcId="{FE35D0B0-CFA8-4FDF-9EA1-024D6D46742F}" destId="{D357B819-DE28-4BB7-984B-C29E32A92A20}" srcOrd="6" destOrd="0" presId="urn:microsoft.com/office/officeart/2005/8/layout/radial2"/>
    <dgm:cxn modelId="{A64ECFF1-8B1C-42C8-B4EC-B3E010A9465B}" type="presParOf" srcId="{D357B819-DE28-4BB7-984B-C29E32A92A20}" destId="{8DCEB64A-C5CE-44A6-8453-A7ABB084901E}" srcOrd="0" destOrd="0" presId="urn:microsoft.com/office/officeart/2005/8/layout/radial2"/>
    <dgm:cxn modelId="{0405B364-DC28-4DDD-B9BE-217BAC9C9D5D}" type="presParOf" srcId="{D357B819-DE28-4BB7-984B-C29E32A92A20}" destId="{DD523951-FB55-4EBA-9DBD-7904FB5DFB89}" srcOrd="1" destOrd="0" presId="urn:microsoft.com/office/officeart/2005/8/layout/radial2"/>
    <dgm:cxn modelId="{79BD25ED-895E-45CC-AEC7-CAECB60699B4}" type="presParOf" srcId="{FE35D0B0-CFA8-4FDF-9EA1-024D6D46742F}" destId="{9683D45B-BA28-42D1-A959-A725109F05A7}" srcOrd="7" destOrd="0" presId="urn:microsoft.com/office/officeart/2005/8/layout/radial2"/>
    <dgm:cxn modelId="{C73F43E2-2483-43C6-8B2D-110D35F48A2A}" type="presParOf" srcId="{FE35D0B0-CFA8-4FDF-9EA1-024D6D46742F}" destId="{EC01A4A5-7FC7-4F1F-9A97-FDB5FD4E993C}" srcOrd="8" destOrd="0" presId="urn:microsoft.com/office/officeart/2005/8/layout/radial2"/>
    <dgm:cxn modelId="{A6A6EF9A-1A9B-449F-95B1-E75F0BC5DFD1}" type="presParOf" srcId="{EC01A4A5-7FC7-4F1F-9A97-FDB5FD4E993C}" destId="{208DD1FB-B5C3-44E0-B842-1A6871B875D3}" srcOrd="0" destOrd="0" presId="urn:microsoft.com/office/officeart/2005/8/layout/radial2"/>
    <dgm:cxn modelId="{5CA281CA-5FE6-4EE4-AA82-9651EE97E80D}" type="presParOf" srcId="{EC01A4A5-7FC7-4F1F-9A97-FDB5FD4E993C}" destId="{F46AB83F-538D-41BF-99E3-8DA9DF862683}" srcOrd="1" destOrd="0" presId="urn:microsoft.com/office/officeart/2005/8/layout/radial2"/>
    <dgm:cxn modelId="{9B76002F-15DF-4F39-8DB3-95FC39F5BE8D}" type="presParOf" srcId="{FE35D0B0-CFA8-4FDF-9EA1-024D6D46742F}" destId="{9B3377FD-D520-4C77-BAB4-91446221C521}" srcOrd="9" destOrd="0" presId="urn:microsoft.com/office/officeart/2005/8/layout/radial2"/>
    <dgm:cxn modelId="{E9DD190F-0C56-485E-BF5D-59E3C0C97145}" type="presParOf" srcId="{FE35D0B0-CFA8-4FDF-9EA1-024D6D46742F}" destId="{871420E3-7352-41E1-8814-0E5636ABDAB8}" srcOrd="10" destOrd="0" presId="urn:microsoft.com/office/officeart/2005/8/layout/radial2"/>
    <dgm:cxn modelId="{A8F3B15A-FB0E-49CC-BA7B-D8B4F5038929}" type="presParOf" srcId="{871420E3-7352-41E1-8814-0E5636ABDAB8}" destId="{7E556DD5-9AD2-47FD-9BC9-F6A2E4A72FBC}" srcOrd="0" destOrd="0" presId="urn:microsoft.com/office/officeart/2005/8/layout/radial2"/>
    <dgm:cxn modelId="{B88BFBB4-218D-4FD2-8BCE-120B9B79B4C2}" type="presParOf" srcId="{871420E3-7352-41E1-8814-0E5636ABDAB8}" destId="{93111770-9889-4584-9B37-326AFE1E4ACB}" srcOrd="1" destOrd="0" presId="urn:microsoft.com/office/officeart/2005/8/layout/radial2"/>
    <dgm:cxn modelId="{161FBC95-864B-4FA9-8D92-F58550E9399A}" type="presParOf" srcId="{FE35D0B0-CFA8-4FDF-9EA1-024D6D46742F}" destId="{94278A8F-BA63-41F2-AAD2-2686DE381A4B}" srcOrd="11" destOrd="0" presId="urn:microsoft.com/office/officeart/2005/8/layout/radial2"/>
    <dgm:cxn modelId="{B505BCF6-AE47-4E1F-984E-8307F08441E8}" type="presParOf" srcId="{FE35D0B0-CFA8-4FDF-9EA1-024D6D46742F}" destId="{1970FADF-A022-4B24-B591-9AA162672145}" srcOrd="12" destOrd="0" presId="urn:microsoft.com/office/officeart/2005/8/layout/radial2"/>
    <dgm:cxn modelId="{4D76DB87-5DF6-4499-86E1-7D7B43312B7A}" type="presParOf" srcId="{1970FADF-A022-4B24-B591-9AA162672145}" destId="{6F7AFAD3-4787-4647-A3F8-8BAC25DA486E}" srcOrd="0" destOrd="0" presId="urn:microsoft.com/office/officeart/2005/8/layout/radial2"/>
    <dgm:cxn modelId="{18B2280B-D985-4A93-A0CD-A9E2ED3A00C2}" type="presParOf" srcId="{1970FADF-A022-4B24-B591-9AA162672145}" destId="{F17E9E4F-3211-48BC-954D-86C9FA786508}" srcOrd="1" destOrd="0" presId="urn:microsoft.com/office/officeart/2005/8/layout/radial2"/>
    <dgm:cxn modelId="{BB7E750D-33F2-4E9F-9D1C-D12FB41404A0}" type="presParOf" srcId="{FE35D0B0-CFA8-4FDF-9EA1-024D6D46742F}" destId="{58DBE713-5EE6-4342-8380-952B4DA26C0B}" srcOrd="13" destOrd="0" presId="urn:microsoft.com/office/officeart/2005/8/layout/radial2"/>
    <dgm:cxn modelId="{05BA33F2-05A3-4A66-B8E3-D6099FC101D4}" type="presParOf" srcId="{FE35D0B0-CFA8-4FDF-9EA1-024D6D46742F}" destId="{C10AEBB0-D2D8-4956-AA76-7ACA565DD105}" srcOrd="14" destOrd="0" presId="urn:microsoft.com/office/officeart/2005/8/layout/radial2"/>
    <dgm:cxn modelId="{6962ECF7-8F62-48FA-8AD3-D1A79578234B}" type="presParOf" srcId="{C10AEBB0-D2D8-4956-AA76-7ACA565DD105}" destId="{B07E1F5C-CEEF-4017-B835-81D9FEF85F78}" srcOrd="0" destOrd="0" presId="urn:microsoft.com/office/officeart/2005/8/layout/radial2"/>
    <dgm:cxn modelId="{E3EE87A2-1592-40A6-9C08-1397D3B0DCED}" type="presParOf" srcId="{C10AEBB0-D2D8-4956-AA76-7ACA565DD105}" destId="{17FCBD5E-B583-4D4D-8C53-166C222B7F3E}" srcOrd="1" destOrd="0" presId="urn:microsoft.com/office/officeart/2005/8/layout/radial2"/>
    <dgm:cxn modelId="{6382E813-6668-4C7A-8782-F271A63B784B}" type="presParOf" srcId="{FE35D0B0-CFA8-4FDF-9EA1-024D6D46742F}" destId="{77720B66-A7C2-4B54-8FBE-B1E963860D8D}" srcOrd="15" destOrd="0" presId="urn:microsoft.com/office/officeart/2005/8/layout/radial2"/>
    <dgm:cxn modelId="{8D001C9F-1EC6-4F91-A262-6ABF60ACF164}" type="presParOf" srcId="{FE35D0B0-CFA8-4FDF-9EA1-024D6D46742F}" destId="{68F95254-71CE-4B43-8AE2-1C1DA7A58E70}" srcOrd="16" destOrd="0" presId="urn:microsoft.com/office/officeart/2005/8/layout/radial2"/>
    <dgm:cxn modelId="{8FC09816-0C25-46B8-BBEE-B0D180B033B0}" type="presParOf" srcId="{68F95254-71CE-4B43-8AE2-1C1DA7A58E70}" destId="{BBB7E739-2EC2-46B5-BCCA-6F45D652B193}" srcOrd="0" destOrd="0" presId="urn:microsoft.com/office/officeart/2005/8/layout/radial2"/>
    <dgm:cxn modelId="{8B55BACF-3A7A-4DA7-9E32-6C88D4F5EECE}" type="presParOf" srcId="{68F95254-71CE-4B43-8AE2-1C1DA7A58E70}" destId="{20A24190-870A-4D2F-81C9-8814424BBA95}" srcOrd="1" destOrd="0" presId="urn:microsoft.com/office/officeart/2005/8/layout/radial2"/>
    <dgm:cxn modelId="{476053B3-EF6E-491E-B9E8-8EE628F711C2}" type="presParOf" srcId="{FE35D0B0-CFA8-4FDF-9EA1-024D6D46742F}" destId="{39CAE72A-FE77-49DF-AFB8-ADA934B99D59}" srcOrd="17" destOrd="0" presId="urn:microsoft.com/office/officeart/2005/8/layout/radial2"/>
    <dgm:cxn modelId="{5DD0E8E3-E29F-43CA-9603-943ADCF345AA}" type="presParOf" srcId="{FE35D0B0-CFA8-4FDF-9EA1-024D6D46742F}" destId="{3D38C080-022B-4C91-9F4C-BA66CFB91BAE}" srcOrd="18" destOrd="0" presId="urn:microsoft.com/office/officeart/2005/8/layout/radial2"/>
    <dgm:cxn modelId="{5DE9FC7D-8661-41C7-B61B-F8D6DF7F65C4}" type="presParOf" srcId="{3D38C080-022B-4C91-9F4C-BA66CFB91BAE}" destId="{7562EB5C-028C-4A0B-935A-C9A32EA73391}" srcOrd="0" destOrd="0" presId="urn:microsoft.com/office/officeart/2005/8/layout/radial2"/>
    <dgm:cxn modelId="{3E9CA79C-DAD0-4CFB-B885-3DA06E5767D3}" type="presParOf" srcId="{3D38C080-022B-4C91-9F4C-BA66CFB91BAE}" destId="{83595B1E-C40E-4D74-A6D6-A8A6B0059609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56C2E4-DCE3-49B7-A9BF-4EE0D06596C0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A0B15BE-84CC-4DE3-A4A0-932575C8B729}">
      <dgm:prSet custT="1"/>
      <dgm:spPr>
        <a:solidFill>
          <a:schemeClr val="tx2">
            <a:lumMod val="20000"/>
            <a:lumOff val="80000"/>
          </a:schemeClr>
        </a:solidFill>
      </dgm:spPr>
      <dgm:t>
        <a:bodyPr anchor="ctr"/>
        <a:lstStyle/>
        <a:p>
          <a:pPr algn="ctr" rtl="0"/>
          <a:endParaRPr lang="uk-UA" sz="2400" b="1" dirty="0">
            <a:solidFill>
              <a:schemeClr val="tx1"/>
            </a:solidFill>
            <a:latin typeface="Book Antiqua" pitchFamily="18" charset="0"/>
          </a:endParaRPr>
        </a:p>
        <a:p>
          <a:pPr algn="ctr" rtl="0"/>
          <a:r>
            <a:rPr lang="uk-UA" sz="2400" b="1" dirty="0">
              <a:solidFill>
                <a:schemeClr val="tx1"/>
              </a:solidFill>
              <a:latin typeface="Book Antiqua" pitchFamily="18" charset="0"/>
            </a:rPr>
            <a:t>Структура ціни  екстемпорального ЛЗ </a:t>
          </a:r>
        </a:p>
      </dgm:t>
    </dgm:pt>
    <dgm:pt modelId="{D1D3C00F-67DB-46B2-A381-1653B7111B7A}" type="parTrans" cxnId="{82F350D5-4A6A-4750-9C95-2AFFC3B6E588}">
      <dgm:prSet/>
      <dgm:spPr/>
      <dgm:t>
        <a:bodyPr/>
        <a:lstStyle/>
        <a:p>
          <a:endParaRPr lang="uk-UA"/>
        </a:p>
      </dgm:t>
    </dgm:pt>
    <dgm:pt modelId="{E0DB2CCE-EC82-4C71-B7E1-9E02423E6420}" type="sibTrans" cxnId="{82F350D5-4A6A-4750-9C95-2AFFC3B6E588}">
      <dgm:prSet/>
      <dgm:spPr/>
      <dgm:t>
        <a:bodyPr/>
        <a:lstStyle/>
        <a:p>
          <a:endParaRPr lang="uk-UA"/>
        </a:p>
      </dgm:t>
    </dgm:pt>
    <dgm:pt modelId="{FAC8CBAB-DE6A-4157-9055-32595375933A}" type="pres">
      <dgm:prSet presAssocID="{D756C2E4-DCE3-49B7-A9BF-4EE0D06596C0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F8531AEC-B0F2-49BF-A642-908B37CFEFC4}" type="pres">
      <dgm:prSet presAssocID="{D756C2E4-DCE3-49B7-A9BF-4EE0D06596C0}" presName="outerBox" presStyleCnt="0"/>
      <dgm:spPr/>
    </dgm:pt>
    <dgm:pt modelId="{61932DE3-4315-44EA-A0DC-3C021EFB678C}" type="pres">
      <dgm:prSet presAssocID="{D756C2E4-DCE3-49B7-A9BF-4EE0D06596C0}" presName="outerBoxParent" presStyleLbl="node1" presStyleIdx="0" presStyleCnt="1" custLinFactNeighborX="10000" custLinFactNeighborY="-57143"/>
      <dgm:spPr/>
    </dgm:pt>
    <dgm:pt modelId="{C31555FB-E0C3-4A9F-BEC0-39719FBA3096}" type="pres">
      <dgm:prSet presAssocID="{D756C2E4-DCE3-49B7-A9BF-4EE0D06596C0}" presName="outerBoxChildren" presStyleCnt="0"/>
      <dgm:spPr/>
    </dgm:pt>
  </dgm:ptLst>
  <dgm:cxnLst>
    <dgm:cxn modelId="{726AE74E-FDB0-418D-9361-6F3FBD095CF3}" type="presOf" srcId="{0A0B15BE-84CC-4DE3-A4A0-932575C8B729}" destId="{61932DE3-4315-44EA-A0DC-3C021EFB678C}" srcOrd="0" destOrd="0" presId="urn:microsoft.com/office/officeart/2005/8/layout/target2"/>
    <dgm:cxn modelId="{82F350D5-4A6A-4750-9C95-2AFFC3B6E588}" srcId="{D756C2E4-DCE3-49B7-A9BF-4EE0D06596C0}" destId="{0A0B15BE-84CC-4DE3-A4A0-932575C8B729}" srcOrd="0" destOrd="0" parTransId="{D1D3C00F-67DB-46B2-A381-1653B7111B7A}" sibTransId="{E0DB2CCE-EC82-4C71-B7E1-9E02423E6420}"/>
    <dgm:cxn modelId="{0B266ADB-5DA6-47A1-BA31-CC64C3529FB5}" type="presOf" srcId="{D756C2E4-DCE3-49B7-A9BF-4EE0D06596C0}" destId="{FAC8CBAB-DE6A-4157-9055-32595375933A}" srcOrd="0" destOrd="0" presId="urn:microsoft.com/office/officeart/2005/8/layout/target2"/>
    <dgm:cxn modelId="{05F0118A-F529-42C6-A8F4-8F88AABE0068}" type="presParOf" srcId="{FAC8CBAB-DE6A-4157-9055-32595375933A}" destId="{F8531AEC-B0F2-49BF-A642-908B37CFEFC4}" srcOrd="0" destOrd="0" presId="urn:microsoft.com/office/officeart/2005/8/layout/target2"/>
    <dgm:cxn modelId="{46D5EE5F-1D4D-4361-8455-ECA77331B03C}" type="presParOf" srcId="{F8531AEC-B0F2-49BF-A642-908B37CFEFC4}" destId="{61932DE3-4315-44EA-A0DC-3C021EFB678C}" srcOrd="0" destOrd="0" presId="urn:microsoft.com/office/officeart/2005/8/layout/target2"/>
    <dgm:cxn modelId="{04A0A930-28CB-47C1-BFE9-BF98078F3DA3}" type="presParOf" srcId="{F8531AEC-B0F2-49BF-A642-908B37CFEFC4}" destId="{C31555FB-E0C3-4A9F-BEC0-39719FBA3096}" srcOrd="1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BC4102-A962-4C01-99D7-DF8DE81B5254}" type="doc">
      <dgm:prSet loTypeId="urn:microsoft.com/office/officeart/2005/8/layout/hierarchy4" loCatId="relationship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67A3868-27DC-42A9-BCF9-99CC46036DAF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uk-UA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матеріальні витрати</a:t>
          </a:r>
        </a:p>
      </dgm:t>
    </dgm:pt>
    <dgm:pt modelId="{F226A7A1-BC44-419B-8FCD-F0A869B1C481}" type="parTrans" cxnId="{0DEF3336-C49E-40F5-9B4F-52192D370A9B}">
      <dgm:prSet/>
      <dgm:spPr/>
      <dgm:t>
        <a:bodyPr/>
        <a:lstStyle/>
        <a:p>
          <a:endParaRPr lang="uk-UA"/>
        </a:p>
      </dgm:t>
    </dgm:pt>
    <dgm:pt modelId="{8B65F540-2782-4A7F-B519-66CCE1A65C24}" type="sibTrans" cxnId="{0DEF3336-C49E-40F5-9B4F-52192D370A9B}">
      <dgm:prSet/>
      <dgm:spPr/>
      <dgm:t>
        <a:bodyPr/>
        <a:lstStyle/>
        <a:p>
          <a:endParaRPr lang="uk-UA"/>
        </a:p>
      </dgm:t>
    </dgm:pt>
    <dgm:pt modelId="{910507A0-8B38-42EA-84E4-61233F0C87B6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uk-UA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прибуток </a:t>
          </a:r>
        </a:p>
      </dgm:t>
    </dgm:pt>
    <dgm:pt modelId="{CA3552EC-51A4-4197-96EE-CD01E9772CCE}" type="parTrans" cxnId="{B6634858-781E-45B4-BCB0-19529F833A6C}">
      <dgm:prSet/>
      <dgm:spPr/>
      <dgm:t>
        <a:bodyPr/>
        <a:lstStyle/>
        <a:p>
          <a:endParaRPr lang="uk-UA"/>
        </a:p>
      </dgm:t>
    </dgm:pt>
    <dgm:pt modelId="{4FD255D0-FE3A-4420-A284-072B7277AA6F}" type="sibTrans" cxnId="{B6634858-781E-45B4-BCB0-19529F833A6C}">
      <dgm:prSet/>
      <dgm:spPr/>
      <dgm:t>
        <a:bodyPr/>
        <a:lstStyle/>
        <a:p>
          <a:endParaRPr lang="uk-UA"/>
        </a:p>
      </dgm:t>
    </dgm:pt>
    <dgm:pt modelId="{39BD2299-BB59-441E-97B8-F9643D182A4D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uk-UA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трудові</a:t>
          </a:r>
          <a:r>
            <a:rPr lang="uk-UA" dirty="0">
              <a:latin typeface="Book Antiqua" pitchFamily="18" charset="0"/>
            </a:rPr>
            <a:t> </a:t>
          </a:r>
          <a:r>
            <a:rPr lang="uk-UA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витрати</a:t>
          </a:r>
        </a:p>
      </dgm:t>
    </dgm:pt>
    <dgm:pt modelId="{6FE315FF-FBB8-42F2-8387-5CCA0B631CDF}" type="sibTrans" cxnId="{94E07812-08D7-4F4A-9CC1-501FD583E4AF}">
      <dgm:prSet/>
      <dgm:spPr/>
      <dgm:t>
        <a:bodyPr/>
        <a:lstStyle/>
        <a:p>
          <a:endParaRPr lang="uk-UA"/>
        </a:p>
      </dgm:t>
    </dgm:pt>
    <dgm:pt modelId="{488806F3-FFA7-410F-A4D1-CF60F0537ECE}" type="parTrans" cxnId="{94E07812-08D7-4F4A-9CC1-501FD583E4AF}">
      <dgm:prSet/>
      <dgm:spPr/>
      <dgm:t>
        <a:bodyPr/>
        <a:lstStyle/>
        <a:p>
          <a:endParaRPr lang="uk-UA"/>
        </a:p>
      </dgm:t>
    </dgm:pt>
    <dgm:pt modelId="{B6055B5B-D88D-49F1-A0C1-D5A3BD0748C4}" type="pres">
      <dgm:prSet presAssocID="{0EBC4102-A962-4C01-99D7-DF8DE81B525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2087C47-E3A2-48F9-9B51-88AF8517FDD9}" type="pres">
      <dgm:prSet presAssocID="{39BD2299-BB59-441E-97B8-F9643D182A4D}" presName="vertOne" presStyleCnt="0"/>
      <dgm:spPr/>
    </dgm:pt>
    <dgm:pt modelId="{85277871-68FA-4CCA-9EE9-480653E16F41}" type="pres">
      <dgm:prSet presAssocID="{39BD2299-BB59-441E-97B8-F9643D182A4D}" presName="txOne" presStyleLbl="node0" presStyleIdx="0" presStyleCnt="3" custScaleY="49305" custLinFactNeighborX="-247" custLinFactNeighborY="5998">
        <dgm:presLayoutVars>
          <dgm:chPref val="3"/>
        </dgm:presLayoutVars>
      </dgm:prSet>
      <dgm:spPr/>
    </dgm:pt>
    <dgm:pt modelId="{3DB80C87-57B4-4D54-B5BA-EE3F251B7C45}" type="pres">
      <dgm:prSet presAssocID="{39BD2299-BB59-441E-97B8-F9643D182A4D}" presName="horzOne" presStyleCnt="0"/>
      <dgm:spPr/>
    </dgm:pt>
    <dgm:pt modelId="{14A7E23A-7F13-449C-8120-8E50792A286B}" type="pres">
      <dgm:prSet presAssocID="{6FE315FF-FBB8-42F2-8387-5CCA0B631CDF}" presName="sibSpaceOne" presStyleCnt="0"/>
      <dgm:spPr/>
    </dgm:pt>
    <dgm:pt modelId="{E65F7A67-E67D-44B9-B432-BD5DCF3C3993}" type="pres">
      <dgm:prSet presAssocID="{167A3868-27DC-42A9-BCF9-99CC46036DAF}" presName="vertOne" presStyleCnt="0"/>
      <dgm:spPr/>
    </dgm:pt>
    <dgm:pt modelId="{FD689311-9F1E-48A0-A3A0-40BB60C8A55B}" type="pres">
      <dgm:prSet presAssocID="{167A3868-27DC-42A9-BCF9-99CC46036DAF}" presName="txOne" presStyleLbl="node0" presStyleIdx="1" presStyleCnt="3" custScaleY="42866" custLinFactNeighborX="-116" custLinFactNeighborY="11521">
        <dgm:presLayoutVars>
          <dgm:chPref val="3"/>
        </dgm:presLayoutVars>
      </dgm:prSet>
      <dgm:spPr/>
    </dgm:pt>
    <dgm:pt modelId="{1E1EBA1A-327B-4B45-950D-54BC074D6900}" type="pres">
      <dgm:prSet presAssocID="{167A3868-27DC-42A9-BCF9-99CC46036DAF}" presName="horzOne" presStyleCnt="0"/>
      <dgm:spPr/>
    </dgm:pt>
    <dgm:pt modelId="{B27D8263-FAA3-4591-91E1-005317B64EFA}" type="pres">
      <dgm:prSet presAssocID="{8B65F540-2782-4A7F-B519-66CCE1A65C24}" presName="sibSpaceOne" presStyleCnt="0"/>
      <dgm:spPr/>
    </dgm:pt>
    <dgm:pt modelId="{C85FADFB-46C4-45CB-802B-8D591B3EE5BB}" type="pres">
      <dgm:prSet presAssocID="{910507A0-8B38-42EA-84E4-61233F0C87B6}" presName="vertOne" presStyleCnt="0"/>
      <dgm:spPr/>
    </dgm:pt>
    <dgm:pt modelId="{178E13F6-113E-44AE-ABAB-AB6BF196195F}" type="pres">
      <dgm:prSet presAssocID="{910507A0-8B38-42EA-84E4-61233F0C87B6}" presName="txOne" presStyleLbl="node0" presStyleIdx="2" presStyleCnt="3" custScaleY="40089" custLinFactNeighborX="-2908" custLinFactNeighborY="11521">
        <dgm:presLayoutVars>
          <dgm:chPref val="3"/>
        </dgm:presLayoutVars>
      </dgm:prSet>
      <dgm:spPr/>
    </dgm:pt>
    <dgm:pt modelId="{7AF16B1A-ED35-4D1E-93F2-C26997911E77}" type="pres">
      <dgm:prSet presAssocID="{910507A0-8B38-42EA-84E4-61233F0C87B6}" presName="horzOne" presStyleCnt="0"/>
      <dgm:spPr/>
    </dgm:pt>
  </dgm:ptLst>
  <dgm:cxnLst>
    <dgm:cxn modelId="{94E07812-08D7-4F4A-9CC1-501FD583E4AF}" srcId="{0EBC4102-A962-4C01-99D7-DF8DE81B5254}" destId="{39BD2299-BB59-441E-97B8-F9643D182A4D}" srcOrd="0" destOrd="0" parTransId="{488806F3-FFA7-410F-A4D1-CF60F0537ECE}" sibTransId="{6FE315FF-FBB8-42F2-8387-5CCA0B631CDF}"/>
    <dgm:cxn modelId="{0DEF3336-C49E-40F5-9B4F-52192D370A9B}" srcId="{0EBC4102-A962-4C01-99D7-DF8DE81B5254}" destId="{167A3868-27DC-42A9-BCF9-99CC46036DAF}" srcOrd="1" destOrd="0" parTransId="{F226A7A1-BC44-419B-8FCD-F0A869B1C481}" sibTransId="{8B65F540-2782-4A7F-B519-66CCE1A65C24}"/>
    <dgm:cxn modelId="{C25AF63B-59CA-438A-91F0-2CB5D81F780D}" type="presOf" srcId="{39BD2299-BB59-441E-97B8-F9643D182A4D}" destId="{85277871-68FA-4CCA-9EE9-480653E16F41}" srcOrd="0" destOrd="0" presId="urn:microsoft.com/office/officeart/2005/8/layout/hierarchy4"/>
    <dgm:cxn modelId="{52488856-55C1-4E23-B6CD-DA50ACD86C68}" type="presOf" srcId="{910507A0-8B38-42EA-84E4-61233F0C87B6}" destId="{178E13F6-113E-44AE-ABAB-AB6BF196195F}" srcOrd="0" destOrd="0" presId="urn:microsoft.com/office/officeart/2005/8/layout/hierarchy4"/>
    <dgm:cxn modelId="{B6634858-781E-45B4-BCB0-19529F833A6C}" srcId="{0EBC4102-A962-4C01-99D7-DF8DE81B5254}" destId="{910507A0-8B38-42EA-84E4-61233F0C87B6}" srcOrd="2" destOrd="0" parTransId="{CA3552EC-51A4-4197-96EE-CD01E9772CCE}" sibTransId="{4FD255D0-FE3A-4420-A284-072B7277AA6F}"/>
    <dgm:cxn modelId="{5BCE16AE-D3A7-43E2-8B55-D25D3445795F}" type="presOf" srcId="{167A3868-27DC-42A9-BCF9-99CC46036DAF}" destId="{FD689311-9F1E-48A0-A3A0-40BB60C8A55B}" srcOrd="0" destOrd="0" presId="urn:microsoft.com/office/officeart/2005/8/layout/hierarchy4"/>
    <dgm:cxn modelId="{93A98DCA-B5E5-4D8D-AA37-D306F1CEED68}" type="presOf" srcId="{0EBC4102-A962-4C01-99D7-DF8DE81B5254}" destId="{B6055B5B-D88D-49F1-A0C1-D5A3BD0748C4}" srcOrd="0" destOrd="0" presId="urn:microsoft.com/office/officeart/2005/8/layout/hierarchy4"/>
    <dgm:cxn modelId="{78963AFF-10C9-47E9-A5C0-E988749101DB}" type="presParOf" srcId="{B6055B5B-D88D-49F1-A0C1-D5A3BD0748C4}" destId="{32087C47-E3A2-48F9-9B51-88AF8517FDD9}" srcOrd="0" destOrd="0" presId="urn:microsoft.com/office/officeart/2005/8/layout/hierarchy4"/>
    <dgm:cxn modelId="{F61ED210-EA7B-4FA8-A977-544174AA564C}" type="presParOf" srcId="{32087C47-E3A2-48F9-9B51-88AF8517FDD9}" destId="{85277871-68FA-4CCA-9EE9-480653E16F41}" srcOrd="0" destOrd="0" presId="urn:microsoft.com/office/officeart/2005/8/layout/hierarchy4"/>
    <dgm:cxn modelId="{4CFFDC6A-CA5F-4217-AA96-9D8DD8F0620D}" type="presParOf" srcId="{32087C47-E3A2-48F9-9B51-88AF8517FDD9}" destId="{3DB80C87-57B4-4D54-B5BA-EE3F251B7C45}" srcOrd="1" destOrd="0" presId="urn:microsoft.com/office/officeart/2005/8/layout/hierarchy4"/>
    <dgm:cxn modelId="{62868FC2-ED56-4555-86FA-52E6F21F847E}" type="presParOf" srcId="{B6055B5B-D88D-49F1-A0C1-D5A3BD0748C4}" destId="{14A7E23A-7F13-449C-8120-8E50792A286B}" srcOrd="1" destOrd="0" presId="urn:microsoft.com/office/officeart/2005/8/layout/hierarchy4"/>
    <dgm:cxn modelId="{1F8926A1-3AC7-428A-8426-CD9A1ED1C145}" type="presParOf" srcId="{B6055B5B-D88D-49F1-A0C1-D5A3BD0748C4}" destId="{E65F7A67-E67D-44B9-B432-BD5DCF3C3993}" srcOrd="2" destOrd="0" presId="urn:microsoft.com/office/officeart/2005/8/layout/hierarchy4"/>
    <dgm:cxn modelId="{7B084938-C21C-461C-9B12-9F6D063C3020}" type="presParOf" srcId="{E65F7A67-E67D-44B9-B432-BD5DCF3C3993}" destId="{FD689311-9F1E-48A0-A3A0-40BB60C8A55B}" srcOrd="0" destOrd="0" presId="urn:microsoft.com/office/officeart/2005/8/layout/hierarchy4"/>
    <dgm:cxn modelId="{5F088AFA-81AB-4707-B79A-9007179C7BED}" type="presParOf" srcId="{E65F7A67-E67D-44B9-B432-BD5DCF3C3993}" destId="{1E1EBA1A-327B-4B45-950D-54BC074D6900}" srcOrd="1" destOrd="0" presId="urn:microsoft.com/office/officeart/2005/8/layout/hierarchy4"/>
    <dgm:cxn modelId="{A4EEDF03-2F42-4661-9F59-05BE4345B697}" type="presParOf" srcId="{B6055B5B-D88D-49F1-A0C1-D5A3BD0748C4}" destId="{B27D8263-FAA3-4591-91E1-005317B64EFA}" srcOrd="3" destOrd="0" presId="urn:microsoft.com/office/officeart/2005/8/layout/hierarchy4"/>
    <dgm:cxn modelId="{5A5A9832-8333-4115-83AD-843D5A0A7A4F}" type="presParOf" srcId="{B6055B5B-D88D-49F1-A0C1-D5A3BD0748C4}" destId="{C85FADFB-46C4-45CB-802B-8D591B3EE5BB}" srcOrd="4" destOrd="0" presId="urn:microsoft.com/office/officeart/2005/8/layout/hierarchy4"/>
    <dgm:cxn modelId="{EC6D3D4F-F41C-4CC6-BEAC-5BCA4B29D086}" type="presParOf" srcId="{C85FADFB-46C4-45CB-802B-8D591B3EE5BB}" destId="{178E13F6-113E-44AE-ABAB-AB6BF196195F}" srcOrd="0" destOrd="0" presId="urn:microsoft.com/office/officeart/2005/8/layout/hierarchy4"/>
    <dgm:cxn modelId="{28C7D33F-C17E-428E-B5FE-24AB8127B540}" type="presParOf" srcId="{C85FADFB-46C4-45CB-802B-8D591B3EE5BB}" destId="{7AF16B1A-ED35-4D1E-93F2-C26997911E7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B84EF-5C79-4F31-A04A-90001BC14751}">
      <dsp:nvSpPr>
        <dsp:cNvPr id="0" name=""/>
        <dsp:cNvSpPr/>
      </dsp:nvSpPr>
      <dsp:spPr>
        <a:xfrm>
          <a:off x="15" y="1944212"/>
          <a:ext cx="1971004" cy="1278764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ЕКСТЕМПОРАЛЬНІ ЛІКАРСЬКІ ЗАСОБИ  </a:t>
          </a:r>
        </a:p>
      </dsp:txBody>
      <dsp:txXfrm>
        <a:off x="62439" y="2006636"/>
        <a:ext cx="1846156" cy="1153916"/>
      </dsp:txXfrm>
    </dsp:sp>
    <dsp:sp modelId="{5990211A-BA6B-42C9-A964-42B4E921CAAC}">
      <dsp:nvSpPr>
        <dsp:cNvPr id="0" name=""/>
        <dsp:cNvSpPr/>
      </dsp:nvSpPr>
      <dsp:spPr>
        <a:xfrm>
          <a:off x="2159867" y="279358"/>
          <a:ext cx="6984132" cy="740827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ЛЗ ВИРОБЛЕНІ (ВИГОТОВЛЕНІ) В АПТЕЧНИХ УМОВАХ ЗА РЕЦЕПТОМ ЛІКАРЯ ДЛЯ КОНКРЕТНОГО ПАЦІЄНТА  </a:t>
          </a:r>
        </a:p>
      </dsp:txBody>
      <dsp:txXfrm>
        <a:off x="2196031" y="315522"/>
        <a:ext cx="6911804" cy="668499"/>
      </dsp:txXfrm>
    </dsp:sp>
    <dsp:sp modelId="{C8ADAD19-693F-4A93-8739-5A88D85CC4C8}">
      <dsp:nvSpPr>
        <dsp:cNvPr id="0" name=""/>
        <dsp:cNvSpPr/>
      </dsp:nvSpPr>
      <dsp:spPr>
        <a:xfrm>
          <a:off x="2378344" y="1158202"/>
          <a:ext cx="6765655" cy="1191954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0" i="0" kern="1200" dirty="0"/>
            <a:t>ЛЗ ВИРОБЛЕНІ ЗА ЗАМОВЛЕННЯМ (ВИМОГОЮ) ЛІКУВАЛЬНО-ПРОФІЛАКТИЧНОГО ЗАКЛАДУ</a:t>
          </a:r>
        </a:p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0" i="0" kern="1200" dirty="0"/>
            <a:t> письмове звернення лікувального закладу до аптеки на виготовлення лікарських засобів. Воно повинне обов'язково містити найменування відділення (кабінету), найменування, дозування та призначення лікарського засобу.</a:t>
          </a:r>
        </a:p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800" kern="1200" dirty="0"/>
        </a:p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800" kern="1200" dirty="0"/>
        </a:p>
      </dsp:txBody>
      <dsp:txXfrm>
        <a:off x="2436530" y="1216388"/>
        <a:ext cx="6649283" cy="1075582"/>
      </dsp:txXfrm>
    </dsp:sp>
    <dsp:sp modelId="{E9FAA5E1-F728-4A80-A02B-0D1D17079B2E}">
      <dsp:nvSpPr>
        <dsp:cNvPr id="0" name=""/>
        <dsp:cNvSpPr/>
      </dsp:nvSpPr>
      <dsp:spPr>
        <a:xfrm>
          <a:off x="2320464" y="2629574"/>
          <a:ext cx="6823535" cy="1142452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/>
            <a:t>ВНУТРІШНЬОАПТЕЧНІ ЗАГОТОВКИ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концентровані розчини та напівфабрикати, що використовують для виробництва (виготовлення) екстемпоральних лікарських засобів, та екстемпоральні лікарські засоби, вироблені (виготовлені) про запас за часто повторюваними прописами</a:t>
          </a:r>
          <a:endParaRPr lang="uk-UA" sz="1400" b="0" i="0" kern="1200" dirty="0"/>
        </a:p>
      </dsp:txBody>
      <dsp:txXfrm>
        <a:off x="2376234" y="2685344"/>
        <a:ext cx="6711995" cy="1030912"/>
      </dsp:txXfrm>
    </dsp:sp>
    <dsp:sp modelId="{372D7CE7-DBCB-476B-BB3D-F8E63B755423}">
      <dsp:nvSpPr>
        <dsp:cNvPr id="0" name=""/>
        <dsp:cNvSpPr/>
      </dsp:nvSpPr>
      <dsp:spPr>
        <a:xfrm>
          <a:off x="2277416" y="4036605"/>
          <a:ext cx="6866583" cy="1157809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/>
            <a:t>ЛЗ, ВИРОБЛЕНІ (ВИГОТОВЛЕНІ) ПРО ЗАПАС ЗА ЧАСТО ПОВТОРЮВАНИМИ ПРОПИСАМИ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0" i="0" kern="1200" dirty="0" err="1"/>
            <a:t>ЕЛЗ</a:t>
          </a:r>
          <a:r>
            <a:rPr lang="uk-UA" sz="1400" b="0" i="0" kern="1200" dirty="0"/>
            <a:t>, вироблені (виготовлені) заздалегідь, що зберігають готовими про запас до видачі за рецептом або замовленням</a:t>
          </a:r>
          <a:endParaRPr lang="uk-UA" sz="1400" kern="1200" dirty="0"/>
        </a:p>
      </dsp:txBody>
      <dsp:txXfrm>
        <a:off x="2333936" y="4093125"/>
        <a:ext cx="6753543" cy="10447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CAE72A-FE77-49DF-AFB8-ADA934B99D59}">
      <dsp:nvSpPr>
        <dsp:cNvPr id="0" name=""/>
        <dsp:cNvSpPr/>
      </dsp:nvSpPr>
      <dsp:spPr>
        <a:xfrm rot="7661254">
          <a:off x="1454387" y="3424132"/>
          <a:ext cx="619020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619020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720B66-A7C2-4B54-8FBE-B1E963860D8D}">
      <dsp:nvSpPr>
        <dsp:cNvPr id="0" name=""/>
        <dsp:cNvSpPr/>
      </dsp:nvSpPr>
      <dsp:spPr>
        <a:xfrm rot="3666901">
          <a:off x="2051619" y="3674813"/>
          <a:ext cx="1132066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1132066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DBE713-5EE6-4342-8380-952B4DA26C0B}">
      <dsp:nvSpPr>
        <dsp:cNvPr id="0" name=""/>
        <dsp:cNvSpPr/>
      </dsp:nvSpPr>
      <dsp:spPr>
        <a:xfrm rot="1893261">
          <a:off x="2248023" y="3874359"/>
          <a:ext cx="3092381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3092381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278A8F-BA63-41F2-AAD2-2686DE381A4B}">
      <dsp:nvSpPr>
        <dsp:cNvPr id="0" name=""/>
        <dsp:cNvSpPr/>
      </dsp:nvSpPr>
      <dsp:spPr>
        <a:xfrm rot="18868790">
          <a:off x="2220099" y="1989697"/>
          <a:ext cx="1678502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1678502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3377FD-D520-4C77-BAB4-91446221C521}">
      <dsp:nvSpPr>
        <dsp:cNvPr id="0" name=""/>
        <dsp:cNvSpPr/>
      </dsp:nvSpPr>
      <dsp:spPr>
        <a:xfrm rot="14881471">
          <a:off x="1087631" y="1930906"/>
          <a:ext cx="1418231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1418231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83D45B-BA28-42D1-A959-A725109F05A7}">
      <dsp:nvSpPr>
        <dsp:cNvPr id="0" name=""/>
        <dsp:cNvSpPr/>
      </dsp:nvSpPr>
      <dsp:spPr>
        <a:xfrm rot="887923">
          <a:off x="2401116" y="3543405"/>
          <a:ext cx="4553422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4553422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919A30-34C2-43A0-9CD1-3682576B8D2C}">
      <dsp:nvSpPr>
        <dsp:cNvPr id="0" name=""/>
        <dsp:cNvSpPr/>
      </dsp:nvSpPr>
      <dsp:spPr>
        <a:xfrm rot="68379">
          <a:off x="2476221" y="2931534"/>
          <a:ext cx="4204103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4204103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D3B174-7359-40B3-8F95-9217556B4C3F}">
      <dsp:nvSpPr>
        <dsp:cNvPr id="0" name=""/>
        <dsp:cNvSpPr/>
      </dsp:nvSpPr>
      <dsp:spPr>
        <a:xfrm rot="20907371">
          <a:off x="2434810" y="2409731"/>
          <a:ext cx="4135519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4135519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19D6C-AF88-4D50-8412-93F187FBDACB}">
      <dsp:nvSpPr>
        <dsp:cNvPr id="0" name=""/>
        <dsp:cNvSpPr/>
      </dsp:nvSpPr>
      <dsp:spPr>
        <a:xfrm rot="20140867">
          <a:off x="2288643" y="1877885"/>
          <a:ext cx="4237308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4237308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9AFAE2-232F-4472-878F-0EDD5A741EDA}">
      <dsp:nvSpPr>
        <dsp:cNvPr id="0" name=""/>
        <dsp:cNvSpPr/>
      </dsp:nvSpPr>
      <dsp:spPr>
        <a:xfrm>
          <a:off x="1255363" y="2232248"/>
          <a:ext cx="1690875" cy="124277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C1CC6-5D2C-4B8C-A9EE-B5379FEB98D9}">
      <dsp:nvSpPr>
        <dsp:cNvPr id="0" name=""/>
        <dsp:cNvSpPr/>
      </dsp:nvSpPr>
      <dsp:spPr>
        <a:xfrm>
          <a:off x="5886014" y="-42698"/>
          <a:ext cx="2873707" cy="12226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індивідуалізація медичної допомоги для кожного хворого </a:t>
          </a:r>
        </a:p>
      </dsp:txBody>
      <dsp:txXfrm>
        <a:off x="6306859" y="136348"/>
        <a:ext cx="2032017" cy="864512"/>
      </dsp:txXfrm>
    </dsp:sp>
    <dsp:sp modelId="{24014185-65FA-4BD0-A4D0-B16208B590E3}">
      <dsp:nvSpPr>
        <dsp:cNvPr id="0" name=""/>
        <dsp:cNvSpPr/>
      </dsp:nvSpPr>
      <dsp:spPr>
        <a:xfrm>
          <a:off x="6398799" y="1152128"/>
          <a:ext cx="2745200" cy="11965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можливості підбору найраціональнішого співвідношення інгредієнтів</a:t>
          </a:r>
        </a:p>
      </dsp:txBody>
      <dsp:txXfrm>
        <a:off x="6800824" y="1327353"/>
        <a:ext cx="1941150" cy="846059"/>
      </dsp:txXfrm>
    </dsp:sp>
    <dsp:sp modelId="{8DCEB64A-C5CE-44A6-8453-A7ABB084901E}">
      <dsp:nvSpPr>
        <dsp:cNvPr id="0" name=""/>
        <dsp:cNvSpPr/>
      </dsp:nvSpPr>
      <dsp:spPr>
        <a:xfrm>
          <a:off x="6678720" y="2448274"/>
          <a:ext cx="2465279" cy="11157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kern="1200" dirty="0">
              <a:latin typeface="Book Antiqua" pitchFamily="18" charset="0"/>
            </a:rPr>
            <a:t>широкий вибір доз </a:t>
          </a:r>
        </a:p>
        <a:p>
          <a:pPr marL="0" lvl="0" indent="0" algn="ctr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kern="1200" dirty="0">
              <a:latin typeface="Book Antiqua" pitchFamily="18" charset="0"/>
            </a:rPr>
            <a:t>(від мінімальної до максимально переносимої)</a:t>
          </a:r>
        </a:p>
      </dsp:txBody>
      <dsp:txXfrm>
        <a:off x="7039752" y="2611671"/>
        <a:ext cx="1743215" cy="788948"/>
      </dsp:txXfrm>
    </dsp:sp>
    <dsp:sp modelId="{208DD1FB-B5C3-44E0-B842-1A6871B875D3}">
      <dsp:nvSpPr>
        <dsp:cNvPr id="0" name=""/>
        <dsp:cNvSpPr/>
      </dsp:nvSpPr>
      <dsp:spPr>
        <a:xfrm>
          <a:off x="6806255" y="3589047"/>
          <a:ext cx="2337744" cy="16675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врахування генетичних, вікових, статевих та інших особливостей організму людини</a:t>
          </a:r>
        </a:p>
      </dsp:txBody>
      <dsp:txXfrm>
        <a:off x="7148610" y="3833252"/>
        <a:ext cx="1653034" cy="1179127"/>
      </dsp:txXfrm>
    </dsp:sp>
    <dsp:sp modelId="{7E556DD5-9AD2-47FD-9BC9-F6A2E4A72FBC}">
      <dsp:nvSpPr>
        <dsp:cNvPr id="0" name=""/>
        <dsp:cNvSpPr/>
      </dsp:nvSpPr>
      <dsp:spPr>
        <a:xfrm>
          <a:off x="0" y="0"/>
          <a:ext cx="2550922" cy="1294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відсутність деяких допоміжних речовин (консервантів,  барвників , стабілізаторів )</a:t>
          </a:r>
        </a:p>
      </dsp:txBody>
      <dsp:txXfrm>
        <a:off x="373574" y="189617"/>
        <a:ext cx="1803774" cy="915550"/>
      </dsp:txXfrm>
    </dsp:sp>
    <dsp:sp modelId="{6F7AFAD3-4787-4647-A3F8-8BAC25DA486E}">
      <dsp:nvSpPr>
        <dsp:cNvPr id="0" name=""/>
        <dsp:cNvSpPr/>
      </dsp:nvSpPr>
      <dsp:spPr>
        <a:xfrm>
          <a:off x="3055565" y="0"/>
          <a:ext cx="2450991" cy="15078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зменшена ймовірність виникнення алергічних реакцій на препарати </a:t>
          </a:r>
        </a:p>
      </dsp:txBody>
      <dsp:txXfrm>
        <a:off x="3414504" y="220814"/>
        <a:ext cx="1733113" cy="1066183"/>
      </dsp:txXfrm>
    </dsp:sp>
    <dsp:sp modelId="{B07E1F5C-CEEF-4017-B835-81D9FEF85F78}">
      <dsp:nvSpPr>
        <dsp:cNvPr id="0" name=""/>
        <dsp:cNvSpPr/>
      </dsp:nvSpPr>
      <dsp:spPr>
        <a:xfrm>
          <a:off x="4714525" y="4550589"/>
          <a:ext cx="2260486" cy="118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мають 100% відсутність ризику фальсифікації</a:t>
          </a:r>
        </a:p>
      </dsp:txBody>
      <dsp:txXfrm>
        <a:off x="5045566" y="4723786"/>
        <a:ext cx="1598404" cy="836272"/>
      </dsp:txXfrm>
    </dsp:sp>
    <dsp:sp modelId="{BBB7E739-2EC2-46B5-BCCA-6F45D652B193}">
      <dsp:nvSpPr>
        <dsp:cNvPr id="0" name=""/>
        <dsp:cNvSpPr/>
      </dsp:nvSpPr>
      <dsp:spPr>
        <a:xfrm>
          <a:off x="2119459" y="4128076"/>
          <a:ext cx="2372897" cy="16051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не мають затрат на тривале зберігання, доставку, рекламу та просування </a:t>
          </a:r>
        </a:p>
      </dsp:txBody>
      <dsp:txXfrm>
        <a:off x="2466962" y="4363149"/>
        <a:ext cx="1677891" cy="1135034"/>
      </dsp:txXfrm>
    </dsp:sp>
    <dsp:sp modelId="{7562EB5C-028C-4A0B-935A-C9A32EA73391}">
      <dsp:nvSpPr>
        <dsp:cNvPr id="0" name=""/>
        <dsp:cNvSpPr/>
      </dsp:nvSpPr>
      <dsp:spPr>
        <a:xfrm>
          <a:off x="463272" y="3600402"/>
          <a:ext cx="1476105" cy="11204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відсутня процедура реєстрації ліків</a:t>
          </a:r>
        </a:p>
      </dsp:txBody>
      <dsp:txXfrm>
        <a:off x="679443" y="3764494"/>
        <a:ext cx="1043763" cy="7923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932DE3-4315-44EA-A0DC-3C021EFB678C}">
      <dsp:nvSpPr>
        <dsp:cNvPr id="0" name=""/>
        <dsp:cNvSpPr/>
      </dsp:nvSpPr>
      <dsp:spPr>
        <a:xfrm>
          <a:off x="0" y="0"/>
          <a:ext cx="4320480" cy="1008112"/>
        </a:xfrm>
        <a:prstGeom prst="roundRect">
          <a:avLst>
            <a:gd name="adj" fmla="val 8500"/>
          </a:avLst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622369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400" b="1" kern="1200" dirty="0">
            <a:solidFill>
              <a:schemeClr val="tx1"/>
            </a:solidFill>
            <a:latin typeface="Book Antiqua" pitchFamily="18" charset="0"/>
          </a:endParaRP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>
              <a:solidFill>
                <a:schemeClr val="tx1"/>
              </a:solidFill>
              <a:latin typeface="Book Antiqua" pitchFamily="18" charset="0"/>
            </a:rPr>
            <a:t>Структура ціни  екстемпорального ЛЗ </a:t>
          </a:r>
        </a:p>
      </dsp:txBody>
      <dsp:txXfrm>
        <a:off x="25098" y="25098"/>
        <a:ext cx="4270284" cy="9579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277871-68FA-4CCA-9EE9-480653E16F41}">
      <dsp:nvSpPr>
        <dsp:cNvPr id="0" name=""/>
        <dsp:cNvSpPr/>
      </dsp:nvSpPr>
      <dsp:spPr>
        <a:xfrm>
          <a:off x="7" y="979529"/>
          <a:ext cx="2463254" cy="154075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трудові</a:t>
          </a:r>
          <a:r>
            <a:rPr lang="uk-UA" sz="3000" kern="1200" dirty="0">
              <a:latin typeface="Book Antiqua" pitchFamily="18" charset="0"/>
            </a:rPr>
            <a:t> </a:t>
          </a:r>
          <a:r>
            <a:rPr lang="uk-UA" sz="3000" kern="1200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витрати</a:t>
          </a:r>
        </a:p>
      </dsp:txBody>
      <dsp:txXfrm>
        <a:off x="45134" y="1024656"/>
        <a:ext cx="2373000" cy="1450499"/>
      </dsp:txXfrm>
    </dsp:sp>
    <dsp:sp modelId="{FD689311-9F1E-48A0-A3A0-40BB60C8A55B}">
      <dsp:nvSpPr>
        <dsp:cNvPr id="0" name=""/>
        <dsp:cNvSpPr/>
      </dsp:nvSpPr>
      <dsp:spPr>
        <a:xfrm>
          <a:off x="2880315" y="1152119"/>
          <a:ext cx="2463254" cy="1339538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матеріальні витрати</a:t>
          </a:r>
        </a:p>
      </dsp:txBody>
      <dsp:txXfrm>
        <a:off x="2919549" y="1191353"/>
        <a:ext cx="2384786" cy="1261070"/>
      </dsp:txXfrm>
    </dsp:sp>
    <dsp:sp modelId="{178E13F6-113E-44AE-ABAB-AB6BF196195F}">
      <dsp:nvSpPr>
        <dsp:cNvPr id="0" name=""/>
        <dsp:cNvSpPr/>
      </dsp:nvSpPr>
      <dsp:spPr>
        <a:xfrm>
          <a:off x="5688622" y="1152119"/>
          <a:ext cx="2463254" cy="1252758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прибуток </a:t>
          </a:r>
        </a:p>
      </dsp:txBody>
      <dsp:txXfrm>
        <a:off x="5725314" y="1188811"/>
        <a:ext cx="2389870" cy="11793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63634-1382-4B32-958E-35FD2ADF3085}" type="datetimeFigureOut">
              <a:rPr lang="uk-UA" smtClean="0"/>
              <a:pPr/>
              <a:t>03.12.2022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614F8-214E-4065-8E87-CF440735281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614F8-214E-4065-8E87-CF440735281E}" type="slidenum">
              <a:rPr lang="uk-UA" smtClean="0"/>
              <a:pPr/>
              <a:t>6</a:t>
            </a:fld>
            <a:endParaRPr lang="uk-U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l.nuph.edu.ua/wp-content/uploads/2020/06/&#1042;&#1080;&#1084;&#1086;&#1075;&#1080;-&#1076;&#1086;-&#1074;&#1080;&#1075;&#1086;&#1090;&#1086;&#1074;&#1083;&#1077;&#1085;&#1085;&#1103;-&#1085;&#1077;&#1089;&#1090;&#1077;&#1088;&#1080;&#1083;&#1100;&#1085;&#1080;&#1093;-&#1083;&#1110;&#1082;&#1072;&#1088;&#1089;&#1100;&#1082;&#1080;&#1093;-&#1079;&#1072;&#1089;&#1086;&#1073;&#1110;&#1074;-&#1091;&#1084;&#1086;&#1074;&#1072;&#1093;-&#1072;&#1087;&#1090;&#1077;&#1082;.pdf" TargetMode="External"/><Relationship Id="rId2" Type="http://schemas.openxmlformats.org/officeDocument/2006/relationships/hyperlink" Target="https://moz.gov.ua/uploads/0/4029-dn_20180314_476_dod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akon.rada.gov.ua/laws/show/z1846-1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hyperlink" Target="https://image3.slideserve.com/5488125/slide9-n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24482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</a:t>
            </a:r>
            <a:br>
              <a:rPr lang="uk-UA" sz="28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800" b="1" dirty="0">
                <a:solidFill>
                  <a:srgbClr val="002060"/>
                </a:solidFill>
                <a:latin typeface="Bookman Old Style" pitchFamily="18" charset="0"/>
              </a:rPr>
              <a:t>Фармацевтичний факультет</a:t>
            </a:r>
            <a:br>
              <a:rPr lang="uk-UA" sz="28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800" b="1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4581128"/>
          </a:xfrm>
        </p:spPr>
        <p:txBody>
          <a:bodyPr/>
          <a:lstStyle/>
          <a:p>
            <a:pPr algn="ctr">
              <a:buNone/>
            </a:pPr>
            <a:endParaRPr lang="uk-UA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 № 5</a:t>
            </a:r>
          </a:p>
          <a:p>
            <a:pPr algn="ctr">
              <a:buNone/>
            </a:pPr>
            <a:r>
              <a:rPr lang="uk-UA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8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Правила визначення вартості (таксування) екстемпоральних лікарських препаратів</a:t>
            </a:r>
            <a:r>
              <a:rPr lang="uk-UA" altLang="ru-RU" sz="28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»</a:t>
            </a:r>
          </a:p>
          <a:p>
            <a:pPr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</a:t>
            </a:r>
          </a:p>
          <a:p>
            <a:pPr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к.фарм.н. Бєляєва Оксана Іванівна </a:t>
            </a:r>
            <a:endParaRPr lang="ru-RU" dirty="0">
              <a:solidFill>
                <a:srgbClr val="002060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65944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8072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Характеристика основних термінів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8517632" cy="2088232"/>
          </a:xfr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800" dirty="0" err="1">
                <a:latin typeface="Book Antiqua" pitchFamily="18" charset="0"/>
              </a:rPr>
              <a:t>Екстемпоральні</a:t>
            </a:r>
            <a:r>
              <a:rPr lang="uk-UA" sz="1800" dirty="0">
                <a:latin typeface="Book Antiqua" pitchFamily="18" charset="0"/>
              </a:rPr>
              <a:t> лікарські засоби (далі - </a:t>
            </a:r>
            <a:r>
              <a:rPr lang="uk-UA" sz="1800" dirty="0" err="1">
                <a:latin typeface="Book Antiqua" pitchFamily="18" charset="0"/>
              </a:rPr>
              <a:t>ЕЛЗ</a:t>
            </a:r>
            <a:r>
              <a:rPr lang="uk-UA" sz="1800" dirty="0">
                <a:latin typeface="Book Antiqua" pitchFamily="18" charset="0"/>
              </a:rPr>
              <a:t>) - лікарські засоби, вироблені (виготовлені) в аптечних умовах за рецептом лікаря для конкретного пацієнта або за замовленням (вимогою) лікувально-профілактичного закладу, та </a:t>
            </a:r>
            <a:r>
              <a:rPr lang="uk-UA" sz="1800" dirty="0" err="1">
                <a:latin typeface="Book Antiqua" pitchFamily="18" charset="0"/>
              </a:rPr>
              <a:t>внутрішньоаптечні</a:t>
            </a:r>
            <a:r>
              <a:rPr lang="uk-UA" sz="1800" dirty="0">
                <a:latin typeface="Book Antiqua" pitchFamily="18" charset="0"/>
              </a:rPr>
              <a:t> заготовки. До екстемпоральних лікарських засобів відносяться також лікарські засоби, вироблені (виготовлені) про запас за часто повторюваними прописами; за </a:t>
            </a:r>
            <a:r>
              <a:rPr lang="uk-UA" sz="1800" dirty="0" err="1">
                <a:latin typeface="Book Antiqua" pitchFamily="18" charset="0"/>
              </a:rPr>
              <a:t>офіцинальними</a:t>
            </a:r>
            <a:r>
              <a:rPr lang="uk-UA" sz="1800" dirty="0">
                <a:latin typeface="Book Antiqua" pitchFamily="18" charset="0"/>
              </a:rPr>
              <a:t>, авторськими прописами* та патентованими лікарськими засобами**.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356992"/>
            <a:ext cx="8496944" cy="20313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dirty="0"/>
              <a:t>*Офіцинальний пропис — це пропис лікарського засобу, який включено до фармакопеї або на який є нормативна документація, затверджена в установленому порядку. У даному випадку аптека приймає на себе всю відповідальність за побічні реакції, що викликані підбором рецептури та дозуванням. </a:t>
            </a:r>
          </a:p>
          <a:p>
            <a:pPr algn="just"/>
            <a:endParaRPr lang="uk-UA" dirty="0"/>
          </a:p>
          <a:p>
            <a:pPr algn="just"/>
            <a:r>
              <a:rPr lang="uk-UA" dirty="0"/>
              <a:t>**Патентований лікарський засіб — лікарський засіб, на який є (одержано) охоронний документ — патент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5661248"/>
            <a:ext cx="8424936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rgbClr val="C00000"/>
                </a:solidFill>
                <a:latin typeface="Book Antiqua" pitchFamily="18" charset="0"/>
              </a:rPr>
              <a:t>! </a:t>
            </a:r>
            <a:r>
              <a:rPr lang="uk-UA" sz="1600" b="1" dirty="0">
                <a:solidFill>
                  <a:srgbClr val="C00000"/>
                </a:solidFill>
                <a:latin typeface="Book Antiqua" pitchFamily="18" charset="0"/>
              </a:rPr>
              <a:t>Виготовлені в аптеках лікарські засоби не підлягають державній реєстрації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6093296"/>
            <a:ext cx="8496944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Book Antiqua" pitchFamily="18" charset="0"/>
              </a:rPr>
              <a:t>! </a:t>
            </a:r>
            <a:r>
              <a:rPr lang="uk-UA" sz="1600" b="1" dirty="0">
                <a:solidFill>
                  <a:srgbClr val="C00000"/>
                </a:solidFill>
                <a:latin typeface="Book Antiqua" pitchFamily="18" charset="0"/>
              </a:rPr>
              <a:t>Виготовлення лікарських засобів в аптеках здійснюється за наявності ліцензії, виданої згідно з чинним законодавством.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marL="0" indent="0"/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Нормативно-правове регулювання  </a:t>
            </a:r>
            <a:br>
              <a:rPr lang="ru-RU" sz="31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</a:b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діяльності з виготовлення екстемпоральних ЛЗ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 fontScale="70000" lnSpcReduction="20000"/>
          </a:bodyPr>
          <a:lstStyle/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endParaRPr lang="ru-RU" sz="1800" b="1" dirty="0"/>
          </a:p>
          <a:p>
            <a:pPr marL="0" indent="0" algn="just">
              <a:buNone/>
            </a:pPr>
            <a:endParaRPr lang="ru-RU" sz="1800" b="1" dirty="0"/>
          </a:p>
          <a:p>
            <a:pPr marL="0" indent="0" algn="just">
              <a:buNone/>
            </a:pPr>
            <a:r>
              <a:rPr lang="ru-RU" sz="2800" b="1" dirty="0">
                <a:latin typeface="Book Antiqua" pitchFamily="18" charset="0"/>
              </a:rPr>
              <a:t>1. Державна Фармакопея України 2.0 </a:t>
            </a:r>
          </a:p>
          <a:p>
            <a:pPr marL="0" indent="0" algn="just">
              <a:buNone/>
            </a:pPr>
            <a:r>
              <a:rPr lang="uk-UA" sz="2400" dirty="0">
                <a:latin typeface="Book Antiqua" pitchFamily="18" charset="0"/>
              </a:rPr>
              <a:t>Загальні фармакопейні статті на екстемпоральні ліки: «Нестерильні лікарські засоби, виготовлені в аптеках», «М’які лікарські засоби, виготовлені в аптеках», «Порошки, виготовлені в аптеках», «Супозиторії та песарії, виготовлені в аптеках»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itchFamily="18" charset="0"/>
                <a:hlinkClick r:id="rId2"/>
              </a:rPr>
              <a:t>https://moz.gov.ua/uploads/0/4029-dn_20180314_476_dod.pdf</a:t>
            </a:r>
            <a:endParaRPr lang="ru-RU" sz="24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ru-RU" sz="2800" b="1" dirty="0">
                <a:latin typeface="Book Antiqua" pitchFamily="18" charset="0"/>
              </a:rPr>
              <a:t>2. Стандарт Настанова МОЗУ 42-4.5:2015 </a:t>
            </a:r>
          </a:p>
          <a:p>
            <a:pPr marL="0" indent="0" algn="just">
              <a:buNone/>
            </a:pPr>
            <a:r>
              <a:rPr lang="ru-RU" sz="2400" dirty="0">
                <a:latin typeface="Book Antiqua" pitchFamily="18" charset="0"/>
              </a:rPr>
              <a:t>Вимоги до виготовлення нестерильных Лікарських засобів в умовах аптек</a:t>
            </a:r>
            <a:r>
              <a:rPr lang="uk-UA" sz="2400" dirty="0">
                <a:latin typeface="Book Antiqua" pitchFamily="18" charset="0"/>
              </a:rPr>
              <a:t> (загальні положення та вимоги щодо управління якістю,  персоналу, приміщень, обладнання, документації, лікарських та допоміжних матеріалів, упаковки, технології та контролю якості екстемпоральних лікарських засобів (за всіма видами лікарських форм).   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itchFamily="18" charset="0"/>
                <a:hlinkClick r:id="rId3"/>
              </a:rPr>
              <a:t>https://tl.nuph.edu.ua/wp-content/uploads/2020/06/</a:t>
            </a:r>
            <a:r>
              <a:rPr lang="uk-UA" sz="2400" dirty="0">
                <a:latin typeface="Book Antiqua" pitchFamily="18" charset="0"/>
                <a:hlinkClick r:id="rId3"/>
              </a:rPr>
              <a:t>Вимоги-до-виготовлення-нестерильних-лікарських-засобів-умовах-аптек.</a:t>
            </a:r>
            <a:r>
              <a:rPr lang="en-US" sz="2400" dirty="0" err="1">
                <a:latin typeface="Book Antiqua" pitchFamily="18" charset="0"/>
                <a:hlinkClick r:id="rId3"/>
              </a:rPr>
              <a:t>pdf</a:t>
            </a:r>
            <a:endParaRPr lang="ru-RU" sz="24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uk-UA" sz="2800" b="1" dirty="0">
                <a:latin typeface="Book Antiqua" pitchFamily="18" charset="0"/>
              </a:rPr>
              <a:t>3. Наказ МОЗ України № 812 від 17 жовтня 2012 року</a:t>
            </a:r>
          </a:p>
          <a:p>
            <a:pPr marL="0" indent="0" algn="just">
              <a:buNone/>
            </a:pPr>
            <a:r>
              <a:rPr lang="uk-UA" sz="2400" b="1" dirty="0">
                <a:latin typeface="Book Antiqua" pitchFamily="18" charset="0"/>
              </a:rPr>
              <a:t> </a:t>
            </a:r>
            <a:r>
              <a:rPr lang="uk-UA" sz="2400" dirty="0">
                <a:latin typeface="Book Antiqua" pitchFamily="18" charset="0"/>
              </a:rPr>
              <a:t>«Правила виробництва (виготовлення) та контролю якості лікарських засобів в аптеках»</a:t>
            </a:r>
            <a:r>
              <a:rPr lang="ru-RU" sz="2400" b="1" dirty="0">
                <a:latin typeface="Book Antiqu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itchFamily="18" charset="0"/>
                <a:hlinkClick r:id="rId4"/>
              </a:rPr>
              <a:t>https://zakon.rada.gov.ua/laws/show/z1846-12#Text</a:t>
            </a:r>
            <a:endParaRPr lang="uk-UA" sz="24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uk-UA" sz="2900" b="1" dirty="0">
                <a:latin typeface="Book Antiqua" pitchFamily="18" charset="0"/>
              </a:rPr>
              <a:t>4. Наказ МОЗ України від 15.05.2006 № 275 </a:t>
            </a:r>
          </a:p>
          <a:p>
            <a:pPr marL="0" indent="0" algn="just">
              <a:buNone/>
            </a:pPr>
            <a:r>
              <a:rPr lang="uk-UA" sz="2400" dirty="0">
                <a:latin typeface="Book Antiqua" pitchFamily="18" charset="0"/>
              </a:rPr>
              <a:t>«Про затвердження Інструкції із санітарно-протиепідемічного режиму аптечних закладів»</a:t>
            </a:r>
            <a:endParaRPr lang="uk-UA" sz="2400" dirty="0">
              <a:latin typeface="Book Antiqua" pitchFamily="18" charset="0"/>
              <a:hlinkClick r:id="rId3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9279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Класифікація екстемпоральних лікарських засобів</a:t>
            </a:r>
            <a:endParaRPr lang="uk-UA" sz="2800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1196752"/>
          <a:ext cx="9144000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авая фигурная скобка 7"/>
          <p:cNvSpPr/>
          <p:nvPr/>
        </p:nvSpPr>
        <p:spPr>
          <a:xfrm>
            <a:off x="1835696" y="1844824"/>
            <a:ext cx="432048" cy="4104456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Переваги екстемпоральних ліків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124744"/>
          <a:ext cx="9144000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000" b="1" dirty="0">
                <a:latin typeface="Book Antiqua" pitchFamily="18" charset="0"/>
              </a:rPr>
              <a:t>Структура Наказу МОЗ України № 812 від 17 жовтня 2012 року</a:t>
            </a:r>
            <a:br>
              <a:rPr lang="uk-UA" sz="2000" b="1" dirty="0">
                <a:latin typeface="Book Antiqua" pitchFamily="18" charset="0"/>
              </a:rPr>
            </a:br>
            <a:r>
              <a:rPr lang="uk-UA" sz="2000" b="1" dirty="0">
                <a:latin typeface="Book Antiqua" pitchFamily="18" charset="0"/>
              </a:rPr>
              <a:t> «Правила виробництва (виготовлення) та контролю якості лікарських засобів в аптеках»</a:t>
            </a:r>
            <a:r>
              <a:rPr lang="ru-RU" sz="2000" b="1" dirty="0">
                <a:latin typeface="Book Antiqua" pitchFamily="18" charset="0"/>
              </a:rPr>
              <a:t> </a:t>
            </a:r>
            <a:endParaRPr lang="uk-UA" sz="2000" b="1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1. Загальні вимоги до виробництва (виготовлення) лікарських засобів в аптеках 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2. Підготовка і контроль якості води очищеної та води для ін’єкцій 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3. Вимоги до приміщень та обладнання</a:t>
            </a:r>
            <a:r>
              <a:rPr lang="uk-UA" dirty="0">
                <a:latin typeface="Book Antiqu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uk-UA" dirty="0">
                <a:latin typeface="Book Antiqua" pitchFamily="18" charset="0"/>
              </a:rPr>
              <a:t>4. Вимоги до працівників</a:t>
            </a:r>
            <a:r>
              <a:rPr lang="ru-RU" dirty="0">
                <a:latin typeface="Book Antiqu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5. Внутрішньоаптечний контроль якості лікарських засобів, вироблених (виготовлених) в умовах аптеки 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6. Вимоги до контролю якості парентеральних, офтальмологічних та інших лікарських засобів, що виробляються (виготовляються) про запас (серіями) та до яких ставляться вимоги щодо їх стерилізації 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7. Вимоги до виробництва (виготовлення) та забезпечення якості радіофармацевтичних лікарських засобів, що виробляються (виготовляються) в аптеках 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8. Маркування лікарських засобів, вироблених (виготовлених) в аптеках</a:t>
            </a:r>
            <a:r>
              <a:rPr lang="uk-UA" dirty="0">
                <a:latin typeface="Book Antiqu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uk-UA" dirty="0">
                <a:latin typeface="Book Antiqua" pitchFamily="18" charset="0"/>
              </a:rPr>
              <a:t>9. Упаковка</a:t>
            </a:r>
            <a:r>
              <a:rPr lang="ru-RU" dirty="0">
                <a:latin typeface="Book Antiqu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10. Державний контроль якості лікарських засобів, виготовлених в аптеках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11. Додатки</a:t>
            </a:r>
            <a:endParaRPr lang="uk-UA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000" b="1" dirty="0">
                <a:latin typeface="Book Antiqua" pitchFamily="18" charset="0"/>
              </a:rPr>
              <a:t>Основна необхідна документація </a:t>
            </a:r>
            <a:br>
              <a:rPr lang="uk-UA" sz="2000" b="1" dirty="0">
                <a:latin typeface="Book Antiqua" pitchFamily="18" charset="0"/>
              </a:rPr>
            </a:br>
            <a:r>
              <a:rPr lang="uk-UA" sz="2000" b="1" dirty="0">
                <a:latin typeface="Book Antiqua" pitchFamily="18" charset="0"/>
              </a:rPr>
              <a:t>процесу виготовлення лікарських засобів в умовах аптек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517632" cy="5472608"/>
          </a:xfrm>
          <a:solidFill>
            <a:schemeClr val="bg2"/>
          </a:solidFill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чинні нормативні документи з організації роботи аптек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 чинні нормативні документи, що регламентують вимоги до виготовлення лікарських засобів в умовах аптек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ДФУ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 сертифікат якості, паспорти виробників на сировину і матеріали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рецепти лікарів, замовлення ЛЗ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 довідкова література, методичні рекомендації з питань виготовлення, контролю якості та зберігання екстемпоральних лікарських засобів;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Технологічні інструкції: </a:t>
            </a:r>
          </a:p>
          <a:p>
            <a:pPr>
              <a:buNone/>
            </a:pPr>
            <a:r>
              <a:rPr lang="uk-UA" sz="1600" dirty="0">
                <a:latin typeface="Book Antiqua" pitchFamily="18" charset="0"/>
              </a:rPr>
              <a:t>	- для лікарських засобів, що виготовляються про запас, серійно 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Загальні інструкції щодо виготовлення лікарських засобів в умовах аптек :</a:t>
            </a:r>
          </a:p>
          <a:p>
            <a:pPr>
              <a:buNone/>
            </a:pPr>
            <a:r>
              <a:rPr lang="uk-UA" sz="1600" dirty="0">
                <a:latin typeface="Book Antiqua" pitchFamily="18" charset="0"/>
              </a:rPr>
              <a:t> 	- для лікарських засобів, що виготовляються за рецептом лікаря або на замовлення (вимогу); </a:t>
            </a:r>
          </a:p>
          <a:p>
            <a:pPr>
              <a:buNone/>
            </a:pPr>
            <a:r>
              <a:rPr lang="uk-UA" sz="1600" dirty="0">
                <a:latin typeface="Book Antiqua" pitchFamily="18" charset="0"/>
              </a:rPr>
              <a:t> 	- концентратів і напівфабрикатів. 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Виробничі записи (журнали, паспорти письмового контролю тощо): </a:t>
            </a:r>
          </a:p>
          <a:p>
            <a:pPr>
              <a:buNone/>
            </a:pPr>
            <a:r>
              <a:rPr lang="uk-UA" sz="1600" dirty="0">
                <a:latin typeface="Book Antiqua" pitchFamily="18" charset="0"/>
              </a:rPr>
              <a:t>	- для лікарських засобів, що виготовляються за рецептом лікаря або на замовлення (вимогу); </a:t>
            </a:r>
          </a:p>
          <a:p>
            <a:pPr>
              <a:buNone/>
            </a:pPr>
            <a:r>
              <a:rPr lang="uk-UA" sz="1600" dirty="0">
                <a:latin typeface="Book Antiqua" pitchFamily="18" charset="0"/>
              </a:rPr>
              <a:t>	- для концентратів і напівфабрикатів;</a:t>
            </a:r>
          </a:p>
          <a:p>
            <a:pPr>
              <a:buNone/>
            </a:pPr>
            <a:r>
              <a:rPr lang="uk-UA" sz="1600" dirty="0">
                <a:latin typeface="Book Antiqua" pitchFamily="18" charset="0"/>
              </a:rPr>
              <a:t> 	- для лікарських засобів, що виготовляються про запас, серійно.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400" b="1" dirty="0">
                <a:latin typeface="Book Antiqua" pitchFamily="18" charset="0"/>
              </a:rPr>
              <a:t>Офіцинальні прописи спиртових розчинів (приклади)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268760"/>
            <a:ext cx="655272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2656"/>
            <a:ext cx="7128792" cy="54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Таксування екстемпорального ЛЗ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356992"/>
            <a:ext cx="9144000" cy="350100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k-UA" b="1" dirty="0">
              <a:latin typeface="Book Antiqua" pitchFamily="18" charset="0"/>
              <a:hlinkClick r:id="rId2" tooltip="9.slide9"/>
            </a:endParaRPr>
          </a:p>
          <a:p>
            <a:pPr>
              <a:buNone/>
            </a:pP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700808"/>
            <a:ext cx="9144000" cy="15841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None/>
            </a:pPr>
            <a:r>
              <a:rPr lang="uk-UA" sz="2400" dirty="0">
                <a:solidFill>
                  <a:schemeClr val="tx1"/>
                </a:solidFill>
                <a:latin typeface="Book Antiqua" pitchFamily="18" charset="0"/>
              </a:rPr>
              <a:t>Таксування - це процес визначення вартості екстемпорального лікарського засобу з урахуванням </a:t>
            </a:r>
            <a:r>
              <a:rPr lang="uk-UA" sz="2400" b="1" u="sng" dirty="0">
                <a:solidFill>
                  <a:schemeClr val="tx1"/>
                </a:solidFill>
                <a:latin typeface="Book Antiqua" pitchFamily="18" charset="0"/>
              </a:rPr>
              <a:t>роздрібних цін на лікарські субстанції</a:t>
            </a:r>
            <a:r>
              <a:rPr lang="uk-UA" sz="2400" dirty="0">
                <a:solidFill>
                  <a:schemeClr val="tx1"/>
                </a:solidFill>
                <a:latin typeface="Book Antiqua" pitchFamily="18" charset="0"/>
              </a:rPr>
              <a:t>, які входять до його складу, а також </a:t>
            </a:r>
            <a:r>
              <a:rPr lang="uk-UA" sz="2400" b="1" u="sng" dirty="0">
                <a:solidFill>
                  <a:schemeClr val="tx1"/>
                </a:solidFill>
                <a:latin typeface="Book Antiqua" pitchFamily="18" charset="0"/>
              </a:rPr>
              <a:t>упаковки</a:t>
            </a:r>
            <a:r>
              <a:rPr lang="uk-UA" sz="2400" dirty="0">
                <a:solidFill>
                  <a:schemeClr val="tx1"/>
                </a:solidFill>
                <a:latin typeface="Book Antiqua" pitchFamily="18" charset="0"/>
              </a:rPr>
              <a:t> і </a:t>
            </a:r>
            <a:r>
              <a:rPr lang="uk-UA" sz="2400" b="1" u="sng" dirty="0">
                <a:solidFill>
                  <a:schemeClr val="tx1"/>
                </a:solidFill>
                <a:latin typeface="Book Antiqua" pitchFamily="18" charset="0"/>
              </a:rPr>
              <a:t>тарифу</a:t>
            </a:r>
            <a:r>
              <a:rPr lang="uk-UA" sz="2400" dirty="0">
                <a:solidFill>
                  <a:schemeClr val="tx1"/>
                </a:solidFill>
                <a:latin typeface="Book Antiqua" pitchFamily="18" charset="0"/>
              </a:rPr>
              <a:t> за виготовлення</a:t>
            </a:r>
          </a:p>
        </p:txBody>
      </p:sp>
      <p:graphicFrame>
        <p:nvGraphicFramePr>
          <p:cNvPr id="9" name="Схема 8"/>
          <p:cNvGraphicFramePr/>
          <p:nvPr/>
        </p:nvGraphicFramePr>
        <p:xfrm>
          <a:off x="251520" y="4149080"/>
          <a:ext cx="4320480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Скругленный прямоугольник 4"/>
          <p:cNvSpPr/>
          <p:nvPr/>
        </p:nvSpPr>
        <p:spPr>
          <a:xfrm>
            <a:off x="4669106" y="3670122"/>
            <a:ext cx="4270284" cy="95791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22369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1800" kern="1200" dirty="0">
                <a:solidFill>
                  <a:schemeClr val="tx1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508104" y="5445224"/>
            <a:ext cx="363589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Book Antiqua" pitchFamily="18" charset="0"/>
              </a:rPr>
              <a:t>Тариф за виготовлення</a:t>
            </a:r>
          </a:p>
          <a:p>
            <a:pPr algn="ctr"/>
            <a:r>
              <a:rPr lang="uk-UA" sz="2000" b="1" dirty="0">
                <a:latin typeface="Book Antiqua" pitchFamily="18" charset="0"/>
              </a:rPr>
              <a:t>(</a:t>
            </a:r>
            <a:r>
              <a:rPr lang="en-US" sz="2000" b="1" dirty="0">
                <a:latin typeface="Book Antiqua" pitchFamily="18" charset="0"/>
              </a:rPr>
              <a:t>Taxa laborum)</a:t>
            </a:r>
            <a:endParaRPr lang="uk-UA" sz="2000" b="1" dirty="0">
              <a:latin typeface="Book Antiqu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80112" y="4581128"/>
            <a:ext cx="356388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Book Antiqua" pitchFamily="18" charset="0"/>
              </a:rPr>
              <a:t>Вартість упаковки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580112" y="3573016"/>
            <a:ext cx="356388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Book Antiqua" pitchFamily="18" charset="0"/>
              </a:rPr>
              <a:t>Вартість інгредієнтів</a:t>
            </a:r>
          </a:p>
        </p:txBody>
      </p:sp>
      <p:sp>
        <p:nvSpPr>
          <p:cNvPr id="17" name="Плюс 16"/>
          <p:cNvSpPr/>
          <p:nvPr/>
        </p:nvSpPr>
        <p:spPr>
          <a:xfrm>
            <a:off x="6876256" y="4005064"/>
            <a:ext cx="504056" cy="504056"/>
          </a:xfrm>
          <a:prstGeom prst="mathPlus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800" dirty="0"/>
          </a:p>
        </p:txBody>
      </p:sp>
      <p:sp>
        <p:nvSpPr>
          <p:cNvPr id="18" name="Плюс 17"/>
          <p:cNvSpPr/>
          <p:nvPr/>
        </p:nvSpPr>
        <p:spPr>
          <a:xfrm>
            <a:off x="6948264" y="5013176"/>
            <a:ext cx="432048" cy="504056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400" dirty="0"/>
          </a:p>
        </p:txBody>
      </p:sp>
      <p:sp>
        <p:nvSpPr>
          <p:cNvPr id="19" name="Правая фигурная скобка 18"/>
          <p:cNvSpPr/>
          <p:nvPr/>
        </p:nvSpPr>
        <p:spPr>
          <a:xfrm flipH="1">
            <a:off x="4716016" y="3789040"/>
            <a:ext cx="216024" cy="216024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Загальні правила таксування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1. Таксування записується з лівого боку відповідного рецептурного бланку</a:t>
            </a:r>
          </a:p>
          <a:p>
            <a:pPr marL="0" indent="-51435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2. Перед визначенням вартості кожного прописаного в рецепті інгредієнта розраховують його кількість</a:t>
            </a:r>
          </a:p>
          <a:p>
            <a:pPr marL="0" indent="-51435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3. Вартість кожного інгредієнта проставляють зліва навпроти його найменування</a:t>
            </a:r>
          </a:p>
          <a:p>
            <a:pPr marL="0" lvl="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2. Вартість кожного інгредієнта визначається згідно з прописаною кількістю без округлення частки копійок</a:t>
            </a:r>
          </a:p>
          <a:p>
            <a:pPr marL="0" lvl="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3. Окремим рядком записується: розрахована ціна всіх взятих інгредієнтів, ціна упаковки , тариф за виготовлення лікарської форми </a:t>
            </a:r>
          </a:p>
          <a:p>
            <a:pPr marL="0" lvl="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6. Розраховується загальна вартість інгредієнтів, упаковки і тарифу</a:t>
            </a:r>
          </a:p>
          <a:p>
            <a:pPr marL="0" lvl="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7. Округлення частки копійок допускається тільки в підсумковій ціні</a:t>
            </a:r>
          </a:p>
          <a:p>
            <a:pPr marL="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8. На рецепті для пільгового відпуску, крім загальної вартості лікарської форми, вказують суму, яку має оплатити хворий</a:t>
            </a:r>
          </a:p>
          <a:p>
            <a:pPr marL="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9. Вода очищена чи для ін’єкцій вважається окремим компонентом</a:t>
            </a:r>
          </a:p>
          <a:p>
            <a:pPr marL="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10.  Допоміжні матеріали (етикетки, сигнатури тощо) не оцінюються, їх вартість включена в тарифи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88640"/>
            <a:ext cx="6491064" cy="6480720"/>
          </a:xfrm>
          <a:ln w="12700"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Медична документація ф-1</a:t>
            </a:r>
          </a:p>
          <a:p>
            <a:pPr>
              <a:buNone/>
            </a:pPr>
            <a:r>
              <a:rPr lang="uk-UA" sz="5600" b="1" dirty="0">
                <a:latin typeface="Times New Roman" pitchFamily="18" charset="0"/>
                <a:cs typeface="Times New Roman" pitchFamily="18" charset="0"/>
              </a:rPr>
              <a:t>РЕЦЕПТ № _____</a:t>
            </a:r>
          </a:p>
          <a:p>
            <a:pPr>
              <a:buNone/>
            </a:pPr>
            <a:endParaRPr lang="uk-UA" sz="5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дорослий, дитячий</a:t>
            </a:r>
          </a:p>
          <a:p>
            <a:pPr algn="r"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(потрібне підкреслити)                                                              "___" ____________ 20__ р.</a:t>
            </a:r>
          </a:p>
          <a:p>
            <a:pPr algn="r"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(дата виписування рецепта)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За повну вартість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Безоплатно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джерело фінансування __________________________________________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З доплатою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джерело фінансування __________________________________________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Прізвище, ініціали та вік хворого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Номер карти амбулаторного чи стаціонарного хворого ___________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Прізвище та ініціали лікаря ______________________________</a:t>
            </a:r>
            <a:br>
              <a:rPr lang="uk-UA" sz="5600" dirty="0">
                <a:latin typeface="Times New Roman" pitchFamily="18" charset="0"/>
                <a:cs typeface="Times New Roman" pitchFamily="18" charset="0"/>
              </a:rPr>
            </a:b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                                              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sz="5600" dirty="0" err="1"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endParaRPr lang="uk-UA" sz="5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sz="5600" dirty="0" err="1"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endParaRPr lang="uk-UA" sz="5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		 </a:t>
            </a:r>
            <a:r>
              <a:rPr lang="uk-UA" sz="5600" dirty="0" err="1"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Додаткова інформація </a:t>
            </a:r>
            <a:br>
              <a:rPr lang="uk-UA" sz="5600" dirty="0">
                <a:latin typeface="Times New Roman" pitchFamily="18" charset="0"/>
                <a:cs typeface="Times New Roman" pitchFamily="18" charset="0"/>
              </a:rPr>
            </a:b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Підпис та особиста печатка лікаря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Рецепт дійсний протягом 1 місяця</a:t>
            </a:r>
          </a:p>
          <a:p>
            <a:pPr algn="ctr"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(друкується на зворотному боці рецептурного бланка)</a:t>
            </a:r>
          </a:p>
          <a:p>
            <a:pPr>
              <a:buNone/>
            </a:pPr>
            <a:r>
              <a:rPr lang="uk-UA" sz="4800" dirty="0">
                <a:latin typeface="Times New Roman" pitchFamily="18" charset="0"/>
                <a:cs typeface="Times New Roman" pitchFamily="18" charset="0"/>
              </a:rPr>
              <a:t>Штамп аптеки</a:t>
            </a:r>
          </a:p>
          <a:p>
            <a:pPr>
              <a:buNone/>
            </a:pPr>
            <a:r>
              <a:rPr lang="uk-UA" sz="4800" dirty="0">
                <a:latin typeface="Times New Roman" pitchFamily="18" charset="0"/>
                <a:cs typeface="Times New Roman" pitchFamily="18" charset="0"/>
              </a:rPr>
              <a:t>№ лікарської форми індивідуального виготовлення _____________</a:t>
            </a:r>
          </a:p>
          <a:p>
            <a:pPr>
              <a:buNone/>
            </a:pPr>
            <a:r>
              <a:rPr lang="uk-UA" sz="4800" dirty="0">
                <a:latin typeface="Times New Roman" pitchFamily="18" charset="0"/>
                <a:cs typeface="Times New Roman" pitchFamily="18" charset="0"/>
              </a:rPr>
              <a:t>Перевірив ___________</a:t>
            </a:r>
          </a:p>
          <a:p>
            <a:pPr>
              <a:buNone/>
            </a:pPr>
            <a:r>
              <a:rPr lang="uk-UA" sz="4800" dirty="0">
                <a:latin typeface="Times New Roman" pitchFamily="18" charset="0"/>
                <a:cs typeface="Times New Roman" pitchFamily="18" charset="0"/>
              </a:rPr>
              <a:t>Відпустив _________</a:t>
            </a:r>
          </a:p>
          <a:p>
            <a:pPr>
              <a:buNone/>
            </a:pPr>
            <a:r>
              <a:rPr lang="uk-UA" sz="4800" dirty="0">
                <a:latin typeface="Times New Roman" pitchFamily="18" charset="0"/>
                <a:cs typeface="Times New Roman" pitchFamily="18" charset="0"/>
              </a:rPr>
              <a:t>Прийняв ____________ Виготовив _____________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2924944"/>
            <a:ext cx="1224136" cy="2304256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МІСЦЕ ТАКСУВАННЯ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187624" y="4149080"/>
            <a:ext cx="79208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Етапи таксування  </a:t>
            </a:r>
            <a:r>
              <a:rPr lang="uk-UA" sz="3200" b="1" i="1" dirty="0" err="1">
                <a:solidFill>
                  <a:srgbClr val="002060"/>
                </a:solidFill>
                <a:latin typeface="Book Antiqua" pitchFamily="18" charset="0"/>
              </a:rPr>
              <a:t>ЕЛЗ</a:t>
            </a:r>
            <a:endParaRPr lang="uk-UA" sz="3200" b="1" i="1" dirty="0">
              <a:solidFill>
                <a:srgbClr val="002060"/>
              </a:solidFill>
              <a:latin typeface="Book Antiqua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51520" y="1412776"/>
            <a:ext cx="8741145" cy="5270050"/>
            <a:chOff x="1358187" y="1412776"/>
            <a:chExt cx="6448413" cy="5270050"/>
          </a:xfrm>
        </p:grpSpPr>
        <p:sp>
          <p:nvSpPr>
            <p:cNvPr id="8" name="Равнобедренный треугольник 7"/>
            <p:cNvSpPr/>
            <p:nvPr/>
          </p:nvSpPr>
          <p:spPr>
            <a:xfrm>
              <a:off x="1358187" y="1412776"/>
              <a:ext cx="2762286" cy="5256584"/>
            </a:xfrm>
            <a:prstGeom prst="triangl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Полилиния 8"/>
            <p:cNvSpPr/>
            <p:nvPr/>
          </p:nvSpPr>
          <p:spPr>
            <a:xfrm>
              <a:off x="2951813" y="1484784"/>
              <a:ext cx="4801666" cy="661538"/>
            </a:xfrm>
            <a:custGeom>
              <a:avLst/>
              <a:gdLst>
                <a:gd name="connsiteX0" fmla="*/ 0 w 3633006"/>
                <a:gd name="connsiteY0" fmla="*/ 110259 h 661538"/>
                <a:gd name="connsiteX1" fmla="*/ 32294 w 3633006"/>
                <a:gd name="connsiteY1" fmla="*/ 32294 h 661538"/>
                <a:gd name="connsiteX2" fmla="*/ 110259 w 3633006"/>
                <a:gd name="connsiteY2" fmla="*/ 0 h 661538"/>
                <a:gd name="connsiteX3" fmla="*/ 3522747 w 3633006"/>
                <a:gd name="connsiteY3" fmla="*/ 0 h 661538"/>
                <a:gd name="connsiteX4" fmla="*/ 3600712 w 3633006"/>
                <a:gd name="connsiteY4" fmla="*/ 32294 h 661538"/>
                <a:gd name="connsiteX5" fmla="*/ 3633006 w 3633006"/>
                <a:gd name="connsiteY5" fmla="*/ 110259 h 661538"/>
                <a:gd name="connsiteX6" fmla="*/ 3633006 w 3633006"/>
                <a:gd name="connsiteY6" fmla="*/ 551279 h 661538"/>
                <a:gd name="connsiteX7" fmla="*/ 3600712 w 3633006"/>
                <a:gd name="connsiteY7" fmla="*/ 629244 h 661538"/>
                <a:gd name="connsiteX8" fmla="*/ 3522747 w 3633006"/>
                <a:gd name="connsiteY8" fmla="*/ 661538 h 661538"/>
                <a:gd name="connsiteX9" fmla="*/ 110259 w 3633006"/>
                <a:gd name="connsiteY9" fmla="*/ 661538 h 661538"/>
                <a:gd name="connsiteX10" fmla="*/ 32294 w 3633006"/>
                <a:gd name="connsiteY10" fmla="*/ 629244 h 661538"/>
                <a:gd name="connsiteX11" fmla="*/ 0 w 3633006"/>
                <a:gd name="connsiteY11" fmla="*/ 551279 h 661538"/>
                <a:gd name="connsiteX12" fmla="*/ 0 w 3633006"/>
                <a:gd name="connsiteY12" fmla="*/ 110259 h 66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3006" h="661538">
                  <a:moveTo>
                    <a:pt x="0" y="110259"/>
                  </a:moveTo>
                  <a:cubicBezTo>
                    <a:pt x="0" y="81016"/>
                    <a:pt x="11617" y="52972"/>
                    <a:pt x="32294" y="32294"/>
                  </a:cubicBezTo>
                  <a:cubicBezTo>
                    <a:pt x="52972" y="11616"/>
                    <a:pt x="81016" y="0"/>
                    <a:pt x="110259" y="0"/>
                  </a:cubicBezTo>
                  <a:lnTo>
                    <a:pt x="3522747" y="0"/>
                  </a:lnTo>
                  <a:cubicBezTo>
                    <a:pt x="3551990" y="0"/>
                    <a:pt x="3580034" y="11617"/>
                    <a:pt x="3600712" y="32294"/>
                  </a:cubicBezTo>
                  <a:cubicBezTo>
                    <a:pt x="3621390" y="52972"/>
                    <a:pt x="3633006" y="81016"/>
                    <a:pt x="3633006" y="110259"/>
                  </a:cubicBezTo>
                  <a:lnTo>
                    <a:pt x="3633006" y="551279"/>
                  </a:lnTo>
                  <a:cubicBezTo>
                    <a:pt x="3633006" y="580522"/>
                    <a:pt x="3621389" y="608566"/>
                    <a:pt x="3600712" y="629244"/>
                  </a:cubicBezTo>
                  <a:cubicBezTo>
                    <a:pt x="3580034" y="649922"/>
                    <a:pt x="3551990" y="661538"/>
                    <a:pt x="3522747" y="661538"/>
                  </a:cubicBezTo>
                  <a:lnTo>
                    <a:pt x="110259" y="661538"/>
                  </a:lnTo>
                  <a:cubicBezTo>
                    <a:pt x="81016" y="661538"/>
                    <a:pt x="52972" y="649921"/>
                    <a:pt x="32294" y="629244"/>
                  </a:cubicBezTo>
                  <a:cubicBezTo>
                    <a:pt x="11616" y="608566"/>
                    <a:pt x="0" y="580522"/>
                    <a:pt x="0" y="551279"/>
                  </a:cubicBezTo>
                  <a:lnTo>
                    <a:pt x="0" y="11025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444" tIns="89444" rIns="89444" bIns="89444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kern="1200" dirty="0">
                  <a:solidFill>
                    <a:schemeClr val="tx1"/>
                  </a:solidFill>
                  <a:latin typeface="Book Antiqua" pitchFamily="18" charset="0"/>
                </a:rPr>
                <a:t>Встановлення кількості кожного з інгредієнтів пропису</a:t>
              </a: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2845572" y="2276872"/>
              <a:ext cx="4961028" cy="815567"/>
            </a:xfrm>
            <a:custGeom>
              <a:avLst/>
              <a:gdLst>
                <a:gd name="connsiteX0" fmla="*/ 0 w 3633006"/>
                <a:gd name="connsiteY0" fmla="*/ 110259 h 661538"/>
                <a:gd name="connsiteX1" fmla="*/ 32294 w 3633006"/>
                <a:gd name="connsiteY1" fmla="*/ 32294 h 661538"/>
                <a:gd name="connsiteX2" fmla="*/ 110259 w 3633006"/>
                <a:gd name="connsiteY2" fmla="*/ 0 h 661538"/>
                <a:gd name="connsiteX3" fmla="*/ 3522747 w 3633006"/>
                <a:gd name="connsiteY3" fmla="*/ 0 h 661538"/>
                <a:gd name="connsiteX4" fmla="*/ 3600712 w 3633006"/>
                <a:gd name="connsiteY4" fmla="*/ 32294 h 661538"/>
                <a:gd name="connsiteX5" fmla="*/ 3633006 w 3633006"/>
                <a:gd name="connsiteY5" fmla="*/ 110259 h 661538"/>
                <a:gd name="connsiteX6" fmla="*/ 3633006 w 3633006"/>
                <a:gd name="connsiteY6" fmla="*/ 551279 h 661538"/>
                <a:gd name="connsiteX7" fmla="*/ 3600712 w 3633006"/>
                <a:gd name="connsiteY7" fmla="*/ 629244 h 661538"/>
                <a:gd name="connsiteX8" fmla="*/ 3522747 w 3633006"/>
                <a:gd name="connsiteY8" fmla="*/ 661538 h 661538"/>
                <a:gd name="connsiteX9" fmla="*/ 110259 w 3633006"/>
                <a:gd name="connsiteY9" fmla="*/ 661538 h 661538"/>
                <a:gd name="connsiteX10" fmla="*/ 32294 w 3633006"/>
                <a:gd name="connsiteY10" fmla="*/ 629244 h 661538"/>
                <a:gd name="connsiteX11" fmla="*/ 0 w 3633006"/>
                <a:gd name="connsiteY11" fmla="*/ 551279 h 661538"/>
                <a:gd name="connsiteX12" fmla="*/ 0 w 3633006"/>
                <a:gd name="connsiteY12" fmla="*/ 110259 h 66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3006" h="661538">
                  <a:moveTo>
                    <a:pt x="0" y="110259"/>
                  </a:moveTo>
                  <a:cubicBezTo>
                    <a:pt x="0" y="81016"/>
                    <a:pt x="11617" y="52972"/>
                    <a:pt x="32294" y="32294"/>
                  </a:cubicBezTo>
                  <a:cubicBezTo>
                    <a:pt x="52972" y="11616"/>
                    <a:pt x="81016" y="0"/>
                    <a:pt x="110259" y="0"/>
                  </a:cubicBezTo>
                  <a:lnTo>
                    <a:pt x="3522747" y="0"/>
                  </a:lnTo>
                  <a:cubicBezTo>
                    <a:pt x="3551990" y="0"/>
                    <a:pt x="3580034" y="11617"/>
                    <a:pt x="3600712" y="32294"/>
                  </a:cubicBezTo>
                  <a:cubicBezTo>
                    <a:pt x="3621390" y="52972"/>
                    <a:pt x="3633006" y="81016"/>
                    <a:pt x="3633006" y="110259"/>
                  </a:cubicBezTo>
                  <a:lnTo>
                    <a:pt x="3633006" y="551279"/>
                  </a:lnTo>
                  <a:cubicBezTo>
                    <a:pt x="3633006" y="580522"/>
                    <a:pt x="3621389" y="608566"/>
                    <a:pt x="3600712" y="629244"/>
                  </a:cubicBezTo>
                  <a:cubicBezTo>
                    <a:pt x="3580034" y="649922"/>
                    <a:pt x="3551990" y="661538"/>
                    <a:pt x="3522747" y="661538"/>
                  </a:cubicBezTo>
                  <a:lnTo>
                    <a:pt x="110259" y="661538"/>
                  </a:lnTo>
                  <a:cubicBezTo>
                    <a:pt x="81016" y="661538"/>
                    <a:pt x="52972" y="649921"/>
                    <a:pt x="32294" y="629244"/>
                  </a:cubicBezTo>
                  <a:cubicBezTo>
                    <a:pt x="11616" y="608566"/>
                    <a:pt x="0" y="580522"/>
                    <a:pt x="0" y="551279"/>
                  </a:cubicBezTo>
                  <a:lnTo>
                    <a:pt x="0" y="11025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444" tIns="89444" rIns="89444" bIns="89444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dirty="0">
                  <a:solidFill>
                    <a:schemeClr val="tx1"/>
                  </a:solidFill>
                  <a:latin typeface="Book Antiqua" pitchFamily="18" charset="0"/>
                </a:rPr>
                <a:t>Розрахунок вартості кожного інгредієнту </a:t>
              </a:r>
            </a:p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dirty="0">
                  <a:solidFill>
                    <a:schemeClr val="tx1"/>
                  </a:solidFill>
                  <a:latin typeface="Book Antiqua" pitchFamily="18" charset="0"/>
                </a:rPr>
                <a:t>за прайс- лістом аптеки</a:t>
              </a: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2633088" y="3212976"/>
              <a:ext cx="5173512" cy="661538"/>
            </a:xfrm>
            <a:custGeom>
              <a:avLst/>
              <a:gdLst>
                <a:gd name="connsiteX0" fmla="*/ 0 w 3633006"/>
                <a:gd name="connsiteY0" fmla="*/ 110259 h 661538"/>
                <a:gd name="connsiteX1" fmla="*/ 32294 w 3633006"/>
                <a:gd name="connsiteY1" fmla="*/ 32294 h 661538"/>
                <a:gd name="connsiteX2" fmla="*/ 110259 w 3633006"/>
                <a:gd name="connsiteY2" fmla="*/ 0 h 661538"/>
                <a:gd name="connsiteX3" fmla="*/ 3522747 w 3633006"/>
                <a:gd name="connsiteY3" fmla="*/ 0 h 661538"/>
                <a:gd name="connsiteX4" fmla="*/ 3600712 w 3633006"/>
                <a:gd name="connsiteY4" fmla="*/ 32294 h 661538"/>
                <a:gd name="connsiteX5" fmla="*/ 3633006 w 3633006"/>
                <a:gd name="connsiteY5" fmla="*/ 110259 h 661538"/>
                <a:gd name="connsiteX6" fmla="*/ 3633006 w 3633006"/>
                <a:gd name="connsiteY6" fmla="*/ 551279 h 661538"/>
                <a:gd name="connsiteX7" fmla="*/ 3600712 w 3633006"/>
                <a:gd name="connsiteY7" fmla="*/ 629244 h 661538"/>
                <a:gd name="connsiteX8" fmla="*/ 3522747 w 3633006"/>
                <a:gd name="connsiteY8" fmla="*/ 661538 h 661538"/>
                <a:gd name="connsiteX9" fmla="*/ 110259 w 3633006"/>
                <a:gd name="connsiteY9" fmla="*/ 661538 h 661538"/>
                <a:gd name="connsiteX10" fmla="*/ 32294 w 3633006"/>
                <a:gd name="connsiteY10" fmla="*/ 629244 h 661538"/>
                <a:gd name="connsiteX11" fmla="*/ 0 w 3633006"/>
                <a:gd name="connsiteY11" fmla="*/ 551279 h 661538"/>
                <a:gd name="connsiteX12" fmla="*/ 0 w 3633006"/>
                <a:gd name="connsiteY12" fmla="*/ 110259 h 66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3006" h="661538">
                  <a:moveTo>
                    <a:pt x="0" y="110259"/>
                  </a:moveTo>
                  <a:cubicBezTo>
                    <a:pt x="0" y="81016"/>
                    <a:pt x="11617" y="52972"/>
                    <a:pt x="32294" y="32294"/>
                  </a:cubicBezTo>
                  <a:cubicBezTo>
                    <a:pt x="52972" y="11616"/>
                    <a:pt x="81016" y="0"/>
                    <a:pt x="110259" y="0"/>
                  </a:cubicBezTo>
                  <a:lnTo>
                    <a:pt x="3522747" y="0"/>
                  </a:lnTo>
                  <a:cubicBezTo>
                    <a:pt x="3551990" y="0"/>
                    <a:pt x="3580034" y="11617"/>
                    <a:pt x="3600712" y="32294"/>
                  </a:cubicBezTo>
                  <a:cubicBezTo>
                    <a:pt x="3621390" y="52972"/>
                    <a:pt x="3633006" y="81016"/>
                    <a:pt x="3633006" y="110259"/>
                  </a:cubicBezTo>
                  <a:lnTo>
                    <a:pt x="3633006" y="551279"/>
                  </a:lnTo>
                  <a:cubicBezTo>
                    <a:pt x="3633006" y="580522"/>
                    <a:pt x="3621389" y="608566"/>
                    <a:pt x="3600712" y="629244"/>
                  </a:cubicBezTo>
                  <a:cubicBezTo>
                    <a:pt x="3580034" y="649922"/>
                    <a:pt x="3551990" y="661538"/>
                    <a:pt x="3522747" y="661538"/>
                  </a:cubicBezTo>
                  <a:lnTo>
                    <a:pt x="110259" y="661538"/>
                  </a:lnTo>
                  <a:cubicBezTo>
                    <a:pt x="81016" y="661538"/>
                    <a:pt x="52972" y="649921"/>
                    <a:pt x="32294" y="629244"/>
                  </a:cubicBezTo>
                  <a:cubicBezTo>
                    <a:pt x="11616" y="608566"/>
                    <a:pt x="0" y="580522"/>
                    <a:pt x="0" y="551279"/>
                  </a:cubicBezTo>
                  <a:lnTo>
                    <a:pt x="0" y="11025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444" tIns="89444" rIns="89444" bIns="89444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dirty="0">
                  <a:solidFill>
                    <a:schemeClr val="tx1"/>
                  </a:solidFill>
                  <a:latin typeface="Book Antiqua" pitchFamily="18" charset="0"/>
                </a:rPr>
                <a:t>Визначення загальної вартості інгредієнтів</a:t>
              </a: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2367484" y="4005064"/>
              <a:ext cx="5439116" cy="792088"/>
            </a:xfrm>
            <a:custGeom>
              <a:avLst/>
              <a:gdLst>
                <a:gd name="connsiteX0" fmla="*/ 0 w 3633006"/>
                <a:gd name="connsiteY0" fmla="*/ 110259 h 661538"/>
                <a:gd name="connsiteX1" fmla="*/ 32294 w 3633006"/>
                <a:gd name="connsiteY1" fmla="*/ 32294 h 661538"/>
                <a:gd name="connsiteX2" fmla="*/ 110259 w 3633006"/>
                <a:gd name="connsiteY2" fmla="*/ 0 h 661538"/>
                <a:gd name="connsiteX3" fmla="*/ 3522747 w 3633006"/>
                <a:gd name="connsiteY3" fmla="*/ 0 h 661538"/>
                <a:gd name="connsiteX4" fmla="*/ 3600712 w 3633006"/>
                <a:gd name="connsiteY4" fmla="*/ 32294 h 661538"/>
                <a:gd name="connsiteX5" fmla="*/ 3633006 w 3633006"/>
                <a:gd name="connsiteY5" fmla="*/ 110259 h 661538"/>
                <a:gd name="connsiteX6" fmla="*/ 3633006 w 3633006"/>
                <a:gd name="connsiteY6" fmla="*/ 551279 h 661538"/>
                <a:gd name="connsiteX7" fmla="*/ 3600712 w 3633006"/>
                <a:gd name="connsiteY7" fmla="*/ 629244 h 661538"/>
                <a:gd name="connsiteX8" fmla="*/ 3522747 w 3633006"/>
                <a:gd name="connsiteY8" fmla="*/ 661538 h 661538"/>
                <a:gd name="connsiteX9" fmla="*/ 110259 w 3633006"/>
                <a:gd name="connsiteY9" fmla="*/ 661538 h 661538"/>
                <a:gd name="connsiteX10" fmla="*/ 32294 w 3633006"/>
                <a:gd name="connsiteY10" fmla="*/ 629244 h 661538"/>
                <a:gd name="connsiteX11" fmla="*/ 0 w 3633006"/>
                <a:gd name="connsiteY11" fmla="*/ 551279 h 661538"/>
                <a:gd name="connsiteX12" fmla="*/ 0 w 3633006"/>
                <a:gd name="connsiteY12" fmla="*/ 110259 h 66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3006" h="661538">
                  <a:moveTo>
                    <a:pt x="0" y="110259"/>
                  </a:moveTo>
                  <a:cubicBezTo>
                    <a:pt x="0" y="81016"/>
                    <a:pt x="11617" y="52972"/>
                    <a:pt x="32294" y="32294"/>
                  </a:cubicBezTo>
                  <a:cubicBezTo>
                    <a:pt x="52972" y="11616"/>
                    <a:pt x="81016" y="0"/>
                    <a:pt x="110259" y="0"/>
                  </a:cubicBezTo>
                  <a:lnTo>
                    <a:pt x="3522747" y="0"/>
                  </a:lnTo>
                  <a:cubicBezTo>
                    <a:pt x="3551990" y="0"/>
                    <a:pt x="3580034" y="11617"/>
                    <a:pt x="3600712" y="32294"/>
                  </a:cubicBezTo>
                  <a:cubicBezTo>
                    <a:pt x="3621390" y="52972"/>
                    <a:pt x="3633006" y="81016"/>
                    <a:pt x="3633006" y="110259"/>
                  </a:cubicBezTo>
                  <a:lnTo>
                    <a:pt x="3633006" y="551279"/>
                  </a:lnTo>
                  <a:cubicBezTo>
                    <a:pt x="3633006" y="580522"/>
                    <a:pt x="3621389" y="608566"/>
                    <a:pt x="3600712" y="629244"/>
                  </a:cubicBezTo>
                  <a:cubicBezTo>
                    <a:pt x="3580034" y="649922"/>
                    <a:pt x="3551990" y="661538"/>
                    <a:pt x="3522747" y="661538"/>
                  </a:cubicBezTo>
                  <a:lnTo>
                    <a:pt x="110259" y="661538"/>
                  </a:lnTo>
                  <a:cubicBezTo>
                    <a:pt x="81016" y="661538"/>
                    <a:pt x="52972" y="649921"/>
                    <a:pt x="32294" y="629244"/>
                  </a:cubicBezTo>
                  <a:cubicBezTo>
                    <a:pt x="11616" y="608566"/>
                    <a:pt x="0" y="580522"/>
                    <a:pt x="0" y="551279"/>
                  </a:cubicBezTo>
                  <a:lnTo>
                    <a:pt x="0" y="11025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444" tIns="89444" rIns="89444" bIns="89444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dirty="0">
                  <a:solidFill>
                    <a:schemeClr val="tx1"/>
                  </a:solidFill>
                  <a:latin typeface="Book Antiqua" pitchFamily="18" charset="0"/>
                </a:rPr>
                <a:t>Визначення вартості упаковки за прайс- лістом аптеки</a:t>
              </a: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1942517" y="5013176"/>
              <a:ext cx="5864083" cy="949570"/>
            </a:xfrm>
            <a:custGeom>
              <a:avLst/>
              <a:gdLst>
                <a:gd name="connsiteX0" fmla="*/ 0 w 3633006"/>
                <a:gd name="connsiteY0" fmla="*/ 110259 h 661538"/>
                <a:gd name="connsiteX1" fmla="*/ 32294 w 3633006"/>
                <a:gd name="connsiteY1" fmla="*/ 32294 h 661538"/>
                <a:gd name="connsiteX2" fmla="*/ 110259 w 3633006"/>
                <a:gd name="connsiteY2" fmla="*/ 0 h 661538"/>
                <a:gd name="connsiteX3" fmla="*/ 3522747 w 3633006"/>
                <a:gd name="connsiteY3" fmla="*/ 0 h 661538"/>
                <a:gd name="connsiteX4" fmla="*/ 3600712 w 3633006"/>
                <a:gd name="connsiteY4" fmla="*/ 32294 h 661538"/>
                <a:gd name="connsiteX5" fmla="*/ 3633006 w 3633006"/>
                <a:gd name="connsiteY5" fmla="*/ 110259 h 661538"/>
                <a:gd name="connsiteX6" fmla="*/ 3633006 w 3633006"/>
                <a:gd name="connsiteY6" fmla="*/ 551279 h 661538"/>
                <a:gd name="connsiteX7" fmla="*/ 3600712 w 3633006"/>
                <a:gd name="connsiteY7" fmla="*/ 629244 h 661538"/>
                <a:gd name="connsiteX8" fmla="*/ 3522747 w 3633006"/>
                <a:gd name="connsiteY8" fmla="*/ 661538 h 661538"/>
                <a:gd name="connsiteX9" fmla="*/ 110259 w 3633006"/>
                <a:gd name="connsiteY9" fmla="*/ 661538 h 661538"/>
                <a:gd name="connsiteX10" fmla="*/ 32294 w 3633006"/>
                <a:gd name="connsiteY10" fmla="*/ 629244 h 661538"/>
                <a:gd name="connsiteX11" fmla="*/ 0 w 3633006"/>
                <a:gd name="connsiteY11" fmla="*/ 551279 h 661538"/>
                <a:gd name="connsiteX12" fmla="*/ 0 w 3633006"/>
                <a:gd name="connsiteY12" fmla="*/ 110259 h 66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3006" h="661538">
                  <a:moveTo>
                    <a:pt x="0" y="110259"/>
                  </a:moveTo>
                  <a:cubicBezTo>
                    <a:pt x="0" y="81016"/>
                    <a:pt x="11617" y="52972"/>
                    <a:pt x="32294" y="32294"/>
                  </a:cubicBezTo>
                  <a:cubicBezTo>
                    <a:pt x="52972" y="11616"/>
                    <a:pt x="81016" y="0"/>
                    <a:pt x="110259" y="0"/>
                  </a:cubicBezTo>
                  <a:lnTo>
                    <a:pt x="3522747" y="0"/>
                  </a:lnTo>
                  <a:cubicBezTo>
                    <a:pt x="3551990" y="0"/>
                    <a:pt x="3580034" y="11617"/>
                    <a:pt x="3600712" y="32294"/>
                  </a:cubicBezTo>
                  <a:cubicBezTo>
                    <a:pt x="3621390" y="52972"/>
                    <a:pt x="3633006" y="81016"/>
                    <a:pt x="3633006" y="110259"/>
                  </a:cubicBezTo>
                  <a:lnTo>
                    <a:pt x="3633006" y="551279"/>
                  </a:lnTo>
                  <a:cubicBezTo>
                    <a:pt x="3633006" y="580522"/>
                    <a:pt x="3621389" y="608566"/>
                    <a:pt x="3600712" y="629244"/>
                  </a:cubicBezTo>
                  <a:cubicBezTo>
                    <a:pt x="3580034" y="649922"/>
                    <a:pt x="3551990" y="661538"/>
                    <a:pt x="3522747" y="661538"/>
                  </a:cubicBezTo>
                  <a:lnTo>
                    <a:pt x="110259" y="661538"/>
                  </a:lnTo>
                  <a:cubicBezTo>
                    <a:pt x="81016" y="661538"/>
                    <a:pt x="52972" y="649921"/>
                    <a:pt x="32294" y="629244"/>
                  </a:cubicBezTo>
                  <a:cubicBezTo>
                    <a:pt x="11616" y="608566"/>
                    <a:pt x="0" y="580522"/>
                    <a:pt x="0" y="551279"/>
                  </a:cubicBezTo>
                  <a:lnTo>
                    <a:pt x="0" y="11025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444" tIns="89444" rIns="89444" bIns="89444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dirty="0">
                  <a:solidFill>
                    <a:schemeClr val="tx1"/>
                  </a:solidFill>
                  <a:latin typeface="Book Antiqua" pitchFamily="18" charset="0"/>
                </a:rPr>
                <a:t>Визначення (формування) вартості тарифу за роботу </a:t>
              </a:r>
            </a:p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i="1" dirty="0">
                  <a:solidFill>
                    <a:srgbClr val="C00000"/>
                  </a:solidFill>
                  <a:latin typeface="Book Antiqua" pitchFamily="18" charset="0"/>
                </a:rPr>
                <a:t>(</a:t>
              </a:r>
              <a:r>
                <a:rPr lang="en-US" sz="2000" b="1" i="1" dirty="0">
                  <a:solidFill>
                    <a:srgbClr val="C00000"/>
                  </a:solidFill>
                  <a:latin typeface="Book Antiqua" pitchFamily="18" charset="0"/>
                </a:rPr>
                <a:t>taxa laborum)</a:t>
              </a:r>
              <a:r>
                <a:rPr lang="uk-UA" sz="2000" dirty="0">
                  <a:solidFill>
                    <a:schemeClr val="tx1"/>
                  </a:solidFill>
                  <a:latin typeface="Book Antiqua" pitchFamily="18" charset="0"/>
                </a:rPr>
                <a:t> з урахуванням особливості лікарської форми</a:t>
              </a: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1517550" y="6021288"/>
              <a:ext cx="6289050" cy="661538"/>
            </a:xfrm>
            <a:custGeom>
              <a:avLst/>
              <a:gdLst>
                <a:gd name="connsiteX0" fmla="*/ 0 w 3633006"/>
                <a:gd name="connsiteY0" fmla="*/ 110259 h 661538"/>
                <a:gd name="connsiteX1" fmla="*/ 32294 w 3633006"/>
                <a:gd name="connsiteY1" fmla="*/ 32294 h 661538"/>
                <a:gd name="connsiteX2" fmla="*/ 110259 w 3633006"/>
                <a:gd name="connsiteY2" fmla="*/ 0 h 661538"/>
                <a:gd name="connsiteX3" fmla="*/ 3522747 w 3633006"/>
                <a:gd name="connsiteY3" fmla="*/ 0 h 661538"/>
                <a:gd name="connsiteX4" fmla="*/ 3600712 w 3633006"/>
                <a:gd name="connsiteY4" fmla="*/ 32294 h 661538"/>
                <a:gd name="connsiteX5" fmla="*/ 3633006 w 3633006"/>
                <a:gd name="connsiteY5" fmla="*/ 110259 h 661538"/>
                <a:gd name="connsiteX6" fmla="*/ 3633006 w 3633006"/>
                <a:gd name="connsiteY6" fmla="*/ 551279 h 661538"/>
                <a:gd name="connsiteX7" fmla="*/ 3600712 w 3633006"/>
                <a:gd name="connsiteY7" fmla="*/ 629244 h 661538"/>
                <a:gd name="connsiteX8" fmla="*/ 3522747 w 3633006"/>
                <a:gd name="connsiteY8" fmla="*/ 661538 h 661538"/>
                <a:gd name="connsiteX9" fmla="*/ 110259 w 3633006"/>
                <a:gd name="connsiteY9" fmla="*/ 661538 h 661538"/>
                <a:gd name="connsiteX10" fmla="*/ 32294 w 3633006"/>
                <a:gd name="connsiteY10" fmla="*/ 629244 h 661538"/>
                <a:gd name="connsiteX11" fmla="*/ 0 w 3633006"/>
                <a:gd name="connsiteY11" fmla="*/ 551279 h 661538"/>
                <a:gd name="connsiteX12" fmla="*/ 0 w 3633006"/>
                <a:gd name="connsiteY12" fmla="*/ 110259 h 66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3006" h="661538">
                  <a:moveTo>
                    <a:pt x="0" y="110259"/>
                  </a:moveTo>
                  <a:cubicBezTo>
                    <a:pt x="0" y="81016"/>
                    <a:pt x="11617" y="52972"/>
                    <a:pt x="32294" y="32294"/>
                  </a:cubicBezTo>
                  <a:cubicBezTo>
                    <a:pt x="52972" y="11616"/>
                    <a:pt x="81016" y="0"/>
                    <a:pt x="110259" y="0"/>
                  </a:cubicBezTo>
                  <a:lnTo>
                    <a:pt x="3522747" y="0"/>
                  </a:lnTo>
                  <a:cubicBezTo>
                    <a:pt x="3551990" y="0"/>
                    <a:pt x="3580034" y="11617"/>
                    <a:pt x="3600712" y="32294"/>
                  </a:cubicBezTo>
                  <a:cubicBezTo>
                    <a:pt x="3621390" y="52972"/>
                    <a:pt x="3633006" y="81016"/>
                    <a:pt x="3633006" y="110259"/>
                  </a:cubicBezTo>
                  <a:lnTo>
                    <a:pt x="3633006" y="551279"/>
                  </a:lnTo>
                  <a:cubicBezTo>
                    <a:pt x="3633006" y="580522"/>
                    <a:pt x="3621389" y="608566"/>
                    <a:pt x="3600712" y="629244"/>
                  </a:cubicBezTo>
                  <a:cubicBezTo>
                    <a:pt x="3580034" y="649922"/>
                    <a:pt x="3551990" y="661538"/>
                    <a:pt x="3522747" y="661538"/>
                  </a:cubicBezTo>
                  <a:lnTo>
                    <a:pt x="110259" y="661538"/>
                  </a:lnTo>
                  <a:cubicBezTo>
                    <a:pt x="81016" y="661538"/>
                    <a:pt x="52972" y="649921"/>
                    <a:pt x="32294" y="629244"/>
                  </a:cubicBezTo>
                  <a:cubicBezTo>
                    <a:pt x="11616" y="608566"/>
                    <a:pt x="0" y="580522"/>
                    <a:pt x="0" y="551279"/>
                  </a:cubicBezTo>
                  <a:lnTo>
                    <a:pt x="0" y="11025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444" tIns="89444" rIns="89444" bIns="89444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dirty="0">
                  <a:solidFill>
                    <a:schemeClr val="tx1"/>
                  </a:solidFill>
                  <a:latin typeface="Book Antiqua" pitchFamily="18" charset="0"/>
                </a:rPr>
                <a:t>Визначення загальної вартості лікарської форми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7423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600" b="1" i="1" dirty="0">
                <a:latin typeface="Book Antiqua" pitchFamily="18" charset="0"/>
              </a:rPr>
              <a:t>Аптекарська такса (</a:t>
            </a:r>
            <a:r>
              <a:rPr lang="en-US" sz="3600" b="1" i="1" dirty="0">
                <a:latin typeface="Book Antiqua" pitchFamily="18" charset="0"/>
              </a:rPr>
              <a:t>Taxa Laborum</a:t>
            </a:r>
            <a:r>
              <a:rPr lang="uk-UA" sz="3600" b="1" i="1" dirty="0">
                <a:latin typeface="Book Antiqua" pitchFamily="18" charset="0"/>
              </a:rPr>
              <a:t>)</a:t>
            </a: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36912"/>
            <a:ext cx="3635896" cy="42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3779912" y="1412776"/>
            <a:ext cx="49685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Book Antiqua" pitchFamily="18" charset="0"/>
              </a:rPr>
              <a:t>Аптекарська такса </a:t>
            </a:r>
          </a:p>
          <a:p>
            <a:pPr algn="ctr"/>
            <a:r>
              <a:rPr lang="uk-UA" sz="2400" b="1" dirty="0">
                <a:latin typeface="Book Antiqua" pitchFamily="18" charset="0"/>
              </a:rPr>
              <a:t>(Таха Laborum), тариф за роботу </a:t>
            </a:r>
            <a:r>
              <a:rPr lang="uk-UA" sz="2400" dirty="0">
                <a:latin typeface="Book Antiqua" pitchFamily="18" charset="0"/>
              </a:rPr>
              <a:t>— оцінювання трудових, матеріальних та інших затрат, які пов'язані з виготовленням лікарської форми</a:t>
            </a:r>
          </a:p>
          <a:p>
            <a:pPr algn="ctr"/>
            <a:endParaRPr lang="uk-UA" sz="2400" dirty="0">
              <a:latin typeface="Book Antiqua" pitchFamily="18" charset="0"/>
            </a:endParaRPr>
          </a:p>
          <a:p>
            <a:pPr algn="ctr"/>
            <a:r>
              <a:rPr lang="uk-UA" sz="2400" b="1" dirty="0">
                <a:latin typeface="Book Antiqua" pitchFamily="18" charset="0"/>
              </a:rPr>
              <a:t>Призначення:</a:t>
            </a:r>
          </a:p>
          <a:p>
            <a:pPr algn="ctr"/>
            <a:r>
              <a:rPr lang="uk-UA" sz="2400" dirty="0">
                <a:latin typeface="Book Antiqua" pitchFamily="18" charset="0"/>
              </a:rPr>
              <a:t>дозволяє компенсувати витрати та отримувати прибутки від виробничої діяльності аптеки</a:t>
            </a:r>
          </a:p>
          <a:p>
            <a:pPr algn="ctr"/>
            <a:endParaRPr lang="uk-UA" sz="2400" dirty="0">
              <a:latin typeface="Book Antiqu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196752"/>
            <a:ext cx="3779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Book Antiqua" pitchFamily="18" charset="0"/>
              </a:rPr>
              <a:t>Виникла у 1672 році (з відкриттям першої </a:t>
            </a:r>
          </a:p>
          <a:p>
            <a:pPr algn="ctr"/>
            <a:r>
              <a:rPr lang="uk-UA" sz="2000" b="1">
                <a:latin typeface="Book Antiqua" pitchFamily="18" charset="0"/>
              </a:rPr>
              <a:t>аптеки)</a:t>
            </a:r>
            <a:endParaRPr lang="uk-UA" sz="2000" b="1" dirty="0">
              <a:latin typeface="Book Antiqua" pitchFamily="18" charset="0"/>
            </a:endParaRPr>
          </a:p>
          <a:p>
            <a:pPr algn="ctr"/>
            <a:r>
              <a:rPr lang="uk-UA" sz="2000" b="1" dirty="0">
                <a:latin typeface="Book Antiqua" pitchFamily="18" charset="0"/>
              </a:rPr>
              <a:t> Існує понад 340 років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Структура тарифу за роботу </a:t>
            </a:r>
          </a:p>
        </p:txBody>
      </p:sp>
      <p:graphicFrame>
        <p:nvGraphicFramePr>
          <p:cNvPr id="4" name="Содержимое 7"/>
          <p:cNvGraphicFramePr>
            <a:graphicFrameLocks noGrp="1"/>
          </p:cNvGraphicFramePr>
          <p:nvPr>
            <p:ph idx="1"/>
          </p:nvPr>
        </p:nvGraphicFramePr>
        <p:xfrm>
          <a:off x="467544" y="1628800"/>
          <a:ext cx="8229600" cy="3124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люс 4"/>
          <p:cNvSpPr/>
          <p:nvPr/>
        </p:nvSpPr>
        <p:spPr>
          <a:xfrm>
            <a:off x="2843808" y="2996952"/>
            <a:ext cx="432048" cy="792088"/>
          </a:xfrm>
          <a:prstGeom prst="mathPlus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люс 5"/>
          <p:cNvSpPr/>
          <p:nvPr/>
        </p:nvSpPr>
        <p:spPr>
          <a:xfrm>
            <a:off x="5796136" y="2852936"/>
            <a:ext cx="432048" cy="792088"/>
          </a:xfrm>
          <a:prstGeom prst="mathPlus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4797153"/>
            <a:ext cx="89644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Book Antiqua" pitchFamily="18" charset="0"/>
              </a:rPr>
              <a:t>Визначення витрат виробництва екстемпоральних ліків в аптеках  на підставі «Методичних рекомендацій по визначенню вартості виготовлення і фасування лікарських засобів та виробів медичного призначення в аптеках» (Наказ №395 від 31.12.1996р.) </a:t>
            </a:r>
          </a:p>
          <a:p>
            <a:pPr algn="just"/>
            <a:endParaRPr lang="uk-UA" dirty="0">
              <a:latin typeface="Book Antiqua" pitchFamily="18" charset="0"/>
            </a:endParaRPr>
          </a:p>
          <a:p>
            <a:pPr algn="ctr"/>
            <a:r>
              <a:rPr lang="uk-UA" b="1" dirty="0">
                <a:latin typeface="Book Antiqua" pitchFamily="18" charset="0"/>
              </a:rPr>
              <a:t>ТАРИФ ЗА РАБОТУ ВИЗНАЧАЄТЬСЯ КОЖНИМ АПТЕЧНИМ ЗАКЛАДОМ САМОСТІЙНО 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uk-UA" sz="2800" b="1" i="1" dirty="0">
                <a:solidFill>
                  <a:srgbClr val="002060"/>
                </a:solidFill>
                <a:latin typeface="Book Antiqua" pitchFamily="18" charset="0"/>
              </a:rPr>
              <a:t>Формування тарифу за роботу </a:t>
            </a:r>
            <a:br>
              <a:rPr lang="uk-UA" sz="2800" b="1" i="1" dirty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2800" b="1" i="1" dirty="0">
                <a:solidFill>
                  <a:srgbClr val="002060"/>
                </a:solidFill>
                <a:latin typeface="Book Antiqua" pitchFamily="18" charset="0"/>
              </a:rPr>
              <a:t>на екстемпоральні ЛЗ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79512" y="2132856"/>
            <a:ext cx="3347864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2000" b="1" dirty="0">
                <a:latin typeface="Book Antiqua" pitchFamily="18" charset="0"/>
              </a:rPr>
              <a:t>І. Визначення лікарської форми</a:t>
            </a: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3923928" y="3140968"/>
            <a:ext cx="5220072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</a:t>
            </a:r>
            <a:r>
              <a:rPr kumimoji="0" lang="uk-UA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Порошки </a:t>
            </a:r>
            <a:r>
              <a:rPr lang="uk-UA" sz="2000" dirty="0">
                <a:latin typeface="Book Antiqua" pitchFamily="18" charset="0"/>
              </a:rPr>
              <a:t>дозовані (№10), недозовані </a:t>
            </a:r>
            <a:endParaRPr kumimoji="0" lang="uk-UA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4139952" y="4221088"/>
            <a:ext cx="5004048" cy="67710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</a:t>
            </a:r>
            <a:r>
              <a:rPr kumimoji="0" lang="uk-UA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Додавання кожного слідуючого компоненту (операція)</a:t>
            </a:r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0" y="4221088"/>
            <a:ext cx="3923928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b="1" dirty="0">
                <a:latin typeface="Book Antiqua" pitchFamily="18" charset="0"/>
              </a:rPr>
              <a:t>ІІ. 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Визначення компонентності пропису</a:t>
            </a:r>
          </a:p>
        </p:txBody>
      </p:sp>
      <p:sp>
        <p:nvSpPr>
          <p:cNvPr id="8" name="Содержимое 3"/>
          <p:cNvSpPr txBox="1">
            <a:spLocks/>
          </p:cNvSpPr>
          <p:nvPr/>
        </p:nvSpPr>
        <p:spPr>
          <a:xfrm>
            <a:off x="3923928" y="1052736"/>
            <a:ext cx="5220072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Стерильні  розчини (враховується об'єм)  </a:t>
            </a:r>
          </a:p>
        </p:txBody>
      </p:sp>
      <p:sp>
        <p:nvSpPr>
          <p:cNvPr id="9" name="Содержимое 3"/>
          <p:cNvSpPr txBox="1">
            <a:spLocks/>
          </p:cNvSpPr>
          <p:nvPr/>
        </p:nvSpPr>
        <p:spPr>
          <a:xfrm>
            <a:off x="3923928" y="1556792"/>
            <a:ext cx="5220072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Розчини та краплі для внутрішнього прийому (враховується об'єм)  </a:t>
            </a:r>
          </a:p>
        </p:txBody>
      </p:sp>
      <p:sp>
        <p:nvSpPr>
          <p:cNvPr id="10" name="Содержимое 3"/>
          <p:cNvSpPr txBox="1">
            <a:spLocks/>
          </p:cNvSpPr>
          <p:nvPr/>
        </p:nvSpPr>
        <p:spPr>
          <a:xfrm>
            <a:off x="3923928" y="2348880"/>
            <a:ext cx="5220072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</a:t>
            </a:r>
            <a:r>
              <a:rPr kumimoji="0" lang="uk-UA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Лікарські форми для</a:t>
            </a:r>
            <a:r>
              <a:rPr kumimoji="0" lang="uk-UA" sz="20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</a:t>
            </a:r>
            <a:r>
              <a:rPr kumimoji="0" lang="uk-UA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новонароджених (враховується стерилізація)</a:t>
            </a:r>
          </a:p>
        </p:txBody>
      </p:sp>
      <p:sp>
        <p:nvSpPr>
          <p:cNvPr id="11" name="Содержимое 3"/>
          <p:cNvSpPr txBox="1">
            <a:spLocks/>
          </p:cNvSpPr>
          <p:nvPr/>
        </p:nvSpPr>
        <p:spPr>
          <a:xfrm>
            <a:off x="3923928" y="3645024"/>
            <a:ext cx="5220072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Суппозиторії (№10)</a:t>
            </a:r>
          </a:p>
        </p:txBody>
      </p:sp>
      <p:sp>
        <p:nvSpPr>
          <p:cNvPr id="12" name="Содержимое 3"/>
          <p:cNvSpPr txBox="1">
            <a:spLocks/>
          </p:cNvSpPr>
          <p:nvPr/>
        </p:nvSpPr>
        <p:spPr>
          <a:xfrm>
            <a:off x="0" y="5157192"/>
            <a:ext cx="3923928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b="1" dirty="0">
                <a:latin typeface="Book Antiqua" pitchFamily="18" charset="0"/>
              </a:rPr>
              <a:t>ІІІ. 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Визначення кількості доз</a:t>
            </a:r>
            <a:r>
              <a:rPr kumimoji="0" lang="uk-UA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ЛФ</a:t>
            </a:r>
          </a:p>
        </p:txBody>
      </p:sp>
      <p:sp>
        <p:nvSpPr>
          <p:cNvPr id="13" name="Содержимое 3"/>
          <p:cNvSpPr txBox="1">
            <a:spLocks/>
          </p:cNvSpPr>
          <p:nvPr/>
        </p:nvSpPr>
        <p:spPr>
          <a:xfrm>
            <a:off x="4139952" y="5085185"/>
            <a:ext cx="5004048" cy="64807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дозування кожних послідуючих №10 порошків або супозиторіїв (</a:t>
            </a:r>
            <a:r>
              <a:rPr lang="uk-UA" dirty="0">
                <a:latin typeface="Book Antiqua" pitchFamily="18" charset="0"/>
              </a:rPr>
              <a:t>о</a:t>
            </a:r>
            <a:r>
              <a:rPr kumimoji="0" lang="uk-UA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перація</a:t>
            </a:r>
            <a:r>
              <a:rPr kumimoji="0" lang="uk-UA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14" name="Содержимое 3"/>
          <p:cNvSpPr txBox="1">
            <a:spLocks/>
          </p:cNvSpPr>
          <p:nvPr/>
        </p:nvSpPr>
        <p:spPr>
          <a:xfrm>
            <a:off x="0" y="5805264"/>
            <a:ext cx="4067944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b="1" dirty="0">
                <a:latin typeface="Book Antiqua" pitchFamily="18" charset="0"/>
              </a:rPr>
              <a:t>І</a:t>
            </a:r>
            <a:r>
              <a:rPr lang="en-US" b="1" dirty="0">
                <a:latin typeface="Book Antiqua" pitchFamily="18" charset="0"/>
              </a:rPr>
              <a:t>V</a:t>
            </a:r>
            <a:r>
              <a:rPr lang="uk-UA" b="1" dirty="0">
                <a:latin typeface="Book Antiqua" pitchFamily="18" charset="0"/>
              </a:rPr>
              <a:t>. 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Встановлення в складі ЛФ отруйних, наркотичних, психотропних та прекурсорів</a:t>
            </a:r>
          </a:p>
        </p:txBody>
      </p:sp>
      <p:sp>
        <p:nvSpPr>
          <p:cNvPr id="15" name="Содержимое 3"/>
          <p:cNvSpPr txBox="1">
            <a:spLocks/>
          </p:cNvSpPr>
          <p:nvPr/>
        </p:nvSpPr>
        <p:spPr>
          <a:xfrm>
            <a:off x="4355976" y="5877272"/>
            <a:ext cx="4644008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</a:t>
            </a:r>
            <a:r>
              <a:rPr kumimoji="0" lang="uk-UA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додаткова відповідальність за роботу (операція)</a:t>
            </a:r>
          </a:p>
        </p:txBody>
      </p:sp>
      <p:cxnSp>
        <p:nvCxnSpPr>
          <p:cNvPr id="19" name="Прямая со стрелкой 18"/>
          <p:cNvCxnSpPr>
            <a:stCxn id="7" idx="3"/>
          </p:cNvCxnSpPr>
          <p:nvPr/>
        </p:nvCxnSpPr>
        <p:spPr>
          <a:xfrm>
            <a:off x="3923928" y="4544254"/>
            <a:ext cx="216024" cy="368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авая фигурная скобка 19"/>
          <p:cNvSpPr/>
          <p:nvPr/>
        </p:nvSpPr>
        <p:spPr>
          <a:xfrm>
            <a:off x="3563888" y="1268760"/>
            <a:ext cx="288032" cy="2592288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b="1" dirty="0"/>
          </a:p>
        </p:txBody>
      </p:sp>
      <p:cxnSp>
        <p:nvCxnSpPr>
          <p:cNvPr id="28" name="Соединительная линия уступом 27"/>
          <p:cNvCxnSpPr>
            <a:stCxn id="12" idx="3"/>
            <a:endCxn id="13" idx="1"/>
          </p:cNvCxnSpPr>
          <p:nvPr/>
        </p:nvCxnSpPr>
        <p:spPr>
          <a:xfrm>
            <a:off x="3923928" y="5341858"/>
            <a:ext cx="216024" cy="6736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9"/>
          <p:cNvCxnSpPr>
            <a:stCxn id="14" idx="3"/>
          </p:cNvCxnSpPr>
          <p:nvPr/>
        </p:nvCxnSpPr>
        <p:spPr>
          <a:xfrm>
            <a:off x="4067944" y="6266929"/>
            <a:ext cx="288032" cy="114399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Роздрібна ціна екстемпорального ЛЗ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32040" y="1268760"/>
            <a:ext cx="3923928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latin typeface="Book Antiqua" pitchFamily="18" charset="0"/>
              </a:rPr>
              <a:t>тариф за роботу</a:t>
            </a:r>
          </a:p>
          <a:p>
            <a:pPr algn="ctr"/>
            <a:r>
              <a:rPr lang="uk-UA" sz="2800" b="1" dirty="0">
                <a:latin typeface="Book Antiqua" pitchFamily="18" charset="0"/>
              </a:rPr>
              <a:t> 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340768"/>
            <a:ext cx="4283968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Book Antiqua" pitchFamily="18" charset="0"/>
              </a:rPr>
              <a:t>роздрібна ціна інгредієнтів та посуду </a:t>
            </a:r>
          </a:p>
          <a:p>
            <a:pPr algn="ctr"/>
            <a:r>
              <a:rPr lang="uk-UA" sz="2000" b="1" dirty="0">
                <a:latin typeface="Book Antiqua" pitchFamily="18" charset="0"/>
              </a:rPr>
              <a:t>(в т.ч. ПДВ)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99792" y="4293096"/>
            <a:ext cx="3960440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400" b="1" dirty="0">
                <a:latin typeface="Book Antiqua" pitchFamily="18" charset="0"/>
              </a:rPr>
              <a:t>додавання ПДВ (20%)</a:t>
            </a:r>
          </a:p>
        </p:txBody>
      </p:sp>
      <p:sp>
        <p:nvSpPr>
          <p:cNvPr id="19" name="Овал 18"/>
          <p:cNvSpPr/>
          <p:nvPr/>
        </p:nvSpPr>
        <p:spPr>
          <a:xfrm>
            <a:off x="827584" y="2708920"/>
            <a:ext cx="2267744" cy="72008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>
                <a:solidFill>
                  <a:schemeClr val="tx1"/>
                </a:solidFill>
                <a:latin typeface="Book Antiqua" pitchFamily="18" charset="0"/>
              </a:rPr>
              <a:t>складає   40% вартості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5652120" y="2636912"/>
            <a:ext cx="2267744" cy="72008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>
                <a:solidFill>
                  <a:schemeClr val="tx1"/>
                </a:solidFill>
                <a:latin typeface="Book Antiqua" pitchFamily="18" charset="0"/>
              </a:rPr>
              <a:t>складає   60% вартості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2" name="Плюс 21"/>
          <p:cNvSpPr/>
          <p:nvPr/>
        </p:nvSpPr>
        <p:spPr>
          <a:xfrm>
            <a:off x="4427984" y="1484784"/>
            <a:ext cx="360040" cy="576064"/>
          </a:xfrm>
          <a:prstGeom prst="mathPl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Правая фигурная скобка 23"/>
          <p:cNvSpPr/>
          <p:nvPr/>
        </p:nvSpPr>
        <p:spPr>
          <a:xfrm rot="5400000">
            <a:off x="4175956" y="2672916"/>
            <a:ext cx="576064" cy="208823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Правая фигурная скобка 24"/>
          <p:cNvSpPr/>
          <p:nvPr/>
        </p:nvSpPr>
        <p:spPr>
          <a:xfrm rot="5400000">
            <a:off x="4319972" y="4329100"/>
            <a:ext cx="576064" cy="208823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Прямоугольник 25"/>
          <p:cNvSpPr/>
          <p:nvPr/>
        </p:nvSpPr>
        <p:spPr>
          <a:xfrm>
            <a:off x="2843808" y="5877272"/>
            <a:ext cx="3960440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Book Antiqua" pitchFamily="18" charset="0"/>
              </a:rPr>
              <a:t>Роздрібна ціна </a:t>
            </a:r>
            <a:r>
              <a:rPr lang="uk-UA" sz="2400" b="1" dirty="0" err="1">
                <a:latin typeface="Book Antiqua" pitchFamily="18" charset="0"/>
              </a:rPr>
              <a:t>ЕЛЗ</a:t>
            </a:r>
            <a:endParaRPr lang="uk-UA" sz="2400" b="1" dirty="0">
              <a:latin typeface="Book Antiqua" pitchFamily="18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Особливості таксування деяких </a:t>
            </a:r>
            <a:b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лікарських форм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35696" y="1268760"/>
            <a:ext cx="4968552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2400" b="1" i="1" dirty="0">
                <a:latin typeface="Book Antiqua" pitchFamily="18" charset="0"/>
              </a:rPr>
              <a:t>Порошки </a:t>
            </a: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467544" y="2060848"/>
            <a:ext cx="302433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Виписані розподільним способом</a:t>
            </a:r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1547664" y="3789040"/>
            <a:ext cx="5904656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         </a:t>
            </a:r>
            <a:r>
              <a:rPr lang="uk-UA" sz="2000" b="1" dirty="0">
                <a:latin typeface="Book Antiqua" pitchFamily="18" charset="0"/>
              </a:rPr>
              <a:t>        </a:t>
            </a:r>
            <a:r>
              <a:rPr lang="en-US" sz="2000" dirty="0" err="1">
                <a:latin typeface="Book Antiqua" pitchFamily="18" charset="0"/>
              </a:rPr>
              <a:t>Rp</a:t>
            </a:r>
            <a:r>
              <a:rPr lang="en-US" sz="2000" dirty="0">
                <a:latin typeface="Book Antiqua" pitchFamily="18" charset="0"/>
              </a:rPr>
              <a:t>.:  	</a:t>
            </a:r>
            <a:r>
              <a:rPr lang="en-US" sz="2000" dirty="0" err="1">
                <a:latin typeface="Book Antiqua" pitchFamily="18" charset="0"/>
              </a:rPr>
              <a:t>Acidi</a:t>
            </a:r>
            <a:r>
              <a:rPr lang="en-US" sz="2000" dirty="0">
                <a:latin typeface="Book Antiqua" pitchFamily="18" charset="0"/>
              </a:rPr>
              <a:t> </a:t>
            </a:r>
            <a:r>
              <a:rPr lang="en-US" sz="2000" dirty="0" err="1">
                <a:latin typeface="Book Antiqua" pitchFamily="18" charset="0"/>
              </a:rPr>
              <a:t>ascorbinici</a:t>
            </a:r>
            <a:r>
              <a:rPr lang="en-US" sz="2000" dirty="0">
                <a:latin typeface="Book Antiqua" pitchFamily="18" charset="0"/>
              </a:rPr>
              <a:t> 0,15</a:t>
            </a:r>
          </a:p>
          <a:p>
            <a:r>
              <a:rPr lang="en-US" sz="2000" dirty="0">
                <a:latin typeface="Book Antiqua" pitchFamily="18" charset="0"/>
              </a:rPr>
              <a:t>                    	</a:t>
            </a:r>
            <a:r>
              <a:rPr lang="en-US" sz="2000" dirty="0" err="1">
                <a:latin typeface="Book Antiqua" pitchFamily="18" charset="0"/>
              </a:rPr>
              <a:t>Calcii</a:t>
            </a:r>
            <a:r>
              <a:rPr lang="en-US" sz="2000" dirty="0">
                <a:latin typeface="Book Antiqua" pitchFamily="18" charset="0"/>
              </a:rPr>
              <a:t> </a:t>
            </a:r>
            <a:r>
              <a:rPr lang="en-US" sz="2000" dirty="0" err="1">
                <a:latin typeface="Book Antiqua" pitchFamily="18" charset="0"/>
              </a:rPr>
              <a:t>glycerophosphatis</a:t>
            </a:r>
            <a:endParaRPr lang="en-US" sz="2000" dirty="0">
              <a:latin typeface="Book Antiqua" pitchFamily="18" charset="0"/>
            </a:endParaRPr>
          </a:p>
          <a:p>
            <a:r>
              <a:rPr lang="en-US" sz="2000" dirty="0">
                <a:latin typeface="Book Antiqua" pitchFamily="18" charset="0"/>
              </a:rPr>
              <a:t>                    	</a:t>
            </a:r>
            <a:r>
              <a:rPr lang="en-US" sz="2000" dirty="0" err="1">
                <a:latin typeface="Book Antiqua" pitchFamily="18" charset="0"/>
              </a:rPr>
              <a:t>Sacchari</a:t>
            </a:r>
            <a:r>
              <a:rPr lang="en-US" sz="2000" dirty="0">
                <a:latin typeface="Book Antiqua" pitchFamily="18" charset="0"/>
              </a:rPr>
              <a:t> </a:t>
            </a:r>
            <a:r>
              <a:rPr lang="en-US" sz="2000" dirty="0" err="1">
                <a:latin typeface="Book Antiqua" pitchFamily="18" charset="0"/>
              </a:rPr>
              <a:t>ana</a:t>
            </a:r>
            <a:r>
              <a:rPr lang="en-US" sz="2000" dirty="0">
                <a:latin typeface="Book Antiqua" pitchFamily="18" charset="0"/>
              </a:rPr>
              <a:t> 0,25</a:t>
            </a:r>
          </a:p>
          <a:p>
            <a:r>
              <a:rPr lang="en-US" sz="2000" dirty="0">
                <a:latin typeface="Book Antiqua" pitchFamily="18" charset="0"/>
              </a:rPr>
              <a:t>                    	</a:t>
            </a:r>
            <a:r>
              <a:rPr lang="en-US" sz="2000" dirty="0" err="1">
                <a:latin typeface="Book Antiqua" pitchFamily="18" charset="0"/>
              </a:rPr>
              <a:t>M.f.pulv</a:t>
            </a:r>
            <a:r>
              <a:rPr lang="en-US" sz="2000" dirty="0">
                <a:latin typeface="Book Antiqua" pitchFamily="18" charset="0"/>
              </a:rPr>
              <a:t>.</a:t>
            </a:r>
          </a:p>
          <a:p>
            <a:r>
              <a:rPr lang="en-US" sz="2000" dirty="0">
                <a:latin typeface="Book Antiqua" pitchFamily="18" charset="0"/>
              </a:rPr>
              <a:t>                    	</a:t>
            </a:r>
            <a:r>
              <a:rPr lang="en-US" sz="2000" dirty="0" err="1">
                <a:latin typeface="Book Antiqua" pitchFamily="18" charset="0"/>
              </a:rPr>
              <a:t>D.t.d</a:t>
            </a:r>
            <a:r>
              <a:rPr lang="en-US" sz="2000" dirty="0">
                <a:latin typeface="Book Antiqua" pitchFamily="18" charset="0"/>
              </a:rPr>
              <a:t>. N30</a:t>
            </a:r>
          </a:p>
          <a:p>
            <a:r>
              <a:rPr lang="ru-RU" sz="2000" dirty="0">
                <a:latin typeface="Book Antiqua" pitchFamily="18" charset="0"/>
              </a:rPr>
              <a:t>                    	</a:t>
            </a:r>
            <a:r>
              <a:rPr lang="en-US" sz="2000" dirty="0">
                <a:latin typeface="Book Antiqua" pitchFamily="18" charset="0"/>
              </a:rPr>
              <a:t>S</a:t>
            </a:r>
            <a:r>
              <a:rPr lang="ru-RU" sz="2000" dirty="0">
                <a:latin typeface="Book Antiqua" pitchFamily="18" charset="0"/>
              </a:rPr>
              <a:t>. По 1 порошку 3 рази на день</a:t>
            </a:r>
            <a:endParaRPr lang="uk-UA" sz="2000" dirty="0">
              <a:latin typeface="Book Antiqua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cxnSp>
        <p:nvCxnSpPr>
          <p:cNvPr id="12" name="Скругленная соединительная линия 11"/>
          <p:cNvCxnSpPr/>
          <p:nvPr/>
        </p:nvCxnSpPr>
        <p:spPr>
          <a:xfrm>
            <a:off x="3779912" y="2492896"/>
            <a:ext cx="1728192" cy="1270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одержимое 3"/>
          <p:cNvSpPr txBox="1">
            <a:spLocks/>
          </p:cNvSpPr>
          <p:nvPr/>
        </p:nvSpPr>
        <p:spPr>
          <a:xfrm>
            <a:off x="5724128" y="1844824"/>
            <a:ext cx="3024336" cy="16312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Кількість</a:t>
            </a:r>
            <a:r>
              <a:rPr kumimoji="0" lang="uk-UA" sz="20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інгредієнтів розраховується шляхом множення на 1 дозу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Особливості таксування деяких </a:t>
            </a:r>
            <a:b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лікарських форм</a:t>
            </a:r>
            <a:endParaRPr lang="uk-UA" sz="3200" dirty="0"/>
          </a:p>
        </p:txBody>
      </p:sp>
      <p:sp>
        <p:nvSpPr>
          <p:cNvPr id="4" name="Содержимое 3"/>
          <p:cNvSpPr txBox="1">
            <a:spLocks noGrp="1"/>
          </p:cNvSpPr>
          <p:nvPr>
            <p:ph idx="1"/>
          </p:nvPr>
        </p:nvSpPr>
        <p:spPr>
          <a:xfrm>
            <a:off x="467544" y="3429000"/>
            <a:ext cx="8229600" cy="298543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lvl="0">
              <a:buNone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         </a:t>
            </a:r>
            <a:r>
              <a:rPr lang="en-US" sz="2000" dirty="0" err="1">
                <a:latin typeface="Book Antiqua" pitchFamily="18" charset="0"/>
              </a:rPr>
              <a:t>Rp</a:t>
            </a:r>
            <a:r>
              <a:rPr lang="en-US" sz="2000" dirty="0">
                <a:latin typeface="Book Antiqua" pitchFamily="18" charset="0"/>
              </a:rPr>
              <a:t>.: </a:t>
            </a:r>
            <a:r>
              <a:rPr lang="en-US" sz="2000" dirty="0" err="1">
                <a:latin typeface="Book Antiqua" pitchFamily="18" charset="0"/>
              </a:rPr>
              <a:t>Phenobarbitali</a:t>
            </a:r>
            <a:r>
              <a:rPr lang="en-US" sz="2000" dirty="0">
                <a:latin typeface="Book Antiqua" pitchFamily="18" charset="0"/>
              </a:rPr>
              <a:t> 0,3</a:t>
            </a:r>
            <a:endParaRPr lang="uk-UA" sz="2000" dirty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>
                <a:latin typeface="Book Antiqua" pitchFamily="18" charset="0"/>
              </a:rPr>
              <a:t>                   </a:t>
            </a:r>
            <a:r>
              <a:rPr lang="en-US" sz="2000" dirty="0" err="1">
                <a:latin typeface="Book Antiqua" pitchFamily="18" charset="0"/>
              </a:rPr>
              <a:t>Dibazoli</a:t>
            </a:r>
            <a:r>
              <a:rPr lang="en-US" sz="2000" dirty="0">
                <a:latin typeface="Book Antiqua" pitchFamily="18" charset="0"/>
              </a:rPr>
              <a:t> 0,1</a:t>
            </a:r>
          </a:p>
          <a:p>
            <a:pPr>
              <a:buNone/>
            </a:pPr>
            <a:r>
              <a:rPr lang="en-US" sz="2000" dirty="0">
                <a:latin typeface="Book Antiqua" pitchFamily="18" charset="0"/>
              </a:rPr>
              <a:t>                    </a:t>
            </a:r>
            <a:r>
              <a:rPr lang="en-US" sz="2000" dirty="0" err="1">
                <a:latin typeface="Book Antiqua" pitchFamily="18" charset="0"/>
              </a:rPr>
              <a:t>Papaverini</a:t>
            </a:r>
            <a:r>
              <a:rPr lang="en-US" sz="2000" dirty="0">
                <a:latin typeface="Book Antiqua" pitchFamily="18" charset="0"/>
              </a:rPr>
              <a:t> </a:t>
            </a:r>
            <a:r>
              <a:rPr lang="en-US" sz="2000" dirty="0" err="1">
                <a:latin typeface="Book Antiqua" pitchFamily="18" charset="0"/>
              </a:rPr>
              <a:t>hydrochloridi</a:t>
            </a:r>
            <a:r>
              <a:rPr lang="en-US" sz="2000" dirty="0">
                <a:latin typeface="Book Antiqua" pitchFamily="18" charset="0"/>
              </a:rPr>
              <a:t> 0,2</a:t>
            </a:r>
            <a:endParaRPr lang="uk-UA" sz="2000" dirty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>
                <a:latin typeface="Book Antiqua" pitchFamily="18" charset="0"/>
              </a:rPr>
              <a:t>                    </a:t>
            </a:r>
            <a:r>
              <a:rPr lang="en-US" sz="2000" dirty="0" err="1">
                <a:latin typeface="Book Antiqua" pitchFamily="18" charset="0"/>
              </a:rPr>
              <a:t>Sacchari</a:t>
            </a:r>
            <a:r>
              <a:rPr lang="en-US" sz="2000" dirty="0">
                <a:latin typeface="Book Antiqua" pitchFamily="18" charset="0"/>
              </a:rPr>
              <a:t> 2,0</a:t>
            </a:r>
            <a:endParaRPr lang="uk-UA" sz="2000" dirty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>
                <a:latin typeface="Book Antiqua" pitchFamily="18" charset="0"/>
              </a:rPr>
              <a:t>                    </a:t>
            </a:r>
            <a:r>
              <a:rPr lang="en-US" sz="2000" dirty="0" err="1">
                <a:latin typeface="Book Antiqua" pitchFamily="18" charset="0"/>
              </a:rPr>
              <a:t>M.f.pulv</a:t>
            </a:r>
            <a:r>
              <a:rPr lang="en-US" sz="2000" dirty="0">
                <a:latin typeface="Book Antiqua" pitchFamily="18" charset="0"/>
              </a:rPr>
              <a:t>.</a:t>
            </a:r>
            <a:endParaRPr lang="uk-UA" sz="2000" dirty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>
                <a:latin typeface="Book Antiqua" pitchFamily="18" charset="0"/>
              </a:rPr>
              <a:t>                    Divide in </a:t>
            </a:r>
            <a:r>
              <a:rPr lang="en-US" sz="2000" dirty="0" err="1">
                <a:latin typeface="Book Antiqua" pitchFamily="18" charset="0"/>
              </a:rPr>
              <a:t>partes</a:t>
            </a:r>
            <a:r>
              <a:rPr lang="en-US" sz="2000" dirty="0">
                <a:latin typeface="Book Antiqua" pitchFamily="18" charset="0"/>
              </a:rPr>
              <a:t> </a:t>
            </a:r>
            <a:r>
              <a:rPr lang="en-US" sz="2000" dirty="0" err="1">
                <a:latin typeface="Book Antiqua" pitchFamily="18" charset="0"/>
              </a:rPr>
              <a:t>aequales</a:t>
            </a:r>
            <a:r>
              <a:rPr lang="en-US" sz="2000" dirty="0">
                <a:latin typeface="Book Antiqua" pitchFamily="18" charset="0"/>
              </a:rPr>
              <a:t> N1</a:t>
            </a:r>
            <a:r>
              <a:rPr lang="ru-RU" sz="2000" dirty="0">
                <a:latin typeface="Book Antiqua" pitchFamily="18" charset="0"/>
              </a:rPr>
              <a:t>0</a:t>
            </a:r>
            <a:endParaRPr lang="uk-UA" sz="2000" dirty="0">
              <a:latin typeface="Book Antiqua" pitchFamily="18" charset="0"/>
            </a:endParaRPr>
          </a:p>
          <a:p>
            <a:pPr>
              <a:buNone/>
            </a:pPr>
            <a:r>
              <a:rPr lang="ru-RU" sz="2000" dirty="0">
                <a:latin typeface="Book Antiqua" pitchFamily="18" charset="0"/>
              </a:rPr>
              <a:t>                    </a:t>
            </a:r>
            <a:r>
              <a:rPr lang="en-US" sz="2000" dirty="0">
                <a:latin typeface="Book Antiqua" pitchFamily="18" charset="0"/>
              </a:rPr>
              <a:t>S</a:t>
            </a:r>
            <a:r>
              <a:rPr lang="ru-RU" sz="2000" dirty="0">
                <a:latin typeface="Book Antiqua" pitchFamily="18" charset="0"/>
              </a:rPr>
              <a:t>. По 1 порошку </a:t>
            </a:r>
            <a:r>
              <a:rPr lang="en-US" sz="2000" dirty="0">
                <a:latin typeface="Book Antiqua" pitchFamily="18" charset="0"/>
              </a:rPr>
              <a:t>2</a:t>
            </a:r>
            <a:r>
              <a:rPr lang="ru-RU" sz="2000" dirty="0">
                <a:latin typeface="Book Antiqua" pitchFamily="18" charset="0"/>
              </a:rPr>
              <a:t> рази на день</a:t>
            </a:r>
            <a:endParaRPr lang="uk-UA" sz="2000" dirty="0">
              <a:latin typeface="Book Antiqua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323528" y="2492896"/>
            <a:ext cx="3744416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Виписані розділовим способом</a:t>
            </a:r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2915816" y="1628800"/>
            <a:ext cx="3024336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Порошки </a:t>
            </a:r>
          </a:p>
        </p:txBody>
      </p:sp>
      <p:sp>
        <p:nvSpPr>
          <p:cNvPr id="8" name="Содержимое 3"/>
          <p:cNvSpPr txBox="1">
            <a:spLocks/>
          </p:cNvSpPr>
          <p:nvPr/>
        </p:nvSpPr>
        <p:spPr>
          <a:xfrm>
            <a:off x="5652120" y="2276872"/>
            <a:ext cx="302433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Кількість</a:t>
            </a:r>
            <a:r>
              <a:rPr kumimoji="0" lang="uk-UA" sz="20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інгредієнтів вказана в прописі 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4139952" y="2852936"/>
            <a:ext cx="1224136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Особливості таксування деяких </a:t>
            </a:r>
            <a:b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лікарських форм</a:t>
            </a:r>
            <a:endParaRPr lang="uk-UA" sz="3200" dirty="0"/>
          </a:p>
        </p:txBody>
      </p:sp>
      <p:sp>
        <p:nvSpPr>
          <p:cNvPr id="4" name="Содержимое 3"/>
          <p:cNvSpPr txBox="1">
            <a:spLocks noGrp="1"/>
          </p:cNvSpPr>
          <p:nvPr>
            <p:ph idx="1"/>
          </p:nvPr>
        </p:nvSpPr>
        <p:spPr>
          <a:xfrm>
            <a:off x="1619672" y="1484312"/>
            <a:ext cx="5256584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b="1" dirty="0" err="1">
                <a:latin typeface="Book Antiqua" pitchFamily="18" charset="0"/>
              </a:rPr>
              <a:t>Розчини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323528" y="2636912"/>
            <a:ext cx="3744416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Концентрація сухих речовин до 3%</a:t>
            </a:r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5076056" y="2492896"/>
            <a:ext cx="374441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розрахунок кількості інгредієнтів згідно пропису</a:t>
            </a:r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323528" y="4653136"/>
            <a:ext cx="3744416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Концентрація сухих речовин понад 3%</a:t>
            </a:r>
          </a:p>
        </p:txBody>
      </p:sp>
      <p:sp>
        <p:nvSpPr>
          <p:cNvPr id="8" name="Содержимое 3"/>
          <p:cNvSpPr txBox="1">
            <a:spLocks/>
          </p:cNvSpPr>
          <p:nvPr/>
        </p:nvSpPr>
        <p:spPr>
          <a:xfrm>
            <a:off x="5076056" y="4005064"/>
            <a:ext cx="3744416" cy="23698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розрахунок кількості інгредієнтів  з використанням КЗО: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uk-UA" sz="2000" b="1" dirty="0">
                <a:latin typeface="Book Antiqua" pitchFamily="18" charset="0"/>
              </a:rPr>
              <a:t>кількість сухих речовин помножують на КЗО (1)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кількість води</a:t>
            </a:r>
            <a:r>
              <a:rPr kumimoji="0" lang="uk-UA" sz="20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= загальна кількість – (1)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4211960" y="2996952"/>
            <a:ext cx="7200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211960" y="5013176"/>
            <a:ext cx="7200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276725" cy="285293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0"/>
            <a:ext cx="4067175" cy="2819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3028950"/>
            <a:ext cx="4010025" cy="38290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2545</TotalTime>
  <Words>1756</Words>
  <Application>Microsoft Office PowerPoint</Application>
  <PresentationFormat>Экран (4:3)</PresentationFormat>
  <Paragraphs>208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Book Antiqua</vt:lpstr>
      <vt:lpstr>Bookman Old Style</vt:lpstr>
      <vt:lpstr>Calibri</vt:lpstr>
      <vt:lpstr>Times New Roman</vt:lpstr>
      <vt:lpstr>Wingdings</vt:lpstr>
      <vt:lpstr>Тема Office</vt:lpstr>
      <vt:lpstr>Одеський національний медичний університет Фармацевтичний факультет Кафедра організації та економіки фармації</vt:lpstr>
      <vt:lpstr>Характеристика основних термінів</vt:lpstr>
      <vt:lpstr> Нормативно-правове регулювання   діяльності з виготовлення екстемпоральних ЛЗ</vt:lpstr>
      <vt:lpstr>Класифікація екстемпоральних лікарських засобів</vt:lpstr>
      <vt:lpstr>Переваги екстемпоральних ліків </vt:lpstr>
      <vt:lpstr>Структура Наказу МОЗ України № 812 від 17 жовтня 2012 року  «Правила виробництва (виготовлення) та контролю якості лікарських засобів в аптеках» </vt:lpstr>
      <vt:lpstr>Основна необхідна документація  процесу виготовлення лікарських засобів в умовах аптек </vt:lpstr>
      <vt:lpstr>Офіцинальні прописи спиртових розчинів (приклади)</vt:lpstr>
      <vt:lpstr>Презентация PowerPoint</vt:lpstr>
      <vt:lpstr>Таксування екстемпорального ЛЗ </vt:lpstr>
      <vt:lpstr>Загальні правила таксування</vt:lpstr>
      <vt:lpstr>Презентация PowerPoint</vt:lpstr>
      <vt:lpstr>Етапи таксування  ЕЛЗ</vt:lpstr>
      <vt:lpstr>Аптекарська такса (Taxa Laborum)</vt:lpstr>
      <vt:lpstr>Структура тарифу за роботу </vt:lpstr>
      <vt:lpstr>Формування тарифу за роботу  на екстемпоральні ЛЗ</vt:lpstr>
      <vt:lpstr>Роздрібна ціна екстемпорального ЛЗ </vt:lpstr>
      <vt:lpstr>Особливості таксування деяких  лікарських форм</vt:lpstr>
      <vt:lpstr>Особливості таксування деяких  лікарських форм</vt:lpstr>
      <vt:lpstr>Особливості таксування деяких  лікарських форм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Оксана Іванівна Бєляєва</cp:lastModifiedBy>
  <cp:revision>90</cp:revision>
  <cp:lastPrinted>2016-12-07T14:05:20Z</cp:lastPrinted>
  <dcterms:created xsi:type="dcterms:W3CDTF">2016-12-07T08:54:09Z</dcterms:created>
  <dcterms:modified xsi:type="dcterms:W3CDTF">2022-12-03T20:11:54Z</dcterms:modified>
</cp:coreProperties>
</file>