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8" r:id="rId4"/>
    <p:sldId id="279" r:id="rId5"/>
    <p:sldId id="265" r:id="rId6"/>
    <p:sldId id="266" r:id="rId7"/>
    <p:sldId id="267" r:id="rId8"/>
    <p:sldId id="281" r:id="rId9"/>
    <p:sldId id="280" r:id="rId10"/>
    <p:sldId id="260" r:id="rId11"/>
    <p:sldId id="261" r:id="rId12"/>
    <p:sldId id="262" r:id="rId13"/>
    <p:sldId id="264" r:id="rId14"/>
    <p:sldId id="263" r:id="rId15"/>
    <p:sldId id="283" r:id="rId16"/>
    <p:sldId id="284" r:id="rId17"/>
    <p:sldId id="268" r:id="rId18"/>
    <p:sldId id="269" r:id="rId19"/>
    <p:sldId id="282" r:id="rId20"/>
    <p:sldId id="270" r:id="rId21"/>
    <p:sldId id="272" r:id="rId22"/>
    <p:sldId id="273" r:id="rId23"/>
    <p:sldId id="275" r:id="rId24"/>
    <p:sldId id="276" r:id="rId25"/>
    <p:sldId id="277" r:id="rId26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579" autoAdjust="0"/>
  </p:normalViewPr>
  <p:slideViewPr>
    <p:cSldViewPr>
      <p:cViewPr>
        <p:scale>
          <a:sx n="90" d="100"/>
          <a:sy n="90" d="100"/>
        </p:scale>
        <p:origin x="-73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5013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84432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82601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06610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91486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23136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5692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66856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70914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714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8550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A501A-0C92-472C-953A-24BD9F1B2751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02156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5%D0%B9%D1%84%D0%BE%D1%80%D1%96%D1%8F" TargetMode="External"/><Relationship Id="rId2" Type="http://schemas.openxmlformats.org/officeDocument/2006/relationships/hyperlink" Target="https://uk.wikipedia.org/wiki/%D0%9D%D0%B0%D1%81%D1%82%D1%80%D1%96%D0%B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%D0%9C%D0%B0%D0%BD%D1%96%D1%8F_%D0%B2%D0%B5%D0%BB%D0%B8%D1%87%D1%96" TargetMode="External"/><Relationship Id="rId5" Type="http://schemas.openxmlformats.org/officeDocument/2006/relationships/hyperlink" Target="https://uk.wikipedia.org/wiki/%D0%9F%D0%B0%D1%82%D0%BE%D0%BB%D0%BE%D0%B3%D1%96%D1%8F" TargetMode="External"/><Relationship Id="rId4" Type="http://schemas.openxmlformats.org/officeDocument/2006/relationships/hyperlink" Target="https://uk.wikipedia.org/wiki/%D0%A1%D0%B2%D1%96%D0%B4%D0%BE%D0%BC%D1%96%D1%81%D1%82%D1%8C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770-2000-%D0%BF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uk-UA" alt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alt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alt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err="1" smtClean="0">
                <a:solidFill>
                  <a:srgbClr val="002060"/>
                </a:solidFill>
                <a:latin typeface="Bookman Old Style" pitchFamily="18" charset="0"/>
              </a:rPr>
              <a:t>Одеський</a:t>
            </a:r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Bookman Old Style" pitchFamily="18" charset="0"/>
              </a:rPr>
              <a:t>національний</a:t>
            </a:r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Bookman Old Style" pitchFamily="18" charset="0"/>
              </a:rPr>
              <a:t>медичний</a:t>
            </a:r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Bookman Old Style" pitchFamily="18" charset="0"/>
              </a:rPr>
              <a:t>університет</a:t>
            </a:r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2400" b="1" dirty="0" err="1" smtClean="0">
                <a:solidFill>
                  <a:srgbClr val="002060"/>
                </a:solidFill>
                <a:latin typeface="Bookman Old Style" pitchFamily="18" charset="0"/>
              </a:rPr>
              <a:t>Фармацевтичний</a:t>
            </a:r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 факультет</a:t>
            </a:r>
            <a:b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Кафедра </a:t>
            </a:r>
            <a:r>
              <a:rPr lang="ru-RU" sz="2400" b="1" dirty="0" err="1" smtClean="0">
                <a:solidFill>
                  <a:srgbClr val="002060"/>
                </a:solidFill>
                <a:latin typeface="Bookman Old Style" pitchFamily="18" charset="0"/>
              </a:rPr>
              <a:t>організації</a:t>
            </a:r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 та </a:t>
            </a:r>
            <a:r>
              <a:rPr lang="ru-RU" sz="2400" b="1" dirty="0" err="1" smtClean="0">
                <a:solidFill>
                  <a:srgbClr val="002060"/>
                </a:solidFill>
                <a:latin typeface="Bookman Old Style" pitchFamily="18" charset="0"/>
              </a:rPr>
              <a:t>економіки</a:t>
            </a:r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Bookman Old Style" pitchFamily="18" charset="0"/>
              </a:rPr>
              <a:t>фармації</a:t>
            </a:r>
            <a:r>
              <a:rPr lang="uk-UA" alt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alt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 smtClean="0"/>
              <a:t/>
            </a:r>
            <a:br>
              <a:rPr lang="uk-UA" sz="2400" dirty="0" smtClean="0"/>
            </a:br>
            <a:endParaRPr 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4565104"/>
          </a:xfrm>
          <a:solidFill>
            <a:schemeClr val="bg2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alt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</a:t>
            </a:r>
          </a:p>
          <a:p>
            <a:pPr marL="0" indent="0" algn="ctr">
              <a:buNone/>
            </a:pPr>
            <a:r>
              <a:rPr lang="uk-UA" alt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«ПОРЯДОК </a:t>
            </a:r>
            <a:r>
              <a:rPr lang="ru-RU" alt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ОБІГУ </a:t>
            </a:r>
            <a:r>
              <a:rPr lang="ru-RU" alt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 ГРУП ЛІКАРСЬКИХ ЗАСОБІВ (НАРКОТИЧНІ, ПСИХОТРОПНІ, ОТРУЙНІ, СИЛЬНОДІЮЧІ) В АПТЕЧНИХ ЗАКЛАДАХ</a:t>
            </a:r>
            <a:r>
              <a:rPr lang="uk-UA" alt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uk-UA" alt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Лектор</a:t>
            </a:r>
          </a:p>
          <a:p>
            <a:pPr algn="ctr">
              <a:buNone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Доцент, к.фарм.н.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Бєляєва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Оксана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Іванівна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6234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 поняття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688632"/>
          </a:xfrm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3800" i="1" dirty="0" smtClean="0">
                <a:solidFill>
                  <a:srgbClr val="002060"/>
                </a:solidFill>
              </a:rPr>
              <a:t> </a:t>
            </a:r>
            <a:r>
              <a:rPr lang="ru-RU" sz="3800" i="1" dirty="0" smtClean="0">
                <a:solidFill>
                  <a:srgbClr val="002060"/>
                </a:solidFill>
                <a:latin typeface="Book Antiqua" pitchFamily="18" charset="0"/>
              </a:rPr>
              <a:t>	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Наркотик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хімічний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агент,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викликає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ступор, кому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нечутливість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до болю.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Термін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зазвичай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відноситься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до 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опіатів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опіоїдів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називають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наркотичними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 анальгетиками (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ВООЗ)</a:t>
            </a:r>
          </a:p>
          <a:p>
            <a:pPr marL="0" indent="0" algn="just">
              <a:buNone/>
            </a:pPr>
            <a:r>
              <a:rPr lang="uk-UA" sz="26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vi-VN" sz="2600" b="1" dirty="0" smtClean="0">
                <a:latin typeface="Times New Roman" pitchFamily="18" charset="0"/>
                <a:cs typeface="Times New Roman" pitchFamily="18" charset="0"/>
              </a:rPr>
              <a:t>Нарко́тик</a:t>
            </a:r>
            <a:r>
              <a:rPr lang="vi-VN" sz="2600" dirty="0" smtClean="0">
                <a:latin typeface="Times New Roman" pitchFamily="18" charset="0"/>
                <a:cs typeface="Times New Roman" pitchFamily="18" charset="0"/>
              </a:rPr>
              <a:t> (від грец. 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narkoticos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vi-VN" sz="2600" dirty="0" smtClean="0">
                <a:latin typeface="Times New Roman" pitchFamily="18" charset="0"/>
                <a:cs typeface="Times New Roman" pitchFamily="18" charset="0"/>
              </a:rPr>
              <a:t>той, що призводить до </a:t>
            </a: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заціпеніння</a:t>
            </a:r>
            <a:r>
              <a:rPr lang="vi-VN" sz="2600" dirty="0" smtClean="0">
                <a:latin typeface="Times New Roman" pitchFamily="18" charset="0"/>
                <a:cs typeface="Times New Roman" pitchFamily="18" charset="0"/>
              </a:rPr>
              <a:t>, одурманюючий) — субстанції природних чи </a:t>
            </a: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синтетичних</a:t>
            </a:r>
            <a:r>
              <a:rPr lang="vi-VN" sz="2600" dirty="0" smtClean="0">
                <a:latin typeface="Times New Roman" pitchFamily="18" charset="0"/>
                <a:cs typeface="Times New Roman" pitchFamily="18" charset="0"/>
              </a:rPr>
              <a:t> речовин, </a:t>
            </a: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які </a:t>
            </a:r>
            <a:r>
              <a:rPr lang="vi-VN" sz="2600" dirty="0" smtClean="0">
                <a:latin typeface="Times New Roman" pitchFamily="18" charset="0"/>
                <a:cs typeface="Times New Roman" pitchFamily="18" charset="0"/>
              </a:rPr>
              <a:t>здатні викликати</a:t>
            </a: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vi-VN" sz="2600" b="1" u="sng" dirty="0" smtClean="0">
                <a:latin typeface="Times New Roman" pitchFamily="18" charset="0"/>
                <a:cs typeface="Times New Roman" pitchFamily="18" charset="0"/>
              </a:rPr>
              <a:t>фізичну</a:t>
            </a:r>
            <a:r>
              <a:rPr lang="vi-VN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vi-VN" sz="2600" dirty="0" smtClean="0">
                <a:latin typeface="Times New Roman" pitchFamily="18" charset="0"/>
                <a:cs typeface="Times New Roman" pitchFamily="18" charset="0"/>
              </a:rPr>
              <a:t>внаслідок заміщення однієї з речовин-учасників природного </a:t>
            </a: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метаболізму</a:t>
            </a:r>
            <a:r>
              <a:rPr lang="vi-VN" sz="26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vi-VN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так і</a:t>
            </a:r>
            <a:r>
              <a:rPr lang="vi-VN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600" b="1" u="sng" dirty="0" smtClean="0">
                <a:latin typeface="Times New Roman" pitchFamily="18" charset="0"/>
                <a:cs typeface="Times New Roman" pitchFamily="18" charset="0"/>
              </a:rPr>
              <a:t>психічну</a:t>
            </a:r>
            <a:r>
              <a:rPr lang="uk-UA" sz="2600" b="1" u="sng" dirty="0" smtClean="0">
                <a:latin typeface="Times New Roman" pitchFamily="18" charset="0"/>
                <a:cs typeface="Times New Roman" pitchFamily="18" charset="0"/>
              </a:rPr>
              <a:t> залежність</a:t>
            </a:r>
            <a:r>
              <a:rPr lang="vi-VN" sz="2600" b="1" u="sng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vi-VN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indent="0" algn="just">
              <a:buNone/>
            </a:pP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indent="0" algn="just">
              <a:buNone/>
            </a:pPr>
            <a:r>
              <a:rPr lang="vi-VN" sz="2600" dirty="0" smtClean="0">
                <a:latin typeface="Times New Roman" pitchFamily="18" charset="0"/>
                <a:cs typeface="Times New Roman" pitchFamily="18" charset="0"/>
              </a:rPr>
              <a:t>Впливаючи на нервові центри головного мозку, наркотик може створювати підняття </a:t>
            </a:r>
            <a:r>
              <a:rPr lang="vi-VN" sz="2600" dirty="0" smtClean="0">
                <a:latin typeface="Times New Roman" pitchFamily="18" charset="0"/>
                <a:cs typeface="Times New Roman" pitchFamily="18" charset="0"/>
                <a:hlinkClick r:id="rId2" tooltip="Настрій"/>
              </a:rPr>
              <a:t>настрою</a:t>
            </a:r>
            <a:r>
              <a:rPr lang="vi-VN" sz="2600" dirty="0" smtClean="0">
                <a:latin typeface="Times New Roman" pitchFamily="18" charset="0"/>
                <a:cs typeface="Times New Roman" pitchFamily="18" charset="0"/>
              </a:rPr>
              <a:t>, чи надмірну сонливість, хворобливу, незвичайну веселість — </a:t>
            </a:r>
            <a:r>
              <a:rPr lang="vi-VN" sz="2600" dirty="0" smtClean="0">
                <a:latin typeface="Times New Roman" pitchFamily="18" charset="0"/>
                <a:cs typeface="Times New Roman" pitchFamily="18" charset="0"/>
                <a:hlinkClick r:id="rId3" tooltip="Ейфорія"/>
              </a:rPr>
              <a:t>ейфорію</a:t>
            </a:r>
            <a:r>
              <a:rPr lang="vi-VN" sz="2600" dirty="0" smtClean="0">
                <a:latin typeface="Times New Roman" pitchFamily="18" charset="0"/>
                <a:cs typeface="Times New Roman" pitchFamily="18" charset="0"/>
              </a:rPr>
              <a:t>, а іноді й порушення </a:t>
            </a:r>
            <a:r>
              <a:rPr lang="vi-VN" sz="2600" dirty="0" smtClean="0">
                <a:latin typeface="Times New Roman" pitchFamily="18" charset="0"/>
                <a:cs typeface="Times New Roman" pitchFamily="18" charset="0"/>
                <a:hlinkClick r:id="rId4" tooltip="Свідомість"/>
              </a:rPr>
              <a:t>свідомості</a:t>
            </a:r>
            <a:r>
              <a:rPr lang="vi-VN" sz="2600" dirty="0" smtClean="0">
                <a:latin typeface="Times New Roman" pitchFamily="18" charset="0"/>
                <a:cs typeface="Times New Roman" pitchFamily="18" charset="0"/>
              </a:rPr>
              <a:t>. У </a:t>
            </a:r>
            <a:r>
              <a:rPr lang="vi-VN" sz="2600" dirty="0" smtClean="0">
                <a:latin typeface="Times New Roman" pitchFamily="18" charset="0"/>
                <a:cs typeface="Times New Roman" pitchFamily="18" charset="0"/>
                <a:hlinkClick r:id="rId5" tooltip="Патологія"/>
              </a:rPr>
              <a:t>патологічних</a:t>
            </a:r>
            <a:r>
              <a:rPr lang="vi-VN" sz="2600" dirty="0" smtClean="0">
                <a:latin typeface="Times New Roman" pitchFamily="18" charset="0"/>
                <a:cs typeface="Times New Roman" pitchFamily="18" charset="0"/>
              </a:rPr>
              <a:t> випадках цей стан може бути цілком нереалістичним, викликати </a:t>
            </a:r>
            <a:r>
              <a:rPr lang="vi-VN" sz="2600" dirty="0" smtClean="0">
                <a:latin typeface="Times New Roman" pitchFamily="18" charset="0"/>
                <a:cs typeface="Times New Roman" pitchFamily="18" charset="0"/>
                <a:hlinkClick r:id="rId6" tooltip="Манія величі"/>
              </a:rPr>
              <a:t>манію величі</a:t>
            </a:r>
            <a:r>
              <a:rPr lang="vi-VN" sz="2600" dirty="0" smtClean="0">
                <a:latin typeface="Times New Roman" pitchFamily="18" charset="0"/>
                <a:cs typeface="Times New Roman" pitchFamily="18" charset="0"/>
              </a:rPr>
              <a:t> та невразливості.</a:t>
            </a:r>
            <a:endParaRPr lang="uk-UA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uk-UA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6594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Основні поняття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  <a:solidFill>
            <a:schemeClr val="bg2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uk-UA" dirty="0" smtClean="0">
                <a:latin typeface="Book Antiqua" pitchFamily="18" charset="0"/>
              </a:rPr>
              <a:t>В основі визначення поняття </a:t>
            </a:r>
            <a:r>
              <a:rPr lang="uk-UA" b="1" dirty="0" smtClean="0">
                <a:latin typeface="Book Antiqua" pitchFamily="18" charset="0"/>
              </a:rPr>
              <a:t>"наркотик" </a:t>
            </a:r>
            <a:r>
              <a:rPr lang="uk-UA" dirty="0" smtClean="0">
                <a:latin typeface="Book Antiqua" pitchFamily="18" charset="0"/>
              </a:rPr>
              <a:t>лежить єдність трьох критеріїв:</a:t>
            </a:r>
          </a:p>
          <a:p>
            <a:pPr algn="ctr">
              <a:buNone/>
            </a:pPr>
            <a:endParaRPr lang="uk-UA" dirty="0" smtClean="0">
              <a:latin typeface="Book Antiqua" pitchFamily="18" charset="0"/>
            </a:endParaRPr>
          </a:p>
          <a:p>
            <a:pPr>
              <a:buNone/>
            </a:pPr>
            <a:r>
              <a:rPr lang="uk-UA" dirty="0" smtClean="0">
                <a:latin typeface="Book Antiqua" pitchFamily="18" charset="0"/>
              </a:rPr>
              <a:t>1 - медичного</a:t>
            </a:r>
          </a:p>
          <a:p>
            <a:pPr>
              <a:buNone/>
            </a:pPr>
            <a:r>
              <a:rPr lang="uk-UA" dirty="0" smtClean="0">
                <a:latin typeface="Book Antiqua" pitchFamily="18" charset="0"/>
              </a:rPr>
              <a:t>2 - соціального</a:t>
            </a:r>
          </a:p>
          <a:p>
            <a:pPr>
              <a:buNone/>
            </a:pPr>
            <a:r>
              <a:rPr lang="uk-UA" dirty="0" smtClean="0">
                <a:latin typeface="Book Antiqua" pitchFamily="18" charset="0"/>
              </a:rPr>
              <a:t>3 - юридичного</a:t>
            </a:r>
          </a:p>
          <a:p>
            <a:pPr>
              <a:buNone/>
            </a:pPr>
            <a:endParaRPr lang="uk-UA" dirty="0" smtClean="0">
              <a:latin typeface="Book Antiqua" pitchFamily="18" charset="0"/>
            </a:endParaRPr>
          </a:p>
          <a:p>
            <a:pPr algn="ctr">
              <a:buNone/>
            </a:pPr>
            <a:r>
              <a:rPr lang="uk-UA" dirty="0" smtClean="0">
                <a:latin typeface="Book Antiqua" pitchFamily="18" charset="0"/>
              </a:rPr>
              <a:t>При цьому вважається, що наркотичним засобом може бути визнано таким тільки за умови єдності (</a:t>
            </a:r>
            <a:r>
              <a:rPr lang="uk-UA" u="sng" dirty="0" smtClean="0">
                <a:latin typeface="Book Antiqua" pitchFamily="18" charset="0"/>
              </a:rPr>
              <a:t>одночасної наявності</a:t>
            </a:r>
            <a:r>
              <a:rPr lang="uk-UA" dirty="0" smtClean="0">
                <a:latin typeface="Book Antiqua" pitchFamily="18" charset="0"/>
              </a:rPr>
              <a:t>) всіх трьох перерахованих критеріїв.</a:t>
            </a:r>
            <a:endParaRPr lang="uk-UA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6936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marL="0" indent="0"/>
            <a:r>
              <a:rPr 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6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Критерії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визначення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терміну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</a:t>
            </a:r>
            <a:r>
              <a:rPr lang="ru-RU" sz="36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Наркотичний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засіб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 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400" dirty="0" smtClean="0">
                <a:latin typeface="Book Antiqua" pitchFamily="18" charset="0"/>
              </a:rPr>
              <a:t>І </a:t>
            </a:r>
            <a:r>
              <a:rPr lang="ru-RU" sz="2000" dirty="0" smtClean="0">
                <a:latin typeface="Book Antiqua" pitchFamily="18" charset="0"/>
              </a:rPr>
              <a:t>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МЕДИЧНИЙ КРИТЕРІЙ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природні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синтетичні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специфічний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вплив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центральну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нервову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систему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ейфорія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галюцинація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ступор,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нечутливість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до болю).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ІІ. СОЦІАЛЬНИЙ КРИТЕРІЙ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немедичне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вживання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наркотичних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набуло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ознак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соціального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явища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яке негативно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впливає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соціальні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зв'язки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суспільстві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ІІІ. ЮРИДИЧНИЙ КРИТЕРІЙ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включає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поєднання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медичного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соціального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критерію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передбачає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визнання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певних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забороненими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законодавстві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включення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відповідний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нормативно-правовий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акт. 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сьогодні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таким актом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u="sng" dirty="0" err="1" smtClean="0">
                <a:latin typeface="Times New Roman" pitchFamily="18" charset="0"/>
                <a:cs typeface="Times New Roman" pitchFamily="18" charset="0"/>
              </a:rPr>
              <a:t>Перелік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u="sng" dirty="0" err="1" smtClean="0">
                <a:latin typeface="Times New Roman" pitchFamily="18" charset="0"/>
                <a:cs typeface="Times New Roman" pitchFamily="18" charset="0"/>
              </a:rPr>
              <a:t>наркотичних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u="sng" dirty="0" err="1" smtClean="0"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u="sng" dirty="0" err="1" smtClean="0">
                <a:latin typeface="Times New Roman" pitchFamily="18" charset="0"/>
                <a:cs typeface="Times New Roman" pitchFamily="18" charset="0"/>
              </a:rPr>
              <a:t>психотропних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u="sng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u="sng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u="sng" dirty="0" err="1" smtClean="0">
                <a:latin typeface="Times New Roman" pitchFamily="18" charset="0"/>
                <a:cs typeface="Times New Roman" pitchFamily="18" charset="0"/>
              </a:rPr>
              <a:t>прекурсорів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затверджений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постановою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№ 770.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обігу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Наркотичний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психотропних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прекурсорів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(НПП)</a:t>
            </a:r>
            <a:endParaRPr lang="uk-UA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endParaRPr lang="ru-RU" b="1" dirty="0" smtClean="0">
              <a:latin typeface="Book Antiqua" pitchFamily="18" charset="0"/>
            </a:endParaRPr>
          </a:p>
          <a:p>
            <a:pPr algn="ctr">
              <a:buNone/>
            </a:pPr>
            <a:endParaRPr lang="ru-RU" b="1" dirty="0" smtClean="0">
              <a:latin typeface="Book Antiqua" pitchFamily="18" charset="0"/>
            </a:endParaRPr>
          </a:p>
          <a:p>
            <a:pPr algn="ctr">
              <a:buNone/>
            </a:pPr>
            <a:endParaRPr lang="ru-RU" b="1" dirty="0" smtClean="0">
              <a:latin typeface="Book Antiqua" pitchFamily="18" charset="0"/>
            </a:endParaRPr>
          </a:p>
          <a:p>
            <a:pPr algn="ctr">
              <a:buNone/>
            </a:pPr>
            <a:r>
              <a:rPr lang="ru-RU" b="1" dirty="0" smtClean="0">
                <a:latin typeface="Book Antiqua" pitchFamily="18" charset="0"/>
              </a:rPr>
              <a:t>                       </a:t>
            </a:r>
          </a:p>
          <a:p>
            <a:pPr algn="ctr">
              <a:buNone/>
            </a:pPr>
            <a:r>
              <a:rPr lang="ru-RU" b="1" dirty="0" smtClean="0">
                <a:latin typeface="Book Antiqua" pitchFamily="18" charset="0"/>
              </a:rPr>
              <a:t>ДЕРЖАВНА СЛУЖБА УКРАЇНИ</a:t>
            </a:r>
            <a:r>
              <a:rPr lang="ru-RU" dirty="0" smtClean="0">
                <a:latin typeface="Book Antiqua" pitchFamily="18" charset="0"/>
              </a:rPr>
              <a:t/>
            </a:r>
            <a:br>
              <a:rPr lang="ru-RU" dirty="0" smtClean="0">
                <a:latin typeface="Book Antiqua" pitchFamily="18" charset="0"/>
              </a:rPr>
            </a:br>
            <a:r>
              <a:rPr lang="ru-RU" b="1" dirty="0" smtClean="0">
                <a:latin typeface="Book Antiqua" pitchFamily="18" charset="0"/>
              </a:rPr>
              <a:t>З ЛІКАРСЬКИХ ЗАСОБІВ ТА КОНТРОЛЮ ЗА НАРКОТИКАМИ</a:t>
            </a:r>
            <a:r>
              <a:rPr lang="ru-RU" dirty="0" smtClean="0">
                <a:latin typeface="Book Antiqua" pitchFamily="18" charset="0"/>
              </a:rPr>
              <a:t/>
            </a:r>
            <a:br>
              <a:rPr lang="ru-RU" dirty="0" smtClean="0">
                <a:latin typeface="Book Antiqua" pitchFamily="18" charset="0"/>
              </a:rPr>
            </a:br>
            <a:r>
              <a:rPr lang="ru-RU" b="1" dirty="0" smtClean="0">
                <a:latin typeface="Book Antiqua" pitchFamily="18" charset="0"/>
              </a:rPr>
              <a:t> проспект Перемоги, 120-А, </a:t>
            </a:r>
            <a:br>
              <a:rPr lang="ru-RU" b="1" dirty="0" smtClean="0">
                <a:latin typeface="Book Antiqua" pitchFamily="18" charset="0"/>
              </a:rPr>
            </a:br>
            <a:r>
              <a:rPr lang="ru-RU" b="1" dirty="0" smtClean="0">
                <a:latin typeface="Book Antiqua" pitchFamily="18" charset="0"/>
              </a:rPr>
              <a:t>м. </a:t>
            </a:r>
            <a:r>
              <a:rPr lang="ru-RU" b="1" dirty="0" err="1" smtClean="0">
                <a:latin typeface="Book Antiqua" pitchFamily="18" charset="0"/>
              </a:rPr>
              <a:t>Київ</a:t>
            </a:r>
            <a:r>
              <a:rPr lang="ru-RU" b="1" dirty="0" smtClean="0">
                <a:latin typeface="Book Antiqua" pitchFamily="18" charset="0"/>
              </a:rPr>
              <a:t>, 03115, </a:t>
            </a:r>
            <a:r>
              <a:rPr lang="en-US" b="1" dirty="0" smtClean="0">
                <a:latin typeface="Book Antiqua" pitchFamily="18" charset="0"/>
              </a:rPr>
              <a:t>www.diklz.gov.ua</a:t>
            </a:r>
            <a:endParaRPr lang="uk-UA" dirty="0">
              <a:latin typeface="Book Antiqua" pitchFamily="18" charset="0"/>
            </a:endParaRPr>
          </a:p>
        </p:txBody>
      </p:sp>
      <p:pic>
        <p:nvPicPr>
          <p:cNvPr id="4" name="Рисунок 3" descr="ÐÐ°ÑÑÐ¸Ð½ÐºÐ¸ Ð¿Ð¾ Ð·Ð°Ð¿ÑÐ¾ÑÑ Ð´ÐµÑÐ¶Ð°Ð²Ð½Ð° ÑÐ»ÑÐ¶Ð±Ð° Ð· Ð»ÑÐºÐ°ÑÑÑÐºÐ¸Ñ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356388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Нормативно-правове регулювання обігу НПП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  <a:solidFill>
            <a:schemeClr val="bg1">
              <a:lumMod val="95000"/>
            </a:schemeClr>
          </a:solidFill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uk-UA" b="1" dirty="0" smtClean="0">
                <a:latin typeface="Book Antiqua" pitchFamily="18" charset="0"/>
              </a:rPr>
              <a:t>Закони України</a:t>
            </a:r>
            <a:endParaRPr lang="uk-UA" dirty="0" smtClean="0">
              <a:latin typeface="Book Antiqua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uk-UA" dirty="0" smtClean="0">
                <a:latin typeface="Book Antiqua" pitchFamily="18" charset="0"/>
              </a:rPr>
              <a:t>«Про наркотичні засоби, психотропні речовини і   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 smtClean="0">
                <a:latin typeface="Book Antiqua" pitchFamily="18" charset="0"/>
              </a:rPr>
              <a:t>    прекурсори» від 15.02.1995 </a:t>
            </a:r>
            <a:r>
              <a:rPr lang="en-US" dirty="0" smtClean="0">
                <a:latin typeface="Book Antiqua" pitchFamily="18" charset="0"/>
              </a:rPr>
              <a:t>N 60/95</a:t>
            </a:r>
            <a:endParaRPr lang="uk-UA" dirty="0" smtClean="0">
              <a:latin typeface="Book Antiqua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uk-UA" dirty="0" smtClean="0">
                <a:latin typeface="Book Antiqua" pitchFamily="18" charset="0"/>
              </a:rPr>
              <a:t> «Про заходи протидії незаконному обігу наркотичних засобів, психотропних речовин і прекурсорів та  зловживанню ними» від 15.02.1995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smtClean="0">
                <a:latin typeface="Book Antiqua" pitchFamily="18" charset="0"/>
              </a:rPr>
              <a:t>N 62/95</a:t>
            </a:r>
            <a:endParaRPr lang="uk-UA" dirty="0" smtClean="0">
              <a:latin typeface="Book Antiqua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uk-UA" dirty="0" smtClean="0">
                <a:latin typeface="Book Antiqua" pitchFamily="18" charset="0"/>
              </a:rPr>
              <a:t> «Про ліцензування видів господарської діяльності» від 02.03.2015 № 222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uk-UA" dirty="0" smtClean="0">
                <a:latin typeface="Book Antiqua" pitchFamily="18" charset="0"/>
              </a:rPr>
              <a:t> «Основи законодавства України про охорону здоров’я» від 19.11.1992 </a:t>
            </a:r>
            <a:r>
              <a:rPr lang="en-US" dirty="0" smtClean="0">
                <a:latin typeface="Book Antiqua" pitchFamily="18" charset="0"/>
              </a:rPr>
              <a:t>N 2801-XII</a:t>
            </a:r>
            <a:endParaRPr lang="uk-UA" dirty="0" smtClean="0">
              <a:latin typeface="Book Antiqua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uk-UA" dirty="0" smtClean="0">
                <a:latin typeface="Book Antiqua" pitchFamily="18" charset="0"/>
              </a:rPr>
              <a:t> «Про лікарські засоби» від 04.04.1996 </a:t>
            </a:r>
            <a:r>
              <a:rPr lang="en-US" dirty="0" smtClean="0">
                <a:latin typeface="Book Antiqua" pitchFamily="18" charset="0"/>
              </a:rPr>
              <a:t>N 123/96-</a:t>
            </a:r>
            <a:r>
              <a:rPr lang="uk-UA" dirty="0" smtClean="0">
                <a:latin typeface="Book Antiqua" pitchFamily="18" charset="0"/>
              </a:rPr>
              <a:t>ВР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uk-UA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Нормативно-правове регулювання обігу НПП</a:t>
            </a:r>
            <a:br>
              <a:rPr lang="uk-UA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Постанови Кабінету Міністрів України </a:t>
            </a:r>
          </a:p>
          <a:p>
            <a:pPr algn="just">
              <a:buNone/>
            </a:pPr>
            <a:endParaRPr lang="uk-UA" dirty="0" smtClean="0">
              <a:latin typeface="Book Antiqua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«Деякі питання ліцензування господарської діяльності з культивування рослин, включених до таблиці І переліку наркотичних засобів, психотропних речовин і прекурсорів, затвердженого Кабінетом Міністрів України, розроблення, виробництва, виготовлення, зберігання, перевезення, придбання, реалізації (відпуску), ввезення на територію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вивезення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території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знищення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наркотичних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психотропних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прекурсорів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включених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зазначеного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переліку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від 06.04.2016 </a:t>
            </a:r>
            <a:r>
              <a:rPr lang="uk-UA" b="1" u="sng" dirty="0" smtClean="0">
                <a:latin typeface="Times New Roman" pitchFamily="18" charset="0"/>
                <a:cs typeface="Times New Roman" pitchFamily="18" charset="0"/>
              </a:rPr>
              <a:t>№ 282 </a:t>
            </a:r>
          </a:p>
          <a:p>
            <a:pPr algn="just">
              <a:buNone/>
            </a:pP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«Про затвердження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Порядку придбання, перевезення, зберігання, відпуску, використання та знищення наркотичних засобів, психотропних речовин і прекурсорів у закладах охорони здоров’я»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від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13 травня 2013 року </a:t>
            </a:r>
            <a:r>
              <a:rPr lang="uk-UA" b="1" u="sng" dirty="0" smtClean="0">
                <a:latin typeface="Times New Roman" pitchFamily="18" charset="0"/>
                <a:cs typeface="Times New Roman" pitchFamily="18" charset="0"/>
              </a:rPr>
              <a:t>№ 333</a:t>
            </a:r>
          </a:p>
          <a:p>
            <a:pPr algn="just">
              <a:buNone/>
            </a:pP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«Про затвердження Порядку провадження діяльності, пов'язаної з обігом наркотичних засобів, психотропних речовин і прекурсорів, та контролю за їх обігом»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від 3 червня 2009 року </a:t>
            </a:r>
            <a:r>
              <a:rPr lang="uk-UA" b="1" u="sng" dirty="0" smtClean="0">
                <a:latin typeface="Times New Roman" pitchFamily="18" charset="0"/>
                <a:cs typeface="Times New Roman" pitchFamily="18" charset="0"/>
              </a:rPr>
              <a:t>№ 589 </a:t>
            </a:r>
          </a:p>
          <a:p>
            <a:pPr algn="just">
              <a:buNone/>
            </a:pPr>
            <a:endParaRPr lang="en-US" dirty="0" smtClean="0">
              <a:latin typeface="Book Antiqua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«Про затвердження переліку наркотичних засобів, психотропних речовин і прекурсорів» від 6 травня 2000 року </a:t>
            </a:r>
            <a:r>
              <a:rPr lang="uk-UA" b="1" u="sng" dirty="0" smtClean="0">
                <a:latin typeface="Times New Roman" pitchFamily="18" charset="0"/>
                <a:cs typeface="Times New Roman" pitchFamily="18" charset="0"/>
              </a:rPr>
              <a:t>№ 770 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Нормативно-правове регулювання обігу НПП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980728"/>
            <a:ext cx="9143999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Накази МОЗ та МВС України 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319233"/>
            <a:ext cx="9144000" cy="563231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Про деякі питання придбання, перевезення, зберігання, відпуску, використання та знищення наркотичних засобів, психотропних речовин і прекурсорів у закладах охорони здоров’я : Наказ МОЗ України від 07 серпня 2015 р.  </a:t>
            </a:r>
            <a:r>
              <a:rPr lang="uk-UA" sz="2400" b="1" u="sng" dirty="0" smtClean="0">
                <a:latin typeface="Times New Roman" pitchFamily="18" charset="0"/>
                <a:cs typeface="Times New Roman" pitchFamily="18" charset="0"/>
              </a:rPr>
              <a:t>№ 494. 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Про затвердження Вимог до об'єктів і приміщень, призначених для здійснення діяльності з обігу наркотичних засобів, психотропних речовин, прекурсорів та зберігання вилучених з незаконного обігу таких засобів і речовин : Наказ МВС України від 29 січня 2018 р.  </a:t>
            </a:r>
            <a:r>
              <a:rPr lang="uk-UA" sz="2400" b="1" u="sng" dirty="0" smtClean="0">
                <a:latin typeface="Times New Roman" pitchFamily="18" charset="0"/>
                <a:cs typeface="Times New Roman" pitchFamily="18" charset="0"/>
              </a:rPr>
              <a:t>№ 52. 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Про затвердження Правил виписування рецептів на лікарські засоби і вироби медичного призначення, Порядку відпуску лікарських засобів і виробів медичного призначення з аптек та їх структурних підрозділів, Інструкції про порядок зберігання, обліку та знищення рецептурних бланків : Наказ МОЗ України  від 19 липня 2005 р. </a:t>
            </a:r>
            <a:r>
              <a:rPr lang="uk-UA" sz="2400" b="1" u="sng" dirty="0" smtClean="0">
                <a:latin typeface="Times New Roman" pitchFamily="18" charset="0"/>
                <a:cs typeface="Times New Roman" pitchFamily="18" charset="0"/>
              </a:rPr>
              <a:t>№ 360.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uk-UA" sz="2800" dirty="0" smtClean="0">
                <a:latin typeface="Book Antiqua" pitchFamily="18" charset="0"/>
              </a:rPr>
              <a:t>Отримання ліцензії на обіг наркотичних засобів, психотропних речовин, прекурсорів </a:t>
            </a:r>
            <a:endParaRPr lang="uk-UA" sz="2800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  <a:solidFill>
            <a:schemeClr val="bg2"/>
          </a:solidFill>
        </p:spPr>
        <p:txBody>
          <a:bodyPr>
            <a:noAutofit/>
          </a:bodyPr>
          <a:lstStyle/>
          <a:p>
            <a:pPr marL="0" indent="-514350">
              <a:spcBef>
                <a:spcPts val="0"/>
              </a:spcBef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1. Подання заяви про отримання ліцензії. </a:t>
            </a:r>
          </a:p>
          <a:p>
            <a:pPr marL="0" indent="-514350">
              <a:spcBef>
                <a:spcPts val="0"/>
              </a:spcBef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2. До заяви додається пакет документів  </a:t>
            </a:r>
          </a:p>
          <a:p>
            <a:pPr marL="0">
              <a:spcBef>
                <a:spcPts val="0"/>
              </a:spcBef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	2.1. Копія свідоцтва, що підтверджує </a:t>
            </a:r>
            <a:r>
              <a:rPr lang="uk-UA" sz="2000" u="sng" dirty="0" smtClean="0">
                <a:latin typeface="Times New Roman" pitchFamily="18" charset="0"/>
                <a:cs typeface="Times New Roman" pitchFamily="18" charset="0"/>
              </a:rPr>
              <a:t>професійну придатність керівника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для здійснення діяльності з обігу наркотичних засобів, психотропних речовин і прекурсорів, що ліцензується.</a:t>
            </a:r>
          </a:p>
          <a:p>
            <a:pPr marL="0">
              <a:spcBef>
                <a:spcPts val="0"/>
              </a:spcBef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	2.2 Довідка про проходження працівниками, які матимуть доступ до підконтрольних речовин, </a:t>
            </a:r>
            <a:r>
              <a:rPr lang="uk-UA" sz="2000" u="sng" dirty="0" smtClean="0">
                <a:latin typeface="Times New Roman" pitchFamily="18" charset="0"/>
                <a:cs typeface="Times New Roman" pitchFamily="18" charset="0"/>
              </a:rPr>
              <a:t>наркологічного огляду.</a:t>
            </a:r>
          </a:p>
          <a:p>
            <a:pPr marL="0" algn="just">
              <a:spcBef>
                <a:spcPts val="0"/>
              </a:spcBef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	2.3. Довідка Міністерства внутрішніх справ про відсутність у вищезазначених працівників </a:t>
            </a:r>
            <a:r>
              <a:rPr lang="uk-UA" sz="2000" u="sng" dirty="0" smtClean="0">
                <a:latin typeface="Times New Roman" pitchFamily="18" charset="0"/>
                <a:cs typeface="Times New Roman" pitchFamily="18" charset="0"/>
              </a:rPr>
              <a:t>не знятої чи не погашеної судимості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за вчинення середньої тяжкості, тяжкого та особливо тяжкого злочину або за злочин, пов’язаний із незаконним обігом підконтрольних речовин (у тому числі вчинених за межами України).</a:t>
            </a:r>
          </a:p>
          <a:p>
            <a:pPr marL="0">
              <a:spcBef>
                <a:spcPts val="0"/>
              </a:spcBef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	2.4. Дозвіл Національної поліції на </a:t>
            </a:r>
            <a:r>
              <a:rPr lang="uk-UA" sz="2000" u="sng" dirty="0" smtClean="0">
                <a:latin typeface="Times New Roman" pitchFamily="18" charset="0"/>
                <a:cs typeface="Times New Roman" pitchFamily="18" charset="0"/>
              </a:rPr>
              <a:t>використання об’єктів і приміщень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, призначених для провадження відповідної діяльності та їх відповідність встановленим вимогам.</a:t>
            </a:r>
          </a:p>
          <a:p>
            <a:pPr marL="0">
              <a:spcBef>
                <a:spcPts val="0"/>
              </a:spcBef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	2.5. Відомості про</a:t>
            </a:r>
            <a:r>
              <a:rPr lang="uk-UA" sz="2000" u="sng" dirty="0" smtClean="0">
                <a:latin typeface="Times New Roman" pitchFamily="18" charset="0"/>
                <a:cs typeface="Times New Roman" pitchFamily="18" charset="0"/>
              </a:rPr>
              <a:t> стан матеріально-технічної бази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(МТБ), наявність </a:t>
            </a:r>
            <a:r>
              <a:rPr lang="uk-UA" sz="2000" u="sng" dirty="0" smtClean="0">
                <a:latin typeface="Times New Roman" pitchFamily="18" charset="0"/>
                <a:cs typeface="Times New Roman" pitchFamily="18" charset="0"/>
              </a:rPr>
              <a:t>персоналу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із зазначенням його освітнього і кваліфікаційного рівня.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	2.6. Опис документів, що додаються до заяви, у двох примірниках.</a:t>
            </a:r>
          </a:p>
          <a:p>
            <a:pPr marL="0">
              <a:spcBef>
                <a:spcPts val="0"/>
              </a:spcBef>
            </a:pPr>
            <a:endParaRPr lang="uk-UA" sz="24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Перелік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наркотичних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психотропних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прекурсорів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(НПП)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/>
              <a:t>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згруповані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у списки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наркотичні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засоби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психотропні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прекурсори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включені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таблиць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I-IV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згідно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законодавством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міжнародними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договорами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Перелік НПП включає чотири Таблиці (І, ІІ, ІІІ, ІУ), </a:t>
            </a:r>
          </a:p>
          <a:p>
            <a:pPr marL="0" indent="0" algn="just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кожна з таблиць складається зі Списків (9) </a:t>
            </a:r>
          </a:p>
          <a:p>
            <a:pPr marL="0" indent="0" algn="just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Всього до Переліку включено - </a:t>
            </a:r>
            <a:r>
              <a:rPr lang="uk-UA" sz="2400" b="1" u="sng" dirty="0" smtClean="0">
                <a:latin typeface="Times New Roman" pitchFamily="18" charset="0"/>
                <a:cs typeface="Times New Roman" pitchFamily="18" charset="0"/>
              </a:rPr>
              <a:t>129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видів наркотичних засобів (продуктів переробки) та </a:t>
            </a:r>
            <a:r>
              <a:rPr lang="uk-UA" sz="2400" b="1" u="sng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види рослин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108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Таблиця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7504" y="836712"/>
          <a:ext cx="8928992" cy="6021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0291"/>
                <a:gridCol w="3887353"/>
                <a:gridCol w="3201348"/>
              </a:tblGrid>
              <a:tr h="1571514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Список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 1</a:t>
                      </a:r>
                      <a:endParaRPr lang="uk-UA" sz="2000" b="1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Особливо </a:t>
                      </a:r>
                      <a:r>
                        <a:rPr lang="ru-RU" sz="2000" b="1" i="0" u="none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небезпечні</a:t>
                      </a:r>
                      <a:r>
                        <a:rPr lang="ru-RU" sz="2000" b="1" i="0" u="none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наркотичні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засоби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, 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обіг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яких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заборонено</a:t>
                      </a:r>
                      <a:endParaRPr lang="ru-RU" sz="2000" b="1" dirty="0" smtClean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Героїн</a:t>
                      </a:r>
                      <a:endParaRPr lang="ru-RU" sz="2000" b="1" kern="1200" dirty="0" smtClean="0">
                        <a:solidFill>
                          <a:schemeClr val="tx1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Лист Коки</a:t>
                      </a:r>
                    </a:p>
                    <a:p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Опій</a:t>
                      </a:r>
                      <a:endParaRPr lang="uk-UA" sz="2000" b="1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642179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Список 2</a:t>
                      </a:r>
                      <a:endParaRPr lang="uk-UA" sz="2000" b="1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Особливо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небезпечні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психотропні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речовини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обіг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яких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заборонено</a:t>
                      </a:r>
                      <a:endParaRPr lang="ru-RU" sz="2000" b="1" dirty="0" smtClean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Броламфетамін</a:t>
                      </a:r>
                      <a:endParaRPr lang="ru-RU" sz="2000" b="1" kern="1200" dirty="0" smtClean="0">
                        <a:solidFill>
                          <a:schemeClr val="tx1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  <a:p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Мескалін</a:t>
                      </a:r>
                      <a:endParaRPr lang="uk-UA" sz="2000" b="1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807595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Список 3</a:t>
                      </a:r>
                      <a:endParaRPr lang="uk-UA" sz="2000" b="1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Рослини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які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містять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наркотичні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засоби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та 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психотропні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речовини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і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обіг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яких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допускається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 для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промислових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цілей</a:t>
                      </a:r>
                      <a:endParaRPr lang="ru-RU" sz="2000" b="1" kern="1200" dirty="0" smtClean="0">
                        <a:solidFill>
                          <a:schemeClr val="tx1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Рослини виду мак снотворний </a:t>
                      </a:r>
                    </a:p>
                    <a:p>
                      <a:r>
                        <a:rPr lang="uk-UA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Papaver</a:t>
                      </a:r>
                      <a:r>
                        <a:rPr lang="en-US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somniferum</a:t>
                      </a:r>
                      <a:r>
                        <a:rPr lang="en-US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L)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uk-UA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Рослини роду коноплі (</a:t>
                      </a:r>
                      <a:r>
                        <a:rPr lang="en-US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Cannabis)</a:t>
                      </a:r>
                      <a:endParaRPr lang="uk-UA" sz="2000" b="1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75789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2800" b="1" dirty="0" err="1" smtClean="0">
                <a:latin typeface="Book Antiqua" pitchFamily="18" charset="0"/>
              </a:rPr>
              <a:t>Таблиця</a:t>
            </a:r>
            <a:r>
              <a:rPr lang="ru-RU" sz="2800" b="1" dirty="0" smtClean="0">
                <a:latin typeface="Book Antiqua" pitchFamily="18" charset="0"/>
              </a:rPr>
              <a:t> </a:t>
            </a:r>
            <a:r>
              <a:rPr lang="en-US" sz="2800" b="1" dirty="0" smtClean="0">
                <a:latin typeface="Book Antiqua" pitchFamily="18" charset="0"/>
              </a:rPr>
              <a:t>I</a:t>
            </a:r>
            <a:r>
              <a:rPr lang="uk-UA" sz="2800" b="1" dirty="0" smtClean="0">
                <a:latin typeface="Book Antiqua" pitchFamily="18" charset="0"/>
              </a:rPr>
              <a:t>І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36712"/>
            <a:ext cx="8229600" cy="5318051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/>
              <a:t> 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</p:txBody>
      </p:sp>
      <p:graphicFrame>
        <p:nvGraphicFramePr>
          <p:cNvPr id="4" name="Содержимое 3"/>
          <p:cNvGraphicFramePr>
            <a:graphicFrameLocks/>
          </p:cNvGraphicFramePr>
          <p:nvPr/>
        </p:nvGraphicFramePr>
        <p:xfrm>
          <a:off x="0" y="836712"/>
          <a:ext cx="9144000" cy="6021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6575"/>
                <a:gridCol w="4090737"/>
                <a:gridCol w="3116688"/>
              </a:tblGrid>
              <a:tr h="3529375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Список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 1</a:t>
                      </a:r>
                      <a:endParaRPr lang="uk-UA" sz="200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Наркотичні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засоби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обіг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яких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обмежено</a:t>
                      </a:r>
                      <a:endParaRPr lang="ru-RU" sz="2000" dirty="0" smtClean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Омнопон</a:t>
                      </a:r>
                      <a:endParaRPr lang="ru-RU" sz="2000" b="1" kern="1200" dirty="0" smtClean="0">
                        <a:solidFill>
                          <a:schemeClr val="tx1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  <a:p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Трамадол</a:t>
                      </a:r>
                      <a:endParaRPr lang="ru-RU" sz="2000" b="1" kern="1200" dirty="0" smtClean="0">
                        <a:solidFill>
                          <a:schemeClr val="tx1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  <a:p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Фентанил</a:t>
                      </a:r>
                      <a:endParaRPr lang="ru-RU" sz="2000" b="1" kern="1200" dirty="0" smtClean="0">
                        <a:solidFill>
                          <a:schemeClr val="tx1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Кодеїн</a:t>
                      </a:r>
                      <a:endParaRPr lang="uk-UA" sz="2000" b="1" kern="1200" dirty="0" smtClean="0">
                        <a:solidFill>
                          <a:schemeClr val="tx1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Морфін</a:t>
                      </a:r>
                      <a:endParaRPr lang="uk-UA" sz="2000" b="1" kern="1200" dirty="0" smtClean="0">
                        <a:solidFill>
                          <a:schemeClr val="tx1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Тримеперидин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промедол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)</a:t>
                      </a:r>
                      <a:endParaRPr lang="uk-UA" sz="2000" b="1" kern="1200" dirty="0" smtClean="0">
                        <a:solidFill>
                          <a:schemeClr val="tx1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Этилморфина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гидрохлорид</a:t>
                      </a:r>
                      <a:endParaRPr lang="uk-UA" sz="2000" b="1" kern="1200" dirty="0" smtClean="0">
                        <a:solidFill>
                          <a:schemeClr val="tx1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91913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Список 2</a:t>
                      </a:r>
                      <a:endParaRPr lang="uk-UA" sz="2000" b="1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Психотропні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речовини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обіг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яких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обмежено</a:t>
                      </a:r>
                      <a:endParaRPr lang="ru-RU" sz="2000" b="1" dirty="0" smtClean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Сибутрамін</a:t>
                      </a:r>
                      <a:endParaRPr lang="ru-RU" sz="2000" b="1" kern="1200" dirty="0" smtClean="0">
                        <a:solidFill>
                          <a:schemeClr val="tx1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Метаквалон</a:t>
                      </a:r>
                      <a:endParaRPr lang="uk-UA" sz="2000" b="1" kern="1200" dirty="0" smtClean="0">
                        <a:solidFill>
                          <a:schemeClr val="tx1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Кетамін</a:t>
                      </a:r>
                      <a:endParaRPr lang="uk-UA" sz="2000" b="1" kern="1200" dirty="0" smtClean="0">
                        <a:solidFill>
                          <a:schemeClr val="tx1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endParaRPr lang="uk-UA" sz="2000" b="1" kern="1200" dirty="0" smtClean="0">
                        <a:solidFill>
                          <a:schemeClr val="tx1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88598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Таблиця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" y="980729"/>
          <a:ext cx="9143999" cy="5719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6574"/>
                <a:gridCol w="3787553"/>
                <a:gridCol w="3419872"/>
              </a:tblGrid>
              <a:tr h="4104455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Список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 1</a:t>
                      </a:r>
                      <a:endParaRPr lang="uk-UA" sz="200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Наркотичні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засоби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обіг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яких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обмежено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 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і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стосовно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яких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допускаються</a:t>
                      </a:r>
                      <a:r>
                        <a:rPr lang="ru-RU" sz="2000" b="1" i="0" kern="1200" baseline="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виключення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 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деяких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заходів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контролю</a:t>
                      </a:r>
                      <a:endParaRPr lang="ru-RU" sz="2000" dirty="0" smtClean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b="0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Препарати</a:t>
                      </a:r>
                    </a:p>
                    <a:p>
                      <a:r>
                        <a:rPr lang="uk-UA" sz="2000" b="0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етилморфіну</a:t>
                      </a:r>
                      <a:r>
                        <a:rPr lang="uk-UA" sz="2000" b="0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r>
                        <a:rPr lang="uk-UA" sz="2000" b="0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кодеїну,</a:t>
                      </a:r>
                    </a:p>
                    <a:p>
                      <a:r>
                        <a:rPr lang="uk-UA" sz="2000" b="0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2000" b="0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фолькодину</a:t>
                      </a:r>
                      <a:endParaRPr lang="uk-UA" sz="2000" b="0" i="0" kern="1200" dirty="0" smtClean="0">
                        <a:solidFill>
                          <a:schemeClr val="tx1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  <a:p>
                      <a:r>
                        <a:rPr lang="uk-UA" sz="2000" b="0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за умови, що вони поєднані з одним або кількома інгредієнтами і містять не більш як 100 мг наркотичного засобу на одиницю дози, з концентрацією не більш як 2,5 відсотка у нерозділених препаратах.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44135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Список 2</a:t>
                      </a:r>
                      <a:endParaRPr lang="uk-UA" sz="2000" b="1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Психотропні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речовини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обіг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яких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обмежено</a:t>
                      </a:r>
                      <a:r>
                        <a:rPr lang="ru-RU" sz="2000" b="1" i="0" kern="1200" baseline="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і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стосовно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яких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допускаються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виключення</a:t>
                      </a:r>
                      <a:r>
                        <a:rPr lang="ru-RU" sz="2000" b="1" i="0" kern="1200" baseline="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деяких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заходів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контролю</a:t>
                      </a:r>
                      <a:endParaRPr lang="ru-RU" sz="2000" b="1" baseline="0" dirty="0" smtClean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000" b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Нітразепам</a:t>
                      </a:r>
                      <a:endParaRPr lang="ru-RU" sz="2000" b="0" kern="1200" dirty="0" smtClean="0">
                        <a:solidFill>
                          <a:schemeClr val="dk1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ru-RU" sz="2000" b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Феназепам</a:t>
                      </a:r>
                      <a:endParaRPr lang="ru-RU" sz="2000" b="0" kern="1200" dirty="0" smtClean="0">
                        <a:solidFill>
                          <a:schemeClr val="dk1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kern="1200" dirty="0" err="1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Фенобарбитал</a:t>
                      </a:r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endParaRPr lang="uk-UA" sz="2000" b="0" kern="1200" dirty="0" smtClean="0">
                        <a:solidFill>
                          <a:schemeClr val="tx1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90191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2800" b="1" dirty="0" err="1" smtClean="0">
                <a:latin typeface="Book Antiqua" pitchFamily="18" charset="0"/>
              </a:rPr>
              <a:t>Таблиця</a:t>
            </a:r>
            <a:r>
              <a:rPr lang="ru-RU" sz="2800" b="1" dirty="0" smtClean="0">
                <a:latin typeface="Book Antiqua" pitchFamily="18" charset="0"/>
              </a:rPr>
              <a:t> </a:t>
            </a:r>
            <a:r>
              <a:rPr lang="en-US" sz="2800" b="1" dirty="0" smtClean="0">
                <a:latin typeface="Book Antiqua" pitchFamily="18" charset="0"/>
              </a:rPr>
              <a:t>IV</a:t>
            </a:r>
            <a:endParaRPr lang="ru-RU" sz="2800" b="1" dirty="0">
              <a:latin typeface="Book Antiqu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1052736"/>
          <a:ext cx="8784975" cy="5688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0538"/>
                <a:gridCol w="3930121"/>
                <a:gridCol w="2994316"/>
              </a:tblGrid>
              <a:tr h="255298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Список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 1</a:t>
                      </a:r>
                      <a:endParaRPr lang="uk-UA" sz="200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Прекурсори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обіг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яких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обмежено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і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стосовно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яких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встановлюються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заходи контролю</a:t>
                      </a:r>
                      <a:endParaRPr lang="ru-RU" sz="2000" dirty="0" smtClean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Ефедрин</a:t>
                      </a:r>
                      <a:endParaRPr lang="ru-RU" sz="2000" b="1" kern="1200" dirty="0" smtClean="0">
                        <a:solidFill>
                          <a:schemeClr val="tx1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  <a:p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Псевдоэфедрин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Ерготамін</a:t>
                      </a:r>
                      <a:endParaRPr lang="uk-UA" sz="2000" b="0" kern="1200" dirty="0" smtClean="0">
                        <a:solidFill>
                          <a:schemeClr val="tx1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35652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Список 2</a:t>
                      </a:r>
                      <a:endParaRPr lang="uk-UA" sz="2000" b="1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Прекурсори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стосовно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яких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встановлюються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заходи контролю</a:t>
                      </a:r>
                      <a:endParaRPr lang="ru-RU" sz="2000" b="1" baseline="0" dirty="0" smtClean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Ацетон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Етиловий</a:t>
                      </a:r>
                      <a:r>
                        <a:rPr lang="ru-RU" sz="2000" b="1" kern="1200" baseline="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kern="1200" baseline="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е</a:t>
                      </a:r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фір</a:t>
                      </a:r>
                      <a:endParaRPr lang="ru-RU" sz="2000" b="1" kern="1200" dirty="0" smtClean="0">
                        <a:solidFill>
                          <a:schemeClr val="tx1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Калію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перманганат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Соляна кислота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8639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 smtClean="0">
                <a:latin typeface="Book Antiqua" pitchFamily="18" charset="0"/>
              </a:rPr>
              <a:t>Особливості обігу НПП в закладах охорони здоров'я </a:t>
            </a:r>
            <a:endParaRPr lang="uk-UA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bg1">
              <a:lumMod val="95000"/>
            </a:schemeClr>
          </a:solidFill>
        </p:spPr>
        <p:txBody>
          <a:bodyPr anchor="ctr">
            <a:normAutofit fontScale="92500"/>
          </a:bodyPr>
          <a:lstStyle/>
          <a:p>
            <a:pPr algn="just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Обіг наркотичних засобів, психотропних речовин і прекурсорів – це види діяльності з: </a:t>
            </a:r>
          </a:p>
          <a:p>
            <a:pPr algn="just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культивування рослин (включених до </a:t>
            </a:r>
            <a:r>
              <a:rPr lang="uk-UA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Переліку </a:t>
            </a:r>
            <a:r>
              <a:rPr lang="uk-UA" u="sng" dirty="0" smtClean="0">
                <a:latin typeface="Times New Roman" pitchFamily="18" charset="0"/>
                <a:cs typeface="Times New Roman" pitchFamily="18" charset="0"/>
              </a:rPr>
              <a:t> НПП)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розроблення, виробництва, виготовлення, зберігання, перевезення, пересилання, придбання, реалізації (відпуску), ввезення на територію України, вивезення з території України, транзиту через територію України, використання, знищення наркотичних засобів, психотропних речовин та прекурсорів, включених до Переліку наркотичних засобів, психотропних речовин і прекурсорів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uk-UA" sz="3600" b="1" dirty="0" smtClean="0">
                <a:latin typeface="Book Antiqua" pitchFamily="18" charset="0"/>
              </a:rPr>
              <a:t>Особливості обігу НПП в закладах охорони здоров'я </a:t>
            </a:r>
            <a:endParaRPr lang="uk-UA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1628800"/>
            <a:ext cx="889248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2400" b="1" u="sng" dirty="0" smtClean="0">
                <a:latin typeface="Times New Roman" pitchFamily="18" charset="0"/>
                <a:cs typeface="Times New Roman" pitchFamily="18" charset="0"/>
              </a:rPr>
              <a:t>Облік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препаратів наркотичних засобів, психотропних речовин і прекурсорів ведеться закладами охорони здоров’я: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у відділеннях і кабінетах лікувально-профілактичних закладів;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на постах відділень лікувально-профілактичних закладів;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у фармацевтичних (аптечних) закладах;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у лікувально-профілактичних закладах (стаціонарах).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 smtClean="0">
                <a:latin typeface="Book Antiqua" pitchFamily="18" charset="0"/>
              </a:rPr>
              <a:t>Особливості обігу НПП в закладах охорони здоров'я </a:t>
            </a:r>
            <a:endParaRPr lang="uk-UA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6"/>
          </a:xfrm>
          <a:solidFill>
            <a:schemeClr val="bg1">
              <a:lumMod val="95000"/>
            </a:schemeClr>
          </a:solidFill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uk-UA" b="1" dirty="0" smtClean="0"/>
              <a:t>Наказом керівника закладу:</a:t>
            </a:r>
          </a:p>
          <a:p>
            <a:pPr marL="0" indent="0" algn="just">
              <a:buNone/>
            </a:pPr>
            <a:r>
              <a:rPr lang="uk-UA" b="1" dirty="0" smtClean="0"/>
              <a:t>Призначаються: </a:t>
            </a:r>
          </a:p>
          <a:p>
            <a:pPr marL="0" indent="0" algn="just">
              <a:buNone/>
            </a:pPr>
            <a:r>
              <a:rPr lang="uk-UA" dirty="0" smtClean="0"/>
              <a:t>- особи відповідальні за обіг  наркотичних (психотропних) лікарських засобів, в тому числі за доставку таких препаратів  хворому, якому медична допомога надається в умовах створеного стаціонару вдома;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 smtClean="0"/>
              <a:t>- особа, яка </a:t>
            </a:r>
            <a:r>
              <a:rPr lang="ru-RU" dirty="0" err="1" smtClean="0"/>
              <a:t>відповідає</a:t>
            </a:r>
            <a:r>
              <a:rPr lang="ru-RU" dirty="0" smtClean="0"/>
              <a:t> за </a:t>
            </a:r>
            <a:r>
              <a:rPr lang="ru-RU" dirty="0" err="1" smtClean="0"/>
              <a:t>зберігання</a:t>
            </a:r>
            <a:r>
              <a:rPr lang="ru-RU" dirty="0" smtClean="0"/>
              <a:t>, </a:t>
            </a:r>
            <a:r>
              <a:rPr lang="ru-RU" dirty="0" err="1" smtClean="0"/>
              <a:t>облік</a:t>
            </a:r>
            <a:r>
              <a:rPr lang="ru-RU" dirty="0" smtClean="0"/>
              <a:t> та </a:t>
            </a:r>
            <a:r>
              <a:rPr lang="ru-RU" dirty="0" err="1" smtClean="0"/>
              <a:t>видачу</a:t>
            </a:r>
            <a:r>
              <a:rPr lang="ru-RU" dirty="0" smtClean="0"/>
              <a:t> </a:t>
            </a:r>
            <a:r>
              <a:rPr lang="ru-RU" dirty="0" err="1" smtClean="0"/>
              <a:t>рецептурних</a:t>
            </a:r>
            <a:r>
              <a:rPr lang="ru-RU" dirty="0" smtClean="0"/>
              <a:t> </a:t>
            </a:r>
            <a:r>
              <a:rPr lang="ru-RU" dirty="0" err="1" smtClean="0"/>
              <a:t>бланків</a:t>
            </a:r>
            <a:r>
              <a:rPr lang="ru-RU" dirty="0" smtClean="0"/>
              <a:t> </a:t>
            </a:r>
            <a:r>
              <a:rPr lang="ru-RU" dirty="0" err="1" smtClean="0"/>
              <a:t>форми</a:t>
            </a:r>
            <a:r>
              <a:rPr lang="ru-RU" dirty="0" smtClean="0"/>
              <a:t> № 3.</a:t>
            </a:r>
          </a:p>
          <a:p>
            <a:pPr marL="0" indent="0" algn="just">
              <a:buNone/>
            </a:pPr>
            <a:r>
              <a:rPr lang="uk-UA" b="1" dirty="0" smtClean="0"/>
              <a:t>Затверджується: </a:t>
            </a:r>
          </a:p>
          <a:p>
            <a:pPr marL="0" indent="0" algn="just">
              <a:buNone/>
            </a:pPr>
            <a:r>
              <a:rPr lang="uk-UA" dirty="0" smtClean="0"/>
              <a:t>- список осіб, допущених до роботи з наркотичними (психотропними) лікарськими засобами;</a:t>
            </a:r>
          </a:p>
          <a:p>
            <a:pPr marL="0" indent="0" algn="just">
              <a:buFontTx/>
              <a:buChar char="-"/>
              <a:tabLst>
                <a:tab pos="0" algn="l"/>
              </a:tabLst>
            </a:pPr>
            <a:r>
              <a:rPr lang="uk-UA" dirty="0" smtClean="0"/>
              <a:t> список лікарів, які мають право отримувати, зберігати та виписувати такі засоби на </a:t>
            </a:r>
            <a:r>
              <a:rPr lang="ru-RU" dirty="0" err="1" smtClean="0"/>
              <a:t>рецептурних</a:t>
            </a:r>
            <a:r>
              <a:rPr lang="ru-RU" dirty="0" smtClean="0"/>
              <a:t> </a:t>
            </a:r>
            <a:r>
              <a:rPr lang="ru-RU" dirty="0" err="1" smtClean="0"/>
              <a:t>бланків</a:t>
            </a:r>
            <a:r>
              <a:rPr lang="ru-RU" dirty="0" smtClean="0"/>
              <a:t> ф. № 3;</a:t>
            </a:r>
            <a:r>
              <a:rPr lang="uk-UA" dirty="0" smtClean="0"/>
              <a:t> </a:t>
            </a:r>
          </a:p>
          <a:p>
            <a:pPr marL="0" indent="0" algn="just">
              <a:buFontTx/>
              <a:buChar char="-"/>
              <a:tabLst>
                <a:tab pos="0" algn="l"/>
              </a:tabLst>
            </a:pPr>
            <a:r>
              <a:rPr lang="uk-UA" dirty="0" smtClean="0"/>
              <a:t> посадові обов’язки;</a:t>
            </a:r>
          </a:p>
          <a:p>
            <a:pPr marL="0" indent="0" algn="just">
              <a:buFontTx/>
              <a:buChar char="-"/>
              <a:tabLst>
                <a:tab pos="0" algn="l"/>
              </a:tabLst>
            </a:pPr>
            <a:r>
              <a:rPr lang="uk-UA" dirty="0" smtClean="0"/>
              <a:t>порядок передачі ключів від сейфів і приміщень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 smtClean="0">
                <a:latin typeface="Book Antiqua" pitchFamily="18" charset="0"/>
              </a:rPr>
              <a:t>Особливості обігу НПП в закладах охорони здоров'я  </a:t>
            </a:r>
            <a:endParaRPr lang="uk-UA" sz="3200" b="1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256584"/>
          </a:xfrm>
          <a:solidFill>
            <a:schemeClr val="bg1">
              <a:lumMod val="95000"/>
            </a:schemeClr>
          </a:solidFill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uk-UA" b="1" dirty="0" smtClean="0"/>
              <a:t>Затверджується: </a:t>
            </a:r>
          </a:p>
          <a:p>
            <a:pPr marL="0" indent="0" algn="just"/>
            <a:r>
              <a:rPr lang="uk-UA" dirty="0" smtClean="0"/>
              <a:t>склад комісії по прийманню, знищенню та проведенню щоквартальних інвентаризацій наркотичних (психотропних) лікарських засобів </a:t>
            </a:r>
            <a:r>
              <a:rPr lang="ru-RU" dirty="0" smtClean="0"/>
              <a:t>та  </a:t>
            </a:r>
            <a:r>
              <a:rPr lang="ru-RU" dirty="0" err="1" smtClean="0"/>
              <a:t>рецептурних</a:t>
            </a:r>
            <a:r>
              <a:rPr lang="ru-RU" dirty="0" smtClean="0"/>
              <a:t>  </a:t>
            </a:r>
            <a:r>
              <a:rPr lang="ru-RU" dirty="0" err="1" smtClean="0"/>
              <a:t>бланків</a:t>
            </a:r>
            <a:r>
              <a:rPr lang="ru-RU" dirty="0" smtClean="0"/>
              <a:t>  </a:t>
            </a:r>
            <a:r>
              <a:rPr lang="ru-RU" dirty="0" err="1" smtClean="0"/>
              <a:t>форми</a:t>
            </a:r>
            <a:r>
              <a:rPr lang="ru-RU" dirty="0" smtClean="0"/>
              <a:t> № 3;</a:t>
            </a:r>
            <a:endParaRPr lang="uk-UA" dirty="0" smtClean="0"/>
          </a:p>
          <a:p>
            <a:pPr marL="0" indent="0" algn="just"/>
            <a:r>
              <a:rPr lang="uk-UA" dirty="0" smtClean="0"/>
              <a:t>терміни та обсяги зберігання наркотичних (психотропних) лікарських засобів в цілому по закладу та в розрізі кожного відділення.</a:t>
            </a:r>
          </a:p>
          <a:p>
            <a:pPr marL="0" indent="0" algn="just">
              <a:buNone/>
            </a:pPr>
            <a:endParaRPr lang="uk-UA" dirty="0" smtClean="0"/>
          </a:p>
          <a:p>
            <a:pPr marL="0" indent="0" algn="ctr">
              <a:buNone/>
            </a:pPr>
            <a:r>
              <a:rPr lang="uk-UA" dirty="0" smtClean="0"/>
              <a:t>Визначаються всі місця зберігання та використання наркотичних (психотропних) лікарських засобів</a:t>
            </a:r>
            <a:r>
              <a:rPr lang="ru-RU" dirty="0" smtClean="0"/>
              <a:t>.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uk-UA" sz="3600" b="1" dirty="0" smtClean="0">
                <a:latin typeface="Book Antiqua" pitchFamily="18" charset="0"/>
              </a:rPr>
              <a:t>Особливості обігу НПП в закладах охорони здоров'я </a:t>
            </a:r>
            <a:endParaRPr lang="uk-UA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1124744"/>
            <a:ext cx="9144000" cy="563231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операції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НПП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реєструються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спеціальних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журналах (книгах). </a:t>
            </a: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- Сторінки журналу, в якому обліковуються препарати НПП, нумеруються, прошнуровуються і засвідчуються підписом керівника закладу охорони здоров’я та скріплюються печаткою закладу охорони здоров’я. Внесення виправлень та недостовірних відомостей до журналів забороняється. У разі виявлення технічних помилок вони виправляються. Виправлення завіряються підписом керівника закладу охорони здоров’я.</a:t>
            </a:r>
          </a:p>
          <a:p>
            <a:pPr algn="just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- Ведення журналів (книг) покладається на відповідальних осіб, призначених наказом керівника юридичної особи (уповноваженої особи) або фізичної особи - підприємця.</a:t>
            </a:r>
          </a:p>
          <a:p>
            <a:pPr algn="just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- Доступ у приміщення, в яких зберігаються НПП, мають право лише особи, які безпосередньо допущені за наказом керівника до роботи, пов’язаної з обігом цих засобів і речовин.</a:t>
            </a:r>
          </a:p>
          <a:p>
            <a:pPr algn="just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- Керівник юридичної особи (уповноважена особа) або фізична особа - підприємець зобов’язані щокварталу проводити інвентаризацію наркотичних засобів, психотропних речовин і прекурсорів у визначеному законодавством порядку із складенням балансу товарно-матеріальних цінностей.</a:t>
            </a:r>
          </a:p>
          <a:p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 smtClean="0">
                <a:latin typeface="Book Antiqua" pitchFamily="18" charset="0"/>
              </a:rPr>
              <a:t>Особливості обігу НПП в закладах охорони здоров'я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bg1">
              <a:lumMod val="95000"/>
            </a:schemeClr>
          </a:solidFill>
        </p:spPr>
        <p:txBody>
          <a:bodyPr>
            <a:normAutofit fontScale="92500" lnSpcReduction="20000"/>
          </a:bodyPr>
          <a:lstStyle/>
          <a:p>
            <a:pPr algn="just"/>
            <a:r>
              <a:rPr lang="uk-UA" b="1" dirty="0" smtClean="0"/>
              <a:t>В</a:t>
            </a:r>
            <a:r>
              <a:rPr lang="uk-UA" dirty="0" smtClean="0"/>
              <a:t>сі особи, допущені до роботи з підконтрольними засобами та речовинами, ознайомлюються з таким наказом під особистий підпис.</a:t>
            </a:r>
          </a:p>
          <a:p>
            <a:pPr algn="just"/>
            <a:endParaRPr lang="uk-UA" dirty="0" smtClean="0"/>
          </a:p>
          <a:p>
            <a:pPr algn="just"/>
            <a:r>
              <a:rPr lang="uk-UA" b="1" dirty="0" smtClean="0"/>
              <a:t>З</a:t>
            </a:r>
            <a:r>
              <a:rPr lang="uk-UA" dirty="0" smtClean="0"/>
              <a:t>аборонено допускати до роботи з підконтрольними засобами та речовинами осіб, які відповідно до посадових обов’язків не мають такого права та (або) на яких письмовим наказом керівника не покладено обов’язок виконувати таку роботу. </a:t>
            </a:r>
          </a:p>
          <a:p>
            <a:pPr algn="just"/>
            <a:endParaRPr lang="uk-UA" dirty="0" smtClean="0"/>
          </a:p>
          <a:p>
            <a:pPr algn="just"/>
            <a:r>
              <a:rPr lang="uk-UA" b="1" dirty="0" smtClean="0"/>
              <a:t>П</a:t>
            </a:r>
            <a:r>
              <a:rPr lang="uk-UA" dirty="0" smtClean="0"/>
              <a:t>осадові інструкції відповідальних осіб складаються відповідно до Порядку, затвердженому постановою № 333.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b="1" dirty="0" smtClean="0"/>
              <a:t> </a:t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sz="3600" b="1" dirty="0" smtClean="0">
                <a:latin typeface="Book Antiqua" pitchFamily="18" charset="0"/>
              </a:rPr>
              <a:t>Особливості прийому НПП в закладах охорони здоров'я </a:t>
            </a:r>
            <a:br>
              <a:rPr lang="uk-UA" sz="3600" b="1" dirty="0" smtClean="0">
                <a:latin typeface="Book Antiqua" pitchFamily="18" charset="0"/>
              </a:rPr>
            </a:br>
            <a:r>
              <a:rPr lang="uk-UA" sz="3600" b="1" dirty="0" smtClean="0">
                <a:latin typeface="Book Antiqua" pitchFamily="18" charset="0"/>
              </a:rPr>
              <a:t/>
            </a:r>
            <a:br>
              <a:rPr lang="uk-UA" sz="3600" b="1" dirty="0" smtClean="0">
                <a:latin typeface="Book Antiqua" pitchFamily="18" charset="0"/>
              </a:rPr>
            </a:br>
            <a:r>
              <a:rPr lang="uk-UA" sz="3600" b="1" dirty="0" smtClean="0">
                <a:latin typeface="Book Antiqua" pitchFamily="18" charset="0"/>
              </a:rPr>
              <a:t/>
            </a:r>
            <a:br>
              <a:rPr lang="uk-UA" sz="3600" b="1" dirty="0" smtClean="0">
                <a:latin typeface="Book Antiqua" pitchFamily="18" charset="0"/>
              </a:rPr>
            </a:br>
            <a:endParaRPr lang="uk-UA" sz="3600" b="1" dirty="0" smtClean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uk-UA" b="1" dirty="0" smtClean="0"/>
          </a:p>
          <a:p>
            <a:pPr algn="ctr"/>
            <a:endParaRPr lang="uk-UA" b="1" dirty="0" smtClean="0"/>
          </a:p>
          <a:p>
            <a:pPr algn="ctr"/>
            <a:endParaRPr lang="uk-UA" b="1" dirty="0" smtClean="0"/>
          </a:p>
          <a:p>
            <a:pPr algn="ctr"/>
            <a:endParaRPr lang="uk-UA" b="1" dirty="0" smtClean="0"/>
          </a:p>
          <a:p>
            <a:pPr algn="ctr"/>
            <a:endParaRPr lang="uk-UA" b="1" dirty="0" smtClean="0"/>
          </a:p>
          <a:p>
            <a:pPr algn="ctr"/>
            <a:endParaRPr lang="uk-UA" b="1" dirty="0" smtClean="0"/>
          </a:p>
          <a:p>
            <a:pPr algn="ctr"/>
            <a:endParaRPr lang="uk-UA" b="1" dirty="0" smtClean="0"/>
          </a:p>
          <a:p>
            <a:pPr algn="ctr"/>
            <a:endParaRPr lang="uk-UA" b="1" dirty="0" smtClean="0"/>
          </a:p>
          <a:p>
            <a:pPr algn="just"/>
            <a:endParaRPr lang="uk-UA" dirty="0" smtClean="0"/>
          </a:p>
          <a:p>
            <a:pPr algn="just"/>
            <a:endParaRPr lang="uk-UA" dirty="0" smtClean="0"/>
          </a:p>
          <a:p>
            <a:pPr algn="just"/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1772816"/>
            <a:ext cx="8640960" cy="1384995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800" dirty="0"/>
              <a:t>під час приймання - встановлюється факт, зокрема, нестачі таких препаратів, порушення їх цілісності упаковки, тощо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3356992"/>
            <a:ext cx="8640960" cy="1384995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800" dirty="0"/>
              <a:t>утворена керівником комісія </a:t>
            </a:r>
            <a:r>
              <a:rPr lang="ru-RU" sz="2800" dirty="0" err="1"/>
              <a:t>оформляє</a:t>
            </a:r>
            <a:r>
              <a:rPr lang="ru-RU" sz="2800" dirty="0"/>
              <a:t> </a:t>
            </a:r>
            <a:r>
              <a:rPr lang="ru-RU" sz="2800" dirty="0" err="1"/>
              <a:t>відповідний</a:t>
            </a:r>
            <a:r>
              <a:rPr lang="ru-RU" sz="2800" dirty="0"/>
              <a:t> акт за формою </a:t>
            </a:r>
            <a:r>
              <a:rPr lang="ru-RU" sz="2800" dirty="0" err="1"/>
              <a:t>згідно</a:t>
            </a:r>
            <a:r>
              <a:rPr lang="ru-RU" sz="2800" dirty="0"/>
              <a:t> з </a:t>
            </a:r>
            <a:r>
              <a:rPr lang="ru-RU" sz="2800" dirty="0" err="1"/>
              <a:t>додатком</a:t>
            </a:r>
            <a:r>
              <a:rPr lang="ru-RU" sz="2800" dirty="0"/>
              <a:t> 1 до </a:t>
            </a:r>
            <a:r>
              <a:rPr lang="ru-RU" sz="2800" dirty="0" smtClean="0"/>
              <a:t>ПКМУ </a:t>
            </a:r>
            <a:r>
              <a:rPr lang="ru-RU" sz="2800" dirty="0"/>
              <a:t>№ 333</a:t>
            </a:r>
          </a:p>
          <a:p>
            <a:pPr algn="ctr"/>
            <a:r>
              <a:rPr lang="ru-RU" sz="2800" dirty="0"/>
              <a:t> у 3-х </a:t>
            </a:r>
            <a:r>
              <a:rPr lang="ru-RU" sz="2800" dirty="0" err="1"/>
              <a:t>примірниках</a:t>
            </a:r>
            <a:r>
              <a:rPr lang="ru-RU" sz="2800" dirty="0"/>
              <a:t>, </a:t>
            </a:r>
            <a:r>
              <a:rPr lang="ru-RU" sz="2800" dirty="0" err="1"/>
              <a:t>які</a:t>
            </a:r>
            <a:r>
              <a:rPr lang="ru-RU" sz="2800" dirty="0"/>
              <a:t> </a:t>
            </a:r>
            <a:r>
              <a:rPr lang="ru-RU" sz="2800" dirty="0" err="1"/>
              <a:t>засвідчуються</a:t>
            </a:r>
            <a:r>
              <a:rPr lang="ru-RU" sz="2800" dirty="0"/>
              <a:t> </a:t>
            </a:r>
            <a:r>
              <a:rPr lang="ru-RU" sz="2800" dirty="0" err="1"/>
              <a:t>підписами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43707" y="4797152"/>
            <a:ext cx="8640960" cy="1815882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один </a:t>
            </a:r>
            <a:r>
              <a:rPr lang="ru-RU" sz="2800" dirty="0" err="1"/>
              <a:t>примірник</a:t>
            </a:r>
            <a:r>
              <a:rPr lang="ru-RU" sz="2800" dirty="0"/>
              <a:t> акта </a:t>
            </a:r>
            <a:r>
              <a:rPr lang="ru-RU" sz="2800" dirty="0" err="1"/>
              <a:t>залишається</a:t>
            </a:r>
            <a:r>
              <a:rPr lang="ru-RU" sz="2800" dirty="0"/>
              <a:t> у </a:t>
            </a:r>
            <a:r>
              <a:rPr lang="ru-RU" sz="2800" dirty="0" err="1"/>
              <a:t>відповідальної</a:t>
            </a:r>
            <a:r>
              <a:rPr lang="ru-RU" sz="2800" dirty="0"/>
              <a:t> особи, </a:t>
            </a:r>
            <a:r>
              <a:rPr lang="ru-RU" sz="2800" dirty="0" err="1"/>
              <a:t>другий</a:t>
            </a:r>
            <a:r>
              <a:rPr lang="ru-RU" sz="2800" dirty="0"/>
              <a:t> </a:t>
            </a:r>
            <a:r>
              <a:rPr lang="ru-RU" sz="2800" dirty="0" err="1"/>
              <a:t>надсилається</a:t>
            </a:r>
            <a:r>
              <a:rPr lang="ru-RU" sz="2800" dirty="0"/>
              <a:t> </a:t>
            </a:r>
            <a:r>
              <a:rPr lang="ru-RU" sz="2800" dirty="0" err="1"/>
              <a:t>постачальнику</a:t>
            </a:r>
            <a:r>
              <a:rPr lang="ru-RU" sz="2800" dirty="0"/>
              <a:t> (</a:t>
            </a:r>
            <a:r>
              <a:rPr lang="ru-RU" sz="2800" dirty="0" err="1"/>
              <a:t>продавцю</a:t>
            </a:r>
            <a:r>
              <a:rPr lang="ru-RU" sz="2800" dirty="0"/>
              <a:t>) разом з </a:t>
            </a:r>
            <a:r>
              <a:rPr lang="ru-RU" sz="2800" dirty="0" err="1"/>
              <a:t>прибутковим</a:t>
            </a:r>
            <a:r>
              <a:rPr lang="ru-RU" sz="2800" dirty="0"/>
              <a:t> документом, </a:t>
            </a:r>
            <a:r>
              <a:rPr lang="ru-RU" sz="2800" dirty="0" err="1"/>
              <a:t>третій</a:t>
            </a:r>
            <a:r>
              <a:rPr lang="ru-RU" sz="2800" dirty="0"/>
              <a:t> - </a:t>
            </a:r>
            <a:r>
              <a:rPr lang="ru-RU" sz="2800" dirty="0" err="1"/>
              <a:t>передається</a:t>
            </a:r>
            <a:r>
              <a:rPr lang="ru-RU" sz="2800" dirty="0"/>
              <a:t> в </a:t>
            </a:r>
            <a:r>
              <a:rPr lang="ru-RU" sz="2800" dirty="0" err="1"/>
              <a:t>бухгалтерію</a:t>
            </a:r>
            <a:r>
              <a:rPr lang="ru-RU" sz="2800" dirty="0"/>
              <a:t> закладу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2700" dirty="0" smtClean="0"/>
              <a:t/>
            </a:r>
            <a:br>
              <a:rPr lang="uk-UA" sz="2700" dirty="0" smtClean="0"/>
            </a:b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Вимоги до приміщень 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«Про затвердження Вимог до об’єктів і приміщень, призначених для здійснення діяльності з обігу наркотичних засобів, психотропних речовин і прекурсорів та зберігання вилучених з незаконного обігу таких засобів і речовин»</a:t>
            </a:r>
            <a:br>
              <a:rPr lang="uk-UA" sz="2200" b="1" dirty="0" smtClean="0">
                <a:latin typeface="Times New Roman" pitchFamily="18" charset="0"/>
                <a:cs typeface="Times New Roman" pitchFamily="18" charset="0"/>
              </a:rPr>
            </a:br>
            <a:endParaRPr lang="uk-UA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  <a:solidFill>
            <a:schemeClr val="bg1">
              <a:lumMod val="95000"/>
            </a:schemeClr>
          </a:solidFill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uk-UA" dirty="0" smtClean="0"/>
              <a:t>приміщення, які використовуються для зберігання наркотичних засобів і  психотропних речовин  </a:t>
            </a:r>
          </a:p>
          <a:p>
            <a:pPr marL="457200" indent="-457200"/>
            <a:r>
              <a:rPr lang="uk-UA" i="1" dirty="0" smtClean="0"/>
              <a:t>кімната в капітальній будівлі обладнана сейфами;</a:t>
            </a:r>
          </a:p>
          <a:p>
            <a:pPr marL="457200" indent="-457200"/>
            <a:r>
              <a:rPr lang="uk-UA" i="1" dirty="0" smtClean="0"/>
              <a:t> вхідні двері добре підігнані під дверну коробку, металеві або дерев’яні повнотілі, мають не менше двох врізаних </a:t>
            </a:r>
            <a:r>
              <a:rPr lang="uk-UA" i="1" dirty="0" err="1" smtClean="0"/>
              <a:t>несамозамикальних</a:t>
            </a:r>
            <a:r>
              <a:rPr lang="uk-UA" i="1" dirty="0" smtClean="0"/>
              <a:t> замків; </a:t>
            </a:r>
          </a:p>
          <a:p>
            <a:pPr marL="457200" indent="-457200"/>
            <a:r>
              <a:rPr lang="uk-UA" i="1" dirty="0" smtClean="0"/>
              <a:t>віконні отвори приміщень обладнані металевими ґратами;</a:t>
            </a:r>
          </a:p>
          <a:p>
            <a:pPr marL="457200" indent="-457200"/>
            <a:r>
              <a:rPr lang="uk-UA" i="1" dirty="0" smtClean="0"/>
              <a:t>обладнані засобами автономної сигналізації, що захищають сейфи (металеві шафи), з обладнанням місцевими звуковими і світловими сигналізаторами.</a:t>
            </a:r>
            <a:endParaRPr lang="ru-RU" i="1" dirty="0" smtClean="0"/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100" b="1" dirty="0" smtClean="0">
                <a:latin typeface="Book Antiqua" pitchFamily="18" charset="0"/>
              </a:rPr>
              <a:t>Особливості</a:t>
            </a:r>
            <a:r>
              <a:rPr lang="uk-UA" b="1" dirty="0" smtClean="0">
                <a:latin typeface="Book Antiqua" pitchFamily="18" charset="0"/>
              </a:rPr>
              <a:t> </a:t>
            </a:r>
            <a:r>
              <a:rPr lang="uk-UA" sz="3100" b="1" dirty="0" smtClean="0">
                <a:latin typeface="Book Antiqua" pitchFamily="18" charset="0"/>
              </a:rPr>
              <a:t>обігу НПП в закладах охорони здоров'я </a:t>
            </a:r>
            <a:endParaRPr lang="uk-UA" sz="31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bg2"/>
          </a:solidFill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b="1" dirty="0" smtClean="0"/>
              <a:t>Строки та  </a:t>
            </a:r>
            <a:r>
              <a:rPr lang="ru-RU" b="1" dirty="0" err="1" smtClean="0"/>
              <a:t>обсяги</a:t>
            </a:r>
            <a:r>
              <a:rPr lang="ru-RU" b="1" dirty="0" smtClean="0"/>
              <a:t> </a:t>
            </a:r>
            <a:r>
              <a:rPr lang="ru-RU" b="1" dirty="0" err="1" smtClean="0"/>
              <a:t>зберігання</a:t>
            </a:r>
            <a:r>
              <a:rPr lang="ru-RU" b="1" dirty="0" smtClean="0"/>
              <a:t> </a:t>
            </a:r>
            <a:r>
              <a:rPr lang="ru-RU" b="1" dirty="0" err="1" smtClean="0"/>
              <a:t>наркотичних</a:t>
            </a:r>
            <a:r>
              <a:rPr lang="ru-RU" b="1" dirty="0" smtClean="0"/>
              <a:t> </a:t>
            </a:r>
            <a:r>
              <a:rPr lang="ru-RU" b="1" dirty="0" err="1" smtClean="0"/>
              <a:t>засобів</a:t>
            </a:r>
            <a:r>
              <a:rPr lang="ru-RU" b="1" dirty="0" smtClean="0"/>
              <a:t>, </a:t>
            </a:r>
            <a:r>
              <a:rPr lang="ru-RU" b="1" dirty="0" err="1" smtClean="0"/>
              <a:t>психотропних</a:t>
            </a:r>
            <a:r>
              <a:rPr lang="ru-RU" b="1" dirty="0" smtClean="0"/>
              <a:t> </a:t>
            </a:r>
            <a:r>
              <a:rPr lang="ru-RU" b="1" dirty="0" err="1" smtClean="0"/>
              <a:t>речовин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прекурсорів</a:t>
            </a:r>
            <a:r>
              <a:rPr lang="ru-RU" b="1" dirty="0" smtClean="0"/>
              <a:t>:</a:t>
            </a:r>
          </a:p>
          <a:p>
            <a:endParaRPr lang="uk-UA" b="1" dirty="0" smtClean="0"/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у </a:t>
            </a:r>
            <a:r>
              <a:rPr lang="ru-RU" dirty="0" err="1" smtClean="0"/>
              <a:t>фармацевтичних</a:t>
            </a:r>
            <a:r>
              <a:rPr lang="ru-RU" dirty="0" smtClean="0"/>
              <a:t> (</a:t>
            </a:r>
            <a:r>
              <a:rPr lang="ru-RU" dirty="0" err="1" smtClean="0"/>
              <a:t>аптечних</a:t>
            </a:r>
            <a:r>
              <a:rPr lang="ru-RU" dirty="0" smtClean="0"/>
              <a:t>) закладах - в </a:t>
            </a:r>
            <a:r>
              <a:rPr lang="ru-RU" dirty="0" err="1" smtClean="0"/>
              <a:t>обсягах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не </a:t>
            </a:r>
            <a:r>
              <a:rPr lang="ru-RU" dirty="0" err="1" smtClean="0"/>
              <a:t>перевищують</a:t>
            </a:r>
            <a:r>
              <a:rPr lang="ru-RU" dirty="0" smtClean="0"/>
              <a:t> </a:t>
            </a:r>
            <a:r>
              <a:rPr lang="ru-RU" dirty="0" err="1" smtClean="0"/>
              <a:t>тримісячної</a:t>
            </a:r>
            <a:r>
              <a:rPr lang="ru-RU" dirty="0" smtClean="0"/>
              <a:t> потреби закладу в них;</a:t>
            </a:r>
            <a:br>
              <a:rPr lang="ru-RU" dirty="0" smtClean="0"/>
            </a:br>
            <a:endParaRPr lang="ru-RU" dirty="0" smtClean="0"/>
          </a:p>
          <a:p>
            <a:pPr>
              <a:buFont typeface="Wingdings" pitchFamily="2" charset="2"/>
              <a:buChar char="§"/>
            </a:pPr>
            <a:r>
              <a:rPr lang="uk-UA" dirty="0" smtClean="0"/>
              <a:t>в ЛПЗ - </a:t>
            </a:r>
            <a:r>
              <a:rPr lang="ru-RU" dirty="0" smtClean="0"/>
              <a:t>в </a:t>
            </a:r>
            <a:r>
              <a:rPr lang="ru-RU" dirty="0" err="1" smtClean="0"/>
              <a:t>обсягах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не </a:t>
            </a:r>
            <a:r>
              <a:rPr lang="ru-RU" dirty="0" err="1" smtClean="0"/>
              <a:t>перевищують</a:t>
            </a:r>
            <a:r>
              <a:rPr lang="ru-RU" dirty="0" smtClean="0"/>
              <a:t> </a:t>
            </a:r>
            <a:r>
              <a:rPr lang="ru-RU" dirty="0" err="1" smtClean="0"/>
              <a:t>місячної</a:t>
            </a:r>
            <a:r>
              <a:rPr lang="ru-RU" dirty="0" smtClean="0"/>
              <a:t> потреби, на постах та в </a:t>
            </a:r>
            <a:r>
              <a:rPr lang="ru-RU" dirty="0" err="1" smtClean="0"/>
              <a:t>кабінетах</a:t>
            </a:r>
            <a:r>
              <a:rPr lang="ru-RU" dirty="0" smtClean="0"/>
              <a:t> </a:t>
            </a:r>
            <a:r>
              <a:rPr lang="uk-UA" dirty="0" smtClean="0"/>
              <a:t>-</a:t>
            </a:r>
            <a:r>
              <a:rPr lang="ru-RU" dirty="0" smtClean="0"/>
              <a:t> в </a:t>
            </a:r>
            <a:r>
              <a:rPr lang="ru-RU" dirty="0" err="1" smtClean="0"/>
              <a:t>обсягах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не </a:t>
            </a:r>
            <a:r>
              <a:rPr lang="ru-RU" dirty="0" err="1" smtClean="0"/>
              <a:t>перевищують</a:t>
            </a:r>
            <a:r>
              <a:rPr lang="ru-RU" dirty="0" smtClean="0"/>
              <a:t> </a:t>
            </a:r>
            <a:r>
              <a:rPr lang="ru-RU" dirty="0" err="1" smtClean="0"/>
              <a:t>семиденної</a:t>
            </a:r>
            <a:r>
              <a:rPr lang="ru-RU" dirty="0" smtClean="0"/>
              <a:t> потреби в ни</a:t>
            </a:r>
            <a:r>
              <a:rPr lang="uk-UA" dirty="0" smtClean="0"/>
              <a:t>х;</a:t>
            </a:r>
            <a:br>
              <a:rPr lang="uk-UA" dirty="0" smtClean="0"/>
            </a:br>
            <a:endParaRPr lang="uk-UA" dirty="0" smtClean="0"/>
          </a:p>
          <a:p>
            <a:pPr>
              <a:buFont typeface="Wingdings" pitchFamily="2" charset="2"/>
              <a:buChar char="§"/>
            </a:pPr>
            <a:r>
              <a:rPr lang="uk-UA" dirty="0" smtClean="0"/>
              <a:t>для надання </a:t>
            </a:r>
            <a:r>
              <a:rPr lang="ru-RU" dirty="0" err="1" smtClean="0"/>
              <a:t>екстреної</a:t>
            </a:r>
            <a:r>
              <a:rPr lang="ru-RU" dirty="0" smtClean="0"/>
              <a:t> </a:t>
            </a:r>
            <a:r>
              <a:rPr lang="ru-RU" dirty="0" err="1" smtClean="0"/>
              <a:t>медичної</a:t>
            </a:r>
            <a:r>
              <a:rPr lang="ru-RU" dirty="0" smtClean="0"/>
              <a:t> </a:t>
            </a:r>
            <a:r>
              <a:rPr lang="ru-RU" dirty="0" err="1" smtClean="0"/>
              <a:t>допомоги</a:t>
            </a:r>
            <a:r>
              <a:rPr lang="ru-RU" dirty="0" smtClean="0"/>
              <a:t> у </a:t>
            </a:r>
            <a:r>
              <a:rPr lang="ru-RU" dirty="0" err="1" smtClean="0"/>
              <a:t>будь-якому</a:t>
            </a:r>
            <a:r>
              <a:rPr lang="ru-RU" dirty="0" smtClean="0"/>
              <a:t> </a:t>
            </a:r>
            <a:r>
              <a:rPr lang="ru-RU" dirty="0" err="1" smtClean="0"/>
              <a:t>відділенні</a:t>
            </a:r>
            <a:r>
              <a:rPr lang="ru-RU" dirty="0" smtClean="0"/>
              <a:t>, </a:t>
            </a:r>
            <a:r>
              <a:rPr lang="ru-RU" dirty="0" err="1" smtClean="0"/>
              <a:t>визначеному</a:t>
            </a:r>
            <a:r>
              <a:rPr lang="ru-RU" dirty="0" smtClean="0"/>
              <a:t> </a:t>
            </a:r>
            <a:r>
              <a:rPr lang="ru-RU" dirty="0" err="1" smtClean="0"/>
              <a:t>керівником</a:t>
            </a:r>
            <a:r>
              <a:rPr lang="ru-RU" dirty="0" smtClean="0"/>
              <a:t>, </a:t>
            </a:r>
            <a:r>
              <a:rPr lang="ru-RU" dirty="0" err="1" smtClean="0"/>
              <a:t>може</a:t>
            </a:r>
            <a:r>
              <a:rPr lang="ru-RU" dirty="0" smtClean="0"/>
              <a:t> бути </a:t>
            </a:r>
            <a:r>
              <a:rPr lang="ru-RU" dirty="0" err="1" smtClean="0"/>
              <a:t>створений</a:t>
            </a:r>
            <a:r>
              <a:rPr lang="ru-RU" dirty="0" smtClean="0"/>
              <a:t> </a:t>
            </a:r>
            <a:r>
              <a:rPr lang="ru-RU" dirty="0" err="1" smtClean="0"/>
              <a:t>семиденний</a:t>
            </a:r>
            <a:r>
              <a:rPr lang="ru-RU" dirty="0" smtClean="0"/>
              <a:t> резерв </a:t>
            </a:r>
            <a:r>
              <a:rPr lang="ru-RU" dirty="0" err="1" smtClean="0"/>
              <a:t>наркотичних</a:t>
            </a:r>
            <a:r>
              <a:rPr lang="ru-RU" dirty="0" smtClean="0"/>
              <a:t> (</a:t>
            </a:r>
            <a:r>
              <a:rPr lang="ru-RU" dirty="0" err="1" smtClean="0"/>
              <a:t>психотропних</a:t>
            </a:r>
            <a:r>
              <a:rPr lang="ru-RU" dirty="0" smtClean="0"/>
              <a:t>) </a:t>
            </a:r>
            <a:r>
              <a:rPr lang="ru-RU" dirty="0" err="1" smtClean="0"/>
              <a:t>лікарських</a:t>
            </a:r>
            <a:r>
              <a:rPr lang="ru-RU" dirty="0" smtClean="0"/>
              <a:t> </a:t>
            </a:r>
            <a:r>
              <a:rPr lang="ru-RU" dirty="0" err="1" smtClean="0"/>
              <a:t>засобів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b="1" dirty="0" smtClean="0"/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100" b="1" dirty="0" smtClean="0">
                <a:latin typeface="Book Antiqua" pitchFamily="18" charset="0"/>
              </a:rPr>
              <a:t>Особливості обігу НПП в закладах охорони здоров'я </a:t>
            </a:r>
            <a:endParaRPr lang="uk-UA" sz="3100" b="1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184576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uk-UA" u="sng" dirty="0" smtClean="0"/>
              <a:t>Формули для розрахунку обсягів</a:t>
            </a:r>
            <a:r>
              <a:rPr lang="uk-UA" dirty="0" smtClean="0"/>
              <a:t> зберігання наркотичних засобів, психотропних речовині і прекурсорів у закладах охорони здоров’я:</a:t>
            </a:r>
          </a:p>
          <a:p>
            <a:pPr marL="571500" indent="-571500">
              <a:buFontTx/>
              <a:buChar char="-"/>
            </a:pPr>
            <a:r>
              <a:rPr lang="uk-UA" dirty="0" smtClean="0"/>
              <a:t>для загальних обсягів в цілому по закладу;</a:t>
            </a:r>
          </a:p>
          <a:p>
            <a:pPr marL="571500" indent="-571500">
              <a:buFontTx/>
              <a:buChar char="-"/>
            </a:pPr>
            <a:r>
              <a:rPr lang="uk-UA" dirty="0" smtClean="0"/>
              <a:t>для відділень, постів, кабінетів;</a:t>
            </a:r>
          </a:p>
          <a:p>
            <a:pPr marL="571500" indent="-571500">
              <a:buFontTx/>
              <a:buChar char="-"/>
            </a:pPr>
            <a:r>
              <a:rPr lang="uk-UA" dirty="0" err="1" smtClean="0"/>
              <a:t>хоспісів</a:t>
            </a:r>
            <a:r>
              <a:rPr lang="uk-UA" dirty="0" smtClean="0"/>
              <a:t>, паліативних відділень;</a:t>
            </a:r>
          </a:p>
          <a:p>
            <a:pPr marL="571500" indent="-571500">
              <a:buFontTx/>
              <a:buChar char="-"/>
            </a:pPr>
            <a:r>
              <a:rPr lang="uk-UA" dirty="0" smtClean="0"/>
              <a:t>закладів охорони здоров’я, які надають паліативну допомогу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100" b="1" dirty="0" smtClean="0">
                <a:latin typeface="Book Antiqua" pitchFamily="18" charset="0"/>
              </a:rPr>
              <a:t>Особливості обігу НПП в закладах охорони здоров'я </a:t>
            </a:r>
            <a:endParaRPr lang="uk-UA" sz="3100" b="1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069160"/>
          </a:xfrm>
          <a:solidFill>
            <a:schemeClr val="bg1">
              <a:lumMod val="95000"/>
            </a:schemeClr>
          </a:solidFill>
        </p:spPr>
        <p:txBody>
          <a:bodyPr>
            <a:normAutofit fontScale="92500" lnSpcReduction="20000"/>
          </a:bodyPr>
          <a:lstStyle/>
          <a:p>
            <a:pPr marL="0" lvl="0" indent="45085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b="1" dirty="0" err="1" smtClean="0"/>
              <a:t>Розрахунок</a:t>
            </a:r>
            <a:r>
              <a:rPr lang="ru-RU" b="1" dirty="0" smtClean="0"/>
              <a:t> </a:t>
            </a:r>
            <a:r>
              <a:rPr lang="uk-UA" b="1" dirty="0" smtClean="0"/>
              <a:t>о</a:t>
            </a:r>
            <a:r>
              <a:rPr lang="ru-RU" b="1" dirty="0" err="1" smtClean="0"/>
              <a:t>бсяг</a:t>
            </a:r>
            <a:r>
              <a:rPr lang="uk-UA" b="1" dirty="0" smtClean="0"/>
              <a:t>у</a:t>
            </a:r>
            <a:r>
              <a:rPr lang="ru-RU" b="1" dirty="0" smtClean="0"/>
              <a:t> </a:t>
            </a:r>
            <a:r>
              <a:rPr lang="ru-RU" b="1" dirty="0" err="1" smtClean="0"/>
              <a:t>зберігання</a:t>
            </a:r>
            <a:r>
              <a:rPr lang="ru-RU" b="1" dirty="0" smtClean="0"/>
              <a:t> препарату в ЛПЗ</a:t>
            </a:r>
          </a:p>
          <a:p>
            <a:pPr marL="0" lvl="0" indent="45085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b="1" dirty="0" smtClean="0"/>
              <a:t>на </a:t>
            </a:r>
            <a:r>
              <a:rPr lang="ru-RU" b="1" dirty="0" err="1" smtClean="0"/>
              <a:t>наступний</a:t>
            </a:r>
            <a:r>
              <a:rPr lang="ru-RU" b="1" dirty="0" smtClean="0"/>
              <a:t> </a:t>
            </a:r>
            <a:r>
              <a:rPr lang="ru-RU" b="1" dirty="0" err="1" smtClean="0"/>
              <a:t>місяць</a:t>
            </a:r>
            <a:r>
              <a:rPr lang="uk-UA" b="1" dirty="0" smtClean="0"/>
              <a:t> </a:t>
            </a:r>
          </a:p>
          <a:p>
            <a:pPr marL="0" lvl="0" indent="450850" algn="just" fontAlgn="base">
              <a:spcBef>
                <a:spcPct val="0"/>
              </a:spcBef>
              <a:spcAft>
                <a:spcPct val="0"/>
              </a:spcAft>
              <a:buNone/>
            </a:pPr>
            <a:endParaRPr lang="uk-UA" sz="2800" dirty="0" smtClean="0"/>
          </a:p>
          <a:p>
            <a:pPr marL="0" lvl="0" indent="45085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uk-UA" sz="2800" dirty="0" smtClean="0"/>
              <a:t>кількість спожитого препарату у попередньому місяці</a:t>
            </a:r>
          </a:p>
          <a:p>
            <a:pPr marL="0" lvl="0" indent="45085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uk-UA" sz="2800" dirty="0" smtClean="0"/>
              <a:t>+ 0,25 × кількість спожитого препарату у попередньому    місяці</a:t>
            </a:r>
          </a:p>
          <a:p>
            <a:pPr marL="0" lvl="0" indent="450850" algn="ctr" fontAlgn="base">
              <a:spcBef>
                <a:spcPct val="0"/>
              </a:spcBef>
              <a:spcAft>
                <a:spcPct val="0"/>
              </a:spcAft>
              <a:buNone/>
            </a:pPr>
            <a:endParaRPr lang="uk-UA" sz="2800" dirty="0" smtClean="0"/>
          </a:p>
          <a:p>
            <a:pPr marL="0" lvl="0" indent="45085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uk-UA" sz="2800" b="1" i="1" dirty="0" smtClean="0"/>
              <a:t>Приклад: </a:t>
            </a:r>
          </a:p>
          <a:p>
            <a:pPr marL="0" lvl="0" indent="450850"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uk-UA" dirty="0" smtClean="0"/>
              <a:t>Заклад за листопад 2018 р. використав 400 ампул </a:t>
            </a:r>
            <a:r>
              <a:rPr lang="uk-UA" dirty="0" err="1" smtClean="0"/>
              <a:t>фентанілу</a:t>
            </a:r>
            <a:r>
              <a:rPr lang="uk-UA" dirty="0" smtClean="0"/>
              <a:t>. </a:t>
            </a:r>
          </a:p>
          <a:p>
            <a:pPr indent="450850" fontAlgn="base">
              <a:spcBef>
                <a:spcPct val="0"/>
              </a:spcBef>
              <a:spcAft>
                <a:spcPct val="0"/>
              </a:spcAft>
            </a:pPr>
            <a:endParaRPr lang="uk-UA" dirty="0" smtClean="0"/>
          </a:p>
          <a:p>
            <a:pPr indent="450850" fontAlgn="base">
              <a:spcBef>
                <a:spcPct val="0"/>
              </a:spcBef>
              <a:spcAft>
                <a:spcPct val="0"/>
              </a:spcAft>
            </a:pPr>
            <a:r>
              <a:rPr lang="uk-UA" dirty="0" smtClean="0"/>
              <a:t>Потреба на грудень 2018 р.  буде складати: </a:t>
            </a:r>
          </a:p>
          <a:p>
            <a:pPr indent="45085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uk-UA" dirty="0" smtClean="0"/>
              <a:t>400 + 400*0,25 = 400 + 100 = 500</a:t>
            </a:r>
            <a:r>
              <a:rPr lang="uk-UA" b="1" dirty="0" smtClean="0"/>
              <a:t> </a:t>
            </a:r>
            <a:r>
              <a:rPr lang="uk-UA" dirty="0" err="1" smtClean="0"/>
              <a:t>амп</a:t>
            </a:r>
            <a:r>
              <a:rPr lang="uk-UA" dirty="0" smtClean="0"/>
              <a:t>. </a:t>
            </a:r>
            <a:r>
              <a:rPr lang="uk-UA" dirty="0" err="1" smtClean="0"/>
              <a:t>фентанілу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709</TotalTime>
  <Words>1503</Words>
  <Application>Microsoft Office PowerPoint</Application>
  <PresentationFormat>Экран (4:3)</PresentationFormat>
  <Paragraphs>218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  Одеський національний медичний університет Фармацевтичний факультет Кафедра організації та економіки фармації  </vt:lpstr>
      <vt:lpstr>Основні  поняття</vt:lpstr>
      <vt:lpstr>Основні поняття</vt:lpstr>
      <vt:lpstr> Критерії визначення терміну «Наркотичний засіб»  </vt:lpstr>
      <vt:lpstr>Регулювання обігу Наркотичний засобів, психотропних речовин та прекурсорів (НПП)</vt:lpstr>
      <vt:lpstr>Нормативно-правове регулювання обігу НПП</vt:lpstr>
      <vt:lpstr>Нормативно-правове регулювання обігу НПП </vt:lpstr>
      <vt:lpstr>Нормативно-правове регулювання обігу НПП</vt:lpstr>
      <vt:lpstr>Отримання ліцензії на обіг наркотичних засобів, психотропних речовин, прекурсорів </vt:lpstr>
      <vt:lpstr>Перелік наркотичних засобів, психотропних речовин і прекурсорів (НПП)</vt:lpstr>
      <vt:lpstr> Таблиця I</vt:lpstr>
      <vt:lpstr>Таблиця IІ</vt:lpstr>
      <vt:lpstr>Таблиця III</vt:lpstr>
      <vt:lpstr>Таблиця IV</vt:lpstr>
      <vt:lpstr>Особливості обігу НПП в закладах охорони здоров'я </vt:lpstr>
      <vt:lpstr>Особливості обігу НПП в закладах охорони здоров'я </vt:lpstr>
      <vt:lpstr>Особливості обігу НПП в закладах охорони здоров'я </vt:lpstr>
      <vt:lpstr>Особливості обігу НПП в закладах охорони здоров'я  </vt:lpstr>
      <vt:lpstr>Особливості обігу НПП в закладах охорони здоров'я </vt:lpstr>
      <vt:lpstr>Особливості обігу НПП в закладах охорони здоров'я </vt:lpstr>
      <vt:lpstr>   Особливості прийому НПП в закладах охорони здоров'я    </vt:lpstr>
      <vt:lpstr> Вимоги до приміщень «Про затвердження Вимог до об’єктів і приміщень, призначених для здійснення діяльності з обігу наркотичних засобів, психотропних речовин і прекурсорів та зберігання вилучених з незаконного обігу таких засобів і речовин» </vt:lpstr>
      <vt:lpstr>Особливості обігу НПП в закладах охорони здоров'я </vt:lpstr>
      <vt:lpstr>Особливості обігу НПП в закладах охорони здоров'я </vt:lpstr>
      <vt:lpstr>Особливості обігу НПП в закладах охорони здоров'я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Oksana</dc:creator>
  <cp:lastModifiedBy>e210275boi</cp:lastModifiedBy>
  <cp:revision>60</cp:revision>
  <cp:lastPrinted>2016-12-07T14:05:20Z</cp:lastPrinted>
  <dcterms:created xsi:type="dcterms:W3CDTF">2016-12-07T08:54:09Z</dcterms:created>
  <dcterms:modified xsi:type="dcterms:W3CDTF">2020-09-30T05:55:07Z</dcterms:modified>
</cp:coreProperties>
</file>