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0" r:id="rId3"/>
    <p:sldId id="266" r:id="rId4"/>
    <p:sldId id="258" r:id="rId5"/>
    <p:sldId id="295" r:id="rId6"/>
    <p:sldId id="278" r:id="rId7"/>
    <p:sldId id="279" r:id="rId8"/>
    <p:sldId id="265" r:id="rId9"/>
    <p:sldId id="286" r:id="rId10"/>
    <p:sldId id="292" r:id="rId11"/>
    <p:sldId id="287" r:id="rId12"/>
    <p:sldId id="291" r:id="rId13"/>
    <p:sldId id="280" r:id="rId14"/>
    <p:sldId id="260" r:id="rId15"/>
    <p:sldId id="261" r:id="rId16"/>
    <p:sldId id="288" r:id="rId17"/>
    <p:sldId id="294" r:id="rId18"/>
    <p:sldId id="289" r:id="rId1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9" autoAdjust="0"/>
  </p:normalViewPr>
  <p:slideViewPr>
    <p:cSldViewPr>
      <p:cViewPr varScale="1">
        <p:scale>
          <a:sx n="81" d="100"/>
          <a:sy n="81" d="100"/>
        </p:scale>
        <p:origin x="150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443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60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66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14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1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692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85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091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1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03.12.2022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550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501A-0C92-472C-953A-24BD9F1B2751}" type="datetimeFigureOut">
              <a:rPr lang="ru-RU" smtClean="0"/>
              <a:pPr/>
              <a:t>03.12.2022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21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Одеський національний медичний університет</a:t>
            </a:r>
            <a:b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Фармацевтичний факультет</a:t>
            </a:r>
            <a:b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</a:t>
            </a:r>
            <a:b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400" dirty="0"/>
            </a:b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28800"/>
            <a:ext cx="9036496" cy="5069160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</a:p>
          <a:p>
            <a:pPr marL="0" indent="0" algn="ctr">
              <a:buNone/>
            </a:pPr>
            <a:r>
              <a:rPr lang="uk-UA" sz="24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Законодавча база, організаційна структура, рівні управління державної системи забезпечення якості лікарських засобів в Україні. Державний контроль якості лікарських засобів під час роздрібної торгівлі. Організація вхідного контролю якості ліків в аптечних закладах.</a:t>
            </a:r>
            <a:endParaRPr lang="ru-UA" sz="2400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endParaRPr lang="en-US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</a:t>
            </a:r>
          </a:p>
          <a:p>
            <a:pPr algn="ct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к.фарм.н. Бєляєва Оксана Іванівна 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2343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>
                <a:latin typeface="Bookman Old Style" pitchFamily="18" charset="0"/>
              </a:rPr>
              <a:t>Зміст лекції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  <a:solidFill>
            <a:schemeClr val="bg2"/>
          </a:solidFill>
        </p:spPr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uk-UA" dirty="0">
                <a:latin typeface="Bookman Old Style" pitchFamily="18" charset="0"/>
              </a:rPr>
              <a:t>Система забезпечення якості ЛЗ на різних рівнях управління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dirty="0">
                <a:latin typeface="Bookman Old Style" pitchFamily="18" charset="0"/>
              </a:rPr>
              <a:t>Види контролю якості ЛЗ 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dirty="0">
                <a:latin typeface="Bookman Old Style" pitchFamily="18" charset="0"/>
              </a:rPr>
              <a:t>Організація вхідного контролю якості ліків в аптечних закладах. 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dirty="0">
                <a:latin typeface="Bookman Old Style" pitchFamily="18" charset="0"/>
              </a:rPr>
              <a:t>Методика проведення та документальне оформлення результатів вхідного контролю якості.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dirty="0">
                <a:latin typeface="Bookman Old Style" pitchFamily="18" charset="0"/>
              </a:rPr>
              <a:t> Права та обов’язки “уповноваженої особи” аптечного закладу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dirty="0">
                <a:latin typeface="Bookman Old Style" pitchFamily="18" charset="0"/>
              </a:rPr>
              <a:t>Завдання та організація внутрішньоаптечного контролю якості екстемпоральних лікарських засобів в аптечних закладах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Bookman Old Style" pitchFamily="18" charset="0"/>
              </a:rPr>
              <a:t>Форми внутрішньоаптечного контролю якості </a:t>
            </a:r>
            <a:r>
              <a:rPr lang="uk-UA" dirty="0">
                <a:latin typeface="Bookman Old Style" pitchFamily="18" charset="0"/>
              </a:rPr>
              <a:t>екстемпоральних </a:t>
            </a:r>
            <a:r>
              <a:rPr lang="ru-RU" dirty="0">
                <a:latin typeface="Bookman Old Style" pitchFamily="18" charset="0"/>
              </a:rPr>
              <a:t>лікарських </a:t>
            </a:r>
            <a:r>
              <a:rPr lang="uk-UA" dirty="0">
                <a:latin typeface="Bookman Old Style" pitchFamily="18" charset="0"/>
              </a:rPr>
              <a:t>засобів</a:t>
            </a:r>
            <a:r>
              <a:rPr lang="ru-RU" dirty="0">
                <a:latin typeface="Bookman Old Style" pitchFamily="18" charset="0"/>
              </a:rPr>
              <a:t>.</a:t>
            </a:r>
            <a:endParaRPr lang="uk-UA" dirty="0">
              <a:latin typeface="Bookman Old Style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Bookman Old Style" pitchFamily="18" charset="0"/>
              </a:rPr>
              <a:t>Облік результатів внутрішньоаптечного контролю </a:t>
            </a:r>
            <a:r>
              <a:rPr lang="uk-UA" dirty="0">
                <a:latin typeface="Bookman Old Style" pitchFamily="18" charset="0"/>
              </a:rPr>
              <a:t>екстемпоральних </a:t>
            </a:r>
            <a:r>
              <a:rPr lang="ru-RU" dirty="0">
                <a:latin typeface="Bookman Old Style" pitchFamily="18" charset="0"/>
              </a:rPr>
              <a:t>лікарських </a:t>
            </a:r>
            <a:r>
              <a:rPr lang="uk-UA" dirty="0">
                <a:latin typeface="Bookman Old Style" pitchFamily="18" charset="0"/>
              </a:rPr>
              <a:t>засобів</a:t>
            </a:r>
            <a:r>
              <a:rPr lang="ru-RU" dirty="0">
                <a:latin typeface="Bookman Old Style" pitchFamily="18" charset="0"/>
              </a:rPr>
              <a:t>.</a:t>
            </a:r>
            <a:endParaRPr lang="uk-UA" dirty="0">
              <a:latin typeface="Bookman Old Style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uk-UA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Нормативно-правове регулювання організації системи забезпечення якості ЛЗ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uk-UA" sz="2800" b="1" dirty="0">
                <a:latin typeface="Book Antiqua" pitchFamily="18" charset="0"/>
              </a:rPr>
              <a:t>Закони України</a:t>
            </a:r>
            <a:endParaRPr lang="uk-UA" sz="2800" dirty="0">
              <a:latin typeface="Book Antiqua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sz="2800" dirty="0">
                <a:latin typeface="Book Antiqua" pitchFamily="18" charset="0"/>
              </a:rPr>
              <a:t>«Про лікарські засоби» від 04.04.1996 </a:t>
            </a:r>
            <a:r>
              <a:rPr lang="en-US" sz="2800" dirty="0">
                <a:latin typeface="Book Antiqua" pitchFamily="18" charset="0"/>
              </a:rPr>
              <a:t>N 123/96-</a:t>
            </a:r>
            <a:r>
              <a:rPr lang="uk-UA" sz="2800" dirty="0">
                <a:latin typeface="Book Antiqua" pitchFamily="18" charset="0"/>
              </a:rPr>
              <a:t>ВР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sz="2800" dirty="0">
                <a:latin typeface="Book Antiqua" pitchFamily="18" charset="0"/>
              </a:rPr>
              <a:t> «Основи законодавства України про охорону здоров’я» від 19.11.1992 </a:t>
            </a:r>
            <a:r>
              <a:rPr lang="en-US" sz="2800" dirty="0">
                <a:latin typeface="Book Antiqua" pitchFamily="18" charset="0"/>
              </a:rPr>
              <a:t>N 2801-XII</a:t>
            </a:r>
            <a:endParaRPr lang="uk-UA" sz="2800" dirty="0">
              <a:latin typeface="Book Antiqua" pitchFamily="18" charset="0"/>
            </a:endParaRPr>
          </a:p>
          <a:p>
            <a:pPr algn="ctr">
              <a:lnSpc>
                <a:spcPct val="120000"/>
              </a:lnSpc>
              <a:buNone/>
            </a:pPr>
            <a:r>
              <a:rPr lang="uk-UA" sz="2800" b="1" dirty="0">
                <a:latin typeface="Book Antiqua" pitchFamily="18" charset="0"/>
              </a:rPr>
              <a:t>Накази МОЗ України </a:t>
            </a:r>
          </a:p>
          <a:p>
            <a:pPr marL="0" indent="0" algn="just" defTabSz="212725">
              <a:lnSpc>
                <a:spcPct val="120000"/>
              </a:lnSpc>
              <a:buFont typeface="Wingdings" pitchFamily="2" charset="2"/>
              <a:buChar char="ü"/>
            </a:pPr>
            <a:r>
              <a:rPr lang="ru-RU" sz="2800" dirty="0">
                <a:latin typeface="Book Antiqua" pitchFamily="18" charset="0"/>
              </a:rPr>
              <a:t> «Порядок контролю якості лікарських засобів під час оптової та роздрібної торгівлі» </a:t>
            </a:r>
          </a:p>
          <a:p>
            <a:pPr marL="0" indent="0" algn="just" defTabSz="212725">
              <a:lnSpc>
                <a:spcPct val="120000"/>
              </a:lnSpc>
              <a:buNone/>
            </a:pPr>
            <a:r>
              <a:rPr lang="ru-RU" sz="2800" dirty="0">
                <a:latin typeface="Book Antiqua" pitchFamily="18" charset="0"/>
              </a:rPr>
              <a:t>від </a:t>
            </a:r>
            <a:r>
              <a:rPr lang="uk-UA" sz="2800" dirty="0">
                <a:latin typeface="Book Antiqua" pitchFamily="18" charset="0"/>
              </a:rPr>
              <a:t>29.09.2014  </a:t>
            </a:r>
            <a:r>
              <a:rPr lang="uk-UA" sz="2800" u="sng" dirty="0">
                <a:latin typeface="Book Antiqua" pitchFamily="18" charset="0"/>
              </a:rPr>
              <a:t>№ 677</a:t>
            </a:r>
          </a:p>
          <a:p>
            <a:pPr marL="0" indent="0" algn="just" defTabSz="212725">
              <a:lnSpc>
                <a:spcPct val="120000"/>
              </a:lnSpc>
              <a:buFont typeface="Wingdings" pitchFamily="2" charset="2"/>
              <a:buChar char="ü"/>
            </a:pPr>
            <a:r>
              <a:rPr lang="ru-RU" sz="2800" dirty="0">
                <a:latin typeface="Book Antiqua" pitchFamily="18" charset="0"/>
              </a:rPr>
              <a:t> «Правила виробництва (виготовлення) та контролю якості лікарських засобів в аптеках» </a:t>
            </a:r>
          </a:p>
          <a:p>
            <a:pPr marL="0" indent="0" algn="just" defTabSz="212725">
              <a:lnSpc>
                <a:spcPct val="120000"/>
              </a:lnSpc>
              <a:buNone/>
            </a:pPr>
            <a:r>
              <a:rPr lang="ru-RU" sz="2800" dirty="0">
                <a:latin typeface="Book Antiqua" pitchFamily="18" charset="0"/>
              </a:rPr>
              <a:t>від 17.10.2012  </a:t>
            </a:r>
            <a:r>
              <a:rPr lang="uk-UA" sz="2800" u="sng" dirty="0">
                <a:latin typeface="Book Antiqua" pitchFamily="18" charset="0"/>
              </a:rPr>
              <a:t>№ 812</a:t>
            </a:r>
          </a:p>
          <a:p>
            <a:pPr marL="0" indent="0" algn="just" defTabSz="212725">
              <a:lnSpc>
                <a:spcPct val="120000"/>
              </a:lnSpc>
              <a:buFont typeface="Wingdings" pitchFamily="2" charset="2"/>
              <a:buChar char="ü"/>
            </a:pPr>
            <a:endParaRPr lang="uk-UA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 поняття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Якість лікарського засобу - сукупність властивостей, які надають лікарському засобу здатність задовольняти споживачів відповідно до свого призначення і відповідають вимогам, встановленим законодавством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797152"/>
            <a:ext cx="3419872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1399"/>
            <a:ext cx="2009775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5944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Модель системи забезпечення якості ЛЗ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Види контролю якості ЛЗ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3528392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b="1" i="1" dirty="0">
                <a:latin typeface="Book Antiqua" pitchFamily="18" charset="0"/>
              </a:rPr>
              <a:t>1 - Державний контроль якості лікарських засобів </a:t>
            </a:r>
          </a:p>
          <a:p>
            <a:pPr marL="0" indent="0" algn="just">
              <a:buFontTx/>
              <a:buChar char="-"/>
            </a:pPr>
            <a:r>
              <a:rPr lang="uk-UA" sz="2800" dirty="0">
                <a:latin typeface="Book Antiqua" pitchFamily="18" charset="0"/>
              </a:rPr>
              <a:t> сукупність організаційних та правових заходів, спрямованих на додержання суб'єктами господарської діяльності незалежно від форм власності та підпорядкування вимог законодавства щодо забезпечення якості лікарських засобів</a:t>
            </a:r>
          </a:p>
        </p:txBody>
      </p:sp>
      <p:pic>
        <p:nvPicPr>
          <p:cNvPr id="4" name="Рисунок 3" descr="ÐÐ°ÑÑÐ¸Ð½ÐºÐ¸ Ð¿Ð¾ Ð·Ð°Ð¿ÑÐ¾ÑÑ Ð´ÐµÑÐ¶Ð°Ð²Ð½Ð° ÑÐ»ÑÐ¶Ð±Ð° Ð· Ð»ÑÐºÐ°ÑÑÑÐºÐ¸Ñ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5373216"/>
            <a:ext cx="3275856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5013176"/>
            <a:ext cx="1143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868144" y="5013176"/>
            <a:ext cx="3275856" cy="369332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uk-UA" dirty="0">
                <a:latin typeface="Book Antiqua" pitchFamily="18" charset="0"/>
              </a:rPr>
              <a:t>спеціалісти Держлікслужби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5445224"/>
            <a:ext cx="2808312" cy="58477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3200" b="1" dirty="0">
                <a:latin typeface="Book Antiqua" pitchFamily="18" charset="0"/>
              </a:rPr>
              <a:t>Хто здійснює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/>
            <a:r>
              <a:rPr lang="uk-UA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 контролю якості ЛЗ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3096344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uk-UA" sz="2800" b="1" i="1" dirty="0">
                <a:latin typeface="Book Antiqua" pitchFamily="18" charset="0"/>
              </a:rPr>
              <a:t>2. Вхідний контроль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sz="2800" b="1" i="1" dirty="0">
                <a:latin typeface="Book Antiqua" pitchFamily="18" charset="0"/>
              </a:rPr>
              <a:t>– </a:t>
            </a:r>
            <a:r>
              <a:rPr lang="uk-UA" sz="2400" dirty="0">
                <a:latin typeface="Book Antiqua" pitchFamily="18" charset="0"/>
              </a:rPr>
              <a:t>контроль якості лікарських засобів при їх одержанні суб'єктом господарювання, який здійснюється шляхом візуальної перевірки або лабораторних досліджень якості лікарських засобів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2924944"/>
            <a:ext cx="2123728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latin typeface="Book Antiqua" pitchFamily="18" charset="0"/>
              </a:rPr>
              <a:t>Хто здійснює візуальну перевірку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005064"/>
            <a:ext cx="128701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644008" y="2636912"/>
            <a:ext cx="4499992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1600" b="1" u="sng" dirty="0">
                <a:latin typeface="Book Antiqua" pitchFamily="18" charset="0"/>
              </a:rPr>
              <a:t>уповноважені особи суб'єктів господарювання</a:t>
            </a:r>
            <a:r>
              <a:rPr lang="uk-UA" sz="1600" dirty="0">
                <a:latin typeface="Book Antiqua" pitchFamily="18" charset="0"/>
              </a:rPr>
              <a:t>, які мають ліцензії на провадження господарської діяльності з оптової, роздрібної торгівлі лікарськими засобами </a:t>
            </a:r>
            <a:r>
              <a:rPr lang="uk-UA" sz="1600" i="1" dirty="0">
                <a:latin typeface="Book Antiqua" pitchFamily="18" charset="0"/>
              </a:rPr>
              <a:t>(тобто уповноважена особа аптеки/аптечного складу)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3429000"/>
            <a:ext cx="144016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644008" y="4509120"/>
            <a:ext cx="4499992" cy="2062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600" b="1" u="sng" dirty="0">
                <a:latin typeface="Book Antiqua" pitchFamily="18" charset="0"/>
              </a:rPr>
              <a:t>спеціалісти лабораторій територіальних органів  Держлікслужби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Book Antiqua" pitchFamily="18" charset="0"/>
              </a:rPr>
              <a:t>(лабораторні дослідження (аналізи) якості лікарських засобів – це дослідження, що передбачають здійснення державного контролю якості лікарських засобів щодо їх відповідності методам контролю якості, які затверджені в Україні)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5085184"/>
            <a:ext cx="1979712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latin typeface="Book Antiqua" pitchFamily="18" charset="0"/>
              </a:rPr>
              <a:t>Хто здійснює </a:t>
            </a:r>
          </a:p>
          <a:p>
            <a:pPr algn="just"/>
            <a:r>
              <a:rPr lang="uk-UA" sz="2000" b="1" dirty="0">
                <a:latin typeface="Book Antiqua" pitchFamily="18" charset="0"/>
              </a:rPr>
              <a:t>лабораторні </a:t>
            </a:r>
          </a:p>
          <a:p>
            <a:pPr algn="just"/>
            <a:r>
              <a:rPr lang="uk-UA" sz="2000" b="1" dirty="0">
                <a:latin typeface="Book Antiqua" pitchFamily="18" charset="0"/>
              </a:rPr>
              <a:t>дослідження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3419872" y="2996952"/>
            <a:ext cx="1152128" cy="28803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3707904" y="5805264"/>
            <a:ext cx="792088" cy="28803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4941168"/>
            <a:ext cx="144016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 контролю якості ЛЗ</a:t>
            </a:r>
            <a:endParaRPr lang="uk-UA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95232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>
                <a:latin typeface="Book Antiqua" pitchFamily="18" charset="0"/>
              </a:rPr>
              <a:t>3. </a:t>
            </a:r>
            <a:r>
              <a:rPr lang="uk-UA" sz="2800" b="1" i="1" dirty="0">
                <a:latin typeface="Book Antiqua" pitchFamily="18" charset="0"/>
              </a:rPr>
              <a:t>Внутрішньоаптечний контроль </a:t>
            </a:r>
          </a:p>
          <a:p>
            <a:pPr marL="0" indent="0" algn="just">
              <a:buNone/>
            </a:pPr>
            <a:r>
              <a:rPr lang="uk-UA" sz="2800" dirty="0">
                <a:latin typeface="Book Antiqua" pitchFamily="18" charset="0"/>
              </a:rPr>
              <a:t>- комплекс запобіжних заходів та видів контролю, які затверджують показники якості та безпеки лікарських засобів, що здійснюється безпосередньо в аптеці</a:t>
            </a:r>
            <a:endParaRPr lang="ru-RU" sz="2800" dirty="0"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861048"/>
            <a:ext cx="2808312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3200" b="1" dirty="0">
                <a:latin typeface="Book Antiqua" pitchFamily="18" charset="0"/>
              </a:rPr>
              <a:t>Хто здійснює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933056"/>
            <a:ext cx="143103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788024" y="3573016"/>
            <a:ext cx="4355976" cy="3046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atin typeface="Book Antiqua" pitchFamily="18" charset="0"/>
              </a:rPr>
              <a:t>Провізор </a:t>
            </a:r>
            <a:r>
              <a:rPr lang="uk-UA" sz="2400" b="1">
                <a:latin typeface="Book Antiqua" pitchFamily="18" charset="0"/>
              </a:rPr>
              <a:t>(фармацевт)-аналітик </a:t>
            </a:r>
            <a:r>
              <a:rPr lang="uk-UA" sz="2400" b="1" dirty="0">
                <a:latin typeface="Book Antiqua" pitchFamily="18" charset="0"/>
              </a:rPr>
              <a:t>аптеки</a:t>
            </a:r>
          </a:p>
          <a:p>
            <a:pPr algn="just"/>
            <a:r>
              <a:rPr lang="uk-UA" dirty="0">
                <a:latin typeface="Book Antiqua" pitchFamily="18" charset="0"/>
              </a:rPr>
              <a:t>У разі відсутності провізора-аналітика виконання контролю забезпечує завідувач аптеки, його заступники, уповноважена особа, які   повинні володіти всіма видами внутрішньоаптечного контролю якості вироблених (виготовлених) лікарських засобів</a:t>
            </a:r>
            <a:endParaRPr lang="uk-UA" b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2800" b="1" dirty="0">
                <a:latin typeface="Book Antiqua" pitchFamily="18" charset="0"/>
              </a:rPr>
              <a:t>Загальні вимоги щодо функціонування системи забезпечення якості ЛЗ під час роздрібної торгівлі</a:t>
            </a:r>
            <a:br>
              <a:rPr lang="uk-UA" sz="2800" b="1" dirty="0">
                <a:latin typeface="Book Antiqua" pitchFamily="18" charset="0"/>
              </a:rPr>
            </a:br>
            <a:endParaRPr lang="uk-UA" sz="2800" b="1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rmAutofit fontScale="55000" lnSpcReduction="20000"/>
          </a:bodyPr>
          <a:lstStyle/>
          <a:p>
            <a:pPr marL="514350" indent="-514350">
              <a:buAutoNum type="arabicPeriod"/>
            </a:pPr>
            <a:r>
              <a:rPr lang="uk-UA" sz="4400" dirty="0">
                <a:latin typeface="Book Antiqua" pitchFamily="18" charset="0"/>
              </a:rPr>
              <a:t>Забороняється торгівля :</a:t>
            </a:r>
          </a:p>
          <a:p>
            <a:pPr marL="0" indent="0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 неякісними лікарськими засобами (в т.ч. термін придатності  яких минув ); </a:t>
            </a:r>
          </a:p>
          <a:p>
            <a:pPr marL="0" indent="0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 лікарськими засобами, обіг яких заборонено в Україні;</a:t>
            </a:r>
          </a:p>
          <a:p>
            <a:pPr marL="0" indent="0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 лікарськими засобами, незареєстрованими в Україні; 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 лікарськими засобами без сертифіката якості серії лікарського засобу; лікарськими засобами, які не пройшли державний контроль при ввезенні в Україну (для лікарських засобів іноземного виробництва);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 медичними імунобіологічними препаратами, які не пройшли державний контроль; </a:t>
            </a:r>
          </a:p>
          <a:p>
            <a:pPr marL="0" indent="0">
              <a:buNone/>
            </a:pPr>
            <a:endParaRPr lang="uk-UA" sz="38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uk-UA" sz="3800" dirty="0">
                <a:latin typeface="Book Antiqua" pitchFamily="18" charset="0"/>
              </a:rPr>
              <a:t>2. Аптечний заклад протягом </a:t>
            </a:r>
            <a:r>
              <a:rPr lang="uk-UA" sz="3800" u="sng" dirty="0">
                <a:latin typeface="Book Antiqua" pitchFamily="18" charset="0"/>
              </a:rPr>
              <a:t>трьох років </a:t>
            </a:r>
            <a:r>
              <a:rPr lang="uk-UA" sz="3800" dirty="0">
                <a:latin typeface="Book Antiqua" pitchFamily="18" charset="0"/>
              </a:rPr>
              <a:t>повинен зберігати та у разі потреби надавати територіальним органам Держлікслужби для перевірок </a:t>
            </a:r>
            <a:r>
              <a:rPr lang="uk-UA" sz="3800" u="sng" dirty="0">
                <a:latin typeface="Book Antiqua" pitchFamily="18" charset="0"/>
              </a:rPr>
              <a:t>документи</a:t>
            </a:r>
            <a:r>
              <a:rPr lang="uk-UA" sz="3800" dirty="0">
                <a:latin typeface="Book Antiqua" pitchFamily="18" charset="0"/>
              </a:rPr>
              <a:t>, що підтверджують закупівлю, зберігання, транспортування, торгівлю, знищення або утилізацію лікарських засобів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871" y="2492896"/>
            <a:ext cx="8654933" cy="156966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algn="ctr"/>
            <a:r>
              <a:rPr lang="uk-UA" sz="4800" b="1" i="1" dirty="0">
                <a:latin typeface="Book Antiqua" pitchFamily="18" charset="0"/>
              </a:rPr>
              <a:t>Вхідний контроль якості ЛЗ</a:t>
            </a:r>
          </a:p>
          <a:p>
            <a:pPr algn="ctr"/>
            <a:r>
              <a:rPr lang="uk-UA" sz="4800" b="1" i="1" dirty="0">
                <a:latin typeface="Book Antiqua" pitchFamily="18" charset="0"/>
              </a:rPr>
              <a:t> в аптеках</a:t>
            </a:r>
            <a:endParaRPr lang="uk-UA" sz="4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>
                <a:latin typeface="Book Antiqua" pitchFamily="18" charset="0"/>
              </a:rPr>
              <a:t>Кваліфікаційні вимоги до уповноваженої особи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000" dirty="0">
                <a:latin typeface="Book Antiqua" pitchFamily="18" charset="0"/>
              </a:rPr>
              <a:t>Уповноважена особа – фахівець, який має повну </a:t>
            </a:r>
            <a:r>
              <a:rPr lang="uk-UA" sz="2000" u="sng" dirty="0">
                <a:latin typeface="Book Antiqua" pitchFamily="18" charset="0"/>
              </a:rPr>
              <a:t>вищу</a:t>
            </a:r>
            <a:r>
              <a:rPr lang="uk-UA" sz="2000" dirty="0">
                <a:latin typeface="Book Antiqua" pitchFamily="18" charset="0"/>
              </a:rPr>
              <a:t> фармацевтичну </a:t>
            </a:r>
            <a:r>
              <a:rPr lang="uk-UA" sz="2000" u="sng" dirty="0">
                <a:latin typeface="Book Antiqua" pitchFamily="18" charset="0"/>
              </a:rPr>
              <a:t>освіту</a:t>
            </a:r>
            <a:r>
              <a:rPr lang="uk-UA" sz="2000" dirty="0">
                <a:latin typeface="Book Antiqua" pitchFamily="18" charset="0"/>
              </a:rPr>
              <a:t>, сертифікат провізора-спеціаліста та стаж роботи за спеціальністю </a:t>
            </a:r>
            <a:r>
              <a:rPr lang="uk-UA" sz="2000" dirty="0" err="1">
                <a:latin typeface="Book Antiqua" pitchFamily="18" charset="0"/>
              </a:rPr>
              <a:t>“Фармація”не</a:t>
            </a:r>
            <a:r>
              <a:rPr lang="uk-UA" sz="2000" dirty="0">
                <a:latin typeface="Book Antiqua" pitchFamily="18" charset="0"/>
              </a:rPr>
              <a:t> менше </a:t>
            </a:r>
            <a:r>
              <a:rPr lang="uk-UA" sz="2000" u="sng" dirty="0">
                <a:latin typeface="Book Antiqua" pitchFamily="18" charset="0"/>
              </a:rPr>
              <a:t>2 років</a:t>
            </a:r>
            <a:r>
              <a:rPr lang="uk-UA" sz="2000" dirty="0">
                <a:latin typeface="Book Antiqua" pitchFamily="18" charset="0"/>
              </a:rPr>
              <a:t>, на якого покладено обов'язки щодо ефективного управління системою якості лікарських засобів при їх оптовій та роздрібній торгівлі, проведення вхідного контролю якості лікарських засобів</a:t>
            </a:r>
          </a:p>
          <a:p>
            <a:pPr marL="0" indent="0" algn="just">
              <a:buNone/>
            </a:pPr>
            <a:r>
              <a:rPr lang="uk-UA" sz="2000" dirty="0">
                <a:latin typeface="Book Antiqua" pitchFamily="18" charset="0"/>
              </a:rPr>
              <a:t>! Допускається покладення обов’язків уповноваженої особи в аптеці, що розташована у селі, селищі, селищі міського типу, на особу, що має документ про вищу освіту не нижче першого (бакалаврського) рівня за спеціальністю </a:t>
            </a:r>
            <a:r>
              <a:rPr lang="uk-UA" sz="2000" dirty="0" err="1">
                <a:latin typeface="Book Antiqua" pitchFamily="18" charset="0"/>
              </a:rPr>
              <a:t>“Фармація”</a:t>
            </a:r>
            <a:r>
              <a:rPr lang="uk-UA" sz="2000" dirty="0">
                <a:latin typeface="Book Antiqua" pitchFamily="18" charset="0"/>
              </a:rPr>
              <a:t> та не має стажу роботи за цією спеціальністю). </a:t>
            </a:r>
          </a:p>
          <a:p>
            <a:pPr marL="0" indent="0" algn="just">
              <a:buNone/>
            </a:pPr>
            <a:endParaRPr lang="uk-UA" sz="20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uk-UA" sz="2000" dirty="0">
                <a:latin typeface="Book Antiqua" pitchFamily="18" charset="0"/>
              </a:rPr>
              <a:t>Уповноважена особа призначається </a:t>
            </a:r>
            <a:r>
              <a:rPr lang="uk-UA" sz="2000" u="sng" dirty="0">
                <a:latin typeface="Book Antiqua" pitchFamily="18" charset="0"/>
              </a:rPr>
              <a:t>наказом керівника аптеки</a:t>
            </a:r>
            <a:r>
              <a:rPr lang="uk-UA" sz="2000" dirty="0">
                <a:latin typeface="Book Antiqua" pitchFamily="18" charset="0"/>
              </a:rPr>
              <a:t>. Її прізвище, контактний телефон та форму зв’язку (телефон, факс, електронна пошта) слід </a:t>
            </a:r>
            <a:r>
              <a:rPr lang="uk-UA" sz="2000" u="sng" dirty="0">
                <a:latin typeface="Book Antiqua" pitchFamily="18" charset="0"/>
              </a:rPr>
              <a:t>повідомити протягом місяця </a:t>
            </a:r>
            <a:r>
              <a:rPr lang="uk-UA" sz="2000" dirty="0">
                <a:latin typeface="Book Antiqua" pitchFamily="18" charset="0"/>
              </a:rPr>
              <a:t>після призначення територіальному органу Держлікслужби. </a:t>
            </a:r>
            <a:endParaRPr lang="uk-UA" sz="2000" dirty="0"/>
          </a:p>
          <a:p>
            <a:pPr marL="0" indent="0" algn="just">
              <a:buNone/>
            </a:pPr>
            <a:endParaRPr lang="uk-UA" sz="2400" dirty="0"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11760" y="482667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dirty="0"/>
              <a:t> </a:t>
            </a:r>
            <a:r>
              <a:rPr lang="uk-UA" sz="3600" b="1" dirty="0">
                <a:latin typeface="Bookman Old Style" pitchFamily="18" charset="0"/>
              </a:rPr>
              <a:t>Обов’язки Уповноваженої особи</a:t>
            </a:r>
            <a:br>
              <a:rPr lang="uk-UA" sz="3600" b="1" dirty="0">
                <a:latin typeface="Bookman Old Style" pitchFamily="18" charset="0"/>
              </a:rPr>
            </a:br>
            <a:endParaRPr lang="uk-UA" sz="3600" b="1" dirty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marL="0" indent="450000" algn="just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uk-UA" sz="2800" dirty="0">
                <a:latin typeface="Bookman Old Style" pitchFamily="18" charset="0"/>
              </a:rPr>
              <a:t>перевіряти лікарські засоби, які надходять в аптеку, і супровідні документи до них; оформляти   висновок вхідного контролю якості лікарських засобів;  надавати дозвіл на реалізацію (відпуск) лікарських засобів</a:t>
            </a: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uk-UA" sz="2800" dirty="0">
                <a:latin typeface="Bookman Old Style" pitchFamily="18" charset="0"/>
              </a:rPr>
              <a:t>здійснювати ведення обліку рішень Держлікслужби щодо якості лікарських засобів в електронному та/або паперовому вигляді та вживати заходів, що зазначені в них</a:t>
            </a: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uk-UA" sz="2800" dirty="0">
                <a:latin typeface="Bookman Old Style" pitchFamily="18" charset="0"/>
              </a:rPr>
              <a:t>перевіряти наявність в аптеці лікарських засобів, обіг яких заборонено в Україні; незареєстрованих в Україні та термін придатності яких минув</a:t>
            </a: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uk-UA" sz="2800" dirty="0">
                <a:latin typeface="Bookman Old Style" pitchFamily="18" charset="0"/>
              </a:rPr>
              <a:t>надавати територіальному органу Держлікслужби інформацію про виявлені неякісні лікарські засоби (за виключенням лікарських засобів, термін придатності яких минув); лікарські засоби, стосовно яких виникла підозра у фальсифікації; фальсифіковані та незареєстровані лікарські засоби</a:t>
            </a: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uk-UA" sz="2800" dirty="0">
                <a:latin typeface="Bookman Old Style" pitchFamily="18" charset="0"/>
              </a:rPr>
              <a:t>забезпечити постійне здійснення моніторингу умов зберігання лікарських засобів відповідно до вимог інструкції для медичного застосування лікарського засобу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333333"/>
                </a:solidFill>
                <a:latin typeface="Book Antiqua" pitchFamily="18" charset="0"/>
              </a:rPr>
              <a:t>Порядок проведення вхідного контролю якості лікарських засобів, які надходять в аптеку</a:t>
            </a:r>
            <a:endParaRPr lang="uk-UA" sz="2800" b="1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661248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algn="just">
              <a:spcBef>
                <a:spcPts val="0"/>
              </a:spcBef>
              <a:buNone/>
            </a:pPr>
            <a:endParaRPr lang="uk-UA" sz="2400" dirty="0">
              <a:latin typeface="Book Antiqua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r>
              <a:rPr lang="uk-UA" sz="2400" dirty="0">
                <a:latin typeface="Book Antiqua" pitchFamily="18" charset="0"/>
              </a:rPr>
              <a:t>1. Вхідний контроль якості лікарських засобів здійснюється </a:t>
            </a:r>
            <a:r>
              <a:rPr lang="uk-UA" sz="2400" u="sng" dirty="0">
                <a:latin typeface="Book Antiqua" pitchFamily="18" charset="0"/>
              </a:rPr>
              <a:t>уповноваженою особою </a:t>
            </a:r>
            <a:r>
              <a:rPr lang="uk-UA" sz="2400" dirty="0">
                <a:latin typeface="Book Antiqua" pitchFamily="18" charset="0"/>
              </a:rPr>
              <a:t>аптечного закладу.  </a:t>
            </a:r>
            <a:endParaRPr lang="uk-UA" sz="2400" u="sng" dirty="0">
              <a:latin typeface="Book Antiqua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endParaRPr lang="uk-UA" sz="2400" dirty="0">
              <a:latin typeface="Book Antiqua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r>
              <a:rPr lang="uk-UA" sz="2400" dirty="0">
                <a:latin typeface="Book Antiqua" pitchFamily="18" charset="0"/>
              </a:rPr>
              <a:t>2. </a:t>
            </a:r>
            <a:r>
              <a:rPr lang="ru-RU" sz="2400" dirty="0">
                <a:latin typeface="Book Antiqua" pitchFamily="18" charset="0"/>
              </a:rPr>
              <a:t>Вхідний контроль проводиться у </a:t>
            </a:r>
            <a:r>
              <a:rPr lang="ru-RU" sz="2400" u="sng" dirty="0">
                <a:latin typeface="Book Antiqua" pitchFamily="18" charset="0"/>
              </a:rPr>
              <a:t>місці приймання продукції</a:t>
            </a:r>
            <a:r>
              <a:rPr lang="ru-RU" sz="2400" dirty="0">
                <a:latin typeface="Book Antiqua" pitchFamily="18" charset="0"/>
              </a:rPr>
              <a:t>. </a:t>
            </a:r>
          </a:p>
          <a:p>
            <a:pPr marL="0" algn="just">
              <a:spcBef>
                <a:spcPts val="0"/>
              </a:spcBef>
              <a:buNone/>
            </a:pPr>
            <a:endParaRPr lang="ru-RU" sz="2400" dirty="0">
              <a:latin typeface="Book Antiqua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r>
              <a:rPr lang="ru-RU" sz="2400" dirty="0">
                <a:latin typeface="Book Antiqua" pitchFamily="18" charset="0"/>
              </a:rPr>
              <a:t>3. </a:t>
            </a:r>
            <a:r>
              <a:rPr lang="ru-RU" sz="2400" dirty="0" err="1">
                <a:latin typeface="Book Antiqua" pitchFamily="18" charset="0"/>
              </a:rPr>
              <a:t>Одержані</a:t>
            </a:r>
            <a:r>
              <a:rPr lang="ru-RU" sz="2400" dirty="0">
                <a:latin typeface="Book Antiqua" pitchFamily="18" charset="0"/>
              </a:rPr>
              <a:t> аптекою лікарські засоби повинні пройти </a:t>
            </a:r>
            <a:r>
              <a:rPr lang="ru-RU" sz="2400" u="sng" dirty="0">
                <a:latin typeface="Book Antiqua" pitchFamily="18" charset="0"/>
              </a:rPr>
              <a:t>візуальний контроль </a:t>
            </a:r>
            <a:r>
              <a:rPr lang="ru-RU" sz="2400" dirty="0">
                <a:latin typeface="Book Antiqua" pitchFamily="18" charset="0"/>
              </a:rPr>
              <a:t>уповноваженою особою. </a:t>
            </a:r>
          </a:p>
          <a:p>
            <a:pPr marL="0" algn="just">
              <a:spcBef>
                <a:spcPts val="0"/>
              </a:spcBef>
              <a:buNone/>
            </a:pPr>
            <a:endParaRPr lang="ru-RU" sz="2400" dirty="0">
              <a:latin typeface="Book Antiqua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r>
              <a:rPr lang="ru-RU" sz="2400" dirty="0">
                <a:latin typeface="Book Antiqua" pitchFamily="18" charset="0"/>
              </a:rPr>
              <a:t>4. До одержання від уповноваженої особи </a:t>
            </a:r>
            <a:r>
              <a:rPr lang="ru-RU" sz="2400" u="sng" dirty="0">
                <a:latin typeface="Book Antiqua" pitchFamily="18" charset="0"/>
              </a:rPr>
              <a:t>висновку</a:t>
            </a:r>
            <a:r>
              <a:rPr lang="ru-RU" sz="2400" dirty="0">
                <a:latin typeface="Book Antiqua" pitchFamily="18" charset="0"/>
              </a:rPr>
              <a:t> вхідного контролю якості </a:t>
            </a:r>
            <a:r>
              <a:rPr lang="ru-RU" sz="2400" u="sng" dirty="0">
                <a:latin typeface="Book Antiqua" pitchFamily="18" charset="0"/>
              </a:rPr>
              <a:t>торгівля</a:t>
            </a:r>
            <a:r>
              <a:rPr lang="ru-RU" sz="2400" dirty="0">
                <a:latin typeface="Book Antiqua" pitchFamily="18" charset="0"/>
              </a:rPr>
              <a:t> отриманими лікарськими засобами </a:t>
            </a:r>
            <a:r>
              <a:rPr lang="ru-RU" sz="2400" u="sng" dirty="0">
                <a:latin typeface="Book Antiqua" pitchFamily="18" charset="0"/>
              </a:rPr>
              <a:t>забороняється.</a:t>
            </a:r>
            <a:endParaRPr lang="uk-UA" sz="2400" u="sng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проведення вхідного контролю якості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bg1">
              <a:lumMod val="95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 algn="just">
              <a:buAutoNum type="arabicPeriod"/>
            </a:pPr>
            <a:r>
              <a:rPr lang="uk-UA" sz="2400" dirty="0">
                <a:latin typeface="Book Antiqua" pitchFamily="18" charset="0"/>
              </a:rPr>
              <a:t> Уповноважена особа перевіряє </a:t>
            </a:r>
            <a:r>
              <a:rPr lang="uk-UA" sz="2400" u="sng" dirty="0">
                <a:latin typeface="Book Antiqua" pitchFamily="18" charset="0"/>
              </a:rPr>
              <a:t>відповідність</a:t>
            </a:r>
            <a:r>
              <a:rPr lang="uk-UA" sz="2400" dirty="0">
                <a:latin typeface="Book Antiqua" pitchFamily="18" charset="0"/>
              </a:rPr>
              <a:t> одержаних лікарських засобів </a:t>
            </a:r>
            <a:r>
              <a:rPr lang="uk-UA" sz="2400" u="sng" dirty="0">
                <a:latin typeface="Book Antiqua" pitchFamily="18" charset="0"/>
              </a:rPr>
              <a:t>супровідним документам  </a:t>
            </a:r>
            <a:r>
              <a:rPr lang="uk-UA" sz="2400" dirty="0">
                <a:latin typeface="Book Antiqua" pitchFamily="18" charset="0"/>
              </a:rPr>
              <a:t>щодо назви, кількості, номерів серій, терміну придатності лікарських засобів, інформації про постачальника, дозування, лікарської форми, виробника, реєстраційного статусу </a:t>
            </a:r>
          </a:p>
          <a:p>
            <a:pPr marL="0" indent="0" algn="just">
              <a:buAutoNum type="arabicPeriod"/>
            </a:pPr>
            <a:r>
              <a:rPr lang="uk-UA" sz="2400" dirty="0">
                <a:latin typeface="Book Antiqua" pitchFamily="18" charset="0"/>
              </a:rPr>
              <a:t> Кожна серія лікарського засобу </a:t>
            </a:r>
            <a:r>
              <a:rPr lang="uk-UA" sz="2400" u="sng" dirty="0">
                <a:latin typeface="Book Antiqua" pitchFamily="18" charset="0"/>
              </a:rPr>
              <a:t>повинна</a:t>
            </a:r>
            <a:r>
              <a:rPr lang="uk-UA" sz="2400" dirty="0">
                <a:latin typeface="Book Antiqua" pitchFamily="18" charset="0"/>
              </a:rPr>
              <a:t> супроводжуватися в паперовому або електронному вигляді </a:t>
            </a:r>
            <a:r>
              <a:rPr lang="uk-UA" sz="2400" u="sng" dirty="0">
                <a:latin typeface="Book Antiqua" pitchFamily="18" charset="0"/>
              </a:rPr>
              <a:t>копіями сертифіката якості серії </a:t>
            </a:r>
            <a:r>
              <a:rPr lang="uk-UA" sz="2400" dirty="0">
                <a:latin typeface="Book Antiqua" pitchFamily="18" charset="0"/>
              </a:rPr>
              <a:t>лікарського засобу, що видається виробником (для імпортованих лікарських засобів - імпортером ), висновку про якість ввезеного в Україну лікарського засобу (для лікарських засобів іноземного виробництва) та висновку про відповідність МІБП вимогам державних і міжнародних стандартів (для медичних імунобіологічних препаратів), завіреними печаткою останнього постачальника (за її наявності)</a:t>
            </a:r>
          </a:p>
          <a:p>
            <a:pPr marL="0" indent="0" algn="just">
              <a:buAutoNum type="arabicPeriod"/>
            </a:pPr>
            <a:r>
              <a:rPr lang="uk-UA" sz="2400" dirty="0">
                <a:latin typeface="Book Antiqua" pitchFamily="18" charset="0"/>
              </a:rPr>
              <a:t> Групова тара, зовнішня (вторинна) та внутрішня (первинна) упаковки, маркування, інструкція для медичного застосування лікарського засобу, зовнішній вигляд </a:t>
            </a:r>
            <a:r>
              <a:rPr lang="uk-UA" sz="2400" u="sng" dirty="0">
                <a:latin typeface="Book Antiqua" pitchFamily="18" charset="0"/>
              </a:rPr>
              <a:t>без розкриття упаковки перевіряються </a:t>
            </a:r>
            <a:r>
              <a:rPr lang="uk-UA" sz="2400" dirty="0">
                <a:latin typeface="Book Antiqua" pitchFamily="18" charset="0"/>
              </a:rPr>
              <a:t>на цілісність, однорідність, наявність пошкоджень, якість пакувальних матеріалів. При потребі, </a:t>
            </a:r>
            <a:r>
              <a:rPr lang="uk-UA" sz="2400" u="sng" dirty="0">
                <a:latin typeface="Book Antiqua" pitchFamily="18" charset="0"/>
              </a:rPr>
              <a:t>якщо виникла підозра </a:t>
            </a:r>
            <a:r>
              <a:rPr lang="uk-UA" sz="2400" dirty="0">
                <a:latin typeface="Book Antiqua" pitchFamily="18" charset="0"/>
              </a:rPr>
              <a:t>щодо якості, лікарські засоби перевіряються </a:t>
            </a:r>
            <a:r>
              <a:rPr lang="uk-UA" sz="2400" u="sng" dirty="0">
                <a:latin typeface="Book Antiqua" pitchFamily="18" charset="0"/>
              </a:rPr>
              <a:t>з розкриттям упаковок </a:t>
            </a:r>
            <a:r>
              <a:rPr lang="uk-UA" sz="2400" dirty="0">
                <a:latin typeface="Book Antiqua" pitchFamily="18" charset="0"/>
              </a:rPr>
              <a:t>стосовно розмірів, форми, кольору, однорідності, кількості одиниць в упаковці, наявності забруднень</a:t>
            </a:r>
          </a:p>
          <a:p>
            <a:pPr marL="0" indent="0"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081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Book Antiqua" pitchFamily="18" charset="0"/>
              </a:rPr>
              <a:t>Результат вхідного контролю</a:t>
            </a:r>
            <a:endParaRPr lang="ru-RU" sz="2400" b="1" dirty="0">
              <a:latin typeface="Book Antiqua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79512" y="803083"/>
          <a:ext cx="8712968" cy="6006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7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95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2839"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Book Antiqua" pitchFamily="18" charset="0"/>
                        </a:rPr>
                        <a:t>Отриманий</a:t>
                      </a:r>
                      <a:r>
                        <a:rPr lang="uk-UA" baseline="0" dirty="0">
                          <a:latin typeface="Book Antiqua" pitchFamily="18" charset="0"/>
                        </a:rPr>
                        <a:t> результат</a:t>
                      </a:r>
                      <a:endParaRPr lang="uk-UA" dirty="0"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Book Antiqua" pitchFamily="18" charset="0"/>
                        </a:rPr>
                        <a:t>Відповідні дії</a:t>
                      </a:r>
                      <a:r>
                        <a:rPr lang="uk-UA" baseline="0" dirty="0">
                          <a:latin typeface="Book Antiqua" pitchFamily="18" charset="0"/>
                        </a:rPr>
                        <a:t> уповноваженої особи</a:t>
                      </a:r>
                      <a:endParaRPr lang="uk-UA" dirty="0"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4584">
                <a:tc>
                  <a:txBody>
                    <a:bodyPr/>
                    <a:lstStyle/>
                    <a:p>
                      <a:pPr algn="just">
                        <a:tabLst>
                          <a:tab pos="2416175" algn="l"/>
                        </a:tabLst>
                      </a:pPr>
                      <a:r>
                        <a:rPr lang="uk-UA" dirty="0">
                          <a:latin typeface="Book Antiqua" pitchFamily="18" charset="0"/>
                        </a:rPr>
                        <a:t>Позитивний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дає дозвіл на реалізацію (відпуск) одержаних серій лікарських засобів у паперовому або електронному вигляді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4427">
                <a:tc>
                  <a:txBody>
                    <a:bodyPr/>
                    <a:lstStyle/>
                    <a:p>
                      <a:pPr algn="just"/>
                      <a:r>
                        <a:rPr lang="uk-UA" dirty="0">
                          <a:latin typeface="Book Antiqua" pitchFamily="18" charset="0"/>
                        </a:rPr>
                        <a:t>Сумнівний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відбирає зразки сумнівних лікарських засобів та направляє їх у територіальний орган Держлікслужби. На час проведення таких досліджень до остаточного вирішення питання про їх якість серії сумнівних лікарських засобів вони перебувають в спеціально відведеній, чітко визначеній, промаркованій карантинній зоні (приміщенні), окремо від іншої продукції, з позначенням «Карантин» із зазначенням причин вилучення з обігу та дати переміщення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4427">
                <a:tc>
                  <a:txBody>
                    <a:bodyPr/>
                    <a:lstStyle/>
                    <a:p>
                      <a:pPr algn="just"/>
                      <a:r>
                        <a:rPr lang="uk-UA" dirty="0">
                          <a:latin typeface="Book Antiqua" pitchFamily="18" charset="0"/>
                        </a:rPr>
                        <a:t>Негативний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складає акт про виявлені невідповідності, який є підставою для повернення партії постачальнику</a:t>
                      </a:r>
                    </a:p>
                    <a:p>
                      <a:pPr algn="just"/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Про факт виявлення постачання лікарських засобів, обіг яких заборонений Розпорядженнями, лікарських засобів ввезених з порушенням законодавства та лікарських засобів, термін придатності яких минув, у десятиденний строк інформує територіальний орган Держлікслужби з наданням копій супровідних документів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7896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2800" b="1" dirty="0">
                <a:latin typeface="Book Antiqua" pitchFamily="18" charset="0"/>
              </a:rPr>
              <a:t>Оформлення висновку </a:t>
            </a:r>
            <a:br>
              <a:rPr lang="uk-UA" sz="2800" b="1" dirty="0">
                <a:latin typeface="Book Antiqua" pitchFamily="18" charset="0"/>
              </a:rPr>
            </a:br>
            <a:r>
              <a:rPr lang="uk-UA" sz="2800" b="1" dirty="0">
                <a:latin typeface="Book Antiqua" pitchFamily="18" charset="0"/>
              </a:rPr>
              <a:t>вхідного контролю якості ЛЗ</a:t>
            </a:r>
            <a:br>
              <a:rPr lang="uk-UA" sz="2800" b="1" dirty="0">
                <a:latin typeface="Book Antiqua" pitchFamily="18" charset="0"/>
              </a:rPr>
            </a:br>
            <a:endParaRPr lang="uk-UA" sz="2800" b="1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7"/>
            <a:ext cx="9144000" cy="3240360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err="1">
                <a:latin typeface="Book Antiqua" pitchFamily="18" charset="0"/>
              </a:rPr>
              <a:t>Висновок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вхідного</a:t>
            </a:r>
            <a:r>
              <a:rPr lang="ru-RU" dirty="0">
                <a:latin typeface="Book Antiqua" pitchFamily="18" charset="0"/>
              </a:rPr>
              <a:t> контролю </a:t>
            </a:r>
            <a:r>
              <a:rPr lang="ru-RU" dirty="0" err="1">
                <a:latin typeface="Book Antiqua" pitchFamily="18" charset="0"/>
              </a:rPr>
              <a:t>якості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лікарських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засобів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оформляється</a:t>
            </a:r>
            <a:r>
              <a:rPr lang="ru-RU" dirty="0">
                <a:latin typeface="Book Antiqua" pitchFamily="18" charset="0"/>
              </a:rPr>
              <a:t> в паперовому або електронному вигляді (за наявності відповідної електронної </a:t>
            </a:r>
            <a:r>
              <a:rPr lang="ru-RU" dirty="0" err="1">
                <a:latin typeface="Book Antiqua" pitchFamily="18" charset="0"/>
              </a:rPr>
              <a:t>системи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обліку</a:t>
            </a:r>
            <a:r>
              <a:rPr lang="ru-RU" dirty="0">
                <a:latin typeface="Book Antiqua" pitchFamily="18" charset="0"/>
              </a:rPr>
              <a:t>) шляхом відмітки на </a:t>
            </a:r>
            <a:r>
              <a:rPr lang="ru-RU" dirty="0" err="1">
                <a:latin typeface="Book Antiqua" pitchFamily="18" charset="0"/>
              </a:rPr>
              <a:t>прибуткових</a:t>
            </a:r>
            <a:r>
              <a:rPr lang="ru-RU" dirty="0">
                <a:latin typeface="Book Antiqua" pitchFamily="18" charset="0"/>
              </a:rPr>
              <a:t> документах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 </a:t>
            </a:r>
            <a:r>
              <a:rPr lang="ru-RU" i="1" dirty="0">
                <a:latin typeface="Bahnschrift Light SemiCondensed" pitchFamily="34" charset="0"/>
              </a:rPr>
              <a:t>Результат </a:t>
            </a:r>
            <a:r>
              <a:rPr lang="ru-RU" i="1" dirty="0" err="1">
                <a:latin typeface="Bahnschrift Light SemiCondensed" pitchFamily="34" charset="0"/>
              </a:rPr>
              <a:t>позитивний</a:t>
            </a:r>
            <a:r>
              <a:rPr lang="ru-RU" i="1" dirty="0">
                <a:latin typeface="Bahnschrift Light SemiCondensed" pitchFamily="34" charset="0"/>
              </a:rPr>
              <a:t>/</a:t>
            </a:r>
            <a:r>
              <a:rPr lang="ru-RU" i="1" dirty="0" err="1">
                <a:latin typeface="Bahnschrift Light SemiCondensed" pitchFamily="34" charset="0"/>
              </a:rPr>
              <a:t>негативний</a:t>
            </a:r>
            <a:r>
              <a:rPr lang="ru-RU" i="1" dirty="0">
                <a:latin typeface="Bahnschrift Light SemiCondensed" pitchFamily="34" charset="0"/>
              </a:rPr>
              <a:t>, дозволено/не дозволено до реалізації, з ідентифікацією дати його проведення та уповноваженої особи</a:t>
            </a:r>
            <a:endParaRPr lang="uk-UA" i="1" dirty="0">
              <a:latin typeface="Bahnschrift Light SemiCondensed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4221088"/>
            <a:ext cx="4968552" cy="2381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Выноска со стрелкой вниз 8"/>
          <p:cNvSpPr/>
          <p:nvPr/>
        </p:nvSpPr>
        <p:spPr>
          <a:xfrm>
            <a:off x="6228184" y="4221088"/>
            <a:ext cx="144016" cy="1368152"/>
          </a:xfrm>
          <a:prstGeom prst="down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0" y="4725144"/>
            <a:ext cx="2627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Book Antiqua" pitchFamily="18" charset="0"/>
              </a:rPr>
              <a:t>Приклад </a:t>
            </a:r>
            <a:r>
              <a:rPr lang="ru-RU" dirty="0" err="1">
                <a:latin typeface="Book Antiqua" pitchFamily="18" charset="0"/>
              </a:rPr>
              <a:t>відмітки</a:t>
            </a:r>
            <a:r>
              <a:rPr lang="ru-RU" dirty="0">
                <a:latin typeface="Book Antiqua" pitchFamily="18" charset="0"/>
              </a:rPr>
              <a:t> </a:t>
            </a:r>
          </a:p>
          <a:p>
            <a:r>
              <a:rPr lang="ru-RU" dirty="0">
                <a:latin typeface="Book Antiqua" pitchFamily="18" charset="0"/>
              </a:rPr>
              <a:t>на </a:t>
            </a:r>
            <a:r>
              <a:rPr lang="ru-RU" dirty="0" err="1">
                <a:latin typeface="Book Antiqua" pitchFamily="18" charset="0"/>
              </a:rPr>
              <a:t>прибутковому</a:t>
            </a:r>
            <a:endParaRPr lang="ru-RU" dirty="0">
              <a:latin typeface="Book Antiqua" pitchFamily="18" charset="0"/>
            </a:endParaRPr>
          </a:p>
          <a:p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документі</a:t>
            </a:r>
            <a:endParaRPr lang="uk-U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uk-UA" sz="3200" dirty="0">
                <a:latin typeface="Bookman Old Style" pitchFamily="18" charset="0"/>
              </a:rPr>
              <a:t>Приклад Розпорядження </a:t>
            </a:r>
            <a:r>
              <a:rPr lang="uk-UA" sz="3200" dirty="0" err="1">
                <a:latin typeface="Bookman Old Style" pitchFamily="18" charset="0"/>
              </a:rPr>
              <a:t>Держлікслужби</a:t>
            </a:r>
            <a:r>
              <a:rPr lang="uk-UA" sz="3200" dirty="0">
                <a:latin typeface="Bookman Old Style" pitchFamily="18" charset="0"/>
              </a:rPr>
              <a:t> щодо вилучення з обігу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340768"/>
            <a:ext cx="6480720" cy="52565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6048672"/>
          </a:xfrm>
          <a:solidFill>
            <a:schemeClr val="bg2"/>
          </a:solidFill>
        </p:spPr>
        <p:txBody>
          <a:bodyPr/>
          <a:lstStyle/>
          <a:p>
            <a:pPr>
              <a:buNone/>
            </a:pPr>
            <a:endParaRPr lang="uk-UA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  <a:p>
            <a:pPr>
              <a:buNone/>
            </a:pPr>
            <a:endParaRPr lang="uk-UA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  <a:p>
            <a:pPr algn="ctr">
              <a:buNone/>
            </a:pPr>
            <a:endParaRPr lang="uk-UA" sz="4400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>
              <a:buNone/>
            </a:pPr>
            <a:endParaRPr lang="uk-UA" sz="4400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>
              <a:buNone/>
            </a:pPr>
            <a:r>
              <a:rPr lang="uk-UA" sz="4400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Дякую за увагу!</a:t>
            </a:r>
          </a:p>
          <a:p>
            <a:pPr>
              <a:buNone/>
            </a:pPr>
            <a:endParaRPr lang="uk-UA" sz="4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1324</Words>
  <Application>Microsoft Office PowerPoint</Application>
  <PresentationFormat>Экран (4:3)</PresentationFormat>
  <Paragraphs>108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Bahnschrift Light SemiCondensed</vt:lpstr>
      <vt:lpstr>Book Antiqua</vt:lpstr>
      <vt:lpstr>Bookman Old Style</vt:lpstr>
      <vt:lpstr>Calibri</vt:lpstr>
      <vt:lpstr>Times New Roman</vt:lpstr>
      <vt:lpstr>Wingdings</vt:lpstr>
      <vt:lpstr>Тема Office</vt:lpstr>
      <vt:lpstr>  Одеський національний медичний університет Фармацевтичний факультет Кафедра організації та економіки фармації  </vt:lpstr>
      <vt:lpstr>Зміст лекції</vt:lpstr>
      <vt:lpstr>Нормативно-правове регулювання організації системи забезпечення якості ЛЗ</vt:lpstr>
      <vt:lpstr>Основні  поняття</vt:lpstr>
      <vt:lpstr>Модель системи забезпечення якості ЛЗ</vt:lpstr>
      <vt:lpstr>Види контролю якості ЛЗ</vt:lpstr>
      <vt:lpstr>Види контролю якості ЛЗ</vt:lpstr>
      <vt:lpstr>Види контролю якості ЛЗ</vt:lpstr>
      <vt:lpstr>Загальні вимоги щодо функціонування системи забезпечення якості ЛЗ під час роздрібної торгівлі </vt:lpstr>
      <vt:lpstr>Презентация PowerPoint</vt:lpstr>
      <vt:lpstr>Кваліфікаційні вимоги до уповноваженої особи</vt:lpstr>
      <vt:lpstr> Обов’язки Уповноваженої особи </vt:lpstr>
      <vt:lpstr>Порядок проведення вхідного контролю якості лікарських засобів, які надходять в аптеку</vt:lpstr>
      <vt:lpstr>Методика проведення вхідного контролю якості</vt:lpstr>
      <vt:lpstr> Результат вхідного контролю</vt:lpstr>
      <vt:lpstr>Оформлення висновку  вхідного контролю якості ЛЗ </vt:lpstr>
      <vt:lpstr>Приклад Розпорядження Держлікслужби щодо вилучення з обігу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Оксана Іванівна Бєляєва</cp:lastModifiedBy>
  <cp:revision>101</cp:revision>
  <cp:lastPrinted>2016-12-07T14:05:20Z</cp:lastPrinted>
  <dcterms:created xsi:type="dcterms:W3CDTF">2016-12-07T08:54:09Z</dcterms:created>
  <dcterms:modified xsi:type="dcterms:W3CDTF">2022-12-03T20:16:44Z</dcterms:modified>
</cp:coreProperties>
</file>