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80" r:id="rId11"/>
    <p:sldId id="281" r:id="rId12"/>
    <p:sldId id="282" r:id="rId13"/>
    <p:sldId id="285" r:id="rId14"/>
    <p:sldId id="286" r:id="rId15"/>
    <p:sldId id="283" r:id="rId16"/>
    <p:sldId id="284" r:id="rId1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81" d="100"/>
          <a:sy n="81" d="100"/>
        </p:scale>
        <p:origin x="1502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33-2009-%D0%B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факультет 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40768"/>
            <a:ext cx="9144000" cy="7294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 запаси в структурі господарських засобів аптечних закладів, їх характеристика та класифікація. Організація прийому лікарських засобів від постачальника: супровідні документи, встановлення роздрібної ціни, правила зберігання. Механізми державного регулювання цін на ЛЗ</a:t>
            </a: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uk-UA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</a:t>
            </a:r>
            <a:r>
              <a:rPr lang="uk-UA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к.фарм.н</a:t>
            </a:r>
            <a:r>
              <a:rPr lang="uk-UA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Бєляєва Оксана Іванівна</a:t>
            </a: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/>
          <a:lstStyle/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err="1">
                <a:latin typeface="Book Antiqua" pitchFamily="18" charset="0"/>
              </a:rPr>
              <a:t>Товарний</a:t>
            </a:r>
            <a:r>
              <a:rPr lang="ru-RU" dirty="0">
                <a:latin typeface="Book Antiqua" pitchFamily="18" charset="0"/>
              </a:rPr>
              <a:t> запас – </a:t>
            </a:r>
            <a:r>
              <a:rPr lang="ru-RU" dirty="0" err="1">
                <a:latin typeface="Book Antiqua" pitchFamily="18" charset="0"/>
              </a:rPr>
              <a:t>це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маса</a:t>
            </a:r>
            <a:r>
              <a:rPr lang="ru-RU" dirty="0">
                <a:latin typeface="Book Antiqua" pitchFamily="18" charset="0"/>
              </a:rPr>
              <a:t> ЛЗ та </a:t>
            </a:r>
            <a:r>
              <a:rPr lang="ru-RU" dirty="0" err="1">
                <a:latin typeface="Book Antiqua" pitchFamily="18" charset="0"/>
              </a:rPr>
              <a:t>інших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товарів</a:t>
            </a:r>
            <a:r>
              <a:rPr lang="ru-RU" dirty="0">
                <a:latin typeface="Book Antiqua" pitchFamily="18" charset="0"/>
              </a:rPr>
              <a:t> аптечного </a:t>
            </a:r>
            <a:r>
              <a:rPr lang="ru-RU" dirty="0" err="1">
                <a:latin typeface="Book Antiqua" pitchFamily="18" charset="0"/>
              </a:rPr>
              <a:t>асортименту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що</a:t>
            </a:r>
            <a:r>
              <a:rPr lang="ru-RU" dirty="0">
                <a:latin typeface="Book Antiqua" pitchFamily="18" charset="0"/>
              </a:rPr>
              <a:t> належать </a:t>
            </a:r>
            <a:r>
              <a:rPr lang="ru-RU" dirty="0" err="1">
                <a:latin typeface="Book Antiqua" pitchFamily="18" charset="0"/>
              </a:rPr>
              <a:t>аптечній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установі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знаходяться</a:t>
            </a:r>
            <a:r>
              <a:rPr lang="ru-RU" dirty="0">
                <a:latin typeface="Book Antiqua" pitchFamily="18" charset="0"/>
              </a:rPr>
              <a:t> у </a:t>
            </a:r>
            <a:r>
              <a:rPr lang="ru-RU" dirty="0" err="1">
                <a:latin typeface="Book Antiqua" pitchFamily="18" charset="0"/>
              </a:rPr>
              <a:t>сфері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обігу</a:t>
            </a:r>
            <a:r>
              <a:rPr lang="ru-RU" dirty="0">
                <a:latin typeface="Book Antiqua" pitchFamily="18" charset="0"/>
              </a:rPr>
              <a:t> та </a:t>
            </a:r>
            <a:r>
              <a:rPr lang="ru-RU" dirty="0" err="1">
                <a:latin typeface="Book Antiqua" pitchFamily="18" charset="0"/>
              </a:rPr>
              <a:t>підлягають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реалізації</a:t>
            </a:r>
            <a:endParaRPr lang="ru-RU" dirty="0">
              <a:latin typeface="Book Antiqua" pitchFamily="18" charset="0"/>
            </a:endParaRPr>
          </a:p>
        </p:txBody>
      </p:sp>
      <p:pic>
        <p:nvPicPr>
          <p:cNvPr id="6" name="Рисунок 5" descr="Картинки по запросу &quot;склад аптеки&quot;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0"/>
            <a:ext cx="4499992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osushiteli.ua/sites/default/files/farmskl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427984" cy="286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38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3800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800" b="1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800" b="1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запасів</a:t>
            </a:r>
            <a:endParaRPr lang="ru-RU" sz="38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38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800" dirty="0"/>
              <a:t>1. За </a:t>
            </a:r>
            <a:r>
              <a:rPr lang="ru-RU" sz="3800" dirty="0" err="1"/>
              <a:t>призначенням</a:t>
            </a:r>
            <a:r>
              <a:rPr lang="ru-RU" sz="3800" dirty="0"/>
              <a:t> </a:t>
            </a:r>
            <a:r>
              <a:rPr lang="ru-RU" sz="3800" dirty="0" err="1"/>
              <a:t>запасів</a:t>
            </a:r>
            <a:endParaRPr lang="ru-RU" sz="3800" dirty="0"/>
          </a:p>
          <a:p>
            <a:pPr marL="0" indent="0" algn="just">
              <a:buNone/>
            </a:pPr>
            <a:r>
              <a:rPr lang="ru-RU" sz="3800" dirty="0"/>
              <a:t>- запаси </a:t>
            </a:r>
            <a:r>
              <a:rPr lang="ru-RU" sz="3800" dirty="0" err="1"/>
              <a:t>початкового</a:t>
            </a:r>
            <a:r>
              <a:rPr lang="ru-RU" sz="3800" dirty="0"/>
              <a:t> </a:t>
            </a:r>
            <a:r>
              <a:rPr lang="ru-RU" sz="3800" dirty="0" err="1"/>
              <a:t>зберігання</a:t>
            </a:r>
            <a:r>
              <a:rPr lang="ru-RU" sz="3800" dirty="0"/>
              <a:t> (</a:t>
            </a:r>
            <a:r>
              <a:rPr lang="ru-RU" sz="3800" dirty="0" err="1"/>
              <a:t>близько</a:t>
            </a:r>
            <a:r>
              <a:rPr lang="ru-RU" sz="3800" dirty="0"/>
              <a:t> 80-85% </a:t>
            </a:r>
            <a:r>
              <a:rPr lang="ru-RU" sz="3800" dirty="0" err="1"/>
              <a:t>всієї</a:t>
            </a:r>
            <a:r>
              <a:rPr lang="ru-RU" sz="3800" dirty="0"/>
              <a:t> </a:t>
            </a:r>
            <a:r>
              <a:rPr lang="ru-RU" sz="3800" dirty="0" err="1"/>
              <a:t>суми</a:t>
            </a:r>
            <a:r>
              <a:rPr lang="ru-RU" sz="3800" dirty="0"/>
              <a:t> </a:t>
            </a:r>
            <a:r>
              <a:rPr lang="ru-RU" sz="3800" dirty="0" err="1"/>
              <a:t>запасів</a:t>
            </a:r>
            <a:r>
              <a:rPr lang="ru-RU" sz="3800" dirty="0"/>
              <a:t>) </a:t>
            </a:r>
            <a:r>
              <a:rPr lang="ru-RU" sz="3800" dirty="0" err="1"/>
              <a:t>призначені</a:t>
            </a:r>
            <a:r>
              <a:rPr lang="ru-RU" sz="3800" dirty="0"/>
              <a:t> для </a:t>
            </a:r>
            <a:r>
              <a:rPr lang="ru-RU" sz="3800" dirty="0" err="1"/>
              <a:t>забезпечення</a:t>
            </a:r>
            <a:r>
              <a:rPr lang="ru-RU" sz="3800" dirty="0"/>
              <a:t> </a:t>
            </a:r>
            <a:r>
              <a:rPr lang="ru-RU" sz="3800" dirty="0" err="1"/>
              <a:t>безперебійного</a:t>
            </a:r>
            <a:r>
              <a:rPr lang="ru-RU" sz="3800" dirty="0"/>
              <a:t> продажу </a:t>
            </a:r>
            <a:r>
              <a:rPr lang="ru-RU" sz="3800" dirty="0" err="1"/>
              <a:t>товарів</a:t>
            </a:r>
            <a:endParaRPr lang="ru-RU" sz="3800" dirty="0"/>
          </a:p>
          <a:p>
            <a:pPr marL="0" indent="0">
              <a:buNone/>
            </a:pPr>
            <a:r>
              <a:rPr lang="ru-RU" sz="3800" dirty="0"/>
              <a:t>- сезонного </a:t>
            </a:r>
            <a:r>
              <a:rPr lang="ru-RU" sz="3800" dirty="0" err="1"/>
              <a:t>зберігання</a:t>
            </a:r>
            <a:r>
              <a:rPr lang="ru-RU" sz="3800" dirty="0"/>
              <a:t> </a:t>
            </a:r>
            <a:r>
              <a:rPr lang="ru-RU" sz="3800" dirty="0" err="1"/>
              <a:t>призначені</a:t>
            </a:r>
            <a:r>
              <a:rPr lang="ru-RU" sz="3800" dirty="0"/>
              <a:t> для </a:t>
            </a:r>
            <a:r>
              <a:rPr lang="ru-RU" sz="3800" dirty="0" err="1"/>
              <a:t>формування</a:t>
            </a:r>
            <a:r>
              <a:rPr lang="ru-RU" sz="3800" dirty="0"/>
              <a:t> </a:t>
            </a:r>
            <a:r>
              <a:rPr lang="ru-RU" sz="3800" dirty="0" err="1"/>
              <a:t>торгової</a:t>
            </a:r>
            <a:r>
              <a:rPr lang="ru-RU" sz="3800" dirty="0"/>
              <a:t> </a:t>
            </a:r>
            <a:r>
              <a:rPr lang="ru-RU" sz="3800" dirty="0" err="1"/>
              <a:t>пропозиції</a:t>
            </a:r>
            <a:r>
              <a:rPr lang="ru-RU" sz="3800" dirty="0"/>
              <a:t> у </a:t>
            </a:r>
            <a:r>
              <a:rPr lang="ru-RU" sz="3800" dirty="0" err="1"/>
              <a:t>періоди</a:t>
            </a:r>
            <a:r>
              <a:rPr lang="ru-RU" sz="3800" dirty="0"/>
              <a:t> </a:t>
            </a:r>
            <a:r>
              <a:rPr lang="ru-RU" sz="3800" dirty="0" err="1"/>
              <a:t>сезонних</a:t>
            </a:r>
            <a:r>
              <a:rPr lang="ru-RU" sz="3800" dirty="0"/>
              <a:t> </a:t>
            </a:r>
            <a:r>
              <a:rPr lang="ru-RU" sz="3800" dirty="0" err="1"/>
              <a:t>змін</a:t>
            </a:r>
            <a:r>
              <a:rPr lang="ru-RU" sz="3800" dirty="0"/>
              <a:t> </a:t>
            </a:r>
            <a:r>
              <a:rPr lang="ru-RU" sz="3800" dirty="0" err="1"/>
              <a:t>попиту</a:t>
            </a:r>
            <a:r>
              <a:rPr lang="ru-RU" sz="3800" dirty="0"/>
              <a:t> </a:t>
            </a:r>
            <a:r>
              <a:rPr lang="ru-RU" sz="3800" dirty="0" err="1"/>
              <a:t>чи</a:t>
            </a:r>
            <a:r>
              <a:rPr lang="ru-RU" sz="3800" dirty="0"/>
              <a:t> </a:t>
            </a:r>
            <a:r>
              <a:rPr lang="ru-RU" sz="3800" dirty="0" err="1"/>
              <a:t>пропозиції</a:t>
            </a:r>
            <a:endParaRPr lang="ru-RU" sz="3800" dirty="0"/>
          </a:p>
          <a:p>
            <a:pPr marL="0" indent="0">
              <a:buNone/>
            </a:pPr>
            <a:r>
              <a:rPr lang="ru-RU" sz="3800" dirty="0"/>
              <a:t>- </a:t>
            </a:r>
            <a:r>
              <a:rPr lang="ru-RU" sz="3800" dirty="0" err="1"/>
              <a:t>дострокового</a:t>
            </a:r>
            <a:r>
              <a:rPr lang="ru-RU" sz="3800" dirty="0"/>
              <a:t> </a:t>
            </a:r>
            <a:r>
              <a:rPr lang="ru-RU" sz="3800" dirty="0" err="1"/>
              <a:t>завезення</a:t>
            </a:r>
            <a:r>
              <a:rPr lang="ru-RU" sz="3800" dirty="0"/>
              <a:t> - </a:t>
            </a:r>
            <a:r>
              <a:rPr lang="ru-RU" sz="3800" dirty="0" err="1"/>
              <a:t>забезпечують</a:t>
            </a:r>
            <a:r>
              <a:rPr lang="ru-RU" sz="3800" dirty="0"/>
              <a:t> </a:t>
            </a:r>
            <a:r>
              <a:rPr lang="ru-RU" sz="3800" dirty="0" err="1"/>
              <a:t>нормальний</a:t>
            </a:r>
            <a:r>
              <a:rPr lang="ru-RU" sz="3800" dirty="0"/>
              <a:t> </a:t>
            </a:r>
            <a:r>
              <a:rPr lang="ru-RU" sz="3800" dirty="0" err="1"/>
              <a:t>рівень</a:t>
            </a:r>
            <a:r>
              <a:rPr lang="ru-RU" sz="3800" dirty="0"/>
              <a:t> </a:t>
            </a:r>
            <a:r>
              <a:rPr lang="ru-RU" sz="3800" dirty="0" err="1"/>
              <a:t>торгівлі</a:t>
            </a:r>
            <a:r>
              <a:rPr lang="ru-RU" sz="3800" dirty="0"/>
              <a:t> </a:t>
            </a:r>
            <a:r>
              <a:rPr lang="ru-RU" sz="3800" dirty="0" err="1"/>
              <a:t>протягом</a:t>
            </a:r>
            <a:r>
              <a:rPr lang="ru-RU" sz="3800" dirty="0"/>
              <a:t> </a:t>
            </a:r>
            <a:r>
              <a:rPr lang="ru-RU" sz="3800" dirty="0" err="1"/>
              <a:t>періоду</a:t>
            </a:r>
            <a:r>
              <a:rPr lang="ru-RU" sz="3800" dirty="0"/>
              <a:t> </a:t>
            </a:r>
            <a:r>
              <a:rPr lang="ru-RU" sz="3800" dirty="0" err="1"/>
              <a:t>між</a:t>
            </a:r>
            <a:r>
              <a:rPr lang="ru-RU" sz="3800" dirty="0"/>
              <a:t> </a:t>
            </a:r>
            <a:r>
              <a:rPr lang="ru-RU" sz="3800" dirty="0" err="1"/>
              <a:t>завезенням</a:t>
            </a:r>
            <a:r>
              <a:rPr lang="ru-RU" sz="3800" dirty="0"/>
              <a:t> </a:t>
            </a:r>
            <a:r>
              <a:rPr lang="ru-RU" sz="3800" dirty="0" err="1"/>
              <a:t>товарів</a:t>
            </a:r>
            <a:r>
              <a:rPr lang="ru-RU" sz="3800" dirty="0"/>
              <a:t> у </a:t>
            </a:r>
            <a:r>
              <a:rPr lang="ru-RU" sz="3800" dirty="0" err="1"/>
              <a:t>віддалених</a:t>
            </a:r>
            <a:r>
              <a:rPr lang="ru-RU" sz="3800" dirty="0"/>
              <a:t> районах</a:t>
            </a:r>
          </a:p>
          <a:p>
            <a:pPr marL="0" indent="0">
              <a:buNone/>
            </a:pPr>
            <a:r>
              <a:rPr lang="ru-RU" sz="3800" dirty="0"/>
              <a:t>- </a:t>
            </a:r>
            <a:r>
              <a:rPr lang="ru-RU" sz="3800" dirty="0" err="1"/>
              <a:t>цільового</a:t>
            </a:r>
            <a:r>
              <a:rPr lang="ru-RU" sz="3800" dirty="0"/>
              <a:t> </a:t>
            </a:r>
            <a:r>
              <a:rPr lang="ru-RU" sz="3800" dirty="0" err="1"/>
              <a:t>призначення</a:t>
            </a:r>
            <a:r>
              <a:rPr lang="ru-RU" sz="3800" dirty="0"/>
              <a:t> - </a:t>
            </a:r>
            <a:r>
              <a:rPr lang="ru-RU" sz="3800" dirty="0" err="1"/>
              <a:t>створюються</a:t>
            </a:r>
            <a:r>
              <a:rPr lang="ru-RU" sz="3800" dirty="0"/>
              <a:t> за </a:t>
            </a:r>
            <a:r>
              <a:rPr lang="ru-RU" sz="3800" dirty="0" err="1"/>
              <a:t>розпорядженням</a:t>
            </a:r>
            <a:r>
              <a:rPr lang="ru-RU" sz="3800" dirty="0"/>
              <a:t> </a:t>
            </a:r>
            <a:r>
              <a:rPr lang="ru-RU" sz="3800" dirty="0" err="1"/>
              <a:t>органів</a:t>
            </a:r>
            <a:r>
              <a:rPr lang="ru-RU" sz="3800" dirty="0"/>
              <a:t> </a:t>
            </a:r>
            <a:r>
              <a:rPr lang="ru-RU" sz="3800" dirty="0" err="1"/>
              <a:t>влади</a:t>
            </a:r>
            <a:r>
              <a:rPr lang="ru-RU" sz="3800" dirty="0"/>
              <a:t> для </a:t>
            </a:r>
            <a:r>
              <a:rPr lang="ru-RU" sz="3800" dirty="0" err="1"/>
              <a:t>виконання</a:t>
            </a:r>
            <a:r>
              <a:rPr lang="ru-RU" sz="3800" dirty="0"/>
              <a:t> </a:t>
            </a:r>
            <a:r>
              <a:rPr lang="ru-RU" sz="3800" dirty="0" err="1"/>
              <a:t>певних</a:t>
            </a:r>
            <a:r>
              <a:rPr lang="ru-RU" sz="3800" dirty="0"/>
              <a:t> </a:t>
            </a:r>
            <a:r>
              <a:rPr lang="ru-RU" sz="3800" dirty="0" err="1"/>
              <a:t>цілей</a:t>
            </a:r>
            <a:r>
              <a:rPr lang="ru-RU" sz="3800" dirty="0"/>
              <a:t>, не </a:t>
            </a:r>
            <a:r>
              <a:rPr lang="ru-RU" sz="3800" dirty="0" err="1"/>
              <a:t>пов'язаних</a:t>
            </a:r>
            <a:r>
              <a:rPr lang="ru-RU" sz="3800" dirty="0"/>
              <a:t> </a:t>
            </a:r>
            <a:r>
              <a:rPr lang="ru-RU" sz="3800" dirty="0" err="1"/>
              <a:t>із</a:t>
            </a:r>
            <a:r>
              <a:rPr lang="ru-RU" sz="3800" dirty="0"/>
              <a:t> поточною </a:t>
            </a:r>
            <a:r>
              <a:rPr lang="ru-RU" sz="3800" dirty="0" err="1"/>
              <a:t>господарською</a:t>
            </a:r>
            <a:r>
              <a:rPr lang="ru-RU" sz="3800" dirty="0"/>
              <a:t> </a:t>
            </a:r>
            <a:r>
              <a:rPr lang="ru-RU" sz="3800" dirty="0" err="1"/>
              <a:t>діяльністю</a:t>
            </a:r>
            <a:r>
              <a:rPr lang="ru-RU" sz="3800" dirty="0"/>
              <a:t> </a:t>
            </a:r>
            <a:r>
              <a:rPr lang="ru-RU" sz="3800" dirty="0" err="1"/>
              <a:t>підприємств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/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Класифікація</a:t>
            </a:r>
            <a:r>
              <a:rPr lang="ru-RU" sz="29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товарних</a:t>
            </a:r>
            <a:r>
              <a:rPr lang="ru-RU" sz="29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запасів</a:t>
            </a:r>
            <a:endParaRPr lang="ru-RU" sz="2900" b="1" i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2. 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товарні</a:t>
            </a:r>
            <a:r>
              <a:rPr lang="ru-RU" dirty="0"/>
              <a:t> запаси </a:t>
            </a:r>
            <a:r>
              <a:rPr lang="ru-RU" dirty="0" err="1"/>
              <a:t>роздрібної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(аптеки, 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товарні</a:t>
            </a:r>
            <a:r>
              <a:rPr lang="ru-RU" dirty="0"/>
              <a:t> запаси </a:t>
            </a:r>
            <a:r>
              <a:rPr lang="ru-RU" dirty="0" err="1"/>
              <a:t>оптових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 (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, 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склади</a:t>
            </a:r>
            <a:r>
              <a:rPr lang="ru-RU" dirty="0"/>
              <a:t>, </a:t>
            </a:r>
            <a:r>
              <a:rPr lang="ru-RU" dirty="0" err="1"/>
              <a:t>оптові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 - запаси </a:t>
            </a:r>
            <a:r>
              <a:rPr lang="ru-RU" dirty="0" err="1"/>
              <a:t>товарів</a:t>
            </a:r>
            <a:r>
              <a:rPr lang="ru-RU" dirty="0"/>
              <a:t> в </a:t>
            </a:r>
            <a:r>
              <a:rPr lang="ru-RU" dirty="0" err="1"/>
              <a:t>дорозі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переведення</a:t>
            </a:r>
            <a:r>
              <a:rPr lang="ru-RU" dirty="0"/>
              <a:t> </a:t>
            </a:r>
            <a:r>
              <a:rPr lang="ru-RU" dirty="0" err="1"/>
              <a:t>товарних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облікових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ТМЦ у товар </a:t>
            </a:r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запасів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/>
              <a:t>3. За </a:t>
            </a:r>
            <a:r>
              <a:rPr lang="ru-RU" b="1" dirty="0" err="1"/>
              <a:t>місцезнаходженням</a:t>
            </a:r>
            <a:r>
              <a:rPr lang="ru-RU" b="1" dirty="0"/>
              <a:t> </a:t>
            </a:r>
            <a:r>
              <a:rPr lang="ru-RU" b="1" dirty="0" err="1"/>
              <a:t>товарних</a:t>
            </a:r>
            <a:r>
              <a:rPr lang="ru-RU" b="1" dirty="0"/>
              <a:t> </a:t>
            </a:r>
            <a:r>
              <a:rPr lang="ru-RU" b="1" dirty="0" err="1"/>
              <a:t>запасів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виділеному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будь-якому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аптек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аптеки (за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самостійних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дрібнороздрібній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 (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b="1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81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запасів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4. За характером </a:t>
            </a:r>
            <a:r>
              <a:rPr lang="ru-RU" b="1" dirty="0" err="1"/>
              <a:t>виміру</a:t>
            </a:r>
            <a:r>
              <a:rPr lang="ru-RU" b="1" dirty="0"/>
              <a:t> </a:t>
            </a:r>
            <a:r>
              <a:rPr lang="ru-RU" b="1" dirty="0" err="1"/>
              <a:t>товарних</a:t>
            </a:r>
            <a:r>
              <a:rPr lang="ru-RU" b="1" dirty="0"/>
              <a:t> </a:t>
            </a:r>
            <a:r>
              <a:rPr lang="ru-RU" b="1" dirty="0" err="1"/>
              <a:t>запасів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  - у </a:t>
            </a:r>
            <a:r>
              <a:rPr lang="ru-RU" dirty="0" err="1"/>
              <a:t>сумі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 днях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кількості</a:t>
            </a:r>
            <a:r>
              <a:rPr lang="ru-RU" dirty="0"/>
              <a:t> та </a:t>
            </a:r>
            <a:r>
              <a:rPr lang="ru-RU" dirty="0" err="1"/>
              <a:t>сумі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асортиментних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5. За </a:t>
            </a:r>
            <a:r>
              <a:rPr lang="ru-RU" b="1" dirty="0" err="1"/>
              <a:t>джерелами</a:t>
            </a:r>
            <a:r>
              <a:rPr lang="ru-RU" b="1" dirty="0"/>
              <a:t> </a:t>
            </a:r>
            <a:r>
              <a:rPr lang="ru-RU" b="1" dirty="0" err="1"/>
              <a:t>формування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обігових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позикових</a:t>
            </a:r>
            <a:r>
              <a:rPr lang="ru-RU" dirty="0"/>
              <a:t> </a:t>
            </a:r>
            <a:r>
              <a:rPr lang="ru-RU" dirty="0" err="1"/>
              <a:t>обігових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 algn="just">
              <a:buAutoNum type="arabicPeriod"/>
            </a:pP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,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 для </a:t>
            </a:r>
            <a:r>
              <a:rPr lang="ru-RU" sz="2000" dirty="0" err="1"/>
              <a:t>діагностики</a:t>
            </a:r>
            <a:r>
              <a:rPr lang="ru-RU" sz="2000" dirty="0"/>
              <a:t> </a:t>
            </a:r>
            <a:r>
              <a:rPr lang="en-US" sz="2000" dirty="0"/>
              <a:t>in vitro, </a:t>
            </a:r>
            <a:r>
              <a:rPr lang="ru-RU" sz="2000" dirty="0" err="1"/>
              <a:t>імплантовані</a:t>
            </a:r>
            <a:r>
              <a:rPr lang="ru-RU" sz="2000" dirty="0"/>
              <a:t> </a:t>
            </a:r>
            <a:r>
              <a:rPr lang="ru-RU" sz="2000" dirty="0" err="1"/>
              <a:t>активні</a:t>
            </a:r>
            <a:r>
              <a:rPr lang="ru-RU" sz="2000" dirty="0"/>
              <a:t>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, </a:t>
            </a:r>
            <a:r>
              <a:rPr lang="ru-RU" sz="2000" dirty="0" err="1"/>
              <a:t>комплектуючі</a:t>
            </a:r>
            <a:r>
              <a:rPr lang="ru-RU" sz="2000" dirty="0"/>
              <a:t> до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виробів</a:t>
            </a:r>
            <a:r>
              <a:rPr lang="ru-RU" sz="2000" dirty="0"/>
              <a:t>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Предмети</a:t>
            </a:r>
            <a:r>
              <a:rPr lang="ru-RU" sz="2000" dirty="0"/>
              <a:t> та </a:t>
            </a:r>
            <a:r>
              <a:rPr lang="ru-RU" sz="2000" dirty="0" err="1"/>
              <a:t>засоби</a:t>
            </a:r>
            <a:r>
              <a:rPr lang="ru-RU" sz="2000" dirty="0"/>
              <a:t> </a:t>
            </a:r>
            <a:r>
              <a:rPr lang="ru-RU" sz="2000" dirty="0" err="1"/>
              <a:t>особистої</a:t>
            </a:r>
            <a:r>
              <a:rPr lang="ru-RU" sz="2000" dirty="0"/>
              <a:t> </a:t>
            </a:r>
            <a:r>
              <a:rPr lang="ru-RU" sz="2000" dirty="0" err="1"/>
              <a:t>гігієни</a:t>
            </a:r>
            <a:r>
              <a:rPr lang="ru-RU" sz="2000" dirty="0"/>
              <a:t> (</a:t>
            </a:r>
            <a:r>
              <a:rPr lang="ru-RU" sz="2000" dirty="0" err="1"/>
              <a:t>засоби</a:t>
            </a:r>
            <a:r>
              <a:rPr lang="ru-RU" sz="2000" dirty="0"/>
              <a:t> для догляду за </a:t>
            </a:r>
            <a:r>
              <a:rPr lang="ru-RU" sz="2000" dirty="0" err="1"/>
              <a:t>порожниною</a:t>
            </a:r>
            <a:r>
              <a:rPr lang="ru-RU" sz="2000" dirty="0"/>
              <a:t> рота, </a:t>
            </a:r>
            <a:r>
              <a:rPr lang="ru-RU" sz="2000" dirty="0" err="1"/>
              <a:t>шкірою</a:t>
            </a:r>
            <a:r>
              <a:rPr lang="ru-RU" sz="2000" dirty="0"/>
              <a:t>, </a:t>
            </a:r>
            <a:r>
              <a:rPr lang="ru-RU" sz="2000" dirty="0" err="1"/>
              <a:t>волоссям</a:t>
            </a:r>
            <a:r>
              <a:rPr lang="ru-RU" sz="2000" dirty="0"/>
              <a:t>, </a:t>
            </a:r>
            <a:r>
              <a:rPr lang="ru-RU" sz="2000" dirty="0" err="1"/>
              <a:t>засоби</a:t>
            </a:r>
            <a:r>
              <a:rPr lang="ru-RU" sz="2000" dirty="0"/>
              <a:t> для </a:t>
            </a:r>
            <a:r>
              <a:rPr lang="ru-RU" sz="2000" dirty="0" err="1"/>
              <a:t>гоління</a:t>
            </a:r>
            <a:r>
              <a:rPr lang="ru-RU" sz="2000" dirty="0"/>
              <a:t> та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гоління</a:t>
            </a:r>
            <a:r>
              <a:rPr lang="ru-RU" sz="2000" dirty="0"/>
              <a:t>, мило </a:t>
            </a:r>
            <a:r>
              <a:rPr lang="ru-RU" sz="2000" dirty="0" err="1"/>
              <a:t>туалетне</a:t>
            </a:r>
            <a:r>
              <a:rPr lang="ru-RU" sz="2000" dirty="0"/>
              <a:t>, </a:t>
            </a:r>
            <a:r>
              <a:rPr lang="ru-RU" sz="2000" dirty="0" err="1"/>
              <a:t>шампуні</a:t>
            </a:r>
            <a:r>
              <a:rPr lang="ru-RU" sz="2000" dirty="0"/>
              <a:t>, </a:t>
            </a:r>
            <a:r>
              <a:rPr lang="ru-RU" sz="2000" dirty="0" err="1"/>
              <a:t>гігієнічні</a:t>
            </a:r>
            <a:r>
              <a:rPr lang="ru-RU" sz="2000" dirty="0"/>
              <a:t> </a:t>
            </a:r>
            <a:r>
              <a:rPr lang="ru-RU" sz="2000" dirty="0" err="1"/>
              <a:t>серветки</a:t>
            </a:r>
            <a:r>
              <a:rPr lang="ru-RU" sz="2000" dirty="0"/>
              <a:t>, мочалки).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Природні</a:t>
            </a:r>
            <a:r>
              <a:rPr lang="ru-RU" sz="2000" dirty="0"/>
              <a:t> та </a:t>
            </a:r>
            <a:r>
              <a:rPr lang="ru-RU" sz="2000" dirty="0" err="1"/>
              <a:t>штучні</a:t>
            </a:r>
            <a:r>
              <a:rPr lang="ru-RU" sz="2000" dirty="0"/>
              <a:t> </a:t>
            </a:r>
            <a:r>
              <a:rPr lang="ru-RU" sz="2000" dirty="0" err="1"/>
              <a:t>мінеральні</a:t>
            </a:r>
            <a:r>
              <a:rPr lang="ru-RU" sz="2000" dirty="0"/>
              <a:t> води, </a:t>
            </a:r>
            <a:r>
              <a:rPr lang="ru-RU" sz="2000" dirty="0" err="1"/>
              <a:t>їдальня</a:t>
            </a:r>
            <a:r>
              <a:rPr lang="ru-RU" sz="2000" dirty="0"/>
              <a:t> </a:t>
            </a:r>
            <a:r>
              <a:rPr lang="ru-RU" sz="2000" dirty="0" err="1"/>
              <a:t>питна</a:t>
            </a:r>
            <a:r>
              <a:rPr lang="ru-RU" sz="2000" dirty="0"/>
              <a:t> вода.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Косметичні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(</a:t>
            </a:r>
            <a:r>
              <a:rPr lang="ru-RU" sz="2000" dirty="0" err="1"/>
              <a:t>креми</a:t>
            </a:r>
            <a:r>
              <a:rPr lang="ru-RU" sz="2000" dirty="0"/>
              <a:t>, </a:t>
            </a:r>
            <a:r>
              <a:rPr lang="ru-RU" sz="2000" dirty="0" err="1"/>
              <a:t>солі</a:t>
            </a:r>
            <a:r>
              <a:rPr lang="ru-RU" sz="2000" dirty="0"/>
              <a:t>, </a:t>
            </a:r>
            <a:r>
              <a:rPr lang="ru-RU" sz="2000" dirty="0" err="1"/>
              <a:t>лосьйони</a:t>
            </a:r>
            <a:r>
              <a:rPr lang="ru-RU" sz="2000" dirty="0"/>
              <a:t>, </a:t>
            </a:r>
            <a:r>
              <a:rPr lang="ru-RU" sz="2000" dirty="0" err="1"/>
              <a:t>скраби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 </a:t>
            </a:r>
            <a:r>
              <a:rPr lang="ru-RU" sz="2000" dirty="0" err="1"/>
              <a:t>засоби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виконують</a:t>
            </a:r>
            <a:r>
              <a:rPr lang="ru-RU" sz="2000" dirty="0"/>
              <a:t> </a:t>
            </a:r>
            <a:r>
              <a:rPr lang="ru-RU" sz="2000" dirty="0" err="1"/>
              <a:t>гігієнічні</a:t>
            </a:r>
            <a:r>
              <a:rPr lang="ru-RU" sz="2000" dirty="0"/>
              <a:t> </a:t>
            </a:r>
            <a:r>
              <a:rPr lang="ru-RU" sz="2000" dirty="0" err="1"/>
              <a:t>профілактичні</a:t>
            </a:r>
            <a:r>
              <a:rPr lang="ru-RU" sz="2000" dirty="0"/>
              <a:t> та </a:t>
            </a:r>
            <a:r>
              <a:rPr lang="ru-RU" sz="2000" dirty="0" err="1"/>
              <a:t>естетичні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, у тому </a:t>
            </a:r>
            <a:r>
              <a:rPr lang="ru-RU" sz="2000" dirty="0" err="1"/>
              <a:t>числі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для догляду за </a:t>
            </a:r>
            <a:r>
              <a:rPr lang="ru-RU" sz="2000" dirty="0" err="1"/>
              <a:t>волоссям</a:t>
            </a:r>
            <a:r>
              <a:rPr lang="ru-RU" sz="2000" dirty="0"/>
              <a:t>: </a:t>
            </a:r>
            <a:r>
              <a:rPr lang="ru-RU" sz="2000" dirty="0" err="1"/>
              <a:t>пінки</a:t>
            </a:r>
            <a:r>
              <a:rPr lang="ru-RU" sz="2000" dirty="0"/>
              <a:t>, лаки, </a:t>
            </a:r>
            <a:r>
              <a:rPr lang="ru-RU" sz="2000" dirty="0" err="1"/>
              <a:t>муси</a:t>
            </a:r>
            <a:r>
              <a:rPr lang="ru-RU" sz="2000" dirty="0"/>
              <a:t>, маски, </a:t>
            </a:r>
            <a:r>
              <a:rPr lang="ru-RU" sz="2000" dirty="0" err="1"/>
              <a:t>ополіскувачі</a:t>
            </a:r>
            <a:r>
              <a:rPr lang="ru-RU" sz="2000" dirty="0"/>
              <a:t>, </a:t>
            </a:r>
            <a:r>
              <a:rPr lang="ru-RU" sz="2000" dirty="0" err="1"/>
              <a:t>фарба</a:t>
            </a:r>
            <a:r>
              <a:rPr lang="ru-RU" sz="2000" dirty="0"/>
              <a:t> для </a:t>
            </a:r>
            <a:r>
              <a:rPr lang="ru-RU" sz="2000" dirty="0" err="1"/>
              <a:t>волосся</a:t>
            </a:r>
            <a:r>
              <a:rPr lang="ru-RU" sz="2000" dirty="0"/>
              <a:t>), за </a:t>
            </a:r>
            <a:r>
              <a:rPr lang="ru-RU" sz="2000" dirty="0" err="1"/>
              <a:t>винятком</a:t>
            </a:r>
            <a:r>
              <a:rPr lang="ru-RU" sz="2000" dirty="0"/>
              <a:t> </a:t>
            </a:r>
            <a:r>
              <a:rPr lang="ru-RU" sz="2000" dirty="0" err="1"/>
              <a:t>парфумів</a:t>
            </a:r>
            <a:r>
              <a:rPr lang="ru-RU" sz="2000" dirty="0"/>
              <a:t> та </a:t>
            </a:r>
            <a:r>
              <a:rPr lang="ru-RU" sz="2000" dirty="0" err="1"/>
              <a:t>декоративної</a:t>
            </a:r>
            <a:r>
              <a:rPr lang="ru-RU" sz="2000" dirty="0"/>
              <a:t> косметики.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598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для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харчування</a:t>
            </a:r>
            <a:r>
              <a:rPr lang="ru-RU" dirty="0"/>
              <a:t> для </a:t>
            </a:r>
            <a:r>
              <a:rPr lang="ru-RU" dirty="0" err="1"/>
              <a:t>спортсменів</a:t>
            </a:r>
            <a:r>
              <a:rPr lang="ru-RU" dirty="0"/>
              <a:t> та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), </a:t>
            </a:r>
            <a:r>
              <a:rPr lang="ru-RU" dirty="0" err="1"/>
              <a:t>дієтичні</a:t>
            </a:r>
            <a:r>
              <a:rPr lang="ru-RU" dirty="0"/>
              <a:t> добавки,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віднесені</a:t>
            </a:r>
            <a:r>
              <a:rPr lang="ru-RU" dirty="0"/>
              <a:t> до </a:t>
            </a:r>
            <a:r>
              <a:rPr lang="ru-RU" dirty="0" err="1"/>
              <a:t>дієтичного</a:t>
            </a:r>
            <a:r>
              <a:rPr lang="ru-RU" dirty="0"/>
              <a:t>/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 </a:t>
            </a:r>
            <a:r>
              <a:rPr lang="ru-RU" dirty="0" err="1"/>
              <a:t>продукти</a:t>
            </a:r>
            <a:r>
              <a:rPr lang="ru-RU" dirty="0"/>
              <a:t> для </a:t>
            </a:r>
            <a:r>
              <a:rPr lang="ru-RU" dirty="0" err="1"/>
              <a:t>діабетичного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в </a:t>
            </a:r>
            <a:r>
              <a:rPr lang="ru-RU" dirty="0" err="1"/>
              <a:t>оригінальній</a:t>
            </a:r>
            <a:r>
              <a:rPr lang="ru-RU" dirty="0"/>
              <a:t> </a:t>
            </a:r>
            <a:r>
              <a:rPr lang="ru-RU" dirty="0" err="1"/>
              <a:t>заводській</a:t>
            </a:r>
            <a:r>
              <a:rPr lang="ru-RU" dirty="0"/>
              <a:t> </a:t>
            </a:r>
            <a:r>
              <a:rPr lang="ru-RU" dirty="0" err="1"/>
              <a:t>упаковці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жувальні</a:t>
            </a:r>
            <a:r>
              <a:rPr lang="ru-RU" dirty="0"/>
              <a:t> </a:t>
            </a:r>
            <a:r>
              <a:rPr lang="ru-RU" dirty="0" err="1"/>
              <a:t>гумки</a:t>
            </a:r>
            <a:r>
              <a:rPr lang="ru-RU" dirty="0"/>
              <a:t>, батончики, </a:t>
            </a:r>
            <a:r>
              <a:rPr lang="ru-RU" dirty="0" err="1"/>
              <a:t>льодяники</a:t>
            </a:r>
            <a:r>
              <a:rPr lang="ru-RU" dirty="0"/>
              <a:t>, драже, </a:t>
            </a:r>
            <a:r>
              <a:rPr lang="ru-RU" dirty="0" err="1"/>
              <a:t>печиво</a:t>
            </a:r>
            <a:r>
              <a:rPr lang="ru-RU" dirty="0"/>
              <a:t>; закваски, </a:t>
            </a:r>
            <a:r>
              <a:rPr lang="ru-RU" dirty="0" err="1"/>
              <a:t>клітковина</a:t>
            </a:r>
            <a:r>
              <a:rPr lang="ru-RU" dirty="0"/>
              <a:t>,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добавки.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Репеленти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електричні</a:t>
            </a:r>
            <a:r>
              <a:rPr lang="ru-RU" dirty="0"/>
              <a:t> </a:t>
            </a:r>
            <a:r>
              <a:rPr lang="ru-RU" dirty="0" err="1"/>
              <a:t>пристрої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змінних</a:t>
            </a:r>
            <a:r>
              <a:rPr lang="ru-RU" dirty="0"/>
              <a:t> </a:t>
            </a:r>
            <a:r>
              <a:rPr lang="ru-RU" dirty="0" err="1"/>
              <a:t>картриджів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репелентами</a:t>
            </a:r>
            <a:r>
              <a:rPr lang="ru-RU" dirty="0"/>
              <a:t>), </a:t>
            </a:r>
            <a:r>
              <a:rPr lang="ru-RU" dirty="0" err="1"/>
              <a:t>акарицидні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кліщів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7. </a:t>
            </a:r>
            <a:r>
              <a:rPr lang="ru-RU" dirty="0" err="1"/>
              <a:t>Дезінфекційні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 </a:t>
            </a:r>
            <a:r>
              <a:rPr lang="ru-RU" dirty="0" err="1"/>
              <a:t>Антисептичні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зареєстровані</a:t>
            </a:r>
            <a:r>
              <a:rPr lang="ru-RU" dirty="0"/>
              <a:t> як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8. </a:t>
            </a:r>
            <a:r>
              <a:rPr lang="ru-RU" dirty="0" err="1"/>
              <a:t>Прилади</a:t>
            </a:r>
            <a:r>
              <a:rPr lang="ru-RU" dirty="0"/>
              <a:t> для контролю та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(</a:t>
            </a:r>
            <a:r>
              <a:rPr lang="ru-RU" dirty="0" err="1"/>
              <a:t>іонізатори</a:t>
            </a:r>
            <a:r>
              <a:rPr lang="ru-RU" dirty="0"/>
              <a:t> </a:t>
            </a:r>
            <a:r>
              <a:rPr lang="ru-RU" dirty="0" err="1"/>
              <a:t>та</a:t>
            </a:r>
            <a:r>
              <a:rPr lang="ru-RU" dirty="0"/>
              <a:t> </a:t>
            </a:r>
            <a:r>
              <a:rPr lang="ru-RU" dirty="0" err="1"/>
              <a:t>зволожувачі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термометри</a:t>
            </a:r>
            <a:r>
              <a:rPr lang="ru-RU" dirty="0"/>
              <a:t>, </a:t>
            </a:r>
            <a:r>
              <a:rPr lang="ru-RU" dirty="0" err="1"/>
              <a:t>гігрометри</a:t>
            </a:r>
            <a:r>
              <a:rPr lang="ru-RU" dirty="0"/>
              <a:t>, </a:t>
            </a:r>
            <a:r>
              <a:rPr lang="ru-RU" dirty="0" err="1"/>
              <a:t>термоіндикатори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91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dirty="0"/>
              <a:t>9. </a:t>
            </a:r>
            <a:r>
              <a:rPr lang="ru-RU" sz="3400" dirty="0" err="1"/>
              <a:t>Пристрої</a:t>
            </a:r>
            <a:r>
              <a:rPr lang="ru-RU" sz="3400" dirty="0"/>
              <a:t> для </a:t>
            </a:r>
            <a:r>
              <a:rPr lang="ru-RU" sz="3400" dirty="0" err="1"/>
              <a:t>доочищення</a:t>
            </a:r>
            <a:r>
              <a:rPr lang="ru-RU" sz="3400" dirty="0"/>
              <a:t> </a:t>
            </a:r>
            <a:r>
              <a:rPr lang="ru-RU" sz="3400" dirty="0" err="1"/>
              <a:t>питної</a:t>
            </a:r>
            <a:r>
              <a:rPr lang="ru-RU" sz="3400" dirty="0"/>
              <a:t> води та </a:t>
            </a:r>
            <a:r>
              <a:rPr lang="ru-RU" sz="3400" dirty="0" err="1"/>
              <a:t>змінні</a:t>
            </a:r>
            <a:r>
              <a:rPr lang="ru-RU" sz="3400" dirty="0"/>
              <a:t> </a:t>
            </a:r>
            <a:r>
              <a:rPr lang="ru-RU" sz="3400" dirty="0" err="1"/>
              <a:t>фільтри-картриджі</a:t>
            </a:r>
            <a:r>
              <a:rPr lang="ru-RU" sz="3400" dirty="0"/>
              <a:t> до них.</a:t>
            </a:r>
          </a:p>
          <a:p>
            <a:pPr marL="0" indent="0">
              <a:buNone/>
            </a:pPr>
            <a:r>
              <a:rPr lang="ru-RU" sz="3400" dirty="0"/>
              <a:t>10.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новонароджених</a:t>
            </a:r>
            <a:r>
              <a:rPr lang="ru-RU" sz="3400" dirty="0"/>
              <a:t> та </a:t>
            </a:r>
            <a:r>
              <a:rPr lang="ru-RU" sz="3400" dirty="0" err="1"/>
              <a:t>дітей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11. </a:t>
            </a:r>
            <a:r>
              <a:rPr lang="ru-RU" sz="3400" dirty="0" err="1"/>
              <a:t>Література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питань</a:t>
            </a:r>
            <a:r>
              <a:rPr lang="ru-RU" sz="3400" dirty="0"/>
              <a:t> </a:t>
            </a:r>
            <a:r>
              <a:rPr lang="ru-RU" sz="3400" dirty="0" err="1"/>
              <a:t>медицини</a:t>
            </a:r>
            <a:r>
              <a:rPr lang="ru-RU" sz="3400" dirty="0"/>
              <a:t>, </a:t>
            </a:r>
            <a:r>
              <a:rPr lang="ru-RU" sz="3400" dirty="0" err="1"/>
              <a:t>фармації</a:t>
            </a:r>
            <a:r>
              <a:rPr lang="ru-RU" sz="3400" dirty="0"/>
              <a:t> та здорового способу </a:t>
            </a:r>
            <a:r>
              <a:rPr lang="ru-RU" sz="3400" dirty="0" err="1"/>
              <a:t>життя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12. </a:t>
            </a:r>
            <a:r>
              <a:rPr lang="ru-RU" sz="3400" dirty="0" err="1"/>
              <a:t>Спеціальний</a:t>
            </a:r>
            <a:r>
              <a:rPr lang="ru-RU" sz="3400" dirty="0"/>
              <a:t> </a:t>
            </a:r>
            <a:r>
              <a:rPr lang="ru-RU" sz="3400" dirty="0" err="1"/>
              <a:t>одяг</a:t>
            </a:r>
            <a:r>
              <a:rPr lang="ru-RU" sz="3400" dirty="0"/>
              <a:t> для </a:t>
            </a:r>
            <a:r>
              <a:rPr lang="ru-RU" sz="3400" dirty="0" err="1"/>
              <a:t>працівників</a:t>
            </a:r>
            <a:r>
              <a:rPr lang="ru-RU" sz="3400" dirty="0"/>
              <a:t> </a:t>
            </a:r>
            <a:r>
              <a:rPr lang="ru-RU" sz="3400" dirty="0" err="1"/>
              <a:t>медицини</a:t>
            </a:r>
            <a:r>
              <a:rPr lang="ru-RU" sz="3400" dirty="0"/>
              <a:t> та </a:t>
            </a:r>
            <a:r>
              <a:rPr lang="ru-RU" sz="3400" dirty="0" err="1"/>
              <a:t>фармації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13.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осіб</a:t>
            </a:r>
            <a:r>
              <a:rPr lang="ru-RU" sz="3400" dirty="0"/>
              <a:t> </a:t>
            </a:r>
            <a:r>
              <a:rPr lang="ru-RU" sz="3400" dirty="0" err="1"/>
              <a:t>із</a:t>
            </a:r>
            <a:r>
              <a:rPr lang="ru-RU" sz="3400" dirty="0"/>
              <a:t> </a:t>
            </a:r>
            <a:r>
              <a:rPr lang="ru-RU" sz="3400" dirty="0" err="1"/>
              <a:t>обмеженими</a:t>
            </a:r>
            <a:r>
              <a:rPr lang="ru-RU" sz="3400" dirty="0"/>
              <a:t> </a:t>
            </a:r>
            <a:r>
              <a:rPr lang="ru-RU" sz="3400" dirty="0" err="1"/>
              <a:t>фізичними</a:t>
            </a:r>
            <a:r>
              <a:rPr lang="ru-RU" sz="3400" dirty="0"/>
              <a:t> </a:t>
            </a:r>
            <a:r>
              <a:rPr lang="ru-RU" sz="3400" dirty="0" err="1"/>
              <a:t>можливостями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14. </a:t>
            </a:r>
            <a:r>
              <a:rPr lang="ru-RU" sz="3400" dirty="0" err="1"/>
              <a:t>Ортопедичні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, </a:t>
            </a:r>
            <a:r>
              <a:rPr lang="ru-RU" sz="3400" dirty="0" err="1"/>
              <a:t>противаррикозні</a:t>
            </a:r>
            <a:r>
              <a:rPr lang="ru-RU" sz="3400" dirty="0"/>
              <a:t> </a:t>
            </a:r>
            <a:r>
              <a:rPr lang="ru-RU" sz="3400" dirty="0" err="1"/>
              <a:t>компресійні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, </a:t>
            </a:r>
            <a:r>
              <a:rPr lang="ru-RU" sz="3400" dirty="0" err="1"/>
              <a:t>прилади</a:t>
            </a:r>
            <a:r>
              <a:rPr lang="ru-RU" sz="3400" dirty="0"/>
              <a:t> </a:t>
            </a:r>
            <a:r>
              <a:rPr lang="ru-RU" sz="3400" dirty="0" err="1"/>
              <a:t>вимірювання</a:t>
            </a:r>
            <a:r>
              <a:rPr lang="ru-RU" sz="3400" dirty="0"/>
              <a:t> </a:t>
            </a:r>
            <a:r>
              <a:rPr lang="ru-RU" sz="3400" dirty="0" err="1"/>
              <a:t>функціональних</a:t>
            </a:r>
            <a:r>
              <a:rPr lang="ru-RU" sz="3400" dirty="0"/>
              <a:t> </a:t>
            </a:r>
            <a:r>
              <a:rPr lang="ru-RU" sz="3400" dirty="0" err="1"/>
              <a:t>навантажень</a:t>
            </a:r>
            <a:r>
              <a:rPr lang="ru-RU" sz="3400" dirty="0"/>
              <a:t> </a:t>
            </a:r>
            <a:r>
              <a:rPr lang="ru-RU" sz="3400" dirty="0" err="1"/>
              <a:t>людини</a:t>
            </a:r>
            <a:r>
              <a:rPr lang="ru-RU" sz="3400" dirty="0"/>
              <a:t> (</a:t>
            </a:r>
            <a:r>
              <a:rPr lang="ru-RU" sz="3400" dirty="0" err="1"/>
              <a:t>кромкомір</a:t>
            </a:r>
            <a:r>
              <a:rPr lang="ru-RU" sz="3400" dirty="0"/>
              <a:t>, </a:t>
            </a:r>
            <a:r>
              <a:rPr lang="ru-RU" sz="3400" dirty="0" err="1"/>
              <a:t>лічильник</a:t>
            </a:r>
            <a:r>
              <a:rPr lang="ru-RU" sz="3400" dirty="0"/>
              <a:t> </a:t>
            </a:r>
            <a:r>
              <a:rPr lang="ru-RU" sz="3400" dirty="0" err="1"/>
              <a:t>калорій</a:t>
            </a:r>
            <a:r>
              <a:rPr lang="ru-RU" sz="3400" dirty="0"/>
              <a:t>), </a:t>
            </a:r>
            <a:r>
              <a:rPr lang="ru-RU" sz="3400" dirty="0" err="1"/>
              <a:t>масажери</a:t>
            </a:r>
            <a:r>
              <a:rPr lang="ru-RU" sz="3400" dirty="0"/>
              <a:t>, </a:t>
            </a:r>
            <a:r>
              <a:rPr lang="ru-RU" sz="3400" dirty="0" err="1"/>
              <a:t>інгалятори</a:t>
            </a:r>
            <a:r>
              <a:rPr lang="ru-RU" sz="3400" dirty="0"/>
              <a:t>,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кварцові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сольові</a:t>
            </a:r>
            <a:r>
              <a:rPr lang="ru-RU" sz="3400" dirty="0"/>
              <a:t>, </a:t>
            </a:r>
            <a:r>
              <a:rPr lang="ru-RU" sz="3400" dirty="0" err="1"/>
              <a:t>гелеві</a:t>
            </a:r>
            <a:r>
              <a:rPr lang="ru-RU" sz="3400" dirty="0"/>
              <a:t> та </a:t>
            </a:r>
            <a:r>
              <a:rPr lang="ru-RU" sz="3400" dirty="0" err="1"/>
              <a:t>електричні</a:t>
            </a:r>
            <a:r>
              <a:rPr lang="ru-RU" sz="3400" dirty="0"/>
              <a:t> </a:t>
            </a:r>
            <a:r>
              <a:rPr lang="ru-RU" sz="3400" dirty="0" err="1"/>
              <a:t>грілки</a:t>
            </a:r>
            <a:r>
              <a:rPr lang="ru-RU" sz="3400" dirty="0"/>
              <a:t>,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магнітотерапії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медицинські</a:t>
            </a:r>
            <a:r>
              <a:rPr lang="ru-RU" sz="3400" dirty="0"/>
              <a:t> </a:t>
            </a:r>
            <a:r>
              <a:rPr lang="ru-RU" sz="3400" dirty="0" err="1"/>
              <a:t>супутні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 до них (батарейки, </a:t>
            </a:r>
            <a:r>
              <a:rPr lang="ru-RU" sz="3400" dirty="0" err="1"/>
              <a:t>зарядні</a:t>
            </a:r>
            <a:r>
              <a:rPr lang="ru-RU" sz="3400" dirty="0"/>
              <a:t> </a:t>
            </a:r>
            <a:r>
              <a:rPr lang="ru-RU" sz="3400" dirty="0" err="1"/>
              <a:t>пристрої</a:t>
            </a:r>
            <a:r>
              <a:rPr lang="ru-RU" sz="3400" dirty="0"/>
              <a:t>).</a:t>
            </a:r>
          </a:p>
          <a:p>
            <a:pPr marL="0" indent="0">
              <a:buNone/>
            </a:pPr>
            <a:r>
              <a:rPr lang="ru-RU" sz="3400" dirty="0"/>
              <a:t>15. </a:t>
            </a:r>
            <a:r>
              <a:rPr lang="ru-RU" sz="3400" dirty="0" err="1"/>
              <a:t>Інструменти</a:t>
            </a:r>
            <a:r>
              <a:rPr lang="ru-RU" sz="3400" dirty="0"/>
              <a:t>, </a:t>
            </a:r>
            <a:r>
              <a:rPr lang="ru-RU" sz="3400" dirty="0" err="1"/>
              <a:t>пристрої</a:t>
            </a:r>
            <a:r>
              <a:rPr lang="ru-RU" sz="3400" dirty="0"/>
              <a:t> для догляду за ротовою </a:t>
            </a:r>
            <a:r>
              <a:rPr lang="ru-RU" sz="3400" dirty="0" err="1"/>
              <a:t>порожниною</a:t>
            </a:r>
            <a:r>
              <a:rPr lang="ru-RU" sz="3400" dirty="0"/>
              <a:t>, </a:t>
            </a:r>
            <a:r>
              <a:rPr lang="ru-RU" sz="3400" dirty="0" err="1"/>
              <a:t>шкірою</a:t>
            </a:r>
            <a:r>
              <a:rPr lang="ru-RU" sz="3400" dirty="0"/>
              <a:t>, </a:t>
            </a:r>
            <a:r>
              <a:rPr lang="ru-RU" sz="3400" dirty="0" err="1"/>
              <a:t>нігтями</a:t>
            </a:r>
            <a:r>
              <a:rPr lang="ru-RU" sz="3400" dirty="0"/>
              <a:t>, </a:t>
            </a:r>
            <a:r>
              <a:rPr lang="ru-RU" sz="3400" dirty="0" err="1"/>
              <a:t>волоссям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16. </a:t>
            </a:r>
            <a:r>
              <a:rPr lang="ru-RU" sz="3400" dirty="0" err="1"/>
              <a:t>Предмети</a:t>
            </a:r>
            <a:r>
              <a:rPr lang="ru-RU" sz="3400" dirty="0"/>
              <a:t> та </a:t>
            </a:r>
            <a:r>
              <a:rPr lang="ru-RU" sz="3400" dirty="0" err="1"/>
              <a:t>засоби</a:t>
            </a:r>
            <a:r>
              <a:rPr lang="ru-RU" sz="3400" dirty="0"/>
              <a:t> для </a:t>
            </a:r>
            <a:r>
              <a:rPr lang="ru-RU" sz="3400" dirty="0" err="1"/>
              <a:t>ароматерапії</a:t>
            </a:r>
            <a:r>
              <a:rPr lang="ru-RU" sz="3400" dirty="0"/>
              <a:t> (</a:t>
            </a:r>
            <a:r>
              <a:rPr lang="ru-RU" sz="3400" dirty="0" err="1"/>
              <a:t>ароматичні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олії</a:t>
            </a:r>
            <a:r>
              <a:rPr lang="ru-RU" sz="3400" dirty="0"/>
              <a:t>, </a:t>
            </a:r>
            <a:r>
              <a:rPr lang="ru-RU" sz="3400" dirty="0" err="1"/>
              <a:t>палички</a:t>
            </a:r>
            <a:r>
              <a:rPr lang="ru-RU" sz="3400" dirty="0"/>
              <a:t>, </a:t>
            </a:r>
            <a:r>
              <a:rPr lang="ru-RU" sz="3400" dirty="0" err="1"/>
              <a:t>свічки</a:t>
            </a:r>
            <a:r>
              <a:rPr lang="ru-RU" sz="3400" dirty="0"/>
              <a:t>).</a:t>
            </a:r>
          </a:p>
          <a:p>
            <a:pPr marL="0" indent="0">
              <a:buNone/>
            </a:pPr>
            <a:r>
              <a:rPr lang="ru-RU" sz="3400" dirty="0"/>
              <a:t>17. </a:t>
            </a:r>
            <a:r>
              <a:rPr lang="ru-RU" sz="3400" dirty="0" err="1"/>
              <a:t>Вироби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вати</a:t>
            </a:r>
            <a:r>
              <a:rPr lang="ru-RU" sz="3400" dirty="0"/>
              <a:t> (</a:t>
            </a:r>
            <a:r>
              <a:rPr lang="ru-RU" sz="3400" dirty="0" err="1"/>
              <a:t>ватні</a:t>
            </a:r>
            <a:r>
              <a:rPr lang="ru-RU" sz="3400" dirty="0"/>
              <a:t> </a:t>
            </a:r>
            <a:r>
              <a:rPr lang="ru-RU" sz="3400" dirty="0" err="1"/>
              <a:t>палички</a:t>
            </a:r>
            <a:r>
              <a:rPr lang="ru-RU" sz="3400" dirty="0"/>
              <a:t>, диски, </a:t>
            </a:r>
            <a:r>
              <a:rPr lang="ru-RU" sz="3400" dirty="0" err="1"/>
              <a:t>пластини</a:t>
            </a:r>
            <a:r>
              <a:rPr lang="ru-RU" sz="3400" dirty="0"/>
              <a:t>), </a:t>
            </a:r>
            <a:r>
              <a:rPr lang="ru-RU" sz="3400" dirty="0" err="1"/>
              <a:t>засоби</a:t>
            </a:r>
            <a:r>
              <a:rPr lang="ru-RU" sz="3400" dirty="0"/>
              <a:t> </a:t>
            </a:r>
            <a:r>
              <a:rPr lang="ru-RU" sz="3400" dirty="0" err="1"/>
              <a:t>жіночої</a:t>
            </a:r>
            <a:r>
              <a:rPr lang="ru-RU" sz="3400" dirty="0"/>
              <a:t> </a:t>
            </a:r>
            <a:r>
              <a:rPr lang="ru-RU" sz="3400" dirty="0" err="1"/>
              <a:t>гігієни</a:t>
            </a:r>
            <a:r>
              <a:rPr lang="ru-RU" sz="3400" dirty="0"/>
              <a:t>, </a:t>
            </a:r>
            <a:r>
              <a:rPr lang="ru-RU" sz="3400" dirty="0" err="1"/>
              <a:t>пластирі</a:t>
            </a:r>
            <a:r>
              <a:rPr lang="ru-RU" sz="3400" dirty="0"/>
              <a:t>, </a:t>
            </a:r>
            <a:r>
              <a:rPr lang="ru-RU" sz="3400" dirty="0" err="1"/>
              <a:t>паперові</a:t>
            </a:r>
            <a:r>
              <a:rPr lang="ru-RU" sz="3400" dirty="0"/>
              <a:t> </a:t>
            </a:r>
            <a:r>
              <a:rPr lang="ru-RU" sz="3400" dirty="0" err="1"/>
              <a:t>носовички</a:t>
            </a:r>
            <a:r>
              <a:rPr lang="ru-RU" sz="3400" dirty="0"/>
              <a:t>, </a:t>
            </a:r>
            <a:r>
              <a:rPr lang="ru-RU" sz="3400" dirty="0" err="1"/>
              <a:t>паперові</a:t>
            </a:r>
            <a:r>
              <a:rPr lang="ru-RU" sz="3400" dirty="0"/>
              <a:t> та </a:t>
            </a:r>
            <a:r>
              <a:rPr lang="ru-RU" sz="3400" dirty="0" err="1"/>
              <a:t>вологі</a:t>
            </a:r>
            <a:r>
              <a:rPr lang="ru-RU" sz="3400" dirty="0"/>
              <a:t> </a:t>
            </a:r>
            <a:r>
              <a:rPr lang="ru-RU" sz="3400" dirty="0" err="1"/>
              <a:t>серветки</a:t>
            </a:r>
            <a:r>
              <a:rPr lang="ru-RU" sz="3400" dirty="0"/>
              <a:t>, </a:t>
            </a:r>
            <a:r>
              <a:rPr lang="ru-RU" sz="3400" dirty="0" err="1"/>
              <a:t>туалетний</a:t>
            </a:r>
            <a:r>
              <a:rPr lang="ru-RU" sz="3400" dirty="0"/>
              <a:t> </a:t>
            </a:r>
            <a:r>
              <a:rPr lang="ru-RU" sz="3400" dirty="0" err="1"/>
              <a:t>папір</a:t>
            </a:r>
            <a:r>
              <a:rPr lang="ru-RU" sz="3400" dirty="0"/>
              <a:t>, рушники </a:t>
            </a:r>
            <a:r>
              <a:rPr lang="ru-RU" sz="3400" dirty="0" err="1"/>
              <a:t>паперові</a:t>
            </a:r>
            <a:r>
              <a:rPr lang="ru-RU" sz="3400" dirty="0"/>
              <a:t>, </a:t>
            </a:r>
            <a:r>
              <a:rPr lang="ru-RU" sz="3400" dirty="0" err="1"/>
              <a:t>панчішно-шкарпеткові</a:t>
            </a:r>
            <a:r>
              <a:rPr lang="ru-RU" sz="3400" dirty="0"/>
              <a:t> </a:t>
            </a:r>
            <a:r>
              <a:rPr lang="ru-RU" sz="3400" dirty="0" err="1"/>
              <a:t>трикотажні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, </a:t>
            </a:r>
            <a:r>
              <a:rPr lang="ru-RU" sz="3400" dirty="0" err="1"/>
              <a:t>пакувальні</a:t>
            </a:r>
            <a:r>
              <a:rPr lang="ru-RU" sz="3400" dirty="0"/>
              <a:t> </a:t>
            </a:r>
            <a:r>
              <a:rPr lang="ru-RU" sz="3400" dirty="0" err="1"/>
              <a:t>матеріали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 .</a:t>
            </a:r>
          </a:p>
          <a:p>
            <a:pPr marL="0" indent="0">
              <a:buNone/>
            </a:pPr>
            <a:r>
              <a:rPr lang="ru-RU" sz="3400" dirty="0"/>
              <a:t>18. </a:t>
            </a:r>
            <a:r>
              <a:rPr lang="ru-RU" sz="3400" dirty="0" err="1"/>
              <a:t>Кошти</a:t>
            </a:r>
            <a:r>
              <a:rPr lang="ru-RU" sz="3400" dirty="0"/>
              <a:t>, </a:t>
            </a:r>
            <a:r>
              <a:rPr lang="ru-RU" sz="3400" dirty="0" err="1"/>
              <a:t>пристрої</a:t>
            </a:r>
            <a:r>
              <a:rPr lang="ru-RU" sz="3400" dirty="0"/>
              <a:t> та </a:t>
            </a:r>
            <a:r>
              <a:rPr lang="ru-RU" sz="3400" dirty="0" err="1"/>
              <a:t>інші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боротьби</a:t>
            </a:r>
            <a:r>
              <a:rPr lang="ru-RU" sz="3400" dirty="0"/>
              <a:t> </a:t>
            </a:r>
            <a:r>
              <a:rPr lang="ru-RU" sz="3400" dirty="0" err="1"/>
              <a:t>зі</a:t>
            </a:r>
            <a:r>
              <a:rPr lang="ru-RU" sz="3400" dirty="0"/>
              <a:t> </a:t>
            </a:r>
            <a:r>
              <a:rPr lang="ru-RU" sz="3400" dirty="0" err="1"/>
              <a:t>шкідливими</a:t>
            </a:r>
            <a:r>
              <a:rPr lang="ru-RU" sz="3400" dirty="0"/>
              <a:t> </a:t>
            </a:r>
            <a:r>
              <a:rPr lang="ru-RU" sz="3400" dirty="0" err="1"/>
              <a:t>звичками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19. </a:t>
            </a:r>
            <a:r>
              <a:rPr lang="ru-RU" sz="3400" dirty="0" err="1"/>
              <a:t>Ємності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термоізолюючого</a:t>
            </a:r>
            <a:r>
              <a:rPr lang="ru-RU" sz="3400" dirty="0"/>
              <a:t> </a:t>
            </a:r>
            <a:r>
              <a:rPr lang="ru-RU" sz="3400" dirty="0" err="1"/>
              <a:t>матеріалу</a:t>
            </a:r>
            <a:r>
              <a:rPr lang="ru-RU" sz="3400" dirty="0"/>
              <a:t> для </a:t>
            </a:r>
            <a:r>
              <a:rPr lang="ru-RU" sz="3400" dirty="0" err="1"/>
              <a:t>підтримки</a:t>
            </a:r>
            <a:r>
              <a:rPr lang="ru-RU" sz="3400" dirty="0"/>
              <a:t> температурного режиму при </a:t>
            </a:r>
            <a:r>
              <a:rPr lang="ru-RU" sz="3400" dirty="0" err="1"/>
              <a:t>транспортуванні</a:t>
            </a:r>
            <a:r>
              <a:rPr lang="ru-RU" sz="3400" dirty="0"/>
              <a:t> (</a:t>
            </a:r>
            <a:r>
              <a:rPr lang="ru-RU" sz="3400" dirty="0" err="1"/>
              <a:t>термоконтейнери</a:t>
            </a:r>
            <a:r>
              <a:rPr lang="ru-RU" sz="3400" dirty="0"/>
              <a:t>, </a:t>
            </a:r>
            <a:r>
              <a:rPr lang="ru-RU" sz="3400" dirty="0" err="1"/>
              <a:t>термосумки</a:t>
            </a:r>
            <a:r>
              <a:rPr lang="ru-RU" sz="3400" dirty="0"/>
              <a:t>, </a:t>
            </a:r>
            <a:r>
              <a:rPr lang="ru-RU" sz="3400" dirty="0" err="1"/>
              <a:t>термобокси</a:t>
            </a:r>
            <a:r>
              <a:rPr lang="ru-RU" sz="3400" dirty="0"/>
              <a:t>), </a:t>
            </a:r>
            <a:r>
              <a:rPr lang="ru-RU" sz="3400" dirty="0" err="1"/>
              <a:t>холодоелементи</a:t>
            </a:r>
            <a:r>
              <a:rPr lang="ru-RU" sz="3400" dirty="0"/>
              <a:t>, </a:t>
            </a:r>
            <a:r>
              <a:rPr lang="ru-RU" sz="3400" dirty="0" err="1"/>
              <a:t>картки-індикатори</a:t>
            </a:r>
            <a:r>
              <a:rPr lang="ru-RU" sz="3400" dirty="0"/>
              <a:t>, </a:t>
            </a:r>
            <a:r>
              <a:rPr lang="ru-RU" sz="3400" dirty="0" err="1"/>
              <a:t>індикатори</a:t>
            </a:r>
            <a:r>
              <a:rPr lang="ru-RU" sz="3400" dirty="0"/>
              <a:t> </a:t>
            </a:r>
            <a:r>
              <a:rPr lang="ru-RU" sz="3400" dirty="0" err="1"/>
              <a:t>заморожування</a:t>
            </a:r>
            <a:r>
              <a:rPr lang="ru-RU" sz="3400" dirty="0"/>
              <a:t> </a:t>
            </a:r>
            <a:r>
              <a:rPr lang="ru-RU" sz="3400" dirty="0" err="1"/>
              <a:t>термотестерів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20. </a:t>
            </a:r>
            <a:r>
              <a:rPr lang="ru-RU" sz="3400" dirty="0" err="1"/>
              <a:t>Лабораторний</a:t>
            </a:r>
            <a:r>
              <a:rPr lang="ru-RU" sz="3400" dirty="0"/>
              <a:t> посуд. Ваги </a:t>
            </a:r>
            <a:r>
              <a:rPr lang="ru-RU" sz="3400" dirty="0" err="1"/>
              <a:t>аптечні</a:t>
            </a:r>
            <a:r>
              <a:rPr lang="ru-RU" sz="3400" dirty="0"/>
              <a:t> та </a:t>
            </a:r>
            <a:r>
              <a:rPr lang="ru-RU" sz="3400" dirty="0" err="1"/>
              <a:t>комплекти</a:t>
            </a:r>
            <a:r>
              <a:rPr lang="ru-RU" sz="3400" dirty="0"/>
              <a:t> </a:t>
            </a:r>
            <a:r>
              <a:rPr lang="ru-RU" sz="3400" dirty="0" err="1"/>
              <a:t>різноваг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95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Формування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роздрібної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на ЛЗ</a:t>
            </a:r>
            <a:endParaRPr lang="uk-UA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9144000" cy="569386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endParaRPr lang="ru-RU" sz="2800" dirty="0">
              <a:latin typeface="Book Antiqua" pitchFamily="18" charset="0"/>
            </a:endParaRPr>
          </a:p>
          <a:p>
            <a:pPr algn="ctr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 – </a:t>
            </a:r>
            <a:r>
              <a:rPr lang="ru-RU" sz="2800" dirty="0" err="1">
                <a:latin typeface="Book Antiqua" pitchFamily="18" charset="0"/>
              </a:rPr>
              <a:t>це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процес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формування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товари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послуги</a:t>
            </a:r>
            <a:endParaRPr lang="ru-RU" sz="2800" dirty="0">
              <a:latin typeface="Book Antiqua" pitchFamily="18" charset="0"/>
            </a:endParaRP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 err="1">
                <a:latin typeface="Book Antiqua" pitchFamily="18" charset="0"/>
              </a:rPr>
              <a:t>Основні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системи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:</a:t>
            </a: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>
                <a:latin typeface="Book Antiqua" pitchFamily="18" charset="0"/>
              </a:rPr>
              <a:t> - </a:t>
            </a:r>
            <a:r>
              <a:rPr lang="ru-RU" sz="2800" b="1" dirty="0" err="1">
                <a:latin typeface="Book Antiqua" pitchFamily="18" charset="0"/>
              </a:rPr>
              <a:t>ринкове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, </a:t>
            </a:r>
            <a:r>
              <a:rPr lang="ru-RU" sz="2800" dirty="0" err="1">
                <a:latin typeface="Book Antiqua" pitchFamily="18" charset="0"/>
              </a:rPr>
              <a:t>що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функціонує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основі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механізму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попиту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пропозиції</a:t>
            </a:r>
            <a:r>
              <a:rPr lang="ru-RU" sz="2800" dirty="0">
                <a:latin typeface="Book Antiqua" pitchFamily="18" charset="0"/>
              </a:rPr>
              <a:t>;</a:t>
            </a: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>
                <a:latin typeface="Book Antiqua" pitchFamily="18" charset="0"/>
              </a:rPr>
              <a:t> - </a:t>
            </a:r>
            <a:r>
              <a:rPr lang="ru-RU" sz="2800" b="1" dirty="0" err="1">
                <a:latin typeface="Book Antiqua" pitchFamily="18" charset="0"/>
              </a:rPr>
              <a:t>державне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 – </a:t>
            </a:r>
            <a:r>
              <a:rPr lang="ru-RU" sz="2800" dirty="0" err="1">
                <a:latin typeface="Book Antiqua" pitchFamily="18" charset="0"/>
              </a:rPr>
              <a:t>формування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державної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цінової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політики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методів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регулювання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</a:t>
            </a:r>
            <a:r>
              <a:rPr lang="ru-RU" sz="2800" dirty="0">
                <a:latin typeface="Book Antiqua" pitchFamily="18" charset="0"/>
              </a:rPr>
              <a:t>.</a:t>
            </a:r>
          </a:p>
          <a:p>
            <a:pPr algn="just"/>
            <a:endParaRPr lang="uk-UA" sz="2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778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Функції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Розподільча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Облікова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Стимулююча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Збалансованого</a:t>
            </a:r>
            <a:r>
              <a:rPr lang="ru-RU" sz="2400" i="1" dirty="0">
                <a:latin typeface="Book Antiqua" pitchFamily="18" charset="0"/>
              </a:rPr>
              <a:t> </a:t>
            </a:r>
            <a:r>
              <a:rPr lang="ru-RU" sz="2400" i="1" dirty="0" err="1">
                <a:latin typeface="Book Antiqua" pitchFamily="18" charset="0"/>
              </a:rPr>
              <a:t>попиту</a:t>
            </a:r>
            <a:r>
              <a:rPr lang="ru-RU" sz="2400" i="1" dirty="0">
                <a:latin typeface="Book Antiqua" pitchFamily="18" charset="0"/>
              </a:rPr>
              <a:t> та </a:t>
            </a:r>
            <a:r>
              <a:rPr lang="ru-RU" sz="2400" i="1" dirty="0" err="1">
                <a:latin typeface="Book Antiqua" pitchFamily="18" charset="0"/>
              </a:rPr>
              <a:t>пропозиції</a:t>
            </a:r>
            <a:endParaRPr lang="ru-RU" sz="2400" i="1" dirty="0">
              <a:latin typeface="Book Antiqua" pitchFamily="18" charset="0"/>
            </a:endParaRPr>
          </a:p>
          <a:p>
            <a:pPr algn="ctr"/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Завдання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Соціальна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Економічна</a:t>
            </a:r>
            <a:r>
              <a:rPr lang="ru-RU" sz="2800" dirty="0">
                <a:latin typeface="Book Antiqua" pitchFamily="18" charset="0"/>
              </a:rPr>
              <a:t> </a:t>
            </a:r>
            <a:endParaRPr lang="uk-UA" sz="2800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221088"/>
            <a:ext cx="9144000" cy="19389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</a:t>
            </a:r>
            <a:r>
              <a:rPr lang="ru-RU" sz="2400" dirty="0" err="1">
                <a:latin typeface="Book Antiqua" pitchFamily="18" charset="0"/>
              </a:rPr>
              <a:t>наукова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обґрунтованість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цільова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спрямованість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безперервність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процесу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ціноутворення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соціальна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солідарність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єдність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процесу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ціноутворення</a:t>
            </a:r>
            <a:r>
              <a:rPr lang="ru-RU" sz="2400" dirty="0">
                <a:latin typeface="Book Antiqua" pitchFamily="18" charset="0"/>
              </a:rPr>
              <a:t> та контролю за </a:t>
            </a:r>
            <a:r>
              <a:rPr lang="ru-RU" sz="2400" dirty="0" err="1">
                <a:latin typeface="Book Antiqua" pitchFamily="18" charset="0"/>
              </a:rPr>
              <a:t>цінами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717032"/>
            <a:ext cx="9144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принципи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ціноутворення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фармації</a:t>
            </a:r>
            <a:endParaRPr lang="uk-UA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101566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latin typeface="Book Antiqua" pitchFamily="18" charset="0"/>
              </a:rPr>
              <a:t>Основні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види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цін</a:t>
            </a:r>
            <a:r>
              <a:rPr lang="ru-RU" sz="2000" b="1" i="1" dirty="0">
                <a:latin typeface="Book Antiqua" pitchFamily="18" charset="0"/>
              </a:rPr>
              <a:t> на </a:t>
            </a:r>
            <a:r>
              <a:rPr lang="ru-RU" sz="2000" b="1" i="1" dirty="0" err="1">
                <a:latin typeface="Book Antiqua" pitchFamily="18" charset="0"/>
              </a:rPr>
              <a:t>лікарські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засоби</a:t>
            </a:r>
            <a:endParaRPr lang="ru-RU" sz="2000" b="1" i="1" dirty="0">
              <a:latin typeface="Book Antiqua" pitchFamily="18" charset="0"/>
            </a:endParaRPr>
          </a:p>
          <a:p>
            <a:pPr algn="ctr"/>
            <a:endParaRPr lang="ru-RU" sz="2000" b="1" i="1" dirty="0">
              <a:latin typeface="Book Antiqua" pitchFamily="18" charset="0"/>
            </a:endParaRPr>
          </a:p>
          <a:p>
            <a:pPr algn="ctr"/>
            <a:r>
              <a:rPr lang="ru-RU" sz="2000" b="1" i="1" dirty="0">
                <a:latin typeface="Book Antiqua" pitchFamily="18" charset="0"/>
              </a:rPr>
              <a:t>        </a:t>
            </a:r>
            <a:r>
              <a:rPr lang="ru-RU" sz="2000" b="1" i="1" dirty="0" err="1">
                <a:latin typeface="Book Antiqua" pitchFamily="18" charset="0"/>
              </a:rPr>
              <a:t>щодо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сфери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застосування</a:t>
            </a:r>
            <a:r>
              <a:rPr lang="ru-RU" sz="2000" b="1" i="1" dirty="0">
                <a:latin typeface="Book Antiqua" pitchFamily="18" charset="0"/>
              </a:rPr>
              <a:t>                                    за </a:t>
            </a:r>
            <a:r>
              <a:rPr lang="ru-RU" sz="2000" b="1" i="1" dirty="0" err="1">
                <a:latin typeface="Book Antiqua" pitchFamily="18" charset="0"/>
              </a:rPr>
              <a:t>впливом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держави</a:t>
            </a:r>
            <a:endParaRPr lang="uk-UA" sz="2000" i="1" dirty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4572000" cy="47089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err="1"/>
              <a:t>Оптово-відпускна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виробника</a:t>
            </a:r>
            <a:endParaRPr lang="ru-RU" sz="2000" b="1" i="1" u="sng" dirty="0"/>
          </a:p>
          <a:p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</a:t>
            </a:r>
            <a:r>
              <a:rPr lang="ru-RU" sz="2000" dirty="0" err="1"/>
              <a:t>імпортованого</a:t>
            </a:r>
            <a:r>
              <a:rPr lang="ru-RU" sz="2000" dirty="0"/>
              <a:t> товару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</a:t>
            </a:r>
            <a:r>
              <a:rPr lang="ru-RU" sz="2000" dirty="0" err="1"/>
              <a:t>товару</a:t>
            </a:r>
            <a:r>
              <a:rPr lang="ru-RU" sz="2000" dirty="0"/>
              <a:t>, </a:t>
            </a:r>
            <a:r>
              <a:rPr lang="ru-RU" sz="2000" dirty="0" err="1"/>
              <a:t>встановлена</a:t>
            </a:r>
            <a:r>
              <a:rPr lang="ru-RU" sz="2000" dirty="0"/>
              <a:t> договором, </a:t>
            </a:r>
            <a:r>
              <a:rPr lang="ru-RU" sz="2000" dirty="0" err="1"/>
              <a:t>укладеним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вітчизняним</a:t>
            </a:r>
            <a:r>
              <a:rPr lang="ru-RU" sz="2000" dirty="0"/>
              <a:t> </a:t>
            </a:r>
            <a:r>
              <a:rPr lang="ru-RU" sz="2000" dirty="0" err="1"/>
              <a:t>виробником</a:t>
            </a:r>
            <a:r>
              <a:rPr lang="ru-RU" sz="2000" dirty="0"/>
              <a:t> та </a:t>
            </a:r>
            <a:r>
              <a:rPr lang="ru-RU" sz="2000" dirty="0" err="1"/>
              <a:t>суб'єктом</a:t>
            </a:r>
            <a:r>
              <a:rPr lang="ru-RU" sz="2000" dirty="0"/>
              <a:t> </a:t>
            </a:r>
            <a:r>
              <a:rPr lang="ru-RU" sz="2000" dirty="0" err="1"/>
              <a:t>оптової</a:t>
            </a:r>
            <a:r>
              <a:rPr lang="ru-RU" sz="2000" dirty="0"/>
              <a:t> </a:t>
            </a:r>
            <a:r>
              <a:rPr lang="ru-RU" sz="2000" dirty="0" err="1"/>
              <a:t>торгівлі</a:t>
            </a:r>
            <a:r>
              <a:rPr lang="ru-RU" sz="2000" dirty="0"/>
              <a:t> ЛЗ</a:t>
            </a:r>
          </a:p>
          <a:p>
            <a:r>
              <a:rPr lang="ru-RU" sz="2000" b="1" i="1" u="sng" dirty="0" err="1"/>
              <a:t>Закупівельна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дистриб'ютора</a:t>
            </a:r>
            <a:r>
              <a:rPr lang="ru-RU" sz="2000" b="1" i="1" u="sng" dirty="0"/>
              <a:t>-</a:t>
            </a:r>
          </a:p>
          <a:p>
            <a:r>
              <a:rPr lang="ru-RU" sz="2000" b="1" i="1" u="sng" dirty="0"/>
              <a:t>  </a:t>
            </a:r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товару,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суб'єктом</a:t>
            </a:r>
            <a:r>
              <a:rPr lang="ru-RU" sz="2000" dirty="0"/>
              <a:t> </a:t>
            </a:r>
            <a:r>
              <a:rPr lang="ru-RU" sz="2000" dirty="0" err="1"/>
              <a:t>оптової</a:t>
            </a:r>
            <a:r>
              <a:rPr lang="ru-RU" sz="2000" dirty="0"/>
              <a:t> </a:t>
            </a:r>
            <a:r>
              <a:rPr lang="ru-RU" sz="2000" dirty="0" err="1"/>
              <a:t>торгівлі</a:t>
            </a:r>
            <a:r>
              <a:rPr lang="ru-RU" sz="2000" dirty="0"/>
              <a:t> ЛЗ, для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подальшої</a:t>
            </a:r>
            <a:r>
              <a:rPr lang="ru-RU" sz="2000" dirty="0"/>
              <a:t> </a:t>
            </a:r>
            <a:r>
              <a:rPr lang="ru-RU" sz="2000" dirty="0" err="1"/>
              <a:t>реалізації</a:t>
            </a:r>
            <a:r>
              <a:rPr lang="ru-RU" sz="2000" dirty="0"/>
              <a:t> через </a:t>
            </a:r>
            <a:r>
              <a:rPr lang="ru-RU" sz="2000" dirty="0" err="1"/>
              <a:t>аптечну</a:t>
            </a:r>
            <a:r>
              <a:rPr lang="ru-RU" sz="2000" dirty="0"/>
              <a:t> мережу</a:t>
            </a:r>
          </a:p>
          <a:p>
            <a:r>
              <a:rPr lang="ru-RU" sz="2000" b="1" i="1" u="sng" dirty="0" err="1"/>
              <a:t>Роздрібна</a:t>
            </a:r>
            <a:r>
              <a:rPr lang="ru-RU" sz="2000" b="1" i="1" u="sng" dirty="0"/>
              <a:t> аптеки-</a:t>
            </a:r>
          </a:p>
          <a:p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товару,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суб'єктом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здійснює</a:t>
            </a:r>
            <a:r>
              <a:rPr lang="ru-RU" sz="2000" dirty="0"/>
              <a:t> </a:t>
            </a:r>
            <a:r>
              <a:rPr lang="ru-RU" sz="2000" dirty="0" err="1"/>
              <a:t>реалізацію</a:t>
            </a:r>
            <a:r>
              <a:rPr lang="ru-RU" sz="2000" dirty="0"/>
              <a:t> товару через </a:t>
            </a:r>
            <a:r>
              <a:rPr lang="ru-RU" sz="2000" dirty="0" err="1"/>
              <a:t>аптечну</a:t>
            </a:r>
            <a:r>
              <a:rPr lang="ru-RU" sz="2000" dirty="0"/>
              <a:t> мережу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052736"/>
            <a:ext cx="4427984" cy="44012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u="sng" dirty="0" err="1"/>
              <a:t>Регульована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dirty="0" err="1"/>
              <a:t>ціна</a:t>
            </a:r>
            <a:r>
              <a:rPr lang="ru-RU" sz="2000" dirty="0"/>
              <a:t>, на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якої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 державного </a:t>
            </a:r>
            <a:r>
              <a:rPr lang="ru-RU" sz="2000" dirty="0" err="1"/>
              <a:t>управління</a:t>
            </a:r>
            <a:r>
              <a:rPr lang="ru-RU" sz="2000" dirty="0"/>
              <a:t> </a:t>
            </a:r>
            <a:r>
              <a:rPr lang="ru-RU" sz="2000" dirty="0" err="1"/>
              <a:t>накладають</a:t>
            </a:r>
            <a:r>
              <a:rPr lang="ru-RU" sz="2000" dirty="0"/>
              <a:t> </a:t>
            </a:r>
            <a:r>
              <a:rPr lang="ru-RU" sz="2000" dirty="0" err="1"/>
              <a:t>певні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endParaRPr lang="ru-RU" sz="2000" dirty="0"/>
          </a:p>
          <a:p>
            <a:pPr algn="just"/>
            <a:endParaRPr lang="ru-RU" sz="2000" b="1" i="1" u="sng" dirty="0"/>
          </a:p>
          <a:p>
            <a:pPr algn="just"/>
            <a:endParaRPr lang="ru-RU" sz="2000" b="1" i="1" u="sng" dirty="0"/>
          </a:p>
          <a:p>
            <a:pPr algn="just"/>
            <a:r>
              <a:rPr lang="ru-RU" sz="2000" b="1" i="1" u="sng" dirty="0" err="1"/>
              <a:t>Вільна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dirty="0"/>
              <a:t>  </a:t>
            </a:r>
            <a:r>
              <a:rPr lang="ru-RU" sz="2000" dirty="0" err="1"/>
              <a:t>ціна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формується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ринкової</a:t>
            </a:r>
            <a:r>
              <a:rPr lang="ru-RU" sz="2000" dirty="0"/>
              <a:t> </a:t>
            </a:r>
            <a:r>
              <a:rPr lang="ru-RU" sz="2000" dirty="0" err="1"/>
              <a:t>кон'юнктури</a:t>
            </a:r>
            <a:r>
              <a:rPr lang="ru-RU" sz="2000" dirty="0"/>
              <a:t> </a:t>
            </a:r>
            <a:r>
              <a:rPr lang="ru-RU" sz="2000" dirty="0" err="1"/>
              <a:t>фармринку</a:t>
            </a:r>
            <a:endParaRPr lang="ru-RU" sz="2000" dirty="0"/>
          </a:p>
          <a:p>
            <a:pPr algn="just"/>
            <a:endParaRPr lang="ru-RU" sz="2000" b="1" i="1" u="sng" dirty="0"/>
          </a:p>
          <a:p>
            <a:pPr algn="just"/>
            <a:r>
              <a:rPr lang="ru-RU" sz="2000" b="1" i="1" u="sng" dirty="0" err="1"/>
              <a:t>Фіксована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b="1" i="1" u="sng" dirty="0"/>
              <a:t> </a:t>
            </a:r>
            <a:r>
              <a:rPr lang="ru-RU" sz="2000" dirty="0" err="1"/>
              <a:t>ціна</a:t>
            </a:r>
            <a:r>
              <a:rPr lang="ru-RU" sz="2000" dirty="0"/>
              <a:t>, яка </a:t>
            </a:r>
            <a:r>
              <a:rPr lang="ru-RU" sz="2000" dirty="0" err="1"/>
              <a:t>тимчасово</a:t>
            </a:r>
            <a:r>
              <a:rPr lang="ru-RU" sz="2000" dirty="0"/>
              <a:t> </a:t>
            </a:r>
            <a:r>
              <a:rPr lang="ru-RU" sz="2000" dirty="0" err="1"/>
              <a:t>встановлюється</a:t>
            </a:r>
            <a:r>
              <a:rPr lang="ru-RU" sz="2000" dirty="0"/>
              <a:t> органами державного </a:t>
            </a:r>
            <a:r>
              <a:rPr lang="ru-RU" sz="2000" dirty="0" err="1"/>
              <a:t>управління</a:t>
            </a:r>
            <a:r>
              <a:rPr lang="ru-RU" sz="2000" dirty="0"/>
              <a:t> на </a:t>
            </a:r>
            <a:r>
              <a:rPr lang="ru-RU" sz="2000" dirty="0" err="1"/>
              <a:t>відповідному</a:t>
            </a:r>
            <a:r>
              <a:rPr lang="ru-RU" sz="2000" dirty="0"/>
              <a:t> </a:t>
            </a:r>
            <a:r>
              <a:rPr lang="ru-RU" sz="2000" dirty="0" err="1"/>
              <a:t>рівні</a:t>
            </a:r>
            <a:endParaRPr lang="uk-UA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¡ÑÑÑÐºÑÑÑÐ° Ð¾Ð¿ÑÐ¾Ð²Ð¾Ñ ÑÐ° ÑÐ¾Ð·Ð´ÑÑÐ±Ð½Ð¾Ñ ÑÑÐ½Ð¸ Ð½Ð° ÐÐ Ð¿ÑÐ¾Ð¼Ð¸ÑÐ»Ð¾Ð²Ð¾Ð³Ð¾ Ð²ÑÑÐ¾Ð±Ð½Ð¸ÑÑÐ²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479634" y="2608838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16955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 fontAlgn="t">
              <a:defRPr/>
            </a:pPr>
            <a:r>
              <a:rPr lang="uk-UA" sz="1600" b="1" dirty="0">
                <a:solidFill>
                  <a:srgbClr val="000000"/>
                </a:solidFill>
                <a:latin typeface="Times New Roman"/>
              </a:rPr>
              <a:t>КАБІНЕТ МІНІСТРІВ УКРАЇНИ</a:t>
            </a:r>
            <a:br>
              <a:rPr lang="uk-UA" dirty="0">
                <a:solidFill>
                  <a:prstClr val="black"/>
                </a:solidFill>
              </a:rPr>
            </a:br>
            <a:r>
              <a:rPr lang="uk-UA" b="1" dirty="0">
                <a:solidFill>
                  <a:srgbClr val="000000"/>
                </a:solidFill>
                <a:latin typeface="Times New Roman"/>
              </a:rPr>
              <a:t>ПОСТАНОВА</a:t>
            </a:r>
          </a:p>
          <a:p>
            <a:pPr lvl="0" algn="ctr" fontAlgn="t">
              <a:defRPr/>
            </a:pPr>
            <a:r>
              <a:rPr lang="uk-UA" b="1" dirty="0">
                <a:solidFill>
                  <a:srgbClr val="000000"/>
                </a:solidFill>
                <a:latin typeface="Times New Roman"/>
              </a:rPr>
              <a:t>від 17 жовтня 2008 р. № 955</a:t>
            </a:r>
            <a:endParaRPr lang="uk-UA" dirty="0">
              <a:solidFill>
                <a:prstClr val="black"/>
              </a:solidFill>
            </a:endParaRPr>
          </a:p>
          <a:p>
            <a:pPr lvl="0" algn="ctr" fontAlgn="t">
              <a:defRPr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 заходи щодо стабілізації цін на лікарські засоби</a:t>
            </a:r>
            <a:endParaRPr lang="uk-UA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504" y="3573015"/>
          <a:ext cx="9036496" cy="3126097"/>
        </p:xfrm>
        <a:graphic>
          <a:graphicData uri="http://schemas.openxmlformats.org/drawingml/2006/table">
            <a:tbl>
              <a:tblPr/>
              <a:tblGrid>
                <a:gridCol w="446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Закупівельна ціна, гривень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Торговельна (роздрібна) надбавка до закупівельної ціни, відсотків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До 100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100 до 500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500 до 1000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1000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340768"/>
            <a:ext cx="9144001" cy="193899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лікарські засоби, включені до 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Національного переліку основних лікарських засобів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(крім наркотичних, психотропних лікарських засобів, прекурсорів та медичних газів), граничні постачальницько-збутові надбавки </a:t>
            </a:r>
            <a:r>
              <a:rPr kumimoji="0" lang="uk-UA" sz="20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вище ніж 10 відсотків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що нараховуються до оптово-відпускної ціни з урахуванням податків та зборів, та граничні торговельні (роздрібні) надбавки,  виходячи із закупівельної ціни з урахуванням податків, що не перевищують такі розміри: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Особливості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визначення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ціни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на ЛЗ</a:t>
            </a:r>
            <a:endParaRPr lang="uk-UA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1 </a:t>
            </a:r>
            <a:r>
              <a:rPr lang="ru-RU" sz="1600" dirty="0" err="1"/>
              <a:t>квітня</a:t>
            </a:r>
            <a:r>
              <a:rPr lang="ru-RU" sz="1600" dirty="0"/>
              <a:t> 2014 р. </a:t>
            </a:r>
            <a:r>
              <a:rPr lang="ru-RU" sz="1600" dirty="0" err="1"/>
              <a:t>згідно</a:t>
            </a:r>
            <a:r>
              <a:rPr lang="ru-RU" sz="1600" dirty="0"/>
              <a:t> </a:t>
            </a:r>
            <a:r>
              <a:rPr lang="ru-RU" sz="1600" dirty="0" err="1"/>
              <a:t>змін</a:t>
            </a:r>
            <a:r>
              <a:rPr lang="ru-RU" sz="1600" dirty="0"/>
              <a:t> до </a:t>
            </a:r>
            <a:r>
              <a:rPr lang="ru-RU" sz="1600" dirty="0" err="1"/>
              <a:t>статті</a:t>
            </a:r>
            <a:r>
              <a:rPr lang="ru-RU" sz="1600" dirty="0"/>
              <a:t> п. 193.1 </a:t>
            </a:r>
            <a:r>
              <a:rPr lang="ru-RU" sz="1600" dirty="0" err="1"/>
              <a:t>Податкового</a:t>
            </a:r>
            <a:r>
              <a:rPr lang="ru-RU" sz="1600" dirty="0"/>
              <a:t> Кодексу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err="1"/>
              <a:t>розділ</a:t>
            </a:r>
            <a:r>
              <a:rPr lang="ru-RU" sz="1600" dirty="0"/>
              <a:t> V </a:t>
            </a:r>
          </a:p>
          <a:p>
            <a:pPr algn="ctr"/>
            <a:r>
              <a:rPr lang="ru-RU" sz="1600" dirty="0" err="1"/>
              <a:t>Застосовується</a:t>
            </a:r>
            <a:r>
              <a:rPr lang="ru-RU" sz="1600" dirty="0"/>
              <a:t> ПДВ -7 %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операцій</a:t>
            </a:r>
            <a:r>
              <a:rPr lang="ru-RU" sz="1600" dirty="0"/>
              <a:t> </a:t>
            </a:r>
            <a:r>
              <a:rPr lang="ru-RU" sz="1600" dirty="0" err="1"/>
              <a:t>щодо</a:t>
            </a:r>
            <a:r>
              <a:rPr lang="ru-RU" sz="1600" dirty="0"/>
              <a:t> поставки ЛЗ, </a:t>
            </a:r>
            <a:r>
              <a:rPr lang="ru-RU" sz="1600" dirty="0" err="1"/>
              <a:t>дозволених</a:t>
            </a:r>
            <a:r>
              <a:rPr lang="ru-RU" sz="1600" dirty="0"/>
              <a:t> для </a:t>
            </a:r>
            <a:r>
              <a:rPr lang="ru-RU" sz="1600" dirty="0" err="1"/>
              <a:t>виробництва</a:t>
            </a:r>
            <a:r>
              <a:rPr lang="ru-RU" sz="1600" dirty="0"/>
              <a:t> та </a:t>
            </a:r>
            <a:r>
              <a:rPr lang="ru-RU" sz="1600" dirty="0" err="1"/>
              <a:t>застосування</a:t>
            </a:r>
            <a:r>
              <a:rPr lang="ru-RU" sz="1600" dirty="0"/>
              <a:t> в </a:t>
            </a:r>
            <a:r>
              <a:rPr lang="ru-RU" sz="1600" dirty="0" err="1"/>
              <a:t>Україні</a:t>
            </a:r>
            <a:r>
              <a:rPr lang="ru-RU" sz="1600" dirty="0"/>
              <a:t> та </a:t>
            </a:r>
            <a:r>
              <a:rPr lang="ru-RU" sz="1600" dirty="0" err="1"/>
              <a:t>внесених</a:t>
            </a:r>
            <a:r>
              <a:rPr lang="ru-RU" sz="1600" dirty="0"/>
              <a:t> до Державного </a:t>
            </a:r>
            <a:r>
              <a:rPr lang="ru-RU" sz="1600" dirty="0" err="1"/>
              <a:t>реєстра</a:t>
            </a:r>
            <a:r>
              <a:rPr lang="ru-RU" sz="1600" dirty="0"/>
              <a:t> ЛЗ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340768"/>
            <a:ext cx="9144000" cy="55172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Формування ціни на товар здійснюється суб’єктом господарювання за такими алгоритмами: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1) ціна одиниці імпортованого товару визначається суб’єктом господарювання, що здійснює оптову торгівлю,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8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Ціт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Мв (</a:t>
            </a: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Кдр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/ </a:t>
            </a: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Кмв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),</a:t>
            </a:r>
            <a:endParaRPr lang="uk-UA" sz="14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Ціт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ціна одиниці імпортованого товару;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Мв — ціна одиниці товару зазначена в декларації митної вартості;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Кдр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середній курс гривні, встановлений на міжбанківському валютному ринку України на дату реалізації товару, до іноземної валюти, за якою здійснюється закупівля товару;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Кмв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офіційний курс гривні до іноземної валюти, встановлений Національним банком на дату митного оформлення товару, за якою здійснюється його закупівля;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2) закупівельна ціна одиниці товару визначається суб’єктом господарювання, що здійснює оптову торгівлю товаром, для його подальшої реалізації через аптечну мережу,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				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Цов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+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Нпз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, </a:t>
            </a:r>
            <a:endParaRPr lang="uk-UA" sz="16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закупівельна ціна;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Цов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оптово-відпускна ціна;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Нпз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постачальницько-збутова надбавка в межах граничного розміру;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3) роздрібна ціна одиниці товару визначається суб’єктом господарювання, що здійснює реалізацію товару через аптечну мережу,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				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Цр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+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Нтр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,</a:t>
            </a:r>
            <a:endParaRPr lang="uk-UA" sz="16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роздрібна ціна;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закупівельна ціна або оптово-відпускна ціна, встановлена вітчизняним товаровиробником;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Нтр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торговельна (роздрібна) надбавка в межах граничного розміру.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5556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Зразок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формування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на ЛЗ</a:t>
            </a:r>
          </a:p>
          <a:p>
            <a:pPr algn="ctr"/>
            <a:endParaRPr lang="ru-RU" sz="2800" dirty="0">
              <a:latin typeface="Book Antiqua" pitchFamily="18" charset="0"/>
            </a:endParaRPr>
          </a:p>
          <a:p>
            <a:pPr algn="ctr"/>
            <a:r>
              <a:rPr lang="ru-RU" sz="2800" i="1" u="sng" dirty="0" err="1">
                <a:latin typeface="Book Antiqua" pitchFamily="18" charset="0"/>
              </a:rPr>
              <a:t>Азитроміцин</a:t>
            </a:r>
            <a:r>
              <a:rPr lang="ru-RU" sz="2800" i="1" u="sng" dirty="0">
                <a:latin typeface="Book Antiqua" pitchFamily="18" charset="0"/>
              </a:rPr>
              <a:t> табл. 500 мг № 3</a:t>
            </a:r>
          </a:p>
          <a:p>
            <a:pPr algn="ctr"/>
            <a:endParaRPr lang="ru-RU" sz="2400" i="1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Гранична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оптово-відпускна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– 46,02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 (у т.ч. ПДВ 7% – 3,01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)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Постачальницько-збутова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націнка</a:t>
            </a:r>
            <a:r>
              <a:rPr lang="ru-RU" sz="2400" dirty="0">
                <a:latin typeface="Book Antiqua" pitchFamily="18" charset="0"/>
              </a:rPr>
              <a:t> – 10 %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Закупівельна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оптової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фірми</a:t>
            </a:r>
            <a:r>
              <a:rPr lang="ru-RU" sz="2400" dirty="0">
                <a:latin typeface="Book Antiqua" pitchFamily="18" charset="0"/>
              </a:rPr>
              <a:t>: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>
                <a:latin typeface="Book Antiqua" pitchFamily="18" charset="0"/>
              </a:rPr>
              <a:t>(46,02-3,01)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1,10 = 45,16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1,07 = 47,31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., у т.ч. ПДВ 2,15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Роздрібна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з</a:t>
            </a:r>
            <a:r>
              <a:rPr lang="ru-RU" sz="2400" dirty="0">
                <a:latin typeface="Book Antiqua" pitchFamily="18" charset="0"/>
              </a:rPr>
              <a:t> торговою </a:t>
            </a:r>
            <a:r>
              <a:rPr lang="ru-RU" sz="2400" dirty="0" err="1">
                <a:latin typeface="Book Antiqua" pitchFamily="18" charset="0"/>
              </a:rPr>
              <a:t>націнкою</a:t>
            </a:r>
            <a:r>
              <a:rPr lang="ru-RU" sz="2400" dirty="0">
                <a:latin typeface="Book Antiqua" pitchFamily="18" charset="0"/>
              </a:rPr>
              <a:t> - 25% (препарат входить до </a:t>
            </a:r>
            <a:r>
              <a:rPr lang="ru-RU" sz="2400" dirty="0" err="1">
                <a:latin typeface="Book Antiqua" pitchFamily="18" charset="0"/>
              </a:rPr>
              <a:t>Національного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переліку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основних</a:t>
            </a:r>
            <a:r>
              <a:rPr lang="ru-RU" sz="2400" dirty="0">
                <a:latin typeface="Book Antiqua" pitchFamily="18" charset="0"/>
              </a:rPr>
              <a:t> ЛЗ):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>
                <a:latin typeface="Book Antiqua" pitchFamily="18" charset="0"/>
              </a:rPr>
              <a:t>(47,31-2,15)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1,25 = 56,45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1,07 = 60,40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., у т.ч. ПДВ 3,95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</a:t>
            </a: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1601</Words>
  <Application>Microsoft Office PowerPoint</Application>
  <PresentationFormat>Экран (4:3)</PresentationFormat>
  <Paragraphs>166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 Кафедра організації та економіки фармації</vt:lpstr>
      <vt:lpstr>Презентация PowerPoint</vt:lpstr>
      <vt:lpstr>Презентация PowerPoint</vt:lpstr>
      <vt:lpstr>Класифікація товарних запасів</vt:lpstr>
      <vt:lpstr>Класифікація товарних запасів</vt:lpstr>
      <vt:lpstr>Класифікація товарних запасів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Оксана Іванівна Бєляєва</cp:lastModifiedBy>
  <cp:revision>55</cp:revision>
  <cp:lastPrinted>2016-12-07T14:05:20Z</cp:lastPrinted>
  <dcterms:created xsi:type="dcterms:W3CDTF">2016-12-07T08:54:09Z</dcterms:created>
  <dcterms:modified xsi:type="dcterms:W3CDTF">2022-12-03T20:18:31Z</dcterms:modified>
</cp:coreProperties>
</file>