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60" r:id="rId4"/>
    <p:sldId id="272" r:id="rId5"/>
    <p:sldId id="261" r:id="rId6"/>
    <p:sldId id="262" r:id="rId7"/>
    <p:sldId id="257" r:id="rId8"/>
    <p:sldId id="258" r:id="rId9"/>
    <p:sldId id="259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C1144-C5B3-4320-B3BF-065EFD03D12F}" type="datetimeFigureOut">
              <a:rPr lang="ru-RU"/>
              <a:pPr>
                <a:defRPr/>
              </a:pPr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7DF6F-F9F0-4E2C-861E-CEB0EE4843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14E4E-C45C-464E-9F25-0E3D465FBECB}" type="datetimeFigureOut">
              <a:rPr lang="ru-RU"/>
              <a:pPr>
                <a:defRPr/>
              </a:pPr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5A81A-F3BB-4713-A9DD-0EBCC04EC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4395D-7687-4002-87D9-9E0120AAC74B}" type="datetimeFigureOut">
              <a:rPr lang="ru-RU"/>
              <a:pPr>
                <a:defRPr/>
              </a:pPr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319A1-13BC-4253-B8A7-CC63C22E3D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7A1C3-E5B6-42EE-BB33-25F53D0A5501}" type="datetimeFigureOut">
              <a:rPr lang="ru-RU"/>
              <a:pPr>
                <a:defRPr/>
              </a:pPr>
              <a:t>03.12.2022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68A34-2AFA-40AC-ACE4-56D9113D9F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29F16-3EA8-45BB-85B7-11A02AD54AC3}" type="datetimeFigureOut">
              <a:rPr lang="ru-RU"/>
              <a:pPr>
                <a:defRPr/>
              </a:pPr>
              <a:t>03.12.2022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C3CCB-96BF-4964-8CBD-DE603AC203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398AE-8759-4980-8957-8765E5F129A6}" type="datetimeFigureOut">
              <a:rPr lang="ru-RU"/>
              <a:pPr>
                <a:defRPr/>
              </a:pPr>
              <a:t>03.12.2022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C8646-127E-44E4-834A-BF795C9EC8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8D503-A195-4C86-BEBA-D1673C9D9417}" type="datetimeFigureOut">
              <a:rPr lang="ru-RU"/>
              <a:pPr>
                <a:defRPr/>
              </a:pPr>
              <a:t>03.12.2022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54AAC-6EB1-427E-80B9-6B5606B21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625A9-9E4F-4AAB-8283-176CA6975781}" type="datetimeFigureOut">
              <a:rPr lang="ru-RU"/>
              <a:pPr>
                <a:defRPr/>
              </a:pPr>
              <a:t>03.12.2022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19DE9-9584-4F63-BC32-A363109248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9C47E-5339-457B-8009-2E1CA5EBF83D}" type="datetimeFigureOut">
              <a:rPr lang="ru-RU"/>
              <a:pPr>
                <a:defRPr/>
              </a:pPr>
              <a:t>03.12.2022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F88F3-C743-46A2-A73B-CCC1ABF599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1131D-1036-4842-B723-50233B5ED08A}" type="datetimeFigureOut">
              <a:rPr lang="ru-RU"/>
              <a:pPr>
                <a:defRPr/>
              </a:pPr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6563A-0AAF-4063-B60E-AB517CF388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B2689-1F74-43A0-9ADC-E1B16CDF7C6B}" type="datetimeFigureOut">
              <a:rPr lang="ru-RU"/>
              <a:pPr>
                <a:defRPr/>
              </a:pPr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78707-7DAC-4A2B-837E-C88EF7604A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A79257-B4A9-4CF7-9A9B-619874834F07}" type="datetimeFigureOut">
              <a:rPr lang="ru-RU"/>
              <a:pPr>
                <a:defRPr/>
              </a:pPr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69D9E8-6BEA-4B7D-A857-80F5D26EBE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Фармацевтичний факультет</a:t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Кафедра організації та економіки фармації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Лекція</a:t>
            </a:r>
          </a:p>
          <a:p>
            <a:pPr marL="0" indent="0" algn="ctr">
              <a:buNone/>
            </a:pP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Форми, системи оплати праці фармацевтичних працівників. Порядок обліку робочого часу та заробітної плати.  Гарантійні та компенсаційні виплати. Обов’язкові утримання та нарахування, правила розрахунку.</a:t>
            </a:r>
            <a:endParaRPr lang="ru-UA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buFont typeface="Arial" charset="0"/>
              <a:buNone/>
              <a:defRPr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Лектор</a:t>
            </a:r>
          </a:p>
          <a:p>
            <a:pPr algn="ctr">
              <a:buFont typeface="Arial" charset="0"/>
              <a:buNone/>
              <a:defRPr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доц., к.фарм.н. Бєляєва Оксана Іванівна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036050" cy="119697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Організація обліку заробітної плати в аптечних закладах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0825" y="1557338"/>
            <a:ext cx="8713788" cy="15684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Заробітна плата - це винагорода, обчислена, як правило, у грошовому виразі, яку за трудовим договором роботодавець виплачує працівникові за виконану ним роботу (Закон України «Про оплату праці»)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Прямоугольник 5"/>
          <p:cNvSpPr>
            <a:spLocks noChangeArrowheads="1"/>
          </p:cNvSpPr>
          <p:nvPr/>
        </p:nvSpPr>
        <p:spPr bwMode="auto">
          <a:xfrm>
            <a:off x="2051050" y="1125538"/>
            <a:ext cx="4572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i="1">
                <a:latin typeface="Times New Roman" pitchFamily="18" charset="0"/>
                <a:cs typeface="Times New Roman" pitchFamily="18" charset="0"/>
              </a:rPr>
              <a:t>1. Визначення</a:t>
            </a:r>
            <a:endParaRPr lang="uk-UA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284538"/>
            <a:ext cx="9144000" cy="3416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400" i="1" dirty="0">
                <a:latin typeface="Times New Roman" pitchFamily="18" charset="0"/>
                <a:cs typeface="Times New Roman" pitchFamily="18" charset="0"/>
              </a:rPr>
              <a:t>2. Форми оплати праці в Україні:</a:t>
            </a:r>
          </a:p>
          <a:p>
            <a:pPr algn="ctr">
              <a:defRPr/>
            </a:pP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— почасова — за якої розмір винагороди встановлюється виходячи із кількості відпрацьованого часу, відповідно до тарифних ставок чи посадових окладів;</a:t>
            </a:r>
          </a:p>
          <a:p>
            <a:pPr algn="ctr">
              <a:defRPr/>
            </a:pP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— відрядна — за якої розмір заробітку залежить від кількості і якості виконаної роботи згідно з нормами виробітку та відрядними розцінками.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РОБОЧИЙ ЧАС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endParaRPr lang="uk-UA" sz="240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3816350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Норма тривалості робочого часу в Україні :</a:t>
            </a:r>
          </a:p>
          <a:p>
            <a:pPr algn="ctr">
              <a:buFont typeface="Arial" charset="0"/>
              <a:buNone/>
              <a:defRPr/>
            </a:pP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(згідно Кодексу законів про працю)</a:t>
            </a:r>
          </a:p>
          <a:p>
            <a:pPr>
              <a:buFont typeface="Arial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нормальна тривалість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робочого часу  працівників - не може перевищувати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40 годин на тиждень (8 годин на день при 5-ти денному робочому тижні)</a:t>
            </a:r>
          </a:p>
          <a:p>
            <a:pPr>
              <a:buFont typeface="Arial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скорочена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робочого часу  встановлюється:</a:t>
            </a:r>
          </a:p>
          <a:p>
            <a:pPr>
              <a:buFont typeface="Arial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1) для працівників, зайнятих на роботах з шкідливими умовами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не більш як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36 годин на тиждень (7 год 12 хв при 5-ти денному робочому тижні)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2) для працівників віком від 16 до 18 років -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36 годин на тиждень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для осіб віком від 15 до 16 років (учнів віком від 14 до 15 років, які працюють в період канікул) -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24 години на </a:t>
            </a:r>
            <a:r>
              <a:rPr lang="ru-RU" sz="2000" u="sng" dirty="0" err="1">
                <a:latin typeface="Times New Roman" pitchFamily="18" charset="0"/>
                <a:cs typeface="Times New Roman" pitchFamily="18" charset="0"/>
              </a:rPr>
              <a:t>тиждень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*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Прямоугольник 3"/>
          <p:cNvSpPr>
            <a:spLocks noChangeArrowheads="1"/>
          </p:cNvSpPr>
          <p:nvPr/>
        </p:nvSpPr>
        <p:spPr bwMode="auto">
          <a:xfrm>
            <a:off x="2916238" y="4508500"/>
            <a:ext cx="3240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>
                <a:latin typeface="Times New Roman" pitchFamily="18" charset="0"/>
                <a:cs typeface="Times New Roman" pitchFamily="18" charset="0"/>
              </a:rPr>
              <a:t>Тривалість роботи</a:t>
            </a:r>
          </a:p>
        </p:txBody>
      </p:sp>
      <p:sp>
        <p:nvSpPr>
          <p:cNvPr id="4101" name="Прямоугольник 4"/>
          <p:cNvSpPr>
            <a:spLocks noChangeArrowheads="1"/>
          </p:cNvSpPr>
          <p:nvPr/>
        </p:nvSpPr>
        <p:spPr bwMode="auto">
          <a:xfrm>
            <a:off x="0" y="501332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 напередодні святкових і неробочих днів тривалість роботи працівників, крім працівників (36 год/тиждень), скорочується на одну годину</a:t>
            </a: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2" name="Прямоугольник 6"/>
          <p:cNvSpPr>
            <a:spLocks noChangeArrowheads="1"/>
          </p:cNvSpPr>
          <p:nvPr/>
        </p:nvSpPr>
        <p:spPr bwMode="auto">
          <a:xfrm>
            <a:off x="0" y="5661025"/>
            <a:ext cx="8964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 нічним періодом роботи вважається час з 10 години вечора до 6 години ранку</a:t>
            </a: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3" name="Прямоугольник 7"/>
          <p:cNvSpPr>
            <a:spLocks noChangeArrowheads="1"/>
          </p:cNvSpPr>
          <p:nvPr/>
        </p:nvSpPr>
        <p:spPr bwMode="auto">
          <a:xfrm>
            <a:off x="0" y="6092825"/>
            <a:ext cx="8675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 роботи понад встановлену тривалість робочого дня вважаються </a:t>
            </a:r>
            <a:r>
              <a:rPr lang="ru-RU" u="sng">
                <a:latin typeface="Times New Roman" pitchFamily="18" charset="0"/>
                <a:cs typeface="Times New Roman" pitchFamily="18" charset="0"/>
              </a:rPr>
              <a:t>надурочними</a:t>
            </a:r>
            <a:endParaRPr lang="uk-UA" u="sng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РОБОЧИЙ ЧАС</a:t>
            </a:r>
            <a:endParaRPr lang="uk-UA" sz="3200" dirty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107950" y="1628775"/>
            <a:ext cx="9036050" cy="4997450"/>
          </a:xfrm>
          <a:solidFill>
            <a:schemeClr val="bg2"/>
          </a:solidFill>
        </p:spPr>
        <p:txBody>
          <a:bodyPr/>
          <a:lstStyle/>
          <a:p>
            <a:pPr marL="0" indent="0">
              <a:buFont typeface="Wingdings" pitchFamily="2" charset="2"/>
              <a:buChar char="ü"/>
            </a:pPr>
            <a:r>
              <a:rPr lang="ru-RU" sz="2400">
                <a:latin typeface="Bookman Old Style" pitchFamily="18" charset="0"/>
              </a:rPr>
              <a:t>для працівників, зайнятих прийомом рецептів та відпуском за ними лікарських засобів, виготовленням, фасуванням та контролем лікарських форм (незалежно від форми власності аптеки)  встановлено </a:t>
            </a:r>
            <a:r>
              <a:rPr lang="ru-RU" sz="2400" u="sng">
                <a:latin typeface="Bookman Old Style" pitchFamily="18" charset="0"/>
              </a:rPr>
              <a:t>36-годинний</a:t>
            </a:r>
            <a:r>
              <a:rPr lang="ru-RU" sz="2400">
                <a:latin typeface="Bookman Old Style" pitchFamily="18" charset="0"/>
              </a:rPr>
              <a:t> робочий тиждень</a:t>
            </a:r>
          </a:p>
          <a:p>
            <a:pPr marL="0" indent="0">
              <a:buFont typeface="Arial" charset="0"/>
              <a:buNone/>
            </a:pPr>
            <a:endParaRPr lang="ru-RU" sz="2400">
              <a:latin typeface="Bookman Old Style" pitchFamily="18" charset="0"/>
            </a:endParaRPr>
          </a:p>
          <a:p>
            <a:pPr marL="0" indent="0" algn="just">
              <a:buFont typeface="Wingdings" pitchFamily="2" charset="2"/>
              <a:buChar char="ü"/>
            </a:pPr>
            <a:r>
              <a:rPr lang="ru-RU" sz="2400">
                <a:latin typeface="Bookman Old Style" pitchFamily="18" charset="0"/>
              </a:rPr>
              <a:t>для адміністративного персоналу аптек та фармацевта з безрецептурного відпуску препаратів встановлено </a:t>
            </a:r>
            <a:r>
              <a:rPr lang="ru-RU" sz="2400" u="sng">
                <a:latin typeface="Bookman Old Style" pitchFamily="18" charset="0"/>
              </a:rPr>
              <a:t>40-годинний</a:t>
            </a:r>
            <a:r>
              <a:rPr lang="ru-RU" sz="2400">
                <a:latin typeface="Bookman Old Style" pitchFamily="18" charset="0"/>
              </a:rPr>
              <a:t> робочий тиждень</a:t>
            </a:r>
            <a:endParaRPr lang="uk-UA" sz="240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3412"/>
          </a:xfrm>
        </p:spPr>
        <p:txBody>
          <a:bodyPr/>
          <a:lstStyle/>
          <a:p>
            <a:r>
              <a:rPr lang="uk-UA" sz="2400" b="1">
                <a:latin typeface="Times New Roman" pitchFamily="18" charset="0"/>
                <a:cs typeface="Times New Roman" pitchFamily="18" charset="0"/>
              </a:rPr>
              <a:t>Святкові і неробочі дні</a:t>
            </a:r>
            <a:br>
              <a:rPr lang="uk-UA" sz="2400" b="1">
                <a:latin typeface="Times New Roman" pitchFamily="18" charset="0"/>
                <a:cs typeface="Times New Roman" pitchFamily="18" charset="0"/>
              </a:rPr>
            </a:br>
            <a:endParaRPr lang="uk-UA" sz="2400" b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950" y="836613"/>
            <a:ext cx="8856663" cy="583247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СВЯТКОВІ ДНІ: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1 січня - Новий рік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7 січня і 25 грудня - Різдво Христове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8 березня - Міжнародний жіночий день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1 травня - День праці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9 травня - День перемоги над нацизмом у Другій світовій війні (День перемоги)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28 червня - День Конституції України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24 серпня - День незалежності України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14 жовтня - День захисника України.</a:t>
            </a: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Робота також не проводиться в дні релігійних свят: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один день (неділя) - Пасха (Великдень)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один день (неділя) - Трійця.</a:t>
            </a:r>
          </a:p>
          <a:p>
            <a:pPr>
              <a:buFont typeface="Arial" charset="0"/>
              <a:buNone/>
              <a:defRPr/>
            </a:pPr>
            <a:endParaRPr lang="ru-RU" sz="2000" dirty="0"/>
          </a:p>
          <a:p>
            <a:pPr marL="0" indent="0">
              <a:buFont typeface="Arial" charset="0"/>
              <a:buNone/>
              <a:defRPr/>
            </a:pPr>
            <a:r>
              <a:rPr lang="ru-RU" sz="2000" dirty="0"/>
              <a:t>*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У випадку, коли святковий або неробочий день  збігається з вихідним днем, вихідний день переноситься на наступний після святкового або неробочого.</a:t>
            </a: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07950" y="188913"/>
            <a:ext cx="9036050" cy="719137"/>
          </a:xfrm>
        </p:spPr>
        <p:txBody>
          <a:bodyPr/>
          <a:lstStyle/>
          <a:p>
            <a:r>
              <a:rPr lang="uk-UA" sz="2400" b="1">
                <a:latin typeface="Times New Roman" pitchFamily="18" charset="0"/>
                <a:cs typeface="Times New Roman" pitchFamily="18" charset="0"/>
              </a:rPr>
              <a:t>Цифрові зарплатні орієнтири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0" y="1052513"/>
            <a:ext cx="8435975" cy="4525962"/>
          </a:xfrm>
        </p:spPr>
        <p:txBody>
          <a:bodyPr/>
          <a:lstStyle/>
          <a:p>
            <a:pPr marL="0" indent="0" algn="just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мінімальної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заробітної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плати* (МЗП) у 2022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- 6700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місяць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податку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доходів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фізичних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(ПДФО) – 18%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військового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збору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1,5%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єдиного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соціального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внеску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(ЄСВ) – 22%</a:t>
            </a:r>
          </a:p>
          <a:p>
            <a:pPr marL="0" indent="0" algn="just">
              <a:buFont typeface="Arial" charset="0"/>
              <a:buNone/>
            </a:pPr>
            <a:endParaRPr lang="ru-RU" sz="2400" dirty="0"/>
          </a:p>
          <a:p>
            <a:pPr marL="0" indent="0" algn="just">
              <a:buFont typeface="Arial" charset="0"/>
              <a:buNone/>
            </a:pP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Мінімальна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заробітна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плата –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встановлений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законом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мінімальний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оплати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виконану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працівником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місячну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годинну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) норму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Font typeface="Wingdings" pitchFamily="2" charset="2"/>
              <a:buChar char="Ø"/>
            </a:pP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r>
              <a:rPr lang="uk-UA" sz="2400" b="1">
                <a:latin typeface="Times New Roman" pitchFamily="18" charset="0"/>
                <a:cs typeface="Times New Roman" pitchFamily="18" charset="0"/>
              </a:rPr>
              <a:t>Структура заробітної плати </a:t>
            </a:r>
            <a:r>
              <a:rPr lang="uk-UA" sz="2400">
                <a:latin typeface="Times New Roman" pitchFamily="18" charset="0"/>
                <a:cs typeface="Times New Roman" pitchFamily="18" charset="0"/>
              </a:rPr>
              <a:t>:</a:t>
            </a:r>
            <a:endParaRPr lang="uk-UA" sz="2400"/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250825" y="908050"/>
            <a:ext cx="8785225" cy="5689600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Arial" charset="0"/>
              <a:buNone/>
            </a:pPr>
            <a:r>
              <a:rPr lang="uk-UA" sz="140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uk-UA" sz="1400" b="1">
                <a:latin typeface="Times New Roman" pitchFamily="18" charset="0"/>
                <a:cs typeface="Times New Roman" pitchFamily="18" charset="0"/>
              </a:rPr>
              <a:t>Основна заробітна плата </a:t>
            </a:r>
            <a:r>
              <a:rPr lang="uk-UA" sz="1400">
                <a:latin typeface="Times New Roman" pitchFamily="18" charset="0"/>
                <a:cs typeface="Times New Roman" pitchFamily="18" charset="0"/>
              </a:rPr>
              <a:t>— це винагорода за виконану роботу відповідно до встановлених норм праці (норм часу, виробітку, обслуговування, посадові обов'язки).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uk-UA" sz="1400" b="1">
                <a:latin typeface="Times New Roman" pitchFamily="18" charset="0"/>
                <a:cs typeface="Times New Roman" pitchFamily="18" charset="0"/>
              </a:rPr>
              <a:t>Додаткова заробітна плата </a:t>
            </a:r>
            <a:r>
              <a:rPr lang="uk-UA" sz="1400">
                <a:latin typeface="Times New Roman" pitchFamily="18" charset="0"/>
                <a:cs typeface="Times New Roman" pitchFamily="18" charset="0"/>
              </a:rPr>
              <a:t>— це винагорода за працю понад установлені норми, за трудові успіхи та винахідливість і за особливі умови праці. Вона включає: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надбавки і доплати: за високу кваліфікаційну майстерність;  роботу у важких, шкідливих умовах;  суміщення професій;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премії та винагороди, які мають систематичний характер, в тому числі за вислугу років;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оплату за працю у вихідні та святкові дні, в понадурочний час;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оплату щорічних, додаткових і навчальних відпусток.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1400" b="1">
                <a:latin typeface="Times New Roman" pitchFamily="18" charset="0"/>
                <a:cs typeface="Times New Roman" pitchFamily="18" charset="0"/>
              </a:rPr>
              <a:t>. Інші заохочувальні та компенсаційні виплати</a:t>
            </a:r>
            <a:r>
              <a:rPr lang="uk-UA" sz="140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винагороди і заохочення, які мають одноразовий характер, в тому числі за підсумками роботи за рік;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премії за сприяння винахідництву і раціоналізації, за створення, освоєння і впровадження нової техніки тощо;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виплати соціального характеру, зокрема оплата харчування працівників, путівок та ін.;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матеріальна допомога, яка має систематичний характер, тощо.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 b="1" u="sng">
                <a:latin typeface="Times New Roman" pitchFamily="18" charset="0"/>
                <a:cs typeface="Times New Roman" pitchFamily="18" charset="0"/>
              </a:rPr>
              <a:t>Зазначені три види заробітної плати становлять фонд оплати праці (ФОП).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 b="1" i="1">
                <a:latin typeface="Times New Roman" pitchFamily="18" charset="0"/>
                <a:cs typeface="Times New Roman" pitchFamily="18" charset="0"/>
              </a:rPr>
              <a:t>4. Інші виплати, що не включаються до ФОП: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внески підприємств на загальнообов'язкове державне соціальне страхування;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суми вихідної допомоги;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витрати на відрядження;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оплата перших п'яти днів тимчасової непрацездатності;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допомога по тимчасовій непрацездатності, по вагітності та пологах, при народженні дитини та ін.;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матеріальна допомога разового характеру;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вартість виданого спецодягу, спецвзуття, миючих засобів тощо;</a:t>
            </a:r>
            <a:br>
              <a:rPr lang="uk-UA" sz="1400">
                <a:latin typeface="Times New Roman" pitchFamily="18" charset="0"/>
                <a:cs typeface="Times New Roman" pitchFamily="18" charset="0"/>
              </a:rPr>
            </a:br>
            <a:r>
              <a:rPr lang="uk-UA" sz="1400">
                <a:latin typeface="Times New Roman" pitchFamily="18" charset="0"/>
                <a:cs typeface="Times New Roman" pitchFamily="18" charset="0"/>
              </a:rPr>
              <a:t>— дивіденди тощо.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813"/>
          </a:xfrm>
        </p:spPr>
        <p:txBody>
          <a:bodyPr/>
          <a:lstStyle/>
          <a:p>
            <a:r>
              <a:rPr lang="uk-UA" sz="2400" b="1">
                <a:latin typeface="Times New Roman" pitchFamily="18" charset="0"/>
                <a:cs typeface="Times New Roman" pitchFamily="18" charset="0"/>
              </a:rPr>
              <a:t>Основна заробітна плата</a:t>
            </a:r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609850"/>
            <a:ext cx="8569325" cy="4248150"/>
          </a:xfrm>
          <a:noFill/>
        </p:spPr>
      </p:pic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0" y="431800"/>
            <a:ext cx="9144000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uk-UA" sz="1400">
                <a:latin typeface="Times New Roman" pitchFamily="18" charset="0"/>
                <a:cs typeface="Calibri" pitchFamily="34" charset="0"/>
              </a:rPr>
              <a:t> </a:t>
            </a:r>
            <a:r>
              <a:rPr lang="uk-UA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Облік робочого часу в аптеці здійснюється у Табелі обліку використання робочого часу. </a:t>
            </a:r>
            <a:r>
              <a:rPr lang="uk-UA" sz="1200" b="1">
                <a:latin typeface="Times New Roman" pitchFamily="18" charset="0"/>
                <a:cs typeface="Times New Roman" pitchFamily="18" charset="0"/>
              </a:rPr>
              <a:t>Табель обліку робочого часу </a:t>
            </a:r>
            <a:r>
              <a:rPr lang="uk-UA" sz="12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200" i="1">
                <a:latin typeface="Times New Roman" pitchFamily="18" charset="0"/>
                <a:cs typeface="Times New Roman" pitchFamily="18" charset="0"/>
              </a:rPr>
              <a:t>далі</a:t>
            </a:r>
            <a:r>
              <a:rPr lang="uk-UA" sz="1200">
                <a:latin typeface="Times New Roman" pitchFamily="18" charset="0"/>
                <a:cs typeface="Times New Roman" pitchFamily="18" charset="0"/>
              </a:rPr>
              <a:t> — Табель) — це поіменний список усіх працівників відділу, служби чи іншого структурного підрозділу або установи в цілому з відмітками про використання робочого часу протягом облікового періоду. Ведення Табелю є обовязковим. </a:t>
            </a:r>
            <a:r>
              <a:rPr lang="uk-UA" sz="1200">
                <a:latin typeface="Times New Roman" pitchFamily="18" charset="0"/>
                <a:cs typeface="Calibri" pitchFamily="34" charset="0"/>
              </a:rPr>
              <a:t>Табель відкривається першого числа кожного місяця і передається в бухгалтерію двічі на місяць для: коригування розрахунків за першу половину місяця (аванс) та розрахунку заробітної плати за місяць.</a:t>
            </a:r>
            <a:r>
              <a:rPr lang="ru-RU" sz="1200">
                <a:latin typeface="Times New Roman" pitchFamily="18" charset="0"/>
                <a:cs typeface="Calibri" pitchFamily="34" charset="0"/>
              </a:rPr>
              <a:t> Типова форма Табелю складається з двох частин. У першій — наведені умовні позначення елементів робочого часу з визначеними літерними та цифровими кодами. У другій — кожному працівникові відводиться окремий рядок, поділений на дві частини: у верхню частину щодня вносять відомості про відпрацьовані години або неявки на роботу; у нижній частині умовними позначеннями (кодами) відзначають характеристики відпрацьованих годин (надурочні, нічні, години роботи у вихідні та святкові дні тощо) та причини нез’явлень на роботу — види відпусток, тимчасова непрацездатність, прогули, простої, страйки, переведення на неповний робочий день тощо. </a:t>
            </a:r>
          </a:p>
          <a:p>
            <a:pPr eaLnBrk="0" hangingPunct="0"/>
            <a:endParaRPr lang="uk-UA" sz="1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uk-UA" sz="2400" b="1">
                <a:latin typeface="Times New Roman" pitchFamily="18" charset="0"/>
                <a:cs typeface="Times New Roman" pitchFamily="18" charset="0"/>
              </a:rPr>
              <a:t>Розрахунок основної заробітної плати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981075"/>
            <a:ext cx="8507413" cy="4525963"/>
          </a:xfrm>
        </p:spPr>
        <p:txBody>
          <a:bodyPr/>
          <a:lstStyle/>
          <a:p>
            <a:pPr algn="just"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Приклад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/>
              <a:t>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почасовій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оплати праці: 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Оклад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працівника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7500 грн,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робочих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днів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місяці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— 20,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відпрацьовано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— 15 днів. </a:t>
            </a:r>
          </a:p>
          <a:p>
            <a:pPr marL="0" indent="0" algn="just">
              <a:buFont typeface="Arial" charset="0"/>
              <a:buNone/>
              <a:defRPr/>
            </a:pP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Розраховуємо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середньоденну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заробітну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плату: 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7500 грн. : 20 = 375 грн. 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Нараховано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відпрацьований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час: 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15 • 375 грн. = 5625 грн.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r>
              <a:rPr lang="uk-UA" sz="2400" b="1">
                <a:latin typeface="Times New Roman" pitchFamily="18" charset="0"/>
                <a:cs typeface="Times New Roman" pitchFamily="18" charset="0"/>
              </a:rPr>
              <a:t>Розрахунок різних видів додаткової заробітної плати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5175"/>
            <a:ext cx="9036050" cy="6092825"/>
          </a:xfrm>
        </p:spPr>
        <p:txBody>
          <a:bodyPr/>
          <a:lstStyle/>
          <a:p>
            <a:pPr marL="0" indent="0" algn="just">
              <a:buFont typeface="Wingdings" pitchFamily="2" charset="2"/>
              <a:buChar char="Ø"/>
              <a:defRPr/>
            </a:pPr>
            <a:r>
              <a:rPr lang="uk-UA" dirty="0"/>
              <a:t> </a:t>
            </a:r>
            <a:r>
              <a:rPr lang="uk-UA" sz="2400" dirty="0">
                <a:latin typeface="Times New Roman" pitchFamily="18" charset="0"/>
                <a:ea typeface="+mj-ea"/>
                <a:cs typeface="Times New Roman" pitchFamily="18" charset="0"/>
              </a:rPr>
              <a:t>надурочні роботи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ru-RU" sz="2400" dirty="0" err="1">
                <a:latin typeface="Times New Roman" pitchFamily="18" charset="0"/>
                <a:ea typeface="+mj-ea"/>
                <a:cs typeface="Times New Roman" pitchFamily="18" charset="0"/>
              </a:rPr>
              <a:t>надурочні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 роботи не </a:t>
            </a:r>
            <a:r>
              <a:rPr lang="ru-RU" sz="2400" dirty="0" err="1">
                <a:latin typeface="Times New Roman" pitchFamily="18" charset="0"/>
                <a:ea typeface="+mj-ea"/>
                <a:cs typeface="Times New Roman" pitchFamily="18" charset="0"/>
              </a:rPr>
              <a:t>повинні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 перевищувати для кожного </a:t>
            </a:r>
            <a:r>
              <a:rPr lang="ru-RU" sz="2400" dirty="0" err="1">
                <a:latin typeface="Times New Roman" pitchFamily="18" charset="0"/>
                <a:ea typeface="+mj-ea"/>
                <a:cs typeface="Times New Roman" pitchFamily="18" charset="0"/>
              </a:rPr>
              <a:t>працівника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ea typeface="+mj-ea"/>
                <a:cs typeface="Times New Roman" pitchFamily="18" charset="0"/>
              </a:rPr>
              <a:t>чотирьох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 годин </a:t>
            </a:r>
            <a:r>
              <a:rPr lang="ru-RU" sz="2400" dirty="0" err="1">
                <a:latin typeface="Times New Roman" pitchFamily="18" charset="0"/>
                <a:ea typeface="+mj-ea"/>
                <a:cs typeface="Times New Roman" pitchFamily="18" charset="0"/>
              </a:rPr>
              <a:t>протягом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ea typeface="+mj-ea"/>
                <a:cs typeface="Times New Roman" pitchFamily="18" charset="0"/>
              </a:rPr>
              <a:t>двох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 днів </a:t>
            </a:r>
            <a:r>
              <a:rPr lang="ru-RU" sz="2400" dirty="0" err="1">
                <a:latin typeface="Times New Roman" pitchFamily="18" charset="0"/>
                <a:ea typeface="+mj-ea"/>
                <a:cs typeface="Times New Roman" pitchFamily="18" charset="0"/>
              </a:rPr>
              <a:t>підряд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 і 120 годин на </a:t>
            </a:r>
            <a:r>
              <a:rPr lang="ru-RU" sz="2400" dirty="0" err="1">
                <a:latin typeface="Times New Roman" pitchFamily="18" charset="0"/>
                <a:ea typeface="+mj-ea"/>
                <a:cs typeface="Times New Roman" pitchFamily="18" charset="0"/>
              </a:rPr>
              <a:t>рік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uk-UA" sz="2400" dirty="0">
                <a:latin typeface="Times New Roman" pitchFamily="18" charset="0"/>
                <a:ea typeface="+mj-ea"/>
                <a:cs typeface="Times New Roman" pitchFamily="18" charset="0"/>
              </a:rPr>
              <a:t>До надурочних робіт забороняється залучати: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ea typeface="+mj-ea"/>
                <a:cs typeface="Times New Roman" pitchFamily="18" charset="0"/>
              </a:rPr>
              <a:t>1) вагітних жінок і жінок, які мають дітей віком до трьох років;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ea typeface="+mj-ea"/>
                <a:cs typeface="Times New Roman" pitchFamily="18" charset="0"/>
              </a:rPr>
              <a:t>2) осіб, молодших вісімнадцяти років;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ea typeface="+mj-ea"/>
                <a:cs typeface="Times New Roman" pitchFamily="18" charset="0"/>
              </a:rPr>
              <a:t>3) працівників, які навчаються в загальноосвітніх школах і професійно-технічних училищах без відриву від виробництва, в дні занять 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Робота в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надурочний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оплачується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подвійному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розмірі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годинної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ставки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i="1" dirty="0"/>
              <a:t>О</a:t>
            </a:r>
            <a:r>
              <a:rPr lang="ru-RU" sz="2400" i="1" baseline="-25000" dirty="0"/>
              <a:t>н</a:t>
            </a:r>
            <a:r>
              <a:rPr lang="ru-RU" sz="2400" i="1" dirty="0"/>
              <a:t> = Г</a:t>
            </a:r>
            <a:r>
              <a:rPr lang="ru-RU" sz="2400" i="1" baseline="-25000" dirty="0"/>
              <a:t>н</a:t>
            </a:r>
            <a:r>
              <a:rPr lang="ru-RU" sz="2400" i="1" dirty="0"/>
              <a:t> </a:t>
            </a:r>
            <a:r>
              <a:rPr lang="ru-RU" sz="2400" i="1" dirty="0" err="1"/>
              <a:t>х</a:t>
            </a:r>
            <a:r>
              <a:rPr lang="ru-RU" sz="2400" i="1" dirty="0"/>
              <a:t> </a:t>
            </a:r>
            <a:r>
              <a:rPr lang="ru-RU" sz="2400" i="1" dirty="0" err="1"/>
              <a:t>Т</a:t>
            </a:r>
            <a:r>
              <a:rPr lang="ru-RU" sz="2400" i="1" baseline="-25000" dirty="0" err="1"/>
              <a:t>год</a:t>
            </a:r>
            <a:r>
              <a:rPr lang="ru-RU" sz="2400" i="1" dirty="0"/>
              <a:t> </a:t>
            </a:r>
            <a:r>
              <a:rPr lang="ru-RU" sz="2400" i="1" dirty="0" err="1"/>
              <a:t>х</a:t>
            </a:r>
            <a:r>
              <a:rPr lang="ru-RU" sz="2400" i="1" dirty="0"/>
              <a:t> 2, де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ru-RU" sz="2400" i="1" dirty="0"/>
              <a:t>Гн – </a:t>
            </a:r>
            <a:r>
              <a:rPr lang="ru-RU" sz="2400" i="1" dirty="0" err="1"/>
              <a:t>кількість</a:t>
            </a:r>
            <a:r>
              <a:rPr lang="ru-RU" sz="2400" i="1" dirty="0"/>
              <a:t> годин </a:t>
            </a:r>
            <a:r>
              <a:rPr lang="ru-RU" sz="2400" i="1" dirty="0" err="1"/>
              <a:t>надурочної</a:t>
            </a:r>
            <a:r>
              <a:rPr lang="ru-RU" sz="2400" i="1" dirty="0"/>
              <a:t> роботи, </a:t>
            </a:r>
            <a:r>
              <a:rPr lang="ru-RU" sz="2400" i="1" dirty="0" err="1"/>
              <a:t>Т</a:t>
            </a:r>
            <a:r>
              <a:rPr lang="ru-RU" sz="2400" i="1" baseline="-25000" dirty="0" err="1"/>
              <a:t>год</a:t>
            </a:r>
            <a:r>
              <a:rPr lang="ru-RU" sz="2400" i="1" baseline="-25000" dirty="0"/>
              <a:t> – </a:t>
            </a:r>
            <a:r>
              <a:rPr lang="ru-RU" sz="2400" i="1" dirty="0" err="1"/>
              <a:t>годинна</a:t>
            </a:r>
            <a:r>
              <a:rPr lang="ru-RU" sz="2400" i="1" dirty="0"/>
              <a:t> </a:t>
            </a:r>
            <a:r>
              <a:rPr lang="ru-RU" sz="2400" i="1" dirty="0" err="1"/>
              <a:t>тарифна</a:t>
            </a:r>
            <a:r>
              <a:rPr lang="ru-RU" sz="2400" i="1" dirty="0"/>
              <a:t> ставка</a:t>
            </a:r>
          </a:p>
          <a:p>
            <a:pPr marL="0" indent="0" algn="ctr">
              <a:buFont typeface="Arial" charset="0"/>
              <a:buNone/>
              <a:defRPr/>
            </a:pPr>
            <a:endParaRPr lang="uk-UA" sz="2400" i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4813"/>
            <a:ext cx="9144000" cy="4813300"/>
          </a:xfrm>
        </p:spPr>
        <p:txBody>
          <a:bodyPr/>
          <a:lstStyle/>
          <a:p>
            <a:pPr marL="0" indent="0" algn="just">
              <a:buFont typeface="Wingdings" pitchFamily="2" charset="2"/>
              <a:buChar char="Ø"/>
              <a:defRPr/>
            </a:pPr>
            <a:r>
              <a:rPr lang="ru-RU" dirty="0"/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Робота у 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святковий і неробочий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сплачується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- у розмірі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одинарної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годинної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або денної ставки зверх окладу, якщо робота у святковий і неробочий день провадилася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у межах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місячної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норми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робочого часу, </a:t>
            </a:r>
          </a:p>
          <a:p>
            <a:pPr marL="0" indent="0" algn="just">
              <a:buFontTx/>
              <a:buChar char="-"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у розмірі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подвійної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годинної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або денної ставки зверх окладу, якщо робота провадилася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місячну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норму</a:t>
            </a:r>
          </a:p>
          <a:p>
            <a:pPr marL="0" indent="0" algn="just">
              <a:buFont typeface="Arial" charset="0"/>
              <a:buNone/>
              <a:defRPr/>
            </a:pPr>
            <a:endParaRPr lang="ru-RU" sz="2400" u="sng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Робота у </a:t>
            </a:r>
            <a:r>
              <a:rPr lang="ru-RU" sz="2400" u="sng" dirty="0" err="1">
                <a:latin typeface="Times New Roman" pitchFamily="18" charset="0"/>
                <a:cs typeface="Times New Roman" pitchFamily="18" charset="0"/>
              </a:rPr>
              <a:t>нічний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 час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оплачується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підвищеному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розмірі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нижче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відсотків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тарифної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ставки (окладу)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кожну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годину роботи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нічний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час.</a:t>
            </a:r>
          </a:p>
          <a:p>
            <a:pPr algn="just">
              <a:buFont typeface="Arial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нічний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– 22.00-06.00)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561975"/>
          </a:xfrm>
        </p:spPr>
        <p:txBody>
          <a:bodyPr/>
          <a:lstStyle/>
          <a:p>
            <a:r>
              <a:rPr lang="uk-UA" sz="2000" b="1">
                <a:latin typeface="Times New Roman" pitchFamily="18" charset="0"/>
                <a:cs typeface="Times New Roman" pitchFamily="18" charset="0"/>
              </a:rPr>
              <a:t>Тривалість та оплата відпустки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49275"/>
            <a:ext cx="9144000" cy="5759450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Види відпусток:</a:t>
            </a:r>
          </a:p>
          <a:p>
            <a:pPr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1) щорічні відпустки:</a:t>
            </a:r>
          </a:p>
          <a:p>
            <a:pPr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- основна відпустка (</a:t>
            </a:r>
            <a:r>
              <a:rPr lang="uk-UA" sz="1800" b="1" dirty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календарних дні);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- додаткова відпустка за роботу із шкідливими та важкими умовами праці (</a:t>
            </a:r>
            <a:r>
              <a:rPr lang="uk-UA" sz="1800" b="1" dirty="0">
                <a:latin typeface="Times New Roman" pitchFamily="18" charset="0"/>
                <a:cs typeface="Times New Roman" pitchFamily="18" charset="0"/>
              </a:rPr>
              <a:t>35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календарних днів);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- додаткова відпустка за особливий характер праці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працівникам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ненормованим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робочим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днем -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тривалістю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календарних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днів</a:t>
            </a:r>
            <a:r>
              <a:rPr lang="ru-RU" sz="1800" dirty="0"/>
              <a:t>)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2) додаткові відпустки у зв'язку з навчанням;</a:t>
            </a:r>
          </a:p>
          <a:p>
            <a:pPr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3) творча відпустка;</a:t>
            </a:r>
          </a:p>
          <a:p>
            <a:pPr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1800" b="1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) відпустка для підготовки та участі в змаганнях </a:t>
            </a:r>
          </a:p>
          <a:p>
            <a:pPr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4) соціальні відпустки:</a:t>
            </a:r>
          </a:p>
          <a:p>
            <a:pPr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- відпустка у зв'язку з вагітністю та пологами (126 календарних днів) ;</a:t>
            </a:r>
          </a:p>
          <a:p>
            <a:pPr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- відпустка для догляду за дитиною до досягнення нею трирічного віку;</a:t>
            </a:r>
          </a:p>
          <a:p>
            <a:pPr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- відпустка у зв'язку з усиновленням дитини 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- додаткова відпустка працівникам, які мають дітей або повнолітню дитину - особу з інвалідністю з дитинства підгрупи А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групи;</a:t>
            </a:r>
          </a:p>
          <a:p>
            <a:pPr>
              <a:buFont typeface="Arial" charset="0"/>
              <a:buNone/>
              <a:defRPr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5) відпустки без збереження заробітної плати (не більше </a:t>
            </a:r>
            <a:r>
              <a:rPr lang="uk-UA" sz="1800" b="1" dirty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календарних днів на рік).</a:t>
            </a:r>
          </a:p>
          <a:p>
            <a:pPr>
              <a:buFont typeface="Arial" charset="0"/>
              <a:buNone/>
              <a:defRPr/>
            </a:pPr>
            <a:endParaRPr lang="uk-UA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0" y="6021388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i="1">
                <a:latin typeface="Times New Roman" pitchFamily="18" charset="0"/>
                <a:cs typeface="Times New Roman" pitchFamily="18" charset="0"/>
              </a:rPr>
              <a:t>*Загальна тривалість щорічних основної та додаткових відпусток не може перевищувати </a:t>
            </a:r>
            <a:r>
              <a:rPr lang="ru-RU" b="1" i="1">
                <a:latin typeface="Times New Roman" pitchFamily="18" charset="0"/>
                <a:cs typeface="Times New Roman" pitchFamily="18" charset="0"/>
              </a:rPr>
              <a:t>59</a:t>
            </a:r>
            <a:r>
              <a:rPr lang="ru-RU" i="1">
                <a:latin typeface="Times New Roman" pitchFamily="18" charset="0"/>
                <a:cs typeface="Times New Roman" pitchFamily="18" charset="0"/>
              </a:rPr>
              <a:t> календарних днів</a:t>
            </a:r>
            <a:endParaRPr lang="uk-UA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0" y="-100013"/>
            <a:ext cx="8686800" cy="792163"/>
          </a:xfrm>
        </p:spPr>
        <p:txBody>
          <a:bodyPr/>
          <a:lstStyle/>
          <a:p>
            <a:r>
              <a:rPr lang="uk-UA" sz="2400" b="1">
                <a:latin typeface="Times New Roman" pitchFamily="18" charset="0"/>
                <a:cs typeface="Times New Roman" pitchFamily="18" charset="0"/>
              </a:rPr>
              <a:t>Тривалість та оплата відпустки</a:t>
            </a:r>
            <a:endParaRPr lang="uk-UA" sz="240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2592388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uk-UA" sz="2400">
                <a:latin typeface="Times New Roman" pitchFamily="18" charset="0"/>
                <a:cs typeface="Times New Roman" pitchFamily="18" charset="0"/>
              </a:rPr>
              <a:t>Оплату відпусток визначають за формулою:</a:t>
            </a:r>
            <a:br>
              <a:rPr lang="uk-UA" sz="2400">
                <a:latin typeface="Times New Roman" pitchFamily="18" charset="0"/>
                <a:cs typeface="Times New Roman" pitchFamily="18" charset="0"/>
              </a:rPr>
            </a:br>
            <a:br>
              <a:rPr lang="uk-UA" sz="2400">
                <a:latin typeface="Times New Roman" pitchFamily="18" charset="0"/>
                <a:cs typeface="Times New Roman" pitchFamily="18" charset="0"/>
              </a:rPr>
            </a:br>
            <a:r>
              <a:rPr lang="uk-UA" sz="2400" i="1">
                <a:latin typeface="Times New Roman" pitchFamily="18" charset="0"/>
                <a:cs typeface="Times New Roman" pitchFamily="18" charset="0"/>
              </a:rPr>
              <a:t>заробітна плата за попередні 12 місяців : (365* - вихідні і святкові дні) х кількість календарних днів відпустки</a:t>
            </a:r>
            <a:br>
              <a:rPr lang="uk-UA" sz="2400">
                <a:latin typeface="Times New Roman" pitchFamily="18" charset="0"/>
                <a:cs typeface="Times New Roman" pitchFamily="18" charset="0"/>
              </a:rPr>
            </a:br>
            <a:br>
              <a:rPr lang="uk-UA" sz="2400">
                <a:latin typeface="Times New Roman" pitchFamily="18" charset="0"/>
                <a:cs typeface="Times New Roman" pitchFamily="18" charset="0"/>
              </a:rPr>
            </a:br>
            <a:endParaRPr lang="uk-UA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Прямоугольник 3"/>
          <p:cNvSpPr>
            <a:spLocks noChangeArrowheads="1"/>
          </p:cNvSpPr>
          <p:nvPr/>
        </p:nvSpPr>
        <p:spPr bwMode="auto">
          <a:xfrm>
            <a:off x="0" y="3500438"/>
            <a:ext cx="91440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Наприклад, нараховано заробітної плати за попередні 12 місяців — 135000 грн, тривалість відпустки 17 днів (відпустка може надаватись частинами протягом року, основна частина при цьому не повинна бути менше ніж 14 днів). Сума відпускних становитиме: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br>
              <a:rPr lang="ru-RU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135000 грн : (365 - 11) • 17 = 6483,05 грн.</a:t>
            </a: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1" name="Прямоугольник 4"/>
          <p:cNvSpPr>
            <a:spLocks noChangeArrowheads="1"/>
          </p:cNvSpPr>
          <p:nvPr/>
        </p:nvSpPr>
        <p:spPr bwMode="auto">
          <a:xfrm>
            <a:off x="0" y="5229225"/>
            <a:ext cx="5353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20000"/>
              </a:spcBef>
            </a:pPr>
            <a:r>
              <a:rPr 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uk-UA" sz="1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365 — це кількість календарних днів у році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6250"/>
          </a:xfrm>
        </p:spPr>
        <p:txBody>
          <a:bodyPr/>
          <a:lstStyle/>
          <a:p>
            <a:r>
              <a:rPr lang="uk-UA" sz="2400" b="1">
                <a:latin typeface="Times New Roman" pitchFamily="18" charset="0"/>
                <a:cs typeface="Times New Roman" pitchFamily="18" charset="0"/>
              </a:rPr>
              <a:t>Оплата тимчасової непрацездатності у зв'язку з хворобою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6250"/>
            <a:ext cx="9144000" cy="3240088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Оплата лікарняного з приводу хвороби ділиться на дві частини: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перші 5 днів тимчасової непрацездатності незалежно від її причини оплачуються коштом роботодавця 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з шостого дня оплата тимчасової непрацездатності здійснюється за рахунок Фонду соціального страхування.</a:t>
            </a:r>
          </a:p>
          <a:p>
            <a:pPr>
              <a:buFont typeface="Arial" charset="0"/>
              <a:buNone/>
              <a:defRPr/>
            </a:pPr>
            <a:r>
              <a:rPr lang="uk-UA" sz="1600" u="sng" dirty="0">
                <a:latin typeface="Times New Roman" pitchFamily="18" charset="0"/>
                <a:cs typeface="Times New Roman" pitchFamily="18" charset="0"/>
              </a:rPr>
              <a:t>Розмір лікарняних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— 50% середньої заробітної плати (доходу) —  особам, які мають страховий* стаж до 3 років;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— 60% середньої заробітної плати (доходу) — особам, які мають страховий стаж від 3 до 5 років;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— 70% середньої заробітної плати (доходу) — особам, які мають страховий стаж від 5 до 8 років;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— 100% середньої заробітної плати (доходу) — особам, які мають страховий стаж понад 8 років;</a:t>
            </a:r>
          </a:p>
          <a:p>
            <a:pPr>
              <a:buFont typeface="Arial" charset="0"/>
              <a:buNone/>
              <a:defRPr/>
            </a:pPr>
            <a:r>
              <a:rPr lang="uk-UA" sz="1800" i="1" dirty="0">
                <a:latin typeface="Times New Roman" pitchFamily="18" charset="0"/>
                <a:cs typeface="Times New Roman" pitchFamily="18" charset="0"/>
              </a:rPr>
              <a:t>Примітка:   страховий* - це загальний трудовий стаж роботи працівника</a:t>
            </a:r>
            <a:endParaRPr lang="uk-UA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  <a:defRPr/>
            </a:pPr>
            <a:endParaRPr lang="uk-UA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Прямоугольник 3"/>
          <p:cNvSpPr>
            <a:spLocks noChangeArrowheads="1"/>
          </p:cNvSpPr>
          <p:nvPr/>
        </p:nvSpPr>
        <p:spPr bwMode="auto">
          <a:xfrm>
            <a:off x="0" y="3789363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i="1"/>
              <a:t>Розрахунок лікарняних</a:t>
            </a:r>
            <a:r>
              <a:rPr lang="uk-UA"/>
              <a:t> здійснюється за формулою:</a:t>
            </a:r>
          </a:p>
          <a:p>
            <a:pPr algn="ctr"/>
            <a:endParaRPr lang="uk-UA"/>
          </a:p>
          <a:p>
            <a:r>
              <a:rPr lang="uk-UA" b="1"/>
              <a:t>Сума лікарняних = Середньоденна зарплата * Коефіцієнт, що відповідає страховому стажу працівника (%) * Кількість календарних днів лікарняного</a:t>
            </a:r>
            <a:endParaRPr lang="uk-UA"/>
          </a:p>
        </p:txBody>
      </p:sp>
      <p:sp>
        <p:nvSpPr>
          <p:cNvPr id="15365" name="Прямоугольник 4"/>
          <p:cNvSpPr>
            <a:spLocks noChangeArrowheads="1"/>
          </p:cNvSpPr>
          <p:nvPr/>
        </p:nvSpPr>
        <p:spPr bwMode="auto">
          <a:xfrm>
            <a:off x="0" y="4941888"/>
            <a:ext cx="91440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Середньоденна зарплата = заробітна плата, нарахована за розрахунковий період / кількість календарних днів зайнятості в розрахунковому періоді.</a:t>
            </a:r>
          </a:p>
          <a:p>
            <a:pPr algn="just"/>
            <a:endParaRPr lang="ru-RU" sz="1400" i="1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i="1">
                <a:latin typeface="Times New Roman" pitchFamily="18" charset="0"/>
                <a:cs typeface="Times New Roman" pitchFamily="18" charset="0"/>
              </a:rPr>
              <a:t>*Розрахунковим періодом, за який обчислюється середня заробітна плата є 12 календарних місяців</a:t>
            </a:r>
          </a:p>
          <a:p>
            <a:pPr algn="just"/>
            <a:r>
              <a:rPr lang="uk-UA" sz="1400" i="1">
                <a:latin typeface="Times New Roman" pitchFamily="18" charset="0"/>
                <a:cs typeface="Times New Roman" pitchFamily="18" charset="0"/>
              </a:rPr>
              <a:t>*Кількість календарних днів зайнятості визначається як різниця між загальною кількістю календарних днів розрахункового періоду та кількістю календарних днів, не відпрацьованих з поважних причин 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uk-UA" sz="2400" b="1">
                <a:latin typeface="Times New Roman" pitchFamily="18" charset="0"/>
                <a:cs typeface="Times New Roman" pitchFamily="18" charset="0"/>
              </a:rPr>
              <a:t>Оплата тимчасової непрацездатності у зв'язку з вагітністю та пологами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513"/>
            <a:ext cx="9144000" cy="4525962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На підставі медичного висновку жінкам надається оплачувана відпустка у зв'язку з вагітністю та пологами тривалістю: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пологів -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70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календарних днів;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пологів -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56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календарних днів (70 календарних днів - у разі народження двох і більше дітей та у разі ускладнення пологів), починаючи з дня пологів. 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Після закінчення відпустки у зв'язку з вагітністю та пологами за бажанням жінки їй надається відпустка для догляду за дитиною до досягнення нею трирічного віку.</a:t>
            </a:r>
            <a:r>
              <a:rPr lang="ru-RU" sz="2400" dirty="0"/>
              <a:t> 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Допомога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вагітності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пологах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від страхового стажу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оплачується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розмірі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100%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заробітної плати. 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  <a:defRPr/>
            </a:pP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400" b="1">
                <a:latin typeface="Times New Roman" pitchFamily="18" charset="0"/>
                <a:cs typeface="Times New Roman" pitchFamily="18" charset="0"/>
              </a:rPr>
              <a:t>Обов'язкові утримання із заробітної плати працівника</a:t>
            </a:r>
            <a:r>
              <a:rPr lang="uk-UA" sz="240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800">
                <a:latin typeface="Times New Roman" pitchFamily="18" charset="0"/>
                <a:cs typeface="Times New Roman" pitchFamily="18" charset="0"/>
              </a:rPr>
              <a:t>Податок з доходів фізичних осіб (ПДФО) – 18%</a:t>
            </a:r>
          </a:p>
          <a:p>
            <a:r>
              <a:rPr lang="uk-UA" sz="2800">
                <a:latin typeface="Times New Roman" pitchFamily="18" charset="0"/>
                <a:cs typeface="Times New Roman" pitchFamily="18" charset="0"/>
              </a:rPr>
              <a:t>Військовий збір (ВЗ) – 1,5%</a:t>
            </a:r>
          </a:p>
          <a:p>
            <a:pPr>
              <a:buFont typeface="Arial" charset="0"/>
              <a:buNone/>
            </a:pPr>
            <a:r>
              <a:rPr lang="uk-UA" sz="280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uk-UA" sz="1400">
                <a:latin typeface="Times New Roman" pitchFamily="18" charset="0"/>
                <a:cs typeface="Times New Roman" pitchFamily="18" charset="0"/>
              </a:rPr>
              <a:t>не утримуються з суми допомоги у зв'язку з вагітністю та пологами</a:t>
            </a:r>
          </a:p>
          <a:p>
            <a:pPr>
              <a:buFont typeface="Arial" charset="0"/>
              <a:buNone/>
            </a:pPr>
            <a:endParaRPr lang="uk-UA" sz="140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r>
              <a:rPr lang="uk-UA" sz="2800" b="1">
                <a:latin typeface="Times New Roman" pitchFamily="18" charset="0"/>
                <a:cs typeface="Times New Roman" pitchFamily="18" charset="0"/>
              </a:rPr>
              <a:t>Нарахування на заробітну плату </a:t>
            </a:r>
          </a:p>
          <a:p>
            <a:pPr algn="ctr">
              <a:buFont typeface="Arial" charset="0"/>
              <a:buNone/>
            </a:pPr>
            <a:r>
              <a:rPr lang="uk-UA" sz="2800" b="1">
                <a:latin typeface="Times New Roman" pitchFamily="18" charset="0"/>
                <a:cs typeface="Times New Roman" pitchFamily="18" charset="0"/>
              </a:rPr>
              <a:t>(сплачує роботодавець)</a:t>
            </a:r>
          </a:p>
          <a:p>
            <a:pPr>
              <a:buFont typeface="Arial" charset="0"/>
              <a:buNone/>
            </a:pPr>
            <a:r>
              <a:rPr lang="uk-UA" sz="2800">
                <a:latin typeface="Times New Roman" pitchFamily="18" charset="0"/>
                <a:cs typeface="Times New Roman" pitchFamily="18" charset="0"/>
              </a:rPr>
              <a:t>Єдиний соціальний внесок (ЄСВ) – 22%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400" b="1">
                <a:latin typeface="Times New Roman" pitchFamily="18" charset="0"/>
                <a:cs typeface="Times New Roman" pitchFamily="18" charset="0"/>
              </a:rPr>
              <a:t>Приклад розрахунку заробітної плати працівника</a:t>
            </a:r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412875"/>
            <a:ext cx="8497887" cy="4608513"/>
          </a:xfr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250825" y="661988"/>
            <a:ext cx="8605838" cy="427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uk-UA" b="1">
                <a:solidFill>
                  <a:srgbClr val="000000"/>
                </a:solidFill>
                <a:cs typeface="Times New Roman" pitchFamily="18" charset="0"/>
              </a:rPr>
              <a:t>Приклад . Нарахування лікарняних (у найпростішій ситуації)</a:t>
            </a:r>
          </a:p>
          <a:p>
            <a:pPr algn="ctr" eaLnBrk="0" hangingPunct="0"/>
            <a:endParaRPr lang="uk-UA" sz="1400">
              <a:solidFill>
                <a:srgbClr val="000000"/>
              </a:solidFill>
              <a:cs typeface="Times New Roman" pitchFamily="18" charset="0"/>
            </a:endParaRPr>
          </a:p>
          <a:p>
            <a:pPr algn="just" eaLnBrk="0" hangingPunct="0"/>
            <a:r>
              <a:rPr lang="uk-UA" sz="2000">
                <a:solidFill>
                  <a:srgbClr val="000000"/>
                </a:solidFill>
                <a:cs typeface="Times New Roman" pitchFamily="18" charset="0"/>
              </a:rPr>
              <a:t>Працівник подав  ЛН за період з 01 по 13 лютого 2022 р. </a:t>
            </a:r>
          </a:p>
          <a:p>
            <a:pPr algn="just" eaLnBrk="0" hangingPunct="0"/>
            <a:r>
              <a:rPr lang="uk-UA" sz="2000">
                <a:solidFill>
                  <a:srgbClr val="000000"/>
                </a:solidFill>
                <a:cs typeface="Times New Roman" pitchFamily="18" charset="0"/>
              </a:rPr>
              <a:t>Розрахунковий період: лютий 2021 р. – січень 2022 р. </a:t>
            </a:r>
          </a:p>
          <a:p>
            <a:pPr algn="just" eaLnBrk="0" hangingPunct="0"/>
            <a:r>
              <a:rPr lang="uk-UA" sz="2000">
                <a:solidFill>
                  <a:srgbClr val="000000"/>
                </a:solidFill>
                <a:cs typeface="Times New Roman" pitchFamily="18" charset="0"/>
              </a:rPr>
              <a:t>За цей період йому нараховано 168657,38 грн зарплати (у т.ч. відпускні). </a:t>
            </a:r>
          </a:p>
          <a:p>
            <a:pPr algn="just" eaLnBrk="0" hangingPunct="0"/>
            <a:r>
              <a:rPr lang="uk-UA" sz="2000">
                <a:solidFill>
                  <a:srgbClr val="000000"/>
                </a:solidFill>
                <a:cs typeface="Times New Roman" pitchFamily="18" charset="0"/>
              </a:rPr>
              <a:t>Усього в розрахунковому періоді 365 кал. днів. </a:t>
            </a:r>
          </a:p>
          <a:p>
            <a:pPr algn="just" eaLnBrk="0" hangingPunct="0"/>
            <a:r>
              <a:rPr lang="uk-UA" sz="2000">
                <a:solidFill>
                  <a:srgbClr val="000000"/>
                </a:solidFill>
                <a:cs typeface="Times New Roman" pitchFamily="18" charset="0"/>
              </a:rPr>
              <a:t>Страховий стаж працівника 4 роки. </a:t>
            </a:r>
          </a:p>
          <a:p>
            <a:pPr algn="just" eaLnBrk="0" hangingPunct="0"/>
            <a:r>
              <a:rPr lang="uk-UA" sz="2000">
                <a:solidFill>
                  <a:srgbClr val="000000"/>
                </a:solidFill>
                <a:cs typeface="Times New Roman" pitchFamily="18" charset="0"/>
              </a:rPr>
              <a:t>Середня зарплата за 1 кал. день = 168657,38/365 = 462,08 грн. Понижувальний % страхового стажу від 3 до 5 років = 60%. </a:t>
            </a:r>
          </a:p>
          <a:p>
            <a:pPr algn="just" eaLnBrk="0" hangingPunct="0"/>
            <a:r>
              <a:rPr lang="uk-UA" sz="2000">
                <a:solidFill>
                  <a:srgbClr val="000000"/>
                </a:solidFill>
                <a:cs typeface="Times New Roman" pitchFamily="18" charset="0"/>
              </a:rPr>
              <a:t>Таким чином, сума лікарняних на 1 день = 277,25 грн. </a:t>
            </a:r>
          </a:p>
          <a:p>
            <a:pPr algn="just" eaLnBrk="0" hangingPunct="0"/>
            <a:r>
              <a:rPr lang="uk-UA" sz="2000">
                <a:solidFill>
                  <a:srgbClr val="000000"/>
                </a:solidFill>
                <a:cs typeface="Times New Roman" pitchFamily="18" charset="0"/>
              </a:rPr>
              <a:t>Отже, сума лікарняних: за перші 5 днів (за рахунок підприємства) = 277,25×5 = 1386,25 грн; за решту днів 8 днів (за рахунок ФСС) = 277,25×8 = 2218,00 грн.</a:t>
            </a:r>
            <a:endParaRPr lang="uk-UA" sz="2000"/>
          </a:p>
        </p:txBody>
      </p:sp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0" y="5157788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i="1"/>
              <a:t>Розрахунок лікарняних</a:t>
            </a:r>
            <a:r>
              <a:rPr lang="uk-UA"/>
              <a:t> здійснюється за формулою:</a:t>
            </a:r>
          </a:p>
          <a:p>
            <a:pPr algn="ctr"/>
            <a:endParaRPr lang="uk-UA"/>
          </a:p>
          <a:p>
            <a:r>
              <a:rPr lang="uk-UA" b="1"/>
              <a:t>Сума лікарняних = Середньоденна зарплата * Коефіцієнт, що відповідає страховому стажу працівника (%) * Кількість календарних днів лікарняного</a:t>
            </a:r>
            <a:endParaRPr lang="uk-U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2140</Words>
  <Application>Microsoft Office PowerPoint</Application>
  <PresentationFormat>Экран (4:3)</PresentationFormat>
  <Paragraphs>142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Bookman Old Style</vt:lpstr>
      <vt:lpstr>Calibri</vt:lpstr>
      <vt:lpstr>Times New Roman</vt:lpstr>
      <vt:lpstr>Wingdings</vt:lpstr>
      <vt:lpstr>Тема Office</vt:lpstr>
      <vt:lpstr>Одеський національний медичний університет Фармацевтичний факультет Кафедра організації та економіки фармації</vt:lpstr>
      <vt:lpstr>Організація обліку заробітної плати в аптечних закладах</vt:lpstr>
      <vt:lpstr>РОБОЧИЙ ЧАС </vt:lpstr>
      <vt:lpstr>РОБОЧИЙ ЧАС</vt:lpstr>
      <vt:lpstr>Святкові і неробочі дні </vt:lpstr>
      <vt:lpstr>Цифрові зарплатні орієнтири</vt:lpstr>
      <vt:lpstr>Структура заробітної плати :</vt:lpstr>
      <vt:lpstr>Основна заробітна плата</vt:lpstr>
      <vt:lpstr>Розрахунок основної заробітної плати</vt:lpstr>
      <vt:lpstr>Розрахунок різних видів додаткової заробітної плати</vt:lpstr>
      <vt:lpstr>Презентация PowerPoint</vt:lpstr>
      <vt:lpstr>Тривалість та оплата відпустки</vt:lpstr>
      <vt:lpstr>Тривалість та оплата відпустки</vt:lpstr>
      <vt:lpstr>Оплата тимчасової непрацездатності у зв'язку з хворобою</vt:lpstr>
      <vt:lpstr>Оплата тимчасової непрацездатності у зв'язку з вагітністю та пологами</vt:lpstr>
      <vt:lpstr>Обов'язкові утримання із заробітної плати працівника:</vt:lpstr>
      <vt:lpstr>Приклад розрахунку заробітної плати працівника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Аудиторський контроль</dc:title>
  <dc:creator>Win 7</dc:creator>
  <cp:lastModifiedBy>Оксана Іванівна Бєляєва</cp:lastModifiedBy>
  <cp:revision>85</cp:revision>
  <dcterms:created xsi:type="dcterms:W3CDTF">2018-05-21T15:56:46Z</dcterms:created>
  <dcterms:modified xsi:type="dcterms:W3CDTF">2022-12-03T20:41:39Z</dcterms:modified>
</cp:coreProperties>
</file>