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579" autoAdjust="0"/>
  </p:normalViewPr>
  <p:slideViewPr>
    <p:cSldViewPr>
      <p:cViewPr varScale="1">
        <p:scale>
          <a:sx n="81" d="100"/>
          <a:sy n="81" d="100"/>
        </p:scale>
        <p:origin x="1493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  <a:b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ОРГАНІЗАЦІЇ ТА ЕКОНОМІКИ ФАРМАЦІЇ</a:t>
            </a: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400" dirty="0"/>
            </a:b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altLang="ru-RU" b="1" i="1" dirty="0">
              <a:solidFill>
                <a:srgbClr val="002060"/>
              </a:solidFill>
              <a:latin typeface="Book Antiqua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Лекція </a:t>
            </a:r>
          </a:p>
          <a:p>
            <a:pPr marL="0" indent="0" algn="ctr">
              <a:buNone/>
            </a:pPr>
            <a:r>
              <a:rPr lang="uk-UA" altLang="ru-RU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«</a:t>
            </a:r>
            <a:r>
              <a:rPr lang="uk-UA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Загальні вимоги до проведення інвентаризації лікарських засобів та медичних виробів в аптечних закладах.  Аналіз та управлінські рішення щодо результатів інвентаризації. Автоматизація процедури інвентаризації в аптечних закладах</a:t>
            </a:r>
            <a:r>
              <a:rPr lang="uk-UA" altLang="ru-RU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ctr">
              <a:buNone/>
            </a:pPr>
            <a:endParaRPr lang="uk-UA" altLang="ru-RU" b="1" i="1" dirty="0">
              <a:solidFill>
                <a:srgbClr val="002060"/>
              </a:solidFill>
              <a:latin typeface="Book Antiqua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 доц. кафедри ОЕФ Бєляєва О.І.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uk-UA" altLang="ru-RU" sz="20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. </a:t>
            </a:r>
            <a:r>
              <a:rPr lang="uk-UA" altLang="ru-RU" sz="24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Визначення , мета, нормативне регулювання</a:t>
            </a:r>
            <a:endParaRPr lang="ru-RU" sz="2400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172819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Інвентаризація</a:t>
            </a:r>
            <a:r>
              <a:rPr lang="uk-UA" sz="2800" b="1" dirty="0">
                <a:solidFill>
                  <a:srgbClr val="002060"/>
                </a:solidFill>
                <a:latin typeface="Book Antiqua" pitchFamily="18" charset="0"/>
              </a:rPr>
              <a:t> — це перевірка і документальне підтвердження наявності та стану, а також оцінка активів та зобов'язань підприємства </a:t>
            </a:r>
            <a:endParaRPr lang="uk-UA" sz="28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3198748"/>
            <a:ext cx="9144000" cy="181588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Регулюється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solidFill>
                  <a:srgbClr val="002060"/>
                </a:solidFill>
                <a:latin typeface="Book Antiqua" pitchFamily="18" charset="0"/>
              </a:rPr>
              <a:t>Наказ Міністерства фінансів України від 02.09.2014  № 879 «Положення про інвентаризацію активів та зобов’язань»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5229200"/>
            <a:ext cx="9144000" cy="138499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Мета проведення:</a:t>
            </a:r>
          </a:p>
          <a:p>
            <a:pPr>
              <a:buNone/>
            </a:pPr>
            <a:r>
              <a:rPr lang="uk-UA" sz="2800" b="1" dirty="0">
                <a:solidFill>
                  <a:srgbClr val="002060"/>
                </a:solidFill>
                <a:latin typeface="Book Antiqua" pitchFamily="18" charset="0"/>
              </a:rPr>
              <a:t>забезпечення достовірності даних бухгалтерського обліку та фінансової звітності підприємства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Завдання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56584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/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виявлення фактичної наявності активів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перевірка повноти відображення зобов’язань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установлення лишку або нестачі активів шляхом зіставлення фактичної їх наявності з даними бухгалтерського обліку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виявлення активів, які частково втратили свою первісну якість та споживчу властивість або застарілих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виявлення матеріальних та нематеріальних активів, що не використовуються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uk-UA" sz="35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Забезпечення процесу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>
                <a:latin typeface="Book Antiqua" pitchFamily="18" charset="0"/>
              </a:rPr>
              <a:t>Проведення інвентаризації забезпечується власником або керівником підприємства, який: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 створює необхідні умови для її проведення,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визначає об’єкти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визначає періодичність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визначає строки проведення інвентаризації*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600" i="1" dirty="0">
                <a:latin typeface="Book Antiqua" pitchFamily="18" charset="0"/>
              </a:rPr>
              <a:t>(*крім випадків, коли проведення інвентаризації є обов’язковим, у цих випадках визначені на підприємстві строки проведення інвентаризації не можуть перевищувати строків, визначених  Положенням № 879)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Класифікація інвентаризації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7920880" cy="576064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Характеристика видів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073427"/>
          </a:xfrm>
          <a:solidFill>
            <a:schemeClr val="bg2"/>
          </a:solidFill>
        </p:spPr>
        <p:txBody>
          <a:bodyPr/>
          <a:lstStyle/>
          <a:p>
            <a:pPr algn="just"/>
            <a:r>
              <a:rPr lang="uk-UA" i="1" dirty="0">
                <a:latin typeface="Book Antiqua" pitchFamily="18" charset="0"/>
              </a:rPr>
              <a:t>планові: </a:t>
            </a:r>
            <a:r>
              <a:rPr lang="uk-UA" dirty="0">
                <a:latin typeface="Book Antiqua" pitchFamily="18" charset="0"/>
              </a:rPr>
              <a:t>планові передбачені відповідним планом на календарний рік, дата проведення відома заздалегідь</a:t>
            </a:r>
          </a:p>
          <a:p>
            <a:pPr algn="just">
              <a:buNone/>
            </a:pPr>
            <a:endParaRPr lang="uk-UA" dirty="0">
              <a:latin typeface="Book Antiqua" pitchFamily="18" charset="0"/>
            </a:endParaRPr>
          </a:p>
          <a:p>
            <a:pPr algn="just"/>
            <a:r>
              <a:rPr lang="uk-UA" i="1" dirty="0">
                <a:latin typeface="Book Antiqua" pitchFamily="18" charset="0"/>
              </a:rPr>
              <a:t>позапланові (раптові) </a:t>
            </a:r>
            <a:r>
              <a:rPr lang="uk-UA" dirty="0">
                <a:latin typeface="Book Antiqua" pitchFamily="18" charset="0"/>
              </a:rPr>
              <a:t>пов’язані з непередбаченими обставинами – стихійні лиха, крадіжки, аварії, вимоги судово-слідчих органів тощо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Характеристика видів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877272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just"/>
            <a:endParaRPr lang="uk-UA" sz="2800" i="1" dirty="0">
              <a:latin typeface="Book Antiqua" pitchFamily="18" charset="0"/>
            </a:endParaRPr>
          </a:p>
          <a:p>
            <a:pPr algn="just"/>
            <a:r>
              <a:rPr lang="uk-UA" sz="2800" i="1" dirty="0">
                <a:latin typeface="Book Antiqua" pitchFamily="18" charset="0"/>
              </a:rPr>
              <a:t>суцільні (повні) </a:t>
            </a:r>
            <a:r>
              <a:rPr lang="uk-UA" sz="2800" dirty="0">
                <a:latin typeface="Book Antiqua" pitchFamily="18" charset="0"/>
              </a:rPr>
              <a:t>- інвентаризацією охоплюються всі активи підприємства незалежно від їх місцезнаходження, проводять одночасно в усіх матеріально відповідальних осіб</a:t>
            </a:r>
          </a:p>
          <a:p>
            <a:pPr algn="just">
              <a:buNone/>
            </a:pPr>
            <a:endParaRPr lang="uk-UA" sz="2800" dirty="0">
              <a:latin typeface="Book Antiqua" pitchFamily="18" charset="0"/>
            </a:endParaRPr>
          </a:p>
          <a:p>
            <a:pPr algn="just"/>
            <a:r>
              <a:rPr lang="uk-UA" sz="2800" i="1" dirty="0">
                <a:latin typeface="Book Antiqua" pitchFamily="18" charset="0"/>
              </a:rPr>
              <a:t>вибіркові (часткові) </a:t>
            </a:r>
            <a:r>
              <a:rPr lang="uk-UA" sz="2800" dirty="0">
                <a:latin typeface="Book Antiqua" pitchFamily="18" charset="0"/>
              </a:rPr>
              <a:t>- інвентаризація охоплює окремі активи (наприклад, грошові засоби, група контрольованих речовин тощо),   проводиться тільки у відповідних матеріально відповідальних осіб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just"/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Проведення інвентаризації є обов’язковим:</a:t>
            </a:r>
            <a:b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</a:br>
            <a:endParaRPr lang="uk-UA" sz="3200" b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688632"/>
          </a:xfrm>
          <a:solidFill>
            <a:schemeClr val="bg2"/>
          </a:solidFill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перед складанням річної фінансової звітності , в суцільному обсязі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зміни матеріально відповідальних осіб, в обсязі товарно-матеріальних цінностей, які знаходяться на відповідальному зберіганні,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зміни керівника колективу, в обсязі товарно-матеріальних цінностей, які знаходяться на відповідальному зберіганні,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вибуття з колективу більше половини його членів або на вимогу хоча б одного члена колективу   при колективній   матеріальній відповідальності (на день приймання-передачі справ) в обсязі товарно-матеріальних цінностей, які знаходяться на відповідальному зберіганні;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встановлення фактів крадіжок або зловживань, псування цінностей (на день встановлення таких фактів) в обсязі, визначеному керівником підприємства;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за судовим рішенням або на підставі належним чином оформленого документа органу, який відповідно до закону має право вимагати проведення такої інвентаризації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техногенних аварій, пожежі чи стихійного лиха (на день після закінчення явищ) в обсязі, визначеному керівником підприємства;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припинення підприємства  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передачі майна державного підприємства або бюджетної установи в оренду, приватизації майна державного підприємства</a:t>
            </a:r>
          </a:p>
          <a:p>
            <a:endParaRPr lang="uk-UA" sz="44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Проведення інвентаризації є обов’язковим</a:t>
            </a:r>
            <a:endParaRPr lang="uk-UA" sz="28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764704"/>
            <a:ext cx="6408712" cy="59766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Організація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та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основні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правила проведення інвентаризації</a:t>
            </a:r>
            <a:endParaRPr lang="uk-UA" sz="2800" b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328592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Для проведення інвентаризації на підприємстві </a:t>
            </a:r>
            <a:r>
              <a:rPr lang="uk-UA" i="1" dirty="0">
                <a:latin typeface="Book Antiqua" pitchFamily="18" charset="0"/>
              </a:rPr>
              <a:t>наказом</a:t>
            </a:r>
            <a:r>
              <a:rPr lang="uk-UA" dirty="0">
                <a:latin typeface="Book Antiqua" pitchFamily="18" charset="0"/>
              </a:rPr>
              <a:t> керівника підприємства створюється </a:t>
            </a:r>
            <a:r>
              <a:rPr lang="uk-UA" i="1" dirty="0">
                <a:latin typeface="Book Antiqua" pitchFamily="18" charset="0"/>
              </a:rPr>
              <a:t>інвентаризаційна комісія </a:t>
            </a:r>
            <a:r>
              <a:rPr lang="uk-UA" dirty="0">
                <a:latin typeface="Book Antiqua" pitchFamily="18" charset="0"/>
              </a:rPr>
              <a:t>з представників апарату управління підприємства, бухгалтерської служби та досвідчених працівників підприємства, які знають об’єкт інвентаризації, ціни та первинний облік (економісти, бухгалтера)</a:t>
            </a:r>
          </a:p>
          <a:p>
            <a:pPr algn="just">
              <a:buNone/>
            </a:pPr>
            <a:endParaRPr lang="uk-UA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Інвентаризаційну комісію </a:t>
            </a:r>
            <a:r>
              <a:rPr lang="uk-UA" i="1" dirty="0">
                <a:latin typeface="Book Antiqua" pitchFamily="18" charset="0"/>
              </a:rPr>
              <a:t>очолює керівник </a:t>
            </a:r>
            <a:r>
              <a:rPr lang="uk-UA" dirty="0">
                <a:latin typeface="Book Antiqua" pitchFamily="18" charset="0"/>
              </a:rPr>
              <a:t>підприємства (його заступник) або керівник структурного підрозділу підприємства</a:t>
            </a:r>
          </a:p>
          <a:p>
            <a:pPr algn="just">
              <a:buNone/>
            </a:pPr>
            <a:endParaRPr lang="uk-UA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У разі проведення інвентаризації за судовим рішенням </a:t>
            </a:r>
            <a:r>
              <a:rPr lang="uk-UA" i="1" dirty="0">
                <a:latin typeface="Book Antiqua" pitchFamily="18" charset="0"/>
              </a:rPr>
              <a:t>посадові особи </a:t>
            </a:r>
            <a:r>
              <a:rPr lang="uk-UA" dirty="0">
                <a:latin typeface="Book Antiqua" pitchFamily="18" charset="0"/>
              </a:rPr>
              <a:t>відповідного органу (за їх згодою) можуть бути </a:t>
            </a:r>
            <a:r>
              <a:rPr lang="uk-UA" i="1" dirty="0">
                <a:latin typeface="Book Antiqua" pitchFamily="18" charset="0"/>
              </a:rPr>
              <a:t>присутні</a:t>
            </a:r>
            <a:r>
              <a:rPr lang="uk-UA" dirty="0">
                <a:latin typeface="Book Antiqua" pitchFamily="18" charset="0"/>
              </a:rPr>
              <a:t> при проведенні інвентаризації (представники суду, поліції тощо)</a:t>
            </a:r>
          </a:p>
          <a:p>
            <a:pPr algn="just">
              <a:buFont typeface="Wingdings" pitchFamily="2" charset="2"/>
              <a:buChar char="Ø"/>
            </a:pPr>
            <a:endParaRPr lang="uk-UA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Інвентаризація проводиться повним складом інвентаризаційної комісії та </a:t>
            </a:r>
            <a:r>
              <a:rPr lang="uk-UA" i="1" dirty="0">
                <a:latin typeface="Book Antiqua" pitchFamily="18" charset="0"/>
              </a:rPr>
              <a:t>у присутності матеріально-відповідальної особи</a:t>
            </a:r>
            <a:endParaRPr lang="uk-UA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Основні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правила проведення інвентаризації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  <a:solidFill>
            <a:schemeClr val="bg2"/>
          </a:solidFill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uk-UA" sz="4200" dirty="0">
                <a:latin typeface="Book Antiqua" pitchFamily="18" charset="0"/>
              </a:rPr>
              <a:t>До початку перевірки фактичної наявності активів:</a:t>
            </a:r>
          </a:p>
          <a:p>
            <a:r>
              <a:rPr lang="uk-UA" sz="4200" dirty="0">
                <a:latin typeface="Book Antiqua" pitchFamily="18" charset="0"/>
              </a:rPr>
              <a:t>перевіряється справність усіх ваговимірювальних приладів;</a:t>
            </a:r>
          </a:p>
          <a:p>
            <a:r>
              <a:rPr lang="uk-UA" sz="4200" dirty="0">
                <a:latin typeface="Book Antiqua" pitchFamily="18" charset="0"/>
              </a:rPr>
              <a:t>визначаються залишки на дату інвентаризації;</a:t>
            </a:r>
          </a:p>
          <a:p>
            <a:pPr algn="just"/>
            <a:r>
              <a:rPr lang="uk-UA" sz="4200" dirty="0">
                <a:latin typeface="Book Antiqua" pitchFamily="18" charset="0"/>
              </a:rPr>
              <a:t>активи групуються, розсортовуються та розкладаються за назвами, сортами, розмірами у порядку, зручному для підрахунку (у разі проведення раптових інвентаризацій це робиться у присутності інвентаризаційної комісії ) </a:t>
            </a:r>
          </a:p>
          <a:p>
            <a:pPr algn="just"/>
            <a:r>
              <a:rPr lang="uk-UA" sz="4200" dirty="0">
                <a:latin typeface="Book Antiqua" pitchFamily="18" charset="0"/>
              </a:rPr>
              <a:t>голова інвентаризаційної комісії візує всі прибуткові та видаткові документи із зазначенням «До інвентаризації на (дата)». Для бухгалтерської служби ці документи є підставою для визначення залишків активів на початок інвентаризації за даними обліку</a:t>
            </a:r>
          </a:p>
          <a:p>
            <a:pPr algn="just"/>
            <a:r>
              <a:rPr lang="uk-UA" sz="4200" dirty="0">
                <a:latin typeface="Book Antiqua" pitchFamily="18" charset="0"/>
              </a:rPr>
              <a:t>матеріально відповідальні особи дають в інвентаризаційному описі </a:t>
            </a:r>
            <a:r>
              <a:rPr lang="uk-UA" sz="4200" b="1" dirty="0">
                <a:latin typeface="Book Antiqua" pitchFamily="18" charset="0"/>
              </a:rPr>
              <a:t>розписки </a:t>
            </a:r>
            <a:r>
              <a:rPr lang="uk-UA" sz="4200" dirty="0">
                <a:latin typeface="Book Antiqua" pitchFamily="18" charset="0"/>
              </a:rPr>
              <a:t>про те, що до початку інвентаризації всі прибуткові та видаткові документи на активи здані в бухгалтерію, що всі цінності, які надійшли під їх відповідальність, оприбутковані, а ті, що вибули, списані.</a:t>
            </a:r>
          </a:p>
          <a:p>
            <a:pPr marL="0" indent="0" algn="just">
              <a:buNone/>
            </a:pPr>
            <a:r>
              <a:rPr lang="uk-UA" sz="3800" b="1" dirty="0">
                <a:latin typeface="Book Antiqua" pitchFamily="18" charset="0"/>
              </a:rPr>
              <a:t>Фактична наявність </a:t>
            </a:r>
            <a:r>
              <a:rPr lang="uk-UA" sz="3800" dirty="0">
                <a:latin typeface="Book Antiqua" pitchFamily="18" charset="0"/>
              </a:rPr>
              <a:t>активів при інвентаризації встановлюється шляхом </a:t>
            </a:r>
            <a:r>
              <a:rPr lang="uk-UA" sz="3800" b="1" dirty="0">
                <a:latin typeface="Book Antiqua" pitchFamily="18" charset="0"/>
              </a:rPr>
              <a:t>обов’язкового підрахунку, зважування, обміру</a:t>
            </a:r>
            <a:r>
              <a:rPr lang="uk-UA" sz="3800" dirty="0">
                <a:latin typeface="Book Antiqua" pitchFamily="18" charset="0"/>
              </a:rPr>
              <a:t>. Переважування, підрахунок проводяться у порядку розміщення активів у приміщенні, де вони зберігаються.  </a:t>
            </a:r>
          </a:p>
          <a:p>
            <a:pPr>
              <a:buNone/>
            </a:pPr>
            <a:endParaRPr lang="ru-RU" dirty="0">
              <a:latin typeface="Book Antiqua" pitchFamily="18" charset="0"/>
            </a:endParaRPr>
          </a:p>
          <a:p>
            <a:pPr>
              <a:buNone/>
            </a:pPr>
            <a:r>
              <a:rPr lang="ru-RU" dirty="0">
                <a:latin typeface="Book Antiqua" pitchFamily="18" charset="0"/>
              </a:rPr>
              <a:t>На </a:t>
            </a:r>
            <a:r>
              <a:rPr lang="ru-RU" dirty="0" err="1">
                <a:latin typeface="Book Antiqua" pitchFamily="18" charset="0"/>
              </a:rPr>
              <a:t>активи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dirty="0" err="1">
                <a:latin typeface="Book Antiqua" pitchFamily="18" charset="0"/>
              </a:rPr>
              <a:t>що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надійшли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під</a:t>
            </a:r>
            <a:r>
              <a:rPr lang="ru-RU" dirty="0">
                <a:latin typeface="Book Antiqua" pitchFamily="18" charset="0"/>
              </a:rPr>
              <a:t> час інвентаризації </a:t>
            </a:r>
            <a:r>
              <a:rPr lang="ru-RU" dirty="0" err="1">
                <a:latin typeface="Book Antiqua" pitchFamily="18" charset="0"/>
              </a:rPr>
              <a:t>складаються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окремі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інвентаризаційні</a:t>
            </a:r>
            <a:r>
              <a:rPr lang="ru-RU" dirty="0">
                <a:latin typeface="Book Antiqua" pitchFamily="18" charset="0"/>
              </a:rPr>
              <a:t> описи.</a:t>
            </a:r>
            <a:endParaRPr lang="uk-UA" sz="54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Документи інвентаризаційної комісії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uk-UA" sz="1800" b="1" dirty="0">
                <a:latin typeface="Book Antiqua" pitchFamily="18" charset="0"/>
              </a:rPr>
              <a:t>Інвентаризаційні описи </a:t>
            </a:r>
            <a:r>
              <a:rPr lang="uk-UA" sz="1800" dirty="0">
                <a:latin typeface="Book Antiqua" pitchFamily="18" charset="0"/>
              </a:rPr>
              <a:t>застосовуються для фіксування наявності, стану та оцінки активів підприємства . В інвентаризаційному описі активи наводяться за найменуваннями в кількісних одиницях виміру.  </a:t>
            </a:r>
          </a:p>
          <a:p>
            <a:pPr algn="just"/>
            <a:r>
              <a:rPr lang="uk-UA" sz="1800" dirty="0">
                <a:latin typeface="Book Antiqua" pitchFamily="18" charset="0"/>
              </a:rPr>
              <a:t>На кожній сторінці інвентаризаційного опису вказуються словами число порядкових номерів активів та загальна кількість у натуральних вимірах незалежно від того, в яких одиницях виміру (упаковках, штуках, метрах, кілограмах тощо) вони відображені.</a:t>
            </a:r>
          </a:p>
          <a:p>
            <a:pPr algn="just"/>
            <a:r>
              <a:rPr lang="uk-UA" sz="1800" dirty="0">
                <a:latin typeface="Book Antiqua" pitchFamily="18" charset="0"/>
              </a:rPr>
              <a:t>В інвентаризаційних описах помарок і підчисток не допускається. Виправлення помилок повинно робитися в усіх примірниках описів шляхом закреслення неправильних записів і написання над ними правильних. Виправлення повинні бути підписані всіма членами інвентаризаційної комісії (та матеріально відповідальними особами.</a:t>
            </a:r>
          </a:p>
          <a:p>
            <a:r>
              <a:rPr lang="uk-UA" sz="1800" dirty="0">
                <a:latin typeface="Book Antiqua" pitchFamily="18" charset="0"/>
              </a:rPr>
              <a:t>Інвентаризаційні описи  підписуються всіма членами інвентаризаційної комісії   та матеріально відповідальними особами.  </a:t>
            </a:r>
          </a:p>
          <a:p>
            <a:pPr algn="just"/>
            <a:r>
              <a:rPr lang="uk-UA" sz="1800" dirty="0">
                <a:latin typeface="Book Antiqua" pitchFamily="18" charset="0"/>
              </a:rPr>
              <a:t>Після закінчення інвентаризації оформлені інвентаризаційні описи  здаються до бухгалтерської служби для перевірки, виявлення і відображення в обліку результатів інвентаризації. </a:t>
            </a:r>
          </a:p>
          <a:p>
            <a:endParaRPr lang="uk-UA" sz="18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Результати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4896544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uk-UA" sz="1900" dirty="0">
                <a:latin typeface="Book Antiqua" pitchFamily="18" charset="0"/>
              </a:rPr>
              <a:t>Бухгалтерською службою складаються </a:t>
            </a:r>
            <a:r>
              <a:rPr lang="uk-UA" sz="1900" b="1" dirty="0">
                <a:latin typeface="Book Antiqua" pitchFamily="18" charset="0"/>
              </a:rPr>
              <a:t>звіряльні відомості </a:t>
            </a:r>
            <a:r>
              <a:rPr lang="uk-UA" sz="1900" dirty="0">
                <a:latin typeface="Book Antiqua" pitchFamily="18" charset="0"/>
              </a:rPr>
              <a:t>активів і зобов’язань, у яких відображаються розбіжності між даними бухгалтерського обліку і даними інвентаризаційних описів </a:t>
            </a:r>
          </a:p>
          <a:p>
            <a:r>
              <a:rPr lang="uk-UA" sz="1900" dirty="0">
                <a:latin typeface="Book Antiqua" pitchFamily="18" charset="0"/>
              </a:rPr>
              <a:t>Вартість лишків і нестач в звіряльних відомостях наводиться відповідно до їх оцінки в документах бухгалтерського обліку</a:t>
            </a:r>
          </a:p>
          <a:p>
            <a:r>
              <a:rPr lang="uk-UA" sz="1900" dirty="0">
                <a:latin typeface="Book Antiqua" pitchFamily="18" charset="0"/>
              </a:rPr>
              <a:t>Висновки щодо виявлених розбіжностей між фактичною наявністю і даними бухгалтерського обліку, які наводяться в звіряльних відомостях, та пропозиції щодо їх врегулювання відображаються інвентаризаційною комісією у </a:t>
            </a:r>
            <a:r>
              <a:rPr lang="uk-UA" sz="1900" b="1" dirty="0">
                <a:latin typeface="Book Antiqua" pitchFamily="18" charset="0"/>
              </a:rPr>
              <a:t>протоколі,</a:t>
            </a:r>
            <a:r>
              <a:rPr lang="uk-UA" sz="1900" dirty="0">
                <a:latin typeface="Book Antiqua" pitchFamily="18" charset="0"/>
              </a:rPr>
              <a:t> що складається після закінчення інвентаризації і передається на розгляд та затвердження керівнику підприємства. </a:t>
            </a:r>
          </a:p>
          <a:p>
            <a:r>
              <a:rPr lang="uk-UA" sz="1900" dirty="0">
                <a:latin typeface="Book Antiqua" pitchFamily="18" charset="0"/>
              </a:rPr>
              <a:t>Виявлені під час інвентаризації непридатні або зіпсовані запаси вносяться до окремого інвентаризаційного опису, в якому вказуються найменування відповідних запасів, їх кількість, причини, ступінь і характер псування, пропозиції щодо їх знецінення, списання або можливості використання цих предметів у господарських цілях</a:t>
            </a:r>
          </a:p>
          <a:p>
            <a:r>
              <a:rPr lang="ru-RU" sz="1900" dirty="0" err="1">
                <a:latin typeface="Book Antiqua" pitchFamily="18" charset="0"/>
              </a:rPr>
              <a:t>Матеріали</a:t>
            </a:r>
            <a:r>
              <a:rPr lang="ru-RU" sz="1900" dirty="0">
                <a:latin typeface="Book Antiqua" pitchFamily="18" charset="0"/>
              </a:rPr>
              <a:t> інвентаризації (описи, </a:t>
            </a:r>
            <a:r>
              <a:rPr lang="ru-RU" sz="1900" dirty="0" err="1">
                <a:latin typeface="Book Antiqua" pitchFamily="18" charset="0"/>
              </a:rPr>
              <a:t>акти</a:t>
            </a:r>
            <a:r>
              <a:rPr lang="ru-RU" sz="1900" dirty="0">
                <a:latin typeface="Book Antiqua" pitchFamily="18" charset="0"/>
              </a:rPr>
              <a:t>, </a:t>
            </a:r>
            <a:r>
              <a:rPr lang="ru-RU" sz="1900" dirty="0" err="1">
                <a:latin typeface="Book Antiqua" pitchFamily="18" charset="0"/>
              </a:rPr>
              <a:t>звіряльні</a:t>
            </a:r>
            <a:r>
              <a:rPr lang="ru-RU" sz="1900" dirty="0">
                <a:latin typeface="Book Antiqua" pitchFamily="18" charset="0"/>
              </a:rPr>
              <a:t> </a:t>
            </a:r>
            <a:r>
              <a:rPr lang="ru-RU" sz="1900" dirty="0" err="1">
                <a:latin typeface="Book Antiqua" pitchFamily="18" charset="0"/>
              </a:rPr>
              <a:t>відомості</a:t>
            </a:r>
            <a:r>
              <a:rPr lang="ru-RU" sz="1900" dirty="0">
                <a:latin typeface="Book Antiqua" pitchFamily="18" charset="0"/>
              </a:rPr>
              <a:t>, </a:t>
            </a:r>
            <a:r>
              <a:rPr lang="ru-RU" sz="1900" dirty="0" err="1">
                <a:latin typeface="Book Antiqua" pitchFamily="18" charset="0"/>
              </a:rPr>
              <a:t>протоколи</a:t>
            </a:r>
            <a:r>
              <a:rPr lang="ru-RU" sz="1900" dirty="0">
                <a:latin typeface="Book Antiqua" pitchFamily="18" charset="0"/>
              </a:rPr>
              <a:t>) </a:t>
            </a:r>
            <a:r>
              <a:rPr lang="ru-RU" sz="1900" dirty="0" err="1">
                <a:latin typeface="Book Antiqua" pitchFamily="18" charset="0"/>
              </a:rPr>
              <a:t>оформляються</a:t>
            </a:r>
            <a:r>
              <a:rPr lang="ru-RU" sz="1900" dirty="0">
                <a:latin typeface="Book Antiqua" pitchFamily="18" charset="0"/>
              </a:rPr>
              <a:t> </a:t>
            </a:r>
            <a:r>
              <a:rPr lang="ru-RU" sz="1900" b="1" dirty="0">
                <a:latin typeface="Book Antiqua" pitchFamily="18" charset="0"/>
              </a:rPr>
              <a:t>не </a:t>
            </a:r>
            <a:r>
              <a:rPr lang="ru-RU" sz="1900" b="1" dirty="0" err="1">
                <a:latin typeface="Book Antiqua" pitchFamily="18" charset="0"/>
              </a:rPr>
              <a:t>менше</a:t>
            </a:r>
            <a:r>
              <a:rPr lang="ru-RU" sz="1900" b="1" dirty="0">
                <a:latin typeface="Book Antiqua" pitchFamily="18" charset="0"/>
              </a:rPr>
              <a:t> </a:t>
            </a:r>
            <a:r>
              <a:rPr lang="ru-RU" sz="1900" b="1" dirty="0" err="1">
                <a:latin typeface="Book Antiqua" pitchFamily="18" charset="0"/>
              </a:rPr>
              <a:t>ніж</a:t>
            </a:r>
            <a:r>
              <a:rPr lang="ru-RU" sz="1900" b="1" dirty="0">
                <a:latin typeface="Book Antiqua" pitchFamily="18" charset="0"/>
              </a:rPr>
              <a:t> у </a:t>
            </a:r>
            <a:r>
              <a:rPr lang="ru-RU" sz="1900" b="1" dirty="0" err="1">
                <a:latin typeface="Book Antiqua" pitchFamily="18" charset="0"/>
              </a:rPr>
              <a:t>двох</a:t>
            </a:r>
            <a:r>
              <a:rPr lang="ru-RU" sz="1900" b="1" dirty="0">
                <a:latin typeface="Book Antiqua" pitchFamily="18" charset="0"/>
              </a:rPr>
              <a:t> </a:t>
            </a:r>
            <a:r>
              <a:rPr lang="ru-RU" sz="1900" b="1" dirty="0" err="1">
                <a:latin typeface="Book Antiqua" pitchFamily="18" charset="0"/>
              </a:rPr>
              <a:t>примірниках</a:t>
            </a:r>
            <a:endParaRPr lang="uk-UA" sz="1900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Результати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51723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800" b="1" dirty="0" err="1">
                <a:latin typeface="Book Antiqua" pitchFamily="18" charset="0"/>
              </a:rPr>
              <a:t>нестача</a:t>
            </a:r>
            <a:r>
              <a:rPr lang="ru-RU" sz="2800" b="1" dirty="0">
                <a:latin typeface="Book Antiqua" pitchFamily="18" charset="0"/>
              </a:rPr>
              <a:t> </a:t>
            </a:r>
            <a:r>
              <a:rPr lang="ru-RU" sz="2800" b="1" dirty="0" err="1">
                <a:latin typeface="Book Antiqua" pitchFamily="18" charset="0"/>
              </a:rPr>
              <a:t>запасів</a:t>
            </a:r>
            <a:r>
              <a:rPr lang="ru-RU" sz="2800" b="1" dirty="0">
                <a:latin typeface="Book Antiqua" pitchFamily="18" charset="0"/>
              </a:rPr>
              <a:t> </a:t>
            </a:r>
            <a:r>
              <a:rPr lang="ru-RU" sz="2800" dirty="0">
                <a:latin typeface="Book Antiqua" pitchFamily="18" charset="0"/>
              </a:rPr>
              <a:t>у межах </a:t>
            </a:r>
            <a:r>
              <a:rPr lang="ru-RU" sz="2800" dirty="0" err="1">
                <a:latin typeface="Book Antiqua" pitchFamily="18" charset="0"/>
              </a:rPr>
              <a:t>установлених</a:t>
            </a:r>
            <a:r>
              <a:rPr lang="ru-RU" sz="2800" dirty="0">
                <a:latin typeface="Book Antiqua" pitchFamily="18" charset="0"/>
              </a:rPr>
              <a:t> норм природного </a:t>
            </a:r>
            <a:r>
              <a:rPr lang="ru-RU" sz="2800" dirty="0" err="1">
                <a:latin typeface="Book Antiqua" pitchFamily="18" charset="0"/>
              </a:rPr>
              <a:t>убутку</a:t>
            </a:r>
            <a:r>
              <a:rPr lang="ru-RU" sz="2800" dirty="0">
                <a:latin typeface="Book Antiqua" pitchFamily="18" charset="0"/>
              </a:rPr>
              <a:t>, </a:t>
            </a:r>
            <a:r>
              <a:rPr lang="ru-RU" sz="2800" dirty="0" err="1">
                <a:latin typeface="Book Antiqua" pitchFamily="18" charset="0"/>
              </a:rPr>
              <a:t>виявлена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під</a:t>
            </a:r>
            <a:r>
              <a:rPr lang="ru-RU" sz="2800" dirty="0">
                <a:latin typeface="Book Antiqua" pitchFamily="18" charset="0"/>
              </a:rPr>
              <a:t> час інвентаризації, </a:t>
            </a:r>
            <a:r>
              <a:rPr lang="ru-RU" sz="2800" dirty="0" err="1">
                <a:latin typeface="Book Antiqua" pitchFamily="18" charset="0"/>
              </a:rPr>
              <a:t>списується</a:t>
            </a:r>
            <a:r>
              <a:rPr lang="ru-RU" sz="2800" dirty="0">
                <a:latin typeface="Book Antiqua" pitchFamily="18" charset="0"/>
              </a:rPr>
              <a:t> за </a:t>
            </a:r>
            <a:r>
              <a:rPr lang="ru-RU" sz="2800" dirty="0" err="1">
                <a:latin typeface="Book Antiqua" pitchFamily="18" charset="0"/>
              </a:rPr>
              <a:t>розпорядженням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керівника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підприємства</a:t>
            </a:r>
            <a:r>
              <a:rPr lang="ru-RU" sz="2800" dirty="0">
                <a:latin typeface="Book Antiqua" pitchFamily="18" charset="0"/>
              </a:rPr>
              <a:t> на </a:t>
            </a:r>
            <a:r>
              <a:rPr lang="ru-RU" sz="2800" dirty="0" err="1">
                <a:latin typeface="Book Antiqua" pitchFamily="18" charset="0"/>
              </a:rPr>
              <a:t>витрати</a:t>
            </a:r>
            <a:r>
              <a:rPr lang="ru-RU" sz="2800" dirty="0">
                <a:latin typeface="Book Antiqua" pitchFamily="18" charset="0"/>
              </a:rPr>
              <a:t>.  За </a:t>
            </a:r>
            <a:r>
              <a:rPr lang="ru-RU" sz="2800" dirty="0" err="1">
                <a:latin typeface="Book Antiqua" pitchFamily="18" charset="0"/>
              </a:rPr>
              <a:t>відсутності</a:t>
            </a:r>
            <a:r>
              <a:rPr lang="ru-RU" sz="2800" dirty="0">
                <a:latin typeface="Book Antiqua" pitchFamily="18" charset="0"/>
              </a:rPr>
              <a:t> норм природного </a:t>
            </a:r>
            <a:r>
              <a:rPr lang="ru-RU" sz="2800" dirty="0" err="1">
                <a:latin typeface="Book Antiqua" pitchFamily="18" charset="0"/>
              </a:rPr>
              <a:t>убутку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втрата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розглядається</a:t>
            </a:r>
            <a:r>
              <a:rPr lang="ru-RU" sz="2800" dirty="0">
                <a:latin typeface="Book Antiqua" pitchFamily="18" charset="0"/>
              </a:rPr>
              <a:t> як </a:t>
            </a:r>
            <a:r>
              <a:rPr lang="ru-RU" sz="2800" dirty="0" err="1">
                <a:latin typeface="Book Antiqua" pitchFamily="18" charset="0"/>
              </a:rPr>
              <a:t>нестача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понад</a:t>
            </a:r>
            <a:r>
              <a:rPr lang="ru-RU" sz="2800" dirty="0">
                <a:latin typeface="Book Antiqua" pitchFamily="18" charset="0"/>
              </a:rPr>
              <a:t> норму;</a:t>
            </a:r>
          </a:p>
          <a:p>
            <a:pPr algn="just"/>
            <a:r>
              <a:rPr lang="ru-RU" sz="2800" b="1" dirty="0" err="1">
                <a:latin typeface="Book Antiqua" pitchFamily="18" charset="0"/>
              </a:rPr>
              <a:t>втрати</a:t>
            </a:r>
            <a:r>
              <a:rPr lang="ru-RU" sz="2800" b="1" dirty="0">
                <a:latin typeface="Book Antiqua" pitchFamily="18" charset="0"/>
              </a:rPr>
              <a:t> </a:t>
            </a:r>
            <a:r>
              <a:rPr lang="ru-RU" sz="2800" b="1" dirty="0" err="1">
                <a:latin typeface="Book Antiqua" pitchFamily="18" charset="0"/>
              </a:rPr>
              <a:t>від</a:t>
            </a:r>
            <a:r>
              <a:rPr lang="ru-RU" sz="2800" b="1" dirty="0">
                <a:latin typeface="Book Antiqua" pitchFamily="18" charset="0"/>
              </a:rPr>
              <a:t> </a:t>
            </a:r>
            <a:r>
              <a:rPr lang="ru-RU" sz="2800" b="1" dirty="0" err="1">
                <a:latin typeface="Book Antiqua" pitchFamily="18" charset="0"/>
              </a:rPr>
              <a:t>псування</a:t>
            </a:r>
            <a:r>
              <a:rPr lang="ru-RU" sz="2800" b="1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цінностей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списуються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відносяться</a:t>
            </a:r>
            <a:r>
              <a:rPr lang="ru-RU" sz="2800" dirty="0">
                <a:latin typeface="Book Antiqua" pitchFamily="18" charset="0"/>
              </a:rPr>
              <a:t> на </a:t>
            </a:r>
            <a:r>
              <a:rPr lang="ru-RU" sz="2800" dirty="0" err="1">
                <a:latin typeface="Book Antiqua" pitchFamily="18" charset="0"/>
              </a:rPr>
              <a:t>рахунок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винних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осіб</a:t>
            </a:r>
            <a:r>
              <a:rPr lang="ru-RU" sz="2800" dirty="0">
                <a:latin typeface="Book Antiqua" pitchFamily="18" charset="0"/>
              </a:rPr>
              <a:t> </a:t>
            </a:r>
          </a:p>
          <a:p>
            <a:pPr algn="just"/>
            <a:r>
              <a:rPr lang="uk-UA" sz="2800" b="1" dirty="0">
                <a:latin typeface="Book Antiqua" pitchFamily="18" charset="0"/>
              </a:rPr>
              <a:t>перевищення   запасів</a:t>
            </a:r>
            <a:r>
              <a:rPr lang="uk-UA" sz="2800" dirty="0">
                <a:latin typeface="Book Antiqua" pitchFamily="18" charset="0"/>
              </a:rPr>
              <a:t>, що виявились у лишку, відноситься на збільшення  запасів та доходів  (оприбутковуються)</a:t>
            </a:r>
            <a:endParaRPr lang="ru-RU" sz="28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1122</Words>
  <Application>Microsoft Office PowerPoint</Application>
  <PresentationFormat>Экран (4:3)</PresentationFormat>
  <Paragraphs>85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Book Antiqua</vt:lpstr>
      <vt:lpstr>Calibri</vt:lpstr>
      <vt:lpstr>Times New Roman</vt:lpstr>
      <vt:lpstr>Wingdings</vt:lpstr>
      <vt:lpstr>Тема Office</vt:lpstr>
      <vt:lpstr>  ОДЕСЬКИЙ НАЦІОНАЛЬНИЙ МЕДИЧНИЙ УНІВЕРСИТЕТ ФАРМАЦЕВТИЧНИЙ ФАКУЛЬТЕТ КАФЕДРА ОРГАНІЗАЦІЇ ТА ЕКОНОМІКИ ФАРМАЦІЇ  </vt:lpstr>
      <vt:lpstr> 1. Визначення , мета, нормативне регулювання</vt:lpstr>
      <vt:lpstr>Завдання інвентаризації</vt:lpstr>
      <vt:lpstr>Забезпечення процесу інвентаризації</vt:lpstr>
      <vt:lpstr>Класифікація інвентаризації</vt:lpstr>
      <vt:lpstr>Характеристика видів</vt:lpstr>
      <vt:lpstr>Характеристика видів</vt:lpstr>
      <vt:lpstr>Проведення інвентаризації є обов’язковим: </vt:lpstr>
      <vt:lpstr>Проведення інвентаризації є обов’язковим</vt:lpstr>
      <vt:lpstr>Організація та основні правила проведення інвентаризації</vt:lpstr>
      <vt:lpstr>Основні правила проведення інвентаризації</vt:lpstr>
      <vt:lpstr>Документи інвентаризаційної комісії</vt:lpstr>
      <vt:lpstr>Результати інвентаризації</vt:lpstr>
      <vt:lpstr>Результати інвентаризації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Оксана Іванівна Бєляєва</cp:lastModifiedBy>
  <cp:revision>71</cp:revision>
  <cp:lastPrinted>2016-12-07T14:05:20Z</cp:lastPrinted>
  <dcterms:created xsi:type="dcterms:W3CDTF">2016-12-07T08:54:09Z</dcterms:created>
  <dcterms:modified xsi:type="dcterms:W3CDTF">2022-12-03T20:44:20Z</dcterms:modified>
</cp:coreProperties>
</file>