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301" r:id="rId3"/>
    <p:sldId id="302" r:id="rId4"/>
    <p:sldId id="293" r:id="rId5"/>
    <p:sldId id="294" r:id="rId6"/>
    <p:sldId id="295" r:id="rId7"/>
    <p:sldId id="296" r:id="rId8"/>
    <p:sldId id="297" r:id="rId9"/>
    <p:sldId id="298" r:id="rId10"/>
    <p:sldId id="299" r:id="rId11"/>
    <p:sldId id="300" r:id="rId12"/>
    <p:sldId id="303" r:id="rId13"/>
    <p:sldId id="304" r:id="rId14"/>
    <p:sldId id="305" r:id="rId15"/>
    <p:sldId id="307" r:id="rId16"/>
    <p:sldId id="306" r:id="rId1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02"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F24220D-EBA7-48C5-9BD4-C5264360FBCB}"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27A540-17EF-4223-AFBE-542F44C3E62A}" type="datetimeFigureOut">
              <a:rPr lang="uk-UA" smtClean="0"/>
              <a:pPr/>
              <a:t>01.11.2021</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4220D-EBA7-48C5-9BD4-C5264360FBCB}"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idx="1"/>
          </p:nvPr>
        </p:nvSpPr>
        <p:spPr bwMode="auto">
          <a:xfrm>
            <a:off x="539552" y="-13713"/>
            <a:ext cx="7848872"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i="1" dirty="0" smtClean="0">
                <a:solidFill>
                  <a:srgbClr val="000000"/>
                </a:solidFill>
                <a:latin typeface="Times New Roman" pitchFamily="18" charset="0"/>
                <a:cs typeface="Times New Roman" pitchFamily="18" charset="0"/>
              </a:rPr>
              <a:t>Definition</a:t>
            </a:r>
          </a:p>
          <a:p>
            <a:pPr marL="0" lvl="0" indent="0" algn="just" fontAlgn="base">
              <a:spcBef>
                <a:spcPct val="0"/>
              </a:spcBef>
              <a:spcAft>
                <a:spcPct val="0"/>
              </a:spcAft>
              <a:buNone/>
            </a:pPr>
            <a:r>
              <a:rPr lang="en-US" sz="2000" dirty="0" smtClean="0">
                <a:latin typeface="Times New Roman" pitchFamily="18" charset="0"/>
                <a:cs typeface="Times New Roman" pitchFamily="18" charset="0"/>
              </a:rPr>
              <a:t>Drug Safety (Pharmacovigilance) is the practice of receiving, reviewing, assessing and reporting adverse events from drugs produced and administer during the different phases of clinical trails and post-marketed studies. </a:t>
            </a:r>
            <a:endParaRPr lang="uk-UA" sz="2000"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uk-UA" sz="2000" b="1" i="1" u="none" strike="noStrike" cap="none" normalizeH="0" baseline="0" dirty="0" err="1" smtClean="0">
                <a:ln>
                  <a:noFill/>
                </a:ln>
                <a:solidFill>
                  <a:srgbClr val="000000"/>
                </a:solidFill>
                <a:effectLst/>
                <a:latin typeface="Times New Roman" pitchFamily="18" charset="0"/>
                <a:cs typeface="Times New Roman" pitchFamily="18" charset="0"/>
              </a:rPr>
              <a:t>Major</a:t>
            </a:r>
            <a:r>
              <a:rPr kumimoji="0" lang="uk-UA" sz="2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1" i="1" u="none" strike="noStrike" cap="none" normalizeH="0" baseline="0" dirty="0" err="1" smtClean="0">
                <a:ln>
                  <a:noFill/>
                </a:ln>
                <a:solidFill>
                  <a:srgbClr val="000000"/>
                </a:solidFill>
                <a:effectLst/>
                <a:latin typeface="Times New Roman" pitchFamily="18" charset="0"/>
                <a:cs typeface="Times New Roman" pitchFamily="18" charset="0"/>
              </a:rPr>
              <a:t>aims</a:t>
            </a:r>
            <a:r>
              <a:rPr kumimoji="0" lang="uk-UA" sz="2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1" i="1"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1" i="1" u="none" strike="noStrike" cap="none" normalizeH="0" baseline="0" dirty="0" err="1" smtClean="0">
                <a:ln>
                  <a:noFill/>
                </a:ln>
                <a:solidFill>
                  <a:srgbClr val="000000"/>
                </a:solidFill>
                <a:effectLst/>
                <a:latin typeface="Times New Roman" pitchFamily="18" charset="0"/>
                <a:cs typeface="Times New Roman" pitchFamily="18" charset="0"/>
              </a:rPr>
              <a:t>pharmacovigilance</a:t>
            </a:r>
            <a:r>
              <a:rPr kumimoji="0" lang="uk-UA" sz="2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1" i="1" u="none" strike="noStrike" cap="none" normalizeH="0" baseline="0" dirty="0" err="1" smtClean="0">
                <a:ln>
                  <a:noFill/>
                </a:ln>
                <a:solidFill>
                  <a:srgbClr val="000000"/>
                </a:solidFill>
                <a:effectLst/>
                <a:latin typeface="Times New Roman" pitchFamily="18" charset="0"/>
                <a:cs typeface="Times New Roman" pitchFamily="18" charset="0"/>
              </a:rPr>
              <a:t>are</a:t>
            </a:r>
            <a:r>
              <a:rPr kumimoji="0" lang="uk-UA" sz="2000" b="1" i="1"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uk-UA" sz="20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000000"/>
                </a:solidFill>
                <a:effectLst/>
                <a:latin typeface="Times New Roman" pitchFamily="18" charset="0"/>
                <a:cs typeface="Times New Roman" pitchFamily="18" charset="0"/>
              </a:rPr>
              <a:t>1.</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Early</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detection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unknown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adverse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reactions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and</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interactions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000000"/>
                </a:solidFill>
                <a:effectLst/>
                <a:latin typeface="Times New Roman" pitchFamily="18" charset="0"/>
                <a:cs typeface="Times New Roman" pitchFamily="18" charset="0"/>
              </a:rPr>
              <a:t>2.</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Detection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increases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frequency</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known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adverse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reactions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000000"/>
                </a:solidFill>
                <a:effectLst/>
                <a:latin typeface="Times New Roman" pitchFamily="18" charset="0"/>
                <a:cs typeface="Times New Roman" pitchFamily="18" charset="0"/>
              </a:rPr>
              <a:t>3.</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Identification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risk</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factors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and</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possible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mechanisms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underlying</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adverse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reactions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000000"/>
                </a:solidFill>
                <a:effectLst/>
                <a:latin typeface="Times New Roman" pitchFamily="18" charset="0"/>
                <a:cs typeface="Times New Roman" pitchFamily="18" charset="0"/>
              </a:rPr>
              <a:t>4.</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Estimation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quantitative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aspects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benefit</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risk</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analysis</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and</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dissemination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of</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information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needed</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to</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improve</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drug</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prescribing</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and</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cs typeface="Times New Roman" pitchFamily="18" charset="0"/>
              </a:rPr>
              <a:t>regulation</a:t>
            </a: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p>
            <a:pPr>
              <a:buNone/>
            </a:pPr>
            <a:endParaRPr lang="en-US" sz="2000" dirty="0" smtClean="0"/>
          </a:p>
          <a:p>
            <a:pPr marL="0" indent="0" fontAlgn="base">
              <a:spcBef>
                <a:spcPct val="0"/>
              </a:spcBef>
              <a:spcAft>
                <a:spcPct val="0"/>
              </a:spcAft>
              <a:buNone/>
            </a:pPr>
            <a:r>
              <a:rPr lang="en-US" sz="2000" b="1" i="1" dirty="0" smtClean="0">
                <a:solidFill>
                  <a:srgbClr val="000000"/>
                </a:solidFill>
                <a:latin typeface="Times New Roman" pitchFamily="18" charset="0"/>
                <a:cs typeface="Times New Roman" pitchFamily="18" charset="0"/>
              </a:rPr>
              <a:t>The ultimate goals of pharmacovigilance are:</a:t>
            </a:r>
          </a:p>
          <a:p>
            <a:pPr marL="0" indent="0">
              <a:buNone/>
            </a:pPr>
            <a:r>
              <a:rPr lang="en-US" sz="2000" dirty="0" smtClean="0"/>
              <a:t>• </a:t>
            </a:r>
            <a:r>
              <a:rPr lang="en-US" sz="2000" dirty="0" smtClean="0">
                <a:latin typeface="Times New Roman" pitchFamily="18" charset="0"/>
                <a:cs typeface="Times New Roman" pitchFamily="18" charset="0"/>
              </a:rPr>
              <a:t>the rational and safe use of medical drugs</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the assessment and communication of the risks and benefits of drugs on the market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educating and informing of patients.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20688"/>
            <a:ext cx="8229600" cy="4525963"/>
          </a:xfrm>
        </p:spPr>
        <p:txBody>
          <a:bodyPr>
            <a:normAutofit fontScale="47500" lnSpcReduction="20000"/>
          </a:bodyPr>
          <a:lstStyle/>
          <a:p>
            <a:r>
              <a:rPr lang="en-US" sz="3400" dirty="0" smtClean="0">
                <a:latin typeface="Times New Roman" pitchFamily="18" charset="0"/>
                <a:cs typeface="Times New Roman" pitchFamily="18" charset="0"/>
              </a:rPr>
              <a:t>A</a:t>
            </a:r>
            <a:r>
              <a:rPr lang="en-US" sz="3400"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side</a:t>
            </a:r>
            <a:r>
              <a:rPr lang="en-US" sz="3400" i="1"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effect</a:t>
            </a:r>
            <a:r>
              <a:rPr lang="en-US" sz="3400" i="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is ‘any unintended effect of a pharmaceutical product occurring at doses normally used in man, which is related to the pharmacological proprieties of the drug’. Essential elements in this definition are the pharmacological nature of the effect, that the phenomenon is unintended, and that there is no overt overdose</a:t>
            </a:r>
            <a:r>
              <a:rPr lang="en-US" sz="3400" dirty="0" smtClean="0">
                <a:latin typeface="Times New Roman" pitchFamily="18" charset="0"/>
                <a:cs typeface="Times New Roman" pitchFamily="18" charset="0"/>
              </a:rPr>
              <a:t>.</a:t>
            </a:r>
            <a:endParaRPr lang="uk-UA" sz="3400" dirty="0" smtClean="0">
              <a:latin typeface="Times New Roman" pitchFamily="18" charset="0"/>
              <a:cs typeface="Times New Roman" pitchFamily="18" charset="0"/>
            </a:endParaRPr>
          </a:p>
          <a:p>
            <a:pPr>
              <a:buNone/>
            </a:pPr>
            <a:endParaRPr lang="en-US" sz="3400" dirty="0" smtClean="0">
              <a:latin typeface="Times New Roman" pitchFamily="18" charset="0"/>
              <a:cs typeface="Times New Roman" pitchFamily="18" charset="0"/>
            </a:endParaRPr>
          </a:p>
          <a:p>
            <a:r>
              <a:rPr lang="en-US" sz="3400" dirty="0" smtClean="0">
                <a:latin typeface="Times New Roman" pitchFamily="18" charset="0"/>
                <a:cs typeface="Times New Roman" pitchFamily="18" charset="0"/>
              </a:rPr>
              <a:t>An </a:t>
            </a:r>
            <a:r>
              <a:rPr lang="en-US" sz="3400" b="1" i="1" dirty="0" smtClean="0">
                <a:latin typeface="Times New Roman" pitchFamily="18" charset="0"/>
                <a:cs typeface="Times New Roman" pitchFamily="18" charset="0"/>
              </a:rPr>
              <a:t>adverse</a:t>
            </a:r>
            <a:r>
              <a:rPr lang="en-US" sz="3400" i="1"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reaction</a:t>
            </a:r>
            <a:r>
              <a:rPr lang="en-US" sz="3400" i="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is ‘a response to a medicine which is noxious and unintended, and which occurs at doses normally used in man’. In this description it is of importance that it concerns the response of a patient, in which individual factors may play an important role, and that the phenomenon is noxious (an unexpected therapeutic response, for example, may be a side effect but not an adverse reaction</a:t>
            </a:r>
            <a:r>
              <a:rPr lang="en-US" sz="3400" dirty="0" smtClean="0">
                <a:latin typeface="Times New Roman" pitchFamily="18" charset="0"/>
                <a:cs typeface="Times New Roman" pitchFamily="18" charset="0"/>
              </a:rPr>
              <a:t>).</a:t>
            </a:r>
            <a:endParaRPr lang="uk-UA" sz="3400" dirty="0" smtClean="0">
              <a:latin typeface="Times New Roman" pitchFamily="18" charset="0"/>
              <a:cs typeface="Times New Roman" pitchFamily="18" charset="0"/>
            </a:endParaRPr>
          </a:p>
          <a:p>
            <a:endParaRPr lang="en-US" sz="3400" dirty="0" smtClean="0">
              <a:latin typeface="Times New Roman" pitchFamily="18" charset="0"/>
              <a:cs typeface="Times New Roman" pitchFamily="18" charset="0"/>
            </a:endParaRPr>
          </a:p>
          <a:p>
            <a:r>
              <a:rPr lang="en-US" sz="3400" dirty="0" smtClean="0">
                <a:latin typeface="Times New Roman" pitchFamily="18" charset="0"/>
                <a:cs typeface="Times New Roman" pitchFamily="18" charset="0"/>
              </a:rPr>
              <a:t>An </a:t>
            </a:r>
            <a:r>
              <a:rPr lang="en-US" sz="3400" b="1" i="1" dirty="0" smtClean="0">
                <a:latin typeface="Times New Roman" pitchFamily="18" charset="0"/>
                <a:cs typeface="Times New Roman" pitchFamily="18" charset="0"/>
              </a:rPr>
              <a:t>unexpected</a:t>
            </a:r>
            <a:r>
              <a:rPr lang="en-US" sz="3400" i="1"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adverse</a:t>
            </a:r>
            <a:r>
              <a:rPr lang="en-US" sz="3400" i="1"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reaction</a:t>
            </a:r>
            <a:r>
              <a:rPr lang="en-US" sz="3400" i="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is ‘an adverse reaction, the nature or severity of which is not consistent with domestic </a:t>
            </a:r>
            <a:r>
              <a:rPr lang="en-US" sz="3400" dirty="0" err="1" smtClean="0">
                <a:latin typeface="Times New Roman" pitchFamily="18" charset="0"/>
                <a:cs typeface="Times New Roman" pitchFamily="18" charset="0"/>
              </a:rPr>
              <a:t>labelling</a:t>
            </a:r>
            <a:r>
              <a:rPr lang="en-US" sz="3400" dirty="0" smtClean="0">
                <a:latin typeface="Times New Roman" pitchFamily="18" charset="0"/>
                <a:cs typeface="Times New Roman" pitchFamily="18" charset="0"/>
              </a:rPr>
              <a:t> or market </a:t>
            </a:r>
            <a:r>
              <a:rPr lang="en-US" sz="3400" dirty="0" err="1" smtClean="0">
                <a:latin typeface="Times New Roman" pitchFamily="18" charset="0"/>
                <a:cs typeface="Times New Roman" pitchFamily="18" charset="0"/>
              </a:rPr>
              <a:t>authorisation</a:t>
            </a:r>
            <a:r>
              <a:rPr lang="en-US" sz="3400" dirty="0" smtClean="0">
                <a:latin typeface="Times New Roman" pitchFamily="18" charset="0"/>
                <a:cs typeface="Times New Roman" pitchFamily="18" charset="0"/>
              </a:rPr>
              <a:t>, or expected from characteristics of the drug’. Here the predominant element is that the phenomenon is unknown</a:t>
            </a:r>
            <a:r>
              <a:rPr lang="en-US" sz="3400" dirty="0" smtClean="0">
                <a:latin typeface="Times New Roman" pitchFamily="18" charset="0"/>
                <a:cs typeface="Times New Roman" pitchFamily="18" charset="0"/>
              </a:rPr>
              <a:t>.</a:t>
            </a:r>
            <a:endParaRPr lang="uk-UA" sz="3400" dirty="0" smtClean="0">
              <a:latin typeface="Times New Roman" pitchFamily="18" charset="0"/>
              <a:cs typeface="Times New Roman" pitchFamily="18" charset="0"/>
            </a:endParaRPr>
          </a:p>
          <a:p>
            <a:pPr>
              <a:buNone/>
            </a:pPr>
            <a:endParaRPr lang="en-US" sz="3400" dirty="0" smtClean="0">
              <a:latin typeface="Times New Roman" pitchFamily="18" charset="0"/>
              <a:cs typeface="Times New Roman" pitchFamily="18" charset="0"/>
            </a:endParaRPr>
          </a:p>
          <a:p>
            <a:r>
              <a:rPr lang="en-US" sz="3400" dirty="0" smtClean="0">
                <a:latin typeface="Times New Roman" pitchFamily="18" charset="0"/>
                <a:cs typeface="Times New Roman" pitchFamily="18" charset="0"/>
              </a:rPr>
              <a:t>A</a:t>
            </a:r>
            <a:r>
              <a:rPr lang="en-US" sz="3400" dirty="0" smtClean="0">
                <a:latin typeface="Times New Roman" pitchFamily="18" charset="0"/>
                <a:cs typeface="Times New Roman" pitchFamily="18" charset="0"/>
              </a:rPr>
              <a:t> </a:t>
            </a:r>
            <a:r>
              <a:rPr lang="en-US" sz="3400" b="1" i="1" dirty="0" smtClean="0">
                <a:latin typeface="Times New Roman" pitchFamily="18" charset="0"/>
                <a:cs typeface="Times New Roman" pitchFamily="18" charset="0"/>
              </a:rPr>
              <a:t>signal</a:t>
            </a:r>
            <a:r>
              <a:rPr lang="en-US" sz="3400" dirty="0" smtClean="0">
                <a:latin typeface="Times New Roman" pitchFamily="18" charset="0"/>
                <a:cs typeface="Times New Roman" pitchFamily="18" charset="0"/>
              </a:rPr>
              <a:t> refers to ‘reported information on a possible causal relationship between an adverse event and a drug, the relationship being unknown or incompletely documented previously’. Usually more than a single report is required to generate a signal, depending upon the seriousness of the event and the quality of the information.</a:t>
            </a: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404664"/>
            <a:ext cx="8229600" cy="5760640"/>
          </a:xfrm>
        </p:spPr>
        <p:txBody>
          <a:bodyPr>
            <a:normAutofit fontScale="25000" lnSpcReduction="20000"/>
          </a:bodyPr>
          <a:lstStyle/>
          <a:p>
            <a:pPr>
              <a:buNone/>
            </a:pPr>
            <a:r>
              <a:rPr lang="en-US" sz="5600" b="1" i="1" dirty="0" smtClean="0">
                <a:latin typeface="Times New Roman" pitchFamily="18" charset="0"/>
                <a:cs typeface="Times New Roman" pitchFamily="18" charset="0"/>
              </a:rPr>
              <a:t>Serious</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adverse</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events</a:t>
            </a:r>
            <a:r>
              <a:rPr lang="en-US" sz="5600" i="1" dirty="0" smtClean="0">
                <a:latin typeface="Times New Roman" pitchFamily="18" charset="0"/>
                <a:cs typeface="Times New Roman" pitchFamily="18" charset="0"/>
              </a:rPr>
              <a:t> </a:t>
            </a:r>
            <a:r>
              <a:rPr lang="en-US" sz="5600" dirty="0" smtClean="0">
                <a:latin typeface="Times New Roman" pitchFamily="18" charset="0"/>
                <a:cs typeface="Times New Roman" pitchFamily="18" charset="0"/>
              </a:rPr>
              <a:t>can be defined as those that:</a:t>
            </a:r>
          </a:p>
          <a:p>
            <a:r>
              <a:rPr lang="en-US" sz="5600" b="1" dirty="0" smtClean="0">
                <a:latin typeface="Times New Roman" pitchFamily="18" charset="0"/>
                <a:cs typeface="Times New Roman" pitchFamily="18" charset="0"/>
              </a:rPr>
              <a:t>a.</a:t>
            </a:r>
            <a:r>
              <a:rPr lang="en-US" sz="5600" dirty="0" smtClean="0">
                <a:latin typeface="Times New Roman" pitchFamily="18" charset="0"/>
                <a:cs typeface="Times New Roman" pitchFamily="18" charset="0"/>
              </a:rPr>
              <a:t> are life-threatening or fatal</a:t>
            </a:r>
            <a:br>
              <a:rPr lang="en-US" sz="5600" dirty="0" smtClean="0">
                <a:latin typeface="Times New Roman" pitchFamily="18" charset="0"/>
                <a:cs typeface="Times New Roman" pitchFamily="18" charset="0"/>
              </a:rPr>
            </a:br>
            <a:r>
              <a:rPr lang="en-US" sz="5600" b="1" dirty="0" smtClean="0">
                <a:latin typeface="Times New Roman" pitchFamily="18" charset="0"/>
                <a:cs typeface="Times New Roman" pitchFamily="18" charset="0"/>
              </a:rPr>
              <a:t>b.</a:t>
            </a:r>
            <a:r>
              <a:rPr lang="en-US" sz="5600" dirty="0" smtClean="0">
                <a:latin typeface="Times New Roman" pitchFamily="18" charset="0"/>
                <a:cs typeface="Times New Roman" pitchFamily="18" charset="0"/>
              </a:rPr>
              <a:t> cause or prolong hospital admission</a:t>
            </a:r>
            <a:br>
              <a:rPr lang="en-US" sz="5600" dirty="0" smtClean="0">
                <a:latin typeface="Times New Roman" pitchFamily="18" charset="0"/>
                <a:cs typeface="Times New Roman" pitchFamily="18" charset="0"/>
              </a:rPr>
            </a:br>
            <a:r>
              <a:rPr lang="en-US" sz="5600" b="1" dirty="0" smtClean="0">
                <a:latin typeface="Times New Roman" pitchFamily="18" charset="0"/>
                <a:cs typeface="Times New Roman" pitchFamily="18" charset="0"/>
              </a:rPr>
              <a:t>c.</a:t>
            </a:r>
            <a:r>
              <a:rPr lang="en-US" sz="5600" dirty="0" smtClean="0">
                <a:latin typeface="Times New Roman" pitchFamily="18" charset="0"/>
                <a:cs typeface="Times New Roman" pitchFamily="18" charset="0"/>
              </a:rPr>
              <a:t> cause persistent incapacity or disability; or</a:t>
            </a:r>
            <a:br>
              <a:rPr lang="en-US" sz="5600" dirty="0" smtClean="0">
                <a:latin typeface="Times New Roman" pitchFamily="18" charset="0"/>
                <a:cs typeface="Times New Roman" pitchFamily="18" charset="0"/>
              </a:rPr>
            </a:br>
            <a:r>
              <a:rPr lang="en-US" sz="5600" b="1" dirty="0" smtClean="0">
                <a:latin typeface="Times New Roman" pitchFamily="18" charset="0"/>
                <a:cs typeface="Times New Roman" pitchFamily="18" charset="0"/>
              </a:rPr>
              <a:t>d.</a:t>
            </a:r>
            <a:r>
              <a:rPr lang="en-US" sz="5600" dirty="0" smtClean="0">
                <a:latin typeface="Times New Roman" pitchFamily="18" charset="0"/>
                <a:cs typeface="Times New Roman" pitchFamily="18" charset="0"/>
              </a:rPr>
              <a:t> concern misuse or dependence</a:t>
            </a:r>
            <a:r>
              <a:rPr lang="en-US" sz="4800" dirty="0" smtClean="0">
                <a:latin typeface="Times New Roman" pitchFamily="18" charset="0"/>
                <a:cs typeface="Times New Roman" pitchFamily="18" charset="0"/>
              </a:rPr>
              <a:t>.</a:t>
            </a:r>
            <a:endParaRPr lang="uk-UA" sz="4800" dirty="0" smtClean="0">
              <a:latin typeface="Times New Roman" pitchFamily="18" charset="0"/>
              <a:cs typeface="Times New Roman" pitchFamily="18" charset="0"/>
            </a:endParaRPr>
          </a:p>
          <a:p>
            <a:endParaRPr lang="en-US" sz="4300" dirty="0" smtClean="0">
              <a:latin typeface="Times New Roman" pitchFamily="18" charset="0"/>
              <a:cs typeface="Times New Roman" pitchFamily="18" charset="0"/>
            </a:endParaRPr>
          </a:p>
          <a:p>
            <a:r>
              <a:rPr lang="en-US" sz="5600" b="1" i="1" dirty="0" smtClean="0">
                <a:latin typeface="Times New Roman" pitchFamily="18" charset="0"/>
                <a:cs typeface="Times New Roman" pitchFamily="18" charset="0"/>
              </a:rPr>
              <a:t>Type</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A</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effects</a:t>
            </a:r>
            <a:r>
              <a:rPr lang="en-US" sz="5600" i="1" dirty="0" smtClean="0">
                <a:latin typeface="Times New Roman" pitchFamily="18" charset="0"/>
                <a:cs typeface="Times New Roman" pitchFamily="18" charset="0"/>
              </a:rPr>
              <a:t> </a:t>
            </a:r>
            <a:r>
              <a:rPr lang="en-US" sz="5600" dirty="0" smtClean="0">
                <a:latin typeface="Times New Roman" pitchFamily="18" charset="0"/>
                <a:cs typeface="Times New Roman" pitchFamily="18" charset="0"/>
              </a:rPr>
              <a:t>(‘drug actions’) are those which are due to (exaggerated) pharmacological effects. Type A effects tend to be fairly common, dose related (i.e. more frequent or severe with higher doses) and may often be avoided by using doses which are appropriate to the individual patient. Such effects can usually be reproduced and studied experimentally and are often already identified before marketing</a:t>
            </a:r>
            <a:r>
              <a:rPr lang="en-US" sz="5600" dirty="0" smtClean="0">
                <a:latin typeface="Times New Roman" pitchFamily="18" charset="0"/>
                <a:cs typeface="Times New Roman" pitchFamily="18" charset="0"/>
              </a:rPr>
              <a:t>.</a:t>
            </a:r>
            <a:endParaRPr lang="uk-UA" sz="5600" dirty="0" smtClean="0">
              <a:latin typeface="Times New Roman" pitchFamily="18" charset="0"/>
              <a:cs typeface="Times New Roman" pitchFamily="18" charset="0"/>
            </a:endParaRPr>
          </a:p>
          <a:p>
            <a:endParaRPr lang="en-US" sz="4300" dirty="0" smtClean="0">
              <a:latin typeface="Times New Roman" pitchFamily="18" charset="0"/>
              <a:cs typeface="Times New Roman" pitchFamily="18" charset="0"/>
            </a:endParaRPr>
          </a:p>
          <a:p>
            <a:r>
              <a:rPr lang="en-US" sz="5600" b="1" i="1" dirty="0" smtClean="0">
                <a:latin typeface="Times New Roman" pitchFamily="18" charset="0"/>
                <a:cs typeface="Times New Roman" pitchFamily="18" charset="0"/>
              </a:rPr>
              <a:t>Interactions</a:t>
            </a:r>
            <a:r>
              <a:rPr lang="en-US" sz="5600" dirty="0" smtClean="0">
                <a:latin typeface="Times New Roman" pitchFamily="18" charset="0"/>
                <a:cs typeface="Times New Roman" pitchFamily="18" charset="0"/>
              </a:rPr>
              <a:t> between drugs, especially pharmacokinetic interactions, may often be classified as Type A effects, although they are restricted to a defined sub-population of patients (i.e. the users of the interacting drug</a:t>
            </a:r>
            <a:r>
              <a:rPr lang="en-US" sz="5600" dirty="0" smtClean="0">
                <a:latin typeface="Times New Roman" pitchFamily="18" charset="0"/>
                <a:cs typeface="Times New Roman" pitchFamily="18" charset="0"/>
              </a:rPr>
              <a:t>).</a:t>
            </a:r>
            <a:endParaRPr lang="uk-UA" sz="5600" dirty="0" smtClean="0">
              <a:latin typeface="Times New Roman" pitchFamily="18" charset="0"/>
              <a:cs typeface="Times New Roman" pitchFamily="18" charset="0"/>
            </a:endParaRPr>
          </a:p>
          <a:p>
            <a:endParaRPr lang="en-US" sz="4300" dirty="0" smtClean="0">
              <a:latin typeface="Times New Roman" pitchFamily="18" charset="0"/>
              <a:cs typeface="Times New Roman" pitchFamily="18" charset="0"/>
            </a:endParaRPr>
          </a:p>
          <a:p>
            <a:r>
              <a:rPr lang="en-US" sz="5600" b="1" i="1" dirty="0" smtClean="0">
                <a:latin typeface="Times New Roman" pitchFamily="18" charset="0"/>
                <a:cs typeface="Times New Roman" pitchFamily="18" charset="0"/>
              </a:rPr>
              <a:t>Type</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B</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effects</a:t>
            </a:r>
            <a:r>
              <a:rPr lang="en-US" sz="5600" i="1" dirty="0" smtClean="0">
                <a:latin typeface="Times New Roman" pitchFamily="18" charset="0"/>
                <a:cs typeface="Times New Roman" pitchFamily="18" charset="0"/>
              </a:rPr>
              <a:t> </a:t>
            </a:r>
            <a:r>
              <a:rPr lang="en-US" sz="5600" dirty="0" smtClean="0">
                <a:latin typeface="Times New Roman" pitchFamily="18" charset="0"/>
                <a:cs typeface="Times New Roman" pitchFamily="18" charset="0"/>
              </a:rPr>
              <a:t>(‘patient reactions’) characteristically occur in only a minority of patients and display little or no dose relationship. They are generally rare and unpredictable, and may be serious and are notoriously difficult to study. Type B effects are either immunological or non-immunological and occur only in patients, with - often unknown - predisposing conditions. Immunological reactions may range from rashes, anaphylaxis, </a:t>
            </a:r>
            <a:r>
              <a:rPr lang="en-US" sz="5600" dirty="0" err="1" smtClean="0">
                <a:latin typeface="Times New Roman" pitchFamily="18" charset="0"/>
                <a:cs typeface="Times New Roman" pitchFamily="18" charset="0"/>
              </a:rPr>
              <a:t>vasculitis</a:t>
            </a:r>
            <a:r>
              <a:rPr lang="en-US" sz="5600" dirty="0" smtClean="0">
                <a:latin typeface="Times New Roman" pitchFamily="18" charset="0"/>
                <a:cs typeface="Times New Roman" pitchFamily="18" charset="0"/>
              </a:rPr>
              <a:t>, inflammatory organ injury, to highly specific autoimmune syndromes. Also non-immunological Type B effects occur in a minority of predisposed, </a:t>
            </a:r>
            <a:r>
              <a:rPr lang="en-US" sz="5600" i="1" dirty="0" smtClean="0">
                <a:latin typeface="Times New Roman" pitchFamily="18" charset="0"/>
                <a:cs typeface="Times New Roman" pitchFamily="18" charset="0"/>
              </a:rPr>
              <a:t>intolerant</a:t>
            </a:r>
            <a:r>
              <a:rPr lang="en-US" sz="5600" dirty="0" smtClean="0">
                <a:latin typeface="Times New Roman" pitchFamily="18" charset="0"/>
                <a:cs typeface="Times New Roman" pitchFamily="18" charset="0"/>
              </a:rPr>
              <a:t>, patients, e.g. because of an inborn error of metabolism or acquired deficiency in a certain enzyme, resulting in an abnormal metabolic pathway or accumulation of a toxic metabolite. Examples are </a:t>
            </a:r>
            <a:r>
              <a:rPr lang="en-US" sz="5600" dirty="0" err="1" smtClean="0">
                <a:latin typeface="Times New Roman" pitchFamily="18" charset="0"/>
                <a:cs typeface="Times New Roman" pitchFamily="18" charset="0"/>
              </a:rPr>
              <a:t>chloramphenicol</a:t>
            </a:r>
            <a:r>
              <a:rPr lang="en-US" sz="5600" dirty="0" smtClean="0">
                <a:latin typeface="Times New Roman" pitchFamily="18" charset="0"/>
                <a:cs typeface="Times New Roman" pitchFamily="18" charset="0"/>
              </a:rPr>
              <a:t> </a:t>
            </a:r>
            <a:r>
              <a:rPr lang="en-US" sz="5600" dirty="0" err="1" smtClean="0">
                <a:latin typeface="Times New Roman" pitchFamily="18" charset="0"/>
                <a:cs typeface="Times New Roman" pitchFamily="18" charset="0"/>
              </a:rPr>
              <a:t>aplastic</a:t>
            </a:r>
            <a:r>
              <a:rPr lang="en-US" sz="5600" dirty="0" smtClean="0">
                <a:latin typeface="Times New Roman" pitchFamily="18" charset="0"/>
                <a:cs typeface="Times New Roman" pitchFamily="18" charset="0"/>
              </a:rPr>
              <a:t> </a:t>
            </a:r>
            <a:r>
              <a:rPr lang="en-US" sz="5600" dirty="0" err="1" smtClean="0">
                <a:latin typeface="Times New Roman" pitchFamily="18" charset="0"/>
                <a:cs typeface="Times New Roman" pitchFamily="18" charset="0"/>
              </a:rPr>
              <a:t>anaemia</a:t>
            </a:r>
            <a:r>
              <a:rPr lang="en-US" sz="5600" dirty="0" smtClean="0">
                <a:latin typeface="Times New Roman" pitchFamily="18" charset="0"/>
                <a:cs typeface="Times New Roman" pitchFamily="18" charset="0"/>
              </a:rPr>
              <a:t> and </a:t>
            </a:r>
            <a:r>
              <a:rPr lang="en-US" sz="5600" dirty="0" err="1" smtClean="0">
                <a:latin typeface="Times New Roman" pitchFamily="18" charset="0"/>
                <a:cs typeface="Times New Roman" pitchFamily="18" charset="0"/>
              </a:rPr>
              <a:t>isoniazid</a:t>
            </a:r>
            <a:r>
              <a:rPr lang="en-US" sz="5600" dirty="0" smtClean="0">
                <a:latin typeface="Times New Roman" pitchFamily="18" charset="0"/>
                <a:cs typeface="Times New Roman" pitchFamily="18" charset="0"/>
              </a:rPr>
              <a:t> hepatitis</a:t>
            </a:r>
            <a:r>
              <a:rPr lang="en-US" sz="4800" dirty="0" smtClean="0">
                <a:latin typeface="Times New Roman" pitchFamily="18" charset="0"/>
                <a:cs typeface="Times New Roman" pitchFamily="18" charset="0"/>
              </a:rPr>
              <a:t>.</a:t>
            </a:r>
            <a:endParaRPr lang="uk-UA" sz="4800" dirty="0" smtClean="0">
              <a:latin typeface="Times New Roman" pitchFamily="18" charset="0"/>
              <a:cs typeface="Times New Roman" pitchFamily="18" charset="0"/>
            </a:endParaRPr>
          </a:p>
          <a:p>
            <a:endParaRPr lang="en-US" sz="4300" dirty="0" smtClean="0">
              <a:latin typeface="Times New Roman" pitchFamily="18" charset="0"/>
              <a:cs typeface="Times New Roman" pitchFamily="18" charset="0"/>
            </a:endParaRPr>
          </a:p>
          <a:p>
            <a:r>
              <a:rPr lang="en-US" sz="5600" b="1" i="1" dirty="0" smtClean="0">
                <a:latin typeface="Times New Roman" pitchFamily="18" charset="0"/>
                <a:cs typeface="Times New Roman" pitchFamily="18" charset="0"/>
              </a:rPr>
              <a:t>Type</a:t>
            </a:r>
            <a:r>
              <a:rPr lang="en-US" sz="5600" i="1" dirty="0" smtClean="0">
                <a:latin typeface="Times New Roman" pitchFamily="18" charset="0"/>
                <a:cs typeface="Times New Roman" pitchFamily="18" charset="0"/>
              </a:rPr>
              <a:t> </a:t>
            </a:r>
            <a:r>
              <a:rPr lang="en-US" sz="5600" b="1" i="1" dirty="0" smtClean="0">
                <a:latin typeface="Times New Roman" pitchFamily="18" charset="0"/>
                <a:cs typeface="Times New Roman" pitchFamily="18" charset="0"/>
              </a:rPr>
              <a:t>C</a:t>
            </a:r>
            <a:r>
              <a:rPr lang="en-US" sz="5600" i="1" dirty="0" smtClean="0">
                <a:latin typeface="Times New Roman" pitchFamily="18" charset="0"/>
                <a:cs typeface="Times New Roman" pitchFamily="18" charset="0"/>
              </a:rPr>
              <a:t> </a:t>
            </a:r>
            <a:r>
              <a:rPr lang="en-US" sz="5600" dirty="0" smtClean="0">
                <a:latin typeface="Times New Roman" pitchFamily="18" charset="0"/>
                <a:cs typeface="Times New Roman" pitchFamily="18" charset="0"/>
              </a:rPr>
              <a:t>effects refer to situations where the use of a drug, often for unknown reasons, increases the frequency of a ‘spontaneous’ disease. Type C effects may be both serious and common (and include malignant </a:t>
            </a:r>
            <a:r>
              <a:rPr lang="en-US" sz="5600" dirty="0" err="1" smtClean="0">
                <a:latin typeface="Times New Roman" pitchFamily="18" charset="0"/>
                <a:cs typeface="Times New Roman" pitchFamily="18" charset="0"/>
              </a:rPr>
              <a:t>tumours</a:t>
            </a:r>
            <a:r>
              <a:rPr lang="en-US" sz="5600" dirty="0" smtClean="0">
                <a:latin typeface="Times New Roman" pitchFamily="18" charset="0"/>
                <a:cs typeface="Times New Roman" pitchFamily="18" charset="0"/>
              </a:rPr>
              <a:t>) and may have pronounced effects on public health. Type C effects may be coincidental and often concern long term effects; there is often no suggestive time relationship and the connection may be very difficult to prove</a:t>
            </a:r>
            <a:r>
              <a:rPr lang="en-US"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8914" name="Picture 2"/>
          <p:cNvPicPr>
            <a:picLocks noGrp="1" noChangeAspect="1" noChangeArrowheads="1"/>
          </p:cNvPicPr>
          <p:nvPr>
            <p:ph idx="1"/>
          </p:nvPr>
        </p:nvPicPr>
        <p:blipFill>
          <a:blip r:embed="rId2" cstate="print"/>
          <a:srcRect/>
          <a:stretch>
            <a:fillRect/>
          </a:stretch>
        </p:blipFill>
        <p:spPr bwMode="auto">
          <a:xfrm>
            <a:off x="827584" y="620688"/>
            <a:ext cx="7704856" cy="5544616"/>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fontScale="90000"/>
          </a:bodyPr>
          <a:lstStyle/>
          <a:p>
            <a:r>
              <a:rPr lang="uk-UA" b="1" dirty="0" smtClean="0"/>
              <a:t/>
            </a:r>
            <a:br>
              <a:rPr lang="uk-UA" b="1" dirty="0" smtClean="0"/>
            </a:br>
            <a:r>
              <a:rPr lang="en-US" sz="1800" b="1" dirty="0" smtClean="0">
                <a:latin typeface="Times New Roman" pitchFamily="18" charset="0"/>
                <a:cs typeface="Times New Roman" pitchFamily="18" charset="0"/>
              </a:rPr>
              <a:t>REPORTING </a:t>
            </a:r>
            <a:r>
              <a:rPr lang="en-US" sz="1800" b="1" dirty="0" smtClean="0">
                <a:latin typeface="Times New Roman" pitchFamily="18" charset="0"/>
                <a:cs typeface="Times New Roman" pitchFamily="18" charset="0"/>
              </a:rPr>
              <a:t>OF ADVERSE DRUG REACTIONS</a:t>
            </a:r>
            <a:r>
              <a:rPr lang="en-US" b="1" dirty="0" smtClean="0"/>
              <a:t/>
            </a:r>
            <a:br>
              <a:rPr lang="en-US" b="1" dirty="0" smtClean="0"/>
            </a:br>
            <a:endParaRPr lang="uk-UA" dirty="0"/>
          </a:p>
        </p:txBody>
      </p:sp>
      <p:sp>
        <p:nvSpPr>
          <p:cNvPr id="3" name="Содержимое 2"/>
          <p:cNvSpPr>
            <a:spLocks noGrp="1"/>
          </p:cNvSpPr>
          <p:nvPr>
            <p:ph idx="1"/>
          </p:nvPr>
        </p:nvSpPr>
        <p:spPr/>
        <p:txBody>
          <a:bodyPr/>
          <a:lstStyle/>
          <a:p>
            <a:pPr marL="0" indent="0">
              <a:buNone/>
            </a:pPr>
            <a:r>
              <a:rPr lang="en-US" sz="1600" dirty="0" smtClean="0">
                <a:latin typeface="Times New Roman" pitchFamily="18" charset="0"/>
                <a:cs typeface="Times New Roman" pitchFamily="18" charset="0"/>
              </a:rPr>
              <a:t>the major source of information in </a:t>
            </a:r>
            <a:r>
              <a:rPr lang="en-US" sz="1600" dirty="0" smtClean="0">
                <a:latin typeface="Times New Roman" pitchFamily="18" charset="0"/>
                <a:cs typeface="Times New Roman" pitchFamily="18" charset="0"/>
              </a:rPr>
              <a:t>pharmacovigilance</a:t>
            </a:r>
            <a:r>
              <a:rPr lang="uk-UA"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is a Spontaneous </a:t>
            </a:r>
            <a:r>
              <a:rPr lang="en-US" sz="1600" dirty="0" smtClean="0">
                <a:latin typeface="Times New Roman" pitchFamily="18" charset="0"/>
                <a:cs typeface="Times New Roman" pitchFamily="18" charset="0"/>
              </a:rPr>
              <a:t>reporting - a regional or country-wide system for the reporting of suspected adverse drug reactions </a:t>
            </a:r>
          </a:p>
          <a:p>
            <a:pPr>
              <a:buNone/>
            </a:pPr>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a:bodyPr>
          <a:lstStyle/>
          <a:p>
            <a:r>
              <a:rPr lang="en-US" sz="1800" b="1" dirty="0" smtClean="0">
                <a:latin typeface="Times New Roman" pitchFamily="18" charset="0"/>
                <a:cs typeface="Times New Roman" pitchFamily="18" charset="0"/>
              </a:rPr>
              <a:t>case report in pharmacovigilance</a:t>
            </a:r>
            <a:endParaRPr lang="uk-UA" sz="1800" b="1" dirty="0">
              <a:latin typeface="Times New Roman" pitchFamily="18" charset="0"/>
              <a:cs typeface="Times New Roman" pitchFamily="18" charset="0"/>
            </a:endParaRPr>
          </a:p>
        </p:txBody>
      </p:sp>
      <p:sp>
        <p:nvSpPr>
          <p:cNvPr id="3" name="Содержимое 2"/>
          <p:cNvSpPr>
            <a:spLocks noGrp="1"/>
          </p:cNvSpPr>
          <p:nvPr>
            <p:ph idx="1"/>
          </p:nvPr>
        </p:nvSpPr>
        <p:spPr>
          <a:xfrm>
            <a:off x="467544" y="980728"/>
            <a:ext cx="8229600" cy="4525963"/>
          </a:xfrm>
        </p:spPr>
        <p:txBody>
          <a:bodyPr>
            <a:noAutofit/>
          </a:bodyPr>
          <a:lstStyle/>
          <a:p>
            <a:pPr marL="0" indent="0">
              <a:spcBef>
                <a:spcPts val="0"/>
              </a:spcBef>
              <a:buNone/>
            </a:pPr>
            <a:r>
              <a:rPr lang="en-US" sz="1400" dirty="0" smtClean="0">
                <a:latin typeface="Times New Roman" pitchFamily="18" charset="0"/>
                <a:cs typeface="Times New Roman" pitchFamily="18" charset="0"/>
              </a:rPr>
              <a:t>A </a:t>
            </a:r>
            <a:r>
              <a:rPr lang="en-US" sz="1400" dirty="0" smtClean="0">
                <a:latin typeface="Times New Roman" pitchFamily="18" charset="0"/>
                <a:cs typeface="Times New Roman" pitchFamily="18" charset="0"/>
              </a:rPr>
              <a:t>case report in pharmacovigilance can be defined as: A notification relating to a patient with an adverse medical event (or laboratory test abnormality) suspected to be induced by a medicine</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A case report should contain information on the following elements</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1. The patient: age, sex and brief medical history (when relevant). </a:t>
            </a:r>
            <a:r>
              <a:rPr lang="en-US" sz="1400" dirty="0" smtClean="0">
                <a:latin typeface="Times New Roman" pitchFamily="18" charset="0"/>
                <a:cs typeface="Times New Roman" pitchFamily="18" charset="0"/>
              </a:rPr>
              <a:t>In some countries ethnic origin may need to be specified</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2. Adverse event: description (nature, </a:t>
            </a:r>
            <a:r>
              <a:rPr lang="en-US" sz="1400" dirty="0" err="1" smtClean="0">
                <a:latin typeface="Times New Roman" pitchFamily="18" charset="0"/>
                <a:cs typeface="Times New Roman" pitchFamily="18" charset="0"/>
              </a:rPr>
              <a:t>localisation</a:t>
            </a:r>
            <a:r>
              <a:rPr lang="en-US" sz="1400" dirty="0" smtClean="0">
                <a:latin typeface="Times New Roman" pitchFamily="18" charset="0"/>
                <a:cs typeface="Times New Roman" pitchFamily="18" charset="0"/>
              </a:rPr>
              <a:t>, severity, characteristics), results of investigations and tests, start date, course and outcome</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3. Suspected drug(s): name (brand or ingredient name + manufacturer), dose, route, start/stop dates, indication for use (with particular drugs, e.g. </a:t>
            </a:r>
            <a:r>
              <a:rPr lang="en-US" sz="1400" dirty="0" smtClean="0">
                <a:latin typeface="Times New Roman" pitchFamily="18" charset="0"/>
                <a:cs typeface="Times New Roman" pitchFamily="18" charset="0"/>
              </a:rPr>
              <a:t>vaccines, a batch number is important</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4. </a:t>
            </a:r>
            <a:r>
              <a:rPr lang="en-US" sz="1400" dirty="0" smtClean="0">
                <a:latin typeface="Times New Roman" pitchFamily="18" charset="0"/>
                <a:cs typeface="Times New Roman" pitchFamily="18" charset="0"/>
              </a:rPr>
              <a:t>All other drugs used (including self-medication): names, doses, routes, start/stop dates</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5. Risk factors (e.g. </a:t>
            </a:r>
            <a:r>
              <a:rPr lang="en-US" sz="1400" dirty="0" smtClean="0">
                <a:latin typeface="Times New Roman" pitchFamily="18" charset="0"/>
                <a:cs typeface="Times New Roman" pitchFamily="18" charset="0"/>
              </a:rPr>
              <a:t>impaired renal function, previous exposure to suspected drug, previous allergies, social drug use</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buNone/>
            </a:pPr>
            <a:r>
              <a:rPr lang="en-US" sz="1400" dirty="0" smtClean="0">
                <a:latin typeface="Times New Roman" pitchFamily="18" charset="0"/>
                <a:cs typeface="Times New Roman" pitchFamily="18" charset="0"/>
              </a:rPr>
              <a:t>6. </a:t>
            </a:r>
            <a:r>
              <a:rPr lang="en-US" sz="1400" dirty="0" smtClean="0">
                <a:latin typeface="Times New Roman" pitchFamily="18" charset="0"/>
                <a:cs typeface="Times New Roman" pitchFamily="18" charset="0"/>
              </a:rPr>
              <a:t>Name and address of reporter (to be considered confidential and to be used only for data verification, completion and case follow-up</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marL="0" indent="0">
              <a:spcBef>
                <a:spcPts val="0"/>
              </a:spcBef>
            </a:pPr>
            <a:r>
              <a:rPr lang="en-US" sz="1400" dirty="0" smtClean="0">
                <a:latin typeface="Times New Roman" pitchFamily="18" charset="0"/>
                <a:cs typeface="Times New Roman" pitchFamily="18" charset="0"/>
              </a:rPr>
              <a:t>Reporting should be as easy and cheap as possible. Special free-post or business reply reporting forms can be distributed throughout the target area to healthcare professionals at regular intervals (for example, four times a year).</a:t>
            </a:r>
          </a:p>
          <a:p>
            <a:pPr marL="0" indent="0">
              <a:spcBef>
                <a:spcPts val="0"/>
              </a:spcBef>
            </a:pPr>
            <a:r>
              <a:rPr lang="en-US" sz="1400" dirty="0" smtClean="0">
                <a:latin typeface="Times New Roman" pitchFamily="18" charset="0"/>
                <a:cs typeface="Times New Roman" pitchFamily="18" charset="0"/>
              </a:rPr>
              <a:t> Also telephone, fax and electronic mail or internet may be easy means of reporting where reliable technology is available and accessible</a:t>
            </a:r>
            <a:r>
              <a:rPr lang="en-US" sz="1400" dirty="0" smtClean="0">
                <a:latin typeface="Times New Roman" pitchFamily="18" charset="0"/>
                <a:cs typeface="Times New Roman" pitchFamily="18" charset="0"/>
              </a:rPr>
              <a:t>.</a:t>
            </a:r>
            <a:endParaRPr lang="uk-UA" sz="1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en-US" sz="1800" b="1" dirty="0" smtClean="0">
                <a:latin typeface="Times New Roman" pitchFamily="18" charset="0"/>
                <a:cs typeface="Times New Roman" pitchFamily="18" charset="0"/>
              </a:rPr>
              <a:t>Reporting by whom?</a:t>
            </a:r>
            <a:br>
              <a:rPr lang="en-US" sz="1800" b="1" dirty="0" smtClean="0">
                <a:latin typeface="Times New Roman" pitchFamily="18" charset="0"/>
                <a:cs typeface="Times New Roman" pitchFamily="18" charset="0"/>
              </a:rPr>
            </a:br>
            <a:endParaRPr lang="uk-UA" sz="1800" dirty="0">
              <a:latin typeface="Times New Roman" pitchFamily="18" charset="0"/>
              <a:cs typeface="Times New Roman" pitchFamily="18" charset="0"/>
            </a:endParaRPr>
          </a:p>
        </p:txBody>
      </p:sp>
      <p:sp>
        <p:nvSpPr>
          <p:cNvPr id="3" name="Содержимое 2"/>
          <p:cNvSpPr>
            <a:spLocks noGrp="1"/>
          </p:cNvSpPr>
          <p:nvPr>
            <p:ph idx="1"/>
          </p:nvPr>
        </p:nvSpPr>
        <p:spPr>
          <a:xfrm>
            <a:off x="467544" y="980728"/>
            <a:ext cx="8229600" cy="4525963"/>
          </a:xfrm>
        </p:spPr>
        <p:txBody>
          <a:bodyPr>
            <a:normAutofit/>
          </a:bodyPr>
          <a:lstStyle/>
          <a:p>
            <a:r>
              <a:rPr lang="en-US" sz="2000" dirty="0" smtClean="0">
                <a:latin typeface="Times New Roman" pitchFamily="18" charset="0"/>
                <a:cs typeface="Times New Roman" pitchFamily="18" charset="0"/>
              </a:rPr>
              <a:t>Professionals </a:t>
            </a:r>
            <a:r>
              <a:rPr lang="en-US" sz="2000" dirty="0" smtClean="0">
                <a:latin typeface="Times New Roman" pitchFamily="18" charset="0"/>
                <a:cs typeface="Times New Roman" pitchFamily="18" charset="0"/>
              </a:rPr>
              <a:t>working in healthcare are the preferred source of information in pharmacovigilance, for example family practitioners, medical specialists and pharmacists. Dentists, midwives, nurses and other health workers may also administer or prescribe drugs and should report relevant experiences.</a:t>
            </a:r>
          </a:p>
          <a:p>
            <a:r>
              <a:rPr lang="en-US" sz="2000" dirty="0" smtClean="0">
                <a:latin typeface="Times New Roman" pitchFamily="18" charset="0"/>
                <a:cs typeface="Times New Roman" pitchFamily="18" charset="0"/>
              </a:rPr>
              <a:t>In addition pharmacists and nurses can play an important role in the stimulation of reporting and in the provision of additional information (for example, on co-medication and previous drug use).</a:t>
            </a:r>
          </a:p>
          <a:p>
            <a:r>
              <a:rPr lang="en-US" sz="2000" dirty="0" smtClean="0">
                <a:latin typeface="Times New Roman" pitchFamily="18" charset="0"/>
                <a:cs typeface="Times New Roman" pitchFamily="18" charset="0"/>
              </a:rPr>
              <a:t>Pharmaceutical manufacturers, being primarily responsible for the safety of their products, have to ensure that suspected adverse reactions to their products are reported to the competent authority. If adverse reactions are reported directly by patients to the national or local centre, it is useful to consider the possibility of communication with their physicians for additional information and data verification.</a:t>
            </a:r>
          </a:p>
          <a:p>
            <a:endParaRPr lang="uk-UA"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332656"/>
            <a:ext cx="8229600" cy="5904656"/>
          </a:xfrm>
        </p:spPr>
        <p:txBody>
          <a:bodyPr>
            <a:noAutofit/>
          </a:bodyPr>
          <a:lstStyle/>
          <a:p>
            <a:r>
              <a:rPr lang="en-US" sz="1400" dirty="0" smtClean="0">
                <a:latin typeface="Times New Roman" pitchFamily="18" charset="0"/>
                <a:cs typeface="Times New Roman" pitchFamily="18" charset="0"/>
              </a:rPr>
              <a:t>In the early stages of any pharmacovigilance system, reports on all suspected adverse reactions - known or not, serious or not - are welcome and useful, because it is necessary to create a notification culture in which the instinctive response to any suspected adverse drug reaction is to report it. Healthcare professionals need to learn how and what to notify, and the staff of the pharmacovigilance centre need to gain experience in assessment, coding and interpretation.</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In established pharmacovigilance systems it is common practice to request the reporting of all suspected reactions, including minor ones for new drugs. For established drugs the reporting of serious or unusual suspected adverse reactions is of particular importance, whereas known and minor reactions are of less interest . If an increased frequency of a given reaction is suspected this is also a reason for reporting.</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Although pharmacovigilance is primarily concerned with pharmaceutical medicines (including radiologic contrast media, vaccines and diagnostics), adverse reactions associated with drugs used in traditional medicine (e.g. herbal remedies) should also be considered. Special fields of interest are drug abuse and drug use in pregnancy (</a:t>
            </a:r>
            <a:r>
              <a:rPr lang="en-US" sz="1400" dirty="0" err="1" smtClean="0">
                <a:latin typeface="Times New Roman" pitchFamily="18" charset="0"/>
                <a:cs typeface="Times New Roman" pitchFamily="18" charset="0"/>
              </a:rPr>
              <a:t>teratogenicity</a:t>
            </a:r>
            <a:r>
              <a:rPr lang="en-US" sz="1400" dirty="0" smtClean="0">
                <a:latin typeface="Times New Roman" pitchFamily="18" charset="0"/>
                <a:cs typeface="Times New Roman" pitchFamily="18" charset="0"/>
              </a:rPr>
              <a:t>) and lactation.</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In addition, the reporting of lack of efficacy and suspected pharmaceutical defects is recommended, especially when there is the possibility of manufacturing problems, counterfeit pharmaceuticals or of the development of resistance (e.g. antibiotics). Pharmacovigilance and poison control are closely related activities, since the problems encountered with accidental or intentional overdose may cast doubt on the safety of a medical drug.</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Also, adverse reactions to cosmetics may need to be reported, especially when cosmetics contain obsolete or toxic ingredients (e.g. mercury compounds or corticoids in bleaching creams).</a:t>
            </a:r>
            <a:endParaRPr lang="uk-UA" sz="1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620688"/>
            <a:ext cx="8229600" cy="4525963"/>
          </a:xfrm>
        </p:spPr>
        <p:txBody>
          <a:bodyPr>
            <a:normAutofit/>
          </a:bodyPr>
          <a:lstStyle/>
          <a:p>
            <a:r>
              <a:rPr lang="en-US" sz="2000" dirty="0" smtClean="0">
                <a:latin typeface="Times New Roman" pitchFamily="18" charset="0"/>
                <a:cs typeface="Times New Roman" pitchFamily="18" charset="0"/>
              </a:rPr>
              <a:t>In many countries the reporting of adverse drug reactions is voluntary, but in an increasing number of countries some legal reporting obligations on healthcare professionals have been established (although a penalty is not usually associated with failure to report).  In addition, in many countries it is mandatory for pharmaceutical companies to report suspected adverse drug reactions to the health authorities.</a:t>
            </a:r>
            <a:endParaRPr lang="uk-UA"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en-US" sz="2000" dirty="0" smtClean="0"/>
              <a:t>Under-reporting</a:t>
            </a:r>
            <a:endParaRPr lang="uk-UA" sz="2000" dirty="0"/>
          </a:p>
        </p:txBody>
      </p:sp>
      <p:sp>
        <p:nvSpPr>
          <p:cNvPr id="3" name="Содержимое 2"/>
          <p:cNvSpPr>
            <a:spLocks noGrp="1"/>
          </p:cNvSpPr>
          <p:nvPr>
            <p:ph idx="1"/>
          </p:nvPr>
        </p:nvSpPr>
        <p:spPr>
          <a:xfrm>
            <a:off x="467544" y="1124744"/>
            <a:ext cx="8229600" cy="4525963"/>
          </a:xfrm>
        </p:spPr>
        <p:txBody>
          <a:bodyPr>
            <a:normAutofit fontScale="55000" lnSpcReduction="20000"/>
          </a:bodyPr>
          <a:lstStyle/>
          <a:p>
            <a:r>
              <a:rPr lang="en-US" dirty="0" smtClean="0"/>
              <a:t>Under-reporting is a common phenomenon in all countries. Correcting for under-reporting is difficult, however, because its extent is unknown and very variable. Even at established </a:t>
            </a:r>
            <a:r>
              <a:rPr lang="en-US" dirty="0" err="1" smtClean="0"/>
              <a:t>centres</a:t>
            </a:r>
            <a:r>
              <a:rPr lang="en-US" dirty="0" smtClean="0"/>
              <a:t> the reported proportion of serious reactions may not be more than 10%. Several of the countries participating for many years in the WHO Drug Monitoring </a:t>
            </a:r>
            <a:r>
              <a:rPr lang="en-US" dirty="0" err="1" smtClean="0"/>
              <a:t>Programme</a:t>
            </a:r>
            <a:r>
              <a:rPr lang="en-US" dirty="0" smtClean="0"/>
              <a:t> receive 200 or more adverse reactions per million inhabitants annually from about 10% of physicians. In many other countries, however, the reporting rates are much lower.</a:t>
            </a:r>
          </a:p>
          <a:p>
            <a:r>
              <a:rPr lang="en-US" dirty="0" smtClean="0"/>
              <a:t>Under-reporting may delay signal detection and cause underestimation of the size of a problem. However, in signal detection not only the quantity but also the relevance of case reports and the quality of data are important.</a:t>
            </a:r>
          </a:p>
          <a:p>
            <a:r>
              <a:rPr lang="en-US" dirty="0" smtClean="0"/>
              <a:t>There are also a number of more elusive issues which require attention. Sometimes healthcare professionals fear that the acknowledgement of adverse reactions may reflect negatively on their competence or put them at risk of litigation. Some are reluctant to report adverse reactions because of doubts regarding the causal role of the drug (although, of course, it is essential that suspected reactions are reported). Under-reporting is both a technical and a psychological issue. Clarity of criteria for reporting, simple procedures and good motivational practice are all influential in addressing the problem.</a:t>
            </a: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720840"/>
            <a:ext cx="7416824" cy="2585323"/>
          </a:xfrm>
          <a:prstGeom prst="rect">
            <a:avLst/>
          </a:prstGeom>
        </p:spPr>
        <p:txBody>
          <a:bodyPr wrap="square">
            <a:spAutoFit/>
          </a:bodyPr>
          <a:lstStyle/>
          <a:p>
            <a:r>
              <a:rPr lang="en-US" dirty="0" smtClean="0"/>
              <a:t>Defining medication </a:t>
            </a:r>
            <a:r>
              <a:rPr lang="en-US" dirty="0" smtClean="0"/>
              <a:t>errors</a:t>
            </a:r>
          </a:p>
          <a:p>
            <a:endParaRPr lang="en-US" dirty="0" smtClean="0"/>
          </a:p>
          <a:p>
            <a:r>
              <a:rPr lang="en-US" dirty="0" smtClean="0"/>
              <a:t>“</a:t>
            </a:r>
            <a:r>
              <a:rPr lang="en-US" dirty="0" smtClean="0"/>
              <a:t>any preventable event that may cause or lead to inappropriate medication use or patient harm while the medication is in the control of the health care professional, patient, or consumer. </a:t>
            </a:r>
            <a:endParaRPr lang="en-US" dirty="0" smtClean="0"/>
          </a:p>
          <a:p>
            <a:r>
              <a:rPr lang="en-US" dirty="0" smtClean="0"/>
              <a:t>Such </a:t>
            </a:r>
            <a:r>
              <a:rPr lang="en-US" dirty="0" smtClean="0"/>
              <a:t>events may be related to professional practice, health care products, procedures, and systems, including prescribing, order communication, product </a:t>
            </a:r>
            <a:r>
              <a:rPr lang="en-US" dirty="0" err="1" smtClean="0"/>
              <a:t>labelling</a:t>
            </a:r>
            <a:r>
              <a:rPr lang="en-US" dirty="0" smtClean="0"/>
              <a:t>, packaging, and nomenclature, compounding, dispensing, distribution, administration, education, monitoring, and use” </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97346"/>
            <a:ext cx="8280920" cy="4247317"/>
          </a:xfrm>
          <a:prstGeom prst="rect">
            <a:avLst/>
          </a:prstGeom>
        </p:spPr>
        <p:txBody>
          <a:bodyPr wrap="square">
            <a:spAutoFit/>
          </a:bodyPr>
          <a:lstStyle/>
          <a:p>
            <a:r>
              <a:rPr lang="en-US" dirty="0" smtClean="0"/>
              <a:t>Classification</a:t>
            </a:r>
          </a:p>
          <a:p>
            <a:endParaRPr lang="en-US" dirty="0" smtClean="0"/>
          </a:p>
          <a:p>
            <a:r>
              <a:rPr lang="en-US" dirty="0" smtClean="0"/>
              <a:t>There </a:t>
            </a:r>
            <a:r>
              <a:rPr lang="en-US" dirty="0" smtClean="0"/>
              <a:t>are a number of different approaches to classifying medication errors </a:t>
            </a:r>
            <a:r>
              <a:rPr lang="en-US" dirty="0" smtClean="0"/>
              <a:t>. </a:t>
            </a:r>
            <a:r>
              <a:rPr lang="en-US" dirty="0" smtClean="0"/>
              <a:t>One approach is to base the classification on the stage in the sequence of medication use process, such as prescribing, transcribing, dispensing, administration or monitoring. Another approach is to consider the types of errors occurring, such as wrong medication, dose, frequency, administration route or patient. A further approach classifies errors according to whether they occur from mistakes made when planning actions (knowledge-based or rule-based mistakes) or errors in the execution of appropriately planned actions (action-based errors, known as “slips”, or memory-based errors, known as “lapses”). Errors may also be classified according to their level of severity. These approaches are not mutually exclusive and there is no strong evidence to support particular methods of defining or classifying errors specifically in primary care. The approach taken will depend on the setting and the purpose of the classification.</a:t>
            </a:r>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827584" y="1340768"/>
            <a:ext cx="7344816" cy="4248472"/>
          </a:xfrm>
          <a:prstGeom prst="rect">
            <a:avLst/>
          </a:prstGeom>
          <a:noFill/>
          <a:ln w="9525">
            <a:noFill/>
            <a:miter lim="800000"/>
            <a:headEnd/>
            <a:tailEnd/>
          </a:ln>
        </p:spPr>
      </p:pic>
      <p:sp>
        <p:nvSpPr>
          <p:cNvPr id="4" name="Прямоугольник 3"/>
          <p:cNvSpPr/>
          <p:nvPr/>
        </p:nvSpPr>
        <p:spPr>
          <a:xfrm>
            <a:off x="827584" y="692696"/>
            <a:ext cx="7416824" cy="400110"/>
          </a:xfrm>
          <a:prstGeom prst="rect">
            <a:avLst/>
          </a:prstGeom>
        </p:spPr>
        <p:txBody>
          <a:bodyPr wrap="square">
            <a:spAutoFit/>
          </a:bodyPr>
          <a:lstStyle/>
          <a:p>
            <a:pPr algn="ctr"/>
            <a:r>
              <a:rPr lang="en-US" sz="2000" dirty="0" smtClean="0">
                <a:latin typeface="Times New Roman" pitchFamily="18" charset="0"/>
                <a:cs typeface="Times New Roman" pitchFamily="18" charset="0"/>
              </a:rPr>
              <a:t>Factors that may influence medication errors</a:t>
            </a:r>
            <a:endParaRPr lang="uk-UA" sz="20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755576" y="620688"/>
            <a:ext cx="7848871" cy="46180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768" y="260648"/>
            <a:ext cx="4250202" cy="369332"/>
          </a:xfrm>
          <a:prstGeom prst="rect">
            <a:avLst/>
          </a:prstGeom>
        </p:spPr>
        <p:txBody>
          <a:bodyPr wrap="none">
            <a:spAutoFit/>
          </a:bodyPr>
          <a:lstStyle/>
          <a:p>
            <a:r>
              <a:rPr lang="en-US" dirty="0" smtClean="0"/>
              <a:t>Look-Alike, Sound-Alike Medication Names </a:t>
            </a:r>
            <a:endParaRPr lang="uk-UA" dirty="0"/>
          </a:p>
        </p:txBody>
      </p:sp>
      <p:pic>
        <p:nvPicPr>
          <p:cNvPr id="43010" name="Picture 2"/>
          <p:cNvPicPr>
            <a:picLocks noChangeAspect="1" noChangeArrowheads="1"/>
          </p:cNvPicPr>
          <p:nvPr/>
        </p:nvPicPr>
        <p:blipFill>
          <a:blip r:embed="rId2" cstate="print"/>
          <a:srcRect/>
          <a:stretch>
            <a:fillRect/>
          </a:stretch>
        </p:blipFill>
        <p:spPr bwMode="auto">
          <a:xfrm>
            <a:off x="323528" y="836712"/>
            <a:ext cx="8424936" cy="50405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683568" y="764704"/>
            <a:ext cx="7920880" cy="482453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TotalTime>
  <Words>1347</Words>
  <Application>Microsoft Office PowerPoint</Application>
  <PresentationFormat>Экран (4:3)</PresentationFormat>
  <Paragraphs>68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 REPORTING OF ADVERSE DRUG REACTIONS </vt:lpstr>
      <vt:lpstr>case report in pharmacovigilance</vt:lpstr>
      <vt:lpstr>Reporting by whom? </vt:lpstr>
      <vt:lpstr>Слайд 8</vt:lpstr>
      <vt:lpstr>Слайд 9</vt:lpstr>
      <vt:lpstr>Under-reporting</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e210275boi</cp:lastModifiedBy>
  <cp:revision>40</cp:revision>
  <dcterms:created xsi:type="dcterms:W3CDTF">2020-09-30T07:21:49Z</dcterms:created>
  <dcterms:modified xsi:type="dcterms:W3CDTF">2021-11-02T07:37:58Z</dcterms:modified>
</cp:coreProperties>
</file>