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9AC4"/>
    <a:srgbClr val="EE48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>
      <p:cViewPr varScale="1">
        <p:scale>
          <a:sx n="107" d="100"/>
          <a:sy n="107" d="100"/>
        </p:scale>
        <p:origin x="176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akon3.rada.gov.ua/laws/show/996-2010-%D0%BF" TargetMode="External"/><Relationship Id="rId2" Type="http://schemas.openxmlformats.org/officeDocument/2006/relationships/hyperlink" Target="http://www.zakon2.rada.gov.ua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kodeksy.com.ua/ka/" TargetMode="External"/><Relationship Id="rId4" Type="http://schemas.openxmlformats.org/officeDocument/2006/relationships/hyperlink" Target="http://www.moz.gov.ua/ua/portal/dn_20100913_769.html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780928"/>
            <a:ext cx="7772400" cy="1829761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 Правові основи організації охорони здоров'я. Система фармацевтичного права та фармацевтичного законодавства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6258148"/>
            <a:ext cx="7772400" cy="1199704"/>
          </a:xfrm>
        </p:spPr>
        <p:txBody>
          <a:bodyPr>
            <a:normAutofit/>
          </a:bodyPr>
          <a:lstStyle/>
          <a:p>
            <a:pPr algn="l"/>
            <a:r>
              <a:rPr lang="uk-UA" sz="1600" dirty="0"/>
              <a:t>Дисципліна </a:t>
            </a:r>
          </a:p>
          <a:p>
            <a:pPr algn="l"/>
            <a:r>
              <a:rPr lang="uk-UA" sz="1600" dirty="0"/>
              <a:t>Фармацевтичне право та законодавство</a:t>
            </a:r>
            <a:endParaRPr lang="ru-RU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624078" indent="-514350">
              <a:buFont typeface="+mj-lt"/>
              <a:buAutoNum type="arabicPeriod"/>
            </a:pPr>
            <a:r>
              <a:rPr lang="uk-UA" b="1" dirty="0"/>
              <a:t>Історичні аспекти виникнення права та законодавства.</a:t>
            </a:r>
            <a:endParaRPr lang="ru-RU" b="1" dirty="0"/>
          </a:p>
          <a:p>
            <a:pPr marL="624078" lvl="0" indent="-514350">
              <a:buFont typeface="+mj-lt"/>
              <a:buAutoNum type="arabicPeriod"/>
            </a:pPr>
            <a:r>
              <a:rPr lang="uk-UA" b="1" dirty="0"/>
              <a:t>Право – визначення, сутність, основні принципи та функції. Норми права в системі соціальних норм.</a:t>
            </a:r>
            <a:endParaRPr lang="ru-RU" dirty="0"/>
          </a:p>
          <a:p>
            <a:pPr marL="624078" lvl="0" indent="-514350">
              <a:buFont typeface="+mj-lt"/>
              <a:buAutoNum type="arabicPeriod"/>
            </a:pPr>
            <a:r>
              <a:rPr lang="uk-UA" b="1" dirty="0"/>
              <a:t>Система права та система законодавства, їх</a:t>
            </a:r>
            <a:r>
              <a:rPr lang="ru-RU" b="1" dirty="0"/>
              <a:t> </a:t>
            </a:r>
            <a:r>
              <a:rPr lang="uk-UA" b="1" dirty="0"/>
              <a:t>взаємозв’язок. Фармацевтичне законодавство</a:t>
            </a:r>
            <a:endParaRPr lang="ru-RU" dirty="0"/>
          </a:p>
          <a:p>
            <a:pPr marL="624078" lvl="0" indent="-514350">
              <a:buFont typeface="+mj-lt"/>
              <a:buAutoNum type="arabicPeriod"/>
            </a:pPr>
            <a:r>
              <a:rPr lang="uk-UA" b="1" dirty="0"/>
              <a:t>Органи управління та законотворення у фармацевтичному секторі галузі охорони здоров’я</a:t>
            </a:r>
            <a:endParaRPr lang="ru-RU" b="1" dirty="0"/>
          </a:p>
          <a:p>
            <a:pPr marL="624078" lvl="0" indent="-514350">
              <a:buFont typeface="+mj-lt"/>
              <a:buAutoNum type="arabicPeriod"/>
            </a:pPr>
            <a:r>
              <a:rPr lang="uk-UA" b="1" dirty="0"/>
              <a:t>Правотворчий процес в українському законодавстві</a:t>
            </a:r>
            <a:endParaRPr lang="ru-RU" dirty="0"/>
          </a:p>
          <a:p>
            <a:pPr marL="624078" lvl="0" indent="-514350">
              <a:buFont typeface="+mj-lt"/>
              <a:buAutoNum type="arabicPeriod"/>
            </a:pPr>
            <a:r>
              <a:rPr lang="uk-UA" b="1" dirty="0"/>
              <a:t>Види нормативно-правових актів їх структура та ієрархія</a:t>
            </a:r>
            <a:endParaRPr lang="ru-RU" b="1" dirty="0"/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dirty="0"/>
              <a:t>Теоретичні питання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lvl="0"/>
            <a:r>
              <a:rPr lang="uk-UA" b="1" dirty="0"/>
              <a:t>Конституція України </a:t>
            </a:r>
            <a:r>
              <a:rPr lang="uk-UA" dirty="0"/>
              <a:t>[Електронний ресурс] : закон України від 28.06.1996 р. // Відомості Верховної Ради України. – 1996. – № 30. – Ст. 141. – Режим доступу: </a:t>
            </a:r>
            <a:r>
              <a:rPr lang="uk-UA" dirty="0">
                <a:hlinkClick r:id="rId2"/>
              </a:rPr>
              <a:t>http://www.zakon2.rada.gov.ua.</a:t>
            </a:r>
            <a:endParaRPr lang="ru-RU" dirty="0"/>
          </a:p>
          <a:p>
            <a:pPr lvl="0"/>
            <a:r>
              <a:rPr lang="uk-UA" b="1" dirty="0"/>
              <a:t>Основи права та законодавства у фармації </a:t>
            </a:r>
            <a:r>
              <a:rPr lang="uk-UA" dirty="0"/>
              <a:t>: нац. </a:t>
            </a:r>
            <a:r>
              <a:rPr lang="uk-UA" dirty="0" err="1"/>
              <a:t>підруч</a:t>
            </a:r>
            <a:r>
              <a:rPr lang="uk-UA" dirty="0"/>
              <a:t>. для студентів </a:t>
            </a:r>
            <a:r>
              <a:rPr lang="uk-UA" dirty="0" err="1"/>
              <a:t>вищ</a:t>
            </a:r>
            <a:r>
              <a:rPr lang="uk-UA" dirty="0"/>
              <a:t>. </a:t>
            </a:r>
            <a:r>
              <a:rPr lang="uk-UA" dirty="0" err="1"/>
              <a:t>навч</a:t>
            </a:r>
            <a:r>
              <a:rPr lang="uk-UA" dirty="0"/>
              <a:t>. </a:t>
            </a:r>
            <a:r>
              <a:rPr lang="uk-UA" dirty="0" err="1"/>
              <a:t>закл</a:t>
            </a:r>
            <a:r>
              <a:rPr lang="uk-UA" dirty="0"/>
              <a:t>. / А. А. </a:t>
            </a:r>
            <a:r>
              <a:rPr lang="uk-UA" dirty="0" err="1"/>
              <a:t>Котвіцька</a:t>
            </a:r>
            <a:r>
              <a:rPr lang="uk-UA" dirty="0"/>
              <a:t>, І. В. </a:t>
            </a:r>
            <a:r>
              <a:rPr lang="uk-UA" dirty="0" err="1"/>
              <a:t>Кубарєва</a:t>
            </a:r>
            <a:r>
              <a:rPr lang="uk-UA" dirty="0"/>
              <a:t>, О. О. </a:t>
            </a:r>
            <a:r>
              <a:rPr lang="uk-UA" dirty="0" err="1"/>
              <a:t>Суріков</a:t>
            </a:r>
            <a:r>
              <a:rPr lang="uk-UA" dirty="0"/>
              <a:t> та ін. ; за ред. А.А. </a:t>
            </a:r>
            <a:r>
              <a:rPr lang="uk-UA" dirty="0" err="1"/>
              <a:t>Котвіцької</a:t>
            </a:r>
            <a:r>
              <a:rPr lang="uk-UA" dirty="0"/>
              <a:t>. – Харків : </a:t>
            </a:r>
            <a:r>
              <a:rPr lang="uk-UA" dirty="0" err="1"/>
              <a:t>НФаУ</a:t>
            </a:r>
            <a:r>
              <a:rPr lang="uk-UA" dirty="0"/>
              <a:t> : Золоті сторінки, 2016. – 528 с. – (Національний підручник).</a:t>
            </a:r>
            <a:endParaRPr lang="ru-RU" dirty="0"/>
          </a:p>
          <a:p>
            <a:pPr lvl="0"/>
            <a:r>
              <a:rPr lang="uk-UA" b="1" dirty="0"/>
              <a:t>Погорілий, Д. Є. Правознавство </a:t>
            </a:r>
            <a:r>
              <a:rPr lang="uk-UA" dirty="0"/>
              <a:t>: </a:t>
            </a:r>
            <a:r>
              <a:rPr lang="uk-UA" dirty="0" err="1"/>
              <a:t>навч</a:t>
            </a:r>
            <a:r>
              <a:rPr lang="uk-UA" dirty="0"/>
              <a:t>. </a:t>
            </a:r>
            <a:r>
              <a:rPr lang="uk-UA" dirty="0" err="1"/>
              <a:t>посіб</a:t>
            </a:r>
            <a:r>
              <a:rPr lang="uk-UA" dirty="0"/>
              <a:t>. для студентів </a:t>
            </a:r>
            <a:r>
              <a:rPr lang="uk-UA" dirty="0" err="1"/>
              <a:t>вищ</a:t>
            </a:r>
            <a:r>
              <a:rPr lang="uk-UA" dirty="0"/>
              <a:t>. </a:t>
            </a:r>
            <a:r>
              <a:rPr lang="uk-UA" dirty="0" err="1"/>
              <a:t>навч</a:t>
            </a:r>
            <a:r>
              <a:rPr lang="uk-UA" dirty="0"/>
              <a:t>. </a:t>
            </a:r>
            <a:r>
              <a:rPr lang="uk-UA" dirty="0" err="1"/>
              <a:t>закл</a:t>
            </a:r>
            <a:r>
              <a:rPr lang="uk-UA" dirty="0"/>
              <a:t>. / Д. Є.</a:t>
            </a:r>
            <a:endParaRPr lang="ru-RU" dirty="0"/>
          </a:p>
          <a:p>
            <a:r>
              <a:rPr lang="uk-UA" dirty="0"/>
              <a:t>Погорілий. – Х. : Вид-во </a:t>
            </a:r>
            <a:r>
              <a:rPr lang="uk-UA" dirty="0" err="1"/>
              <a:t>НФаУ</a:t>
            </a:r>
            <a:r>
              <a:rPr lang="uk-UA" dirty="0"/>
              <a:t> : Золоті сторінки, 2003. – 380 с.</a:t>
            </a:r>
            <a:endParaRPr lang="ru-RU" dirty="0"/>
          </a:p>
          <a:p>
            <a:pPr lvl="0"/>
            <a:r>
              <a:rPr lang="uk-UA" b="1" dirty="0"/>
              <a:t>Про забезпечення участі громадськості у формуванні та реалізації державної політики </a:t>
            </a:r>
            <a:r>
              <a:rPr lang="uk-UA" dirty="0"/>
              <a:t>[Електронний ресурс] : </a:t>
            </a:r>
            <a:r>
              <a:rPr lang="uk-UA" b="1" i="1" dirty="0"/>
              <a:t>постанова </a:t>
            </a:r>
            <a:r>
              <a:rPr lang="uk-UA" dirty="0"/>
              <a:t>КМУ від 3 листопада 2010 р. № 996. – Режим доступу: </a:t>
            </a:r>
            <a:r>
              <a:rPr lang="uk-UA" dirty="0">
                <a:hlinkClick r:id="rId3"/>
              </a:rPr>
              <a:t>http://www.zakon3.rada.gov.ua/laws/show/996-2010-%D0%BF.</a:t>
            </a:r>
            <a:endParaRPr lang="ru-RU" dirty="0"/>
          </a:p>
          <a:p>
            <a:pPr lvl="0"/>
            <a:r>
              <a:rPr lang="uk-UA" b="1" dirty="0"/>
              <a:t>Про затвердження Концепції розвитку фармацевтичного сектору галузі охорони здоров’я України на 2011–2020 роки </a:t>
            </a:r>
            <a:r>
              <a:rPr lang="uk-UA" dirty="0"/>
              <a:t>[Електронний ресурс] : наказ МОЗ України від 13.09.2010 р. № 769. – Режим доступу: </a:t>
            </a:r>
            <a:r>
              <a:rPr lang="uk-UA" dirty="0">
                <a:hlinkClick r:id="rId4"/>
              </a:rPr>
              <a:t>http://www.moz.gov.ua/ua/portal/dn_20100913_769.html.</a:t>
            </a:r>
            <a:endParaRPr lang="ru-RU" dirty="0"/>
          </a:p>
          <a:p>
            <a:pPr lvl="0"/>
            <a:r>
              <a:rPr lang="uk-UA" b="1" dirty="0"/>
              <a:t>Про затвердження Положення про Державну службу України з лікарських засобів та контролю за наркотиками : </a:t>
            </a:r>
            <a:r>
              <a:rPr lang="uk-UA" b="1" i="1" dirty="0"/>
              <a:t>постанова </a:t>
            </a:r>
            <a:r>
              <a:rPr lang="uk-UA" dirty="0"/>
              <a:t>КМУ від 12.08.15 р. № 647.</a:t>
            </a:r>
            <a:endParaRPr lang="ru-RU" dirty="0"/>
          </a:p>
          <a:p>
            <a:pPr lvl="0"/>
            <a:r>
              <a:rPr lang="uk-UA" b="1" dirty="0"/>
              <a:t>Про лікарські засоби </a:t>
            </a:r>
            <a:r>
              <a:rPr lang="uk-UA" dirty="0"/>
              <a:t>[Електронний ресурс] : </a:t>
            </a:r>
            <a:r>
              <a:rPr lang="uk-UA" b="1" i="1" dirty="0"/>
              <a:t>закон </a:t>
            </a:r>
            <a:r>
              <a:rPr lang="uk-UA" dirty="0"/>
              <a:t>України від 4.04.1996 р. № 123\96-</a:t>
            </a:r>
            <a:endParaRPr lang="ru-RU" dirty="0"/>
          </a:p>
          <a:p>
            <a:r>
              <a:rPr lang="uk-UA" dirty="0"/>
              <a:t>ВР. – Режим доступу: </a:t>
            </a:r>
            <a:r>
              <a:rPr lang="uk-UA" dirty="0">
                <a:hlinkClick r:id="rId5"/>
              </a:rPr>
              <a:t>http://www.kodeksy.com.ua/ka/</a:t>
            </a:r>
            <a:r>
              <a:rPr lang="uk-UA" dirty="0"/>
              <a:t>  </a:t>
            </a:r>
            <a:r>
              <a:rPr lang="uk-UA" dirty="0" err="1"/>
              <a:t>o_lekarstvennyh_sredstvah.htm</a:t>
            </a:r>
            <a:r>
              <a:rPr lang="uk-UA" dirty="0"/>
              <a:t>.</a:t>
            </a:r>
            <a:endParaRPr lang="ru-RU" dirty="0"/>
          </a:p>
          <a:p>
            <a:pPr lvl="0"/>
            <a:r>
              <a:rPr lang="uk-UA" b="1" dirty="0"/>
              <a:t>Фармацевтичне правознавство у схемах і таблицях </a:t>
            </a:r>
            <a:r>
              <a:rPr lang="uk-UA" dirty="0"/>
              <a:t>: </a:t>
            </a:r>
            <a:r>
              <a:rPr lang="uk-UA" dirty="0" err="1"/>
              <a:t>навч</a:t>
            </a:r>
            <a:r>
              <a:rPr lang="uk-UA" dirty="0"/>
              <a:t>. </a:t>
            </a:r>
            <a:r>
              <a:rPr lang="uk-UA" dirty="0" err="1"/>
              <a:t>посіб</a:t>
            </a:r>
            <a:r>
              <a:rPr lang="uk-UA" dirty="0"/>
              <a:t>. для </a:t>
            </a:r>
            <a:r>
              <a:rPr lang="uk-UA" dirty="0" err="1"/>
              <a:t>студ</a:t>
            </a:r>
            <a:r>
              <a:rPr lang="uk-UA" dirty="0"/>
              <a:t>. </a:t>
            </a:r>
            <a:r>
              <a:rPr lang="uk-UA" dirty="0" err="1"/>
              <a:t>вищ</a:t>
            </a:r>
            <a:r>
              <a:rPr lang="uk-UA" dirty="0"/>
              <a:t>. </a:t>
            </a:r>
            <a:r>
              <a:rPr lang="uk-UA" dirty="0" err="1"/>
              <a:t>навч</a:t>
            </a:r>
            <a:r>
              <a:rPr lang="uk-UA" dirty="0"/>
              <a:t>. </a:t>
            </a:r>
            <a:r>
              <a:rPr lang="uk-UA" dirty="0" err="1"/>
              <a:t>закл</a:t>
            </a:r>
            <a:r>
              <a:rPr lang="uk-UA" dirty="0"/>
              <a:t>. / А. А. </a:t>
            </a:r>
            <a:r>
              <a:rPr lang="uk-UA" dirty="0" err="1"/>
              <a:t>Котвіцька</a:t>
            </a:r>
            <a:r>
              <a:rPr lang="uk-UA" dirty="0"/>
              <a:t>, І. В. </a:t>
            </a:r>
            <a:r>
              <a:rPr lang="uk-UA" dirty="0" err="1"/>
              <a:t>Кубарєва</a:t>
            </a:r>
            <a:r>
              <a:rPr lang="uk-UA" dirty="0"/>
              <a:t>, О. О. </a:t>
            </a:r>
            <a:r>
              <a:rPr lang="uk-UA" dirty="0" err="1"/>
              <a:t>Суріков</a:t>
            </a:r>
            <a:r>
              <a:rPr lang="uk-UA" dirty="0"/>
              <a:t> та ін. – Х. : </a:t>
            </a:r>
            <a:r>
              <a:rPr lang="uk-UA" dirty="0" err="1"/>
              <a:t>НФаУ</a:t>
            </a:r>
            <a:r>
              <a:rPr lang="uk-UA" dirty="0"/>
              <a:t>, 2015. – 112 с.</a:t>
            </a:r>
            <a:endParaRPr lang="ru-RU" dirty="0"/>
          </a:p>
          <a:p>
            <a:pPr lvl="0"/>
            <a:r>
              <a:rPr lang="uk-UA" b="1" dirty="0"/>
              <a:t>Фармацевтичне законодавство України : збірник нормативно-правових актів</a:t>
            </a:r>
            <a:endParaRPr lang="ru-RU" dirty="0"/>
          </a:p>
          <a:p>
            <a:r>
              <a:rPr lang="uk-UA" dirty="0"/>
              <a:t>(станом на 01 вересня 2013 р.) : у 2 т. / А. А. </a:t>
            </a:r>
            <a:r>
              <a:rPr lang="uk-UA" dirty="0" err="1"/>
              <a:t>Котвіцька</a:t>
            </a:r>
            <a:r>
              <a:rPr lang="uk-UA" dirty="0"/>
              <a:t>, О. О. </a:t>
            </a:r>
            <a:r>
              <a:rPr lang="uk-UA" dirty="0" err="1"/>
              <a:t>Суріков</a:t>
            </a:r>
            <a:r>
              <a:rPr lang="uk-UA" dirty="0"/>
              <a:t>, І. В. </a:t>
            </a:r>
            <a:r>
              <a:rPr lang="uk-UA" dirty="0" err="1"/>
              <a:t>Кубарєва</a:t>
            </a:r>
            <a:r>
              <a:rPr lang="uk-UA" dirty="0"/>
              <a:t> та ін.</a:t>
            </a:r>
            <a:endParaRPr lang="ru-RU" dirty="0"/>
          </a:p>
          <a:p>
            <a:r>
              <a:rPr lang="uk-UA" dirty="0"/>
              <a:t>; за ред. проф. А. А. </a:t>
            </a:r>
            <a:r>
              <a:rPr lang="uk-UA" dirty="0" err="1"/>
              <a:t>Котвіцької</a:t>
            </a:r>
            <a:r>
              <a:rPr lang="uk-UA" dirty="0"/>
              <a:t>. – Х. : </a:t>
            </a:r>
            <a:r>
              <a:rPr lang="uk-UA" dirty="0" err="1"/>
              <a:t>НФаУ</a:t>
            </a:r>
            <a:r>
              <a:rPr lang="uk-UA" dirty="0"/>
              <a:t>, 2013. – 2 т. – 436 c.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26064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uk-UA" dirty="0"/>
              <a:t>Перелік рекомендованої літератури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23528" y="2060848"/>
            <a:ext cx="8458200" cy="1829761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Історичні аспекти виникнення права та законодавства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dirty="0"/>
              <a:t>Загальне поняття терміну «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право</a:t>
            </a:r>
            <a:r>
              <a:rPr lang="uk-UA" dirty="0"/>
              <a:t>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628800"/>
            <a:ext cx="2160240" cy="86409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Джерело прав людини</a:t>
            </a:r>
            <a:endParaRPr lang="ru-RU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3059832" y="1124744"/>
            <a:ext cx="2664296" cy="50405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3059832" y="1772816"/>
            <a:ext cx="2664296" cy="50405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/>
              <a:t>Розвиток людини</a:t>
            </a:r>
            <a:endParaRPr lang="ru-RU" sz="1600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3059832" y="2420888"/>
            <a:ext cx="2664296" cy="50405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/>
              <a:t>Спосіб життєдіяльності</a:t>
            </a:r>
            <a:endParaRPr lang="ru-RU" sz="1600" dirty="0"/>
          </a:p>
        </p:txBody>
      </p:sp>
      <p:sp>
        <p:nvSpPr>
          <p:cNvPr id="63" name="Прямоугольник 62"/>
          <p:cNvSpPr/>
          <p:nvPr/>
        </p:nvSpPr>
        <p:spPr>
          <a:xfrm>
            <a:off x="3059832" y="1268760"/>
            <a:ext cx="26869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dirty="0">
                <a:solidFill>
                  <a:schemeClr val="bg1"/>
                </a:solidFill>
              </a:rPr>
              <a:t>Життєдіяльність людини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4" name="Выноска со стрелкой вниз 63"/>
          <p:cNvSpPr/>
          <p:nvPr/>
        </p:nvSpPr>
        <p:spPr>
          <a:xfrm>
            <a:off x="6228184" y="1268760"/>
            <a:ext cx="2592288" cy="1080120"/>
          </a:xfrm>
          <a:prstGeom prst="downArrow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«ПРАВО»-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6300192" y="2564904"/>
            <a:ext cx="2376264" cy="57606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 err="1"/>
              <a:t>“правда”</a:t>
            </a:r>
            <a:endParaRPr lang="uk-UA" sz="1600" dirty="0"/>
          </a:p>
          <a:p>
            <a:pPr algn="ctr"/>
            <a:r>
              <a:rPr lang="uk-UA" sz="1600" dirty="0" err="1"/>
              <a:t>“справедливість”</a:t>
            </a:r>
            <a:endParaRPr lang="ru-RU" sz="1600" dirty="0"/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323528" y="3140968"/>
            <a:ext cx="2520280" cy="5760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err="1"/>
              <a:t>Загальносоціальне</a:t>
            </a:r>
            <a:r>
              <a:rPr lang="uk-UA" dirty="0"/>
              <a:t> право</a:t>
            </a:r>
            <a:endParaRPr lang="ru-RU" dirty="0"/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23528" y="3933056"/>
            <a:ext cx="2520280" cy="2304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uk-UA" dirty="0"/>
              <a:t> Перший у черзі – норма, яка є звичкою </a:t>
            </a:r>
            <a:r>
              <a:rPr lang="uk-UA" dirty="0" err="1"/>
              <a:t>“нома-звичай”</a:t>
            </a:r>
            <a:endParaRPr lang="uk-UA" dirty="0"/>
          </a:p>
          <a:p>
            <a:pPr>
              <a:buFont typeface="Arial" pitchFamily="34" charset="0"/>
              <a:buChar char="•"/>
            </a:pPr>
            <a:r>
              <a:rPr lang="uk-UA" dirty="0"/>
              <a:t> Подяка за допомогу </a:t>
            </a:r>
            <a:r>
              <a:rPr lang="uk-UA" dirty="0" err="1"/>
              <a:t>“моральна</a:t>
            </a:r>
            <a:r>
              <a:rPr lang="uk-UA" dirty="0"/>
              <a:t> </a:t>
            </a:r>
            <a:r>
              <a:rPr lang="uk-UA" dirty="0" err="1"/>
              <a:t>норма”</a:t>
            </a:r>
            <a:endParaRPr lang="ru-RU" dirty="0"/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131840" y="3140968"/>
            <a:ext cx="2520280" cy="5760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/>
              <a:t>Юридичне право</a:t>
            </a:r>
            <a:endParaRPr lang="ru-RU" dirty="0"/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131840" y="3933056"/>
            <a:ext cx="2520280" cy="15841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dirty="0"/>
              <a:t>Право вимагати здійснення корпоративних прав «юридична норма»</a:t>
            </a:r>
            <a:endParaRPr lang="ru-RU" dirty="0"/>
          </a:p>
        </p:txBody>
      </p:sp>
      <p:sp>
        <p:nvSpPr>
          <p:cNvPr id="72" name="Рамка 71"/>
          <p:cNvSpPr/>
          <p:nvPr/>
        </p:nvSpPr>
        <p:spPr>
          <a:xfrm>
            <a:off x="5868144" y="3861048"/>
            <a:ext cx="3024336" cy="1584176"/>
          </a:xfrm>
          <a:prstGeom prst="fram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>
                <a:solidFill>
                  <a:schemeClr val="tx1"/>
                </a:solidFill>
              </a:rPr>
              <a:t>Загальносоціальне</a:t>
            </a:r>
            <a:r>
              <a:rPr lang="uk-UA" dirty="0">
                <a:solidFill>
                  <a:schemeClr val="tx1"/>
                </a:solidFill>
              </a:rPr>
              <a:t> право</a:t>
            </a:r>
          </a:p>
          <a:p>
            <a:pPr algn="ctr">
              <a:buFont typeface="Arial" pitchFamily="34" charset="0"/>
              <a:buChar char="•"/>
            </a:pPr>
            <a:r>
              <a:rPr lang="uk-UA" sz="1400" dirty="0">
                <a:solidFill>
                  <a:schemeClr val="tx1"/>
                </a:solidFill>
              </a:rPr>
              <a:t> входить безпосередньо із соціального життя та не залежить від держави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73" name="Рамка 72"/>
          <p:cNvSpPr/>
          <p:nvPr/>
        </p:nvSpPr>
        <p:spPr>
          <a:xfrm>
            <a:off x="5868144" y="5517232"/>
            <a:ext cx="3024336" cy="1080120"/>
          </a:xfrm>
          <a:prstGeom prst="fram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chemeClr val="tx1"/>
                </a:solidFill>
              </a:rPr>
              <a:t>Юридичне право</a:t>
            </a:r>
          </a:p>
          <a:p>
            <a:pPr algn="ctr">
              <a:buFont typeface="Arial" pitchFamily="34" charset="0"/>
              <a:buChar char="•"/>
            </a:pPr>
            <a:r>
              <a:rPr lang="uk-UA" sz="1400" dirty="0">
                <a:solidFill>
                  <a:schemeClr val="tx1"/>
                </a:solidFill>
              </a:rPr>
              <a:t> наслідок державної діяльності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75" name="Прямая со стрелкой 74"/>
          <p:cNvCxnSpPr>
            <a:stCxn id="4" idx="3"/>
            <a:endCxn id="61" idx="1"/>
          </p:cNvCxnSpPr>
          <p:nvPr/>
        </p:nvCxnSpPr>
        <p:spPr>
          <a:xfrm flipV="1">
            <a:off x="2483768" y="2024844"/>
            <a:ext cx="576064" cy="360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2699792" y="1412776"/>
            <a:ext cx="0" cy="1296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>
            <a:endCxn id="63" idx="1"/>
          </p:cNvCxnSpPr>
          <p:nvPr/>
        </p:nvCxnSpPr>
        <p:spPr>
          <a:xfrm>
            <a:off x="2699792" y="1412776"/>
            <a:ext cx="360040" cy="252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>
            <a:endCxn id="62" idx="1"/>
          </p:cNvCxnSpPr>
          <p:nvPr/>
        </p:nvCxnSpPr>
        <p:spPr>
          <a:xfrm flipV="1">
            <a:off x="2699792" y="2672916"/>
            <a:ext cx="360040" cy="360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836712"/>
            <a:ext cx="2808312" cy="1296144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uk-UA" sz="3100" dirty="0"/>
              <a:t>Індивідуальне</a:t>
            </a:r>
          </a:p>
          <a:p>
            <a:pPr algn="ctr">
              <a:buNone/>
            </a:pPr>
            <a:r>
              <a:rPr lang="uk-UA" sz="3100" dirty="0"/>
              <a:t>регулювання</a:t>
            </a:r>
          </a:p>
          <a:p>
            <a:pPr>
              <a:buNone/>
            </a:pPr>
            <a:r>
              <a:rPr lang="uk-UA" sz="2500" dirty="0"/>
              <a:t>Упорядкована поведінка конкретної особи в конкретному випадку</a:t>
            </a:r>
            <a:endParaRPr lang="ru-RU" sz="25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-243408"/>
            <a:ext cx="8229600" cy="1143000"/>
          </a:xfrm>
        </p:spPr>
        <p:txBody>
          <a:bodyPr/>
          <a:lstStyle/>
          <a:p>
            <a:pPr algn="ctr"/>
            <a:r>
              <a:rPr lang="uk-UA" dirty="0"/>
              <a:t>Виникнення права</a:t>
            </a:r>
            <a:endParaRPr lang="ru-RU" dirty="0"/>
          </a:p>
        </p:txBody>
      </p:sp>
      <p:sp>
        <p:nvSpPr>
          <p:cNvPr id="4" name="Содержимое 1"/>
          <p:cNvSpPr txBox="1">
            <a:spLocks/>
          </p:cNvSpPr>
          <p:nvPr/>
        </p:nvSpPr>
        <p:spPr>
          <a:xfrm>
            <a:off x="3131840" y="836712"/>
            <a:ext cx="3096344" cy="129614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>
            <a:normAutofit fontScale="62500" lnSpcReduction="20000"/>
          </a:bodyPr>
          <a:lstStyle/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uk-UA" sz="27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uk-UA" sz="27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Соціальне</a:t>
            </a:r>
            <a:r>
              <a:rPr kumimoji="0" lang="uk-UA" sz="2700" b="0" i="0" u="none" strike="noStrike" kern="1200" cap="none" spc="0" normalizeH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uk-UA" sz="27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регулювання</a:t>
            </a: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uk-UA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Упорядкована поведінка конкретної особи в конкретному випадку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516216" y="3356992"/>
            <a:ext cx="2376264" cy="7920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/>
              <a:t>Виникнення та розвиток права</a:t>
            </a:r>
            <a:endParaRPr lang="ru-RU" dirty="0"/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6372200" y="836712"/>
            <a:ext cx="2592288" cy="2664296"/>
          </a:xfrm>
          <a:prstGeom prst="downArrowCallout">
            <a:avLst>
              <a:gd name="adj1" fmla="val 25000"/>
              <a:gd name="adj2" fmla="val 26283"/>
              <a:gd name="adj3" fmla="val 18587"/>
              <a:gd name="adj4" fmla="val 7121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700" dirty="0"/>
              <a:t>Нормативне регулювання</a:t>
            </a:r>
          </a:p>
          <a:p>
            <a:pPr algn="ctr"/>
            <a:r>
              <a:rPr lang="uk-UA" sz="1400" dirty="0"/>
              <a:t>Упорядкована поведінка людей за допомогою загальних правил, які поширюються на усі схожі випадки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131840" y="2780928"/>
            <a:ext cx="3024336" cy="144016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dirty="0" err="1"/>
              <a:t>“Норми-звичаї”</a:t>
            </a:r>
            <a:r>
              <a:rPr lang="uk-UA" dirty="0"/>
              <a:t> – </a:t>
            </a:r>
            <a:r>
              <a:rPr lang="uk-UA" sz="1600" dirty="0"/>
              <a:t>правила поведінки в первіснообщинному суспільстві</a:t>
            </a:r>
            <a:endParaRPr lang="ru-RU" sz="1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275856" y="4365104"/>
            <a:ext cx="4968552" cy="14401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/>
              <a:t>Регулювання</a:t>
            </a:r>
          </a:p>
          <a:p>
            <a:pPr>
              <a:buFont typeface="Arial" pitchFamily="34" charset="0"/>
              <a:buChar char="•"/>
            </a:pPr>
            <a:r>
              <a:rPr lang="uk-UA" dirty="0"/>
              <a:t>Господарча діяльність</a:t>
            </a:r>
          </a:p>
          <a:p>
            <a:pPr>
              <a:buFont typeface="Arial" pitchFamily="34" charset="0"/>
              <a:buChar char="•"/>
            </a:pPr>
            <a:r>
              <a:rPr lang="uk-UA" dirty="0"/>
              <a:t>Мораль</a:t>
            </a:r>
          </a:p>
          <a:p>
            <a:pPr>
              <a:buFont typeface="Arial" pitchFamily="34" charset="0"/>
              <a:buChar char="•"/>
            </a:pPr>
            <a:r>
              <a:rPr lang="uk-UA" dirty="0"/>
              <a:t>Релігійно-ритуальна діяльність</a:t>
            </a:r>
          </a:p>
          <a:p>
            <a:pPr>
              <a:buFont typeface="Arial" pitchFamily="34" charset="0"/>
              <a:buChar char="•"/>
            </a:pPr>
            <a:r>
              <a:rPr lang="uk-UA" dirty="0"/>
              <a:t>Взаємовідносини членів родини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51520" y="2852936"/>
            <a:ext cx="237626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/>
              <a:t>Особливості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51520" y="3429000"/>
            <a:ext cx="2736304" cy="309634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ü"/>
            </a:pPr>
            <a:r>
              <a:rPr lang="uk-UA" sz="1700" dirty="0"/>
              <a:t>Неписані правила</a:t>
            </a:r>
          </a:p>
          <a:p>
            <a:pPr>
              <a:buFont typeface="Wingdings" pitchFamily="2" charset="2"/>
              <a:buChar char="ü"/>
            </a:pPr>
            <a:r>
              <a:rPr lang="uk-UA" sz="1700" dirty="0"/>
              <a:t>Добровільне дотримування</a:t>
            </a:r>
          </a:p>
          <a:p>
            <a:pPr>
              <a:buFont typeface="Wingdings" pitchFamily="2" charset="2"/>
              <a:buChar char="ü"/>
            </a:pPr>
            <a:r>
              <a:rPr lang="uk-UA" sz="1700" dirty="0"/>
              <a:t>Забезпечення виконання авторитетом старійшин роду</a:t>
            </a:r>
          </a:p>
          <a:p>
            <a:pPr>
              <a:buFont typeface="Wingdings" pitchFamily="2" charset="2"/>
              <a:buChar char="ü"/>
            </a:pPr>
            <a:r>
              <a:rPr lang="uk-UA" sz="1700" dirty="0"/>
              <a:t>Охорона звичаю досягалася за допомогою </a:t>
            </a:r>
            <a:r>
              <a:rPr lang="uk-UA" sz="1700" dirty="0" err="1"/>
              <a:t>“табу”</a:t>
            </a:r>
            <a:r>
              <a:rPr lang="uk-UA" sz="1700" dirty="0"/>
              <a:t> – обов’язкова заборона</a:t>
            </a:r>
            <a:endParaRPr lang="ru-RU" sz="1700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 flipV="1">
            <a:off x="4788024" y="3789040"/>
            <a:ext cx="720080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860032" y="3861048"/>
            <a:ext cx="576064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4788024" y="3861048"/>
            <a:ext cx="504056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508104" y="3573016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err="1"/>
              <a:t>род</a:t>
            </a:r>
            <a:endParaRPr lang="ru-RU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5508104" y="3789040"/>
            <a:ext cx="800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/>
              <a:t>община</a:t>
            </a:r>
            <a:endParaRPr lang="ru-RU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5292080" y="3933056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err="1"/>
              <a:t>племя</a:t>
            </a:r>
            <a:endParaRPr lang="ru-RU" sz="1200" dirty="0"/>
          </a:p>
        </p:txBody>
      </p:sp>
      <p:sp>
        <p:nvSpPr>
          <p:cNvPr id="27" name="Стрелка влево 26"/>
          <p:cNvSpPr/>
          <p:nvPr/>
        </p:nvSpPr>
        <p:spPr>
          <a:xfrm>
            <a:off x="2699792" y="2852936"/>
            <a:ext cx="432048" cy="504056"/>
          </a:xfrm>
          <a:prstGeom prst="lef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3408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2700" dirty="0"/>
              <a:t>Основні причини виникнення держави та права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692696"/>
            <a:ext cx="216024" cy="417646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764704"/>
            <a:ext cx="8064896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827584" y="764704"/>
            <a:ext cx="8064896" cy="110799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97075" algn="l"/>
                <a:tab pos="1998663" algn="l"/>
              </a:tabLst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FC9AC4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Необхідність економічних відносин у первісному суспільстві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rgbClr val="FC9AC4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"/>
              <a:tabLst>
                <a:tab pos="1997075" algn="l"/>
                <a:tab pos="1998663" algn="l"/>
              </a:tabLst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приватна власність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"/>
              <a:tabLst>
                <a:tab pos="1997075" algn="l"/>
                <a:tab pos="1998663" algn="l"/>
              </a:tabLst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товарне виробництво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"/>
              <a:tabLst>
                <a:tab pos="1997075" algn="l"/>
                <a:tab pos="1998663" algn="l"/>
              </a:tabLst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розділення праці</a:t>
            </a:r>
            <a:endParaRPr kumimoji="0" 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1988840"/>
            <a:ext cx="8064896" cy="43204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C9AC4"/>
                </a:solidFill>
              </a:rPr>
              <a:t>Необхідність підтримки стабільності та порядку у суспільстві</a:t>
            </a:r>
            <a:endParaRPr lang="ru-RU" dirty="0">
              <a:solidFill>
                <a:srgbClr val="FC9AC4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2564904"/>
            <a:ext cx="8064896" cy="79208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899592" y="2506633"/>
            <a:ext cx="799288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97075" algn="l"/>
                <a:tab pos="1998663" algn="l"/>
              </a:tabLst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FC9AC4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Організація публічної влади, відокремленої від населення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rgbClr val="FC9AC4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"/>
              <a:tabLst>
                <a:tab pos="1997075" algn="l"/>
                <a:tab pos="1998663" algn="l"/>
              </a:tabLst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санкціонування звичаїв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"/>
              <a:tabLst>
                <a:tab pos="1997075" algn="l"/>
                <a:tab pos="1998663" algn="l"/>
              </a:tabLst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встановлення юридичних норм</a:t>
            </a:r>
            <a:endParaRPr kumimoji="0" 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27584" y="3501008"/>
            <a:ext cx="8064896" cy="43204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C9AC4"/>
                </a:solidFill>
              </a:rPr>
              <a:t>Перетворення людини у відносно самостійну особистість</a:t>
            </a:r>
            <a:endParaRPr lang="ru-RU" dirty="0">
              <a:solidFill>
                <a:srgbClr val="FC9AC4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27584" y="4077072"/>
            <a:ext cx="8064896" cy="100811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043608" y="4157108"/>
            <a:ext cx="784887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8188" algn="l"/>
                <a:tab pos="2009775" algn="l"/>
              </a:tabLst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FC9AC4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Формування держави з новим соціальним регулятором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rgbClr val="FC9AC4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"/>
              <a:tabLst>
                <a:tab pos="2008188" algn="l"/>
                <a:tab pos="2009775" algn="l"/>
              </a:tabLst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забезпечення функціонування цілісного суспільства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"/>
              <a:tabLst>
                <a:tab pos="2008188" algn="l"/>
                <a:tab pos="2009775" algn="l"/>
              </a:tabLst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закріплення та забезпечення індивідуальної свободи</a:t>
            </a:r>
            <a:endParaRPr kumimoji="0" 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467544" y="1124744"/>
            <a:ext cx="360040" cy="504056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467544" y="1988840"/>
            <a:ext cx="360040" cy="504056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467544" y="2708920"/>
            <a:ext cx="360040" cy="504056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467544" y="3429000"/>
            <a:ext cx="360040" cy="504056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467544" y="4221088"/>
            <a:ext cx="360040" cy="504056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763688" y="5301208"/>
            <a:ext cx="3960440" cy="122413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700" dirty="0">
                <a:solidFill>
                  <a:schemeClr val="accent2">
                    <a:lumMod val="75000"/>
                  </a:schemeClr>
                </a:solidFill>
              </a:rPr>
              <a:t>Виконання задач, які постали перед розвинутим первіснообщинним суспільством неможливе за допомогою </a:t>
            </a:r>
            <a:r>
              <a:rPr lang="uk-UA" sz="1700" dirty="0" err="1">
                <a:solidFill>
                  <a:schemeClr val="accent2">
                    <a:lumMod val="75000"/>
                  </a:schemeClr>
                </a:solidFill>
              </a:rPr>
              <a:t>“норм-звичаїв”</a:t>
            </a:r>
            <a:endParaRPr lang="ru-RU" sz="17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228184" y="5373216"/>
            <a:ext cx="2520280" cy="10081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Формування юридичного права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5" name="Стрелка вправо 64"/>
          <p:cNvSpPr/>
          <p:nvPr/>
        </p:nvSpPr>
        <p:spPr>
          <a:xfrm>
            <a:off x="5796136" y="5661248"/>
            <a:ext cx="360040" cy="50405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sz="2200" dirty="0"/>
              <a:t>Основні джерела формування права у різних народів світу</a:t>
            </a:r>
            <a:endParaRPr lang="ru-RU" sz="22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908720"/>
            <a:ext cx="3816424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/>
              <a:t>Загальне звичайне право – система норм, заснована на звичаї, яка регулює суспільні відносини у державі або місцевості, етнічний або соціальній групі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2564904"/>
            <a:ext cx="3672408" cy="64807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2492896"/>
            <a:ext cx="367240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78422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Напрямки </a:t>
            </a:r>
          </a:p>
          <a:p>
            <a:pPr marL="0" marR="0" lvl="0" indent="78422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формування права</a:t>
            </a:r>
            <a:endParaRPr kumimoji="0" lang="uk-UA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8" y="3717032"/>
            <a:ext cx="3672408" cy="1800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467544" y="3861048"/>
            <a:ext cx="338437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5938" algn="l"/>
                <a:tab pos="517525" algn="l"/>
              </a:tabLst>
            </a:pPr>
            <a:r>
              <a:rPr kumimoji="0" lang="uk-UA" sz="1600" b="0" i="0" u="sng" strike="noStrike" cap="none" normalizeH="0" baseline="0" dirty="0">
                <a:ln>
                  <a:noFill/>
                </a:ln>
                <a:solidFill>
                  <a:srgbClr val="78300A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Пам’ятники права старовини: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15938" algn="l"/>
                <a:tab pos="517525" algn="l"/>
              </a:tabLst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solidFill>
                  <a:srgbClr val="78300A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Закони Ману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15938" algn="l"/>
                <a:tab pos="517525" algn="l"/>
              </a:tabLst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solidFill>
                  <a:srgbClr val="78300A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Кодекс законів царя </a:t>
            </a:r>
            <a:r>
              <a:rPr kumimoji="0" lang="uk-UA" sz="1600" b="0" i="0" u="none" strike="noStrike" cap="none" normalizeH="0" baseline="0" dirty="0" err="1">
                <a:ln>
                  <a:noFill/>
                </a:ln>
                <a:solidFill>
                  <a:srgbClr val="78300A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Хаммурапі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15938" algn="l"/>
                <a:tab pos="517525" algn="l"/>
              </a:tabLst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solidFill>
                  <a:srgbClr val="78300A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«</a:t>
            </a:r>
            <a:r>
              <a:rPr kumimoji="0" lang="uk-UA" sz="1600" b="0" i="0" u="none" strike="noStrike" cap="none" normalizeH="0" baseline="0" dirty="0" err="1">
                <a:ln>
                  <a:noFill/>
                </a:ln>
                <a:solidFill>
                  <a:srgbClr val="78300A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Салическаяправда</a:t>
            </a:r>
            <a:r>
              <a:rPr kumimoji="0" lang="uk-UA" sz="1600" b="0" i="0" u="none" strike="noStrike" cap="none" normalizeH="0" baseline="0" dirty="0">
                <a:ln>
                  <a:noFill/>
                </a:ln>
                <a:solidFill>
                  <a:srgbClr val="78300A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»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5938" algn="l"/>
                <a:tab pos="517525" algn="l"/>
              </a:tabLst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solidFill>
                  <a:srgbClr val="78300A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(</a:t>
            </a:r>
            <a:r>
              <a:rPr kumimoji="0" lang="uk-UA" sz="1600" b="0" i="0" u="none" strike="noStrike" cap="none" normalizeH="0" baseline="0" dirty="0" err="1">
                <a:ln>
                  <a:noFill/>
                </a:ln>
                <a:solidFill>
                  <a:srgbClr val="78300A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Lex</a:t>
            </a:r>
            <a:r>
              <a:rPr kumimoji="0" lang="uk-UA" sz="1600" b="0" i="0" u="none" strike="noStrike" cap="none" normalizeH="0" baseline="0" dirty="0">
                <a:ln>
                  <a:noFill/>
                </a:ln>
                <a:solidFill>
                  <a:srgbClr val="78300A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 </a:t>
            </a:r>
            <a:r>
              <a:rPr kumimoji="0" lang="uk-UA" sz="1600" b="0" i="0" u="none" strike="noStrike" cap="none" normalizeH="0" baseline="0" dirty="0" err="1">
                <a:ln>
                  <a:noFill/>
                </a:ln>
                <a:solidFill>
                  <a:srgbClr val="78300A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Salica</a:t>
            </a:r>
            <a:r>
              <a:rPr kumimoji="0" lang="uk-UA" sz="1600" b="0" i="0" u="none" strike="noStrike" cap="none" normalizeH="0" baseline="0" dirty="0">
                <a:ln>
                  <a:noFill/>
                </a:ln>
                <a:solidFill>
                  <a:srgbClr val="78300A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)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15938" algn="l"/>
                <a:tab pos="517525" algn="l"/>
              </a:tabLst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solidFill>
                  <a:srgbClr val="78300A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«</a:t>
            </a:r>
            <a:r>
              <a:rPr kumimoji="0" lang="uk-UA" sz="1600" b="0" i="0" u="none" strike="noStrike" cap="none" normalizeH="0" baseline="0" dirty="0" err="1">
                <a:ln>
                  <a:noFill/>
                </a:ln>
                <a:solidFill>
                  <a:srgbClr val="78300A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Русская</a:t>
            </a:r>
            <a:r>
              <a:rPr kumimoji="0" lang="uk-UA" sz="1600" b="0" i="0" u="none" strike="noStrike" cap="none" normalizeH="0" baseline="0" dirty="0">
                <a:ln>
                  <a:noFill/>
                </a:ln>
                <a:solidFill>
                  <a:srgbClr val="78300A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 правда»</a:t>
            </a:r>
            <a:endParaRPr kumimoji="0" 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16016" y="980728"/>
            <a:ext cx="4176464" cy="43204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dirty="0"/>
              <a:t>Норми, які виходять від держави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16016" y="1628800"/>
            <a:ext cx="4176464" cy="9361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600" dirty="0"/>
              <a:t>Норми, які виходять від суспільства (громади, релігійні об’єднання, церква) при підтримці держави</a:t>
            </a:r>
            <a:endParaRPr lang="ru-RU" sz="1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16016" y="2780928"/>
            <a:ext cx="4176464" cy="14401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4932040" y="2716178"/>
            <a:ext cx="381642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0100" algn="l"/>
              </a:tabLst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Елементи соціально-юридичного змісту:</a:t>
            </a:r>
            <a:endParaRPr kumimoji="0" lang="ru-RU" sz="16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78300A"/>
              </a:buClr>
              <a:buSzPct val="100000"/>
              <a:buFontTx/>
              <a:buChar char="•"/>
              <a:tabLst>
                <a:tab pos="800100" algn="l"/>
              </a:tabLst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прецедент</a:t>
            </a:r>
            <a:endParaRPr kumimoji="0" lang="ru-RU" sz="16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78300A"/>
              </a:buClr>
              <a:buSzPct val="100000"/>
              <a:buFontTx/>
              <a:buChar char="•"/>
              <a:tabLst>
                <a:tab pos="800100" algn="l"/>
              </a:tabLst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релігійна норма</a:t>
            </a:r>
            <a:endParaRPr kumimoji="0" lang="ru-RU" sz="16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78300A"/>
              </a:buClr>
              <a:buSzPct val="100000"/>
              <a:buFontTx/>
              <a:buChar char="•"/>
              <a:tabLst>
                <a:tab pos="800100" algn="l"/>
              </a:tabLst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норма-звичай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78300A"/>
              </a:buClr>
              <a:buSzPct val="100000"/>
              <a:buFontTx/>
              <a:buChar char="•"/>
              <a:tabLst>
                <a:tab pos="800100" algn="l"/>
              </a:tabLst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закон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716016" y="4437112"/>
            <a:ext cx="4176464" cy="9361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400" dirty="0"/>
              <a:t>Формування типів національних правових систем з </a:t>
            </a:r>
            <a:r>
              <a:rPr lang="uk-UA" sz="1400" dirty="0" err="1"/>
              <a:t>формой</a:t>
            </a:r>
            <a:r>
              <a:rPr lang="uk-UA" sz="1400" dirty="0"/>
              <a:t> права:	</a:t>
            </a:r>
            <a:r>
              <a:rPr lang="uk-UA" sz="1400" dirty="0" err="1"/>
              <a:t>Закон-Нормативно-</a:t>
            </a:r>
            <a:r>
              <a:rPr lang="uk-UA" sz="1400" dirty="0"/>
              <a:t> правовий Акт (НПА)</a:t>
            </a:r>
            <a:endParaRPr lang="ru-RU" sz="1400" dirty="0"/>
          </a:p>
        </p:txBody>
      </p:sp>
      <p:pic>
        <p:nvPicPr>
          <p:cNvPr id="21576" name="Picture 72" descr="Природа і населення Південного Дворіччя - Всесвітня історія. Історія  України. 6 клас. Сорочинсь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1" y="4725144"/>
            <a:ext cx="1728192" cy="2132856"/>
          </a:xfrm>
          <a:prstGeom prst="rect">
            <a:avLst/>
          </a:prstGeom>
          <a:noFill/>
        </p:spPr>
      </p:pic>
      <p:sp>
        <p:nvSpPr>
          <p:cNvPr id="80" name="TextBox 79"/>
          <p:cNvSpPr txBox="1"/>
          <p:nvPr/>
        </p:nvSpPr>
        <p:spPr>
          <a:xfrm>
            <a:off x="4572000" y="6093296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/>
              <a:t>Глиняна табличка з текстом Прологу до</a:t>
            </a:r>
            <a:endParaRPr lang="ru-RU" sz="1400" dirty="0"/>
          </a:p>
          <a:p>
            <a:r>
              <a:rPr lang="uk-UA" sz="1400" dirty="0"/>
              <a:t>Законів </a:t>
            </a:r>
            <a:r>
              <a:rPr lang="uk-UA" sz="1400" dirty="0" err="1"/>
              <a:t>Хаммурапі</a:t>
            </a:r>
            <a:r>
              <a:rPr lang="uk-UA" sz="1400" dirty="0"/>
              <a:t>. Поч. XVIII ст. до н.е.</a:t>
            </a:r>
            <a:endParaRPr lang="ru-RU" sz="1400" dirty="0"/>
          </a:p>
        </p:txBody>
      </p:sp>
      <p:cxnSp>
        <p:nvCxnSpPr>
          <p:cNvPr id="82" name="Прямая соединительная линия 81"/>
          <p:cNvCxnSpPr/>
          <p:nvPr/>
        </p:nvCxnSpPr>
        <p:spPr>
          <a:xfrm>
            <a:off x="4427984" y="1196752"/>
            <a:ext cx="0" cy="381642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>
            <a:off x="3995936" y="3140968"/>
            <a:ext cx="43204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2" name="Прямая со стрелкой 91"/>
          <p:cNvCxnSpPr>
            <a:endCxn id="9" idx="1"/>
          </p:cNvCxnSpPr>
          <p:nvPr/>
        </p:nvCxnSpPr>
        <p:spPr>
          <a:xfrm>
            <a:off x="4427984" y="1196752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>
            <a:endCxn id="10" idx="1"/>
          </p:cNvCxnSpPr>
          <p:nvPr/>
        </p:nvCxnSpPr>
        <p:spPr>
          <a:xfrm>
            <a:off x="4427984" y="2060848"/>
            <a:ext cx="288032" cy="360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/>
          <p:nvPr/>
        </p:nvCxnSpPr>
        <p:spPr>
          <a:xfrm>
            <a:off x="4427984" y="3789040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8" name="Прямая со стрелкой 97"/>
          <p:cNvCxnSpPr/>
          <p:nvPr/>
        </p:nvCxnSpPr>
        <p:spPr>
          <a:xfrm>
            <a:off x="4427984" y="5013176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3408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sz="2400" dirty="0"/>
              <a:t>Соціальна правова держава – витоки та становлення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836712"/>
            <a:ext cx="3024336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/>
              <a:t>Правова держава ХІХ ст.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04048" y="836712"/>
            <a:ext cx="3240360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/>
              <a:t>Соціальна держава ХХ ст.</a:t>
            </a:r>
            <a:endParaRPr lang="ru-RU" b="1" dirty="0"/>
          </a:p>
        </p:txBody>
      </p:sp>
      <p:sp>
        <p:nvSpPr>
          <p:cNvPr id="7" name="Выноска со стрелкой вниз 6"/>
          <p:cNvSpPr/>
          <p:nvPr/>
        </p:nvSpPr>
        <p:spPr>
          <a:xfrm>
            <a:off x="611560" y="1556792"/>
            <a:ext cx="7632848" cy="792088"/>
          </a:xfrm>
          <a:prstGeom prst="downArrowCallout">
            <a:avLst>
              <a:gd name="adj1" fmla="val 58583"/>
              <a:gd name="adj2" fmla="val 121551"/>
              <a:gd name="adj3" fmla="val 25000"/>
              <a:gd name="adj4" fmla="val 6497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b="1" dirty="0"/>
              <a:t>ВИТОКИ</a:t>
            </a:r>
            <a:endParaRPr lang="ru-RU" sz="2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2492896"/>
            <a:ext cx="8568952" cy="5040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51520" y="2521441"/>
            <a:ext cx="85689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rgbClr val="B5490F"/>
                </a:solidFill>
                <a:effectLst/>
                <a:latin typeface="Arial Black" pitchFamily="34" charset="0"/>
                <a:ea typeface="Lucida Sans Unicode" pitchFamily="34" charset="0"/>
                <a:cs typeface="Arial" pitchFamily="34" charset="0"/>
              </a:rPr>
              <a:t>Положення античних авторів про правову державу</a:t>
            </a:r>
            <a:endParaRPr kumimoji="0" 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3212976"/>
            <a:ext cx="8568952" cy="31683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251520" y="3303132"/>
            <a:ext cx="7128792" cy="2970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01650" algn="l"/>
              </a:tabLst>
            </a:pPr>
            <a:r>
              <a:rPr kumimoji="0" lang="uk-UA" sz="1700" b="0" i="0" u="none" strike="noStrike" cap="none" normalizeH="0" baseline="0" dirty="0">
                <a:ln>
                  <a:noFill/>
                </a:ln>
                <a:solidFill>
                  <a:srgbClr val="B5490F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про владу закону як поєднання сили та права (Аристотель, Солон);</a:t>
            </a:r>
            <a:endParaRPr kumimoji="0" lang="ru-RU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01650" algn="l"/>
              </a:tabLst>
            </a:pPr>
            <a:r>
              <a:rPr kumimoji="0" lang="uk-UA" sz="1700" b="0" i="0" u="none" strike="noStrike" cap="none" normalizeH="0" baseline="0" dirty="0">
                <a:ln>
                  <a:noFill/>
                </a:ln>
                <a:solidFill>
                  <a:srgbClr val="B5490F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про відмінність правильних і неправильних форм правління (Сократ, Платон);</a:t>
            </a:r>
            <a:endParaRPr kumimoji="0" lang="ru-RU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01650" algn="l"/>
              </a:tabLst>
            </a:pPr>
            <a:r>
              <a:rPr kumimoji="0" lang="uk-UA" sz="1700" b="0" i="0" u="none" strike="noStrike" cap="none" normalizeH="0" baseline="0" dirty="0">
                <a:ln>
                  <a:noFill/>
                </a:ln>
                <a:solidFill>
                  <a:srgbClr val="B5490F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про відмінність природного і позитивного права та їх</a:t>
            </a:r>
            <a:endParaRPr kumimoji="0" lang="ru-RU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1650" algn="l"/>
              </a:tabLst>
            </a:pPr>
            <a:r>
              <a:rPr kumimoji="0" lang="uk-UA" sz="1700" b="0" i="0" u="none" strike="noStrike" cap="none" normalizeH="0" baseline="0" dirty="0">
                <a:ln>
                  <a:noFill/>
                </a:ln>
                <a:solidFill>
                  <a:srgbClr val="B5490F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співвідношення (Аристотель, Демокрит);</a:t>
            </a:r>
            <a:endParaRPr kumimoji="0" lang="ru-RU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01650" algn="l"/>
              </a:tabLst>
            </a:pPr>
            <a:r>
              <a:rPr kumimoji="0" lang="uk-UA" sz="1700" b="0" i="0" u="none" strike="noStrike" cap="none" normalizeH="0" baseline="0" dirty="0">
                <a:ln>
                  <a:noFill/>
                </a:ln>
                <a:solidFill>
                  <a:srgbClr val="B5490F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про рівність людей по природному праву (римські юристи);</a:t>
            </a:r>
            <a:endParaRPr kumimoji="0" lang="ru-RU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01650" algn="l"/>
              </a:tabLst>
            </a:pPr>
            <a:r>
              <a:rPr kumimoji="0" lang="uk-UA" sz="1700" b="0" i="0" u="none" strike="noStrike" cap="none" normalizeH="0" baseline="0" dirty="0">
                <a:ln>
                  <a:noFill/>
                </a:ln>
                <a:solidFill>
                  <a:srgbClr val="B5490F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про право як мірило справедливості, що регулює норми спілкування (софісти, Цицерон та </a:t>
            </a:r>
            <a:r>
              <a:rPr kumimoji="0" lang="uk-UA" sz="1700" b="0" i="0" u="none" strike="noStrike" cap="none" normalizeH="0" baseline="0" dirty="0" err="1">
                <a:ln>
                  <a:noFill/>
                </a:ln>
                <a:solidFill>
                  <a:srgbClr val="B5490F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ін</a:t>
            </a:r>
            <a:r>
              <a:rPr kumimoji="0" lang="uk-UA" sz="1700" b="0" i="0" u="none" strike="noStrike" cap="none" normalizeH="0" baseline="0" dirty="0">
                <a:ln>
                  <a:noFill/>
                </a:ln>
                <a:solidFill>
                  <a:srgbClr val="B5490F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);</a:t>
            </a:r>
            <a:endParaRPr kumimoji="0" lang="ru-RU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01650" algn="l"/>
              </a:tabLst>
            </a:pPr>
            <a:r>
              <a:rPr kumimoji="0" lang="uk-UA" sz="1700" b="0" i="0" u="none" strike="noStrike" cap="none" normalizeH="0" baseline="0" dirty="0">
                <a:ln>
                  <a:noFill/>
                </a:ln>
                <a:solidFill>
                  <a:srgbClr val="B5490F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про державу як правове об'єднання людей (Цицерон);</a:t>
            </a:r>
            <a:endParaRPr kumimoji="0" lang="ru-RU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01650" algn="l"/>
              </a:tabLst>
            </a:pPr>
            <a:r>
              <a:rPr kumimoji="0" lang="uk-UA" sz="1700" b="0" i="0" u="none" strike="noStrike" cap="none" normalizeH="0" baseline="0" dirty="0">
                <a:ln>
                  <a:noFill/>
                </a:ln>
                <a:solidFill>
                  <a:srgbClr val="B5490F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про сфери приватного і публічного права, про юридичну особу, суб'єкт права (римські юристи)</a:t>
            </a:r>
            <a:endParaRPr kumimoji="0" lang="uk-UA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851920" y="908720"/>
            <a:ext cx="1008112" cy="36004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567" name="Picture 39" descr="Аристотель — Википед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74310" y="3068960"/>
            <a:ext cx="1169690" cy="1566702"/>
          </a:xfrm>
          <a:prstGeom prst="rect">
            <a:avLst/>
          </a:prstGeom>
          <a:noFill/>
        </p:spPr>
      </p:pic>
      <p:pic>
        <p:nvPicPr>
          <p:cNvPr id="22569" name="Picture 41" descr="Сократ - Психолого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3861048"/>
            <a:ext cx="966876" cy="1259271"/>
          </a:xfrm>
          <a:prstGeom prst="rect">
            <a:avLst/>
          </a:prstGeom>
          <a:noFill/>
        </p:spPr>
      </p:pic>
      <p:pic>
        <p:nvPicPr>
          <p:cNvPr id="22571" name="Picture 43" descr="Марк Туллий Цицеро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4725144"/>
            <a:ext cx="906124" cy="1157441"/>
          </a:xfrm>
          <a:prstGeom prst="rect">
            <a:avLst/>
          </a:prstGeom>
          <a:noFill/>
        </p:spPr>
      </p:pic>
      <p:pic>
        <p:nvPicPr>
          <p:cNvPr id="22573" name="Picture 45" descr="Платон | Вікі Стародавній Світ | Fando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5445224"/>
            <a:ext cx="836712" cy="10458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764705"/>
            <a:ext cx="8712968" cy="1296144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b="1" dirty="0">
                <a:solidFill>
                  <a:srgbClr val="C00000"/>
                </a:solidFill>
              </a:rPr>
              <a:t>Соціально-правова держава </a:t>
            </a:r>
            <a:r>
              <a:rPr lang="uk-UA" dirty="0"/>
              <a:t>– політична організація суспільства, у якій </a:t>
            </a:r>
            <a:r>
              <a:rPr lang="uk-UA" i="1" dirty="0">
                <a:solidFill>
                  <a:srgbClr val="EE4844"/>
                </a:solidFill>
              </a:rPr>
              <a:t>право</a:t>
            </a:r>
            <a:r>
              <a:rPr lang="uk-UA" dirty="0"/>
              <a:t> пов’язує та підпорядковує собі державну владу. Основні </a:t>
            </a:r>
            <a:r>
              <a:rPr lang="uk-UA" i="1" dirty="0">
                <a:solidFill>
                  <a:srgbClr val="EE4844"/>
                </a:solidFill>
              </a:rPr>
              <a:t>права особистості і соціальна безпека </a:t>
            </a:r>
            <a:r>
              <a:rPr lang="uk-UA" dirty="0"/>
              <a:t>складають зміст свободи, що </a:t>
            </a:r>
            <a:r>
              <a:rPr lang="uk-UA" dirty="0" err="1"/>
              <a:t>грунтується</a:t>
            </a:r>
            <a:r>
              <a:rPr lang="uk-UA" dirty="0"/>
              <a:t> на законах, які приймаються та змінюються у встановленому порядку.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3408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sz="2400" dirty="0"/>
              <a:t>Соціальна правова держава – визначення та ознаки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204864"/>
            <a:ext cx="8640960" cy="5040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 err="1"/>
              <a:t>Специфічні</a:t>
            </a:r>
            <a:r>
              <a:rPr lang="ru-RU" sz="2400" b="1" u="sng" dirty="0"/>
              <a:t> </a:t>
            </a:r>
            <a:r>
              <a:rPr lang="ru-RU" sz="2400" b="1" u="sng" dirty="0" err="1"/>
              <a:t>ознаки</a:t>
            </a:r>
            <a:r>
              <a:rPr lang="ru-RU" sz="2400" b="1" u="sng" dirty="0"/>
              <a:t> </a:t>
            </a:r>
            <a:r>
              <a:rPr lang="ru-RU" sz="2400" b="1" u="sng" dirty="0" err="1"/>
              <a:t>соціально-правової</a:t>
            </a:r>
            <a:r>
              <a:rPr lang="ru-RU" sz="2400" b="1" u="sng" dirty="0"/>
              <a:t> </a:t>
            </a:r>
            <a:r>
              <a:rPr lang="ru-RU" sz="2400" b="1" u="sng" dirty="0" err="1"/>
              <a:t>держави</a:t>
            </a:r>
            <a:r>
              <a:rPr lang="ru-RU" sz="2400" b="1" u="sng" dirty="0"/>
              <a:t>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924944"/>
            <a:ext cx="8640960" cy="3933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/>
              <a:t>• </a:t>
            </a:r>
            <a:r>
              <a:rPr lang="ru-RU" sz="1300" dirty="0" err="1"/>
              <a:t>Взаємозв'язок</a:t>
            </a:r>
            <a:r>
              <a:rPr lang="ru-RU" sz="1300" dirty="0"/>
              <a:t> </a:t>
            </a:r>
            <a:r>
              <a:rPr lang="ru-RU" sz="1300" dirty="0" err="1"/>
              <a:t>державної</a:t>
            </a:r>
            <a:r>
              <a:rPr lang="ru-RU" sz="1300" dirty="0"/>
              <a:t> </a:t>
            </a:r>
            <a:r>
              <a:rPr lang="ru-RU" sz="1300" dirty="0" err="1"/>
              <a:t>влади</a:t>
            </a:r>
            <a:r>
              <a:rPr lang="ru-RU" sz="1300" dirty="0"/>
              <a:t> та права </a:t>
            </a:r>
            <a:r>
              <a:rPr lang="ru-RU" sz="1300" dirty="0" err="1"/>
              <a:t>і</a:t>
            </a:r>
            <a:r>
              <a:rPr lang="ru-RU" sz="1300" dirty="0"/>
              <a:t> </a:t>
            </a:r>
            <a:r>
              <a:rPr lang="ru-RU" sz="1300" dirty="0" err="1"/>
              <a:t>його</a:t>
            </a:r>
            <a:r>
              <a:rPr lang="ru-RU" sz="1300" dirty="0"/>
              <a:t> </a:t>
            </a:r>
            <a:r>
              <a:rPr lang="ru-RU" sz="1300" dirty="0" err="1"/>
              <a:t>панування</a:t>
            </a:r>
            <a:r>
              <a:rPr lang="ru-RU" sz="1300" dirty="0"/>
              <a:t> у </a:t>
            </a:r>
            <a:r>
              <a:rPr lang="ru-RU" sz="1300" dirty="0" err="1"/>
              <a:t>всіх</a:t>
            </a:r>
            <a:r>
              <a:rPr lang="ru-RU" sz="1300" dirty="0"/>
              <a:t> сферах </a:t>
            </a:r>
            <a:r>
              <a:rPr lang="ru-RU" sz="1300" dirty="0" err="1"/>
              <a:t>громадського</a:t>
            </a:r>
            <a:r>
              <a:rPr lang="ru-RU" sz="1300" dirty="0"/>
              <a:t> </a:t>
            </a:r>
            <a:r>
              <a:rPr lang="ru-RU" sz="1300" dirty="0" err="1"/>
              <a:t>життя</a:t>
            </a:r>
            <a:r>
              <a:rPr lang="ru-RU" sz="1300" dirty="0"/>
              <a:t>; </a:t>
            </a:r>
          </a:p>
          <a:p>
            <a:r>
              <a:rPr lang="ru-RU" sz="1300" dirty="0"/>
              <a:t>• </a:t>
            </a:r>
            <a:r>
              <a:rPr lang="ru-RU" sz="1300" dirty="0" err="1"/>
              <a:t>Відповідність</a:t>
            </a:r>
            <a:r>
              <a:rPr lang="ru-RU" sz="1300" dirty="0"/>
              <a:t> закону праву (</a:t>
            </a:r>
            <a:r>
              <a:rPr lang="ru-RU" sz="1300" dirty="0" err="1"/>
              <a:t>правовий</a:t>
            </a:r>
            <a:r>
              <a:rPr lang="ru-RU" sz="1300" dirty="0"/>
              <a:t> закон) </a:t>
            </a:r>
            <a:r>
              <a:rPr lang="ru-RU" sz="1300" dirty="0" err="1"/>
              <a:t>і</a:t>
            </a:r>
            <a:r>
              <a:rPr lang="ru-RU" sz="1300" dirty="0"/>
              <a:t> </a:t>
            </a:r>
            <a:r>
              <a:rPr lang="ru-RU" sz="1300" dirty="0" err="1"/>
              <a:t>його</a:t>
            </a:r>
            <a:r>
              <a:rPr lang="ru-RU" sz="1300" dirty="0"/>
              <a:t> верховенство; </a:t>
            </a:r>
          </a:p>
          <a:p>
            <a:r>
              <a:rPr lang="ru-RU" sz="1300" dirty="0"/>
              <a:t>• </a:t>
            </a:r>
            <a:r>
              <a:rPr lang="ru-RU" sz="1300" dirty="0" err="1"/>
              <a:t>Пов'язаність</a:t>
            </a:r>
            <a:r>
              <a:rPr lang="ru-RU" sz="1300" dirty="0"/>
              <a:t> законом у </a:t>
            </a:r>
            <a:r>
              <a:rPr lang="ru-RU" sz="1300" dirty="0" err="1"/>
              <a:t>рівній</a:t>
            </a:r>
            <a:r>
              <a:rPr lang="ru-RU" sz="1300" dirty="0"/>
              <a:t> </a:t>
            </a:r>
            <a:r>
              <a:rPr lang="ru-RU" sz="1300" dirty="0" err="1"/>
              <a:t>мірі</a:t>
            </a:r>
            <a:r>
              <a:rPr lang="ru-RU" sz="1300" dirty="0"/>
              <a:t> як </a:t>
            </a:r>
            <a:r>
              <a:rPr lang="ru-RU" sz="1300" dirty="0" err="1"/>
              <a:t>громадян</a:t>
            </a:r>
            <a:r>
              <a:rPr lang="ru-RU" sz="1300" dirty="0"/>
              <a:t> та </a:t>
            </a:r>
            <a:r>
              <a:rPr lang="ru-RU" sz="1300" dirty="0" err="1"/>
              <a:t>їх</a:t>
            </a:r>
            <a:r>
              <a:rPr lang="ru-RU" sz="1300" dirty="0"/>
              <a:t> </a:t>
            </a:r>
            <a:r>
              <a:rPr lang="ru-RU" sz="1300" dirty="0" err="1"/>
              <a:t>об'єднань</a:t>
            </a:r>
            <a:r>
              <a:rPr lang="ru-RU" sz="1300" dirty="0"/>
              <a:t> (</a:t>
            </a:r>
            <a:r>
              <a:rPr lang="ru-RU" sz="1300" dirty="0" err="1"/>
              <a:t>комерційних</a:t>
            </a:r>
            <a:r>
              <a:rPr lang="ru-RU" sz="1300" dirty="0"/>
              <a:t> </a:t>
            </a:r>
            <a:r>
              <a:rPr lang="ru-RU" sz="1300" dirty="0" err="1"/>
              <a:t>та</a:t>
            </a:r>
            <a:r>
              <a:rPr lang="ru-RU" sz="1300" dirty="0"/>
              <a:t> </a:t>
            </a:r>
            <a:r>
              <a:rPr lang="ru-RU" sz="1300" dirty="0" err="1"/>
              <a:t>некомерційних</a:t>
            </a:r>
            <a:r>
              <a:rPr lang="ru-RU" sz="1300" dirty="0"/>
              <a:t>), так </a:t>
            </a:r>
            <a:r>
              <a:rPr lang="ru-RU" sz="1300" dirty="0" err="1"/>
              <a:t>й</a:t>
            </a:r>
            <a:r>
              <a:rPr lang="ru-RU" sz="1300" dirty="0"/>
              <a:t> </a:t>
            </a:r>
            <a:r>
              <a:rPr lang="ru-RU" sz="1300" dirty="0" err="1"/>
              <a:t>державних</a:t>
            </a:r>
            <a:r>
              <a:rPr lang="ru-RU" sz="1300" dirty="0"/>
              <a:t> </a:t>
            </a:r>
            <a:r>
              <a:rPr lang="ru-RU" sz="1300" dirty="0" err="1"/>
              <a:t>органів</a:t>
            </a:r>
            <a:r>
              <a:rPr lang="ru-RU" sz="1300" dirty="0"/>
              <a:t>, </a:t>
            </a:r>
            <a:r>
              <a:rPr lang="ru-RU" sz="1300" dirty="0" err="1"/>
              <a:t>посадових</a:t>
            </a:r>
            <a:r>
              <a:rPr lang="ru-RU" sz="1300" dirty="0"/>
              <a:t> </a:t>
            </a:r>
            <a:r>
              <a:rPr lang="ru-RU" sz="1300" dirty="0" err="1"/>
              <a:t>осіб</a:t>
            </a:r>
            <a:r>
              <a:rPr lang="ru-RU" sz="1300" dirty="0"/>
              <a:t>; </a:t>
            </a:r>
          </a:p>
          <a:p>
            <a:r>
              <a:rPr lang="ru-RU" sz="1300" dirty="0"/>
              <a:t>• </a:t>
            </a:r>
            <a:r>
              <a:rPr lang="ru-RU" sz="1300" dirty="0" err="1"/>
              <a:t>Законодавче</a:t>
            </a:r>
            <a:r>
              <a:rPr lang="ru-RU" sz="1300" dirty="0"/>
              <a:t> </a:t>
            </a:r>
            <a:r>
              <a:rPr lang="ru-RU" sz="1300" dirty="0" err="1"/>
              <a:t>закріплення</a:t>
            </a:r>
            <a:r>
              <a:rPr lang="ru-RU" sz="1300" dirty="0"/>
              <a:t> та </a:t>
            </a:r>
            <a:r>
              <a:rPr lang="ru-RU" sz="1300" dirty="0" err="1"/>
              <a:t>реальне</a:t>
            </a:r>
            <a:r>
              <a:rPr lang="ru-RU" sz="1300" dirty="0"/>
              <a:t> </a:t>
            </a:r>
            <a:r>
              <a:rPr lang="ru-RU" sz="1300" dirty="0" err="1"/>
              <a:t>забезпечення</a:t>
            </a:r>
            <a:r>
              <a:rPr lang="ru-RU" sz="1300" dirty="0"/>
              <a:t> </a:t>
            </a:r>
            <a:r>
              <a:rPr lang="ru-RU" sz="1300" dirty="0" err="1"/>
              <a:t>основних</a:t>
            </a:r>
            <a:r>
              <a:rPr lang="ru-RU" sz="1300" dirty="0"/>
              <a:t> прав </a:t>
            </a:r>
            <a:r>
              <a:rPr lang="ru-RU" sz="1300" dirty="0" err="1"/>
              <a:t>людини</a:t>
            </a:r>
            <a:r>
              <a:rPr lang="ru-RU" sz="1300" dirty="0"/>
              <a:t> – </a:t>
            </a:r>
            <a:r>
              <a:rPr lang="ru-RU" sz="1300" dirty="0" err="1"/>
              <a:t>наявність</a:t>
            </a:r>
            <a:r>
              <a:rPr lang="ru-RU" sz="1300" dirty="0"/>
              <a:t> </a:t>
            </a:r>
            <a:r>
              <a:rPr lang="ru-RU" sz="1300" dirty="0" err="1"/>
              <a:t>налагодженого</a:t>
            </a:r>
            <a:r>
              <a:rPr lang="ru-RU" sz="1300" dirty="0"/>
              <a:t> правого </a:t>
            </a:r>
            <a:r>
              <a:rPr lang="ru-RU" sz="1300" dirty="0" err="1"/>
              <a:t>механізму</a:t>
            </a:r>
            <a:r>
              <a:rPr lang="ru-RU" sz="1300" dirty="0"/>
              <a:t> </a:t>
            </a:r>
            <a:r>
              <a:rPr lang="ru-RU" sz="1300" dirty="0" err="1"/>
              <a:t>їх</a:t>
            </a:r>
            <a:r>
              <a:rPr lang="ru-RU" sz="1300" dirty="0"/>
              <a:t> </a:t>
            </a:r>
            <a:r>
              <a:rPr lang="ru-RU" sz="1300" dirty="0" err="1"/>
              <a:t>охорони</a:t>
            </a:r>
            <a:r>
              <a:rPr lang="ru-RU" sz="1300" dirty="0"/>
              <a:t> </a:t>
            </a:r>
            <a:r>
              <a:rPr lang="ru-RU" sz="1300" dirty="0" err="1"/>
              <a:t>і</a:t>
            </a:r>
            <a:r>
              <a:rPr lang="ru-RU" sz="1300" dirty="0"/>
              <a:t> </a:t>
            </a:r>
            <a:r>
              <a:rPr lang="ru-RU" sz="1300" dirty="0" err="1"/>
              <a:t>захисту</a:t>
            </a:r>
            <a:r>
              <a:rPr lang="ru-RU" sz="1300" dirty="0"/>
              <a:t>; </a:t>
            </a:r>
          </a:p>
          <a:p>
            <a:r>
              <a:rPr lang="ru-RU" sz="1300" dirty="0"/>
              <a:t>• </a:t>
            </a:r>
            <a:r>
              <a:rPr lang="ru-RU" sz="1300" dirty="0" err="1"/>
              <a:t>Побудова</a:t>
            </a:r>
            <a:r>
              <a:rPr lang="ru-RU" sz="1300" dirty="0"/>
              <a:t> </a:t>
            </a:r>
            <a:r>
              <a:rPr lang="ru-RU" sz="1300" dirty="0" err="1"/>
              <a:t>відносин</a:t>
            </a:r>
            <a:r>
              <a:rPr lang="ru-RU" sz="1300" dirty="0"/>
              <a:t> </a:t>
            </a:r>
            <a:r>
              <a:rPr lang="ru-RU" sz="1300" dirty="0" err="1"/>
              <a:t>особистості</a:t>
            </a:r>
            <a:r>
              <a:rPr lang="ru-RU" sz="1300" dirty="0"/>
              <a:t> </a:t>
            </a:r>
            <a:r>
              <a:rPr lang="ru-RU" sz="1300" dirty="0" err="1"/>
              <a:t>й</a:t>
            </a:r>
            <a:r>
              <a:rPr lang="ru-RU" sz="1300" dirty="0"/>
              <a:t> </a:t>
            </a:r>
            <a:r>
              <a:rPr lang="ru-RU" sz="1300" dirty="0" err="1"/>
              <a:t>держави</a:t>
            </a:r>
            <a:r>
              <a:rPr lang="ru-RU" sz="1300" dirty="0"/>
              <a:t> на </a:t>
            </a:r>
            <a:r>
              <a:rPr lang="ru-RU" sz="1300" dirty="0" err="1"/>
              <a:t>основі</a:t>
            </a:r>
            <a:r>
              <a:rPr lang="ru-RU" sz="1300" dirty="0"/>
              <a:t> </a:t>
            </a:r>
            <a:r>
              <a:rPr lang="ru-RU" sz="1300" dirty="0" err="1"/>
              <a:t>взаємної</a:t>
            </a:r>
            <a:r>
              <a:rPr lang="ru-RU" sz="1300" dirty="0"/>
              <a:t> </a:t>
            </a:r>
            <a:r>
              <a:rPr lang="ru-RU" sz="1300" dirty="0" err="1"/>
              <a:t>відповідальності</a:t>
            </a:r>
            <a:r>
              <a:rPr lang="ru-RU" sz="1300" dirty="0"/>
              <a:t>; </a:t>
            </a:r>
          </a:p>
          <a:p>
            <a:r>
              <a:rPr lang="ru-RU" sz="1300" dirty="0"/>
              <a:t>• </a:t>
            </a:r>
            <a:r>
              <a:rPr lang="ru-RU" sz="1300" dirty="0" err="1"/>
              <a:t>Розділення</a:t>
            </a:r>
            <a:r>
              <a:rPr lang="ru-RU" sz="1300" dirty="0"/>
              <a:t> </a:t>
            </a:r>
            <a:r>
              <a:rPr lang="ru-RU" sz="1300" dirty="0" err="1"/>
              <a:t>державної</a:t>
            </a:r>
            <a:r>
              <a:rPr lang="ru-RU" sz="1300" dirty="0"/>
              <a:t> </a:t>
            </a:r>
            <a:r>
              <a:rPr lang="ru-RU" sz="1300" dirty="0" err="1"/>
              <a:t>влади</a:t>
            </a:r>
            <a:r>
              <a:rPr lang="ru-RU" sz="1300" dirty="0"/>
              <a:t> </a:t>
            </a:r>
            <a:r>
              <a:rPr lang="ru-RU" sz="1300" dirty="0" err="1"/>
              <a:t>між</a:t>
            </a:r>
            <a:r>
              <a:rPr lang="ru-RU" sz="1300" dirty="0"/>
              <a:t> </a:t>
            </a:r>
            <a:r>
              <a:rPr lang="ru-RU" sz="1300" dirty="0" err="1"/>
              <a:t>законодавчими</a:t>
            </a:r>
            <a:r>
              <a:rPr lang="ru-RU" sz="1300" dirty="0"/>
              <a:t>, </a:t>
            </a:r>
            <a:r>
              <a:rPr lang="ru-RU" sz="1300" dirty="0" err="1"/>
              <a:t>виконавчими</a:t>
            </a:r>
            <a:r>
              <a:rPr lang="ru-RU" sz="1300" dirty="0"/>
              <a:t> та </a:t>
            </a:r>
            <a:r>
              <a:rPr lang="ru-RU" sz="1300" dirty="0" err="1"/>
              <a:t>судовими</a:t>
            </a:r>
            <a:r>
              <a:rPr lang="ru-RU" sz="1300" dirty="0"/>
              <a:t> органами </a:t>
            </a:r>
          </a:p>
          <a:p>
            <a:r>
              <a:rPr lang="ru-RU" sz="1300" dirty="0"/>
              <a:t>• </a:t>
            </a:r>
            <a:r>
              <a:rPr lang="ru-RU" sz="1300" dirty="0" err="1"/>
              <a:t>Законний</a:t>
            </a:r>
            <a:r>
              <a:rPr lang="ru-RU" sz="1300" dirty="0"/>
              <a:t> (</a:t>
            </a:r>
            <a:r>
              <a:rPr lang="ru-RU" sz="1300" dirty="0" err="1"/>
              <a:t>легальний</a:t>
            </a:r>
            <a:r>
              <a:rPr lang="ru-RU" sz="1300" dirty="0"/>
              <a:t>) шлях </a:t>
            </a:r>
            <a:r>
              <a:rPr lang="ru-RU" sz="1300" dirty="0" err="1"/>
              <a:t>прийняття</a:t>
            </a:r>
            <a:r>
              <a:rPr lang="ru-RU" sz="1300" dirty="0"/>
              <a:t> </a:t>
            </a:r>
            <a:r>
              <a:rPr lang="ru-RU" sz="1300" dirty="0" err="1"/>
              <a:t>законів</a:t>
            </a:r>
            <a:r>
              <a:rPr lang="ru-RU" sz="1300" dirty="0"/>
              <a:t> та </a:t>
            </a:r>
            <a:r>
              <a:rPr lang="ru-RU" sz="1300" dirty="0" err="1"/>
              <a:t>їх</a:t>
            </a:r>
            <a:r>
              <a:rPr lang="ru-RU" sz="1300" dirty="0"/>
              <a:t> </a:t>
            </a:r>
            <a:r>
              <a:rPr lang="ru-RU" sz="1300" dirty="0" err="1"/>
              <a:t>зміни</a:t>
            </a:r>
            <a:r>
              <a:rPr lang="ru-RU" sz="1300" dirty="0"/>
              <a:t>; </a:t>
            </a:r>
          </a:p>
          <a:p>
            <a:r>
              <a:rPr lang="ru-RU" sz="1300" dirty="0"/>
              <a:t>• </a:t>
            </a:r>
            <a:r>
              <a:rPr lang="ru-RU" sz="1300" dirty="0" err="1"/>
              <a:t>Наявність</a:t>
            </a:r>
            <a:r>
              <a:rPr lang="ru-RU" sz="1300" dirty="0"/>
              <a:t> </a:t>
            </a:r>
            <a:r>
              <a:rPr lang="ru-RU" sz="1300" dirty="0" err="1"/>
              <a:t>ефективних</a:t>
            </a:r>
            <a:r>
              <a:rPr lang="ru-RU" sz="1300" dirty="0"/>
              <a:t> форм контролю та </a:t>
            </a:r>
            <a:r>
              <a:rPr lang="ru-RU" sz="1300" dirty="0" err="1"/>
              <a:t>нагляду</a:t>
            </a:r>
            <a:r>
              <a:rPr lang="ru-RU" sz="1300" dirty="0"/>
              <a:t> за </a:t>
            </a:r>
            <a:r>
              <a:rPr lang="ru-RU" sz="1300" dirty="0" err="1"/>
              <a:t>здійснення</a:t>
            </a:r>
            <a:r>
              <a:rPr lang="ru-RU" sz="1300" dirty="0"/>
              <a:t> </a:t>
            </a:r>
            <a:r>
              <a:rPr lang="ru-RU" sz="1300" dirty="0" err="1"/>
              <a:t>законів</a:t>
            </a:r>
            <a:r>
              <a:rPr lang="ru-RU" sz="1300" dirty="0"/>
              <a:t> </a:t>
            </a:r>
            <a:r>
              <a:rPr lang="ru-RU" sz="1300" dirty="0" err="1"/>
              <a:t>інших</a:t>
            </a:r>
            <a:r>
              <a:rPr lang="ru-RU" sz="1300" dirty="0"/>
              <a:t> </a:t>
            </a:r>
            <a:r>
              <a:rPr lang="ru-RU" sz="1300" dirty="0" err="1"/>
              <a:t>нормативноправових</a:t>
            </a:r>
            <a:r>
              <a:rPr lang="ru-RU" sz="1300" dirty="0"/>
              <a:t> </a:t>
            </a:r>
            <a:r>
              <a:rPr lang="ru-RU" sz="1300" dirty="0" err="1"/>
              <a:t>актів</a:t>
            </a:r>
            <a:r>
              <a:rPr lang="ru-RU" sz="1300" dirty="0"/>
              <a:t>; </a:t>
            </a:r>
          </a:p>
          <a:p>
            <a:r>
              <a:rPr lang="ru-RU" sz="1300" dirty="0"/>
              <a:t>• </a:t>
            </a:r>
            <a:r>
              <a:rPr lang="ru-RU" sz="1300" dirty="0" err="1"/>
              <a:t>Можливість</a:t>
            </a:r>
            <a:r>
              <a:rPr lang="ru-RU" sz="1300" dirty="0"/>
              <a:t> </a:t>
            </a:r>
            <a:r>
              <a:rPr lang="ru-RU" sz="1300" dirty="0" err="1"/>
              <a:t>особистості</a:t>
            </a:r>
            <a:r>
              <a:rPr lang="ru-RU" sz="1300" dirty="0"/>
              <a:t> </a:t>
            </a:r>
            <a:r>
              <a:rPr lang="ru-RU" sz="1300" dirty="0" err="1"/>
              <a:t>претендувати</a:t>
            </a:r>
            <a:r>
              <a:rPr lang="ru-RU" sz="1300" dirty="0"/>
              <a:t> на </a:t>
            </a:r>
            <a:r>
              <a:rPr lang="ru-RU" sz="1300" dirty="0" err="1"/>
              <a:t>конкретний</a:t>
            </a:r>
            <a:r>
              <a:rPr lang="ru-RU" sz="1300" dirty="0"/>
              <a:t> </a:t>
            </a:r>
            <a:r>
              <a:rPr lang="ru-RU" sz="1300" dirty="0" err="1"/>
              <a:t>мінімум</a:t>
            </a:r>
            <a:r>
              <a:rPr lang="ru-RU" sz="1300" dirty="0"/>
              <a:t> </a:t>
            </a:r>
            <a:r>
              <a:rPr lang="ru-RU" sz="1300" dirty="0" err="1"/>
              <a:t>соціальних</a:t>
            </a:r>
            <a:r>
              <a:rPr lang="ru-RU" sz="1300" dirty="0"/>
              <a:t> благ </a:t>
            </a:r>
            <a:r>
              <a:rPr lang="ru-RU" sz="1300" dirty="0" err="1"/>
              <a:t>завдяки</a:t>
            </a:r>
            <a:r>
              <a:rPr lang="ru-RU" sz="1300" dirty="0"/>
              <a:t> </a:t>
            </a:r>
            <a:r>
              <a:rPr lang="ru-RU" sz="1300" dirty="0" err="1"/>
              <a:t>гарантуванню</a:t>
            </a:r>
            <a:r>
              <a:rPr lang="ru-RU" sz="1300" dirty="0"/>
              <a:t> державою </a:t>
            </a:r>
            <a:r>
              <a:rPr lang="ru-RU" sz="1300" dirty="0" err="1"/>
              <a:t>її</a:t>
            </a:r>
            <a:r>
              <a:rPr lang="ru-RU" sz="1300" dirty="0"/>
              <a:t> </a:t>
            </a:r>
            <a:r>
              <a:rPr lang="ru-RU" sz="1300" dirty="0" err="1"/>
              <a:t>соціальної</a:t>
            </a:r>
            <a:r>
              <a:rPr lang="ru-RU" sz="1300" dirty="0"/>
              <a:t> </a:t>
            </a:r>
            <a:r>
              <a:rPr lang="ru-RU" sz="1300" dirty="0" err="1"/>
              <a:t>безпеки</a:t>
            </a:r>
            <a:r>
              <a:rPr lang="ru-RU" sz="1300" dirty="0"/>
              <a:t>; </a:t>
            </a:r>
          </a:p>
          <a:p>
            <a:r>
              <a:rPr lang="ru-RU" sz="1300" dirty="0"/>
              <a:t>• </a:t>
            </a:r>
            <a:r>
              <a:rPr lang="ru-RU" sz="1300" dirty="0" err="1"/>
              <a:t>Можливість</a:t>
            </a:r>
            <a:r>
              <a:rPr lang="ru-RU" sz="1300" dirty="0"/>
              <a:t> </a:t>
            </a:r>
            <a:r>
              <a:rPr lang="ru-RU" sz="1300" dirty="0" err="1"/>
              <a:t>громадян</a:t>
            </a:r>
            <a:r>
              <a:rPr lang="ru-RU" sz="1300" dirty="0"/>
              <a:t> </a:t>
            </a:r>
            <a:r>
              <a:rPr lang="ru-RU" sz="1300" dirty="0" err="1"/>
              <a:t>претендувати</a:t>
            </a:r>
            <a:r>
              <a:rPr lang="ru-RU" sz="1300" dirty="0"/>
              <a:t> на </a:t>
            </a:r>
            <a:r>
              <a:rPr lang="ru-RU" sz="1300" dirty="0" err="1"/>
              <a:t>забезпечення</a:t>
            </a:r>
            <a:r>
              <a:rPr lang="ru-RU" sz="1300" dirty="0"/>
              <a:t> державою </a:t>
            </a:r>
            <a:r>
              <a:rPr lang="ru-RU" sz="1300" dirty="0" err="1"/>
              <a:t>їх</a:t>
            </a:r>
            <a:r>
              <a:rPr lang="ru-RU" sz="1300" dirty="0"/>
              <a:t> </a:t>
            </a:r>
            <a:r>
              <a:rPr lang="ru-RU" sz="1300" dirty="0" err="1"/>
              <a:t>соціального</a:t>
            </a:r>
            <a:r>
              <a:rPr lang="ru-RU" sz="1300" dirty="0"/>
              <a:t> </a:t>
            </a:r>
            <a:r>
              <a:rPr lang="ru-RU" sz="1300" dirty="0" err="1"/>
              <a:t>захисту</a:t>
            </a:r>
            <a:r>
              <a:rPr lang="ru-RU" sz="1300" dirty="0"/>
              <a:t>, </a:t>
            </a:r>
            <a:r>
              <a:rPr lang="ru-RU" sz="1300" dirty="0" err="1"/>
              <a:t>підняття</a:t>
            </a:r>
            <a:r>
              <a:rPr lang="ru-RU" sz="1300" dirty="0"/>
              <a:t> </a:t>
            </a:r>
            <a:r>
              <a:rPr lang="ru-RU" sz="1300" dirty="0" err="1"/>
              <a:t>рівня</a:t>
            </a:r>
            <a:r>
              <a:rPr lang="ru-RU" sz="1300" dirty="0"/>
              <a:t> </a:t>
            </a:r>
            <a:r>
              <a:rPr lang="ru-RU" sz="1300" dirty="0" err="1"/>
              <a:t>соціально-економічних</a:t>
            </a:r>
            <a:r>
              <a:rPr lang="ru-RU" sz="1300" dirty="0"/>
              <a:t> прав до </a:t>
            </a:r>
            <a:r>
              <a:rPr lang="ru-RU" sz="1300" dirty="0" err="1"/>
              <a:t>рівня</a:t>
            </a:r>
            <a:r>
              <a:rPr lang="ru-RU" sz="1300" dirty="0"/>
              <a:t> </a:t>
            </a:r>
            <a:r>
              <a:rPr lang="ru-RU" sz="1300" dirty="0" err="1"/>
              <a:t>основних</a:t>
            </a:r>
            <a:r>
              <a:rPr lang="ru-RU" sz="1300" dirty="0"/>
              <a:t> прав; </a:t>
            </a:r>
          </a:p>
          <a:p>
            <a:r>
              <a:rPr lang="ru-RU" sz="1300" dirty="0"/>
              <a:t>• </a:t>
            </a:r>
            <a:r>
              <a:rPr lang="ru-RU" sz="1300" dirty="0" err="1"/>
              <a:t>Здійснення</a:t>
            </a:r>
            <a:r>
              <a:rPr lang="ru-RU" sz="1300" dirty="0"/>
              <a:t> державою </a:t>
            </a:r>
            <a:r>
              <a:rPr lang="ru-RU" sz="1300" dirty="0" err="1"/>
              <a:t>соціальної</a:t>
            </a:r>
            <a:r>
              <a:rPr lang="ru-RU" sz="1300" dirty="0"/>
              <a:t> </a:t>
            </a:r>
            <a:r>
              <a:rPr lang="ru-RU" sz="1300" dirty="0" err="1"/>
              <a:t>допомоги</a:t>
            </a:r>
            <a:r>
              <a:rPr lang="ru-RU" sz="1300" dirty="0"/>
              <a:t> </a:t>
            </a:r>
            <a:r>
              <a:rPr lang="ru-RU" sz="1300" dirty="0" err="1"/>
              <a:t>громадянам</a:t>
            </a:r>
            <a:r>
              <a:rPr lang="ru-RU" sz="1300" dirty="0"/>
              <a:t>, не </a:t>
            </a:r>
            <a:r>
              <a:rPr lang="ru-RU" sz="1300" dirty="0" err="1"/>
              <a:t>здатним</a:t>
            </a:r>
            <a:r>
              <a:rPr lang="ru-RU" sz="1300" dirty="0"/>
              <a:t> (</a:t>
            </a:r>
            <a:r>
              <a:rPr lang="ru-RU" sz="1300" dirty="0" err="1"/>
              <a:t>не</a:t>
            </a:r>
            <a:r>
              <a:rPr lang="ru-RU" sz="1300" dirty="0"/>
              <a:t> </a:t>
            </a:r>
            <a:r>
              <a:rPr lang="ru-RU" sz="1300" dirty="0" err="1"/>
              <a:t>зі</a:t>
            </a:r>
            <a:r>
              <a:rPr lang="ru-RU" sz="1300" dirty="0"/>
              <a:t> </a:t>
            </a:r>
            <a:r>
              <a:rPr lang="ru-RU" sz="1300" dirty="0" err="1"/>
              <a:t>своєї</a:t>
            </a:r>
            <a:r>
              <a:rPr lang="ru-RU" sz="1300" dirty="0"/>
              <a:t> вини) нести </a:t>
            </a:r>
            <a:r>
              <a:rPr lang="ru-RU" sz="1300" dirty="0" err="1"/>
              <a:t>відповідальність</a:t>
            </a:r>
            <a:r>
              <a:rPr lang="ru-RU" sz="1300" dirty="0"/>
              <a:t> за </a:t>
            </a:r>
            <a:r>
              <a:rPr lang="ru-RU" sz="1300" dirty="0" err="1"/>
              <a:t>свій</a:t>
            </a:r>
            <a:r>
              <a:rPr lang="ru-RU" sz="1300" dirty="0"/>
              <a:t> </a:t>
            </a:r>
            <a:r>
              <a:rPr lang="ru-RU" sz="1300" dirty="0" err="1"/>
              <a:t>добробут</a:t>
            </a:r>
            <a:r>
              <a:rPr lang="ru-RU" sz="1300" dirty="0"/>
              <a:t>; </a:t>
            </a:r>
          </a:p>
          <a:p>
            <a:r>
              <a:rPr lang="ru-RU" sz="1300" dirty="0"/>
              <a:t>• </a:t>
            </a:r>
            <a:r>
              <a:rPr lang="ru-RU" sz="1300" dirty="0" err="1"/>
              <a:t>Забезпечення</a:t>
            </a:r>
            <a:r>
              <a:rPr lang="ru-RU" sz="1300" dirty="0"/>
              <a:t> державою </a:t>
            </a:r>
            <a:r>
              <a:rPr lang="ru-RU" sz="1300" dirty="0" err="1"/>
              <a:t>соціальної</a:t>
            </a:r>
            <a:r>
              <a:rPr lang="ru-RU" sz="1300" dirty="0"/>
              <a:t> </a:t>
            </a:r>
            <a:r>
              <a:rPr lang="ru-RU" sz="1300" dirty="0" err="1"/>
              <a:t>функції</a:t>
            </a:r>
            <a:r>
              <a:rPr lang="ru-RU" sz="1300" dirty="0"/>
              <a:t> </a:t>
            </a:r>
            <a:r>
              <a:rPr lang="ru-RU" sz="1300" dirty="0" err="1"/>
              <a:t>власності</a:t>
            </a:r>
            <a:r>
              <a:rPr lang="ru-RU" sz="1300" dirty="0"/>
              <a:t>; </a:t>
            </a:r>
          </a:p>
          <a:p>
            <a:r>
              <a:rPr lang="ru-RU" sz="1300" dirty="0"/>
              <a:t>• </a:t>
            </a:r>
            <a:r>
              <a:rPr lang="ru-RU" sz="1300" dirty="0" err="1"/>
              <a:t>Проведення</a:t>
            </a:r>
            <a:r>
              <a:rPr lang="ru-RU" sz="1300" dirty="0"/>
              <a:t> державою </a:t>
            </a:r>
            <a:r>
              <a:rPr lang="ru-RU" sz="1300" dirty="0" err="1"/>
              <a:t>політики</a:t>
            </a:r>
            <a:r>
              <a:rPr lang="ru-RU" sz="1300" dirty="0"/>
              <a:t> </a:t>
            </a:r>
            <a:r>
              <a:rPr lang="ru-RU" sz="1300" dirty="0" err="1"/>
              <a:t>соціального</a:t>
            </a:r>
            <a:r>
              <a:rPr lang="ru-RU" sz="1300" dirty="0"/>
              <a:t> </a:t>
            </a:r>
            <a:r>
              <a:rPr lang="ru-RU" sz="1300" dirty="0" err="1"/>
              <a:t>компромісу</a:t>
            </a:r>
            <a:r>
              <a:rPr lang="ru-RU" sz="1300" dirty="0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err="1"/>
              <a:t>Формування</a:t>
            </a:r>
            <a:r>
              <a:rPr lang="ru-RU" dirty="0"/>
              <a:t> права в </a:t>
            </a:r>
            <a:r>
              <a:rPr lang="ru-RU" dirty="0" err="1"/>
              <a:t>країнах</a:t>
            </a:r>
            <a:r>
              <a:rPr lang="ru-RU" dirty="0"/>
              <a:t> </a:t>
            </a:r>
            <a:r>
              <a:rPr lang="ru-RU" dirty="0" err="1"/>
              <a:t>світу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268760"/>
            <a:ext cx="2880320" cy="100811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FC9AC4"/>
                </a:solidFill>
              </a:rPr>
              <a:t>Романо-германський</a:t>
            </a:r>
            <a:r>
              <a:rPr lang="ru-RU" b="1" dirty="0">
                <a:solidFill>
                  <a:srgbClr val="FC9AC4"/>
                </a:solidFill>
              </a:rPr>
              <a:t> (</a:t>
            </a:r>
            <a:r>
              <a:rPr lang="ru-RU" b="1" dirty="0" err="1">
                <a:solidFill>
                  <a:srgbClr val="FC9AC4"/>
                </a:solidFill>
              </a:rPr>
              <a:t>континентальний</a:t>
            </a:r>
            <a:r>
              <a:rPr lang="ru-RU" b="1" dirty="0">
                <a:solidFill>
                  <a:srgbClr val="FC9AC4"/>
                </a:solidFill>
              </a:rPr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348880"/>
            <a:ext cx="2880320" cy="21602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норми</a:t>
            </a:r>
            <a:r>
              <a:rPr lang="ru-RU" dirty="0"/>
              <a:t> права, </a:t>
            </a:r>
            <a:r>
              <a:rPr lang="ru-RU" dirty="0" err="1"/>
              <a:t>встановленої</a:t>
            </a:r>
            <a:r>
              <a:rPr lang="ru-RU" dirty="0"/>
              <a:t> актами короля, князя → </a:t>
            </a:r>
            <a:r>
              <a:rPr lang="ru-RU" dirty="0" err="1"/>
              <a:t>формування</a:t>
            </a:r>
            <a:r>
              <a:rPr lang="ru-RU" dirty="0"/>
              <a:t> закону </a:t>
            </a:r>
          </a:p>
          <a:p>
            <a:pPr algn="ctr"/>
            <a:endParaRPr lang="ru-RU" dirty="0"/>
          </a:p>
          <a:p>
            <a:pPr algn="ctr"/>
            <a:r>
              <a:rPr lang="ru-RU" dirty="0" err="1"/>
              <a:t>Законодавче</a:t>
            </a:r>
            <a:r>
              <a:rPr lang="ru-RU" dirty="0"/>
              <a:t> право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4509120"/>
            <a:ext cx="1872208" cy="15841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Франція</a:t>
            </a:r>
            <a:r>
              <a:rPr lang="ru-RU" dirty="0"/>
              <a:t> </a:t>
            </a:r>
          </a:p>
          <a:p>
            <a:pPr algn="ctr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Іспанія</a:t>
            </a:r>
            <a:endParaRPr lang="ru-RU" dirty="0"/>
          </a:p>
          <a:p>
            <a:pPr algn="ctr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Австрія</a:t>
            </a:r>
            <a:endParaRPr lang="ru-RU" dirty="0"/>
          </a:p>
          <a:p>
            <a:pPr algn="ctr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Німеччина</a:t>
            </a:r>
            <a:endParaRPr lang="ru-RU" dirty="0"/>
          </a:p>
          <a:p>
            <a:pPr algn="ctr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Україна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779912" y="2636912"/>
            <a:ext cx="1800200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/>
              <a:t>Класичні</a:t>
            </a:r>
            <a:r>
              <a:rPr lang="ru-RU" sz="2400" b="1" dirty="0"/>
              <a:t> </a:t>
            </a:r>
            <a:r>
              <a:rPr lang="ru-RU" sz="2400" b="1" dirty="0" err="1"/>
              <a:t>типи</a:t>
            </a:r>
            <a:r>
              <a:rPr lang="ru-RU" sz="2400" b="1" dirty="0"/>
              <a:t> </a:t>
            </a:r>
            <a:r>
              <a:rPr lang="ru-RU" sz="2400" b="1" dirty="0" err="1"/>
              <a:t>правових</a:t>
            </a:r>
            <a:r>
              <a:rPr lang="ru-RU" sz="2400" b="1" dirty="0"/>
              <a:t> систем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347864" y="980728"/>
            <a:ext cx="2808312" cy="115212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FC9AC4"/>
                </a:solidFill>
              </a:rPr>
              <a:t>Змішаний</a:t>
            </a:r>
            <a:r>
              <a:rPr lang="ru-RU" b="1" dirty="0">
                <a:solidFill>
                  <a:srgbClr val="FC9AC4"/>
                </a:solidFill>
              </a:rPr>
              <a:t> (</a:t>
            </a:r>
            <a:r>
              <a:rPr lang="ru-RU" b="1" dirty="0" err="1">
                <a:solidFill>
                  <a:srgbClr val="FC9AC4"/>
                </a:solidFill>
              </a:rPr>
              <a:t>скандинавський</a:t>
            </a:r>
            <a:r>
              <a:rPr lang="ru-RU" b="1" dirty="0">
                <a:solidFill>
                  <a:srgbClr val="FC9AC4"/>
                </a:solidFill>
              </a:rPr>
              <a:t> та </a:t>
            </a:r>
            <a:r>
              <a:rPr lang="ru-RU" b="1" dirty="0" err="1">
                <a:solidFill>
                  <a:srgbClr val="FC9AC4"/>
                </a:solidFill>
              </a:rPr>
              <a:t>латиноамериканські</a:t>
            </a:r>
            <a:r>
              <a:rPr lang="ru-RU" b="1" dirty="0">
                <a:solidFill>
                  <a:srgbClr val="FC9AC4"/>
                </a:solidFill>
              </a:rPr>
              <a:t> </a:t>
            </a:r>
            <a:r>
              <a:rPr lang="ru-RU" b="1" dirty="0" err="1">
                <a:solidFill>
                  <a:srgbClr val="FC9AC4"/>
                </a:solidFill>
              </a:rPr>
              <a:t>типи</a:t>
            </a:r>
            <a:r>
              <a:rPr lang="ru-RU" b="1" dirty="0">
                <a:solidFill>
                  <a:srgbClr val="FC9AC4"/>
                </a:solidFill>
              </a:rPr>
              <a:t>)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300192" y="1196752"/>
            <a:ext cx="2627784" cy="136815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FC9AC4"/>
                </a:solidFill>
              </a:rPr>
              <a:t>Англо-американський</a:t>
            </a:r>
            <a:r>
              <a:rPr lang="ru-RU" b="1" dirty="0">
                <a:solidFill>
                  <a:srgbClr val="FC9AC4"/>
                </a:solidFill>
              </a:rPr>
              <a:t> (</a:t>
            </a:r>
            <a:r>
              <a:rPr lang="ru-RU" b="1" dirty="0" err="1">
                <a:solidFill>
                  <a:srgbClr val="FC9AC4"/>
                </a:solidFill>
              </a:rPr>
              <a:t>загального</a:t>
            </a:r>
            <a:r>
              <a:rPr lang="ru-RU" b="1" dirty="0">
                <a:solidFill>
                  <a:srgbClr val="FC9AC4"/>
                </a:solidFill>
              </a:rPr>
              <a:t> права)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300192" y="2636912"/>
            <a:ext cx="2592288" cy="25922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Звичай</a:t>
            </a:r>
            <a:r>
              <a:rPr lang="ru-RU" sz="1600" dirty="0"/>
              <a:t> + </a:t>
            </a:r>
            <a:r>
              <a:rPr lang="ru-RU" sz="1600" dirty="0" err="1"/>
              <a:t>рішення</a:t>
            </a:r>
            <a:r>
              <a:rPr lang="ru-RU" sz="1600" dirty="0"/>
              <a:t> </a:t>
            </a:r>
            <a:r>
              <a:rPr lang="ru-RU" sz="1600" dirty="0" err="1"/>
              <a:t>родових</a:t>
            </a:r>
            <a:r>
              <a:rPr lang="ru-RU" sz="1600" dirty="0"/>
              <a:t> </a:t>
            </a:r>
            <a:r>
              <a:rPr lang="ru-RU" sz="1600" dirty="0" err="1"/>
              <a:t>зборів</a:t>
            </a:r>
            <a:r>
              <a:rPr lang="ru-RU" sz="1600" dirty="0"/>
              <a:t> → </a:t>
            </a:r>
            <a:r>
              <a:rPr lang="ru-RU" sz="1600" dirty="0" err="1"/>
              <a:t>формування</a:t>
            </a:r>
            <a:r>
              <a:rPr lang="ru-RU" sz="1600" dirty="0"/>
              <a:t> судового прецеденту (</a:t>
            </a:r>
            <a:r>
              <a:rPr lang="ru-RU" sz="1600" dirty="0" err="1"/>
              <a:t>рішення</a:t>
            </a:r>
            <a:r>
              <a:rPr lang="ru-RU" sz="1600" dirty="0"/>
              <a:t> </a:t>
            </a:r>
            <a:r>
              <a:rPr lang="ru-RU" sz="1600" dirty="0" err="1"/>
              <a:t>конкретних</a:t>
            </a:r>
            <a:r>
              <a:rPr lang="ru-RU" sz="1600" dirty="0"/>
              <a:t> справ </a:t>
            </a:r>
            <a:r>
              <a:rPr lang="ru-RU" sz="1600" dirty="0" err="1"/>
              <a:t>з</a:t>
            </a:r>
            <a:r>
              <a:rPr lang="ru-RU" sz="1600" dirty="0"/>
              <a:t> </a:t>
            </a:r>
            <a:r>
              <a:rPr lang="ru-RU" sz="1600" dirty="0" err="1"/>
              <a:t>подальшим</a:t>
            </a:r>
            <a:r>
              <a:rPr lang="ru-RU" sz="1600" dirty="0"/>
              <a:t> </a:t>
            </a:r>
            <a:r>
              <a:rPr lang="ru-RU" sz="1600" dirty="0" err="1"/>
              <a:t>створенням</a:t>
            </a:r>
            <a:r>
              <a:rPr lang="ru-RU" sz="1600" dirty="0"/>
              <a:t> моделей, </a:t>
            </a:r>
            <a:r>
              <a:rPr lang="ru-RU" sz="1600" dirty="0" err="1"/>
              <a:t>загальних</a:t>
            </a:r>
            <a:r>
              <a:rPr lang="ru-RU" sz="1600" dirty="0"/>
              <a:t> норм) → </a:t>
            </a:r>
            <a:r>
              <a:rPr lang="ru-RU" sz="1600" dirty="0" err="1"/>
              <a:t>передвісники</a:t>
            </a:r>
            <a:r>
              <a:rPr lang="ru-RU" sz="1600" dirty="0"/>
              <a:t> прецедентного права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948264" y="5301208"/>
            <a:ext cx="1440160" cy="8640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ru-RU" sz="1400" dirty="0"/>
              <a:t> </a:t>
            </a:r>
            <a:r>
              <a:rPr lang="ru-RU" sz="1400" dirty="0" err="1"/>
              <a:t>Англія</a:t>
            </a:r>
            <a:r>
              <a:rPr lang="ru-RU" sz="1400" dirty="0"/>
              <a:t> </a:t>
            </a:r>
          </a:p>
          <a:p>
            <a:pPr algn="ctr">
              <a:buFont typeface="Arial" pitchFamily="34" charset="0"/>
              <a:buChar char="•"/>
            </a:pPr>
            <a:r>
              <a:rPr lang="ru-RU" sz="1400" dirty="0"/>
              <a:t> США </a:t>
            </a:r>
          </a:p>
          <a:p>
            <a:pPr algn="ctr">
              <a:buFont typeface="Arial" pitchFamily="34" charset="0"/>
              <a:buChar char="•"/>
            </a:pPr>
            <a:r>
              <a:rPr lang="ru-RU" sz="1400" dirty="0"/>
              <a:t> Канада</a:t>
            </a:r>
          </a:p>
          <a:p>
            <a:pPr algn="ctr">
              <a:buFont typeface="Arial" pitchFamily="34" charset="0"/>
              <a:buChar char="•"/>
            </a:pPr>
            <a:r>
              <a:rPr lang="ru-RU" sz="1400" dirty="0"/>
              <a:t> </a:t>
            </a:r>
            <a:r>
              <a:rPr lang="ru-RU" sz="1400" dirty="0" err="1"/>
              <a:t>Австралія</a:t>
            </a:r>
            <a:endParaRPr lang="ru-RU" sz="1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491880" y="5301208"/>
            <a:ext cx="2520280" cy="72008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FC9AC4"/>
                </a:solidFill>
              </a:rPr>
              <a:t>Традиційно-релігійний</a:t>
            </a:r>
            <a:endParaRPr lang="ru-RU" b="1" dirty="0">
              <a:solidFill>
                <a:srgbClr val="FC9AC4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139952" y="6093296"/>
            <a:ext cx="1368152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uk-UA" sz="1700" dirty="0"/>
              <a:t>Китай</a:t>
            </a:r>
          </a:p>
          <a:p>
            <a:pPr algn="ctr">
              <a:buFont typeface="Arial" pitchFamily="34" charset="0"/>
              <a:buChar char="•"/>
            </a:pPr>
            <a:r>
              <a:rPr lang="uk-UA" sz="1700" dirty="0"/>
              <a:t>Індія</a:t>
            </a:r>
            <a:endParaRPr lang="ru-RU" sz="1700" dirty="0"/>
          </a:p>
        </p:txBody>
      </p:sp>
      <p:cxnSp>
        <p:nvCxnSpPr>
          <p:cNvPr id="15" name="Соединительная линия уступом 14"/>
          <p:cNvCxnSpPr>
            <a:stCxn id="7" idx="3"/>
            <a:endCxn id="9" idx="1"/>
          </p:cNvCxnSpPr>
          <p:nvPr/>
        </p:nvCxnSpPr>
        <p:spPr>
          <a:xfrm flipV="1">
            <a:off x="5580112" y="1880828"/>
            <a:ext cx="720080" cy="16921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6"/>
          <p:cNvCxnSpPr>
            <a:stCxn id="7" idx="1"/>
            <a:endCxn id="4" idx="3"/>
          </p:cNvCxnSpPr>
          <p:nvPr/>
        </p:nvCxnSpPr>
        <p:spPr>
          <a:xfrm rot="10800000">
            <a:off x="3131840" y="1772816"/>
            <a:ext cx="648072" cy="18002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4283968" y="2204864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4427984" y="4509120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Безымянный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620688"/>
            <a:ext cx="9144000" cy="623731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600" dirty="0"/>
              <a:t>Карта </a:t>
            </a:r>
            <a:r>
              <a:rPr lang="ru-RU" sz="3600" dirty="0" err="1"/>
              <a:t>поширення</a:t>
            </a:r>
            <a:r>
              <a:rPr lang="ru-RU" sz="3600" dirty="0"/>
              <a:t> </a:t>
            </a:r>
            <a:r>
              <a:rPr lang="ru-RU" sz="3600" dirty="0" err="1"/>
              <a:t>правових</a:t>
            </a:r>
            <a:r>
              <a:rPr lang="ru-RU" sz="3600" dirty="0"/>
              <a:t> систем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Безымянный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980728"/>
            <a:ext cx="8579453" cy="547260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err="1"/>
              <a:t>Порівняння</a:t>
            </a:r>
            <a:r>
              <a:rPr lang="ru-RU" dirty="0"/>
              <a:t> </a:t>
            </a:r>
            <a:r>
              <a:rPr lang="ru-RU" dirty="0" err="1"/>
              <a:t>правових</a:t>
            </a:r>
            <a:r>
              <a:rPr lang="ru-RU" dirty="0"/>
              <a:t> систем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7544" y="1916832"/>
            <a:ext cx="8206680" cy="1829761"/>
          </a:xfrm>
        </p:spPr>
        <p:txBody>
          <a:bodyPr>
            <a:noAutofit/>
          </a:bodyPr>
          <a:lstStyle/>
          <a:p>
            <a:pPr algn="ctr"/>
            <a:r>
              <a:rPr lang="ru-RU" sz="3600" dirty="0"/>
              <a:t>Право – </a:t>
            </a:r>
            <a:r>
              <a:rPr lang="ru-RU" sz="3600" dirty="0" err="1"/>
              <a:t>визначення</a:t>
            </a:r>
            <a:r>
              <a:rPr lang="ru-RU" sz="3600" dirty="0"/>
              <a:t>, </a:t>
            </a:r>
            <a:r>
              <a:rPr lang="ru-RU" sz="3600" dirty="0" err="1"/>
              <a:t>сутність</a:t>
            </a:r>
            <a:r>
              <a:rPr lang="ru-RU" sz="3600" dirty="0"/>
              <a:t>, </a:t>
            </a:r>
            <a:r>
              <a:rPr lang="ru-RU" sz="3600" dirty="0" err="1"/>
              <a:t>основні</a:t>
            </a:r>
            <a:r>
              <a:rPr lang="ru-RU" sz="3600" dirty="0"/>
              <a:t> </a:t>
            </a:r>
            <a:r>
              <a:rPr lang="ru-RU" sz="3600" dirty="0" err="1"/>
              <a:t>принципи</a:t>
            </a:r>
            <a:r>
              <a:rPr lang="ru-RU" sz="3600" dirty="0"/>
              <a:t> та </a:t>
            </a:r>
            <a:r>
              <a:rPr lang="ru-RU" sz="3600" dirty="0" err="1"/>
              <a:t>функції</a:t>
            </a:r>
            <a:r>
              <a:rPr lang="ru-RU" sz="3600" dirty="0"/>
              <a:t>. </a:t>
            </a:r>
            <a:br>
              <a:rPr lang="ru-RU" sz="3600" dirty="0"/>
            </a:br>
            <a:r>
              <a:rPr lang="ru-RU" sz="3600" dirty="0" err="1"/>
              <a:t>Норми</a:t>
            </a:r>
            <a:r>
              <a:rPr lang="ru-RU" sz="3600" dirty="0"/>
              <a:t> права в </a:t>
            </a:r>
            <a:r>
              <a:rPr lang="ru-RU" sz="3600" dirty="0" err="1"/>
              <a:t>системі</a:t>
            </a:r>
            <a:r>
              <a:rPr lang="ru-RU" sz="3600" dirty="0"/>
              <a:t> </a:t>
            </a:r>
            <a:r>
              <a:rPr lang="ru-RU" sz="3600" dirty="0" err="1"/>
              <a:t>соціальних</a:t>
            </a:r>
            <a:r>
              <a:rPr lang="ru-RU" sz="3600" dirty="0"/>
              <a:t> норм.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3200" dirty="0"/>
              <a:t>Право – </a:t>
            </a:r>
            <a:r>
              <a:rPr lang="ru-RU" sz="3200" dirty="0" err="1"/>
              <a:t>його</a:t>
            </a:r>
            <a:r>
              <a:rPr lang="ru-RU" sz="3200" dirty="0"/>
              <a:t> </a:t>
            </a:r>
            <a:r>
              <a:rPr lang="ru-RU" sz="3200" dirty="0" err="1"/>
              <a:t>визначення</a:t>
            </a:r>
            <a:r>
              <a:rPr lang="ru-RU" sz="3200" dirty="0"/>
              <a:t> та </a:t>
            </a:r>
            <a:r>
              <a:rPr lang="ru-RU" sz="3200" dirty="0" err="1"/>
              <a:t>ознаки</a:t>
            </a:r>
            <a:endParaRPr lang="ru-RU" sz="32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836712"/>
            <a:ext cx="4211960" cy="1800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система норм (правил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поведінки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принципів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встановлених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визначених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державою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регуляторів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суспільних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відносин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2852936"/>
            <a:ext cx="3707904" cy="34563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/>
              <a:t>• формально </a:t>
            </a:r>
            <a:r>
              <a:rPr lang="ru-RU" sz="2000" dirty="0" err="1"/>
              <a:t>закріплюють</a:t>
            </a:r>
            <a:r>
              <a:rPr lang="ru-RU" sz="2000" dirty="0"/>
              <a:t> </a:t>
            </a:r>
            <a:r>
              <a:rPr lang="ru-RU" sz="2000" dirty="0" err="1"/>
              <a:t>ступінь</a:t>
            </a:r>
            <a:r>
              <a:rPr lang="ru-RU" sz="2000" dirty="0"/>
              <a:t> </a:t>
            </a:r>
            <a:r>
              <a:rPr lang="ru-RU" sz="2000" dirty="0" err="1"/>
              <a:t>свободи</a:t>
            </a:r>
            <a:r>
              <a:rPr lang="ru-RU" sz="2000" dirty="0"/>
              <a:t>, </a:t>
            </a:r>
            <a:r>
              <a:rPr lang="ru-RU" sz="2000" dirty="0" err="1"/>
              <a:t>справедливості</a:t>
            </a:r>
            <a:r>
              <a:rPr lang="ru-RU" sz="2000" dirty="0"/>
              <a:t>, </a:t>
            </a:r>
            <a:r>
              <a:rPr lang="ru-RU" sz="2000" dirty="0" err="1"/>
              <a:t>рівності</a:t>
            </a:r>
            <a:r>
              <a:rPr lang="ru-RU" sz="2000" dirty="0"/>
              <a:t> </a:t>
            </a:r>
            <a:r>
              <a:rPr lang="ru-RU" sz="2000" dirty="0" err="1"/>
              <a:t>населення</a:t>
            </a:r>
            <a:r>
              <a:rPr lang="ru-RU" sz="2000" dirty="0"/>
              <a:t> </a:t>
            </a:r>
            <a:r>
              <a:rPr lang="ru-RU" sz="2000" dirty="0" err="1"/>
              <a:t>країни</a:t>
            </a:r>
            <a:r>
              <a:rPr lang="ru-RU" sz="2000" dirty="0"/>
              <a:t> </a:t>
            </a:r>
            <a:endParaRPr lang="en-US" sz="2000" dirty="0"/>
          </a:p>
          <a:p>
            <a:r>
              <a:rPr lang="ru-RU" sz="2000" dirty="0"/>
              <a:t>• </a:t>
            </a:r>
            <a:r>
              <a:rPr lang="ru-RU" sz="2000" dirty="0" err="1"/>
              <a:t>забезпечують</a:t>
            </a:r>
            <a:r>
              <a:rPr lang="ru-RU" sz="2000" dirty="0"/>
              <a:t>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/>
              <a:t>виконання</a:t>
            </a:r>
            <a:r>
              <a:rPr lang="ru-RU" sz="2000" dirty="0"/>
              <a:t> за </a:t>
            </a:r>
            <a:r>
              <a:rPr lang="ru-RU" sz="2000" dirty="0" err="1"/>
              <a:t>допомогою</a:t>
            </a:r>
            <a:r>
              <a:rPr lang="ru-RU" sz="2000" dirty="0"/>
              <a:t> </a:t>
            </a:r>
            <a:r>
              <a:rPr lang="ru-RU" sz="2000" dirty="0" err="1"/>
              <a:t>легальних</a:t>
            </a:r>
            <a:r>
              <a:rPr lang="ru-RU" sz="2000" dirty="0"/>
              <a:t> </a:t>
            </a:r>
            <a:r>
              <a:rPr lang="ru-RU" sz="2000" dirty="0" err="1"/>
              <a:t>засобів</a:t>
            </a:r>
            <a:endParaRPr lang="ru-RU" sz="2000" dirty="0"/>
          </a:p>
        </p:txBody>
      </p:sp>
      <p:sp>
        <p:nvSpPr>
          <p:cNvPr id="6" name="Выноска со стрелкой вправо 5"/>
          <p:cNvSpPr/>
          <p:nvPr/>
        </p:nvSpPr>
        <p:spPr>
          <a:xfrm>
            <a:off x="4427984" y="1556792"/>
            <a:ext cx="2016224" cy="1296144"/>
          </a:xfrm>
          <a:prstGeom prst="rightArrow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Сутність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права </a:t>
            </a:r>
          </a:p>
        </p:txBody>
      </p:sp>
      <p:sp>
        <p:nvSpPr>
          <p:cNvPr id="7" name="Овал 6"/>
          <p:cNvSpPr/>
          <p:nvPr/>
        </p:nvSpPr>
        <p:spPr>
          <a:xfrm>
            <a:off x="4283968" y="4149080"/>
            <a:ext cx="648072" cy="648072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  <a:endParaRPr lang="ru-RU" sz="2800" dirty="0"/>
          </a:p>
        </p:txBody>
      </p:sp>
      <p:sp>
        <p:nvSpPr>
          <p:cNvPr id="8" name="Овал 7"/>
          <p:cNvSpPr/>
          <p:nvPr/>
        </p:nvSpPr>
        <p:spPr>
          <a:xfrm>
            <a:off x="4283968" y="5373216"/>
            <a:ext cx="648072" cy="648072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  <a:endParaRPr lang="ru-RU" sz="2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148064" y="4005064"/>
            <a:ext cx="1800200" cy="86409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/>
              <a:t>Ціннісно</a:t>
            </a:r>
            <a:r>
              <a:rPr lang="ru-RU" b="1" dirty="0"/>
              <a:t> – </a:t>
            </a:r>
            <a:r>
              <a:rPr lang="ru-RU" b="1" dirty="0" err="1"/>
              <a:t>нормативний</a:t>
            </a:r>
            <a:r>
              <a:rPr lang="ru-RU" b="1" dirty="0"/>
              <a:t> аспект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148064" y="5301208"/>
            <a:ext cx="1800200" cy="86409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/>
              <a:t>Регуляторний</a:t>
            </a:r>
            <a:r>
              <a:rPr lang="ru-RU" b="1" dirty="0"/>
              <a:t> аспект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588224" y="836712"/>
            <a:ext cx="2555776" cy="25202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Регулятор </a:t>
            </a:r>
            <a:r>
              <a:rPr lang="ru-RU" sz="1600" dirty="0" err="1"/>
              <a:t>суспільних</a:t>
            </a:r>
            <a:r>
              <a:rPr lang="ru-RU" sz="1600" dirty="0"/>
              <a:t> </a:t>
            </a:r>
            <a:r>
              <a:rPr lang="ru-RU" sz="1600" dirty="0" err="1"/>
              <a:t>взаємовідносин</a:t>
            </a:r>
            <a:r>
              <a:rPr lang="ru-RU" sz="1600" dirty="0"/>
              <a:t>, </a:t>
            </a:r>
            <a:r>
              <a:rPr lang="ru-RU" sz="1600" dirty="0" err="1"/>
              <a:t>який</a:t>
            </a:r>
            <a:r>
              <a:rPr lang="ru-RU" sz="1600" dirty="0"/>
              <a:t> </a:t>
            </a:r>
            <a:r>
              <a:rPr lang="ru-RU" sz="1600" dirty="0" err="1"/>
              <a:t>виражений</a:t>
            </a:r>
            <a:r>
              <a:rPr lang="ru-RU" sz="1600" dirty="0"/>
              <a:t> у </a:t>
            </a:r>
            <a:r>
              <a:rPr lang="ru-RU" sz="1600" dirty="0" err="1"/>
              <a:t>єдності</a:t>
            </a:r>
            <a:r>
              <a:rPr lang="ru-RU" sz="1600" dirty="0"/>
              <a:t> </a:t>
            </a:r>
            <a:r>
              <a:rPr lang="ru-RU" sz="1600" dirty="0" err="1"/>
              <a:t>загальносоціальних</a:t>
            </a:r>
            <a:r>
              <a:rPr lang="ru-RU" sz="1600" dirty="0"/>
              <a:t> та </a:t>
            </a:r>
            <a:r>
              <a:rPr lang="ru-RU" sz="1600" dirty="0" err="1"/>
              <a:t>групових</a:t>
            </a:r>
            <a:r>
              <a:rPr lang="ru-RU" sz="1600" dirty="0"/>
              <a:t> </a:t>
            </a:r>
            <a:r>
              <a:rPr lang="ru-RU" sz="1600" dirty="0" err="1"/>
              <a:t>інтересів</a:t>
            </a:r>
            <a:r>
              <a:rPr lang="ru-RU" sz="1600" dirty="0"/>
              <a:t> шляхом державного </a:t>
            </a:r>
            <a:r>
              <a:rPr lang="ru-RU" sz="1600" dirty="0" err="1"/>
              <a:t>закріплення</a:t>
            </a:r>
            <a:r>
              <a:rPr lang="ru-RU" sz="1600" dirty="0"/>
              <a:t> </a:t>
            </a:r>
            <a:r>
              <a:rPr lang="ru-RU" sz="1600" dirty="0" err="1"/>
              <a:t>міри</a:t>
            </a:r>
            <a:r>
              <a:rPr lang="ru-RU" sz="1600" dirty="0"/>
              <a:t> </a:t>
            </a:r>
            <a:r>
              <a:rPr lang="ru-RU" sz="1600" dirty="0" err="1"/>
              <a:t>свободи</a:t>
            </a:r>
            <a:r>
              <a:rPr lang="ru-RU" sz="1600" dirty="0"/>
              <a:t>, </a:t>
            </a:r>
            <a:r>
              <a:rPr lang="ru-RU" sz="1600" dirty="0" err="1"/>
              <a:t>рівності</a:t>
            </a:r>
            <a:r>
              <a:rPr lang="ru-RU" sz="1600" dirty="0"/>
              <a:t> та </a:t>
            </a:r>
            <a:r>
              <a:rPr lang="ru-RU" sz="1600" dirty="0" err="1"/>
              <a:t>справедливості</a:t>
            </a:r>
            <a:endParaRPr lang="ru-RU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7164288" y="3861048"/>
            <a:ext cx="19797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C00000"/>
                </a:solidFill>
              </a:rPr>
              <a:t>право </a:t>
            </a:r>
            <a:r>
              <a:rPr lang="ru-RU" sz="1600" dirty="0" err="1">
                <a:solidFill>
                  <a:srgbClr val="C00000"/>
                </a:solidFill>
              </a:rPr>
              <a:t>є</a:t>
            </a:r>
            <a:r>
              <a:rPr lang="ru-RU" sz="1600" dirty="0">
                <a:solidFill>
                  <a:srgbClr val="C00000"/>
                </a:solidFill>
              </a:rPr>
              <a:t> </a:t>
            </a:r>
            <a:r>
              <a:rPr lang="ru-RU" sz="1600" dirty="0" err="1">
                <a:solidFill>
                  <a:srgbClr val="C00000"/>
                </a:solidFill>
              </a:rPr>
              <a:t>мірою</a:t>
            </a:r>
            <a:r>
              <a:rPr lang="ru-RU" sz="1600" dirty="0">
                <a:solidFill>
                  <a:srgbClr val="C00000"/>
                </a:solidFill>
              </a:rPr>
              <a:t> </a:t>
            </a:r>
            <a:r>
              <a:rPr lang="ru-RU" sz="1600" dirty="0" err="1">
                <a:solidFill>
                  <a:srgbClr val="C00000"/>
                </a:solidFill>
              </a:rPr>
              <a:t>справедливості</a:t>
            </a:r>
            <a:r>
              <a:rPr lang="ru-RU" sz="1600" dirty="0">
                <a:solidFill>
                  <a:srgbClr val="C00000"/>
                </a:solidFill>
              </a:rPr>
              <a:t> (</a:t>
            </a:r>
            <a:r>
              <a:rPr lang="ru-RU" sz="1600" dirty="0" err="1">
                <a:solidFill>
                  <a:srgbClr val="C00000"/>
                </a:solidFill>
              </a:rPr>
              <a:t>правомірний</a:t>
            </a:r>
            <a:r>
              <a:rPr lang="ru-RU" sz="1600" dirty="0">
                <a:solidFill>
                  <a:srgbClr val="C00000"/>
                </a:solidFill>
              </a:rPr>
              <a:t> порядок)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36296" y="5085184"/>
            <a:ext cx="19077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C00000"/>
                </a:solidFill>
              </a:rPr>
              <a:t>право </a:t>
            </a:r>
            <a:r>
              <a:rPr lang="ru-RU" sz="1600" dirty="0" err="1">
                <a:solidFill>
                  <a:srgbClr val="C00000"/>
                </a:solidFill>
              </a:rPr>
              <a:t>спрямоване</a:t>
            </a:r>
            <a:r>
              <a:rPr lang="ru-RU" sz="1600" dirty="0">
                <a:solidFill>
                  <a:srgbClr val="C00000"/>
                </a:solidFill>
              </a:rPr>
              <a:t> на </a:t>
            </a:r>
            <a:r>
              <a:rPr lang="ru-RU" sz="1600" dirty="0" err="1">
                <a:solidFill>
                  <a:srgbClr val="C00000"/>
                </a:solidFill>
              </a:rPr>
              <a:t>упорядкування</a:t>
            </a:r>
            <a:r>
              <a:rPr lang="ru-RU" sz="1600" dirty="0">
                <a:solidFill>
                  <a:srgbClr val="C00000"/>
                </a:solidFill>
              </a:rPr>
              <a:t> </a:t>
            </a:r>
            <a:r>
              <a:rPr lang="ru-RU" sz="1600" dirty="0" err="1">
                <a:solidFill>
                  <a:srgbClr val="C00000"/>
                </a:solidFill>
              </a:rPr>
              <a:t>суспільних</a:t>
            </a:r>
            <a:r>
              <a:rPr lang="ru-RU" sz="1600" dirty="0">
                <a:solidFill>
                  <a:srgbClr val="C00000"/>
                </a:solidFill>
              </a:rPr>
              <a:t> </a:t>
            </a:r>
            <a:r>
              <a:rPr lang="ru-RU" sz="1600" dirty="0" err="1">
                <a:solidFill>
                  <a:srgbClr val="C00000"/>
                </a:solidFill>
              </a:rPr>
              <a:t>відносин</a:t>
            </a:r>
            <a:endParaRPr lang="ru-RU" sz="1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принципи</a:t>
            </a:r>
            <a:r>
              <a:rPr lang="ru-RU" dirty="0"/>
              <a:t> права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692696"/>
            <a:ext cx="8280920" cy="9361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FC9AC4"/>
                </a:solidFill>
                <a:latin typeface="Times New Roman" pitchFamily="18" charset="0"/>
                <a:cs typeface="Times New Roman" pitchFamily="18" charset="0"/>
              </a:rPr>
              <a:t>Принципи</a:t>
            </a:r>
            <a:r>
              <a:rPr lang="ru-RU" b="1" dirty="0">
                <a:solidFill>
                  <a:srgbClr val="FC9AC4"/>
                </a:solidFill>
                <a:latin typeface="Times New Roman" pitchFamily="18" charset="0"/>
                <a:cs typeface="Times New Roman" pitchFamily="18" charset="0"/>
              </a:rPr>
              <a:t> права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обов'язкові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вимоги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висуваються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учасників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суспільних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відносин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метою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гармонічного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єднання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індивідуальних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групових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суспільних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інтересів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3568" y="1628800"/>
            <a:ext cx="2808312" cy="5040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/>
              <a:t>Загальносоціальні</a:t>
            </a:r>
            <a:r>
              <a:rPr lang="ru-RU" dirty="0"/>
              <a:t> </a:t>
            </a:r>
            <a:r>
              <a:rPr lang="ru-RU" dirty="0" err="1"/>
              <a:t>принципи</a:t>
            </a:r>
            <a:r>
              <a:rPr lang="ru-RU" dirty="0"/>
              <a:t>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220072" y="1628800"/>
            <a:ext cx="3168352" cy="5040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/>
              <a:t>Спеціально</a:t>
            </a:r>
            <a:r>
              <a:rPr lang="ru-RU" dirty="0"/>
              <a:t> – </a:t>
            </a:r>
            <a:r>
              <a:rPr lang="ru-RU" dirty="0" err="1"/>
              <a:t>соціальні</a:t>
            </a:r>
            <a:r>
              <a:rPr lang="ru-RU" dirty="0"/>
              <a:t> (</a:t>
            </a:r>
            <a:r>
              <a:rPr lang="ru-RU" dirty="0" err="1"/>
              <a:t>юридичні</a:t>
            </a:r>
            <a:r>
              <a:rPr lang="ru-RU" dirty="0"/>
              <a:t>) </a:t>
            </a:r>
            <a:r>
              <a:rPr lang="ru-RU" dirty="0" err="1"/>
              <a:t>принципи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2276872"/>
            <a:ext cx="190770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Принципи</a:t>
            </a:r>
            <a:r>
              <a:rPr lang="ru-RU" sz="1600" dirty="0"/>
              <a:t> </a:t>
            </a:r>
            <a:r>
              <a:rPr lang="ru-RU" sz="1600" dirty="0" err="1"/>
              <a:t>свободи</a:t>
            </a:r>
            <a:r>
              <a:rPr lang="ru-RU" sz="1600" dirty="0"/>
              <a:t>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195736" y="2204864"/>
            <a:ext cx="2376264" cy="5760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err="1"/>
              <a:t>надання</a:t>
            </a:r>
            <a:r>
              <a:rPr lang="ru-RU" sz="1200" dirty="0"/>
              <a:t> </a:t>
            </a:r>
            <a:r>
              <a:rPr lang="ru-RU" sz="1200" dirty="0" err="1"/>
              <a:t>свободи</a:t>
            </a:r>
            <a:r>
              <a:rPr lang="ru-RU" sz="1200" dirty="0"/>
              <a:t> </a:t>
            </a:r>
            <a:r>
              <a:rPr lang="ru-RU" sz="1200" dirty="0" err="1"/>
              <a:t>вибору</a:t>
            </a:r>
            <a:r>
              <a:rPr lang="ru-RU" sz="1200" dirty="0"/>
              <a:t> </a:t>
            </a:r>
            <a:r>
              <a:rPr lang="ru-RU" sz="1200" dirty="0" err="1"/>
              <a:t>суспільного</a:t>
            </a:r>
            <a:r>
              <a:rPr lang="ru-RU" sz="1200" dirty="0"/>
              <a:t> устрою, форм </a:t>
            </a:r>
            <a:r>
              <a:rPr lang="ru-RU" sz="1200" dirty="0" err="1"/>
              <a:t>правління</a:t>
            </a:r>
            <a:endParaRPr lang="ru-RU" sz="1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3212976"/>
            <a:ext cx="190770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Принципи</a:t>
            </a:r>
            <a:r>
              <a:rPr lang="ru-RU" sz="1600" dirty="0"/>
              <a:t> </a:t>
            </a:r>
            <a:r>
              <a:rPr lang="ru-RU" sz="1600" dirty="0" err="1"/>
              <a:t>справедливості</a:t>
            </a:r>
            <a:endParaRPr lang="ru-RU" sz="16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95736" y="3068960"/>
            <a:ext cx="2592288" cy="50405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право </a:t>
            </a:r>
            <a:r>
              <a:rPr lang="ru-RU" sz="1200" dirty="0" err="1"/>
              <a:t>виступає</a:t>
            </a:r>
            <a:r>
              <a:rPr lang="ru-RU" sz="1200" dirty="0"/>
              <a:t> як </a:t>
            </a:r>
            <a:r>
              <a:rPr lang="ru-RU" sz="1200" dirty="0" err="1"/>
              <a:t>міра</a:t>
            </a:r>
            <a:r>
              <a:rPr lang="ru-RU" sz="1200" dirty="0"/>
              <a:t> </a:t>
            </a:r>
            <a:r>
              <a:rPr lang="ru-RU" sz="1200" dirty="0" err="1"/>
              <a:t>справедливості</a:t>
            </a:r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3933056"/>
            <a:ext cx="190770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Принципи</a:t>
            </a:r>
            <a:r>
              <a:rPr lang="ru-RU" sz="1600" dirty="0"/>
              <a:t> </a:t>
            </a:r>
            <a:r>
              <a:rPr lang="ru-RU" sz="1600" dirty="0" err="1"/>
              <a:t>рівності</a:t>
            </a:r>
            <a:endParaRPr lang="ru-RU" sz="16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4653136"/>
            <a:ext cx="190770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Принципи</a:t>
            </a:r>
            <a:r>
              <a:rPr lang="ru-RU" sz="1600" dirty="0"/>
              <a:t> </a:t>
            </a:r>
            <a:r>
              <a:rPr lang="ru-RU" sz="1600" dirty="0" err="1"/>
              <a:t>гуманізму</a:t>
            </a:r>
            <a:endParaRPr lang="ru-RU" sz="16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0" y="5445224"/>
            <a:ext cx="190770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Принцип </a:t>
            </a:r>
            <a:r>
              <a:rPr lang="ru-RU" sz="1600" dirty="0" err="1"/>
              <a:t>демократизац</a:t>
            </a:r>
            <a:r>
              <a:rPr lang="uk-UA" sz="1600" dirty="0" err="1"/>
              <a:t>ії</a:t>
            </a:r>
            <a:endParaRPr lang="ru-RU" sz="16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6093296"/>
            <a:ext cx="190770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Принципи</a:t>
            </a:r>
            <a:r>
              <a:rPr lang="ru-RU" sz="1600" dirty="0"/>
              <a:t> </a:t>
            </a:r>
            <a:r>
              <a:rPr lang="ru-RU" sz="1600" dirty="0" err="1"/>
              <a:t>законності</a:t>
            </a:r>
            <a:endParaRPr lang="ru-RU" sz="1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195736" y="3717032"/>
            <a:ext cx="2592288" cy="86409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err="1"/>
              <a:t>забезпечує</a:t>
            </a:r>
            <a:r>
              <a:rPr lang="ru-RU" sz="1200" dirty="0"/>
              <a:t> </a:t>
            </a:r>
            <a:r>
              <a:rPr lang="ru-RU" sz="1200" dirty="0" err="1"/>
              <a:t>рівність</a:t>
            </a:r>
            <a:r>
              <a:rPr lang="ru-RU" sz="1200" dirty="0"/>
              <a:t> </a:t>
            </a:r>
            <a:r>
              <a:rPr lang="ru-RU" sz="1200" dirty="0" err="1"/>
              <a:t>усіх</a:t>
            </a:r>
            <a:r>
              <a:rPr lang="ru-RU" sz="1200" dirty="0"/>
              <a:t> перед Законом, </a:t>
            </a:r>
            <a:r>
              <a:rPr lang="ru-RU" sz="1200" dirty="0" err="1"/>
              <a:t>рівність</a:t>
            </a:r>
            <a:r>
              <a:rPr lang="ru-RU" sz="1200" dirty="0"/>
              <a:t> прав та </a:t>
            </a:r>
            <a:r>
              <a:rPr lang="ru-RU" sz="1200" dirty="0" err="1"/>
              <a:t>обов'язків</a:t>
            </a:r>
            <a:r>
              <a:rPr lang="ru-RU" sz="1200" dirty="0"/>
              <a:t> </a:t>
            </a:r>
            <a:r>
              <a:rPr lang="ru-RU" sz="1200" dirty="0" err="1"/>
              <a:t>незалежно</a:t>
            </a:r>
            <a:r>
              <a:rPr lang="ru-RU" sz="1200" dirty="0"/>
              <a:t> </a:t>
            </a:r>
            <a:r>
              <a:rPr lang="ru-RU" sz="1200" dirty="0" err="1"/>
              <a:t>від</a:t>
            </a:r>
            <a:r>
              <a:rPr lang="ru-RU" sz="1200" dirty="0"/>
              <a:t> </a:t>
            </a:r>
            <a:r>
              <a:rPr lang="ru-RU" sz="1200" dirty="0" err="1"/>
              <a:t>віросповідання</a:t>
            </a:r>
            <a:r>
              <a:rPr lang="ru-RU" sz="1200" dirty="0"/>
              <a:t>, </a:t>
            </a:r>
            <a:r>
              <a:rPr lang="ru-RU" sz="1200" dirty="0" err="1"/>
              <a:t>статку</a:t>
            </a:r>
            <a:r>
              <a:rPr lang="ru-RU" sz="1200" dirty="0"/>
              <a:t>, </a:t>
            </a:r>
            <a:r>
              <a:rPr lang="ru-RU" sz="1200" dirty="0" err="1"/>
              <a:t>положення</a:t>
            </a:r>
            <a:endParaRPr lang="ru-RU" sz="12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195736" y="4725144"/>
            <a:ext cx="2592288" cy="50405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err="1"/>
              <a:t>забезпечує</a:t>
            </a:r>
            <a:r>
              <a:rPr lang="ru-RU" sz="1200" dirty="0"/>
              <a:t> право на </a:t>
            </a:r>
            <a:r>
              <a:rPr lang="ru-RU" sz="1200" dirty="0" err="1"/>
              <a:t>життя</a:t>
            </a:r>
            <a:r>
              <a:rPr lang="ru-RU" sz="1200" dirty="0"/>
              <a:t>, </a:t>
            </a:r>
            <a:r>
              <a:rPr lang="ru-RU" sz="1200" dirty="0" err="1"/>
              <a:t>здоров'я</a:t>
            </a:r>
            <a:r>
              <a:rPr lang="ru-RU" sz="1200" dirty="0"/>
              <a:t>, </a:t>
            </a:r>
            <a:r>
              <a:rPr lang="ru-RU" sz="1200" dirty="0" err="1"/>
              <a:t>недоторканість</a:t>
            </a:r>
            <a:r>
              <a:rPr lang="ru-RU" sz="1200" dirty="0"/>
              <a:t> </a:t>
            </a:r>
            <a:r>
              <a:rPr lang="ru-RU" sz="1200" dirty="0" err="1"/>
              <a:t>особистості</a:t>
            </a:r>
            <a:r>
              <a:rPr lang="ru-RU" sz="1200" dirty="0"/>
              <a:t>, </a:t>
            </a:r>
            <a:r>
              <a:rPr lang="ru-RU" sz="1200" dirty="0" err="1"/>
              <a:t>особисту</a:t>
            </a:r>
            <a:r>
              <a:rPr lang="ru-RU" sz="1200" dirty="0"/>
              <a:t> свободу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195736" y="5373216"/>
            <a:ext cx="2592288" cy="50405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право </a:t>
            </a:r>
            <a:r>
              <a:rPr lang="ru-RU" sz="1200" dirty="0" err="1"/>
              <a:t>має</a:t>
            </a:r>
            <a:r>
              <a:rPr lang="ru-RU" sz="1200" dirty="0"/>
              <a:t> </a:t>
            </a:r>
            <a:r>
              <a:rPr lang="ru-RU" sz="1200" dirty="0" err="1"/>
              <a:t>прояв</a:t>
            </a:r>
            <a:r>
              <a:rPr lang="ru-RU" sz="1200" dirty="0"/>
              <a:t> у </a:t>
            </a:r>
            <a:r>
              <a:rPr lang="ru-RU" sz="1200" dirty="0" err="1"/>
              <a:t>волевиявленні</a:t>
            </a:r>
            <a:r>
              <a:rPr lang="ru-RU" sz="1200" dirty="0"/>
              <a:t> народу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195736" y="6021288"/>
            <a:ext cx="2592288" cy="83671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err="1"/>
              <a:t>виражається</a:t>
            </a:r>
            <a:r>
              <a:rPr lang="ru-RU" sz="1200" dirty="0"/>
              <a:t> у </a:t>
            </a:r>
            <a:r>
              <a:rPr lang="ru-RU" sz="1200" dirty="0" err="1"/>
              <a:t>якості</a:t>
            </a:r>
            <a:r>
              <a:rPr lang="ru-RU" sz="1200" dirty="0"/>
              <a:t> НПА та </a:t>
            </a:r>
            <a:r>
              <a:rPr lang="ru-RU" sz="1200" dirty="0" err="1"/>
              <a:t>їх</a:t>
            </a:r>
            <a:r>
              <a:rPr lang="ru-RU" sz="1200" dirty="0"/>
              <a:t> </a:t>
            </a:r>
            <a:r>
              <a:rPr lang="ru-RU" sz="1200" dirty="0" err="1"/>
              <a:t>їєрархічній</a:t>
            </a:r>
            <a:r>
              <a:rPr lang="ru-RU" sz="1200" dirty="0"/>
              <a:t> </a:t>
            </a:r>
            <a:r>
              <a:rPr lang="ru-RU" sz="1200" dirty="0" err="1"/>
              <a:t>субординації</a:t>
            </a:r>
            <a:r>
              <a:rPr lang="ru-RU" sz="1200" dirty="0"/>
              <a:t>, </a:t>
            </a:r>
            <a:r>
              <a:rPr lang="ru-RU" sz="1200" dirty="0" err="1"/>
              <a:t>суворій</a:t>
            </a:r>
            <a:r>
              <a:rPr lang="ru-RU" sz="1200" dirty="0"/>
              <a:t> </a:t>
            </a:r>
            <a:r>
              <a:rPr lang="ru-RU" sz="1200" dirty="0" err="1"/>
              <a:t>дотримці</a:t>
            </a:r>
            <a:r>
              <a:rPr lang="ru-RU" sz="1200" dirty="0"/>
              <a:t> </a:t>
            </a:r>
            <a:r>
              <a:rPr lang="ru-RU" sz="1200" dirty="0" err="1"/>
              <a:t>юридичних</a:t>
            </a:r>
            <a:r>
              <a:rPr lang="ru-RU" sz="1200" dirty="0"/>
              <a:t> норм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0" y="2780928"/>
            <a:ext cx="4644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C00000"/>
                </a:solidFill>
              </a:rPr>
              <a:t>політичні       економічні	   ідеологічні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860032" y="2276872"/>
            <a:ext cx="190770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Загальні</a:t>
            </a:r>
            <a:r>
              <a:rPr lang="ru-RU" sz="1600" dirty="0"/>
              <a:t> </a:t>
            </a:r>
            <a:r>
              <a:rPr lang="ru-RU" sz="1600" dirty="0" err="1"/>
              <a:t>принципи</a:t>
            </a:r>
            <a:endParaRPr lang="ru-RU" sz="16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948264" y="2204864"/>
            <a:ext cx="2195736" cy="11521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система координат, у рамках </a:t>
            </a:r>
            <a:r>
              <a:rPr lang="ru-RU" sz="1200" dirty="0" err="1"/>
              <a:t>якої</a:t>
            </a:r>
            <a:r>
              <a:rPr lang="ru-RU" sz="1200" dirty="0"/>
              <a:t> </a:t>
            </a:r>
            <a:r>
              <a:rPr lang="ru-RU" sz="1200" dirty="0" err="1"/>
              <a:t>розвивається</a:t>
            </a:r>
            <a:r>
              <a:rPr lang="ru-RU" sz="1200" dirty="0"/>
              <a:t> </a:t>
            </a:r>
            <a:r>
              <a:rPr lang="ru-RU" sz="1200" dirty="0" err="1"/>
              <a:t>національна</a:t>
            </a:r>
            <a:r>
              <a:rPr lang="ru-RU" sz="1200" dirty="0"/>
              <a:t> </a:t>
            </a:r>
            <a:r>
              <a:rPr lang="ru-RU" sz="1200" dirty="0" err="1"/>
              <a:t>правова</a:t>
            </a:r>
            <a:r>
              <a:rPr lang="ru-RU" sz="1200" dirty="0"/>
              <a:t> система </a:t>
            </a:r>
            <a:r>
              <a:rPr lang="ru-RU" sz="1200" dirty="0" err="1"/>
              <a:t>й</a:t>
            </a:r>
            <a:r>
              <a:rPr lang="ru-RU" sz="1200" dirty="0"/>
              <a:t> вектор, </a:t>
            </a:r>
            <a:r>
              <a:rPr lang="ru-RU" sz="1200" dirty="0" err="1"/>
              <a:t>який</a:t>
            </a:r>
            <a:r>
              <a:rPr lang="ru-RU" sz="1200" dirty="0"/>
              <a:t> </a:t>
            </a:r>
            <a:r>
              <a:rPr lang="ru-RU" sz="1200" dirty="0" err="1"/>
              <a:t>визначає</a:t>
            </a:r>
            <a:r>
              <a:rPr lang="ru-RU" sz="1200" dirty="0"/>
              <a:t> </a:t>
            </a:r>
            <a:r>
              <a:rPr lang="ru-RU" sz="1200" dirty="0" err="1"/>
              <a:t>напрямок</a:t>
            </a:r>
            <a:r>
              <a:rPr lang="ru-RU" sz="1200" dirty="0"/>
              <a:t> </a:t>
            </a:r>
            <a:r>
              <a:rPr lang="ru-RU" sz="1200" dirty="0" err="1"/>
              <a:t>розвитку</a:t>
            </a:r>
            <a:endParaRPr lang="ru-RU" sz="12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5364088" y="3501008"/>
            <a:ext cx="3312368" cy="3600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Стосується</a:t>
            </a:r>
            <a:r>
              <a:rPr lang="ru-RU" sz="1600" dirty="0"/>
              <a:t> </a:t>
            </a:r>
            <a:r>
              <a:rPr lang="ru-RU" sz="1600" dirty="0" err="1"/>
              <a:t>усіх</a:t>
            </a:r>
            <a:r>
              <a:rPr lang="ru-RU" sz="1600" dirty="0"/>
              <a:t> </a:t>
            </a:r>
            <a:r>
              <a:rPr lang="ru-RU" sz="1600" dirty="0" err="1"/>
              <a:t>галузей</a:t>
            </a:r>
            <a:r>
              <a:rPr lang="ru-RU" sz="1600" dirty="0"/>
              <a:t> права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932040" y="4005064"/>
            <a:ext cx="190770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Галузеві</a:t>
            </a:r>
            <a:r>
              <a:rPr lang="ru-RU" sz="1600" dirty="0"/>
              <a:t> </a:t>
            </a:r>
            <a:r>
              <a:rPr lang="ru-RU" sz="1600" dirty="0" err="1"/>
              <a:t>принципи</a:t>
            </a:r>
            <a:endParaRPr lang="ru-RU" sz="16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7020272" y="4005064"/>
            <a:ext cx="2123728" cy="93610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система координат, в </a:t>
            </a:r>
            <a:r>
              <a:rPr lang="ru-RU" sz="1200" dirty="0" err="1"/>
              <a:t>якій</a:t>
            </a:r>
            <a:r>
              <a:rPr lang="ru-RU" sz="1200" dirty="0"/>
              <a:t> </a:t>
            </a:r>
            <a:r>
              <a:rPr lang="ru-RU" sz="1200" dirty="0" err="1"/>
              <a:t>розвивається</a:t>
            </a:r>
            <a:r>
              <a:rPr lang="ru-RU" sz="1200" dirty="0"/>
              <a:t> </a:t>
            </a:r>
            <a:r>
              <a:rPr lang="ru-RU" sz="1200" dirty="0" err="1"/>
              <a:t>окрема</a:t>
            </a:r>
            <a:r>
              <a:rPr lang="ru-RU" sz="1200" dirty="0"/>
              <a:t> </a:t>
            </a:r>
            <a:r>
              <a:rPr lang="ru-RU" sz="1200" dirty="0" err="1"/>
              <a:t>галузь</a:t>
            </a:r>
            <a:r>
              <a:rPr lang="ru-RU" sz="1200" dirty="0"/>
              <a:t> права (</a:t>
            </a:r>
            <a:r>
              <a:rPr lang="ru-RU" sz="1200" dirty="0" err="1"/>
              <a:t>цивільне</a:t>
            </a:r>
            <a:r>
              <a:rPr lang="ru-RU" sz="1200" dirty="0"/>
              <a:t> право, </a:t>
            </a:r>
            <a:r>
              <a:rPr lang="ru-RU" sz="1200" dirty="0" err="1"/>
              <a:t>міжнародне</a:t>
            </a:r>
            <a:r>
              <a:rPr lang="ru-RU" sz="1200" dirty="0"/>
              <a:t> право)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932040" y="5301208"/>
            <a:ext cx="190770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Міжгалузеві</a:t>
            </a:r>
            <a:r>
              <a:rPr lang="ru-RU" sz="1600" dirty="0"/>
              <a:t> </a:t>
            </a:r>
            <a:r>
              <a:rPr lang="ru-RU" sz="1600" dirty="0" err="1"/>
              <a:t>принципи</a:t>
            </a:r>
            <a:endParaRPr lang="ru-RU" sz="16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7020272" y="5157192"/>
            <a:ext cx="2123728" cy="93610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система координат, у рамках </a:t>
            </a:r>
            <a:r>
              <a:rPr lang="ru-RU" sz="1200" dirty="0" err="1"/>
              <a:t>якої</a:t>
            </a:r>
            <a:r>
              <a:rPr lang="ru-RU" sz="1200" dirty="0"/>
              <a:t> </a:t>
            </a:r>
            <a:r>
              <a:rPr lang="ru-RU" sz="1200" dirty="0" err="1"/>
              <a:t>розвивається</a:t>
            </a:r>
            <a:r>
              <a:rPr lang="ru-RU" sz="1200" dirty="0"/>
              <a:t> </a:t>
            </a:r>
            <a:r>
              <a:rPr lang="ru-RU" sz="1200" dirty="0" err="1"/>
              <a:t>декілька</a:t>
            </a:r>
            <a:r>
              <a:rPr lang="ru-RU" sz="1200" dirty="0"/>
              <a:t> </a:t>
            </a:r>
            <a:r>
              <a:rPr lang="ru-RU" sz="1200" dirty="0" err="1"/>
              <a:t>відповідних</a:t>
            </a:r>
            <a:r>
              <a:rPr lang="ru-RU" sz="1200" dirty="0"/>
              <a:t> </a:t>
            </a:r>
            <a:r>
              <a:rPr lang="ru-RU" sz="1200" dirty="0" err="1"/>
              <a:t>галузей</a:t>
            </a:r>
            <a:r>
              <a:rPr lang="ru-RU" sz="1200" dirty="0"/>
              <a:t> (</a:t>
            </a:r>
            <a:r>
              <a:rPr lang="ru-RU" sz="1200" dirty="0" err="1"/>
              <a:t>банківське</a:t>
            </a:r>
            <a:r>
              <a:rPr lang="ru-RU" sz="1200" dirty="0"/>
              <a:t> право)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436096" y="6237312"/>
            <a:ext cx="3312368" cy="4320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Притаманні</a:t>
            </a:r>
            <a:r>
              <a:rPr lang="ru-RU" sz="1600" dirty="0"/>
              <a:t> </a:t>
            </a:r>
            <a:r>
              <a:rPr lang="ru-RU" sz="1600" dirty="0" err="1"/>
              <a:t>декільком</a:t>
            </a:r>
            <a:r>
              <a:rPr lang="ru-RU" sz="1600" dirty="0"/>
              <a:t> </a:t>
            </a:r>
            <a:r>
              <a:rPr lang="ru-RU" sz="1600" dirty="0" err="1"/>
              <a:t>спорідненим</a:t>
            </a:r>
            <a:r>
              <a:rPr lang="ru-RU" sz="1600" dirty="0"/>
              <a:t> </a:t>
            </a:r>
            <a:r>
              <a:rPr lang="ru-RU" sz="1600" dirty="0" err="1"/>
              <a:t>галуззям</a:t>
            </a:r>
            <a:endParaRPr lang="ru-RU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err="1"/>
              <a:t>Функції</a:t>
            </a:r>
            <a:r>
              <a:rPr lang="ru-RU" dirty="0"/>
              <a:t> права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зміст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764704"/>
            <a:ext cx="8136904" cy="72008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rgbClr val="FC9AC4"/>
                </a:solidFill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sz="2400" b="1" dirty="0">
                <a:solidFill>
                  <a:srgbClr val="FC9AC4"/>
                </a:solidFill>
                <a:latin typeface="Times New Roman" pitchFamily="18" charset="0"/>
                <a:cs typeface="Times New Roman" pitchFamily="18" charset="0"/>
              </a:rPr>
              <a:t> права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напрямки правового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суспільні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відносини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метою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упорядкування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467544" y="1628800"/>
            <a:ext cx="3672408" cy="1008112"/>
          </a:xfrm>
          <a:prstGeom prst="downArrowCallou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Загальносоціальні</a:t>
            </a:r>
            <a:endParaRPr lang="ru-RU" sz="2400" b="1" dirty="0">
              <a:solidFill>
                <a:schemeClr val="accent3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4716016" y="1628800"/>
            <a:ext cx="3672408" cy="1008112"/>
          </a:xfrm>
          <a:prstGeom prst="downArrowCallou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Спеціально</a:t>
            </a:r>
            <a:r>
              <a:rPr lang="ru-RU" sz="24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соціальні</a:t>
            </a:r>
            <a:r>
              <a:rPr lang="ru-RU" sz="24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b="1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юридичні</a:t>
            </a:r>
            <a:r>
              <a:rPr lang="ru-RU" sz="24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708920"/>
            <a:ext cx="4427984" cy="14401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</a:rPr>
              <a:t>Інформаційна</a:t>
            </a:r>
            <a:r>
              <a:rPr lang="ru-RU" dirty="0"/>
              <a:t> - </a:t>
            </a:r>
            <a:r>
              <a:rPr lang="ru-RU" dirty="0" err="1"/>
              <a:t>інформування</a:t>
            </a:r>
            <a:r>
              <a:rPr lang="ru-RU" dirty="0"/>
              <a:t> </a:t>
            </a:r>
            <a:r>
              <a:rPr lang="ru-RU" dirty="0" err="1"/>
              <a:t>громадян</a:t>
            </a:r>
            <a:r>
              <a:rPr lang="ru-RU" dirty="0"/>
              <a:t> про напрямки </a:t>
            </a:r>
            <a:r>
              <a:rPr lang="ru-RU" dirty="0" err="1"/>
              <a:t>регулювання</a:t>
            </a:r>
            <a:r>
              <a:rPr lang="ru-RU" dirty="0"/>
              <a:t> </a:t>
            </a:r>
            <a:r>
              <a:rPr lang="ru-RU" dirty="0" err="1"/>
              <a:t>суспільних</a:t>
            </a:r>
            <a:r>
              <a:rPr lang="ru-RU" dirty="0"/>
              <a:t> </a:t>
            </a:r>
            <a:r>
              <a:rPr lang="ru-RU" dirty="0" err="1"/>
              <a:t>відносин</a:t>
            </a:r>
            <a:r>
              <a:rPr lang="ru-RU" dirty="0"/>
              <a:t>, про права та </a:t>
            </a:r>
            <a:r>
              <a:rPr lang="ru-RU" dirty="0" err="1"/>
              <a:t>обов'язки</a:t>
            </a:r>
            <a:endParaRPr lang="ru-RU" dirty="0"/>
          </a:p>
          <a:p>
            <a:pPr algn="ctr"/>
            <a:r>
              <a:rPr lang="uk-UA" dirty="0"/>
              <a:t>(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</a:rPr>
              <a:t>Правова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</a:rPr>
              <a:t>інформація</a:t>
            </a:r>
            <a:r>
              <a:rPr lang="ru-RU" dirty="0"/>
              <a:t>)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4365104"/>
            <a:ext cx="4427984" cy="11521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</a:rPr>
              <a:t>Орієнтаційна</a:t>
            </a:r>
            <a:r>
              <a:rPr lang="ru-RU" dirty="0"/>
              <a:t> - </a:t>
            </a:r>
            <a:r>
              <a:rPr lang="ru-RU" dirty="0" err="1"/>
              <a:t>орієнтування</a:t>
            </a:r>
            <a:r>
              <a:rPr lang="ru-RU" dirty="0"/>
              <a:t> </a:t>
            </a:r>
            <a:r>
              <a:rPr lang="ru-RU" dirty="0" err="1"/>
              <a:t>громадян</a:t>
            </a:r>
            <a:r>
              <a:rPr lang="ru-RU" dirty="0"/>
              <a:t> на </a:t>
            </a:r>
            <a:r>
              <a:rPr lang="ru-RU" dirty="0" err="1"/>
              <a:t>правові</a:t>
            </a:r>
            <a:r>
              <a:rPr lang="ru-RU" dirty="0"/>
              <a:t> </a:t>
            </a:r>
            <a:r>
              <a:rPr lang="ru-RU" dirty="0" err="1"/>
              <a:t>положення</a:t>
            </a:r>
            <a:r>
              <a:rPr lang="ru-RU" dirty="0"/>
              <a:t> </a:t>
            </a:r>
            <a:r>
              <a:rPr lang="ru-RU" dirty="0" err="1"/>
              <a:t>й</a:t>
            </a:r>
            <a:r>
              <a:rPr lang="ru-RU" dirty="0"/>
              <a:t> </a:t>
            </a:r>
            <a:r>
              <a:rPr lang="ru-RU" dirty="0" err="1"/>
              <a:t>правові</a:t>
            </a:r>
            <a:r>
              <a:rPr lang="ru-RU" dirty="0"/>
              <a:t> </a:t>
            </a:r>
            <a:r>
              <a:rPr lang="ru-RU" dirty="0" err="1"/>
              <a:t>норми</a:t>
            </a:r>
            <a:endParaRPr lang="ru-RU" dirty="0"/>
          </a:p>
          <a:p>
            <a:pPr algn="ctr"/>
            <a:r>
              <a:rPr lang="uk-UA" dirty="0"/>
              <a:t>(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</a:rPr>
              <a:t>Правова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</a:rPr>
              <a:t>поведінка</a:t>
            </a:r>
            <a:r>
              <a:rPr lang="ru-RU" dirty="0"/>
              <a:t>)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0" y="5705872"/>
            <a:ext cx="4427984" cy="11521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</a:rPr>
              <a:t>Виховна</a:t>
            </a:r>
            <a:r>
              <a:rPr lang="ru-RU" dirty="0"/>
              <a:t> - </a:t>
            </a:r>
            <a:r>
              <a:rPr lang="ru-RU" dirty="0" err="1"/>
              <a:t>загальноправовий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на </a:t>
            </a:r>
            <a:r>
              <a:rPr lang="ru-RU" dirty="0" err="1"/>
              <a:t>духовну</a:t>
            </a:r>
            <a:r>
              <a:rPr lang="ru-RU" dirty="0"/>
              <a:t> сферу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виховання</a:t>
            </a:r>
            <a:r>
              <a:rPr lang="ru-RU" dirty="0"/>
              <a:t> </a:t>
            </a:r>
            <a:r>
              <a:rPr lang="ru-RU" dirty="0" err="1"/>
              <a:t>поваги</a:t>
            </a:r>
            <a:r>
              <a:rPr lang="ru-RU" dirty="0"/>
              <a:t> до Закону</a:t>
            </a:r>
          </a:p>
          <a:p>
            <a:pPr algn="ctr"/>
            <a:r>
              <a:rPr lang="uk-UA" dirty="0"/>
              <a:t>(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</a:rPr>
              <a:t>Правове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</a:rPr>
              <a:t>навчання</a:t>
            </a:r>
            <a:r>
              <a:rPr lang="ru-RU" dirty="0"/>
              <a:t>)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788024" y="2708920"/>
            <a:ext cx="4139952" cy="11521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</a:rPr>
              <a:t>Регулятивна</a:t>
            </a:r>
            <a:r>
              <a:rPr lang="ru-RU" dirty="0"/>
              <a:t> - </a:t>
            </a:r>
            <a:r>
              <a:rPr lang="ru-RU" dirty="0" err="1"/>
              <a:t>упорядкування</a:t>
            </a:r>
            <a:r>
              <a:rPr lang="ru-RU" dirty="0"/>
              <a:t> </a:t>
            </a:r>
            <a:r>
              <a:rPr lang="ru-RU" dirty="0" err="1"/>
              <a:t>суспільних</a:t>
            </a:r>
            <a:r>
              <a:rPr lang="ru-RU" dirty="0"/>
              <a:t> </a:t>
            </a:r>
            <a:r>
              <a:rPr lang="ru-RU" dirty="0" err="1"/>
              <a:t>відносин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716016" y="4221088"/>
            <a:ext cx="4176464" cy="201622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</a:rPr>
              <a:t>Охоронна</a:t>
            </a:r>
            <a:r>
              <a:rPr lang="ru-RU" dirty="0"/>
              <a:t> - </a:t>
            </a:r>
            <a:r>
              <a:rPr lang="ru-RU" dirty="0" err="1"/>
              <a:t>забезпечення</a:t>
            </a:r>
            <a:r>
              <a:rPr lang="ru-RU" dirty="0"/>
              <a:t> державою </a:t>
            </a:r>
            <a:r>
              <a:rPr lang="ru-RU" dirty="0" err="1"/>
              <a:t>юридичного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та </a:t>
            </a:r>
            <a:r>
              <a:rPr lang="ru-RU" dirty="0" err="1"/>
              <a:t>встановлення</a:t>
            </a:r>
            <a:r>
              <a:rPr lang="ru-RU" dirty="0"/>
              <a:t> заборони на </a:t>
            </a:r>
            <a:r>
              <a:rPr lang="ru-RU" dirty="0" err="1"/>
              <a:t>протиправні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,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юридичних</a:t>
            </a:r>
            <a:r>
              <a:rPr lang="ru-RU" dirty="0"/>
              <a:t> </a:t>
            </a:r>
            <a:r>
              <a:rPr lang="ru-RU" dirty="0" err="1"/>
              <a:t>санкцій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3200" dirty="0" err="1"/>
              <a:t>Норми</a:t>
            </a:r>
            <a:r>
              <a:rPr lang="ru-RU" sz="3200" dirty="0"/>
              <a:t> права в </a:t>
            </a:r>
            <a:r>
              <a:rPr lang="ru-RU" sz="3200" dirty="0" err="1"/>
              <a:t>системі</a:t>
            </a:r>
            <a:r>
              <a:rPr lang="ru-RU" sz="3200" dirty="0"/>
              <a:t> </a:t>
            </a:r>
            <a:r>
              <a:rPr lang="ru-RU" sz="3200" dirty="0" err="1"/>
              <a:t>соціальних</a:t>
            </a:r>
            <a:r>
              <a:rPr lang="ru-RU" sz="3200" dirty="0"/>
              <a:t> норм</a:t>
            </a:r>
          </a:p>
        </p:txBody>
      </p:sp>
      <p:sp>
        <p:nvSpPr>
          <p:cNvPr id="4" name="Выноска со стрелками влево/вправо 3"/>
          <p:cNvSpPr/>
          <p:nvPr/>
        </p:nvSpPr>
        <p:spPr>
          <a:xfrm>
            <a:off x="2771800" y="836712"/>
            <a:ext cx="3456384" cy="1008112"/>
          </a:xfrm>
          <a:prstGeom prst="leftRight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Норми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визначене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правило)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052736"/>
            <a:ext cx="2520280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Соціальні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норми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72200" y="1052736"/>
            <a:ext cx="2520280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Технічні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норми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772816"/>
            <a:ext cx="3563888" cy="26642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Загальні</a:t>
            </a:r>
            <a:r>
              <a:rPr lang="ru-RU" sz="1600" dirty="0"/>
              <a:t> правила </a:t>
            </a:r>
            <a:r>
              <a:rPr lang="ru-RU" sz="1600" dirty="0" err="1"/>
              <a:t>поведінки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виникають</a:t>
            </a:r>
            <a:r>
              <a:rPr lang="ru-RU" sz="1600" dirty="0"/>
              <a:t> у </a:t>
            </a:r>
            <a:r>
              <a:rPr lang="ru-RU" sz="1600" dirty="0" err="1"/>
              <a:t>відносинах</a:t>
            </a:r>
            <a:r>
              <a:rPr lang="ru-RU" sz="1600" dirty="0"/>
              <a:t> </a:t>
            </a:r>
            <a:r>
              <a:rPr lang="ru-RU" sz="1600" dirty="0" err="1"/>
              <a:t>між</a:t>
            </a:r>
            <a:r>
              <a:rPr lang="ru-RU" sz="1600" dirty="0"/>
              <a:t> людьми у </a:t>
            </a:r>
            <a:r>
              <a:rPr lang="ru-RU" sz="1600" dirty="0" err="1"/>
              <a:t>суспільстві</a:t>
            </a:r>
            <a:r>
              <a:rPr lang="ru-RU" sz="1600" dirty="0"/>
              <a:t> та </a:t>
            </a:r>
            <a:r>
              <a:rPr lang="ru-RU" sz="1600" dirty="0" err="1"/>
              <a:t>забезпечуються</a:t>
            </a:r>
            <a:r>
              <a:rPr lang="ru-RU" sz="1600" dirty="0"/>
              <a:t> </a:t>
            </a:r>
            <a:r>
              <a:rPr lang="ru-RU" sz="1600" dirty="0" err="1"/>
              <a:t>різними</a:t>
            </a:r>
            <a:r>
              <a:rPr lang="ru-RU" sz="1600" dirty="0"/>
              <a:t> </a:t>
            </a:r>
            <a:r>
              <a:rPr lang="ru-RU" sz="1600" dirty="0" err="1"/>
              <a:t>засобами</a:t>
            </a:r>
            <a:r>
              <a:rPr lang="ru-RU" sz="1600" dirty="0"/>
              <a:t> </a:t>
            </a:r>
            <a:r>
              <a:rPr lang="ru-RU" sz="1600" dirty="0" err="1"/>
              <a:t>соціального</a:t>
            </a:r>
            <a:r>
              <a:rPr lang="ru-RU" sz="1600" dirty="0"/>
              <a:t> </a:t>
            </a:r>
            <a:r>
              <a:rPr lang="ru-RU" sz="1600" dirty="0" err="1"/>
              <a:t>впливу</a:t>
            </a:r>
            <a:r>
              <a:rPr lang="ru-RU" sz="1600" dirty="0"/>
              <a:t> ▪ </a:t>
            </a:r>
            <a:r>
              <a:rPr lang="ru-RU" sz="1600" dirty="0" err="1"/>
              <a:t>Виникають</a:t>
            </a:r>
            <a:r>
              <a:rPr lang="ru-RU" sz="1600" dirty="0"/>
              <a:t> у </a:t>
            </a:r>
            <a:r>
              <a:rPr lang="ru-RU" sz="1600" dirty="0" err="1"/>
              <a:t>процесі</a:t>
            </a:r>
            <a:r>
              <a:rPr lang="ru-RU" sz="1600" dirty="0"/>
              <a:t> </a:t>
            </a:r>
            <a:r>
              <a:rPr lang="ru-RU" sz="1600" dirty="0" err="1"/>
              <a:t>історичного</a:t>
            </a:r>
            <a:r>
              <a:rPr lang="ru-RU" sz="1600" dirty="0"/>
              <a:t> </a:t>
            </a:r>
            <a:r>
              <a:rPr lang="ru-RU" sz="1600" dirty="0" err="1"/>
              <a:t>розвитку</a:t>
            </a:r>
            <a:r>
              <a:rPr lang="ru-RU" sz="1600" dirty="0"/>
              <a:t> ▪ </a:t>
            </a:r>
            <a:r>
              <a:rPr lang="ru-RU" sz="1600" dirty="0" err="1"/>
              <a:t>Передаються</a:t>
            </a:r>
            <a:r>
              <a:rPr lang="ru-RU" sz="1600" dirty="0"/>
              <a:t> </a:t>
            </a:r>
            <a:r>
              <a:rPr lang="ru-RU" sz="1600" dirty="0" err="1"/>
              <a:t>у</a:t>
            </a:r>
            <a:r>
              <a:rPr lang="ru-RU" sz="1600" dirty="0"/>
              <a:t> </a:t>
            </a:r>
            <a:r>
              <a:rPr lang="ru-RU" sz="1600" dirty="0" err="1"/>
              <a:t>спадок</a:t>
            </a:r>
            <a:r>
              <a:rPr lang="ru-RU" sz="1600" dirty="0"/>
              <a:t> </a:t>
            </a:r>
            <a:r>
              <a:rPr lang="ru-RU" sz="1600" dirty="0" err="1"/>
              <a:t>наступним</a:t>
            </a:r>
            <a:r>
              <a:rPr lang="ru-RU" sz="1600" dirty="0"/>
              <a:t> </a:t>
            </a:r>
            <a:r>
              <a:rPr lang="ru-RU" sz="1600" dirty="0" err="1"/>
              <a:t>поколінням</a:t>
            </a:r>
            <a:r>
              <a:rPr lang="ru-RU" sz="1600" dirty="0"/>
              <a:t> ▪ </a:t>
            </a:r>
            <a:r>
              <a:rPr lang="ru-RU" sz="1600" dirty="0" err="1"/>
              <a:t>Утворюють</a:t>
            </a:r>
            <a:r>
              <a:rPr lang="ru-RU" sz="1600" dirty="0"/>
              <a:t> </a:t>
            </a:r>
            <a:r>
              <a:rPr lang="ru-RU" sz="1600" dirty="0" err="1"/>
              <a:t>єдину</a:t>
            </a:r>
            <a:r>
              <a:rPr lang="ru-RU" sz="1600" dirty="0"/>
              <a:t> систему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80112" y="1772816"/>
            <a:ext cx="3563888" cy="17281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Загальні</a:t>
            </a:r>
            <a:r>
              <a:rPr lang="ru-RU" sz="1600" dirty="0"/>
              <a:t> правила </a:t>
            </a:r>
            <a:r>
              <a:rPr lang="ru-RU" sz="1600" dirty="0" err="1"/>
              <a:t>раціональних</a:t>
            </a:r>
            <a:r>
              <a:rPr lang="ru-RU" sz="1600" dirty="0"/>
              <a:t> </a:t>
            </a:r>
            <a:r>
              <a:rPr lang="ru-RU" sz="1600" dirty="0" err="1"/>
              <a:t>взаємовідносин</a:t>
            </a:r>
            <a:r>
              <a:rPr lang="ru-RU" sz="1600" dirty="0"/>
              <a:t> </a:t>
            </a:r>
            <a:r>
              <a:rPr lang="ru-RU" sz="1600" dirty="0" err="1"/>
              <a:t>людини</a:t>
            </a:r>
            <a:r>
              <a:rPr lang="ru-RU" sz="1600" dirty="0"/>
              <a:t> </a:t>
            </a:r>
            <a:r>
              <a:rPr lang="ru-RU" sz="1600" dirty="0" err="1"/>
              <a:t>з</a:t>
            </a:r>
            <a:r>
              <a:rPr lang="ru-RU" sz="1600" dirty="0"/>
              <a:t> природою </a:t>
            </a:r>
            <a:r>
              <a:rPr lang="ru-RU" sz="1600" dirty="0" err="1"/>
              <a:t>різними</a:t>
            </a:r>
            <a:r>
              <a:rPr lang="ru-RU" sz="1600" dirty="0"/>
              <a:t> </a:t>
            </a:r>
            <a:r>
              <a:rPr lang="ru-RU" sz="1600" dirty="0" err="1"/>
              <a:t>технічними</a:t>
            </a:r>
            <a:r>
              <a:rPr lang="ru-RU" sz="1600" dirty="0"/>
              <a:t> </a:t>
            </a:r>
            <a:r>
              <a:rPr lang="ru-RU" sz="1600" dirty="0" err="1"/>
              <a:t>засобами</a:t>
            </a:r>
            <a:r>
              <a:rPr lang="ru-RU" sz="1600" dirty="0"/>
              <a:t> (правила </a:t>
            </a:r>
            <a:r>
              <a:rPr lang="ru-RU" sz="1600" dirty="0" err="1"/>
              <a:t>виконання</a:t>
            </a:r>
            <a:r>
              <a:rPr lang="ru-RU" sz="1600" dirty="0"/>
              <a:t> </a:t>
            </a:r>
            <a:r>
              <a:rPr lang="ru-RU" sz="1600" dirty="0" err="1"/>
              <a:t>будівельних</a:t>
            </a:r>
            <a:r>
              <a:rPr lang="ru-RU" sz="1600" dirty="0"/>
              <a:t> </a:t>
            </a:r>
            <a:r>
              <a:rPr lang="ru-RU" sz="1600" dirty="0" err="1"/>
              <a:t>робіт</a:t>
            </a:r>
            <a:r>
              <a:rPr lang="ru-RU" sz="1600" dirty="0"/>
              <a:t>, </a:t>
            </a:r>
            <a:r>
              <a:rPr lang="ru-RU" sz="1600" dirty="0" err="1"/>
              <a:t>інструкції</a:t>
            </a:r>
            <a:r>
              <a:rPr lang="ru-RU" sz="1600" dirty="0"/>
              <a:t> </a:t>
            </a:r>
            <a:r>
              <a:rPr lang="ru-RU" sz="1600" dirty="0" err="1"/>
              <a:t>з</a:t>
            </a:r>
            <a:r>
              <a:rPr lang="ru-RU" sz="1600" dirty="0"/>
              <a:t> </a:t>
            </a:r>
            <a:r>
              <a:rPr lang="ru-RU" sz="1600" dirty="0" err="1"/>
              <a:t>використання</a:t>
            </a:r>
            <a:r>
              <a:rPr lang="ru-RU" sz="1600" dirty="0"/>
              <a:t> </a:t>
            </a:r>
            <a:r>
              <a:rPr lang="ru-RU" sz="1600" dirty="0" err="1"/>
              <a:t>механізмів</a:t>
            </a:r>
            <a:r>
              <a:rPr lang="ru-RU" sz="1600" dirty="0"/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7904" y="2348880"/>
            <a:ext cx="180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C00000"/>
                </a:solidFill>
              </a:rPr>
              <a:t>Правила </a:t>
            </a:r>
            <a:r>
              <a:rPr lang="ru-RU" sz="1600" dirty="0" err="1">
                <a:solidFill>
                  <a:srgbClr val="C00000"/>
                </a:solidFill>
              </a:rPr>
              <a:t>гігієни</a:t>
            </a:r>
            <a:r>
              <a:rPr lang="ru-RU" sz="1600" dirty="0">
                <a:solidFill>
                  <a:srgbClr val="C00000"/>
                </a:solidFill>
              </a:rPr>
              <a:t> (</a:t>
            </a:r>
            <a:r>
              <a:rPr lang="ru-RU" sz="1600" dirty="0" err="1">
                <a:solidFill>
                  <a:srgbClr val="C00000"/>
                </a:solidFill>
              </a:rPr>
              <a:t>технічна</a:t>
            </a:r>
            <a:r>
              <a:rPr lang="ru-RU" sz="1600" dirty="0">
                <a:solidFill>
                  <a:srgbClr val="C00000"/>
                </a:solidFill>
              </a:rPr>
              <a:t> норма) → </a:t>
            </a:r>
            <a:r>
              <a:rPr lang="ru-RU" sz="1600" dirty="0" err="1">
                <a:solidFill>
                  <a:srgbClr val="C00000"/>
                </a:solidFill>
              </a:rPr>
              <a:t>соціальна</a:t>
            </a:r>
            <a:r>
              <a:rPr lang="ru-RU" sz="1600" dirty="0">
                <a:solidFill>
                  <a:srgbClr val="C00000"/>
                </a:solidFill>
              </a:rPr>
              <a:t> </a:t>
            </a:r>
            <a:r>
              <a:rPr lang="ru-RU" sz="1600" dirty="0" err="1">
                <a:solidFill>
                  <a:srgbClr val="C00000"/>
                </a:solidFill>
              </a:rPr>
              <a:t>норма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91680" y="4653136"/>
            <a:ext cx="936104" cy="151216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b="1" dirty="0" err="1"/>
              <a:t>Види</a:t>
            </a:r>
            <a:r>
              <a:rPr lang="ru-RU" b="1" dirty="0"/>
              <a:t> </a:t>
            </a:r>
            <a:r>
              <a:rPr lang="ru-RU" b="1" dirty="0" err="1"/>
              <a:t>соціальних</a:t>
            </a:r>
            <a:r>
              <a:rPr lang="ru-RU" b="1" dirty="0"/>
              <a:t> норм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03848" y="4509120"/>
            <a:ext cx="2376264" cy="50405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За сферами </a:t>
            </a:r>
            <a:r>
              <a:rPr lang="ru-RU" dirty="0" err="1"/>
              <a:t>дії</a:t>
            </a:r>
            <a:r>
              <a:rPr lang="ru-RU" dirty="0"/>
              <a:t>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203848" y="5589240"/>
            <a:ext cx="2376264" cy="50405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За </a:t>
            </a:r>
            <a:r>
              <a:rPr lang="ru-RU" dirty="0" err="1"/>
              <a:t>регулятивними</a:t>
            </a:r>
            <a:r>
              <a:rPr lang="ru-RU" dirty="0"/>
              <a:t> </a:t>
            </a:r>
            <a:r>
              <a:rPr lang="ru-RU" dirty="0" err="1"/>
              <a:t>особливостями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479704" y="4365104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• </a:t>
            </a:r>
            <a:r>
              <a:rPr lang="ru-RU" sz="1600" dirty="0" err="1"/>
              <a:t>Економічні</a:t>
            </a:r>
            <a:r>
              <a:rPr lang="ru-RU" sz="1600" dirty="0"/>
              <a:t> </a:t>
            </a:r>
          </a:p>
          <a:p>
            <a:r>
              <a:rPr lang="ru-RU" sz="1600" dirty="0"/>
              <a:t>• </a:t>
            </a:r>
            <a:r>
              <a:rPr lang="ru-RU" sz="1600" dirty="0" err="1"/>
              <a:t>Політичні</a:t>
            </a:r>
            <a:r>
              <a:rPr lang="ru-RU" sz="1600" dirty="0"/>
              <a:t> </a:t>
            </a:r>
          </a:p>
          <a:p>
            <a:r>
              <a:rPr lang="ru-RU" sz="1600" dirty="0"/>
              <a:t>• </a:t>
            </a:r>
            <a:r>
              <a:rPr lang="ru-RU" sz="1600" dirty="0" err="1"/>
              <a:t>Релігійні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6444208" y="5301208"/>
            <a:ext cx="2699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• </a:t>
            </a:r>
            <a:r>
              <a:rPr lang="ru-RU" sz="1600" dirty="0" err="1"/>
              <a:t>Норми</a:t>
            </a:r>
            <a:r>
              <a:rPr lang="ru-RU" sz="1600" dirty="0"/>
              <a:t> </a:t>
            </a:r>
            <a:r>
              <a:rPr lang="ru-RU" sz="1600" dirty="0" err="1"/>
              <a:t>моралі</a:t>
            </a:r>
            <a:r>
              <a:rPr lang="ru-RU" sz="1600" dirty="0"/>
              <a:t> </a:t>
            </a:r>
          </a:p>
          <a:p>
            <a:r>
              <a:rPr lang="ru-RU" sz="1600" dirty="0"/>
              <a:t>• </a:t>
            </a:r>
            <a:r>
              <a:rPr lang="ru-RU" sz="1600" dirty="0" err="1"/>
              <a:t>Норми</a:t>
            </a:r>
            <a:r>
              <a:rPr lang="ru-RU" sz="1600" dirty="0"/>
              <a:t> </a:t>
            </a:r>
            <a:r>
              <a:rPr lang="ru-RU" sz="1600" dirty="0" err="1"/>
              <a:t>звичаї</a:t>
            </a:r>
            <a:r>
              <a:rPr lang="ru-RU" sz="1600" dirty="0"/>
              <a:t> </a:t>
            </a:r>
          </a:p>
          <a:p>
            <a:r>
              <a:rPr lang="ru-RU" sz="1600" dirty="0"/>
              <a:t>• </a:t>
            </a:r>
            <a:r>
              <a:rPr lang="ru-RU" sz="1600" dirty="0" err="1"/>
              <a:t>Норми</a:t>
            </a:r>
            <a:r>
              <a:rPr lang="ru-RU" sz="1600" dirty="0"/>
              <a:t> права </a:t>
            </a:r>
          </a:p>
          <a:p>
            <a:r>
              <a:rPr lang="ru-RU" sz="1600" dirty="0"/>
              <a:t>• </a:t>
            </a:r>
            <a:r>
              <a:rPr lang="ru-RU" sz="1600" dirty="0" err="1"/>
              <a:t>Корпоративні</a:t>
            </a:r>
            <a:r>
              <a:rPr lang="ru-RU" sz="1600" dirty="0"/>
              <a:t> </a:t>
            </a:r>
            <a:r>
              <a:rPr lang="ru-RU" sz="1600" dirty="0" err="1"/>
              <a:t>норми</a:t>
            </a:r>
            <a:endParaRPr lang="ru-RU" sz="16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Практично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усі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норми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взаємодіють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з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нормами права.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Святкування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Пасхи,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Різдва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(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релігійна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норма) →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Встановлення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вихідних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днів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(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норма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права)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2699792" y="4653136"/>
            <a:ext cx="432048" cy="216024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2699792" y="5733256"/>
            <a:ext cx="432048" cy="216024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5796136" y="4581128"/>
            <a:ext cx="432048" cy="216024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5796136" y="5733256"/>
            <a:ext cx="432048" cy="216024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1988840"/>
            <a:ext cx="9144000" cy="182976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Система права та система </a:t>
            </a:r>
            <a:r>
              <a:rPr lang="ru-RU" dirty="0" err="1"/>
              <a:t>законодавства</a:t>
            </a:r>
            <a:r>
              <a:rPr lang="ru-RU" dirty="0"/>
              <a:t>,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взаємозв’язок</a:t>
            </a:r>
            <a:r>
              <a:rPr lang="ru-RU" dirty="0"/>
              <a:t>. </a:t>
            </a:r>
            <a:br>
              <a:rPr lang="ru-RU" dirty="0"/>
            </a:br>
            <a:r>
              <a:rPr lang="ru-RU" dirty="0" err="1"/>
              <a:t>Фармацевтичне</a:t>
            </a:r>
            <a:r>
              <a:rPr lang="ru-RU" dirty="0"/>
              <a:t> </a:t>
            </a:r>
            <a:r>
              <a:rPr lang="ru-RU" dirty="0" err="1"/>
              <a:t>законодавство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dirty="0" err="1"/>
              <a:t>Взаємозв’язок</a:t>
            </a:r>
            <a:r>
              <a:rPr lang="ru-RU" sz="2400" dirty="0"/>
              <a:t> </a:t>
            </a:r>
            <a:r>
              <a:rPr lang="ru-RU" sz="2400" dirty="0" err="1"/>
              <a:t>системи</a:t>
            </a:r>
            <a:r>
              <a:rPr lang="ru-RU" sz="2400" dirty="0"/>
              <a:t> права та </a:t>
            </a:r>
            <a:r>
              <a:rPr lang="ru-RU" sz="2400" dirty="0" err="1"/>
              <a:t>системи</a:t>
            </a:r>
            <a:r>
              <a:rPr lang="ru-RU" sz="2400" dirty="0"/>
              <a:t> </a:t>
            </a:r>
            <a:r>
              <a:rPr lang="ru-RU" sz="2400" dirty="0" err="1"/>
              <a:t>законодавства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908720"/>
            <a:ext cx="4283968" cy="8640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Система права </a:t>
            </a:r>
            <a:r>
              <a:rPr lang="ru-RU" dirty="0"/>
              <a:t>– </a:t>
            </a:r>
            <a:r>
              <a:rPr lang="ru-RU" dirty="0" err="1"/>
              <a:t>норми</a:t>
            </a:r>
            <a:r>
              <a:rPr lang="ru-RU" dirty="0"/>
              <a:t>, правила </a:t>
            </a:r>
            <a:r>
              <a:rPr lang="ru-RU" dirty="0" err="1"/>
              <a:t>поведінки</a:t>
            </a:r>
            <a:r>
              <a:rPr lang="ru-RU" dirty="0"/>
              <a:t> </a:t>
            </a:r>
            <a:r>
              <a:rPr lang="ru-RU" dirty="0" err="1"/>
              <a:t>встановлені</a:t>
            </a:r>
            <a:r>
              <a:rPr lang="ru-RU" dirty="0"/>
              <a:t> та </a:t>
            </a:r>
            <a:r>
              <a:rPr lang="ru-RU" dirty="0" err="1"/>
              <a:t>визначені</a:t>
            </a:r>
            <a:r>
              <a:rPr lang="ru-RU" dirty="0"/>
              <a:t> державою                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Зміст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2195736" y="1484784"/>
            <a:ext cx="576064" cy="21602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499992" y="908720"/>
            <a:ext cx="4464496" cy="151216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Система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</a:rPr>
              <a:t>законодавства</a:t>
            </a:r>
            <a:r>
              <a:rPr lang="ru-RU" sz="2000" dirty="0"/>
              <a:t> – </a:t>
            </a:r>
            <a:r>
              <a:rPr lang="ru-RU" dirty="0" err="1"/>
              <a:t>впорядковані</a:t>
            </a:r>
            <a:r>
              <a:rPr lang="ru-RU" dirty="0"/>
              <a:t> </a:t>
            </a:r>
            <a:r>
              <a:rPr lang="ru-RU" dirty="0" err="1"/>
              <a:t>певним</a:t>
            </a:r>
            <a:r>
              <a:rPr lang="ru-RU" dirty="0"/>
              <a:t> чином </a:t>
            </a:r>
            <a:r>
              <a:rPr lang="ru-RU" dirty="0" err="1"/>
              <a:t>закони</a:t>
            </a:r>
            <a:r>
              <a:rPr lang="ru-RU" dirty="0"/>
              <a:t>,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нормативноправові</a:t>
            </a:r>
            <a:r>
              <a:rPr lang="ru-RU" dirty="0"/>
              <a:t> </a:t>
            </a:r>
            <a:r>
              <a:rPr lang="ru-RU" dirty="0" err="1"/>
              <a:t>акти</a:t>
            </a:r>
            <a:r>
              <a:rPr lang="ru-RU" dirty="0"/>
              <a:t> (Президента, Уряду)        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Форма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7308304" y="1988840"/>
            <a:ext cx="432048" cy="21602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2564904"/>
            <a:ext cx="856895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Відмінності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системи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права та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системи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законодавства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3212976"/>
            <a:ext cx="3096344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ПРАВО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3789040"/>
            <a:ext cx="4427984" cy="28803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ru-RU" sz="1600" dirty="0" err="1"/>
              <a:t>Внутрішня</a:t>
            </a:r>
            <a:r>
              <a:rPr lang="ru-RU" sz="1600" dirty="0"/>
              <a:t> сторона права – </a:t>
            </a:r>
            <a:r>
              <a:rPr lang="ru-RU" sz="1600" dirty="0" err="1"/>
              <a:t>зміст</a:t>
            </a:r>
            <a:r>
              <a:rPr lang="ru-RU" sz="1600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/>
              <a:t>Сукупність</a:t>
            </a:r>
            <a:r>
              <a:rPr lang="ru-RU" sz="1600" dirty="0"/>
              <a:t> </a:t>
            </a:r>
            <a:r>
              <a:rPr lang="ru-RU" sz="1600" dirty="0" err="1"/>
              <a:t>правових</a:t>
            </a:r>
            <a:r>
              <a:rPr lang="ru-RU" sz="1600" dirty="0"/>
              <a:t> норм 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/>
              <a:t>Логічний</a:t>
            </a:r>
            <a:r>
              <a:rPr lang="ru-RU" sz="1600" dirty="0"/>
              <a:t> </a:t>
            </a:r>
            <a:r>
              <a:rPr lang="ru-RU" sz="1600" dirty="0" err="1"/>
              <a:t>розподіл</a:t>
            </a:r>
            <a:r>
              <a:rPr lang="ru-RU" sz="1600" dirty="0"/>
              <a:t> </a:t>
            </a:r>
            <a:r>
              <a:rPr lang="ru-RU" sz="1600" dirty="0" err="1"/>
              <a:t>правових</a:t>
            </a:r>
            <a:r>
              <a:rPr lang="ru-RU" sz="1600" dirty="0"/>
              <a:t> норм за </a:t>
            </a:r>
            <a:r>
              <a:rPr lang="ru-RU" sz="1600" dirty="0" err="1"/>
              <a:t>галузями</a:t>
            </a:r>
            <a:r>
              <a:rPr lang="ru-RU" sz="1600" dirty="0"/>
              <a:t>, </a:t>
            </a:r>
            <a:r>
              <a:rPr lang="ru-RU" sz="1600" dirty="0" err="1"/>
              <a:t>інститутами</a:t>
            </a:r>
            <a:r>
              <a:rPr lang="ru-RU" sz="1600" dirty="0"/>
              <a:t> права 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/>
              <a:t>Наявність</a:t>
            </a:r>
            <a:r>
              <a:rPr lang="ru-RU" sz="1600" dirty="0"/>
              <a:t> </a:t>
            </a:r>
            <a:r>
              <a:rPr lang="ru-RU" sz="1600" dirty="0" err="1"/>
              <a:t>лише</a:t>
            </a:r>
            <a:r>
              <a:rPr lang="ru-RU" sz="1600" dirty="0"/>
              <a:t> </a:t>
            </a:r>
            <a:r>
              <a:rPr lang="ru-RU" sz="1600" dirty="0" err="1"/>
              <a:t>горизонтальної</a:t>
            </a:r>
            <a:r>
              <a:rPr lang="ru-RU" sz="1600" dirty="0"/>
              <a:t> </a:t>
            </a:r>
            <a:r>
              <a:rPr lang="ru-RU" sz="1600" dirty="0" err="1"/>
              <a:t>структури</a:t>
            </a:r>
            <a:r>
              <a:rPr lang="ru-RU" sz="1600" dirty="0"/>
              <a:t> (за </a:t>
            </a:r>
            <a:r>
              <a:rPr lang="ru-RU" sz="1600" dirty="0" err="1"/>
              <a:t>галузями</a:t>
            </a:r>
            <a:r>
              <a:rPr lang="ru-RU" sz="1600" dirty="0"/>
              <a:t>) 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/>
              <a:t>Основний</a:t>
            </a:r>
            <a:r>
              <a:rPr lang="ru-RU" sz="1600" dirty="0"/>
              <a:t> </a:t>
            </a:r>
            <a:r>
              <a:rPr lang="ru-RU" sz="1600" dirty="0" err="1"/>
              <a:t>елемент</a:t>
            </a:r>
            <a:r>
              <a:rPr lang="ru-RU" sz="1600" dirty="0"/>
              <a:t> – норма права 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/>
              <a:t>Відсутність</a:t>
            </a:r>
            <a:r>
              <a:rPr lang="ru-RU" sz="1600" dirty="0"/>
              <a:t> у </a:t>
            </a:r>
            <a:r>
              <a:rPr lang="ru-RU" sz="1600" dirty="0" err="1"/>
              <a:t>структурних</a:t>
            </a:r>
            <a:r>
              <a:rPr lang="ru-RU" sz="1600" dirty="0"/>
              <a:t> </a:t>
            </a:r>
            <a:r>
              <a:rPr lang="ru-RU" sz="1600" dirty="0" err="1"/>
              <a:t>елементах</a:t>
            </a:r>
            <a:r>
              <a:rPr lang="ru-RU" sz="1600" dirty="0"/>
              <a:t> </a:t>
            </a:r>
            <a:r>
              <a:rPr lang="ru-RU" sz="1600" dirty="0" err="1"/>
              <a:t>зовнішніх</a:t>
            </a:r>
            <a:r>
              <a:rPr lang="ru-RU" sz="1600" dirty="0"/>
              <a:t> </a:t>
            </a:r>
            <a:r>
              <a:rPr lang="ru-RU" sz="1600" dirty="0" err="1"/>
              <a:t>реквізитів</a:t>
            </a:r>
            <a:r>
              <a:rPr lang="ru-RU" sz="1600" dirty="0"/>
              <a:t> (</a:t>
            </a:r>
            <a:r>
              <a:rPr lang="ru-RU" sz="1600" dirty="0" err="1"/>
              <a:t>назви</a:t>
            </a:r>
            <a:r>
              <a:rPr lang="ru-RU" sz="1600" dirty="0"/>
              <a:t> </a:t>
            </a:r>
            <a:r>
              <a:rPr lang="ru-RU" sz="1600" dirty="0" err="1"/>
              <a:t>розділів</a:t>
            </a:r>
            <a:r>
              <a:rPr lang="ru-RU" sz="1600" dirty="0"/>
              <a:t>, статей, глав </a:t>
            </a:r>
            <a:r>
              <a:rPr lang="ru-RU" sz="1600" dirty="0" err="1"/>
              <a:t>тощо</a:t>
            </a:r>
            <a:r>
              <a:rPr lang="ru-RU" sz="1600" dirty="0"/>
              <a:t>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292080" y="3212976"/>
            <a:ext cx="3096344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ЗАКОНОДАВСТВО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716016" y="3717032"/>
            <a:ext cx="4427984" cy="314096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ru-RU" sz="1600" dirty="0" err="1"/>
              <a:t>Зовнішня</a:t>
            </a:r>
            <a:r>
              <a:rPr lang="ru-RU" sz="1600" dirty="0"/>
              <a:t> сторона – форма 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/>
              <a:t>Сукупність</a:t>
            </a:r>
            <a:r>
              <a:rPr lang="ru-RU" sz="1600" dirty="0"/>
              <a:t> </a:t>
            </a:r>
            <a:r>
              <a:rPr lang="ru-RU" sz="1600" dirty="0" err="1"/>
              <a:t>нормативно-правових</a:t>
            </a:r>
            <a:r>
              <a:rPr lang="ru-RU" sz="1600" dirty="0"/>
              <a:t> </a:t>
            </a:r>
            <a:r>
              <a:rPr lang="ru-RU" sz="1600" dirty="0" err="1"/>
              <a:t>актів</a:t>
            </a:r>
            <a:r>
              <a:rPr lang="ru-RU" sz="1600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/>
              <a:t>Норми</a:t>
            </a:r>
            <a:r>
              <a:rPr lang="ru-RU" sz="1600" dirty="0"/>
              <a:t> </a:t>
            </a:r>
            <a:r>
              <a:rPr lang="ru-RU" sz="1600" dirty="0" err="1"/>
              <a:t>галузей</a:t>
            </a:r>
            <a:r>
              <a:rPr lang="ru-RU" sz="1600" dirty="0"/>
              <a:t> права – </a:t>
            </a:r>
            <a:r>
              <a:rPr lang="ru-RU" sz="1600" dirty="0" err="1"/>
              <a:t>матеріал</a:t>
            </a:r>
            <a:r>
              <a:rPr lang="ru-RU" sz="1600" dirty="0"/>
              <a:t> для </a:t>
            </a:r>
            <a:r>
              <a:rPr lang="ru-RU" sz="1600" dirty="0" err="1"/>
              <a:t>окремої</a:t>
            </a:r>
            <a:r>
              <a:rPr lang="ru-RU" sz="1600" dirty="0"/>
              <a:t> </a:t>
            </a:r>
            <a:r>
              <a:rPr lang="ru-RU" sz="1600" dirty="0" err="1"/>
              <a:t>галузі</a:t>
            </a:r>
            <a:r>
              <a:rPr lang="ru-RU" sz="1600" dirty="0"/>
              <a:t> </a:t>
            </a:r>
            <a:r>
              <a:rPr lang="ru-RU" sz="1600" dirty="0" err="1"/>
              <a:t>законодавства</a:t>
            </a:r>
            <a:r>
              <a:rPr lang="ru-RU" sz="1600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/>
              <a:t>Наявність</a:t>
            </a:r>
            <a:r>
              <a:rPr lang="ru-RU" sz="1600" dirty="0"/>
              <a:t> </a:t>
            </a:r>
            <a:r>
              <a:rPr lang="ru-RU" sz="1600" dirty="0" err="1"/>
              <a:t>горизонтальної</a:t>
            </a:r>
            <a:r>
              <a:rPr lang="ru-RU" sz="1600" dirty="0"/>
              <a:t> </a:t>
            </a:r>
            <a:r>
              <a:rPr lang="ru-RU" sz="1600" dirty="0" err="1"/>
              <a:t>й</a:t>
            </a:r>
            <a:r>
              <a:rPr lang="ru-RU" sz="1600" dirty="0"/>
              <a:t> </a:t>
            </a:r>
            <a:r>
              <a:rPr lang="ru-RU" sz="1600" dirty="0" err="1"/>
              <a:t>вертикальної</a:t>
            </a:r>
            <a:r>
              <a:rPr lang="ru-RU" sz="1600" dirty="0"/>
              <a:t> (</a:t>
            </a:r>
            <a:r>
              <a:rPr lang="ru-RU" sz="1600" dirty="0" err="1"/>
              <a:t>ієрархічної</a:t>
            </a:r>
            <a:r>
              <a:rPr lang="ru-RU" sz="1600" dirty="0"/>
              <a:t>) </a:t>
            </a:r>
            <a:r>
              <a:rPr lang="ru-RU" sz="1600" dirty="0" err="1"/>
              <a:t>структури</a:t>
            </a:r>
            <a:r>
              <a:rPr lang="ru-RU" sz="1600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/>
              <a:t>Основний</a:t>
            </a:r>
            <a:r>
              <a:rPr lang="ru-RU" sz="1600" dirty="0"/>
              <a:t> </a:t>
            </a:r>
            <a:r>
              <a:rPr lang="ru-RU" sz="1600" dirty="0" err="1"/>
              <a:t>елемент</a:t>
            </a:r>
            <a:r>
              <a:rPr lang="ru-RU" sz="1600" dirty="0"/>
              <a:t> – </a:t>
            </a:r>
            <a:r>
              <a:rPr lang="ru-RU" sz="1600" dirty="0" err="1"/>
              <a:t>стаття</a:t>
            </a:r>
            <a:r>
              <a:rPr lang="ru-RU" sz="1600" dirty="0"/>
              <a:t> Закону 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/>
              <a:t>Наявність</a:t>
            </a:r>
            <a:r>
              <a:rPr lang="ru-RU" sz="1600" dirty="0"/>
              <a:t> в </a:t>
            </a:r>
            <a:r>
              <a:rPr lang="ru-RU" sz="1600" dirty="0" err="1"/>
              <a:t>структурних</a:t>
            </a:r>
            <a:r>
              <a:rPr lang="ru-RU" sz="1600" dirty="0"/>
              <a:t> </a:t>
            </a:r>
            <a:r>
              <a:rPr lang="ru-RU" sz="1600" dirty="0" err="1"/>
              <a:t>елементах</a:t>
            </a:r>
            <a:r>
              <a:rPr lang="ru-RU" sz="1600" dirty="0"/>
              <a:t> (НПА) </a:t>
            </a:r>
            <a:r>
              <a:rPr lang="ru-RU" sz="1600" dirty="0" err="1"/>
              <a:t>назв</a:t>
            </a:r>
            <a:r>
              <a:rPr lang="ru-RU" sz="1600" dirty="0"/>
              <a:t> </a:t>
            </a:r>
            <a:r>
              <a:rPr lang="ru-RU" sz="1600" dirty="0" err="1"/>
              <a:t>розділів</a:t>
            </a:r>
            <a:r>
              <a:rPr lang="ru-RU" sz="1600" dirty="0"/>
              <a:t>, преамбул, </a:t>
            </a:r>
            <a:r>
              <a:rPr lang="ru-RU" sz="1600" dirty="0" err="1"/>
              <a:t>загальних</a:t>
            </a:r>
            <a:r>
              <a:rPr lang="ru-RU" sz="1600" dirty="0"/>
              <a:t> </a:t>
            </a:r>
            <a:r>
              <a:rPr lang="ru-RU" sz="1600" dirty="0" err="1"/>
              <a:t>визначень</a:t>
            </a:r>
            <a:endParaRPr lang="ru-RU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400" dirty="0" err="1"/>
              <a:t>Фармацевтичне</a:t>
            </a:r>
            <a:r>
              <a:rPr lang="ru-RU" sz="2400" dirty="0"/>
              <a:t> право та </a:t>
            </a:r>
            <a:r>
              <a:rPr lang="ru-RU" sz="2400" dirty="0" err="1"/>
              <a:t>фармацевтичне</a:t>
            </a:r>
            <a:r>
              <a:rPr lang="ru-RU" sz="2400" dirty="0"/>
              <a:t> </a:t>
            </a:r>
            <a:r>
              <a:rPr lang="ru-RU" sz="2400" dirty="0" err="1"/>
              <a:t>законодавство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836712"/>
            <a:ext cx="9144000" cy="86409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Фармацевтичне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право </a:t>
            </a:r>
            <a:r>
              <a:rPr lang="ru-RU" dirty="0"/>
              <a:t>– </a:t>
            </a:r>
            <a:r>
              <a:rPr lang="ru-RU" dirty="0" err="1"/>
              <a:t>галузь</a:t>
            </a:r>
            <a:r>
              <a:rPr lang="ru-RU" dirty="0"/>
              <a:t> права, яка </a:t>
            </a:r>
            <a:r>
              <a:rPr lang="ru-RU" dirty="0" err="1"/>
              <a:t>представляє</a:t>
            </a:r>
            <a:r>
              <a:rPr lang="ru-RU" dirty="0"/>
              <a:t> собою </a:t>
            </a:r>
            <a:r>
              <a:rPr lang="ru-RU" dirty="0" err="1"/>
              <a:t>сукупність</a:t>
            </a:r>
            <a:r>
              <a:rPr lang="ru-RU" dirty="0"/>
              <a:t> </a:t>
            </a:r>
            <a:r>
              <a:rPr lang="ru-RU" dirty="0" err="1"/>
              <a:t>правових</a:t>
            </a:r>
            <a:r>
              <a:rPr lang="ru-RU" dirty="0"/>
              <a:t> норм,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регулюють</a:t>
            </a:r>
            <a:r>
              <a:rPr lang="ru-RU" dirty="0"/>
              <a:t> </a:t>
            </a:r>
            <a:r>
              <a:rPr lang="ru-RU" dirty="0" err="1"/>
              <a:t>суспільні</a:t>
            </a:r>
            <a:r>
              <a:rPr lang="ru-RU" dirty="0"/>
              <a:t> </a:t>
            </a:r>
            <a:r>
              <a:rPr lang="ru-RU" dirty="0" err="1"/>
              <a:t>відносини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фармацевтичної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204864"/>
            <a:ext cx="2376264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/>
              <a:t>Елементи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491880" y="1844824"/>
            <a:ext cx="33123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• </a:t>
            </a:r>
            <a:r>
              <a:rPr lang="ru-RU" dirty="0" err="1"/>
              <a:t>Конституційне</a:t>
            </a:r>
            <a:r>
              <a:rPr lang="ru-RU" dirty="0"/>
              <a:t> право </a:t>
            </a:r>
          </a:p>
          <a:p>
            <a:r>
              <a:rPr lang="ru-RU" dirty="0"/>
              <a:t>• </a:t>
            </a:r>
            <a:r>
              <a:rPr lang="ru-RU" dirty="0" err="1"/>
              <a:t>Цивільне</a:t>
            </a:r>
            <a:r>
              <a:rPr lang="ru-RU" dirty="0"/>
              <a:t> право </a:t>
            </a:r>
          </a:p>
          <a:p>
            <a:r>
              <a:rPr lang="ru-RU" dirty="0"/>
              <a:t>• </a:t>
            </a:r>
            <a:r>
              <a:rPr lang="ru-RU" dirty="0" err="1"/>
              <a:t>Господарське</a:t>
            </a:r>
            <a:r>
              <a:rPr lang="ru-RU" dirty="0"/>
              <a:t> право </a:t>
            </a:r>
          </a:p>
          <a:p>
            <a:r>
              <a:rPr lang="ru-RU" dirty="0"/>
              <a:t>• </a:t>
            </a:r>
            <a:r>
              <a:rPr lang="ru-RU" dirty="0" err="1"/>
              <a:t>Адміністративне</a:t>
            </a:r>
            <a:r>
              <a:rPr lang="ru-RU" dirty="0"/>
              <a:t> право </a:t>
            </a:r>
          </a:p>
          <a:p>
            <a:r>
              <a:rPr lang="ru-RU" dirty="0"/>
              <a:t>• </a:t>
            </a:r>
            <a:r>
              <a:rPr lang="ru-RU" dirty="0" err="1"/>
              <a:t>Кримінальне</a:t>
            </a:r>
            <a:r>
              <a:rPr lang="ru-RU" dirty="0"/>
              <a:t> право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3429000"/>
            <a:ext cx="9144000" cy="86409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Фармацевтичне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законодавство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/>
              <a:t>– </a:t>
            </a:r>
            <a:r>
              <a:rPr lang="ru-RU" dirty="0" err="1"/>
              <a:t>сукупність</a:t>
            </a:r>
            <a:r>
              <a:rPr lang="ru-RU" dirty="0"/>
              <a:t> </a:t>
            </a:r>
            <a:r>
              <a:rPr lang="ru-RU" dirty="0" err="1"/>
              <a:t>нормативно-правових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формалізують</a:t>
            </a:r>
            <a:r>
              <a:rPr lang="ru-RU" dirty="0"/>
              <a:t> </a:t>
            </a:r>
            <a:r>
              <a:rPr lang="ru-RU" dirty="0" err="1"/>
              <a:t>внутрішній</a:t>
            </a:r>
            <a:r>
              <a:rPr lang="ru-RU" dirty="0"/>
              <a:t> </a:t>
            </a:r>
            <a:r>
              <a:rPr lang="ru-RU" dirty="0" err="1"/>
              <a:t>зміст</a:t>
            </a:r>
            <a:r>
              <a:rPr lang="ru-RU" dirty="0"/>
              <a:t> та </a:t>
            </a:r>
            <a:r>
              <a:rPr lang="ru-RU" dirty="0" err="1"/>
              <a:t>структурні</a:t>
            </a:r>
            <a:r>
              <a:rPr lang="ru-RU" dirty="0"/>
              <a:t> характеристики права.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4797152"/>
            <a:ext cx="2376264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u="sng" dirty="0" err="1"/>
              <a:t>Систематизація</a:t>
            </a:r>
            <a:r>
              <a:rPr lang="ru-RU" b="1" u="sng" dirty="0"/>
              <a:t> НПА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3848" y="486916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schemeClr val="accent2">
                    <a:lumMod val="75000"/>
                  </a:schemeClr>
                </a:solidFill>
              </a:rPr>
              <a:t>МЕТА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16016" y="4437112"/>
            <a:ext cx="41764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• </a:t>
            </a:r>
            <a:r>
              <a:rPr lang="ru-RU" dirty="0" err="1"/>
              <a:t>Усунення</a:t>
            </a:r>
            <a:r>
              <a:rPr lang="ru-RU" dirty="0"/>
              <a:t> </a:t>
            </a:r>
            <a:r>
              <a:rPr lang="ru-RU" dirty="0" err="1"/>
              <a:t>протиріч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НПА </a:t>
            </a:r>
          </a:p>
          <a:p>
            <a:r>
              <a:rPr lang="ru-RU" dirty="0"/>
              <a:t>•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та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законодавства</a:t>
            </a:r>
            <a:r>
              <a:rPr lang="ru-RU" dirty="0"/>
              <a:t> </a:t>
            </a:r>
          </a:p>
          <a:p>
            <a:r>
              <a:rPr lang="ru-RU" dirty="0"/>
              <a:t>•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доступності</a:t>
            </a:r>
            <a:r>
              <a:rPr lang="ru-RU" dirty="0"/>
              <a:t> </a:t>
            </a:r>
            <a:r>
              <a:rPr lang="ru-RU" dirty="0" err="1"/>
              <a:t>законодавства</a:t>
            </a:r>
            <a:r>
              <a:rPr lang="ru-RU" dirty="0"/>
              <a:t> для </a:t>
            </a:r>
            <a:r>
              <a:rPr lang="ru-RU" dirty="0" err="1"/>
              <a:t>громадян</a:t>
            </a:r>
            <a:r>
              <a:rPr lang="ru-RU" dirty="0"/>
              <a:t>,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влади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6165304"/>
            <a:ext cx="9144000" cy="6926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err="1">
                <a:solidFill>
                  <a:schemeClr val="accent2">
                    <a:lumMod val="75000"/>
                  </a:schemeClr>
                </a:solidFill>
              </a:rPr>
              <a:t>Нормативно-правовий</a:t>
            </a:r>
            <a:r>
              <a:rPr lang="ru-RU" b="1" u="sng" dirty="0">
                <a:solidFill>
                  <a:schemeClr val="accent2">
                    <a:lumMod val="75000"/>
                  </a:schemeClr>
                </a:solidFill>
              </a:rPr>
              <a:t> акт (НПА)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–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офіційний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письмовий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документ,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прийнятий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компетентними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органами,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який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містить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норми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права.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2276872"/>
            <a:ext cx="9144000" cy="182976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/>
              <a:t>Органи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та </a:t>
            </a:r>
            <a:r>
              <a:rPr lang="ru-RU" dirty="0" err="1"/>
              <a:t>законотворення</a:t>
            </a:r>
            <a:r>
              <a:rPr lang="ru-RU" dirty="0"/>
              <a:t> у </a:t>
            </a:r>
            <a:r>
              <a:rPr lang="ru-RU" dirty="0" err="1"/>
              <a:t>фармацевтичному</a:t>
            </a:r>
            <a:r>
              <a:rPr lang="ru-RU" dirty="0"/>
              <a:t> </a:t>
            </a:r>
            <a:r>
              <a:rPr lang="ru-RU" dirty="0" err="1"/>
              <a:t>секторі</a:t>
            </a:r>
            <a:r>
              <a:rPr lang="ru-RU" dirty="0"/>
              <a:t> </a:t>
            </a:r>
            <a:r>
              <a:rPr lang="ru-RU" dirty="0" err="1"/>
              <a:t>галузі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sz="2800" dirty="0"/>
              <a:t>Державне управління фармацевтичною галуззю</a:t>
            </a:r>
            <a:endParaRPr lang="ru-RU" sz="2800" dirty="0"/>
          </a:p>
        </p:txBody>
      </p:sp>
      <p:pic>
        <p:nvPicPr>
          <p:cNvPr id="4" name="Рисунок 3" descr="Безымянный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36712"/>
            <a:ext cx="9144000" cy="626852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sz="2800" dirty="0"/>
              <a:t>Державне управління фармацевтичною галуззю</a:t>
            </a:r>
            <a:endParaRPr lang="ru-RU" sz="2800" dirty="0"/>
          </a:p>
        </p:txBody>
      </p:sp>
      <p:pic>
        <p:nvPicPr>
          <p:cNvPr id="6" name="Рисунок 5" descr="Безымянный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36712"/>
            <a:ext cx="9144000" cy="615350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Держлікслужба повідомляє про шахраїв, які під виглядом її співробітників  залякують перевірками та вимагають гроші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4536504" cy="1771358"/>
          </a:xfrm>
          <a:prstGeom prst="rect">
            <a:avLst/>
          </a:prstGeom>
          <a:noFill/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2276872"/>
            <a:ext cx="8229600" cy="374441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❑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реалізація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державної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політики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сферах контролю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безпеки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медичних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виробів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обігу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наркотичних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психотропних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прекурсорів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протидії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незаконному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обігу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внесення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Міністрові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охорони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здоров’я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пропозицій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державної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політики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зазначених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сферах; </a:t>
            </a:r>
          </a:p>
          <a:p>
            <a:pPr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❑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ліцензування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господарської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імпорту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активних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фармацевтичних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інгредієнтів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оптової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роздрібної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торгівлі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лікарськими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засобами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обігу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наркотичних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психотропних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прекурсорів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❑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технічне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регулювання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визначених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сферах; </a:t>
            </a:r>
          </a:p>
          <a:p>
            <a:pPr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❑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здійснення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державного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регулювання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контролю у сферах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обігу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наркотичних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психотропних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прекурсорів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протидії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незаконному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обігу.реалізація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державної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політики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сфері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державного контролю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безпеки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медичних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виробів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dirty="0"/>
              <a:t>Завдання </a:t>
            </a:r>
            <a:r>
              <a:rPr lang="uk-UA" dirty="0" err="1"/>
              <a:t>Держлікслужби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148064" y="980728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https://www.dls.gov.ua/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211669"/>
            <a:ext cx="9144000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* Про </a:t>
            </a:r>
            <a:r>
              <a:rPr lang="ru-RU" dirty="0" err="1"/>
              <a:t>затвердження</a:t>
            </a:r>
            <a:r>
              <a:rPr lang="ru-RU" dirty="0"/>
              <a:t> </a:t>
            </a:r>
            <a:r>
              <a:rPr lang="ru-RU" dirty="0" err="1"/>
              <a:t>Положення</a:t>
            </a:r>
            <a:r>
              <a:rPr lang="ru-RU" dirty="0"/>
              <a:t> </a:t>
            </a:r>
            <a:r>
              <a:rPr lang="ru-RU" dirty="0" err="1"/>
              <a:t>про</a:t>
            </a:r>
            <a:r>
              <a:rPr lang="ru-RU" dirty="0"/>
              <a:t> </a:t>
            </a:r>
            <a:r>
              <a:rPr lang="ru-RU" dirty="0" err="1"/>
              <a:t>Державну</a:t>
            </a:r>
            <a:r>
              <a:rPr lang="ru-RU" dirty="0"/>
              <a:t> службу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та контролю за наркотиками Постанова КМУ № 647 </a:t>
            </a:r>
            <a:r>
              <a:rPr lang="ru-RU" dirty="0" err="1"/>
              <a:t>від</a:t>
            </a:r>
            <a:r>
              <a:rPr lang="ru-RU" dirty="0"/>
              <a:t> 12.08.15 р.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52736"/>
            <a:ext cx="8435280" cy="5805264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/>
              <a:t>розробка</a:t>
            </a:r>
            <a:r>
              <a:rPr lang="ru-RU" dirty="0"/>
              <a:t> </a:t>
            </a:r>
            <a:r>
              <a:rPr lang="ru-RU" dirty="0" err="1"/>
              <a:t>пропозиції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вдосконалення</a:t>
            </a:r>
            <a:r>
              <a:rPr lang="ru-RU" dirty="0"/>
              <a:t> НПА</a:t>
            </a:r>
          </a:p>
          <a:p>
            <a:r>
              <a:rPr lang="ru-RU" dirty="0" err="1"/>
              <a:t>видача</a:t>
            </a:r>
            <a:r>
              <a:rPr lang="ru-RU" dirty="0"/>
              <a:t> </a:t>
            </a:r>
            <a:r>
              <a:rPr lang="ru-RU" dirty="0" err="1"/>
              <a:t>суб'єктам</a:t>
            </a:r>
            <a:r>
              <a:rPr lang="ru-RU" dirty="0"/>
              <a:t> </a:t>
            </a:r>
            <a:r>
              <a:rPr lang="ru-RU" dirty="0" err="1"/>
              <a:t>господарювання</a:t>
            </a:r>
            <a:r>
              <a:rPr lang="ru-RU" dirty="0"/>
              <a:t> </a:t>
            </a:r>
            <a:r>
              <a:rPr lang="ru-RU" dirty="0" err="1"/>
              <a:t>ліцензії</a:t>
            </a:r>
            <a:r>
              <a:rPr lang="ru-RU" dirty="0"/>
              <a:t> на </a:t>
            </a:r>
            <a:r>
              <a:rPr lang="ru-RU" dirty="0" err="1"/>
              <a:t>виробництво</a:t>
            </a:r>
            <a:r>
              <a:rPr lang="ru-RU" dirty="0"/>
              <a:t> ЛЗ, </a:t>
            </a:r>
            <a:r>
              <a:rPr lang="ru-RU" dirty="0" err="1"/>
              <a:t>імпорт</a:t>
            </a:r>
            <a:r>
              <a:rPr lang="ru-RU" dirty="0"/>
              <a:t>, </a:t>
            </a:r>
            <a:r>
              <a:rPr lang="ru-RU" dirty="0" err="1"/>
              <a:t>оптову</a:t>
            </a:r>
            <a:r>
              <a:rPr lang="ru-RU" dirty="0"/>
              <a:t> та </a:t>
            </a:r>
            <a:r>
              <a:rPr lang="ru-RU" dirty="0" err="1"/>
              <a:t>роздрібну</a:t>
            </a:r>
            <a:r>
              <a:rPr lang="ru-RU" dirty="0"/>
              <a:t> </a:t>
            </a:r>
            <a:r>
              <a:rPr lang="ru-RU" dirty="0" err="1"/>
              <a:t>торгівлю</a:t>
            </a:r>
            <a:r>
              <a:rPr lang="ru-RU" dirty="0"/>
              <a:t> ЛЗ</a:t>
            </a:r>
          </a:p>
          <a:p>
            <a:r>
              <a:rPr lang="ru-RU" dirty="0" err="1"/>
              <a:t>видає</a:t>
            </a:r>
            <a:r>
              <a:rPr lang="ru-RU" dirty="0"/>
              <a:t> </a:t>
            </a:r>
            <a:r>
              <a:rPr lang="ru-RU" dirty="0" err="1"/>
              <a:t>ліцензії</a:t>
            </a:r>
            <a:r>
              <a:rPr lang="ru-RU" dirty="0"/>
              <a:t> на </a:t>
            </a:r>
            <a:r>
              <a:rPr lang="ru-RU" dirty="0" err="1"/>
              <a:t>провадження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наркотичними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, </a:t>
            </a:r>
            <a:r>
              <a:rPr lang="ru-RU" dirty="0" err="1"/>
              <a:t>психотропними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прекурсорами</a:t>
            </a:r>
            <a:endParaRPr lang="ru-RU" dirty="0"/>
          </a:p>
          <a:p>
            <a:r>
              <a:rPr lang="ru-RU" dirty="0" err="1"/>
              <a:t>видає</a:t>
            </a:r>
            <a:r>
              <a:rPr lang="ru-RU" dirty="0"/>
              <a:t> </a:t>
            </a:r>
            <a:r>
              <a:rPr lang="ru-RU" dirty="0" err="1"/>
              <a:t>дозволи</a:t>
            </a:r>
            <a:r>
              <a:rPr lang="ru-RU" dirty="0"/>
              <a:t> на право </a:t>
            </a:r>
            <a:r>
              <a:rPr lang="ru-RU" dirty="0" err="1"/>
              <a:t>ввезення</a:t>
            </a:r>
            <a:r>
              <a:rPr lang="ru-RU" dirty="0"/>
              <a:t> (</a:t>
            </a:r>
            <a:r>
              <a:rPr lang="ru-RU" dirty="0" err="1"/>
              <a:t>вивезення</a:t>
            </a:r>
            <a:r>
              <a:rPr lang="ru-RU" dirty="0"/>
              <a:t>) та на право транзиту </a:t>
            </a:r>
            <a:r>
              <a:rPr lang="ru-RU" dirty="0" err="1"/>
              <a:t>наркотичних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, </a:t>
            </a:r>
            <a:r>
              <a:rPr lang="ru-RU" dirty="0" err="1"/>
              <a:t>психотропних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прекурсорів</a:t>
            </a:r>
            <a:endParaRPr lang="ru-RU" dirty="0"/>
          </a:p>
          <a:p>
            <a:r>
              <a:rPr lang="ru-RU" dirty="0" err="1"/>
              <a:t>державний</a:t>
            </a:r>
            <a:r>
              <a:rPr lang="ru-RU" dirty="0"/>
              <a:t> контроль ввозу на </a:t>
            </a:r>
            <a:r>
              <a:rPr lang="ru-RU" dirty="0" err="1"/>
              <a:t>митну</a:t>
            </a:r>
            <a:r>
              <a:rPr lang="ru-RU" dirty="0"/>
              <a:t> </a:t>
            </a:r>
            <a:r>
              <a:rPr lang="ru-RU" dirty="0" err="1"/>
              <a:t>територію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ЛЗ</a:t>
            </a:r>
          </a:p>
          <a:p>
            <a:r>
              <a:rPr lang="ru-RU" dirty="0" err="1"/>
              <a:t>державна</a:t>
            </a:r>
            <a:r>
              <a:rPr lang="ru-RU" dirty="0"/>
              <a:t> </a:t>
            </a:r>
            <a:r>
              <a:rPr lang="ru-RU" dirty="0" err="1"/>
              <a:t>реєстрація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виробів</a:t>
            </a:r>
            <a:endParaRPr lang="ru-RU" dirty="0"/>
          </a:p>
          <a:p>
            <a:r>
              <a:rPr lang="ru-RU" dirty="0" err="1"/>
              <a:t>атестація</a:t>
            </a:r>
            <a:r>
              <a:rPr lang="ru-RU" dirty="0"/>
              <a:t> </a:t>
            </a:r>
            <a:r>
              <a:rPr lang="ru-RU" dirty="0" err="1"/>
              <a:t>лабораторій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контролю </a:t>
            </a:r>
            <a:r>
              <a:rPr lang="ru-RU" dirty="0" err="1"/>
              <a:t>якості</a:t>
            </a:r>
            <a:endParaRPr lang="ru-RU" dirty="0"/>
          </a:p>
          <a:p>
            <a:r>
              <a:rPr lang="ru-RU" dirty="0" err="1"/>
              <a:t>державний</a:t>
            </a:r>
            <a:r>
              <a:rPr lang="ru-RU" dirty="0"/>
              <a:t> контроль за </a:t>
            </a:r>
            <a:r>
              <a:rPr lang="ru-RU" dirty="0" err="1"/>
              <a:t>дотриманням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</a:t>
            </a:r>
            <a:r>
              <a:rPr lang="ru-RU" dirty="0" err="1"/>
              <a:t>законодавства</a:t>
            </a:r>
            <a:endParaRPr lang="ru-RU" dirty="0"/>
          </a:p>
          <a:p>
            <a:r>
              <a:rPr lang="ru-RU" dirty="0" err="1"/>
              <a:t>відбір</a:t>
            </a:r>
            <a:r>
              <a:rPr lang="ru-RU" dirty="0"/>
              <a:t> </a:t>
            </a:r>
            <a:r>
              <a:rPr lang="ru-RU" dirty="0" err="1"/>
              <a:t>зразків</a:t>
            </a:r>
            <a:r>
              <a:rPr lang="ru-RU" dirty="0"/>
              <a:t> ЛЗ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виробів</a:t>
            </a:r>
            <a:r>
              <a:rPr lang="ru-RU" dirty="0"/>
              <a:t> для </a:t>
            </a:r>
            <a:r>
              <a:rPr lang="ru-RU" dirty="0" err="1"/>
              <a:t>перевірки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endParaRPr lang="ru-RU" dirty="0"/>
          </a:p>
          <a:p>
            <a:r>
              <a:rPr lang="ru-RU" dirty="0" err="1"/>
              <a:t>здійснює</a:t>
            </a:r>
            <a:r>
              <a:rPr lang="ru-RU" dirty="0"/>
              <a:t> контроль за </a:t>
            </a:r>
            <a:r>
              <a:rPr lang="ru-RU" dirty="0" err="1"/>
              <a:t>дотриманням</a:t>
            </a:r>
            <a:r>
              <a:rPr lang="ru-RU" dirty="0"/>
              <a:t> </a:t>
            </a:r>
            <a:r>
              <a:rPr lang="ru-RU" dirty="0" err="1"/>
              <a:t>суб'єктами</a:t>
            </a:r>
            <a:r>
              <a:rPr lang="ru-RU" dirty="0"/>
              <a:t> </a:t>
            </a:r>
            <a:r>
              <a:rPr lang="ru-RU" dirty="0" err="1"/>
              <a:t>господарювання</a:t>
            </a:r>
            <a:r>
              <a:rPr lang="ru-RU" dirty="0"/>
              <a:t> </a:t>
            </a:r>
            <a:r>
              <a:rPr lang="ru-RU" dirty="0" err="1"/>
              <a:t>ліцензійних</a:t>
            </a:r>
            <a:r>
              <a:rPr lang="ru-RU" dirty="0"/>
              <a:t> умов</a:t>
            </a:r>
          </a:p>
          <a:p>
            <a:r>
              <a:rPr lang="ru-RU" dirty="0" err="1"/>
              <a:t>прийняття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про </a:t>
            </a:r>
            <a:r>
              <a:rPr lang="ru-RU" dirty="0" err="1"/>
              <a:t>вилучення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обігу</a:t>
            </a:r>
            <a:r>
              <a:rPr lang="ru-RU" dirty="0"/>
              <a:t> та </a:t>
            </a:r>
            <a:r>
              <a:rPr lang="ru-RU" dirty="0" err="1"/>
              <a:t>заборону</a:t>
            </a:r>
            <a:r>
              <a:rPr lang="ru-RU" dirty="0"/>
              <a:t> </a:t>
            </a:r>
            <a:r>
              <a:rPr lang="ru-RU" dirty="0" err="1"/>
              <a:t>виробництва</a:t>
            </a:r>
            <a:r>
              <a:rPr lang="ru-RU" dirty="0"/>
              <a:t>,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та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ЛЗ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виробів</a:t>
            </a:r>
            <a:endParaRPr lang="ru-RU" dirty="0"/>
          </a:p>
          <a:p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обов'язкових</a:t>
            </a:r>
            <a:r>
              <a:rPr lang="ru-RU" dirty="0"/>
              <a:t> для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приписів</a:t>
            </a:r>
            <a:r>
              <a:rPr lang="ru-RU" dirty="0"/>
              <a:t> про </a:t>
            </a:r>
            <a:r>
              <a:rPr lang="ru-RU" dirty="0" err="1"/>
              <a:t>усунення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виробництва</a:t>
            </a:r>
            <a:r>
              <a:rPr lang="ru-RU" dirty="0"/>
              <a:t>, </a:t>
            </a:r>
            <a:r>
              <a:rPr lang="ru-RU" dirty="0" err="1"/>
              <a:t>зберігання</a:t>
            </a:r>
            <a:r>
              <a:rPr lang="ru-RU" dirty="0"/>
              <a:t>, </a:t>
            </a:r>
            <a:r>
              <a:rPr lang="ru-RU" dirty="0" err="1"/>
              <a:t>транспортування</a:t>
            </a:r>
            <a:r>
              <a:rPr lang="ru-RU" dirty="0"/>
              <a:t> та </a:t>
            </a:r>
            <a:r>
              <a:rPr lang="ru-RU" dirty="0" err="1"/>
              <a:t>реалізації</a:t>
            </a:r>
            <a:r>
              <a:rPr lang="ru-RU" dirty="0"/>
              <a:t> ЛЗ</a:t>
            </a:r>
          </a:p>
          <a:p>
            <a:r>
              <a:rPr lang="ru-RU" dirty="0" err="1"/>
              <a:t>складання</a:t>
            </a:r>
            <a:r>
              <a:rPr lang="ru-RU" dirty="0"/>
              <a:t> </a:t>
            </a:r>
            <a:r>
              <a:rPr lang="ru-RU" dirty="0" err="1"/>
              <a:t>протоколів</a:t>
            </a:r>
            <a:r>
              <a:rPr lang="ru-RU" dirty="0"/>
              <a:t> про </a:t>
            </a:r>
            <a:r>
              <a:rPr lang="ru-RU" dirty="0" err="1"/>
              <a:t>адміністративні</a:t>
            </a:r>
            <a:r>
              <a:rPr lang="ru-RU" dirty="0"/>
              <a:t> </a:t>
            </a:r>
            <a:r>
              <a:rPr lang="ru-RU" dirty="0" err="1"/>
              <a:t>правопорушення</a:t>
            </a:r>
            <a:endParaRPr lang="ru-RU" dirty="0"/>
          </a:p>
          <a:p>
            <a:r>
              <a:rPr lang="ru-RU" dirty="0" err="1"/>
              <a:t>атестація</a:t>
            </a:r>
            <a:r>
              <a:rPr lang="ru-RU" dirty="0"/>
              <a:t> </a:t>
            </a:r>
            <a:r>
              <a:rPr lang="ru-RU" dirty="0" err="1"/>
              <a:t>провізорів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фармацевтів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8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dirty="0"/>
              <a:t>Функції </a:t>
            </a:r>
            <a:r>
              <a:rPr lang="uk-UA" dirty="0" err="1"/>
              <a:t>Держлікслужби</a:t>
            </a: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sz="2400" dirty="0"/>
              <a:t>Структура Державної служби з лікарських засобів</a:t>
            </a:r>
            <a:endParaRPr lang="ru-RU" sz="2400" dirty="0"/>
          </a:p>
        </p:txBody>
      </p:sp>
      <p:pic>
        <p:nvPicPr>
          <p:cNvPr id="5" name="Picture 4" descr="Держлікслужба повідомляє про шахраїв, які під виглядом її співробітників  залякують перевірками та вимагають гроші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6712"/>
            <a:ext cx="4536504" cy="177135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547664" y="2276872"/>
            <a:ext cx="5040560" cy="72008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Голова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та контролю за наркотиками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3212976"/>
            <a:ext cx="4104456" cy="72008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Перший заступник </a:t>
            </a:r>
            <a:r>
              <a:rPr lang="ru-RU" dirty="0" err="1"/>
              <a:t>Голови</a:t>
            </a:r>
            <a:r>
              <a:rPr lang="ru-RU" dirty="0"/>
              <a:t> </a:t>
            </a:r>
            <a:r>
              <a:rPr lang="ru-RU" dirty="0" err="1"/>
              <a:t>Цілина</a:t>
            </a:r>
            <a:r>
              <a:rPr lang="ru-RU" dirty="0"/>
              <a:t> Владислав </a:t>
            </a:r>
            <a:r>
              <a:rPr lang="ru-RU" dirty="0" err="1"/>
              <a:t>Володимирович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44008" y="3212976"/>
            <a:ext cx="4104456" cy="72008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Заступник </a:t>
            </a:r>
            <a:r>
              <a:rPr lang="ru-RU" dirty="0" err="1"/>
              <a:t>Голови</a:t>
            </a:r>
            <a:r>
              <a:rPr lang="ru-RU" dirty="0"/>
              <a:t> Короленко </a:t>
            </a:r>
            <a:r>
              <a:rPr lang="ru-RU" dirty="0" err="1"/>
              <a:t>Володимир</a:t>
            </a:r>
            <a:r>
              <a:rPr lang="ru-RU" dirty="0"/>
              <a:t> </a:t>
            </a:r>
            <a:r>
              <a:rPr lang="ru-RU" dirty="0" err="1"/>
              <a:t>Васильович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1520" y="4077072"/>
            <a:ext cx="1944216" cy="22322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/>
              <a:t>Департамент організації державного контролю якості ЛЗ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83768" y="4077072"/>
            <a:ext cx="3168352" cy="22322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Департамент державного </a:t>
            </a:r>
            <a:r>
              <a:rPr lang="ru-RU" sz="1600" dirty="0" err="1"/>
              <a:t>регулювання</a:t>
            </a:r>
            <a:r>
              <a:rPr lang="ru-RU" sz="1600" dirty="0"/>
              <a:t> та контролю у </a:t>
            </a:r>
            <a:r>
              <a:rPr lang="ru-RU" sz="1600" dirty="0" err="1"/>
              <a:t>сфері</a:t>
            </a:r>
            <a:r>
              <a:rPr lang="ru-RU" sz="1600" dirty="0"/>
              <a:t> </a:t>
            </a:r>
            <a:r>
              <a:rPr lang="ru-RU" sz="1600" dirty="0" err="1"/>
              <a:t>обігу</a:t>
            </a:r>
            <a:r>
              <a:rPr lang="ru-RU" sz="1600" dirty="0"/>
              <a:t> </a:t>
            </a:r>
            <a:r>
              <a:rPr lang="ru-RU" sz="1600" dirty="0" err="1"/>
              <a:t>наркотичних</a:t>
            </a:r>
            <a:r>
              <a:rPr lang="ru-RU" sz="1600" dirty="0"/>
              <a:t> </a:t>
            </a:r>
            <a:r>
              <a:rPr lang="ru-RU" sz="1600" dirty="0" err="1"/>
              <a:t>засобів</a:t>
            </a:r>
            <a:r>
              <a:rPr lang="ru-RU" sz="1600" dirty="0"/>
              <a:t>, </a:t>
            </a:r>
            <a:r>
              <a:rPr lang="ru-RU" sz="1600" dirty="0" err="1"/>
              <a:t>психотропних</a:t>
            </a:r>
            <a:r>
              <a:rPr lang="ru-RU" sz="1600" dirty="0"/>
              <a:t> </a:t>
            </a:r>
            <a:r>
              <a:rPr lang="ru-RU" sz="1600" dirty="0" err="1"/>
              <a:t>речовин</a:t>
            </a:r>
            <a:r>
              <a:rPr lang="ru-RU" sz="1600" dirty="0"/>
              <a:t> </a:t>
            </a:r>
            <a:r>
              <a:rPr lang="ru-RU" sz="1600" dirty="0" err="1"/>
              <a:t>і</a:t>
            </a:r>
            <a:r>
              <a:rPr lang="ru-RU" sz="1600" dirty="0"/>
              <a:t> </a:t>
            </a:r>
            <a:r>
              <a:rPr lang="ru-RU" sz="1600" dirty="0" err="1"/>
              <a:t>прекурсорів</a:t>
            </a:r>
            <a:r>
              <a:rPr lang="ru-RU" sz="1600" dirty="0"/>
              <a:t> та </a:t>
            </a:r>
            <a:r>
              <a:rPr lang="ru-RU" sz="1600" dirty="0" err="1"/>
              <a:t>протидії</a:t>
            </a:r>
            <a:r>
              <a:rPr lang="ru-RU" sz="1600" dirty="0"/>
              <a:t> </a:t>
            </a:r>
            <a:r>
              <a:rPr lang="ru-RU" sz="1600" dirty="0" err="1"/>
              <a:t>їх</a:t>
            </a:r>
            <a:r>
              <a:rPr lang="ru-RU" sz="1600" dirty="0"/>
              <a:t> незаконному </a:t>
            </a:r>
            <a:r>
              <a:rPr lang="ru-RU" sz="1600" dirty="0" err="1"/>
              <a:t>обігу</a:t>
            </a:r>
            <a:endParaRPr lang="ru-RU" sz="16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975648" y="4077072"/>
            <a:ext cx="3168352" cy="22322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Управління</a:t>
            </a:r>
            <a:r>
              <a:rPr lang="ru-RU" sz="1600" dirty="0"/>
              <a:t> </a:t>
            </a:r>
            <a:r>
              <a:rPr lang="ru-RU" sz="1600" dirty="0" err="1"/>
              <a:t>ліцензування</a:t>
            </a:r>
            <a:r>
              <a:rPr lang="ru-RU" sz="1600" dirty="0"/>
              <a:t> </a:t>
            </a:r>
            <a:r>
              <a:rPr lang="ru-RU" sz="1600" dirty="0" err="1"/>
              <a:t>виробництва</a:t>
            </a:r>
            <a:r>
              <a:rPr lang="ru-RU" sz="1600" dirty="0"/>
              <a:t>, </a:t>
            </a:r>
            <a:r>
              <a:rPr lang="ru-RU" sz="1600" dirty="0" err="1"/>
              <a:t>імпорту</a:t>
            </a:r>
            <a:r>
              <a:rPr lang="ru-RU" sz="1600" dirty="0"/>
              <a:t> ЛЗ, контролю за </a:t>
            </a:r>
            <a:r>
              <a:rPr lang="ru-RU" sz="1600" dirty="0" err="1"/>
              <a:t>дотриманням</a:t>
            </a:r>
            <a:r>
              <a:rPr lang="ru-RU" sz="1600" dirty="0"/>
              <a:t> </a:t>
            </a:r>
            <a:r>
              <a:rPr lang="ru-RU" sz="1600" dirty="0" err="1"/>
              <a:t>ліцензійних</a:t>
            </a:r>
            <a:r>
              <a:rPr lang="ru-RU" sz="1600" dirty="0"/>
              <a:t> умов та </a:t>
            </a:r>
            <a:r>
              <a:rPr lang="ru-RU" sz="1600" dirty="0" err="1"/>
              <a:t>сертифікації</a:t>
            </a:r>
            <a:endParaRPr lang="ru-RU" sz="1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* Про </a:t>
            </a:r>
            <a:r>
              <a:rPr lang="ru-RU" dirty="0" err="1"/>
              <a:t>затвердження</a:t>
            </a:r>
            <a:r>
              <a:rPr lang="ru-RU" dirty="0"/>
              <a:t> </a:t>
            </a:r>
            <a:r>
              <a:rPr lang="ru-RU" dirty="0" err="1"/>
              <a:t>Положення</a:t>
            </a:r>
            <a:r>
              <a:rPr lang="ru-RU" dirty="0"/>
              <a:t> </a:t>
            </a:r>
            <a:r>
              <a:rPr lang="ru-RU" dirty="0" err="1"/>
              <a:t>про</a:t>
            </a:r>
            <a:r>
              <a:rPr lang="ru-RU" dirty="0"/>
              <a:t> </a:t>
            </a:r>
            <a:r>
              <a:rPr lang="ru-RU" dirty="0" err="1"/>
              <a:t>Державну</a:t>
            </a:r>
            <a:r>
              <a:rPr lang="ru-RU" dirty="0"/>
              <a:t> службу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та контролю за наркотиками </a:t>
            </a:r>
            <a:r>
              <a:rPr lang="ru-RU" b="1" i="1" dirty="0"/>
              <a:t>Постанова КМУ № 647 </a:t>
            </a:r>
            <a:r>
              <a:rPr lang="ru-RU" b="1" i="1" dirty="0" err="1"/>
              <a:t>від</a:t>
            </a:r>
            <a:r>
              <a:rPr lang="ru-RU" b="1" i="1" dirty="0"/>
              <a:t> 12.08.15 р.</a:t>
            </a:r>
          </a:p>
        </p:txBody>
      </p:sp>
      <p:pic>
        <p:nvPicPr>
          <p:cNvPr id="40962" name="Picture 2" descr="Роман Ісаєнко: свіжий погляд на проблеми фармринку | Еженедельник АПТЕ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548680"/>
            <a:ext cx="2555776" cy="187220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6660232" y="2420888"/>
            <a:ext cx="2483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Ісаєнко</a:t>
            </a:r>
            <a:r>
              <a:rPr lang="ru-RU" dirty="0"/>
              <a:t> Роман </a:t>
            </a:r>
            <a:r>
              <a:rPr lang="ru-RU" dirty="0" err="1"/>
              <a:t>Миколайович</a:t>
            </a:r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dirty="0"/>
              <a:t>Органи управління у сфері обігу ЛЗ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1052736"/>
            <a:ext cx="8640960" cy="166199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rgbClr val="C00000"/>
                </a:solidFill>
              </a:rPr>
              <a:t>Управління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фармацевтичної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діяльності</a:t>
            </a:r>
            <a:r>
              <a:rPr lang="ru-RU" sz="2400" b="1" dirty="0">
                <a:solidFill>
                  <a:srgbClr val="C00000"/>
                </a:solidFill>
              </a:rPr>
              <a:t> та </a:t>
            </a:r>
            <a:r>
              <a:rPr lang="ru-RU" sz="2400" b="1" dirty="0" err="1">
                <a:solidFill>
                  <a:srgbClr val="C00000"/>
                </a:solidFill>
              </a:rPr>
              <a:t>якості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фармацевтичної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продукції</a:t>
            </a:r>
            <a:r>
              <a:rPr lang="ru-RU" sz="2400" b="1" dirty="0">
                <a:solidFill>
                  <a:srgbClr val="C00000"/>
                </a:solidFill>
              </a:rPr>
              <a:t> МОЗ </a:t>
            </a:r>
            <a:r>
              <a:rPr lang="ru-RU" sz="2400" b="1" dirty="0" err="1">
                <a:solidFill>
                  <a:srgbClr val="C00000"/>
                </a:solidFill>
              </a:rPr>
              <a:t>України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</a:p>
          <a:p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▪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</a:rPr>
              <a:t>Відділ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</a:rPr>
              <a:t>державної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</a:rPr>
              <a:t>реєстрації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</a:rPr>
              <a:t>лікарських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 та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</a:rPr>
              <a:t>імунобіологічних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</a:rPr>
              <a:t>засобів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 </a:t>
            </a:r>
          </a:p>
          <a:p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▪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</a:rPr>
              <a:t>Відділ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</a:rPr>
              <a:t>організації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</a:rPr>
              <a:t>обігу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</a:rPr>
              <a:t>лікарських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 та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</a:rPr>
              <a:t>наркотичних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</a:rPr>
              <a:t>засобів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 </a:t>
            </a:r>
          </a:p>
          <a:p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▪ Сектор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</a:rPr>
              <a:t>формування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</a:rPr>
              <a:t>державної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</a:rPr>
              <a:t>політики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 у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</a:rPr>
              <a:t>сфері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</a:rPr>
              <a:t>якості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 ЛЗ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2924944"/>
            <a:ext cx="867645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Міністерство Охорони Здоров’я України</a:t>
            </a:r>
          </a:p>
          <a:p>
            <a:pPr algn="ctr"/>
            <a:r>
              <a:rPr lang="uk-UA" dirty="0"/>
              <a:t>Державний Експертний Центр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3645024"/>
            <a:ext cx="8640960" cy="7920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•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реєстрація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 ЛЗ (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доклінічні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клінічні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 та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постклінічні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дослідження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) </a:t>
            </a:r>
          </a:p>
          <a:p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• контроль за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обігом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 (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оцінка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 ЛЗ на предмет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застосування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побічних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дій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тощо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4653136"/>
            <a:ext cx="8568952" cy="19442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986" name="Picture 2" descr="Державне підприємство &amp;quot;Український науковий фармакопейний центр якості  лікарських засобів&amp;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25144"/>
            <a:ext cx="2592288" cy="9525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491880" y="4725144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uk-UA" sz="2400" b="1" dirty="0">
                <a:solidFill>
                  <a:srgbClr val="C00000"/>
                </a:solidFill>
              </a:rPr>
              <a:t> стандартизація</a:t>
            </a:r>
          </a:p>
          <a:p>
            <a:pPr>
              <a:buFont typeface="Arial" pitchFamily="34" charset="0"/>
              <a:buChar char="•"/>
            </a:pPr>
            <a:r>
              <a:rPr lang="uk-UA" sz="2400" b="1" dirty="0">
                <a:solidFill>
                  <a:srgbClr val="C00000"/>
                </a:solidFill>
              </a:rPr>
              <a:t> контроль якості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4" y="5733256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1992 р. – </a:t>
            </a:r>
            <a:r>
              <a:rPr lang="ru-RU" dirty="0" err="1"/>
              <a:t>відкрито</a:t>
            </a:r>
            <a:r>
              <a:rPr lang="ru-RU" dirty="0"/>
              <a:t> </a:t>
            </a:r>
            <a:r>
              <a:rPr lang="ru-RU" dirty="0" err="1"/>
              <a:t>лабораторію</a:t>
            </a:r>
            <a:r>
              <a:rPr lang="ru-RU" dirty="0"/>
              <a:t> фармакопейного </a:t>
            </a:r>
            <a:r>
              <a:rPr lang="ru-RU" dirty="0" err="1"/>
              <a:t>аналізу</a:t>
            </a:r>
            <a:r>
              <a:rPr lang="ru-RU" dirty="0"/>
              <a:t> </a:t>
            </a:r>
          </a:p>
          <a:p>
            <a:r>
              <a:rPr lang="ru-RU" dirty="0"/>
              <a:t>1998 р. – створено </a:t>
            </a:r>
            <a:r>
              <a:rPr lang="ru-RU" dirty="0" err="1"/>
              <a:t>Державну</a:t>
            </a:r>
            <a:r>
              <a:rPr lang="ru-RU" dirty="0"/>
              <a:t> фармакопею </a:t>
            </a:r>
            <a:r>
              <a:rPr lang="ru-RU" dirty="0" err="1"/>
              <a:t>України</a:t>
            </a:r>
            <a:r>
              <a:rPr lang="ru-RU" dirty="0"/>
              <a:t> </a:t>
            </a:r>
          </a:p>
          <a:p>
            <a:r>
              <a:rPr lang="ru-RU" dirty="0" err="1"/>
              <a:t>Розробка</a:t>
            </a:r>
            <a:r>
              <a:rPr lang="ru-RU" dirty="0"/>
              <a:t> </a:t>
            </a:r>
            <a:r>
              <a:rPr lang="ru-RU" dirty="0" err="1"/>
              <a:t>Національної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фармацевтичних</a:t>
            </a:r>
            <a:r>
              <a:rPr lang="ru-RU" dirty="0"/>
              <a:t> </a:t>
            </a:r>
            <a:r>
              <a:rPr lang="ru-RU" dirty="0" err="1"/>
              <a:t>стандартів</a:t>
            </a:r>
            <a:r>
              <a:rPr lang="ru-RU" dirty="0"/>
              <a:t> ЛЗ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1752601"/>
            <a:ext cx="9144000" cy="1829761"/>
          </a:xfrm>
        </p:spPr>
        <p:txBody>
          <a:bodyPr>
            <a:normAutofit/>
          </a:bodyPr>
          <a:lstStyle/>
          <a:p>
            <a:pPr algn="ctr"/>
            <a:r>
              <a:rPr lang="ru-RU" dirty="0" err="1"/>
              <a:t>Правотворчий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в </a:t>
            </a:r>
            <a:r>
              <a:rPr lang="ru-RU" dirty="0" err="1"/>
              <a:t>українському</a:t>
            </a:r>
            <a:r>
              <a:rPr lang="ru-RU" dirty="0"/>
              <a:t> </a:t>
            </a:r>
            <a:r>
              <a:rPr lang="ru-RU" dirty="0" err="1"/>
              <a:t>законодавстві</a:t>
            </a: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sz="2800" dirty="0"/>
              <a:t>Правотворчість та принципи </a:t>
            </a:r>
            <a:r>
              <a:rPr lang="uk-UA" sz="2800" dirty="0" err="1"/>
              <a:t>правотворення</a:t>
            </a:r>
            <a:endParaRPr lang="ru-RU" sz="28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764704"/>
            <a:ext cx="8424936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err="1"/>
              <a:t>Правотворчість</a:t>
            </a:r>
            <a:r>
              <a:rPr lang="ru-RU" sz="2000" i="1" dirty="0"/>
              <a:t> — </a:t>
            </a:r>
            <a:r>
              <a:rPr lang="ru-RU" sz="2000" i="1" dirty="0" err="1"/>
              <a:t>діяльність</a:t>
            </a:r>
            <a:r>
              <a:rPr lang="ru-RU" sz="2000" i="1" dirty="0"/>
              <a:t> </a:t>
            </a:r>
            <a:r>
              <a:rPr lang="ru-RU" sz="2000" i="1" dirty="0" err="1"/>
              <a:t>компетентних</a:t>
            </a:r>
            <a:r>
              <a:rPr lang="ru-RU" sz="2000" i="1" dirty="0"/>
              <a:t> </a:t>
            </a:r>
            <a:r>
              <a:rPr lang="ru-RU" sz="2000" i="1" dirty="0" err="1"/>
              <a:t>державних</a:t>
            </a:r>
            <a:r>
              <a:rPr lang="ru-RU" sz="2000" i="1" dirty="0"/>
              <a:t> </a:t>
            </a:r>
            <a:r>
              <a:rPr lang="ru-RU" sz="2000" i="1" dirty="0" err="1"/>
              <a:t>органів</a:t>
            </a:r>
            <a:r>
              <a:rPr lang="ru-RU" sz="2000" i="1" dirty="0"/>
              <a:t> </a:t>
            </a:r>
            <a:r>
              <a:rPr lang="ru-RU" sz="2000" i="1" dirty="0" err="1"/>
              <a:t>або</a:t>
            </a:r>
            <a:r>
              <a:rPr lang="ru-RU" sz="2000" i="1" dirty="0"/>
              <a:t> самого народу </a:t>
            </a:r>
            <a:r>
              <a:rPr lang="ru-RU" sz="2000" i="1" dirty="0" err="1"/>
              <a:t>зі</a:t>
            </a:r>
            <a:r>
              <a:rPr lang="ru-RU" sz="2000" i="1" dirty="0"/>
              <a:t> </a:t>
            </a:r>
            <a:r>
              <a:rPr lang="ru-RU" sz="2000" i="1" dirty="0" err="1"/>
              <a:t>встановлення</a:t>
            </a:r>
            <a:r>
              <a:rPr lang="ru-RU" sz="2000" i="1" dirty="0"/>
              <a:t>, </a:t>
            </a:r>
            <a:r>
              <a:rPr lang="ru-RU" sz="2000" i="1" dirty="0" err="1"/>
              <a:t>зміни</a:t>
            </a:r>
            <a:r>
              <a:rPr lang="ru-RU" sz="2000" i="1" dirty="0"/>
              <a:t> </a:t>
            </a:r>
            <a:r>
              <a:rPr lang="ru-RU" sz="2000" i="1" dirty="0" err="1"/>
              <a:t>чи</a:t>
            </a:r>
            <a:r>
              <a:rPr lang="ru-RU" sz="2000" i="1" dirty="0"/>
              <a:t> </a:t>
            </a:r>
            <a:r>
              <a:rPr lang="ru-RU" sz="2000" i="1" dirty="0" err="1"/>
              <a:t>скасування</a:t>
            </a:r>
            <a:r>
              <a:rPr lang="ru-RU" sz="2000" i="1" dirty="0"/>
              <a:t> </a:t>
            </a:r>
            <a:r>
              <a:rPr lang="ru-RU" sz="2000" i="1" dirty="0" err="1"/>
              <a:t>правових</a:t>
            </a:r>
            <a:r>
              <a:rPr lang="ru-RU" sz="2000" i="1" dirty="0"/>
              <a:t> норм, в </a:t>
            </a:r>
            <a:r>
              <a:rPr lang="ru-RU" sz="2000" i="1" dirty="0" err="1"/>
              <a:t>результаті</a:t>
            </a:r>
            <a:r>
              <a:rPr lang="ru-RU" sz="2000" i="1" dirty="0"/>
              <a:t> </a:t>
            </a:r>
            <a:r>
              <a:rPr lang="ru-RU" sz="2000" i="1" dirty="0" err="1"/>
              <a:t>якої</a:t>
            </a:r>
            <a:r>
              <a:rPr lang="ru-RU" sz="2000" i="1" dirty="0"/>
              <a:t> </a:t>
            </a:r>
            <a:r>
              <a:rPr lang="ru-RU" sz="2000" i="1" dirty="0" err="1"/>
              <a:t>створюються</a:t>
            </a:r>
            <a:r>
              <a:rPr lang="ru-RU" sz="2000" i="1" dirty="0"/>
              <a:t> </a:t>
            </a:r>
            <a:r>
              <a:rPr lang="ru-RU" sz="2000" i="1" dirty="0" err="1"/>
              <a:t>нові</a:t>
            </a:r>
            <a:r>
              <a:rPr lang="ru-RU" sz="2000" i="1" dirty="0"/>
              <a:t> НПА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2132856"/>
            <a:ext cx="683568" cy="43924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/>
              <a:t>ПРИНЦИПИ ПРАВОТВОРЧОСТІ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2132856"/>
            <a:ext cx="7848872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59632" y="2204864"/>
            <a:ext cx="2520280" cy="43204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ГУМАНІЗМ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67944" y="2276872"/>
            <a:ext cx="4896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забезпечення</a:t>
            </a:r>
            <a:r>
              <a:rPr lang="ru-RU" sz="1600" dirty="0"/>
              <a:t> та </a:t>
            </a:r>
            <a:r>
              <a:rPr lang="ru-RU" sz="1600" dirty="0" err="1"/>
              <a:t>захист</a:t>
            </a:r>
            <a:r>
              <a:rPr lang="ru-RU" sz="1600" dirty="0"/>
              <a:t> прав </a:t>
            </a:r>
            <a:r>
              <a:rPr lang="ru-RU" sz="1600" dirty="0" err="1"/>
              <a:t>індивіда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2852936"/>
            <a:ext cx="7848872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15616" y="3573016"/>
            <a:ext cx="7848872" cy="10081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115616" y="4653136"/>
            <a:ext cx="7776864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115616" y="5373216"/>
            <a:ext cx="7776864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115616" y="6093296"/>
            <a:ext cx="7776864" cy="7647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259632" y="2924944"/>
            <a:ext cx="2520280" cy="43204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ДЕМОКРАТИЗМ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259632" y="3645024"/>
            <a:ext cx="2664296" cy="86409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ПОЕДНАННЯ НАЦІОНАЛЬНОГО І ЗАГАЛЬНОЛЮДСЬКОГО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331640" y="4725144"/>
            <a:ext cx="2520280" cy="43204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НАУКОВІСТЬ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259632" y="5445224"/>
            <a:ext cx="2520280" cy="43204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ЗАКОННІСТЬ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259632" y="6093296"/>
            <a:ext cx="2520280" cy="5486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ТЕХНІКО-ЮРИДИЧНА ДОСКОНАЛІСТЬ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95936" y="2924944"/>
            <a:ext cx="4608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втілення</a:t>
            </a:r>
            <a:r>
              <a:rPr lang="ru-RU" sz="1600" dirty="0"/>
              <a:t> </a:t>
            </a:r>
            <a:r>
              <a:rPr lang="ru-RU" sz="1600" dirty="0" err="1"/>
              <a:t>інтересів</a:t>
            </a:r>
            <a:r>
              <a:rPr lang="ru-RU" sz="1600" dirty="0"/>
              <a:t> </a:t>
            </a:r>
            <a:r>
              <a:rPr lang="ru-RU" sz="1600" dirty="0" err="1"/>
              <a:t>більшості</a:t>
            </a:r>
            <a:r>
              <a:rPr lang="ru-RU" sz="1600" dirty="0"/>
              <a:t> </a:t>
            </a:r>
            <a:r>
              <a:rPr lang="ru-RU" sz="1600" dirty="0" err="1"/>
              <a:t>суспільства</a:t>
            </a:r>
            <a:r>
              <a:rPr lang="ru-RU" sz="1600" dirty="0"/>
              <a:t>, при </a:t>
            </a:r>
            <a:r>
              <a:rPr lang="ru-RU" sz="1600" dirty="0" err="1"/>
              <a:t>забезпеченні</a:t>
            </a:r>
            <a:r>
              <a:rPr lang="ru-RU" sz="1600" dirty="0"/>
              <a:t> прав </a:t>
            </a:r>
            <a:r>
              <a:rPr lang="ru-RU" sz="1600" dirty="0" err="1"/>
              <a:t>і</a:t>
            </a:r>
            <a:r>
              <a:rPr lang="ru-RU" sz="1600" dirty="0"/>
              <a:t> </a:t>
            </a:r>
            <a:r>
              <a:rPr lang="ru-RU" sz="1600" dirty="0" err="1"/>
              <a:t>інтересів</a:t>
            </a:r>
            <a:r>
              <a:rPr lang="ru-RU" sz="1600" dirty="0"/>
              <a:t> </a:t>
            </a:r>
            <a:r>
              <a:rPr lang="ru-RU" sz="1600" dirty="0" err="1"/>
              <a:t>меншості</a:t>
            </a:r>
            <a:endParaRPr lang="ru-RU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4067944" y="3717032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врахування</a:t>
            </a:r>
            <a:r>
              <a:rPr lang="ru-RU" sz="1600" dirty="0"/>
              <a:t> </a:t>
            </a:r>
            <a:r>
              <a:rPr lang="ru-RU" sz="1600" dirty="0" err="1"/>
              <a:t>національних</a:t>
            </a:r>
            <a:r>
              <a:rPr lang="ru-RU" sz="1600" dirty="0"/>
              <a:t> </a:t>
            </a:r>
            <a:r>
              <a:rPr lang="ru-RU" sz="1600" dirty="0" err="1"/>
              <a:t>традицій</a:t>
            </a:r>
            <a:r>
              <a:rPr lang="ru-RU" sz="1600" dirty="0"/>
              <a:t> та </a:t>
            </a:r>
            <a:r>
              <a:rPr lang="ru-RU" sz="1600" dirty="0" err="1"/>
              <a:t>особливостей</a:t>
            </a:r>
            <a:endParaRPr lang="ru-R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4067944" y="4725144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застосування</a:t>
            </a:r>
            <a:r>
              <a:rPr lang="ru-RU" sz="1600" dirty="0"/>
              <a:t> </a:t>
            </a:r>
            <a:r>
              <a:rPr lang="ru-RU" sz="1600" dirty="0" err="1"/>
              <a:t>досягнень</a:t>
            </a:r>
            <a:r>
              <a:rPr lang="ru-RU" sz="1600" dirty="0"/>
              <a:t> </a:t>
            </a:r>
            <a:r>
              <a:rPr lang="ru-RU" sz="1600" dirty="0" err="1"/>
              <a:t>і</a:t>
            </a:r>
            <a:r>
              <a:rPr lang="ru-RU" sz="1600" dirty="0"/>
              <a:t> </a:t>
            </a:r>
            <a:r>
              <a:rPr lang="ru-RU" sz="1600" dirty="0" err="1"/>
              <a:t>рекомендацій</a:t>
            </a:r>
            <a:r>
              <a:rPr lang="ru-RU" sz="1600" dirty="0"/>
              <a:t> </a:t>
            </a:r>
            <a:r>
              <a:rPr lang="ru-RU" sz="1600" dirty="0" err="1"/>
              <a:t>юридичної</a:t>
            </a:r>
            <a:r>
              <a:rPr lang="ru-RU" sz="1600" dirty="0"/>
              <a:t> та </a:t>
            </a:r>
            <a:r>
              <a:rPr lang="ru-RU" sz="1600" dirty="0" err="1"/>
              <a:t>інших</a:t>
            </a:r>
            <a:r>
              <a:rPr lang="ru-RU" sz="1600" dirty="0"/>
              <a:t> наук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67944" y="5445224"/>
            <a:ext cx="4608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здійснення</a:t>
            </a:r>
            <a:r>
              <a:rPr lang="ru-RU" sz="1600" dirty="0"/>
              <a:t> </a:t>
            </a:r>
            <a:r>
              <a:rPr lang="ru-RU" sz="1600" dirty="0" err="1"/>
              <a:t>процесу</a:t>
            </a:r>
            <a:r>
              <a:rPr lang="ru-RU" sz="1600" dirty="0"/>
              <a:t> </a:t>
            </a:r>
            <a:r>
              <a:rPr lang="ru-RU" sz="1600" dirty="0" err="1"/>
              <a:t>правотворчості</a:t>
            </a:r>
            <a:r>
              <a:rPr lang="ru-RU" sz="1600" dirty="0"/>
              <a:t> </a:t>
            </a:r>
            <a:r>
              <a:rPr lang="ru-RU" sz="1600" dirty="0" err="1"/>
              <a:t>відповідно</a:t>
            </a:r>
            <a:r>
              <a:rPr lang="ru-RU" sz="1600" dirty="0"/>
              <a:t> до </a:t>
            </a:r>
            <a:r>
              <a:rPr lang="ru-RU" sz="1600" dirty="0" err="1"/>
              <a:t>законодавства</a:t>
            </a:r>
            <a:endParaRPr lang="ru-RU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4067944" y="6165304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використання</a:t>
            </a:r>
            <a:r>
              <a:rPr lang="ru-RU" sz="1600" dirty="0"/>
              <a:t> </a:t>
            </a:r>
            <a:r>
              <a:rPr lang="ru-RU" sz="1600" dirty="0" err="1"/>
              <a:t>розроблених</a:t>
            </a:r>
            <a:r>
              <a:rPr lang="ru-RU" sz="1600" dirty="0"/>
              <a:t> </a:t>
            </a:r>
            <a:r>
              <a:rPr lang="ru-RU" sz="1600" dirty="0" err="1"/>
              <a:t>юридичною</a:t>
            </a:r>
            <a:r>
              <a:rPr lang="ru-RU" sz="1600" dirty="0"/>
              <a:t> наукою та </a:t>
            </a:r>
            <a:r>
              <a:rPr lang="ru-RU" sz="1600" dirty="0" err="1"/>
              <a:t>випробуваних</a:t>
            </a:r>
            <a:r>
              <a:rPr lang="ru-RU" sz="1600" dirty="0"/>
              <a:t> </a:t>
            </a:r>
            <a:r>
              <a:rPr lang="ru-RU" sz="1600" dirty="0" err="1"/>
              <a:t>юридичною</a:t>
            </a:r>
            <a:r>
              <a:rPr lang="ru-RU" sz="1600" dirty="0"/>
              <a:t> практикою </a:t>
            </a:r>
            <a:r>
              <a:rPr lang="ru-RU" sz="1600" dirty="0" err="1"/>
              <a:t>засобів</a:t>
            </a:r>
            <a:r>
              <a:rPr lang="ru-RU" sz="1600" dirty="0"/>
              <a:t> </a:t>
            </a:r>
            <a:r>
              <a:rPr lang="ru-RU" sz="1600" dirty="0" err="1"/>
              <a:t>правотворчої</a:t>
            </a:r>
            <a:r>
              <a:rPr lang="ru-RU" sz="1600" dirty="0"/>
              <a:t> </a:t>
            </a:r>
            <a:r>
              <a:rPr lang="ru-RU" sz="1600" dirty="0" err="1"/>
              <a:t>техніки</a:t>
            </a:r>
            <a:endParaRPr lang="ru-RU" sz="1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sz="3200" dirty="0"/>
              <a:t>Етапи (стадії) правотворчої діяльності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64704"/>
            <a:ext cx="2771800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І </a:t>
            </a:r>
            <a:r>
              <a:rPr lang="ru-RU" dirty="0" err="1"/>
              <a:t>стадія</a:t>
            </a:r>
            <a:r>
              <a:rPr lang="ru-RU" dirty="0"/>
              <a:t> (</a:t>
            </a:r>
            <a:r>
              <a:rPr lang="ru-RU" dirty="0" err="1"/>
              <a:t>підготовча</a:t>
            </a:r>
            <a:r>
              <a:rPr lang="ru-RU" dirty="0"/>
              <a:t>)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31840" y="764704"/>
            <a:ext cx="2771800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ІІ </a:t>
            </a:r>
            <a:r>
              <a:rPr lang="ru-RU" dirty="0" err="1"/>
              <a:t>стадія</a:t>
            </a:r>
            <a:r>
              <a:rPr lang="ru-RU" dirty="0"/>
              <a:t> (</a:t>
            </a:r>
            <a:r>
              <a:rPr lang="ru-RU" dirty="0" err="1"/>
              <a:t>прийняття</a:t>
            </a:r>
            <a:r>
              <a:rPr lang="ru-RU" dirty="0"/>
              <a:t> НПА)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372200" y="764704"/>
            <a:ext cx="2771800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ІІ </a:t>
            </a:r>
            <a:r>
              <a:rPr lang="ru-RU" dirty="0" err="1"/>
              <a:t>стадія</a:t>
            </a:r>
            <a:r>
              <a:rPr lang="ru-RU" dirty="0"/>
              <a:t> (</a:t>
            </a:r>
            <a:r>
              <a:rPr lang="ru-RU" dirty="0" err="1"/>
              <a:t>прийняття</a:t>
            </a:r>
            <a:r>
              <a:rPr lang="ru-RU" dirty="0"/>
              <a:t> НПА)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8" y="1700808"/>
            <a:ext cx="244827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/>
              <a:t>виявлення</a:t>
            </a:r>
            <a:r>
              <a:rPr lang="ru-RU" dirty="0"/>
              <a:t> потреби у </a:t>
            </a:r>
            <a:r>
              <a:rPr lang="ru-RU" dirty="0" err="1"/>
              <a:t>прийнятті</a:t>
            </a:r>
            <a:r>
              <a:rPr lang="ru-RU" dirty="0"/>
              <a:t>, </a:t>
            </a:r>
            <a:r>
              <a:rPr lang="ru-RU" dirty="0" err="1"/>
              <a:t>зміні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скасуванні</a:t>
            </a:r>
            <a:r>
              <a:rPr lang="ru-RU" dirty="0"/>
              <a:t> НПА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3528" y="2996952"/>
            <a:ext cx="244827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/>
              <a:t>прийняття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підготовки</a:t>
            </a:r>
            <a:r>
              <a:rPr lang="ru-RU" dirty="0"/>
              <a:t> проекту НПА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528" y="4293096"/>
            <a:ext cx="244827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виконавців</a:t>
            </a:r>
            <a:r>
              <a:rPr lang="ru-RU" dirty="0"/>
              <a:t> для </a:t>
            </a:r>
            <a:r>
              <a:rPr lang="ru-RU" dirty="0" err="1"/>
              <a:t>підготовки</a:t>
            </a:r>
            <a:r>
              <a:rPr lang="ru-RU" dirty="0"/>
              <a:t> проекту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1520" y="5705872"/>
            <a:ext cx="2592288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err="1"/>
              <a:t>узгодження</a:t>
            </a:r>
            <a:r>
              <a:rPr lang="ru-RU" sz="1400" dirty="0"/>
              <a:t> тексту </a:t>
            </a:r>
            <a:r>
              <a:rPr lang="ru-RU" sz="1400" dirty="0" err="1"/>
              <a:t>з</a:t>
            </a:r>
            <a:r>
              <a:rPr lang="ru-RU" sz="1400" dirty="0"/>
              <a:t> </a:t>
            </a:r>
            <a:r>
              <a:rPr lang="ru-RU" sz="1400" dirty="0" err="1"/>
              <a:t>зацікавленими</a:t>
            </a:r>
            <a:r>
              <a:rPr lang="ru-RU" sz="1400" dirty="0"/>
              <a:t> органами та </a:t>
            </a:r>
            <a:r>
              <a:rPr lang="ru-RU" sz="1400" dirty="0" err="1"/>
              <a:t>остаточне</a:t>
            </a:r>
            <a:r>
              <a:rPr lang="ru-RU" sz="1400" dirty="0"/>
              <a:t> </a:t>
            </a:r>
            <a:r>
              <a:rPr lang="ru-RU" sz="1400" dirty="0" err="1"/>
              <a:t>доопрацювання</a:t>
            </a:r>
            <a:r>
              <a:rPr lang="ru-RU" sz="1400" dirty="0"/>
              <a:t> проекту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75856" y="1700808"/>
            <a:ext cx="2664296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/>
              <a:t>внесення</a:t>
            </a:r>
            <a:r>
              <a:rPr lang="ru-RU" dirty="0"/>
              <a:t> проекту НПА на </a:t>
            </a:r>
            <a:r>
              <a:rPr lang="ru-RU" dirty="0" err="1"/>
              <a:t>обговорення</a:t>
            </a:r>
            <a:r>
              <a:rPr lang="ru-RU" dirty="0"/>
              <a:t> 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347864" y="3068960"/>
            <a:ext cx="2664296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/>
              <a:t>обговорення</a:t>
            </a:r>
            <a:r>
              <a:rPr lang="ru-RU" dirty="0"/>
              <a:t> проекту (</a:t>
            </a:r>
            <a:r>
              <a:rPr lang="ru-RU" dirty="0" err="1"/>
              <a:t>можливо</a:t>
            </a:r>
            <a:r>
              <a:rPr lang="ru-RU" dirty="0"/>
              <a:t>, у </a:t>
            </a:r>
            <a:r>
              <a:rPr lang="ru-RU" dirty="0" err="1"/>
              <a:t>кількох</a:t>
            </a:r>
            <a:r>
              <a:rPr lang="ru-RU" dirty="0"/>
              <a:t> </a:t>
            </a:r>
            <a:r>
              <a:rPr lang="ru-RU" dirty="0" err="1"/>
              <a:t>читаннях</a:t>
            </a:r>
            <a:r>
              <a:rPr lang="ru-RU" dirty="0"/>
              <a:t>)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347864" y="4437112"/>
            <a:ext cx="2664296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/>
              <a:t>прийняття</a:t>
            </a:r>
            <a:r>
              <a:rPr lang="ru-RU" dirty="0"/>
              <a:t> НПА та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підписання</a:t>
            </a:r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79704" y="1700808"/>
            <a:ext cx="2664296" cy="194421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/>
              <a:t>обнародування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доведення</a:t>
            </a:r>
            <a:r>
              <a:rPr lang="ru-RU" dirty="0"/>
              <a:t> </a:t>
            </a:r>
            <a:r>
              <a:rPr lang="ru-RU" dirty="0" err="1"/>
              <a:t>змісту</a:t>
            </a:r>
            <a:r>
              <a:rPr lang="ru-RU" dirty="0"/>
              <a:t> НПА до </a:t>
            </a:r>
            <a:r>
              <a:rPr lang="ru-RU" dirty="0" err="1"/>
              <a:t>відома</a:t>
            </a:r>
            <a:r>
              <a:rPr lang="ru-RU" dirty="0"/>
              <a:t> </a:t>
            </a:r>
            <a:r>
              <a:rPr lang="ru-RU" dirty="0" err="1"/>
              <a:t>суб’єктів</a:t>
            </a:r>
            <a:r>
              <a:rPr lang="ru-RU" dirty="0"/>
              <a:t> </a:t>
            </a:r>
            <a:r>
              <a:rPr lang="ru-RU" dirty="0" err="1"/>
              <a:t>регулювання</a:t>
            </a:r>
            <a:endParaRPr lang="ru-RU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79512" y="1340768"/>
            <a:ext cx="0" cy="482453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Равнобедренный треугольник 19"/>
          <p:cNvSpPr/>
          <p:nvPr/>
        </p:nvSpPr>
        <p:spPr>
          <a:xfrm rot="5400000">
            <a:off x="215516" y="2168860"/>
            <a:ext cx="216024" cy="1440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Равнобедренный треугольник 20"/>
          <p:cNvSpPr/>
          <p:nvPr/>
        </p:nvSpPr>
        <p:spPr>
          <a:xfrm rot="5400000">
            <a:off x="215516" y="3392996"/>
            <a:ext cx="216024" cy="1440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авнобедренный треугольник 21"/>
          <p:cNvSpPr/>
          <p:nvPr/>
        </p:nvSpPr>
        <p:spPr>
          <a:xfrm rot="5400000">
            <a:off x="215516" y="4761148"/>
            <a:ext cx="216024" cy="1440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Равнобедренный треугольник 22"/>
          <p:cNvSpPr/>
          <p:nvPr/>
        </p:nvSpPr>
        <p:spPr>
          <a:xfrm rot="5400000">
            <a:off x="215516" y="5913276"/>
            <a:ext cx="216024" cy="1440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Равнобедренный треугольник 23"/>
          <p:cNvSpPr/>
          <p:nvPr/>
        </p:nvSpPr>
        <p:spPr>
          <a:xfrm rot="5400000">
            <a:off x="3167844" y="2096852"/>
            <a:ext cx="216024" cy="1440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Равнобедренный треугольник 24"/>
          <p:cNvSpPr/>
          <p:nvPr/>
        </p:nvSpPr>
        <p:spPr>
          <a:xfrm rot="5400000">
            <a:off x="3167844" y="3537012"/>
            <a:ext cx="216024" cy="1440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Равнобедренный треугольник 25"/>
          <p:cNvSpPr/>
          <p:nvPr/>
        </p:nvSpPr>
        <p:spPr>
          <a:xfrm rot="5400000">
            <a:off x="3167844" y="4905164"/>
            <a:ext cx="216024" cy="1440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авнобедренный треугольник 26"/>
          <p:cNvSpPr/>
          <p:nvPr/>
        </p:nvSpPr>
        <p:spPr>
          <a:xfrm rot="5400000">
            <a:off x="6336196" y="2744924"/>
            <a:ext cx="216024" cy="1440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3131840" y="1340768"/>
            <a:ext cx="0" cy="36004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endCxn id="27" idx="4"/>
          </p:cNvCxnSpPr>
          <p:nvPr/>
        </p:nvCxnSpPr>
        <p:spPr>
          <a:xfrm>
            <a:off x="6372200" y="1052736"/>
            <a:ext cx="0" cy="187220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нормативно-правових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структура та </a:t>
            </a:r>
            <a:r>
              <a:rPr lang="ru-RU" dirty="0" err="1"/>
              <a:t>ієрархія</a:t>
            </a:r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39552" y="2204864"/>
            <a:ext cx="8208912" cy="115212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rgbClr val="002060"/>
                </a:solidFill>
              </a:rPr>
              <a:t>Підзаконні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нормативно-правові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акти</a:t>
            </a:r>
            <a:r>
              <a:rPr lang="ru-RU" dirty="0">
                <a:solidFill>
                  <a:srgbClr val="002060"/>
                </a:solidFill>
              </a:rPr>
              <a:t> — </a:t>
            </a:r>
            <a:r>
              <a:rPr lang="ru-RU" dirty="0" err="1">
                <a:solidFill>
                  <a:srgbClr val="002060"/>
                </a:solidFill>
              </a:rPr>
              <a:t>нормативні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акти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компетентних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органів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що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видаються</a:t>
            </a:r>
            <a:r>
              <a:rPr lang="ru-RU" dirty="0">
                <a:solidFill>
                  <a:srgbClr val="002060"/>
                </a:solidFill>
              </a:rPr>
              <a:t> на </a:t>
            </a:r>
            <a:r>
              <a:rPr lang="ru-RU" dirty="0" err="1">
                <a:solidFill>
                  <a:srgbClr val="002060"/>
                </a:solidFill>
              </a:rPr>
              <a:t>підставі</a:t>
            </a:r>
            <a:r>
              <a:rPr lang="ru-RU" dirty="0">
                <a:solidFill>
                  <a:srgbClr val="002060"/>
                </a:solidFill>
              </a:rPr>
              <a:t> закону, </a:t>
            </a:r>
            <a:r>
              <a:rPr lang="ru-RU" dirty="0" err="1">
                <a:solidFill>
                  <a:srgbClr val="002060"/>
                </a:solidFill>
              </a:rPr>
              <a:t>відповідно</a:t>
            </a:r>
            <a:r>
              <a:rPr lang="ru-RU" dirty="0">
                <a:solidFill>
                  <a:srgbClr val="002060"/>
                </a:solidFill>
              </a:rPr>
              <a:t> до закону </a:t>
            </a:r>
            <a:r>
              <a:rPr lang="ru-RU" dirty="0" err="1">
                <a:solidFill>
                  <a:srgbClr val="002060"/>
                </a:solidFill>
              </a:rPr>
              <a:t>і</a:t>
            </a:r>
            <a:r>
              <a:rPr lang="ru-RU" dirty="0">
                <a:solidFill>
                  <a:srgbClr val="002060"/>
                </a:solidFill>
              </a:rPr>
              <a:t> для </a:t>
            </a:r>
            <a:r>
              <a:rPr lang="ru-RU" dirty="0" err="1">
                <a:solidFill>
                  <a:srgbClr val="002060"/>
                </a:solidFill>
              </a:rPr>
              <a:t>його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виконання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dirty="0"/>
              <a:t>Види нормативно-правових актів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9512" y="764704"/>
            <a:ext cx="8784976" cy="1584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u="sng" dirty="0"/>
              <a:t>Закон</a:t>
            </a:r>
            <a:r>
              <a:rPr lang="ru-RU" dirty="0"/>
              <a:t> — </a:t>
            </a:r>
            <a:r>
              <a:rPr lang="ru-RU" dirty="0" err="1"/>
              <a:t>нормативно-правовий</a:t>
            </a:r>
            <a:r>
              <a:rPr lang="ru-RU" dirty="0"/>
              <a:t> акт органу </a:t>
            </a:r>
            <a:r>
              <a:rPr lang="ru-RU" dirty="0" err="1"/>
              <a:t>законодавчої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самого народу,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приймається</a:t>
            </a:r>
            <a:r>
              <a:rPr lang="ru-RU" dirty="0"/>
              <a:t> та </a:t>
            </a:r>
            <a:r>
              <a:rPr lang="ru-RU" dirty="0" err="1"/>
              <a:t>змінюється</a:t>
            </a:r>
            <a:r>
              <a:rPr lang="ru-RU" dirty="0"/>
              <a:t> в особливому порядку, </a:t>
            </a:r>
            <a:r>
              <a:rPr lang="ru-RU" dirty="0" err="1"/>
              <a:t>регламентує</a:t>
            </a:r>
            <a:r>
              <a:rPr lang="ru-RU" dirty="0"/>
              <a:t> </a:t>
            </a:r>
            <a:r>
              <a:rPr lang="ru-RU" dirty="0" err="1"/>
              <a:t>найважливіші</a:t>
            </a:r>
            <a:r>
              <a:rPr lang="ru-RU" dirty="0"/>
              <a:t> </a:t>
            </a:r>
            <a:r>
              <a:rPr lang="ru-RU" dirty="0" err="1"/>
              <a:t>суспільні</a:t>
            </a:r>
            <a:r>
              <a:rPr lang="ru-RU" dirty="0"/>
              <a:t> </a:t>
            </a:r>
            <a:r>
              <a:rPr lang="ru-RU" dirty="0" err="1"/>
              <a:t>відносини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найвищу</a:t>
            </a:r>
            <a:r>
              <a:rPr lang="ru-RU" dirty="0"/>
              <a:t> </a:t>
            </a:r>
            <a:r>
              <a:rPr lang="ru-RU" dirty="0" err="1"/>
              <a:t>юридичну</a:t>
            </a:r>
            <a:r>
              <a:rPr lang="ru-RU" dirty="0"/>
              <a:t> силу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нормативно-правових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3568" y="3429000"/>
            <a:ext cx="7560840" cy="31683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>
                <a:latin typeface="Bahnschrift Light" pitchFamily="34" charset="0"/>
              </a:rPr>
              <a:t>➢ </a:t>
            </a:r>
            <a:r>
              <a:rPr lang="ru-RU" dirty="0" err="1">
                <a:latin typeface="Bahnschrift Light" pitchFamily="34" charset="0"/>
              </a:rPr>
              <a:t>Укази</a:t>
            </a:r>
            <a:r>
              <a:rPr lang="ru-RU" dirty="0">
                <a:latin typeface="Bahnschrift Light" pitchFamily="34" charset="0"/>
              </a:rPr>
              <a:t> Президента </a:t>
            </a:r>
            <a:r>
              <a:rPr lang="ru-RU" dirty="0" err="1">
                <a:latin typeface="Bahnschrift Light" pitchFamily="34" charset="0"/>
              </a:rPr>
              <a:t>України</a:t>
            </a:r>
            <a:r>
              <a:rPr lang="ru-RU" dirty="0">
                <a:latin typeface="Bahnschrift Light" pitchFamily="34" charset="0"/>
              </a:rPr>
              <a:t>; </a:t>
            </a:r>
          </a:p>
          <a:p>
            <a:r>
              <a:rPr lang="ru-RU" dirty="0">
                <a:latin typeface="Bahnschrift Light" pitchFamily="34" charset="0"/>
              </a:rPr>
              <a:t>➢ постанови </a:t>
            </a:r>
            <a:r>
              <a:rPr lang="ru-RU" dirty="0" err="1">
                <a:latin typeface="Bahnschrift Light" pitchFamily="34" charset="0"/>
              </a:rPr>
              <a:t>Президії</a:t>
            </a:r>
            <a:r>
              <a:rPr lang="ru-RU" dirty="0">
                <a:latin typeface="Bahnschrift Light" pitchFamily="34" charset="0"/>
              </a:rPr>
              <a:t> </a:t>
            </a:r>
            <a:r>
              <a:rPr lang="ru-RU" dirty="0" err="1">
                <a:latin typeface="Bahnschrift Light" pitchFamily="34" charset="0"/>
              </a:rPr>
              <a:t>Верховної</a:t>
            </a:r>
            <a:r>
              <a:rPr lang="ru-RU" dirty="0">
                <a:latin typeface="Bahnschrift Light" pitchFamily="34" charset="0"/>
              </a:rPr>
              <a:t> Ради </a:t>
            </a:r>
            <a:r>
              <a:rPr lang="ru-RU" dirty="0" err="1">
                <a:latin typeface="Bahnschrift Light" pitchFamily="34" charset="0"/>
              </a:rPr>
              <a:t>України</a:t>
            </a:r>
            <a:r>
              <a:rPr lang="ru-RU" dirty="0">
                <a:latin typeface="Bahnschrift Light" pitchFamily="34" charset="0"/>
              </a:rPr>
              <a:t>; </a:t>
            </a:r>
          </a:p>
          <a:p>
            <a:r>
              <a:rPr lang="ru-RU" dirty="0">
                <a:latin typeface="Bahnschrift Light" pitchFamily="34" charset="0"/>
              </a:rPr>
              <a:t>➢ постанови </a:t>
            </a:r>
            <a:r>
              <a:rPr lang="ru-RU" dirty="0" err="1">
                <a:latin typeface="Bahnschrift Light" pitchFamily="34" charset="0"/>
              </a:rPr>
              <a:t>Кабінету</a:t>
            </a:r>
            <a:r>
              <a:rPr lang="ru-RU" dirty="0">
                <a:latin typeface="Bahnschrift Light" pitchFamily="34" charset="0"/>
              </a:rPr>
              <a:t> </a:t>
            </a:r>
            <a:r>
              <a:rPr lang="ru-RU" dirty="0" err="1">
                <a:latin typeface="Bahnschrift Light" pitchFamily="34" charset="0"/>
              </a:rPr>
              <a:t>Міністрів</a:t>
            </a:r>
            <a:r>
              <a:rPr lang="ru-RU" dirty="0">
                <a:latin typeface="Bahnschrift Light" pitchFamily="34" charset="0"/>
              </a:rPr>
              <a:t> </a:t>
            </a:r>
            <a:r>
              <a:rPr lang="ru-RU" dirty="0" err="1">
                <a:latin typeface="Bahnschrift Light" pitchFamily="34" charset="0"/>
              </a:rPr>
              <a:t>України</a:t>
            </a:r>
            <a:r>
              <a:rPr lang="ru-RU" dirty="0">
                <a:latin typeface="Bahnschrift Light" pitchFamily="34" charset="0"/>
              </a:rPr>
              <a:t>; </a:t>
            </a:r>
          </a:p>
          <a:p>
            <a:r>
              <a:rPr lang="ru-RU" dirty="0">
                <a:latin typeface="Bahnschrift Light" pitchFamily="34" charset="0"/>
              </a:rPr>
              <a:t>➢ </a:t>
            </a:r>
            <a:r>
              <a:rPr lang="ru-RU" dirty="0" err="1">
                <a:latin typeface="Bahnschrift Light" pitchFamily="34" charset="0"/>
              </a:rPr>
              <a:t>інструкції</a:t>
            </a:r>
            <a:r>
              <a:rPr lang="ru-RU" dirty="0">
                <a:latin typeface="Bahnschrift Light" pitchFamily="34" charset="0"/>
              </a:rPr>
              <a:t>, </a:t>
            </a:r>
            <a:r>
              <a:rPr lang="ru-RU" dirty="0" err="1">
                <a:latin typeface="Bahnschrift Light" pitchFamily="34" charset="0"/>
              </a:rPr>
              <a:t>розпорядження</a:t>
            </a:r>
            <a:r>
              <a:rPr lang="ru-RU" dirty="0">
                <a:latin typeface="Bahnschrift Light" pitchFamily="34" charset="0"/>
              </a:rPr>
              <a:t> </a:t>
            </a:r>
            <a:r>
              <a:rPr lang="ru-RU" dirty="0" err="1">
                <a:latin typeface="Bahnschrift Light" pitchFamily="34" charset="0"/>
              </a:rPr>
              <a:t>і</a:t>
            </a:r>
            <a:r>
              <a:rPr lang="ru-RU" dirty="0">
                <a:latin typeface="Bahnschrift Light" pitchFamily="34" charset="0"/>
              </a:rPr>
              <a:t> </a:t>
            </a:r>
            <a:r>
              <a:rPr lang="ru-RU" dirty="0" err="1">
                <a:latin typeface="Bahnschrift Light" pitchFamily="34" charset="0"/>
              </a:rPr>
              <a:t>накази</a:t>
            </a:r>
            <a:r>
              <a:rPr lang="ru-RU" dirty="0">
                <a:latin typeface="Bahnschrift Light" pitchFamily="34" charset="0"/>
              </a:rPr>
              <a:t> </a:t>
            </a:r>
            <a:r>
              <a:rPr lang="ru-RU" dirty="0" err="1">
                <a:latin typeface="Bahnschrift Light" pitchFamily="34" charset="0"/>
              </a:rPr>
              <a:t>міністерств</a:t>
            </a:r>
            <a:r>
              <a:rPr lang="ru-RU" dirty="0">
                <a:latin typeface="Bahnschrift Light" pitchFamily="34" charset="0"/>
              </a:rPr>
              <a:t>, </a:t>
            </a:r>
            <a:r>
              <a:rPr lang="ru-RU" dirty="0" err="1">
                <a:latin typeface="Bahnschrift Light" pitchFamily="34" charset="0"/>
              </a:rPr>
              <a:t>державних</a:t>
            </a:r>
            <a:r>
              <a:rPr lang="ru-RU" dirty="0">
                <a:latin typeface="Bahnschrift Light" pitchFamily="34" charset="0"/>
              </a:rPr>
              <a:t> </a:t>
            </a:r>
            <a:r>
              <a:rPr lang="ru-RU" dirty="0" err="1">
                <a:latin typeface="Bahnschrift Light" pitchFamily="34" charset="0"/>
              </a:rPr>
              <a:t>комітетів</a:t>
            </a:r>
            <a:r>
              <a:rPr lang="ru-RU" dirty="0">
                <a:latin typeface="Bahnschrift Light" pitchFamily="34" charset="0"/>
              </a:rPr>
              <a:t> </a:t>
            </a:r>
            <a:r>
              <a:rPr lang="ru-RU" dirty="0" err="1">
                <a:latin typeface="Bahnschrift Light" pitchFamily="34" charset="0"/>
              </a:rPr>
              <a:t>і</a:t>
            </a:r>
            <a:r>
              <a:rPr lang="ru-RU" dirty="0">
                <a:latin typeface="Bahnschrift Light" pitchFamily="34" charset="0"/>
              </a:rPr>
              <a:t> </a:t>
            </a:r>
            <a:r>
              <a:rPr lang="ru-RU" dirty="0" err="1">
                <a:latin typeface="Bahnschrift Light" pitchFamily="34" charset="0"/>
              </a:rPr>
              <a:t>відомств</a:t>
            </a:r>
            <a:r>
              <a:rPr lang="ru-RU" dirty="0">
                <a:latin typeface="Bahnschrift Light" pitchFamily="34" charset="0"/>
              </a:rPr>
              <a:t> </a:t>
            </a:r>
            <a:r>
              <a:rPr lang="ru-RU" dirty="0" err="1">
                <a:latin typeface="Bahnschrift Light" pitchFamily="34" charset="0"/>
              </a:rPr>
              <a:t>України</a:t>
            </a:r>
            <a:r>
              <a:rPr lang="ru-RU" dirty="0">
                <a:latin typeface="Bahnschrift Light" pitchFamily="34" charset="0"/>
              </a:rPr>
              <a:t>; </a:t>
            </a:r>
          </a:p>
          <a:p>
            <a:r>
              <a:rPr lang="ru-RU" dirty="0">
                <a:latin typeface="Bahnschrift Light" pitchFamily="34" charset="0"/>
              </a:rPr>
              <a:t>➢ </a:t>
            </a:r>
            <a:r>
              <a:rPr lang="ru-RU" dirty="0" err="1">
                <a:latin typeface="Bahnschrift Light" pitchFamily="34" charset="0"/>
              </a:rPr>
              <a:t>розпорядження</a:t>
            </a:r>
            <a:r>
              <a:rPr lang="ru-RU" dirty="0">
                <a:latin typeface="Bahnschrift Light" pitchFamily="34" charset="0"/>
              </a:rPr>
              <a:t> глав </a:t>
            </a:r>
            <a:r>
              <a:rPr lang="ru-RU" dirty="0" err="1">
                <a:latin typeface="Bahnschrift Light" pitchFamily="34" charset="0"/>
              </a:rPr>
              <a:t>обласних</a:t>
            </a:r>
            <a:r>
              <a:rPr lang="ru-RU" dirty="0">
                <a:latin typeface="Bahnschrift Light" pitchFamily="34" charset="0"/>
              </a:rPr>
              <a:t> та </a:t>
            </a:r>
            <a:r>
              <a:rPr lang="ru-RU" dirty="0" err="1">
                <a:latin typeface="Bahnschrift Light" pitchFamily="34" charset="0"/>
              </a:rPr>
              <a:t>районних</a:t>
            </a:r>
            <a:r>
              <a:rPr lang="ru-RU" dirty="0">
                <a:latin typeface="Bahnschrift Light" pitchFamily="34" charset="0"/>
              </a:rPr>
              <a:t> </a:t>
            </a:r>
            <a:r>
              <a:rPr lang="ru-RU" dirty="0" err="1">
                <a:latin typeface="Bahnschrift Light" pitchFamily="34" charset="0"/>
              </a:rPr>
              <a:t>державних</a:t>
            </a:r>
            <a:r>
              <a:rPr lang="ru-RU" dirty="0">
                <a:latin typeface="Bahnschrift Light" pitchFamily="34" charset="0"/>
              </a:rPr>
              <a:t> </a:t>
            </a:r>
            <a:r>
              <a:rPr lang="ru-RU" dirty="0" err="1">
                <a:latin typeface="Bahnschrift Light" pitchFamily="34" charset="0"/>
              </a:rPr>
              <a:t>адміністрацій</a:t>
            </a:r>
            <a:r>
              <a:rPr lang="ru-RU" dirty="0">
                <a:latin typeface="Bahnschrift Light" pitchFamily="34" charset="0"/>
              </a:rPr>
              <a:t>; </a:t>
            </a:r>
          </a:p>
          <a:p>
            <a:r>
              <a:rPr lang="ru-RU" dirty="0">
                <a:latin typeface="Bahnschrift Light" pitchFamily="34" charset="0"/>
              </a:rPr>
              <a:t>➢ </a:t>
            </a:r>
            <a:r>
              <a:rPr lang="ru-RU" dirty="0" err="1">
                <a:latin typeface="Bahnschrift Light" pitchFamily="34" charset="0"/>
              </a:rPr>
              <a:t>рішення</a:t>
            </a:r>
            <a:r>
              <a:rPr lang="ru-RU" dirty="0">
                <a:latin typeface="Bahnschrift Light" pitchFamily="34" charset="0"/>
              </a:rPr>
              <a:t> </a:t>
            </a:r>
            <a:r>
              <a:rPr lang="ru-RU" dirty="0" err="1">
                <a:latin typeface="Bahnschrift Light" pitchFamily="34" charset="0"/>
              </a:rPr>
              <a:t>виконавчих</a:t>
            </a:r>
            <a:r>
              <a:rPr lang="ru-RU" dirty="0">
                <a:latin typeface="Bahnschrift Light" pitchFamily="34" charset="0"/>
              </a:rPr>
              <a:t> </a:t>
            </a:r>
            <a:r>
              <a:rPr lang="ru-RU" dirty="0" err="1">
                <a:latin typeface="Bahnschrift Light" pitchFamily="34" charset="0"/>
              </a:rPr>
              <a:t>комітетів</a:t>
            </a:r>
            <a:r>
              <a:rPr lang="ru-RU" dirty="0">
                <a:latin typeface="Bahnschrift Light" pitchFamily="34" charset="0"/>
              </a:rPr>
              <a:t> </a:t>
            </a:r>
            <a:r>
              <a:rPr lang="ru-RU" dirty="0" err="1">
                <a:latin typeface="Bahnschrift Light" pitchFamily="34" charset="0"/>
              </a:rPr>
              <a:t>місцевих</a:t>
            </a:r>
            <a:r>
              <a:rPr lang="ru-RU" dirty="0">
                <a:latin typeface="Bahnschrift Light" pitchFamily="34" charset="0"/>
              </a:rPr>
              <a:t> Рад </a:t>
            </a:r>
            <a:r>
              <a:rPr lang="ru-RU" dirty="0" err="1">
                <a:latin typeface="Bahnschrift Light" pitchFamily="34" charset="0"/>
              </a:rPr>
              <a:t>народних</a:t>
            </a:r>
            <a:r>
              <a:rPr lang="ru-RU" dirty="0">
                <a:latin typeface="Bahnschrift Light" pitchFamily="34" charset="0"/>
              </a:rPr>
              <a:t> </a:t>
            </a:r>
            <a:r>
              <a:rPr lang="ru-RU" dirty="0" err="1">
                <a:latin typeface="Bahnschrift Light" pitchFamily="34" charset="0"/>
              </a:rPr>
              <a:t>депутатів</a:t>
            </a:r>
            <a:r>
              <a:rPr lang="ru-RU" dirty="0">
                <a:latin typeface="Bahnschrift Light" pitchFamily="34" charset="0"/>
              </a:rPr>
              <a:t>; </a:t>
            </a:r>
            <a:r>
              <a:rPr lang="ru-RU" dirty="0" err="1">
                <a:latin typeface="Bahnschrift Light" pitchFamily="34" charset="0"/>
              </a:rPr>
              <a:t>нормативні</a:t>
            </a:r>
            <a:r>
              <a:rPr lang="ru-RU" dirty="0">
                <a:latin typeface="Bahnschrift Light" pitchFamily="34" charset="0"/>
              </a:rPr>
              <a:t> </a:t>
            </a:r>
            <a:r>
              <a:rPr lang="ru-RU" dirty="0" err="1">
                <a:latin typeface="Bahnschrift Light" pitchFamily="34" charset="0"/>
              </a:rPr>
              <a:t>накази</a:t>
            </a:r>
            <a:r>
              <a:rPr lang="ru-RU" dirty="0">
                <a:latin typeface="Bahnschrift Light" pitchFamily="34" charset="0"/>
              </a:rPr>
              <a:t> та </a:t>
            </a:r>
            <a:r>
              <a:rPr lang="ru-RU" dirty="0" err="1">
                <a:latin typeface="Bahnschrift Light" pitchFamily="34" charset="0"/>
              </a:rPr>
              <a:t>інструкції</a:t>
            </a:r>
            <a:r>
              <a:rPr lang="ru-RU" dirty="0">
                <a:latin typeface="Bahnschrift Light" pitchFamily="34" charset="0"/>
              </a:rPr>
              <a:t> </a:t>
            </a:r>
            <a:r>
              <a:rPr lang="ru-RU" dirty="0" err="1">
                <a:latin typeface="Bahnschrift Light" pitchFamily="34" charset="0"/>
              </a:rPr>
              <a:t>адміністрації</a:t>
            </a:r>
            <a:r>
              <a:rPr lang="ru-RU" dirty="0">
                <a:latin typeface="Bahnschrift Light" pitchFamily="34" charset="0"/>
              </a:rPr>
              <a:t> </a:t>
            </a:r>
            <a:r>
              <a:rPr lang="ru-RU" dirty="0" err="1">
                <a:latin typeface="Bahnschrift Light" pitchFamily="34" charset="0"/>
              </a:rPr>
              <a:t>підприємств</a:t>
            </a:r>
            <a:r>
              <a:rPr lang="ru-RU" dirty="0">
                <a:latin typeface="Bahnschrift Light" pitchFamily="34" charset="0"/>
              </a:rPr>
              <a:t>, </a:t>
            </a:r>
            <a:r>
              <a:rPr lang="ru-RU" dirty="0" err="1">
                <a:latin typeface="Bahnschrift Light" pitchFamily="34" charset="0"/>
              </a:rPr>
              <a:t>установ</a:t>
            </a:r>
            <a:r>
              <a:rPr lang="ru-RU" dirty="0">
                <a:latin typeface="Bahnschrift Light" pitchFamily="34" charset="0"/>
              </a:rPr>
              <a:t>, </a:t>
            </a:r>
            <a:r>
              <a:rPr lang="ru-RU" dirty="0" err="1">
                <a:latin typeface="Bahnschrift Light" pitchFamily="34" charset="0"/>
              </a:rPr>
              <a:t>організацій</a:t>
            </a:r>
            <a:r>
              <a:rPr lang="ru-RU" dirty="0">
                <a:latin typeface="Bahnschrift Light" pitchFamily="34" charset="0"/>
              </a:rPr>
              <a:t>.</a:t>
            </a:r>
          </a:p>
        </p:txBody>
      </p:sp>
      <p:pic>
        <p:nvPicPr>
          <p:cNvPr id="43010" name="Picture 2" descr="Парламентське видавництво — Регламент Верховної Ради України (2019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8956" y="4077072"/>
            <a:ext cx="1635044" cy="2376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836712"/>
            <a:ext cx="3851920" cy="5376672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>
                <a:solidFill>
                  <a:srgbClr val="C00000"/>
                </a:solidFill>
              </a:rPr>
              <a:t>СТРУКТУРА ЗАКОНУ </a:t>
            </a:r>
          </a:p>
          <a:p>
            <a:pPr>
              <a:buNone/>
            </a:pPr>
            <a:r>
              <a:rPr lang="ru-RU" dirty="0" err="1"/>
              <a:t>Розділ</a:t>
            </a:r>
            <a:r>
              <a:rPr lang="ru-RU" dirty="0"/>
              <a:t> </a:t>
            </a:r>
            <a:r>
              <a:rPr lang="en-US" dirty="0"/>
              <a:t>I </a:t>
            </a:r>
            <a:r>
              <a:rPr lang="ru-RU" dirty="0"/>
              <a:t>ЗАГАЛЬНІ ПОЛОЖЕННЯ </a:t>
            </a:r>
          </a:p>
          <a:p>
            <a:pPr>
              <a:buNone/>
            </a:pPr>
            <a:r>
              <a:rPr lang="ru-RU" dirty="0" err="1"/>
              <a:t>Розділ</a:t>
            </a:r>
            <a:r>
              <a:rPr lang="ru-RU" dirty="0"/>
              <a:t> </a:t>
            </a:r>
            <a:r>
              <a:rPr lang="en-US" dirty="0"/>
              <a:t>II </a:t>
            </a:r>
            <a:r>
              <a:rPr lang="ru-RU" dirty="0"/>
              <a:t>СТВОРЕННЯ ЛІКАРСЬКИХ ЗАСОБІВ </a:t>
            </a:r>
          </a:p>
          <a:p>
            <a:pPr>
              <a:buNone/>
            </a:pPr>
            <a:r>
              <a:rPr lang="ru-RU" dirty="0" err="1"/>
              <a:t>Розділ</a:t>
            </a:r>
            <a:r>
              <a:rPr lang="ru-RU" dirty="0"/>
              <a:t> </a:t>
            </a:r>
            <a:r>
              <a:rPr lang="en-US" dirty="0"/>
              <a:t>III </a:t>
            </a:r>
            <a:r>
              <a:rPr lang="ru-RU" dirty="0"/>
              <a:t>ВИРОБНИЦТВО ЛІКАРСЬКИХ ЗАСОБІВ </a:t>
            </a:r>
          </a:p>
          <a:p>
            <a:pPr>
              <a:buNone/>
            </a:pPr>
            <a:r>
              <a:rPr lang="ru-RU" dirty="0" err="1"/>
              <a:t>Розділ</a:t>
            </a:r>
            <a:r>
              <a:rPr lang="ru-RU" dirty="0"/>
              <a:t> </a:t>
            </a:r>
            <a:r>
              <a:rPr lang="en-US" dirty="0"/>
              <a:t>IV </a:t>
            </a:r>
            <a:r>
              <a:rPr lang="ru-RU" dirty="0"/>
              <a:t>ДЕРЖАВНИЙ КОНТРОЛЬ ЯКОСТІ ЛІКАРСЬКИХ ЗАСОБІВ </a:t>
            </a:r>
          </a:p>
          <a:p>
            <a:pPr>
              <a:buNone/>
            </a:pPr>
            <a:r>
              <a:rPr lang="ru-RU" dirty="0" err="1"/>
              <a:t>Розділ</a:t>
            </a:r>
            <a:r>
              <a:rPr lang="ru-RU" dirty="0"/>
              <a:t> </a:t>
            </a:r>
            <a:r>
              <a:rPr lang="en-US" dirty="0"/>
              <a:t>V </a:t>
            </a:r>
            <a:r>
              <a:rPr lang="ru-RU" dirty="0"/>
              <a:t>ВВЕЗЕННЯ В УКРАЇНУ ТА ВИВЕЗЕННЯ З УКРАЇНИ ЛІКАРСЬКИХ ЗАСОБІВ </a:t>
            </a:r>
          </a:p>
          <a:p>
            <a:pPr>
              <a:buNone/>
            </a:pPr>
            <a:r>
              <a:rPr lang="ru-RU" dirty="0" err="1"/>
              <a:t>Розділ</a:t>
            </a:r>
            <a:r>
              <a:rPr lang="ru-RU" dirty="0"/>
              <a:t> </a:t>
            </a:r>
            <a:r>
              <a:rPr lang="en-US" dirty="0"/>
              <a:t>VI </a:t>
            </a:r>
            <a:r>
              <a:rPr lang="ru-RU" dirty="0"/>
              <a:t>РЕАЛІЗАЦІЯ ЛІКАРСЬКИХ ЗАСОБІВ </a:t>
            </a:r>
          </a:p>
          <a:p>
            <a:pPr>
              <a:buNone/>
            </a:pPr>
            <a:r>
              <a:rPr lang="ru-RU" dirty="0" err="1"/>
              <a:t>Розділ</a:t>
            </a:r>
            <a:r>
              <a:rPr lang="ru-RU" dirty="0"/>
              <a:t> </a:t>
            </a:r>
            <a:r>
              <a:rPr lang="en-US" dirty="0"/>
              <a:t>VII </a:t>
            </a:r>
            <a:r>
              <a:rPr lang="ru-RU" dirty="0"/>
              <a:t>ЗАКЛЮЧНІ ПОЛОЖЕННЯ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sz="3200" dirty="0"/>
              <a:t>Закон України </a:t>
            </a:r>
            <a:r>
              <a:rPr lang="uk-UA" sz="3200" dirty="0" err="1"/>
              <a:t>“Про</a:t>
            </a:r>
            <a:r>
              <a:rPr lang="uk-UA" sz="3200" dirty="0"/>
              <a:t> лікарські </a:t>
            </a:r>
            <a:r>
              <a:rPr lang="uk-UA" sz="3200" dirty="0" err="1"/>
              <a:t>засоби”</a:t>
            </a:r>
            <a:endParaRPr lang="ru-RU" sz="3200" dirty="0"/>
          </a:p>
        </p:txBody>
      </p:sp>
      <p:pic>
        <p:nvPicPr>
          <p:cNvPr id="4" name="Рисунок 3" descr="Безымянный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692696"/>
            <a:ext cx="4572000" cy="345638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44008" y="4221088"/>
            <a:ext cx="4499992" cy="64807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C00000"/>
                </a:solidFill>
              </a:rPr>
              <a:t>1996-2010 </a:t>
            </a:r>
            <a:r>
              <a:rPr lang="ru-RU" sz="1600" b="1" dirty="0" err="1">
                <a:solidFill>
                  <a:srgbClr val="C00000"/>
                </a:solidFill>
              </a:rPr>
              <a:t>рр</a:t>
            </a:r>
            <a:r>
              <a:rPr lang="ru-RU" sz="1600" b="1" dirty="0">
                <a:solidFill>
                  <a:srgbClr val="C00000"/>
                </a:solidFill>
              </a:rPr>
              <a:t>. – 7 </a:t>
            </a:r>
            <a:r>
              <a:rPr lang="ru-RU" sz="1600" b="1" dirty="0" err="1">
                <a:solidFill>
                  <a:srgbClr val="C00000"/>
                </a:solidFill>
              </a:rPr>
              <a:t>змін</a:t>
            </a:r>
            <a:r>
              <a:rPr lang="ru-RU" sz="1600" b="1" dirty="0">
                <a:solidFill>
                  <a:srgbClr val="C00000"/>
                </a:solidFill>
              </a:rPr>
              <a:t> та </a:t>
            </a:r>
            <a:r>
              <a:rPr lang="ru-RU" sz="1600" b="1" dirty="0" err="1">
                <a:solidFill>
                  <a:srgbClr val="C00000"/>
                </a:solidFill>
              </a:rPr>
              <a:t>доповнень</a:t>
            </a:r>
            <a:r>
              <a:rPr lang="ru-RU" sz="1600" b="1" dirty="0">
                <a:solidFill>
                  <a:srgbClr val="C00000"/>
                </a:solidFill>
              </a:rPr>
              <a:t> 2011-2017 </a:t>
            </a:r>
            <a:r>
              <a:rPr lang="ru-RU" sz="1600" b="1" dirty="0" err="1">
                <a:solidFill>
                  <a:srgbClr val="C00000"/>
                </a:solidFill>
              </a:rPr>
              <a:t>рр</a:t>
            </a:r>
            <a:r>
              <a:rPr lang="ru-RU" sz="1600" b="1" dirty="0">
                <a:solidFill>
                  <a:srgbClr val="C00000"/>
                </a:solidFill>
              </a:rPr>
              <a:t>. – 21 </a:t>
            </a:r>
            <a:r>
              <a:rPr lang="ru-RU" sz="1600" b="1" dirty="0" err="1">
                <a:solidFill>
                  <a:srgbClr val="C00000"/>
                </a:solidFill>
              </a:rPr>
              <a:t>змін</a:t>
            </a:r>
            <a:r>
              <a:rPr lang="ru-RU" sz="1600" b="1" dirty="0">
                <a:solidFill>
                  <a:srgbClr val="C00000"/>
                </a:solidFill>
              </a:rPr>
              <a:t> та </a:t>
            </a:r>
            <a:r>
              <a:rPr lang="ru-RU" sz="1600" b="1" dirty="0" err="1">
                <a:solidFill>
                  <a:srgbClr val="C00000"/>
                </a:solidFill>
              </a:rPr>
              <a:t>доповнень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95936" y="4941168"/>
            <a:ext cx="5148064" cy="19168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Tx/>
              <a:buChar char="-"/>
            </a:pPr>
            <a:r>
              <a:rPr lang="ru-RU" sz="1600" dirty="0"/>
              <a:t>введено </a:t>
            </a:r>
            <a:r>
              <a:rPr lang="ru-RU" sz="1600" dirty="0" err="1"/>
              <a:t>ліцензування</a:t>
            </a:r>
            <a:r>
              <a:rPr lang="ru-RU" sz="1600" dirty="0"/>
              <a:t> </a:t>
            </a:r>
            <a:r>
              <a:rPr lang="ru-RU" sz="1600" dirty="0" err="1"/>
              <a:t>імпорту</a:t>
            </a:r>
            <a:r>
              <a:rPr lang="ru-RU" sz="1600" dirty="0"/>
              <a:t> ЛЗ </a:t>
            </a:r>
          </a:p>
          <a:p>
            <a:pPr>
              <a:buFontTx/>
              <a:buChar char="-"/>
            </a:pPr>
            <a:r>
              <a:rPr lang="ru-RU" sz="1600" dirty="0" err="1"/>
              <a:t>запроваджено</a:t>
            </a:r>
            <a:r>
              <a:rPr lang="ru-RU" sz="1600" dirty="0"/>
              <a:t> </a:t>
            </a:r>
            <a:r>
              <a:rPr lang="ru-RU" sz="1600" dirty="0" err="1"/>
              <a:t>криміналь</a:t>
            </a:r>
            <a:r>
              <a:rPr lang="ru-RU" sz="1600" dirty="0"/>
              <a:t> </a:t>
            </a:r>
          </a:p>
          <a:p>
            <a:pPr>
              <a:buFontTx/>
              <a:buChar char="-"/>
            </a:pPr>
            <a:r>
              <a:rPr lang="ru-RU" sz="1600" dirty="0" err="1"/>
              <a:t>підставою</a:t>
            </a:r>
            <a:r>
              <a:rPr lang="ru-RU" sz="1600" dirty="0"/>
              <a:t> для </a:t>
            </a:r>
            <a:r>
              <a:rPr lang="ru-RU" sz="1600" dirty="0" err="1"/>
              <a:t>видачі</a:t>
            </a:r>
            <a:r>
              <a:rPr lang="ru-RU" sz="1600" dirty="0"/>
              <a:t> </a:t>
            </a:r>
            <a:r>
              <a:rPr lang="ru-RU" sz="1600" dirty="0" err="1"/>
              <a:t>ліцензії</a:t>
            </a:r>
            <a:r>
              <a:rPr lang="ru-RU" sz="1600" dirty="0"/>
              <a:t> </a:t>
            </a:r>
            <a:r>
              <a:rPr lang="ru-RU" sz="1600" dirty="0" err="1"/>
              <a:t>є</a:t>
            </a:r>
            <a:r>
              <a:rPr lang="ru-RU" sz="1600" dirty="0"/>
              <a:t> </a:t>
            </a:r>
            <a:r>
              <a:rPr lang="ru-RU" sz="1600" dirty="0" err="1"/>
              <a:t>наявність</a:t>
            </a:r>
            <a:r>
              <a:rPr lang="ru-RU" sz="1600" dirty="0"/>
              <a:t> </a:t>
            </a:r>
            <a:r>
              <a:rPr lang="ru-RU" sz="1600" dirty="0" err="1"/>
              <a:t>матеріально-технічної</a:t>
            </a:r>
            <a:r>
              <a:rPr lang="ru-RU" sz="1600" dirty="0"/>
              <a:t> </a:t>
            </a:r>
            <a:r>
              <a:rPr lang="ru-RU" sz="1600" dirty="0" err="1"/>
              <a:t>бази</a:t>
            </a:r>
            <a:r>
              <a:rPr lang="ru-RU" sz="1600" dirty="0"/>
              <a:t>, </a:t>
            </a:r>
            <a:r>
              <a:rPr lang="ru-RU" sz="1600" dirty="0" err="1"/>
              <a:t>кваліфікованого</a:t>
            </a:r>
            <a:r>
              <a:rPr lang="ru-RU" sz="1600" dirty="0"/>
              <a:t> персоналу </a:t>
            </a:r>
          </a:p>
          <a:p>
            <a:r>
              <a:rPr lang="ru-RU" sz="1600" dirty="0"/>
              <a:t>- </a:t>
            </a:r>
            <a:r>
              <a:rPr lang="ru-RU" sz="1600" dirty="0" err="1"/>
              <a:t>дозволяється</a:t>
            </a:r>
            <a:r>
              <a:rPr lang="ru-RU" sz="1600" dirty="0"/>
              <a:t> реклама ЛЗ,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відпускаються</a:t>
            </a:r>
            <a:r>
              <a:rPr lang="ru-RU" sz="1600" dirty="0"/>
              <a:t> без рецепта та не </a:t>
            </a:r>
            <a:r>
              <a:rPr lang="ru-RU" sz="1600" dirty="0" err="1"/>
              <a:t>внесені</a:t>
            </a:r>
            <a:r>
              <a:rPr lang="ru-RU" sz="1600" dirty="0"/>
              <a:t> до </a:t>
            </a:r>
            <a:r>
              <a:rPr lang="ru-RU" sz="1600" dirty="0" err="1"/>
              <a:t>переліку</a:t>
            </a:r>
            <a:r>
              <a:rPr lang="ru-RU" sz="1600" dirty="0"/>
              <a:t> </a:t>
            </a:r>
            <a:r>
              <a:rPr lang="ru-RU" sz="1600" dirty="0" err="1"/>
              <a:t>заборонених</a:t>
            </a:r>
            <a:r>
              <a:rPr lang="ru-RU" sz="1600" dirty="0"/>
              <a:t> </a:t>
            </a:r>
            <a:r>
              <a:rPr lang="ru-RU" sz="1600" dirty="0" err="1"/>
              <a:t>до</a:t>
            </a:r>
            <a:r>
              <a:rPr lang="ru-RU" sz="1600" dirty="0"/>
              <a:t> </a:t>
            </a:r>
            <a:r>
              <a:rPr lang="ru-RU" sz="1600" dirty="0" err="1"/>
              <a:t>рекламування</a:t>
            </a:r>
            <a:r>
              <a:rPr lang="ru-RU" sz="1600" dirty="0"/>
              <a:t> ЛЗ та </a:t>
            </a:r>
            <a:r>
              <a:rPr lang="ru-RU" sz="1600" dirty="0" err="1"/>
              <a:t>ін</a:t>
            </a:r>
            <a:r>
              <a:rPr lang="ru-RU" sz="1600" dirty="0"/>
              <a:t>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980728"/>
            <a:ext cx="4355976" cy="4680521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СТРУКТУРНІ СКЛАДОВІ НПА: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назва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б) преамбула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вимагає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зміст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нормативного акта);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розділи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глави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статті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пункти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підпункти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абзаци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залежно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виду нормативного акта;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г)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прикінцеві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необхідності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); </a:t>
            </a:r>
          </a:p>
          <a:p>
            <a:pPr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перехідні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необхідності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);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е)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додатки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вони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sz="2800" dirty="0"/>
              <a:t>Типова структура нормативно-правового акту</a:t>
            </a:r>
            <a:endParaRPr lang="ru-RU" sz="28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5733256"/>
            <a:ext cx="4176464" cy="93610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/>
              <a:t>Стаття</a:t>
            </a:r>
            <a:r>
              <a:rPr lang="ru-RU" dirty="0"/>
              <a:t> – </a:t>
            </a:r>
            <a:r>
              <a:rPr lang="ru-RU" dirty="0" err="1"/>
              <a:t>основна</a:t>
            </a:r>
            <a:r>
              <a:rPr lang="ru-RU" dirty="0"/>
              <a:t> структурна </a:t>
            </a:r>
            <a:r>
              <a:rPr lang="ru-RU" dirty="0" err="1"/>
              <a:t>одиниця</a:t>
            </a:r>
            <a:r>
              <a:rPr lang="ru-RU" dirty="0"/>
              <a:t> закону, яка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завершені</a:t>
            </a:r>
            <a:r>
              <a:rPr lang="ru-RU" dirty="0"/>
              <a:t> </a:t>
            </a:r>
            <a:r>
              <a:rPr lang="ru-RU" dirty="0" err="1"/>
              <a:t>нормативні</a:t>
            </a:r>
            <a:r>
              <a:rPr lang="ru-RU" dirty="0"/>
              <a:t> </a:t>
            </a:r>
            <a:r>
              <a:rPr lang="ru-RU" dirty="0" err="1"/>
              <a:t>положення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07496" y="1052736"/>
            <a:ext cx="4536504" cy="122413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Преамбула</a:t>
            </a:r>
            <a:r>
              <a:rPr lang="ru-RU" dirty="0"/>
              <a:t> – </a:t>
            </a:r>
            <a:r>
              <a:rPr lang="ru-RU" dirty="0" err="1"/>
              <a:t>обґрунтування</a:t>
            </a:r>
            <a:r>
              <a:rPr lang="ru-RU" dirty="0"/>
              <a:t> </a:t>
            </a:r>
            <a:r>
              <a:rPr lang="ru-RU" dirty="0" err="1"/>
              <a:t>необхідності</a:t>
            </a:r>
            <a:r>
              <a:rPr lang="ru-RU" dirty="0"/>
              <a:t> </a:t>
            </a:r>
            <a:r>
              <a:rPr lang="ru-RU" dirty="0" err="1"/>
              <a:t>ухвалення</a:t>
            </a:r>
            <a:r>
              <a:rPr lang="ru-RU" dirty="0"/>
              <a:t> НПА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певних</a:t>
            </a:r>
            <a:r>
              <a:rPr lang="ru-RU" dirty="0"/>
              <a:t> </a:t>
            </a:r>
            <a:r>
              <a:rPr lang="ru-RU" dirty="0" err="1"/>
              <a:t>регуляторних</a:t>
            </a:r>
            <a:r>
              <a:rPr lang="ru-RU" dirty="0"/>
              <a:t> норм,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присутні</a:t>
            </a:r>
            <a:r>
              <a:rPr lang="ru-RU" dirty="0"/>
              <a:t> у </a:t>
            </a:r>
            <a:r>
              <a:rPr lang="ru-RU" dirty="0" err="1"/>
              <a:t>ньому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07496" y="2564904"/>
            <a:ext cx="4536504" cy="165618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/>
              <a:t>Прикінцеві</a:t>
            </a:r>
            <a:r>
              <a:rPr lang="ru-RU" b="1" dirty="0"/>
              <a:t> </a:t>
            </a:r>
            <a:r>
              <a:rPr lang="ru-RU" b="1" dirty="0" err="1"/>
              <a:t>положення</a:t>
            </a:r>
            <a:r>
              <a:rPr lang="ru-RU" b="1" dirty="0"/>
              <a:t> </a:t>
            </a:r>
            <a:r>
              <a:rPr lang="ru-RU" dirty="0"/>
              <a:t>– </a:t>
            </a:r>
            <a:r>
              <a:rPr lang="ru-RU" dirty="0" err="1"/>
              <a:t>норми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вказують</a:t>
            </a:r>
            <a:r>
              <a:rPr lang="ru-RU" dirty="0"/>
              <a:t> на </a:t>
            </a:r>
            <a:r>
              <a:rPr lang="ru-RU" dirty="0" err="1"/>
              <a:t>набуття</a:t>
            </a:r>
            <a:r>
              <a:rPr lang="ru-RU" dirty="0"/>
              <a:t> </a:t>
            </a:r>
            <a:r>
              <a:rPr lang="ru-RU" dirty="0" err="1"/>
              <a:t>чинності</a:t>
            </a:r>
            <a:r>
              <a:rPr lang="ru-RU" dirty="0"/>
              <a:t> нормативного акта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норм (</a:t>
            </a:r>
            <a:r>
              <a:rPr lang="ru-RU" dirty="0" err="1"/>
              <a:t>розміщуються</a:t>
            </a:r>
            <a:r>
              <a:rPr lang="ru-RU" dirty="0"/>
              <a:t> в </a:t>
            </a:r>
            <a:r>
              <a:rPr lang="ru-RU" dirty="0" err="1"/>
              <a:t>кінці</a:t>
            </a:r>
            <a:r>
              <a:rPr lang="ru-RU" dirty="0"/>
              <a:t> </a:t>
            </a:r>
            <a:r>
              <a:rPr lang="ru-RU" dirty="0" err="1"/>
              <a:t>основної</a:t>
            </a:r>
            <a:r>
              <a:rPr lang="ru-RU" dirty="0"/>
              <a:t> </a:t>
            </a:r>
            <a:r>
              <a:rPr lang="ru-RU" dirty="0" err="1"/>
              <a:t>регулятивної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НПА)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07496" y="4509120"/>
            <a:ext cx="4536504" cy="18002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/>
              <a:t>Перехідні</a:t>
            </a:r>
            <a:r>
              <a:rPr lang="ru-RU" b="1" dirty="0"/>
              <a:t> </a:t>
            </a:r>
            <a:r>
              <a:rPr lang="ru-RU" b="1" dirty="0" err="1"/>
              <a:t>положення</a:t>
            </a:r>
            <a:r>
              <a:rPr lang="ru-RU" b="1" dirty="0"/>
              <a:t> </a:t>
            </a:r>
            <a:r>
              <a:rPr lang="ru-RU" dirty="0"/>
              <a:t>– </a:t>
            </a:r>
            <a:r>
              <a:rPr lang="ru-RU" dirty="0" err="1"/>
              <a:t>норми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регулюють</a:t>
            </a:r>
            <a:r>
              <a:rPr lang="ru-RU" dirty="0"/>
              <a:t> </a:t>
            </a:r>
            <a:r>
              <a:rPr lang="ru-RU" dirty="0" err="1"/>
              <a:t>правовідносини</a:t>
            </a:r>
            <a:r>
              <a:rPr lang="ru-RU" dirty="0"/>
              <a:t> на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повного</a:t>
            </a:r>
            <a:r>
              <a:rPr lang="ru-RU" dirty="0"/>
              <a:t>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ухваленого</a:t>
            </a:r>
            <a:r>
              <a:rPr lang="ru-RU" dirty="0"/>
              <a:t> акта. (</a:t>
            </a:r>
            <a:r>
              <a:rPr lang="ru-RU" dirty="0" err="1"/>
              <a:t>тимчасові</a:t>
            </a:r>
            <a:r>
              <a:rPr lang="ru-RU" dirty="0"/>
              <a:t> та </a:t>
            </a:r>
            <a:r>
              <a:rPr lang="ru-RU" dirty="0" err="1"/>
              <a:t>адаптаційні</a:t>
            </a:r>
            <a:r>
              <a:rPr lang="ru-RU" dirty="0"/>
              <a:t> </a:t>
            </a:r>
            <a:r>
              <a:rPr lang="ru-RU" dirty="0" err="1"/>
              <a:t>норми</a:t>
            </a:r>
            <a:r>
              <a:rPr lang="ru-RU" dirty="0"/>
              <a:t>/правила)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980728"/>
            <a:ext cx="4392488" cy="554461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/>
              <a:t>РЕКВІЗИТИ НПА: </a:t>
            </a:r>
          </a:p>
          <a:p>
            <a:pPr>
              <a:buNone/>
            </a:pPr>
            <a:r>
              <a:rPr lang="ru-RU" dirty="0"/>
              <a:t>а) </a:t>
            </a:r>
            <a:r>
              <a:rPr lang="ru-RU" dirty="0" err="1"/>
              <a:t>повна</a:t>
            </a:r>
            <a:r>
              <a:rPr lang="ru-RU" dirty="0"/>
              <a:t> </a:t>
            </a:r>
            <a:r>
              <a:rPr lang="ru-RU" dirty="0" err="1"/>
              <a:t>назва</a:t>
            </a:r>
            <a:r>
              <a:rPr lang="ru-RU" dirty="0"/>
              <a:t> </a:t>
            </a:r>
            <a:r>
              <a:rPr lang="ru-RU" dirty="0" err="1"/>
              <a:t>суб’єкта</a:t>
            </a:r>
            <a:r>
              <a:rPr lang="ru-RU" dirty="0"/>
              <a:t> </a:t>
            </a:r>
            <a:r>
              <a:rPr lang="ru-RU" dirty="0" err="1"/>
              <a:t>нормотворення</a:t>
            </a:r>
            <a:r>
              <a:rPr lang="ru-RU" dirty="0"/>
              <a:t>, вид документа, дата, </a:t>
            </a:r>
            <a:r>
              <a:rPr lang="ru-RU" dirty="0" err="1"/>
              <a:t>місце</a:t>
            </a:r>
            <a:r>
              <a:rPr lang="ru-RU" dirty="0"/>
              <a:t> </a:t>
            </a:r>
            <a:r>
              <a:rPr lang="ru-RU" dirty="0" err="1"/>
              <a:t>прийняття</a:t>
            </a:r>
            <a:r>
              <a:rPr lang="ru-RU" dirty="0"/>
              <a:t> нормативного акта; </a:t>
            </a:r>
          </a:p>
          <a:p>
            <a:pPr>
              <a:buNone/>
            </a:pPr>
            <a:r>
              <a:rPr lang="ru-RU" dirty="0"/>
              <a:t>б) </a:t>
            </a:r>
            <a:r>
              <a:rPr lang="ru-RU" dirty="0" err="1"/>
              <a:t>власний</a:t>
            </a:r>
            <a:r>
              <a:rPr lang="ru-RU" dirty="0"/>
              <a:t> номер акта; </a:t>
            </a:r>
          </a:p>
          <a:p>
            <a:pPr>
              <a:buNone/>
            </a:pPr>
            <a:r>
              <a:rPr lang="ru-RU" dirty="0"/>
              <a:t>в) посада та </a:t>
            </a:r>
            <a:r>
              <a:rPr lang="ru-RU" dirty="0" err="1"/>
              <a:t>прізвище</a:t>
            </a:r>
            <a:r>
              <a:rPr lang="ru-RU" dirty="0"/>
              <a:t> </a:t>
            </a:r>
            <a:r>
              <a:rPr lang="ru-RU" dirty="0" err="1"/>
              <a:t>повно</a:t>
            </a:r>
            <a:r>
              <a:rPr lang="ru-RU" dirty="0"/>
              <a:t> - </a:t>
            </a:r>
            <a:r>
              <a:rPr lang="ru-RU" dirty="0" err="1"/>
              <a:t>важної</a:t>
            </a:r>
            <a:r>
              <a:rPr lang="ru-RU" dirty="0"/>
              <a:t> </a:t>
            </a:r>
            <a:r>
              <a:rPr lang="ru-RU" dirty="0" err="1"/>
              <a:t>посадової</a:t>
            </a:r>
            <a:r>
              <a:rPr lang="ru-RU" dirty="0"/>
              <a:t> особи, яка </a:t>
            </a:r>
            <a:r>
              <a:rPr lang="ru-RU" dirty="0" err="1"/>
              <a:t>підписала</a:t>
            </a:r>
            <a:r>
              <a:rPr lang="ru-RU" dirty="0"/>
              <a:t> </a:t>
            </a:r>
            <a:r>
              <a:rPr lang="ru-RU" dirty="0" err="1"/>
              <a:t>нормативний</a:t>
            </a:r>
            <a:r>
              <a:rPr lang="ru-RU" dirty="0"/>
              <a:t> акт; </a:t>
            </a:r>
          </a:p>
          <a:p>
            <a:pPr>
              <a:buNone/>
            </a:pPr>
            <a:r>
              <a:rPr lang="ru-RU" dirty="0"/>
              <a:t>г) посада та </a:t>
            </a:r>
            <a:r>
              <a:rPr lang="ru-RU" dirty="0" err="1"/>
              <a:t>прізвище</a:t>
            </a:r>
            <a:r>
              <a:rPr lang="ru-RU" dirty="0"/>
              <a:t> </a:t>
            </a:r>
            <a:r>
              <a:rPr lang="ru-RU" dirty="0" err="1"/>
              <a:t>повноважної</a:t>
            </a:r>
            <a:r>
              <a:rPr lang="ru-RU" dirty="0"/>
              <a:t> </a:t>
            </a:r>
            <a:r>
              <a:rPr lang="ru-RU" dirty="0" err="1"/>
              <a:t>посадової</a:t>
            </a:r>
            <a:r>
              <a:rPr lang="ru-RU" dirty="0"/>
              <a:t> особи, яка </a:t>
            </a:r>
            <a:r>
              <a:rPr lang="ru-RU" dirty="0" err="1"/>
              <a:t>скріпила</a:t>
            </a:r>
            <a:r>
              <a:rPr lang="ru-RU" dirty="0"/>
              <a:t> </a:t>
            </a:r>
            <a:r>
              <a:rPr lang="ru-RU" dirty="0" err="1"/>
              <a:t>підписом</a:t>
            </a:r>
            <a:r>
              <a:rPr lang="ru-RU" dirty="0"/>
              <a:t> </a:t>
            </a:r>
            <a:r>
              <a:rPr lang="ru-RU" dirty="0" err="1"/>
              <a:t>нормативний</a:t>
            </a:r>
            <a:r>
              <a:rPr lang="ru-RU" dirty="0"/>
              <a:t> акт у </a:t>
            </a:r>
            <a:r>
              <a:rPr lang="ru-RU" dirty="0" err="1"/>
              <a:t>випадках</a:t>
            </a:r>
            <a:r>
              <a:rPr lang="ru-RU" dirty="0"/>
              <a:t>, </a:t>
            </a:r>
            <a:r>
              <a:rPr lang="ru-RU" dirty="0" err="1"/>
              <a:t>передбачених</a:t>
            </a:r>
            <a:r>
              <a:rPr lang="ru-RU" dirty="0"/>
              <a:t> законом; </a:t>
            </a:r>
          </a:p>
          <a:p>
            <a:pPr>
              <a:buNone/>
            </a:pPr>
            <a:r>
              <a:rPr lang="ru-RU" dirty="0" err="1"/>
              <a:t>д</a:t>
            </a:r>
            <a:r>
              <a:rPr lang="ru-RU" dirty="0"/>
              <a:t>) код нормативного акта за </a:t>
            </a:r>
            <a:r>
              <a:rPr lang="ru-RU" dirty="0" err="1"/>
              <a:t>Єдиним</a:t>
            </a:r>
            <a:r>
              <a:rPr lang="ru-RU" dirty="0"/>
              <a:t> </a:t>
            </a:r>
            <a:r>
              <a:rPr lang="ru-RU" dirty="0" err="1"/>
              <a:t>державним</a:t>
            </a:r>
            <a:r>
              <a:rPr lang="ru-RU" dirty="0"/>
              <a:t> </a:t>
            </a:r>
            <a:r>
              <a:rPr lang="ru-RU" dirty="0" err="1"/>
              <a:t>реєстром</a:t>
            </a:r>
            <a:r>
              <a:rPr lang="ru-RU" dirty="0"/>
              <a:t> </a:t>
            </a:r>
            <a:r>
              <a:rPr lang="ru-RU" dirty="0" err="1"/>
              <a:t>нормативних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sz="3200" dirty="0"/>
              <a:t>Реквізити нормативно-правового акту</a:t>
            </a:r>
            <a:endParaRPr lang="ru-RU" sz="3200" dirty="0"/>
          </a:p>
        </p:txBody>
      </p:sp>
      <p:pic>
        <p:nvPicPr>
          <p:cNvPr id="4" name="Рисунок 3" descr="Безымянный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1268760"/>
            <a:ext cx="4355976" cy="4968552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Безымянный7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560165"/>
            <a:ext cx="9144000" cy="636790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sz="2400" dirty="0"/>
              <a:t>Ієрархія НПА за юридичною силою та набуттям чинності</a:t>
            </a:r>
            <a:endParaRPr lang="ru-RU" sz="2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Безымянный1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4581128"/>
            <a:ext cx="3839111" cy="2276872"/>
          </a:xfrm>
          <a:prstGeom prst="rect">
            <a:avLst/>
          </a:prstGeom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481328"/>
            <a:ext cx="4680520" cy="2523736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err="1"/>
              <a:t>Варіанти</a:t>
            </a:r>
            <a:r>
              <a:rPr lang="ru-RU" dirty="0"/>
              <a:t> </a:t>
            </a:r>
            <a:r>
              <a:rPr lang="ru-RU" dirty="0" err="1"/>
              <a:t>набрання</a:t>
            </a:r>
            <a:r>
              <a:rPr lang="ru-RU" dirty="0"/>
              <a:t> НПА </a:t>
            </a:r>
            <a:r>
              <a:rPr lang="ru-RU" dirty="0" err="1"/>
              <a:t>чинності</a:t>
            </a:r>
            <a:r>
              <a:rPr lang="ru-RU" dirty="0"/>
              <a:t>: </a:t>
            </a:r>
          </a:p>
          <a:p>
            <a:pPr marL="624078" indent="-514350">
              <a:buAutoNum type="arabicParenR"/>
            </a:pP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дати</a:t>
            </a:r>
            <a:r>
              <a:rPr lang="ru-RU" dirty="0"/>
              <a:t> </a:t>
            </a:r>
            <a:r>
              <a:rPr lang="ru-RU" dirty="0" err="1"/>
              <a:t>опублікування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визначено</a:t>
            </a:r>
            <a:r>
              <a:rPr lang="ru-RU" dirty="0"/>
              <a:t> в </a:t>
            </a:r>
            <a:r>
              <a:rPr lang="ru-RU" dirty="0" err="1"/>
              <a:t>законі</a:t>
            </a:r>
            <a:r>
              <a:rPr lang="ru-RU" dirty="0"/>
              <a:t>; </a:t>
            </a:r>
          </a:p>
          <a:p>
            <a:pPr marL="624078" indent="-514350">
              <a:buAutoNum type="arabicParenR"/>
            </a:pPr>
            <a:r>
              <a:rPr lang="ru-RU" dirty="0"/>
              <a:t>через десять </a:t>
            </a:r>
            <a:r>
              <a:rPr lang="ru-RU" dirty="0" err="1"/>
              <a:t>днів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дати</a:t>
            </a:r>
            <a:r>
              <a:rPr lang="ru-RU" dirty="0"/>
              <a:t> </a:t>
            </a:r>
            <a:r>
              <a:rPr lang="ru-RU" dirty="0" err="1"/>
              <a:t>опублікування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в </a:t>
            </a:r>
            <a:r>
              <a:rPr lang="ru-RU" dirty="0" err="1"/>
              <a:t>законі</a:t>
            </a:r>
            <a:r>
              <a:rPr lang="ru-RU" dirty="0"/>
              <a:t> </a:t>
            </a:r>
            <a:r>
              <a:rPr lang="ru-RU" dirty="0" err="1"/>
              <a:t>нічого</a:t>
            </a:r>
            <a:r>
              <a:rPr lang="ru-RU" dirty="0"/>
              <a:t> не </a:t>
            </a:r>
            <a:r>
              <a:rPr lang="ru-RU" dirty="0" err="1"/>
              <a:t>зазначено</a:t>
            </a:r>
            <a:r>
              <a:rPr lang="ru-RU" dirty="0"/>
              <a:t>;</a:t>
            </a:r>
          </a:p>
          <a:p>
            <a:pPr marL="624078" indent="-514350">
              <a:buAutoNum type="arabicParenR"/>
            </a:pP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дати</a:t>
            </a:r>
            <a:r>
              <a:rPr lang="ru-RU" dirty="0"/>
              <a:t>, </a:t>
            </a:r>
            <a:r>
              <a:rPr lang="ru-RU" dirty="0" err="1"/>
              <a:t>визначеної</a:t>
            </a:r>
            <a:r>
              <a:rPr lang="ru-RU" dirty="0"/>
              <a:t> в </a:t>
            </a:r>
            <a:r>
              <a:rPr lang="ru-RU" dirty="0" err="1"/>
              <a:t>законі</a:t>
            </a:r>
            <a:r>
              <a:rPr lang="ru-RU" dirty="0"/>
              <a:t>, </a:t>
            </a:r>
            <a:r>
              <a:rPr lang="ru-RU" dirty="0" err="1"/>
              <a:t>але</a:t>
            </a:r>
            <a:r>
              <a:rPr lang="ru-RU" dirty="0"/>
              <a:t> не </a:t>
            </a:r>
            <a:r>
              <a:rPr lang="ru-RU" dirty="0" err="1"/>
              <a:t>раніше</a:t>
            </a:r>
            <a:r>
              <a:rPr lang="ru-RU" dirty="0"/>
              <a:t> </a:t>
            </a:r>
            <a:r>
              <a:rPr lang="ru-RU" dirty="0" err="1"/>
              <a:t>дати</a:t>
            </a:r>
            <a:r>
              <a:rPr lang="ru-RU" dirty="0"/>
              <a:t> </a:t>
            </a:r>
            <a:r>
              <a:rPr lang="ru-RU" dirty="0" err="1"/>
              <a:t>опублікування</a:t>
            </a:r>
            <a:r>
              <a:rPr lang="ru-RU" dirty="0"/>
              <a:t>; </a:t>
            </a:r>
          </a:p>
          <a:p>
            <a:pPr marL="624078" indent="-514350">
              <a:buAutoNum type="arabicParenR"/>
            </a:pP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дати</a:t>
            </a:r>
            <a:r>
              <a:rPr lang="ru-RU" dirty="0"/>
              <a:t> </a:t>
            </a:r>
            <a:r>
              <a:rPr lang="ru-RU" dirty="0" err="1"/>
              <a:t>настання</a:t>
            </a:r>
            <a:r>
              <a:rPr lang="ru-RU" dirty="0"/>
              <a:t> </a:t>
            </a:r>
            <a:r>
              <a:rPr lang="ru-RU" dirty="0" err="1"/>
              <a:t>іншого</a:t>
            </a:r>
            <a:r>
              <a:rPr lang="ru-RU" dirty="0"/>
              <a:t> </a:t>
            </a:r>
            <a:r>
              <a:rPr lang="ru-RU" dirty="0" err="1"/>
              <a:t>юридичного</a:t>
            </a:r>
            <a:r>
              <a:rPr lang="ru-RU" dirty="0"/>
              <a:t> факту (про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вказується</a:t>
            </a:r>
            <a:r>
              <a:rPr lang="ru-RU" dirty="0"/>
              <a:t> в </a:t>
            </a:r>
            <a:r>
              <a:rPr lang="ru-RU" dirty="0" err="1"/>
              <a:t>законі</a:t>
            </a:r>
            <a:r>
              <a:rPr lang="ru-RU" dirty="0"/>
              <a:t>), </a:t>
            </a:r>
            <a:r>
              <a:rPr lang="ru-RU" dirty="0" err="1"/>
              <a:t>але</a:t>
            </a:r>
            <a:r>
              <a:rPr lang="ru-RU" dirty="0"/>
              <a:t> не </a:t>
            </a:r>
            <a:r>
              <a:rPr lang="ru-RU" dirty="0" err="1"/>
              <a:t>раніше</a:t>
            </a:r>
            <a:r>
              <a:rPr lang="ru-RU" dirty="0"/>
              <a:t> </a:t>
            </a:r>
            <a:r>
              <a:rPr lang="ru-RU" dirty="0" err="1"/>
              <a:t>дати</a:t>
            </a:r>
            <a:r>
              <a:rPr lang="ru-RU" dirty="0"/>
              <a:t> </a:t>
            </a:r>
            <a:r>
              <a:rPr lang="ru-RU" dirty="0" err="1"/>
              <a:t>опублікування</a:t>
            </a:r>
            <a:r>
              <a:rPr lang="ru-RU" dirty="0"/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sz="2800" dirty="0"/>
              <a:t>Оприлюднення та реєстрація НПА</a:t>
            </a:r>
            <a:endParaRPr lang="ru-RU" sz="2800" dirty="0"/>
          </a:p>
        </p:txBody>
      </p:sp>
      <p:pic>
        <p:nvPicPr>
          <p:cNvPr id="4" name="Рисунок 3" descr="Безымянный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836712"/>
            <a:ext cx="4680520" cy="636730"/>
          </a:xfrm>
          <a:prstGeom prst="rect">
            <a:avLst/>
          </a:prstGeom>
        </p:spPr>
      </p:pic>
      <p:pic>
        <p:nvPicPr>
          <p:cNvPr id="5" name="Рисунок 4" descr="Безымянный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8064" y="836712"/>
            <a:ext cx="3762900" cy="345638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95536" y="4077072"/>
            <a:ext cx="403244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Офіційні</a:t>
            </a:r>
            <a:r>
              <a:rPr lang="ru-RU" dirty="0"/>
              <a:t> </a:t>
            </a:r>
            <a:r>
              <a:rPr lang="ru-RU" dirty="0" err="1"/>
              <a:t>видання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932040" y="4437112"/>
            <a:ext cx="403244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Спеціалізовані</a:t>
            </a:r>
            <a:r>
              <a:rPr lang="ru-RU" dirty="0"/>
              <a:t> </a:t>
            </a:r>
            <a:r>
              <a:rPr lang="ru-RU" dirty="0" err="1"/>
              <a:t>видання</a:t>
            </a: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AD69DA7-596B-8DC8-A0F1-9C888BCD5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8321">
            <a:off x="5003559" y="4935690"/>
            <a:ext cx="1195443" cy="180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&#9;&#9;&#9;&#9;&#9;View No. 6(40) (2022)&#10;&#9;&#9;&#9;&#9;">
            <a:extLst>
              <a:ext uri="{FF2B5EF4-FFF2-40B4-BE49-F238E27FC236}">
                <a16:creationId xmlns:a16="http://schemas.microsoft.com/office/drawing/2014/main" id="{8AB46113-A78D-C32B-BDB4-E26AE3A15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831" y="4941168"/>
            <a:ext cx="1281781" cy="189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CCC54AB-398D-0C48-E508-BD24BFCDD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1164">
            <a:off x="7525302" y="4941679"/>
            <a:ext cx="1301760" cy="185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400600"/>
          </a:xfrm>
        </p:spPr>
        <p:txBody>
          <a:bodyPr>
            <a:normAutofit fontScale="77500" lnSpcReduction="20000"/>
          </a:bodyPr>
          <a:lstStyle/>
          <a:p>
            <a:pPr marL="624078" indent="-514350">
              <a:buAutoNum type="arabicPeriod"/>
            </a:pPr>
            <a:r>
              <a:rPr lang="ru-RU" dirty="0" err="1"/>
              <a:t>Основними</a:t>
            </a:r>
            <a:r>
              <a:rPr lang="ru-RU" dirty="0"/>
              <a:t> </a:t>
            </a:r>
            <a:r>
              <a:rPr lang="ru-RU" dirty="0" err="1"/>
              <a:t>джерелами</a:t>
            </a:r>
            <a:r>
              <a:rPr lang="ru-RU" dirty="0"/>
              <a:t> прав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життєдіяльності</a:t>
            </a:r>
            <a:r>
              <a:rPr lang="ru-RU" dirty="0"/>
              <a:t> та </a:t>
            </a:r>
            <a:r>
              <a:rPr lang="ru-RU" dirty="0" err="1"/>
              <a:t>розвиток</a:t>
            </a:r>
            <a:r>
              <a:rPr lang="ru-RU" dirty="0"/>
              <a:t>. </a:t>
            </a:r>
          </a:p>
          <a:p>
            <a:pPr marL="624078" indent="-514350">
              <a:buAutoNum type="arabicPeriod"/>
            </a:pPr>
            <a:r>
              <a:rPr lang="ru-RU" dirty="0" err="1"/>
              <a:t>Основними</a:t>
            </a:r>
            <a:r>
              <a:rPr lang="ru-RU" dirty="0"/>
              <a:t> причинами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державне</a:t>
            </a:r>
            <a:r>
              <a:rPr lang="ru-RU" dirty="0"/>
              <a:t> та право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необхідність</a:t>
            </a:r>
            <a:r>
              <a:rPr lang="ru-RU" dirty="0"/>
              <a:t> </a:t>
            </a:r>
            <a:r>
              <a:rPr lang="ru-RU" dirty="0" err="1"/>
              <a:t>підтримки</a:t>
            </a:r>
            <a:r>
              <a:rPr lang="ru-RU" dirty="0"/>
              <a:t> </a:t>
            </a:r>
            <a:r>
              <a:rPr lang="ru-RU" dirty="0" err="1"/>
              <a:t>стабільності</a:t>
            </a:r>
            <a:r>
              <a:rPr lang="ru-RU" dirty="0"/>
              <a:t> у </a:t>
            </a:r>
            <a:r>
              <a:rPr lang="ru-RU" dirty="0" err="1"/>
              <a:t>первісному</a:t>
            </a:r>
            <a:r>
              <a:rPr lang="ru-RU" dirty="0"/>
              <a:t> </a:t>
            </a:r>
            <a:r>
              <a:rPr lang="ru-RU" dirty="0" err="1"/>
              <a:t>суспільстві</a:t>
            </a:r>
            <a:r>
              <a:rPr lang="ru-RU" dirty="0"/>
              <a:t> </a:t>
            </a:r>
            <a:r>
              <a:rPr lang="ru-RU" dirty="0" err="1"/>
              <a:t>у</a:t>
            </a:r>
            <a:r>
              <a:rPr lang="ru-RU" dirty="0"/>
              <a:t> </a:t>
            </a:r>
            <a:r>
              <a:rPr lang="ru-RU" dirty="0" err="1"/>
              <a:t>зв’язку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виникненням</a:t>
            </a:r>
            <a:r>
              <a:rPr lang="ru-RU" dirty="0"/>
              <a:t> </a:t>
            </a:r>
            <a:r>
              <a:rPr lang="ru-RU" dirty="0" err="1"/>
              <a:t>приватної</a:t>
            </a:r>
            <a:r>
              <a:rPr lang="ru-RU" dirty="0"/>
              <a:t> </a:t>
            </a:r>
            <a:r>
              <a:rPr lang="ru-RU" dirty="0" err="1"/>
              <a:t>власності</a:t>
            </a:r>
            <a:r>
              <a:rPr lang="ru-RU" dirty="0"/>
              <a:t>, товарного </a:t>
            </a:r>
            <a:r>
              <a:rPr lang="ru-RU" dirty="0" err="1"/>
              <a:t>виробництва</a:t>
            </a:r>
            <a:r>
              <a:rPr lang="ru-RU" dirty="0"/>
              <a:t>, </a:t>
            </a:r>
            <a:r>
              <a:rPr lang="ru-RU" dirty="0" err="1"/>
              <a:t>розділення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. </a:t>
            </a:r>
          </a:p>
          <a:p>
            <a:pPr marL="624078" indent="-514350">
              <a:buAutoNum type="arabicPeriod"/>
            </a:pP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Конституції</a:t>
            </a:r>
            <a:r>
              <a:rPr lang="ru-RU" dirty="0"/>
              <a:t>, </a:t>
            </a:r>
            <a:r>
              <a:rPr lang="ru-RU" dirty="0" err="1"/>
              <a:t>Україна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соціальною</a:t>
            </a:r>
            <a:r>
              <a:rPr lang="ru-RU" dirty="0"/>
              <a:t> державою. </a:t>
            </a:r>
          </a:p>
          <a:p>
            <a:pPr marL="624078" indent="-514350">
              <a:buAutoNum type="arabicPeriod"/>
            </a:pPr>
            <a:r>
              <a:rPr lang="ru-RU" dirty="0"/>
              <a:t>До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типів</a:t>
            </a:r>
            <a:r>
              <a:rPr lang="ru-RU" dirty="0"/>
              <a:t> </a:t>
            </a:r>
            <a:r>
              <a:rPr lang="ru-RU" dirty="0" err="1"/>
              <a:t>класичних</a:t>
            </a:r>
            <a:r>
              <a:rPr lang="ru-RU" dirty="0"/>
              <a:t> моделей права належать: </a:t>
            </a:r>
            <a:r>
              <a:rPr lang="ru-RU" dirty="0" err="1"/>
              <a:t>Романогерманський</a:t>
            </a:r>
            <a:r>
              <a:rPr lang="ru-RU" dirty="0"/>
              <a:t>, </a:t>
            </a:r>
            <a:r>
              <a:rPr lang="ru-RU" dirty="0" err="1"/>
              <a:t>Англо-Американський</a:t>
            </a:r>
            <a:r>
              <a:rPr lang="ru-RU" dirty="0"/>
              <a:t>, </a:t>
            </a:r>
            <a:r>
              <a:rPr lang="ru-RU" dirty="0" err="1"/>
              <a:t>Змішаний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певні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та характеристики. </a:t>
            </a:r>
          </a:p>
          <a:p>
            <a:pPr marL="624078" indent="-514350">
              <a:buAutoNum type="arabicPeriod"/>
            </a:pPr>
            <a:r>
              <a:rPr lang="ru-RU" dirty="0"/>
              <a:t>Право, як </a:t>
            </a:r>
            <a:r>
              <a:rPr lang="ru-RU" dirty="0" err="1"/>
              <a:t>поняття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у </a:t>
            </a:r>
            <a:r>
              <a:rPr lang="ru-RU" dirty="0" err="1"/>
              <a:t>своєму</a:t>
            </a:r>
            <a:r>
              <a:rPr lang="ru-RU" dirty="0"/>
              <a:t> </a:t>
            </a:r>
            <a:r>
              <a:rPr lang="ru-RU" dirty="0" err="1"/>
              <a:t>визначенні</a:t>
            </a:r>
            <a:r>
              <a:rPr lang="ru-RU" dirty="0"/>
              <a:t> </a:t>
            </a:r>
            <a:r>
              <a:rPr lang="ru-RU" dirty="0" err="1"/>
              <a:t>цілісно-нормативний</a:t>
            </a:r>
            <a:r>
              <a:rPr lang="ru-RU" dirty="0"/>
              <a:t> та </a:t>
            </a:r>
            <a:r>
              <a:rPr lang="ru-RU" dirty="0" err="1"/>
              <a:t>регуляторний</a:t>
            </a:r>
            <a:r>
              <a:rPr lang="ru-RU" dirty="0"/>
              <a:t> </a:t>
            </a:r>
            <a:r>
              <a:rPr lang="ru-RU" dirty="0" err="1"/>
              <a:t>аспекти</a:t>
            </a:r>
            <a:r>
              <a:rPr lang="ru-RU" dirty="0"/>
              <a:t>. </a:t>
            </a:r>
          </a:p>
          <a:p>
            <a:pPr marL="624078" indent="-514350">
              <a:buAutoNum type="arabicPeriod"/>
            </a:pPr>
            <a:r>
              <a:rPr lang="ru-RU" dirty="0"/>
              <a:t>До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принципів</a:t>
            </a:r>
            <a:r>
              <a:rPr lang="ru-RU" dirty="0"/>
              <a:t> права належать </a:t>
            </a:r>
            <a:r>
              <a:rPr lang="ru-RU" dirty="0" err="1"/>
              <a:t>загальносоціальні</a:t>
            </a:r>
            <a:r>
              <a:rPr lang="ru-RU" dirty="0"/>
              <a:t> </a:t>
            </a:r>
            <a:r>
              <a:rPr lang="ru-RU" dirty="0" err="1"/>
              <a:t>принципи</a:t>
            </a:r>
            <a:r>
              <a:rPr lang="ru-RU" dirty="0"/>
              <a:t> та </a:t>
            </a:r>
            <a:r>
              <a:rPr lang="ru-RU" dirty="0" err="1"/>
              <a:t>спеціально-соціальні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відповідні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. </a:t>
            </a:r>
          </a:p>
          <a:p>
            <a:pPr marL="624078" indent="-514350">
              <a:buAutoNum type="arabicPeriod"/>
            </a:pP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великої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норм права </a:t>
            </a:r>
            <a:r>
              <a:rPr lang="ru-RU" dirty="0" err="1"/>
              <a:t>важливого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набувають</a:t>
            </a:r>
            <a:r>
              <a:rPr lang="ru-RU" dirty="0"/>
              <a:t> </a:t>
            </a:r>
            <a:r>
              <a:rPr lang="ru-RU" dirty="0" err="1"/>
              <a:t>соціальні</a:t>
            </a:r>
            <a:r>
              <a:rPr lang="ru-RU" dirty="0"/>
              <a:t> </a:t>
            </a:r>
            <a:r>
              <a:rPr lang="ru-RU" dirty="0" err="1"/>
              <a:t>норми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визначають</a:t>
            </a:r>
            <a:r>
              <a:rPr lang="ru-RU" dirty="0"/>
              <a:t> </a:t>
            </a:r>
            <a:r>
              <a:rPr lang="ru-RU" dirty="0" err="1"/>
              <a:t>загальні</a:t>
            </a:r>
            <a:r>
              <a:rPr lang="ru-RU" dirty="0"/>
              <a:t> правила </a:t>
            </a:r>
            <a:r>
              <a:rPr lang="ru-RU" dirty="0" err="1"/>
              <a:t>поведінки</a:t>
            </a:r>
            <a:r>
              <a:rPr lang="ru-RU" dirty="0"/>
              <a:t> людей у </a:t>
            </a:r>
            <a:r>
              <a:rPr lang="ru-RU" dirty="0" err="1"/>
              <a:t>соціумі</a:t>
            </a:r>
            <a:r>
              <a:rPr lang="ru-RU" dirty="0"/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err="1"/>
              <a:t>Висновки</a:t>
            </a:r>
            <a:endParaRPr lang="ru-RU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544616"/>
          </a:xfrm>
        </p:spPr>
        <p:txBody>
          <a:bodyPr>
            <a:noAutofit/>
          </a:bodyPr>
          <a:lstStyle/>
          <a:p>
            <a:pPr marL="624078" indent="-514350">
              <a:buFont typeface="+mj-lt"/>
              <a:buAutoNum type="arabicPeriod" startAt="8"/>
            </a:pPr>
            <a:r>
              <a:rPr lang="ru-RU" sz="1900" dirty="0"/>
              <a:t>Система права та система </a:t>
            </a:r>
            <a:r>
              <a:rPr lang="ru-RU" sz="1900" dirty="0" err="1"/>
              <a:t>законодавства</a:t>
            </a:r>
            <a:r>
              <a:rPr lang="ru-RU" sz="1900" dirty="0"/>
              <a:t> </a:t>
            </a:r>
            <a:r>
              <a:rPr lang="ru-RU" sz="1900" dirty="0" err="1"/>
              <a:t>взаємопов’язані</a:t>
            </a:r>
            <a:r>
              <a:rPr lang="ru-RU" sz="1900" dirty="0"/>
              <a:t> </a:t>
            </a:r>
            <a:r>
              <a:rPr lang="ru-RU" sz="1900" dirty="0" err="1"/>
              <a:t>системи</a:t>
            </a:r>
            <a:r>
              <a:rPr lang="ru-RU" sz="1900" dirty="0"/>
              <a:t>, </a:t>
            </a:r>
            <a:r>
              <a:rPr lang="ru-RU" sz="1900" dirty="0" err="1"/>
              <a:t>які</a:t>
            </a:r>
            <a:r>
              <a:rPr lang="ru-RU" sz="1900" dirty="0"/>
              <a:t> </a:t>
            </a:r>
            <a:r>
              <a:rPr lang="ru-RU" sz="1900" dirty="0" err="1"/>
              <a:t>являють</a:t>
            </a:r>
            <a:r>
              <a:rPr lang="ru-RU" sz="1900" dirty="0"/>
              <a:t> собою </a:t>
            </a:r>
            <a:r>
              <a:rPr lang="ru-RU" sz="1900" dirty="0" err="1"/>
              <a:t>зміст</a:t>
            </a:r>
            <a:r>
              <a:rPr lang="ru-RU" sz="1900" dirty="0"/>
              <a:t> та форму правового </a:t>
            </a:r>
            <a:r>
              <a:rPr lang="ru-RU" sz="1900" dirty="0" err="1"/>
              <a:t>регулювання</a:t>
            </a:r>
            <a:r>
              <a:rPr lang="ru-RU" sz="1900" dirty="0"/>
              <a:t>. </a:t>
            </a:r>
          </a:p>
          <a:p>
            <a:pPr marL="624078" indent="-514350">
              <a:buFont typeface="+mj-lt"/>
              <a:buAutoNum type="arabicPeriod" startAt="8"/>
            </a:pPr>
            <a:r>
              <a:rPr lang="ru-RU" sz="1900" dirty="0" err="1"/>
              <a:t>Фармацевтичне</a:t>
            </a:r>
            <a:r>
              <a:rPr lang="ru-RU" sz="1900" dirty="0"/>
              <a:t> </a:t>
            </a:r>
            <a:r>
              <a:rPr lang="ru-RU" sz="1900" dirty="0" err="1"/>
              <a:t>законодавство</a:t>
            </a:r>
            <a:r>
              <a:rPr lang="ru-RU" sz="1900" dirty="0"/>
              <a:t> в </a:t>
            </a:r>
            <a:r>
              <a:rPr lang="ru-RU" sz="1900" dirty="0" err="1"/>
              <a:t>Україні</a:t>
            </a:r>
            <a:r>
              <a:rPr lang="ru-RU" sz="1900" dirty="0"/>
              <a:t> </a:t>
            </a:r>
            <a:r>
              <a:rPr lang="ru-RU" sz="1900" dirty="0" err="1"/>
              <a:t>потребує</a:t>
            </a:r>
            <a:r>
              <a:rPr lang="ru-RU" sz="1900" dirty="0"/>
              <a:t> </a:t>
            </a:r>
            <a:r>
              <a:rPr lang="ru-RU" sz="1900" dirty="0" err="1"/>
              <a:t>систематизації</a:t>
            </a:r>
            <a:r>
              <a:rPr lang="ru-RU" sz="1900" dirty="0"/>
              <a:t> для </a:t>
            </a:r>
            <a:r>
              <a:rPr lang="ru-RU" sz="1900" dirty="0" err="1"/>
              <a:t>усунення</a:t>
            </a:r>
            <a:r>
              <a:rPr lang="ru-RU" sz="1900" dirty="0"/>
              <a:t> </a:t>
            </a:r>
            <a:r>
              <a:rPr lang="ru-RU" sz="1900" dirty="0" err="1"/>
              <a:t>протиріч</a:t>
            </a:r>
            <a:r>
              <a:rPr lang="ru-RU" sz="1900" dirty="0"/>
              <a:t> </a:t>
            </a:r>
            <a:r>
              <a:rPr lang="ru-RU" sz="1900" dirty="0" err="1"/>
              <a:t>між</a:t>
            </a:r>
            <a:r>
              <a:rPr lang="ru-RU" sz="1900" dirty="0"/>
              <a:t> НПА, </a:t>
            </a:r>
            <a:r>
              <a:rPr lang="ru-RU" sz="1900" dirty="0" err="1"/>
              <a:t>підвищення</a:t>
            </a:r>
            <a:r>
              <a:rPr lang="ru-RU" sz="1900" dirty="0"/>
              <a:t> </a:t>
            </a:r>
            <a:r>
              <a:rPr lang="ru-RU" sz="1900" dirty="0" err="1"/>
              <a:t>якості</a:t>
            </a:r>
            <a:r>
              <a:rPr lang="ru-RU" sz="1900" dirty="0"/>
              <a:t> та </a:t>
            </a:r>
            <a:r>
              <a:rPr lang="ru-RU" sz="1900" dirty="0" err="1"/>
              <a:t>ефективності</a:t>
            </a:r>
            <a:r>
              <a:rPr lang="ru-RU" sz="1900" dirty="0"/>
              <a:t> </a:t>
            </a:r>
            <a:r>
              <a:rPr lang="ru-RU" sz="1900" dirty="0" err="1"/>
              <a:t>законодавства</a:t>
            </a:r>
            <a:r>
              <a:rPr lang="ru-RU" sz="1900" dirty="0"/>
              <a:t>, </a:t>
            </a:r>
            <a:r>
              <a:rPr lang="ru-RU" sz="1900" dirty="0" err="1"/>
              <a:t>забезпечення</a:t>
            </a:r>
            <a:r>
              <a:rPr lang="ru-RU" sz="1900" dirty="0"/>
              <a:t> </a:t>
            </a:r>
            <a:r>
              <a:rPr lang="ru-RU" sz="1900" dirty="0" err="1"/>
              <a:t>доступності</a:t>
            </a:r>
            <a:r>
              <a:rPr lang="ru-RU" sz="1900" dirty="0"/>
              <a:t> </a:t>
            </a:r>
            <a:r>
              <a:rPr lang="ru-RU" sz="1900" dirty="0" err="1"/>
              <a:t>законодавства</a:t>
            </a:r>
            <a:r>
              <a:rPr lang="ru-RU" sz="1900" dirty="0"/>
              <a:t> для </a:t>
            </a:r>
            <a:r>
              <a:rPr lang="ru-RU" sz="1900" dirty="0" err="1"/>
              <a:t>громадян</a:t>
            </a:r>
            <a:r>
              <a:rPr lang="ru-RU" sz="1900" dirty="0"/>
              <a:t>, </a:t>
            </a:r>
            <a:r>
              <a:rPr lang="ru-RU" sz="1900" dirty="0" err="1"/>
              <a:t>органів</a:t>
            </a:r>
            <a:r>
              <a:rPr lang="ru-RU" sz="1900" dirty="0"/>
              <a:t> </a:t>
            </a:r>
            <a:r>
              <a:rPr lang="ru-RU" sz="1900" dirty="0" err="1"/>
              <a:t>влади</a:t>
            </a:r>
            <a:r>
              <a:rPr lang="ru-RU" sz="1900" dirty="0"/>
              <a:t>. </a:t>
            </a:r>
          </a:p>
          <a:p>
            <a:pPr marL="624078" indent="-514350">
              <a:buFont typeface="+mj-lt"/>
              <a:buAutoNum type="arabicPeriod" startAt="8"/>
            </a:pPr>
            <a:r>
              <a:rPr lang="ru-RU" sz="1900" dirty="0" err="1"/>
              <a:t>Центральним</a:t>
            </a:r>
            <a:r>
              <a:rPr lang="ru-RU" sz="1900" dirty="0"/>
              <a:t> органом </a:t>
            </a:r>
            <a:r>
              <a:rPr lang="ru-RU" sz="1900" dirty="0" err="1"/>
              <a:t>управління</a:t>
            </a:r>
            <a:r>
              <a:rPr lang="ru-RU" sz="1900" dirty="0"/>
              <a:t> у </a:t>
            </a:r>
            <a:r>
              <a:rPr lang="ru-RU" sz="1900" dirty="0" err="1"/>
              <a:t>сфері</a:t>
            </a:r>
            <a:r>
              <a:rPr lang="ru-RU" sz="1900" dirty="0"/>
              <a:t> </a:t>
            </a:r>
            <a:r>
              <a:rPr lang="ru-RU" sz="1900" dirty="0" err="1"/>
              <a:t>обігу</a:t>
            </a:r>
            <a:r>
              <a:rPr lang="ru-RU" sz="1900" dirty="0"/>
              <a:t> ЛЗ </a:t>
            </a:r>
            <a:r>
              <a:rPr lang="ru-RU" sz="1900" dirty="0" err="1"/>
              <a:t>є</a:t>
            </a:r>
            <a:r>
              <a:rPr lang="ru-RU" sz="1900" dirty="0"/>
              <a:t> </a:t>
            </a:r>
            <a:r>
              <a:rPr lang="ru-RU" sz="1900" dirty="0" err="1"/>
              <a:t>Міністерство</a:t>
            </a:r>
            <a:r>
              <a:rPr lang="ru-RU" sz="1900" dirty="0"/>
              <a:t> </a:t>
            </a:r>
            <a:r>
              <a:rPr lang="ru-RU" sz="1900" dirty="0" err="1"/>
              <a:t>охорони</a:t>
            </a:r>
            <a:r>
              <a:rPr lang="ru-RU" sz="1900" dirty="0"/>
              <a:t> </a:t>
            </a:r>
            <a:r>
              <a:rPr lang="ru-RU" sz="1900" dirty="0" err="1"/>
              <a:t>здоров’я</a:t>
            </a:r>
            <a:r>
              <a:rPr lang="ru-RU" sz="1900" dirty="0"/>
              <a:t> </a:t>
            </a:r>
            <a:r>
              <a:rPr lang="ru-RU" sz="1900" dirty="0" err="1"/>
              <a:t>України</a:t>
            </a:r>
            <a:r>
              <a:rPr lang="ru-RU" sz="1900" dirty="0"/>
              <a:t>, в </a:t>
            </a:r>
            <a:r>
              <a:rPr lang="ru-RU" sz="1900" dirty="0" err="1"/>
              <a:t>структурі</a:t>
            </a:r>
            <a:r>
              <a:rPr lang="ru-RU" sz="1900" dirty="0"/>
              <a:t> </a:t>
            </a:r>
            <a:r>
              <a:rPr lang="ru-RU" sz="1900" dirty="0" err="1"/>
              <a:t>якого</a:t>
            </a:r>
            <a:r>
              <a:rPr lang="ru-RU" sz="1900" dirty="0"/>
              <a:t> </a:t>
            </a:r>
            <a:r>
              <a:rPr lang="ru-RU" sz="1900" dirty="0" err="1"/>
              <a:t>є</a:t>
            </a:r>
            <a:r>
              <a:rPr lang="ru-RU" sz="1900" dirty="0"/>
              <a:t> </a:t>
            </a:r>
            <a:r>
              <a:rPr lang="ru-RU" sz="1900" dirty="0" err="1"/>
              <a:t>Державна</a:t>
            </a:r>
            <a:r>
              <a:rPr lang="ru-RU" sz="1900" dirty="0"/>
              <a:t> служба </a:t>
            </a:r>
            <a:r>
              <a:rPr lang="ru-RU" sz="1900" dirty="0" err="1"/>
              <a:t>лікарських</a:t>
            </a:r>
            <a:r>
              <a:rPr lang="ru-RU" sz="1900" dirty="0"/>
              <a:t> </a:t>
            </a:r>
            <a:r>
              <a:rPr lang="ru-RU" sz="1900" dirty="0" err="1"/>
              <a:t>засобів</a:t>
            </a:r>
            <a:r>
              <a:rPr lang="ru-RU" sz="1900" dirty="0"/>
              <a:t> та контролю за наркотиками, ДП “</a:t>
            </a:r>
            <a:r>
              <a:rPr lang="ru-RU" sz="1900" dirty="0" err="1"/>
              <a:t>Державний</a:t>
            </a:r>
            <a:r>
              <a:rPr lang="ru-RU" sz="1900" dirty="0"/>
              <a:t> </a:t>
            </a:r>
            <a:r>
              <a:rPr lang="ru-RU" sz="1900" dirty="0" err="1"/>
              <a:t>експертний</a:t>
            </a:r>
            <a:r>
              <a:rPr lang="ru-RU" sz="1900" dirty="0"/>
              <a:t> центр». </a:t>
            </a:r>
          </a:p>
          <a:p>
            <a:pPr marL="624078" indent="-514350">
              <a:buFont typeface="+mj-lt"/>
              <a:buAutoNum type="arabicPeriod" startAt="8"/>
            </a:pPr>
            <a:r>
              <a:rPr lang="ru-RU" sz="1900" dirty="0" err="1"/>
              <a:t>Останнім</a:t>
            </a:r>
            <a:r>
              <a:rPr lang="ru-RU" sz="1900" dirty="0"/>
              <a:t> часом, велика </a:t>
            </a:r>
            <a:r>
              <a:rPr lang="ru-RU" sz="1900" dirty="0" err="1"/>
              <a:t>увага</a:t>
            </a:r>
            <a:r>
              <a:rPr lang="ru-RU" sz="1900" dirty="0"/>
              <a:t> </a:t>
            </a:r>
            <a:r>
              <a:rPr lang="ru-RU" sz="1900" dirty="0" err="1"/>
              <a:t>приділяється</a:t>
            </a:r>
            <a:r>
              <a:rPr lang="ru-RU" sz="1900" dirty="0"/>
              <a:t> </a:t>
            </a:r>
            <a:r>
              <a:rPr lang="ru-RU" sz="1900" dirty="0" err="1"/>
              <a:t>участі</a:t>
            </a:r>
            <a:r>
              <a:rPr lang="ru-RU" sz="1900" dirty="0"/>
              <a:t> </a:t>
            </a:r>
            <a:r>
              <a:rPr lang="ru-RU" sz="1900" dirty="0" err="1"/>
              <a:t>громадськості</a:t>
            </a:r>
            <a:r>
              <a:rPr lang="ru-RU" sz="1900" dirty="0"/>
              <a:t> в державному </a:t>
            </a:r>
            <a:r>
              <a:rPr lang="ru-RU" sz="1900" dirty="0" err="1"/>
              <a:t>управлінні</a:t>
            </a:r>
            <a:r>
              <a:rPr lang="ru-RU" sz="1900" dirty="0"/>
              <a:t>, для </a:t>
            </a:r>
            <a:r>
              <a:rPr lang="ru-RU" sz="1900" dirty="0" err="1"/>
              <a:t>чого</a:t>
            </a:r>
            <a:r>
              <a:rPr lang="ru-RU" sz="1900" dirty="0"/>
              <a:t> при </a:t>
            </a:r>
            <a:r>
              <a:rPr lang="ru-RU" sz="1900" dirty="0" err="1"/>
              <a:t>Державній</a:t>
            </a:r>
            <a:r>
              <a:rPr lang="ru-RU" sz="1900" dirty="0"/>
              <a:t> </a:t>
            </a:r>
            <a:r>
              <a:rPr lang="ru-RU" sz="1900" dirty="0" err="1"/>
              <a:t>службі</a:t>
            </a:r>
            <a:r>
              <a:rPr lang="ru-RU" sz="1900" dirty="0"/>
              <a:t> ЛЗ створена </a:t>
            </a:r>
            <a:r>
              <a:rPr lang="ru-RU" sz="1900" dirty="0" err="1"/>
              <a:t>Громадська</a:t>
            </a:r>
            <a:r>
              <a:rPr lang="ru-RU" sz="1900" dirty="0"/>
              <a:t> рада, до </a:t>
            </a:r>
            <a:r>
              <a:rPr lang="ru-RU" sz="1900" dirty="0" err="1"/>
              <a:t>якої</a:t>
            </a:r>
            <a:r>
              <a:rPr lang="ru-RU" sz="1900" dirty="0"/>
              <a:t> </a:t>
            </a:r>
            <a:r>
              <a:rPr lang="ru-RU" sz="1900" dirty="0" err="1"/>
              <a:t>також</a:t>
            </a:r>
            <a:r>
              <a:rPr lang="ru-RU" sz="1900" dirty="0"/>
              <a:t> </a:t>
            </a:r>
            <a:r>
              <a:rPr lang="ru-RU" sz="1900" dirty="0" err="1"/>
              <a:t>увійшли</a:t>
            </a:r>
            <a:r>
              <a:rPr lang="ru-RU" sz="1900" dirty="0"/>
              <a:t> </a:t>
            </a:r>
            <a:r>
              <a:rPr lang="ru-RU" sz="1900" dirty="0" err="1"/>
              <a:t>представники</a:t>
            </a:r>
            <a:r>
              <a:rPr lang="ru-RU" sz="1900" dirty="0"/>
              <a:t> </a:t>
            </a:r>
            <a:r>
              <a:rPr lang="ru-RU" sz="1900" dirty="0" err="1"/>
              <a:t>фармацевтичних</a:t>
            </a:r>
            <a:r>
              <a:rPr lang="ru-RU" sz="1900" dirty="0"/>
              <a:t> </a:t>
            </a:r>
            <a:r>
              <a:rPr lang="ru-RU" sz="1900" dirty="0" err="1"/>
              <a:t>асоціацій</a:t>
            </a:r>
            <a:r>
              <a:rPr lang="ru-RU" sz="1900" dirty="0"/>
              <a:t> та </a:t>
            </a:r>
            <a:r>
              <a:rPr lang="ru-RU" sz="1900" dirty="0" err="1"/>
              <a:t>громадських</a:t>
            </a:r>
            <a:r>
              <a:rPr lang="ru-RU" sz="1900" dirty="0"/>
              <a:t> </a:t>
            </a:r>
            <a:r>
              <a:rPr lang="ru-RU" sz="1900" dirty="0" err="1"/>
              <a:t>об’єднань</a:t>
            </a:r>
            <a:r>
              <a:rPr lang="ru-RU" sz="1900" dirty="0"/>
              <a:t>. </a:t>
            </a:r>
          </a:p>
          <a:p>
            <a:pPr marL="624078" indent="-514350">
              <a:buFont typeface="+mj-lt"/>
              <a:buAutoNum type="arabicPeriod" startAt="8"/>
            </a:pPr>
            <a:r>
              <a:rPr lang="ru-RU" sz="1900" dirty="0" err="1"/>
              <a:t>Основоположним</a:t>
            </a:r>
            <a:r>
              <a:rPr lang="ru-RU" sz="1900" dirty="0"/>
              <a:t> документом в </a:t>
            </a:r>
            <a:r>
              <a:rPr lang="ru-RU" sz="1900" dirty="0" err="1"/>
              <a:t>управлінні</a:t>
            </a:r>
            <a:r>
              <a:rPr lang="ru-RU" sz="1900" dirty="0"/>
              <a:t> </a:t>
            </a:r>
            <a:r>
              <a:rPr lang="ru-RU" sz="1900" dirty="0" err="1"/>
              <a:t>фармацевтичним</a:t>
            </a:r>
            <a:r>
              <a:rPr lang="ru-RU" sz="1900" dirty="0"/>
              <a:t> сектором </a:t>
            </a:r>
            <a:r>
              <a:rPr lang="ru-RU" sz="1900" dirty="0" err="1"/>
              <a:t>є</a:t>
            </a:r>
            <a:r>
              <a:rPr lang="ru-RU" sz="1900" dirty="0"/>
              <a:t> Закон </a:t>
            </a:r>
            <a:r>
              <a:rPr lang="ru-RU" sz="1900" dirty="0" err="1"/>
              <a:t>України</a:t>
            </a:r>
            <a:r>
              <a:rPr lang="ru-RU" sz="1900" dirty="0"/>
              <a:t> про </a:t>
            </a:r>
            <a:r>
              <a:rPr lang="ru-RU" sz="1900" dirty="0" err="1"/>
              <a:t>Лікарські</a:t>
            </a:r>
            <a:r>
              <a:rPr lang="ru-RU" sz="1900" dirty="0"/>
              <a:t> </a:t>
            </a:r>
            <a:r>
              <a:rPr lang="ru-RU" sz="1900" dirty="0" err="1"/>
              <a:t>засоби</a:t>
            </a:r>
            <a:r>
              <a:rPr lang="ru-RU" sz="1900" dirty="0"/>
              <a:t>, за </a:t>
            </a:r>
            <a:r>
              <a:rPr lang="ru-RU" sz="1900" dirty="0" err="1"/>
              <a:t>останні</a:t>
            </a:r>
            <a:r>
              <a:rPr lang="ru-RU" sz="1900" dirty="0"/>
              <a:t> роки до </a:t>
            </a:r>
            <a:r>
              <a:rPr lang="ru-RU" sz="1900" dirty="0" err="1"/>
              <a:t>нього</a:t>
            </a:r>
            <a:r>
              <a:rPr lang="ru-RU" sz="1900" dirty="0"/>
              <a:t> внесено велика </a:t>
            </a:r>
            <a:r>
              <a:rPr lang="ru-RU" sz="1900" dirty="0" err="1"/>
              <a:t>кількість</a:t>
            </a:r>
            <a:r>
              <a:rPr lang="ru-RU" sz="1900" dirty="0"/>
              <a:t> </a:t>
            </a:r>
            <a:r>
              <a:rPr lang="ru-RU" sz="1900" dirty="0" err="1"/>
              <a:t>доповнень</a:t>
            </a:r>
            <a:r>
              <a:rPr lang="ru-RU" sz="1900" dirty="0"/>
              <a:t> та поправок.</a:t>
            </a:r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0" y="0"/>
            <a:ext cx="9144000" cy="76470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1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Висновки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263691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6000" dirty="0" err="1"/>
              <a:t>Дякую</a:t>
            </a:r>
            <a:r>
              <a:rPr lang="ru-RU" sz="6000" dirty="0"/>
              <a:t> за </a:t>
            </a:r>
            <a:r>
              <a:rPr lang="ru-RU" sz="6000" dirty="0" err="1"/>
              <a:t>увагу</a:t>
            </a:r>
            <a:r>
              <a:rPr lang="ru-RU" sz="6000" dirty="0"/>
              <a:t>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9780</TotalTime>
  <Words>3570</Words>
  <Application>Microsoft Macintosh PowerPoint</Application>
  <PresentationFormat>Экран (4:3)</PresentationFormat>
  <Paragraphs>398</Paragraphs>
  <Slides>41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51" baseType="lpstr">
      <vt:lpstr>Arial</vt:lpstr>
      <vt:lpstr>Arial Black</vt:lpstr>
      <vt:lpstr>Bahnschrift Light</vt:lpstr>
      <vt:lpstr>Lucida Sans Unicode</vt:lpstr>
      <vt:lpstr>Times New Roman</vt:lpstr>
      <vt:lpstr>Verdana</vt:lpstr>
      <vt:lpstr>Wingdings</vt:lpstr>
      <vt:lpstr>Wingdings 2</vt:lpstr>
      <vt:lpstr>Wingdings 3</vt:lpstr>
      <vt:lpstr>Открытая</vt:lpstr>
      <vt:lpstr> Правові основи організації охорони здоров'я. Система фармацевтичного права та фармацевтичного законодавства</vt:lpstr>
      <vt:lpstr>Теоретичні питання</vt:lpstr>
      <vt:lpstr>Перелік рекомендованої літератури</vt:lpstr>
      <vt:lpstr>Історичні аспекти виникнення права та законодавства</vt:lpstr>
      <vt:lpstr>Загальне поняття терміну «право»</vt:lpstr>
      <vt:lpstr>Виникнення права</vt:lpstr>
      <vt:lpstr>Основні причини виникнення держави та права</vt:lpstr>
      <vt:lpstr>Основні джерела формування права у різних народів світу</vt:lpstr>
      <vt:lpstr>Соціальна правова держава – витоки та становлення</vt:lpstr>
      <vt:lpstr>Соціальна правова держава – визначення та ознаки</vt:lpstr>
      <vt:lpstr>Формування права в країнах світу</vt:lpstr>
      <vt:lpstr>Карта поширення правових систем</vt:lpstr>
      <vt:lpstr>Порівняння правових систем</vt:lpstr>
      <vt:lpstr>Право – визначення, сутність, основні принципи та функції.  Норми права в системі соціальних норм.</vt:lpstr>
      <vt:lpstr>Право – його визначення та ознаки</vt:lpstr>
      <vt:lpstr>Основні принципи права</vt:lpstr>
      <vt:lpstr>Функції права та їх зміст</vt:lpstr>
      <vt:lpstr>Норми права в системі соціальних норм</vt:lpstr>
      <vt:lpstr>Система права та система законодавства, їх взаємозв’язок.  Фармацевтичне законодавство</vt:lpstr>
      <vt:lpstr>Взаємозв’язок системи права та системи законодавства</vt:lpstr>
      <vt:lpstr>Фармацевтичне право та фармацевтичне законодавство</vt:lpstr>
      <vt:lpstr>Органи управління та законотворення у фармацевтичному секторі галузі охорони здоров’я</vt:lpstr>
      <vt:lpstr>Державне управління фармацевтичною галуззю</vt:lpstr>
      <vt:lpstr>Державне управління фармацевтичною галуззю</vt:lpstr>
      <vt:lpstr>Завдання Держлікслужби</vt:lpstr>
      <vt:lpstr>Функції Держлікслужби</vt:lpstr>
      <vt:lpstr>Структура Державної служби з лікарських засобів</vt:lpstr>
      <vt:lpstr>Органи управління у сфері обігу ЛЗ</vt:lpstr>
      <vt:lpstr>Правотворчий процес в українському законодавстві</vt:lpstr>
      <vt:lpstr>Правотворчість та принципи правотворення</vt:lpstr>
      <vt:lpstr>Етапи (стадії) правотворчої діяльності</vt:lpstr>
      <vt:lpstr>Види нормативно-правових актів їх структура та ієрархія</vt:lpstr>
      <vt:lpstr>Види нормативно-правових актів</vt:lpstr>
      <vt:lpstr>Закон України “Про лікарські засоби”</vt:lpstr>
      <vt:lpstr>Типова структура нормативно-правового акту</vt:lpstr>
      <vt:lpstr>Реквізити нормативно-правового акту</vt:lpstr>
      <vt:lpstr>Ієрархія НПА за юридичною силою та набуттям чинності</vt:lpstr>
      <vt:lpstr>Оприлюднення та реєстрація НПА</vt:lpstr>
      <vt:lpstr>Висновки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Правознавство, як наука. Нормативно-правове регулювання фармацевтичного сектору галузі охорони здоров’я</dc:title>
  <dc:creator>Admin</dc:creator>
  <cp:lastModifiedBy>Microsoft Office User</cp:lastModifiedBy>
  <cp:revision>69</cp:revision>
  <dcterms:created xsi:type="dcterms:W3CDTF">2021-12-20T13:37:35Z</dcterms:created>
  <dcterms:modified xsi:type="dcterms:W3CDTF">2023-02-27T20:02:30Z</dcterms:modified>
</cp:coreProperties>
</file>