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4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71142-ED1C-62C5-E345-4CC7BB4729B7}" v="2630" dt="2022-01-07T21:50:24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92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08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2A599E-BE68-4484-AAA5-DE07527C582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1C92C0-3759-4566-9D45-1D4A8B31BAE4}">
      <dgm:prSet/>
      <dgm:spPr/>
      <dgm:t>
        <a:bodyPr/>
        <a:lstStyle/>
        <a:p>
          <a:r>
            <a:rPr lang="ru-RU"/>
            <a:t>закупівлю і реалізацію ЛЗ, лише ліцензованим операторам</a:t>
          </a:r>
          <a:endParaRPr lang="en-US"/>
        </a:p>
      </dgm:t>
    </dgm:pt>
    <dgm:pt modelId="{572C6CBC-E7CC-46F2-9998-BE4BD18F9637}" type="parTrans" cxnId="{75456583-212A-4ED9-9E60-6CC90F80897B}">
      <dgm:prSet/>
      <dgm:spPr/>
      <dgm:t>
        <a:bodyPr/>
        <a:lstStyle/>
        <a:p>
          <a:endParaRPr lang="en-US"/>
        </a:p>
      </dgm:t>
    </dgm:pt>
    <dgm:pt modelId="{DF3EBD23-F36A-4A5B-BEA7-EE60033FAC8C}" type="sibTrans" cxnId="{75456583-212A-4ED9-9E60-6CC90F80897B}">
      <dgm:prSet/>
      <dgm:spPr/>
      <dgm:t>
        <a:bodyPr/>
        <a:lstStyle/>
        <a:p>
          <a:endParaRPr lang="en-US"/>
        </a:p>
      </dgm:t>
    </dgm:pt>
    <dgm:pt modelId="{080A1A36-2268-4437-85D6-FF45B0DF5F1B}">
      <dgm:prSet/>
      <dgm:spPr/>
      <dgm:t>
        <a:bodyPr/>
        <a:lstStyle/>
        <a:p>
          <a:r>
            <a:rPr lang="ru-RU"/>
            <a:t>закупівлю і реалізацію ЛЗ, які зареєстровані в Україні </a:t>
          </a:r>
          <a:endParaRPr lang="en-US"/>
        </a:p>
      </dgm:t>
    </dgm:pt>
    <dgm:pt modelId="{B7A18242-822C-4222-AE00-1D1A9B49EA3C}" type="parTrans" cxnId="{C1A00780-8D00-40B4-900B-1B0AD4F8775F}">
      <dgm:prSet/>
      <dgm:spPr/>
      <dgm:t>
        <a:bodyPr/>
        <a:lstStyle/>
        <a:p>
          <a:endParaRPr lang="en-US"/>
        </a:p>
      </dgm:t>
    </dgm:pt>
    <dgm:pt modelId="{B4CBE07D-7428-434B-8CE5-2E85DD0CC17F}" type="sibTrans" cxnId="{C1A00780-8D00-40B4-900B-1B0AD4F8775F}">
      <dgm:prSet/>
      <dgm:spPr/>
      <dgm:t>
        <a:bodyPr/>
        <a:lstStyle/>
        <a:p>
          <a:endParaRPr lang="en-US"/>
        </a:p>
      </dgm:t>
    </dgm:pt>
    <dgm:pt modelId="{D18C4100-CA53-4535-AD83-ECEC7AF3F186}">
      <dgm:prSet/>
      <dgm:spPr/>
      <dgm:t>
        <a:bodyPr/>
        <a:lstStyle/>
        <a:p>
          <a:r>
            <a:rPr lang="ru-RU"/>
            <a:t>постійну підтримку умов зберігання ЛЗ, включаючи транспортування </a:t>
          </a:r>
          <a:endParaRPr lang="en-US"/>
        </a:p>
      </dgm:t>
    </dgm:pt>
    <dgm:pt modelId="{AE069A42-57A0-4F74-B5C6-7AB4631B272C}" type="parTrans" cxnId="{F14EAF3B-FFAF-4844-BC06-7ABBBBD9E832}">
      <dgm:prSet/>
      <dgm:spPr/>
      <dgm:t>
        <a:bodyPr/>
        <a:lstStyle/>
        <a:p>
          <a:endParaRPr lang="en-US"/>
        </a:p>
      </dgm:t>
    </dgm:pt>
    <dgm:pt modelId="{7E364407-9D20-4D89-AC2A-A628C32FA0DB}" type="sibTrans" cxnId="{F14EAF3B-FFAF-4844-BC06-7ABBBBD9E832}">
      <dgm:prSet/>
      <dgm:spPr/>
      <dgm:t>
        <a:bodyPr/>
        <a:lstStyle/>
        <a:p>
          <a:endParaRPr lang="en-US"/>
        </a:p>
      </dgm:t>
    </dgm:pt>
    <dgm:pt modelId="{6DE310F5-B35F-445F-9381-B9FF57952139}">
      <dgm:prSet/>
      <dgm:spPr/>
      <dgm:t>
        <a:bodyPr/>
        <a:lstStyle/>
        <a:p>
          <a:r>
            <a:rPr lang="ru-RU" dirty="0" err="1"/>
            <a:t>виключена</a:t>
          </a:r>
          <a:r>
            <a:rPr lang="ru-RU" dirty="0"/>
            <a:t> </a:t>
          </a:r>
          <a:r>
            <a:rPr lang="ru-RU" dirty="0" err="1"/>
            <a:t>контамінація</a:t>
          </a:r>
          <a:r>
            <a:rPr lang="ru-RU" dirty="0"/>
            <a:t> ЛЗ </a:t>
          </a:r>
          <a:r>
            <a:rPr lang="ru-RU" dirty="0" err="1"/>
            <a:t>іншими</a:t>
          </a:r>
          <a:r>
            <a:rPr lang="ru-RU" dirty="0"/>
            <a:t> ЛЗ і </a:t>
          </a:r>
          <a:r>
            <a:rPr lang="ru-RU" dirty="0" err="1"/>
            <a:t>навпаки</a:t>
          </a:r>
          <a:r>
            <a:rPr lang="ru-RU" dirty="0"/>
            <a:t> </a:t>
          </a:r>
          <a:endParaRPr lang="en-US" dirty="0"/>
        </a:p>
      </dgm:t>
    </dgm:pt>
    <dgm:pt modelId="{B9C03345-BDC1-42F3-A709-F01EB3CB0CEB}" type="parTrans" cxnId="{4AEB425C-60FA-4979-811E-2BE7F73E7C05}">
      <dgm:prSet/>
      <dgm:spPr/>
      <dgm:t>
        <a:bodyPr/>
        <a:lstStyle/>
        <a:p>
          <a:endParaRPr lang="en-US"/>
        </a:p>
      </dgm:t>
    </dgm:pt>
    <dgm:pt modelId="{5712CDC2-119E-4102-AEFC-5A0084E24C69}" type="sibTrans" cxnId="{4AEB425C-60FA-4979-811E-2BE7F73E7C05}">
      <dgm:prSet/>
      <dgm:spPr/>
      <dgm:t>
        <a:bodyPr/>
        <a:lstStyle/>
        <a:p>
          <a:endParaRPr lang="en-US"/>
        </a:p>
      </dgm:t>
    </dgm:pt>
    <dgm:pt modelId="{7C11DE93-6DE5-482A-8115-FABEE19AA5B6}">
      <dgm:prSet/>
      <dgm:spPr/>
      <dgm:t>
        <a:bodyPr/>
        <a:lstStyle/>
        <a:p>
          <a:r>
            <a:rPr lang="ru-RU"/>
            <a:t>оборотність складованих ЛЗ </a:t>
          </a:r>
          <a:endParaRPr lang="en-US"/>
        </a:p>
      </dgm:t>
    </dgm:pt>
    <dgm:pt modelId="{8A41D9C4-221C-46AB-96C4-C20DA66B9B0B}" type="parTrans" cxnId="{75BF8779-0653-4304-BDA4-BE129A6F552D}">
      <dgm:prSet/>
      <dgm:spPr/>
      <dgm:t>
        <a:bodyPr/>
        <a:lstStyle/>
        <a:p>
          <a:endParaRPr lang="en-US"/>
        </a:p>
      </dgm:t>
    </dgm:pt>
    <dgm:pt modelId="{D5B5CCAB-BAC2-4E77-A466-B0400047127B}" type="sibTrans" cxnId="{75BF8779-0653-4304-BDA4-BE129A6F552D}">
      <dgm:prSet/>
      <dgm:spPr/>
      <dgm:t>
        <a:bodyPr/>
        <a:lstStyle/>
        <a:p>
          <a:endParaRPr lang="en-US"/>
        </a:p>
      </dgm:t>
    </dgm:pt>
    <dgm:pt modelId="{18EE532D-651E-4A94-89FB-7A734901C44D}">
      <dgm:prSet/>
      <dgm:spPr/>
      <dgm:t>
        <a:bodyPr/>
        <a:lstStyle/>
        <a:p>
          <a:r>
            <a:rPr lang="ru-RU"/>
            <a:t>зберігання ЛЗ в безпечних умовах та під охороною </a:t>
          </a:r>
          <a:endParaRPr lang="en-US"/>
        </a:p>
      </dgm:t>
    </dgm:pt>
    <dgm:pt modelId="{1CE22905-21F5-4D64-B21D-C52B8D860251}" type="parTrans" cxnId="{93291380-51DD-4B68-B928-C0BF1B56E8F9}">
      <dgm:prSet/>
      <dgm:spPr/>
      <dgm:t>
        <a:bodyPr/>
        <a:lstStyle/>
        <a:p>
          <a:endParaRPr lang="en-US"/>
        </a:p>
      </dgm:t>
    </dgm:pt>
    <dgm:pt modelId="{017FA1A5-1513-4921-96A8-A54527439A6A}" type="sibTrans" cxnId="{93291380-51DD-4B68-B928-C0BF1B56E8F9}">
      <dgm:prSet/>
      <dgm:spPr/>
      <dgm:t>
        <a:bodyPr/>
        <a:lstStyle/>
        <a:p>
          <a:endParaRPr lang="en-US"/>
        </a:p>
      </dgm:t>
    </dgm:pt>
    <dgm:pt modelId="{07C9C9E2-D8EE-4334-AC08-EE151651B191}" type="pres">
      <dgm:prSet presAssocID="{0D2A599E-BE68-4484-AAA5-DE07527C5820}" presName="vert0" presStyleCnt="0">
        <dgm:presLayoutVars>
          <dgm:dir/>
          <dgm:animOne val="branch"/>
          <dgm:animLvl val="lvl"/>
        </dgm:presLayoutVars>
      </dgm:prSet>
      <dgm:spPr/>
    </dgm:pt>
    <dgm:pt modelId="{2064EF15-14AB-4CC7-915D-40B1BD7FE884}" type="pres">
      <dgm:prSet presAssocID="{761C92C0-3759-4566-9D45-1D4A8B31BAE4}" presName="thickLine" presStyleLbl="alignNode1" presStyleIdx="0" presStyleCnt="6"/>
      <dgm:spPr/>
    </dgm:pt>
    <dgm:pt modelId="{83BAF67D-D6B3-499B-A19A-14B8F2FA268A}" type="pres">
      <dgm:prSet presAssocID="{761C92C0-3759-4566-9D45-1D4A8B31BAE4}" presName="horz1" presStyleCnt="0"/>
      <dgm:spPr/>
    </dgm:pt>
    <dgm:pt modelId="{CBF232B6-3BFD-496F-A893-4FC9D7D7AEF1}" type="pres">
      <dgm:prSet presAssocID="{761C92C0-3759-4566-9D45-1D4A8B31BAE4}" presName="tx1" presStyleLbl="revTx" presStyleIdx="0" presStyleCnt="6"/>
      <dgm:spPr/>
    </dgm:pt>
    <dgm:pt modelId="{721DFA28-C657-41B6-84C7-0FE6F91C57E0}" type="pres">
      <dgm:prSet presAssocID="{761C92C0-3759-4566-9D45-1D4A8B31BAE4}" presName="vert1" presStyleCnt="0"/>
      <dgm:spPr/>
    </dgm:pt>
    <dgm:pt modelId="{C8784D7C-084F-474D-90DF-96AE5FD1D88E}" type="pres">
      <dgm:prSet presAssocID="{080A1A36-2268-4437-85D6-FF45B0DF5F1B}" presName="thickLine" presStyleLbl="alignNode1" presStyleIdx="1" presStyleCnt="6"/>
      <dgm:spPr/>
    </dgm:pt>
    <dgm:pt modelId="{AFAD9400-7B38-4A70-88A1-BF32D7CA2A71}" type="pres">
      <dgm:prSet presAssocID="{080A1A36-2268-4437-85D6-FF45B0DF5F1B}" presName="horz1" presStyleCnt="0"/>
      <dgm:spPr/>
    </dgm:pt>
    <dgm:pt modelId="{2B86387A-410D-4E03-BF77-DA086781A980}" type="pres">
      <dgm:prSet presAssocID="{080A1A36-2268-4437-85D6-FF45B0DF5F1B}" presName="tx1" presStyleLbl="revTx" presStyleIdx="1" presStyleCnt="6"/>
      <dgm:spPr/>
    </dgm:pt>
    <dgm:pt modelId="{6052D4D4-B2E8-493F-9339-F013FCB78445}" type="pres">
      <dgm:prSet presAssocID="{080A1A36-2268-4437-85D6-FF45B0DF5F1B}" presName="vert1" presStyleCnt="0"/>
      <dgm:spPr/>
    </dgm:pt>
    <dgm:pt modelId="{EC2731B1-596E-4F80-A286-4854C8D8CBDD}" type="pres">
      <dgm:prSet presAssocID="{D18C4100-CA53-4535-AD83-ECEC7AF3F186}" presName="thickLine" presStyleLbl="alignNode1" presStyleIdx="2" presStyleCnt="6"/>
      <dgm:spPr/>
    </dgm:pt>
    <dgm:pt modelId="{0A5AE2F5-1996-4654-9E82-37FEFC082495}" type="pres">
      <dgm:prSet presAssocID="{D18C4100-CA53-4535-AD83-ECEC7AF3F186}" presName="horz1" presStyleCnt="0"/>
      <dgm:spPr/>
    </dgm:pt>
    <dgm:pt modelId="{0AC87D9B-DD2D-48D0-A62B-959808F097DE}" type="pres">
      <dgm:prSet presAssocID="{D18C4100-CA53-4535-AD83-ECEC7AF3F186}" presName="tx1" presStyleLbl="revTx" presStyleIdx="2" presStyleCnt="6"/>
      <dgm:spPr/>
    </dgm:pt>
    <dgm:pt modelId="{E37F9B84-3460-4E43-8AE6-F73701A5B71D}" type="pres">
      <dgm:prSet presAssocID="{D18C4100-CA53-4535-AD83-ECEC7AF3F186}" presName="vert1" presStyleCnt="0"/>
      <dgm:spPr/>
    </dgm:pt>
    <dgm:pt modelId="{7E9F045C-EDE6-4495-AC09-207EB0918815}" type="pres">
      <dgm:prSet presAssocID="{6DE310F5-B35F-445F-9381-B9FF57952139}" presName="thickLine" presStyleLbl="alignNode1" presStyleIdx="3" presStyleCnt="6"/>
      <dgm:spPr/>
    </dgm:pt>
    <dgm:pt modelId="{1262E865-1856-43BA-9BD7-12FBBA803E24}" type="pres">
      <dgm:prSet presAssocID="{6DE310F5-B35F-445F-9381-B9FF57952139}" presName="horz1" presStyleCnt="0"/>
      <dgm:spPr/>
    </dgm:pt>
    <dgm:pt modelId="{359660E4-90F6-4EB8-A75E-71967DE4D8C3}" type="pres">
      <dgm:prSet presAssocID="{6DE310F5-B35F-445F-9381-B9FF57952139}" presName="tx1" presStyleLbl="revTx" presStyleIdx="3" presStyleCnt="6"/>
      <dgm:spPr/>
    </dgm:pt>
    <dgm:pt modelId="{84BFA162-161C-499C-8A27-CDFEDDC31FB4}" type="pres">
      <dgm:prSet presAssocID="{6DE310F5-B35F-445F-9381-B9FF57952139}" presName="vert1" presStyleCnt="0"/>
      <dgm:spPr/>
    </dgm:pt>
    <dgm:pt modelId="{DAF1144F-BC1A-4539-A4A7-AA79B7B417B1}" type="pres">
      <dgm:prSet presAssocID="{7C11DE93-6DE5-482A-8115-FABEE19AA5B6}" presName="thickLine" presStyleLbl="alignNode1" presStyleIdx="4" presStyleCnt="6"/>
      <dgm:spPr/>
    </dgm:pt>
    <dgm:pt modelId="{D3A65BEB-5CF8-4864-9851-701D5C69614E}" type="pres">
      <dgm:prSet presAssocID="{7C11DE93-6DE5-482A-8115-FABEE19AA5B6}" presName="horz1" presStyleCnt="0"/>
      <dgm:spPr/>
    </dgm:pt>
    <dgm:pt modelId="{98D04ED7-460A-4220-9D40-EFDE5E4CEE97}" type="pres">
      <dgm:prSet presAssocID="{7C11DE93-6DE5-482A-8115-FABEE19AA5B6}" presName="tx1" presStyleLbl="revTx" presStyleIdx="4" presStyleCnt="6"/>
      <dgm:spPr/>
    </dgm:pt>
    <dgm:pt modelId="{2AC2FBD4-860C-4433-B9F4-B16087392B48}" type="pres">
      <dgm:prSet presAssocID="{7C11DE93-6DE5-482A-8115-FABEE19AA5B6}" presName="vert1" presStyleCnt="0"/>
      <dgm:spPr/>
    </dgm:pt>
    <dgm:pt modelId="{2CBB58A6-5A0B-491F-AA89-4A936EC70AB1}" type="pres">
      <dgm:prSet presAssocID="{18EE532D-651E-4A94-89FB-7A734901C44D}" presName="thickLine" presStyleLbl="alignNode1" presStyleIdx="5" presStyleCnt="6"/>
      <dgm:spPr/>
    </dgm:pt>
    <dgm:pt modelId="{899B1410-E21F-454C-825E-9AB3077B4AD5}" type="pres">
      <dgm:prSet presAssocID="{18EE532D-651E-4A94-89FB-7A734901C44D}" presName="horz1" presStyleCnt="0"/>
      <dgm:spPr/>
    </dgm:pt>
    <dgm:pt modelId="{6467DFE6-16EB-47E9-949E-B04E8FBDEE51}" type="pres">
      <dgm:prSet presAssocID="{18EE532D-651E-4A94-89FB-7A734901C44D}" presName="tx1" presStyleLbl="revTx" presStyleIdx="5" presStyleCnt="6"/>
      <dgm:spPr/>
    </dgm:pt>
    <dgm:pt modelId="{10BD09D9-2AD6-4F4B-9790-41103CB19CF3}" type="pres">
      <dgm:prSet presAssocID="{18EE532D-651E-4A94-89FB-7A734901C44D}" presName="vert1" presStyleCnt="0"/>
      <dgm:spPr/>
    </dgm:pt>
  </dgm:ptLst>
  <dgm:cxnLst>
    <dgm:cxn modelId="{F8CC5D00-9C75-4D66-8384-06587163E26C}" type="presOf" srcId="{7C11DE93-6DE5-482A-8115-FABEE19AA5B6}" destId="{98D04ED7-460A-4220-9D40-EFDE5E4CEE97}" srcOrd="0" destOrd="0" presId="urn:microsoft.com/office/officeart/2008/layout/LinedList"/>
    <dgm:cxn modelId="{A6435E1F-2736-412A-AA48-16BC82F9DF1A}" type="presOf" srcId="{18EE532D-651E-4A94-89FB-7A734901C44D}" destId="{6467DFE6-16EB-47E9-949E-B04E8FBDEE51}" srcOrd="0" destOrd="0" presId="urn:microsoft.com/office/officeart/2008/layout/LinedList"/>
    <dgm:cxn modelId="{1799CF1F-6DA1-4B2D-8DE7-67F513E572D6}" type="presOf" srcId="{0D2A599E-BE68-4484-AAA5-DE07527C5820}" destId="{07C9C9E2-D8EE-4334-AC08-EE151651B191}" srcOrd="0" destOrd="0" presId="urn:microsoft.com/office/officeart/2008/layout/LinedList"/>
    <dgm:cxn modelId="{F14EAF3B-FFAF-4844-BC06-7ABBBBD9E832}" srcId="{0D2A599E-BE68-4484-AAA5-DE07527C5820}" destId="{D18C4100-CA53-4535-AD83-ECEC7AF3F186}" srcOrd="2" destOrd="0" parTransId="{AE069A42-57A0-4F74-B5C6-7AB4631B272C}" sibTransId="{7E364407-9D20-4D89-AC2A-A628C32FA0DB}"/>
    <dgm:cxn modelId="{0E591B46-E9B1-4052-A323-2B97AA6F7113}" type="presOf" srcId="{761C92C0-3759-4566-9D45-1D4A8B31BAE4}" destId="{CBF232B6-3BFD-496F-A893-4FC9D7D7AEF1}" srcOrd="0" destOrd="0" presId="urn:microsoft.com/office/officeart/2008/layout/LinedList"/>
    <dgm:cxn modelId="{4AEB425C-60FA-4979-811E-2BE7F73E7C05}" srcId="{0D2A599E-BE68-4484-AAA5-DE07527C5820}" destId="{6DE310F5-B35F-445F-9381-B9FF57952139}" srcOrd="3" destOrd="0" parTransId="{B9C03345-BDC1-42F3-A709-F01EB3CB0CEB}" sibTransId="{5712CDC2-119E-4102-AEFC-5A0084E24C69}"/>
    <dgm:cxn modelId="{75BF8779-0653-4304-BDA4-BE129A6F552D}" srcId="{0D2A599E-BE68-4484-AAA5-DE07527C5820}" destId="{7C11DE93-6DE5-482A-8115-FABEE19AA5B6}" srcOrd="4" destOrd="0" parTransId="{8A41D9C4-221C-46AB-96C4-C20DA66B9B0B}" sibTransId="{D5B5CCAB-BAC2-4E77-A466-B0400047127B}"/>
    <dgm:cxn modelId="{C1A00780-8D00-40B4-900B-1B0AD4F8775F}" srcId="{0D2A599E-BE68-4484-AAA5-DE07527C5820}" destId="{080A1A36-2268-4437-85D6-FF45B0DF5F1B}" srcOrd="1" destOrd="0" parTransId="{B7A18242-822C-4222-AE00-1D1A9B49EA3C}" sibTransId="{B4CBE07D-7428-434B-8CE5-2E85DD0CC17F}"/>
    <dgm:cxn modelId="{93291380-51DD-4B68-B928-C0BF1B56E8F9}" srcId="{0D2A599E-BE68-4484-AAA5-DE07527C5820}" destId="{18EE532D-651E-4A94-89FB-7A734901C44D}" srcOrd="5" destOrd="0" parTransId="{1CE22905-21F5-4D64-B21D-C52B8D860251}" sibTransId="{017FA1A5-1513-4921-96A8-A54527439A6A}"/>
    <dgm:cxn modelId="{75456583-212A-4ED9-9E60-6CC90F80897B}" srcId="{0D2A599E-BE68-4484-AAA5-DE07527C5820}" destId="{761C92C0-3759-4566-9D45-1D4A8B31BAE4}" srcOrd="0" destOrd="0" parTransId="{572C6CBC-E7CC-46F2-9998-BE4BD18F9637}" sibTransId="{DF3EBD23-F36A-4A5B-BEA7-EE60033FAC8C}"/>
    <dgm:cxn modelId="{FF2AA585-EC8B-477F-ADC8-4633DBD68D6E}" type="presOf" srcId="{080A1A36-2268-4437-85D6-FF45B0DF5F1B}" destId="{2B86387A-410D-4E03-BF77-DA086781A980}" srcOrd="0" destOrd="0" presId="urn:microsoft.com/office/officeart/2008/layout/LinedList"/>
    <dgm:cxn modelId="{436976BE-EEC8-43C6-A448-8CEAA097EF33}" type="presOf" srcId="{D18C4100-CA53-4535-AD83-ECEC7AF3F186}" destId="{0AC87D9B-DD2D-48D0-A62B-959808F097DE}" srcOrd="0" destOrd="0" presId="urn:microsoft.com/office/officeart/2008/layout/LinedList"/>
    <dgm:cxn modelId="{AA70D4E5-5819-4993-96B8-5C4BC5565E7B}" type="presOf" srcId="{6DE310F5-B35F-445F-9381-B9FF57952139}" destId="{359660E4-90F6-4EB8-A75E-71967DE4D8C3}" srcOrd="0" destOrd="0" presId="urn:microsoft.com/office/officeart/2008/layout/LinedList"/>
    <dgm:cxn modelId="{090BBF66-F5AC-44A3-845E-9C42438A79B4}" type="presParOf" srcId="{07C9C9E2-D8EE-4334-AC08-EE151651B191}" destId="{2064EF15-14AB-4CC7-915D-40B1BD7FE884}" srcOrd="0" destOrd="0" presId="urn:microsoft.com/office/officeart/2008/layout/LinedList"/>
    <dgm:cxn modelId="{BB54F7E2-B336-4ECE-B709-A61808E32A63}" type="presParOf" srcId="{07C9C9E2-D8EE-4334-AC08-EE151651B191}" destId="{83BAF67D-D6B3-499B-A19A-14B8F2FA268A}" srcOrd="1" destOrd="0" presId="urn:microsoft.com/office/officeart/2008/layout/LinedList"/>
    <dgm:cxn modelId="{52353BA9-A4A6-4155-B3D8-FCE2EC81EE41}" type="presParOf" srcId="{83BAF67D-D6B3-499B-A19A-14B8F2FA268A}" destId="{CBF232B6-3BFD-496F-A893-4FC9D7D7AEF1}" srcOrd="0" destOrd="0" presId="urn:microsoft.com/office/officeart/2008/layout/LinedList"/>
    <dgm:cxn modelId="{864E6782-96DB-4714-8119-261BD7227AD9}" type="presParOf" srcId="{83BAF67D-D6B3-499B-A19A-14B8F2FA268A}" destId="{721DFA28-C657-41B6-84C7-0FE6F91C57E0}" srcOrd="1" destOrd="0" presId="urn:microsoft.com/office/officeart/2008/layout/LinedList"/>
    <dgm:cxn modelId="{1AD2AE52-77DB-47FC-8FCA-A73CEB9F9CEF}" type="presParOf" srcId="{07C9C9E2-D8EE-4334-AC08-EE151651B191}" destId="{C8784D7C-084F-474D-90DF-96AE5FD1D88E}" srcOrd="2" destOrd="0" presId="urn:microsoft.com/office/officeart/2008/layout/LinedList"/>
    <dgm:cxn modelId="{A03A3045-2FC7-44FB-8E75-06DD5DF8A1E0}" type="presParOf" srcId="{07C9C9E2-D8EE-4334-AC08-EE151651B191}" destId="{AFAD9400-7B38-4A70-88A1-BF32D7CA2A71}" srcOrd="3" destOrd="0" presId="urn:microsoft.com/office/officeart/2008/layout/LinedList"/>
    <dgm:cxn modelId="{C3005A91-0A0A-4153-85AE-E761EDC4628B}" type="presParOf" srcId="{AFAD9400-7B38-4A70-88A1-BF32D7CA2A71}" destId="{2B86387A-410D-4E03-BF77-DA086781A980}" srcOrd="0" destOrd="0" presId="urn:microsoft.com/office/officeart/2008/layout/LinedList"/>
    <dgm:cxn modelId="{ECC1BDB3-45EB-4101-9A34-CACCE1AFB2F0}" type="presParOf" srcId="{AFAD9400-7B38-4A70-88A1-BF32D7CA2A71}" destId="{6052D4D4-B2E8-493F-9339-F013FCB78445}" srcOrd="1" destOrd="0" presId="urn:microsoft.com/office/officeart/2008/layout/LinedList"/>
    <dgm:cxn modelId="{545DA6BF-A38E-4A7A-A5AF-BF072B79EA67}" type="presParOf" srcId="{07C9C9E2-D8EE-4334-AC08-EE151651B191}" destId="{EC2731B1-596E-4F80-A286-4854C8D8CBDD}" srcOrd="4" destOrd="0" presId="urn:microsoft.com/office/officeart/2008/layout/LinedList"/>
    <dgm:cxn modelId="{22ECDA8B-3CAE-4390-BB09-2CFA0BED72A3}" type="presParOf" srcId="{07C9C9E2-D8EE-4334-AC08-EE151651B191}" destId="{0A5AE2F5-1996-4654-9E82-37FEFC082495}" srcOrd="5" destOrd="0" presId="urn:microsoft.com/office/officeart/2008/layout/LinedList"/>
    <dgm:cxn modelId="{3CD8B632-4441-4EA4-BC44-60AF8A80E15B}" type="presParOf" srcId="{0A5AE2F5-1996-4654-9E82-37FEFC082495}" destId="{0AC87D9B-DD2D-48D0-A62B-959808F097DE}" srcOrd="0" destOrd="0" presId="urn:microsoft.com/office/officeart/2008/layout/LinedList"/>
    <dgm:cxn modelId="{3766FB59-7CDF-4511-B813-96F234C95246}" type="presParOf" srcId="{0A5AE2F5-1996-4654-9E82-37FEFC082495}" destId="{E37F9B84-3460-4E43-8AE6-F73701A5B71D}" srcOrd="1" destOrd="0" presId="urn:microsoft.com/office/officeart/2008/layout/LinedList"/>
    <dgm:cxn modelId="{2E7D27DA-914B-4734-97E9-B5795843E86C}" type="presParOf" srcId="{07C9C9E2-D8EE-4334-AC08-EE151651B191}" destId="{7E9F045C-EDE6-4495-AC09-207EB0918815}" srcOrd="6" destOrd="0" presId="urn:microsoft.com/office/officeart/2008/layout/LinedList"/>
    <dgm:cxn modelId="{A0CCAFCE-F26D-4288-A534-02E8BF52165E}" type="presParOf" srcId="{07C9C9E2-D8EE-4334-AC08-EE151651B191}" destId="{1262E865-1856-43BA-9BD7-12FBBA803E24}" srcOrd="7" destOrd="0" presId="urn:microsoft.com/office/officeart/2008/layout/LinedList"/>
    <dgm:cxn modelId="{9646CB7C-FAA3-4298-8142-A4940D0FDD8A}" type="presParOf" srcId="{1262E865-1856-43BA-9BD7-12FBBA803E24}" destId="{359660E4-90F6-4EB8-A75E-71967DE4D8C3}" srcOrd="0" destOrd="0" presId="urn:microsoft.com/office/officeart/2008/layout/LinedList"/>
    <dgm:cxn modelId="{884000E5-612B-40BF-9C57-E3E71638D045}" type="presParOf" srcId="{1262E865-1856-43BA-9BD7-12FBBA803E24}" destId="{84BFA162-161C-499C-8A27-CDFEDDC31FB4}" srcOrd="1" destOrd="0" presId="urn:microsoft.com/office/officeart/2008/layout/LinedList"/>
    <dgm:cxn modelId="{FF1AA7E7-1BDE-47FC-9CFA-AF6308601B54}" type="presParOf" srcId="{07C9C9E2-D8EE-4334-AC08-EE151651B191}" destId="{DAF1144F-BC1A-4539-A4A7-AA79B7B417B1}" srcOrd="8" destOrd="0" presId="urn:microsoft.com/office/officeart/2008/layout/LinedList"/>
    <dgm:cxn modelId="{39C29BDB-D5ED-427C-B708-BCB75EE25663}" type="presParOf" srcId="{07C9C9E2-D8EE-4334-AC08-EE151651B191}" destId="{D3A65BEB-5CF8-4864-9851-701D5C69614E}" srcOrd="9" destOrd="0" presId="urn:microsoft.com/office/officeart/2008/layout/LinedList"/>
    <dgm:cxn modelId="{920A5D07-E7D7-45D7-B160-60FD655D4217}" type="presParOf" srcId="{D3A65BEB-5CF8-4864-9851-701D5C69614E}" destId="{98D04ED7-460A-4220-9D40-EFDE5E4CEE97}" srcOrd="0" destOrd="0" presId="urn:microsoft.com/office/officeart/2008/layout/LinedList"/>
    <dgm:cxn modelId="{A132BAA1-AFB9-4D1A-BF3D-5F370C025471}" type="presParOf" srcId="{D3A65BEB-5CF8-4864-9851-701D5C69614E}" destId="{2AC2FBD4-860C-4433-B9F4-B16087392B48}" srcOrd="1" destOrd="0" presId="urn:microsoft.com/office/officeart/2008/layout/LinedList"/>
    <dgm:cxn modelId="{8AFBE6EB-803D-411F-9303-14687FFD08BE}" type="presParOf" srcId="{07C9C9E2-D8EE-4334-AC08-EE151651B191}" destId="{2CBB58A6-5A0B-491F-AA89-4A936EC70AB1}" srcOrd="10" destOrd="0" presId="urn:microsoft.com/office/officeart/2008/layout/LinedList"/>
    <dgm:cxn modelId="{7C1924F0-5EB8-4EC9-A316-C9D7FDD03A19}" type="presParOf" srcId="{07C9C9E2-D8EE-4334-AC08-EE151651B191}" destId="{899B1410-E21F-454C-825E-9AB3077B4AD5}" srcOrd="11" destOrd="0" presId="urn:microsoft.com/office/officeart/2008/layout/LinedList"/>
    <dgm:cxn modelId="{1D09EAFF-7778-49D2-A0C4-956DD77FEC0F}" type="presParOf" srcId="{899B1410-E21F-454C-825E-9AB3077B4AD5}" destId="{6467DFE6-16EB-47E9-949E-B04E8FBDEE51}" srcOrd="0" destOrd="0" presId="urn:microsoft.com/office/officeart/2008/layout/LinedList"/>
    <dgm:cxn modelId="{F3200E57-5280-40D5-A0E1-64769B7A6419}" type="presParOf" srcId="{899B1410-E21F-454C-825E-9AB3077B4AD5}" destId="{10BD09D9-2AD6-4F4B-9790-41103CB19C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4EF15-14AB-4CC7-915D-40B1BD7FE884}">
      <dsp:nvSpPr>
        <dsp:cNvPr id="0" name=""/>
        <dsp:cNvSpPr/>
      </dsp:nvSpPr>
      <dsp:spPr>
        <a:xfrm>
          <a:off x="0" y="1406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232B6-3BFD-496F-A893-4FC9D7D7AEF1}">
      <dsp:nvSpPr>
        <dsp:cNvPr id="0" name=""/>
        <dsp:cNvSpPr/>
      </dsp:nvSpPr>
      <dsp:spPr>
        <a:xfrm>
          <a:off x="0" y="1406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закупівлю і реалізацію ЛЗ, лише ліцензованим операторам</a:t>
          </a:r>
          <a:endParaRPr lang="en-US" sz="1900" kern="1200"/>
        </a:p>
      </dsp:txBody>
      <dsp:txXfrm>
        <a:off x="0" y="1406"/>
        <a:ext cx="7365809" cy="479706"/>
      </dsp:txXfrm>
    </dsp:sp>
    <dsp:sp modelId="{C8784D7C-084F-474D-90DF-96AE5FD1D88E}">
      <dsp:nvSpPr>
        <dsp:cNvPr id="0" name=""/>
        <dsp:cNvSpPr/>
      </dsp:nvSpPr>
      <dsp:spPr>
        <a:xfrm>
          <a:off x="0" y="481112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6387A-410D-4E03-BF77-DA086781A980}">
      <dsp:nvSpPr>
        <dsp:cNvPr id="0" name=""/>
        <dsp:cNvSpPr/>
      </dsp:nvSpPr>
      <dsp:spPr>
        <a:xfrm>
          <a:off x="0" y="481112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закупівлю і реалізацію ЛЗ, які зареєстровані в Україні </a:t>
          </a:r>
          <a:endParaRPr lang="en-US" sz="1900" kern="1200"/>
        </a:p>
      </dsp:txBody>
      <dsp:txXfrm>
        <a:off x="0" y="481112"/>
        <a:ext cx="7365809" cy="479706"/>
      </dsp:txXfrm>
    </dsp:sp>
    <dsp:sp modelId="{EC2731B1-596E-4F80-A286-4854C8D8CBDD}">
      <dsp:nvSpPr>
        <dsp:cNvPr id="0" name=""/>
        <dsp:cNvSpPr/>
      </dsp:nvSpPr>
      <dsp:spPr>
        <a:xfrm>
          <a:off x="0" y="960818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87D9B-DD2D-48D0-A62B-959808F097DE}">
      <dsp:nvSpPr>
        <dsp:cNvPr id="0" name=""/>
        <dsp:cNvSpPr/>
      </dsp:nvSpPr>
      <dsp:spPr>
        <a:xfrm>
          <a:off x="0" y="960818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постійну підтримку умов зберігання ЛЗ, включаючи транспортування </a:t>
          </a:r>
          <a:endParaRPr lang="en-US" sz="1900" kern="1200"/>
        </a:p>
      </dsp:txBody>
      <dsp:txXfrm>
        <a:off x="0" y="960818"/>
        <a:ext cx="7365809" cy="479706"/>
      </dsp:txXfrm>
    </dsp:sp>
    <dsp:sp modelId="{7E9F045C-EDE6-4495-AC09-207EB0918815}">
      <dsp:nvSpPr>
        <dsp:cNvPr id="0" name=""/>
        <dsp:cNvSpPr/>
      </dsp:nvSpPr>
      <dsp:spPr>
        <a:xfrm>
          <a:off x="0" y="1440525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660E4-90F6-4EB8-A75E-71967DE4D8C3}">
      <dsp:nvSpPr>
        <dsp:cNvPr id="0" name=""/>
        <dsp:cNvSpPr/>
      </dsp:nvSpPr>
      <dsp:spPr>
        <a:xfrm>
          <a:off x="0" y="1440525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виключена</a:t>
          </a:r>
          <a:r>
            <a:rPr lang="ru-RU" sz="1900" kern="1200" dirty="0"/>
            <a:t> </a:t>
          </a:r>
          <a:r>
            <a:rPr lang="ru-RU" sz="1900" kern="1200" dirty="0" err="1"/>
            <a:t>контамінація</a:t>
          </a:r>
          <a:r>
            <a:rPr lang="ru-RU" sz="1900" kern="1200" dirty="0"/>
            <a:t> ЛЗ </a:t>
          </a:r>
          <a:r>
            <a:rPr lang="ru-RU" sz="1900" kern="1200" dirty="0" err="1"/>
            <a:t>іншими</a:t>
          </a:r>
          <a:r>
            <a:rPr lang="ru-RU" sz="1900" kern="1200" dirty="0"/>
            <a:t> ЛЗ і </a:t>
          </a:r>
          <a:r>
            <a:rPr lang="ru-RU" sz="1900" kern="1200" dirty="0" err="1"/>
            <a:t>навпаки</a:t>
          </a:r>
          <a:r>
            <a:rPr lang="ru-RU" sz="1900" kern="1200" dirty="0"/>
            <a:t> </a:t>
          </a:r>
          <a:endParaRPr lang="en-US" sz="1900" kern="1200" dirty="0"/>
        </a:p>
      </dsp:txBody>
      <dsp:txXfrm>
        <a:off x="0" y="1440525"/>
        <a:ext cx="7365809" cy="479706"/>
      </dsp:txXfrm>
    </dsp:sp>
    <dsp:sp modelId="{DAF1144F-BC1A-4539-A4A7-AA79B7B417B1}">
      <dsp:nvSpPr>
        <dsp:cNvPr id="0" name=""/>
        <dsp:cNvSpPr/>
      </dsp:nvSpPr>
      <dsp:spPr>
        <a:xfrm>
          <a:off x="0" y="1920231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04ED7-460A-4220-9D40-EFDE5E4CEE97}">
      <dsp:nvSpPr>
        <dsp:cNvPr id="0" name=""/>
        <dsp:cNvSpPr/>
      </dsp:nvSpPr>
      <dsp:spPr>
        <a:xfrm>
          <a:off x="0" y="1920231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оборотність складованих ЛЗ </a:t>
          </a:r>
          <a:endParaRPr lang="en-US" sz="1900" kern="1200"/>
        </a:p>
      </dsp:txBody>
      <dsp:txXfrm>
        <a:off x="0" y="1920231"/>
        <a:ext cx="7365809" cy="479706"/>
      </dsp:txXfrm>
    </dsp:sp>
    <dsp:sp modelId="{2CBB58A6-5A0B-491F-AA89-4A936EC70AB1}">
      <dsp:nvSpPr>
        <dsp:cNvPr id="0" name=""/>
        <dsp:cNvSpPr/>
      </dsp:nvSpPr>
      <dsp:spPr>
        <a:xfrm>
          <a:off x="0" y="2399937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7DFE6-16EB-47E9-949E-B04E8FBDEE51}">
      <dsp:nvSpPr>
        <dsp:cNvPr id="0" name=""/>
        <dsp:cNvSpPr/>
      </dsp:nvSpPr>
      <dsp:spPr>
        <a:xfrm>
          <a:off x="0" y="2399937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зберігання ЛЗ в безпечних умовах та під охороною </a:t>
          </a:r>
          <a:endParaRPr lang="en-US" sz="1900" kern="1200"/>
        </a:p>
      </dsp:txBody>
      <dsp:txXfrm>
        <a:off x="0" y="2399937"/>
        <a:ext cx="7365809" cy="47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0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1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2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0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1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7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7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5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December 5,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9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December 5,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2048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Close-up unopened pill packets">
            <a:extLst>
              <a:ext uri="{FF2B5EF4-FFF2-40B4-BE49-F238E27FC236}">
                <a16:creationId xmlns:a16="http://schemas.microsoft.com/office/drawing/2014/main" id="{EC2D0A89-6D7C-46CD-A5FE-601776C39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20" b="72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20">
            <a:extLst>
              <a:ext uri="{FF2B5EF4-FFF2-40B4-BE49-F238E27FC236}">
                <a16:creationId xmlns:a16="http://schemas.microsoft.com/office/drawing/2014/main" id="{1145F121-7DB3-4C20-B960-333CE2967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666683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1886" y="1028701"/>
            <a:ext cx="10276114" cy="385027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Стандартизація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та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сертифікація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</a:t>
            </a:r>
            <a:b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</a:b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у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фармацевтичній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діяльності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.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Державна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реєстрація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ЛЗ та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державний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контроль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якості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</a:t>
            </a:r>
            <a:b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</a:b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ЛЗ та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медичних</a:t>
            </a:r>
            <a:r>
              <a:rPr lang="ru-RU" sz="3200" dirty="0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 </a:t>
            </a:r>
            <a:r>
              <a:rPr lang="ru-RU" sz="3200" dirty="0" err="1">
                <a:solidFill>
                  <a:srgbClr val="00B0F0"/>
                </a:solidFill>
                <a:highlight>
                  <a:srgbClr val="FFFF00"/>
                </a:highlight>
                <a:ea typeface="+mj-lt"/>
                <a:cs typeface="+mj-lt"/>
              </a:rPr>
              <a:t>виробів</a:t>
            </a:r>
            <a:endParaRPr lang="ru-RU" sz="3200" dirty="0">
              <a:solidFill>
                <a:srgbClr val="00B0F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2E2EF-7A5C-4A68-AEC0-41A1AF08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028701"/>
            <a:ext cx="3248863" cy="3020785"/>
          </a:xfrm>
        </p:spPr>
        <p:txBody>
          <a:bodyPr>
            <a:normAutofit/>
          </a:bodyPr>
          <a:lstStyle/>
          <a:p>
            <a:pPr algn="r"/>
            <a:r>
              <a:rPr lang="ru-RU" sz="3200" b="0">
                <a:solidFill>
                  <a:schemeClr val="bg1"/>
                </a:solidFill>
                <a:ea typeface="+mj-lt"/>
                <a:cs typeface="+mj-lt"/>
              </a:rPr>
              <a:t>Теоретичні питання</a:t>
            </a:r>
            <a:endParaRPr lang="ru-RU" sz="320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8EE9E5-CB93-462F-9C00-78E66A81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409" y="1028702"/>
            <a:ext cx="6273972" cy="4843462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ru-RU" sz="1800">
                <a:ea typeface="+mn-lt"/>
                <a:cs typeface="+mn-lt"/>
              </a:rPr>
              <a:t>1. Стандартизація та сертифікація у фармацевтичній діяльності як гарантія якості лікарських засобів </a:t>
            </a:r>
          </a:p>
          <a:p>
            <a:pPr marL="0" indent="0">
              <a:buNone/>
            </a:pPr>
            <a:r>
              <a:rPr lang="ru-RU" sz="1800">
                <a:ea typeface="+mn-lt"/>
                <a:cs typeface="+mn-lt"/>
              </a:rPr>
              <a:t>2. Державна реєстрація лікарських засобів та їх допуск до медичного використання. </a:t>
            </a:r>
          </a:p>
          <a:p>
            <a:pPr marL="0" indent="0">
              <a:buNone/>
            </a:pPr>
            <a:r>
              <a:rPr lang="ru-RU" sz="1800">
                <a:ea typeface="+mn-lt"/>
                <a:cs typeface="+mn-lt"/>
              </a:rPr>
              <a:t>3. Порядок проведення експертизи лікарського засобу, що подається на державну реєстрацію (перереєстрацію). </a:t>
            </a:r>
          </a:p>
          <a:p>
            <a:pPr marL="0" indent="0">
              <a:buNone/>
            </a:pPr>
            <a:r>
              <a:rPr lang="ru-RU" sz="1800">
                <a:ea typeface="+mn-lt"/>
                <a:cs typeface="+mn-lt"/>
              </a:rPr>
              <a:t>4. Забезпечення якості фармацевтичної продукції. 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5. Система державного контролю </a:t>
            </a:r>
            <a:r>
              <a:rPr lang="ru-RU" sz="1800" dirty="0" err="1">
                <a:ea typeface="+mn-lt"/>
                <a:cs typeface="+mn-lt"/>
              </a:rPr>
              <a:t>якості</a:t>
            </a:r>
            <a:r>
              <a:rPr lang="ru-RU" sz="1800" dirty="0">
                <a:ea typeface="+mn-lt"/>
                <a:cs typeface="+mn-lt"/>
              </a:rPr>
              <a:t> ЛЗ в </a:t>
            </a:r>
            <a:r>
              <a:rPr lang="ru-RU" sz="1800" dirty="0" err="1">
                <a:ea typeface="+mn-lt"/>
                <a:cs typeface="+mn-lt"/>
              </a:rPr>
              <a:t>Україні</a:t>
            </a:r>
            <a:r>
              <a:rPr lang="ru-RU" sz="1800" dirty="0">
                <a:ea typeface="+mn-lt"/>
                <a:cs typeface="+mn-lt"/>
              </a:rPr>
              <a:t>. 6. Порядок </a:t>
            </a:r>
            <a:r>
              <a:rPr lang="ru-RU" sz="1800" dirty="0" err="1">
                <a:ea typeface="+mn-lt"/>
                <a:cs typeface="+mn-lt"/>
              </a:rPr>
              <a:t>здійснення</a:t>
            </a:r>
            <a:r>
              <a:rPr lang="ru-RU" sz="1800" dirty="0">
                <a:ea typeface="+mn-lt"/>
                <a:cs typeface="+mn-lt"/>
              </a:rPr>
              <a:t> контролю </a:t>
            </a:r>
            <a:r>
              <a:rPr lang="ru-RU" sz="1800" dirty="0" err="1">
                <a:ea typeface="+mn-lt"/>
                <a:cs typeface="+mn-lt"/>
              </a:rPr>
              <a:t>якості</a:t>
            </a:r>
            <a:r>
              <a:rPr lang="ru-RU" sz="1800" dirty="0">
                <a:ea typeface="+mn-lt"/>
                <a:cs typeface="+mn-lt"/>
              </a:rPr>
              <a:t> ЛЗ.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17623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55C50-E04A-4CDA-A5E7-5809DACD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Література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66274C-73B6-4F24-887C-3E6384217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  <a:endParaRPr lang="ru-RU" dirty="0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збірник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актів</a:t>
            </a:r>
            <a:r>
              <a:rPr lang="ru-RU" dirty="0">
                <a:ea typeface="+mn-lt"/>
                <a:cs typeface="+mn-lt"/>
              </a:rPr>
              <a:t> (станом на 01 вересня 2018 р.) : у 2 т.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проф. А. 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2018. – 2 т. – 436 c.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6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BEE76-91C7-4390-A225-FA6675BDF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spc="750">
                <a:solidFill>
                  <a:schemeClr val="bg1"/>
                </a:solidFill>
              </a:rPr>
              <a:t>Стандартизація та сертифікація у фармацевтичній діяльності як гарантія якості лікарських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329749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D7A14-7A32-4E64-96E5-590AF99A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-325906"/>
            <a:ext cx="11247695" cy="1234440"/>
          </a:xfrm>
        </p:spPr>
        <p:txBody>
          <a:bodyPr>
            <a:normAutofit/>
          </a:bodyPr>
          <a:lstStyle/>
          <a:p>
            <a:r>
              <a:rPr lang="ru-RU" sz="3200" b="0" dirty="0">
                <a:ea typeface="+mj-lt"/>
                <a:cs typeface="+mj-lt"/>
              </a:rPr>
              <a:t>СТАНДАРТИЗАЦІЯ ЛІКАРСЬКИХ ЗАСОБІВ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EB490F-D783-4F77-BA1E-070E27BE8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034" y="1105848"/>
            <a:ext cx="10241280" cy="131391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ru-RU" i="1" dirty="0" err="1">
                <a:ea typeface="+mn-lt"/>
                <a:cs typeface="+mn-lt"/>
              </a:rPr>
              <a:t>діяльність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щодо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встановлення</a:t>
            </a:r>
            <a:r>
              <a:rPr lang="ru-RU" i="1" dirty="0">
                <a:ea typeface="+mn-lt"/>
                <a:cs typeface="+mn-lt"/>
              </a:rPr>
              <a:t> правил, норм і характеристик з метою </a:t>
            </a:r>
            <a:r>
              <a:rPr lang="ru-RU" i="1" dirty="0" err="1">
                <a:ea typeface="+mn-lt"/>
                <a:cs typeface="+mn-lt"/>
              </a:rPr>
              <a:t>досягнення</a:t>
            </a:r>
            <a:r>
              <a:rPr lang="ru-RU" i="1" dirty="0">
                <a:ea typeface="+mn-lt"/>
                <a:cs typeface="+mn-lt"/>
              </a:rPr>
              <a:t> оптимального </a:t>
            </a:r>
            <a:r>
              <a:rPr lang="ru-RU" i="1" dirty="0" err="1">
                <a:ea typeface="+mn-lt"/>
                <a:cs typeface="+mn-lt"/>
              </a:rPr>
              <a:t>ступеня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впорядкованості</a:t>
            </a:r>
            <a:r>
              <a:rPr lang="ru-RU" i="1" dirty="0">
                <a:ea typeface="+mn-lt"/>
                <a:cs typeface="+mn-lt"/>
              </a:rPr>
              <a:t> у </a:t>
            </a:r>
            <a:r>
              <a:rPr lang="ru-RU" i="1" dirty="0" err="1">
                <a:ea typeface="+mn-lt"/>
                <a:cs typeface="+mn-lt"/>
              </a:rPr>
              <a:t>сфері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створення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виробництва</a:t>
            </a:r>
            <a:r>
              <a:rPr lang="ru-RU" i="1" dirty="0">
                <a:ea typeface="+mn-lt"/>
                <a:cs typeface="+mn-lt"/>
              </a:rPr>
              <a:t>, контролю </a:t>
            </a:r>
            <a:r>
              <a:rPr lang="ru-RU" i="1" dirty="0" err="1">
                <a:ea typeface="+mn-lt"/>
                <a:cs typeface="+mn-lt"/>
              </a:rPr>
              <a:t>якості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реєстрації</a:t>
            </a:r>
            <a:r>
              <a:rPr lang="ru-RU" i="1" dirty="0">
                <a:ea typeface="+mn-lt"/>
                <a:cs typeface="+mn-lt"/>
              </a:rPr>
              <a:t> та </a:t>
            </a:r>
            <a:r>
              <a:rPr lang="ru-RU" i="1" dirty="0" err="1">
                <a:ea typeface="+mn-lt"/>
                <a:cs typeface="+mn-lt"/>
              </a:rPr>
              <a:t>реалізації</a:t>
            </a:r>
            <a:r>
              <a:rPr lang="ru-RU" i="1" dirty="0">
                <a:ea typeface="+mn-lt"/>
                <a:cs typeface="+mn-lt"/>
              </a:rPr>
              <a:t> ЛЗ </a:t>
            </a:r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B8D299-344A-42E6-B894-78D8B7101F71}"/>
              </a:ext>
            </a:extLst>
          </p:cNvPr>
          <p:cNvSpPr/>
          <p:nvPr/>
        </p:nvSpPr>
        <p:spPr>
          <a:xfrm>
            <a:off x="1282460" y="2612366"/>
            <a:ext cx="3623093" cy="31917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Міжнародна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стандартизація</a:t>
            </a:r>
            <a:r>
              <a:rPr lang="ru-RU" dirty="0"/>
              <a:t> проводиться на </a:t>
            </a:r>
            <a:r>
              <a:rPr lang="ru-RU" dirty="0" err="1"/>
              <a:t>міжнародному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, участь 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відкрита</a:t>
            </a:r>
            <a:r>
              <a:rPr lang="ru-RU" dirty="0"/>
              <a:t> для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; </a:t>
            </a:r>
            <a:r>
              <a:rPr lang="ru-RU" dirty="0" err="1"/>
              <a:t>Міжнародні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приймаються</a:t>
            </a:r>
            <a:r>
              <a:rPr lang="ru-RU" dirty="0"/>
              <a:t> </a:t>
            </a:r>
            <a:r>
              <a:rPr lang="ru-RU" dirty="0" err="1"/>
              <a:t>міжнародним</a:t>
            </a:r>
            <a:r>
              <a:rPr lang="ru-RU" dirty="0"/>
              <a:t> органом </a:t>
            </a:r>
            <a:r>
              <a:rPr lang="ru-RU" dirty="0" err="1"/>
              <a:t>стандартизації</a:t>
            </a:r>
            <a:r>
              <a:rPr lang="ru-RU" dirty="0"/>
              <a:t> - </a:t>
            </a:r>
            <a:r>
              <a:rPr lang="ru-RU" dirty="0" err="1"/>
              <a:t>Міжнародною</a:t>
            </a:r>
            <a:r>
              <a:rPr lang="ru-RU" dirty="0"/>
              <a:t>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(</a:t>
            </a:r>
            <a:r>
              <a:rPr lang="af-ZA" dirty="0"/>
              <a:t>ISO) 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33BB9A-B2E3-4E4D-9987-8DB01CD0DB5F}"/>
              </a:ext>
            </a:extLst>
          </p:cNvPr>
          <p:cNvSpPr/>
          <p:nvPr/>
        </p:nvSpPr>
        <p:spPr>
          <a:xfrm>
            <a:off x="6745856" y="2612365"/>
            <a:ext cx="3623093" cy="31917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err="1">
                <a:solidFill>
                  <a:srgbClr val="C00000"/>
                </a:solidFill>
              </a:rPr>
              <a:t>Національна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err="1">
                <a:solidFill>
                  <a:srgbClr val="C00000"/>
                </a:solidFill>
              </a:rPr>
              <a:t>стандартизація</a:t>
            </a:r>
            <a:r>
              <a:rPr lang="ru-RU" dirty="0"/>
              <a:t> проводиться на </a:t>
            </a:r>
            <a:r>
              <a:rPr lang="ru-RU" err="1"/>
              <a:t>рівні</a:t>
            </a:r>
            <a:r>
              <a:rPr lang="ru-RU" dirty="0"/>
              <a:t> </a:t>
            </a:r>
            <a:r>
              <a:rPr lang="ru-RU" err="1"/>
              <a:t>однієї</a:t>
            </a:r>
            <a:r>
              <a:rPr lang="ru-RU" dirty="0"/>
              <a:t> </a:t>
            </a:r>
            <a:r>
              <a:rPr lang="ru-RU" err="1"/>
              <a:t>країни</a:t>
            </a:r>
            <a:r>
              <a:rPr lang="ru-RU" dirty="0"/>
              <a:t>; </a:t>
            </a:r>
            <a:r>
              <a:rPr lang="ru-RU" err="1"/>
              <a:t>національні</a:t>
            </a:r>
            <a:r>
              <a:rPr lang="ru-RU" dirty="0"/>
              <a:t> </a:t>
            </a:r>
            <a:r>
              <a:rPr lang="ru-RU" err="1"/>
              <a:t>стандарти</a:t>
            </a:r>
            <a:r>
              <a:rPr lang="ru-RU" dirty="0"/>
              <a:t> - </a:t>
            </a:r>
            <a:r>
              <a:rPr lang="ru-RU" err="1"/>
              <a:t>це</a:t>
            </a:r>
            <a:r>
              <a:rPr lang="ru-RU" dirty="0"/>
              <a:t> </a:t>
            </a:r>
            <a:r>
              <a:rPr lang="ru-RU" err="1"/>
              <a:t>державні</a:t>
            </a:r>
            <a:r>
              <a:rPr lang="ru-RU" dirty="0"/>
              <a:t> </a:t>
            </a:r>
            <a:r>
              <a:rPr lang="ru-RU" err="1"/>
              <a:t>стандарти</a:t>
            </a:r>
            <a:r>
              <a:rPr lang="ru-RU" dirty="0"/>
              <a:t> </a:t>
            </a:r>
            <a:r>
              <a:rPr lang="ru-RU" err="1"/>
              <a:t>України</a:t>
            </a:r>
            <a:r>
              <a:rPr lang="ru-RU" dirty="0"/>
              <a:t>, </a:t>
            </a:r>
            <a:r>
              <a:rPr lang="ru-RU" err="1"/>
              <a:t>прийняті</a:t>
            </a:r>
            <a:r>
              <a:rPr lang="ru-RU" dirty="0"/>
              <a:t> </a:t>
            </a:r>
            <a:r>
              <a:rPr lang="ru-RU" err="1"/>
              <a:t>центральним</a:t>
            </a:r>
            <a:r>
              <a:rPr lang="ru-RU" dirty="0"/>
              <a:t> органом </a:t>
            </a:r>
            <a:r>
              <a:rPr lang="ru-RU" err="1"/>
              <a:t>виконавчої</a:t>
            </a:r>
            <a:r>
              <a:rPr lang="ru-RU" dirty="0"/>
              <a:t> </a:t>
            </a:r>
            <a:r>
              <a:rPr lang="ru-RU" err="1"/>
              <a:t>влади</a:t>
            </a:r>
            <a:r>
              <a:rPr lang="ru-RU" dirty="0"/>
              <a:t> з </a:t>
            </a:r>
            <a:r>
              <a:rPr lang="ru-RU" err="1"/>
              <a:t>питань</a:t>
            </a:r>
            <a:r>
              <a:rPr lang="ru-RU" dirty="0"/>
              <a:t> </a:t>
            </a:r>
            <a:r>
              <a:rPr lang="ru-RU" err="1"/>
              <a:t>стандартизації</a:t>
            </a:r>
            <a:r>
              <a:rPr lang="ru-RU" dirty="0"/>
              <a:t> (</a:t>
            </a:r>
            <a:r>
              <a:rPr lang="ru-RU" err="1"/>
              <a:t>Держстандарт</a:t>
            </a:r>
            <a:r>
              <a:rPr lang="ru-RU" dirty="0"/>
              <a:t>) </a:t>
            </a:r>
            <a:r>
              <a:rPr lang="ru-RU" err="1"/>
              <a:t>України</a:t>
            </a:r>
            <a:r>
              <a:rPr lang="ru-RU" dirty="0"/>
              <a:t> та </a:t>
            </a:r>
            <a:r>
              <a:rPr lang="ru-RU" err="1"/>
              <a:t>доступні</a:t>
            </a:r>
            <a:r>
              <a:rPr lang="ru-RU" dirty="0"/>
              <a:t> широкому колу </a:t>
            </a:r>
            <a:r>
              <a:rPr lang="ru-RU" err="1"/>
              <a:t>користувачів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7319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BCE632C-F213-4133-A9B6-91A0D422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5" y="79884"/>
            <a:ext cx="2841325" cy="212623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E0A11-7F6F-433A-A2AF-4D04758B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921" y="76660"/>
            <a:ext cx="10241280" cy="1234440"/>
          </a:xfrm>
        </p:spPr>
        <p:txBody>
          <a:bodyPr/>
          <a:lstStyle/>
          <a:p>
            <a:pPr algn="r"/>
            <a:r>
              <a:rPr lang="ru-RU" b="0" dirty="0">
                <a:ea typeface="+mj-lt"/>
                <a:cs typeface="+mj-lt"/>
              </a:rPr>
              <a:t>ФАРМАКОПЕЯ - ПЕРШИЙ І НАЙДАВНІШИЙ СТАНДАРТ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D61FC-1B25-412B-A147-0D28C79E4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694" y="2241660"/>
            <a:ext cx="10241280" cy="119890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Перші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зазвичай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регіональними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наприклад</a:t>
            </a:r>
            <a:r>
              <a:rPr lang="ru-RU" dirty="0">
                <a:ea typeface="+mn-lt"/>
                <a:cs typeface="+mn-lt"/>
              </a:rPr>
              <a:t>, фармакопея </a:t>
            </a:r>
            <a:r>
              <a:rPr lang="ru-RU" dirty="0" err="1">
                <a:ea typeface="+mn-lt"/>
                <a:cs typeface="+mn-lt"/>
              </a:rPr>
              <a:t>Флоренції</a:t>
            </a:r>
            <a:r>
              <a:rPr lang="ru-RU" dirty="0">
                <a:ea typeface="+mn-lt"/>
                <a:cs typeface="+mn-lt"/>
              </a:rPr>
              <a:t> (1498 р., </a:t>
            </a:r>
            <a:r>
              <a:rPr lang="ru-RU" dirty="0" err="1">
                <a:ea typeface="+mn-lt"/>
                <a:cs typeface="+mn-lt"/>
              </a:rPr>
              <a:t>Італія</a:t>
            </a:r>
            <a:r>
              <a:rPr lang="ru-RU" dirty="0">
                <a:ea typeface="+mn-lt"/>
                <a:cs typeface="+mn-lt"/>
              </a:rPr>
              <a:t>), Нюрнберга (1542 р., </a:t>
            </a:r>
            <a:r>
              <a:rPr lang="ru-RU" dirty="0" err="1">
                <a:ea typeface="+mn-lt"/>
                <a:cs typeface="+mn-lt"/>
              </a:rPr>
              <a:t>Німеччина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Росії</a:t>
            </a:r>
            <a:r>
              <a:rPr lang="ru-RU" dirty="0">
                <a:ea typeface="+mn-lt"/>
                <a:cs typeface="+mn-lt"/>
              </a:rPr>
              <a:t> (1765, 1778 </a:t>
            </a:r>
            <a:r>
              <a:rPr lang="ru-RU" dirty="0" err="1">
                <a:ea typeface="+mn-lt"/>
                <a:cs typeface="+mn-lt"/>
              </a:rPr>
              <a:t>рр</a:t>
            </a:r>
            <a:r>
              <a:rPr lang="ru-RU" dirty="0">
                <a:ea typeface="+mn-lt"/>
                <a:cs typeface="+mn-lt"/>
              </a:rPr>
              <a:t>.) і </a:t>
            </a:r>
            <a:r>
              <a:rPr lang="ru-RU" dirty="0" err="1">
                <a:ea typeface="+mn-lt"/>
                <a:cs typeface="+mn-lt"/>
              </a:rPr>
              <a:t>видавалися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латинською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мовою</a:t>
            </a:r>
            <a:r>
              <a:rPr lang="ru-RU" dirty="0">
                <a:ea typeface="+mn-lt"/>
                <a:cs typeface="+mn-lt"/>
              </a:rPr>
              <a:t>. 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DCDE5C83-7EC9-4430-8ED4-91285FCC7BB0}"/>
              </a:ext>
            </a:extLst>
          </p:cNvPr>
          <p:cNvSpPr/>
          <p:nvPr/>
        </p:nvSpPr>
        <p:spPr>
          <a:xfrm>
            <a:off x="1282461" y="1265295"/>
            <a:ext cx="10912413" cy="93452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 </a:t>
            </a:r>
            <a:r>
              <a:rPr lang="ru-RU" dirty="0" err="1">
                <a:ea typeface="+mn-lt"/>
                <a:cs typeface="+mn-lt"/>
              </a:rPr>
              <a:t>історичному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аспекті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забезпечувалася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існуванням</a:t>
            </a:r>
            <a:r>
              <a:rPr lang="ru-RU" dirty="0">
                <a:ea typeface="+mn-lt"/>
                <a:cs typeface="+mn-lt"/>
              </a:rPr>
              <a:t> фармакопей та </a:t>
            </a:r>
            <a:r>
              <a:rPr lang="ru-RU" dirty="0" err="1">
                <a:ea typeface="+mn-lt"/>
                <a:cs typeface="+mn-lt"/>
              </a:rPr>
              <a:t>відповідністю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фармакопейної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статті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8E568D7C-BD6B-498C-97D7-7204F47F6E14}"/>
              </a:ext>
            </a:extLst>
          </p:cNvPr>
          <p:cNvSpPr/>
          <p:nvPr/>
        </p:nvSpPr>
        <p:spPr>
          <a:xfrm>
            <a:off x="1311215" y="3393143"/>
            <a:ext cx="10869281" cy="87701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 – перша </a:t>
            </a:r>
            <a:r>
              <a:rPr lang="ru-RU" dirty="0" err="1">
                <a:ea typeface="+mn-lt"/>
                <a:cs typeface="+mn-lt"/>
              </a:rPr>
              <a:t>серед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колишнього</a:t>
            </a:r>
            <a:r>
              <a:rPr lang="ru-RU" dirty="0">
                <a:ea typeface="+mn-lt"/>
                <a:cs typeface="+mn-lt"/>
              </a:rPr>
              <a:t> СРСР, яка </a:t>
            </a:r>
            <a:r>
              <a:rPr lang="ru-RU" dirty="0" err="1">
                <a:ea typeface="+mn-lt"/>
                <a:cs typeface="+mn-lt"/>
              </a:rPr>
              <a:t>розробила</a:t>
            </a:r>
            <a:r>
              <a:rPr lang="ru-RU" dirty="0">
                <a:ea typeface="+mn-lt"/>
                <a:cs typeface="+mn-lt"/>
              </a:rPr>
              <a:t> і ввела в </a:t>
            </a:r>
            <a:r>
              <a:rPr lang="ru-RU" dirty="0" err="1">
                <a:ea typeface="+mn-lt"/>
                <a:cs typeface="+mn-lt"/>
              </a:rPr>
              <a:t>дію</a:t>
            </a:r>
            <a:r>
              <a:rPr lang="ru-RU" dirty="0">
                <a:ea typeface="+mn-lt"/>
                <a:cs typeface="+mn-lt"/>
              </a:rPr>
              <a:t> свою </a:t>
            </a:r>
            <a:r>
              <a:rPr lang="ru-RU" dirty="0" err="1">
                <a:ea typeface="+mn-lt"/>
                <a:cs typeface="+mn-lt"/>
              </a:rPr>
              <a:t>національну</a:t>
            </a:r>
            <a:r>
              <a:rPr lang="ru-RU" dirty="0">
                <a:ea typeface="+mn-lt"/>
                <a:cs typeface="+mn-lt"/>
              </a:rPr>
              <a:t> Фармакопею.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7E1692E-4603-4DBC-A1C6-8CB0610A944A}"/>
              </a:ext>
            </a:extLst>
          </p:cNvPr>
          <p:cNvSpPr txBox="1">
            <a:spLocks/>
          </p:cNvSpPr>
          <p:nvPr/>
        </p:nvSpPr>
        <p:spPr>
          <a:xfrm>
            <a:off x="1092678" y="4263116"/>
            <a:ext cx="10241280" cy="1198900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У 2001 р.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була</a:t>
            </a:r>
            <a:r>
              <a:rPr lang="ru-RU" dirty="0">
                <a:ea typeface="+mn-lt"/>
                <a:cs typeface="+mn-lt"/>
              </a:rPr>
              <a:t> введена ДФУ, </a:t>
            </a:r>
            <a:r>
              <a:rPr lang="ru-RU" dirty="0" err="1">
                <a:ea typeface="+mn-lt"/>
                <a:cs typeface="+mn-lt"/>
              </a:rPr>
              <a:t>гармонізована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Європейською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фармакопеєю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Основним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розробником</a:t>
            </a:r>
            <a:r>
              <a:rPr lang="ru-RU" dirty="0">
                <a:ea typeface="+mn-lt"/>
                <a:cs typeface="+mn-lt"/>
              </a:rPr>
              <a:t> ДФУ є ДП «</a:t>
            </a:r>
            <a:r>
              <a:rPr lang="ru-RU" dirty="0" err="1">
                <a:ea typeface="+mn-lt"/>
                <a:cs typeface="+mn-lt"/>
              </a:rPr>
              <a:t>Український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фармакопейний</a:t>
            </a:r>
            <a:r>
              <a:rPr lang="ru-RU" dirty="0">
                <a:ea typeface="+mn-lt"/>
                <a:cs typeface="+mn-lt"/>
              </a:rPr>
              <a:t> центр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» </a:t>
            </a:r>
            <a:endParaRPr lang="ru-RU"/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E0FABAD0-B500-4A50-B905-291CF2493CD1}"/>
              </a:ext>
            </a:extLst>
          </p:cNvPr>
          <p:cNvSpPr/>
          <p:nvPr/>
        </p:nvSpPr>
        <p:spPr>
          <a:xfrm>
            <a:off x="1325591" y="5391596"/>
            <a:ext cx="10869281" cy="99203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набула</a:t>
            </a:r>
            <a:r>
              <a:rPr lang="ru-RU" dirty="0">
                <a:ea typeface="+mn-lt"/>
                <a:cs typeface="+mn-lt"/>
              </a:rPr>
              <a:t> статусу </a:t>
            </a:r>
            <a:r>
              <a:rPr lang="ru-RU" dirty="0" err="1">
                <a:ea typeface="+mn-lt"/>
                <a:cs typeface="+mn-lt"/>
              </a:rPr>
              <a:t>повноправного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офіційного</a:t>
            </a:r>
            <a:r>
              <a:rPr lang="ru-RU" dirty="0">
                <a:ea typeface="+mn-lt"/>
                <a:cs typeface="+mn-lt"/>
              </a:rPr>
              <a:t> члена </a:t>
            </a:r>
            <a:r>
              <a:rPr lang="ru-RU" dirty="0" err="1">
                <a:ea typeface="+mn-lt"/>
                <a:cs typeface="+mn-lt"/>
              </a:rPr>
              <a:t>Європейської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з 18 </a:t>
            </a:r>
            <a:r>
              <a:rPr lang="ru-RU" dirty="0" err="1">
                <a:ea typeface="+mn-lt"/>
                <a:cs typeface="+mn-lt"/>
              </a:rPr>
              <a:t>березня</a:t>
            </a:r>
            <a:r>
              <a:rPr lang="ru-RU" dirty="0">
                <a:ea typeface="+mn-lt"/>
                <a:cs typeface="+mn-lt"/>
              </a:rPr>
              <a:t> 2013 р.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2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9B008-E173-404B-B56B-2D359C5A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40" y="62282"/>
            <a:ext cx="11635883" cy="1234440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ФАРМАКОПЕЯ - ПЕРШИЙ І НАЙДАВНІШИЙ СТАНДАРТ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7F438-2D10-411C-AE0B-AD951DFCC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42" y="1522793"/>
            <a:ext cx="5381733" cy="167335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Державна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Фармакопея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(ДФУ)</a:t>
            </a:r>
            <a:r>
              <a:rPr lang="ru-RU" dirty="0">
                <a:ea typeface="+mn-lt"/>
                <a:cs typeface="+mn-lt"/>
              </a:rPr>
              <a:t> є нормативно-</a:t>
            </a:r>
            <a:r>
              <a:rPr lang="ru-RU" dirty="0" err="1">
                <a:ea typeface="+mn-lt"/>
                <a:cs typeface="+mn-lt"/>
              </a:rPr>
              <a:t>технічним</a:t>
            </a:r>
            <a:r>
              <a:rPr lang="ru-RU" dirty="0">
                <a:ea typeface="+mn-lt"/>
                <a:cs typeface="+mn-lt"/>
              </a:rPr>
              <a:t> документом,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до ЛЗ, методики контролю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фармакопейні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монографії</a:t>
            </a:r>
            <a:r>
              <a:rPr lang="ru-RU" dirty="0">
                <a:ea typeface="+mn-lt"/>
                <a:cs typeface="+mn-lt"/>
              </a:rPr>
              <a:t>). 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EB8B3D-644E-4F3A-9846-DC0716B41F36}"/>
              </a:ext>
            </a:extLst>
          </p:cNvPr>
          <p:cNvSpPr/>
          <p:nvPr/>
        </p:nvSpPr>
        <p:spPr>
          <a:xfrm>
            <a:off x="7392839" y="1519687"/>
            <a:ext cx="4413846" cy="247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a typeface="+mn-lt"/>
                <a:cs typeface="+mn-lt"/>
              </a:rPr>
              <a:t>ДФУ </a:t>
            </a:r>
            <a:r>
              <a:rPr lang="ru-RU" sz="2000" dirty="0" err="1">
                <a:ea typeface="+mn-lt"/>
                <a:cs typeface="+mn-lt"/>
              </a:rPr>
              <a:t>являє</a:t>
            </a:r>
            <a:r>
              <a:rPr lang="ru-RU" sz="2000" dirty="0">
                <a:ea typeface="+mn-lt"/>
                <a:cs typeface="+mn-lt"/>
              </a:rPr>
              <a:t> собою </a:t>
            </a:r>
            <a:r>
              <a:rPr lang="ru-RU" sz="2000" dirty="0" err="1">
                <a:ea typeface="+mn-lt"/>
                <a:cs typeface="+mn-lt"/>
              </a:rPr>
              <a:t>державний</a:t>
            </a:r>
            <a:r>
              <a:rPr lang="ru-RU" sz="2000" dirty="0">
                <a:ea typeface="+mn-lt"/>
                <a:cs typeface="+mn-lt"/>
              </a:rPr>
              <a:t> стандарт, на </a:t>
            </a:r>
            <a:r>
              <a:rPr lang="ru-RU" sz="2000" dirty="0" err="1">
                <a:ea typeface="+mn-lt"/>
                <a:cs typeface="+mn-lt"/>
              </a:rPr>
              <a:t>який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спираються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всі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інші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документи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що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регулюють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якість</a:t>
            </a:r>
            <a:r>
              <a:rPr lang="ru-RU" sz="2000" dirty="0">
                <a:ea typeface="+mn-lt"/>
                <a:cs typeface="+mn-lt"/>
              </a:rPr>
              <a:t> ЛЗ. 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D732F-25CE-403B-A550-384D71A22E9F}"/>
              </a:ext>
            </a:extLst>
          </p:cNvPr>
          <p:cNvSpPr txBox="1"/>
          <p:nvPr/>
        </p:nvSpPr>
        <p:spPr>
          <a:xfrm>
            <a:off x="6261879" y="4306558"/>
            <a:ext cx="548927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У 2001 р.</a:t>
            </a:r>
            <a:r>
              <a:rPr lang="ru-RU" sz="2000" dirty="0">
                <a:ea typeface="+mn-lt"/>
                <a:cs typeface="+mn-lt"/>
              </a:rPr>
              <a:t> МОЗ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була</a:t>
            </a:r>
            <a:r>
              <a:rPr lang="ru-RU" sz="2000" dirty="0">
                <a:ea typeface="+mn-lt"/>
                <a:cs typeface="+mn-lt"/>
              </a:rPr>
              <a:t> введена ДФУ, </a:t>
            </a:r>
            <a:r>
              <a:rPr lang="ru-RU" sz="2000" dirty="0" err="1">
                <a:ea typeface="+mn-lt"/>
                <a:cs typeface="+mn-lt"/>
              </a:rPr>
              <a:t>гармонізована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Європейською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фармакопеєю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Основним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розробником</a:t>
            </a:r>
            <a:r>
              <a:rPr lang="ru-RU" sz="2000" dirty="0">
                <a:ea typeface="+mn-lt"/>
                <a:cs typeface="+mn-lt"/>
              </a:rPr>
              <a:t> ДФУ є ДП 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«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Український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науковий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фармакопейний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центр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»</a:t>
            </a:r>
            <a:endParaRPr lang="ru-RU" sz="2000" b="1">
              <a:solidFill>
                <a:srgbClr val="000000"/>
              </a:solidFill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3D96499-6B4A-4346-A4FC-13475F7F5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2" y="3732567"/>
            <a:ext cx="5057954" cy="21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5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EFE17C2-4B57-4127-9C8C-815E0785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01804-CC9C-4E17-8F53-92E6F068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962" y="-46008"/>
            <a:ext cx="9427026" cy="1005143"/>
          </a:xfr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Національні стандарти і настанови у сфері забезпечення якості ЛЗ</a:t>
            </a:r>
          </a:p>
        </p:txBody>
      </p:sp>
      <p:pic>
        <p:nvPicPr>
          <p:cNvPr id="4" name="Рисунок 4" descr="Изображение выглядит как текст, газет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55369ED-E89C-4F90-97C3-6DE6DB9E9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3449" y="1067507"/>
            <a:ext cx="3740364" cy="5334877"/>
          </a:xfrm>
          <a:prstGeom prst="rect">
            <a:avLst/>
          </a:prstGeom>
        </p:spPr>
      </p:pic>
      <p:pic>
        <p:nvPicPr>
          <p:cNvPr id="5" name="Рисунок 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2B1426D-EDF5-4F2C-A6D6-7A0511037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004" y="1470073"/>
            <a:ext cx="3312894" cy="4330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52034B-9963-46E4-94EE-248183B3E011}"/>
              </a:ext>
            </a:extLst>
          </p:cNvPr>
          <p:cNvSpPr txBox="1"/>
          <p:nvPr/>
        </p:nvSpPr>
        <p:spPr>
          <a:xfrm>
            <a:off x="8115299" y="1800752"/>
            <a:ext cx="3682761" cy="1783671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Затверджено</a:t>
            </a:r>
            <a:r>
              <a:rPr lang="en-US" dirty="0"/>
              <a:t> </a:t>
            </a:r>
            <a:r>
              <a:rPr lang="en-US" dirty="0" err="1"/>
              <a:t>Настанову</a:t>
            </a:r>
            <a:r>
              <a:rPr lang="en-US" dirty="0"/>
              <a:t> «</a:t>
            </a:r>
            <a:r>
              <a:rPr lang="en-US" dirty="0" err="1"/>
              <a:t>Належна</a:t>
            </a:r>
            <a:r>
              <a:rPr lang="en-US" dirty="0"/>
              <a:t> </a:t>
            </a:r>
            <a:r>
              <a:rPr lang="en-US" dirty="0" err="1"/>
              <a:t>аптечна</a:t>
            </a:r>
            <a:r>
              <a:rPr lang="en-US" dirty="0"/>
              <a:t> </a:t>
            </a:r>
            <a:r>
              <a:rPr lang="en-US" dirty="0" err="1"/>
              <a:t>практика</a:t>
            </a:r>
            <a:r>
              <a:rPr lang="en-US" dirty="0"/>
              <a:t>. </a:t>
            </a:r>
            <a:r>
              <a:rPr lang="en-US" dirty="0" err="1"/>
              <a:t>Стандарти</a:t>
            </a:r>
            <a:r>
              <a:rPr lang="en-US" dirty="0"/>
              <a:t> </a:t>
            </a:r>
            <a:r>
              <a:rPr lang="en-US" dirty="0" err="1"/>
              <a:t>якості</a:t>
            </a:r>
            <a:r>
              <a:rPr lang="en-US" dirty="0"/>
              <a:t> </a:t>
            </a:r>
            <a:r>
              <a:rPr lang="en-US" dirty="0" err="1"/>
              <a:t>аптечних</a:t>
            </a:r>
            <a:r>
              <a:rPr lang="en-US" dirty="0"/>
              <a:t> </a:t>
            </a:r>
            <a:r>
              <a:rPr lang="en-US" dirty="0" err="1"/>
              <a:t>послуг</a:t>
            </a:r>
            <a:r>
              <a:rPr lang="en-US" dirty="0"/>
              <a:t>» </a:t>
            </a:r>
            <a:r>
              <a:rPr lang="en-US" i="1" dirty="0"/>
              <a:t>(</a:t>
            </a:r>
            <a:r>
              <a:rPr lang="en-US" i="1" dirty="0" err="1"/>
              <a:t>Наказ</a:t>
            </a:r>
            <a:r>
              <a:rPr lang="en-US" i="1" dirty="0"/>
              <a:t> МОЗ </a:t>
            </a:r>
            <a:r>
              <a:rPr lang="en-US" i="1" dirty="0" err="1"/>
              <a:t>від</a:t>
            </a:r>
            <a:r>
              <a:rPr lang="en-US" i="1" dirty="0"/>
              <a:t> 30.05.2013 р. №455) </a:t>
            </a:r>
            <a:endParaRPr lang="en-US" sz="1400" i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A065D0-77D7-45EA-9B34-CCC05C0BF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E3F0D2-9558-4A46-B430-A8661F048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7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C2799-1FF4-47B0-9E30-EF56C0F9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204" y="76660"/>
            <a:ext cx="10241280" cy="659346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ПОНЯТТЯ СЕРТИФІКАЦІЇ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88250A-DAE3-4169-B0CC-C295D8F0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204" y="904566"/>
            <a:ext cx="10241280" cy="138580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Сертифікація</a:t>
            </a:r>
            <a:r>
              <a:rPr lang="ru-RU" dirty="0">
                <a:ea typeface="+mn-lt"/>
                <a:cs typeface="+mn-lt"/>
              </a:rPr>
              <a:t> - процедура, за </a:t>
            </a:r>
            <a:r>
              <a:rPr lang="ru-RU" dirty="0" err="1">
                <a:ea typeface="+mn-lt"/>
                <a:cs typeface="+mn-lt"/>
              </a:rPr>
              <a:t>допомогою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третя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незалежна</a:t>
            </a:r>
            <a:r>
              <a:rPr lang="ru-RU" dirty="0">
                <a:ea typeface="+mn-lt"/>
                <a:cs typeface="+mn-lt"/>
              </a:rPr>
              <a:t> сторона (</a:t>
            </a:r>
            <a:r>
              <a:rPr lang="ru-RU" dirty="0" err="1">
                <a:ea typeface="+mn-lt"/>
                <a:cs typeface="+mn-lt"/>
              </a:rPr>
              <a:t>компетентний</a:t>
            </a:r>
            <a:r>
              <a:rPr lang="ru-RU" dirty="0">
                <a:ea typeface="+mn-lt"/>
                <a:cs typeface="+mn-lt"/>
              </a:rPr>
              <a:t> орган) </a:t>
            </a:r>
            <a:r>
              <a:rPr lang="ru-RU" dirty="0" err="1">
                <a:ea typeface="+mn-lt"/>
                <a:cs typeface="+mn-lt"/>
              </a:rPr>
              <a:t>надає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індивідуальну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гарантію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продукт у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товару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структура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478A1D6-65A2-47A9-9DB7-32F1F464A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942128"/>
              </p:ext>
            </p:extLst>
          </p:nvPr>
        </p:nvGraphicFramePr>
        <p:xfrm>
          <a:off x="747622" y="2257245"/>
          <a:ext cx="11128375" cy="3488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75">
                  <a:extLst>
                    <a:ext uri="{9D8B030D-6E8A-4147-A177-3AD203B41FA5}">
                      <a16:colId xmlns:a16="http://schemas.microsoft.com/office/drawing/2014/main" val="2077765920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3868099700"/>
                    </a:ext>
                  </a:extLst>
                </a:gridCol>
                <a:gridCol w="2651125">
                  <a:extLst>
                    <a:ext uri="{9D8B030D-6E8A-4147-A177-3AD203B41FA5}">
                      <a16:colId xmlns:a16="http://schemas.microsoft.com/office/drawing/2014/main" val="858695050"/>
                    </a:ext>
                  </a:extLst>
                </a:gridCol>
              </a:tblGrid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Найменування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процедури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Зміст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процедури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Документ-</a:t>
                      </a:r>
                      <a:r>
                        <a:rPr lang="ru-RU" sz="1800" b="0" i="0" u="none" strike="noStrike" noProof="0" dirty="0" err="1"/>
                        <a:t>підтвердження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6611811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err="1"/>
                        <a:t>Сертифікація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err="1"/>
                        <a:t>виробництва</a:t>
                      </a:r>
                      <a:r>
                        <a:rPr lang="ru-RU" sz="2000" b="1" i="0" u="none" strike="noStrike" noProof="0" dirty="0"/>
                        <a:t> 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Держлікслужба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виробництво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відповідає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встановленим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і регулярно </a:t>
                      </a:r>
                      <a:r>
                        <a:rPr lang="ru-RU" sz="1600" b="0" i="0" u="none" strike="noStrike" noProof="0" dirty="0" err="1"/>
                        <a:t>інспектується</a:t>
                      </a:r>
                      <a:r>
                        <a:rPr lang="ru-RU" sz="1600" b="0" i="0" u="none" strike="noStrike" noProof="0" dirty="0"/>
                        <a:t> (процедура </a:t>
                      </a:r>
                      <a:r>
                        <a:rPr lang="ru-RU" sz="1600" b="0" i="0" u="none" strike="noStrike" noProof="0" dirty="0" err="1"/>
                        <a:t>визнання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сертифікату</a:t>
                      </a:r>
                      <a:r>
                        <a:rPr lang="ru-RU" sz="1600" b="0" i="0" u="none" strike="noStrike" noProof="0" dirty="0"/>
                        <a:t> GMP)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Сертификат GMP</a:t>
                      </a:r>
                      <a:endParaRPr lang="ru-RU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9693187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Державна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dirty="0" err="1"/>
                        <a:t>реєстрація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ДЕЦ МОЗ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ефективність</a:t>
                      </a:r>
                      <a:r>
                        <a:rPr lang="ru-RU" sz="1600" b="0" i="0" u="none" strike="noStrike" noProof="0" dirty="0"/>
                        <a:t> і </a:t>
                      </a:r>
                      <a:r>
                        <a:rPr lang="ru-RU" sz="1600" b="0" i="0" u="none" strike="noStrike" noProof="0" dirty="0" err="1"/>
                        <a:t>безпеку</a:t>
                      </a:r>
                      <a:r>
                        <a:rPr lang="ru-RU" sz="1600" b="0" i="0" u="none" strike="noStrike" noProof="0" dirty="0"/>
                        <a:t> ЛЗ і </a:t>
                      </a:r>
                      <a:r>
                        <a:rPr lang="ru-RU" sz="1600" b="0" i="0" u="none" strike="noStrike" noProof="0" dirty="0" err="1"/>
                        <a:t>дозволяє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його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медичне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застосування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Україні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Реєстраційне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dirty="0" err="1"/>
                        <a:t>посвідчення</a:t>
                      </a:r>
                      <a:endParaRPr lang="ru-RU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7612885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err="1"/>
                        <a:t>Підтвердження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err="1"/>
                        <a:t>якості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err="1"/>
                        <a:t>серії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err="1"/>
                        <a:t>продукції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завод-</a:t>
                      </a:r>
                      <a:r>
                        <a:rPr lang="ru-RU" sz="1600" b="0" i="0" u="none" strike="noStrike" noProof="0" dirty="0" err="1"/>
                        <a:t>виробник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кожної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серії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відповідно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специфікації</a:t>
                      </a:r>
                      <a:r>
                        <a:rPr lang="ru-RU" sz="1600" b="0" i="0" u="none" strike="noStrike" noProof="0" dirty="0"/>
                        <a:t> на момент </a:t>
                      </a:r>
                      <a:r>
                        <a:rPr lang="ru-RU" sz="1600" b="0" i="0" u="none" strike="noStrike" noProof="0" dirty="0" err="1"/>
                        <a:t>випуску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даної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серії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Сертифікат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dirty="0" err="1"/>
                        <a:t>якості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dirty="0" err="1"/>
                        <a:t>виробника</a:t>
                      </a:r>
                      <a:endParaRPr lang="ru-RU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93874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D84B61-EDED-46BE-B0F3-CFF3AFF51FAE}"/>
              </a:ext>
            </a:extLst>
          </p:cNvPr>
          <p:cNvSpPr/>
          <p:nvPr/>
        </p:nvSpPr>
        <p:spPr>
          <a:xfrm>
            <a:off x="1066800" y="5818517"/>
            <a:ext cx="10423583" cy="8482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Сертифікація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ЛЗ є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невід'ємною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складовою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державної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системи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забезпечення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ЛЗ</a:t>
            </a:r>
            <a:endParaRPr lang="ru-RU" sz="24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2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5074D7E-6CDA-4F67-A6C8-155EE5696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408" y="3175689"/>
            <a:ext cx="4675336" cy="27494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E1A9B-2911-4E7D-9E7C-5EE077149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60" y="-182132"/>
            <a:ext cx="10241280" cy="1234440"/>
          </a:xfrm>
        </p:spPr>
        <p:txBody>
          <a:bodyPr>
            <a:normAutofit/>
          </a:bodyPr>
          <a:lstStyle/>
          <a:p>
            <a:r>
              <a:rPr lang="ru-RU" sz="3200" b="0" dirty="0">
                <a:ea typeface="+mj-lt"/>
                <a:cs typeface="+mj-lt"/>
              </a:rPr>
              <a:t>СИСТЕМА СПІВРОБІТНИЦТВА ФАРМАЦЕВТИЧНИХ ІНСПЕКЦІЙ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F4B65-7D06-4813-92E3-6B6582F57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72" y="1264000"/>
            <a:ext cx="5942450" cy="2952937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>
                <a:ea typeface="+mn-lt"/>
                <a:cs typeface="+mn-lt"/>
              </a:rPr>
              <a:t>Цілі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міжнародного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співробітництва</a:t>
            </a:r>
            <a:r>
              <a:rPr lang="ru-RU" b="1" dirty="0">
                <a:ea typeface="+mn-lt"/>
                <a:cs typeface="+mn-lt"/>
              </a:rPr>
              <a:t> PIC/S: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взаємне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гармонізація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GMP;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однакових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інспекцій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навчання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інспекторів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обмін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взаємна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довіра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25299E-7067-4DB3-8B29-81DE0B6B0018}"/>
              </a:ext>
            </a:extLst>
          </p:cNvPr>
          <p:cNvSpPr/>
          <p:nvPr/>
        </p:nvSpPr>
        <p:spPr>
          <a:xfrm>
            <a:off x="7019026" y="1620329"/>
            <a:ext cx="4672640" cy="18115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ea typeface="+mn-lt"/>
                <a:cs typeface="+mn-lt"/>
              </a:rPr>
              <a:t>8 листопада 2010 р.</a:t>
            </a:r>
          </a:p>
          <a:p>
            <a:pPr algn="ctr"/>
            <a:r>
              <a:rPr lang="ru-RU" i="1" dirty="0">
                <a:ea typeface="+mn-lt"/>
                <a:cs typeface="+mn-lt"/>
              </a:rPr>
              <a:t> в м. Куала-Лумпур (</a:t>
            </a:r>
            <a:r>
              <a:rPr lang="ru-RU" i="1" dirty="0" err="1">
                <a:ea typeface="+mn-lt"/>
                <a:cs typeface="+mn-lt"/>
              </a:rPr>
              <a:t>Малайзія</a:t>
            </a:r>
            <a:r>
              <a:rPr lang="ru-RU" i="1" dirty="0">
                <a:ea typeface="+mn-lt"/>
                <a:cs typeface="+mn-lt"/>
              </a:rPr>
              <a:t>), </a:t>
            </a:r>
            <a:r>
              <a:rPr lang="ru-RU" i="1" dirty="0" err="1">
                <a:ea typeface="+mn-lt"/>
                <a:cs typeface="+mn-lt"/>
              </a:rPr>
              <a:t>було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прийнято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рішення</a:t>
            </a:r>
            <a:r>
              <a:rPr lang="ru-RU" i="1" dirty="0">
                <a:ea typeface="+mn-lt"/>
                <a:cs typeface="+mn-lt"/>
              </a:rPr>
              <a:t> про </a:t>
            </a:r>
            <a:r>
              <a:rPr lang="ru-RU" i="1" dirty="0" err="1">
                <a:ea typeface="+mn-lt"/>
                <a:cs typeface="+mn-lt"/>
              </a:rPr>
              <a:t>приєднання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України</a:t>
            </a:r>
            <a:r>
              <a:rPr lang="ru-RU" i="1" dirty="0">
                <a:ea typeface="+mn-lt"/>
                <a:cs typeface="+mn-lt"/>
              </a:rPr>
              <a:t> в </a:t>
            </a:r>
            <a:r>
              <a:rPr lang="ru-RU" i="1" dirty="0" err="1">
                <a:ea typeface="+mn-lt"/>
                <a:cs typeface="+mn-lt"/>
              </a:rPr>
              <a:t>особі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її</a:t>
            </a:r>
            <a:r>
              <a:rPr lang="ru-RU" i="1" dirty="0">
                <a:ea typeface="+mn-lt"/>
                <a:cs typeface="+mn-lt"/>
              </a:rPr>
              <a:t> регуляторного органу до </a:t>
            </a:r>
            <a:r>
              <a:rPr lang="ru-RU" i="1" dirty="0" err="1">
                <a:ea typeface="+mn-lt"/>
                <a:cs typeface="+mn-lt"/>
              </a:rPr>
              <a:t>членів</a:t>
            </a:r>
            <a:r>
              <a:rPr lang="ru-RU" i="1" dirty="0">
                <a:ea typeface="+mn-lt"/>
                <a:cs typeface="+mn-lt"/>
              </a:rPr>
              <a:t> PIC / S </a:t>
            </a:r>
            <a:endParaRPr lang="ru-RU" i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84D667-54DF-4212-9D44-59C874177782}"/>
              </a:ext>
            </a:extLst>
          </p:cNvPr>
          <p:cNvSpPr/>
          <p:nvPr/>
        </p:nvSpPr>
        <p:spPr>
          <a:xfrm>
            <a:off x="7076535" y="3719423"/>
            <a:ext cx="4672640" cy="18115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Налічує</a:t>
            </a:r>
            <a:r>
              <a:rPr lang="ru-RU" b="1" dirty="0">
                <a:ea typeface="+mn-lt"/>
                <a:cs typeface="+mn-lt"/>
              </a:rPr>
              <a:t> 54 </a:t>
            </a:r>
            <a:r>
              <a:rPr lang="ru-RU" b="1" dirty="0" err="1">
                <a:ea typeface="+mn-lt"/>
                <a:cs typeface="+mn-lt"/>
              </a:rPr>
              <a:t>регуляторні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органи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 ЄС, Аргентина, </a:t>
            </a:r>
            <a:r>
              <a:rPr lang="ru-RU" dirty="0" err="1">
                <a:ea typeface="+mn-lt"/>
                <a:cs typeface="+mn-lt"/>
              </a:rPr>
              <a:t>Австралія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Бразилія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Ізраїль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Ісландія</a:t>
            </a:r>
            <a:r>
              <a:rPr lang="ru-RU" dirty="0">
                <a:ea typeface="+mn-lt"/>
                <a:cs typeface="+mn-lt"/>
              </a:rPr>
              <a:t>, Канада, </a:t>
            </a:r>
            <a:r>
              <a:rPr lang="ru-RU" dirty="0" err="1">
                <a:ea typeface="+mn-lt"/>
                <a:cs typeface="+mn-lt"/>
              </a:rPr>
              <a:t>Ліхтенштейн</a:t>
            </a:r>
            <a:r>
              <a:rPr lang="ru-RU" dirty="0">
                <a:ea typeface="+mn-lt"/>
                <a:cs typeface="+mn-lt"/>
              </a:rPr>
              <a:t>, Мальта, </a:t>
            </a:r>
            <a:r>
              <a:rPr lang="ru-RU" dirty="0" err="1">
                <a:ea typeface="+mn-lt"/>
                <a:cs typeface="+mn-lt"/>
              </a:rPr>
              <a:t>Малайзія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Норвегія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Сінгапур</a:t>
            </a:r>
            <a:r>
              <a:rPr lang="ru-RU" dirty="0">
                <a:ea typeface="+mn-lt"/>
                <a:cs typeface="+mn-lt"/>
              </a:rPr>
              <a:t>, США, </a:t>
            </a:r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Південна</a:t>
            </a:r>
            <a:r>
              <a:rPr lang="ru-RU" dirty="0">
                <a:ea typeface="+mn-lt"/>
                <a:cs typeface="+mn-lt"/>
              </a:rPr>
              <a:t> Африка, </a:t>
            </a:r>
            <a:r>
              <a:rPr lang="ru-RU" dirty="0" err="1">
                <a:ea typeface="+mn-lt"/>
                <a:cs typeface="+mn-lt"/>
              </a:rPr>
              <a:t>Швейцарія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0D73AB-B2D0-460E-AF9A-46BCAEC8FA14}"/>
              </a:ext>
            </a:extLst>
          </p:cNvPr>
          <p:cNvSpPr/>
          <p:nvPr/>
        </p:nvSpPr>
        <p:spPr>
          <a:xfrm>
            <a:off x="1066800" y="5818517"/>
            <a:ext cx="10423583" cy="8482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З 15 лютого 2013 р. до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можна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постачати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лише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виготовлені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умовах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GMP</a:t>
            </a:r>
            <a:endParaRPr lang="ru-RU" b="1" dirty="0">
              <a:solidFill>
                <a:srgbClr val="C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21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43C3D-8B5C-43F1-B8A7-E3478085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40" y="4773"/>
            <a:ext cx="11218940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ПОРЯДОК ПРОВЕДЕННЯ СЕРТИФІКАЦІЇ ВИРОБНИЦТВА ЛІКАРСЬКИХ ЗАСОБІВ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F3ABC2-C8C0-4AC8-BD40-218F6D8F88F6}"/>
              </a:ext>
            </a:extLst>
          </p:cNvPr>
          <p:cNvSpPr/>
          <p:nvPr/>
        </p:nvSpPr>
        <p:spPr>
          <a:xfrm>
            <a:off x="606725" y="1505309"/>
            <a:ext cx="244415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РЕЗИДЕНТ</a:t>
            </a:r>
            <a:endParaRPr lang="ru-RU" b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13B884-B4B8-49F7-9420-0FC1726BF05B}"/>
              </a:ext>
            </a:extLst>
          </p:cNvPr>
          <p:cNvSpPr/>
          <p:nvPr/>
        </p:nvSpPr>
        <p:spPr>
          <a:xfrm>
            <a:off x="3367177" y="1505308"/>
            <a:ext cx="244415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НЕРЕЗИДЕНТ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7CF9E1-3584-4DEA-A14E-BC8C70BD1AC9}"/>
              </a:ext>
            </a:extLst>
          </p:cNvPr>
          <p:cNvSpPr/>
          <p:nvPr/>
        </p:nvSpPr>
        <p:spPr>
          <a:xfrm>
            <a:off x="606724" y="2842402"/>
            <a:ext cx="2444150" cy="12652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сертифікат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виробничої</a:t>
            </a:r>
            <a:r>
              <a:rPr lang="ru-RU" dirty="0">
                <a:ea typeface="+mn-lt"/>
                <a:cs typeface="+mn-lt"/>
              </a:rPr>
              <a:t> практики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F9BF2-67E8-4FFF-8B34-B33169D5532F}"/>
              </a:ext>
            </a:extLst>
          </p:cNvPr>
          <p:cNvSpPr/>
          <p:nvPr/>
        </p:nvSpPr>
        <p:spPr>
          <a:xfrm>
            <a:off x="3367176" y="2842401"/>
            <a:ext cx="2444150" cy="12652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висновок щодо підтвердження відповідності вимогам належної виробничої практики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E3EFAA-35AD-485D-B98E-1E8C669C8552}"/>
              </a:ext>
            </a:extLst>
          </p:cNvPr>
          <p:cNvSpPr/>
          <p:nvPr/>
        </p:nvSpPr>
        <p:spPr>
          <a:xfrm>
            <a:off x="6688346" y="1505307"/>
            <a:ext cx="5262111" cy="7332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подання</a:t>
            </a:r>
            <a:r>
              <a:rPr lang="ru-RU" b="1" dirty="0"/>
              <a:t> до </a:t>
            </a:r>
            <a:r>
              <a:rPr lang="ru-RU" b="1" dirty="0" err="1"/>
              <a:t>Держлікслужби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 Заяви та комплекту </a:t>
            </a:r>
            <a:r>
              <a:rPr lang="ru-RU" b="1" dirty="0" err="1"/>
              <a:t>документів</a:t>
            </a:r>
            <a:endParaRPr lang="ru-RU" b="1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07D9C0-EB1E-4A58-A666-354BF89CD41D}"/>
              </a:ext>
            </a:extLst>
          </p:cNvPr>
          <p:cNvSpPr/>
          <p:nvPr/>
        </p:nvSpPr>
        <p:spPr>
          <a:xfrm>
            <a:off x="6688345" y="2597986"/>
            <a:ext cx="5262111" cy="7332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перевірка</a:t>
            </a:r>
            <a:r>
              <a:rPr lang="ru-RU" b="1" dirty="0"/>
              <a:t> та </a:t>
            </a:r>
            <a:r>
              <a:rPr lang="ru-RU" b="1" dirty="0" err="1"/>
              <a:t>опрацювання</a:t>
            </a:r>
            <a:r>
              <a:rPr lang="ru-RU" b="1" dirty="0"/>
              <a:t> </a:t>
            </a:r>
            <a:r>
              <a:rPr lang="ru-RU" b="1" dirty="0" err="1"/>
              <a:t>документі</a:t>
            </a:r>
            <a:r>
              <a:rPr lang="ru-RU" dirty="0" err="1"/>
              <a:t>в</a:t>
            </a:r>
            <a:r>
              <a:rPr lang="ru-RU" dirty="0"/>
              <a:t> (</a:t>
            </a:r>
            <a:r>
              <a:rPr lang="ru-RU" dirty="0" err="1"/>
              <a:t>первинна</a:t>
            </a:r>
            <a:r>
              <a:rPr lang="ru-RU" dirty="0"/>
              <a:t> та </a:t>
            </a:r>
            <a:r>
              <a:rPr lang="ru-RU" dirty="0" err="1"/>
              <a:t>спеціалізована</a:t>
            </a:r>
            <a:r>
              <a:rPr lang="ru-RU" dirty="0"/>
              <a:t> </a:t>
            </a:r>
            <a:r>
              <a:rPr lang="ru-RU" dirty="0" err="1"/>
              <a:t>експертиза</a:t>
            </a:r>
            <a:r>
              <a:rPr lang="ru-RU" dirty="0"/>
              <a:t>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45B150-4523-41A4-BC5F-1A8DF467B49A}"/>
              </a:ext>
            </a:extLst>
          </p:cNvPr>
          <p:cNvSpPr/>
          <p:nvPr/>
        </p:nvSpPr>
        <p:spPr>
          <a:xfrm>
            <a:off x="6688346" y="4050100"/>
            <a:ext cx="5089583" cy="7332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інспектування</a:t>
            </a:r>
            <a:r>
              <a:rPr lang="ru-RU" b="1" dirty="0"/>
              <a:t> (</a:t>
            </a:r>
            <a:r>
              <a:rPr lang="ru-RU" b="1" dirty="0" err="1"/>
              <a:t>перевірка</a:t>
            </a:r>
            <a:r>
              <a:rPr lang="ru-RU" b="1" dirty="0"/>
              <a:t>) </a:t>
            </a:r>
            <a:r>
              <a:rPr lang="ru-RU" b="1" dirty="0" err="1"/>
              <a:t>виробництва</a:t>
            </a:r>
            <a:r>
              <a:rPr lang="ru-RU" b="1" dirty="0"/>
              <a:t> </a:t>
            </a:r>
            <a:r>
              <a:rPr lang="ru-RU" b="1" dirty="0" err="1"/>
              <a:t>лікарських</a:t>
            </a:r>
            <a:r>
              <a:rPr lang="ru-RU" b="1" dirty="0"/>
              <a:t> </a:t>
            </a:r>
            <a:r>
              <a:rPr lang="ru-RU" b="1" dirty="0" err="1"/>
              <a:t>засобів</a:t>
            </a:r>
            <a:endParaRPr lang="ru-RU" b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D60DE26-D192-44E6-A7BC-AB3FA991F2D7}"/>
              </a:ext>
            </a:extLst>
          </p:cNvPr>
          <p:cNvSpPr/>
          <p:nvPr/>
        </p:nvSpPr>
        <p:spPr>
          <a:xfrm>
            <a:off x="6688345" y="5545344"/>
            <a:ext cx="5089583" cy="7332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прийняття</a:t>
            </a:r>
            <a:r>
              <a:rPr lang="ru-RU" b="1" dirty="0"/>
              <a:t> </a:t>
            </a:r>
            <a:r>
              <a:rPr lang="ru-RU" b="1" dirty="0" err="1"/>
              <a:t>рішення</a:t>
            </a:r>
            <a:r>
              <a:rPr lang="ru-RU" b="1" dirty="0"/>
              <a:t> </a:t>
            </a:r>
            <a:r>
              <a:rPr lang="ru-RU" b="1" dirty="0" err="1"/>
              <a:t>щодо</a:t>
            </a:r>
            <a:r>
              <a:rPr lang="ru-RU" b="1" dirty="0"/>
              <a:t> </a:t>
            </a:r>
            <a:r>
              <a:rPr lang="ru-RU" b="1" dirty="0" err="1"/>
              <a:t>видачі</a:t>
            </a:r>
            <a:r>
              <a:rPr lang="ru-RU" b="1" dirty="0"/>
              <a:t> документа 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EB84E81-BB3D-48FD-8E1E-A85940615915}"/>
              </a:ext>
            </a:extLst>
          </p:cNvPr>
          <p:cNvSpPr/>
          <p:nvPr/>
        </p:nvSpPr>
        <p:spPr>
          <a:xfrm>
            <a:off x="10095779" y="3431872"/>
            <a:ext cx="2099093" cy="560719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план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програма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інспектування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943A398-3F77-437E-BDFB-7DC6EB3BAC19}"/>
              </a:ext>
            </a:extLst>
          </p:cNvPr>
          <p:cNvSpPr/>
          <p:nvPr/>
        </p:nvSpPr>
        <p:spPr>
          <a:xfrm>
            <a:off x="10095778" y="4883985"/>
            <a:ext cx="2099093" cy="560719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складання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звіту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D79E484D-48C6-4BD8-8422-7E76778FDEEC}"/>
              </a:ext>
            </a:extLst>
          </p:cNvPr>
          <p:cNvSpPr/>
          <p:nvPr/>
        </p:nvSpPr>
        <p:spPr>
          <a:xfrm>
            <a:off x="1438936" y="2105011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8C7C1E3C-5F12-4030-A3BD-397EB3ADD0D9}"/>
              </a:ext>
            </a:extLst>
          </p:cNvPr>
          <p:cNvSpPr/>
          <p:nvPr/>
        </p:nvSpPr>
        <p:spPr>
          <a:xfrm>
            <a:off x="4271275" y="2105010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45B8C6D8-908B-4012-8380-75DA2E950FBD}"/>
              </a:ext>
            </a:extLst>
          </p:cNvPr>
          <p:cNvSpPr/>
          <p:nvPr/>
        </p:nvSpPr>
        <p:spPr>
          <a:xfrm rot="2100000">
            <a:off x="2948559" y="2105011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284C4D3F-2DD0-4CC5-9DC3-0CD9BA227359}"/>
              </a:ext>
            </a:extLst>
          </p:cNvPr>
          <p:cNvSpPr/>
          <p:nvPr/>
        </p:nvSpPr>
        <p:spPr>
          <a:xfrm>
            <a:off x="8367925" y="2233508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675A0E74-4CEA-4546-B6DA-94385489BF33}"/>
              </a:ext>
            </a:extLst>
          </p:cNvPr>
          <p:cNvSpPr/>
          <p:nvPr/>
        </p:nvSpPr>
        <p:spPr>
          <a:xfrm>
            <a:off x="8367924" y="3541847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63F15ED2-60FC-4669-B803-80CA2C7CBA56}"/>
              </a:ext>
            </a:extLst>
          </p:cNvPr>
          <p:cNvSpPr/>
          <p:nvPr/>
        </p:nvSpPr>
        <p:spPr>
          <a:xfrm>
            <a:off x="8367924" y="5008338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7A209FE-9E1F-4030-9042-9320AE129092}"/>
              </a:ext>
            </a:extLst>
          </p:cNvPr>
          <p:cNvSpPr/>
          <p:nvPr/>
        </p:nvSpPr>
        <p:spPr>
          <a:xfrm>
            <a:off x="6225575" y="1876424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10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1C0EE0A-0155-4BE2-A0E6-902798D24BED}"/>
              </a:ext>
            </a:extLst>
          </p:cNvPr>
          <p:cNvSpPr/>
          <p:nvPr/>
        </p:nvSpPr>
        <p:spPr>
          <a:xfrm>
            <a:off x="6283083" y="3098499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 err="1">
              <a:solidFill>
                <a:schemeClr val="tx1"/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5652C5-89AC-4E39-A95E-25A088EEC65C}"/>
              </a:ext>
            </a:extLst>
          </p:cNvPr>
          <p:cNvSpPr/>
          <p:nvPr/>
        </p:nvSpPr>
        <p:spPr>
          <a:xfrm>
            <a:off x="7562669" y="3328538"/>
            <a:ext cx="805132" cy="7763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FF1EB89-6424-4D1D-9DA7-0D6A74D02304}"/>
              </a:ext>
            </a:extLst>
          </p:cNvPr>
          <p:cNvSpPr/>
          <p:nvPr/>
        </p:nvSpPr>
        <p:spPr>
          <a:xfrm>
            <a:off x="6469990" y="4493103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</a:p>
          <a:p>
            <a:pPr algn="ctr"/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F74B3EF-5159-4856-9ED9-61A32CC462BE}"/>
              </a:ext>
            </a:extLst>
          </p:cNvPr>
          <p:cNvSpPr/>
          <p:nvPr/>
        </p:nvSpPr>
        <p:spPr>
          <a:xfrm>
            <a:off x="7620178" y="5010688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</a:p>
          <a:p>
            <a:pPr algn="ctr"/>
            <a:endParaRPr lang="ru-RU" dirty="0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E3A31599-F701-42F2-858C-B768B017D93E}"/>
              </a:ext>
            </a:extLst>
          </p:cNvPr>
          <p:cNvSpPr/>
          <p:nvPr/>
        </p:nvSpPr>
        <p:spPr>
          <a:xfrm>
            <a:off x="6283084" y="6074612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10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808DA2-B58B-4EB5-A78B-529E81995731}"/>
              </a:ext>
            </a:extLst>
          </p:cNvPr>
          <p:cNvSpPr txBox="1"/>
          <p:nvPr/>
        </p:nvSpPr>
        <p:spPr>
          <a:xfrm>
            <a:off x="7959306" y="6162136"/>
            <a:ext cx="2743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ТЕРМІН ДІЇ </a:t>
            </a:r>
            <a:r>
              <a:rPr lang="en-US" b="1" dirty="0" err="1">
                <a:solidFill>
                  <a:srgbClr val="C00000"/>
                </a:solidFill>
              </a:rPr>
              <a:t>не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більше</a:t>
            </a:r>
            <a:r>
              <a:rPr lang="en-US" b="1" dirty="0">
                <a:solidFill>
                  <a:srgbClr val="C00000"/>
                </a:solidFill>
              </a:rPr>
              <a:t> 3 </a:t>
            </a:r>
            <a:r>
              <a:rPr lang="en-US" b="1" dirty="0" err="1">
                <a:solidFill>
                  <a:srgbClr val="C00000"/>
                </a:solidFill>
              </a:rPr>
              <a:t>років</a:t>
            </a:r>
            <a:endParaRPr lang="ru-RU" b="1">
              <a:solidFill>
                <a:srgbClr val="C00000"/>
              </a:solidFill>
            </a:endParaRPr>
          </a:p>
        </p:txBody>
      </p:sp>
      <p:pic>
        <p:nvPicPr>
          <p:cNvPr id="28" name="Рисунок 2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A9F2C44-9A93-4EE1-9E3A-32AF7F642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92" y="4111909"/>
            <a:ext cx="3792747" cy="23722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899061F-79D7-4F1D-812E-25F4EBD5D5AB}"/>
              </a:ext>
            </a:extLst>
          </p:cNvPr>
          <p:cNvSpPr txBox="1"/>
          <p:nvPr/>
        </p:nvSpPr>
        <p:spPr>
          <a:xfrm>
            <a:off x="138024" y="6162136"/>
            <a:ext cx="5963728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Наказ</a:t>
            </a:r>
            <a:r>
              <a:rPr lang="en-US" sz="1400" dirty="0"/>
              <a:t> МОЗ </a:t>
            </a:r>
            <a:r>
              <a:rPr lang="en-US" sz="1400" dirty="0" err="1"/>
              <a:t>України</a:t>
            </a:r>
            <a:r>
              <a:rPr lang="en-US" sz="1400" dirty="0"/>
              <a:t> № 1130 «</a:t>
            </a:r>
            <a:r>
              <a:rPr lang="en-US" sz="1400" dirty="0" err="1"/>
              <a:t>Про</a:t>
            </a:r>
            <a:r>
              <a:rPr lang="en-US" sz="1400" dirty="0"/>
              <a:t> </a:t>
            </a:r>
            <a:r>
              <a:rPr lang="en-US" sz="1400" dirty="0" err="1"/>
              <a:t>затвердження</a:t>
            </a:r>
            <a:r>
              <a:rPr lang="en-US" sz="1400" dirty="0"/>
              <a:t> </a:t>
            </a:r>
            <a:r>
              <a:rPr lang="en-US" sz="1400" dirty="0" err="1"/>
              <a:t>Порядку</a:t>
            </a:r>
            <a:r>
              <a:rPr lang="en-US" sz="1400" dirty="0"/>
              <a:t> </a:t>
            </a:r>
            <a:r>
              <a:rPr lang="en-US" sz="1400" dirty="0" err="1"/>
              <a:t>проведення</a:t>
            </a:r>
            <a:r>
              <a:rPr lang="en-US" sz="1400" dirty="0"/>
              <a:t> </a:t>
            </a:r>
            <a:r>
              <a:rPr lang="en-US" sz="1400" dirty="0" err="1"/>
              <a:t>підтвердження</a:t>
            </a:r>
            <a:r>
              <a:rPr lang="en-US" sz="1400" dirty="0"/>
              <a:t> </a:t>
            </a:r>
            <a:r>
              <a:rPr lang="en-US" sz="1400" dirty="0" err="1"/>
              <a:t>відповідності</a:t>
            </a:r>
            <a:r>
              <a:rPr lang="en-US" sz="1400" dirty="0"/>
              <a:t> </a:t>
            </a:r>
            <a:r>
              <a:rPr lang="en-US" sz="1400" dirty="0" err="1"/>
              <a:t>умов</a:t>
            </a:r>
            <a:r>
              <a:rPr lang="en-US" sz="1400" dirty="0"/>
              <a:t> </a:t>
            </a:r>
            <a:r>
              <a:rPr lang="en-US" sz="1400" dirty="0" err="1"/>
              <a:t>виробництва</a:t>
            </a:r>
            <a:r>
              <a:rPr lang="en-US" sz="1400" dirty="0"/>
              <a:t> </a:t>
            </a:r>
            <a:r>
              <a:rPr lang="en-US" sz="1400" dirty="0" err="1"/>
              <a:t>лікарських</a:t>
            </a:r>
            <a:r>
              <a:rPr lang="en-US" sz="1400" dirty="0"/>
              <a:t> </a:t>
            </a:r>
            <a:r>
              <a:rPr lang="en-US" sz="1400" dirty="0" err="1"/>
              <a:t>засобів</a:t>
            </a:r>
            <a:r>
              <a:rPr lang="en-US" sz="1400" dirty="0"/>
              <a:t> </a:t>
            </a:r>
            <a:r>
              <a:rPr lang="en-US" sz="1400" dirty="0" err="1"/>
              <a:t>вимогам</a:t>
            </a:r>
            <a:r>
              <a:rPr lang="en-US" sz="1400" dirty="0"/>
              <a:t> </a:t>
            </a:r>
            <a:r>
              <a:rPr lang="en-US" sz="1400" dirty="0" err="1"/>
              <a:t>належної</a:t>
            </a:r>
            <a:r>
              <a:rPr lang="en-US" sz="1400" dirty="0"/>
              <a:t> </a:t>
            </a:r>
            <a:r>
              <a:rPr lang="en-US" sz="1400" dirty="0" err="1"/>
              <a:t>виробничої</a:t>
            </a:r>
            <a:r>
              <a:rPr lang="en-US" sz="1400" dirty="0"/>
              <a:t> </a:t>
            </a:r>
            <a:r>
              <a:rPr lang="en-US" sz="1400" dirty="0" err="1"/>
              <a:t>практики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6916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DAA92-BBC2-4319-B5B6-026638432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04" y="-541566"/>
            <a:ext cx="11132676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СЕРТИФІКАЦІЯ ЛІКАРСЬКИХ ЗАСОБІВ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FD5109-606C-45C3-90F2-DEB174CF6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845" y="832679"/>
            <a:ext cx="9493658" cy="88259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Сертифікат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документ,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виданий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, про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8A406-E124-4BA9-896B-82DE2299C047}"/>
              </a:ext>
            </a:extLst>
          </p:cNvPr>
          <p:cNvSpPr txBox="1"/>
          <p:nvPr/>
        </p:nvSpPr>
        <p:spPr>
          <a:xfrm>
            <a:off x="382439" y="1978325"/>
            <a:ext cx="4022785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Серія</a:t>
            </a:r>
            <a:r>
              <a:rPr lang="en-US" sz="2400" b="1" dirty="0"/>
              <a:t> </a:t>
            </a:r>
            <a:r>
              <a:rPr lang="en-US" sz="2400" b="1" dirty="0" err="1"/>
              <a:t>лікарського</a:t>
            </a:r>
            <a:r>
              <a:rPr lang="en-US" sz="2400" b="1" dirty="0"/>
              <a:t> </a:t>
            </a:r>
            <a:r>
              <a:rPr lang="en-US" sz="2400" b="1" dirty="0" err="1"/>
              <a:t>засобу</a:t>
            </a:r>
            <a:r>
              <a:rPr lang="en-US" sz="2400" b="1" dirty="0"/>
              <a:t>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одиниці</a:t>
            </a:r>
            <a:r>
              <a:rPr lang="en-US" dirty="0"/>
              <a:t> </a:t>
            </a:r>
            <a:r>
              <a:rPr lang="en-US" dirty="0" err="1"/>
              <a:t>даної</a:t>
            </a:r>
            <a:r>
              <a:rPr lang="en-US" dirty="0"/>
              <a:t> </a:t>
            </a:r>
            <a:r>
              <a:rPr lang="en-US" dirty="0" err="1"/>
              <a:t>лікарської</a:t>
            </a:r>
            <a:r>
              <a:rPr lang="en-US" dirty="0"/>
              <a:t> </a:t>
            </a:r>
            <a:r>
              <a:rPr lang="en-US" dirty="0" err="1"/>
              <a:t>форми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виготовлені</a:t>
            </a:r>
            <a:r>
              <a:rPr lang="en-US" dirty="0"/>
              <a:t> з </a:t>
            </a:r>
            <a:r>
              <a:rPr lang="en-US" dirty="0" err="1"/>
              <a:t>однієї</a:t>
            </a:r>
            <a:r>
              <a:rPr lang="en-US" dirty="0"/>
              <a:t> </a:t>
            </a:r>
            <a:r>
              <a:rPr lang="en-US" dirty="0" err="1"/>
              <a:t>вихідної</a:t>
            </a:r>
            <a:r>
              <a:rPr lang="en-US" dirty="0"/>
              <a:t> </a:t>
            </a:r>
            <a:r>
              <a:rPr lang="en-US" dirty="0" err="1"/>
              <a:t>кількості</a:t>
            </a:r>
            <a:r>
              <a:rPr lang="en-US" dirty="0"/>
              <a:t> </a:t>
            </a:r>
            <a:r>
              <a:rPr lang="en-US" dirty="0" err="1"/>
              <a:t>матеріалу</a:t>
            </a:r>
            <a:r>
              <a:rPr lang="en-US" dirty="0"/>
              <a:t> і </a:t>
            </a:r>
            <a:r>
              <a:rPr lang="en-US" dirty="0" err="1"/>
              <a:t>пройшли</a:t>
            </a:r>
            <a:r>
              <a:rPr lang="en-US" dirty="0"/>
              <a:t> </a:t>
            </a:r>
            <a:r>
              <a:rPr lang="en-US" dirty="0" err="1"/>
              <a:t>ту</a:t>
            </a:r>
            <a:r>
              <a:rPr lang="en-US" dirty="0"/>
              <a:t> </a:t>
            </a:r>
            <a:r>
              <a:rPr lang="en-US" dirty="0" err="1"/>
              <a:t>саму</a:t>
            </a:r>
            <a:r>
              <a:rPr lang="en-US" dirty="0"/>
              <a:t> </a:t>
            </a:r>
            <a:r>
              <a:rPr lang="en-US" dirty="0" err="1"/>
              <a:t>серію</a:t>
            </a:r>
            <a:r>
              <a:rPr lang="en-US" dirty="0"/>
              <a:t> </a:t>
            </a:r>
            <a:r>
              <a:rPr lang="en-US" dirty="0" err="1"/>
              <a:t>виробничих</a:t>
            </a:r>
            <a:r>
              <a:rPr lang="en-US" dirty="0"/>
              <a:t> </a:t>
            </a:r>
            <a:r>
              <a:rPr lang="en-US" dirty="0" err="1"/>
              <a:t>операцій</a:t>
            </a:r>
            <a:r>
              <a:rPr lang="en-US" dirty="0"/>
              <a:t>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операцію</a:t>
            </a:r>
            <a:r>
              <a:rPr lang="en-US" dirty="0"/>
              <a:t> </a:t>
            </a:r>
            <a:r>
              <a:rPr lang="en-US" dirty="0" err="1"/>
              <a:t>зі</a:t>
            </a:r>
            <a:r>
              <a:rPr lang="en-US" dirty="0"/>
              <a:t> </a:t>
            </a:r>
            <a:r>
              <a:rPr lang="en-US" dirty="0" err="1"/>
              <a:t>стерилізації</a:t>
            </a:r>
            <a:r>
              <a:rPr lang="en-US" dirty="0"/>
              <a:t>,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безупинному</a:t>
            </a:r>
            <a:r>
              <a:rPr lang="en-US" dirty="0"/>
              <a:t> </a:t>
            </a:r>
            <a:r>
              <a:rPr lang="en-US" dirty="0" err="1"/>
              <a:t>технологічному</a:t>
            </a:r>
            <a:r>
              <a:rPr lang="en-US" dirty="0"/>
              <a:t> </a:t>
            </a:r>
            <a:r>
              <a:rPr lang="en-US" dirty="0" err="1"/>
              <a:t>процесі</a:t>
            </a:r>
            <a:r>
              <a:rPr lang="en-US" dirty="0"/>
              <a:t>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одиниці</a:t>
            </a:r>
            <a:r>
              <a:rPr lang="en-US" dirty="0"/>
              <a:t>, </a:t>
            </a:r>
            <a:r>
              <a:rPr lang="en-US" dirty="0" err="1"/>
              <a:t>виготовлені</a:t>
            </a:r>
            <a:r>
              <a:rPr lang="en-US" dirty="0"/>
              <a:t> у </a:t>
            </a:r>
            <a:r>
              <a:rPr lang="en-US" dirty="0" err="1"/>
              <a:t>цей</a:t>
            </a:r>
            <a:r>
              <a:rPr lang="en-US" dirty="0"/>
              <a:t> </a:t>
            </a:r>
            <a:r>
              <a:rPr lang="en-US" dirty="0" err="1"/>
              <a:t>проміжок</a:t>
            </a:r>
            <a:r>
              <a:rPr lang="en-US" dirty="0"/>
              <a:t> </a:t>
            </a:r>
            <a:r>
              <a:rPr lang="en-US" dirty="0" err="1"/>
              <a:t>часу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FBEE6-C40A-4F64-9704-9B90E62C77BC}"/>
              </a:ext>
            </a:extLst>
          </p:cNvPr>
          <p:cNvSpPr txBox="1"/>
          <p:nvPr/>
        </p:nvSpPr>
        <p:spPr>
          <a:xfrm>
            <a:off x="5946475" y="1705155"/>
            <a:ext cx="6136256" cy="50629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err="1"/>
              <a:t>Назва</a:t>
            </a:r>
            <a:r>
              <a:rPr lang="en-US" sz="1700" dirty="0"/>
              <a:t> </a:t>
            </a:r>
            <a:r>
              <a:rPr lang="en-US" sz="1700" dirty="0" err="1"/>
              <a:t>лікарського</a:t>
            </a:r>
            <a:r>
              <a:rPr lang="en-US" sz="1700" dirty="0"/>
              <a:t> </a:t>
            </a:r>
            <a:r>
              <a:rPr lang="en-US" sz="1700" dirty="0" err="1"/>
              <a:t>засобу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Країна-виробник</a:t>
            </a:r>
            <a:r>
              <a:rPr lang="en-US" sz="1700" dirty="0"/>
              <a:t> </a:t>
            </a:r>
            <a:r>
              <a:rPr lang="en-US" sz="1700" dirty="0" err="1"/>
              <a:t>або</a:t>
            </a:r>
            <a:r>
              <a:rPr lang="en-US" sz="1700" dirty="0"/>
              <a:t> </a:t>
            </a:r>
            <a:r>
              <a:rPr lang="en-US" sz="1700" dirty="0" err="1"/>
              <a:t>країна-імпортер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Номер</a:t>
            </a:r>
            <a:r>
              <a:rPr lang="en-US" sz="1700" dirty="0"/>
              <a:t> </a:t>
            </a:r>
            <a:r>
              <a:rPr lang="en-US" sz="1700" dirty="0" err="1"/>
              <a:t>реєстраційного</a:t>
            </a:r>
            <a:r>
              <a:rPr lang="en-US" sz="1700" dirty="0"/>
              <a:t> </a:t>
            </a:r>
            <a:r>
              <a:rPr lang="en-US" sz="1700" dirty="0" err="1"/>
              <a:t>свідоцтва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Сила</a:t>
            </a:r>
            <a:r>
              <a:rPr lang="en-US" sz="1700" dirty="0"/>
              <a:t> </a:t>
            </a:r>
            <a:r>
              <a:rPr lang="en-US" sz="1700" dirty="0" err="1"/>
              <a:t>дії</a:t>
            </a:r>
            <a:r>
              <a:rPr lang="en-US" sz="1700" dirty="0"/>
              <a:t> / </a:t>
            </a:r>
            <a:r>
              <a:rPr lang="en-US" sz="1700" dirty="0" err="1"/>
              <a:t>активності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Лікарська</a:t>
            </a:r>
            <a:r>
              <a:rPr lang="en-US" sz="1700" dirty="0"/>
              <a:t> </a:t>
            </a:r>
            <a:r>
              <a:rPr lang="en-US" sz="1700" dirty="0" err="1"/>
              <a:t>форма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Розмір</a:t>
            </a:r>
            <a:r>
              <a:rPr lang="en-US" sz="1700" dirty="0"/>
              <a:t> і </a:t>
            </a:r>
            <a:r>
              <a:rPr lang="en-US" sz="1700" dirty="0" err="1"/>
              <a:t>тип</a:t>
            </a:r>
            <a:r>
              <a:rPr lang="en-US" sz="1700" dirty="0"/>
              <a:t> </a:t>
            </a:r>
            <a:r>
              <a:rPr lang="en-US" sz="1700" dirty="0" err="1"/>
              <a:t>упаковки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Номер</a:t>
            </a:r>
            <a:r>
              <a:rPr lang="en-US" sz="1700" dirty="0"/>
              <a:t> </a:t>
            </a:r>
            <a:r>
              <a:rPr lang="en-US" sz="1700" dirty="0" err="1"/>
              <a:t>серії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розмір</a:t>
            </a:r>
            <a:r>
              <a:rPr lang="en-US" sz="1700" dirty="0"/>
              <a:t> </a:t>
            </a:r>
            <a:r>
              <a:rPr lang="en-US" sz="1700" dirty="0" err="1"/>
              <a:t>партії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виробництва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закінчення</a:t>
            </a:r>
            <a:r>
              <a:rPr lang="en-US" sz="1700" dirty="0"/>
              <a:t> </a:t>
            </a:r>
            <a:r>
              <a:rPr lang="en-US" sz="1700" dirty="0" err="1"/>
              <a:t>терміну</a:t>
            </a:r>
            <a:r>
              <a:rPr lang="en-US" sz="1700" dirty="0"/>
              <a:t> </a:t>
            </a:r>
            <a:r>
              <a:rPr lang="en-US" sz="1700" dirty="0" err="1"/>
              <a:t>придатності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Назви</a:t>
            </a:r>
            <a:r>
              <a:rPr lang="en-US" sz="1700" dirty="0"/>
              <a:t>, </a:t>
            </a:r>
            <a:r>
              <a:rPr lang="en-US" sz="1700" dirty="0" err="1"/>
              <a:t>адреси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номери</a:t>
            </a:r>
            <a:r>
              <a:rPr lang="en-US" sz="1700" dirty="0"/>
              <a:t> </a:t>
            </a:r>
            <a:r>
              <a:rPr lang="en-US" sz="1700" dirty="0" err="1"/>
              <a:t>ліцензій</a:t>
            </a:r>
            <a:r>
              <a:rPr lang="en-US" sz="1700" dirty="0"/>
              <a:t> </a:t>
            </a:r>
            <a:r>
              <a:rPr lang="en-US" sz="1700" dirty="0" err="1"/>
              <a:t>всіх</a:t>
            </a:r>
            <a:r>
              <a:rPr lang="en-US" sz="1700" dirty="0"/>
              <a:t> </a:t>
            </a:r>
            <a:r>
              <a:rPr lang="en-US" sz="1700" dirty="0" err="1"/>
              <a:t>ділянок</a:t>
            </a:r>
            <a:r>
              <a:rPr lang="en-US" sz="1700" dirty="0"/>
              <a:t> </a:t>
            </a:r>
            <a:r>
              <a:rPr lang="en-US" sz="1700" dirty="0" err="1"/>
              <a:t>по</a:t>
            </a:r>
            <a:r>
              <a:rPr lang="en-US" sz="1700" dirty="0"/>
              <a:t> </a:t>
            </a:r>
            <a:r>
              <a:rPr lang="en-US" sz="1700" dirty="0" err="1"/>
              <a:t>виробництву</a:t>
            </a:r>
            <a:r>
              <a:rPr lang="en-US" sz="1700" dirty="0"/>
              <a:t> і </a:t>
            </a:r>
            <a:r>
              <a:rPr lang="en-US" sz="1700" dirty="0" err="1"/>
              <a:t>контролю</a:t>
            </a:r>
            <a:r>
              <a:rPr lang="en-US" sz="1700" dirty="0"/>
              <a:t> </a:t>
            </a:r>
            <a:r>
              <a:rPr lang="en-US" sz="1700" dirty="0" err="1"/>
              <a:t>якості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Сертифікати</a:t>
            </a:r>
            <a:r>
              <a:rPr lang="en-US" sz="1700" dirty="0"/>
              <a:t> </a:t>
            </a:r>
            <a:r>
              <a:rPr lang="en-US" sz="1700" dirty="0" err="1"/>
              <a:t>відповідності</a:t>
            </a:r>
            <a:r>
              <a:rPr lang="en-US" sz="1700" dirty="0"/>
              <a:t> GMP </a:t>
            </a:r>
            <a:r>
              <a:rPr lang="en-US" sz="1700" dirty="0" err="1"/>
              <a:t>всіх</a:t>
            </a:r>
            <a:r>
              <a:rPr lang="en-US" sz="1700" dirty="0"/>
              <a:t> </a:t>
            </a:r>
            <a:r>
              <a:rPr lang="en-US" sz="1700" dirty="0" err="1"/>
              <a:t>ділянок</a:t>
            </a:r>
            <a:r>
              <a:rPr lang="en-US" sz="1700" dirty="0"/>
              <a:t>, </a:t>
            </a:r>
            <a:r>
              <a:rPr lang="en-US" sz="1700" dirty="0" err="1"/>
              <a:t>посилання</a:t>
            </a:r>
            <a:r>
              <a:rPr lang="en-US" sz="1700" dirty="0"/>
              <a:t> </a:t>
            </a:r>
            <a:r>
              <a:rPr lang="en-US" sz="1700" dirty="0" err="1"/>
              <a:t>на</a:t>
            </a:r>
            <a:r>
              <a:rPr lang="en-US" sz="1700" dirty="0"/>
              <a:t> </a:t>
            </a:r>
            <a:r>
              <a:rPr lang="en-US" sz="1700" dirty="0" err="1"/>
              <a:t>EudraGMP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Результати</a:t>
            </a:r>
            <a:r>
              <a:rPr lang="en-US" sz="1700" dirty="0"/>
              <a:t> </a:t>
            </a:r>
            <a:r>
              <a:rPr lang="en-US" sz="1700" dirty="0" err="1"/>
              <a:t>аналізу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Коментарі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Заява</a:t>
            </a:r>
            <a:r>
              <a:rPr lang="en-US" sz="1700" dirty="0"/>
              <a:t> </a:t>
            </a:r>
            <a:r>
              <a:rPr lang="en-US" sz="1700" dirty="0" err="1"/>
              <a:t>про</a:t>
            </a:r>
            <a:r>
              <a:rPr lang="en-US" sz="1700" dirty="0"/>
              <a:t> </a:t>
            </a:r>
            <a:r>
              <a:rPr lang="en-US" sz="1700" dirty="0" err="1"/>
              <a:t>сертифікацію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Прізвище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посада</a:t>
            </a:r>
            <a:r>
              <a:rPr lang="en-US" sz="1700" dirty="0"/>
              <a:t> </a:t>
            </a:r>
            <a:r>
              <a:rPr lang="en-US" sz="1700" dirty="0" err="1"/>
              <a:t>особи</a:t>
            </a:r>
            <a:r>
              <a:rPr lang="en-US" sz="1700" dirty="0"/>
              <a:t>, </a:t>
            </a:r>
            <a:r>
              <a:rPr lang="en-US" sz="1700" dirty="0" err="1"/>
              <a:t>яка</a:t>
            </a:r>
            <a:r>
              <a:rPr lang="en-US" sz="1700" dirty="0"/>
              <a:t> </a:t>
            </a:r>
            <a:r>
              <a:rPr lang="en-US" sz="1700" dirty="0" err="1"/>
              <a:t>видала</a:t>
            </a:r>
            <a:r>
              <a:rPr lang="en-US" sz="1700" dirty="0"/>
              <a:t> </a:t>
            </a:r>
            <a:r>
              <a:rPr lang="en-US" sz="1700" dirty="0" err="1"/>
              <a:t>дозвіл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Підпис</a:t>
            </a:r>
            <a:r>
              <a:rPr lang="en-US" sz="1700" dirty="0"/>
              <a:t> </a:t>
            </a:r>
            <a:r>
              <a:rPr lang="en-US" sz="1700" dirty="0" err="1"/>
              <a:t>особи</a:t>
            </a:r>
            <a:r>
              <a:rPr lang="en-US" sz="1700" dirty="0"/>
              <a:t>, </a:t>
            </a:r>
            <a:r>
              <a:rPr lang="en-US" sz="1700" dirty="0" err="1"/>
              <a:t>яка</a:t>
            </a:r>
            <a:r>
              <a:rPr lang="en-US" sz="1700" dirty="0"/>
              <a:t> </a:t>
            </a:r>
            <a:r>
              <a:rPr lang="en-US" sz="1700" dirty="0" err="1"/>
              <a:t>видала</a:t>
            </a:r>
            <a:r>
              <a:rPr lang="en-US" sz="1700" dirty="0"/>
              <a:t> </a:t>
            </a:r>
            <a:r>
              <a:rPr lang="en-US" sz="1700" dirty="0" err="1"/>
              <a:t>дозвіл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підписання</a:t>
            </a:r>
            <a:r>
              <a:rPr lang="en-US" sz="1700" dirty="0"/>
              <a:t>. </a:t>
            </a:r>
            <a:endParaRPr lang="ru-RU" sz="170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6ACA96-94D9-4546-B16E-69A561945A0D}"/>
              </a:ext>
            </a:extLst>
          </p:cNvPr>
          <p:cNvSpPr/>
          <p:nvPr/>
        </p:nvSpPr>
        <p:spPr>
          <a:xfrm>
            <a:off x="5049328" y="1706593"/>
            <a:ext cx="776377" cy="5060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Вимоги</a:t>
            </a:r>
            <a:r>
              <a:rPr lang="ru-RU" b="1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змісту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сертифікату</a:t>
            </a:r>
            <a:endParaRPr lang="ru-RU" b="1"/>
          </a:p>
        </p:txBody>
      </p:sp>
      <p:pic>
        <p:nvPicPr>
          <p:cNvPr id="7" name="Рисунок 7" descr="Изображение выглядит как внутренний, готовится&#10;&#10;Автоматически созданное описание">
            <a:extLst>
              <a:ext uri="{FF2B5EF4-FFF2-40B4-BE49-F238E27FC236}">
                <a16:creationId xmlns:a16="http://schemas.microsoft.com/office/drawing/2014/main" id="{570DF80E-A6E3-49AD-9208-0D23BC0E5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9" y="4510047"/>
            <a:ext cx="4511615" cy="20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18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AB960-E970-46A9-B72D-F2D924C8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5" y="-613453"/>
            <a:ext cx="11664637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ПРИНЦИПИ НАЛЕЖНОЇ ПРАКТИКИ ДИСТРИБУЦІЇ</a:t>
            </a:r>
            <a:endParaRPr lang="ru-RU" sz="2800"/>
          </a:p>
        </p:txBody>
      </p:sp>
      <p:graphicFrame>
        <p:nvGraphicFramePr>
          <p:cNvPr id="8" name="Объект 2">
            <a:extLst>
              <a:ext uri="{FF2B5EF4-FFF2-40B4-BE49-F238E27FC236}">
                <a16:creationId xmlns:a16="http://schemas.microsoft.com/office/drawing/2014/main" id="{CF5298C6-05EC-46EB-A516-C0309A810B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4582" y="1407774"/>
          <a:ext cx="7365809" cy="288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38DF3B-74C3-4591-9B58-7E2B71555805}"/>
              </a:ext>
            </a:extLst>
          </p:cNvPr>
          <p:cNvSpPr txBox="1"/>
          <p:nvPr/>
        </p:nvSpPr>
        <p:spPr>
          <a:xfrm>
            <a:off x="310551" y="785003"/>
            <a:ext cx="110964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Система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якості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та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організації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роботи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дистриб'ютора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повинна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гарантувати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2EE578E-3E78-41F1-9825-25350D116433}"/>
              </a:ext>
            </a:extLst>
          </p:cNvPr>
          <p:cNvSpPr/>
          <p:nvPr/>
        </p:nvSpPr>
        <p:spPr>
          <a:xfrm>
            <a:off x="606725" y="4438291"/>
            <a:ext cx="8497017" cy="9632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Організація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повинна </a:t>
            </a:r>
            <a:r>
              <a:rPr lang="ru-RU" dirty="0" err="1">
                <a:ea typeface="+mn-lt"/>
                <a:cs typeface="+mn-lt"/>
              </a:rPr>
              <a:t>забезпечувати</a:t>
            </a:r>
            <a:r>
              <a:rPr lang="ru-RU" dirty="0">
                <a:ea typeface="+mn-lt"/>
                <a:cs typeface="+mn-lt"/>
              </a:rPr>
              <a:t> доставку </a:t>
            </a:r>
            <a:r>
              <a:rPr lang="ru-RU" dirty="0" err="1">
                <a:ea typeface="+mn-lt"/>
                <a:cs typeface="+mn-lt"/>
              </a:rPr>
              <a:t>необхідних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товарів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вказаними</a:t>
            </a:r>
            <a:r>
              <a:rPr lang="ru-RU" dirty="0">
                <a:ea typeface="+mn-lt"/>
                <a:cs typeface="+mn-lt"/>
              </a:rPr>
              <a:t> адресами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певного</a:t>
            </a:r>
            <a:r>
              <a:rPr lang="ru-RU" dirty="0">
                <a:ea typeface="+mn-lt"/>
                <a:cs typeface="+mn-lt"/>
              </a:rPr>
              <a:t> часу, та </a:t>
            </a:r>
            <a:r>
              <a:rPr lang="ru-RU" dirty="0" err="1">
                <a:ea typeface="+mn-lt"/>
                <a:cs typeface="+mn-lt"/>
              </a:rPr>
              <a:t>можливість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негайної</a:t>
            </a:r>
            <a:r>
              <a:rPr lang="ru-RU" dirty="0">
                <a:ea typeface="+mn-lt"/>
                <a:cs typeface="+mn-lt"/>
              </a:rPr>
              <a:t> поставки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EE2D074-5A5E-477A-BE16-958875343001}"/>
              </a:ext>
            </a:extLst>
          </p:cNvPr>
          <p:cNvSpPr/>
          <p:nvPr/>
        </p:nvSpPr>
        <p:spPr>
          <a:xfrm>
            <a:off x="606724" y="5516592"/>
            <a:ext cx="8497017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Система </a:t>
            </a:r>
            <a:r>
              <a:rPr lang="ru-RU" dirty="0" err="1">
                <a:ea typeface="+mn-lt"/>
                <a:cs typeface="+mn-lt"/>
              </a:rPr>
              <a:t>відстеження</a:t>
            </a:r>
            <a:r>
              <a:rPr lang="ru-RU" dirty="0">
                <a:ea typeface="+mn-lt"/>
                <a:cs typeface="+mn-lt"/>
              </a:rPr>
              <a:t> повинна </a:t>
            </a:r>
            <a:r>
              <a:rPr lang="ru-RU" dirty="0" err="1">
                <a:ea typeface="+mn-lt"/>
                <a:cs typeface="+mn-lt"/>
              </a:rPr>
              <a:t>гарантувати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будь-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дефектної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EB736A1-E81B-4DE3-B1DC-9C47B8D20CBE}"/>
              </a:ext>
            </a:extLst>
          </p:cNvPr>
          <p:cNvSpPr/>
          <p:nvPr/>
        </p:nvSpPr>
        <p:spPr>
          <a:xfrm>
            <a:off x="606723" y="6221082"/>
            <a:ext cx="8497017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Ефективна</a:t>
            </a:r>
            <a:r>
              <a:rPr lang="ru-RU" dirty="0">
                <a:ea typeface="+mn-lt"/>
                <a:cs typeface="+mn-lt"/>
              </a:rPr>
              <a:t> процедура </a:t>
            </a:r>
            <a:r>
              <a:rPr lang="ru-RU" dirty="0" err="1">
                <a:ea typeface="+mn-lt"/>
                <a:cs typeface="+mn-lt"/>
              </a:rPr>
              <a:t>відкликання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D60CF52-BDD5-41EF-AD1F-642BD92F73FE}"/>
              </a:ext>
            </a:extLst>
          </p:cNvPr>
          <p:cNvSpPr/>
          <p:nvPr/>
        </p:nvSpPr>
        <p:spPr>
          <a:xfrm>
            <a:off x="9390392" y="2021996"/>
            <a:ext cx="2429772" cy="254479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ea typeface="+mn-lt"/>
                <a:cs typeface="+mn-lt"/>
              </a:rPr>
              <a:t>У 2011 р. </a:t>
            </a:r>
            <a:r>
              <a:rPr lang="ru-RU" i="1" dirty="0" err="1">
                <a:ea typeface="+mn-lt"/>
                <a:cs typeface="+mn-lt"/>
              </a:rPr>
              <a:t>першою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компанією</a:t>
            </a:r>
            <a:r>
              <a:rPr lang="ru-RU" i="1" dirty="0">
                <a:ea typeface="+mn-lt"/>
                <a:cs typeface="+mn-lt"/>
              </a:rPr>
              <a:t> в </a:t>
            </a:r>
            <a:r>
              <a:rPr lang="ru-RU" i="1" dirty="0" err="1">
                <a:ea typeface="+mn-lt"/>
                <a:cs typeface="+mn-lt"/>
              </a:rPr>
              <a:t>Україну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що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отримала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сертифікат</a:t>
            </a:r>
            <a:r>
              <a:rPr lang="ru-RU" i="1" dirty="0">
                <a:ea typeface="+mn-lt"/>
                <a:cs typeface="+mn-lt"/>
              </a:rPr>
              <a:t> з </a:t>
            </a:r>
            <a:r>
              <a:rPr lang="ru-RU" i="1" dirty="0" err="1">
                <a:ea typeface="+mn-lt"/>
                <a:cs typeface="+mn-lt"/>
              </a:rPr>
              <a:t>Належної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дистрибуторської</a:t>
            </a:r>
            <a:r>
              <a:rPr lang="ru-RU" i="1" dirty="0">
                <a:ea typeface="+mn-lt"/>
                <a:cs typeface="+mn-lt"/>
              </a:rPr>
              <a:t> практики є ТОВ “ФАЛБІ”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30197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AFE7A-B8DE-4323-A9DA-4C0EB01D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9" y="76660"/>
            <a:ext cx="10960147" cy="123444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>
                <a:ea typeface="+mj-lt"/>
                <a:cs typeface="+mj-lt"/>
              </a:rPr>
              <a:t>ПОРЯДОК ПРОВЕДЕННЯ СЕРТИФІКАЦІЇ ПІДПРИЄМСТВ, ЯКІ ЗДІЙСНЮЮТЬ ОПТОВУ РЕАЛІЗАЦІЮ (ДИСТРИБУЦІЮ) ЛЗ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78071D-E317-46C9-8A4E-6E4245F6F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921" y="1479660"/>
            <a:ext cx="5122940" cy="925730"/>
          </a:xfr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подання</a:t>
            </a:r>
            <a:r>
              <a:rPr lang="ru-RU" dirty="0">
                <a:ea typeface="+mn-lt"/>
                <a:cs typeface="+mn-lt"/>
              </a:rPr>
              <a:t> заяви </a:t>
            </a:r>
            <a:r>
              <a:rPr lang="ru-RU" dirty="0" err="1">
                <a:ea typeface="+mn-lt"/>
                <a:cs typeface="+mn-lt"/>
              </a:rPr>
              <a:t>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оптову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торгівлю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служби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  <a:endParaRPr lang="ru-RU" dirty="0" err="1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F97B9FB-1005-49D0-90C4-50207885BA48}"/>
              </a:ext>
            </a:extLst>
          </p:cNvPr>
          <p:cNvSpPr txBox="1">
            <a:spLocks/>
          </p:cNvSpPr>
          <p:nvPr/>
        </p:nvSpPr>
        <p:spPr>
          <a:xfrm>
            <a:off x="273170" y="2552211"/>
            <a:ext cx="4849770" cy="480032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підготовка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 err="1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84CE8C4C-AE3F-4FCB-A105-F2E5EBEB98D9}"/>
              </a:ext>
            </a:extLst>
          </p:cNvPr>
          <p:cNvSpPr txBox="1">
            <a:spLocks/>
          </p:cNvSpPr>
          <p:nvPr/>
        </p:nvSpPr>
        <p:spPr>
          <a:xfrm>
            <a:off x="267419" y="3207818"/>
            <a:ext cx="4835393" cy="465655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 err="1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2117C7D1-517A-4C76-B081-392396094F29}"/>
              </a:ext>
            </a:extLst>
          </p:cNvPr>
          <p:cNvSpPr txBox="1">
            <a:spLocks/>
          </p:cNvSpPr>
          <p:nvPr/>
        </p:nvSpPr>
        <p:spPr>
          <a:xfrm>
            <a:off x="276045" y="3849048"/>
            <a:ext cx="4835393" cy="480032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складання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звіту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 err="1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B645189-C322-44D8-BA77-10EF08ADC6DB}"/>
              </a:ext>
            </a:extLst>
          </p:cNvPr>
          <p:cNvSpPr txBox="1">
            <a:spLocks/>
          </p:cNvSpPr>
          <p:nvPr/>
        </p:nvSpPr>
        <p:spPr>
          <a:xfrm>
            <a:off x="284671" y="5381675"/>
            <a:ext cx="4835393" cy="465656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оформлення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видача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F36B90B-D8D3-4A9A-8CAB-78314E74239F}"/>
              </a:ext>
            </a:extLst>
          </p:cNvPr>
          <p:cNvSpPr txBox="1">
            <a:spLocks/>
          </p:cNvSpPr>
          <p:nvPr/>
        </p:nvSpPr>
        <p:spPr>
          <a:xfrm>
            <a:off x="278921" y="4484528"/>
            <a:ext cx="4835393" cy="738825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прийняття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4320D-0DC4-4447-B134-313934783F68}"/>
              </a:ext>
            </a:extLst>
          </p:cNvPr>
          <p:cNvSpPr txBox="1"/>
          <p:nvPr/>
        </p:nvSpPr>
        <p:spPr>
          <a:xfrm>
            <a:off x="813758" y="600398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ТЕРМІН ДІЇ </a:t>
            </a:r>
            <a:r>
              <a:rPr lang="en-US" b="1" dirty="0" err="1">
                <a:solidFill>
                  <a:srgbClr val="C00000"/>
                </a:solidFill>
              </a:rPr>
              <a:t>не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більше</a:t>
            </a:r>
            <a:r>
              <a:rPr lang="en-US" b="1" dirty="0">
                <a:solidFill>
                  <a:srgbClr val="C00000"/>
                </a:solidFill>
              </a:rPr>
              <a:t> 5 </a:t>
            </a:r>
            <a:r>
              <a:rPr lang="en-US" b="1" dirty="0" err="1">
                <a:solidFill>
                  <a:srgbClr val="C00000"/>
                </a:solidFill>
              </a:rPr>
              <a:t>років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6A3B500-FB73-4598-AFCB-96A487C6EFD2}"/>
              </a:ext>
            </a:extLst>
          </p:cNvPr>
          <p:cNvSpPr/>
          <p:nvPr/>
        </p:nvSpPr>
        <p:spPr>
          <a:xfrm>
            <a:off x="6443033" y="1418147"/>
            <a:ext cx="5463395" cy="5175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Перелік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11A6B-BFAE-44FC-BF21-130933379298}"/>
              </a:ext>
            </a:extLst>
          </p:cNvPr>
          <p:cNvSpPr txBox="1"/>
          <p:nvPr/>
        </p:nvSpPr>
        <p:spPr>
          <a:xfrm>
            <a:off x="6507192" y="2078965"/>
            <a:ext cx="5417389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err="1"/>
              <a:t>заява</a:t>
            </a:r>
            <a:r>
              <a:rPr lang="en-US" sz="2000" dirty="0"/>
              <a:t> </a:t>
            </a:r>
            <a:r>
              <a:rPr lang="en-US" sz="2000" dirty="0" err="1"/>
              <a:t>встановленого</a:t>
            </a:r>
            <a:r>
              <a:rPr lang="en-US" sz="2000" dirty="0"/>
              <a:t> </a:t>
            </a:r>
            <a:r>
              <a:rPr lang="en-US" sz="2000" dirty="0" err="1"/>
              <a:t>зразка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перелік</a:t>
            </a:r>
            <a:r>
              <a:rPr lang="en-US" sz="2000" dirty="0"/>
              <a:t> </a:t>
            </a:r>
            <a:r>
              <a:rPr lang="en-US" sz="2000" dirty="0" err="1"/>
              <a:t>структурних</a:t>
            </a:r>
            <a:r>
              <a:rPr lang="en-US" sz="2000" dirty="0"/>
              <a:t> </a:t>
            </a:r>
            <a:r>
              <a:rPr lang="en-US" sz="2000" dirty="0" err="1"/>
              <a:t>підрозділів</a:t>
            </a:r>
            <a:r>
              <a:rPr lang="en-US" sz="2000" dirty="0"/>
              <a:t> </a:t>
            </a:r>
            <a:r>
              <a:rPr lang="en-US" sz="2000" dirty="0" err="1"/>
              <a:t>підприємства</a:t>
            </a:r>
            <a:r>
              <a:rPr lang="en-US" sz="2000" dirty="0"/>
              <a:t>, </a:t>
            </a:r>
            <a:r>
              <a:rPr lang="en-US" sz="2000" dirty="0" err="1"/>
              <a:t>заявлених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сертифікації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відомості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наявність</a:t>
            </a:r>
            <a:r>
              <a:rPr lang="en-US" sz="2000" dirty="0"/>
              <a:t> </a:t>
            </a:r>
            <a:r>
              <a:rPr lang="en-US" sz="2000" dirty="0" err="1"/>
              <a:t>матеріальнотехнічної</a:t>
            </a:r>
            <a:r>
              <a:rPr lang="en-US" sz="2000" dirty="0"/>
              <a:t> </a:t>
            </a:r>
            <a:r>
              <a:rPr lang="en-US" sz="2000" dirty="0" err="1"/>
              <a:t>базу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кваліфікацію</a:t>
            </a:r>
            <a:r>
              <a:rPr lang="en-US" sz="2000" dirty="0"/>
              <a:t> </a:t>
            </a:r>
            <a:r>
              <a:rPr lang="en-US" sz="2000" dirty="0" err="1"/>
              <a:t>персоналу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регламент</a:t>
            </a:r>
            <a:r>
              <a:rPr lang="en-US" sz="2000" dirty="0"/>
              <a:t> </a:t>
            </a:r>
            <a:r>
              <a:rPr lang="en-US" sz="2000" dirty="0" err="1"/>
              <a:t>аптечної</a:t>
            </a:r>
            <a:r>
              <a:rPr lang="en-US" sz="2000" dirty="0"/>
              <a:t>(</a:t>
            </a:r>
            <a:r>
              <a:rPr lang="en-US" sz="2000" dirty="0" err="1"/>
              <a:t>их</a:t>
            </a:r>
            <a:r>
              <a:rPr lang="en-US" sz="2000" dirty="0"/>
              <a:t>) </a:t>
            </a:r>
            <a:r>
              <a:rPr lang="en-US" sz="2000" dirty="0" err="1"/>
              <a:t>бази</a:t>
            </a:r>
            <a:r>
              <a:rPr lang="en-US" sz="2000" dirty="0"/>
              <a:t>(</a:t>
            </a:r>
            <a:r>
              <a:rPr lang="en-US" sz="2000" dirty="0" err="1"/>
              <a:t>складів</a:t>
            </a:r>
            <a:r>
              <a:rPr lang="en-US" sz="2000" dirty="0"/>
              <a:t>), </a:t>
            </a:r>
            <a:r>
              <a:rPr lang="en-US" sz="2000" dirty="0" err="1"/>
              <a:t>заявленої</a:t>
            </a:r>
            <a:r>
              <a:rPr lang="en-US" sz="2000" dirty="0"/>
              <a:t>(</a:t>
            </a:r>
            <a:r>
              <a:rPr lang="en-US" sz="2000" dirty="0" err="1"/>
              <a:t>их</a:t>
            </a:r>
            <a:r>
              <a:rPr lang="en-US" sz="2000" dirty="0"/>
              <a:t>)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сертифікації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Довідка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результати</a:t>
            </a:r>
            <a:r>
              <a:rPr lang="en-US" sz="2000" dirty="0"/>
              <a:t> </a:t>
            </a:r>
            <a:r>
              <a:rPr lang="en-US" sz="2000" dirty="0" err="1"/>
              <a:t>перевірок</a:t>
            </a:r>
            <a:r>
              <a:rPr lang="en-US" sz="2000" dirty="0"/>
              <a:t>, </a:t>
            </a:r>
            <a:r>
              <a:rPr lang="en-US" sz="2000" dirty="0" err="1"/>
              <a:t>проведених</a:t>
            </a:r>
            <a:r>
              <a:rPr lang="en-US" sz="2000" dirty="0"/>
              <a:t> </a:t>
            </a:r>
            <a:r>
              <a:rPr lang="en-US" sz="2000" dirty="0" err="1"/>
              <a:t>органами</a:t>
            </a:r>
            <a:r>
              <a:rPr lang="en-US" sz="2000" dirty="0"/>
              <a:t> </a:t>
            </a:r>
            <a:r>
              <a:rPr lang="en-US" sz="2000" dirty="0" err="1"/>
              <a:t>державного</a:t>
            </a:r>
            <a:r>
              <a:rPr lang="en-US" sz="2000" dirty="0"/>
              <a:t> </a:t>
            </a:r>
            <a:r>
              <a:rPr lang="en-US" sz="2000" dirty="0" err="1"/>
              <a:t>контролю</a:t>
            </a:r>
            <a:r>
              <a:rPr lang="en-US" sz="2000" dirty="0"/>
              <a:t> ЛЗ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Довідка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відкликання</a:t>
            </a:r>
            <a:r>
              <a:rPr lang="en-US" sz="2000" dirty="0"/>
              <a:t> </a:t>
            </a:r>
            <a:r>
              <a:rPr lang="en-US" sz="2000" dirty="0" err="1"/>
              <a:t>продукції</a:t>
            </a:r>
            <a:r>
              <a:rPr lang="en-US" sz="2000" dirty="0"/>
              <a:t> </a:t>
            </a:r>
            <a:endParaRPr lang="ru-RU" sz="2000"/>
          </a:p>
        </p:txBody>
      </p:sp>
      <p:sp>
        <p:nvSpPr>
          <p:cNvPr id="18" name="Стрелка: влево 17">
            <a:extLst>
              <a:ext uri="{FF2B5EF4-FFF2-40B4-BE49-F238E27FC236}">
                <a16:creationId xmlns:a16="http://schemas.microsoft.com/office/drawing/2014/main" id="{E0E8E773-9DCE-45A4-B987-42BE518646E7}"/>
              </a:ext>
            </a:extLst>
          </p:cNvPr>
          <p:cNvSpPr/>
          <p:nvPr/>
        </p:nvSpPr>
        <p:spPr>
          <a:xfrm>
            <a:off x="5561867" y="1473982"/>
            <a:ext cx="762000" cy="5175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73DC47A-8C58-4EB1-9DA0-801A49E6564F}"/>
              </a:ext>
            </a:extLst>
          </p:cNvPr>
          <p:cNvSpPr/>
          <p:nvPr/>
        </p:nvSpPr>
        <p:spPr>
          <a:xfrm>
            <a:off x="4644067" y="2494651"/>
            <a:ext cx="1682150" cy="5894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НАКАЗ</a:t>
            </a: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96778CD-B97B-413E-9454-4DC783827FCA}"/>
              </a:ext>
            </a:extLst>
          </p:cNvPr>
          <p:cNvSpPr/>
          <p:nvPr/>
        </p:nvSpPr>
        <p:spPr>
          <a:xfrm>
            <a:off x="4644066" y="3213518"/>
            <a:ext cx="1682150" cy="5894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відбір</a:t>
            </a:r>
            <a:r>
              <a:rPr lang="ru-RU" dirty="0">
                <a:ea typeface="+mn-lt"/>
                <a:cs typeface="+mn-lt"/>
              </a:rPr>
              <a:t> проб ЛЗ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B5DDA2-6EF9-4E9C-83F8-18BBE15AA813}"/>
              </a:ext>
            </a:extLst>
          </p:cNvPr>
          <p:cNvSpPr txBox="1"/>
          <p:nvPr/>
        </p:nvSpPr>
        <p:spPr>
          <a:xfrm>
            <a:off x="5946475" y="6003985"/>
            <a:ext cx="6035614" cy="8597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* </a:t>
            </a:r>
            <a:r>
              <a:rPr lang="en-US" sz="1600" dirty="0" err="1"/>
              <a:t>Наказ</a:t>
            </a:r>
            <a:r>
              <a:rPr lang="en-US" sz="1600" dirty="0"/>
              <a:t> МОЗ N 421 </a:t>
            </a:r>
            <a:r>
              <a:rPr lang="en-US" sz="1600" dirty="0" err="1"/>
              <a:t>від</a:t>
            </a:r>
            <a:r>
              <a:rPr lang="en-US" sz="1600" dirty="0"/>
              <a:t> 23.08.2005р. «</a:t>
            </a:r>
            <a:r>
              <a:rPr lang="en-US" sz="1600" dirty="0" err="1"/>
              <a:t>Про</a:t>
            </a:r>
            <a:r>
              <a:rPr lang="en-US" sz="1600" dirty="0"/>
              <a:t> </a:t>
            </a:r>
            <a:r>
              <a:rPr lang="en-US" sz="1600" dirty="0" err="1"/>
              <a:t>затвердження</a:t>
            </a:r>
            <a:r>
              <a:rPr lang="en-US" sz="1600" dirty="0"/>
              <a:t> </a:t>
            </a:r>
            <a:r>
              <a:rPr lang="en-US" sz="1600" dirty="0" err="1"/>
              <a:t>Порядку</a:t>
            </a:r>
            <a:r>
              <a:rPr lang="en-US" sz="1600" dirty="0"/>
              <a:t> </a:t>
            </a:r>
            <a:r>
              <a:rPr lang="en-US" sz="1600" dirty="0" err="1"/>
              <a:t>проведення</a:t>
            </a:r>
            <a:r>
              <a:rPr lang="en-US" sz="1600" dirty="0"/>
              <a:t> </a:t>
            </a:r>
            <a:r>
              <a:rPr lang="en-US" sz="1600" dirty="0" err="1"/>
              <a:t>сертифікації</a:t>
            </a:r>
            <a:r>
              <a:rPr lang="en-US" sz="1600" dirty="0"/>
              <a:t> </a:t>
            </a:r>
            <a:r>
              <a:rPr lang="en-US" sz="1600" dirty="0" err="1"/>
              <a:t>підприємств</a:t>
            </a:r>
            <a:r>
              <a:rPr lang="en-US" sz="1600" dirty="0"/>
              <a:t>, </a:t>
            </a:r>
            <a:r>
              <a:rPr lang="en-US" sz="1600" dirty="0" err="1"/>
              <a:t>які</a:t>
            </a:r>
            <a:r>
              <a:rPr lang="en-US" sz="1600" dirty="0"/>
              <a:t> </a:t>
            </a:r>
            <a:r>
              <a:rPr lang="en-US" sz="1600" dirty="0" err="1"/>
              <a:t>здійснюють</a:t>
            </a:r>
            <a:r>
              <a:rPr lang="en-US" sz="1600" dirty="0"/>
              <a:t> </a:t>
            </a:r>
            <a:r>
              <a:rPr lang="en-US" sz="1600" dirty="0" err="1"/>
              <a:t>оптову</a:t>
            </a:r>
            <a:r>
              <a:rPr lang="en-US" sz="1600" dirty="0"/>
              <a:t> </a:t>
            </a:r>
            <a:r>
              <a:rPr lang="en-US" sz="1600" dirty="0" err="1"/>
              <a:t>реалізацію</a:t>
            </a:r>
            <a:r>
              <a:rPr lang="en-US" sz="1600" dirty="0"/>
              <a:t> (</a:t>
            </a:r>
            <a:r>
              <a:rPr lang="en-US" sz="1600" dirty="0" err="1"/>
              <a:t>дистрибуцію</a:t>
            </a:r>
            <a:r>
              <a:rPr lang="en-US" sz="1600" dirty="0"/>
              <a:t>) ЛЗ»</a:t>
            </a:r>
          </a:p>
        </p:txBody>
      </p:sp>
    </p:spTree>
    <p:extLst>
      <p:ext uri="{BB962C8B-B14F-4D97-AF65-F5344CB8AC3E}">
        <p14:creationId xmlns:p14="http://schemas.microsoft.com/office/powerpoint/2010/main" val="500122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BB987-F2A0-4490-9354-BB078BA3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700" spc="750">
                <a:solidFill>
                  <a:schemeClr val="bg1"/>
                </a:solidFill>
              </a:rPr>
              <a:t>Державна реєстрація лікарських засобів та їх допуск до медичного використання</a:t>
            </a:r>
          </a:p>
        </p:txBody>
      </p:sp>
    </p:spTree>
    <p:extLst>
      <p:ext uri="{BB962C8B-B14F-4D97-AF65-F5344CB8AC3E}">
        <p14:creationId xmlns:p14="http://schemas.microsoft.com/office/powerpoint/2010/main" val="516832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7B5D8E3-121D-4A11-A086-7B142942A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110" y="118846"/>
            <a:ext cx="1687542" cy="173516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DE5AEB-9082-4E8C-918E-CDCF478DDDC9}"/>
              </a:ext>
            </a:extLst>
          </p:cNvPr>
          <p:cNvSpPr txBox="1"/>
          <p:nvPr/>
        </p:nvSpPr>
        <p:spPr>
          <a:xfrm>
            <a:off x="2337759" y="339306"/>
            <a:ext cx="944304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• </a:t>
            </a:r>
            <a:r>
              <a:rPr lang="en-US" sz="2000" dirty="0" err="1"/>
              <a:t>реєстрація</a:t>
            </a:r>
            <a:r>
              <a:rPr lang="en-US" sz="2000" dirty="0"/>
              <a:t> ЛЗ (</a:t>
            </a:r>
            <a:r>
              <a:rPr lang="en-US" sz="2000" dirty="0" err="1"/>
              <a:t>доклінічні</a:t>
            </a:r>
            <a:r>
              <a:rPr lang="en-US" sz="2000" dirty="0"/>
              <a:t>, </a:t>
            </a:r>
            <a:r>
              <a:rPr lang="en-US" sz="2000" dirty="0" err="1"/>
              <a:t>клінічні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постклінічні</a:t>
            </a:r>
            <a:r>
              <a:rPr lang="en-US" sz="2000" dirty="0"/>
              <a:t> </a:t>
            </a:r>
            <a:r>
              <a:rPr lang="en-US" sz="2000" dirty="0" err="1"/>
              <a:t>дослідження</a:t>
            </a:r>
            <a:r>
              <a:rPr lang="en-US" sz="2000" dirty="0"/>
              <a:t>)</a:t>
            </a:r>
            <a:endParaRPr lang="ru-RU" sz="2000"/>
          </a:p>
          <a:p>
            <a:r>
              <a:rPr lang="en-US" sz="2000" dirty="0"/>
              <a:t> • </a:t>
            </a:r>
            <a:r>
              <a:rPr lang="en-US" sz="2000" dirty="0" err="1"/>
              <a:t>контроль</a:t>
            </a:r>
            <a:r>
              <a:rPr lang="en-US" sz="2000" dirty="0"/>
              <a:t> </a:t>
            </a:r>
            <a:r>
              <a:rPr lang="en-US" sz="2000" dirty="0" err="1"/>
              <a:t>за</a:t>
            </a:r>
            <a:r>
              <a:rPr lang="en-US" sz="2000" dirty="0"/>
              <a:t> </a:t>
            </a:r>
            <a:r>
              <a:rPr lang="en-US" sz="2000" dirty="0" err="1"/>
              <a:t>обігом</a:t>
            </a:r>
            <a:r>
              <a:rPr lang="en-US" sz="2000" dirty="0"/>
              <a:t> (</a:t>
            </a:r>
            <a:r>
              <a:rPr lang="en-US" sz="2000" dirty="0" err="1"/>
              <a:t>оцінка</a:t>
            </a:r>
            <a:r>
              <a:rPr lang="en-US" sz="2000" dirty="0"/>
              <a:t> ЛЗ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предмет</a:t>
            </a:r>
            <a:r>
              <a:rPr lang="en-US" sz="2000" dirty="0"/>
              <a:t> </a:t>
            </a:r>
            <a:r>
              <a:rPr lang="en-US" sz="2000" dirty="0" err="1"/>
              <a:t>застосування</a:t>
            </a:r>
            <a:r>
              <a:rPr lang="en-US" sz="2000" dirty="0"/>
              <a:t>, </a:t>
            </a:r>
            <a:r>
              <a:rPr lang="en-US" sz="2000" dirty="0" err="1"/>
              <a:t>побічних</a:t>
            </a:r>
            <a:r>
              <a:rPr lang="en-US" sz="2000" dirty="0"/>
              <a:t> </a:t>
            </a:r>
            <a:r>
              <a:rPr lang="en-US" sz="2000" dirty="0" err="1"/>
              <a:t>дій</a:t>
            </a:r>
            <a:r>
              <a:rPr lang="en-US" sz="2000" dirty="0"/>
              <a:t> </a:t>
            </a:r>
            <a:r>
              <a:rPr lang="en-US" sz="2000" dirty="0" err="1"/>
              <a:t>тощо</a:t>
            </a:r>
            <a:r>
              <a:rPr lang="en-US" sz="2000" dirty="0"/>
              <a:t>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8E2C42-85B6-4D3D-8A2E-43B9CFFD5ECC}"/>
              </a:ext>
            </a:extLst>
          </p:cNvPr>
          <p:cNvSpPr/>
          <p:nvPr/>
        </p:nvSpPr>
        <p:spPr>
          <a:xfrm>
            <a:off x="2677064" y="1217762"/>
            <a:ext cx="9201507" cy="2458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Державна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реєстрація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лікарського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– процедура, </a:t>
            </a:r>
            <a:r>
              <a:rPr lang="ru-RU" sz="2400" err="1">
                <a:ea typeface="+mn-lt"/>
                <a:cs typeface="+mn-lt"/>
              </a:rPr>
              <a:t>що</a:t>
            </a:r>
            <a:r>
              <a:rPr lang="ru-RU" sz="2400" dirty="0">
                <a:ea typeface="+mn-lt"/>
                <a:cs typeface="+mn-lt"/>
              </a:rPr>
              <a:t> проводиться з метою </a:t>
            </a:r>
            <a:r>
              <a:rPr lang="ru-RU" sz="2400" u="sng" err="1">
                <a:ea typeface="+mn-lt"/>
                <a:cs typeface="+mn-lt"/>
              </a:rPr>
              <a:t>надання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дозволу</a:t>
            </a:r>
            <a:r>
              <a:rPr lang="ru-RU" sz="2400" u="sng" dirty="0">
                <a:ea typeface="+mn-lt"/>
                <a:cs typeface="+mn-lt"/>
              </a:rPr>
              <a:t> для </a:t>
            </a:r>
            <a:r>
              <a:rPr lang="ru-RU" sz="2400" u="sng" err="1">
                <a:ea typeface="+mn-lt"/>
                <a:cs typeface="+mn-lt"/>
              </a:rPr>
              <a:t>медичного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застосування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лікарського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err="1">
                <a:ea typeface="+mn-lt"/>
                <a:cs typeface="+mn-lt"/>
              </a:rPr>
              <a:t>Україні</a:t>
            </a:r>
            <a:endParaRPr lang="ru-RU" sz="240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1126FA2-C78B-4B72-B316-F17494714198}"/>
              </a:ext>
            </a:extLst>
          </p:cNvPr>
          <p:cNvSpPr/>
          <p:nvPr/>
        </p:nvSpPr>
        <p:spPr>
          <a:xfrm>
            <a:off x="721742" y="3877573"/>
            <a:ext cx="9819732" cy="2458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Державна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перереєстрація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лікарського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– процедура, яка проводиться з метою </a:t>
            </a:r>
            <a:r>
              <a:rPr lang="ru-RU" sz="2400" u="sng" err="1">
                <a:ea typeface="+mn-lt"/>
                <a:cs typeface="+mn-lt"/>
              </a:rPr>
              <a:t>подовження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дозволу</a:t>
            </a:r>
            <a:r>
              <a:rPr lang="ru-RU" sz="2400" u="sng" dirty="0">
                <a:ea typeface="+mn-lt"/>
                <a:cs typeface="+mn-lt"/>
              </a:rPr>
              <a:t> для </a:t>
            </a:r>
            <a:r>
              <a:rPr lang="ru-RU" sz="2400" u="sng" err="1">
                <a:ea typeface="+mn-lt"/>
                <a:cs typeface="+mn-lt"/>
              </a:rPr>
              <a:t>медичного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Застосування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лікарського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err="1"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err="1">
                <a:ea typeface="+mn-lt"/>
                <a:cs typeface="+mn-lt"/>
              </a:rPr>
              <a:t>Україні</a:t>
            </a:r>
            <a:endParaRPr lang="ru-RU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3614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EC894-1F5B-42F9-B01E-91F176F3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46" y="119792"/>
            <a:ext cx="11032034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СУБ’ЄКТИ ВЗАЄМОДІЇ У ПРОЦЕСІ ДЕРЖАВНОЇ РЕЄСТРАЦІЇ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3000A1-3B84-4A2A-94D7-90CB3341C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42" y="1781585"/>
            <a:ext cx="10241280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експертний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центр МОЗ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науково-експертна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організація</a:t>
            </a:r>
            <a:r>
              <a:rPr lang="ru-RU" dirty="0">
                <a:ea typeface="+mn-lt"/>
                <a:cs typeface="+mn-lt"/>
              </a:rPr>
              <a:t> при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сконцентровано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вирішенні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науково-методологічних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створення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вивчення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експертизи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післяреєстраційного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застосуванням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медичній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практиці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/>
          </a:p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Виробник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лікарського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юридична</a:t>
            </a:r>
            <a:r>
              <a:rPr lang="ru-RU" dirty="0">
                <a:ea typeface="+mn-lt"/>
                <a:cs typeface="+mn-lt"/>
              </a:rPr>
              <a:t> особа, яка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хоча</a:t>
            </a:r>
            <a:r>
              <a:rPr lang="ru-RU" dirty="0">
                <a:ea typeface="+mn-lt"/>
                <a:cs typeface="+mn-lt"/>
              </a:rPr>
              <a:t> б один з </a:t>
            </a:r>
            <a:r>
              <a:rPr lang="ru-RU" dirty="0" err="1">
                <a:ea typeface="+mn-lt"/>
                <a:cs typeface="+mn-lt"/>
              </a:rPr>
              <a:t>етапів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пакування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/>
          </a:p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Заявник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власник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посвідчення</a:t>
            </a:r>
            <a:r>
              <a:rPr lang="ru-RU" dirty="0">
                <a:ea typeface="+mn-lt"/>
                <a:cs typeface="+mn-lt"/>
              </a:rPr>
              <a:t>) - </a:t>
            </a:r>
            <a:r>
              <a:rPr lang="ru-RU" dirty="0" err="1">
                <a:ea typeface="+mn-lt"/>
                <a:cs typeface="+mn-lt"/>
              </a:rPr>
              <a:t>юридична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фізична</a:t>
            </a:r>
            <a:r>
              <a:rPr lang="ru-RU" dirty="0">
                <a:ea typeface="+mn-lt"/>
                <a:cs typeface="+mn-lt"/>
              </a:rPr>
              <a:t> особа, яка </a:t>
            </a:r>
            <a:r>
              <a:rPr lang="ru-RU" dirty="0" err="1">
                <a:ea typeface="+mn-lt"/>
                <a:cs typeface="+mn-lt"/>
              </a:rPr>
              <a:t>відповідає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ефективність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безпеку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ресурси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фармаконагляду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бути сам </a:t>
            </a:r>
            <a:r>
              <a:rPr lang="ru-RU" dirty="0" err="1">
                <a:ea typeface="+mn-lt"/>
                <a:cs typeface="+mn-lt"/>
              </a:rPr>
              <a:t>виробник</a:t>
            </a:r>
            <a:r>
              <a:rPr lang="ru-RU" dirty="0">
                <a:ea typeface="+mn-lt"/>
                <a:cs typeface="+mn-lt"/>
              </a:rPr>
              <a:t> ЛЗ).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422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0489E-125E-4D93-9A58-16BC1735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109" y="-81491"/>
            <a:ext cx="10241280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НОРМАТИВНЕ-ПРАВОВЕ РЕГУЛЮВАННЯ РЕЄСТРАЦІЇ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7DE13-3329-4ADE-B50F-B8D90FED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280" y="1364641"/>
            <a:ext cx="8760412" cy="5087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ea typeface="+mn-lt"/>
                <a:cs typeface="+mn-lt"/>
              </a:rPr>
              <a:t>Закон </a:t>
            </a:r>
            <a:r>
              <a:rPr lang="ru-RU" sz="2400" b="1" dirty="0" err="1">
                <a:ea typeface="+mn-lt"/>
                <a:cs typeface="+mn-lt"/>
              </a:rPr>
              <a:t>України</a:t>
            </a:r>
            <a:r>
              <a:rPr lang="ru-RU" sz="2400" b="1" dirty="0">
                <a:ea typeface="+mn-lt"/>
                <a:cs typeface="+mn-lt"/>
              </a:rPr>
              <a:t> "Про </a:t>
            </a:r>
            <a:r>
              <a:rPr lang="ru-RU" sz="2400" b="1" dirty="0" err="1">
                <a:ea typeface="+mn-lt"/>
                <a:cs typeface="+mn-lt"/>
              </a:rPr>
              <a:t>лікарські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засоби</a:t>
            </a:r>
            <a:r>
              <a:rPr lang="ru-RU" sz="2400" b="1" dirty="0">
                <a:ea typeface="+mn-lt"/>
                <a:cs typeface="+mn-lt"/>
              </a:rPr>
              <a:t>"</a:t>
            </a:r>
            <a:endParaRPr lang="ru-RU" sz="2400" b="1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4A35166-6C0B-4BA1-927F-E284B02D0438}"/>
              </a:ext>
            </a:extLst>
          </p:cNvPr>
          <p:cNvSpPr txBox="1">
            <a:spLocks/>
          </p:cNvSpPr>
          <p:nvPr/>
        </p:nvSpPr>
        <p:spPr>
          <a:xfrm>
            <a:off x="1710906" y="2192777"/>
            <a:ext cx="8774789" cy="19752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Постанова КМУ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26.05.2005 № 376 </a:t>
            </a:r>
            <a:endParaRPr lang="ru-RU" b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Порядку </a:t>
            </a:r>
            <a:r>
              <a:rPr lang="ru-RU" sz="2400" err="1">
                <a:ea typeface="+mn-lt"/>
                <a:cs typeface="+mn-lt"/>
              </a:rPr>
              <a:t>державної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err="1">
                <a:ea typeface="+mn-lt"/>
                <a:cs typeface="+mn-lt"/>
              </a:rPr>
              <a:t>реєстрації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err="1">
                <a:ea typeface="+mn-lt"/>
                <a:cs typeface="+mn-lt"/>
              </a:rPr>
              <a:t>перереєстрації</a:t>
            </a:r>
            <a:r>
              <a:rPr lang="ru-RU" sz="2400" dirty="0">
                <a:ea typeface="+mn-lt"/>
                <a:cs typeface="+mn-lt"/>
              </a:rPr>
              <a:t>) </a:t>
            </a:r>
            <a:r>
              <a:rPr lang="ru-RU" sz="240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err="1">
                <a:ea typeface="+mn-lt"/>
                <a:cs typeface="+mn-lt"/>
              </a:rPr>
              <a:t>розмірів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err="1">
                <a:ea typeface="+mn-lt"/>
                <a:cs typeface="+mn-lt"/>
              </a:rPr>
              <a:t>збору</a:t>
            </a:r>
            <a:r>
              <a:rPr lang="ru-RU" sz="2400" dirty="0">
                <a:ea typeface="+mn-lt"/>
                <a:cs typeface="+mn-lt"/>
              </a:rPr>
              <a:t> за </a:t>
            </a:r>
            <a:r>
              <a:rPr lang="ru-RU" sz="2400" err="1">
                <a:ea typeface="+mn-lt"/>
                <a:cs typeface="+mn-lt"/>
              </a:rPr>
              <a:t>їх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err="1">
                <a:ea typeface="+mn-lt"/>
                <a:cs typeface="+mn-lt"/>
              </a:rPr>
              <a:t>державну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err="1">
                <a:ea typeface="+mn-lt"/>
                <a:cs typeface="+mn-lt"/>
              </a:rPr>
              <a:t>реєстрацію</a:t>
            </a:r>
            <a:r>
              <a:rPr lang="ru-RU" sz="2400" dirty="0">
                <a:ea typeface="+mn-lt"/>
                <a:cs typeface="+mn-lt"/>
              </a:rPr>
              <a:t>» </a:t>
            </a:r>
            <a:endParaRPr lang="ru-RU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Постанова КМУ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31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березня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2004 р. № 411 </a:t>
            </a:r>
            <a:endParaRPr lang="ru-RU" b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Положення</a:t>
            </a:r>
            <a:r>
              <a:rPr lang="ru-RU" sz="2400" dirty="0">
                <a:ea typeface="+mn-lt"/>
                <a:cs typeface="+mn-lt"/>
              </a:rPr>
              <a:t> про </a:t>
            </a:r>
            <a:r>
              <a:rPr lang="ru-RU" sz="2400" dirty="0" err="1">
                <a:ea typeface="+mn-lt"/>
                <a:cs typeface="+mn-lt"/>
              </a:rPr>
              <a:t>Державний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»</a:t>
            </a:r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92EA85A-DCF0-4C2D-ADF7-EF9385EF45E8}"/>
              </a:ext>
            </a:extLst>
          </p:cNvPr>
          <p:cNvSpPr txBox="1">
            <a:spLocks/>
          </p:cNvSpPr>
          <p:nvPr/>
        </p:nvSpPr>
        <p:spPr>
          <a:xfrm>
            <a:off x="1696529" y="4521908"/>
            <a:ext cx="8774789" cy="23347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Наказ МОЗ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26.08.2005 № 426 </a:t>
            </a:r>
            <a:endParaRPr lang="ru-RU" b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Порядку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експертизи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реєстраційних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лікарські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засоби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що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подаються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державну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реєстрацію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ea typeface="+mn-lt"/>
                <a:cs typeface="+mn-lt"/>
              </a:rPr>
              <a:t>перереєстрацію</a:t>
            </a:r>
            <a:r>
              <a:rPr lang="ru-RU" sz="2400" dirty="0">
                <a:ea typeface="+mn-lt"/>
                <a:cs typeface="+mn-lt"/>
              </a:rPr>
              <a:t>), а </a:t>
            </a:r>
            <a:r>
              <a:rPr lang="ru-RU" sz="2400" dirty="0" err="1">
                <a:ea typeface="+mn-lt"/>
                <a:cs typeface="+mn-lt"/>
              </a:rPr>
              <a:t>також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експертизи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про </a:t>
            </a:r>
            <a:r>
              <a:rPr lang="ru-RU" sz="2400" dirty="0" err="1">
                <a:ea typeface="+mn-lt"/>
                <a:cs typeface="+mn-lt"/>
              </a:rPr>
              <a:t>внесення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змін</a:t>
            </a:r>
            <a:r>
              <a:rPr lang="ru-RU" sz="2400" dirty="0">
                <a:ea typeface="+mn-lt"/>
                <a:cs typeface="+mn-lt"/>
              </a:rPr>
              <a:t> до </a:t>
            </a:r>
            <a:r>
              <a:rPr lang="ru-RU" sz="2400" dirty="0" err="1">
                <a:ea typeface="+mn-lt"/>
                <a:cs typeface="+mn-lt"/>
              </a:rPr>
              <a:t>реєстраційних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протягом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реєстраційного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» </a:t>
            </a:r>
            <a:endParaRPr lang="ru-RU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Наказ МОЗ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29.07.2003 № 358</a:t>
            </a:r>
            <a:r>
              <a:rPr lang="ru-RU" sz="2400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форми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опису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реєстраційного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лікарський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засіб</a:t>
            </a:r>
            <a:r>
              <a:rPr lang="ru-RU" sz="2400" dirty="0">
                <a:ea typeface="+mn-lt"/>
                <a:cs typeface="+mn-lt"/>
              </a:rPr>
              <a:t>».</a:t>
            </a:r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CA5C88D5-9120-45D5-B64C-FA1028F9EAE4}"/>
              </a:ext>
            </a:extLst>
          </p:cNvPr>
          <p:cNvSpPr/>
          <p:nvPr/>
        </p:nvSpPr>
        <p:spPr>
          <a:xfrm>
            <a:off x="5752144" y="1874973"/>
            <a:ext cx="805131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D4AE39B0-2787-4862-B319-E904AA1A1D0F}"/>
              </a:ext>
            </a:extLst>
          </p:cNvPr>
          <p:cNvSpPr/>
          <p:nvPr/>
        </p:nvSpPr>
        <p:spPr>
          <a:xfrm>
            <a:off x="5752143" y="4160972"/>
            <a:ext cx="805131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766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A291DFB-EF59-4567-9B87-CD315B0B0024}"/>
              </a:ext>
            </a:extLst>
          </p:cNvPr>
          <p:cNvSpPr/>
          <p:nvPr/>
        </p:nvSpPr>
        <p:spPr>
          <a:xfrm>
            <a:off x="2375139" y="311989"/>
            <a:ext cx="7116790" cy="1408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підлягають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державній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реєстрації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dirty="0">
                <a:ea typeface="+mn-lt"/>
                <a:cs typeface="+mn-lt"/>
              </a:rPr>
              <a:t>наказ МОЗ </a:t>
            </a:r>
            <a:r>
              <a:rPr lang="ru-RU" sz="2400" dirty="0" err="1">
                <a:ea typeface="+mn-lt"/>
                <a:cs typeface="+mn-lt"/>
              </a:rPr>
              <a:t>України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від</a:t>
            </a:r>
            <a:r>
              <a:rPr lang="ru-RU" sz="2400" dirty="0">
                <a:ea typeface="+mn-lt"/>
                <a:cs typeface="+mn-lt"/>
              </a:rPr>
              <a:t> 26.08.2005 № 426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F00381-4C61-4C56-BD05-BD0E4E440342}"/>
              </a:ext>
            </a:extLst>
          </p:cNvPr>
          <p:cNvSpPr/>
          <p:nvPr/>
        </p:nvSpPr>
        <p:spPr>
          <a:xfrm>
            <a:off x="907750" y="2712109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</a:rPr>
              <a:t>діючі</a:t>
            </a:r>
            <a:r>
              <a:rPr lang="ru-RU" sz="2000" b="1" u="sng" dirty="0">
                <a:solidFill>
                  <a:srgbClr val="C00000"/>
                </a:solidFill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</a:rPr>
              <a:t>речовини</a:t>
            </a:r>
            <a:r>
              <a:rPr lang="ru-RU" sz="2000" b="1" dirty="0">
                <a:solidFill>
                  <a:srgbClr val="C00000"/>
                </a:solidFill>
              </a:rPr>
              <a:t>: 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✓ </a:t>
            </a:r>
            <a:r>
              <a:rPr lang="ru-RU" sz="2000" b="1" dirty="0" err="1">
                <a:solidFill>
                  <a:srgbClr val="C00000"/>
                </a:solidFill>
              </a:rPr>
              <a:t>активні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субстанції</a:t>
            </a:r>
            <a:r>
              <a:rPr lang="ru-RU" sz="2000" b="1" dirty="0">
                <a:solidFill>
                  <a:srgbClr val="C00000"/>
                </a:solidFill>
              </a:rPr>
              <a:t>; 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✓ </a:t>
            </a:r>
            <a:r>
              <a:rPr lang="ru-RU" sz="2000" b="1" dirty="0" err="1">
                <a:solidFill>
                  <a:srgbClr val="C00000"/>
                </a:solidFill>
              </a:rPr>
              <a:t>активні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фармацевтичні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інгредієнти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E8EEE1-D259-4E99-9E0F-5298993AD003}"/>
              </a:ext>
            </a:extLst>
          </p:cNvPr>
          <p:cNvSpPr/>
          <p:nvPr/>
        </p:nvSpPr>
        <p:spPr>
          <a:xfrm>
            <a:off x="4674617" y="2712108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</a:rPr>
              <a:t>готові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лікарські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засоби</a:t>
            </a:r>
            <a:r>
              <a:rPr lang="ru-RU" sz="2000" b="1" dirty="0">
                <a:solidFill>
                  <a:srgbClr val="C00000"/>
                </a:solidFill>
              </a:rPr>
              <a:t> (за </a:t>
            </a:r>
            <a:r>
              <a:rPr lang="ru-RU" sz="2000" b="1" dirty="0" err="1">
                <a:solidFill>
                  <a:srgbClr val="C00000"/>
                </a:solidFill>
              </a:rPr>
              <a:t>винятком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медичних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імунобіологічних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лікарських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засобів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884E9B-B2E8-4733-B0E3-CED39D620CEB}"/>
              </a:ext>
            </a:extLst>
          </p:cNvPr>
          <p:cNvSpPr/>
          <p:nvPr/>
        </p:nvSpPr>
        <p:spPr>
          <a:xfrm>
            <a:off x="8441485" y="2712109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u="sng" dirty="0" err="1">
                <a:solidFill>
                  <a:srgbClr val="C00000"/>
                </a:solidFill>
              </a:rPr>
              <a:t>засоби</a:t>
            </a:r>
            <a:r>
              <a:rPr lang="ru-RU" b="1" u="sng" dirty="0">
                <a:solidFill>
                  <a:srgbClr val="C00000"/>
                </a:solidFill>
              </a:rPr>
              <a:t>, </a:t>
            </a:r>
            <a:r>
              <a:rPr lang="ru-RU" b="1" u="sng" dirty="0" err="1">
                <a:solidFill>
                  <a:srgbClr val="C00000"/>
                </a:solidFill>
              </a:rPr>
              <a:t>які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реєструються</a:t>
            </a:r>
            <a:r>
              <a:rPr lang="ru-RU" b="1" u="sng" dirty="0">
                <a:solidFill>
                  <a:srgbClr val="C00000"/>
                </a:solidFill>
              </a:rPr>
              <a:t> як ЛЗ:</a:t>
            </a:r>
            <a:r>
              <a:rPr lang="ru-RU" b="1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 </a:t>
            </a:r>
            <a:r>
              <a:rPr lang="ru-RU" b="1" dirty="0" err="1">
                <a:solidFill>
                  <a:srgbClr val="C00000"/>
                </a:solidFill>
              </a:rPr>
              <a:t>лікарські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косметичні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;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</a:t>
            </a:r>
            <a:r>
              <a:rPr lang="ru-RU" b="1" dirty="0" err="1">
                <a:solidFill>
                  <a:srgbClr val="C00000"/>
                </a:solidFill>
              </a:rPr>
              <a:t>дезінфекційні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;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</a:t>
            </a:r>
            <a:r>
              <a:rPr lang="ru-RU" b="1" dirty="0" err="1">
                <a:solidFill>
                  <a:srgbClr val="C00000"/>
                </a:solidFill>
              </a:rPr>
              <a:t>діагностичні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. 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D0811987-8747-4890-8E17-5A188C292890}"/>
              </a:ext>
            </a:extLst>
          </p:cNvPr>
          <p:cNvSpPr/>
          <p:nvPr/>
        </p:nvSpPr>
        <p:spPr>
          <a:xfrm>
            <a:off x="2918906" y="1960338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F1139585-49B5-4707-A154-0F836DC21DBE}"/>
              </a:ext>
            </a:extLst>
          </p:cNvPr>
          <p:cNvSpPr/>
          <p:nvPr/>
        </p:nvSpPr>
        <p:spPr>
          <a:xfrm>
            <a:off x="5650604" y="1960337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764FF042-9656-467C-93D2-EC7E461E362A}"/>
              </a:ext>
            </a:extLst>
          </p:cNvPr>
          <p:cNvSpPr/>
          <p:nvPr/>
        </p:nvSpPr>
        <p:spPr>
          <a:xfrm>
            <a:off x="8511698" y="1960338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5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FA4A8-D2AF-46CE-BD51-E6CB72D7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24" y="162924"/>
            <a:ext cx="11319581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РЕЄСТРАЦІЙНІ МАТЕРІАЛИ (РЕЄСТРАЦІЙНЕ ДОСЬЄ)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F77672-7BBE-4004-BFFD-8D587B253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експертиз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доклінічного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вивчення</a:t>
            </a:r>
            <a:r>
              <a:rPr lang="ru-RU" dirty="0">
                <a:ea typeface="+mn-lt"/>
                <a:cs typeface="+mn-lt"/>
              </a:rPr>
              <a:t>, </a:t>
            </a:r>
          </a:p>
          <a:p>
            <a:r>
              <a:rPr lang="ru-RU" dirty="0" err="1"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експертиз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 ЛЗ;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фармакопейну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методів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проект </a:t>
            </a:r>
            <a:r>
              <a:rPr lang="ru-RU" dirty="0" err="1">
                <a:ea typeface="+mn-lt"/>
                <a:cs typeface="+mn-lt"/>
              </a:rPr>
              <a:t>технологічного</a:t>
            </a:r>
            <a:r>
              <a:rPr lang="ru-RU" dirty="0">
                <a:ea typeface="+mn-lt"/>
                <a:cs typeface="+mn-lt"/>
              </a:rPr>
              <a:t> регламенту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відомості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технологію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ЛЗ;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упаковки ЛЗ;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характеризують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ефективність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безпечність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ЛЗ. 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D6F5E-C73F-48A3-9710-FAF496746533}"/>
              </a:ext>
            </a:extLst>
          </p:cNvPr>
          <p:cNvSpPr txBox="1"/>
          <p:nvPr/>
        </p:nvSpPr>
        <p:spPr>
          <a:xfrm>
            <a:off x="856891" y="1489494"/>
            <a:ext cx="689825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Комплект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документів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включає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3177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C9D61-6635-42AB-B86F-30F4470EB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298" y="162924"/>
            <a:ext cx="10241280" cy="1234440"/>
          </a:xfrm>
        </p:spPr>
        <p:txBody>
          <a:bodyPr/>
          <a:lstStyle/>
          <a:p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Документальне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підтвердження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державної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реєстрації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9BE0E-0D20-4B3A-97BA-0FBA93A3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298" y="1896604"/>
            <a:ext cx="10241280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Реєстраційне</a:t>
            </a:r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видається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заявнику</a:t>
            </a:r>
            <a:r>
              <a:rPr lang="ru-RU" sz="2400" dirty="0">
                <a:ea typeface="+mn-lt"/>
                <a:cs typeface="+mn-lt"/>
              </a:rPr>
              <a:t> і є </a:t>
            </a:r>
            <a:r>
              <a:rPr lang="ru-RU" sz="2400" dirty="0" err="1">
                <a:ea typeface="+mn-lt"/>
                <a:cs typeface="+mn-lt"/>
              </a:rPr>
              <a:t>дозволом</a:t>
            </a:r>
            <a:r>
              <a:rPr lang="ru-RU" sz="2400" dirty="0">
                <a:ea typeface="+mn-lt"/>
                <a:cs typeface="+mn-lt"/>
              </a:rPr>
              <a:t> для </a:t>
            </a:r>
            <a:r>
              <a:rPr lang="ru-RU" sz="2400" dirty="0" err="1">
                <a:ea typeface="+mn-lt"/>
                <a:cs typeface="+mn-lt"/>
              </a:rPr>
              <a:t>медичного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застосування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Наказ МОЗ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29.07.2003 № 358, в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редакції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20.07.2009. </a:t>
            </a:r>
            <a:r>
              <a:rPr lang="ru-RU" sz="2400" dirty="0">
                <a:ea typeface="+mn-lt"/>
                <a:cs typeface="+mn-lt"/>
              </a:rPr>
              <a:t>) </a:t>
            </a:r>
          </a:p>
          <a:p>
            <a:pPr marL="0" indent="0">
              <a:buNone/>
            </a:pP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Реєстраційний</a:t>
            </a:r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 номер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кодова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позначка</a:t>
            </a:r>
            <a:r>
              <a:rPr lang="ru-RU" sz="2400" dirty="0">
                <a:ea typeface="+mn-lt"/>
                <a:cs typeface="+mn-lt"/>
              </a:rPr>
              <a:t>, яка </a:t>
            </a:r>
            <a:r>
              <a:rPr lang="ru-RU" sz="2400" dirty="0" err="1">
                <a:ea typeface="+mn-lt"/>
                <a:cs typeface="+mn-lt"/>
              </a:rPr>
              <a:t>присвоюється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лікарському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при </a:t>
            </a:r>
            <a:r>
              <a:rPr lang="ru-RU" sz="2400" dirty="0" err="1">
                <a:ea typeface="+mn-lt"/>
                <a:cs typeface="+mn-lt"/>
              </a:rPr>
              <a:t>державній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реєстрації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зберігається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незмінною</a:t>
            </a:r>
            <a:r>
              <a:rPr lang="ru-RU" sz="2400" dirty="0">
                <a:ea typeface="+mn-lt"/>
                <a:cs typeface="+mn-lt"/>
              </a:rPr>
              <a:t> на весь </a:t>
            </a:r>
            <a:r>
              <a:rPr lang="ru-RU" sz="2400" dirty="0" err="1">
                <a:ea typeface="+mn-lt"/>
                <a:cs typeface="+mn-lt"/>
              </a:rPr>
              <a:t>період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перебування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засобу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фармацевтичному</a:t>
            </a:r>
            <a:r>
              <a:rPr lang="ru-RU" sz="2400" dirty="0">
                <a:ea typeface="+mn-lt"/>
                <a:cs typeface="+mn-lt"/>
              </a:rPr>
              <a:t> ринку </a:t>
            </a:r>
            <a:r>
              <a:rPr lang="ru-RU" sz="2400" dirty="0" err="1">
                <a:ea typeface="+mn-lt"/>
                <a:cs typeface="+mn-lt"/>
              </a:rPr>
              <a:t>України</a:t>
            </a:r>
            <a:r>
              <a:rPr lang="ru-RU" sz="2400" dirty="0">
                <a:ea typeface="+mn-lt"/>
                <a:cs typeface="+mn-lt"/>
              </a:rPr>
              <a:t>.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4274328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5596D0-7A93-45AB-A289-2A2B141E0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0F64BE-B6DF-4D20-9A3E-DAD00389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8890"/>
            <a:ext cx="4038601" cy="686646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4">
                  <a:alpha val="5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99ACA5-1949-4821-8FA4-95A78A209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5328" y="1633640"/>
            <a:ext cx="6866462" cy="35814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5">
                  <a:alpha val="13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559C2F-075A-49B7-8935-459124513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32044"/>
            <a:ext cx="4038600" cy="4634418"/>
          </a:xfrm>
          <a:prstGeom prst="rect">
            <a:avLst/>
          </a:prstGeom>
          <a:gradFill>
            <a:gsLst>
              <a:gs pos="0">
                <a:schemeClr val="accent5">
                  <a:alpha val="36000"/>
                </a:schemeClr>
              </a:gs>
              <a:gs pos="67000">
                <a:schemeClr val="accent5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C35C1-F74B-4B0B-9845-2F8E23B6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93" y="2463419"/>
            <a:ext cx="2929372" cy="314581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1500" spc="750">
                <a:solidFill>
                  <a:schemeClr val="bg1"/>
                </a:solidFill>
              </a:rPr>
              <a:t>ЗРАЗОК РЕЄСТРАЦІЙНОГО ПОСВІДЧЕННЯ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764039C-DDB4-460F-827F-BBB544610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8090" y="1206798"/>
            <a:ext cx="3147409" cy="4448634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77A9104-D934-4E1C-B13F-83DDDB83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74" y="1183842"/>
            <a:ext cx="3181533" cy="449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41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B11DC-E1E2-4125-86F8-ACA3F72B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47905"/>
            <a:ext cx="10241280" cy="1234440"/>
          </a:xfrm>
        </p:spPr>
        <p:txBody>
          <a:bodyPr/>
          <a:lstStyle/>
          <a:p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реєстр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лікарських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засобів</a:t>
            </a:r>
            <a:endParaRPr lang="ru-RU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F6393E-4B30-4260-AE93-81028D213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75" y="1637811"/>
            <a:ext cx="10830752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Ведеться</a:t>
            </a:r>
            <a:r>
              <a:rPr lang="ru-RU" sz="2800" dirty="0">
                <a:ea typeface="+mn-lt"/>
                <a:cs typeface="+mn-lt"/>
              </a:rPr>
              <a:t> в </a:t>
            </a:r>
            <a:r>
              <a:rPr lang="ru-RU" sz="2800" dirty="0" err="1">
                <a:ea typeface="+mn-lt"/>
                <a:cs typeface="+mn-lt"/>
              </a:rPr>
              <a:t>електронному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вигляді</a:t>
            </a:r>
            <a:r>
              <a:rPr lang="ru-RU" sz="28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Відомості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лікарський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засіб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вносить</a:t>
            </a:r>
            <a:r>
              <a:rPr lang="ru-RU" sz="2800" dirty="0">
                <a:ea typeface="+mn-lt"/>
                <a:cs typeface="+mn-lt"/>
              </a:rPr>
              <a:t> МОЗ на </a:t>
            </a:r>
            <a:r>
              <a:rPr lang="ru-RU" sz="2800" dirty="0" err="1">
                <a:ea typeface="+mn-lt"/>
                <a:cs typeface="+mn-lt"/>
              </a:rPr>
              <a:t>підставі</a:t>
            </a:r>
            <a:r>
              <a:rPr lang="ru-RU" sz="2800" dirty="0">
                <a:ea typeface="+mn-lt"/>
                <a:cs typeface="+mn-lt"/>
              </a:rPr>
              <a:t> наказу МОЗ про </a:t>
            </a:r>
            <a:r>
              <a:rPr lang="ru-RU" sz="2800" dirty="0" err="1">
                <a:ea typeface="+mn-lt"/>
                <a:cs typeface="+mn-lt"/>
              </a:rPr>
              <a:t>державну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реєстрацію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лікарського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засобу</a:t>
            </a:r>
            <a:r>
              <a:rPr lang="ru-RU" sz="28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Доступний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для </a:t>
            </a: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користувачів</a:t>
            </a:r>
            <a:r>
              <a:rPr lang="ru-RU" sz="2800" dirty="0">
                <a:ea typeface="+mn-lt"/>
                <a:cs typeface="+mn-lt"/>
              </a:rPr>
              <a:t> у </a:t>
            </a:r>
            <a:r>
              <a:rPr lang="ru-RU" sz="2800" dirty="0" err="1">
                <a:ea typeface="+mn-lt"/>
                <a:cs typeface="+mn-lt"/>
              </a:rPr>
              <a:t>вигляді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інформаційнопошукової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системи</a:t>
            </a:r>
            <a:r>
              <a:rPr lang="ru-RU" sz="2800" dirty="0">
                <a:ea typeface="+mn-lt"/>
                <a:cs typeface="+mn-lt"/>
              </a:rPr>
              <a:t> за </a:t>
            </a:r>
            <a:r>
              <a:rPr lang="ru-RU" sz="2800" dirty="0" err="1">
                <a:ea typeface="+mn-lt"/>
                <a:cs typeface="+mn-lt"/>
              </a:rPr>
              <a:t>реквізитами</a:t>
            </a:r>
            <a:endParaRPr lang="ru-RU" sz="2800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F52DBB-1279-4BF7-AD8F-91B7FA49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249" y="3885943"/>
            <a:ext cx="6222520" cy="296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DB65A9-3865-4572-A3CB-252253B8F36D}"/>
              </a:ext>
            </a:extLst>
          </p:cNvPr>
          <p:cNvSpPr txBox="1"/>
          <p:nvPr/>
        </p:nvSpPr>
        <p:spPr>
          <a:xfrm>
            <a:off x="310551" y="5486400"/>
            <a:ext cx="43822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http://www.drlz.com.ua/</a:t>
            </a:r>
          </a:p>
        </p:txBody>
      </p:sp>
    </p:spTree>
    <p:extLst>
      <p:ext uri="{BB962C8B-B14F-4D97-AF65-F5344CB8AC3E}">
        <p14:creationId xmlns:p14="http://schemas.microsoft.com/office/powerpoint/2010/main" val="2565136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3E1A9-FFA3-4143-A581-22540BBB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43" y="349830"/>
            <a:ext cx="10241280" cy="1234440"/>
          </a:xfrm>
        </p:spPr>
        <p:txBody>
          <a:bodyPr/>
          <a:lstStyle/>
          <a:p>
            <a:pPr algn="ctr"/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реєстр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лікарських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засобів</a:t>
            </a:r>
            <a:endParaRPr lang="ru-RU" err="1">
              <a:solidFill>
                <a:srgbClr val="C00000"/>
              </a:solidFill>
            </a:endParaRPr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C3077AD-2CD9-40D2-9CA1-DCE381FE0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204" y="1901407"/>
            <a:ext cx="11132676" cy="4337935"/>
          </a:xfrm>
        </p:spPr>
      </p:pic>
    </p:spTree>
    <p:extLst>
      <p:ext uri="{BB962C8B-B14F-4D97-AF65-F5344CB8AC3E}">
        <p14:creationId xmlns:p14="http://schemas.microsoft.com/office/powerpoint/2010/main" val="343166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9D3C4-AD9B-4DD4-A23E-517EED8BA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spc="750">
                <a:solidFill>
                  <a:schemeClr val="bg1"/>
                </a:solidFill>
              </a:rPr>
              <a:t>Порядок проведення експертизи лікарського засобу, що подається на державну реєстрацію (перереєстрацію)</a:t>
            </a:r>
          </a:p>
        </p:txBody>
      </p:sp>
    </p:spTree>
    <p:extLst>
      <p:ext uri="{BB962C8B-B14F-4D97-AF65-F5344CB8AC3E}">
        <p14:creationId xmlns:p14="http://schemas.microsoft.com/office/powerpoint/2010/main" val="3318190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6F7B0-2847-4C56-A134-E84DA884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-512812"/>
            <a:ext cx="10241280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Експерт</a:t>
            </a:r>
            <a:r>
              <a:rPr lang="ru-RU" b="0" dirty="0">
                <a:ea typeface="+mj-lt"/>
                <a:cs typeface="+mj-lt"/>
              </a:rPr>
              <a:t> з </a:t>
            </a:r>
            <a:r>
              <a:rPr lang="ru-RU" b="0" dirty="0" err="1">
                <a:ea typeface="+mj-lt"/>
                <a:cs typeface="+mj-lt"/>
              </a:rPr>
              <a:t>питань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реєстрації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2B011-5ECD-4537-A6C4-68BC253A8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751" y="990830"/>
            <a:ext cx="6603809" cy="163022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Має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відповідний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кваліфікації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ru-RU" dirty="0">
                <a:ea typeface="+mn-lt"/>
                <a:cs typeface="+mn-lt"/>
              </a:rPr>
              <a:t>диплом про </a:t>
            </a:r>
            <a:r>
              <a:rPr lang="ru-RU" dirty="0" err="1">
                <a:ea typeface="+mn-lt"/>
                <a:cs typeface="+mn-lt"/>
              </a:rPr>
              <a:t>відповідну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освіту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 dirty="0" err="1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ru-RU" dirty="0" err="1">
                <a:ea typeface="+mn-lt"/>
                <a:cs typeface="+mn-lt"/>
              </a:rPr>
              <a:t>досвід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фахом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двох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років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77CC92-B0C9-46DE-AFCC-8DD5AC4531C0}"/>
              </a:ext>
            </a:extLst>
          </p:cNvPr>
          <p:cNvSpPr txBox="1"/>
          <p:nvPr/>
        </p:nvSpPr>
        <p:spPr>
          <a:xfrm>
            <a:off x="770627" y="2697193"/>
            <a:ext cx="743021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Має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відповідний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знань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u="sng" dirty="0">
              <a:solidFill>
                <a:srgbClr val="C00000"/>
              </a:solidFill>
              <a:ea typeface="+mn-lt"/>
              <a:cs typeface="+mn-lt"/>
            </a:endParaRPr>
          </a:p>
          <a:p>
            <a:pPr marL="285750" indent="-285750">
              <a:buFont typeface="Wingdings"/>
              <a:buChar char="§"/>
            </a:pPr>
            <a:r>
              <a:rPr lang="ru-RU" sz="2000" dirty="0" err="1">
                <a:ea typeface="+mn-lt"/>
                <a:cs typeface="+mn-lt"/>
              </a:rPr>
              <a:t>законодавства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>
                <a:ea typeface="+mn-lt"/>
                <a:cs typeface="+mn-lt"/>
              </a:rPr>
              <a:t>правил і норм </a:t>
            </a:r>
            <a:r>
              <a:rPr lang="ru-RU" sz="2000" dirty="0" err="1">
                <a:ea typeface="+mn-lt"/>
                <a:cs typeface="+mn-lt"/>
              </a:rPr>
              <a:t>Європейського</a:t>
            </a:r>
            <a:r>
              <a:rPr lang="ru-RU" sz="2000" dirty="0">
                <a:ea typeface="+mn-lt"/>
                <a:cs typeface="+mn-lt"/>
              </a:rPr>
              <a:t> Союзу,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 err="1">
                <a:ea typeface="+mn-lt"/>
                <a:cs typeface="+mn-lt"/>
              </a:rPr>
              <a:t>рекомендацій</a:t>
            </a:r>
            <a:r>
              <a:rPr lang="ru-RU" sz="2000" dirty="0">
                <a:ea typeface="+mn-lt"/>
                <a:cs typeface="+mn-lt"/>
              </a:rPr>
              <a:t> ВООЗ у </a:t>
            </a:r>
            <a:r>
              <a:rPr lang="ru-RU" sz="2000" dirty="0" err="1">
                <a:ea typeface="+mn-lt"/>
                <a:cs typeface="+mn-lt"/>
              </a:rPr>
              <a:t>сфері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обігу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r>
              <a:rPr lang="ru-RU" sz="2000" dirty="0">
                <a:ea typeface="+mn-lt"/>
                <a:cs typeface="+mn-lt"/>
              </a:rPr>
              <a:t>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 err="1">
                <a:ea typeface="+mn-lt"/>
                <a:cs typeface="+mn-lt"/>
              </a:rPr>
              <a:t>положень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Міжнародної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конференції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гармонізації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технічних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вимог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реєстрації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людини</a:t>
            </a:r>
            <a:r>
              <a:rPr lang="ru-RU" sz="2000" dirty="0">
                <a:ea typeface="+mn-lt"/>
                <a:cs typeface="+mn-lt"/>
              </a:rPr>
              <a:t> (ICH). </a:t>
            </a:r>
            <a:endParaRPr lang="ru-RU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57276-DA55-4C2C-BA75-AF4C4DBAD376}"/>
              </a:ext>
            </a:extLst>
          </p:cNvPr>
          <p:cNvSpPr txBox="1"/>
          <p:nvPr/>
        </p:nvSpPr>
        <p:spPr>
          <a:xfrm>
            <a:off x="7470475" y="4810664"/>
            <a:ext cx="389338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err="1"/>
              <a:t>Експерт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повинен</a:t>
            </a:r>
            <a:r>
              <a:rPr lang="en-US" dirty="0"/>
              <a:t> </a:t>
            </a:r>
            <a:r>
              <a:rPr lang="en-US" dirty="0" err="1"/>
              <a:t>виконувати</a:t>
            </a:r>
            <a:r>
              <a:rPr lang="en-US" dirty="0"/>
              <a:t> </a:t>
            </a:r>
            <a:r>
              <a:rPr lang="en-US" dirty="0" err="1"/>
              <a:t>функції</a:t>
            </a:r>
            <a:r>
              <a:rPr lang="en-US" dirty="0"/>
              <a:t>, у </a:t>
            </a:r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числі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межами</a:t>
            </a:r>
            <a:r>
              <a:rPr lang="en-US" dirty="0"/>
              <a:t> </a:t>
            </a:r>
            <a:r>
              <a:rPr lang="en-US" dirty="0" err="1"/>
              <a:t>Центру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призводять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конфлікту</a:t>
            </a:r>
            <a:r>
              <a:rPr lang="en-US" dirty="0"/>
              <a:t> </a:t>
            </a:r>
            <a:r>
              <a:rPr lang="en-US" dirty="0" err="1"/>
              <a:t>інтересів</a:t>
            </a:r>
            <a:r>
              <a:rPr lang="en-US" dirty="0"/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678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проведення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експертизи</a:t>
            </a:r>
            <a:r>
              <a:rPr lang="ru-RU" sz="2800" b="0" dirty="0">
                <a:ea typeface="+mj-lt"/>
                <a:cs typeface="+mj-lt"/>
              </a:rPr>
              <a:t> ЛЗ, </a:t>
            </a:r>
            <a:r>
              <a:rPr lang="ru-RU" sz="2800" b="0" dirty="0" err="1">
                <a:ea typeface="+mj-lt"/>
                <a:cs typeface="+mj-lt"/>
              </a:rPr>
              <a:t>що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подається</a:t>
            </a:r>
            <a:r>
              <a:rPr lang="ru-RU" sz="2800" b="0" dirty="0">
                <a:ea typeface="+mj-lt"/>
                <a:cs typeface="+mj-lt"/>
              </a:rPr>
              <a:t> на </a:t>
            </a:r>
            <a:r>
              <a:rPr lang="ru-RU" sz="2800" b="0" dirty="0" err="1">
                <a:ea typeface="+mj-lt"/>
                <a:cs typeface="+mj-lt"/>
              </a:rPr>
              <a:t>державну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реєстрацію</a:t>
            </a:r>
            <a:endParaRPr lang="ru-RU" sz="2800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2264"/>
            <a:ext cx="10241280" cy="88259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визначається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можливість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перереєстрації</a:t>
            </a:r>
            <a:r>
              <a:rPr lang="ru-RU" dirty="0">
                <a:ea typeface="+mn-lt"/>
                <a:cs typeface="+mn-lt"/>
              </a:rPr>
              <a:t>) ЛЗ з точки </a:t>
            </a:r>
            <a:r>
              <a:rPr lang="ru-RU" dirty="0" err="1">
                <a:ea typeface="+mn-lt"/>
                <a:cs typeface="+mn-lt"/>
              </a:rPr>
              <a:t>зору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належності</a:t>
            </a:r>
            <a:r>
              <a:rPr lang="ru-RU" dirty="0">
                <a:ea typeface="+mn-lt"/>
                <a:cs typeface="+mn-lt"/>
              </a:rPr>
              <a:t> до ЛЗ </a:t>
            </a:r>
            <a:r>
              <a:rPr lang="ru-RU" dirty="0" err="1">
                <a:ea typeface="+mn-lt"/>
                <a:cs typeface="+mn-lt"/>
              </a:rPr>
              <a:t>заборонених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915064" y="123213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Первинна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4135553" y="2924405"/>
            <a:ext cx="3608716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ДЕЦ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заявнику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письмову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відповідь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878097" y="3113776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253681" y="3113775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7548292" y="4104915"/>
            <a:ext cx="4068792" cy="2530414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1. </a:t>
            </a:r>
            <a:r>
              <a:rPr lang="ru-RU" b="1" dirty="0" err="1">
                <a:solidFill>
                  <a:schemeClr val="tx1"/>
                </a:solidFill>
              </a:rPr>
              <a:t>Укладання</a:t>
            </a:r>
            <a:r>
              <a:rPr lang="ru-RU" b="1" dirty="0">
                <a:solidFill>
                  <a:schemeClr val="tx1"/>
                </a:solidFill>
              </a:rPr>
              <a:t> договору </a:t>
            </a:r>
            <a:endParaRPr lang="ru-RU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2. </a:t>
            </a:r>
            <a:r>
              <a:rPr lang="ru-RU" b="1" dirty="0" err="1">
                <a:solidFill>
                  <a:schemeClr val="tx1"/>
                </a:solidFill>
              </a:rPr>
              <a:t>Сплата</a:t>
            </a:r>
            <a:r>
              <a:rPr lang="ru-RU" b="1" dirty="0">
                <a:solidFill>
                  <a:schemeClr val="tx1"/>
                </a:solidFill>
              </a:rPr>
              <a:t> державного </a:t>
            </a:r>
            <a:r>
              <a:rPr lang="ru-RU" b="1" dirty="0" err="1">
                <a:solidFill>
                  <a:schemeClr val="tx1"/>
                </a:solidFill>
              </a:rPr>
              <a:t>збору</a:t>
            </a:r>
            <a:r>
              <a:rPr lang="ru-RU" b="1" dirty="0">
                <a:solidFill>
                  <a:schemeClr val="tx1"/>
                </a:solidFill>
              </a:rPr>
              <a:t> за </a:t>
            </a:r>
            <a:r>
              <a:rPr lang="ru-RU" b="1" dirty="0" err="1">
                <a:solidFill>
                  <a:schemeClr val="tx1"/>
                </a:solidFill>
              </a:rPr>
              <a:t>реєстрацію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Сплата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вартості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експертних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робіт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719" y="4161526"/>
            <a:ext cx="3378678" cy="2472904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ВІДМОВА </a:t>
            </a:r>
            <a:r>
              <a:rPr lang="ru-RU" sz="2000" b="1" dirty="0" err="1">
                <a:solidFill>
                  <a:schemeClr val="tx1"/>
                </a:solidFill>
              </a:rPr>
              <a:t>Реєстрація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неможлива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5585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проведення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експертизи</a:t>
            </a:r>
            <a:r>
              <a:rPr lang="ru-RU" sz="2800" b="0" dirty="0">
                <a:ea typeface="+mj-lt"/>
                <a:cs typeface="+mj-lt"/>
              </a:rPr>
              <a:t> ЛЗ, </a:t>
            </a:r>
            <a:r>
              <a:rPr lang="ru-RU" sz="2800" b="0" dirty="0" err="1">
                <a:ea typeface="+mj-lt"/>
                <a:cs typeface="+mj-lt"/>
              </a:rPr>
              <a:t>що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подається</a:t>
            </a:r>
            <a:r>
              <a:rPr lang="ru-RU" sz="2800" b="0" dirty="0">
                <a:ea typeface="+mj-lt"/>
                <a:cs typeface="+mj-lt"/>
              </a:rPr>
              <a:t> на </a:t>
            </a:r>
            <a:r>
              <a:rPr lang="ru-RU" sz="2800" b="0" dirty="0" err="1">
                <a:ea typeface="+mj-lt"/>
                <a:cs typeface="+mj-lt"/>
              </a:rPr>
              <a:t>державну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реєстрацію</a:t>
            </a:r>
            <a:endParaRPr lang="ru-RU" sz="2800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0340"/>
            <a:ext cx="10241280" cy="2248446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походження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аналіз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процесу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ступінь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впливу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властивості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ступеня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участі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заявника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виробництві</a:t>
            </a:r>
            <a:r>
              <a:rPr lang="ru-RU" dirty="0">
                <a:ea typeface="+mn-lt"/>
                <a:cs typeface="+mn-lt"/>
              </a:rPr>
              <a:t> ЛЗ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коректність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посилання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джерела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бібліографічних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властивостей</a:t>
            </a:r>
            <a:r>
              <a:rPr lang="ru-RU" dirty="0">
                <a:ea typeface="+mn-lt"/>
                <a:cs typeface="+mn-lt"/>
              </a:rPr>
              <a:t> ЛЗ 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повноти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обсягу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ефективності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ЛЗ.</a:t>
            </a:r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886309" y="101647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Попередня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3891138" y="4045839"/>
            <a:ext cx="3608716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ДЕЦ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заявнику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письмову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відповідь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878097" y="4235210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181794" y="4134568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7548292" y="4881293"/>
            <a:ext cx="4068792" cy="2113471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Реєстраційні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матеріали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передаються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спеціалізованої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оцінки</a:t>
            </a:r>
            <a:endParaRPr lang="ru-RU" b="1" dirty="0" err="1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762719" y="5024168"/>
            <a:ext cx="4658261" cy="1840301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ВІДМОВА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1. </a:t>
            </a:r>
            <a:r>
              <a:rPr lang="ru-RU" b="1" dirty="0" err="1">
                <a:solidFill>
                  <a:schemeClr val="tx1"/>
                </a:solidFill>
              </a:rPr>
              <a:t>Реєстрація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неможлива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АБО </a:t>
            </a:r>
            <a:endParaRPr lang="ru-RU" b="1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2.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Одноразовий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запит: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потрібні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додаткові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чи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відсутні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дані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4886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проведення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експертизи</a:t>
            </a:r>
            <a:r>
              <a:rPr lang="ru-RU" sz="2800" b="0" dirty="0">
                <a:ea typeface="+mj-lt"/>
                <a:cs typeface="+mj-lt"/>
              </a:rPr>
              <a:t> ЛЗ, </a:t>
            </a:r>
            <a:r>
              <a:rPr lang="ru-RU" sz="2800" b="0" dirty="0" err="1">
                <a:ea typeface="+mj-lt"/>
                <a:cs typeface="+mj-lt"/>
              </a:rPr>
              <a:t>що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подається</a:t>
            </a:r>
            <a:r>
              <a:rPr lang="ru-RU" sz="2800" b="0" dirty="0">
                <a:ea typeface="+mj-lt"/>
                <a:cs typeface="+mj-lt"/>
              </a:rPr>
              <a:t> на </a:t>
            </a:r>
            <a:r>
              <a:rPr lang="ru-RU" sz="2800" b="0" dirty="0" err="1">
                <a:ea typeface="+mj-lt"/>
                <a:cs typeface="+mj-lt"/>
              </a:rPr>
              <a:t>державну</a:t>
            </a:r>
            <a:r>
              <a:rPr lang="ru-RU" sz="2800" b="0" dirty="0">
                <a:ea typeface="+mj-lt"/>
                <a:cs typeface="+mj-lt"/>
              </a:rPr>
              <a:t> </a:t>
            </a:r>
            <a:r>
              <a:rPr lang="ru-RU" sz="2800" b="0" dirty="0" err="1">
                <a:ea typeface="+mj-lt"/>
                <a:cs typeface="+mj-lt"/>
              </a:rPr>
              <a:t>реєстрацію</a:t>
            </a:r>
            <a:endParaRPr lang="ru-RU" sz="2800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185" y="1853472"/>
            <a:ext cx="10241280" cy="710070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✓проводиться </a:t>
            </a:r>
            <a:r>
              <a:rPr lang="ru-RU" dirty="0" err="1">
                <a:ea typeface="+mn-lt"/>
                <a:cs typeface="+mn-lt"/>
              </a:rPr>
              <a:t>експертиза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✓проводиться </a:t>
            </a:r>
            <a:r>
              <a:rPr lang="ru-RU" dirty="0" err="1">
                <a:ea typeface="+mn-lt"/>
                <a:cs typeface="+mn-lt"/>
              </a:rPr>
              <a:t>експертиза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результатів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додаткових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886309" y="101647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Спеціалізована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3042874" y="2622480"/>
            <a:ext cx="5736564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Складається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вмотивований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висновок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безпечності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116097" y="2811851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915039" y="2883738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5909274" y="3961142"/>
            <a:ext cx="5894717" cy="2573547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1. ДЕЦ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рекомендує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 до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держ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реєстрації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2. ДЕЦ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рекомендує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затвердити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: 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інструкцію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медичного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застосування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графічне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зображення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упаковки(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), 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методи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контролю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технологію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виробництва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202002" y="3773338"/>
            <a:ext cx="3335545" cy="2573546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ВІДМОВА </a:t>
            </a:r>
          </a:p>
          <a:p>
            <a:pPr algn="ctr"/>
            <a:r>
              <a:rPr lang="ru-RU" b="1" dirty="0" err="1">
                <a:solidFill>
                  <a:schemeClr val="tx1"/>
                </a:solidFill>
              </a:rPr>
              <a:t>Реєстрація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неможлива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endParaRPr lang="ru-RU" b="1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772797-A0A0-4BB9-BB8E-28D7E215D308}"/>
              </a:ext>
            </a:extLst>
          </p:cNvPr>
          <p:cNvSpPr/>
          <p:nvPr/>
        </p:nvSpPr>
        <p:spPr>
          <a:xfrm>
            <a:off x="7105291" y="6149196"/>
            <a:ext cx="3508074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ЗАЯВНИК </a:t>
            </a:r>
            <a:endParaRPr lang="ru-RU"/>
          </a:p>
        </p:txBody>
      </p:sp>
      <p:pic>
        <p:nvPicPr>
          <p:cNvPr id="12" name="Рисунок 12" descr="Изображение выглядит как очки, аксессуар, защитные очки, солнечные очки&#10;&#10;Автоматически созданное описание">
            <a:extLst>
              <a:ext uri="{FF2B5EF4-FFF2-40B4-BE49-F238E27FC236}">
                <a16:creationId xmlns:a16="http://schemas.microsoft.com/office/drawing/2014/main" id="{F81A23D4-E08E-462A-A072-0C2A3E086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702" y="6223958"/>
            <a:ext cx="960408" cy="63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40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1A221-550A-49B7-BF21-2A8DEBC8A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50" y="-397793"/>
            <a:ext cx="10988902" cy="1234440"/>
          </a:xfrm>
        </p:spPr>
        <p:txBody>
          <a:bodyPr>
            <a:normAutofit/>
          </a:bodyPr>
          <a:lstStyle/>
          <a:p>
            <a:r>
              <a:rPr lang="ru-RU" sz="2400" b="0" dirty="0" err="1">
                <a:ea typeface="+mj-lt"/>
                <a:cs typeface="+mj-lt"/>
              </a:rPr>
              <a:t>Зміни</a:t>
            </a:r>
            <a:r>
              <a:rPr lang="ru-RU" sz="2400" b="0" dirty="0">
                <a:ea typeface="+mj-lt"/>
                <a:cs typeface="+mj-lt"/>
              </a:rPr>
              <a:t> у </a:t>
            </a:r>
            <a:r>
              <a:rPr lang="ru-RU" sz="2400" b="0" dirty="0" err="1">
                <a:ea typeface="+mj-lt"/>
                <a:cs typeface="+mj-lt"/>
              </a:rPr>
              <a:t>законодавстві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відповідно</a:t>
            </a:r>
            <a:r>
              <a:rPr lang="ru-RU" sz="2400" b="0" dirty="0">
                <a:ea typeface="+mj-lt"/>
                <a:cs typeface="+mj-lt"/>
              </a:rPr>
              <a:t> до постанови КМ </a:t>
            </a:r>
            <a:r>
              <a:rPr lang="ru-RU" sz="2400" b="0" dirty="0" err="1">
                <a:ea typeface="+mj-lt"/>
                <a:cs typeface="+mj-lt"/>
              </a:rPr>
              <a:t>України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від</a:t>
            </a:r>
            <a:r>
              <a:rPr lang="ru-RU" sz="2400" b="0" dirty="0">
                <a:ea typeface="+mj-lt"/>
                <a:cs typeface="+mj-lt"/>
              </a:rPr>
              <a:t> 18.03.2015 р. №125</a:t>
            </a:r>
            <a:endParaRPr lang="ru-RU" sz="24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417D02-757F-47D6-985D-154990D86D36}"/>
              </a:ext>
            </a:extLst>
          </p:cNvPr>
          <p:cNvSpPr/>
          <p:nvPr/>
        </p:nvSpPr>
        <p:spPr>
          <a:xfrm>
            <a:off x="779253" y="1059611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строку, </a:t>
            </a:r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дозволяється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ЛЗ в </a:t>
            </a:r>
            <a:r>
              <a:rPr lang="ru-RU" sz="2000" dirty="0" err="1">
                <a:ea typeface="+mn-lt"/>
                <a:cs typeface="+mn-lt"/>
              </a:rPr>
              <a:t>Україні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його</a:t>
            </a:r>
            <a:r>
              <a:rPr lang="ru-RU" sz="2000" dirty="0">
                <a:ea typeface="+mn-lt"/>
                <a:cs typeface="+mn-lt"/>
              </a:rPr>
              <a:t> подальше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можливе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>
                <a:ea typeface="+mn-lt"/>
                <a:cs typeface="+mn-lt"/>
              </a:rPr>
              <a:t>за </a:t>
            </a:r>
            <a:r>
              <a:rPr lang="ru-RU" sz="2000" b="1" dirty="0" err="1">
                <a:ea typeface="+mn-lt"/>
                <a:cs typeface="+mn-lt"/>
              </a:rPr>
              <a:t>умови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перереєстрації</a:t>
            </a:r>
            <a:endParaRPr lang="ru-RU" sz="20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82945DE-CBD6-4304-B9CA-F2D7D574E378}"/>
              </a:ext>
            </a:extLst>
          </p:cNvPr>
          <p:cNvSpPr/>
          <p:nvPr/>
        </p:nvSpPr>
        <p:spPr>
          <a:xfrm>
            <a:off x="779252" y="2468592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Після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перереєстрації</a:t>
            </a:r>
            <a:r>
              <a:rPr lang="ru-RU" sz="2000" b="1" dirty="0">
                <a:ea typeface="+mn-lt"/>
                <a:cs typeface="+mn-lt"/>
              </a:rPr>
              <a:t> строк </a:t>
            </a:r>
            <a:r>
              <a:rPr lang="ru-RU" sz="2000" b="1" dirty="0" err="1">
                <a:ea typeface="+mn-lt"/>
                <a:cs typeface="+mn-lt"/>
              </a:rPr>
              <a:t>застосування</a:t>
            </a:r>
            <a:r>
              <a:rPr lang="ru-RU" sz="2000" b="1" dirty="0">
                <a:ea typeface="+mn-lt"/>
                <a:cs typeface="+mn-lt"/>
              </a:rPr>
              <a:t> в </a:t>
            </a:r>
            <a:r>
              <a:rPr lang="ru-RU" sz="2000" b="1" dirty="0" err="1">
                <a:ea typeface="+mn-lt"/>
                <a:cs typeface="+mn-lt"/>
              </a:rPr>
              <a:t>Україні</a:t>
            </a:r>
            <a:r>
              <a:rPr lang="ru-RU" sz="2000" b="1" dirty="0">
                <a:ea typeface="+mn-lt"/>
                <a:cs typeface="+mn-lt"/>
              </a:rPr>
              <a:t> ЛЗ 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обмежується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D5F57DA-119F-4209-ACC0-5BC788D669E4}"/>
              </a:ext>
            </a:extLst>
          </p:cNvPr>
          <p:cNvSpPr/>
          <p:nvPr/>
        </p:nvSpPr>
        <p:spPr>
          <a:xfrm>
            <a:off x="779253" y="3920705"/>
            <a:ext cx="10366073" cy="13083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/>
              <a:t>Заява</a:t>
            </a:r>
            <a:r>
              <a:rPr lang="ru-RU" sz="2000" dirty="0"/>
              <a:t> про </a:t>
            </a:r>
            <a:r>
              <a:rPr lang="ru-RU" sz="2000" dirty="0" err="1"/>
              <a:t>перереєстрацію</a:t>
            </a:r>
            <a:r>
              <a:rPr lang="ru-RU" sz="2000" dirty="0"/>
              <a:t> ЛЗ </a:t>
            </a:r>
            <a:r>
              <a:rPr lang="ru-RU" sz="2000" dirty="0" err="1"/>
              <a:t>подається</a:t>
            </a:r>
            <a:r>
              <a:rPr lang="ru-RU" sz="2000" dirty="0"/>
              <a:t> МОЗ </a:t>
            </a:r>
            <a:r>
              <a:rPr lang="ru-RU" sz="2000" b="1" dirty="0"/>
              <a:t>не </a:t>
            </a:r>
            <a:r>
              <a:rPr lang="ru-RU" sz="2000" b="1" dirty="0" err="1"/>
              <a:t>раніше</a:t>
            </a:r>
            <a:r>
              <a:rPr lang="ru-RU" sz="2000" b="1" dirty="0"/>
              <a:t> </a:t>
            </a:r>
            <a:r>
              <a:rPr lang="ru-RU" sz="2000" b="1" dirty="0" err="1"/>
              <a:t>ніж</a:t>
            </a:r>
            <a:r>
              <a:rPr lang="ru-RU" sz="2000" b="1" dirty="0"/>
              <a:t> за </a:t>
            </a:r>
            <a:r>
              <a:rPr lang="ru-RU" sz="2000" b="1" dirty="0" err="1"/>
              <a:t>рік</a:t>
            </a:r>
            <a:r>
              <a:rPr lang="ru-RU" sz="2000" b="1" dirty="0"/>
              <a:t>, але не </a:t>
            </a:r>
            <a:r>
              <a:rPr lang="ru-RU" sz="2000" b="1" dirty="0" err="1"/>
              <a:t>пізніше</a:t>
            </a:r>
            <a:r>
              <a:rPr lang="ru-RU" sz="2000" b="1" dirty="0"/>
              <a:t> </a:t>
            </a:r>
            <a:r>
              <a:rPr lang="ru-RU" sz="2000" b="1" dirty="0" err="1"/>
              <a:t>ніж</a:t>
            </a:r>
            <a:r>
              <a:rPr lang="ru-RU" sz="2000" b="1" dirty="0"/>
              <a:t> за 90 </a:t>
            </a:r>
            <a:r>
              <a:rPr lang="ru-RU" sz="2000" b="1" dirty="0" err="1"/>
              <a:t>календарних</a:t>
            </a:r>
            <a:r>
              <a:rPr lang="ru-RU" sz="2000" b="1" dirty="0"/>
              <a:t> </a:t>
            </a:r>
            <a:r>
              <a:rPr lang="ru-RU" sz="2000" b="1" dirty="0" err="1"/>
              <a:t>днів</a:t>
            </a:r>
            <a:r>
              <a:rPr lang="ru-RU" sz="2000" dirty="0"/>
              <a:t> до </a:t>
            </a:r>
            <a:r>
              <a:rPr lang="ru-RU" sz="2000" dirty="0" err="1"/>
              <a:t>закінчення</a:t>
            </a:r>
            <a:r>
              <a:rPr lang="ru-RU" sz="2000" dirty="0"/>
              <a:t> строку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реєстраційного</a:t>
            </a:r>
            <a:r>
              <a:rPr lang="ru-RU" sz="2000" dirty="0"/>
              <a:t> </a:t>
            </a:r>
            <a:r>
              <a:rPr lang="ru-RU" sz="2000" dirty="0" err="1"/>
              <a:t>посвідчення</a:t>
            </a:r>
            <a:endParaRPr lang="ru-RU" sz="2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772375-C2E7-47EE-93DB-C3F364F75A38}"/>
              </a:ext>
            </a:extLst>
          </p:cNvPr>
          <p:cNvSpPr/>
          <p:nvPr/>
        </p:nvSpPr>
        <p:spPr>
          <a:xfrm>
            <a:off x="779252" y="5358441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/>
              <a:t>У </a:t>
            </a:r>
            <a:r>
              <a:rPr lang="ru-RU" sz="2000" dirty="0" err="1"/>
              <a:t>разі</a:t>
            </a:r>
            <a:r>
              <a:rPr lang="ru-RU" sz="2000" dirty="0"/>
              <a:t> </a:t>
            </a:r>
            <a:r>
              <a:rPr lang="ru-RU" sz="2000" dirty="0" err="1"/>
              <a:t>подання</a:t>
            </a:r>
            <a:r>
              <a:rPr lang="ru-RU" sz="2000" dirty="0"/>
              <a:t> заяви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зазначеного</a:t>
            </a:r>
            <a:r>
              <a:rPr lang="ru-RU" sz="2000" dirty="0"/>
              <a:t> строку </a:t>
            </a:r>
            <a:r>
              <a:rPr lang="ru-RU" sz="2000" b="1" dirty="0" err="1"/>
              <a:t>перереєстрація</a:t>
            </a:r>
            <a:r>
              <a:rPr lang="ru-RU" sz="2000" b="1" dirty="0"/>
              <a:t> </a:t>
            </a:r>
            <a:r>
              <a:rPr lang="ru-RU" sz="2000" b="1" dirty="0" err="1"/>
              <a:t>здійснюється</a:t>
            </a:r>
            <a:r>
              <a:rPr lang="ru-RU" sz="2000" b="1" dirty="0"/>
              <a:t> за процедурою, </a:t>
            </a:r>
            <a:r>
              <a:rPr lang="ru-RU" sz="2000" b="1" dirty="0" err="1"/>
              <a:t>передбаченою</a:t>
            </a:r>
            <a:r>
              <a:rPr lang="ru-RU" sz="2000" b="1" dirty="0"/>
              <a:t> для </a:t>
            </a:r>
            <a:r>
              <a:rPr lang="ru-RU" sz="2000" b="1" dirty="0" err="1"/>
              <a:t>державної</a:t>
            </a:r>
            <a:r>
              <a:rPr lang="ru-RU" sz="2000" b="1" dirty="0"/>
              <a:t> </a:t>
            </a:r>
            <a:r>
              <a:rPr lang="ru-RU" sz="2000" b="1" dirty="0" err="1"/>
              <a:t>реєстрації</a:t>
            </a:r>
            <a:r>
              <a:rPr lang="ru-RU" sz="2000" b="1" dirty="0"/>
              <a:t> ЛЗ</a:t>
            </a:r>
          </a:p>
        </p:txBody>
      </p:sp>
    </p:spTree>
    <p:extLst>
      <p:ext uri="{BB962C8B-B14F-4D97-AF65-F5344CB8AC3E}">
        <p14:creationId xmlns:p14="http://schemas.microsoft.com/office/powerpoint/2010/main" val="3010495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F7C9B-C22D-426A-908C-9198D3D5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4400" spc="750">
                <a:solidFill>
                  <a:schemeClr val="bg1"/>
                </a:solidFill>
              </a:rPr>
              <a:t>Система державного контролю якості ЛЗ в Україні</a:t>
            </a:r>
          </a:p>
        </p:txBody>
      </p:sp>
    </p:spTree>
    <p:extLst>
      <p:ext uri="{BB962C8B-B14F-4D97-AF65-F5344CB8AC3E}">
        <p14:creationId xmlns:p14="http://schemas.microsoft.com/office/powerpoint/2010/main" val="1041544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86884-D9D6-48C5-8CEA-620911B61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336" y="-95868"/>
            <a:ext cx="10241280" cy="1234440"/>
          </a:xfrm>
        </p:spPr>
        <p:txBody>
          <a:bodyPr/>
          <a:lstStyle/>
          <a:p>
            <a:r>
              <a:rPr lang="ru-RU" sz="3200" b="0" dirty="0" err="1"/>
              <a:t>Правове</a:t>
            </a:r>
            <a:r>
              <a:rPr lang="ru-RU" sz="3200" b="0" dirty="0"/>
              <a:t> </a:t>
            </a:r>
            <a:r>
              <a:rPr lang="ru-RU" sz="3200" b="0" dirty="0" err="1"/>
              <a:t>регулювання</a:t>
            </a:r>
            <a:r>
              <a:rPr lang="ru-RU" sz="3200" b="0" dirty="0"/>
              <a:t> контрою </a:t>
            </a:r>
            <a:r>
              <a:rPr lang="ru-RU" sz="3200" b="0" dirty="0" err="1"/>
              <a:t>якості</a:t>
            </a:r>
            <a:r>
              <a:rPr lang="ru-RU" sz="3200" b="0" dirty="0"/>
              <a:t> </a:t>
            </a:r>
            <a:r>
              <a:rPr lang="ru-RU" sz="3200" b="0" dirty="0" err="1"/>
              <a:t>лз</a:t>
            </a:r>
            <a:r>
              <a:rPr lang="ru-RU" sz="3200" b="0" dirty="0"/>
              <a:t> в </a:t>
            </a:r>
            <a:r>
              <a:rPr lang="ru-RU" sz="3200" b="0" dirty="0" err="1"/>
              <a:t>україні</a:t>
            </a:r>
            <a:endParaRPr lang="ru-RU" sz="3200" b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2F52C2-5776-4D31-85F3-7D15AC112CB8}"/>
              </a:ext>
            </a:extLst>
          </p:cNvPr>
          <p:cNvSpPr/>
          <p:nvPr/>
        </p:nvSpPr>
        <p:spPr>
          <a:xfrm>
            <a:off x="146649" y="2252932"/>
            <a:ext cx="2631055" cy="632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Конституція</a:t>
            </a:r>
            <a:r>
              <a:rPr lang="ru-RU" sz="2000" b="1" dirty="0">
                <a:ea typeface="+mn-lt"/>
                <a:cs typeface="+mn-lt"/>
              </a:rPr>
              <a:t>  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F688F9-30FD-485E-BA42-E9C0D8BF8665}"/>
              </a:ext>
            </a:extLst>
          </p:cNvPr>
          <p:cNvSpPr/>
          <p:nvPr/>
        </p:nvSpPr>
        <p:spPr>
          <a:xfrm>
            <a:off x="2820837" y="2051649"/>
            <a:ext cx="2559168" cy="833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FFFFFF"/>
                </a:solidFill>
                <a:latin typeface="Avenir Next LT Pro"/>
              </a:rPr>
              <a:t>Закони</a:t>
            </a:r>
            <a:r>
              <a:rPr lang="ru-RU" sz="2000" b="1" dirty="0">
                <a:solidFill>
                  <a:srgbClr val="FFFFFF"/>
                </a:solidFill>
                <a:latin typeface="Avenir Next LT Pro"/>
              </a:rPr>
              <a:t> </a:t>
            </a:r>
            <a:r>
              <a:rPr lang="ru-RU" sz="2000" b="1" dirty="0" err="1">
                <a:solidFill>
                  <a:srgbClr val="FFFFFF"/>
                </a:solidFill>
                <a:latin typeface="Avenir Next LT Pro"/>
              </a:rPr>
              <a:t>України</a:t>
            </a:r>
            <a:endParaRPr lang="ru-RU" sz="2000" b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8A2434-29CA-4CEE-9F44-CF608B7E90FE}"/>
              </a:ext>
            </a:extLst>
          </p:cNvPr>
          <p:cNvSpPr/>
          <p:nvPr/>
        </p:nvSpPr>
        <p:spPr>
          <a:xfrm>
            <a:off x="5423138" y="1605951"/>
            <a:ext cx="2631055" cy="1293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Постанови </a:t>
            </a:r>
            <a:r>
              <a:rPr lang="ru-RU" sz="2000" b="1" dirty="0" err="1">
                <a:ea typeface="+mn-lt"/>
                <a:cs typeface="+mn-lt"/>
              </a:rPr>
              <a:t>Кабінету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Міністрів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1053D6E-7BEB-45A6-8C7A-EE4020F45435}"/>
              </a:ext>
            </a:extLst>
          </p:cNvPr>
          <p:cNvSpPr/>
          <p:nvPr/>
        </p:nvSpPr>
        <p:spPr>
          <a:xfrm>
            <a:off x="8111704" y="1203384"/>
            <a:ext cx="3220526" cy="1696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Накази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Міністерства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охорони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здоров’я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8ABFB5-224A-4090-89E3-3A9D794D90A9}"/>
              </a:ext>
            </a:extLst>
          </p:cNvPr>
          <p:cNvSpPr/>
          <p:nvPr/>
        </p:nvSpPr>
        <p:spPr>
          <a:xfrm>
            <a:off x="145752" y="2884638"/>
            <a:ext cx="2587922" cy="25447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0B554B9-E612-46AB-AEB9-00CB3A856F23}"/>
              </a:ext>
            </a:extLst>
          </p:cNvPr>
          <p:cNvSpPr/>
          <p:nvPr/>
        </p:nvSpPr>
        <p:spPr>
          <a:xfrm>
            <a:off x="2776807" y="2899014"/>
            <a:ext cx="2631055" cy="28898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</a:t>
            </a:r>
            <a:r>
              <a:rPr lang="ru-RU" sz="1600" b="1" dirty="0" err="1"/>
              <a:t>Основи</a:t>
            </a:r>
            <a:r>
              <a:rPr lang="ru-RU" sz="1600" b="1" dirty="0"/>
              <a:t> </a:t>
            </a:r>
            <a:r>
              <a:rPr lang="ru-RU" sz="1600" b="1" dirty="0" err="1"/>
              <a:t>законодавства</a:t>
            </a:r>
            <a:r>
              <a:rPr lang="ru-RU" sz="1600" b="1" dirty="0"/>
              <a:t> про </a:t>
            </a:r>
            <a:r>
              <a:rPr lang="ru-RU" sz="1600" b="1" dirty="0" err="1"/>
              <a:t>охорону</a:t>
            </a:r>
            <a:r>
              <a:rPr lang="ru-RU" sz="1600" b="1" dirty="0"/>
              <a:t> </a:t>
            </a:r>
            <a:r>
              <a:rPr lang="ru-RU" sz="1600" b="1" dirty="0" err="1"/>
              <a:t>здоров’я</a:t>
            </a:r>
            <a:r>
              <a:rPr lang="ru-RU" sz="1600" b="1" dirty="0"/>
              <a:t>»</a:t>
            </a:r>
            <a:r>
              <a:rPr lang="ru-RU" sz="1600" dirty="0"/>
              <a:t> № 2802 </a:t>
            </a:r>
            <a:r>
              <a:rPr lang="ru-RU" sz="1600" dirty="0" err="1"/>
              <a:t>від</a:t>
            </a:r>
            <a:r>
              <a:rPr lang="ru-RU" sz="1600" dirty="0"/>
              <a:t> 19.11.1992 р); </a:t>
            </a:r>
            <a:endParaRPr lang="ru-RU"/>
          </a:p>
          <a:p>
            <a:r>
              <a:rPr lang="ru-RU" sz="1600" b="1" dirty="0"/>
              <a:t>«Про засади </a:t>
            </a:r>
            <a:r>
              <a:rPr lang="ru-RU" sz="1600" b="1" dirty="0" err="1"/>
              <a:t>державної</a:t>
            </a:r>
            <a:r>
              <a:rPr lang="ru-RU" sz="1600" b="1" dirty="0"/>
              <a:t> </a:t>
            </a:r>
            <a:r>
              <a:rPr lang="ru-RU" sz="1600" b="1" dirty="0" err="1"/>
              <a:t>регуляторної</a:t>
            </a:r>
            <a:r>
              <a:rPr lang="ru-RU" sz="1600" b="1" dirty="0"/>
              <a:t> </a:t>
            </a:r>
            <a:r>
              <a:rPr lang="ru-RU" sz="1600" b="1" dirty="0" err="1"/>
              <a:t>політики</a:t>
            </a:r>
            <a:r>
              <a:rPr lang="ru-RU" sz="1600" b="1" dirty="0"/>
              <a:t> у </a:t>
            </a:r>
            <a:r>
              <a:rPr lang="ru-RU" sz="1600" b="1" dirty="0" err="1"/>
              <a:t>сфері</a:t>
            </a:r>
            <a:r>
              <a:rPr lang="ru-RU" sz="1600" b="1" dirty="0"/>
              <a:t> </a:t>
            </a:r>
            <a:r>
              <a:rPr lang="ru-RU" sz="1600" b="1" dirty="0" err="1"/>
              <a:t>господарської</a:t>
            </a:r>
            <a:r>
              <a:rPr lang="ru-RU" sz="1600" b="1" dirty="0"/>
              <a:t> </a:t>
            </a:r>
            <a:r>
              <a:rPr lang="ru-RU" sz="1600" b="1" dirty="0" err="1"/>
              <a:t>діяльності</a:t>
            </a:r>
            <a:r>
              <a:rPr lang="ru-RU" sz="1600" b="1" dirty="0"/>
              <a:t>»</a:t>
            </a:r>
            <a:r>
              <a:rPr lang="ru-RU" sz="1600" dirty="0"/>
              <a:t> (№ 1775 </a:t>
            </a:r>
            <a:r>
              <a:rPr lang="ru-RU" sz="1600" dirty="0" err="1"/>
              <a:t>від</a:t>
            </a:r>
            <a:r>
              <a:rPr lang="ru-RU" sz="1600" dirty="0"/>
              <a:t> 01.06.2000 р). </a:t>
            </a:r>
            <a:endParaRPr lang="ru-RU"/>
          </a:p>
          <a:p>
            <a:r>
              <a:rPr lang="ru-RU" sz="1600" b="1" dirty="0"/>
              <a:t>«Про </a:t>
            </a:r>
            <a:r>
              <a:rPr lang="ru-RU" sz="1600" b="1" dirty="0" err="1"/>
              <a:t>лікарські</a:t>
            </a:r>
            <a:r>
              <a:rPr lang="ru-RU" sz="1600" b="1" dirty="0"/>
              <a:t> </a:t>
            </a:r>
            <a:r>
              <a:rPr lang="ru-RU" sz="1600" b="1" dirty="0" err="1"/>
              <a:t>засоби</a:t>
            </a:r>
            <a:r>
              <a:rPr lang="ru-RU" sz="1600" b="1" dirty="0"/>
              <a:t>»</a:t>
            </a:r>
            <a:r>
              <a:rPr lang="ru-RU" sz="1600" dirty="0"/>
              <a:t> (№ 124/96 </a:t>
            </a:r>
            <a:r>
              <a:rPr lang="ru-RU" sz="1600" dirty="0" err="1"/>
              <a:t>від</a:t>
            </a:r>
            <a:r>
              <a:rPr lang="ru-RU" sz="1600" dirty="0"/>
              <a:t> 4.04.1996 р); </a:t>
            </a: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BA408B-A2CA-4CF8-BE56-513190BE484D}"/>
              </a:ext>
            </a:extLst>
          </p:cNvPr>
          <p:cNvSpPr/>
          <p:nvPr/>
        </p:nvSpPr>
        <p:spPr>
          <a:xfrm>
            <a:off x="5407863" y="2884636"/>
            <a:ext cx="2645432" cy="38675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</a:t>
            </a:r>
            <a:r>
              <a:rPr lang="ru-RU" sz="1600" b="1" dirty="0" err="1"/>
              <a:t>Деякі</a:t>
            </a:r>
            <a:r>
              <a:rPr lang="ru-RU" sz="1600" b="1" dirty="0"/>
              <a:t> заходи </a:t>
            </a:r>
            <a:r>
              <a:rPr lang="ru-RU" sz="1600" b="1" dirty="0" err="1"/>
              <a:t>щодо</a:t>
            </a:r>
            <a:r>
              <a:rPr lang="ru-RU" sz="1600" b="1" dirty="0"/>
              <a:t> </a:t>
            </a:r>
            <a:r>
              <a:rPr lang="ru-RU" sz="1600" b="1" dirty="0" err="1"/>
              <a:t>забезпечення</a:t>
            </a:r>
            <a:r>
              <a:rPr lang="ru-RU" sz="1600" b="1" dirty="0"/>
              <a:t>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b="1" dirty="0"/>
              <a:t>»</a:t>
            </a:r>
            <a:r>
              <a:rPr lang="ru-RU" sz="1600" dirty="0"/>
              <a:t> (№1419 </a:t>
            </a:r>
            <a:r>
              <a:rPr lang="ru-RU" sz="1600" dirty="0" err="1"/>
              <a:t>від</a:t>
            </a:r>
            <a:r>
              <a:rPr lang="ru-RU" sz="1600" dirty="0"/>
              <a:t> 28.10.2004 р.); </a:t>
            </a:r>
            <a:endParaRPr lang="ru-RU"/>
          </a:p>
          <a:p>
            <a:r>
              <a:rPr lang="ru-RU" sz="1600" b="1" dirty="0"/>
              <a:t>«</a:t>
            </a:r>
            <a:r>
              <a:rPr lang="ru-RU" sz="1600" b="1" dirty="0" err="1"/>
              <a:t>Питання</a:t>
            </a:r>
            <a:r>
              <a:rPr lang="ru-RU" sz="1600" b="1" dirty="0"/>
              <a:t> </a:t>
            </a:r>
            <a:r>
              <a:rPr lang="ru-RU" sz="1600" b="1" dirty="0" err="1"/>
              <a:t>здійснення</a:t>
            </a:r>
            <a:r>
              <a:rPr lang="ru-RU" sz="1600" b="1" dirty="0"/>
              <a:t> державного контролю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b="1" dirty="0"/>
              <a:t>»</a:t>
            </a:r>
            <a:r>
              <a:rPr lang="ru-RU" sz="1600" dirty="0"/>
              <a:t> (№837 </a:t>
            </a:r>
            <a:r>
              <a:rPr lang="ru-RU" sz="1600" dirty="0" err="1"/>
              <a:t>від</a:t>
            </a:r>
            <a:r>
              <a:rPr lang="ru-RU" sz="1600" dirty="0"/>
              <a:t> 10.09.2008 р.); </a:t>
            </a:r>
            <a:endParaRPr lang="ru-RU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Положення</a:t>
            </a:r>
            <a:r>
              <a:rPr lang="ru-RU" sz="1600" b="1" dirty="0"/>
              <a:t> про </a:t>
            </a:r>
            <a:r>
              <a:rPr lang="ru-RU" sz="1600" b="1" dirty="0" err="1"/>
              <a:t>Державну</a:t>
            </a:r>
            <a:r>
              <a:rPr lang="ru-RU" sz="1600" b="1" dirty="0"/>
              <a:t> службу </a:t>
            </a:r>
            <a:r>
              <a:rPr lang="ru-RU" sz="1600" b="1" dirty="0" err="1"/>
              <a:t>України</a:t>
            </a:r>
            <a:r>
              <a:rPr lang="ru-RU" sz="1600" b="1" dirty="0"/>
              <a:t> з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b="1" dirty="0"/>
              <a:t> та контролю за наркотиками»</a:t>
            </a:r>
            <a:r>
              <a:rPr lang="ru-RU" sz="1600" dirty="0"/>
              <a:t> (№ 647 </a:t>
            </a:r>
            <a:r>
              <a:rPr lang="ru-RU" sz="1600" dirty="0" err="1"/>
              <a:t>від</a:t>
            </a:r>
            <a:r>
              <a:rPr lang="ru-RU" sz="1600" dirty="0"/>
              <a:t> 12.08.2015 р.)</a:t>
            </a:r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5D909AB-CCD8-47AE-85DA-7E568EB3C61D}"/>
              </a:ext>
            </a:extLst>
          </p:cNvPr>
          <p:cNvSpPr/>
          <p:nvPr/>
        </p:nvSpPr>
        <p:spPr>
          <a:xfrm>
            <a:off x="8110805" y="2884635"/>
            <a:ext cx="3220526" cy="39681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документів</a:t>
            </a:r>
            <a:r>
              <a:rPr lang="ru-RU" sz="1600" b="1" dirty="0"/>
              <a:t> з </a:t>
            </a:r>
            <a:r>
              <a:rPr lang="ru-RU" sz="1600" b="1" dirty="0" err="1"/>
              <a:t>питань</a:t>
            </a:r>
            <a:r>
              <a:rPr lang="ru-RU" sz="1600" b="1" dirty="0"/>
              <a:t> </a:t>
            </a:r>
            <a:r>
              <a:rPr lang="ru-RU" sz="1600" b="1" dirty="0" err="1"/>
              <a:t>забезпечення</a:t>
            </a:r>
            <a:r>
              <a:rPr lang="ru-RU" sz="1600" b="1" dirty="0"/>
              <a:t>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b="1" dirty="0"/>
              <a:t>»</a:t>
            </a:r>
            <a:r>
              <a:rPr lang="ru-RU" sz="1600" dirty="0"/>
              <a:t> (№ 95 </a:t>
            </a:r>
            <a:r>
              <a:rPr lang="ru-RU" sz="1600" dirty="0" err="1"/>
              <a:t>від</a:t>
            </a:r>
            <a:r>
              <a:rPr lang="ru-RU" sz="1600" dirty="0"/>
              <a:t> 16.02.2009 р.); </a:t>
            </a:r>
            <a:endParaRPr lang="ru-RU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Інструкції</a:t>
            </a:r>
            <a:r>
              <a:rPr lang="ru-RU" sz="1600" b="1" dirty="0"/>
              <a:t> про порядок контролю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b="1" dirty="0"/>
              <a:t>»</a:t>
            </a:r>
            <a:r>
              <a:rPr lang="ru-RU" sz="1600" dirty="0"/>
              <a:t> (№ 677 </a:t>
            </a:r>
            <a:r>
              <a:rPr lang="ru-RU" sz="1600" dirty="0" err="1"/>
              <a:t>від</a:t>
            </a:r>
            <a:r>
              <a:rPr lang="ru-RU" sz="1600" dirty="0"/>
              <a:t> 26.11.2014 р.); </a:t>
            </a:r>
            <a:endParaRPr lang="ru-RU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Правил </a:t>
            </a:r>
            <a:r>
              <a:rPr lang="ru-RU" sz="1600" b="1" dirty="0" err="1"/>
              <a:t>утилізації</a:t>
            </a:r>
            <a:r>
              <a:rPr lang="ru-RU" sz="1600" b="1" dirty="0"/>
              <a:t> та </a:t>
            </a:r>
            <a:r>
              <a:rPr lang="ru-RU" sz="1600" b="1" dirty="0" err="1"/>
              <a:t>знищення</a:t>
            </a:r>
            <a:r>
              <a:rPr lang="ru-RU" sz="1600" b="1" dirty="0"/>
              <a:t> </a:t>
            </a:r>
            <a:r>
              <a:rPr lang="ru-RU" sz="1600" b="1" dirty="0" err="1"/>
              <a:t>неякісних</a:t>
            </a:r>
            <a:r>
              <a:rPr lang="ru-RU" sz="1600" b="1" dirty="0"/>
              <a:t> </a:t>
            </a:r>
            <a:r>
              <a:rPr lang="ru-RU" sz="1600" b="1" dirty="0" err="1"/>
              <a:t>лікарських</a:t>
            </a:r>
            <a:r>
              <a:rPr lang="ru-RU" sz="1600" b="1" dirty="0"/>
              <a:t> </a:t>
            </a:r>
            <a:r>
              <a:rPr lang="ru-RU" sz="1600" b="1" dirty="0" err="1"/>
              <a:t>засобів</a:t>
            </a:r>
            <a:r>
              <a:rPr lang="ru-RU" sz="1600" dirty="0"/>
              <a:t>» (№ 242 </a:t>
            </a:r>
            <a:r>
              <a:rPr lang="ru-RU" sz="1600" dirty="0" err="1"/>
              <a:t>від</a:t>
            </a:r>
            <a:r>
              <a:rPr lang="ru-RU" sz="1600" dirty="0"/>
              <a:t> 24.04.2014 р.)</a:t>
            </a:r>
            <a:endParaRPr lang="ru-RU"/>
          </a:p>
        </p:txBody>
      </p:sp>
      <p:pic>
        <p:nvPicPr>
          <p:cNvPr id="12" name="Рисунок 12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DB880927-94F9-45AB-8BCA-75AB711D3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" y="2986206"/>
            <a:ext cx="2743200" cy="33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57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0196B-6CB0-4A52-A6C1-D98E08FE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374" y="-484057"/>
            <a:ext cx="10241280" cy="1234440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ВИЗНАЧЕННЯ ТА ПОНЯТТЯ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95871-617D-4560-A902-08B9597EF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996" y="861434"/>
            <a:ext cx="10241280" cy="124203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Якість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лікарського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властивостей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здатність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задовольняти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призначення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відповідати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нормативним</a:t>
            </a:r>
            <a:r>
              <a:rPr lang="ru-RU" dirty="0">
                <a:ea typeface="+mn-lt"/>
                <a:cs typeface="+mn-lt"/>
              </a:rPr>
              <a:t> документом.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E0143-3BC1-4A28-A86D-745DCAD14AE9}"/>
              </a:ext>
            </a:extLst>
          </p:cNvPr>
          <p:cNvSpPr txBox="1"/>
          <p:nvPr/>
        </p:nvSpPr>
        <p:spPr>
          <a:xfrm>
            <a:off x="296174" y="2898477"/>
            <a:ext cx="5158596" cy="375487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Забезпечення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якості</a:t>
            </a:r>
            <a:r>
              <a:rPr lang="en-US" sz="2000" dirty="0"/>
              <a:t> </a:t>
            </a:r>
            <a:r>
              <a:rPr lang="en-US" sz="2000" dirty="0" err="1"/>
              <a:t>сукупність</a:t>
            </a:r>
            <a:r>
              <a:rPr lang="en-US" sz="2000" dirty="0"/>
              <a:t> </a:t>
            </a:r>
            <a:r>
              <a:rPr lang="en-US" sz="2000" dirty="0" err="1"/>
              <a:t>організаційних</a:t>
            </a:r>
            <a:r>
              <a:rPr lang="en-US" sz="2000" dirty="0"/>
              <a:t> </a:t>
            </a:r>
            <a:r>
              <a:rPr lang="en-US" sz="2000" dirty="0" err="1"/>
              <a:t>заходів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</a:t>
            </a:r>
            <a:r>
              <a:rPr lang="en-US" sz="2000" dirty="0" err="1"/>
              <a:t>вживаються</a:t>
            </a:r>
            <a:r>
              <a:rPr lang="en-US" sz="2000" dirty="0"/>
              <a:t> з </a:t>
            </a:r>
            <a:r>
              <a:rPr lang="en-US" sz="2000" dirty="0" err="1"/>
              <a:t>метою</a:t>
            </a:r>
            <a:r>
              <a:rPr lang="en-US" sz="2000" dirty="0"/>
              <a:t> </a:t>
            </a:r>
            <a:r>
              <a:rPr lang="en-US" sz="2000" dirty="0" err="1"/>
              <a:t>гарантії</a:t>
            </a:r>
            <a:r>
              <a:rPr lang="en-US" sz="2000" dirty="0"/>
              <a:t> </a:t>
            </a:r>
            <a:r>
              <a:rPr lang="en-US" sz="2000" dirty="0" err="1"/>
              <a:t>відповідності</a:t>
            </a:r>
            <a:r>
              <a:rPr lang="en-US" sz="2000" dirty="0"/>
              <a:t> </a:t>
            </a:r>
            <a:r>
              <a:rPr lang="en-US" sz="2000" dirty="0" err="1"/>
              <a:t>якості</a:t>
            </a:r>
            <a:r>
              <a:rPr lang="en-US" sz="2000" dirty="0"/>
              <a:t> ЛЗ </a:t>
            </a:r>
            <a:r>
              <a:rPr lang="en-US" sz="2000" dirty="0" err="1"/>
              <a:t>їхньому</a:t>
            </a:r>
            <a:r>
              <a:rPr lang="en-US" sz="2000" dirty="0"/>
              <a:t> </a:t>
            </a:r>
            <a:r>
              <a:rPr lang="en-US" sz="2000" dirty="0" err="1"/>
              <a:t>призначенню</a:t>
            </a:r>
            <a:r>
              <a:rPr lang="en-US" sz="2000" dirty="0"/>
              <a:t>, в </a:t>
            </a:r>
            <a:r>
              <a:rPr lang="en-US" sz="2000" dirty="0" err="1"/>
              <a:t>т.ч</a:t>
            </a:r>
            <a:r>
              <a:rPr lang="en-US" sz="2000" dirty="0"/>
              <a:t>. </a:t>
            </a:r>
            <a:r>
              <a:rPr lang="en-US" sz="2000" dirty="0" err="1"/>
              <a:t>гарантії</a:t>
            </a:r>
            <a:r>
              <a:rPr lang="en-US" sz="2000" dirty="0"/>
              <a:t> </a:t>
            </a:r>
            <a:r>
              <a:rPr lang="en-US" sz="2000" dirty="0" err="1"/>
              <a:t>того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ЛЗ </a:t>
            </a:r>
            <a:r>
              <a:rPr lang="en-US" sz="2000" dirty="0" err="1"/>
              <a:t>розроблені</a:t>
            </a:r>
            <a:r>
              <a:rPr lang="en-US" sz="2000" dirty="0"/>
              <a:t> і </a:t>
            </a:r>
            <a:r>
              <a:rPr lang="en-US" sz="2000" dirty="0" err="1"/>
              <a:t>досліджені</a:t>
            </a:r>
            <a:r>
              <a:rPr lang="en-US" sz="2000" dirty="0"/>
              <a:t> з </a:t>
            </a:r>
            <a:r>
              <a:rPr lang="en-US" sz="2000" dirty="0" err="1"/>
              <a:t>урахуванням</a:t>
            </a:r>
            <a:r>
              <a:rPr lang="en-US" sz="2000" dirty="0"/>
              <a:t> </a:t>
            </a:r>
            <a:r>
              <a:rPr lang="en-US" sz="2000" dirty="0" err="1"/>
              <a:t>вимог</a:t>
            </a:r>
            <a:r>
              <a:rPr lang="en-US" sz="2000" dirty="0"/>
              <a:t> GLP / GMP. </a:t>
            </a:r>
            <a:endParaRPr lang="ru-RU" sz="2000"/>
          </a:p>
          <a:p>
            <a:endParaRPr lang="en-US" dirty="0"/>
          </a:p>
          <a:p>
            <a:r>
              <a:rPr lang="en-US" sz="1600" dirty="0"/>
              <a:t>1. The rules governing medicinal products in the European Union. Volume 4. Good manufacturing practice. Medicinal products for human and veterinary use. </a:t>
            </a:r>
          </a:p>
          <a:p>
            <a:r>
              <a:rPr lang="en-US" sz="1600" dirty="0"/>
              <a:t>2. </a:t>
            </a:r>
            <a:r>
              <a:rPr lang="en-US" sz="1600" dirty="0" err="1"/>
              <a:t>Настанова</a:t>
            </a:r>
            <a:r>
              <a:rPr lang="en-US" sz="1600" dirty="0"/>
              <a:t> 42-01-2001 “</a:t>
            </a:r>
            <a:r>
              <a:rPr lang="en-US" sz="1600" dirty="0" err="1"/>
              <a:t>Лікарські</a:t>
            </a:r>
            <a:r>
              <a:rPr lang="en-US" sz="1600" dirty="0"/>
              <a:t> </a:t>
            </a:r>
            <a:r>
              <a:rPr lang="en-US" sz="1600" dirty="0" err="1"/>
              <a:t>засоби</a:t>
            </a:r>
            <a:r>
              <a:rPr lang="en-US" sz="1600" dirty="0"/>
              <a:t>. </a:t>
            </a:r>
            <a:r>
              <a:rPr lang="en-US" sz="1600" dirty="0" err="1"/>
              <a:t>Належна</a:t>
            </a:r>
            <a:r>
              <a:rPr lang="en-US" sz="1600" dirty="0"/>
              <a:t> </a:t>
            </a:r>
            <a:r>
              <a:rPr lang="en-US" sz="1600" dirty="0" err="1"/>
              <a:t>виробнича</a:t>
            </a:r>
            <a:r>
              <a:rPr lang="en-US" sz="1600" dirty="0"/>
              <a:t> </a:t>
            </a:r>
            <a:r>
              <a:rPr lang="en-US" sz="1600" dirty="0" err="1"/>
              <a:t>практика</a:t>
            </a:r>
            <a:r>
              <a:rPr lang="en-US" sz="1600" dirty="0"/>
              <a:t>”.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B6C93-B4B1-46ED-B300-2B97B67E56AE}"/>
              </a:ext>
            </a:extLst>
          </p:cNvPr>
          <p:cNvSpPr txBox="1"/>
          <p:nvPr/>
        </p:nvSpPr>
        <p:spPr>
          <a:xfrm>
            <a:off x="6205267" y="2237117"/>
            <a:ext cx="571931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1630 р. </a:t>
            </a:r>
            <a:r>
              <a:rPr lang="en-US" i="1" dirty="0" err="1"/>
              <a:t>Ніколаса</a:t>
            </a:r>
            <a:r>
              <a:rPr lang="en-US" i="1" dirty="0"/>
              <a:t> </a:t>
            </a:r>
            <a:r>
              <a:rPr lang="en-US" i="1" dirty="0" err="1"/>
              <a:t>Кнаппа</a:t>
            </a:r>
            <a:r>
              <a:rPr lang="en-US" i="1" dirty="0"/>
              <a:t> </a:t>
            </a:r>
            <a:r>
              <a:rPr lang="en-US" i="1" dirty="0" err="1"/>
              <a:t>заарештували</a:t>
            </a:r>
            <a:r>
              <a:rPr lang="en-US" i="1" dirty="0"/>
              <a:t> </a:t>
            </a:r>
            <a:r>
              <a:rPr lang="en-US" i="1" dirty="0" err="1"/>
              <a:t>тому</a:t>
            </a:r>
            <a:r>
              <a:rPr lang="en-US" i="1" dirty="0"/>
              <a:t>, </a:t>
            </a:r>
            <a:r>
              <a:rPr lang="en-US" i="1" dirty="0" err="1"/>
              <a:t>що</a:t>
            </a:r>
            <a:r>
              <a:rPr lang="en-US" i="1" dirty="0"/>
              <a:t> </a:t>
            </a:r>
            <a:r>
              <a:rPr lang="en-US" i="1" dirty="0" err="1"/>
              <a:t>він</a:t>
            </a:r>
            <a:r>
              <a:rPr lang="en-US" i="1" dirty="0"/>
              <a:t> </a:t>
            </a:r>
            <a:r>
              <a:rPr lang="en-US" i="1" dirty="0" err="1"/>
              <a:t>продавав</a:t>
            </a:r>
            <a:r>
              <a:rPr lang="en-US" i="1" dirty="0"/>
              <a:t> </a:t>
            </a:r>
            <a:r>
              <a:rPr lang="en-US" i="1" dirty="0" err="1"/>
              <a:t>воду</a:t>
            </a:r>
            <a:r>
              <a:rPr lang="en-US" i="1" dirty="0"/>
              <a:t> </a:t>
            </a:r>
            <a:r>
              <a:rPr lang="en-US" i="1" dirty="0" err="1"/>
              <a:t>як</a:t>
            </a:r>
            <a:r>
              <a:rPr lang="en-US" i="1" dirty="0"/>
              <a:t> </a:t>
            </a:r>
            <a:r>
              <a:rPr lang="en-US" i="1" dirty="0" err="1"/>
              <a:t>ліки</a:t>
            </a:r>
            <a:r>
              <a:rPr lang="en-US" i="1" dirty="0"/>
              <a:t> </a:t>
            </a:r>
            <a:r>
              <a:rPr lang="en-US" i="1" dirty="0" err="1"/>
              <a:t>для</a:t>
            </a:r>
            <a:r>
              <a:rPr lang="en-US" i="1" dirty="0"/>
              <a:t> </a:t>
            </a:r>
            <a:r>
              <a:rPr lang="en-US" i="1" dirty="0" err="1"/>
              <a:t>лікування</a:t>
            </a:r>
            <a:r>
              <a:rPr lang="en-US" i="1" dirty="0"/>
              <a:t> </a:t>
            </a:r>
            <a:r>
              <a:rPr lang="en-US" i="1" dirty="0" err="1"/>
              <a:t>від</a:t>
            </a:r>
            <a:r>
              <a:rPr lang="en-US" i="1" dirty="0"/>
              <a:t> </a:t>
            </a:r>
            <a:r>
              <a:rPr lang="en-US" i="1" dirty="0" err="1"/>
              <a:t>цинги</a:t>
            </a:r>
            <a:r>
              <a:rPr lang="en-US" i="1" dirty="0"/>
              <a:t>. </a:t>
            </a:r>
            <a:r>
              <a:rPr lang="en-US" i="1" dirty="0" err="1"/>
              <a:t>Йому</a:t>
            </a:r>
            <a:r>
              <a:rPr lang="en-US" i="1" dirty="0"/>
              <a:t> </a:t>
            </a:r>
            <a:r>
              <a:rPr lang="en-US" i="1" dirty="0" err="1"/>
              <a:t>призначили</a:t>
            </a:r>
            <a:r>
              <a:rPr lang="en-US" i="1" dirty="0"/>
              <a:t> </a:t>
            </a:r>
            <a:r>
              <a:rPr lang="en-US" i="1" dirty="0" err="1"/>
              <a:t>покарання</a:t>
            </a:r>
            <a:r>
              <a:rPr lang="en-US" i="1" dirty="0"/>
              <a:t> - 5 </a:t>
            </a:r>
            <a:r>
              <a:rPr lang="en-US" i="1" dirty="0" err="1"/>
              <a:t>фунтів</a:t>
            </a:r>
            <a:r>
              <a:rPr lang="en-US" i="1" dirty="0"/>
              <a:t> </a:t>
            </a:r>
            <a:r>
              <a:rPr lang="en-US" i="1" dirty="0" err="1"/>
              <a:t>або</a:t>
            </a:r>
            <a:r>
              <a:rPr lang="en-US" i="1" dirty="0"/>
              <a:t> </a:t>
            </a:r>
            <a:r>
              <a:rPr lang="en-US" i="1" dirty="0" err="1"/>
              <a:t>побиття</a:t>
            </a:r>
            <a:r>
              <a:rPr lang="en-US" i="1" dirty="0"/>
              <a:t> в </a:t>
            </a:r>
            <a:r>
              <a:rPr lang="en-US" i="1" dirty="0" err="1"/>
              <a:t>громадському</a:t>
            </a:r>
            <a:r>
              <a:rPr lang="en-US" i="1" dirty="0"/>
              <a:t> </a:t>
            </a:r>
            <a:r>
              <a:rPr lang="en-US" i="1" dirty="0" err="1"/>
              <a:t>місці</a:t>
            </a:r>
            <a:endParaRPr lang="en-US" i="1"/>
          </a:p>
        </p:txBody>
      </p:sp>
      <p:pic>
        <p:nvPicPr>
          <p:cNvPr id="7" name="Рисунок 7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C23A91CE-4C5F-4D3D-9685-A0ABD09B5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050" y="3520835"/>
            <a:ext cx="4613334" cy="318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61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5371C-D9D5-4113-B69F-E0E08955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-239642"/>
            <a:ext cx="10557581" cy="1234440"/>
          </a:xfrm>
        </p:spPr>
        <p:txBody>
          <a:bodyPr/>
          <a:lstStyle/>
          <a:p>
            <a:r>
              <a:rPr lang="ru-RU" sz="2800" b="0" dirty="0" err="1"/>
              <a:t>Основні</a:t>
            </a:r>
            <a:r>
              <a:rPr lang="ru-RU" sz="2800" b="0" dirty="0"/>
              <a:t> </a:t>
            </a:r>
            <a:r>
              <a:rPr lang="ru-RU" sz="2800" b="0" dirty="0" err="1"/>
              <a:t>поняття</a:t>
            </a:r>
            <a:r>
              <a:rPr lang="ru-RU" sz="2800" b="0" dirty="0"/>
              <a:t> у </a:t>
            </a:r>
            <a:r>
              <a:rPr lang="ru-RU" sz="2800" b="0" dirty="0" err="1"/>
              <a:t>сфері</a:t>
            </a:r>
            <a:r>
              <a:rPr lang="ru-RU" sz="2800" b="0" dirty="0"/>
              <a:t> </a:t>
            </a:r>
            <a:r>
              <a:rPr lang="ru-RU" sz="2800" b="0" dirty="0" err="1"/>
              <a:t>лікарських</a:t>
            </a:r>
            <a:r>
              <a:rPr lang="ru-RU" sz="2800" b="0" dirty="0"/>
              <a:t> </a:t>
            </a:r>
            <a:r>
              <a:rPr lang="ru-RU" sz="2800" b="0" dirty="0" err="1"/>
              <a:t>засобів</a:t>
            </a:r>
            <a:endParaRPr lang="ru-RU" sz="2800" b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B1A46-7A29-4189-AFFC-AC323E498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7" y="1177736"/>
            <a:ext cx="10241280" cy="489388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до Наказу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Міністерства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охорони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здоров’я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№ 677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29.09.2014 р. </a:t>
            </a: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фальсифікований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підроблений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контрафактний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)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неправильним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маркуванням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справжності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нанесеним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навмисно</a:t>
            </a:r>
            <a:r>
              <a:rPr lang="ru-RU" dirty="0">
                <a:ea typeface="+mn-lt"/>
                <a:cs typeface="+mn-lt"/>
              </a:rPr>
              <a:t> та у </a:t>
            </a:r>
            <a:r>
              <a:rPr lang="ru-RU" dirty="0" err="1">
                <a:ea typeface="+mn-lt"/>
                <a:cs typeface="+mn-lt"/>
              </a:rPr>
              <a:t>обманних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цілях</a:t>
            </a:r>
            <a:r>
              <a:rPr lang="ru-RU" dirty="0">
                <a:ea typeface="+mn-lt"/>
                <a:cs typeface="+mn-lt"/>
              </a:rPr>
              <a:t> . </a:t>
            </a: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неякісний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субстандартний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)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виготовлений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легальним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правильним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маркуванням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транспортування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втратив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затвердженої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аналітичної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документації</a:t>
            </a:r>
            <a:r>
              <a:rPr lang="ru-RU" dirty="0">
                <a:ea typeface="+mn-lt"/>
                <a:cs typeface="+mn-lt"/>
              </a:rPr>
              <a:t> . </a:t>
            </a:r>
            <a:endParaRPr lang="ru-RU">
              <a:ea typeface="+mn-lt"/>
              <a:cs typeface="+mn-lt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незареєстрований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пройшов</a:t>
            </a:r>
            <a:r>
              <a:rPr lang="ru-RU" dirty="0">
                <a:ea typeface="+mn-lt"/>
                <a:cs typeface="+mn-lt"/>
              </a:rPr>
              <a:t> процедуру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/</a:t>
            </a:r>
            <a:r>
              <a:rPr lang="ru-RU" dirty="0" err="1">
                <a:ea typeface="+mn-lt"/>
                <a:cs typeface="+mn-lt"/>
              </a:rPr>
              <a:t>перереєстрації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відповідних</a:t>
            </a:r>
            <a:r>
              <a:rPr lang="ru-RU" dirty="0">
                <a:ea typeface="+mn-lt"/>
                <a:cs typeface="+mn-lt"/>
              </a:rPr>
              <a:t> органах і не внесений до Державного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263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05AFB-D27A-4060-A7E2-028F50B7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14" y="-670963"/>
            <a:ext cx="11391468" cy="1234440"/>
          </a:xfrm>
        </p:spPr>
        <p:txBody>
          <a:bodyPr/>
          <a:lstStyle/>
          <a:p>
            <a:r>
              <a:rPr lang="ru-RU" sz="2800" b="0" dirty="0" err="1"/>
              <a:t>Розповсюдження</a:t>
            </a:r>
            <a:r>
              <a:rPr lang="ru-RU" sz="2800" b="0" dirty="0"/>
              <a:t> </a:t>
            </a:r>
            <a:r>
              <a:rPr lang="ru-RU" sz="2800" b="0" dirty="0" err="1"/>
              <a:t>фальсифікованих</a:t>
            </a:r>
            <a:r>
              <a:rPr lang="ru-RU" sz="2800" b="0" dirty="0"/>
              <a:t> </a:t>
            </a:r>
            <a:r>
              <a:rPr lang="ru-RU" sz="2800" b="0" dirty="0" err="1"/>
              <a:t>лз</a:t>
            </a:r>
            <a:endParaRPr lang="ru-RU" sz="2800" dirty="0" err="1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7C9AC6D-3191-48EA-81D8-6B3911AE73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918858"/>
              </p:ext>
            </p:extLst>
          </p:nvPr>
        </p:nvGraphicFramePr>
        <p:xfrm>
          <a:off x="983411" y="876510"/>
          <a:ext cx="10240958" cy="234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239">
                  <a:extLst>
                    <a:ext uri="{9D8B030D-6E8A-4147-A177-3AD203B41FA5}">
                      <a16:colId xmlns:a16="http://schemas.microsoft.com/office/drawing/2014/main" val="1357591105"/>
                    </a:ext>
                  </a:extLst>
                </a:gridCol>
                <a:gridCol w="2587625">
                  <a:extLst>
                    <a:ext uri="{9D8B030D-6E8A-4147-A177-3AD203B41FA5}">
                      <a16:colId xmlns:a16="http://schemas.microsoft.com/office/drawing/2014/main" val="2135403734"/>
                    </a:ext>
                  </a:extLst>
                </a:gridCol>
                <a:gridCol w="2532855">
                  <a:extLst>
                    <a:ext uri="{9D8B030D-6E8A-4147-A177-3AD203B41FA5}">
                      <a16:colId xmlns:a16="http://schemas.microsoft.com/office/drawing/2014/main" val="1514995750"/>
                    </a:ext>
                  </a:extLst>
                </a:gridCol>
                <a:gridCol w="2560239">
                  <a:extLst>
                    <a:ext uri="{9D8B030D-6E8A-4147-A177-3AD203B41FA5}">
                      <a16:colId xmlns:a16="http://schemas.microsoft.com/office/drawing/2014/main" val="896909159"/>
                    </a:ext>
                  </a:extLst>
                </a:gridCol>
              </a:tblGrid>
              <a:tr h="650875">
                <a:tc gridSpan="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/>
                        <a:t>Типи </a:t>
                      </a:r>
                      <a:r>
                        <a:rPr lang="ru-RU" sz="2400" b="1" i="0" u="none" strike="noStrike" noProof="0" dirty="0" err="1"/>
                        <a:t>фальсифікованих</a:t>
                      </a:r>
                      <a:r>
                        <a:rPr lang="ru-RU" sz="2400" b="1" i="0" u="none" strike="noStrike" noProof="0" dirty="0"/>
                        <a:t> ЛЗ</a:t>
                      </a:r>
                      <a:endParaRPr lang="ru-RU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87770"/>
                  </a:ext>
                </a:extLst>
              </a:tr>
              <a:tr h="16986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 тип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 «плацебо»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не </a:t>
                      </a:r>
                      <a:r>
                        <a:rPr lang="ru-RU" sz="1800" b="0" i="0" u="none" strike="noStrike" noProof="0" dirty="0" err="1"/>
                        <a:t>містять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активних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фармацевтичних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інгредієнтів</a:t>
                      </a:r>
                      <a:r>
                        <a:rPr lang="ru-RU" sz="1800" b="0" i="0" u="none" strike="noStrike" noProof="0" dirty="0"/>
                        <a:t> (АФІ );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ІІ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імітація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» </a:t>
                      </a:r>
                      <a:endParaRPr lang="ru-RU" b="1"/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АФІ </a:t>
                      </a:r>
                      <a:r>
                        <a:rPr lang="ru-RU" sz="1800" b="0" i="0" u="none" strike="noStrike" noProof="0" dirty="0" err="1"/>
                        <a:t>замінені</a:t>
                      </a:r>
                      <a:r>
                        <a:rPr lang="ru-RU" sz="1800" b="0" i="0" u="none" strike="noStrike" noProof="0" dirty="0"/>
                        <a:t> на </a:t>
                      </a:r>
                      <a:r>
                        <a:rPr lang="ru-RU" sz="1800" b="0" i="0" u="none" strike="noStrike" noProof="0" dirty="0" err="1"/>
                        <a:t>біль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дешеві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менш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ефективні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ІІІ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замінені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/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модифіковані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 ЛЗ»</a:t>
                      </a:r>
                      <a:endParaRPr lang="ru-RU" b="1" dirty="0" err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</a:t>
                      </a:r>
                      <a:r>
                        <a:rPr lang="ru-RU" sz="1800" b="0" i="0" u="none" strike="noStrike" noProof="0" dirty="0" err="1"/>
                        <a:t>кількість</a:t>
                      </a:r>
                      <a:r>
                        <a:rPr lang="ru-RU" sz="1800" b="0" i="0" u="none" strike="noStrike" noProof="0" dirty="0"/>
                        <a:t> АФІ не </a:t>
                      </a:r>
                      <a:r>
                        <a:rPr lang="ru-RU" sz="1800" b="0" i="0" u="none" strike="noStrike" noProof="0" dirty="0" err="1"/>
                        <a:t>відповідає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заявленій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ІV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препарати-копії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»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</a:t>
                      </a:r>
                      <a:r>
                        <a:rPr lang="ru-RU" sz="1800" b="0" i="0" u="none" strike="noStrike" noProof="0" dirty="0" err="1"/>
                        <a:t>містять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відповідні</a:t>
                      </a:r>
                      <a:r>
                        <a:rPr lang="ru-RU" sz="1800" b="0" i="0" u="none" strike="noStrike" noProof="0" dirty="0"/>
                        <a:t> АФІ у </a:t>
                      </a:r>
                      <a:r>
                        <a:rPr lang="ru-RU" sz="1800" b="0" i="0" u="none" strike="noStrike" noProof="0" dirty="0" err="1"/>
                        <a:t>потрібній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кількості</a:t>
                      </a:r>
                      <a:r>
                        <a:rPr lang="ru-RU" sz="1800" b="0" i="0" u="none" strike="noStrike" noProof="0" dirty="0"/>
                        <a:t>, але </a:t>
                      </a:r>
                      <a:r>
                        <a:rPr lang="ru-RU" sz="1800" b="0" i="0" u="none" strike="noStrike" noProof="0" dirty="0" err="1"/>
                        <a:t>іншого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походження</a:t>
                      </a:r>
                      <a:r>
                        <a:rPr lang="ru-RU" sz="1800" b="0" i="0" u="none" strike="noStrike" noProof="0" dirty="0"/>
                        <a:t>. 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94809"/>
                  </a:ext>
                </a:extLst>
              </a:tr>
            </a:tbl>
          </a:graphicData>
        </a:graphic>
      </p:graphicFrame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7E79EBD1-C667-49A7-9C23-BA8DF0F0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87" y="3361101"/>
            <a:ext cx="10248179" cy="35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9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F8770-D9E6-4582-97A5-C6D43FB3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42" y="-613453"/>
            <a:ext cx="11017657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СТРУКТУРА КОНТРОЛЮ ЯКОСТІ ЛЗ В УКРАЇНІ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A7B514-969F-4E42-BB5F-DDD8F969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5" y="832680"/>
            <a:ext cx="9766827" cy="52389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контроль при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ввезенні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територію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виробництва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 (постанова КМ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902 «Про Порядок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ввозяться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Україну</a:t>
            </a:r>
            <a:r>
              <a:rPr lang="ru-RU" dirty="0">
                <a:ea typeface="+mn-lt"/>
                <a:cs typeface="+mn-lt"/>
              </a:rPr>
              <a:t>») 36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контроль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інспекторами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територіальних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Дерлікслужби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ході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планових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позапланових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суб'єктів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Контроль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уповноваженими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особами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суб'єктів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(наказ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677, та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наказу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№ 584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правил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лікувальнопрофілактичних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установах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690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87E65-61BB-4F0B-9644-D39CFE0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16" y="-613453"/>
            <a:ext cx="11362713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ПІДТВЕРДЖЕННЯ ЯКОСТІ ЛІКАРСЬКОГО ЗАСОБУ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86DCAE-2727-4A8F-B1E9-7D6586A7E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32" y="760792"/>
            <a:ext cx="10241280" cy="164459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Висновок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щодо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– документ з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перевірений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з результатами лабораторного </a:t>
            </a:r>
            <a:r>
              <a:rPr lang="ru-RU" dirty="0" err="1">
                <a:ea typeface="+mn-lt"/>
                <a:cs typeface="+mn-lt"/>
              </a:rPr>
              <a:t>дослідження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висновком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чинної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НД,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виданий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лабораторією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підпорядкованою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уповноваженою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Держлікслужбою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endParaRPr lang="ru-RU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6CE23B-2ADE-4C83-9090-C9AF44672241}"/>
              </a:ext>
            </a:extLst>
          </p:cNvPr>
          <p:cNvSpPr/>
          <p:nvPr/>
        </p:nvSpPr>
        <p:spPr>
          <a:xfrm>
            <a:off x="649857" y="2482970"/>
            <a:ext cx="415505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Підлягають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обов’язковій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перевірці</a:t>
            </a:r>
            <a:endParaRPr lang="ru-RU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E6516-B17C-471F-AA99-A7F4592AA73B}"/>
              </a:ext>
            </a:extLst>
          </p:cNvPr>
          <p:cNvSpPr/>
          <p:nvPr/>
        </p:nvSpPr>
        <p:spPr>
          <a:xfrm>
            <a:off x="648958" y="2942147"/>
            <a:ext cx="4155055" cy="37668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субстанції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використовуються</a:t>
            </a:r>
            <a:r>
              <a:rPr lang="ru-RU" sz="1600" dirty="0">
                <a:ea typeface="+mn-lt"/>
                <a:cs typeface="+mn-lt"/>
              </a:rPr>
              <a:t> в аптеках для </a:t>
            </a:r>
            <a:r>
              <a:rPr lang="ru-RU" sz="1600" dirty="0" err="1">
                <a:ea typeface="+mn-lt"/>
                <a:cs typeface="+mn-lt"/>
              </a:rPr>
              <a:t>виготовлення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парантеральних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форм і </a:t>
            </a:r>
            <a:r>
              <a:rPr lang="ru-RU" sz="1600" dirty="0" err="1">
                <a:ea typeface="+mn-lt"/>
                <a:cs typeface="+mn-lt"/>
              </a:rPr>
              <a:t>ліків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застосовуються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очній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практиці</a:t>
            </a:r>
            <a:r>
              <a:rPr lang="ru-RU" sz="1600" dirty="0">
                <a:ea typeface="+mn-lt"/>
                <a:cs typeface="+mn-lt"/>
              </a:rPr>
              <a:t>; </a:t>
            </a:r>
            <a:endParaRPr lang="ru-RU" sz="1600"/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наркотичні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психотропні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прекурсори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використовуються</a:t>
            </a:r>
            <a:r>
              <a:rPr lang="ru-RU" sz="1600" dirty="0">
                <a:ea typeface="+mn-lt"/>
                <a:cs typeface="+mn-lt"/>
              </a:rPr>
              <a:t> для наркозу;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рентгеноконтрастні</a:t>
            </a:r>
            <a:r>
              <a:rPr lang="ru-RU" sz="1600" dirty="0">
                <a:ea typeface="+mn-lt"/>
                <a:cs typeface="+mn-lt"/>
              </a:rPr>
              <a:t>, у тому </a:t>
            </a:r>
            <a:r>
              <a:rPr lang="ru-RU" sz="1600" dirty="0" err="1">
                <a:ea typeface="+mn-lt"/>
                <a:cs typeface="+mn-lt"/>
              </a:rPr>
              <a:t>числі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барію</a:t>
            </a:r>
            <a:r>
              <a:rPr lang="ru-RU" sz="1600" dirty="0">
                <a:ea typeface="+mn-lt"/>
                <a:cs typeface="+mn-lt"/>
              </a:rPr>
              <a:t> сульфат;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протитуберкульозні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містять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рифампіцин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ізоніазид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етамбутол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піразинамід</a:t>
            </a:r>
            <a:r>
              <a:rPr lang="ru-RU" sz="1600" dirty="0">
                <a:ea typeface="+mn-lt"/>
                <a:cs typeface="+mn-lt"/>
              </a:rPr>
              <a:t> (у тому </a:t>
            </a:r>
            <a:r>
              <a:rPr lang="ru-RU" sz="1600" dirty="0" err="1">
                <a:ea typeface="+mn-lt"/>
                <a:cs typeface="+mn-lt"/>
              </a:rPr>
              <a:t>числі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комбіновані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C60A95-D710-4B46-B05A-5927FE2F5369}"/>
              </a:ext>
            </a:extLst>
          </p:cNvPr>
          <p:cNvSpPr txBox="1"/>
          <p:nvPr/>
        </p:nvSpPr>
        <p:spPr>
          <a:xfrm>
            <a:off x="6305910" y="2625306"/>
            <a:ext cx="4928558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/>
              <a:t>Лікарські</a:t>
            </a:r>
            <a:r>
              <a:rPr lang="en-US" b="1" i="1" dirty="0"/>
              <a:t> </a:t>
            </a:r>
            <a:r>
              <a:rPr lang="en-US" b="1" i="1" dirty="0" err="1"/>
              <a:t>засоби</a:t>
            </a:r>
            <a:r>
              <a:rPr lang="en-US" b="1" i="1" dirty="0"/>
              <a:t>, </a:t>
            </a:r>
            <a:r>
              <a:rPr lang="en-US" b="1" i="1" dirty="0" err="1"/>
              <a:t>що</a:t>
            </a:r>
            <a:r>
              <a:rPr lang="en-US" b="1" i="1" dirty="0"/>
              <a:t> </a:t>
            </a:r>
            <a:r>
              <a:rPr lang="en-US" b="1" i="1" dirty="0" err="1"/>
              <a:t>перебувають</a:t>
            </a:r>
            <a:r>
              <a:rPr lang="en-US" b="1" i="1" dirty="0"/>
              <a:t> у </a:t>
            </a:r>
            <a:r>
              <a:rPr lang="en-US" b="1" i="1" dirty="0" err="1"/>
              <a:t>процесі</a:t>
            </a:r>
            <a:r>
              <a:rPr lang="en-US" b="1" i="1" dirty="0"/>
              <a:t> </a:t>
            </a:r>
            <a:r>
              <a:rPr lang="en-US" b="1" i="1" dirty="0" err="1"/>
              <a:t>зберігання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торгівлі</a:t>
            </a:r>
            <a:r>
              <a:rPr lang="en-US" b="1" i="1" dirty="0"/>
              <a:t>, </a:t>
            </a:r>
            <a:r>
              <a:rPr lang="en-US" b="1" i="1" dirty="0" err="1"/>
              <a:t>підлягають</a:t>
            </a:r>
            <a:r>
              <a:rPr lang="en-US" b="1" i="1" dirty="0"/>
              <a:t> </a:t>
            </a:r>
            <a:r>
              <a:rPr lang="en-US" b="1" i="1" dirty="0" err="1"/>
              <a:t>вибірковому</a:t>
            </a:r>
            <a:r>
              <a:rPr lang="en-US" b="1" i="1" dirty="0"/>
              <a:t> </a:t>
            </a:r>
            <a:r>
              <a:rPr lang="en-US" b="1" i="1" dirty="0" err="1"/>
              <a:t>відбору</a:t>
            </a:r>
            <a:endParaRPr lang="en-US" b="1" i="1" dirty="0"/>
          </a:p>
        </p:txBody>
      </p:sp>
      <p:pic>
        <p:nvPicPr>
          <p:cNvPr id="7" name="Рисунок 7" descr="Изображение выглядит как палата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D6815024-B2DE-4C18-BB84-461C41CF1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853" y="3683425"/>
            <a:ext cx="5633049" cy="288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05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3750D-B1A6-44D4-A1C4-6E3DA984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700" spc="750">
                <a:solidFill>
                  <a:schemeClr val="bg1"/>
                </a:solidFill>
              </a:rPr>
              <a:t>Порядок здійснення контролю якості ЛЗ уповноваженими особами суб’єктів господарювання</a:t>
            </a:r>
          </a:p>
        </p:txBody>
      </p:sp>
    </p:spTree>
    <p:extLst>
      <p:ext uri="{BB962C8B-B14F-4D97-AF65-F5344CB8AC3E}">
        <p14:creationId xmlns:p14="http://schemas.microsoft.com/office/powerpoint/2010/main" val="402643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3EFBF-792F-4005-B678-E6A362C9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902" y="-555944"/>
            <a:ext cx="10241280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Етапи</a:t>
            </a:r>
            <a:r>
              <a:rPr lang="ru-RU" b="0" dirty="0">
                <a:ea typeface="+mj-lt"/>
                <a:cs typeface="+mj-lt"/>
              </a:rPr>
              <a:t> контролю </a:t>
            </a:r>
            <a:r>
              <a:rPr lang="ru-RU" b="0" dirty="0" err="1">
                <a:ea typeface="+mj-lt"/>
                <a:cs typeface="+mj-lt"/>
              </a:rPr>
              <a:t>якості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CF05B18-213E-483C-9C08-44BC70B7D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958160"/>
              </p:ext>
            </p:extLst>
          </p:nvPr>
        </p:nvGraphicFramePr>
        <p:xfrm>
          <a:off x="1227826" y="948397"/>
          <a:ext cx="10240962" cy="158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481">
                  <a:extLst>
                    <a:ext uri="{9D8B030D-6E8A-4147-A177-3AD203B41FA5}">
                      <a16:colId xmlns:a16="http://schemas.microsoft.com/office/drawing/2014/main" val="4242542342"/>
                    </a:ext>
                  </a:extLst>
                </a:gridCol>
                <a:gridCol w="5120481">
                  <a:extLst>
                    <a:ext uri="{9D8B030D-6E8A-4147-A177-3AD203B41FA5}">
                      <a16:colId xmlns:a16="http://schemas.microsoft.com/office/drawing/2014/main" val="2049729474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/>
                        <a:t>Вхідний</a:t>
                      </a:r>
                      <a:r>
                        <a:rPr lang="ru-RU" sz="2800" b="1" i="0" u="none" strike="noStrike" noProof="0" dirty="0"/>
                        <a:t>, </a:t>
                      </a:r>
                      <a:r>
                        <a:rPr lang="ru-RU" sz="2800" b="1" i="0" u="none" strike="noStrike" noProof="0" dirty="0" err="1"/>
                        <a:t>або</a:t>
                      </a:r>
                      <a:r>
                        <a:rPr lang="ru-RU" sz="2800" b="1" i="0" u="none" strike="noStrike" noProof="0" dirty="0"/>
                        <a:t> </a:t>
                      </a:r>
                      <a:r>
                        <a:rPr lang="ru-RU" sz="2800" b="1" i="0" u="none" strike="noStrike" noProof="0" dirty="0" err="1"/>
                        <a:t>попередній</a:t>
                      </a:r>
                      <a:endParaRPr lang="ru-RU" sz="2800" b="1" dirty="0" err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0166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здійснюється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уповноваженими</a:t>
                      </a:r>
                      <a:r>
                        <a:rPr lang="ru-RU" sz="1800" b="0" i="0" u="none" strike="noStrike" noProof="0" dirty="0"/>
                        <a:t> особами </a:t>
                      </a:r>
                      <a:r>
                        <a:rPr lang="ru-RU" sz="1800" b="0" i="0" u="none" strike="noStrike" noProof="0" dirty="0" err="1"/>
                        <a:t>суб’єктів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господарювання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які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мають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ліцензії</a:t>
                      </a:r>
                      <a:r>
                        <a:rPr lang="ru-RU" sz="1800" b="0" i="0" u="none" strike="noStrike" noProof="0" dirty="0"/>
                        <a:t> на право </a:t>
                      </a:r>
                      <a:r>
                        <a:rPr lang="ru-RU" sz="1800" b="0" i="0" u="none" strike="noStrike" noProof="0" dirty="0" err="1"/>
                        <a:t>оптової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роздрібної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торгівлі</a:t>
                      </a:r>
                      <a:r>
                        <a:rPr lang="ru-RU" sz="1800" b="0" i="0" u="none" strike="noStrike" noProof="0" dirty="0"/>
                        <a:t> ЛЗ,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під</a:t>
                      </a:r>
                      <a:r>
                        <a:rPr lang="ru-RU" sz="1800" b="0" i="0" u="none" strike="noStrike" noProof="0" dirty="0"/>
                        <a:t> час </a:t>
                      </a:r>
                      <a:r>
                        <a:rPr lang="ru-RU" sz="1800" b="0" i="0" u="none" strike="noStrike" noProof="0" dirty="0" err="1"/>
                        <a:t>прийому</a:t>
                      </a:r>
                      <a:r>
                        <a:rPr lang="ru-RU" sz="1800" b="0" i="0" u="none" strike="noStrike" noProof="0" dirty="0"/>
                        <a:t> ЛЗ, за </a:t>
                      </a:r>
                      <a:r>
                        <a:rPr lang="ru-RU" sz="1800" b="0" i="0" u="none" strike="noStrike" noProof="0" dirty="0" err="1"/>
                        <a:t>допомогою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візуальних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методів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897712"/>
                  </a:ext>
                </a:extLst>
              </a:tr>
            </a:tbl>
          </a:graphicData>
        </a:graphic>
      </p:graphicFrame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19D563DA-A554-48B0-9B92-B8111E509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728406"/>
              </p:ext>
            </p:extLst>
          </p:nvPr>
        </p:nvGraphicFramePr>
        <p:xfrm>
          <a:off x="1207698" y="3530571"/>
          <a:ext cx="10240962" cy="158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481">
                  <a:extLst>
                    <a:ext uri="{9D8B030D-6E8A-4147-A177-3AD203B41FA5}">
                      <a16:colId xmlns:a16="http://schemas.microsoft.com/office/drawing/2014/main" val="4242542342"/>
                    </a:ext>
                  </a:extLst>
                </a:gridCol>
                <a:gridCol w="5120481">
                  <a:extLst>
                    <a:ext uri="{9D8B030D-6E8A-4147-A177-3AD203B41FA5}">
                      <a16:colId xmlns:a16="http://schemas.microsoft.com/office/drawing/2014/main" val="2049729474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/>
                        <a:t>Вибірковий</a:t>
                      </a:r>
                      <a:r>
                        <a:rPr lang="ru-RU" sz="2800" b="1" i="0" u="none" strike="noStrike" noProof="0" dirty="0"/>
                        <a:t>, </a:t>
                      </a:r>
                      <a:r>
                        <a:rPr lang="ru-RU" sz="2800" b="1" i="0" u="none" strike="noStrike" noProof="0" dirty="0" err="1"/>
                        <a:t>або</a:t>
                      </a:r>
                      <a:r>
                        <a:rPr lang="ru-RU" sz="2800" b="1" i="0" u="none" strike="noStrike" noProof="0" dirty="0"/>
                        <a:t> </a:t>
                      </a:r>
                      <a:r>
                        <a:rPr lang="ru-RU" sz="2800" b="1" i="0" u="none" strike="noStrike" noProof="0" dirty="0" err="1"/>
                        <a:t>подальший</a:t>
                      </a:r>
                      <a:endParaRPr lang="ru-RU" sz="2800" b="1" dirty="0" err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0166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здійснюється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територіальними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інспекціями</a:t>
                      </a:r>
                      <a:r>
                        <a:rPr lang="ru-RU" sz="1800" b="0" i="0" u="none" strike="noStrike" noProof="0" dirty="0"/>
                        <a:t> з контролю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суб’єктів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господарювання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всіх</a:t>
                      </a:r>
                      <a:r>
                        <a:rPr lang="ru-RU" sz="1800" b="0" i="0" u="none" strike="noStrike" noProof="0" dirty="0"/>
                        <a:t> форм </a:t>
                      </a:r>
                      <a:r>
                        <a:rPr lang="ru-RU" sz="1800" b="0" i="0" u="none" strike="noStrike" noProof="0" dirty="0" err="1"/>
                        <a:t>власності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під</a:t>
                      </a:r>
                      <a:r>
                        <a:rPr lang="ru-RU" sz="1800" b="0" i="0" u="none" strike="noStrike" noProof="0" dirty="0"/>
                        <a:t> час </a:t>
                      </a:r>
                      <a:r>
                        <a:rPr lang="ru-RU" sz="1800" b="0" i="0" u="none" strike="noStrike" noProof="0" dirty="0" err="1"/>
                        <a:t>роздібної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реалцізації</a:t>
                      </a:r>
                      <a:r>
                        <a:rPr lang="ru-RU" sz="1800" b="0" i="0" u="none" strike="noStrike" noProof="0" dirty="0"/>
                        <a:t> ЛЗ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897712"/>
                  </a:ext>
                </a:extLst>
              </a:tr>
            </a:tbl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44D3619-C485-4565-A7DE-C9B743652EA2}"/>
              </a:ext>
            </a:extLst>
          </p:cNvPr>
          <p:cNvSpPr/>
          <p:nvPr/>
        </p:nvSpPr>
        <p:spPr>
          <a:xfrm>
            <a:off x="1224951" y="5430328"/>
            <a:ext cx="10236678" cy="10064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Порядок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вказаних</a:t>
            </a:r>
            <a:r>
              <a:rPr lang="ru-RU" sz="2400" dirty="0">
                <a:ea typeface="+mn-lt"/>
                <a:cs typeface="+mn-lt"/>
              </a:rPr>
              <a:t> форм контролю </a:t>
            </a:r>
            <a:r>
              <a:rPr lang="ru-RU" sz="2400" dirty="0" err="1">
                <a:ea typeface="+mn-lt"/>
                <a:cs typeface="+mn-lt"/>
              </a:rPr>
              <a:t>якості</a:t>
            </a:r>
            <a:r>
              <a:rPr lang="ru-RU" sz="2400" dirty="0">
                <a:ea typeface="+mn-lt"/>
                <a:cs typeface="+mn-lt"/>
              </a:rPr>
              <a:t> ЛЗ </a:t>
            </a:r>
            <a:r>
              <a:rPr lang="ru-RU" sz="2400" dirty="0" err="1">
                <a:ea typeface="+mn-lt"/>
                <a:cs typeface="+mn-lt"/>
              </a:rPr>
              <a:t>регламентується</a:t>
            </a:r>
            <a:r>
              <a:rPr lang="ru-RU" sz="2400" dirty="0">
                <a:ea typeface="+mn-lt"/>
                <a:cs typeface="+mn-lt"/>
              </a:rPr>
              <a:t> Наказом МОЗ </a:t>
            </a:r>
            <a:r>
              <a:rPr lang="ru-RU" sz="2400" dirty="0" err="1">
                <a:ea typeface="+mn-lt"/>
                <a:cs typeface="+mn-lt"/>
              </a:rPr>
              <a:t>України</a:t>
            </a:r>
            <a:r>
              <a:rPr lang="ru-RU" sz="2400" dirty="0">
                <a:ea typeface="+mn-lt"/>
                <a:cs typeface="+mn-lt"/>
              </a:rPr>
              <a:t> №677 </a:t>
            </a:r>
            <a:r>
              <a:rPr lang="ru-RU" sz="2400" dirty="0" err="1">
                <a:ea typeface="+mn-lt"/>
                <a:cs typeface="+mn-lt"/>
              </a:rPr>
              <a:t>від</a:t>
            </a:r>
            <a:r>
              <a:rPr lang="ru-RU" sz="2400" dirty="0">
                <a:ea typeface="+mn-lt"/>
                <a:cs typeface="+mn-lt"/>
              </a:rPr>
              <a:t> 29.09.2014 р</a:t>
            </a:r>
            <a:endParaRPr lang="ru-RU" sz="240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6F5348B7-EAB1-4F7E-8C4B-C9E9CEFBE21D}"/>
              </a:ext>
            </a:extLst>
          </p:cNvPr>
          <p:cNvSpPr/>
          <p:nvPr/>
        </p:nvSpPr>
        <p:spPr>
          <a:xfrm>
            <a:off x="5550861" y="2708860"/>
            <a:ext cx="1595886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008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63B77-3C07-4637-8F31-FA6CECAA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57" y="-555944"/>
            <a:ext cx="10658223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УПОВНОВАЖЕНА ОСОБА ТА ЇЇ ОБОВ’ЯЗКИ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CB014-C00B-4D57-9474-A972D370A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60" y="2687358"/>
            <a:ext cx="10241280" cy="3959352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Перевірка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надходять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, і </a:t>
            </a:r>
            <a:r>
              <a:rPr lang="ru-RU" dirty="0" err="1">
                <a:ea typeface="+mn-lt"/>
                <a:cs typeface="+mn-lt"/>
              </a:rPr>
              <a:t>супровідних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dirty="0" err="1">
                <a:ea typeface="+mn-lt"/>
                <a:cs typeface="+mn-lt"/>
              </a:rPr>
              <a:t>накладних</a:t>
            </a:r>
            <a:r>
              <a:rPr lang="ru-RU" dirty="0">
                <a:ea typeface="+mn-lt"/>
                <a:cs typeface="+mn-lt"/>
              </a:rPr>
              <a:t> (з </a:t>
            </a:r>
            <a:r>
              <a:rPr lang="ru-RU" dirty="0" err="1">
                <a:ea typeface="+mn-lt"/>
                <a:cs typeface="+mn-lt"/>
              </a:rPr>
              <a:t>обов’язковим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найменування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дозування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лікарської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, номера </a:t>
            </a:r>
            <a:r>
              <a:rPr lang="ru-RU" dirty="0" err="1">
                <a:ea typeface="+mn-lt"/>
                <a:cs typeface="+mn-lt"/>
              </a:rPr>
              <a:t>серії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кількості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назви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); </a:t>
            </a:r>
            <a:r>
              <a:rPr lang="ru-RU" dirty="0" err="1">
                <a:ea typeface="+mn-lt"/>
                <a:cs typeface="+mn-lt"/>
              </a:rPr>
              <a:t>сертифікатів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виробниками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відомостей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r>
              <a:rPr lang="ru-RU" dirty="0" err="1">
                <a:ea typeface="+mn-lt"/>
                <a:cs typeface="+mn-lt"/>
              </a:rPr>
              <a:t>Оформлення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висновку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вхідного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надійшли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змогу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відстежити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джерело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одержання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кожної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фальсифікованої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партії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реалізуються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, </a:t>
            </a:r>
            <a:r>
              <a:rPr lang="ru-RU" dirty="0" err="1">
                <a:ea typeface="+mn-lt"/>
                <a:cs typeface="+mn-lt"/>
              </a:rPr>
              <a:t>щоб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змогу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відкликати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партії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фальсифікованих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Перевірка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наявності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складі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фальсифікованих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Держлікслужби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відомостей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виявлені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фальсифіковані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підозра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Зупинення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поміщення</a:t>
            </a:r>
            <a:r>
              <a:rPr lang="ru-RU" dirty="0">
                <a:ea typeface="+mn-lt"/>
                <a:cs typeface="+mn-lt"/>
              </a:rPr>
              <a:t> у карантин таких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4FC169C-5C6A-4D50-BA5F-CC62CDD126DE}"/>
              </a:ext>
            </a:extLst>
          </p:cNvPr>
          <p:cNvSpPr txBox="1">
            <a:spLocks/>
          </p:cNvSpPr>
          <p:nvPr/>
        </p:nvSpPr>
        <p:spPr>
          <a:xfrm>
            <a:off x="819509" y="1071343"/>
            <a:ext cx="10241280" cy="395935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85043-E77A-4088-9A4F-474D34F77071}"/>
              </a:ext>
            </a:extLst>
          </p:cNvPr>
          <p:cNvSpPr txBox="1"/>
          <p:nvPr/>
        </p:nvSpPr>
        <p:spPr>
          <a:xfrm>
            <a:off x="957533" y="799382"/>
            <a:ext cx="1062199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>
                <a:solidFill>
                  <a:srgbClr val="C00000"/>
                </a:solidFill>
              </a:rPr>
              <a:t>Уповноважена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err="1">
                <a:solidFill>
                  <a:srgbClr val="C00000"/>
                </a:solidFill>
              </a:rPr>
              <a:t>особа</a:t>
            </a:r>
            <a:r>
              <a:rPr lang="en-US" sz="2400" dirty="0"/>
              <a:t> — </a:t>
            </a:r>
            <a:r>
              <a:rPr lang="en-US" sz="2400" err="1"/>
              <a:t>особа</a:t>
            </a:r>
            <a:r>
              <a:rPr lang="en-US" sz="2400" dirty="0"/>
              <a:t>, </a:t>
            </a:r>
            <a:r>
              <a:rPr lang="en-US" sz="2400" err="1"/>
              <a:t>призначена</a:t>
            </a:r>
            <a:r>
              <a:rPr lang="en-US" sz="2400" dirty="0"/>
              <a:t> </a:t>
            </a:r>
            <a:r>
              <a:rPr lang="en-US" sz="2400" err="1"/>
              <a:t>керівником</a:t>
            </a:r>
            <a:r>
              <a:rPr lang="en-US" sz="2400" dirty="0"/>
              <a:t> </a:t>
            </a:r>
            <a:r>
              <a:rPr lang="en-US" sz="2400" err="1"/>
              <a:t>суб’єкта</a:t>
            </a:r>
            <a:r>
              <a:rPr lang="en-US" sz="2400" dirty="0"/>
              <a:t> </a:t>
            </a:r>
            <a:r>
              <a:rPr lang="en-US" sz="2400" err="1"/>
              <a:t>господарської</a:t>
            </a:r>
            <a:r>
              <a:rPr lang="en-US" sz="2400" dirty="0"/>
              <a:t> </a:t>
            </a:r>
            <a:r>
              <a:rPr lang="en-US" sz="2400" err="1"/>
              <a:t>діяльності</a:t>
            </a:r>
            <a:r>
              <a:rPr lang="en-US" sz="2400" dirty="0"/>
              <a:t> </a:t>
            </a:r>
            <a:r>
              <a:rPr lang="en-US" sz="2400" err="1"/>
              <a:t>на</a:t>
            </a:r>
            <a:r>
              <a:rPr lang="en-US" sz="2400" dirty="0"/>
              <a:t> </a:t>
            </a:r>
            <a:r>
              <a:rPr lang="en-US" sz="2400" err="1"/>
              <a:t>відповідну</a:t>
            </a:r>
            <a:r>
              <a:rPr lang="en-US" sz="2400" dirty="0"/>
              <a:t> </a:t>
            </a:r>
            <a:r>
              <a:rPr lang="en-US" sz="2400" err="1"/>
              <a:t>посаду</a:t>
            </a:r>
            <a:r>
              <a:rPr lang="en-US" sz="2400" dirty="0"/>
              <a:t> </a:t>
            </a:r>
            <a:r>
              <a:rPr lang="en-US" sz="2400" err="1"/>
              <a:t>фармацевтичного</a:t>
            </a:r>
            <a:r>
              <a:rPr lang="en-US" sz="2400" dirty="0"/>
              <a:t> </a:t>
            </a:r>
            <a:r>
              <a:rPr lang="en-US" sz="2400" err="1"/>
              <a:t>закладу</a:t>
            </a:r>
            <a:r>
              <a:rPr lang="en-US" sz="2400" dirty="0"/>
              <a:t>, </a:t>
            </a:r>
            <a:r>
              <a:rPr lang="en-US" sz="2400" err="1"/>
              <a:t>яку</a:t>
            </a:r>
            <a:r>
              <a:rPr lang="en-US" sz="2400" dirty="0"/>
              <a:t> </a:t>
            </a:r>
            <a:r>
              <a:rPr lang="en-US" sz="2400" err="1"/>
              <a:t>відповідно</a:t>
            </a:r>
            <a:r>
              <a:rPr lang="en-US" sz="2400" dirty="0"/>
              <a:t> </a:t>
            </a:r>
            <a:r>
              <a:rPr lang="en-US" sz="2400" err="1"/>
              <a:t>до</a:t>
            </a:r>
            <a:r>
              <a:rPr lang="en-US" sz="2400" dirty="0"/>
              <a:t> </a:t>
            </a:r>
            <a:r>
              <a:rPr lang="en-US" sz="2400" err="1"/>
              <a:t>наказу</a:t>
            </a:r>
            <a:r>
              <a:rPr lang="en-US" sz="2400" dirty="0"/>
              <a:t> </a:t>
            </a:r>
            <a:r>
              <a:rPr lang="en-US" sz="2400" err="1"/>
              <a:t>уповноважено</a:t>
            </a:r>
            <a:r>
              <a:rPr lang="en-US" sz="2400" dirty="0"/>
              <a:t> </a:t>
            </a:r>
            <a:r>
              <a:rPr lang="en-US" sz="2400" err="1"/>
              <a:t>здійснювати</a:t>
            </a:r>
            <a:r>
              <a:rPr lang="en-US" sz="2400" dirty="0"/>
              <a:t> </a:t>
            </a:r>
            <a:r>
              <a:rPr lang="en-US" sz="2400" err="1"/>
              <a:t>вхідний</a:t>
            </a:r>
            <a:r>
              <a:rPr lang="en-US" sz="2400" dirty="0"/>
              <a:t> </a:t>
            </a:r>
            <a:r>
              <a:rPr lang="en-US" sz="2400" err="1"/>
              <a:t>контроль</a:t>
            </a:r>
            <a:r>
              <a:rPr lang="en-US" sz="2400" dirty="0"/>
              <a:t> </a:t>
            </a:r>
            <a:r>
              <a:rPr lang="en-US" sz="2400" err="1"/>
              <a:t>якості</a:t>
            </a:r>
            <a:r>
              <a:rPr lang="en-US" sz="2400" dirty="0"/>
              <a:t> ЛЗ, </a:t>
            </a:r>
            <a:r>
              <a:rPr lang="en-US" sz="2400" err="1"/>
              <a:t>які</a:t>
            </a:r>
            <a:r>
              <a:rPr lang="en-US" sz="2400" dirty="0"/>
              <a:t> </a:t>
            </a:r>
            <a:r>
              <a:rPr lang="en-US" sz="2400" err="1"/>
              <a:t>підлягають</a:t>
            </a:r>
            <a:r>
              <a:rPr lang="en-US" sz="2400" dirty="0"/>
              <a:t> </a:t>
            </a:r>
            <a:r>
              <a:rPr lang="en-US" sz="2400" err="1"/>
              <a:t>оптовій</a:t>
            </a:r>
            <a:r>
              <a:rPr lang="en-US" sz="2400" dirty="0"/>
              <a:t> </a:t>
            </a:r>
            <a:r>
              <a:rPr lang="en-US" sz="2400" err="1"/>
              <a:t>та</a:t>
            </a:r>
            <a:r>
              <a:rPr lang="en-US" sz="2400" dirty="0"/>
              <a:t> </a:t>
            </a:r>
            <a:r>
              <a:rPr lang="en-US" sz="2400" err="1"/>
              <a:t>роздрібній</a:t>
            </a:r>
            <a:r>
              <a:rPr lang="en-US" sz="2400" dirty="0"/>
              <a:t> </a:t>
            </a:r>
            <a:r>
              <a:rPr lang="en-US" sz="2400" err="1"/>
              <a:t>торгівлі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97578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D9265-3A4E-4C33-B4B9-29A22806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-829114"/>
            <a:ext cx="11463354" cy="1205686"/>
          </a:xfrm>
        </p:spPr>
        <p:txBody>
          <a:bodyPr/>
          <a:lstStyle/>
          <a:p>
            <a:pPr algn="ctr"/>
            <a:r>
              <a:rPr lang="ru-RU" sz="1800" err="1">
                <a:ea typeface="+mj-lt"/>
                <a:cs typeface="+mj-lt"/>
              </a:rPr>
              <a:t>Порівняльний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аналіз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обов’язків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уповноважених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осіб</a:t>
            </a:r>
            <a:endParaRPr lang="ru-RU" sz="180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1CDAEC4-3BFE-4449-9B7E-94942BE9A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046090"/>
              </p:ext>
            </p:extLst>
          </p:nvPr>
        </p:nvGraphicFramePr>
        <p:xfrm>
          <a:off x="-1" y="445698"/>
          <a:ext cx="11939647" cy="63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03">
                  <a:extLst>
                    <a:ext uri="{9D8B030D-6E8A-4147-A177-3AD203B41FA5}">
                      <a16:colId xmlns:a16="http://schemas.microsoft.com/office/drawing/2014/main" val="701258630"/>
                    </a:ext>
                  </a:extLst>
                </a:gridCol>
                <a:gridCol w="3072364">
                  <a:extLst>
                    <a:ext uri="{9D8B030D-6E8A-4147-A177-3AD203B41FA5}">
                      <a16:colId xmlns:a16="http://schemas.microsoft.com/office/drawing/2014/main" val="3694940094"/>
                    </a:ext>
                  </a:extLst>
                </a:gridCol>
                <a:gridCol w="3349989">
                  <a:extLst>
                    <a:ext uri="{9D8B030D-6E8A-4147-A177-3AD203B41FA5}">
                      <a16:colId xmlns:a16="http://schemas.microsoft.com/office/drawing/2014/main" val="3337992207"/>
                    </a:ext>
                  </a:extLst>
                </a:gridCol>
                <a:gridCol w="3259291">
                  <a:extLst>
                    <a:ext uri="{9D8B030D-6E8A-4147-A177-3AD203B41FA5}">
                      <a16:colId xmlns:a16="http://schemas.microsoft.com/office/drawing/2014/main" val="699883216"/>
                    </a:ext>
                  </a:extLst>
                </a:gridCol>
              </a:tblGrid>
              <a:tr h="36745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Показник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Аптечні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склади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/>
                        <a:t>Аптеки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ЛПЗ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96975"/>
                  </a:ext>
                </a:extLst>
              </a:tr>
              <a:tr h="52387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Відповідальний</a:t>
                      </a:r>
                      <a:r>
                        <a:rPr lang="ru-RU" sz="1600" b="0" i="0" u="none" strike="noStrike" noProof="0" dirty="0"/>
                        <a:t> за </a:t>
                      </a:r>
                      <a:r>
                        <a:rPr lang="ru-RU" sz="1600" b="0" i="0" u="none" strike="noStrike" noProof="0" dirty="0" err="1"/>
                        <a:t>вхідний</a:t>
                      </a:r>
                      <a:r>
                        <a:rPr lang="ru-RU" sz="1600" b="0" i="0" u="none" strike="noStrike" noProof="0" dirty="0"/>
                        <a:t> контроль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55337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Кваліфікаційні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вимоги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фахівець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із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вищою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освітою</a:t>
                      </a:r>
                      <a:r>
                        <a:rPr lang="ru-RU" sz="1600" b="0" i="0" u="none" strike="noStrike" noProof="0" dirty="0"/>
                        <a:t> та стажем </a:t>
                      </a:r>
                      <a:r>
                        <a:rPr lang="ru-RU" sz="1600" b="0" i="0" u="none" strike="noStrike" noProof="0" dirty="0" err="1"/>
                        <a:t>роботи</a:t>
                      </a:r>
                      <a:r>
                        <a:rPr lang="ru-RU" sz="1600" b="0" i="0" u="none" strike="noStrike" noProof="0" dirty="0"/>
                        <a:t> не </a:t>
                      </a:r>
                      <a:r>
                        <a:rPr lang="ru-RU" sz="1600" b="0" i="0" u="none" strike="noStrike" noProof="0" dirty="0" err="1"/>
                        <a:t>менше</a:t>
                      </a:r>
                      <a:r>
                        <a:rPr lang="ru-RU" sz="1600" b="0" i="0" u="none" strike="noStrike" noProof="0" dirty="0"/>
                        <a:t> 2 </a:t>
                      </a:r>
                      <a:r>
                        <a:rPr lang="ru-RU" sz="1600" b="0" i="0" u="none" strike="noStrike" noProof="0" dirty="0" err="1"/>
                        <a:t>років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фахівець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із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вищою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освітою</a:t>
                      </a:r>
                      <a:r>
                        <a:rPr lang="ru-RU" sz="1600" b="0" i="0" u="none" strike="noStrike" noProof="0" dirty="0"/>
                        <a:t> та стажем </a:t>
                      </a:r>
                      <a:r>
                        <a:rPr lang="ru-RU" sz="1600" b="0" i="0" u="none" strike="noStrike" noProof="0" dirty="0" err="1"/>
                        <a:t>роботи</a:t>
                      </a:r>
                      <a:r>
                        <a:rPr lang="ru-RU" sz="1600" b="0" i="0" u="none" strike="noStrike" noProof="0" dirty="0"/>
                        <a:t> не </a:t>
                      </a:r>
                      <a:r>
                        <a:rPr lang="ru-RU" sz="1600" b="0" i="0" u="none" strike="noStrike" noProof="0" dirty="0" err="1"/>
                        <a:t>менше</a:t>
                      </a:r>
                      <a:r>
                        <a:rPr lang="ru-RU" sz="1600" b="0" i="0" u="none" strike="noStrike" noProof="0" dirty="0"/>
                        <a:t> 2 </a:t>
                      </a:r>
                      <a:r>
                        <a:rPr lang="ru-RU" sz="1600" b="0" i="0" u="none" strike="noStrike" noProof="0" dirty="0" err="1"/>
                        <a:t>років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головна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старша</a:t>
                      </a:r>
                      <a:r>
                        <a:rPr lang="ru-RU" sz="1600" b="0" i="0" u="none" strike="noStrike" noProof="0" dirty="0"/>
                        <a:t>) </a:t>
                      </a:r>
                      <a:r>
                        <a:rPr lang="ru-RU" sz="1600" b="0" i="0" u="none" strike="noStrike" noProof="0" dirty="0" err="1"/>
                        <a:t>медична</a:t>
                      </a:r>
                      <a:r>
                        <a:rPr lang="ru-RU" sz="1600" b="0" i="0" u="none" strike="noStrike" noProof="0" dirty="0"/>
                        <a:t> сестра, </a:t>
                      </a:r>
                      <a:r>
                        <a:rPr lang="ru-RU" sz="1600" b="0" i="0" u="none" strike="noStrike" noProof="0" dirty="0" err="1"/>
                        <a:t>провізор</a:t>
                      </a:r>
                      <a:r>
                        <a:rPr lang="ru-RU" sz="1600" b="0" i="0" u="none" strike="noStrike" noProof="0" dirty="0"/>
                        <a:t> (фармацевт) </a:t>
                      </a:r>
                      <a:r>
                        <a:rPr lang="ru-RU" sz="1600" b="0" i="0" u="none" strike="noStrike" noProof="0" dirty="0" err="1"/>
                        <a:t>лікарняної</a:t>
                      </a:r>
                      <a:r>
                        <a:rPr lang="ru-RU" sz="1600" b="0" i="0" u="none" strike="noStrike" noProof="0" dirty="0"/>
                        <a:t> аптеки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8542"/>
                  </a:ext>
                </a:extLst>
              </a:tr>
              <a:tr h="643040">
                <a:tc rowSpan="8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Обов’язки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уповноваженої</a:t>
                      </a:r>
                      <a:r>
                        <a:rPr lang="ru-RU" sz="1600" b="0" i="0" u="none" strike="noStrike" noProof="0" dirty="0"/>
                        <a:t> особи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Перевірка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поступаючих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супроводжуючих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документів</a:t>
                      </a:r>
                      <a:r>
                        <a:rPr lang="ru-RU" sz="1600" b="0" i="0" u="none" strike="noStrike" noProof="0" dirty="0"/>
                        <a:t> – </a:t>
                      </a:r>
                      <a:r>
                        <a:rPr lang="ru-RU" sz="1600" b="0" i="0" u="none" strike="noStrike" noProof="0" dirty="0" err="1"/>
                        <a:t>накладних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сертифікатів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якостівиробника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даних</a:t>
                      </a:r>
                      <a:r>
                        <a:rPr lang="ru-RU" sz="1600" b="0" i="0" u="none" strike="noStrike" noProof="0" dirty="0"/>
                        <a:t> про </a:t>
                      </a:r>
                      <a:r>
                        <a:rPr lang="ru-RU" sz="1600" b="0" i="0" u="none" strike="noStrike" noProof="0" dirty="0" err="1"/>
                        <a:t>державну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реєстрацію</a:t>
                      </a:r>
                      <a:r>
                        <a:rPr lang="ru-RU" sz="1600" b="0" i="0" u="none" strike="noStrike" noProof="0" dirty="0"/>
                        <a:t> ЛЗ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168065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Оформлення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заключень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вхідного</a:t>
                      </a:r>
                      <a:r>
                        <a:rPr lang="ru-RU" sz="1600" b="0" i="0" u="none" strike="noStrike" noProof="0" dirty="0"/>
                        <a:t> контролю </a:t>
                      </a:r>
                      <a:r>
                        <a:rPr lang="ru-RU" sz="1600" b="0" i="0" u="none" strike="noStrike" noProof="0" dirty="0" err="1"/>
                        <a:t>якості</a:t>
                      </a:r>
                      <a:r>
                        <a:rPr lang="ru-RU" sz="1600" b="0" i="0" u="none" strike="noStrike" noProof="0" dirty="0"/>
                        <a:t> ЛЗ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329303"/>
                  </a:ext>
                </a:extLst>
              </a:tr>
              <a:tr h="619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надійшли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суб’єкта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надійшли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суб’єкта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 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55661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реалізуються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суб’єктом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84097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Перевірка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наявності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неякісних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фальсифікованих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серій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згідно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територіальної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інспекції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66971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Надання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територіальній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інспекції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відомостей</a:t>
                      </a:r>
                      <a:r>
                        <a:rPr lang="ru-RU" sz="1600" b="0" i="0" u="none" strike="noStrike" noProof="0" dirty="0"/>
                        <a:t> про </a:t>
                      </a:r>
                      <a:r>
                        <a:rPr lang="ru-RU" sz="1600" b="0" i="0" u="none" strike="noStrike" noProof="0" dirty="0" err="1"/>
                        <a:t>виявленні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неякісні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фальсифіковані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ті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викливкають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підозру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відносно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їх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якості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12917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Зупинення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реалізації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переміщення</a:t>
                      </a:r>
                      <a:r>
                        <a:rPr lang="ru-RU" sz="1600" b="0" i="0" u="none" strike="noStrike" noProof="0" dirty="0"/>
                        <a:t> ЛЗ в карантин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45646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Узгодження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внутрішнього</a:t>
                      </a:r>
                      <a:r>
                        <a:rPr lang="ru-RU" sz="1600" b="0" i="0" u="none" strike="noStrike" noProof="0" dirty="0"/>
                        <a:t> порядка </a:t>
                      </a:r>
                      <a:r>
                        <a:rPr lang="ru-RU" sz="1600" b="0" i="0" u="none" strike="noStrike" noProof="0" dirty="0" err="1"/>
                        <a:t>обігу</a:t>
                      </a:r>
                      <a:r>
                        <a:rPr lang="ru-RU" sz="1600" b="0" i="0" u="none" strike="noStrike" noProof="0" dirty="0"/>
                        <a:t> ЛЗ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26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816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600015"/>
              </p:ext>
            </p:extLst>
          </p:nvPr>
        </p:nvGraphicFramePr>
        <p:xfrm>
          <a:off x="1227826" y="761491"/>
          <a:ext cx="10240961" cy="371221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Перший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що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призвести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виникнення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загрози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життю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людини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тяжких </a:t>
                      </a:r>
                      <a:r>
                        <a:rPr lang="ru-RU" sz="1800" b="0" i="0" u="none" strike="noStrike" noProof="0" dirty="0" err="1"/>
                        <a:t>наслідків</a:t>
                      </a:r>
                      <a:r>
                        <a:rPr lang="ru-RU" sz="1800" b="0" i="0" u="none" strike="noStrike" noProof="0" dirty="0"/>
                        <a:t> для </a:t>
                      </a:r>
                      <a:r>
                        <a:rPr lang="ru-RU" sz="1800" b="0" i="0" u="none" strike="noStrike" noProof="0" dirty="0" err="1"/>
                        <a:t>її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здоров’я</a:t>
                      </a:r>
                      <a:r>
                        <a:rPr lang="ru-RU" sz="1800" b="0" i="0" u="none" strike="noStrike" noProof="0" dirty="0"/>
                        <a:t>,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маркування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помилками</a:t>
                      </a:r>
                      <a:r>
                        <a:rPr lang="ru-RU" sz="1800" b="0" i="0" u="none" strike="noStrike" noProof="0" dirty="0"/>
                        <a:t> у </a:t>
                      </a:r>
                      <a:r>
                        <a:rPr lang="ru-RU" sz="1800" b="0" i="0" u="none" strike="noStrike" noProof="0" dirty="0" err="1"/>
                        <a:t>назві</a:t>
                      </a:r>
                      <a:r>
                        <a:rPr lang="ru-RU" sz="1800" b="0" i="0" u="none" strike="noStrike" noProof="0" dirty="0"/>
                        <a:t> та/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дозі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засобу</a:t>
                      </a:r>
                      <a:r>
                        <a:rPr lang="ru-RU" sz="18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відсутність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стерильності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які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згідно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вимогами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повинні</a:t>
                      </a:r>
                      <a:r>
                        <a:rPr lang="ru-RU" sz="1800" b="0" i="0" u="none" strike="noStrike" noProof="0" dirty="0"/>
                        <a:t> бути </a:t>
                      </a:r>
                      <a:r>
                        <a:rPr lang="ru-RU" sz="1800" b="0" i="0" u="none" strike="noStrike" noProof="0" dirty="0" err="1"/>
                        <a:t>стерильними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високий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рівень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аномальної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токсичності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пірогенність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ін’єкційних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інфузійних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форм, </a:t>
                      </a:r>
                      <a:r>
                        <a:rPr lang="ru-RU" sz="1800" b="0" i="0" u="none" strike="noStrike" noProof="0" dirty="0" err="1"/>
                        <a:t>наявність</a:t>
                      </a:r>
                      <a:r>
                        <a:rPr lang="ru-RU" sz="1800" b="0" i="0" u="none" strike="noStrike" noProof="0" dirty="0"/>
                        <a:t> у них </a:t>
                      </a:r>
                      <a:r>
                        <a:rPr lang="ru-RU" sz="1800" b="0" i="0" u="none" strike="noStrike" noProof="0" dirty="0" err="1"/>
                        <a:t>механічних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включень</a:t>
                      </a:r>
                      <a:r>
                        <a:rPr lang="ru-RU" sz="18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наявність</a:t>
                      </a:r>
                      <a:r>
                        <a:rPr lang="ru-RU" sz="1800" b="0" i="0" u="none" strike="noStrike" noProof="0" dirty="0"/>
                        <a:t> в </a:t>
                      </a:r>
                      <a:r>
                        <a:rPr lang="ru-RU" sz="1800" b="0" i="0" u="none" strike="noStrike" noProof="0" dirty="0" err="1"/>
                        <a:t>одній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упаковці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різних</a:t>
                      </a:r>
                      <a:r>
                        <a:rPr lang="ru-RU" sz="1800" b="0" i="0" u="none" strike="noStrike" noProof="0" dirty="0"/>
                        <a:t> ЛЗ;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відсутність</a:t>
                      </a:r>
                      <a:r>
                        <a:rPr lang="ru-RU" sz="1800" b="0" i="0" u="none" strike="noStrike" noProof="0" dirty="0"/>
                        <a:t> у ЛЗ </a:t>
                      </a:r>
                      <a:r>
                        <a:rPr lang="ru-RU" sz="1800" b="0" i="0" u="none" strike="noStrike" noProof="0" dirty="0" err="1"/>
                        <a:t>діючої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речовини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хімічна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контамінація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фальсифікація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.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4423913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4423014"/>
            <a:ext cx="8597659" cy="19265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протягом</a:t>
            </a:r>
            <a:r>
              <a:rPr lang="ru-RU" sz="1600" dirty="0"/>
              <a:t> </a:t>
            </a:r>
            <a:r>
              <a:rPr lang="ru-RU" sz="1600" dirty="0" err="1"/>
              <a:t>однієї</a:t>
            </a:r>
            <a:r>
              <a:rPr lang="ru-RU" sz="1600" dirty="0"/>
              <a:t> </a:t>
            </a:r>
            <a:r>
              <a:rPr lang="ru-RU" sz="1600" dirty="0" err="1"/>
              <a:t>доби</a:t>
            </a:r>
            <a:r>
              <a:rPr lang="ru-RU" sz="1600" dirty="0"/>
              <a:t> </a:t>
            </a:r>
            <a:r>
              <a:rPr lang="ru-RU" sz="1600" dirty="0" err="1"/>
              <a:t>видає</a:t>
            </a:r>
            <a:r>
              <a:rPr lang="ru-RU" sz="1600" dirty="0"/>
              <a:t> </a:t>
            </a:r>
            <a:r>
              <a:rPr lang="ru-RU" sz="1600" dirty="0" err="1"/>
              <a:t>розпорядження</a:t>
            </a:r>
            <a:r>
              <a:rPr lang="ru-RU" sz="1600" dirty="0"/>
              <a:t> про </a:t>
            </a:r>
            <a:r>
              <a:rPr lang="ru-RU" sz="1600" dirty="0" err="1"/>
              <a:t>встановлення</a:t>
            </a:r>
            <a:r>
              <a:rPr lang="ru-RU" sz="1600" dirty="0"/>
              <a:t> заборони </a:t>
            </a:r>
            <a:r>
              <a:rPr lang="ru-RU" sz="1600" dirty="0" err="1"/>
              <a:t>обігу</a:t>
            </a:r>
            <a:r>
              <a:rPr lang="ru-RU" sz="1600" dirty="0"/>
              <a:t> ЛЗ, про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інформує</a:t>
            </a:r>
            <a:r>
              <a:rPr lang="ru-RU" sz="1600" dirty="0"/>
              <a:t> </a:t>
            </a:r>
            <a:r>
              <a:rPr lang="ru-RU" sz="1600" dirty="0" err="1"/>
              <a:t>власника</a:t>
            </a:r>
            <a:r>
              <a:rPr lang="ru-RU" sz="1600" dirty="0"/>
              <a:t> </a:t>
            </a:r>
            <a:r>
              <a:rPr lang="ru-RU" sz="1600" dirty="0" err="1"/>
              <a:t>реєстраційного</a:t>
            </a:r>
            <a:r>
              <a:rPr lang="ru-RU" sz="1600" dirty="0"/>
              <a:t> </a:t>
            </a:r>
            <a:r>
              <a:rPr lang="ru-RU" sz="1600" dirty="0" err="1"/>
              <a:t>посвідчення</a:t>
            </a:r>
            <a:r>
              <a:rPr lang="ru-RU" sz="1600" dirty="0"/>
              <a:t> ЛЗ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офіційного</a:t>
            </a:r>
            <a:r>
              <a:rPr lang="ru-RU" sz="1600" dirty="0"/>
              <a:t> </a:t>
            </a:r>
            <a:r>
              <a:rPr lang="ru-RU" sz="1600" dirty="0" err="1"/>
              <a:t>представника</a:t>
            </a:r>
            <a:r>
              <a:rPr lang="ru-RU" sz="1600" dirty="0"/>
              <a:t>, </a:t>
            </a:r>
            <a:r>
              <a:rPr lang="ru-RU" sz="1600" dirty="0" err="1"/>
              <a:t>територіальні</a:t>
            </a:r>
            <a:r>
              <a:rPr lang="ru-RU" sz="1600" dirty="0"/>
              <a:t> </a:t>
            </a:r>
            <a:r>
              <a:rPr lang="ru-RU" sz="1600" dirty="0" err="1"/>
              <a:t>органи</a:t>
            </a:r>
            <a:r>
              <a:rPr lang="ru-RU" sz="1600" dirty="0"/>
              <a:t> </a:t>
            </a:r>
            <a:r>
              <a:rPr lang="ru-RU" sz="1600" dirty="0" err="1"/>
              <a:t>Держлікслужби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, МОЗ </a:t>
            </a:r>
            <a:r>
              <a:rPr lang="ru-RU" sz="1600" dirty="0" err="1"/>
              <a:t>України</a:t>
            </a:r>
            <a:r>
              <a:rPr lang="ru-RU" sz="1600" dirty="0"/>
              <a:t> та </a:t>
            </a:r>
            <a:r>
              <a:rPr lang="ru-RU" sz="1600" dirty="0" err="1"/>
              <a:t>суб’єктів</a:t>
            </a:r>
            <a:r>
              <a:rPr lang="ru-RU" sz="1600" dirty="0"/>
              <a:t> </a:t>
            </a:r>
            <a:r>
              <a:rPr lang="ru-RU" sz="1600" dirty="0" err="1"/>
              <a:t>господарювання</a:t>
            </a:r>
            <a:r>
              <a:rPr lang="ru-RU" sz="1600" dirty="0"/>
              <a:t> листом, </a:t>
            </a:r>
            <a:r>
              <a:rPr lang="ru-RU" sz="1600" dirty="0" err="1"/>
              <a:t>електронною</a:t>
            </a:r>
            <a:r>
              <a:rPr lang="ru-RU" sz="1600" dirty="0"/>
              <a:t> </a:t>
            </a:r>
            <a:r>
              <a:rPr lang="ru-RU" sz="1600" dirty="0" err="1"/>
              <a:t>поштою</a:t>
            </a:r>
            <a:r>
              <a:rPr lang="ru-RU" sz="1600" dirty="0"/>
              <a:t> та шляхом </a:t>
            </a:r>
            <a:r>
              <a:rPr lang="ru-RU" sz="1600" dirty="0" err="1"/>
              <a:t>оприлюднення</a:t>
            </a:r>
            <a:r>
              <a:rPr lang="ru-RU" sz="1600" dirty="0"/>
              <a:t> у </a:t>
            </a:r>
            <a:r>
              <a:rPr lang="ru-RU" sz="1600" dirty="0" err="1"/>
              <a:t>засобах</a:t>
            </a:r>
            <a:r>
              <a:rPr lang="ru-RU" sz="1600" dirty="0"/>
              <a:t> </a:t>
            </a:r>
            <a:r>
              <a:rPr lang="ru-RU" sz="1600" dirty="0" err="1"/>
              <a:t>масової</a:t>
            </a:r>
            <a:r>
              <a:rPr lang="ru-RU" sz="1600" dirty="0"/>
              <a:t> </a:t>
            </a:r>
            <a:r>
              <a:rPr lang="ru-RU" sz="1600" dirty="0" err="1"/>
              <a:t>інформації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надсилає</a:t>
            </a:r>
            <a:r>
              <a:rPr lang="ru-RU" sz="1600" dirty="0"/>
              <a:t> </a:t>
            </a:r>
            <a:r>
              <a:rPr lang="ru-RU" sz="1600" dirty="0" err="1"/>
              <a:t>термінове</a:t>
            </a:r>
            <a:r>
              <a:rPr lang="ru-RU" sz="1600" dirty="0"/>
              <a:t> </a:t>
            </a:r>
            <a:r>
              <a:rPr lang="ru-RU" sz="1600" dirty="0" err="1"/>
              <a:t>повідомлення</a:t>
            </a:r>
            <a:r>
              <a:rPr lang="ru-RU" sz="1600" dirty="0"/>
              <a:t> про дефект </a:t>
            </a:r>
            <a:r>
              <a:rPr lang="ru-RU" sz="1600" dirty="0" err="1"/>
              <a:t>якості</a:t>
            </a:r>
            <a:r>
              <a:rPr lang="ru-RU" sz="1600" dirty="0"/>
              <a:t> (</a:t>
            </a:r>
            <a:r>
              <a:rPr lang="ru-RU" sz="1600" dirty="0" err="1"/>
              <a:t>відкликання</a:t>
            </a:r>
            <a:r>
              <a:rPr lang="ru-RU" sz="1600" dirty="0"/>
              <a:t> ЛЗ) </a:t>
            </a:r>
            <a:r>
              <a:rPr lang="ru-RU" sz="1600" dirty="0" err="1"/>
              <a:t>уповноваженим</a:t>
            </a:r>
            <a:r>
              <a:rPr lang="ru-RU" sz="1600" dirty="0"/>
              <a:t> органам </a:t>
            </a:r>
            <a:r>
              <a:rPr lang="ru-RU" sz="1600" dirty="0" err="1"/>
              <a:t>Європейського</a:t>
            </a:r>
            <a:r>
              <a:rPr lang="ru-RU" sz="1600" dirty="0"/>
              <a:t> Союзу, держав,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входять</a:t>
            </a:r>
            <a:r>
              <a:rPr lang="ru-RU" sz="1600" dirty="0"/>
              <a:t> до </a:t>
            </a:r>
            <a:r>
              <a:rPr lang="ru-RU" sz="1600" dirty="0" err="1"/>
              <a:t>міжнародної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співробітництва</a:t>
            </a:r>
            <a:r>
              <a:rPr lang="ru-RU" sz="1600" dirty="0"/>
              <a:t> </a:t>
            </a:r>
            <a:r>
              <a:rPr lang="ru-RU" sz="1600" dirty="0" err="1"/>
              <a:t>фармацевтичних</a:t>
            </a:r>
            <a:r>
              <a:rPr lang="ru-RU" sz="1600" dirty="0"/>
              <a:t> </a:t>
            </a:r>
            <a:r>
              <a:rPr lang="ru-RU" sz="1600" dirty="0" err="1"/>
              <a:t>інспекцій</a:t>
            </a:r>
            <a:r>
              <a:rPr lang="ru-RU" sz="1600" dirty="0"/>
              <a:t>, та </a:t>
            </a:r>
            <a:r>
              <a:rPr lang="ru-RU" sz="1600" dirty="0" err="1"/>
              <a:t>інших</a:t>
            </a:r>
            <a:r>
              <a:rPr lang="ru-RU" sz="1600" dirty="0"/>
              <a:t> держав, з </a:t>
            </a:r>
            <a:r>
              <a:rPr lang="ru-RU" sz="1600" dirty="0" err="1"/>
              <a:t>якими</a:t>
            </a:r>
            <a:r>
              <a:rPr lang="ru-RU" sz="1600" dirty="0"/>
              <a:t> </a:t>
            </a:r>
            <a:r>
              <a:rPr lang="ru-RU" sz="1600" dirty="0" err="1"/>
              <a:t>Україна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відповідні</a:t>
            </a:r>
            <a:r>
              <a:rPr lang="ru-RU" sz="1600" dirty="0"/>
              <a:t> угоди.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68060" y="6277154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*</a:t>
            </a:r>
            <a:r>
              <a:rPr lang="en-US" sz="1600" i="1" dirty="0" err="1">
                <a:solidFill>
                  <a:srgbClr val="C00000"/>
                </a:solidFill>
              </a:rPr>
              <a:t>Наказ</a:t>
            </a:r>
            <a:r>
              <a:rPr lang="en-US" sz="1600" i="1" dirty="0">
                <a:solidFill>
                  <a:srgbClr val="C00000"/>
                </a:solidFill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</a:rPr>
              <a:t>від</a:t>
            </a:r>
            <a:r>
              <a:rPr lang="en-US" sz="1600" i="1" dirty="0">
                <a:solidFill>
                  <a:srgbClr val="C00000"/>
                </a:solidFill>
              </a:rPr>
              <a:t> 22.11.2011 р. «</a:t>
            </a:r>
            <a:r>
              <a:rPr lang="en-US" sz="1600" i="1" dirty="0" err="1">
                <a:solidFill>
                  <a:srgbClr val="C00000"/>
                </a:solidFill>
              </a:rPr>
              <a:t>Про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</a:rPr>
              <a:t> (</a:t>
            </a:r>
            <a:r>
              <a:rPr lang="en-US" sz="1600" i="1" dirty="0" err="1">
                <a:solidFill>
                  <a:srgbClr val="C00000"/>
                </a:solidFill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</a:rPr>
              <a:t>) </a:t>
            </a:r>
            <a:r>
              <a:rPr lang="en-US" sz="1600" i="1" dirty="0" err="1">
                <a:solidFill>
                  <a:srgbClr val="C00000"/>
                </a:solidFill>
              </a:rPr>
              <a:t>та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обігу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на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93382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767647"/>
              </p:ext>
            </p:extLst>
          </p:nvPr>
        </p:nvGraphicFramePr>
        <p:xfrm>
          <a:off x="1227826" y="761491"/>
          <a:ext cx="10240961" cy="362077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Другий</a:t>
                      </a: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що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спричинити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розвиток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хвороби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неналежне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лікування</a:t>
                      </a:r>
                      <a:r>
                        <a:rPr lang="ru-RU" sz="1800" b="0" i="0" u="none" strike="noStrike" noProof="0" dirty="0"/>
                        <a:t> та не </a:t>
                      </a:r>
                      <a:r>
                        <a:rPr lang="ru-RU" sz="1800" b="0" i="0" u="none" strike="noStrike" noProof="0" dirty="0" err="1"/>
                        <a:t>відповідає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характеристиці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невідповідностей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першого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класу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наявність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помилок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тексті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графічному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зображенні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які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можуть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спричинити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розвиток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хвороби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неналежне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лікування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недостатній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обсяг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помилкова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інструкції</a:t>
                      </a:r>
                      <a:r>
                        <a:rPr lang="ru-RU" sz="1600" b="0" i="0" u="none" strike="noStrike" noProof="0" dirty="0"/>
                        <a:t> для </a:t>
                      </a:r>
                      <a:r>
                        <a:rPr lang="ru-RU" sz="1600" b="0" i="0" u="none" strike="noStrike" noProof="0" dirty="0" err="1"/>
                        <a:t>медичного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застосування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листку-</a:t>
                      </a:r>
                      <a:r>
                        <a:rPr lang="ru-RU" sz="1600" b="0" i="0" u="none" strike="noStrike" noProof="0" dirty="0" err="1"/>
                        <a:t>вкладці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перевищення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рівня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домішок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наявність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домішок</a:t>
                      </a:r>
                      <a:r>
                        <a:rPr lang="ru-RU" sz="1600" b="0" i="0" u="none" strike="noStrike" noProof="0" dirty="0"/>
                        <a:t>, не </a:t>
                      </a:r>
                      <a:r>
                        <a:rPr lang="ru-RU" sz="1600" b="0" i="0" u="none" strike="noStrike" noProof="0" dirty="0" err="1"/>
                        <a:t>зазначених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специфікації</a:t>
                      </a:r>
                      <a:r>
                        <a:rPr lang="ru-RU" sz="1600" b="0" i="0" u="none" strike="noStrike" noProof="0" dirty="0"/>
                        <a:t> на ЛЗ;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методів</a:t>
                      </a:r>
                      <a:r>
                        <a:rPr lang="ru-RU" sz="1600" b="0" i="0" u="none" strike="noStrike" noProof="0" dirty="0"/>
                        <a:t> контролю </a:t>
                      </a:r>
                      <a:r>
                        <a:rPr lang="ru-RU" sz="1600" b="0" i="0" u="none" strike="noStrike" noProof="0" dirty="0" err="1"/>
                        <a:t>якості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Державної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фармакопеї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таким тестам, як «</a:t>
                      </a:r>
                      <a:r>
                        <a:rPr lang="ru-RU" sz="1600" b="0" i="0" u="none" strike="noStrike" noProof="0" dirty="0" err="1"/>
                        <a:t>розпадання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розчинення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ідентифікація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кількісний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вміст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прозорість</a:t>
                      </a:r>
                      <a:r>
                        <a:rPr lang="ru-RU" sz="1600" b="0" i="0" u="none" strike="noStrike" noProof="0" dirty="0"/>
                        <a:t>», «рН», «</a:t>
                      </a:r>
                      <a:r>
                        <a:rPr lang="ru-RU" sz="1600" b="0" i="0" u="none" strike="noStrike" noProof="0" dirty="0" err="1"/>
                        <a:t>показник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заломлення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мікробіологічна</a:t>
                      </a:r>
                      <a:r>
                        <a:rPr lang="ru-RU" sz="1600" b="0" i="0" u="none" strike="noStrike" noProof="0" dirty="0"/>
                        <a:t> чистота» </a:t>
                      </a:r>
                      <a:r>
                        <a:rPr lang="ru-RU" sz="1600" b="0" i="0" u="none" strike="noStrike" noProof="0" dirty="0" err="1"/>
                        <a:t>тощо</a:t>
                      </a:r>
                      <a:r>
                        <a:rPr lang="ru-RU" sz="1600" b="0" i="0" u="none" strike="noStrike" noProof="0" dirty="0"/>
                        <a:t>)</a:t>
                      </a:r>
                      <a:endParaRPr lang="ru-RU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4423913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4423014"/>
            <a:ext cx="8597659" cy="19265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протягом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однієї</a:t>
            </a:r>
            <a:r>
              <a:rPr lang="ru-RU" sz="1600" dirty="0">
                <a:ea typeface="+mn-lt"/>
                <a:cs typeface="+mn-lt"/>
              </a:rPr>
              <a:t> — </a:t>
            </a:r>
            <a:r>
              <a:rPr lang="ru-RU" sz="1600" dirty="0" err="1">
                <a:ea typeface="+mn-lt"/>
                <a:cs typeface="+mn-lt"/>
              </a:rPr>
              <a:t>двох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діб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видає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розпорядження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встановлення</a:t>
            </a:r>
            <a:r>
              <a:rPr lang="ru-RU" sz="1600" dirty="0">
                <a:ea typeface="+mn-lt"/>
                <a:cs typeface="+mn-lt"/>
              </a:rPr>
              <a:t> заборони </a:t>
            </a:r>
            <a:r>
              <a:rPr lang="ru-RU" sz="1600" dirty="0" err="1">
                <a:ea typeface="+mn-lt"/>
                <a:cs typeface="+mn-lt"/>
              </a:rPr>
              <a:t>обігу</a:t>
            </a:r>
            <a:r>
              <a:rPr lang="ru-RU" sz="1600" dirty="0">
                <a:ea typeface="+mn-lt"/>
                <a:cs typeface="+mn-lt"/>
              </a:rPr>
              <a:t> ЛЗ, про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власника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реєстраційного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посвідчення</a:t>
            </a:r>
            <a:r>
              <a:rPr lang="ru-RU" sz="1600" dirty="0">
                <a:ea typeface="+mn-lt"/>
                <a:cs typeface="+mn-lt"/>
              </a:rPr>
              <a:t> ЛЗ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представника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територіальні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Держлікслужби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, МОЗ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листом, </a:t>
            </a:r>
            <a:r>
              <a:rPr lang="ru-RU" sz="1600" dirty="0" err="1">
                <a:ea typeface="+mn-lt"/>
                <a:cs typeface="+mn-lt"/>
              </a:rPr>
              <a:t>електронною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поштою</a:t>
            </a:r>
            <a:r>
              <a:rPr lang="ru-RU" sz="1600" dirty="0">
                <a:ea typeface="+mn-lt"/>
                <a:cs typeface="+mn-lt"/>
              </a:rPr>
              <a:t> та шляхом </a:t>
            </a:r>
            <a:r>
              <a:rPr lang="ru-RU" sz="1600" dirty="0" err="1">
                <a:ea typeface="+mn-lt"/>
                <a:cs typeface="+mn-lt"/>
              </a:rPr>
              <a:t>оприлюднення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засобах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масової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інформації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надсилає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термінове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повідомлення</a:t>
            </a:r>
            <a:r>
              <a:rPr lang="ru-RU" sz="1600" dirty="0">
                <a:ea typeface="+mn-lt"/>
                <a:cs typeface="+mn-lt"/>
              </a:rPr>
              <a:t> про дефект </a:t>
            </a:r>
            <a:r>
              <a:rPr lang="ru-RU" sz="1600" dirty="0" err="1">
                <a:ea typeface="+mn-lt"/>
                <a:cs typeface="+mn-lt"/>
              </a:rPr>
              <a:t>якості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відкликання</a:t>
            </a:r>
            <a:r>
              <a:rPr lang="ru-RU" sz="1600" dirty="0">
                <a:ea typeface="+mn-lt"/>
                <a:cs typeface="+mn-lt"/>
              </a:rPr>
              <a:t> ЛЗ) </a:t>
            </a:r>
            <a:r>
              <a:rPr lang="ru-RU" sz="1600" dirty="0" err="1">
                <a:ea typeface="+mn-lt"/>
                <a:cs typeface="+mn-lt"/>
              </a:rPr>
              <a:t>уповноваженим</a:t>
            </a:r>
            <a:r>
              <a:rPr lang="ru-RU" sz="1600" dirty="0">
                <a:ea typeface="+mn-lt"/>
                <a:cs typeface="+mn-lt"/>
              </a:rPr>
              <a:t> органам держав — </a:t>
            </a:r>
            <a:r>
              <a:rPr lang="ru-RU" sz="1600" dirty="0" err="1">
                <a:ea typeface="+mn-lt"/>
                <a:cs typeface="+mn-lt"/>
              </a:rPr>
              <a:t>імпортерів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даної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серії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серій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лікарського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засобу</a:t>
            </a:r>
            <a:endParaRPr lang="ru-RU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68060" y="6277154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* «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Про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)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обігу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»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Наказ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22.11.2011 р.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81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569268"/>
              </p:ext>
            </p:extLst>
          </p:nvPr>
        </p:nvGraphicFramePr>
        <p:xfrm>
          <a:off x="1227826" y="761491"/>
          <a:ext cx="10240961" cy="288925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Третій</a:t>
                      </a: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</a:t>
                      </a:r>
                      <a:r>
                        <a:rPr lang="ru-RU" sz="1800" b="0" i="0" u="none" strike="noStrike" noProof="0" dirty="0" err="1"/>
                        <a:t>якості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що</a:t>
                      </a:r>
                      <a:r>
                        <a:rPr lang="ru-RU" sz="1800" b="0" i="0" u="none" strike="noStrike" noProof="0" dirty="0"/>
                        <a:t> не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спричинити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значної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шкоди</a:t>
                      </a:r>
                      <a:r>
                        <a:rPr lang="ru-RU" sz="1800" b="0" i="0" u="none" strike="noStrike" noProof="0" dirty="0"/>
                        <a:t> для </a:t>
                      </a:r>
                      <a:r>
                        <a:rPr lang="ru-RU" sz="1800" b="0" i="0" u="none" strike="noStrike" noProof="0" dirty="0" err="1"/>
                        <a:t>здоров’я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людини</a:t>
                      </a:r>
                      <a:endParaRPr lang="ru-RU" dirty="0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відсутність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герметичної</a:t>
                      </a:r>
                      <a:r>
                        <a:rPr lang="ru-RU" sz="1600" b="0" i="0" u="none" strike="noStrike" noProof="0" dirty="0"/>
                        <a:t> упаковки </a:t>
                      </a:r>
                      <a:r>
                        <a:rPr lang="ru-RU" sz="1600" b="0" i="0" u="none" strike="noStrike" noProof="0" dirty="0" err="1"/>
                        <a:t>нестерильних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лікарських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засобів</a:t>
                      </a:r>
                      <a:r>
                        <a:rPr lang="ru-RU" sz="16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незначні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відхилення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маркуванні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невідповідний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розмір</a:t>
                      </a:r>
                      <a:r>
                        <a:rPr lang="ru-RU" sz="1600" b="0" i="0" u="none" strike="noStrike" noProof="0" dirty="0"/>
                        <a:t> шрифту, </a:t>
                      </a:r>
                      <a:r>
                        <a:rPr lang="ru-RU" sz="1600" b="0" i="0" u="none" strike="noStrike" noProof="0" dirty="0" err="1"/>
                        <a:t>помилка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реєстраційному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номері</a:t>
                      </a:r>
                      <a:r>
                        <a:rPr lang="ru-RU" sz="1600" b="0" i="0" u="none" strike="noStrike" noProof="0" dirty="0"/>
                        <a:t>, штрих-</a:t>
                      </a:r>
                      <a:r>
                        <a:rPr lang="ru-RU" sz="1600" b="0" i="0" u="none" strike="noStrike" noProof="0" dirty="0" err="1"/>
                        <a:t>коді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невідповідності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редакційного</a:t>
                      </a:r>
                      <a:r>
                        <a:rPr lang="ru-RU" sz="1600" b="0" i="0" u="none" strike="noStrike" noProof="0" dirty="0"/>
                        <a:t> характеру, </a:t>
                      </a:r>
                      <a:r>
                        <a:rPr lang="ru-RU" sz="1600" b="0" i="0" u="none" strike="noStrike" noProof="0" dirty="0" err="1"/>
                        <a:t>зміна</a:t>
                      </a:r>
                      <a:r>
                        <a:rPr lang="ru-RU" sz="1600" b="0" i="0" u="none" strike="noStrike" noProof="0" dirty="0"/>
                        <a:t> методу </a:t>
                      </a:r>
                      <a:r>
                        <a:rPr lang="ru-RU" sz="1600" b="0" i="0" u="none" strike="noStrike" noProof="0" dirty="0" err="1"/>
                        <a:t>нанесення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зміна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зовнішнього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вигляду</a:t>
                      </a:r>
                      <a:r>
                        <a:rPr lang="ru-RU" sz="1600" b="0" i="0" u="none" strike="noStrike" noProof="0" dirty="0"/>
                        <a:t> упаковки);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методів</a:t>
                      </a:r>
                      <a:r>
                        <a:rPr lang="ru-RU" sz="1600" b="0" i="0" u="none" strike="noStrike" noProof="0" dirty="0"/>
                        <a:t> контролю </a:t>
                      </a:r>
                      <a:r>
                        <a:rPr lang="ru-RU" sz="1600" b="0" i="0" u="none" strike="noStrike" noProof="0" dirty="0" err="1"/>
                        <a:t>якості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Державної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фармакопеї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тестам «</a:t>
                      </a:r>
                      <a:r>
                        <a:rPr lang="ru-RU" sz="1600" b="0" i="0" u="none" strike="noStrike" noProof="0" dirty="0" err="1"/>
                        <a:t>маркування</a:t>
                      </a:r>
                      <a:r>
                        <a:rPr lang="ru-RU" sz="1600" b="0" i="0" u="none" strike="noStrike" noProof="0" dirty="0"/>
                        <a:t>», «упаковка»).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3762555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3761656"/>
            <a:ext cx="8597659" cy="1466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видає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розпорядження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встановлення</a:t>
            </a:r>
            <a:r>
              <a:rPr lang="ru-RU" sz="1600" dirty="0">
                <a:ea typeface="+mn-lt"/>
                <a:cs typeface="+mn-lt"/>
              </a:rPr>
              <a:t> заборони </a:t>
            </a:r>
            <a:r>
              <a:rPr lang="ru-RU" sz="1600" dirty="0" err="1">
                <a:ea typeface="+mn-lt"/>
                <a:cs typeface="+mn-lt"/>
              </a:rPr>
              <a:t>обігу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засобу</a:t>
            </a:r>
            <a:r>
              <a:rPr lang="ru-RU" sz="1600" dirty="0">
                <a:ea typeface="+mn-lt"/>
                <a:cs typeface="+mn-lt"/>
              </a:rPr>
              <a:t>, про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власника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реєстраційного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посвідчення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представника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територіальні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Держлікслужби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, МОЗ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листом, </a:t>
            </a:r>
            <a:r>
              <a:rPr lang="ru-RU" sz="1600" dirty="0" err="1">
                <a:ea typeface="+mn-lt"/>
                <a:cs typeface="+mn-lt"/>
              </a:rPr>
              <a:t>електронною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поштою</a:t>
            </a:r>
            <a:r>
              <a:rPr lang="ru-RU" sz="1600" dirty="0">
                <a:ea typeface="+mn-lt"/>
                <a:cs typeface="+mn-lt"/>
              </a:rPr>
              <a:t> та шляхом </a:t>
            </a:r>
            <a:r>
              <a:rPr lang="ru-RU" sz="1600" dirty="0" err="1">
                <a:ea typeface="+mn-lt"/>
                <a:cs typeface="+mn-lt"/>
              </a:rPr>
              <a:t>оприлюднення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засобах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масової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інформації</a:t>
            </a:r>
            <a:endParaRPr lang="ru-RU" dirty="0" err="1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53683" y="5457645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* «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Про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)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обігу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»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Наказ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22.11.2011 р.</a:t>
            </a:r>
            <a:endParaRPr lang="ru-RU" i="1">
              <a:solidFill>
                <a:srgbClr val="C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8146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C53F8DC-E65E-42A4-ABA3-AB41274F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0BC15-882C-4FD9-BFAF-544B9179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149" y="457199"/>
            <a:ext cx="5524143" cy="155672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b="0" err="1"/>
              <a:t>Параметри</a:t>
            </a:r>
            <a:r>
              <a:rPr lang="ru-RU" b="0"/>
              <a:t> </a:t>
            </a:r>
            <a:r>
              <a:rPr lang="ru-RU" b="0" err="1"/>
              <a:t>оцінки</a:t>
            </a:r>
            <a:r>
              <a:rPr lang="ru-RU" b="0"/>
              <a:t> </a:t>
            </a:r>
            <a:r>
              <a:rPr lang="ru-RU" b="0" err="1"/>
              <a:t>фізичних</a:t>
            </a:r>
            <a:r>
              <a:rPr lang="ru-RU" b="0"/>
              <a:t> характеристик </a:t>
            </a:r>
            <a:r>
              <a:rPr lang="ru-RU" b="0" err="1"/>
              <a:t>лз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C84BB3-FB42-49ED-BA2E-F4784E19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150" y="2384714"/>
            <a:ext cx="5476045" cy="3599226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1. Однорідність форми, розміру, кольору; </a:t>
            </a:r>
          </a:p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2. Знаки (цифри, букви, ін): знаки повинні бути однорідні і ідентичні; </a:t>
            </a:r>
          </a:p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3. Відсутність фізичних ушкоджень (відколи, надщерблені, тріщини і т.і.) </a:t>
            </a:r>
            <a:endParaRPr lang="ru-RU" sz="160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96BBC964-90A0-4CF4-8DE2-9B7DA9ECF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776" y="457200"/>
            <a:ext cx="3334587" cy="2575969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, визитка&#10;&#10;Автоматически созданное описание">
            <a:extLst>
              <a:ext uri="{FF2B5EF4-FFF2-40B4-BE49-F238E27FC236}">
                <a16:creationId xmlns:a16="http://schemas.microsoft.com/office/drawing/2014/main" id="{5D47D22C-46AD-44A3-BEB2-628D1E0A9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776" y="3360776"/>
            <a:ext cx="3870991" cy="257596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08F57C-E98A-4053-BD3D-4D04986CB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D8121B-71ED-41BD-AA7C-9E5609999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0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13">
            <a:extLst>
              <a:ext uri="{FF2B5EF4-FFF2-40B4-BE49-F238E27FC236}">
                <a16:creationId xmlns:a16="http://schemas.microsoft.com/office/drawing/2014/main" id="{F82025A0-5D1F-4054-8273-6A919D75D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C6244B84-452A-4BE8-BEA4-A7CCA098C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1793"/>
            <a:ext cx="12193492" cy="6869793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96220EA9-AB07-4E8F-9E57-B281453FF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14750" y="-1068668"/>
            <a:ext cx="6439521" cy="8517963"/>
          </a:xfrm>
          <a:prstGeom prst="rect">
            <a:avLst/>
          </a:prstGeom>
          <a:gradFill>
            <a:gsLst>
              <a:gs pos="51000">
                <a:schemeClr val="accent2">
                  <a:lumMod val="60000"/>
                  <a:lumOff val="40000"/>
                  <a:alpha val="33000"/>
                </a:schemeClr>
              </a:gs>
              <a:gs pos="100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4646F-1A59-47A2-AD5D-54DCAECD5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1102" y="-2661103"/>
            <a:ext cx="6869793" cy="12191998"/>
          </a:xfrm>
          <a:prstGeom prst="rect">
            <a:avLst/>
          </a:prstGeom>
          <a:gradFill>
            <a:gsLst>
              <a:gs pos="6000">
                <a:schemeClr val="accent2">
                  <a:alpha val="45000"/>
                </a:schemeClr>
              </a:gs>
              <a:gs pos="74000">
                <a:schemeClr val="accent4">
                  <a:alpha val="2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544BED-FB42-4737-9370-482C3CE0D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49752" y="-3761546"/>
            <a:ext cx="4692495" cy="1219200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9000">
                <a:schemeClr val="accent5">
                  <a:alpha val="32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7CA5A-25E7-44BE-AA94-6938B6AD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20" y="696199"/>
            <a:ext cx="10353774" cy="950759"/>
          </a:xfrm>
        </p:spPr>
        <p:txBody>
          <a:bodyPr vert="horz" lIns="0" tIns="0" rIns="0" bIns="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spc="750">
                <a:solidFill>
                  <a:schemeClr val="bg1"/>
                </a:solidFill>
              </a:rPr>
              <a:t>Який з препаратів є фальсифікованим?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62E09-C763-46F1-AF66-71416115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5532443"/>
            <a:ext cx="9448801" cy="642503"/>
          </a:xfrm>
        </p:spPr>
        <p:txBody>
          <a:bodyPr vert="horz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cap="all" spc="600">
                <a:solidFill>
                  <a:schemeClr val="bg1"/>
                </a:solidFill>
              </a:rPr>
              <a:t>Viagra® (sildenafil)</a:t>
            </a:r>
          </a:p>
        </p:txBody>
      </p:sp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EF131C9-4E1C-42B0-97AD-862C0D5E6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29" y="1959202"/>
            <a:ext cx="4573426" cy="2894398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285DC0-CBB2-4223-842A-62A195F5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303" y="1958686"/>
            <a:ext cx="4557905" cy="28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1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C2EDD57-A6AF-4C75-9E04-0F8F4D565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4AA7FE-02D8-4A32-8A5D-F26FBEEE1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0619" y="381383"/>
            <a:ext cx="6858000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C111FC-6A33-43DC-B98B-D3D341F41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29567" y="116580"/>
            <a:ext cx="6346209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3DE73B-0A74-4051-8584-9A228FCC3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709586" y="2471590"/>
            <a:ext cx="2659780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79E83F3-34D7-4570-A7FD-15F66C3A3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72450" y="728296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7CA5A-25E7-44BE-AA94-6938B6AD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29" y="968188"/>
            <a:ext cx="4506259" cy="2976491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2200" spc="750">
                <a:solidFill>
                  <a:schemeClr val="bg1"/>
                </a:solidFill>
              </a:rPr>
              <a:t>Який з препаратів є фальсифікованим?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62E09-C763-46F1-AF66-71416115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929" y="4374775"/>
            <a:ext cx="4506259" cy="1597145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="1" cap="all" spc="600">
                <a:solidFill>
                  <a:schemeClr val="bg1"/>
                </a:solidFill>
              </a:rPr>
              <a:t>Viagra® (sildenafil)</a:t>
            </a:r>
          </a:p>
        </p:txBody>
      </p:sp>
      <p:pic>
        <p:nvPicPr>
          <p:cNvPr id="6" name="Рисунок 9">
            <a:extLst>
              <a:ext uri="{FF2B5EF4-FFF2-40B4-BE49-F238E27FC236}">
                <a16:creationId xmlns:a16="http://schemas.microsoft.com/office/drawing/2014/main" id="{E5B50211-A985-4372-81AF-053753A0E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064" y="607732"/>
            <a:ext cx="3690897" cy="2675901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285DC0-CBB2-4223-842A-62A195F5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064" y="3605368"/>
            <a:ext cx="4194824" cy="22232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4FCB0C-F94F-48E0-81C8-05A646990B89}"/>
              </a:ext>
            </a:extLst>
          </p:cNvPr>
          <p:cNvSpPr txBox="1"/>
          <p:nvPr/>
        </p:nvSpPr>
        <p:spPr>
          <a:xfrm>
            <a:off x="6909758" y="3027872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b="1" dirty="0">
                <a:ea typeface="+mn-lt"/>
                <a:cs typeface="+mn-lt"/>
              </a:rPr>
              <a:t>FAKE</a:t>
            </a:r>
            <a:endParaRPr lang="ru-RU" sz="3200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8F95DD-6A70-4288-A0BC-819B95913AB9}"/>
              </a:ext>
            </a:extLst>
          </p:cNvPr>
          <p:cNvSpPr txBox="1"/>
          <p:nvPr/>
        </p:nvSpPr>
        <p:spPr>
          <a:xfrm>
            <a:off x="9641456" y="302787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b="1" dirty="0">
                <a:ea typeface="+mn-lt"/>
                <a:cs typeface="+mn-lt"/>
              </a:rPr>
              <a:t>AUTHENTIC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98481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52B69-74FA-4C3C-80B4-5E0B0FC1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4400" spc="750">
                <a:solidFill>
                  <a:schemeClr val="bg1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225183371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LeftStep">
      <a:dk1>
        <a:srgbClr val="000000"/>
      </a:dk1>
      <a:lt1>
        <a:srgbClr val="FFFFFF"/>
      </a:lt1>
      <a:dk2>
        <a:srgbClr val="243141"/>
      </a:dk2>
      <a:lt2>
        <a:srgbClr val="E4E8E2"/>
      </a:lt2>
      <a:accent1>
        <a:srgbClr val="BA96C6"/>
      </a:accent1>
      <a:accent2>
        <a:srgbClr val="927FBA"/>
      </a:accent2>
      <a:accent3>
        <a:srgbClr val="969AC6"/>
      </a:accent3>
      <a:accent4>
        <a:srgbClr val="7F9CBA"/>
      </a:accent4>
      <a:accent5>
        <a:srgbClr val="84ABAE"/>
      </a:accent5>
      <a:accent6>
        <a:srgbClr val="76AD9B"/>
      </a:accent6>
      <a:hlink>
        <a:srgbClr val="648F56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4128</Words>
  <Application>Microsoft Macintosh PowerPoint</Application>
  <PresentationFormat>Широкоэкранный</PresentationFormat>
  <Paragraphs>379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Arial</vt:lpstr>
      <vt:lpstr>Avenir Next LT Pro</vt:lpstr>
      <vt:lpstr>Wingdings</vt:lpstr>
      <vt:lpstr>GradientRiseVTI</vt:lpstr>
      <vt:lpstr>Стандартизація та сертифікація  у фармацевтичній діяльності. Державна реєстрація ЛЗ та державний контроль якості  ЛЗ та медичних виробів</vt:lpstr>
      <vt:lpstr>Теоретичні питання</vt:lpstr>
      <vt:lpstr>Література</vt:lpstr>
      <vt:lpstr>Стандартизація та сертифікація у фармацевтичній діяльності як гарантія якості лікарських засобів</vt:lpstr>
      <vt:lpstr>СТАНДАРТИЗАЦІЯ ЛІКАРСЬКИХ ЗАСОБІВ</vt:lpstr>
      <vt:lpstr>ФАРМАКОПЕЯ - ПЕРШИЙ І НАЙДАВНІШИЙ СТАНДАРТ</vt:lpstr>
      <vt:lpstr>ФАРМАКОПЕЯ - ПЕРШИЙ І НАЙДАВНІШИЙ СТАНДАРТ</vt:lpstr>
      <vt:lpstr>Національні стандарти і настанови у сфері забезпечення якості ЛЗ</vt:lpstr>
      <vt:lpstr>ПОНЯТТЯ СЕРТИФІКАЦІЇ</vt:lpstr>
      <vt:lpstr>СИСТЕМА СПІВРОБІТНИЦТВА ФАРМАЦЕВТИЧНИХ ІНСПЕКЦІЙ</vt:lpstr>
      <vt:lpstr>ПОРЯДОК ПРОВЕДЕННЯ СЕРТИФІКАЦІЇ ВИРОБНИЦТВА ЛІКАРСЬКИХ ЗАСОБІВ</vt:lpstr>
      <vt:lpstr>СЕРТИФІКАЦІЯ ЛІКАРСЬКИХ ЗАСОБІВ </vt:lpstr>
      <vt:lpstr>ПРИНЦИПИ НАЛЕЖНОЇ ПРАКТИКИ ДИСТРИБУЦІЇ</vt:lpstr>
      <vt:lpstr>ПОРЯДОК ПРОВЕДЕННЯ СЕРТИФІКАЦІЇ ПІДПРИЄМСТВ, ЯКІ ЗДІЙСНЮЮТЬ ОПТОВУ РЕАЛІЗАЦІЮ (ДИСТРИБУЦІЮ) ЛЗ</vt:lpstr>
      <vt:lpstr>Державна реєстрація лікарських засобів та їх допуск до медичного використання</vt:lpstr>
      <vt:lpstr>Презентация PowerPoint</vt:lpstr>
      <vt:lpstr>СУБ’ЄКТИ ВЗАЄМОДІЇ У ПРОЦЕСІ ДЕРЖАВНОЇ РЕЄСТРАЦІЇ ЛЗ</vt:lpstr>
      <vt:lpstr>НОРМАТИВНЕ-ПРАВОВЕ РЕГУЛЮВАННЯ РЕЄСТРАЦІЇ ЛЗ</vt:lpstr>
      <vt:lpstr>Презентация PowerPoint</vt:lpstr>
      <vt:lpstr>РЕЄСТРАЦІЙНІ МАТЕРІАЛИ (РЕЄСТРАЦІЙНЕ ДОСЬЄ)</vt:lpstr>
      <vt:lpstr>Документальне підтвердження державної реєстрації ЛЗ</vt:lpstr>
      <vt:lpstr>ЗРАЗОК РЕЄСТРАЦІЙНОГО ПОСВІДЧЕННЯ</vt:lpstr>
      <vt:lpstr>Державний реєстр лікарських засобів</vt:lpstr>
      <vt:lpstr>Державний реєстр лікарських засобів</vt:lpstr>
      <vt:lpstr>Порядок проведення експертизи лікарського засобу, що подається на державну реєстрацію (перереєстрацію)</vt:lpstr>
      <vt:lpstr>Експерт з питань реєстрації</vt:lpstr>
      <vt:lpstr>Етапи проведення експертизи ЛЗ, що подається на державну реєстрацію</vt:lpstr>
      <vt:lpstr>Етапи проведення експертизи ЛЗ, що подається на державну реєстрацію</vt:lpstr>
      <vt:lpstr>Етапи проведення експертизи ЛЗ, що подається на державну реєстрацію</vt:lpstr>
      <vt:lpstr>Зміни у законодавстві відповідно до постанови КМ України від 18.03.2015 р. №125</vt:lpstr>
      <vt:lpstr>Система державного контролю якості ЛЗ в Україні</vt:lpstr>
      <vt:lpstr>Правове регулювання контрою якості лз в україні</vt:lpstr>
      <vt:lpstr>ВИЗНАЧЕННЯ ТА ПОНЯТТЯ</vt:lpstr>
      <vt:lpstr>Основні поняття у сфері лікарських засобів</vt:lpstr>
      <vt:lpstr>Розповсюдження фальсифікованих лз</vt:lpstr>
      <vt:lpstr>СТРУКТУРА КОНТРОЛЮ ЯКОСТІ ЛЗ В УКРАЇНІ</vt:lpstr>
      <vt:lpstr>ПІДТВЕРДЖЕННЯ ЯКОСТІ ЛІКАРСЬКОГО ЗАСОБУ</vt:lpstr>
      <vt:lpstr>Порядок здійснення контролю якості ЛЗ уповноваженими особами суб’єктів господарювання</vt:lpstr>
      <vt:lpstr>Етапи контролю якості ЛЗ</vt:lpstr>
      <vt:lpstr>УПОВНОВАЖЕНА ОСОБА ТА ЇЇ ОБОВ’ЯЗКИ</vt:lpstr>
      <vt:lpstr>Порівняльний аналіз обов’язків уповноважених осіб</vt:lpstr>
      <vt:lpstr>Підстави для заборони обігу ЛЗ</vt:lpstr>
      <vt:lpstr>Підстави для заборони обігу ЛЗ</vt:lpstr>
      <vt:lpstr>Підстави для заборони обігу ЛЗ</vt:lpstr>
      <vt:lpstr>Параметри оцінки фізичних характеристик лз</vt:lpstr>
      <vt:lpstr>Який з препаратів є фальсифікованим?</vt:lpstr>
      <vt:lpstr>Який з препаратів є фальсифікованим?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Microsoft Office User</cp:lastModifiedBy>
  <cp:revision>953</cp:revision>
  <dcterms:created xsi:type="dcterms:W3CDTF">2022-01-07T18:41:23Z</dcterms:created>
  <dcterms:modified xsi:type="dcterms:W3CDTF">2022-12-04T23:38:40Z</dcterms:modified>
</cp:coreProperties>
</file>