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  <p:sldId id="277" r:id="rId22"/>
    <p:sldId id="278" r:id="rId23"/>
    <p:sldId id="276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14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6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28" autoAdjust="0"/>
    <p:restoredTop sz="94660"/>
  </p:normalViewPr>
  <p:slideViewPr>
    <p:cSldViewPr snapToGrid="0">
      <p:cViewPr varScale="1">
        <p:scale>
          <a:sx n="76" d="100"/>
          <a:sy n="76" d="100"/>
        </p:scale>
        <p:origin x="216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41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2/27/23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740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3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230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65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850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27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4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7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564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8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0" r:id="rId6"/>
    <p:sldLayoutId id="2147483796" r:id="rId7"/>
    <p:sldLayoutId id="2147483797" r:id="rId8"/>
    <p:sldLayoutId id="2147483798" r:id="rId9"/>
    <p:sldLayoutId id="2147483799" r:id="rId10"/>
    <p:sldLayoutId id="2147483801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Представление с абстрактным белым и серым плетение в представлении сфера в форме на стороне формы">
            <a:extLst>
              <a:ext uri="{FF2B5EF4-FFF2-40B4-BE49-F238E27FC236}">
                <a16:creationId xmlns:a16="http://schemas.microsoft.com/office/drawing/2014/main" id="{4177188C-132F-4E99-B932-BA67B1AC27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07" r="-1" b="3550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0750" y="1346268"/>
            <a:ext cx="7810500" cy="3125338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3400" dirty="0" err="1">
                <a:ea typeface="+mj-lt"/>
                <a:cs typeface="+mj-lt"/>
              </a:rPr>
              <a:t>Законодавчі</a:t>
            </a:r>
            <a:r>
              <a:rPr lang="ru-RU" sz="3400" dirty="0">
                <a:ea typeface="+mj-lt"/>
                <a:cs typeface="+mj-lt"/>
              </a:rPr>
              <a:t> </a:t>
            </a:r>
            <a:r>
              <a:rPr lang="ru-RU" sz="3400" dirty="0" err="1">
                <a:ea typeface="+mj-lt"/>
                <a:cs typeface="+mj-lt"/>
              </a:rPr>
              <a:t>основи</a:t>
            </a:r>
            <a:r>
              <a:rPr lang="ru-RU" sz="3400" dirty="0">
                <a:ea typeface="+mj-lt"/>
                <a:cs typeface="+mj-lt"/>
              </a:rPr>
              <a:t> </a:t>
            </a:r>
            <a:r>
              <a:rPr lang="ru-RU" sz="3400" dirty="0" err="1">
                <a:ea typeface="+mj-lt"/>
                <a:cs typeface="+mj-lt"/>
              </a:rPr>
              <a:t>фармацевтичного</a:t>
            </a:r>
            <a:r>
              <a:rPr lang="ru-RU" sz="3400" dirty="0">
                <a:ea typeface="+mj-lt"/>
                <a:cs typeface="+mj-lt"/>
              </a:rPr>
              <a:t> </a:t>
            </a:r>
            <a:r>
              <a:rPr lang="ru-RU" sz="3400" dirty="0" err="1">
                <a:ea typeface="+mj-lt"/>
                <a:cs typeface="+mj-lt"/>
              </a:rPr>
              <a:t>ціноутворення</a:t>
            </a: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99FDE-6414-4404-9A34-716A3872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234" y="-448483"/>
            <a:ext cx="8640157" cy="1287103"/>
          </a:xfrm>
        </p:spPr>
        <p:txBody>
          <a:bodyPr anchor="b">
            <a:normAutofit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Теоретичні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питання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2BD58D-CA75-460E-89B5-53D5EAA8B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79" y="961517"/>
            <a:ext cx="10006006" cy="5275890"/>
          </a:xfrm>
        </p:spPr>
        <p:txBody>
          <a:bodyPr vert="horz" lIns="109728" tIns="109728" rIns="109728" bIns="91440" rtlCol="0" anchor="t">
            <a:normAutofit fontScale="92500" lnSpcReduction="10000"/>
          </a:bodyPr>
          <a:lstStyle/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Законодавчі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Особливості</a:t>
            </a:r>
            <a:r>
              <a:rPr lang="ru-RU" dirty="0">
                <a:ea typeface="+mn-lt"/>
                <a:cs typeface="+mn-lt"/>
              </a:rPr>
              <a:t> державного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Дотримання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на ЛЗ.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4. </a:t>
            </a:r>
            <a:r>
              <a:rPr lang="ru-RU" dirty="0" err="1">
                <a:ea typeface="+mn-lt"/>
                <a:cs typeface="+mn-lt"/>
              </a:rPr>
              <a:t>Податок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економічна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соціальна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правова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категорія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5. Система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аптечних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закладів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6. Порядок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 органами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фіскальної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служби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7. </a:t>
            </a:r>
            <a:r>
              <a:rPr lang="ru-RU" dirty="0" err="1"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платників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pPr algn="ctr"/>
            <a:r>
              <a:rPr lang="ru-RU" b="1" dirty="0" err="1">
                <a:ea typeface="+mn-lt"/>
                <a:cs typeface="+mn-lt"/>
              </a:rPr>
              <a:t>Питання</a:t>
            </a:r>
            <a:r>
              <a:rPr lang="ru-RU" b="1" dirty="0">
                <a:ea typeface="+mn-lt"/>
                <a:cs typeface="+mn-lt"/>
              </a:rPr>
              <a:t> для </a:t>
            </a:r>
            <a:r>
              <a:rPr lang="ru-RU" b="1" dirty="0" err="1">
                <a:ea typeface="+mn-lt"/>
                <a:cs typeface="+mn-lt"/>
              </a:rPr>
              <a:t>самостійної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роботи</a:t>
            </a:r>
            <a:r>
              <a:rPr lang="ru-RU" b="1" dirty="0">
                <a:ea typeface="+mn-lt"/>
                <a:cs typeface="+mn-lt"/>
              </a:rPr>
              <a:t>: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Особливості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податку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додану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вартість</a:t>
            </a:r>
            <a:r>
              <a:rPr lang="ru-RU" dirty="0">
                <a:ea typeface="+mn-lt"/>
                <a:cs typeface="+mn-lt"/>
              </a:rPr>
              <a:t> (ПДВ).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Оскарження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результатів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453451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97836-C654-4468-B57E-2B6EA32DB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Інформаційні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ресурси</a:t>
            </a:r>
            <a:r>
              <a:rPr lang="ru-RU" b="0" dirty="0">
                <a:ea typeface="+mj-lt"/>
                <a:cs typeface="+mj-lt"/>
              </a:rPr>
              <a:t>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460D40-A007-48FA-B688-A92CD17A4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212220"/>
          </a:xfrm>
        </p:spPr>
        <p:txBody>
          <a:bodyPr vert="horz" lIns="109728" tIns="109728" rIns="109728" bIns="91440" rtlCol="0" anchor="t">
            <a:normAutofit fontScale="92500"/>
          </a:bodyPr>
          <a:lstStyle/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права та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фармації</a:t>
            </a:r>
            <a:r>
              <a:rPr lang="ru-RU" dirty="0">
                <a:ea typeface="+mn-lt"/>
                <a:cs typeface="+mn-lt"/>
              </a:rPr>
              <a:t> : нац. </a:t>
            </a:r>
            <a:r>
              <a:rPr lang="ru-RU" dirty="0" err="1">
                <a:ea typeface="+mn-lt"/>
                <a:cs typeface="+mn-lt"/>
              </a:rPr>
              <a:t>підруч</a:t>
            </a:r>
            <a:r>
              <a:rPr lang="ru-RU" dirty="0">
                <a:ea typeface="+mn-lt"/>
                <a:cs typeface="+mn-lt"/>
              </a:rPr>
              <a:t>. для </a:t>
            </a:r>
            <a:r>
              <a:rPr lang="ru-RU" dirty="0" err="1">
                <a:ea typeface="+mn-lt"/>
                <a:cs typeface="+mn-lt"/>
              </a:rPr>
              <a:t>студентів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; за ред. А.А.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</a:t>
            </a:r>
            <a:r>
              <a:rPr lang="ru-RU" dirty="0" err="1">
                <a:ea typeface="+mn-lt"/>
                <a:cs typeface="+mn-lt"/>
              </a:rPr>
              <a:t>Харків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Золоті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сторінки</a:t>
            </a:r>
            <a:r>
              <a:rPr lang="ru-RU" dirty="0">
                <a:ea typeface="+mn-lt"/>
                <a:cs typeface="+mn-lt"/>
              </a:rPr>
              <a:t>, 2016. – 528 с. – (</a:t>
            </a:r>
            <a:r>
              <a:rPr lang="ru-RU" dirty="0" err="1">
                <a:ea typeface="+mn-lt"/>
                <a:cs typeface="+mn-lt"/>
              </a:rPr>
              <a:t>Національний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підручник</a:t>
            </a:r>
            <a:r>
              <a:rPr lang="ru-RU" dirty="0">
                <a:ea typeface="+mn-lt"/>
                <a:cs typeface="+mn-lt"/>
              </a:rPr>
              <a:t>). </a:t>
            </a:r>
          </a:p>
          <a:p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правознавство</a:t>
            </a:r>
            <a:r>
              <a:rPr lang="ru-RU" dirty="0">
                <a:ea typeface="+mn-lt"/>
                <a:cs typeface="+mn-lt"/>
              </a:rPr>
              <a:t> у схемах і </a:t>
            </a:r>
            <a:r>
              <a:rPr lang="ru-RU" dirty="0" err="1">
                <a:ea typeface="+mn-lt"/>
                <a:cs typeface="+mn-lt"/>
              </a:rPr>
              <a:t>таблицях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посіб</a:t>
            </a:r>
            <a:r>
              <a:rPr lang="ru-RU" dirty="0">
                <a:ea typeface="+mn-lt"/>
                <a:cs typeface="+mn-lt"/>
              </a:rPr>
              <a:t>. для студ.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2015. – 112 с.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3. Немченко А.С., </a:t>
            </a:r>
            <a:r>
              <a:rPr lang="ru-RU" dirty="0" err="1">
                <a:ea typeface="+mn-lt"/>
                <a:cs typeface="+mn-lt"/>
              </a:rPr>
              <a:t>Косяченко</a:t>
            </a:r>
            <a:r>
              <a:rPr lang="ru-RU" dirty="0">
                <a:ea typeface="+mn-lt"/>
                <a:cs typeface="+mn-lt"/>
              </a:rPr>
              <a:t> К.Л., Немченко О.А.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, - Х. : Апостроф, 2012. – 304с. 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628929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BD10A4-5B25-45C8-BA04-11575F253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6" y="-577880"/>
            <a:ext cx="11760043" cy="1344612"/>
          </a:xfr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400" dirty="0" err="1">
                <a:ea typeface="+mj-lt"/>
                <a:cs typeface="+mj-lt"/>
              </a:rPr>
              <a:t>Аналіз</a:t>
            </a:r>
            <a:r>
              <a:rPr lang="ru-RU" sz="2400" dirty="0">
                <a:ea typeface="+mj-lt"/>
                <a:cs typeface="+mj-lt"/>
              </a:rPr>
              <a:t> </a:t>
            </a:r>
            <a:r>
              <a:rPr lang="ru-RU" sz="2400" dirty="0" err="1">
                <a:ea typeface="+mj-lt"/>
                <a:cs typeface="+mj-lt"/>
              </a:rPr>
              <a:t>загальних</a:t>
            </a:r>
            <a:r>
              <a:rPr lang="ru-RU" sz="2400" dirty="0">
                <a:ea typeface="+mj-lt"/>
                <a:cs typeface="+mj-lt"/>
              </a:rPr>
              <a:t> та </a:t>
            </a:r>
            <a:r>
              <a:rPr lang="ru-RU" sz="2400" dirty="0" err="1">
                <a:ea typeface="+mj-lt"/>
                <a:cs typeface="+mj-lt"/>
              </a:rPr>
              <a:t>приватних</a:t>
            </a:r>
            <a:r>
              <a:rPr lang="ru-RU" sz="2400" dirty="0">
                <a:ea typeface="+mj-lt"/>
                <a:cs typeface="+mj-lt"/>
              </a:rPr>
              <a:t> </a:t>
            </a:r>
            <a:r>
              <a:rPr lang="ru-RU" sz="2400" dirty="0" err="1">
                <a:ea typeface="+mj-lt"/>
                <a:cs typeface="+mj-lt"/>
              </a:rPr>
              <a:t>витрат</a:t>
            </a:r>
            <a:r>
              <a:rPr lang="ru-RU" sz="2400" dirty="0">
                <a:ea typeface="+mj-lt"/>
                <a:cs typeface="+mj-lt"/>
              </a:rPr>
              <a:t> на </a:t>
            </a:r>
            <a:r>
              <a:rPr lang="ru-RU" sz="2400" dirty="0" err="1">
                <a:ea typeface="+mj-lt"/>
                <a:cs typeface="+mj-lt"/>
              </a:rPr>
              <a:t>охорону</a:t>
            </a:r>
            <a:r>
              <a:rPr lang="ru-RU" sz="2400" dirty="0">
                <a:ea typeface="+mj-lt"/>
                <a:cs typeface="+mj-lt"/>
              </a:rPr>
              <a:t> </a:t>
            </a:r>
            <a:r>
              <a:rPr lang="ru-RU" sz="2400" dirty="0" err="1">
                <a:ea typeface="+mj-lt"/>
                <a:cs typeface="+mj-lt"/>
              </a:rPr>
              <a:t>здоров’я</a:t>
            </a:r>
            <a:endParaRPr lang="ru-RU" sz="2400" dirty="0" err="1">
              <a:ea typeface="Meiryo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DE5FD78-90D4-4384-A026-95B33A3B44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876" y="1031217"/>
            <a:ext cx="5429250" cy="2850491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EB1FD3E6-62F4-4743-810B-6A850D341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702" y="3807600"/>
            <a:ext cx="6006859" cy="29377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0A5B68-F65F-48EE-BF6D-7C68D0BA6AE8}"/>
              </a:ext>
            </a:extLst>
          </p:cNvPr>
          <p:cNvSpPr txBox="1"/>
          <p:nvPr/>
        </p:nvSpPr>
        <p:spPr>
          <a:xfrm>
            <a:off x="6679720" y="1719532"/>
            <a:ext cx="373523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Щорічні</a:t>
            </a:r>
            <a:r>
              <a:rPr lang="en-US" sz="2000" b="1" dirty="0"/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витрати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на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ліки</a:t>
            </a:r>
            <a:r>
              <a:rPr lang="en-US" sz="2000" b="1" dirty="0">
                <a:solidFill>
                  <a:srgbClr val="C00000"/>
                </a:solidFill>
              </a:rPr>
              <a:t> в ЗОЗ </a:t>
            </a:r>
            <a:r>
              <a:rPr lang="en-US" sz="2000" b="1" dirty="0" err="1">
                <a:solidFill>
                  <a:srgbClr val="C00000"/>
                </a:solidFill>
              </a:rPr>
              <a:t>складають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всього</a:t>
            </a:r>
            <a:r>
              <a:rPr lang="en-US" sz="2000" b="1" dirty="0">
                <a:solidFill>
                  <a:srgbClr val="C00000"/>
                </a:solidFill>
              </a:rPr>
              <a:t> 5-6% </a:t>
            </a:r>
            <a:r>
              <a:rPr lang="en-US" sz="2000" b="1" dirty="0" err="1"/>
              <a:t>від</a:t>
            </a:r>
            <a:r>
              <a:rPr lang="en-US" sz="2000" b="1" dirty="0"/>
              <a:t> </a:t>
            </a:r>
            <a:r>
              <a:rPr lang="en-US" sz="2000" b="1" dirty="0" err="1"/>
              <a:t>загальної</a:t>
            </a:r>
            <a:r>
              <a:rPr lang="en-US" sz="2000" b="1" dirty="0"/>
              <a:t> </a:t>
            </a:r>
            <a:r>
              <a:rPr lang="en-US" sz="2000" b="1" dirty="0" err="1"/>
              <a:t>суми</a:t>
            </a:r>
            <a:r>
              <a:rPr lang="en-US" sz="2000" b="1" dirty="0"/>
              <a:t> </a:t>
            </a:r>
            <a:r>
              <a:rPr lang="en-US" sz="2000" b="1" dirty="0" err="1"/>
              <a:t>витрат</a:t>
            </a:r>
            <a:r>
              <a:rPr lang="en-US" sz="2000" b="1" dirty="0"/>
              <a:t>.</a:t>
            </a:r>
            <a:endParaRPr lang="ru-RU" b="1">
              <a:ea typeface="Meiry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DD14C7-30B4-41F8-B6E2-84E6D4FDC18C}"/>
              </a:ext>
            </a:extLst>
          </p:cNvPr>
          <p:cNvSpPr txBox="1"/>
          <p:nvPr/>
        </p:nvSpPr>
        <p:spPr>
          <a:xfrm>
            <a:off x="626854" y="4710023"/>
            <a:ext cx="468414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За</a:t>
            </a:r>
            <a:r>
              <a:rPr lang="en-US" sz="2000" b="1" dirty="0"/>
              <a:t> </a:t>
            </a:r>
            <a:r>
              <a:rPr lang="en-US" sz="2000" b="1" dirty="0" err="1"/>
              <a:t>даними</a:t>
            </a:r>
            <a:r>
              <a:rPr lang="en-US" sz="2000" b="1" dirty="0"/>
              <a:t> </a:t>
            </a:r>
            <a:r>
              <a:rPr lang="en-US" sz="2000" b="1" dirty="0" err="1"/>
              <a:t>національних</a:t>
            </a:r>
            <a:r>
              <a:rPr lang="en-US" sz="2000" b="1" dirty="0"/>
              <a:t> </a:t>
            </a:r>
            <a:r>
              <a:rPr lang="en-US" sz="2000" b="1" dirty="0" err="1"/>
              <a:t>рахунків</a:t>
            </a:r>
            <a:r>
              <a:rPr lang="en-US" sz="2000" b="1" dirty="0"/>
              <a:t> </a:t>
            </a:r>
            <a:r>
              <a:rPr lang="en-US" sz="2000" b="1" dirty="0" err="1"/>
              <a:t>протягом</a:t>
            </a:r>
            <a:r>
              <a:rPr lang="en-US" sz="2000" b="1" dirty="0"/>
              <a:t> 2005-2016 </a:t>
            </a:r>
            <a:r>
              <a:rPr lang="en-US" sz="2000" b="1" dirty="0" err="1"/>
              <a:t>рр</a:t>
            </a:r>
            <a:r>
              <a:rPr lang="en-US" sz="2000" b="1" dirty="0"/>
              <a:t>. </a:t>
            </a:r>
            <a:r>
              <a:rPr lang="en-US" sz="2000" b="1" dirty="0" err="1"/>
              <a:t>власні</a:t>
            </a:r>
            <a:r>
              <a:rPr lang="en-US" sz="2000" b="1" dirty="0"/>
              <a:t> </a:t>
            </a:r>
            <a:r>
              <a:rPr lang="en-US" sz="2000" b="1" dirty="0" err="1"/>
              <a:t>витрати</a:t>
            </a:r>
            <a:r>
              <a:rPr lang="en-US" sz="2000" b="1" dirty="0"/>
              <a:t> </a:t>
            </a:r>
            <a:r>
              <a:rPr lang="en-US" sz="2000" b="1" dirty="0" err="1"/>
              <a:t>на</a:t>
            </a:r>
            <a:r>
              <a:rPr lang="en-US" sz="2000" b="1" dirty="0"/>
              <a:t> ЛЗ і ВМП </a:t>
            </a:r>
            <a:r>
              <a:rPr lang="en-US" sz="2000" b="1" dirty="0" err="1"/>
              <a:t>становили</a:t>
            </a:r>
            <a:r>
              <a:rPr lang="en-US" sz="2000" b="1" dirty="0"/>
              <a:t> 94- 98%. </a:t>
            </a:r>
          </a:p>
        </p:txBody>
      </p:sp>
    </p:spTree>
    <p:extLst>
      <p:ext uri="{BB962C8B-B14F-4D97-AF65-F5344CB8AC3E}">
        <p14:creationId xmlns:p14="http://schemas.microsoft.com/office/powerpoint/2010/main" val="587803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8F2B1-81A2-4961-ADDE-486DA05B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667" y="284762"/>
            <a:ext cx="8323855" cy="124397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200" b="0" dirty="0">
                <a:ea typeface="+mj-lt"/>
                <a:cs typeface="+mj-lt"/>
              </a:rPr>
              <a:t>Сфера </a:t>
            </a:r>
            <a:r>
              <a:rPr lang="ru-RU" sz="2200" b="0" dirty="0" err="1">
                <a:ea typeface="+mj-lt"/>
                <a:cs typeface="+mj-lt"/>
              </a:rPr>
              <a:t>економічних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інтересів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держави</a:t>
            </a:r>
            <a:r>
              <a:rPr lang="ru-RU" sz="2200" b="0" dirty="0">
                <a:ea typeface="+mj-lt"/>
                <a:cs typeface="+mj-lt"/>
              </a:rPr>
              <a:t> и </a:t>
            </a:r>
            <a:r>
              <a:rPr lang="ru-RU" sz="2200" b="0" dirty="0" err="1">
                <a:ea typeface="+mj-lt"/>
                <a:cs typeface="+mj-lt"/>
              </a:rPr>
              <a:t>суб’єктів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господарської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діяльності</a:t>
            </a:r>
            <a:endParaRPr lang="ru-RU" sz="2200" dirty="0" err="1">
              <a:ea typeface="Meiryo"/>
            </a:endParaRPr>
          </a:p>
        </p:txBody>
      </p:sp>
      <p:sp>
        <p:nvSpPr>
          <p:cNvPr id="4" name="Облако 3">
            <a:extLst>
              <a:ext uri="{FF2B5EF4-FFF2-40B4-BE49-F238E27FC236}">
                <a16:creationId xmlns:a16="http://schemas.microsoft.com/office/drawing/2014/main" id="{3D950F53-48D3-455D-8757-7A2EC7994CC5}"/>
              </a:ext>
            </a:extLst>
          </p:cNvPr>
          <p:cNvSpPr/>
          <p:nvPr/>
        </p:nvSpPr>
        <p:spPr>
          <a:xfrm>
            <a:off x="865517" y="2497347"/>
            <a:ext cx="3881885" cy="169652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Конфлікт</a:t>
            </a:r>
            <a:endParaRPr lang="ru-RU" sz="2400" b="1" dirty="0" err="1">
              <a:ea typeface="Meiryo"/>
            </a:endParaRPr>
          </a:p>
        </p:txBody>
      </p:sp>
      <p:sp>
        <p:nvSpPr>
          <p:cNvPr id="15" name="Облако 14">
            <a:extLst>
              <a:ext uri="{FF2B5EF4-FFF2-40B4-BE49-F238E27FC236}">
                <a16:creationId xmlns:a16="http://schemas.microsoft.com/office/drawing/2014/main" id="{0A6B2438-DB7E-4844-A60E-5E6324BA210F}"/>
              </a:ext>
            </a:extLst>
          </p:cNvPr>
          <p:cNvSpPr/>
          <p:nvPr/>
        </p:nvSpPr>
        <p:spPr>
          <a:xfrm>
            <a:off x="7292196" y="2497346"/>
            <a:ext cx="3881885" cy="169652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Конфлікт</a:t>
            </a:r>
            <a:endParaRPr lang="ru-RU" sz="2400" b="1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B3967F0-A186-4E34-8739-3B99BC1FFEEC}"/>
              </a:ext>
            </a:extLst>
          </p:cNvPr>
          <p:cNvSpPr/>
          <p:nvPr/>
        </p:nvSpPr>
        <p:spPr>
          <a:xfrm>
            <a:off x="692090" y="5256902"/>
            <a:ext cx="4557621" cy="1322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Сфера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соціальних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інтересів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8A5C83A-9688-4868-9ABE-7F9E9B7545C1}"/>
              </a:ext>
            </a:extLst>
          </p:cNvPr>
          <p:cNvSpPr/>
          <p:nvPr/>
        </p:nvSpPr>
        <p:spPr>
          <a:xfrm>
            <a:off x="6773712" y="5256901"/>
            <a:ext cx="4557621" cy="1322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Сфера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інтересів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населення</a:t>
            </a:r>
            <a:endParaRPr lang="ru-RU" b="1">
              <a:solidFill>
                <a:schemeClr val="tx1"/>
              </a:solidFill>
              <a:ea typeface="Meiryo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5EB068AC-4FFF-4A08-AC2A-29A88F6299AB}"/>
              </a:ext>
            </a:extLst>
          </p:cNvPr>
          <p:cNvSpPr/>
          <p:nvPr/>
        </p:nvSpPr>
        <p:spPr>
          <a:xfrm rot="2460000">
            <a:off x="4730453" y="1701546"/>
            <a:ext cx="488830" cy="977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A24F9370-2EB2-4562-A980-62AB42670692}"/>
              </a:ext>
            </a:extLst>
          </p:cNvPr>
          <p:cNvSpPr/>
          <p:nvPr/>
        </p:nvSpPr>
        <p:spPr>
          <a:xfrm rot="19140000">
            <a:off x="7102717" y="1701545"/>
            <a:ext cx="488830" cy="977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верх 6">
            <a:extLst>
              <a:ext uri="{FF2B5EF4-FFF2-40B4-BE49-F238E27FC236}">
                <a16:creationId xmlns:a16="http://schemas.microsoft.com/office/drawing/2014/main" id="{7034FDD6-A96E-47BD-8AE3-9BA988C8AA26}"/>
              </a:ext>
            </a:extLst>
          </p:cNvPr>
          <p:cNvSpPr/>
          <p:nvPr/>
        </p:nvSpPr>
        <p:spPr>
          <a:xfrm rot="-2280000">
            <a:off x="9833516" y="4231062"/>
            <a:ext cx="488830" cy="9776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верх 17">
            <a:extLst>
              <a:ext uri="{FF2B5EF4-FFF2-40B4-BE49-F238E27FC236}">
                <a16:creationId xmlns:a16="http://schemas.microsoft.com/office/drawing/2014/main" id="{E61D4EAF-40DE-4501-A62D-063543851906}"/>
              </a:ext>
            </a:extLst>
          </p:cNvPr>
          <p:cNvSpPr/>
          <p:nvPr/>
        </p:nvSpPr>
        <p:spPr>
          <a:xfrm rot="2640000">
            <a:off x="1681553" y="4245439"/>
            <a:ext cx="488830" cy="9776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308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F50A80E-5DCB-4320-9947-73BF2D6F0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E9C9717-43F9-44EA-9215-3F2D15B1C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66004D1-3DCE-405F-9046-6DE912409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1319957-918B-4BBC-B357-957813808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B1723-7F37-458C-A3EA-31C9176B8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823" y="1346268"/>
            <a:ext cx="8868354" cy="2463667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/>
            <a:r>
              <a:rPr lang="en-US" sz="4100">
                <a:solidFill>
                  <a:schemeClr val="tx1">
                    <a:lumMod val="85000"/>
                    <a:lumOff val="15000"/>
                  </a:schemeClr>
                </a:solidFill>
              </a:rPr>
              <a:t>Законодавчі основи фармацевтичного ціноутворення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48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52474-063F-41B6-B02A-E19C2653A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06" y="284762"/>
            <a:ext cx="11774420" cy="104268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 err="1">
                <a:ea typeface="+mj-lt"/>
                <a:cs typeface="+mj-lt"/>
              </a:rPr>
              <a:t>Основні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напрями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державної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цінової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політики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галузі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охорони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здоров`я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фармацевтичного</a:t>
            </a:r>
            <a:r>
              <a:rPr lang="ru-RU" dirty="0">
                <a:ea typeface="+mj-lt"/>
                <a:cs typeface="+mj-lt"/>
              </a:rPr>
              <a:t> сектору</a:t>
            </a:r>
            <a:endParaRPr lang="ru-RU" dirty="0">
              <a:ea typeface="Meiryo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741BF8-3E54-4D45-8BD7-588E0297F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762" y="2629290"/>
            <a:ext cx="9617817" cy="3953174"/>
          </a:xfrm>
        </p:spPr>
        <p:txBody>
          <a:bodyPr vert="horz" lIns="109728" tIns="109728" rIns="109728" bIns="91440" rtlCol="0" anchor="t">
            <a:normAutofit fontScale="92500" lnSpcReduction="20000"/>
          </a:bodyPr>
          <a:lstStyle/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розвитку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національної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економіки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підприємницької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діяльності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протидії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зловживанню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монопольним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домінуючим</a:t>
            </a:r>
            <a:r>
              <a:rPr lang="ru-RU" sz="2000" dirty="0">
                <a:ea typeface="+mn-lt"/>
                <a:cs typeface="+mn-lt"/>
              </a:rPr>
              <a:t>) становищем у </a:t>
            </a:r>
            <a:r>
              <a:rPr lang="ru-RU" sz="2000" dirty="0" err="1">
                <a:ea typeface="+mn-lt"/>
                <a:cs typeface="+mn-lt"/>
              </a:rPr>
              <a:t>сфері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ціноутворення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збалансованості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фармацевтичного</a:t>
            </a:r>
            <a:r>
              <a:rPr lang="ru-RU" sz="2000" dirty="0">
                <a:ea typeface="+mn-lt"/>
                <a:cs typeface="+mn-lt"/>
              </a:rPr>
              <a:t> ринку ЛЗ;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соціальних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гарантій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населенню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разі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зростання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необхідних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економічних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гарантій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dirty="0" err="1">
                <a:ea typeface="+mn-lt"/>
                <a:cs typeface="+mn-lt"/>
              </a:rPr>
              <a:t>виробників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орієнтації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на ЛЗ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внутрішнього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ринку т на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рівень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світового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ринку</a:t>
            </a:r>
            <a:r>
              <a:rPr lang="ru-RU" sz="2000" dirty="0">
                <a:ea typeface="+mn-lt"/>
                <a:cs typeface="+mn-lt"/>
              </a:rPr>
              <a:t>.</a:t>
            </a:r>
            <a:endParaRPr lang="ru-RU" sz="2000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E1925E-F41C-4099-BCD1-A87A1C23EFDA}"/>
              </a:ext>
            </a:extLst>
          </p:cNvPr>
          <p:cNvSpPr/>
          <p:nvPr/>
        </p:nvSpPr>
        <p:spPr>
          <a:xfrm>
            <a:off x="362311" y="1519686"/>
            <a:ext cx="11128073" cy="9345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err="1">
                <a:ea typeface="+mn-lt"/>
                <a:cs typeface="+mn-lt"/>
              </a:rPr>
              <a:t>Державна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цінова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політика</a:t>
            </a:r>
            <a:r>
              <a:rPr lang="ru-RU" sz="2000" dirty="0">
                <a:ea typeface="+mn-lt"/>
                <a:cs typeface="+mn-lt"/>
              </a:rPr>
              <a:t> є </a:t>
            </a:r>
            <a:r>
              <a:rPr lang="ru-RU" sz="2000" dirty="0" err="1">
                <a:ea typeface="+mn-lt"/>
                <a:cs typeface="+mn-lt"/>
              </a:rPr>
              <a:t>складовою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частиною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державної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економічної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соціальної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політик</a:t>
            </a:r>
            <a:r>
              <a:rPr lang="ru-RU" sz="2000" dirty="0" err="1">
                <a:ea typeface="+mn-lt"/>
                <a:cs typeface="+mn-lt"/>
              </a:rPr>
              <a:t>и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спрямована</a:t>
            </a:r>
            <a:r>
              <a:rPr lang="ru-RU" sz="2000" dirty="0">
                <a:ea typeface="+mn-lt"/>
                <a:cs typeface="+mn-lt"/>
              </a:rPr>
              <a:t> на </a:t>
            </a:r>
            <a:r>
              <a:rPr lang="ru-RU" sz="2000" dirty="0" err="1">
                <a:ea typeface="+mn-lt"/>
                <a:cs typeface="+mn-lt"/>
              </a:rPr>
              <a:t>забезпечення</a:t>
            </a:r>
            <a:r>
              <a:rPr lang="ru-RU" sz="2000" dirty="0">
                <a:ea typeface="+mn-lt"/>
                <a:cs typeface="+mn-lt"/>
              </a:rPr>
              <a:t>:</a:t>
            </a:r>
            <a:endParaRPr lang="ru-RU" sz="20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79079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435156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BD915C-7383-420F-86B7-104DA8D7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535" y="-204068"/>
            <a:ext cx="10724873" cy="1344612"/>
          </a:xfrm>
        </p:spPr>
        <p:txBody>
          <a:bodyPr anchor="b">
            <a:normAutofit/>
          </a:bodyPr>
          <a:lstStyle/>
          <a:p>
            <a:pPr algn="ctr"/>
            <a:r>
              <a:rPr lang="ru-RU" sz="2400" b="0" dirty="0" err="1">
                <a:ea typeface="+mj-lt"/>
                <a:cs typeface="+mj-lt"/>
              </a:rPr>
              <a:t>Законодавче</a:t>
            </a:r>
            <a:r>
              <a:rPr lang="ru-RU" sz="2400" b="0" dirty="0">
                <a:ea typeface="+mj-lt"/>
                <a:cs typeface="+mj-lt"/>
              </a:rPr>
              <a:t> та нормативно-</a:t>
            </a:r>
            <a:r>
              <a:rPr lang="ru-RU" sz="2400" b="0" dirty="0" err="1">
                <a:ea typeface="+mj-lt"/>
                <a:cs typeface="+mj-lt"/>
              </a:rPr>
              <a:t>правове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регулювання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системи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ціноутворення</a:t>
            </a:r>
            <a:r>
              <a:rPr lang="ru-RU" sz="2400" b="0" dirty="0">
                <a:ea typeface="+mj-lt"/>
                <a:cs typeface="+mj-lt"/>
              </a:rPr>
              <a:t> у </a:t>
            </a:r>
            <a:r>
              <a:rPr lang="ru-RU" sz="2400" b="0" dirty="0" err="1">
                <a:ea typeface="+mj-lt"/>
                <a:cs typeface="+mj-lt"/>
              </a:rPr>
              <a:t>фармації</a:t>
            </a:r>
            <a:endParaRPr lang="ru-RU" sz="2400" dirty="0" err="1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A687D4-2B46-4756-8AA6-3601F64DEA8A}"/>
              </a:ext>
            </a:extLst>
          </p:cNvPr>
          <p:cNvSpPr/>
          <p:nvPr/>
        </p:nvSpPr>
        <p:spPr>
          <a:xfrm>
            <a:off x="175403" y="1663461"/>
            <a:ext cx="1811546" cy="87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Meiryo"/>
              </a:rPr>
              <a:t>Вищий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рівень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05A4575-2504-4549-ACD0-D6F34D627FE5}"/>
              </a:ext>
            </a:extLst>
          </p:cNvPr>
          <p:cNvSpPr/>
          <p:nvPr/>
        </p:nvSpPr>
        <p:spPr>
          <a:xfrm>
            <a:off x="117893" y="3431876"/>
            <a:ext cx="1811546" cy="87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f-ZA"/>
              <a:t>I </a:t>
            </a:r>
            <a:r>
              <a:rPr lang="ru-RU"/>
              <a:t>рівень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F207D9-3B2B-4586-A5B8-30643032D0FB}"/>
              </a:ext>
            </a:extLst>
          </p:cNvPr>
          <p:cNvSpPr/>
          <p:nvPr/>
        </p:nvSpPr>
        <p:spPr>
          <a:xfrm>
            <a:off x="2158581" y="1662562"/>
            <a:ext cx="3939394" cy="8051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Конституція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ст. 49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C654587-EB09-4E5C-A785-EEBA2FE445A7}"/>
              </a:ext>
            </a:extLst>
          </p:cNvPr>
          <p:cNvSpPr/>
          <p:nvPr/>
        </p:nvSpPr>
        <p:spPr>
          <a:xfrm>
            <a:off x="2216089" y="3430976"/>
            <a:ext cx="3939394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Закон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21.06.2012 р. №5007-VI «Про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3D33EF2-3C50-456F-9B1A-047B50E3A582}"/>
              </a:ext>
            </a:extLst>
          </p:cNvPr>
          <p:cNvSpPr/>
          <p:nvPr/>
        </p:nvSpPr>
        <p:spPr>
          <a:xfrm>
            <a:off x="6212995" y="1418146"/>
            <a:ext cx="5880337" cy="13083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Визначає</a:t>
            </a:r>
            <a:r>
              <a:rPr lang="ru-RU" dirty="0">
                <a:ea typeface="+mn-lt"/>
                <a:cs typeface="+mn-lt"/>
              </a:rPr>
              <a:t> одним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зобов'язань</a:t>
            </a:r>
            <a:r>
              <a:rPr lang="ru-RU" dirty="0">
                <a:ea typeface="+mn-lt"/>
                <a:cs typeface="+mn-lt"/>
              </a:rPr>
              <a:t> з боку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доступної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медичної</a:t>
            </a:r>
            <a:r>
              <a:rPr lang="ru-RU" dirty="0">
                <a:ea typeface="+mn-lt"/>
                <a:cs typeface="+mn-lt"/>
              </a:rPr>
              <a:t> й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допомоги</a:t>
            </a:r>
            <a:endParaRPr lang="ru-RU" dirty="0" err="1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29589B8-42F6-4E61-A59B-5BBD7043C9B4}"/>
              </a:ext>
            </a:extLst>
          </p:cNvPr>
          <p:cNvSpPr/>
          <p:nvPr/>
        </p:nvSpPr>
        <p:spPr>
          <a:xfrm>
            <a:off x="6256127" y="3430976"/>
            <a:ext cx="5880337" cy="16533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визначає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основні</a:t>
            </a:r>
            <a:r>
              <a:rPr lang="ru-RU" dirty="0">
                <a:ea typeface="+mn-lt"/>
                <a:cs typeface="+mn-lt"/>
              </a:rPr>
              <a:t> засади </a:t>
            </a:r>
            <a:r>
              <a:rPr lang="ru-RU" dirty="0" err="1">
                <a:ea typeface="+mn-lt"/>
                <a:cs typeface="+mn-lt"/>
              </a:rPr>
              <a:t>цінової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політики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регулює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виникають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процесі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державного контролю (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) та </a:t>
            </a:r>
            <a:r>
              <a:rPr lang="ru-RU" dirty="0" err="1">
                <a:ea typeface="+mn-lt"/>
                <a:cs typeface="+mn-lt"/>
              </a:rPr>
              <a:t>спостереження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48792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A397A7-6AB1-44FD-B9AC-853DE6DFA38A}"/>
              </a:ext>
            </a:extLst>
          </p:cNvPr>
          <p:cNvSpPr/>
          <p:nvPr/>
        </p:nvSpPr>
        <p:spPr>
          <a:xfrm>
            <a:off x="218535" y="556404"/>
            <a:ext cx="1811546" cy="87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IІ </a:t>
            </a:r>
            <a:r>
              <a:rPr lang="ru-RU" dirty="0" err="1">
                <a:ea typeface="+mn-lt"/>
                <a:cs typeface="+mn-lt"/>
              </a:rPr>
              <a:t>рівень</a:t>
            </a:r>
            <a:endParaRPr lang="ru-RU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D0DCB90-DA88-4DFA-97D2-24ED6812415C}"/>
              </a:ext>
            </a:extLst>
          </p:cNvPr>
          <p:cNvSpPr/>
          <p:nvPr/>
        </p:nvSpPr>
        <p:spPr>
          <a:xfrm>
            <a:off x="2331108" y="555505"/>
            <a:ext cx="3939394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500" dirty="0">
                <a:ea typeface="+mn-lt"/>
                <a:cs typeface="+mn-lt"/>
              </a:rPr>
              <a:t>Постанова КМУ </a:t>
            </a:r>
            <a:r>
              <a:rPr lang="ru-RU" sz="1500" dirty="0" err="1">
                <a:ea typeface="+mn-lt"/>
                <a:cs typeface="+mn-lt"/>
              </a:rPr>
              <a:t>від</a:t>
            </a:r>
            <a:r>
              <a:rPr lang="ru-RU" sz="1500" dirty="0">
                <a:ea typeface="+mn-lt"/>
                <a:cs typeface="+mn-lt"/>
              </a:rPr>
              <a:t> 17.10.2008 р. №955 «Про заходи </a:t>
            </a:r>
            <a:r>
              <a:rPr lang="ru-RU" sz="1500" dirty="0" err="1">
                <a:ea typeface="+mn-lt"/>
                <a:cs typeface="+mn-lt"/>
              </a:rPr>
              <a:t>щодо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стабілізації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цін</a:t>
            </a:r>
            <a:r>
              <a:rPr lang="ru-RU" sz="1500" dirty="0">
                <a:ea typeface="+mn-lt"/>
                <a:cs typeface="+mn-lt"/>
              </a:rPr>
              <a:t> на </a:t>
            </a:r>
            <a:r>
              <a:rPr lang="ru-RU" sz="1500" dirty="0" err="1">
                <a:ea typeface="+mn-lt"/>
                <a:cs typeface="+mn-lt"/>
              </a:rPr>
              <a:t>лікарські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засоби</a:t>
            </a:r>
            <a:r>
              <a:rPr lang="ru-RU" sz="1500" dirty="0">
                <a:ea typeface="+mn-lt"/>
                <a:cs typeface="+mn-lt"/>
              </a:rPr>
              <a:t> і </a:t>
            </a:r>
            <a:r>
              <a:rPr lang="ru-RU" sz="1500" dirty="0" err="1">
                <a:ea typeface="+mn-lt"/>
                <a:cs typeface="+mn-lt"/>
              </a:rPr>
              <a:t>медичні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вироби</a:t>
            </a:r>
            <a:r>
              <a:rPr lang="ru-RU" sz="1500" dirty="0">
                <a:ea typeface="+mn-lt"/>
                <a:cs typeface="+mn-lt"/>
              </a:rPr>
              <a:t>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3737EC-9E95-4A8D-9692-888CF7861E71}"/>
              </a:ext>
            </a:extLst>
          </p:cNvPr>
          <p:cNvSpPr/>
          <p:nvPr/>
        </p:nvSpPr>
        <p:spPr>
          <a:xfrm>
            <a:off x="2331107" y="1720069"/>
            <a:ext cx="3939394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2 липня 2014 р. №240 «</a:t>
            </a:r>
            <a:r>
              <a:rPr lang="ru-RU" sz="1400" dirty="0" err="1">
                <a:ea typeface="+mn-lt"/>
                <a:cs typeface="+mn-lt"/>
              </a:rPr>
              <a:t>Питання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декларування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зміни</a:t>
            </a:r>
            <a:r>
              <a:rPr lang="ru-RU" sz="1400" dirty="0">
                <a:ea typeface="+mn-lt"/>
                <a:cs typeface="+mn-lt"/>
              </a:rPr>
              <a:t> оптово-</a:t>
            </a:r>
            <a:r>
              <a:rPr lang="ru-RU" sz="1400" dirty="0" err="1">
                <a:ea typeface="+mn-lt"/>
                <a:cs typeface="+mn-lt"/>
              </a:rPr>
              <a:t>відпускних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цін</a:t>
            </a:r>
            <a:r>
              <a:rPr lang="ru-RU" sz="1400" dirty="0">
                <a:ea typeface="+mn-lt"/>
                <a:cs typeface="+mn-lt"/>
              </a:rPr>
              <a:t> на </a:t>
            </a:r>
            <a:r>
              <a:rPr lang="ru-RU" sz="1400" dirty="0" err="1">
                <a:ea typeface="+mn-lt"/>
                <a:cs typeface="+mn-lt"/>
              </a:rPr>
              <a:t>лікарські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засоби</a:t>
            </a:r>
            <a:r>
              <a:rPr lang="ru-RU" sz="1400" dirty="0">
                <a:ea typeface="+mn-lt"/>
                <a:cs typeface="+mn-lt"/>
              </a:rPr>
              <a:t>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C048FE-297F-41E8-B9E2-D943DD9E51D0}"/>
              </a:ext>
            </a:extLst>
          </p:cNvPr>
          <p:cNvSpPr/>
          <p:nvPr/>
        </p:nvSpPr>
        <p:spPr>
          <a:xfrm>
            <a:off x="2331108" y="2913390"/>
            <a:ext cx="3939394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27.02.2019 р. №135 «</a:t>
            </a:r>
            <a:r>
              <a:rPr lang="ru-RU" sz="1400" dirty="0" err="1">
                <a:ea typeface="+mn-lt"/>
                <a:cs typeface="+mn-lt"/>
              </a:rPr>
              <a:t>Деякі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питання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реімбурсації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лікарських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засобів</a:t>
            </a:r>
            <a:r>
              <a:rPr lang="ru-RU" sz="1400" dirty="0">
                <a:ea typeface="+mn-lt"/>
                <a:cs typeface="+mn-lt"/>
              </a:rPr>
              <a:t>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48DB151-423D-4C0D-9E9B-DCAFACC96D21}"/>
              </a:ext>
            </a:extLst>
          </p:cNvPr>
          <p:cNvSpPr/>
          <p:nvPr/>
        </p:nvSpPr>
        <p:spPr>
          <a:xfrm>
            <a:off x="2331107" y="4552408"/>
            <a:ext cx="3939394" cy="7763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17.03.2017 р. №152 «Про </a:t>
            </a:r>
            <a:r>
              <a:rPr lang="ru-RU" sz="1400" dirty="0" err="1">
                <a:ea typeface="+mn-lt"/>
                <a:cs typeface="+mn-lt"/>
              </a:rPr>
              <a:t>забезпечення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доступності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лікарських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засобів</a:t>
            </a:r>
            <a:r>
              <a:rPr lang="ru-RU" sz="1400" dirty="0">
                <a:ea typeface="+mn-lt"/>
                <a:cs typeface="+mn-lt"/>
              </a:rPr>
              <a:t>»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01785B5-4685-4811-A589-5AD5AF9DB917}"/>
              </a:ext>
            </a:extLst>
          </p:cNvPr>
          <p:cNvSpPr/>
          <p:nvPr/>
        </p:nvSpPr>
        <p:spPr>
          <a:xfrm>
            <a:off x="2331106" y="5716976"/>
            <a:ext cx="3939394" cy="8913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25.03.2009 р. №333 «</a:t>
            </a:r>
            <a:r>
              <a:rPr lang="ru-RU" sz="1400" dirty="0" err="1">
                <a:ea typeface="+mn-lt"/>
                <a:cs typeface="+mn-lt"/>
              </a:rPr>
              <a:t>Деякі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питання</a:t>
            </a:r>
            <a:r>
              <a:rPr lang="ru-RU" sz="1400" dirty="0">
                <a:ea typeface="+mn-lt"/>
                <a:cs typeface="+mn-lt"/>
              </a:rPr>
              <a:t> державного </a:t>
            </a:r>
            <a:r>
              <a:rPr lang="ru-RU" sz="1400" dirty="0" err="1">
                <a:ea typeface="+mn-lt"/>
                <a:cs typeface="+mn-lt"/>
              </a:rPr>
              <a:t>регулювання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цін</a:t>
            </a:r>
            <a:r>
              <a:rPr lang="ru-RU" sz="1400" dirty="0">
                <a:ea typeface="+mn-lt"/>
                <a:cs typeface="+mn-lt"/>
              </a:rPr>
              <a:t> на </a:t>
            </a:r>
            <a:r>
              <a:rPr lang="ru-RU" sz="1400" dirty="0" err="1">
                <a:ea typeface="+mn-lt"/>
                <a:cs typeface="+mn-lt"/>
              </a:rPr>
              <a:t>лікарські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засоби</a:t>
            </a:r>
            <a:r>
              <a:rPr lang="ru-RU" sz="1400" dirty="0">
                <a:ea typeface="+mn-lt"/>
                <a:cs typeface="+mn-lt"/>
              </a:rPr>
              <a:t> і </a:t>
            </a:r>
            <a:r>
              <a:rPr lang="ru-RU" sz="1400" dirty="0" err="1">
                <a:ea typeface="+mn-lt"/>
                <a:cs typeface="+mn-lt"/>
              </a:rPr>
              <a:t>вироби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медичного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призначення</a:t>
            </a:r>
            <a:r>
              <a:rPr lang="ru-RU" sz="14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C3D46C1-E493-4210-948A-03333BFEE7C1}"/>
              </a:ext>
            </a:extLst>
          </p:cNvPr>
          <p:cNvSpPr/>
          <p:nvPr/>
        </p:nvSpPr>
        <p:spPr>
          <a:xfrm>
            <a:off x="6428655" y="555504"/>
            <a:ext cx="5607168" cy="8770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визначає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загальнодержавний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механізм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закупівельгих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ЛЗ, </a:t>
            </a:r>
            <a:r>
              <a:rPr lang="ru-RU" dirty="0" err="1">
                <a:ea typeface="+mn-lt"/>
                <a:cs typeface="+mn-lt"/>
              </a:rPr>
              <a:t>розміри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рівнів</a:t>
            </a:r>
            <a:r>
              <a:rPr lang="ru-RU" dirty="0">
                <a:ea typeface="+mn-lt"/>
                <a:cs typeface="+mn-lt"/>
              </a:rPr>
              <a:t> надбавок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6309D9A-8878-4F83-8ECC-B5FA99706078}"/>
              </a:ext>
            </a:extLst>
          </p:cNvPr>
          <p:cNvSpPr/>
          <p:nvPr/>
        </p:nvSpPr>
        <p:spPr>
          <a:xfrm>
            <a:off x="6428654" y="1720070"/>
            <a:ext cx="5607168" cy="6182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Вводить </a:t>
            </a:r>
            <a:r>
              <a:rPr lang="ru-RU" dirty="0" err="1">
                <a:ea typeface="+mn-lt"/>
                <a:cs typeface="+mn-lt"/>
              </a:rPr>
              <a:t>механізм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декларування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B85D7CC-CA1B-4C53-9A13-0753395B8F16}"/>
              </a:ext>
            </a:extLst>
          </p:cNvPr>
          <p:cNvSpPr/>
          <p:nvPr/>
        </p:nvSpPr>
        <p:spPr>
          <a:xfrm>
            <a:off x="6428655" y="2597090"/>
            <a:ext cx="5607168" cy="18670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Затверджено</a:t>
            </a:r>
            <a:r>
              <a:rPr lang="ru-RU" dirty="0">
                <a:ea typeface="+mn-lt"/>
                <a:cs typeface="+mn-lt"/>
              </a:rPr>
              <a:t> порядок </a:t>
            </a:r>
            <a:r>
              <a:rPr lang="ru-RU" dirty="0" err="1">
                <a:ea typeface="+mn-lt"/>
                <a:cs typeface="+mn-lt"/>
              </a:rPr>
              <a:t>реімбурсації</a:t>
            </a:r>
            <a:r>
              <a:rPr lang="ru-RU" dirty="0">
                <a:ea typeface="+mn-lt"/>
                <a:cs typeface="+mn-lt"/>
              </a:rPr>
              <a:t> ЛЗ та </a:t>
            </a:r>
            <a:r>
              <a:rPr lang="ru-RU" dirty="0" err="1">
                <a:ea typeface="+mn-lt"/>
                <a:cs typeface="+mn-lt"/>
              </a:rPr>
              <a:t>реєстр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вартість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підлягає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відшкодуванню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амбулаторного </a:t>
            </a:r>
            <a:r>
              <a:rPr lang="ru-RU" dirty="0" err="1">
                <a:ea typeface="+mn-lt"/>
                <a:cs typeface="+mn-lt"/>
              </a:rPr>
              <a:t>лікування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страждають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серцевосудинні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захворювання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цукровий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діабет</a:t>
            </a:r>
            <a:r>
              <a:rPr lang="ru-RU" dirty="0">
                <a:ea typeface="+mn-lt"/>
                <a:cs typeface="+mn-lt"/>
              </a:rPr>
              <a:t> II типу, </a:t>
            </a:r>
            <a:r>
              <a:rPr lang="ru-RU" dirty="0" err="1">
                <a:ea typeface="+mn-lt"/>
                <a:cs typeface="+mn-lt"/>
              </a:rPr>
              <a:t>бронхіальну</a:t>
            </a:r>
            <a:r>
              <a:rPr lang="ru-RU" dirty="0">
                <a:ea typeface="+mn-lt"/>
                <a:cs typeface="+mn-lt"/>
              </a:rPr>
              <a:t> астму,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67C97AB-6EF5-444A-9D6F-0628EA8CBE12}"/>
              </a:ext>
            </a:extLst>
          </p:cNvPr>
          <p:cNvSpPr/>
          <p:nvPr/>
        </p:nvSpPr>
        <p:spPr>
          <a:xfrm>
            <a:off x="6428653" y="4624296"/>
            <a:ext cx="5607168" cy="6182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Затверджено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Урядову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програму</a:t>
            </a:r>
            <a:r>
              <a:rPr lang="ru-RU" dirty="0">
                <a:ea typeface="+mn-lt"/>
                <a:cs typeface="+mn-lt"/>
              </a:rPr>
              <a:t> “</a:t>
            </a:r>
            <a:r>
              <a:rPr lang="ru-RU" dirty="0" err="1">
                <a:ea typeface="+mn-lt"/>
                <a:cs typeface="+mn-lt"/>
              </a:rPr>
              <a:t>Доступні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ліки</a:t>
            </a:r>
            <a:r>
              <a:rPr lang="ru-RU" dirty="0">
                <a:ea typeface="+mn-lt"/>
                <a:cs typeface="+mn-lt"/>
              </a:rPr>
              <a:t>”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73428E0-6BDB-47A6-B5EB-62E388115859}"/>
              </a:ext>
            </a:extLst>
          </p:cNvPr>
          <p:cNvSpPr/>
          <p:nvPr/>
        </p:nvSpPr>
        <p:spPr>
          <a:xfrm>
            <a:off x="6428654" y="5860749"/>
            <a:ext cx="5607168" cy="6182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Затверджено</a:t>
            </a:r>
            <a:r>
              <a:rPr lang="ru-RU" dirty="0">
                <a:ea typeface="+mn-lt"/>
                <a:cs typeface="+mn-lt"/>
              </a:rPr>
              <a:t> склад </a:t>
            </a:r>
            <a:r>
              <a:rPr lang="ru-RU" dirty="0" err="1">
                <a:ea typeface="+mn-lt"/>
                <a:cs typeface="+mn-lt"/>
              </a:rPr>
              <a:t>Національного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340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D4CE1B-ECDF-4448-B85C-7BD89B21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06" y="327894"/>
            <a:ext cx="11932572" cy="942046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Характеристика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ключових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елементів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ринкової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економіки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відповідно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до ст. 1 Закону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від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21.06.2012 р. №5007-VI «Про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ціни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і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ціноутворення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» </a:t>
            </a:r>
            <a:endParaRPr lang="ru-RU" sz="2000" dirty="0">
              <a:solidFill>
                <a:srgbClr val="404040"/>
              </a:solidFill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CF7327-19A5-4175-9463-BF1F10A04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140" y="1263441"/>
            <a:ext cx="9761589" cy="45947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Autofit/>
          </a:bodyPr>
          <a:lstStyle/>
          <a:p>
            <a:pPr algn="ctr"/>
            <a:r>
              <a:rPr lang="ru-RU" sz="1600" b="1" i="1" dirty="0">
                <a:ea typeface="+mn-lt"/>
                <a:cs typeface="+mn-lt"/>
              </a:rPr>
              <a:t>КЛЮЧОВІ ЕЛЕМЕНТИ РИНКОВОЇ ЕКОНОМІКИ</a:t>
            </a:r>
            <a:endParaRPr lang="ru-RU" sz="1600" b="1" i="1" dirty="0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1CEFFE-9C0E-4DAB-ABB9-AF0A13F314DD}"/>
              </a:ext>
            </a:extLst>
          </p:cNvPr>
          <p:cNvSpPr/>
          <p:nvPr/>
        </p:nvSpPr>
        <p:spPr>
          <a:xfrm>
            <a:off x="1023668" y="2123536"/>
            <a:ext cx="268856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ціна</a:t>
            </a:r>
            <a:endParaRPr lang="ru-RU" dirty="0" err="1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759869A-50F6-4423-87CD-013DC7D74A56}"/>
              </a:ext>
            </a:extLst>
          </p:cNvPr>
          <p:cNvSpPr/>
          <p:nvPr/>
        </p:nvSpPr>
        <p:spPr>
          <a:xfrm>
            <a:off x="4747403" y="2123535"/>
            <a:ext cx="268856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Ціноутворення</a:t>
            </a:r>
            <a:endParaRPr lang="ru-RU" dirty="0" err="1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C382D1C-EFC5-48DA-B4CD-3D7BCB7B3E98}"/>
              </a:ext>
            </a:extLst>
          </p:cNvPr>
          <p:cNvSpPr/>
          <p:nvPr/>
        </p:nvSpPr>
        <p:spPr>
          <a:xfrm>
            <a:off x="8428007" y="2123536"/>
            <a:ext cx="268856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система </a:t>
            </a:r>
            <a:r>
              <a:rPr lang="ru-RU" dirty="0" err="1">
                <a:ea typeface="+mn-lt"/>
                <a:cs typeface="+mn-lt"/>
              </a:rPr>
              <a:t>цін</a:t>
            </a:r>
            <a:endParaRPr lang="ru-RU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CF21DBC-BC55-42A7-A4FE-9F9DD65582D8}"/>
              </a:ext>
            </a:extLst>
          </p:cNvPr>
          <p:cNvSpPr/>
          <p:nvPr/>
        </p:nvSpPr>
        <p:spPr>
          <a:xfrm>
            <a:off x="375788" y="2812750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виражений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грошовій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еквівалент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одиниці</a:t>
            </a:r>
            <a:r>
              <a:rPr lang="ru-RU" dirty="0">
                <a:ea typeface="+mn-lt"/>
                <a:cs typeface="+mn-lt"/>
              </a:rPr>
              <a:t> товару</a:t>
            </a: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C98E4E8-0485-46BF-9D8E-879B1E15E5D4}"/>
              </a:ext>
            </a:extLst>
          </p:cNvPr>
          <p:cNvSpPr/>
          <p:nvPr/>
        </p:nvSpPr>
        <p:spPr>
          <a:xfrm>
            <a:off x="375787" y="3761655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перехрестя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проблем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суспільства</a:t>
            </a:r>
            <a:endParaRPr lang="ru-RU" dirty="0" err="1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C84A802-65C3-445A-A328-D81CD62BAD99}"/>
              </a:ext>
            </a:extLst>
          </p:cNvPr>
          <p:cNvSpPr/>
          <p:nvPr/>
        </p:nvSpPr>
        <p:spPr>
          <a:xfrm>
            <a:off x="375786" y="4710560"/>
            <a:ext cx="3335546" cy="21566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dirty="0">
                <a:ea typeface="+mn-lt"/>
                <a:cs typeface="+mn-lt"/>
              </a:rPr>
              <a:t>а </a:t>
            </a:r>
            <a:r>
              <a:rPr lang="ru-RU" sz="1700" dirty="0" err="1">
                <a:ea typeface="+mn-lt"/>
                <a:cs typeface="+mn-lt"/>
              </a:rPr>
              <a:t>саме</a:t>
            </a:r>
            <a:r>
              <a:rPr lang="ru-RU" sz="1700" dirty="0">
                <a:ea typeface="+mn-lt"/>
                <a:cs typeface="+mn-lt"/>
              </a:rPr>
              <a:t>: </a:t>
            </a:r>
          </a:p>
          <a:p>
            <a:r>
              <a:rPr lang="ru-RU" sz="1700" dirty="0">
                <a:ea typeface="+mn-lt"/>
                <a:cs typeface="+mn-lt"/>
              </a:rPr>
              <a:t>✓ </a:t>
            </a:r>
            <a:r>
              <a:rPr lang="ru-RU" sz="1700" dirty="0" err="1">
                <a:ea typeface="+mn-lt"/>
                <a:cs typeface="+mn-lt"/>
              </a:rPr>
              <a:t>виробництво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реалізація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товарів</a:t>
            </a:r>
            <a:r>
              <a:rPr lang="ru-RU" sz="1700" dirty="0">
                <a:ea typeface="+mn-lt"/>
                <a:cs typeface="+mn-lt"/>
              </a:rPr>
              <a:t>, </a:t>
            </a:r>
          </a:p>
          <a:p>
            <a:r>
              <a:rPr lang="ru-RU" sz="1700" dirty="0">
                <a:ea typeface="+mn-lt"/>
                <a:cs typeface="+mn-lt"/>
              </a:rPr>
              <a:t>✓ </a:t>
            </a:r>
            <a:r>
              <a:rPr lang="ru-RU" sz="1700" dirty="0" err="1">
                <a:ea typeface="+mn-lt"/>
                <a:cs typeface="+mn-lt"/>
              </a:rPr>
              <a:t>формування</a:t>
            </a:r>
            <a:r>
              <a:rPr lang="ru-RU" sz="1700" dirty="0">
                <a:ea typeface="+mn-lt"/>
                <a:cs typeface="+mn-lt"/>
              </a:rPr>
              <a:t> їх </a:t>
            </a:r>
            <a:r>
              <a:rPr lang="ru-RU" sz="1700" dirty="0" err="1">
                <a:ea typeface="+mn-lt"/>
                <a:cs typeface="+mn-lt"/>
              </a:rPr>
              <a:t>вартості</a:t>
            </a:r>
            <a:r>
              <a:rPr lang="ru-RU" sz="1700" dirty="0">
                <a:ea typeface="+mn-lt"/>
                <a:cs typeface="+mn-lt"/>
              </a:rPr>
              <a:t> </a:t>
            </a:r>
          </a:p>
          <a:p>
            <a:r>
              <a:rPr lang="ru-RU" sz="1700" dirty="0">
                <a:ea typeface="+mn-lt"/>
                <a:cs typeface="+mn-lt"/>
              </a:rPr>
              <a:t>✓ </a:t>
            </a:r>
            <a:r>
              <a:rPr lang="ru-RU" sz="1700" dirty="0" err="1">
                <a:ea typeface="+mn-lt"/>
                <a:cs typeface="+mn-lt"/>
              </a:rPr>
              <a:t>розподіл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використання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національного</a:t>
            </a:r>
            <a:r>
              <a:rPr lang="ru-RU" sz="1700" dirty="0">
                <a:ea typeface="+mn-lt"/>
                <a:cs typeface="+mn-lt"/>
              </a:rPr>
              <a:t> доходу</a:t>
            </a:r>
            <a:endParaRPr lang="ru-RU" sz="1700" dirty="0">
              <a:ea typeface="Meiryo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536B324-E2FF-4123-9CEA-3102DEBF38E4}"/>
              </a:ext>
            </a:extLst>
          </p:cNvPr>
          <p:cNvSpPr/>
          <p:nvPr/>
        </p:nvSpPr>
        <p:spPr>
          <a:xfrm>
            <a:off x="4430202" y="2812749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процес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endParaRPr lang="ru-RU" dirty="0" err="1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24ADB0E-194B-491B-A710-4F8590BAAE34}"/>
              </a:ext>
            </a:extLst>
          </p:cNvPr>
          <p:cNvSpPr/>
          <p:nvPr/>
        </p:nvSpPr>
        <p:spPr>
          <a:xfrm>
            <a:off x="8340844" y="2812750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сукупність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рівнів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структури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endParaRPr lang="ru-RU" dirty="0" err="1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35047974-9278-46D5-A315-64A685BF34A6}"/>
              </a:ext>
            </a:extLst>
          </p:cNvPr>
          <p:cNvSpPr/>
          <p:nvPr/>
        </p:nvSpPr>
        <p:spPr>
          <a:xfrm>
            <a:off x="4214542" y="3761655"/>
            <a:ext cx="3824375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Змішана</a:t>
            </a:r>
            <a:r>
              <a:rPr lang="ru-RU" dirty="0">
                <a:ea typeface="+mn-lt"/>
                <a:cs typeface="+mn-lt"/>
              </a:rPr>
              <a:t> система з </a:t>
            </a:r>
            <a:r>
              <a:rPr lang="ru-RU" dirty="0" err="1">
                <a:ea typeface="+mn-lt"/>
                <a:cs typeface="+mn-lt"/>
              </a:rPr>
              <a:t>елементами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централізованої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ринкової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40AFF92-3555-45E3-8252-0C9BC06F79D7}"/>
              </a:ext>
            </a:extLst>
          </p:cNvPr>
          <p:cNvSpPr/>
          <p:nvPr/>
        </p:nvSpPr>
        <p:spPr>
          <a:xfrm>
            <a:off x="8340844" y="3761655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Обумовлює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endParaRPr lang="ru-RU" dirty="0" err="1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31BDF83A-A4D4-42BA-825D-706A8EBE32C9}"/>
              </a:ext>
            </a:extLst>
          </p:cNvPr>
          <p:cNvSpPr/>
          <p:nvPr/>
        </p:nvSpPr>
        <p:spPr>
          <a:xfrm>
            <a:off x="4215148" y="4664364"/>
            <a:ext cx="3335546" cy="21566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dirty="0" err="1">
                <a:ea typeface="+mn-lt"/>
                <a:cs typeface="+mn-lt"/>
              </a:rPr>
              <a:t>Формування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цін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здійснюється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державними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установами</a:t>
            </a:r>
            <a:r>
              <a:rPr lang="ru-RU" sz="1700" dirty="0">
                <a:ea typeface="+mn-lt"/>
                <a:cs typeface="+mn-lt"/>
              </a:rPr>
              <a:t> та на </a:t>
            </a:r>
            <a:r>
              <a:rPr lang="ru-RU" sz="1700" dirty="0" err="1">
                <a:ea typeface="+mn-lt"/>
                <a:cs typeface="+mn-lt"/>
              </a:rPr>
              <a:t>підґрунті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взаємодії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попиту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пропозиції</a:t>
            </a:r>
            <a:endParaRPr lang="ru-RU" sz="1700" dirty="0" err="1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B9AEEFB-8ADB-4FBC-8D22-A3D07CCF4C65}"/>
              </a:ext>
            </a:extLst>
          </p:cNvPr>
          <p:cNvSpPr/>
          <p:nvPr/>
        </p:nvSpPr>
        <p:spPr>
          <a:xfrm>
            <a:off x="7836664" y="4710559"/>
            <a:ext cx="2315726" cy="21422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/>
              <a:t>• Оптово</a:t>
            </a:r>
            <a:r>
              <a:rPr lang="en-US" sz="1600" dirty="0"/>
              <a:t>-</a:t>
            </a:r>
            <a:r>
              <a:rPr lang="ru-RU" sz="1600" dirty="0" err="1"/>
              <a:t>відпускних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r>
              <a:rPr lang="ru-RU" sz="1600" dirty="0"/>
              <a:t> </a:t>
            </a:r>
            <a:r>
              <a:rPr lang="ru-RU" sz="1600" dirty="0" err="1"/>
              <a:t>виробника</a:t>
            </a:r>
            <a:r>
              <a:rPr lang="ru-RU" sz="1600" dirty="0"/>
              <a:t> </a:t>
            </a:r>
            <a:endParaRPr lang="ru-RU" sz="1600" dirty="0">
              <a:ea typeface="Meiryo"/>
            </a:endParaRPr>
          </a:p>
          <a:p>
            <a:r>
              <a:rPr lang="ru-RU" sz="1600" dirty="0"/>
              <a:t>• </a:t>
            </a:r>
            <a:r>
              <a:rPr lang="ru-RU" sz="1600" dirty="0" err="1"/>
              <a:t>закупівельних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r>
              <a:rPr lang="ru-RU" sz="1600" dirty="0"/>
              <a:t> </a:t>
            </a:r>
            <a:endParaRPr lang="ru-RU" sz="1600" dirty="0">
              <a:ea typeface="Meiryo"/>
            </a:endParaRPr>
          </a:p>
          <a:p>
            <a:r>
              <a:rPr lang="ru-RU" sz="1600" dirty="0"/>
              <a:t>• </a:t>
            </a:r>
            <a:r>
              <a:rPr lang="ru-RU" sz="1600" dirty="0" err="1"/>
              <a:t>роздрібних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endParaRPr lang="ru-RU" sz="1600" dirty="0">
              <a:ea typeface="Meiryo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861C43A8-5EC5-4461-8BEC-69D6C96D2A5C}"/>
              </a:ext>
            </a:extLst>
          </p:cNvPr>
          <p:cNvSpPr/>
          <p:nvPr/>
        </p:nvSpPr>
        <p:spPr>
          <a:xfrm>
            <a:off x="10152389" y="4710558"/>
            <a:ext cx="2244741" cy="21422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Вільних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 dirty="0">
              <a:ea typeface="Meiryo"/>
            </a:endParaRPr>
          </a:p>
          <a:p>
            <a:r>
              <a:rPr lang="ru-RU" sz="1600" dirty="0">
                <a:ea typeface="+mn-lt"/>
                <a:cs typeface="+mn-lt"/>
              </a:rPr>
              <a:t>• державно</a:t>
            </a:r>
            <a:r>
              <a:rPr lang="en-US" sz="1600" dirty="0">
                <a:ea typeface="+mn-lt"/>
                <a:cs typeface="+mn-lt"/>
              </a:rPr>
              <a:t>-</a:t>
            </a:r>
            <a:r>
              <a:rPr lang="ru-RU" sz="1600" dirty="0" err="1">
                <a:ea typeface="+mn-lt"/>
                <a:cs typeface="+mn-lt"/>
              </a:rPr>
              <a:t>регульованих</a:t>
            </a:r>
            <a:endParaRPr lang="ru-RU" sz="1600" dirty="0">
              <a:ea typeface="Meiryo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8506EC4F-3F45-418D-9CCD-9902E1DFACF0}"/>
              </a:ext>
            </a:extLst>
          </p:cNvPr>
          <p:cNvSpPr/>
          <p:nvPr/>
        </p:nvSpPr>
        <p:spPr>
          <a:xfrm>
            <a:off x="5679359" y="1816565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низ 25">
            <a:extLst>
              <a:ext uri="{FF2B5EF4-FFF2-40B4-BE49-F238E27FC236}">
                <a16:creationId xmlns:a16="http://schemas.microsoft.com/office/drawing/2014/main" id="{AB9CE1B3-6CAD-431E-8819-521F83A6EB42}"/>
              </a:ext>
            </a:extLst>
          </p:cNvPr>
          <p:cNvSpPr/>
          <p:nvPr/>
        </p:nvSpPr>
        <p:spPr>
          <a:xfrm>
            <a:off x="9273698" y="2592942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низ 26">
            <a:extLst>
              <a:ext uri="{FF2B5EF4-FFF2-40B4-BE49-F238E27FC236}">
                <a16:creationId xmlns:a16="http://schemas.microsoft.com/office/drawing/2014/main" id="{39BA4F4C-82AA-420B-9E84-35120A30B540}"/>
              </a:ext>
            </a:extLst>
          </p:cNvPr>
          <p:cNvSpPr/>
          <p:nvPr/>
        </p:nvSpPr>
        <p:spPr>
          <a:xfrm>
            <a:off x="5636227" y="2578565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низ 27">
            <a:extLst>
              <a:ext uri="{FF2B5EF4-FFF2-40B4-BE49-F238E27FC236}">
                <a16:creationId xmlns:a16="http://schemas.microsoft.com/office/drawing/2014/main" id="{B7FA91E3-CEAF-4872-A26F-AFB375E8FD14}"/>
              </a:ext>
            </a:extLst>
          </p:cNvPr>
          <p:cNvSpPr/>
          <p:nvPr/>
        </p:nvSpPr>
        <p:spPr>
          <a:xfrm>
            <a:off x="1811849" y="2578564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лево-вправо 6">
            <a:extLst>
              <a:ext uri="{FF2B5EF4-FFF2-40B4-BE49-F238E27FC236}">
                <a16:creationId xmlns:a16="http://schemas.microsoft.com/office/drawing/2014/main" id="{86D919A0-8007-4D81-AAB2-10C10C6A8E08}"/>
              </a:ext>
            </a:extLst>
          </p:cNvPr>
          <p:cNvSpPr/>
          <p:nvPr/>
        </p:nvSpPr>
        <p:spPr>
          <a:xfrm>
            <a:off x="3803076" y="2105686"/>
            <a:ext cx="819509" cy="4744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лево-вправо 28">
            <a:extLst>
              <a:ext uri="{FF2B5EF4-FFF2-40B4-BE49-F238E27FC236}">
                <a16:creationId xmlns:a16="http://schemas.microsoft.com/office/drawing/2014/main" id="{B4D0CF5D-26B4-4F22-822E-8FCB66332936}"/>
              </a:ext>
            </a:extLst>
          </p:cNvPr>
          <p:cNvSpPr/>
          <p:nvPr/>
        </p:nvSpPr>
        <p:spPr>
          <a:xfrm>
            <a:off x="7526811" y="2105685"/>
            <a:ext cx="819509" cy="4744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изогнутая вправо 8">
            <a:extLst>
              <a:ext uri="{FF2B5EF4-FFF2-40B4-BE49-F238E27FC236}">
                <a16:creationId xmlns:a16="http://schemas.microsoft.com/office/drawing/2014/main" id="{223BC38B-7492-4EC4-A99F-7B56138C30F8}"/>
              </a:ext>
            </a:extLst>
          </p:cNvPr>
          <p:cNvSpPr/>
          <p:nvPr/>
        </p:nvSpPr>
        <p:spPr>
          <a:xfrm>
            <a:off x="191362" y="1365215"/>
            <a:ext cx="733245" cy="1222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Стрелка: изогнутая влево 29">
            <a:extLst>
              <a:ext uri="{FF2B5EF4-FFF2-40B4-BE49-F238E27FC236}">
                <a16:creationId xmlns:a16="http://schemas.microsoft.com/office/drawing/2014/main" id="{1A652080-A028-46E6-B66B-E87701CE0F7D}"/>
              </a:ext>
            </a:extLst>
          </p:cNvPr>
          <p:cNvSpPr/>
          <p:nvPr/>
        </p:nvSpPr>
        <p:spPr>
          <a:xfrm>
            <a:off x="11304161" y="1364317"/>
            <a:ext cx="733245" cy="122207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06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B1FF0-ECC5-4707-A8B1-C8D9EF97A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196" y="-664144"/>
            <a:ext cx="9258383" cy="1344612"/>
          </a:xfr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Основні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види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цін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лікарські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засоби</a:t>
            </a:r>
            <a:endParaRPr lang="ru-RU" sz="3000" dirty="0" err="1">
              <a:solidFill>
                <a:srgbClr val="C00000"/>
              </a:solidFill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B27481-48C7-484F-B4AD-C8138226EEF3}"/>
              </a:ext>
            </a:extLst>
          </p:cNvPr>
          <p:cNvSpPr/>
          <p:nvPr/>
        </p:nvSpPr>
        <p:spPr>
          <a:xfrm>
            <a:off x="175404" y="671423"/>
            <a:ext cx="3651847" cy="66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За сферою </a:t>
            </a:r>
            <a:r>
              <a:rPr lang="ru-RU" b="1" dirty="0" err="1">
                <a:ea typeface="+mn-lt"/>
                <a:cs typeface="+mn-lt"/>
              </a:rPr>
              <a:t>застосування</a:t>
            </a:r>
            <a:r>
              <a:rPr lang="ru-RU" b="1" dirty="0">
                <a:ea typeface="+mn-lt"/>
                <a:cs typeface="+mn-lt"/>
              </a:rPr>
              <a:t>*</a:t>
            </a:r>
            <a:endParaRPr lang="ru-RU" dirty="0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22867D1-4942-44FB-BBDC-D168660E15F5}"/>
              </a:ext>
            </a:extLst>
          </p:cNvPr>
          <p:cNvSpPr/>
          <p:nvPr/>
        </p:nvSpPr>
        <p:spPr>
          <a:xfrm>
            <a:off x="6357667" y="671422"/>
            <a:ext cx="3752489" cy="66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За </a:t>
            </a:r>
            <a:r>
              <a:rPr lang="ru-RU" b="1" dirty="0" err="1">
                <a:ea typeface="+mn-lt"/>
                <a:cs typeface="+mn-lt"/>
              </a:rPr>
              <a:t>впливом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держави</a:t>
            </a:r>
            <a:r>
              <a:rPr lang="ru-RU" b="1" dirty="0">
                <a:ea typeface="+mn-lt"/>
                <a:cs typeface="+mn-lt"/>
              </a:rPr>
              <a:t>*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B28C27D-8C1B-436C-A5BE-97D59C78A028}"/>
              </a:ext>
            </a:extLst>
          </p:cNvPr>
          <p:cNvSpPr/>
          <p:nvPr/>
        </p:nvSpPr>
        <p:spPr>
          <a:xfrm>
            <a:off x="519562" y="1418147"/>
            <a:ext cx="5362753" cy="14521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a typeface="+mn-lt"/>
                <a:cs typeface="+mn-lt"/>
              </a:rPr>
              <a:t>Оптово-</a:t>
            </a:r>
            <a:r>
              <a:rPr lang="ru-RU" sz="1600" b="1" dirty="0" err="1">
                <a:ea typeface="+mn-lt"/>
                <a:cs typeface="+mn-lt"/>
              </a:rPr>
              <a:t>відпускна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ціна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виробника</a:t>
            </a:r>
            <a:r>
              <a:rPr lang="ru-RU" sz="1600" b="1" dirty="0">
                <a:ea typeface="+mn-lt"/>
                <a:cs typeface="+mn-lt"/>
              </a:rPr>
              <a:t>)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імпортованого</a:t>
            </a:r>
            <a:r>
              <a:rPr lang="ru-RU" sz="1600" dirty="0">
                <a:ea typeface="+mn-lt"/>
                <a:cs typeface="+mn-lt"/>
              </a:rPr>
              <a:t> товару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товару, </a:t>
            </a:r>
            <a:r>
              <a:rPr lang="ru-RU" sz="1600" dirty="0" err="1">
                <a:ea typeface="+mn-lt"/>
                <a:cs typeface="+mn-lt"/>
              </a:rPr>
              <a:t>встановлена</a:t>
            </a:r>
            <a:r>
              <a:rPr lang="ru-RU" sz="1600" dirty="0">
                <a:ea typeface="+mn-lt"/>
                <a:cs typeface="+mn-lt"/>
              </a:rPr>
              <a:t> договором, </a:t>
            </a:r>
            <a:r>
              <a:rPr lang="ru-RU" sz="1600" dirty="0" err="1">
                <a:ea typeface="+mn-lt"/>
                <a:cs typeface="+mn-lt"/>
              </a:rPr>
              <a:t>укладеним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між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вітчизняним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виробником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суб'єктом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діяльності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оптову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торгівлю</a:t>
            </a:r>
            <a:r>
              <a:rPr lang="ru-RU" sz="1600" dirty="0">
                <a:ea typeface="+mn-lt"/>
                <a:cs typeface="+mn-lt"/>
              </a:rPr>
              <a:t> ЛЗ </a:t>
            </a:r>
            <a:endParaRPr lang="ru-RU" sz="16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395F5DE-99B2-403D-8CD2-6A44F989B872}"/>
              </a:ext>
            </a:extLst>
          </p:cNvPr>
          <p:cNvSpPr/>
          <p:nvPr/>
        </p:nvSpPr>
        <p:spPr>
          <a:xfrm>
            <a:off x="519561" y="3014033"/>
            <a:ext cx="5362753" cy="135147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Закупівельна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ціна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дистриб'ютора</a:t>
            </a:r>
            <a:r>
              <a:rPr lang="ru-RU" sz="1600" b="1" dirty="0">
                <a:ea typeface="+mn-lt"/>
                <a:cs typeface="+mn-lt"/>
              </a:rPr>
              <a:t>)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товару, яка </a:t>
            </a:r>
            <a:r>
              <a:rPr lang="ru-RU" sz="1600" dirty="0" err="1">
                <a:ea typeface="+mn-lt"/>
                <a:cs typeface="+mn-lt"/>
              </a:rPr>
              <a:t>визначається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суб'єктом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оптову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торгівлю</a:t>
            </a:r>
            <a:r>
              <a:rPr lang="ru-RU" sz="1600" dirty="0">
                <a:ea typeface="+mn-lt"/>
                <a:cs typeface="+mn-lt"/>
              </a:rPr>
              <a:t> ЛЗ, для </a:t>
            </a:r>
            <a:r>
              <a:rPr lang="ru-RU" sz="1600" dirty="0" err="1">
                <a:ea typeface="+mn-lt"/>
                <a:cs typeface="+mn-lt"/>
              </a:rPr>
              <a:t>подальшої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реалізації</a:t>
            </a:r>
            <a:r>
              <a:rPr lang="ru-RU" sz="1600" dirty="0">
                <a:ea typeface="+mn-lt"/>
                <a:cs typeface="+mn-lt"/>
              </a:rPr>
              <a:t> через </a:t>
            </a:r>
            <a:r>
              <a:rPr lang="ru-RU" sz="1600" dirty="0" err="1">
                <a:ea typeface="+mn-lt"/>
                <a:cs typeface="+mn-lt"/>
              </a:rPr>
              <a:t>аптечну</a:t>
            </a:r>
            <a:r>
              <a:rPr lang="ru-RU" sz="1600" dirty="0">
                <a:ea typeface="+mn-lt"/>
                <a:cs typeface="+mn-lt"/>
              </a:rPr>
              <a:t> мережу</a:t>
            </a: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A0D475A-9A01-4C6F-9200-B6D53FCCED07}"/>
              </a:ext>
            </a:extLst>
          </p:cNvPr>
          <p:cNvSpPr/>
          <p:nvPr/>
        </p:nvSpPr>
        <p:spPr>
          <a:xfrm>
            <a:off x="519560" y="4494900"/>
            <a:ext cx="5362753" cy="1222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Роздрібна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ціна</a:t>
            </a:r>
            <a:r>
              <a:rPr lang="ru-RU" sz="1600" b="1" dirty="0">
                <a:ea typeface="+mn-lt"/>
                <a:cs typeface="+mn-lt"/>
              </a:rPr>
              <a:t> аптеки)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товару, яка </a:t>
            </a:r>
            <a:r>
              <a:rPr lang="ru-RU" sz="1600" dirty="0" err="1">
                <a:ea typeface="+mn-lt"/>
                <a:cs typeface="+mn-lt"/>
              </a:rPr>
              <a:t>визначається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суб'єктом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реалізацію</a:t>
            </a:r>
            <a:r>
              <a:rPr lang="ru-RU" sz="1600" dirty="0">
                <a:ea typeface="+mn-lt"/>
                <a:cs typeface="+mn-lt"/>
              </a:rPr>
              <a:t> товару через </a:t>
            </a:r>
            <a:r>
              <a:rPr lang="ru-RU" sz="1600" dirty="0" err="1">
                <a:ea typeface="+mn-lt"/>
                <a:cs typeface="+mn-lt"/>
              </a:rPr>
              <a:t>аптечну</a:t>
            </a:r>
            <a:r>
              <a:rPr lang="ru-RU" sz="1600" dirty="0">
                <a:ea typeface="+mn-lt"/>
                <a:cs typeface="+mn-lt"/>
              </a:rPr>
              <a:t> мережу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D4BC40-DA3E-4A7C-9422-A3AB716FCF90}"/>
              </a:ext>
            </a:extLst>
          </p:cNvPr>
          <p:cNvSpPr/>
          <p:nvPr/>
        </p:nvSpPr>
        <p:spPr>
          <a:xfrm>
            <a:off x="130475" y="5888606"/>
            <a:ext cx="5693432" cy="8770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*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Постанови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17.10.2008 р. №955 «Про заходи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стабілізації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медичні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вироби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3112832-C734-4AD7-84F7-8E7107B45020}"/>
              </a:ext>
            </a:extLst>
          </p:cNvPr>
          <p:cNvSpPr/>
          <p:nvPr/>
        </p:nvSpPr>
        <p:spPr>
          <a:xfrm>
            <a:off x="6744957" y="1576296"/>
            <a:ext cx="5362753" cy="1150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Державні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регульовані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, на </a:t>
            </a:r>
            <a:r>
              <a:rPr lang="ru-RU" sz="1600" dirty="0" err="1">
                <a:ea typeface="+mn-lt"/>
                <a:cs typeface="+mn-lt"/>
              </a:rPr>
              <a:t>формування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яких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управління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накладають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певні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обмеження</a:t>
            </a:r>
            <a:endParaRPr lang="ru-RU" dirty="0" err="1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34E581C-D146-4705-87D4-BB9CCF2568EC}"/>
              </a:ext>
            </a:extLst>
          </p:cNvPr>
          <p:cNvSpPr/>
          <p:nvPr/>
        </p:nvSpPr>
        <p:spPr>
          <a:xfrm>
            <a:off x="6744956" y="2970899"/>
            <a:ext cx="5362753" cy="1150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Вільні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формуються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під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впливом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ринкової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кон'юнктури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фармацевтичного</a:t>
            </a:r>
            <a:r>
              <a:rPr lang="ru-RU" sz="1600" dirty="0">
                <a:ea typeface="+mn-lt"/>
                <a:cs typeface="+mn-lt"/>
              </a:rPr>
              <a:t> ринку</a:t>
            </a:r>
            <a:endParaRPr lang="ru-RU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A93B35A-C245-4A53-82AB-9131D45BE314}"/>
              </a:ext>
            </a:extLst>
          </p:cNvPr>
          <p:cNvSpPr/>
          <p:nvPr/>
        </p:nvSpPr>
        <p:spPr>
          <a:xfrm>
            <a:off x="6744955" y="4365502"/>
            <a:ext cx="5362753" cy="1150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Фіксовані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, яка </a:t>
            </a:r>
            <a:r>
              <a:rPr lang="ru-RU" sz="1600" dirty="0" err="1">
                <a:ea typeface="+mn-lt"/>
                <a:cs typeface="+mn-lt"/>
              </a:rPr>
              <a:t>тимчасово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встановлюються</a:t>
            </a:r>
            <a:r>
              <a:rPr lang="ru-RU" sz="1600" dirty="0">
                <a:ea typeface="+mn-lt"/>
                <a:cs typeface="+mn-lt"/>
              </a:rPr>
              <a:t> органами державного </a:t>
            </a:r>
            <a:r>
              <a:rPr lang="ru-RU" sz="1600" dirty="0" err="1">
                <a:ea typeface="+mn-lt"/>
                <a:cs typeface="+mn-lt"/>
              </a:rPr>
              <a:t>управління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відповідні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рівні</a:t>
            </a:r>
            <a:endParaRPr lang="ru-RU" dirty="0" err="1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E05A445-76A6-4601-B6B6-8B462C7DF565}"/>
              </a:ext>
            </a:extLst>
          </p:cNvPr>
          <p:cNvSpPr/>
          <p:nvPr/>
        </p:nvSpPr>
        <p:spPr>
          <a:xfrm>
            <a:off x="6988474" y="5888605"/>
            <a:ext cx="5118338" cy="8770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*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Закону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21.06.2012р. № 5007-VI «Про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CB65DF09-AB73-4670-9F90-84C5AC6B890D}"/>
              </a:ext>
            </a:extLst>
          </p:cNvPr>
          <p:cNvCxnSpPr/>
          <p:nvPr/>
        </p:nvCxnSpPr>
        <p:spPr>
          <a:xfrm flipH="1">
            <a:off x="6541877" y="1330086"/>
            <a:ext cx="14378" cy="3608714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29E2F5A-121F-48E7-8C10-43CB8467DC56}"/>
              </a:ext>
            </a:extLst>
          </p:cNvPr>
          <p:cNvCxnSpPr>
            <a:cxnSpLocks/>
          </p:cNvCxnSpPr>
          <p:nvPr/>
        </p:nvCxnSpPr>
        <p:spPr>
          <a:xfrm flipH="1">
            <a:off x="244593" y="1330085"/>
            <a:ext cx="14378" cy="3608714"/>
          </a:xfrm>
          <a:prstGeom prst="straightConnector1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500FD32-DBAA-47DF-938A-3352B336D0D6}"/>
              </a:ext>
            </a:extLst>
          </p:cNvPr>
          <p:cNvCxnSpPr/>
          <p:nvPr/>
        </p:nvCxnSpPr>
        <p:spPr>
          <a:xfrm flipV="1">
            <a:off x="6469092" y="3615186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ECBA3E12-DE8C-4076-AF24-73123300EDD9}"/>
              </a:ext>
            </a:extLst>
          </p:cNvPr>
          <p:cNvCxnSpPr>
            <a:cxnSpLocks/>
          </p:cNvCxnSpPr>
          <p:nvPr/>
        </p:nvCxnSpPr>
        <p:spPr>
          <a:xfrm flipV="1">
            <a:off x="6469091" y="4866016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6148C6A8-7023-4F26-8C73-8802306B986B}"/>
              </a:ext>
            </a:extLst>
          </p:cNvPr>
          <p:cNvCxnSpPr>
            <a:cxnSpLocks/>
          </p:cNvCxnSpPr>
          <p:nvPr/>
        </p:nvCxnSpPr>
        <p:spPr>
          <a:xfrm flipV="1">
            <a:off x="6555356" y="2220582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C104149B-ADB1-41C2-B814-11D1A555F39A}"/>
              </a:ext>
            </a:extLst>
          </p:cNvPr>
          <p:cNvCxnSpPr>
            <a:cxnSpLocks/>
          </p:cNvCxnSpPr>
          <p:nvPr/>
        </p:nvCxnSpPr>
        <p:spPr>
          <a:xfrm flipV="1">
            <a:off x="258072" y="2148695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5EC7ECEF-D66E-44B7-B6EA-6C618DF6FC7D}"/>
              </a:ext>
            </a:extLst>
          </p:cNvPr>
          <p:cNvCxnSpPr>
            <a:cxnSpLocks/>
          </p:cNvCxnSpPr>
          <p:nvPr/>
        </p:nvCxnSpPr>
        <p:spPr>
          <a:xfrm flipV="1">
            <a:off x="171809" y="3687072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258B0400-02B2-4B27-BC0C-76A2FBF76A0F}"/>
              </a:ext>
            </a:extLst>
          </p:cNvPr>
          <p:cNvCxnSpPr>
            <a:cxnSpLocks/>
          </p:cNvCxnSpPr>
          <p:nvPr/>
        </p:nvCxnSpPr>
        <p:spPr>
          <a:xfrm flipV="1">
            <a:off x="258072" y="4866015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880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3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DB241-82D7-4F8C-B07F-8A28BD0CE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463667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4100" dirty="0" err="1">
                <a:ea typeface="+mj-lt"/>
                <a:cs typeface="+mj-lt"/>
              </a:rPr>
              <a:t>Особливості</a:t>
            </a:r>
            <a:r>
              <a:rPr lang="ru-RU" sz="4100" dirty="0">
                <a:ea typeface="+mj-lt"/>
                <a:cs typeface="+mj-lt"/>
              </a:rPr>
              <a:t> державного </a:t>
            </a:r>
            <a:r>
              <a:rPr lang="ru-RU" sz="4100" dirty="0" err="1">
                <a:ea typeface="+mj-lt"/>
                <a:cs typeface="+mj-lt"/>
              </a:rPr>
              <a:t>регулювання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цін</a:t>
            </a:r>
            <a:r>
              <a:rPr lang="ru-RU" sz="4100" dirty="0">
                <a:ea typeface="+mj-lt"/>
                <a:cs typeface="+mj-lt"/>
              </a:rPr>
              <a:t> на </a:t>
            </a:r>
            <a:r>
              <a:rPr lang="ru-RU" sz="4100" dirty="0" err="1">
                <a:ea typeface="+mj-lt"/>
                <a:cs typeface="+mj-lt"/>
              </a:rPr>
              <a:t>лікарські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засоби</a:t>
            </a:r>
            <a:endParaRPr lang="ru-RU" sz="4100" dirty="0" err="1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36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FA5794-6A0B-465D-BD09-39B3B3A95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61" y="-3478"/>
            <a:ext cx="10697136" cy="1345269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/>
            <a:r>
              <a:rPr lang="ru-RU" sz="4000" dirty="0" err="1">
                <a:ea typeface="+mj-lt"/>
                <a:cs typeface="+mj-lt"/>
              </a:rPr>
              <a:t>Державне</a:t>
            </a:r>
            <a:r>
              <a:rPr lang="ru-RU" sz="4000" dirty="0">
                <a:ea typeface="+mj-lt"/>
                <a:cs typeface="+mj-lt"/>
              </a:rPr>
              <a:t> </a:t>
            </a:r>
            <a:r>
              <a:rPr lang="ru-RU" sz="4000" dirty="0" err="1">
                <a:ea typeface="+mj-lt"/>
                <a:cs typeface="+mj-lt"/>
              </a:rPr>
              <a:t>регулювання</a:t>
            </a:r>
            <a:r>
              <a:rPr lang="ru-RU" sz="4000" dirty="0">
                <a:ea typeface="+mj-lt"/>
                <a:cs typeface="+mj-lt"/>
              </a:rPr>
              <a:t> </a:t>
            </a:r>
            <a:r>
              <a:rPr lang="ru-RU" sz="4000" dirty="0" err="1">
                <a:ea typeface="+mj-lt"/>
                <a:cs typeface="+mj-lt"/>
              </a:rPr>
              <a:t>цін</a:t>
            </a:r>
            <a:r>
              <a:rPr lang="ru-RU" sz="4000" dirty="0">
                <a:ea typeface="+mj-lt"/>
                <a:cs typeface="+mj-lt"/>
              </a:rPr>
              <a:t> на ЛЗ</a:t>
            </a:r>
            <a:endParaRPr lang="ru-RU" sz="4000" dirty="0">
              <a:ea typeface="Meiryo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0E4A2C8-8F9C-46D8-B7F7-B87608A92C1A}"/>
              </a:ext>
            </a:extLst>
          </p:cNvPr>
          <p:cNvSpPr/>
          <p:nvPr/>
        </p:nvSpPr>
        <p:spPr>
          <a:xfrm>
            <a:off x="3309667" y="1476554"/>
            <a:ext cx="5894716" cy="115018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Методи</a:t>
            </a:r>
            <a:r>
              <a:rPr lang="ru-RU" sz="2800" b="1" dirty="0">
                <a:ea typeface="+mn-lt"/>
                <a:cs typeface="+mn-lt"/>
              </a:rPr>
              <a:t> державного </a:t>
            </a:r>
            <a:r>
              <a:rPr lang="ru-RU" sz="2800" b="1" dirty="0" err="1">
                <a:ea typeface="+mn-lt"/>
                <a:cs typeface="+mn-lt"/>
              </a:rPr>
              <a:t>регулювання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цін</a:t>
            </a:r>
            <a:r>
              <a:rPr lang="ru-RU" sz="2800" b="1" dirty="0">
                <a:ea typeface="+mn-lt"/>
                <a:cs typeface="+mn-lt"/>
              </a:rPr>
              <a:t> на ЛЗ</a:t>
            </a:r>
            <a:endParaRPr lang="ru-RU" sz="2800" b="1">
              <a:ea typeface="Meiryo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46AA422-F117-4789-AF20-3ED643D8563C}"/>
              </a:ext>
            </a:extLst>
          </p:cNvPr>
          <p:cNvSpPr/>
          <p:nvPr/>
        </p:nvSpPr>
        <p:spPr>
          <a:xfrm>
            <a:off x="1080279" y="4063581"/>
            <a:ext cx="3651848" cy="12076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err="1">
                <a:ea typeface="+mn-lt"/>
                <a:cs typeface="+mn-lt"/>
              </a:rPr>
              <a:t>Прямі</a:t>
            </a:r>
            <a:endParaRPr lang="ru-RU" sz="3600" dirty="0" err="1">
              <a:ea typeface="Meiryo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159ACE0-804F-4354-939A-2C23859F6249}"/>
              </a:ext>
            </a:extLst>
          </p:cNvPr>
          <p:cNvSpPr/>
          <p:nvPr/>
        </p:nvSpPr>
        <p:spPr>
          <a:xfrm>
            <a:off x="7636354" y="4063580"/>
            <a:ext cx="3651848" cy="12076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600" dirty="0" err="1"/>
              <a:t>Непрямі</a:t>
            </a:r>
            <a:endParaRPr lang="ru-RU" sz="3600" dirty="0" err="1">
              <a:ea typeface="Meiryo"/>
            </a:endParaRPr>
          </a:p>
        </p:txBody>
      </p:sp>
      <p:sp>
        <p:nvSpPr>
          <p:cNvPr id="9" name="Стрелка: вверх-вниз 8">
            <a:extLst>
              <a:ext uri="{FF2B5EF4-FFF2-40B4-BE49-F238E27FC236}">
                <a16:creationId xmlns:a16="http://schemas.microsoft.com/office/drawing/2014/main" id="{A5F475DD-3950-4BF5-80E0-A70E19C68F3E}"/>
              </a:ext>
            </a:extLst>
          </p:cNvPr>
          <p:cNvSpPr/>
          <p:nvPr/>
        </p:nvSpPr>
        <p:spPr>
          <a:xfrm rot="1620000">
            <a:off x="3995410" y="2817329"/>
            <a:ext cx="488830" cy="122207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верх-вниз 9">
            <a:extLst>
              <a:ext uri="{FF2B5EF4-FFF2-40B4-BE49-F238E27FC236}">
                <a16:creationId xmlns:a16="http://schemas.microsoft.com/office/drawing/2014/main" id="{2D970565-A3AB-4BFB-B896-E105B8B097E5}"/>
              </a:ext>
            </a:extLst>
          </p:cNvPr>
          <p:cNvSpPr/>
          <p:nvPr/>
        </p:nvSpPr>
        <p:spPr>
          <a:xfrm rot="-1560000">
            <a:off x="7891674" y="2817328"/>
            <a:ext cx="488830" cy="122207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259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C8E17-DAE8-4127-91C1-5990DC43D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41" y="-664144"/>
            <a:ext cx="9847855" cy="1344612"/>
          </a:xfrm>
        </p:spPr>
        <p:txBody>
          <a:bodyPr anchor="b">
            <a:normAutofit fontScale="90000"/>
          </a:bodyPr>
          <a:lstStyle/>
          <a:p>
            <a:r>
              <a:rPr lang="ru-RU" b="0" dirty="0" err="1">
                <a:ea typeface="+mj-lt"/>
                <a:cs typeface="+mj-lt"/>
              </a:rPr>
              <a:t>Методи</a:t>
            </a:r>
            <a:r>
              <a:rPr lang="ru-RU" b="0" dirty="0">
                <a:ea typeface="+mj-lt"/>
                <a:cs typeface="+mj-lt"/>
              </a:rPr>
              <a:t> державного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AE1629-9B1D-42BA-832F-37AA44FF11D9}"/>
              </a:ext>
            </a:extLst>
          </p:cNvPr>
          <p:cNvSpPr/>
          <p:nvPr/>
        </p:nvSpPr>
        <p:spPr>
          <a:xfrm>
            <a:off x="563594" y="757687"/>
            <a:ext cx="4787658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Прямі</a:t>
            </a:r>
            <a:endParaRPr lang="ru-RU" sz="2400" b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9E98AC-3A8E-4A04-BA44-5C17B0159EC9}"/>
              </a:ext>
            </a:extLst>
          </p:cNvPr>
          <p:cNvSpPr/>
          <p:nvPr/>
        </p:nvSpPr>
        <p:spPr>
          <a:xfrm>
            <a:off x="6429555" y="613912"/>
            <a:ext cx="4428225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/>
              <a:t>НПА</a:t>
            </a:r>
            <a:endParaRPr lang="ru-RU" sz="2400" b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962A8E-70A8-4F48-8B5C-6C09CD43D749}"/>
              </a:ext>
            </a:extLst>
          </p:cNvPr>
          <p:cNvSpPr/>
          <p:nvPr/>
        </p:nvSpPr>
        <p:spPr>
          <a:xfrm>
            <a:off x="1094656" y="1418147"/>
            <a:ext cx="4212565" cy="977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Встановлення постачальницько-збитових та роздрібних торговельних націнок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97D50A1-DB4A-4208-8032-B3A8B84C4E13}"/>
              </a:ext>
            </a:extLst>
          </p:cNvPr>
          <p:cNvSpPr/>
          <p:nvPr/>
        </p:nvSpPr>
        <p:spPr>
          <a:xfrm>
            <a:off x="1094655" y="2597090"/>
            <a:ext cx="4212565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Моніторинг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закупівельних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) на ЛЗ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F49CC06-30A6-4E69-B191-52021A3B5B63}"/>
              </a:ext>
            </a:extLst>
          </p:cNvPr>
          <p:cNvSpPr/>
          <p:nvPr/>
        </p:nvSpPr>
        <p:spPr>
          <a:xfrm>
            <a:off x="1094654" y="3617882"/>
            <a:ext cx="4212565" cy="11214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Введення</a:t>
            </a:r>
            <a:r>
              <a:rPr lang="ru-RU" dirty="0">
                <a:ea typeface="+mn-lt"/>
                <a:cs typeface="+mn-lt"/>
              </a:rPr>
              <a:t> державного </a:t>
            </a:r>
            <a:r>
              <a:rPr lang="ru-RU" dirty="0" err="1">
                <a:ea typeface="+mn-lt"/>
                <a:cs typeface="+mn-lt"/>
              </a:rPr>
              <a:t>декларування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зміни</a:t>
            </a:r>
            <a:r>
              <a:rPr lang="ru-RU" dirty="0">
                <a:ea typeface="+mn-lt"/>
                <a:cs typeface="+mn-lt"/>
              </a:rPr>
              <a:t> оптово</a:t>
            </a:r>
            <a:r>
              <a:rPr lang="en-US" dirty="0">
                <a:ea typeface="+mn-lt"/>
                <a:cs typeface="+mn-lt"/>
              </a:rPr>
              <a:t>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митної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вартості</a:t>
            </a:r>
            <a:r>
              <a:rPr lang="ru-RU" dirty="0">
                <a:ea typeface="+mn-lt"/>
                <a:cs typeface="+mn-lt"/>
              </a:rPr>
              <a:t>) ОЛЗ</a:t>
            </a: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09C6522-A816-43D4-BD87-99FCCA42DCE2}"/>
              </a:ext>
            </a:extLst>
          </p:cNvPr>
          <p:cNvSpPr/>
          <p:nvPr/>
        </p:nvSpPr>
        <p:spPr>
          <a:xfrm>
            <a:off x="1094655" y="4911845"/>
            <a:ext cx="4212565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D1A9A3-B133-40EE-9795-5E6806A14E23}"/>
              </a:ext>
            </a:extLst>
          </p:cNvPr>
          <p:cNvSpPr/>
          <p:nvPr/>
        </p:nvSpPr>
        <p:spPr>
          <a:xfrm>
            <a:off x="5608249" y="1259097"/>
            <a:ext cx="6527319" cy="13083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1.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17.10.2008 р. №955 «Про заходи </a:t>
            </a:r>
            <a:r>
              <a:rPr lang="ru-RU" sz="1600" dirty="0" err="1">
                <a:ea typeface="+mn-lt"/>
                <a:cs typeface="+mn-lt"/>
              </a:rPr>
              <a:t>щодо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стабілізації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медичні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вироби</a:t>
            </a:r>
            <a:r>
              <a:rPr lang="ru-RU" sz="1600" dirty="0">
                <a:ea typeface="+mn-lt"/>
                <a:cs typeface="+mn-lt"/>
              </a:rPr>
              <a:t>»); </a:t>
            </a:r>
          </a:p>
          <a:p>
            <a:pPr algn="ctr"/>
            <a:r>
              <a:rPr lang="ru-RU" sz="1600" dirty="0">
                <a:ea typeface="+mn-lt"/>
                <a:cs typeface="+mn-lt"/>
              </a:rPr>
              <a:t>2.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25.03.2009 р. №333 «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регулювання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вироби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медичного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призначення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sz="1600" dirty="0">
              <a:ea typeface="Meiryo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CAE9D5-7137-45E8-A28D-B865E609D8CB}"/>
              </a:ext>
            </a:extLst>
          </p:cNvPr>
          <p:cNvSpPr/>
          <p:nvPr/>
        </p:nvSpPr>
        <p:spPr>
          <a:xfrm>
            <a:off x="5608248" y="2783097"/>
            <a:ext cx="6527319" cy="7044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Закон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21.06.2012 р. №5007-VI «Про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ціноутворення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8CCFFB8-97DD-410B-9932-15DD9396F21F}"/>
              </a:ext>
            </a:extLst>
          </p:cNvPr>
          <p:cNvSpPr/>
          <p:nvPr/>
        </p:nvSpPr>
        <p:spPr>
          <a:xfrm>
            <a:off x="5608247" y="3775134"/>
            <a:ext cx="6527319" cy="8195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2.06.2014 р. №240 «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декларування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зміни</a:t>
            </a:r>
            <a:r>
              <a:rPr lang="ru-RU" sz="1600" dirty="0">
                <a:ea typeface="+mn-lt"/>
                <a:cs typeface="+mn-lt"/>
              </a:rPr>
              <a:t> оптово-</a:t>
            </a:r>
            <a:r>
              <a:rPr lang="ru-RU" sz="1600" dirty="0" err="1">
                <a:ea typeface="+mn-lt"/>
                <a:cs typeface="+mn-lt"/>
              </a:rPr>
              <a:t>відпускних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3C58FBF-3447-43CA-8FA8-C3043EA5FDFA}"/>
              </a:ext>
            </a:extLst>
          </p:cNvPr>
          <p:cNvSpPr/>
          <p:nvPr/>
        </p:nvSpPr>
        <p:spPr>
          <a:xfrm>
            <a:off x="5565114" y="4910944"/>
            <a:ext cx="6527319" cy="8195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3.04.2019 р. № 426 «Про </a:t>
            </a:r>
            <a:r>
              <a:rPr lang="ru-RU" sz="1600" dirty="0" err="1">
                <a:ea typeface="+mn-lt"/>
                <a:cs typeface="+mn-lt"/>
              </a:rPr>
              <a:t>референтне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ціноутворення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закуповуються</a:t>
            </a:r>
            <a:r>
              <a:rPr lang="ru-RU" sz="1600" dirty="0">
                <a:ea typeface="+mn-lt"/>
                <a:cs typeface="+mn-lt"/>
              </a:rPr>
              <a:t> за </a:t>
            </a:r>
            <a:r>
              <a:rPr lang="ru-RU" sz="1600" dirty="0" err="1">
                <a:ea typeface="+mn-lt"/>
                <a:cs typeface="+mn-lt"/>
              </a:rPr>
              <a:t>бюджетні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кошти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8A69CD-6701-4592-829A-F6B1EF1319FB}"/>
              </a:ext>
            </a:extLst>
          </p:cNvPr>
          <p:cNvSpPr/>
          <p:nvPr/>
        </p:nvSpPr>
        <p:spPr>
          <a:xfrm>
            <a:off x="1308519" y="5930840"/>
            <a:ext cx="10107282" cy="733245"/>
          </a:xfr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рівнів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 на ЛЗ</a:t>
            </a:r>
            <a:endParaRPr lang="ru-RU">
              <a:ea typeface="Meiryo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6D27F23-B103-4193-8E75-15949FA9F1CB}"/>
              </a:ext>
            </a:extLst>
          </p:cNvPr>
          <p:cNvCxnSpPr/>
          <p:nvPr/>
        </p:nvCxnSpPr>
        <p:spPr>
          <a:xfrm flipH="1">
            <a:off x="660639" y="1257300"/>
            <a:ext cx="1" cy="5290866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B0F1A7E-EC8E-40D8-AFC6-399E9F47DE78}"/>
              </a:ext>
            </a:extLst>
          </p:cNvPr>
          <p:cNvCxnSpPr/>
          <p:nvPr/>
        </p:nvCxnSpPr>
        <p:spPr>
          <a:xfrm>
            <a:off x="659741" y="3082326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447ADB0-7CF1-4BEA-85B1-C617B16FE8B2}"/>
              </a:ext>
            </a:extLst>
          </p:cNvPr>
          <p:cNvCxnSpPr>
            <a:cxnSpLocks/>
          </p:cNvCxnSpPr>
          <p:nvPr/>
        </p:nvCxnSpPr>
        <p:spPr>
          <a:xfrm>
            <a:off x="659740" y="1975269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0C7F3D4-0297-4DE4-8C11-38897638EBEB}"/>
              </a:ext>
            </a:extLst>
          </p:cNvPr>
          <p:cNvCxnSpPr>
            <a:cxnSpLocks/>
          </p:cNvCxnSpPr>
          <p:nvPr/>
        </p:nvCxnSpPr>
        <p:spPr>
          <a:xfrm>
            <a:off x="659741" y="4175005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B941559F-5E5F-4BD4-A2B5-35B98396249D}"/>
              </a:ext>
            </a:extLst>
          </p:cNvPr>
          <p:cNvCxnSpPr>
            <a:cxnSpLocks/>
          </p:cNvCxnSpPr>
          <p:nvPr/>
        </p:nvCxnSpPr>
        <p:spPr>
          <a:xfrm>
            <a:off x="674118" y="5310816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90C142C-1F25-49F6-8888-E5630321EDB4}"/>
              </a:ext>
            </a:extLst>
          </p:cNvPr>
          <p:cNvCxnSpPr>
            <a:cxnSpLocks/>
          </p:cNvCxnSpPr>
          <p:nvPr/>
        </p:nvCxnSpPr>
        <p:spPr>
          <a:xfrm>
            <a:off x="659740" y="6288477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03958B0-0F56-4669-B073-BE0D3174FC4B}"/>
              </a:ext>
            </a:extLst>
          </p:cNvPr>
          <p:cNvCxnSpPr>
            <a:cxnSpLocks/>
          </p:cNvCxnSpPr>
          <p:nvPr/>
        </p:nvCxnSpPr>
        <p:spPr>
          <a:xfrm flipV="1">
            <a:off x="5303627" y="1983896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6B2BD261-1E74-4E29-8332-69487D5D151B}"/>
              </a:ext>
            </a:extLst>
          </p:cNvPr>
          <p:cNvCxnSpPr>
            <a:cxnSpLocks/>
          </p:cNvCxnSpPr>
          <p:nvPr/>
        </p:nvCxnSpPr>
        <p:spPr>
          <a:xfrm flipV="1">
            <a:off x="5303626" y="3062197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71A9B383-0EF7-43FB-BF17-F36D095B3134}"/>
              </a:ext>
            </a:extLst>
          </p:cNvPr>
          <p:cNvCxnSpPr>
            <a:cxnSpLocks/>
          </p:cNvCxnSpPr>
          <p:nvPr/>
        </p:nvCxnSpPr>
        <p:spPr>
          <a:xfrm flipV="1">
            <a:off x="5303627" y="4255519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0C198D63-3A0C-40AE-AD25-6B1F2D88E384}"/>
              </a:ext>
            </a:extLst>
          </p:cNvPr>
          <p:cNvCxnSpPr>
            <a:cxnSpLocks/>
          </p:cNvCxnSpPr>
          <p:nvPr/>
        </p:nvCxnSpPr>
        <p:spPr>
          <a:xfrm flipV="1">
            <a:off x="5260494" y="5305065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184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C8E17-DAE8-4127-91C1-5990DC43D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41" y="-664144"/>
            <a:ext cx="9847855" cy="1344612"/>
          </a:xfrm>
        </p:spPr>
        <p:txBody>
          <a:bodyPr anchor="b">
            <a:normAutofit fontScale="90000"/>
          </a:bodyPr>
          <a:lstStyle/>
          <a:p>
            <a:r>
              <a:rPr lang="ru-RU" b="0" dirty="0" err="1">
                <a:ea typeface="+mj-lt"/>
                <a:cs typeface="+mj-lt"/>
              </a:rPr>
              <a:t>Методи</a:t>
            </a:r>
            <a:r>
              <a:rPr lang="ru-RU" b="0" dirty="0">
                <a:ea typeface="+mj-lt"/>
                <a:cs typeface="+mj-lt"/>
              </a:rPr>
              <a:t> державного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AE1629-9B1D-42BA-832F-37AA44FF11D9}"/>
              </a:ext>
            </a:extLst>
          </p:cNvPr>
          <p:cNvSpPr/>
          <p:nvPr/>
        </p:nvSpPr>
        <p:spPr>
          <a:xfrm>
            <a:off x="563594" y="757687"/>
            <a:ext cx="4787658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Непрямі</a:t>
            </a:r>
            <a:endParaRPr lang="ru-RU" sz="2400" b="1" dirty="0" err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9E98AC-3A8E-4A04-BA44-5C17B0159EC9}"/>
              </a:ext>
            </a:extLst>
          </p:cNvPr>
          <p:cNvSpPr/>
          <p:nvPr/>
        </p:nvSpPr>
        <p:spPr>
          <a:xfrm>
            <a:off x="6429555" y="613912"/>
            <a:ext cx="4428225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/>
              <a:t>НПА</a:t>
            </a:r>
            <a:endParaRPr lang="ru-RU" sz="2400" b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962A8E-70A8-4F48-8B5C-6C09CD43D749}"/>
              </a:ext>
            </a:extLst>
          </p:cNvPr>
          <p:cNvSpPr/>
          <p:nvPr/>
        </p:nvSpPr>
        <p:spPr>
          <a:xfrm>
            <a:off x="1094656" y="1418147"/>
            <a:ext cx="4212565" cy="977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референтних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ЛЗ (</a:t>
            </a:r>
            <a:r>
              <a:rPr lang="ru-RU" dirty="0" err="1">
                <a:ea typeface="+mn-lt"/>
                <a:cs typeface="+mn-lt"/>
              </a:rPr>
              <a:t>реімбурсація</a:t>
            </a:r>
            <a:r>
              <a:rPr lang="ru-RU" dirty="0">
                <a:ea typeface="+mn-lt"/>
                <a:cs typeface="+mn-lt"/>
              </a:rPr>
              <a:t> ЛЗ) </a:t>
            </a: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97D50A1-DB4A-4208-8032-B3A8B84C4E13}"/>
              </a:ext>
            </a:extLst>
          </p:cNvPr>
          <p:cNvSpPr/>
          <p:nvPr/>
        </p:nvSpPr>
        <p:spPr>
          <a:xfrm>
            <a:off x="1094655" y="2597090"/>
            <a:ext cx="4212565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публічних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закупівель</a:t>
            </a:r>
            <a:r>
              <a:rPr lang="ru-RU" dirty="0">
                <a:ea typeface="+mn-lt"/>
                <a:cs typeface="+mn-lt"/>
              </a:rPr>
              <a:t> ЛЗ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D1A9A3-B133-40EE-9795-5E6806A14E23}"/>
              </a:ext>
            </a:extLst>
          </p:cNvPr>
          <p:cNvSpPr/>
          <p:nvPr/>
        </p:nvSpPr>
        <p:spPr>
          <a:xfrm>
            <a:off x="5608249" y="1259097"/>
            <a:ext cx="6527319" cy="1193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27.02.2019 р. №131 «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реімбурсації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засобів</a:t>
            </a:r>
            <a:r>
              <a:rPr lang="ru-RU" sz="1600" dirty="0">
                <a:ea typeface="+mn-lt"/>
                <a:cs typeface="+mn-lt"/>
              </a:rPr>
              <a:t>»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17.03.2017 р. №152 «Про </a:t>
            </a:r>
            <a:r>
              <a:rPr lang="ru-RU" sz="1600" dirty="0" err="1">
                <a:ea typeface="+mn-lt"/>
                <a:cs typeface="+mn-lt"/>
              </a:rPr>
              <a:t>забезпечення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доступності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засобів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CAE9D5-7137-45E8-A28D-B865E609D8CB}"/>
              </a:ext>
            </a:extLst>
          </p:cNvPr>
          <p:cNvSpPr/>
          <p:nvPr/>
        </p:nvSpPr>
        <p:spPr>
          <a:xfrm>
            <a:off x="5608248" y="2596192"/>
            <a:ext cx="6527319" cy="1193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Закон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25.12.2015 № 922 «Про </a:t>
            </a:r>
            <a:r>
              <a:rPr lang="ru-RU" sz="1600" dirty="0" err="1">
                <a:ea typeface="+mn-lt"/>
                <a:cs typeface="+mn-lt"/>
              </a:rPr>
              <a:t>публічні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закупівлі</a:t>
            </a:r>
            <a:r>
              <a:rPr lang="ru-RU" sz="1600" dirty="0">
                <a:ea typeface="+mn-lt"/>
                <a:cs typeface="+mn-lt"/>
              </a:rPr>
              <a:t>»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25.03.2009 р. №333 «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регулювання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вироби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медичного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призначення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8A69CD-6701-4592-829A-F6B1EF1319FB}"/>
              </a:ext>
            </a:extLst>
          </p:cNvPr>
          <p:cNvSpPr/>
          <p:nvPr/>
        </p:nvSpPr>
        <p:spPr>
          <a:xfrm>
            <a:off x="1308519" y="5370123"/>
            <a:ext cx="10107282" cy="603849"/>
          </a:xfrm>
          <a:custGeom>
            <a:avLst/>
            <a:gdLst>
              <a:gd name="connsiteX0" fmla="*/ 0 w 10107282"/>
              <a:gd name="connsiteY0" fmla="*/ 0 h 603849"/>
              <a:gd name="connsiteX1" fmla="*/ 471673 w 10107282"/>
              <a:gd name="connsiteY1" fmla="*/ 0 h 603849"/>
              <a:gd name="connsiteX2" fmla="*/ 1044419 w 10107282"/>
              <a:gd name="connsiteY2" fmla="*/ 0 h 603849"/>
              <a:gd name="connsiteX3" fmla="*/ 1516092 w 10107282"/>
              <a:gd name="connsiteY3" fmla="*/ 0 h 603849"/>
              <a:gd name="connsiteX4" fmla="*/ 2189911 w 10107282"/>
              <a:gd name="connsiteY4" fmla="*/ 0 h 603849"/>
              <a:gd name="connsiteX5" fmla="*/ 2661584 w 10107282"/>
              <a:gd name="connsiteY5" fmla="*/ 0 h 603849"/>
              <a:gd name="connsiteX6" fmla="*/ 3436476 w 10107282"/>
              <a:gd name="connsiteY6" fmla="*/ 0 h 603849"/>
              <a:gd name="connsiteX7" fmla="*/ 4009222 w 10107282"/>
              <a:gd name="connsiteY7" fmla="*/ 0 h 603849"/>
              <a:gd name="connsiteX8" fmla="*/ 4885186 w 10107282"/>
              <a:gd name="connsiteY8" fmla="*/ 0 h 603849"/>
              <a:gd name="connsiteX9" fmla="*/ 5761151 w 10107282"/>
              <a:gd name="connsiteY9" fmla="*/ 0 h 603849"/>
              <a:gd name="connsiteX10" fmla="*/ 6536042 w 10107282"/>
              <a:gd name="connsiteY10" fmla="*/ 0 h 603849"/>
              <a:gd name="connsiteX11" fmla="*/ 7412007 w 10107282"/>
              <a:gd name="connsiteY11" fmla="*/ 0 h 603849"/>
              <a:gd name="connsiteX12" fmla="*/ 8287971 w 10107282"/>
              <a:gd name="connsiteY12" fmla="*/ 0 h 603849"/>
              <a:gd name="connsiteX13" fmla="*/ 8961790 w 10107282"/>
              <a:gd name="connsiteY13" fmla="*/ 0 h 603849"/>
              <a:gd name="connsiteX14" fmla="*/ 9534536 w 10107282"/>
              <a:gd name="connsiteY14" fmla="*/ 0 h 603849"/>
              <a:gd name="connsiteX15" fmla="*/ 10107282 w 10107282"/>
              <a:gd name="connsiteY15" fmla="*/ 0 h 603849"/>
              <a:gd name="connsiteX16" fmla="*/ 10107282 w 10107282"/>
              <a:gd name="connsiteY16" fmla="*/ 603849 h 603849"/>
              <a:gd name="connsiteX17" fmla="*/ 9534536 w 10107282"/>
              <a:gd name="connsiteY17" fmla="*/ 603849 h 603849"/>
              <a:gd name="connsiteX18" fmla="*/ 9163936 w 10107282"/>
              <a:gd name="connsiteY18" fmla="*/ 603849 h 603849"/>
              <a:gd name="connsiteX19" fmla="*/ 8389044 w 10107282"/>
              <a:gd name="connsiteY19" fmla="*/ 603849 h 603849"/>
              <a:gd name="connsiteX20" fmla="*/ 7614152 w 10107282"/>
              <a:gd name="connsiteY20" fmla="*/ 603849 h 603849"/>
              <a:gd name="connsiteX21" fmla="*/ 6940334 w 10107282"/>
              <a:gd name="connsiteY21" fmla="*/ 603849 h 603849"/>
              <a:gd name="connsiteX22" fmla="*/ 6266515 w 10107282"/>
              <a:gd name="connsiteY22" fmla="*/ 603849 h 603849"/>
              <a:gd name="connsiteX23" fmla="*/ 5390550 w 10107282"/>
              <a:gd name="connsiteY23" fmla="*/ 603849 h 603849"/>
              <a:gd name="connsiteX24" fmla="*/ 4817804 w 10107282"/>
              <a:gd name="connsiteY24" fmla="*/ 603849 h 603849"/>
              <a:gd name="connsiteX25" fmla="*/ 3941840 w 10107282"/>
              <a:gd name="connsiteY25" fmla="*/ 603849 h 603849"/>
              <a:gd name="connsiteX26" fmla="*/ 3571240 w 10107282"/>
              <a:gd name="connsiteY26" fmla="*/ 603849 h 603849"/>
              <a:gd name="connsiteX27" fmla="*/ 3099566 w 10107282"/>
              <a:gd name="connsiteY27" fmla="*/ 603849 h 603849"/>
              <a:gd name="connsiteX28" fmla="*/ 2324675 w 10107282"/>
              <a:gd name="connsiteY28" fmla="*/ 603849 h 603849"/>
              <a:gd name="connsiteX29" fmla="*/ 1650856 w 10107282"/>
              <a:gd name="connsiteY29" fmla="*/ 603849 h 603849"/>
              <a:gd name="connsiteX30" fmla="*/ 1179183 w 10107282"/>
              <a:gd name="connsiteY30" fmla="*/ 603849 h 603849"/>
              <a:gd name="connsiteX31" fmla="*/ 0 w 10107282"/>
              <a:gd name="connsiteY31" fmla="*/ 603849 h 603849"/>
              <a:gd name="connsiteX32" fmla="*/ 0 w 10107282"/>
              <a:gd name="connsiteY32" fmla="*/ 0 h 6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107282" h="603849" fill="none" extrusionOk="0">
                <a:moveTo>
                  <a:pt x="0" y="0"/>
                </a:moveTo>
                <a:cubicBezTo>
                  <a:pt x="113804" y="3381"/>
                  <a:pt x="345995" y="6562"/>
                  <a:pt x="471673" y="0"/>
                </a:cubicBezTo>
                <a:cubicBezTo>
                  <a:pt x="597351" y="-6562"/>
                  <a:pt x="849610" y="-25637"/>
                  <a:pt x="1044419" y="0"/>
                </a:cubicBezTo>
                <a:cubicBezTo>
                  <a:pt x="1239228" y="25637"/>
                  <a:pt x="1404183" y="21729"/>
                  <a:pt x="1516092" y="0"/>
                </a:cubicBezTo>
                <a:cubicBezTo>
                  <a:pt x="1628001" y="-21729"/>
                  <a:pt x="2022902" y="4561"/>
                  <a:pt x="2189911" y="0"/>
                </a:cubicBezTo>
                <a:cubicBezTo>
                  <a:pt x="2356920" y="-4561"/>
                  <a:pt x="2567102" y="22997"/>
                  <a:pt x="2661584" y="0"/>
                </a:cubicBezTo>
                <a:cubicBezTo>
                  <a:pt x="2756066" y="-22997"/>
                  <a:pt x="3205559" y="-37105"/>
                  <a:pt x="3436476" y="0"/>
                </a:cubicBezTo>
                <a:cubicBezTo>
                  <a:pt x="3667393" y="37105"/>
                  <a:pt x="3841910" y="25136"/>
                  <a:pt x="4009222" y="0"/>
                </a:cubicBezTo>
                <a:cubicBezTo>
                  <a:pt x="4176534" y="-25136"/>
                  <a:pt x="4521446" y="-32125"/>
                  <a:pt x="4885186" y="0"/>
                </a:cubicBezTo>
                <a:cubicBezTo>
                  <a:pt x="5248926" y="32125"/>
                  <a:pt x="5514866" y="7791"/>
                  <a:pt x="5761151" y="0"/>
                </a:cubicBezTo>
                <a:cubicBezTo>
                  <a:pt x="6007436" y="-7791"/>
                  <a:pt x="6330657" y="-2389"/>
                  <a:pt x="6536042" y="0"/>
                </a:cubicBezTo>
                <a:cubicBezTo>
                  <a:pt x="6741427" y="2389"/>
                  <a:pt x="6990855" y="817"/>
                  <a:pt x="7412007" y="0"/>
                </a:cubicBezTo>
                <a:cubicBezTo>
                  <a:pt x="7833160" y="-817"/>
                  <a:pt x="7934112" y="40561"/>
                  <a:pt x="8287971" y="0"/>
                </a:cubicBezTo>
                <a:cubicBezTo>
                  <a:pt x="8641830" y="-40561"/>
                  <a:pt x="8803944" y="11915"/>
                  <a:pt x="8961790" y="0"/>
                </a:cubicBezTo>
                <a:cubicBezTo>
                  <a:pt x="9119636" y="-11915"/>
                  <a:pt x="9364889" y="-2453"/>
                  <a:pt x="9534536" y="0"/>
                </a:cubicBezTo>
                <a:cubicBezTo>
                  <a:pt x="9704183" y="2453"/>
                  <a:pt x="9987637" y="-25865"/>
                  <a:pt x="10107282" y="0"/>
                </a:cubicBezTo>
                <a:cubicBezTo>
                  <a:pt x="10110890" y="195787"/>
                  <a:pt x="10081962" y="450818"/>
                  <a:pt x="10107282" y="603849"/>
                </a:cubicBezTo>
                <a:cubicBezTo>
                  <a:pt x="9980009" y="603920"/>
                  <a:pt x="9699751" y="591183"/>
                  <a:pt x="9534536" y="603849"/>
                </a:cubicBezTo>
                <a:cubicBezTo>
                  <a:pt x="9369321" y="616515"/>
                  <a:pt x="9257093" y="591690"/>
                  <a:pt x="9163936" y="603849"/>
                </a:cubicBezTo>
                <a:cubicBezTo>
                  <a:pt x="9070779" y="616008"/>
                  <a:pt x="8656538" y="640890"/>
                  <a:pt x="8389044" y="603849"/>
                </a:cubicBezTo>
                <a:cubicBezTo>
                  <a:pt x="8121550" y="566808"/>
                  <a:pt x="7945873" y="581148"/>
                  <a:pt x="7614152" y="603849"/>
                </a:cubicBezTo>
                <a:cubicBezTo>
                  <a:pt x="7282431" y="626550"/>
                  <a:pt x="7153199" y="621369"/>
                  <a:pt x="6940334" y="603849"/>
                </a:cubicBezTo>
                <a:cubicBezTo>
                  <a:pt x="6727469" y="586329"/>
                  <a:pt x="6444398" y="592034"/>
                  <a:pt x="6266515" y="603849"/>
                </a:cubicBezTo>
                <a:cubicBezTo>
                  <a:pt x="6088632" y="615664"/>
                  <a:pt x="5698905" y="573136"/>
                  <a:pt x="5390550" y="603849"/>
                </a:cubicBezTo>
                <a:cubicBezTo>
                  <a:pt x="5082196" y="634562"/>
                  <a:pt x="5070443" y="626067"/>
                  <a:pt x="4817804" y="603849"/>
                </a:cubicBezTo>
                <a:cubicBezTo>
                  <a:pt x="4565165" y="581631"/>
                  <a:pt x="4296163" y="595386"/>
                  <a:pt x="3941840" y="603849"/>
                </a:cubicBezTo>
                <a:cubicBezTo>
                  <a:pt x="3587517" y="612312"/>
                  <a:pt x="3699651" y="585723"/>
                  <a:pt x="3571240" y="603849"/>
                </a:cubicBezTo>
                <a:cubicBezTo>
                  <a:pt x="3442829" y="621975"/>
                  <a:pt x="3244245" y="623523"/>
                  <a:pt x="3099566" y="603849"/>
                </a:cubicBezTo>
                <a:cubicBezTo>
                  <a:pt x="2954887" y="584175"/>
                  <a:pt x="2682976" y="595537"/>
                  <a:pt x="2324675" y="603849"/>
                </a:cubicBezTo>
                <a:cubicBezTo>
                  <a:pt x="1966374" y="612161"/>
                  <a:pt x="1825909" y="609774"/>
                  <a:pt x="1650856" y="603849"/>
                </a:cubicBezTo>
                <a:cubicBezTo>
                  <a:pt x="1475803" y="597924"/>
                  <a:pt x="1357508" y="600729"/>
                  <a:pt x="1179183" y="603849"/>
                </a:cubicBezTo>
                <a:cubicBezTo>
                  <a:pt x="1000858" y="606969"/>
                  <a:pt x="456066" y="658995"/>
                  <a:pt x="0" y="603849"/>
                </a:cubicBezTo>
                <a:cubicBezTo>
                  <a:pt x="22614" y="466531"/>
                  <a:pt x="-29930" y="244908"/>
                  <a:pt x="0" y="0"/>
                </a:cubicBezTo>
                <a:close/>
              </a:path>
              <a:path w="10107282" h="603849" stroke="0" extrusionOk="0">
                <a:moveTo>
                  <a:pt x="0" y="0"/>
                </a:moveTo>
                <a:cubicBezTo>
                  <a:pt x="206215" y="1263"/>
                  <a:pt x="370276" y="19603"/>
                  <a:pt x="673819" y="0"/>
                </a:cubicBezTo>
                <a:cubicBezTo>
                  <a:pt x="977362" y="-19603"/>
                  <a:pt x="1015007" y="-26135"/>
                  <a:pt x="1246565" y="0"/>
                </a:cubicBezTo>
                <a:cubicBezTo>
                  <a:pt x="1478123" y="26135"/>
                  <a:pt x="1811715" y="18967"/>
                  <a:pt x="2021456" y="0"/>
                </a:cubicBezTo>
                <a:cubicBezTo>
                  <a:pt x="2231197" y="-18967"/>
                  <a:pt x="2721273" y="-3391"/>
                  <a:pt x="2897421" y="0"/>
                </a:cubicBezTo>
                <a:cubicBezTo>
                  <a:pt x="3073570" y="3391"/>
                  <a:pt x="3180710" y="-4890"/>
                  <a:pt x="3268021" y="0"/>
                </a:cubicBezTo>
                <a:cubicBezTo>
                  <a:pt x="3355332" y="4890"/>
                  <a:pt x="3459747" y="-7968"/>
                  <a:pt x="3638622" y="0"/>
                </a:cubicBezTo>
                <a:cubicBezTo>
                  <a:pt x="3817497" y="7968"/>
                  <a:pt x="3885698" y="-12819"/>
                  <a:pt x="4009222" y="0"/>
                </a:cubicBezTo>
                <a:cubicBezTo>
                  <a:pt x="4132746" y="12819"/>
                  <a:pt x="4321588" y="-19428"/>
                  <a:pt x="4480895" y="0"/>
                </a:cubicBezTo>
                <a:cubicBezTo>
                  <a:pt x="4640202" y="19428"/>
                  <a:pt x="5118051" y="34031"/>
                  <a:pt x="5356859" y="0"/>
                </a:cubicBezTo>
                <a:cubicBezTo>
                  <a:pt x="5595667" y="-34031"/>
                  <a:pt x="5958274" y="13582"/>
                  <a:pt x="6232824" y="0"/>
                </a:cubicBezTo>
                <a:cubicBezTo>
                  <a:pt x="6507374" y="-13582"/>
                  <a:pt x="6810777" y="28559"/>
                  <a:pt x="7007716" y="0"/>
                </a:cubicBezTo>
                <a:cubicBezTo>
                  <a:pt x="7204655" y="-28559"/>
                  <a:pt x="7345735" y="-13999"/>
                  <a:pt x="7479389" y="0"/>
                </a:cubicBezTo>
                <a:cubicBezTo>
                  <a:pt x="7613043" y="13999"/>
                  <a:pt x="7811463" y="9566"/>
                  <a:pt x="8052135" y="0"/>
                </a:cubicBezTo>
                <a:cubicBezTo>
                  <a:pt x="8292807" y="-9566"/>
                  <a:pt x="8560375" y="-29562"/>
                  <a:pt x="8827026" y="0"/>
                </a:cubicBezTo>
                <a:cubicBezTo>
                  <a:pt x="9093677" y="29562"/>
                  <a:pt x="9050836" y="-9179"/>
                  <a:pt x="9197627" y="0"/>
                </a:cubicBezTo>
                <a:cubicBezTo>
                  <a:pt x="9344418" y="9179"/>
                  <a:pt x="9742714" y="29464"/>
                  <a:pt x="10107282" y="0"/>
                </a:cubicBezTo>
                <a:cubicBezTo>
                  <a:pt x="10116759" y="281709"/>
                  <a:pt x="10137024" y="365506"/>
                  <a:pt x="10107282" y="603849"/>
                </a:cubicBezTo>
                <a:cubicBezTo>
                  <a:pt x="9914229" y="623202"/>
                  <a:pt x="9510750" y="570916"/>
                  <a:pt x="9332390" y="603849"/>
                </a:cubicBezTo>
                <a:cubicBezTo>
                  <a:pt x="9154030" y="636782"/>
                  <a:pt x="8940701" y="600253"/>
                  <a:pt x="8759644" y="603849"/>
                </a:cubicBezTo>
                <a:cubicBezTo>
                  <a:pt x="8578587" y="607445"/>
                  <a:pt x="8258206" y="605396"/>
                  <a:pt x="8085826" y="603849"/>
                </a:cubicBezTo>
                <a:cubicBezTo>
                  <a:pt x="7913446" y="602302"/>
                  <a:pt x="7743345" y="599984"/>
                  <a:pt x="7614152" y="603849"/>
                </a:cubicBezTo>
                <a:cubicBezTo>
                  <a:pt x="7484959" y="607714"/>
                  <a:pt x="7368148" y="615276"/>
                  <a:pt x="7243552" y="603849"/>
                </a:cubicBezTo>
                <a:cubicBezTo>
                  <a:pt x="7118956" y="592422"/>
                  <a:pt x="6717241" y="626659"/>
                  <a:pt x="6569733" y="603849"/>
                </a:cubicBezTo>
                <a:cubicBezTo>
                  <a:pt x="6422225" y="581039"/>
                  <a:pt x="6170549" y="588963"/>
                  <a:pt x="5895915" y="603849"/>
                </a:cubicBezTo>
                <a:cubicBezTo>
                  <a:pt x="5621281" y="618735"/>
                  <a:pt x="5651946" y="586892"/>
                  <a:pt x="5525314" y="603849"/>
                </a:cubicBezTo>
                <a:cubicBezTo>
                  <a:pt x="5398682" y="620806"/>
                  <a:pt x="5090706" y="605385"/>
                  <a:pt x="4952568" y="603849"/>
                </a:cubicBezTo>
                <a:cubicBezTo>
                  <a:pt x="4814430" y="602313"/>
                  <a:pt x="4751047" y="603100"/>
                  <a:pt x="4581968" y="603849"/>
                </a:cubicBezTo>
                <a:cubicBezTo>
                  <a:pt x="4412889" y="604598"/>
                  <a:pt x="4277324" y="588708"/>
                  <a:pt x="4110295" y="603849"/>
                </a:cubicBezTo>
                <a:cubicBezTo>
                  <a:pt x="3943266" y="618990"/>
                  <a:pt x="3497689" y="628138"/>
                  <a:pt x="3335403" y="603849"/>
                </a:cubicBezTo>
                <a:cubicBezTo>
                  <a:pt x="3173117" y="579560"/>
                  <a:pt x="2995180" y="612110"/>
                  <a:pt x="2863730" y="603849"/>
                </a:cubicBezTo>
                <a:cubicBezTo>
                  <a:pt x="2732280" y="595588"/>
                  <a:pt x="2621022" y="621383"/>
                  <a:pt x="2493130" y="603849"/>
                </a:cubicBezTo>
                <a:cubicBezTo>
                  <a:pt x="2365238" y="586315"/>
                  <a:pt x="2236419" y="615667"/>
                  <a:pt x="2122529" y="603849"/>
                </a:cubicBezTo>
                <a:cubicBezTo>
                  <a:pt x="2008639" y="592031"/>
                  <a:pt x="1837136" y="620119"/>
                  <a:pt x="1751929" y="603849"/>
                </a:cubicBezTo>
                <a:cubicBezTo>
                  <a:pt x="1666722" y="587579"/>
                  <a:pt x="1139319" y="637061"/>
                  <a:pt x="977037" y="603849"/>
                </a:cubicBezTo>
                <a:cubicBezTo>
                  <a:pt x="814755" y="570637"/>
                  <a:pt x="702644" y="593015"/>
                  <a:pt x="606437" y="603849"/>
                </a:cubicBezTo>
                <a:cubicBezTo>
                  <a:pt x="510230" y="614683"/>
                  <a:pt x="155622" y="617639"/>
                  <a:pt x="0" y="603849"/>
                </a:cubicBezTo>
                <a:cubicBezTo>
                  <a:pt x="-21165" y="398560"/>
                  <a:pt x="14406" y="158414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розміру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прибутку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ЛЗ,введення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нормативів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рентабельності</a:t>
            </a:r>
            <a:endParaRPr lang="ru-RU" dirty="0" err="1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6D27F23-B103-4193-8E75-15949FA9F1CB}"/>
              </a:ext>
            </a:extLst>
          </p:cNvPr>
          <p:cNvCxnSpPr/>
          <p:nvPr/>
        </p:nvCxnSpPr>
        <p:spPr>
          <a:xfrm flipH="1">
            <a:off x="660639" y="1257300"/>
            <a:ext cx="1" cy="5290866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B0F1A7E-EC8E-40D8-AFC6-399E9F47DE78}"/>
              </a:ext>
            </a:extLst>
          </p:cNvPr>
          <p:cNvCxnSpPr/>
          <p:nvPr/>
        </p:nvCxnSpPr>
        <p:spPr>
          <a:xfrm>
            <a:off x="659741" y="3082326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447ADB0-7CF1-4BEA-85B1-C617B16FE8B2}"/>
              </a:ext>
            </a:extLst>
          </p:cNvPr>
          <p:cNvCxnSpPr>
            <a:cxnSpLocks/>
          </p:cNvCxnSpPr>
          <p:nvPr/>
        </p:nvCxnSpPr>
        <p:spPr>
          <a:xfrm>
            <a:off x="659740" y="1975269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0C7F3D4-0297-4DE4-8C11-38897638EBEB}"/>
              </a:ext>
            </a:extLst>
          </p:cNvPr>
          <p:cNvCxnSpPr>
            <a:cxnSpLocks/>
          </p:cNvCxnSpPr>
          <p:nvPr/>
        </p:nvCxnSpPr>
        <p:spPr>
          <a:xfrm>
            <a:off x="659741" y="4175005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B941559F-5E5F-4BD4-A2B5-35B98396249D}"/>
              </a:ext>
            </a:extLst>
          </p:cNvPr>
          <p:cNvCxnSpPr>
            <a:cxnSpLocks/>
          </p:cNvCxnSpPr>
          <p:nvPr/>
        </p:nvCxnSpPr>
        <p:spPr>
          <a:xfrm>
            <a:off x="674118" y="4951382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90C142C-1F25-49F6-8888-E5630321EDB4}"/>
              </a:ext>
            </a:extLst>
          </p:cNvPr>
          <p:cNvCxnSpPr>
            <a:cxnSpLocks/>
          </p:cNvCxnSpPr>
          <p:nvPr/>
        </p:nvCxnSpPr>
        <p:spPr>
          <a:xfrm>
            <a:off x="674117" y="5727760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03958B0-0F56-4669-B073-BE0D3174FC4B}"/>
              </a:ext>
            </a:extLst>
          </p:cNvPr>
          <p:cNvCxnSpPr>
            <a:cxnSpLocks/>
          </p:cNvCxnSpPr>
          <p:nvPr/>
        </p:nvCxnSpPr>
        <p:spPr>
          <a:xfrm flipV="1">
            <a:off x="5303627" y="1983896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6B2BD261-1E74-4E29-8332-69487D5D151B}"/>
              </a:ext>
            </a:extLst>
          </p:cNvPr>
          <p:cNvCxnSpPr>
            <a:cxnSpLocks/>
          </p:cNvCxnSpPr>
          <p:nvPr/>
        </p:nvCxnSpPr>
        <p:spPr>
          <a:xfrm flipV="1">
            <a:off x="5303626" y="3062197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81BB21E-EA59-4FBA-BB57-F24A74C96E81}"/>
              </a:ext>
            </a:extLst>
          </p:cNvPr>
          <p:cNvSpPr/>
          <p:nvPr/>
        </p:nvSpPr>
        <p:spPr>
          <a:xfrm>
            <a:off x="1308519" y="3903632"/>
            <a:ext cx="10107282" cy="646981"/>
          </a:xfrm>
          <a:custGeom>
            <a:avLst/>
            <a:gdLst>
              <a:gd name="connsiteX0" fmla="*/ 0 w 10107282"/>
              <a:gd name="connsiteY0" fmla="*/ 0 h 646981"/>
              <a:gd name="connsiteX1" fmla="*/ 471673 w 10107282"/>
              <a:gd name="connsiteY1" fmla="*/ 0 h 646981"/>
              <a:gd name="connsiteX2" fmla="*/ 1044419 w 10107282"/>
              <a:gd name="connsiteY2" fmla="*/ 0 h 646981"/>
              <a:gd name="connsiteX3" fmla="*/ 1819311 w 10107282"/>
              <a:gd name="connsiteY3" fmla="*/ 0 h 646981"/>
              <a:gd name="connsiteX4" fmla="*/ 2290984 w 10107282"/>
              <a:gd name="connsiteY4" fmla="*/ 0 h 646981"/>
              <a:gd name="connsiteX5" fmla="*/ 2863730 w 10107282"/>
              <a:gd name="connsiteY5" fmla="*/ 0 h 646981"/>
              <a:gd name="connsiteX6" fmla="*/ 3537549 w 10107282"/>
              <a:gd name="connsiteY6" fmla="*/ 0 h 646981"/>
              <a:gd name="connsiteX7" fmla="*/ 4312440 w 10107282"/>
              <a:gd name="connsiteY7" fmla="*/ 0 h 646981"/>
              <a:gd name="connsiteX8" fmla="*/ 4784113 w 10107282"/>
              <a:gd name="connsiteY8" fmla="*/ 0 h 646981"/>
              <a:gd name="connsiteX9" fmla="*/ 5559005 w 10107282"/>
              <a:gd name="connsiteY9" fmla="*/ 0 h 646981"/>
              <a:gd name="connsiteX10" fmla="*/ 6333897 w 10107282"/>
              <a:gd name="connsiteY10" fmla="*/ 0 h 646981"/>
              <a:gd name="connsiteX11" fmla="*/ 7209861 w 10107282"/>
              <a:gd name="connsiteY11" fmla="*/ 0 h 646981"/>
              <a:gd name="connsiteX12" fmla="*/ 7883680 w 10107282"/>
              <a:gd name="connsiteY12" fmla="*/ 0 h 646981"/>
              <a:gd name="connsiteX13" fmla="*/ 8254280 w 10107282"/>
              <a:gd name="connsiteY13" fmla="*/ 0 h 646981"/>
              <a:gd name="connsiteX14" fmla="*/ 8725953 w 10107282"/>
              <a:gd name="connsiteY14" fmla="*/ 0 h 646981"/>
              <a:gd name="connsiteX15" fmla="*/ 9399772 w 10107282"/>
              <a:gd name="connsiteY15" fmla="*/ 0 h 646981"/>
              <a:gd name="connsiteX16" fmla="*/ 10107282 w 10107282"/>
              <a:gd name="connsiteY16" fmla="*/ 0 h 646981"/>
              <a:gd name="connsiteX17" fmla="*/ 10107282 w 10107282"/>
              <a:gd name="connsiteY17" fmla="*/ 646981 h 646981"/>
              <a:gd name="connsiteX18" fmla="*/ 9332390 w 10107282"/>
              <a:gd name="connsiteY18" fmla="*/ 646981 h 646981"/>
              <a:gd name="connsiteX19" fmla="*/ 8557499 w 10107282"/>
              <a:gd name="connsiteY19" fmla="*/ 646981 h 646981"/>
              <a:gd name="connsiteX20" fmla="*/ 7984753 w 10107282"/>
              <a:gd name="connsiteY20" fmla="*/ 646981 h 646981"/>
              <a:gd name="connsiteX21" fmla="*/ 7310934 w 10107282"/>
              <a:gd name="connsiteY21" fmla="*/ 646981 h 646981"/>
              <a:gd name="connsiteX22" fmla="*/ 6738188 w 10107282"/>
              <a:gd name="connsiteY22" fmla="*/ 646981 h 646981"/>
              <a:gd name="connsiteX23" fmla="*/ 6266515 w 10107282"/>
              <a:gd name="connsiteY23" fmla="*/ 646981 h 646981"/>
              <a:gd name="connsiteX24" fmla="*/ 5693769 w 10107282"/>
              <a:gd name="connsiteY24" fmla="*/ 646981 h 646981"/>
              <a:gd name="connsiteX25" fmla="*/ 4817804 w 10107282"/>
              <a:gd name="connsiteY25" fmla="*/ 646981 h 646981"/>
              <a:gd name="connsiteX26" fmla="*/ 4447204 w 10107282"/>
              <a:gd name="connsiteY26" fmla="*/ 646981 h 646981"/>
              <a:gd name="connsiteX27" fmla="*/ 4076604 w 10107282"/>
              <a:gd name="connsiteY27" fmla="*/ 646981 h 646981"/>
              <a:gd name="connsiteX28" fmla="*/ 3200639 w 10107282"/>
              <a:gd name="connsiteY28" fmla="*/ 646981 h 646981"/>
              <a:gd name="connsiteX29" fmla="*/ 2627893 w 10107282"/>
              <a:gd name="connsiteY29" fmla="*/ 646981 h 646981"/>
              <a:gd name="connsiteX30" fmla="*/ 2156220 w 10107282"/>
              <a:gd name="connsiteY30" fmla="*/ 646981 h 646981"/>
              <a:gd name="connsiteX31" fmla="*/ 1482401 w 10107282"/>
              <a:gd name="connsiteY31" fmla="*/ 646981 h 646981"/>
              <a:gd name="connsiteX32" fmla="*/ 606437 w 10107282"/>
              <a:gd name="connsiteY32" fmla="*/ 646981 h 646981"/>
              <a:gd name="connsiteX33" fmla="*/ 0 w 10107282"/>
              <a:gd name="connsiteY33" fmla="*/ 646981 h 646981"/>
              <a:gd name="connsiteX34" fmla="*/ 0 w 10107282"/>
              <a:gd name="connsiteY34" fmla="*/ 0 h 6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107282" h="646981" fill="none" extrusionOk="0">
                <a:moveTo>
                  <a:pt x="0" y="0"/>
                </a:moveTo>
                <a:cubicBezTo>
                  <a:pt x="166504" y="-11876"/>
                  <a:pt x="302830" y="-20937"/>
                  <a:pt x="471673" y="0"/>
                </a:cubicBezTo>
                <a:cubicBezTo>
                  <a:pt x="640516" y="20937"/>
                  <a:pt x="790786" y="22407"/>
                  <a:pt x="1044419" y="0"/>
                </a:cubicBezTo>
                <a:cubicBezTo>
                  <a:pt x="1298052" y="-22407"/>
                  <a:pt x="1434813" y="-15990"/>
                  <a:pt x="1819311" y="0"/>
                </a:cubicBezTo>
                <a:cubicBezTo>
                  <a:pt x="2203809" y="15990"/>
                  <a:pt x="2077240" y="-14082"/>
                  <a:pt x="2290984" y="0"/>
                </a:cubicBezTo>
                <a:cubicBezTo>
                  <a:pt x="2504728" y="14082"/>
                  <a:pt x="2596361" y="12814"/>
                  <a:pt x="2863730" y="0"/>
                </a:cubicBezTo>
                <a:cubicBezTo>
                  <a:pt x="3131099" y="-12814"/>
                  <a:pt x="3329251" y="5573"/>
                  <a:pt x="3537549" y="0"/>
                </a:cubicBezTo>
                <a:cubicBezTo>
                  <a:pt x="3745847" y="-5573"/>
                  <a:pt x="4080095" y="-12531"/>
                  <a:pt x="4312440" y="0"/>
                </a:cubicBezTo>
                <a:cubicBezTo>
                  <a:pt x="4544785" y="12531"/>
                  <a:pt x="4616587" y="8681"/>
                  <a:pt x="4784113" y="0"/>
                </a:cubicBezTo>
                <a:cubicBezTo>
                  <a:pt x="4951639" y="-8681"/>
                  <a:pt x="5214448" y="11421"/>
                  <a:pt x="5559005" y="0"/>
                </a:cubicBezTo>
                <a:cubicBezTo>
                  <a:pt x="5903562" y="-11421"/>
                  <a:pt x="6110926" y="27868"/>
                  <a:pt x="6333897" y="0"/>
                </a:cubicBezTo>
                <a:cubicBezTo>
                  <a:pt x="6556868" y="-27868"/>
                  <a:pt x="6905983" y="13054"/>
                  <a:pt x="7209861" y="0"/>
                </a:cubicBezTo>
                <a:cubicBezTo>
                  <a:pt x="7513739" y="-13054"/>
                  <a:pt x="7657367" y="17833"/>
                  <a:pt x="7883680" y="0"/>
                </a:cubicBezTo>
                <a:cubicBezTo>
                  <a:pt x="8109993" y="-17833"/>
                  <a:pt x="8081107" y="-15815"/>
                  <a:pt x="8254280" y="0"/>
                </a:cubicBezTo>
                <a:cubicBezTo>
                  <a:pt x="8427453" y="15815"/>
                  <a:pt x="8491355" y="-8906"/>
                  <a:pt x="8725953" y="0"/>
                </a:cubicBezTo>
                <a:cubicBezTo>
                  <a:pt x="8960551" y="8906"/>
                  <a:pt x="9075363" y="22582"/>
                  <a:pt x="9399772" y="0"/>
                </a:cubicBezTo>
                <a:cubicBezTo>
                  <a:pt x="9724181" y="-22582"/>
                  <a:pt x="9762450" y="-32243"/>
                  <a:pt x="10107282" y="0"/>
                </a:cubicBezTo>
                <a:cubicBezTo>
                  <a:pt x="10127833" y="294997"/>
                  <a:pt x="10134736" y="410954"/>
                  <a:pt x="10107282" y="646981"/>
                </a:cubicBezTo>
                <a:cubicBezTo>
                  <a:pt x="9772620" y="665057"/>
                  <a:pt x="9505116" y="673500"/>
                  <a:pt x="9332390" y="646981"/>
                </a:cubicBezTo>
                <a:cubicBezTo>
                  <a:pt x="9159664" y="620462"/>
                  <a:pt x="8713502" y="683546"/>
                  <a:pt x="8557499" y="646981"/>
                </a:cubicBezTo>
                <a:cubicBezTo>
                  <a:pt x="8401496" y="610416"/>
                  <a:pt x="8197076" y="647061"/>
                  <a:pt x="7984753" y="646981"/>
                </a:cubicBezTo>
                <a:cubicBezTo>
                  <a:pt x="7772430" y="646901"/>
                  <a:pt x="7500548" y="615872"/>
                  <a:pt x="7310934" y="646981"/>
                </a:cubicBezTo>
                <a:cubicBezTo>
                  <a:pt x="7121320" y="678090"/>
                  <a:pt x="6995446" y="642924"/>
                  <a:pt x="6738188" y="646981"/>
                </a:cubicBezTo>
                <a:cubicBezTo>
                  <a:pt x="6480930" y="651038"/>
                  <a:pt x="6482743" y="662696"/>
                  <a:pt x="6266515" y="646981"/>
                </a:cubicBezTo>
                <a:cubicBezTo>
                  <a:pt x="6050287" y="631266"/>
                  <a:pt x="5958958" y="625764"/>
                  <a:pt x="5693769" y="646981"/>
                </a:cubicBezTo>
                <a:cubicBezTo>
                  <a:pt x="5428580" y="668198"/>
                  <a:pt x="4995654" y="618984"/>
                  <a:pt x="4817804" y="646981"/>
                </a:cubicBezTo>
                <a:cubicBezTo>
                  <a:pt x="4639955" y="674978"/>
                  <a:pt x="4571221" y="641973"/>
                  <a:pt x="4447204" y="646981"/>
                </a:cubicBezTo>
                <a:cubicBezTo>
                  <a:pt x="4323187" y="651989"/>
                  <a:pt x="4215115" y="657750"/>
                  <a:pt x="4076604" y="646981"/>
                </a:cubicBezTo>
                <a:cubicBezTo>
                  <a:pt x="3938093" y="636212"/>
                  <a:pt x="3622773" y="688526"/>
                  <a:pt x="3200639" y="646981"/>
                </a:cubicBezTo>
                <a:cubicBezTo>
                  <a:pt x="2778506" y="605436"/>
                  <a:pt x="2769533" y="643063"/>
                  <a:pt x="2627893" y="646981"/>
                </a:cubicBezTo>
                <a:cubicBezTo>
                  <a:pt x="2486253" y="650899"/>
                  <a:pt x="2310373" y="648504"/>
                  <a:pt x="2156220" y="646981"/>
                </a:cubicBezTo>
                <a:cubicBezTo>
                  <a:pt x="2002067" y="645458"/>
                  <a:pt x="1634187" y="618051"/>
                  <a:pt x="1482401" y="646981"/>
                </a:cubicBezTo>
                <a:cubicBezTo>
                  <a:pt x="1330615" y="675911"/>
                  <a:pt x="1031988" y="627741"/>
                  <a:pt x="606437" y="646981"/>
                </a:cubicBezTo>
                <a:cubicBezTo>
                  <a:pt x="180886" y="666221"/>
                  <a:pt x="239693" y="624210"/>
                  <a:pt x="0" y="646981"/>
                </a:cubicBezTo>
                <a:cubicBezTo>
                  <a:pt x="9302" y="513273"/>
                  <a:pt x="11796" y="312011"/>
                  <a:pt x="0" y="0"/>
                </a:cubicBezTo>
                <a:close/>
              </a:path>
              <a:path w="10107282" h="646981" stroke="0" extrusionOk="0">
                <a:moveTo>
                  <a:pt x="0" y="0"/>
                </a:moveTo>
                <a:cubicBezTo>
                  <a:pt x="195701" y="-3034"/>
                  <a:pt x="287550" y="-4386"/>
                  <a:pt x="572746" y="0"/>
                </a:cubicBezTo>
                <a:cubicBezTo>
                  <a:pt x="857942" y="4386"/>
                  <a:pt x="826234" y="3355"/>
                  <a:pt x="1044419" y="0"/>
                </a:cubicBezTo>
                <a:cubicBezTo>
                  <a:pt x="1262604" y="-3355"/>
                  <a:pt x="1311611" y="-11683"/>
                  <a:pt x="1516092" y="0"/>
                </a:cubicBezTo>
                <a:cubicBezTo>
                  <a:pt x="1720573" y="11683"/>
                  <a:pt x="1793832" y="2453"/>
                  <a:pt x="1886693" y="0"/>
                </a:cubicBezTo>
                <a:cubicBezTo>
                  <a:pt x="1979554" y="-2453"/>
                  <a:pt x="2161655" y="4333"/>
                  <a:pt x="2257293" y="0"/>
                </a:cubicBezTo>
                <a:cubicBezTo>
                  <a:pt x="2352931" y="-4333"/>
                  <a:pt x="2506451" y="-15952"/>
                  <a:pt x="2627893" y="0"/>
                </a:cubicBezTo>
                <a:cubicBezTo>
                  <a:pt x="2749335" y="15952"/>
                  <a:pt x="3234546" y="4255"/>
                  <a:pt x="3402785" y="0"/>
                </a:cubicBezTo>
                <a:cubicBezTo>
                  <a:pt x="3571024" y="-4255"/>
                  <a:pt x="3644044" y="11134"/>
                  <a:pt x="3773385" y="0"/>
                </a:cubicBezTo>
                <a:cubicBezTo>
                  <a:pt x="3902726" y="-11134"/>
                  <a:pt x="4085041" y="-7471"/>
                  <a:pt x="4245058" y="0"/>
                </a:cubicBezTo>
                <a:cubicBezTo>
                  <a:pt x="4405075" y="7471"/>
                  <a:pt x="4612323" y="2909"/>
                  <a:pt x="4716732" y="0"/>
                </a:cubicBezTo>
                <a:cubicBezTo>
                  <a:pt x="4821141" y="-2909"/>
                  <a:pt x="5192991" y="13395"/>
                  <a:pt x="5592696" y="0"/>
                </a:cubicBezTo>
                <a:cubicBezTo>
                  <a:pt x="5992401" y="-13395"/>
                  <a:pt x="5830202" y="2963"/>
                  <a:pt x="5963296" y="0"/>
                </a:cubicBezTo>
                <a:cubicBezTo>
                  <a:pt x="6096390" y="-2963"/>
                  <a:pt x="6246529" y="-10062"/>
                  <a:pt x="6333897" y="0"/>
                </a:cubicBezTo>
                <a:cubicBezTo>
                  <a:pt x="6421265" y="10062"/>
                  <a:pt x="6781256" y="28397"/>
                  <a:pt x="7209861" y="0"/>
                </a:cubicBezTo>
                <a:cubicBezTo>
                  <a:pt x="7638466" y="-28397"/>
                  <a:pt x="7548497" y="20119"/>
                  <a:pt x="7681534" y="0"/>
                </a:cubicBezTo>
                <a:cubicBezTo>
                  <a:pt x="7814571" y="-20119"/>
                  <a:pt x="8110920" y="-9391"/>
                  <a:pt x="8254280" y="0"/>
                </a:cubicBezTo>
                <a:cubicBezTo>
                  <a:pt x="8397640" y="9391"/>
                  <a:pt x="8946286" y="19793"/>
                  <a:pt x="9130245" y="0"/>
                </a:cubicBezTo>
                <a:cubicBezTo>
                  <a:pt x="9314205" y="-19793"/>
                  <a:pt x="9778002" y="-21578"/>
                  <a:pt x="10107282" y="0"/>
                </a:cubicBezTo>
                <a:cubicBezTo>
                  <a:pt x="10088975" y="289126"/>
                  <a:pt x="10075504" y="421152"/>
                  <a:pt x="10107282" y="646981"/>
                </a:cubicBezTo>
                <a:cubicBezTo>
                  <a:pt x="9968739" y="669828"/>
                  <a:pt x="9852492" y="629593"/>
                  <a:pt x="9635609" y="646981"/>
                </a:cubicBezTo>
                <a:cubicBezTo>
                  <a:pt x="9418726" y="664369"/>
                  <a:pt x="9323541" y="645060"/>
                  <a:pt x="9062863" y="646981"/>
                </a:cubicBezTo>
                <a:cubicBezTo>
                  <a:pt x="8802185" y="648902"/>
                  <a:pt x="8847866" y="647988"/>
                  <a:pt x="8692263" y="646981"/>
                </a:cubicBezTo>
                <a:cubicBezTo>
                  <a:pt x="8536660" y="645974"/>
                  <a:pt x="8217672" y="657199"/>
                  <a:pt x="8018444" y="646981"/>
                </a:cubicBezTo>
                <a:cubicBezTo>
                  <a:pt x="7819216" y="636763"/>
                  <a:pt x="7506936" y="623457"/>
                  <a:pt x="7344625" y="646981"/>
                </a:cubicBezTo>
                <a:cubicBezTo>
                  <a:pt x="7182314" y="670505"/>
                  <a:pt x="6905107" y="624679"/>
                  <a:pt x="6569733" y="646981"/>
                </a:cubicBezTo>
                <a:cubicBezTo>
                  <a:pt x="6234359" y="669283"/>
                  <a:pt x="5995012" y="641355"/>
                  <a:pt x="5693769" y="646981"/>
                </a:cubicBezTo>
                <a:cubicBezTo>
                  <a:pt x="5392526" y="652607"/>
                  <a:pt x="5399249" y="634821"/>
                  <a:pt x="5222096" y="646981"/>
                </a:cubicBezTo>
                <a:cubicBezTo>
                  <a:pt x="5044943" y="659141"/>
                  <a:pt x="4718318" y="679452"/>
                  <a:pt x="4346131" y="646981"/>
                </a:cubicBezTo>
                <a:cubicBezTo>
                  <a:pt x="3973944" y="614510"/>
                  <a:pt x="4146364" y="647535"/>
                  <a:pt x="3975531" y="646981"/>
                </a:cubicBezTo>
                <a:cubicBezTo>
                  <a:pt x="3804698" y="646427"/>
                  <a:pt x="3749810" y="658319"/>
                  <a:pt x="3604931" y="646981"/>
                </a:cubicBezTo>
                <a:cubicBezTo>
                  <a:pt x="3460052" y="635643"/>
                  <a:pt x="3057424" y="626443"/>
                  <a:pt x="2830039" y="646981"/>
                </a:cubicBezTo>
                <a:cubicBezTo>
                  <a:pt x="2602654" y="667519"/>
                  <a:pt x="2606286" y="660546"/>
                  <a:pt x="2459439" y="646981"/>
                </a:cubicBezTo>
                <a:cubicBezTo>
                  <a:pt x="2312592" y="633416"/>
                  <a:pt x="2136971" y="647732"/>
                  <a:pt x="1886693" y="646981"/>
                </a:cubicBezTo>
                <a:cubicBezTo>
                  <a:pt x="1636415" y="646230"/>
                  <a:pt x="1677431" y="664958"/>
                  <a:pt x="1516092" y="646981"/>
                </a:cubicBezTo>
                <a:cubicBezTo>
                  <a:pt x="1354753" y="629004"/>
                  <a:pt x="1301383" y="650381"/>
                  <a:pt x="1145492" y="646981"/>
                </a:cubicBezTo>
                <a:cubicBezTo>
                  <a:pt x="989601" y="643581"/>
                  <a:pt x="419874" y="593668"/>
                  <a:pt x="0" y="646981"/>
                </a:cubicBezTo>
                <a:cubicBezTo>
                  <a:pt x="17311" y="425215"/>
                  <a:pt x="16706" y="309765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Включення</a:t>
            </a:r>
            <a:r>
              <a:rPr lang="ru-RU" dirty="0">
                <a:ea typeface="+mn-lt"/>
                <a:cs typeface="+mn-lt"/>
              </a:rPr>
              <a:t> ЛЗ до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препаратів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закуповуються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рахунок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страхових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внесків</a:t>
            </a:r>
            <a:endParaRPr lang="ru-RU" dirty="0" err="1">
              <a:ea typeface="Meiryo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068A83B-ABDE-44C6-93BC-48C217280F38}"/>
              </a:ext>
            </a:extLst>
          </p:cNvPr>
          <p:cNvSpPr/>
          <p:nvPr/>
        </p:nvSpPr>
        <p:spPr>
          <a:xfrm>
            <a:off x="1308519" y="4665632"/>
            <a:ext cx="10107282" cy="575095"/>
          </a:xfrm>
          <a:custGeom>
            <a:avLst/>
            <a:gdLst>
              <a:gd name="connsiteX0" fmla="*/ 0 w 10107282"/>
              <a:gd name="connsiteY0" fmla="*/ 0 h 575095"/>
              <a:gd name="connsiteX1" fmla="*/ 370600 w 10107282"/>
              <a:gd name="connsiteY1" fmla="*/ 0 h 575095"/>
              <a:gd name="connsiteX2" fmla="*/ 741201 w 10107282"/>
              <a:gd name="connsiteY2" fmla="*/ 0 h 575095"/>
              <a:gd name="connsiteX3" fmla="*/ 1415019 w 10107282"/>
              <a:gd name="connsiteY3" fmla="*/ 0 h 575095"/>
              <a:gd name="connsiteX4" fmla="*/ 1785620 w 10107282"/>
              <a:gd name="connsiteY4" fmla="*/ 0 h 575095"/>
              <a:gd name="connsiteX5" fmla="*/ 2358366 w 10107282"/>
              <a:gd name="connsiteY5" fmla="*/ 0 h 575095"/>
              <a:gd name="connsiteX6" fmla="*/ 3234330 w 10107282"/>
              <a:gd name="connsiteY6" fmla="*/ 0 h 575095"/>
              <a:gd name="connsiteX7" fmla="*/ 4110295 w 10107282"/>
              <a:gd name="connsiteY7" fmla="*/ 0 h 575095"/>
              <a:gd name="connsiteX8" fmla="*/ 4581968 w 10107282"/>
              <a:gd name="connsiteY8" fmla="*/ 0 h 575095"/>
              <a:gd name="connsiteX9" fmla="*/ 5255787 w 10107282"/>
              <a:gd name="connsiteY9" fmla="*/ 0 h 575095"/>
              <a:gd name="connsiteX10" fmla="*/ 5626387 w 10107282"/>
              <a:gd name="connsiteY10" fmla="*/ 0 h 575095"/>
              <a:gd name="connsiteX11" fmla="*/ 6401279 w 10107282"/>
              <a:gd name="connsiteY11" fmla="*/ 0 h 575095"/>
              <a:gd name="connsiteX12" fmla="*/ 6974025 w 10107282"/>
              <a:gd name="connsiteY12" fmla="*/ 0 h 575095"/>
              <a:gd name="connsiteX13" fmla="*/ 7445698 w 10107282"/>
              <a:gd name="connsiteY13" fmla="*/ 0 h 575095"/>
              <a:gd name="connsiteX14" fmla="*/ 8321662 w 10107282"/>
              <a:gd name="connsiteY14" fmla="*/ 0 h 575095"/>
              <a:gd name="connsiteX15" fmla="*/ 8995481 w 10107282"/>
              <a:gd name="connsiteY15" fmla="*/ 0 h 575095"/>
              <a:gd name="connsiteX16" fmla="*/ 10107282 w 10107282"/>
              <a:gd name="connsiteY16" fmla="*/ 0 h 575095"/>
              <a:gd name="connsiteX17" fmla="*/ 10107282 w 10107282"/>
              <a:gd name="connsiteY17" fmla="*/ 575095 h 575095"/>
              <a:gd name="connsiteX18" fmla="*/ 9736682 w 10107282"/>
              <a:gd name="connsiteY18" fmla="*/ 575095 h 575095"/>
              <a:gd name="connsiteX19" fmla="*/ 9163936 w 10107282"/>
              <a:gd name="connsiteY19" fmla="*/ 575095 h 575095"/>
              <a:gd name="connsiteX20" fmla="*/ 8490117 w 10107282"/>
              <a:gd name="connsiteY20" fmla="*/ 575095 h 575095"/>
              <a:gd name="connsiteX21" fmla="*/ 8119517 w 10107282"/>
              <a:gd name="connsiteY21" fmla="*/ 575095 h 575095"/>
              <a:gd name="connsiteX22" fmla="*/ 7445698 w 10107282"/>
              <a:gd name="connsiteY22" fmla="*/ 575095 h 575095"/>
              <a:gd name="connsiteX23" fmla="*/ 6974025 w 10107282"/>
              <a:gd name="connsiteY23" fmla="*/ 575095 h 575095"/>
              <a:gd name="connsiteX24" fmla="*/ 6199133 w 10107282"/>
              <a:gd name="connsiteY24" fmla="*/ 575095 h 575095"/>
              <a:gd name="connsiteX25" fmla="*/ 5828533 w 10107282"/>
              <a:gd name="connsiteY25" fmla="*/ 575095 h 575095"/>
              <a:gd name="connsiteX26" fmla="*/ 5457932 w 10107282"/>
              <a:gd name="connsiteY26" fmla="*/ 575095 h 575095"/>
              <a:gd name="connsiteX27" fmla="*/ 4581968 w 10107282"/>
              <a:gd name="connsiteY27" fmla="*/ 575095 h 575095"/>
              <a:gd name="connsiteX28" fmla="*/ 3908149 w 10107282"/>
              <a:gd name="connsiteY28" fmla="*/ 575095 h 575095"/>
              <a:gd name="connsiteX29" fmla="*/ 3234330 w 10107282"/>
              <a:gd name="connsiteY29" fmla="*/ 575095 h 575095"/>
              <a:gd name="connsiteX30" fmla="*/ 2762657 w 10107282"/>
              <a:gd name="connsiteY30" fmla="*/ 575095 h 575095"/>
              <a:gd name="connsiteX31" fmla="*/ 2392057 w 10107282"/>
              <a:gd name="connsiteY31" fmla="*/ 575095 h 575095"/>
              <a:gd name="connsiteX32" fmla="*/ 1617165 w 10107282"/>
              <a:gd name="connsiteY32" fmla="*/ 575095 h 575095"/>
              <a:gd name="connsiteX33" fmla="*/ 741201 w 10107282"/>
              <a:gd name="connsiteY33" fmla="*/ 575095 h 575095"/>
              <a:gd name="connsiteX34" fmla="*/ 0 w 10107282"/>
              <a:gd name="connsiteY34" fmla="*/ 575095 h 575095"/>
              <a:gd name="connsiteX35" fmla="*/ 0 w 10107282"/>
              <a:gd name="connsiteY35" fmla="*/ 0 h 57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107282" h="575095" fill="none" extrusionOk="0">
                <a:moveTo>
                  <a:pt x="0" y="0"/>
                </a:moveTo>
                <a:cubicBezTo>
                  <a:pt x="76397" y="-2786"/>
                  <a:pt x="212997" y="-12078"/>
                  <a:pt x="370600" y="0"/>
                </a:cubicBezTo>
                <a:cubicBezTo>
                  <a:pt x="528203" y="12078"/>
                  <a:pt x="562173" y="-1737"/>
                  <a:pt x="741201" y="0"/>
                </a:cubicBezTo>
                <a:cubicBezTo>
                  <a:pt x="920229" y="1737"/>
                  <a:pt x="1104721" y="-7104"/>
                  <a:pt x="1415019" y="0"/>
                </a:cubicBezTo>
                <a:cubicBezTo>
                  <a:pt x="1725317" y="7104"/>
                  <a:pt x="1686535" y="-258"/>
                  <a:pt x="1785620" y="0"/>
                </a:cubicBezTo>
                <a:cubicBezTo>
                  <a:pt x="1884705" y="258"/>
                  <a:pt x="2199473" y="14934"/>
                  <a:pt x="2358366" y="0"/>
                </a:cubicBezTo>
                <a:cubicBezTo>
                  <a:pt x="2517259" y="-14934"/>
                  <a:pt x="2806849" y="-24687"/>
                  <a:pt x="3234330" y="0"/>
                </a:cubicBezTo>
                <a:cubicBezTo>
                  <a:pt x="3661811" y="24687"/>
                  <a:pt x="3714920" y="-26368"/>
                  <a:pt x="4110295" y="0"/>
                </a:cubicBezTo>
                <a:cubicBezTo>
                  <a:pt x="4505670" y="26368"/>
                  <a:pt x="4373798" y="11042"/>
                  <a:pt x="4581968" y="0"/>
                </a:cubicBezTo>
                <a:cubicBezTo>
                  <a:pt x="4790138" y="-11042"/>
                  <a:pt x="4957820" y="-26480"/>
                  <a:pt x="5255787" y="0"/>
                </a:cubicBezTo>
                <a:cubicBezTo>
                  <a:pt x="5553754" y="26480"/>
                  <a:pt x="5475138" y="-11495"/>
                  <a:pt x="5626387" y="0"/>
                </a:cubicBezTo>
                <a:cubicBezTo>
                  <a:pt x="5777636" y="11495"/>
                  <a:pt x="6091791" y="-23420"/>
                  <a:pt x="6401279" y="0"/>
                </a:cubicBezTo>
                <a:cubicBezTo>
                  <a:pt x="6710767" y="23420"/>
                  <a:pt x="6699237" y="12587"/>
                  <a:pt x="6974025" y="0"/>
                </a:cubicBezTo>
                <a:cubicBezTo>
                  <a:pt x="7248813" y="-12587"/>
                  <a:pt x="7342666" y="3015"/>
                  <a:pt x="7445698" y="0"/>
                </a:cubicBezTo>
                <a:cubicBezTo>
                  <a:pt x="7548730" y="-3015"/>
                  <a:pt x="8016674" y="189"/>
                  <a:pt x="8321662" y="0"/>
                </a:cubicBezTo>
                <a:cubicBezTo>
                  <a:pt x="8626650" y="-189"/>
                  <a:pt x="8724738" y="-29269"/>
                  <a:pt x="8995481" y="0"/>
                </a:cubicBezTo>
                <a:cubicBezTo>
                  <a:pt x="9266224" y="29269"/>
                  <a:pt x="9675849" y="54886"/>
                  <a:pt x="10107282" y="0"/>
                </a:cubicBezTo>
                <a:cubicBezTo>
                  <a:pt x="10131561" y="144906"/>
                  <a:pt x="10100772" y="300029"/>
                  <a:pt x="10107282" y="575095"/>
                </a:cubicBezTo>
                <a:cubicBezTo>
                  <a:pt x="9992585" y="571924"/>
                  <a:pt x="9852921" y="574964"/>
                  <a:pt x="9736682" y="575095"/>
                </a:cubicBezTo>
                <a:cubicBezTo>
                  <a:pt x="9620443" y="575226"/>
                  <a:pt x="9292135" y="594905"/>
                  <a:pt x="9163936" y="575095"/>
                </a:cubicBezTo>
                <a:cubicBezTo>
                  <a:pt x="9035737" y="555285"/>
                  <a:pt x="8797551" y="552007"/>
                  <a:pt x="8490117" y="575095"/>
                </a:cubicBezTo>
                <a:cubicBezTo>
                  <a:pt x="8182683" y="598183"/>
                  <a:pt x="8238953" y="587012"/>
                  <a:pt x="8119517" y="575095"/>
                </a:cubicBezTo>
                <a:cubicBezTo>
                  <a:pt x="8000081" y="563178"/>
                  <a:pt x="7586407" y="577226"/>
                  <a:pt x="7445698" y="575095"/>
                </a:cubicBezTo>
                <a:cubicBezTo>
                  <a:pt x="7304989" y="572964"/>
                  <a:pt x="7115458" y="577712"/>
                  <a:pt x="6974025" y="575095"/>
                </a:cubicBezTo>
                <a:cubicBezTo>
                  <a:pt x="6832592" y="572478"/>
                  <a:pt x="6395949" y="549995"/>
                  <a:pt x="6199133" y="575095"/>
                </a:cubicBezTo>
                <a:cubicBezTo>
                  <a:pt x="6002317" y="600195"/>
                  <a:pt x="5903819" y="563041"/>
                  <a:pt x="5828533" y="575095"/>
                </a:cubicBezTo>
                <a:cubicBezTo>
                  <a:pt x="5753247" y="587149"/>
                  <a:pt x="5589312" y="558792"/>
                  <a:pt x="5457932" y="575095"/>
                </a:cubicBezTo>
                <a:cubicBezTo>
                  <a:pt x="5326552" y="591398"/>
                  <a:pt x="4846222" y="546419"/>
                  <a:pt x="4581968" y="575095"/>
                </a:cubicBezTo>
                <a:cubicBezTo>
                  <a:pt x="4317714" y="603771"/>
                  <a:pt x="4233283" y="565687"/>
                  <a:pt x="3908149" y="575095"/>
                </a:cubicBezTo>
                <a:cubicBezTo>
                  <a:pt x="3583015" y="584503"/>
                  <a:pt x="3424838" y="558209"/>
                  <a:pt x="3234330" y="575095"/>
                </a:cubicBezTo>
                <a:cubicBezTo>
                  <a:pt x="3043822" y="591981"/>
                  <a:pt x="2931278" y="555607"/>
                  <a:pt x="2762657" y="575095"/>
                </a:cubicBezTo>
                <a:cubicBezTo>
                  <a:pt x="2594036" y="594583"/>
                  <a:pt x="2564002" y="586063"/>
                  <a:pt x="2392057" y="575095"/>
                </a:cubicBezTo>
                <a:cubicBezTo>
                  <a:pt x="2220112" y="564127"/>
                  <a:pt x="1785390" y="543062"/>
                  <a:pt x="1617165" y="575095"/>
                </a:cubicBezTo>
                <a:cubicBezTo>
                  <a:pt x="1448940" y="607128"/>
                  <a:pt x="979871" y="606552"/>
                  <a:pt x="741201" y="575095"/>
                </a:cubicBezTo>
                <a:cubicBezTo>
                  <a:pt x="502531" y="543638"/>
                  <a:pt x="167679" y="588125"/>
                  <a:pt x="0" y="575095"/>
                </a:cubicBezTo>
                <a:cubicBezTo>
                  <a:pt x="-7639" y="398832"/>
                  <a:pt x="-1352" y="248019"/>
                  <a:pt x="0" y="0"/>
                </a:cubicBezTo>
                <a:close/>
              </a:path>
              <a:path w="10107282" h="575095" stroke="0" extrusionOk="0">
                <a:moveTo>
                  <a:pt x="0" y="0"/>
                </a:moveTo>
                <a:cubicBezTo>
                  <a:pt x="355928" y="24730"/>
                  <a:pt x="550445" y="-30251"/>
                  <a:pt x="774892" y="0"/>
                </a:cubicBezTo>
                <a:cubicBezTo>
                  <a:pt x="999339" y="30251"/>
                  <a:pt x="1353882" y="-12797"/>
                  <a:pt x="1650856" y="0"/>
                </a:cubicBezTo>
                <a:cubicBezTo>
                  <a:pt x="1947830" y="12797"/>
                  <a:pt x="1999701" y="-4499"/>
                  <a:pt x="2223602" y="0"/>
                </a:cubicBezTo>
                <a:cubicBezTo>
                  <a:pt x="2447503" y="4499"/>
                  <a:pt x="2480964" y="-5596"/>
                  <a:pt x="2695275" y="0"/>
                </a:cubicBezTo>
                <a:cubicBezTo>
                  <a:pt x="2909586" y="5596"/>
                  <a:pt x="3186303" y="-12334"/>
                  <a:pt x="3369094" y="0"/>
                </a:cubicBezTo>
                <a:cubicBezTo>
                  <a:pt x="3551885" y="12334"/>
                  <a:pt x="3766291" y="-10039"/>
                  <a:pt x="4143986" y="0"/>
                </a:cubicBezTo>
                <a:cubicBezTo>
                  <a:pt x="4521681" y="10039"/>
                  <a:pt x="4759716" y="-28175"/>
                  <a:pt x="5019950" y="0"/>
                </a:cubicBezTo>
                <a:cubicBezTo>
                  <a:pt x="5280184" y="28175"/>
                  <a:pt x="5261548" y="4943"/>
                  <a:pt x="5491623" y="0"/>
                </a:cubicBezTo>
                <a:cubicBezTo>
                  <a:pt x="5721698" y="-4943"/>
                  <a:pt x="6078307" y="-18686"/>
                  <a:pt x="6266515" y="0"/>
                </a:cubicBezTo>
                <a:cubicBezTo>
                  <a:pt x="6454723" y="18686"/>
                  <a:pt x="6508082" y="-15209"/>
                  <a:pt x="6738188" y="0"/>
                </a:cubicBezTo>
                <a:cubicBezTo>
                  <a:pt x="6968294" y="15209"/>
                  <a:pt x="6995923" y="1865"/>
                  <a:pt x="7209861" y="0"/>
                </a:cubicBezTo>
                <a:cubicBezTo>
                  <a:pt x="7423799" y="-1865"/>
                  <a:pt x="7828823" y="-14596"/>
                  <a:pt x="7984753" y="0"/>
                </a:cubicBezTo>
                <a:cubicBezTo>
                  <a:pt x="8140683" y="14596"/>
                  <a:pt x="8230082" y="-1292"/>
                  <a:pt x="8456426" y="0"/>
                </a:cubicBezTo>
                <a:cubicBezTo>
                  <a:pt x="8682770" y="1292"/>
                  <a:pt x="8666190" y="6857"/>
                  <a:pt x="8827026" y="0"/>
                </a:cubicBezTo>
                <a:cubicBezTo>
                  <a:pt x="8987862" y="-6857"/>
                  <a:pt x="9139707" y="1077"/>
                  <a:pt x="9399772" y="0"/>
                </a:cubicBezTo>
                <a:cubicBezTo>
                  <a:pt x="9659837" y="-1077"/>
                  <a:pt x="9855371" y="29771"/>
                  <a:pt x="10107282" y="0"/>
                </a:cubicBezTo>
                <a:cubicBezTo>
                  <a:pt x="10097625" y="143510"/>
                  <a:pt x="10125126" y="330875"/>
                  <a:pt x="10107282" y="575095"/>
                </a:cubicBezTo>
                <a:cubicBezTo>
                  <a:pt x="9965782" y="581303"/>
                  <a:pt x="9882924" y="559386"/>
                  <a:pt x="9736682" y="575095"/>
                </a:cubicBezTo>
                <a:cubicBezTo>
                  <a:pt x="9590440" y="590804"/>
                  <a:pt x="9296822" y="560015"/>
                  <a:pt x="8961790" y="575095"/>
                </a:cubicBezTo>
                <a:cubicBezTo>
                  <a:pt x="8626758" y="590175"/>
                  <a:pt x="8672959" y="578763"/>
                  <a:pt x="8490117" y="575095"/>
                </a:cubicBezTo>
                <a:cubicBezTo>
                  <a:pt x="8307275" y="571427"/>
                  <a:pt x="8227901" y="589793"/>
                  <a:pt x="8119517" y="575095"/>
                </a:cubicBezTo>
                <a:cubicBezTo>
                  <a:pt x="8011133" y="560397"/>
                  <a:pt x="7609100" y="576618"/>
                  <a:pt x="7344625" y="575095"/>
                </a:cubicBezTo>
                <a:cubicBezTo>
                  <a:pt x="7080150" y="573572"/>
                  <a:pt x="6852601" y="560731"/>
                  <a:pt x="6569733" y="575095"/>
                </a:cubicBezTo>
                <a:cubicBezTo>
                  <a:pt x="6286865" y="589459"/>
                  <a:pt x="6006703" y="559426"/>
                  <a:pt x="5794842" y="575095"/>
                </a:cubicBezTo>
                <a:cubicBezTo>
                  <a:pt x="5582981" y="590764"/>
                  <a:pt x="5460002" y="574160"/>
                  <a:pt x="5323169" y="575095"/>
                </a:cubicBezTo>
                <a:cubicBezTo>
                  <a:pt x="5186336" y="576030"/>
                  <a:pt x="5042760" y="563309"/>
                  <a:pt x="4851495" y="575095"/>
                </a:cubicBezTo>
                <a:cubicBezTo>
                  <a:pt x="4660230" y="586881"/>
                  <a:pt x="4561688" y="562876"/>
                  <a:pt x="4480895" y="575095"/>
                </a:cubicBezTo>
                <a:cubicBezTo>
                  <a:pt x="4400102" y="587314"/>
                  <a:pt x="4186348" y="595515"/>
                  <a:pt x="3908149" y="575095"/>
                </a:cubicBezTo>
                <a:cubicBezTo>
                  <a:pt x="3629950" y="554675"/>
                  <a:pt x="3431447" y="600955"/>
                  <a:pt x="3234330" y="575095"/>
                </a:cubicBezTo>
                <a:cubicBezTo>
                  <a:pt x="3037213" y="549235"/>
                  <a:pt x="2798759" y="608346"/>
                  <a:pt x="2560511" y="575095"/>
                </a:cubicBezTo>
                <a:cubicBezTo>
                  <a:pt x="2322263" y="541844"/>
                  <a:pt x="2202916" y="580659"/>
                  <a:pt x="1886693" y="575095"/>
                </a:cubicBezTo>
                <a:cubicBezTo>
                  <a:pt x="1570470" y="569531"/>
                  <a:pt x="1386564" y="543808"/>
                  <a:pt x="1212874" y="575095"/>
                </a:cubicBezTo>
                <a:cubicBezTo>
                  <a:pt x="1039184" y="606382"/>
                  <a:pt x="309367" y="526131"/>
                  <a:pt x="0" y="575095"/>
                </a:cubicBezTo>
                <a:cubicBezTo>
                  <a:pt x="-18065" y="447849"/>
                  <a:pt x="7982" y="131304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Укладання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договорів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на ЛЗ </a:t>
            </a:r>
            <a:r>
              <a:rPr lang="ru-RU" dirty="0" err="1">
                <a:ea typeface="+mn-lt"/>
                <a:cs typeface="+mn-lt"/>
              </a:rPr>
              <a:t>між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підприємствами</a:t>
            </a:r>
            <a:r>
              <a:rPr lang="ru-RU" dirty="0">
                <a:ea typeface="+mn-lt"/>
                <a:cs typeface="+mn-lt"/>
              </a:rPr>
              <a:t> і державою</a:t>
            </a:r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FFDEB10-EE19-4C7F-B457-19B7FEE1F7C2}"/>
              </a:ext>
            </a:extLst>
          </p:cNvPr>
          <p:cNvSpPr/>
          <p:nvPr/>
        </p:nvSpPr>
        <p:spPr>
          <a:xfrm>
            <a:off x="1308518" y="6117745"/>
            <a:ext cx="10107282" cy="603849"/>
          </a:xfrm>
          <a:custGeom>
            <a:avLst/>
            <a:gdLst>
              <a:gd name="connsiteX0" fmla="*/ 0 w 10107282"/>
              <a:gd name="connsiteY0" fmla="*/ 0 h 603849"/>
              <a:gd name="connsiteX1" fmla="*/ 471673 w 10107282"/>
              <a:gd name="connsiteY1" fmla="*/ 0 h 603849"/>
              <a:gd name="connsiteX2" fmla="*/ 1044419 w 10107282"/>
              <a:gd name="connsiteY2" fmla="*/ 0 h 603849"/>
              <a:gd name="connsiteX3" fmla="*/ 1516092 w 10107282"/>
              <a:gd name="connsiteY3" fmla="*/ 0 h 603849"/>
              <a:gd name="connsiteX4" fmla="*/ 2189911 w 10107282"/>
              <a:gd name="connsiteY4" fmla="*/ 0 h 603849"/>
              <a:gd name="connsiteX5" fmla="*/ 2661584 w 10107282"/>
              <a:gd name="connsiteY5" fmla="*/ 0 h 603849"/>
              <a:gd name="connsiteX6" fmla="*/ 3436476 w 10107282"/>
              <a:gd name="connsiteY6" fmla="*/ 0 h 603849"/>
              <a:gd name="connsiteX7" fmla="*/ 4009222 w 10107282"/>
              <a:gd name="connsiteY7" fmla="*/ 0 h 603849"/>
              <a:gd name="connsiteX8" fmla="*/ 4885186 w 10107282"/>
              <a:gd name="connsiteY8" fmla="*/ 0 h 603849"/>
              <a:gd name="connsiteX9" fmla="*/ 5761151 w 10107282"/>
              <a:gd name="connsiteY9" fmla="*/ 0 h 603849"/>
              <a:gd name="connsiteX10" fmla="*/ 6536042 w 10107282"/>
              <a:gd name="connsiteY10" fmla="*/ 0 h 603849"/>
              <a:gd name="connsiteX11" fmla="*/ 7412007 w 10107282"/>
              <a:gd name="connsiteY11" fmla="*/ 0 h 603849"/>
              <a:gd name="connsiteX12" fmla="*/ 8287971 w 10107282"/>
              <a:gd name="connsiteY12" fmla="*/ 0 h 603849"/>
              <a:gd name="connsiteX13" fmla="*/ 8961790 w 10107282"/>
              <a:gd name="connsiteY13" fmla="*/ 0 h 603849"/>
              <a:gd name="connsiteX14" fmla="*/ 9534536 w 10107282"/>
              <a:gd name="connsiteY14" fmla="*/ 0 h 603849"/>
              <a:gd name="connsiteX15" fmla="*/ 10107282 w 10107282"/>
              <a:gd name="connsiteY15" fmla="*/ 0 h 603849"/>
              <a:gd name="connsiteX16" fmla="*/ 10107282 w 10107282"/>
              <a:gd name="connsiteY16" fmla="*/ 603849 h 603849"/>
              <a:gd name="connsiteX17" fmla="*/ 9534536 w 10107282"/>
              <a:gd name="connsiteY17" fmla="*/ 603849 h 603849"/>
              <a:gd name="connsiteX18" fmla="*/ 9163936 w 10107282"/>
              <a:gd name="connsiteY18" fmla="*/ 603849 h 603849"/>
              <a:gd name="connsiteX19" fmla="*/ 8389044 w 10107282"/>
              <a:gd name="connsiteY19" fmla="*/ 603849 h 603849"/>
              <a:gd name="connsiteX20" fmla="*/ 7614152 w 10107282"/>
              <a:gd name="connsiteY20" fmla="*/ 603849 h 603849"/>
              <a:gd name="connsiteX21" fmla="*/ 6940334 w 10107282"/>
              <a:gd name="connsiteY21" fmla="*/ 603849 h 603849"/>
              <a:gd name="connsiteX22" fmla="*/ 6266515 w 10107282"/>
              <a:gd name="connsiteY22" fmla="*/ 603849 h 603849"/>
              <a:gd name="connsiteX23" fmla="*/ 5390550 w 10107282"/>
              <a:gd name="connsiteY23" fmla="*/ 603849 h 603849"/>
              <a:gd name="connsiteX24" fmla="*/ 4817804 w 10107282"/>
              <a:gd name="connsiteY24" fmla="*/ 603849 h 603849"/>
              <a:gd name="connsiteX25" fmla="*/ 3941840 w 10107282"/>
              <a:gd name="connsiteY25" fmla="*/ 603849 h 603849"/>
              <a:gd name="connsiteX26" fmla="*/ 3571240 w 10107282"/>
              <a:gd name="connsiteY26" fmla="*/ 603849 h 603849"/>
              <a:gd name="connsiteX27" fmla="*/ 3099566 w 10107282"/>
              <a:gd name="connsiteY27" fmla="*/ 603849 h 603849"/>
              <a:gd name="connsiteX28" fmla="*/ 2324675 w 10107282"/>
              <a:gd name="connsiteY28" fmla="*/ 603849 h 603849"/>
              <a:gd name="connsiteX29" fmla="*/ 1650856 w 10107282"/>
              <a:gd name="connsiteY29" fmla="*/ 603849 h 603849"/>
              <a:gd name="connsiteX30" fmla="*/ 1179183 w 10107282"/>
              <a:gd name="connsiteY30" fmla="*/ 603849 h 603849"/>
              <a:gd name="connsiteX31" fmla="*/ 0 w 10107282"/>
              <a:gd name="connsiteY31" fmla="*/ 603849 h 603849"/>
              <a:gd name="connsiteX32" fmla="*/ 0 w 10107282"/>
              <a:gd name="connsiteY32" fmla="*/ 0 h 6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107282" h="603849" fill="none" extrusionOk="0">
                <a:moveTo>
                  <a:pt x="0" y="0"/>
                </a:moveTo>
                <a:cubicBezTo>
                  <a:pt x="113804" y="3381"/>
                  <a:pt x="345995" y="6562"/>
                  <a:pt x="471673" y="0"/>
                </a:cubicBezTo>
                <a:cubicBezTo>
                  <a:pt x="597351" y="-6562"/>
                  <a:pt x="849610" y="-25637"/>
                  <a:pt x="1044419" y="0"/>
                </a:cubicBezTo>
                <a:cubicBezTo>
                  <a:pt x="1239228" y="25637"/>
                  <a:pt x="1404183" y="21729"/>
                  <a:pt x="1516092" y="0"/>
                </a:cubicBezTo>
                <a:cubicBezTo>
                  <a:pt x="1628001" y="-21729"/>
                  <a:pt x="2022902" y="4561"/>
                  <a:pt x="2189911" y="0"/>
                </a:cubicBezTo>
                <a:cubicBezTo>
                  <a:pt x="2356920" y="-4561"/>
                  <a:pt x="2567102" y="22997"/>
                  <a:pt x="2661584" y="0"/>
                </a:cubicBezTo>
                <a:cubicBezTo>
                  <a:pt x="2756066" y="-22997"/>
                  <a:pt x="3205559" y="-37105"/>
                  <a:pt x="3436476" y="0"/>
                </a:cubicBezTo>
                <a:cubicBezTo>
                  <a:pt x="3667393" y="37105"/>
                  <a:pt x="3841910" y="25136"/>
                  <a:pt x="4009222" y="0"/>
                </a:cubicBezTo>
                <a:cubicBezTo>
                  <a:pt x="4176534" y="-25136"/>
                  <a:pt x="4521446" y="-32125"/>
                  <a:pt x="4885186" y="0"/>
                </a:cubicBezTo>
                <a:cubicBezTo>
                  <a:pt x="5248926" y="32125"/>
                  <a:pt x="5514866" y="7791"/>
                  <a:pt x="5761151" y="0"/>
                </a:cubicBezTo>
                <a:cubicBezTo>
                  <a:pt x="6007436" y="-7791"/>
                  <a:pt x="6330657" y="-2389"/>
                  <a:pt x="6536042" y="0"/>
                </a:cubicBezTo>
                <a:cubicBezTo>
                  <a:pt x="6741427" y="2389"/>
                  <a:pt x="6990855" y="817"/>
                  <a:pt x="7412007" y="0"/>
                </a:cubicBezTo>
                <a:cubicBezTo>
                  <a:pt x="7833160" y="-817"/>
                  <a:pt x="7934112" y="40561"/>
                  <a:pt x="8287971" y="0"/>
                </a:cubicBezTo>
                <a:cubicBezTo>
                  <a:pt x="8641830" y="-40561"/>
                  <a:pt x="8803944" y="11915"/>
                  <a:pt x="8961790" y="0"/>
                </a:cubicBezTo>
                <a:cubicBezTo>
                  <a:pt x="9119636" y="-11915"/>
                  <a:pt x="9364889" y="-2453"/>
                  <a:pt x="9534536" y="0"/>
                </a:cubicBezTo>
                <a:cubicBezTo>
                  <a:pt x="9704183" y="2453"/>
                  <a:pt x="9987637" y="-25865"/>
                  <a:pt x="10107282" y="0"/>
                </a:cubicBezTo>
                <a:cubicBezTo>
                  <a:pt x="10110890" y="195787"/>
                  <a:pt x="10081962" y="450818"/>
                  <a:pt x="10107282" y="603849"/>
                </a:cubicBezTo>
                <a:cubicBezTo>
                  <a:pt x="9980009" y="603920"/>
                  <a:pt x="9699751" y="591183"/>
                  <a:pt x="9534536" y="603849"/>
                </a:cubicBezTo>
                <a:cubicBezTo>
                  <a:pt x="9369321" y="616515"/>
                  <a:pt x="9257093" y="591690"/>
                  <a:pt x="9163936" y="603849"/>
                </a:cubicBezTo>
                <a:cubicBezTo>
                  <a:pt x="9070779" y="616008"/>
                  <a:pt x="8656538" y="640890"/>
                  <a:pt x="8389044" y="603849"/>
                </a:cubicBezTo>
                <a:cubicBezTo>
                  <a:pt x="8121550" y="566808"/>
                  <a:pt x="7945873" y="581148"/>
                  <a:pt x="7614152" y="603849"/>
                </a:cubicBezTo>
                <a:cubicBezTo>
                  <a:pt x="7282431" y="626550"/>
                  <a:pt x="7153199" y="621369"/>
                  <a:pt x="6940334" y="603849"/>
                </a:cubicBezTo>
                <a:cubicBezTo>
                  <a:pt x="6727469" y="586329"/>
                  <a:pt x="6444398" y="592034"/>
                  <a:pt x="6266515" y="603849"/>
                </a:cubicBezTo>
                <a:cubicBezTo>
                  <a:pt x="6088632" y="615664"/>
                  <a:pt x="5698905" y="573136"/>
                  <a:pt x="5390550" y="603849"/>
                </a:cubicBezTo>
                <a:cubicBezTo>
                  <a:pt x="5082196" y="634562"/>
                  <a:pt x="5070443" y="626067"/>
                  <a:pt x="4817804" y="603849"/>
                </a:cubicBezTo>
                <a:cubicBezTo>
                  <a:pt x="4565165" y="581631"/>
                  <a:pt x="4296163" y="595386"/>
                  <a:pt x="3941840" y="603849"/>
                </a:cubicBezTo>
                <a:cubicBezTo>
                  <a:pt x="3587517" y="612312"/>
                  <a:pt x="3699651" y="585723"/>
                  <a:pt x="3571240" y="603849"/>
                </a:cubicBezTo>
                <a:cubicBezTo>
                  <a:pt x="3442829" y="621975"/>
                  <a:pt x="3244245" y="623523"/>
                  <a:pt x="3099566" y="603849"/>
                </a:cubicBezTo>
                <a:cubicBezTo>
                  <a:pt x="2954887" y="584175"/>
                  <a:pt x="2682976" y="595537"/>
                  <a:pt x="2324675" y="603849"/>
                </a:cubicBezTo>
                <a:cubicBezTo>
                  <a:pt x="1966374" y="612161"/>
                  <a:pt x="1825909" y="609774"/>
                  <a:pt x="1650856" y="603849"/>
                </a:cubicBezTo>
                <a:cubicBezTo>
                  <a:pt x="1475803" y="597924"/>
                  <a:pt x="1357508" y="600729"/>
                  <a:pt x="1179183" y="603849"/>
                </a:cubicBezTo>
                <a:cubicBezTo>
                  <a:pt x="1000858" y="606969"/>
                  <a:pt x="456066" y="658995"/>
                  <a:pt x="0" y="603849"/>
                </a:cubicBezTo>
                <a:cubicBezTo>
                  <a:pt x="22614" y="466531"/>
                  <a:pt x="-29930" y="244908"/>
                  <a:pt x="0" y="0"/>
                </a:cubicBezTo>
                <a:close/>
              </a:path>
              <a:path w="10107282" h="603849" stroke="0" extrusionOk="0">
                <a:moveTo>
                  <a:pt x="0" y="0"/>
                </a:moveTo>
                <a:cubicBezTo>
                  <a:pt x="206215" y="1263"/>
                  <a:pt x="370276" y="19603"/>
                  <a:pt x="673819" y="0"/>
                </a:cubicBezTo>
                <a:cubicBezTo>
                  <a:pt x="977362" y="-19603"/>
                  <a:pt x="1015007" y="-26135"/>
                  <a:pt x="1246565" y="0"/>
                </a:cubicBezTo>
                <a:cubicBezTo>
                  <a:pt x="1478123" y="26135"/>
                  <a:pt x="1811715" y="18967"/>
                  <a:pt x="2021456" y="0"/>
                </a:cubicBezTo>
                <a:cubicBezTo>
                  <a:pt x="2231197" y="-18967"/>
                  <a:pt x="2721273" y="-3391"/>
                  <a:pt x="2897421" y="0"/>
                </a:cubicBezTo>
                <a:cubicBezTo>
                  <a:pt x="3073570" y="3391"/>
                  <a:pt x="3180710" y="-4890"/>
                  <a:pt x="3268021" y="0"/>
                </a:cubicBezTo>
                <a:cubicBezTo>
                  <a:pt x="3355332" y="4890"/>
                  <a:pt x="3459747" y="-7968"/>
                  <a:pt x="3638622" y="0"/>
                </a:cubicBezTo>
                <a:cubicBezTo>
                  <a:pt x="3817497" y="7968"/>
                  <a:pt x="3885698" y="-12819"/>
                  <a:pt x="4009222" y="0"/>
                </a:cubicBezTo>
                <a:cubicBezTo>
                  <a:pt x="4132746" y="12819"/>
                  <a:pt x="4321588" y="-19428"/>
                  <a:pt x="4480895" y="0"/>
                </a:cubicBezTo>
                <a:cubicBezTo>
                  <a:pt x="4640202" y="19428"/>
                  <a:pt x="5118051" y="34031"/>
                  <a:pt x="5356859" y="0"/>
                </a:cubicBezTo>
                <a:cubicBezTo>
                  <a:pt x="5595667" y="-34031"/>
                  <a:pt x="5958274" y="13582"/>
                  <a:pt x="6232824" y="0"/>
                </a:cubicBezTo>
                <a:cubicBezTo>
                  <a:pt x="6507374" y="-13582"/>
                  <a:pt x="6810777" y="28559"/>
                  <a:pt x="7007716" y="0"/>
                </a:cubicBezTo>
                <a:cubicBezTo>
                  <a:pt x="7204655" y="-28559"/>
                  <a:pt x="7345735" y="-13999"/>
                  <a:pt x="7479389" y="0"/>
                </a:cubicBezTo>
                <a:cubicBezTo>
                  <a:pt x="7613043" y="13999"/>
                  <a:pt x="7811463" y="9566"/>
                  <a:pt x="8052135" y="0"/>
                </a:cubicBezTo>
                <a:cubicBezTo>
                  <a:pt x="8292807" y="-9566"/>
                  <a:pt x="8560375" y="-29562"/>
                  <a:pt x="8827026" y="0"/>
                </a:cubicBezTo>
                <a:cubicBezTo>
                  <a:pt x="9093677" y="29562"/>
                  <a:pt x="9050836" y="-9179"/>
                  <a:pt x="9197627" y="0"/>
                </a:cubicBezTo>
                <a:cubicBezTo>
                  <a:pt x="9344418" y="9179"/>
                  <a:pt x="9742714" y="29464"/>
                  <a:pt x="10107282" y="0"/>
                </a:cubicBezTo>
                <a:cubicBezTo>
                  <a:pt x="10116759" y="281709"/>
                  <a:pt x="10137024" y="365506"/>
                  <a:pt x="10107282" y="603849"/>
                </a:cubicBezTo>
                <a:cubicBezTo>
                  <a:pt x="9914229" y="623202"/>
                  <a:pt x="9510750" y="570916"/>
                  <a:pt x="9332390" y="603849"/>
                </a:cubicBezTo>
                <a:cubicBezTo>
                  <a:pt x="9154030" y="636782"/>
                  <a:pt x="8940701" y="600253"/>
                  <a:pt x="8759644" y="603849"/>
                </a:cubicBezTo>
                <a:cubicBezTo>
                  <a:pt x="8578587" y="607445"/>
                  <a:pt x="8258206" y="605396"/>
                  <a:pt x="8085826" y="603849"/>
                </a:cubicBezTo>
                <a:cubicBezTo>
                  <a:pt x="7913446" y="602302"/>
                  <a:pt x="7743345" y="599984"/>
                  <a:pt x="7614152" y="603849"/>
                </a:cubicBezTo>
                <a:cubicBezTo>
                  <a:pt x="7484959" y="607714"/>
                  <a:pt x="7368148" y="615276"/>
                  <a:pt x="7243552" y="603849"/>
                </a:cubicBezTo>
                <a:cubicBezTo>
                  <a:pt x="7118956" y="592422"/>
                  <a:pt x="6717241" y="626659"/>
                  <a:pt x="6569733" y="603849"/>
                </a:cubicBezTo>
                <a:cubicBezTo>
                  <a:pt x="6422225" y="581039"/>
                  <a:pt x="6170549" y="588963"/>
                  <a:pt x="5895915" y="603849"/>
                </a:cubicBezTo>
                <a:cubicBezTo>
                  <a:pt x="5621281" y="618735"/>
                  <a:pt x="5651946" y="586892"/>
                  <a:pt x="5525314" y="603849"/>
                </a:cubicBezTo>
                <a:cubicBezTo>
                  <a:pt x="5398682" y="620806"/>
                  <a:pt x="5090706" y="605385"/>
                  <a:pt x="4952568" y="603849"/>
                </a:cubicBezTo>
                <a:cubicBezTo>
                  <a:pt x="4814430" y="602313"/>
                  <a:pt x="4751047" y="603100"/>
                  <a:pt x="4581968" y="603849"/>
                </a:cubicBezTo>
                <a:cubicBezTo>
                  <a:pt x="4412889" y="604598"/>
                  <a:pt x="4277324" y="588708"/>
                  <a:pt x="4110295" y="603849"/>
                </a:cubicBezTo>
                <a:cubicBezTo>
                  <a:pt x="3943266" y="618990"/>
                  <a:pt x="3497689" y="628138"/>
                  <a:pt x="3335403" y="603849"/>
                </a:cubicBezTo>
                <a:cubicBezTo>
                  <a:pt x="3173117" y="579560"/>
                  <a:pt x="2995180" y="612110"/>
                  <a:pt x="2863730" y="603849"/>
                </a:cubicBezTo>
                <a:cubicBezTo>
                  <a:pt x="2732280" y="595588"/>
                  <a:pt x="2621022" y="621383"/>
                  <a:pt x="2493130" y="603849"/>
                </a:cubicBezTo>
                <a:cubicBezTo>
                  <a:pt x="2365238" y="586315"/>
                  <a:pt x="2236419" y="615667"/>
                  <a:pt x="2122529" y="603849"/>
                </a:cubicBezTo>
                <a:cubicBezTo>
                  <a:pt x="2008639" y="592031"/>
                  <a:pt x="1837136" y="620119"/>
                  <a:pt x="1751929" y="603849"/>
                </a:cubicBezTo>
                <a:cubicBezTo>
                  <a:pt x="1666722" y="587579"/>
                  <a:pt x="1139319" y="637061"/>
                  <a:pt x="977037" y="603849"/>
                </a:cubicBezTo>
                <a:cubicBezTo>
                  <a:pt x="814755" y="570637"/>
                  <a:pt x="702644" y="593015"/>
                  <a:pt x="606437" y="603849"/>
                </a:cubicBezTo>
                <a:cubicBezTo>
                  <a:pt x="510230" y="614683"/>
                  <a:pt x="155622" y="617639"/>
                  <a:pt x="0" y="603849"/>
                </a:cubicBezTo>
                <a:cubicBezTo>
                  <a:pt x="-21165" y="398560"/>
                  <a:pt x="14406" y="158414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Пільгове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endParaRPr lang="ru-RU" dirty="0" err="1"/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1420D430-4B5B-4ADD-B2B0-A173A3694FC8}"/>
              </a:ext>
            </a:extLst>
          </p:cNvPr>
          <p:cNvCxnSpPr>
            <a:cxnSpLocks/>
          </p:cNvCxnSpPr>
          <p:nvPr/>
        </p:nvCxnSpPr>
        <p:spPr>
          <a:xfrm>
            <a:off x="674117" y="6417873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503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EF3D1-7E2B-4F96-A583-52B8D4B9B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691" y="-2785"/>
            <a:ext cx="12191364" cy="740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Державне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BD8209-64A8-49B4-B907-F77625D78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120" y="731479"/>
            <a:ext cx="11601893" cy="114959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92500" lnSpcReduction="20000"/>
          </a:bodyPr>
          <a:lstStyle/>
          <a:p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граничного </a:t>
            </a:r>
            <a:r>
              <a:rPr lang="ru-RU" dirty="0" err="1">
                <a:ea typeface="+mn-lt"/>
                <a:cs typeface="+mn-lt"/>
              </a:rPr>
              <a:t>рівня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постачальницько-збитових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націнок</a:t>
            </a:r>
            <a:r>
              <a:rPr lang="ru-RU" dirty="0">
                <a:ea typeface="+mn-lt"/>
                <a:cs typeface="+mn-lt"/>
              </a:rPr>
              <a:t> (Постанова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17.10.2008 р. №955 «Про заходи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стабілізації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медичні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вироби</a:t>
            </a:r>
            <a:r>
              <a:rPr lang="ru-RU" dirty="0">
                <a:ea typeface="+mn-lt"/>
                <a:cs typeface="+mn-lt"/>
              </a:rPr>
              <a:t>»)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217132-9B00-4C2B-A930-722B0F06608E}"/>
              </a:ext>
            </a:extLst>
          </p:cNvPr>
          <p:cNvSpPr/>
          <p:nvPr/>
        </p:nvSpPr>
        <p:spPr>
          <a:xfrm>
            <a:off x="635479" y="1879121"/>
            <a:ext cx="10969923" cy="7907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на ЛЗ, </a:t>
            </a:r>
            <a:r>
              <a:rPr lang="ru-RU" dirty="0" err="1">
                <a:ea typeface="+mn-lt"/>
                <a:cs typeface="+mn-lt"/>
              </a:rPr>
              <a:t>включені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b="1" dirty="0" err="1">
                <a:ea typeface="+mn-lt"/>
                <a:cs typeface="+mn-lt"/>
              </a:rPr>
              <a:t>Національного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переліку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основних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лікарських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(427 </a:t>
            </a:r>
            <a:r>
              <a:rPr lang="ru-RU" dirty="0" err="1">
                <a:ea typeface="+mn-lt"/>
                <a:cs typeface="+mn-lt"/>
              </a:rPr>
              <a:t>міжнародних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непатентованих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назв</a:t>
            </a:r>
            <a:r>
              <a:rPr lang="ru-RU" dirty="0">
                <a:ea typeface="+mn-lt"/>
                <a:cs typeface="+mn-lt"/>
              </a:rPr>
              <a:t> ЛЗ): </a:t>
            </a:r>
            <a:r>
              <a:rPr lang="ru-RU" dirty="0" err="1">
                <a:ea typeface="+mn-lt"/>
                <a:cs typeface="+mn-lt"/>
              </a:rPr>
              <a:t>граничні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</a:t>
            </a:r>
            <a:r>
              <a:rPr lang="en-US" dirty="0">
                <a:ea typeface="+mn-lt"/>
                <a:cs typeface="+mn-lt"/>
              </a:rPr>
              <a:t>-</a:t>
            </a:r>
            <a:r>
              <a:rPr lang="ru-RU" dirty="0" err="1">
                <a:ea typeface="+mn-lt"/>
                <a:cs typeface="+mn-lt"/>
              </a:rPr>
              <a:t>збутові</a:t>
            </a:r>
            <a:r>
              <a:rPr lang="ru-RU" dirty="0">
                <a:ea typeface="+mn-lt"/>
                <a:cs typeface="+mn-lt"/>
              </a:rPr>
              <a:t> надбавки не </a:t>
            </a:r>
            <a:r>
              <a:rPr lang="ru-RU" dirty="0" err="1">
                <a:ea typeface="+mn-lt"/>
                <a:cs typeface="+mn-lt"/>
              </a:rPr>
              <a:t>вище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ніж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ea typeface="+mn-lt"/>
                <a:cs typeface="+mn-lt"/>
              </a:rPr>
              <a:t>10 %</a:t>
            </a:r>
            <a:endParaRPr lang="ru-RU" b="1" dirty="0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75A08E8-E86F-4EC4-86BE-CD18C3557AB4}"/>
              </a:ext>
            </a:extLst>
          </p:cNvPr>
          <p:cNvSpPr/>
          <p:nvPr/>
        </p:nvSpPr>
        <p:spPr>
          <a:xfrm>
            <a:off x="635478" y="2756139"/>
            <a:ext cx="10969923" cy="7907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граничні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торговельні</a:t>
            </a:r>
            <a:r>
              <a:rPr lang="ru-RU" b="1" dirty="0">
                <a:ea typeface="+mn-lt"/>
                <a:cs typeface="+mn-lt"/>
              </a:rPr>
              <a:t> (</a:t>
            </a:r>
            <a:r>
              <a:rPr lang="ru-RU" b="1" dirty="0" err="1">
                <a:ea typeface="+mn-lt"/>
                <a:cs typeface="+mn-lt"/>
              </a:rPr>
              <a:t>роздрібні</a:t>
            </a:r>
            <a:r>
              <a:rPr lang="ru-RU" b="1" dirty="0">
                <a:ea typeface="+mn-lt"/>
                <a:cs typeface="+mn-lt"/>
              </a:rPr>
              <a:t>)</a:t>
            </a:r>
            <a:r>
              <a:rPr lang="ru-RU" dirty="0">
                <a:ea typeface="+mn-lt"/>
                <a:cs typeface="+mn-lt"/>
              </a:rPr>
              <a:t> надбавки, </a:t>
            </a:r>
            <a:r>
              <a:rPr lang="ru-RU" dirty="0" err="1">
                <a:ea typeface="+mn-lt"/>
                <a:cs typeface="+mn-lt"/>
              </a:rPr>
              <a:t>виходячи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закупівельної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урахуванням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перевищують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розміри</a:t>
            </a:r>
            <a:r>
              <a:rPr lang="ru-RU" dirty="0">
                <a:ea typeface="+mn-lt"/>
                <a:cs typeface="+mn-lt"/>
              </a:rPr>
              <a:t>:</a:t>
            </a:r>
            <a:endParaRPr lang="ru-RU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7F1A122E-4EB6-427F-88A3-2B53AED1E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635045"/>
              </p:ext>
            </p:extLst>
          </p:nvPr>
        </p:nvGraphicFramePr>
        <p:xfrm>
          <a:off x="1452113" y="3881886"/>
          <a:ext cx="9295808" cy="2261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7904">
                  <a:extLst>
                    <a:ext uri="{9D8B030D-6E8A-4147-A177-3AD203B41FA5}">
                      <a16:colId xmlns:a16="http://schemas.microsoft.com/office/drawing/2014/main" val="3286698660"/>
                    </a:ext>
                  </a:extLst>
                </a:gridCol>
                <a:gridCol w="4647904">
                  <a:extLst>
                    <a:ext uri="{9D8B030D-6E8A-4147-A177-3AD203B41FA5}">
                      <a16:colId xmlns:a16="http://schemas.microsoft.com/office/drawing/2014/main" val="2078639194"/>
                    </a:ext>
                  </a:extLst>
                </a:gridCol>
              </a:tblGrid>
              <a:tr h="7778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Закупівельна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ціна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грн.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Торговельна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роздрібна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 надбавка до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закупівельної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ціни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% 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513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До 100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25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ніж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100 до 500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1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ніж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500 до 1000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90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ніж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1000 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988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E3FE252-80AD-4A72-B18C-68A924814555}"/>
              </a:ext>
            </a:extLst>
          </p:cNvPr>
          <p:cNvSpPr txBox="1"/>
          <p:nvPr/>
        </p:nvSpPr>
        <p:spPr>
          <a:xfrm>
            <a:off x="641230" y="6305909"/>
            <a:ext cx="108376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* </a:t>
            </a:r>
            <a:r>
              <a:rPr lang="en-US" b="1" dirty="0" err="1"/>
              <a:t>крім</a:t>
            </a:r>
            <a:r>
              <a:rPr lang="en-US" b="1" dirty="0"/>
              <a:t> </a:t>
            </a:r>
            <a:r>
              <a:rPr lang="en-US" b="1" dirty="0" err="1"/>
              <a:t>наркотичних</a:t>
            </a:r>
            <a:r>
              <a:rPr lang="en-US" b="1" dirty="0"/>
              <a:t>, </a:t>
            </a:r>
            <a:r>
              <a:rPr lang="en-US" b="1" dirty="0" err="1"/>
              <a:t>психотропних</a:t>
            </a:r>
            <a:r>
              <a:rPr lang="en-US" b="1" dirty="0"/>
              <a:t> ЛЗ, </a:t>
            </a:r>
            <a:r>
              <a:rPr lang="en-US" b="1" dirty="0" err="1"/>
              <a:t>прекурсорів</a:t>
            </a:r>
            <a:r>
              <a:rPr lang="en-US" b="1" dirty="0"/>
              <a:t> </a:t>
            </a:r>
            <a:r>
              <a:rPr lang="en-US" b="1" dirty="0" err="1"/>
              <a:t>та</a:t>
            </a:r>
            <a:r>
              <a:rPr lang="en-US" b="1" dirty="0"/>
              <a:t> </a:t>
            </a:r>
            <a:r>
              <a:rPr lang="en-US" b="1" dirty="0" err="1"/>
              <a:t>медичних</a:t>
            </a:r>
            <a:r>
              <a:rPr lang="en-US" b="1" dirty="0"/>
              <a:t> </a:t>
            </a:r>
            <a:r>
              <a:rPr lang="en-US" b="1" dirty="0" err="1"/>
              <a:t>газів</a:t>
            </a:r>
            <a:endParaRPr lang="en-US" b="1" dirty="0" err="1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568111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-60988"/>
            <a:ext cx="8770571" cy="655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Державне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>
              <a:ea typeface="Meiryo"/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CC38C828-A059-4489-B63A-7031B2AAC7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294439"/>
              </p:ext>
            </p:extLst>
          </p:nvPr>
        </p:nvGraphicFramePr>
        <p:xfrm>
          <a:off x="460075" y="1624641"/>
          <a:ext cx="11271015" cy="488838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06528">
                  <a:extLst>
                    <a:ext uri="{9D8B030D-6E8A-4147-A177-3AD203B41FA5}">
                      <a16:colId xmlns:a16="http://schemas.microsoft.com/office/drawing/2014/main" val="790315648"/>
                    </a:ext>
                  </a:extLst>
                </a:gridCol>
                <a:gridCol w="2889846">
                  <a:extLst>
                    <a:ext uri="{9D8B030D-6E8A-4147-A177-3AD203B41FA5}">
                      <a16:colId xmlns:a16="http://schemas.microsoft.com/office/drawing/2014/main" val="308589223"/>
                    </a:ext>
                  </a:extLst>
                </a:gridCol>
                <a:gridCol w="2874641">
                  <a:extLst>
                    <a:ext uri="{9D8B030D-6E8A-4147-A177-3AD203B41FA5}">
                      <a16:colId xmlns:a16="http://schemas.microsoft.com/office/drawing/2014/main" val="830982059"/>
                    </a:ext>
                  </a:extLst>
                </a:gridCol>
              </a:tblGrid>
              <a:tr h="596144"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 err="1"/>
                        <a:t>Встановлений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граничний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рівень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націнки</a:t>
                      </a:r>
                      <a:r>
                        <a:rPr lang="ru-RU" sz="1800" u="none" strike="noStrike" noProof="0" dirty="0"/>
                        <a:t>,%</a:t>
                      </a:r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677084706"/>
                  </a:ext>
                </a:extLst>
              </a:tr>
              <a:tr h="670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 err="1"/>
                        <a:t>Постачальницько-збутові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 err="1"/>
                        <a:t>торговельні</a:t>
                      </a:r>
                      <a:r>
                        <a:rPr lang="ru-RU" sz="1800" u="none" strike="noStrike" noProof="0" dirty="0"/>
                        <a:t> (</a:t>
                      </a:r>
                      <a:r>
                        <a:rPr lang="ru-RU" sz="1800" u="none" strike="noStrike" noProof="0" dirty="0" err="1"/>
                        <a:t>роздрібні</a:t>
                      </a:r>
                      <a:r>
                        <a:rPr lang="ru-RU" sz="1800" u="none" strike="noStrike" noProof="0" dirty="0"/>
                        <a:t>)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018305"/>
                  </a:ext>
                </a:extLst>
              </a:tr>
              <a:tr h="150526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/>
                        <a:t>На ЛЗ* та ВМП, </a:t>
                      </a:r>
                      <a:r>
                        <a:rPr lang="ru-RU" sz="1800" b="1" u="none" strike="noStrike" noProof="0" dirty="0" err="1"/>
                        <a:t>що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придбаваються</a:t>
                      </a:r>
                      <a:r>
                        <a:rPr lang="ru-RU" sz="1800" b="1" u="none" strike="noStrike" noProof="0" dirty="0"/>
                        <a:t> за </a:t>
                      </a:r>
                      <a:r>
                        <a:rPr lang="ru-RU" sz="1800" b="1" u="none" strike="noStrike" noProof="0" dirty="0" err="1"/>
                        <a:t>рахунок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бюджетних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коштів</a:t>
                      </a:r>
                      <a:r>
                        <a:rPr lang="ru-RU" sz="1800" b="1" u="none" strike="noStrike" noProof="0" dirty="0"/>
                        <a:t> (оптово</a:t>
                      </a:r>
                      <a:r>
                        <a:rPr lang="en-US" sz="1800" b="1" u="none" strike="noStrike" noProof="0" dirty="0"/>
                        <a:t>-</a:t>
                      </a:r>
                      <a:r>
                        <a:rPr lang="ru-RU" sz="1800" b="1" u="none" strike="noStrike" noProof="0" dirty="0" err="1"/>
                        <a:t>відпускні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ціни</a:t>
                      </a:r>
                      <a:r>
                        <a:rPr lang="ru-RU" sz="1800" b="1" u="none" strike="noStrike" noProof="0" dirty="0"/>
                        <a:t> на ЛЗ, </a:t>
                      </a:r>
                      <a:r>
                        <a:rPr lang="ru-RU" sz="1800" b="1" u="none" strike="noStrike" noProof="0" dirty="0" err="1"/>
                        <a:t>які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внесені</a:t>
                      </a:r>
                      <a:r>
                        <a:rPr lang="ru-RU" sz="1800" b="1" u="none" strike="noStrike" noProof="0" dirty="0"/>
                        <a:t> до </a:t>
                      </a:r>
                      <a:r>
                        <a:rPr lang="ru-RU" sz="1800" b="1" u="none" strike="noStrike" noProof="0" dirty="0" err="1"/>
                        <a:t>реєстру</a:t>
                      </a:r>
                      <a:r>
                        <a:rPr lang="ru-RU" sz="1800" b="1" u="none" strike="noStrike" noProof="0" dirty="0"/>
                        <a:t> оптово-</a:t>
                      </a:r>
                      <a:r>
                        <a:rPr lang="ru-RU" sz="1800" b="1" u="none" strike="noStrike" noProof="0" dirty="0" err="1"/>
                        <a:t>відпускних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цін</a:t>
                      </a:r>
                      <a:r>
                        <a:rPr lang="ru-RU" sz="1800" b="1" u="none" strike="noStrike" noProof="0" dirty="0"/>
                        <a:t> на ЛЗ)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10% до </a:t>
                      </a:r>
                      <a:r>
                        <a:rPr lang="ru-RU" sz="1800" u="none" strike="noStrike" noProof="0" dirty="0" err="1"/>
                        <a:t>задекларованого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зміни</a:t>
                      </a:r>
                      <a:r>
                        <a:rPr lang="ru-RU" sz="1800" u="none" strike="noStrike" noProof="0" dirty="0"/>
                        <a:t> оптово-</a:t>
                      </a:r>
                      <a:r>
                        <a:rPr lang="ru-RU" sz="1800" u="none" strike="noStrike" noProof="0" dirty="0" err="1"/>
                        <a:t>відпускної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10% до </a:t>
                      </a:r>
                      <a:r>
                        <a:rPr lang="ru-RU" sz="1800" u="none" strike="noStrike" noProof="0" dirty="0" err="1"/>
                        <a:t>закупівельної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6583767"/>
                  </a:ext>
                </a:extLst>
              </a:tr>
              <a:tr h="160958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/>
                        <a:t>на ЛЗ, </a:t>
                      </a:r>
                      <a:r>
                        <a:rPr lang="ru-RU" sz="1800" b="1" u="none" strike="noStrike" noProof="0" dirty="0" err="1"/>
                        <a:t>включені</a:t>
                      </a:r>
                      <a:r>
                        <a:rPr lang="ru-RU" sz="1800" b="1" u="none" strike="noStrike" noProof="0" dirty="0"/>
                        <a:t> до </a:t>
                      </a:r>
                      <a:r>
                        <a:rPr lang="ru-RU" sz="1800" b="1" u="none" strike="noStrike" noProof="0" dirty="0" err="1"/>
                        <a:t>переліку</a:t>
                      </a:r>
                      <a:r>
                        <a:rPr lang="ru-RU" sz="1800" b="1" u="none" strike="noStrike" noProof="0" dirty="0"/>
                        <a:t> ЛЗ (ПКМУ № 135) для амбулаторного </a:t>
                      </a:r>
                      <a:r>
                        <a:rPr lang="ru-RU" sz="1800" b="1" u="none" strike="noStrike" noProof="0" dirty="0" err="1"/>
                        <a:t>лікування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осіб</a:t>
                      </a:r>
                      <a:r>
                        <a:rPr lang="ru-RU" sz="1800" b="1" u="none" strike="noStrike" noProof="0" dirty="0"/>
                        <a:t>, </a:t>
                      </a:r>
                      <a:r>
                        <a:rPr lang="ru-RU" sz="1800" b="1" u="none" strike="noStrike" noProof="0" dirty="0" err="1"/>
                        <a:t>що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страждають</a:t>
                      </a:r>
                      <a:r>
                        <a:rPr lang="ru-RU" sz="1800" b="1" u="none" strike="noStrike" noProof="0" dirty="0"/>
                        <a:t> на </a:t>
                      </a:r>
                      <a:r>
                        <a:rPr lang="ru-RU" sz="1800" b="1" u="none" strike="noStrike" noProof="0" dirty="0" err="1"/>
                        <a:t>серцево-судинні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захворювання</a:t>
                      </a:r>
                      <a:r>
                        <a:rPr lang="ru-RU" sz="1800" b="1" u="none" strike="noStrike" noProof="0" dirty="0"/>
                        <a:t>, </a:t>
                      </a:r>
                      <a:r>
                        <a:rPr lang="ru-RU" sz="1800" b="1" u="none" strike="noStrike" noProof="0" dirty="0" err="1"/>
                        <a:t>цукровий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діабет</a:t>
                      </a:r>
                      <a:r>
                        <a:rPr lang="ru-RU" sz="1800" b="1" u="none" strike="noStrike" noProof="0" dirty="0"/>
                        <a:t> II типу, </a:t>
                      </a:r>
                      <a:r>
                        <a:rPr lang="ru-RU" sz="1800" b="1" u="none" strike="noStrike" noProof="0" dirty="0" err="1"/>
                        <a:t>бронхіальну</a:t>
                      </a:r>
                      <a:r>
                        <a:rPr lang="ru-RU" sz="1800" b="1" u="none" strike="noStrike" noProof="0" dirty="0"/>
                        <a:t> астму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10% оптово</a:t>
                      </a:r>
                      <a:r>
                        <a:rPr lang="en-US" sz="1800" u="none" strike="noStrike" noProof="0" dirty="0"/>
                        <a:t>-</a:t>
                      </a:r>
                      <a:r>
                        <a:rPr lang="ru-RU" sz="1800" u="none" strike="noStrike" noProof="0" dirty="0" err="1"/>
                        <a:t>відпускної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не </a:t>
                      </a:r>
                      <a:r>
                        <a:rPr lang="ru-RU" sz="1800" u="none" strike="noStrike" noProof="0" dirty="0" err="1"/>
                        <a:t>вище</a:t>
                      </a:r>
                      <a:r>
                        <a:rPr lang="ru-RU" sz="1800" u="none" strike="noStrike" noProof="0" dirty="0"/>
                        <a:t> 15% </a:t>
                      </a:r>
                      <a:r>
                        <a:rPr lang="ru-RU" sz="1800" u="none" strike="noStrike" noProof="0" dirty="0" err="1"/>
                        <a:t>закупівельної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3659744"/>
                  </a:ext>
                </a:extLst>
              </a:tr>
              <a:tr h="506722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/>
                        <a:t>* </a:t>
                      </a:r>
                      <a:r>
                        <a:rPr lang="ru-RU" sz="1800" b="1" u="none" strike="noStrike" noProof="0" dirty="0" err="1"/>
                        <a:t>крім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наркотичних</a:t>
                      </a:r>
                      <a:r>
                        <a:rPr lang="ru-RU" sz="1800" b="1" u="none" strike="noStrike" noProof="0" dirty="0"/>
                        <a:t>, </a:t>
                      </a:r>
                      <a:r>
                        <a:rPr lang="ru-RU" sz="1800" b="1" u="none" strike="noStrike" noProof="0" dirty="0" err="1"/>
                        <a:t>психотропних</a:t>
                      </a:r>
                      <a:r>
                        <a:rPr lang="ru-RU" sz="1800" b="1" u="none" strike="noStrike" noProof="0" dirty="0"/>
                        <a:t> ЛЗ, </a:t>
                      </a:r>
                      <a:r>
                        <a:rPr lang="ru-RU" sz="1800" b="1" u="none" strike="noStrike" noProof="0" dirty="0" err="1"/>
                        <a:t>прекурсорів</a:t>
                      </a:r>
                      <a:r>
                        <a:rPr lang="ru-RU" sz="1800" b="1" u="none" strike="noStrike" noProof="0" dirty="0"/>
                        <a:t> та </a:t>
                      </a:r>
                      <a:r>
                        <a:rPr lang="ru-RU" sz="1800" b="1" u="none" strike="noStrike" noProof="0" dirty="0" err="1"/>
                        <a:t>медичних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газів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4202721588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F316B1-76BE-4265-89F3-6F7E771028B0}"/>
              </a:ext>
            </a:extLst>
          </p:cNvPr>
          <p:cNvSpPr/>
          <p:nvPr/>
        </p:nvSpPr>
        <p:spPr>
          <a:xfrm>
            <a:off x="391064" y="498894"/>
            <a:ext cx="11228715" cy="977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граничного </a:t>
            </a:r>
            <a:r>
              <a:rPr lang="ru-RU" dirty="0" err="1">
                <a:ea typeface="+mn-lt"/>
                <a:cs typeface="+mn-lt"/>
              </a:rPr>
              <a:t>рівня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постачальницько-збитових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націнок</a:t>
            </a:r>
            <a:r>
              <a:rPr lang="ru-RU" dirty="0">
                <a:ea typeface="+mn-lt"/>
                <a:cs typeface="+mn-lt"/>
              </a:rPr>
              <a:t> (Постанова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17.10.2008 р. №955 «Про заходи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стабілізації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медичні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вироби</a:t>
            </a:r>
            <a:r>
              <a:rPr lang="ru-RU" dirty="0">
                <a:ea typeface="+mn-lt"/>
                <a:cs typeface="+mn-lt"/>
              </a:rPr>
              <a:t>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885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233" y="-146558"/>
            <a:ext cx="10106648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/>
              <a:t>Державне регулювання цін на ЛЗ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83" y="554341"/>
            <a:ext cx="11943174" cy="90562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/>
          <a:p>
            <a:pPr algn="ctr"/>
            <a:r>
              <a:rPr lang="en-US" dirty="0" err="1"/>
              <a:t>Декларування</a:t>
            </a:r>
            <a:r>
              <a:rPr lang="en-US" dirty="0"/>
              <a:t> </a:t>
            </a:r>
            <a:r>
              <a:rPr lang="en-US" dirty="0" err="1"/>
              <a:t>зміни</a:t>
            </a:r>
            <a:r>
              <a:rPr lang="en-US" dirty="0"/>
              <a:t> </a:t>
            </a:r>
            <a:r>
              <a:rPr lang="en-US" dirty="0" err="1"/>
              <a:t>оптово-відпускних</a:t>
            </a:r>
            <a:r>
              <a:rPr lang="en-US" dirty="0"/>
              <a:t> </a:t>
            </a:r>
            <a:r>
              <a:rPr lang="en-US" dirty="0" err="1"/>
              <a:t>цін</a:t>
            </a:r>
            <a:r>
              <a:rPr lang="en-US" dirty="0"/>
              <a:t> </a:t>
            </a:r>
            <a:r>
              <a:rPr lang="en-US" dirty="0" err="1"/>
              <a:t>виробників</a:t>
            </a:r>
            <a:r>
              <a:rPr lang="en-US" dirty="0"/>
              <a:t> (</a:t>
            </a:r>
            <a:r>
              <a:rPr lang="en-US" dirty="0" err="1"/>
              <a:t>митної</a:t>
            </a:r>
            <a:r>
              <a:rPr lang="en-US" dirty="0"/>
              <a:t> </a:t>
            </a:r>
            <a:r>
              <a:rPr lang="en-US" dirty="0" err="1"/>
              <a:t>вартості</a:t>
            </a:r>
            <a:r>
              <a:rPr lang="en-US" dirty="0"/>
              <a:t>) ЛЗ (</a:t>
            </a:r>
            <a:r>
              <a:rPr lang="en-US" dirty="0" err="1"/>
              <a:t>Постанова</a:t>
            </a:r>
            <a:r>
              <a:rPr lang="en-US" dirty="0"/>
              <a:t> КМУ </a:t>
            </a:r>
            <a:r>
              <a:rPr lang="en-US" dirty="0" err="1"/>
              <a:t>від</a:t>
            </a:r>
            <a:r>
              <a:rPr lang="en-US" dirty="0"/>
              <a:t> 2.06.2014 р. №240 «</a:t>
            </a:r>
            <a:r>
              <a:rPr lang="en-US" dirty="0" err="1"/>
              <a:t>Питання</a:t>
            </a:r>
            <a:r>
              <a:rPr lang="en-US" dirty="0"/>
              <a:t> </a:t>
            </a:r>
            <a:r>
              <a:rPr lang="en-US" dirty="0" err="1"/>
              <a:t>декларування</a:t>
            </a:r>
            <a:r>
              <a:rPr lang="en-US" dirty="0"/>
              <a:t> </a:t>
            </a:r>
            <a:r>
              <a:rPr lang="en-US" dirty="0" err="1"/>
              <a:t>зміни</a:t>
            </a:r>
            <a:r>
              <a:rPr lang="en-US" dirty="0"/>
              <a:t> </a:t>
            </a:r>
            <a:r>
              <a:rPr lang="en-US" dirty="0" err="1"/>
              <a:t>оптововідпускних</a:t>
            </a:r>
            <a:r>
              <a:rPr lang="en-US" dirty="0"/>
              <a:t> </a:t>
            </a:r>
            <a:r>
              <a:rPr lang="en-US" dirty="0" err="1"/>
              <a:t>цін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лікарські</a:t>
            </a:r>
            <a:r>
              <a:rPr lang="en-US" dirty="0"/>
              <a:t> </a:t>
            </a:r>
            <a:r>
              <a:rPr lang="en-US" dirty="0" err="1"/>
              <a:t>засоби</a:t>
            </a:r>
            <a:r>
              <a:rPr lang="en-US" dirty="0"/>
              <a:t>») 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DF8184-8831-4233-BF0A-1FE4E7EFAEB5}"/>
              </a:ext>
            </a:extLst>
          </p:cNvPr>
          <p:cNvSpPr/>
          <p:nvPr/>
        </p:nvSpPr>
        <p:spPr>
          <a:xfrm>
            <a:off x="664234" y="1634706"/>
            <a:ext cx="11156829" cy="431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Підлягають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декларуванню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зміни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без </a:t>
            </a:r>
            <a:r>
              <a:rPr lang="ru-RU" dirty="0" err="1">
                <a:ea typeface="+mn-lt"/>
                <a:cs typeface="+mn-lt"/>
              </a:rPr>
              <a:t>урахування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: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DF8A9B-1A92-4386-B629-73EA3637B1D0}"/>
              </a:ext>
            </a:extLst>
          </p:cNvPr>
          <p:cNvSpPr/>
          <p:nvPr/>
        </p:nvSpPr>
        <p:spPr>
          <a:xfrm>
            <a:off x="131373" y="2280788"/>
            <a:ext cx="7030526" cy="19121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ea typeface="+mn-lt"/>
                <a:cs typeface="+mn-lt"/>
              </a:rPr>
              <a:t>ЛЗ, </a:t>
            </a:r>
            <a:r>
              <a:rPr lang="ru-RU" sz="1600" b="1" dirty="0" err="1">
                <a:ea typeface="+mn-lt"/>
                <a:cs typeface="+mn-lt"/>
              </a:rPr>
              <a:t>які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закуповуються</a:t>
            </a:r>
            <a:r>
              <a:rPr lang="ru-RU" sz="1600" b="1" dirty="0">
                <a:ea typeface="+mn-lt"/>
                <a:cs typeface="+mn-lt"/>
              </a:rPr>
              <a:t> та/</a:t>
            </a:r>
            <a:r>
              <a:rPr lang="ru-RU" sz="1600" b="1" dirty="0" err="1">
                <a:ea typeface="+mn-lt"/>
                <a:cs typeface="+mn-lt"/>
              </a:rPr>
              <a:t>або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вартість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яких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відшкодовується</a:t>
            </a:r>
            <a:r>
              <a:rPr lang="ru-RU" sz="1600" b="1" dirty="0">
                <a:ea typeface="+mn-lt"/>
                <a:cs typeface="+mn-lt"/>
              </a:rPr>
              <a:t> за </a:t>
            </a:r>
            <a:r>
              <a:rPr lang="ru-RU" sz="1600" b="1" dirty="0" err="1">
                <a:ea typeface="+mn-lt"/>
                <a:cs typeface="+mn-lt"/>
              </a:rPr>
              <a:t>бюджетні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кошти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крім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наркотичних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психотропних</a:t>
            </a:r>
            <a:r>
              <a:rPr lang="ru-RU" sz="1600" dirty="0">
                <a:ea typeface="+mn-lt"/>
                <a:cs typeface="+mn-lt"/>
              </a:rPr>
              <a:t> ЛЗ, </a:t>
            </a:r>
            <a:r>
              <a:rPr lang="ru-RU" sz="1600" dirty="0" err="1">
                <a:ea typeface="+mn-lt"/>
                <a:cs typeface="+mn-lt"/>
              </a:rPr>
              <a:t>прекурсорів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діючих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речовин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субстанцій</a:t>
            </a:r>
            <a:r>
              <a:rPr lang="ru-RU" sz="1600" dirty="0">
                <a:ea typeface="+mn-lt"/>
                <a:cs typeface="+mn-lt"/>
              </a:rPr>
              <a:t>), </a:t>
            </a:r>
            <a:r>
              <a:rPr lang="ru-RU" sz="1600" dirty="0" err="1">
                <a:ea typeface="+mn-lt"/>
                <a:cs typeface="+mn-lt"/>
              </a:rPr>
              <a:t>медичних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газів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форм,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виготовляються</a:t>
            </a:r>
            <a:r>
              <a:rPr lang="ru-RU" sz="1600" dirty="0">
                <a:ea typeface="+mn-lt"/>
                <a:cs typeface="+mn-lt"/>
              </a:rPr>
              <a:t> в аптеках за рецептами </a:t>
            </a:r>
            <a:r>
              <a:rPr lang="ru-RU" sz="1600" dirty="0" err="1">
                <a:ea typeface="+mn-lt"/>
                <a:cs typeface="+mn-lt"/>
              </a:rPr>
              <a:t>лікарів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магістральними</a:t>
            </a:r>
            <a:r>
              <a:rPr lang="ru-RU" sz="1600" dirty="0">
                <a:ea typeface="+mn-lt"/>
                <a:cs typeface="+mn-lt"/>
              </a:rPr>
              <a:t> формулами) та на </a:t>
            </a:r>
            <a:r>
              <a:rPr lang="ru-RU" sz="1600" dirty="0" err="1">
                <a:ea typeface="+mn-lt"/>
                <a:cs typeface="+mn-lt"/>
              </a:rPr>
              <a:t>замовлення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лікувально</a:t>
            </a:r>
            <a:r>
              <a:rPr lang="en-US" sz="1600" dirty="0">
                <a:ea typeface="+mn-lt"/>
                <a:cs typeface="+mn-lt"/>
              </a:rPr>
              <a:t>-</a:t>
            </a:r>
            <a:r>
              <a:rPr lang="ru-RU" sz="1600" dirty="0" err="1">
                <a:ea typeface="+mn-lt"/>
                <a:cs typeface="+mn-lt"/>
              </a:rPr>
              <a:t>профілактичних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закладів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 dirty="0">
              <a:ea typeface="Meiryo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1583DE1-E347-4A7B-AB60-031A612DF77C}"/>
              </a:ext>
            </a:extLst>
          </p:cNvPr>
          <p:cNvSpPr/>
          <p:nvPr/>
        </p:nvSpPr>
        <p:spPr>
          <a:xfrm>
            <a:off x="7577946" y="2495550"/>
            <a:ext cx="4111923" cy="14808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ЛЗ, </a:t>
            </a:r>
            <a:r>
              <a:rPr lang="ru-RU" sz="2000" b="1" dirty="0" err="1">
                <a:ea typeface="+mn-lt"/>
                <a:cs typeface="+mn-lt"/>
              </a:rPr>
              <a:t>які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включені</a:t>
            </a:r>
            <a:r>
              <a:rPr lang="ru-RU" sz="2000" b="1" dirty="0">
                <a:ea typeface="+mn-lt"/>
                <a:cs typeface="+mn-lt"/>
              </a:rPr>
              <a:t> до </a:t>
            </a:r>
            <a:r>
              <a:rPr lang="ru-RU" sz="2000" b="1" dirty="0" err="1">
                <a:ea typeface="+mn-lt"/>
                <a:cs typeface="+mn-lt"/>
              </a:rPr>
              <a:t>урядової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програми</a:t>
            </a:r>
            <a:r>
              <a:rPr lang="ru-RU" sz="2000" b="1" dirty="0">
                <a:ea typeface="+mn-lt"/>
                <a:cs typeface="+mn-lt"/>
              </a:rPr>
              <a:t> «</a:t>
            </a:r>
            <a:r>
              <a:rPr lang="ru-RU" sz="2000" b="1" dirty="0" err="1">
                <a:ea typeface="+mn-lt"/>
                <a:cs typeface="+mn-lt"/>
              </a:rPr>
              <a:t>Доступні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ліки</a:t>
            </a:r>
            <a:r>
              <a:rPr lang="ru-RU" sz="2000" b="1" dirty="0">
                <a:ea typeface="+mn-lt"/>
                <a:cs typeface="+mn-lt"/>
              </a:rPr>
              <a:t>»</a:t>
            </a:r>
            <a:endParaRPr lang="ru-RU" sz="2000" b="1" dirty="0">
              <a:ea typeface="Meiryo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89C29D-756D-4944-967E-394057CA9838}"/>
              </a:ext>
            </a:extLst>
          </p:cNvPr>
          <p:cNvSpPr/>
          <p:nvPr/>
        </p:nvSpPr>
        <p:spPr>
          <a:xfrm>
            <a:off x="661538" y="4392462"/>
            <a:ext cx="11027433" cy="1107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ea typeface="+mn-lt"/>
                <a:cs typeface="+mn-lt"/>
              </a:rPr>
              <a:t>заклади</a:t>
            </a:r>
            <a:r>
              <a:rPr lang="ru-RU" sz="1600" dirty="0">
                <a:ea typeface="+mn-lt"/>
                <a:cs typeface="+mn-lt"/>
              </a:rPr>
              <a:t> і установи ОЗ,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повністю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частково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фінансуються</a:t>
            </a:r>
            <a:r>
              <a:rPr lang="ru-RU" sz="1600" dirty="0">
                <a:ea typeface="+mn-lt"/>
                <a:cs typeface="+mn-lt"/>
              </a:rPr>
              <a:t> з державного та </a:t>
            </a:r>
            <a:r>
              <a:rPr lang="ru-RU" sz="1600" dirty="0" err="1">
                <a:ea typeface="+mn-lt"/>
                <a:cs typeface="+mn-lt"/>
              </a:rPr>
              <a:t>місцевих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бюджетів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закуповують</a:t>
            </a:r>
            <a:r>
              <a:rPr lang="ru-RU" sz="1600" dirty="0">
                <a:ea typeface="+mn-lt"/>
                <a:cs typeface="+mn-lt"/>
              </a:rPr>
              <a:t> ЛЗ за </a:t>
            </a:r>
            <a:r>
              <a:rPr lang="ru-RU" sz="1600" dirty="0" err="1">
                <a:ea typeface="+mn-lt"/>
                <a:cs typeface="+mn-lt"/>
              </a:rPr>
              <a:t>цінами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не </a:t>
            </a:r>
            <a:r>
              <a:rPr lang="ru-RU" sz="1600" dirty="0" err="1">
                <a:ea typeface="+mn-lt"/>
                <a:cs typeface="+mn-lt"/>
              </a:rPr>
              <a:t>перевищують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рівня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задекларованих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змін</a:t>
            </a:r>
            <a:r>
              <a:rPr lang="ru-RU" sz="1600" dirty="0">
                <a:ea typeface="+mn-lt"/>
                <a:cs typeface="+mn-lt"/>
              </a:rPr>
              <a:t> оптово-</a:t>
            </a:r>
            <a:r>
              <a:rPr lang="ru-RU" sz="1600" dirty="0" err="1">
                <a:ea typeface="+mn-lt"/>
                <a:cs typeface="+mn-lt"/>
              </a:rPr>
              <a:t>відпускних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урахуванням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податків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зборів</a:t>
            </a:r>
            <a:r>
              <a:rPr lang="ru-RU" sz="1600" dirty="0">
                <a:ea typeface="+mn-lt"/>
                <a:cs typeface="+mn-lt"/>
              </a:rPr>
              <a:t>, а </a:t>
            </a:r>
            <a:r>
              <a:rPr lang="ru-RU" sz="1600" dirty="0" err="1">
                <a:ea typeface="+mn-lt"/>
                <a:cs typeface="+mn-lt"/>
              </a:rPr>
              <a:t>також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граничних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постачальницько-збутових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торговельних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роздрібних</a:t>
            </a:r>
            <a:r>
              <a:rPr lang="ru-RU" sz="1600" dirty="0">
                <a:ea typeface="+mn-lt"/>
                <a:cs typeface="+mn-lt"/>
              </a:rPr>
              <a:t>) надбавок</a:t>
            </a:r>
            <a:endParaRPr lang="ru-RU" sz="1600" dirty="0">
              <a:ea typeface="Meiryo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1E56F94-894C-4446-A164-2BE9ACD92D98}"/>
              </a:ext>
            </a:extLst>
          </p:cNvPr>
          <p:cNvSpPr/>
          <p:nvPr/>
        </p:nvSpPr>
        <p:spPr>
          <a:xfrm>
            <a:off x="358715" y="5771791"/>
            <a:ext cx="4974566" cy="10783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>
                <a:ea typeface="+mn-lt"/>
                <a:cs typeface="+mn-lt"/>
              </a:rPr>
              <a:t>ЛЗ </a:t>
            </a:r>
            <a:r>
              <a:rPr lang="ru-RU" sz="1600" dirty="0" err="1">
                <a:ea typeface="+mn-lt"/>
                <a:cs typeface="+mn-lt"/>
              </a:rPr>
              <a:t>вітчизняного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виробництва</a:t>
            </a:r>
            <a:r>
              <a:rPr lang="ru-RU" sz="1600" dirty="0">
                <a:ea typeface="+mn-lt"/>
                <a:cs typeface="+mn-lt"/>
              </a:rPr>
              <a:t> - у </a:t>
            </a:r>
            <a:r>
              <a:rPr lang="ru-RU" sz="1600" dirty="0" err="1">
                <a:ea typeface="+mn-lt"/>
                <a:cs typeface="+mn-lt"/>
              </a:rPr>
              <a:t>національній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валюті</a:t>
            </a:r>
            <a:r>
              <a:rPr lang="ru-RU" sz="1600" dirty="0">
                <a:ea typeface="+mn-lt"/>
                <a:cs typeface="+mn-lt"/>
              </a:rPr>
              <a:t> без </a:t>
            </a:r>
            <a:r>
              <a:rPr lang="ru-RU" sz="1600" dirty="0" err="1">
                <a:ea typeface="+mn-lt"/>
                <a:cs typeface="+mn-lt"/>
              </a:rPr>
              <a:t>урахування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витрат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пов’язаних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навантаженням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розвантаженням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транспортуванням</a:t>
            </a:r>
            <a:endParaRPr lang="ru-RU" sz="1600">
              <a:ea typeface="Meiryo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4E48EBC-8AAD-4C0D-85C3-B9CA9A7FB4D5}"/>
              </a:ext>
            </a:extLst>
          </p:cNvPr>
          <p:cNvSpPr/>
          <p:nvPr/>
        </p:nvSpPr>
        <p:spPr>
          <a:xfrm>
            <a:off x="5606450" y="5771790"/>
            <a:ext cx="6225396" cy="10783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ЛЗ </a:t>
            </a:r>
            <a:r>
              <a:rPr lang="ru-RU" sz="1600" dirty="0" err="1">
                <a:ea typeface="+mn-lt"/>
                <a:cs typeface="+mn-lt"/>
              </a:rPr>
              <a:t>іноземного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виробництва</a:t>
            </a:r>
            <a:r>
              <a:rPr lang="ru-RU" sz="1600" dirty="0">
                <a:ea typeface="+mn-lt"/>
                <a:cs typeface="+mn-lt"/>
              </a:rPr>
              <a:t> - у </a:t>
            </a:r>
            <a:r>
              <a:rPr lang="ru-RU" sz="1600" dirty="0" err="1">
                <a:ea typeface="+mn-lt"/>
                <a:cs typeface="+mn-lt"/>
              </a:rPr>
              <a:t>національній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валюті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із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зазначенням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офіційного</a:t>
            </a:r>
            <a:r>
              <a:rPr lang="ru-RU" sz="1600" dirty="0">
                <a:ea typeface="+mn-lt"/>
                <a:cs typeface="+mn-lt"/>
              </a:rPr>
              <a:t> курсу </a:t>
            </a:r>
            <a:r>
              <a:rPr lang="ru-RU" sz="1600" dirty="0" err="1">
                <a:ea typeface="+mn-lt"/>
                <a:cs typeface="+mn-lt"/>
              </a:rPr>
              <a:t>гривні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іноземної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валюти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встановленого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Національним</a:t>
            </a:r>
            <a:r>
              <a:rPr lang="ru-RU" sz="1600" dirty="0">
                <a:ea typeface="+mn-lt"/>
                <a:cs typeface="+mn-lt"/>
              </a:rPr>
              <a:t> банком на дату </a:t>
            </a:r>
            <a:r>
              <a:rPr lang="ru-RU" sz="1600" dirty="0" err="1">
                <a:ea typeface="+mn-lt"/>
                <a:cs typeface="+mn-lt"/>
              </a:rPr>
              <a:t>подання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декларації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зміни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оптововідпускної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на ЛЗ</a:t>
            </a:r>
            <a:endParaRPr lang="ru-RU" sz="1600">
              <a:ea typeface="Meiryo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765623" y="405943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3163321" y="2060980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A79600DF-0C18-4A4C-9085-02C49F7174F4}"/>
              </a:ext>
            </a:extLst>
          </p:cNvPr>
          <p:cNvSpPr/>
          <p:nvPr/>
        </p:nvSpPr>
        <p:spPr>
          <a:xfrm>
            <a:off x="8943019" y="2060980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765622" y="1327734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3867811" y="5497168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54664BC0-906B-4D90-BF3A-87EFF006BFA9}"/>
              </a:ext>
            </a:extLst>
          </p:cNvPr>
          <p:cNvSpPr/>
          <p:nvPr/>
        </p:nvSpPr>
        <p:spPr>
          <a:xfrm>
            <a:off x="8468566" y="5454036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94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233" y="-146558"/>
            <a:ext cx="10106648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/>
              <a:t>Державне регулювання цін на ЛЗ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83" y="554341"/>
            <a:ext cx="11943174" cy="90562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77500" lnSpcReduction="20000"/>
          </a:bodyPr>
          <a:lstStyle/>
          <a:p>
            <a:pPr algn="ctr"/>
            <a:r>
              <a:rPr lang="en-US" b="1" dirty="0" err="1">
                <a:ea typeface="+mn-lt"/>
                <a:cs typeface="+mn-lt"/>
              </a:rPr>
              <a:t>Встановлення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граничних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оптово-відпускних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цін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на</a:t>
            </a:r>
            <a:r>
              <a:rPr lang="en-US" b="1" dirty="0">
                <a:ea typeface="+mn-lt"/>
                <a:cs typeface="+mn-lt"/>
              </a:rPr>
              <a:t> ЛЗ (</a:t>
            </a:r>
            <a:r>
              <a:rPr lang="en-US" b="1" dirty="0" err="1">
                <a:ea typeface="+mn-lt"/>
                <a:cs typeface="+mn-lt"/>
              </a:rPr>
              <a:t>Постанова</a:t>
            </a:r>
            <a:r>
              <a:rPr lang="en-US" b="1" dirty="0">
                <a:ea typeface="+mn-lt"/>
                <a:cs typeface="+mn-lt"/>
              </a:rPr>
              <a:t> КМУ </a:t>
            </a:r>
            <a:r>
              <a:rPr lang="en-US" b="1" dirty="0" err="1">
                <a:ea typeface="+mn-lt"/>
                <a:cs typeface="+mn-lt"/>
              </a:rPr>
              <a:t>від</a:t>
            </a:r>
            <a:r>
              <a:rPr lang="en-US" b="1" dirty="0">
                <a:ea typeface="+mn-lt"/>
                <a:cs typeface="+mn-lt"/>
              </a:rPr>
              <a:t> 3.04.2019 р. № 426 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референтне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ціноутворення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на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деякі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лікарські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засоби</a:t>
            </a:r>
            <a:r>
              <a:rPr lang="en-US" b="1" dirty="0">
                <a:ea typeface="+mn-lt"/>
                <a:cs typeface="+mn-lt"/>
              </a:rPr>
              <a:t>, </a:t>
            </a:r>
            <a:r>
              <a:rPr lang="en-US" b="1" dirty="0" err="1">
                <a:ea typeface="+mn-lt"/>
                <a:cs typeface="+mn-lt"/>
              </a:rPr>
              <a:t>що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закуповуються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бюджетні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кошти</a:t>
            </a:r>
            <a:r>
              <a:rPr lang="en-US" b="1" dirty="0">
                <a:ea typeface="+mn-lt"/>
                <a:cs typeface="+mn-lt"/>
              </a:rPr>
              <a:t>»</a:t>
            </a:r>
            <a:r>
              <a:rPr lang="en-US" b="1" dirty="0"/>
              <a:t> </a:t>
            </a:r>
            <a:endParaRPr lang="ru-RU" b="1" dirty="0">
              <a:ea typeface="Meiryo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DF8184-8831-4233-BF0A-1FE4E7EFAEB5}"/>
              </a:ext>
            </a:extLst>
          </p:cNvPr>
          <p:cNvSpPr/>
          <p:nvPr/>
        </p:nvSpPr>
        <p:spPr>
          <a:xfrm>
            <a:off x="664234" y="1634706"/>
            <a:ext cx="11156829" cy="431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Встановлюються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граничні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DF8A9B-1A92-4386-B629-73EA3637B1D0}"/>
              </a:ext>
            </a:extLst>
          </p:cNvPr>
          <p:cNvSpPr/>
          <p:nvPr/>
        </p:nvSpPr>
        <p:spPr>
          <a:xfrm>
            <a:off x="88241" y="2338297"/>
            <a:ext cx="11688790" cy="9057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ЛЗ,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закуповуються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бюджетні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кошти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включені</a:t>
            </a:r>
            <a:r>
              <a:rPr lang="ru-RU" dirty="0">
                <a:ea typeface="+mn-lt"/>
                <a:cs typeface="+mn-lt"/>
              </a:rPr>
              <a:t> до складу </a:t>
            </a:r>
            <a:r>
              <a:rPr lang="ru-RU" dirty="0" err="1">
                <a:ea typeface="+mn-lt"/>
                <a:cs typeface="+mn-lt"/>
              </a:rPr>
              <a:t>Національного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endParaRPr lang="ru-RU" dirty="0" err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89C29D-756D-4944-967E-394057CA9838}"/>
              </a:ext>
            </a:extLst>
          </p:cNvPr>
          <p:cNvSpPr/>
          <p:nvPr/>
        </p:nvSpPr>
        <p:spPr>
          <a:xfrm>
            <a:off x="417123" y="3515443"/>
            <a:ext cx="11027433" cy="13370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заклади</a:t>
            </a:r>
            <a:r>
              <a:rPr lang="ru-RU" dirty="0">
                <a:ea typeface="+mn-lt"/>
                <a:cs typeface="+mn-lt"/>
              </a:rPr>
              <a:t> і установи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здоров’я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повністю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частково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фінансуються</a:t>
            </a:r>
            <a:r>
              <a:rPr lang="ru-RU" dirty="0">
                <a:ea typeface="+mn-lt"/>
                <a:cs typeface="+mn-lt"/>
              </a:rPr>
              <a:t> з державного та </a:t>
            </a:r>
            <a:r>
              <a:rPr lang="ru-RU" dirty="0" err="1">
                <a:ea typeface="+mn-lt"/>
                <a:cs typeface="+mn-lt"/>
              </a:rPr>
              <a:t>місцевих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бюджетів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закуповують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включені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, за </a:t>
            </a:r>
            <a:r>
              <a:rPr lang="ru-RU" dirty="0" err="1">
                <a:ea typeface="+mn-lt"/>
                <a:cs typeface="+mn-lt"/>
              </a:rPr>
              <a:t>цінами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перевищують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установлених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Міністерством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здоров’я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урахуванням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постачальницько-збутових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) надбавок.</a:t>
            </a:r>
            <a:endParaRPr lang="ru-RU" dirty="0"/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118642" y="323992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5118642" y="2147244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075509" y="1284602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5176150" y="497958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A2A8CAF-02AF-40FB-ABA6-94419129A695}"/>
              </a:ext>
            </a:extLst>
          </p:cNvPr>
          <p:cNvSpPr/>
          <p:nvPr/>
        </p:nvSpPr>
        <p:spPr>
          <a:xfrm>
            <a:off x="532142" y="5255103"/>
            <a:ext cx="11027433" cy="13370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основі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зареєстровані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Польща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Словацькій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Чеській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Латвійській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Угорщині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далі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референтні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країни</a:t>
            </a:r>
            <a:r>
              <a:rPr lang="ru-RU" dirty="0">
                <a:ea typeface="+mn-lt"/>
                <a:cs typeface="+mn-lt"/>
              </a:rPr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32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BAFEAAA2-2770-4C40-95F6-1B5AB215B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477" y="716391"/>
            <a:ext cx="10402623" cy="6023765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10EFF-4FA7-4685-9562-9E28B9B4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70" y="-161629"/>
            <a:ext cx="11947967" cy="1345269"/>
          </a:xfrm>
        </p:spPr>
        <p:txBody>
          <a:bodyPr>
            <a:normAutofit/>
          </a:bodyPr>
          <a:lstStyle/>
          <a:p>
            <a:r>
              <a:rPr lang="ru-RU" sz="2600" dirty="0" err="1">
                <a:ea typeface="+mj-lt"/>
                <a:cs typeface="+mj-lt"/>
              </a:rPr>
              <a:t>Світовий</a:t>
            </a:r>
            <a:r>
              <a:rPr lang="ru-RU" sz="2600" dirty="0">
                <a:ea typeface="+mj-lt"/>
                <a:cs typeface="+mj-lt"/>
              </a:rPr>
              <a:t> </a:t>
            </a:r>
            <a:r>
              <a:rPr lang="ru-RU" sz="2600" dirty="0" err="1">
                <a:ea typeface="+mj-lt"/>
                <a:cs typeface="+mj-lt"/>
              </a:rPr>
              <a:t>досвід</a:t>
            </a:r>
            <a:r>
              <a:rPr lang="ru-RU" sz="2600" dirty="0">
                <a:ea typeface="+mj-lt"/>
                <a:cs typeface="+mj-lt"/>
              </a:rPr>
              <a:t> </a:t>
            </a:r>
            <a:r>
              <a:rPr lang="ru-RU" sz="2600" dirty="0" err="1">
                <a:ea typeface="+mj-lt"/>
                <a:cs typeface="+mj-lt"/>
              </a:rPr>
              <a:t>впровадження</a:t>
            </a:r>
            <a:r>
              <a:rPr lang="ru-RU" sz="2600" dirty="0">
                <a:ea typeface="+mj-lt"/>
                <a:cs typeface="+mj-lt"/>
              </a:rPr>
              <a:t> референтного </a:t>
            </a:r>
            <a:r>
              <a:rPr lang="ru-RU" sz="2600" dirty="0" err="1">
                <a:ea typeface="+mj-lt"/>
                <a:cs typeface="+mj-lt"/>
              </a:rPr>
              <a:t>ціноутворення</a:t>
            </a:r>
            <a:endParaRPr lang="ru-RU" sz="260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053727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254" y="134557"/>
            <a:ext cx="12191695" cy="781910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500" b="0" dirty="0" err="1">
                <a:ea typeface="+mj-lt"/>
                <a:cs typeface="+mj-lt"/>
              </a:rPr>
              <a:t>Законодавчі</a:t>
            </a:r>
            <a:r>
              <a:rPr lang="en-US" sz="2500" b="0" dirty="0">
                <a:ea typeface="+mj-lt"/>
                <a:cs typeface="+mj-lt"/>
              </a:rPr>
              <a:t> </a:t>
            </a:r>
            <a:r>
              <a:rPr lang="en-US" sz="2500" b="0" dirty="0" err="1">
                <a:ea typeface="+mj-lt"/>
                <a:cs typeface="+mj-lt"/>
              </a:rPr>
              <a:t>та</a:t>
            </a:r>
            <a:r>
              <a:rPr lang="en-US" sz="2500" b="0" dirty="0">
                <a:ea typeface="+mj-lt"/>
                <a:cs typeface="+mj-lt"/>
              </a:rPr>
              <a:t> </a:t>
            </a:r>
            <a:r>
              <a:rPr lang="en-US" sz="2500" b="0" dirty="0" err="1">
                <a:ea typeface="+mj-lt"/>
                <a:cs typeface="+mj-lt"/>
              </a:rPr>
              <a:t>нормативно-правові</a:t>
            </a:r>
            <a:r>
              <a:rPr lang="en-US" sz="2500" b="0" dirty="0">
                <a:ea typeface="+mj-lt"/>
                <a:cs typeface="+mj-lt"/>
              </a:rPr>
              <a:t> </a:t>
            </a:r>
            <a:r>
              <a:rPr lang="en-US" sz="2500" b="0" dirty="0" err="1">
                <a:ea typeface="+mj-lt"/>
                <a:cs typeface="+mj-lt"/>
              </a:rPr>
              <a:t>акти</a:t>
            </a:r>
            <a:r>
              <a:rPr lang="en-US" sz="2500" b="0" dirty="0">
                <a:ea typeface="+mj-lt"/>
                <a:cs typeface="+mj-lt"/>
              </a:rPr>
              <a:t> з </a:t>
            </a:r>
            <a:r>
              <a:rPr lang="en-US" sz="2500" b="0" dirty="0" err="1">
                <a:ea typeface="+mj-lt"/>
                <a:cs typeface="+mj-lt"/>
              </a:rPr>
              <a:t>впровадження</a:t>
            </a:r>
            <a:r>
              <a:rPr lang="en-US" sz="2500" b="0" dirty="0">
                <a:ea typeface="+mj-lt"/>
                <a:cs typeface="+mj-lt"/>
              </a:rPr>
              <a:t> </a:t>
            </a:r>
            <a:r>
              <a:rPr lang="en-US" sz="2500" b="0" dirty="0" err="1">
                <a:ea typeface="+mj-lt"/>
                <a:cs typeface="+mj-lt"/>
              </a:rPr>
              <a:t>референтного</a:t>
            </a:r>
            <a:r>
              <a:rPr lang="en-US" sz="2500" b="0" dirty="0">
                <a:ea typeface="+mj-lt"/>
                <a:cs typeface="+mj-lt"/>
              </a:rPr>
              <a:t> </a:t>
            </a:r>
            <a:r>
              <a:rPr lang="en-US" sz="2500" b="0" dirty="0" err="1">
                <a:ea typeface="+mj-lt"/>
                <a:cs typeface="+mj-lt"/>
              </a:rPr>
              <a:t>ціноутворення</a:t>
            </a:r>
            <a:endParaRPr lang="ru-RU" sz="25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4" y="770001"/>
            <a:ext cx="11928797" cy="6755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70000" lnSpcReduction="20000"/>
          </a:bodyPr>
          <a:lstStyle/>
          <a:p>
            <a:pPr algn="ctr"/>
            <a:r>
              <a:rPr lang="en-US" dirty="0" err="1">
                <a:ea typeface="+mn-lt"/>
                <a:cs typeface="+mn-lt"/>
              </a:rPr>
              <a:t>Закон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19.10.2017 р. № 2168-VIII (</a:t>
            </a:r>
            <a:r>
              <a:rPr lang="en-US" dirty="0" err="1">
                <a:ea typeface="+mn-lt"/>
                <a:cs typeface="+mn-lt"/>
              </a:rPr>
              <a:t>ст</a:t>
            </a:r>
            <a:r>
              <a:rPr lang="en-US" dirty="0">
                <a:ea typeface="+mn-lt"/>
                <a:cs typeface="+mn-lt"/>
              </a:rPr>
              <a:t>. 10)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державні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фінансові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гарантії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медичного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обслуговування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населення</a:t>
            </a:r>
            <a:r>
              <a:rPr lang="en-US" b="1" dirty="0">
                <a:ea typeface="+mn-lt"/>
                <a:cs typeface="+mn-lt"/>
              </a:rPr>
              <a:t>»</a:t>
            </a:r>
            <a:r>
              <a:rPr lang="en-US" b="1" dirty="0"/>
              <a:t> </a:t>
            </a:r>
            <a:endParaRPr lang="ru-RU" b="1" dirty="0">
              <a:ea typeface="Meiryo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118642" y="3498715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5118642" y="247792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118641" y="144275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5118641" y="5339018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dirty="0">
              <a:ea typeface="Meiryo"/>
            </a:endParaRP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6486F8AE-0976-46C2-9DDC-F51BD80674DB}"/>
              </a:ext>
            </a:extLst>
          </p:cNvPr>
          <p:cNvSpPr txBox="1">
            <a:spLocks/>
          </p:cNvSpPr>
          <p:nvPr/>
        </p:nvSpPr>
        <p:spPr>
          <a:xfrm>
            <a:off x="74823" y="1799420"/>
            <a:ext cx="11928797" cy="6755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Оплаті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рахунок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коштів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Державного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бюджету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підлягають</a:t>
            </a:r>
            <a:r>
              <a:rPr lang="en-US" dirty="0">
                <a:ea typeface="+mn-lt"/>
                <a:cs typeface="+mn-lt"/>
              </a:rPr>
              <a:t> ЛЗ, </a:t>
            </a:r>
            <a:r>
              <a:rPr lang="en-US" dirty="0" err="1">
                <a:ea typeface="+mn-lt"/>
                <a:cs typeface="+mn-lt"/>
              </a:rPr>
              <a:t>які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включені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Національного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переліку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основних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лікарських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засобів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та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програми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медичних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гарантій</a:t>
            </a:r>
            <a:r>
              <a:rPr lang="en-US" b="1" dirty="0"/>
              <a:t> </a:t>
            </a:r>
            <a:endParaRPr lang="ru-RU" b="1" dirty="0">
              <a:ea typeface="Meiryo"/>
            </a:endParaRP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BFAEF6FC-4ECC-4E0F-AD77-94C106B4FD9C}"/>
              </a:ext>
            </a:extLst>
          </p:cNvPr>
          <p:cNvSpPr txBox="1">
            <a:spLocks/>
          </p:cNvSpPr>
          <p:nvPr/>
        </p:nvSpPr>
        <p:spPr>
          <a:xfrm>
            <a:off x="74821" y="2848967"/>
            <a:ext cx="11914420" cy="64683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Розпорядження</a:t>
            </a:r>
            <a:r>
              <a:rPr lang="en-US" dirty="0">
                <a:ea typeface="+mn-lt"/>
                <a:cs typeface="+mn-lt"/>
              </a:rPr>
              <a:t> КМУ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30.11.2016 р. №1013 -р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схвалення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Концепції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реформи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фінансування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системи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охорони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здоров’я</a:t>
            </a:r>
            <a:r>
              <a:rPr lang="en-US" b="1" dirty="0">
                <a:ea typeface="+mn-lt"/>
                <a:cs typeface="+mn-lt"/>
              </a:rPr>
              <a:t>»</a:t>
            </a:r>
            <a:endParaRPr lang="ru-RU" b="1">
              <a:ea typeface="Meiryo"/>
            </a:endParaRP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78943F70-E398-43CF-96C4-837BBB878925}"/>
              </a:ext>
            </a:extLst>
          </p:cNvPr>
          <p:cNvSpPr txBox="1">
            <a:spLocks/>
          </p:cNvSpPr>
          <p:nvPr/>
        </p:nvSpPr>
        <p:spPr>
          <a:xfrm>
            <a:off x="74821" y="3841003"/>
            <a:ext cx="11928797" cy="5030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Запроваджено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сучасну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модель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фінансування</a:t>
            </a:r>
            <a:r>
              <a:rPr lang="en-US" dirty="0">
                <a:ea typeface="+mn-lt"/>
                <a:cs typeface="+mn-lt"/>
              </a:rPr>
              <a:t> ОЗ</a:t>
            </a:r>
            <a:endParaRPr lang="ru-RU" dirty="0"/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24E71808-C355-4A2E-81F6-CD98108F8640}"/>
              </a:ext>
            </a:extLst>
          </p:cNvPr>
          <p:cNvSpPr/>
          <p:nvPr/>
        </p:nvSpPr>
        <p:spPr>
          <a:xfrm>
            <a:off x="5118640" y="4447620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dirty="0">
              <a:ea typeface="Meiryo"/>
            </a:endParaRP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id="{3F6C279E-3DF5-48FF-8642-753281093F26}"/>
              </a:ext>
            </a:extLst>
          </p:cNvPr>
          <p:cNvSpPr txBox="1">
            <a:spLocks/>
          </p:cNvSpPr>
          <p:nvPr/>
        </p:nvSpPr>
        <p:spPr>
          <a:xfrm>
            <a:off x="74819" y="4833041"/>
            <a:ext cx="11928797" cy="5030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Постанова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КМУ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27.02.2019 р. №135 «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Деякі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питання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реімбурсації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»</a:t>
            </a:r>
            <a:endParaRPr lang="ru-RU" b="1">
              <a:solidFill>
                <a:srgbClr val="C00000"/>
              </a:solidFill>
              <a:ea typeface="Meiryo"/>
            </a:endParaRPr>
          </a:p>
        </p:txBody>
      </p:sp>
      <p:sp>
        <p:nvSpPr>
          <p:cNvPr id="27" name="Объект 5">
            <a:extLst>
              <a:ext uri="{FF2B5EF4-FFF2-40B4-BE49-F238E27FC236}">
                <a16:creationId xmlns:a16="http://schemas.microsoft.com/office/drawing/2014/main" id="{DA9A76B4-52C3-43EF-9385-15569F1F6DC1}"/>
              </a:ext>
            </a:extLst>
          </p:cNvPr>
          <p:cNvSpPr txBox="1">
            <a:spLocks/>
          </p:cNvSpPr>
          <p:nvPr/>
        </p:nvSpPr>
        <p:spPr>
          <a:xfrm>
            <a:off x="74819" y="5695683"/>
            <a:ext cx="11957551" cy="934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Затверджено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Реєстр</a:t>
            </a:r>
            <a:r>
              <a:rPr lang="en-US" dirty="0">
                <a:ea typeface="+mn-lt"/>
                <a:cs typeface="+mn-lt"/>
              </a:rPr>
              <a:t> ЛЗ, </a:t>
            </a:r>
            <a:r>
              <a:rPr lang="en-US" dirty="0" err="1">
                <a:ea typeface="+mn-lt"/>
                <a:cs typeface="+mn-lt"/>
              </a:rPr>
              <a:t>вартість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яких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підлягає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відшкодуванню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час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амбулаторного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лікування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осіб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що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страждають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серцево-судинні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захворювання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цукровий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діабет</a:t>
            </a:r>
            <a:r>
              <a:rPr lang="en-US" dirty="0">
                <a:ea typeface="+mn-lt"/>
                <a:cs typeface="+mn-lt"/>
              </a:rPr>
              <a:t> II </a:t>
            </a:r>
            <a:r>
              <a:rPr lang="en-US" dirty="0" err="1">
                <a:ea typeface="+mn-lt"/>
                <a:cs typeface="+mn-lt"/>
              </a:rPr>
              <a:t>типу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бронхіальну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астму</a:t>
            </a:r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845876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824" y="256008"/>
            <a:ext cx="11918195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 b="0" dirty="0" err="1">
                <a:ea typeface="+mj-lt"/>
                <a:cs typeface="+mj-lt"/>
              </a:rPr>
              <a:t>Законодавчі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та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нормативно-правові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акти</a:t>
            </a:r>
            <a:r>
              <a:rPr lang="en-US" sz="3000" b="0" dirty="0">
                <a:ea typeface="+mj-lt"/>
                <a:cs typeface="+mj-lt"/>
              </a:rPr>
              <a:t> з </a:t>
            </a:r>
            <a:r>
              <a:rPr lang="en-US" sz="3000" b="0" dirty="0" err="1">
                <a:ea typeface="+mj-lt"/>
                <a:cs typeface="+mj-lt"/>
              </a:rPr>
              <a:t>впровадження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референтного</a:t>
            </a:r>
            <a:r>
              <a:rPr lang="en-US" sz="3000" b="0">
                <a:ea typeface="+mj-lt"/>
                <a:cs typeface="+mj-lt"/>
              </a:rPr>
              <a:t> ціноутворення</a:t>
            </a:r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4" y="770001"/>
            <a:ext cx="11928797" cy="6755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/>
          <a:p>
            <a:pPr algn="ctr"/>
            <a:r>
              <a:rPr lang="en-US" dirty="0" err="1">
                <a:ea typeface="+mn-lt"/>
                <a:cs typeface="+mn-lt"/>
              </a:rPr>
              <a:t>Постанова</a:t>
            </a:r>
            <a:r>
              <a:rPr lang="en-US" dirty="0">
                <a:ea typeface="+mn-lt"/>
                <a:cs typeface="+mn-lt"/>
              </a:rPr>
              <a:t> КМУ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17.03.2017 р. №152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забезпечення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доступності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лікарських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засобів</a:t>
            </a:r>
            <a:r>
              <a:rPr lang="en-US" b="1" dirty="0">
                <a:ea typeface="+mn-lt"/>
                <a:cs typeface="+mn-lt"/>
              </a:rPr>
              <a:t>»</a:t>
            </a:r>
            <a:endParaRPr lang="ru-RU" b="1" dirty="0">
              <a:ea typeface="+mn-lt"/>
              <a:cs typeface="+mn-lt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118642" y="3872526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5118642" y="2664829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118641" y="144275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5118641" y="503709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dirty="0">
              <a:ea typeface="Meiryo"/>
            </a:endParaRP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6486F8AE-0976-46C2-9DDC-F51BD80674DB}"/>
              </a:ext>
            </a:extLst>
          </p:cNvPr>
          <p:cNvSpPr txBox="1">
            <a:spLocks/>
          </p:cNvSpPr>
          <p:nvPr/>
        </p:nvSpPr>
        <p:spPr>
          <a:xfrm>
            <a:off x="2562106" y="1828175"/>
            <a:ext cx="6681062" cy="6755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Затверджено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Урядову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програму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Доступні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/>
              <a:t> </a:t>
            </a:r>
            <a:endParaRPr lang="ru-RU" b="1">
              <a:ea typeface="Meiryo"/>
            </a:endParaRP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BFAEF6FC-4ECC-4E0F-AD77-94C106B4FD9C}"/>
              </a:ext>
            </a:extLst>
          </p:cNvPr>
          <p:cNvSpPr txBox="1">
            <a:spLocks/>
          </p:cNvSpPr>
          <p:nvPr/>
        </p:nvSpPr>
        <p:spPr>
          <a:xfrm>
            <a:off x="103576" y="3035873"/>
            <a:ext cx="11914420" cy="79060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Наказ</a:t>
            </a:r>
            <a:r>
              <a:rPr lang="en-US" dirty="0">
                <a:ea typeface="+mn-lt"/>
                <a:cs typeface="+mn-lt"/>
              </a:rPr>
              <a:t> МОЗ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22.03.2019 № 635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затвердження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форми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Реєстру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лікарських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засобів</a:t>
            </a:r>
            <a:r>
              <a:rPr lang="en-US" b="1" dirty="0">
                <a:ea typeface="+mn-lt"/>
                <a:cs typeface="+mn-lt"/>
              </a:rPr>
              <a:t>, </a:t>
            </a:r>
            <a:r>
              <a:rPr lang="en-US" b="1" dirty="0" err="1">
                <a:ea typeface="+mn-lt"/>
                <a:cs typeface="+mn-lt"/>
              </a:rPr>
              <a:t>вартість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яких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підлягає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відшкодуванню</a:t>
            </a:r>
            <a:r>
              <a:rPr lang="en-US" b="1" dirty="0">
                <a:ea typeface="+mn-lt"/>
                <a:cs typeface="+mn-lt"/>
              </a:rPr>
              <a:t>»</a:t>
            </a:r>
            <a:endParaRPr lang="ru-RU" b="1">
              <a:ea typeface="+mn-lt"/>
              <a:cs typeface="+mn-lt"/>
            </a:endParaRP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78943F70-E398-43CF-96C4-837BBB878925}"/>
              </a:ext>
            </a:extLst>
          </p:cNvPr>
          <p:cNvSpPr txBox="1">
            <a:spLocks/>
          </p:cNvSpPr>
          <p:nvPr/>
        </p:nvSpPr>
        <p:spPr>
          <a:xfrm>
            <a:off x="103577" y="4301078"/>
            <a:ext cx="11900043" cy="60370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Затверджено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форму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Реєстру</a:t>
            </a:r>
            <a:r>
              <a:rPr lang="en-US" dirty="0">
                <a:ea typeface="+mn-lt"/>
                <a:cs typeface="+mn-lt"/>
              </a:rPr>
              <a:t> ЛЗ, </a:t>
            </a:r>
            <a:r>
              <a:rPr lang="en-US" dirty="0" err="1">
                <a:ea typeface="+mn-lt"/>
                <a:cs typeface="+mn-lt"/>
              </a:rPr>
              <a:t>вартість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яких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підлягає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відшкодуванню</a:t>
            </a:r>
            <a:endParaRPr lang="ru-RU" dirty="0" err="1"/>
          </a:p>
        </p:txBody>
      </p:sp>
      <p:sp>
        <p:nvSpPr>
          <p:cNvPr id="27" name="Объект 5">
            <a:extLst>
              <a:ext uri="{FF2B5EF4-FFF2-40B4-BE49-F238E27FC236}">
                <a16:creationId xmlns:a16="http://schemas.microsoft.com/office/drawing/2014/main" id="{DA9A76B4-52C3-43EF-9385-15569F1F6DC1}"/>
              </a:ext>
            </a:extLst>
          </p:cNvPr>
          <p:cNvSpPr txBox="1">
            <a:spLocks/>
          </p:cNvSpPr>
          <p:nvPr/>
        </p:nvSpPr>
        <p:spPr>
          <a:xfrm>
            <a:off x="89196" y="5408136"/>
            <a:ext cx="11957551" cy="934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Наказ</a:t>
            </a:r>
            <a:r>
              <a:rPr lang="en-US" dirty="0">
                <a:ea typeface="+mn-lt"/>
                <a:cs typeface="+mn-lt"/>
              </a:rPr>
              <a:t> МОЗ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30 </a:t>
            </a:r>
            <a:r>
              <a:rPr lang="en-US" dirty="0" err="1">
                <a:ea typeface="+mn-lt"/>
                <a:cs typeface="+mn-lt"/>
              </a:rPr>
              <a:t>липня</a:t>
            </a:r>
            <a:r>
              <a:rPr lang="en-US" dirty="0">
                <a:ea typeface="+mn-lt"/>
                <a:cs typeface="+mn-lt"/>
              </a:rPr>
              <a:t> 2019 р. № 1715 «</a:t>
            </a:r>
            <a:r>
              <a:rPr lang="en-US" dirty="0" err="1">
                <a:ea typeface="+mn-lt"/>
                <a:cs typeface="+mn-lt"/>
              </a:rPr>
              <a:t>Про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затвердження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Реєстру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лікарських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засобів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які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підлягають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реімбурсації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станом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</a:t>
            </a:r>
            <a:r>
              <a:rPr lang="en-US" dirty="0">
                <a:ea typeface="+mn-lt"/>
                <a:cs typeface="+mn-lt"/>
              </a:rPr>
              <a:t> 29 </a:t>
            </a:r>
            <a:r>
              <a:rPr lang="en-US" dirty="0" err="1">
                <a:ea typeface="+mn-lt"/>
                <a:cs typeface="+mn-lt"/>
              </a:rPr>
              <a:t>липня</a:t>
            </a:r>
            <a:r>
              <a:rPr lang="en-US" dirty="0">
                <a:ea typeface="+mn-lt"/>
                <a:cs typeface="+mn-lt"/>
              </a:rPr>
              <a:t> 2019 </a:t>
            </a:r>
            <a:r>
              <a:rPr lang="en-US" dirty="0" err="1">
                <a:ea typeface="+mn-lt"/>
                <a:cs typeface="+mn-lt"/>
              </a:rPr>
              <a:t>року</a:t>
            </a:r>
            <a:r>
              <a:rPr lang="en-US" dirty="0">
                <a:ea typeface="+mn-lt"/>
                <a:cs typeface="+mn-lt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463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7FC6A8B-34F9-40FB-AA2D-E34168F52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C25C8-44AC-4970-B89E-C2AE1F4F8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473" y="1105232"/>
            <a:ext cx="3732412" cy="4277802"/>
          </a:xfrm>
        </p:spPr>
        <p:txBody>
          <a:bodyPr anchor="ctr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Особливості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визначення</a:t>
            </a:r>
            <a:r>
              <a:rPr lang="ru-RU" b="0" dirty="0">
                <a:ea typeface="+mj-lt"/>
                <a:cs typeface="+mj-lt"/>
              </a:rPr>
              <a:t> ПДВ </a:t>
            </a:r>
            <a:r>
              <a:rPr lang="ru-RU" b="0" dirty="0" err="1">
                <a:ea typeface="+mj-lt"/>
                <a:cs typeface="+mj-lt"/>
              </a:rPr>
              <a:t>під</a:t>
            </a:r>
            <a:r>
              <a:rPr lang="ru-RU" b="0" dirty="0">
                <a:ea typeface="+mj-lt"/>
                <a:cs typeface="+mj-lt"/>
              </a:rPr>
              <a:t> час поставки ЛЗ до аптек</a:t>
            </a:r>
            <a:endParaRPr lang="ru-RU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D684F8-91BF-481C-A965-722756A38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308533" y="0"/>
            <a:ext cx="7883467" cy="6858000"/>
            <a:chOff x="0" y="0"/>
            <a:chExt cx="7883467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5DF7B3C-29EF-4ADC-BFDC-C3A038AC4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7475746" cy="6858000"/>
            </a:xfrm>
            <a:custGeom>
              <a:avLst/>
              <a:gdLst>
                <a:gd name="connsiteX0" fmla="*/ 0 w 7475746"/>
                <a:gd name="connsiteY0" fmla="*/ 0 h 6858000"/>
                <a:gd name="connsiteX1" fmla="*/ 5859459 w 7475746"/>
                <a:gd name="connsiteY1" fmla="*/ 0 h 6858000"/>
                <a:gd name="connsiteX2" fmla="*/ 5874848 w 7475746"/>
                <a:gd name="connsiteY2" fmla="*/ 10445 h 6858000"/>
                <a:gd name="connsiteX3" fmla="*/ 7475746 w 7475746"/>
                <a:gd name="connsiteY3" fmla="*/ 3621913 h 6858000"/>
                <a:gd name="connsiteX4" fmla="*/ 5601397 w 7475746"/>
                <a:gd name="connsiteY4" fmla="*/ 6378742 h 6858000"/>
                <a:gd name="connsiteX5" fmla="*/ 5084748 w 7475746"/>
                <a:gd name="connsiteY5" fmla="*/ 6785068 h 6858000"/>
                <a:gd name="connsiteX6" fmla="*/ 4979585 w 7475746"/>
                <a:gd name="connsiteY6" fmla="*/ 6858000 h 6858000"/>
                <a:gd name="connsiteX7" fmla="*/ 0 w 7475746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5746" h="6858000">
                  <a:moveTo>
                    <a:pt x="0" y="0"/>
                  </a:moveTo>
                  <a:lnTo>
                    <a:pt x="5859459" y="0"/>
                  </a:lnTo>
                  <a:lnTo>
                    <a:pt x="5874848" y="10445"/>
                  </a:lnTo>
                  <a:cubicBezTo>
                    <a:pt x="6902010" y="751075"/>
                    <a:pt x="7475746" y="2091411"/>
                    <a:pt x="7475746" y="3621913"/>
                  </a:cubicBezTo>
                  <a:cubicBezTo>
                    <a:pt x="7475746" y="4971185"/>
                    <a:pt x="6547021" y="5605738"/>
                    <a:pt x="5601397" y="6378742"/>
                  </a:cubicBezTo>
                  <a:cubicBezTo>
                    <a:pt x="5429193" y="6519512"/>
                    <a:pt x="5258566" y="6657407"/>
                    <a:pt x="5084748" y="6785068"/>
                  </a:cubicBezTo>
                  <a:lnTo>
                    <a:pt x="497958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0289037-6999-491E-AA63-CC1C3CBBF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5374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7CF6DF-9FF9-4D10-B338-0BEFC0AA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373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82D754-F526-4381-A588-1858652C4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5232"/>
            <a:ext cx="5391958" cy="4766632"/>
          </a:xfrm>
        </p:spPr>
        <p:txBody>
          <a:bodyPr vert="horz" lIns="109728" tIns="109728" rIns="109728" bIns="91440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1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квітня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2014 р.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згідно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b="1" dirty="0" err="1">
                <a:ea typeface="+mn-lt"/>
                <a:cs typeface="+mn-lt"/>
              </a:rPr>
              <a:t>статті</a:t>
            </a:r>
            <a:r>
              <a:rPr lang="ru-RU" b="1" dirty="0">
                <a:ea typeface="+mn-lt"/>
                <a:cs typeface="+mn-lt"/>
              </a:rPr>
              <a:t> п. 193.1 </a:t>
            </a:r>
            <a:r>
              <a:rPr lang="ru-RU" b="1" dirty="0" err="1">
                <a:ea typeface="+mn-lt"/>
                <a:cs typeface="+mn-lt"/>
              </a:rPr>
              <a:t>Податкового</a:t>
            </a:r>
            <a:r>
              <a:rPr lang="ru-RU" b="1" dirty="0">
                <a:ea typeface="+mn-lt"/>
                <a:cs typeface="+mn-lt"/>
              </a:rPr>
              <a:t> Кодексу </a:t>
            </a:r>
            <a:r>
              <a:rPr lang="ru-RU" b="1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розділ</a:t>
            </a:r>
            <a:r>
              <a:rPr lang="ru-RU" dirty="0">
                <a:ea typeface="+mn-lt"/>
                <a:cs typeface="+mn-lt"/>
              </a:rPr>
              <a:t> V ПДВ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-7 %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операцій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поставки ЛЗ, </a:t>
            </a:r>
            <a:r>
              <a:rPr lang="ru-RU" dirty="0" err="1">
                <a:ea typeface="+mn-lt"/>
                <a:cs typeface="+mn-lt"/>
              </a:rPr>
              <a:t>дозволених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внесених</a:t>
            </a:r>
            <a:r>
              <a:rPr lang="ru-RU" dirty="0">
                <a:ea typeface="+mn-lt"/>
                <a:cs typeface="+mn-lt"/>
              </a:rPr>
              <a:t> до Державного </a:t>
            </a:r>
            <a:r>
              <a:rPr lang="ru-RU" dirty="0" err="1">
                <a:ea typeface="+mn-lt"/>
                <a:cs typeface="+mn-lt"/>
              </a:rPr>
              <a:t>реєстра</a:t>
            </a:r>
            <a:r>
              <a:rPr lang="ru-RU" dirty="0">
                <a:ea typeface="+mn-lt"/>
                <a:cs typeface="+mn-lt"/>
              </a:rPr>
              <a:t> ЛЗ (у тому </a:t>
            </a:r>
            <a:r>
              <a:rPr lang="ru-RU" dirty="0" err="1">
                <a:ea typeface="+mn-lt"/>
                <a:cs typeface="+mn-lt"/>
              </a:rPr>
              <a:t>числі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аптечними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закладами</a:t>
            </a:r>
            <a:r>
              <a:rPr lang="ru-RU" dirty="0">
                <a:ea typeface="+mn-lt"/>
                <a:cs typeface="+mn-lt"/>
              </a:rPr>
              <a:t>), а также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поставки МВ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включених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КМУ. </a:t>
            </a: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Виключення</a:t>
            </a:r>
            <a:r>
              <a:rPr lang="ru-RU" b="1" dirty="0">
                <a:ea typeface="+mn-lt"/>
                <a:cs typeface="+mn-lt"/>
              </a:rPr>
              <a:t>: ЛЗ та МВ для </a:t>
            </a:r>
            <a:r>
              <a:rPr lang="ru-RU" b="1" dirty="0" err="1">
                <a:ea typeface="+mn-lt"/>
                <a:cs typeface="+mn-lt"/>
              </a:rPr>
              <a:t>діагностики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лікування</a:t>
            </a:r>
            <a:r>
              <a:rPr lang="ru-RU" b="1" dirty="0">
                <a:ea typeface="+mn-lt"/>
                <a:cs typeface="+mn-lt"/>
              </a:rPr>
              <a:t> COVID 19.(ПКМУ </a:t>
            </a:r>
            <a:r>
              <a:rPr lang="ru-RU" b="1" dirty="0" err="1">
                <a:ea typeface="+mn-lt"/>
                <a:cs typeface="+mn-lt"/>
              </a:rPr>
              <a:t>від</a:t>
            </a:r>
            <a:r>
              <a:rPr lang="ru-RU" b="1" dirty="0">
                <a:ea typeface="+mn-lt"/>
                <a:cs typeface="+mn-lt"/>
              </a:rPr>
              <a:t> 20.03.2020 № 224</a:t>
            </a:r>
            <a:endParaRPr lang="ru-RU" b="1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852749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315359-FE78-4E19-8EEE-ABB70119B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851856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4100" dirty="0" err="1">
                <a:ea typeface="+mj-lt"/>
                <a:cs typeface="+mj-lt"/>
              </a:rPr>
              <a:t>Дотримання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законодавства</a:t>
            </a:r>
            <a:r>
              <a:rPr lang="ru-RU" sz="4100" dirty="0">
                <a:ea typeface="+mj-lt"/>
                <a:cs typeface="+mj-lt"/>
              </a:rPr>
              <a:t> у </a:t>
            </a:r>
            <a:r>
              <a:rPr lang="ru-RU" sz="4100" dirty="0" err="1">
                <a:ea typeface="+mj-lt"/>
                <a:cs typeface="+mj-lt"/>
              </a:rPr>
              <a:t>сфері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фармацевтичного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ціноутворення</a:t>
            </a:r>
            <a:r>
              <a:rPr lang="ru-RU" sz="4100" dirty="0">
                <a:ea typeface="+mj-lt"/>
                <a:cs typeface="+mj-lt"/>
              </a:rPr>
              <a:t> на ЛЗ</a:t>
            </a:r>
            <a:endParaRPr lang="ru-RU" sz="410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84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5F47F-E3CD-4A8D-9D23-F86E6A8E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68" y="-261578"/>
            <a:ext cx="11127439" cy="1344612"/>
          </a:xfr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Державний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нагляд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(контроль)</a:t>
            </a:r>
            <a:r>
              <a:rPr lang="ru-RU" sz="2000" b="0" dirty="0">
                <a:ea typeface="+mj-lt"/>
                <a:cs typeface="+mj-lt"/>
              </a:rPr>
              <a:t> </a:t>
            </a:r>
            <a:r>
              <a:rPr lang="ru-RU" sz="2000" dirty="0">
                <a:ea typeface="+mj-lt"/>
                <a:cs typeface="+mj-lt"/>
              </a:rPr>
              <a:t>за </a:t>
            </a:r>
            <a:r>
              <a:rPr lang="ru-RU" sz="2000" dirty="0" err="1">
                <a:ea typeface="+mj-lt"/>
                <a:cs typeface="+mj-lt"/>
              </a:rPr>
              <a:t>дотриманням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вимог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формування</a:t>
            </a:r>
            <a:r>
              <a:rPr lang="ru-RU" sz="2000" dirty="0">
                <a:ea typeface="+mj-lt"/>
                <a:cs typeface="+mj-lt"/>
              </a:rPr>
              <a:t>, </a:t>
            </a:r>
            <a:r>
              <a:rPr lang="ru-RU" sz="2000" dirty="0" err="1">
                <a:ea typeface="+mj-lt"/>
                <a:cs typeface="+mj-lt"/>
              </a:rPr>
              <a:t>встановлення</a:t>
            </a:r>
            <a:r>
              <a:rPr lang="ru-RU" sz="2000" dirty="0">
                <a:ea typeface="+mj-lt"/>
                <a:cs typeface="+mj-lt"/>
              </a:rPr>
              <a:t> та </a:t>
            </a:r>
            <a:r>
              <a:rPr lang="ru-RU" sz="2000" dirty="0" err="1">
                <a:ea typeface="+mj-lt"/>
                <a:cs typeface="+mj-lt"/>
              </a:rPr>
              <a:t>застосування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державних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регульованих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цін</a:t>
            </a:r>
            <a:r>
              <a:rPr lang="ru-RU" sz="2000" dirty="0">
                <a:ea typeface="+mj-lt"/>
                <a:cs typeface="+mj-lt"/>
              </a:rPr>
              <a:t> на ЛЗ</a:t>
            </a:r>
            <a:endParaRPr lang="ru-RU" sz="2000" dirty="0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48EC0E-1735-4009-90E5-94ED4DE04EFE}"/>
              </a:ext>
            </a:extLst>
          </p:cNvPr>
          <p:cNvSpPr/>
          <p:nvPr/>
        </p:nvSpPr>
        <p:spPr>
          <a:xfrm>
            <a:off x="793630" y="1476555"/>
            <a:ext cx="3795621" cy="891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Антимонопольний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комітет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C6D4813-A4DF-4501-953F-FC8A88850B4B}"/>
              </a:ext>
            </a:extLst>
          </p:cNvPr>
          <p:cNvSpPr/>
          <p:nvPr/>
        </p:nvSpPr>
        <p:spPr>
          <a:xfrm>
            <a:off x="6472686" y="1476554"/>
            <a:ext cx="4730148" cy="1193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Державна</a:t>
            </a:r>
            <a:r>
              <a:rPr lang="ru-RU" sz="2000" b="1" dirty="0">
                <a:ea typeface="+mn-lt"/>
                <a:cs typeface="+mn-lt"/>
              </a:rPr>
              <a:t> служба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r>
              <a:rPr lang="ru-RU" sz="2000" b="1" dirty="0">
                <a:ea typeface="+mn-lt"/>
                <a:cs typeface="+mn-lt"/>
              </a:rPr>
              <a:t> з </a:t>
            </a:r>
            <a:r>
              <a:rPr lang="ru-RU" sz="2000" b="1" dirty="0" err="1">
                <a:ea typeface="+mn-lt"/>
                <a:cs typeface="+mn-lt"/>
              </a:rPr>
              <a:t>питань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безпечності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харчових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продуктів</a:t>
            </a:r>
            <a:r>
              <a:rPr lang="ru-RU" sz="2000" b="1" dirty="0">
                <a:ea typeface="+mn-lt"/>
                <a:cs typeface="+mn-lt"/>
              </a:rPr>
              <a:t> та </a:t>
            </a:r>
            <a:r>
              <a:rPr lang="ru-RU" sz="2000" b="1" dirty="0" err="1">
                <a:ea typeface="+mn-lt"/>
                <a:cs typeface="+mn-lt"/>
              </a:rPr>
              <a:t>захисту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споживачів</a:t>
            </a:r>
            <a:endParaRPr lang="ru-RU" sz="2000" b="1">
              <a:ea typeface="Meiryo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4B95049-5820-4D90-8938-81BDCC909560}"/>
              </a:ext>
            </a:extLst>
          </p:cNvPr>
          <p:cNvSpPr/>
          <p:nvPr/>
        </p:nvSpPr>
        <p:spPr>
          <a:xfrm>
            <a:off x="620203" y="2884638"/>
            <a:ext cx="4140678" cy="13514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Закону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26.11.1993 № 3659-XII «Про </a:t>
            </a:r>
            <a:r>
              <a:rPr lang="ru-RU" dirty="0" err="1">
                <a:ea typeface="+mn-lt"/>
                <a:cs typeface="+mn-lt"/>
              </a:rPr>
              <a:t>Антимонопольний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комітет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085BCB8-0F01-4C9E-BE53-344622B097C9}"/>
              </a:ext>
            </a:extLst>
          </p:cNvPr>
          <p:cNvSpPr/>
          <p:nvPr/>
        </p:nvSpPr>
        <p:spPr>
          <a:xfrm>
            <a:off x="6529297" y="3200939"/>
            <a:ext cx="4456979" cy="17827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Постанови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2.09.2015р. № 667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Положення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Державну</a:t>
            </a:r>
            <a:r>
              <a:rPr lang="ru-RU" dirty="0">
                <a:ea typeface="+mn-lt"/>
                <a:cs typeface="+mn-lt"/>
              </a:rPr>
              <a:t> службу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безпечності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харчових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продуктів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захисту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r>
              <a:rPr lang="ru-RU" dirty="0">
                <a:ea typeface="+mn-lt"/>
                <a:cs typeface="+mn-lt"/>
              </a:rPr>
              <a:t>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90FBB9-1FBC-4275-BA61-697294E568AC}"/>
              </a:ext>
            </a:extLst>
          </p:cNvPr>
          <p:cNvSpPr txBox="1"/>
          <p:nvPr/>
        </p:nvSpPr>
        <p:spPr>
          <a:xfrm>
            <a:off x="655608" y="5155721"/>
            <a:ext cx="4569124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Комітет</a:t>
            </a:r>
            <a:r>
              <a:rPr lang="en-US" sz="2000" b="1" dirty="0"/>
              <a:t> </a:t>
            </a:r>
            <a:r>
              <a:rPr lang="en-US" sz="2000" b="1" dirty="0" err="1"/>
              <a:t>має</a:t>
            </a:r>
            <a:r>
              <a:rPr lang="en-US" sz="2000" b="1" dirty="0"/>
              <a:t> </a:t>
            </a:r>
            <a:r>
              <a:rPr lang="en-US" sz="2000" b="1" dirty="0" err="1"/>
              <a:t>повноваження</a:t>
            </a:r>
            <a:r>
              <a:rPr lang="en-US" sz="2000" b="1" dirty="0"/>
              <a:t> у </a:t>
            </a:r>
            <a:r>
              <a:rPr lang="en-US" sz="2000" b="1" dirty="0" err="1"/>
              <a:t>формуванні</a:t>
            </a:r>
            <a:r>
              <a:rPr lang="en-US" sz="2000" b="1" dirty="0"/>
              <a:t> </a:t>
            </a:r>
            <a:r>
              <a:rPr lang="en-US" sz="2000" b="1" dirty="0" err="1"/>
              <a:t>конкурентної</a:t>
            </a:r>
            <a:r>
              <a:rPr lang="en-US" sz="2000" b="1" dirty="0"/>
              <a:t> </a:t>
            </a:r>
            <a:r>
              <a:rPr lang="en-US" sz="2000" b="1" dirty="0" err="1"/>
              <a:t>політики</a:t>
            </a:r>
            <a:r>
              <a:rPr lang="en-US" sz="2000" b="1" dirty="0"/>
              <a:t> </a:t>
            </a:r>
            <a:r>
              <a:rPr lang="en-US" sz="2000" b="1" dirty="0" err="1"/>
              <a:t>на</a:t>
            </a:r>
            <a:r>
              <a:rPr lang="en-US" sz="2000" b="1" dirty="0"/>
              <a:t> </a:t>
            </a:r>
            <a:r>
              <a:rPr lang="en-US" sz="2000" b="1" dirty="0" err="1"/>
              <a:t>товарних</a:t>
            </a:r>
            <a:r>
              <a:rPr lang="en-US" sz="2000" b="1" dirty="0"/>
              <a:t> </a:t>
            </a:r>
            <a:r>
              <a:rPr lang="en-US" sz="2000" b="1" dirty="0" err="1"/>
              <a:t>ринках</a:t>
            </a:r>
            <a:r>
              <a:rPr lang="en-US" sz="2000" b="1" dirty="0"/>
              <a:t>.</a:t>
            </a:r>
            <a:endParaRPr lang="en-US" sz="2000" b="1" dirty="0">
              <a:ea typeface="Meiry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D68A55-772E-4884-8794-A632BC08B3A6}"/>
              </a:ext>
            </a:extLst>
          </p:cNvPr>
          <p:cNvSpPr txBox="1"/>
          <p:nvPr/>
        </p:nvSpPr>
        <p:spPr>
          <a:xfrm>
            <a:off x="6535946" y="5155721"/>
            <a:ext cx="4842295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Здійснює</a:t>
            </a:r>
            <a:r>
              <a:rPr lang="en-US" sz="2000" b="1" dirty="0"/>
              <a:t> </a:t>
            </a:r>
            <a:r>
              <a:rPr lang="en-US" sz="2000" b="1" dirty="0" err="1"/>
              <a:t>державний</a:t>
            </a:r>
            <a:r>
              <a:rPr lang="en-US" sz="2000" b="1" dirty="0"/>
              <a:t> </a:t>
            </a:r>
            <a:r>
              <a:rPr lang="en-US" sz="2000" b="1" dirty="0" err="1"/>
              <a:t>нагляд</a:t>
            </a:r>
            <a:r>
              <a:rPr lang="en-US" sz="2000" b="1" dirty="0"/>
              <a:t> (</a:t>
            </a:r>
            <a:r>
              <a:rPr lang="en-US" sz="2000" b="1" dirty="0" err="1"/>
              <a:t>контроль</a:t>
            </a:r>
            <a:r>
              <a:rPr lang="en-US" sz="2000" b="1" dirty="0"/>
              <a:t>) </a:t>
            </a:r>
            <a:r>
              <a:rPr lang="en-US" sz="2000" b="1" dirty="0" err="1"/>
              <a:t>за</a:t>
            </a:r>
            <a:r>
              <a:rPr lang="en-US" sz="2000" b="1" dirty="0"/>
              <a:t> </a:t>
            </a:r>
            <a:r>
              <a:rPr lang="en-US" sz="2000" b="1" dirty="0" err="1"/>
              <a:t>дотриманням</a:t>
            </a:r>
            <a:r>
              <a:rPr lang="en-US" sz="2000" b="1" dirty="0"/>
              <a:t> </a:t>
            </a:r>
            <a:r>
              <a:rPr lang="en-US" sz="2000" b="1" dirty="0" err="1"/>
              <a:t>вимог</a:t>
            </a:r>
            <a:r>
              <a:rPr lang="en-US" sz="2000" b="1" dirty="0"/>
              <a:t> </a:t>
            </a:r>
            <a:r>
              <a:rPr lang="en-US" sz="2000" b="1" dirty="0" err="1"/>
              <a:t>формування</a:t>
            </a:r>
            <a:r>
              <a:rPr lang="en-US" sz="2000" b="1" dirty="0"/>
              <a:t>, </a:t>
            </a:r>
            <a:r>
              <a:rPr lang="en-US" sz="2000" b="1" dirty="0" err="1"/>
              <a:t>встановлення</a:t>
            </a:r>
            <a:r>
              <a:rPr lang="en-US" sz="2000" b="1" dirty="0"/>
              <a:t> </a:t>
            </a:r>
            <a:r>
              <a:rPr lang="en-US" sz="2000" b="1" dirty="0" err="1"/>
              <a:t>та</a:t>
            </a:r>
            <a:r>
              <a:rPr lang="en-US" sz="2000" b="1" dirty="0"/>
              <a:t> </a:t>
            </a:r>
            <a:r>
              <a:rPr lang="en-US" sz="2000" b="1" dirty="0" err="1"/>
              <a:t>застосування</a:t>
            </a:r>
            <a:r>
              <a:rPr lang="en-US" sz="2000" b="1" dirty="0"/>
              <a:t> </a:t>
            </a:r>
            <a:r>
              <a:rPr lang="en-US" sz="2000" b="1" dirty="0" err="1"/>
              <a:t>державних</a:t>
            </a:r>
            <a:r>
              <a:rPr lang="en-US" sz="2000" b="1" dirty="0"/>
              <a:t> </a:t>
            </a:r>
            <a:r>
              <a:rPr lang="en-US" sz="2000" b="1" dirty="0" err="1"/>
              <a:t>регульованих</a:t>
            </a:r>
            <a:r>
              <a:rPr lang="en-US" sz="2000" b="1" dirty="0"/>
              <a:t> </a:t>
            </a:r>
            <a:r>
              <a:rPr lang="en-US" sz="2000" b="1" dirty="0" err="1"/>
              <a:t>цін</a:t>
            </a:r>
            <a:r>
              <a:rPr lang="en-US" sz="2000" b="1" dirty="0"/>
              <a:t>.</a:t>
            </a:r>
            <a:endParaRPr lang="en-US" sz="2000" b="1">
              <a:ea typeface="Meiryo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C78CDC66-F4D7-4A0A-9CE4-E3E0150AB719}"/>
              </a:ext>
            </a:extLst>
          </p:cNvPr>
          <p:cNvSpPr/>
          <p:nvPr/>
        </p:nvSpPr>
        <p:spPr>
          <a:xfrm>
            <a:off x="1970000" y="2449169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9D7A3E2D-1552-457A-BBE9-E5BDB95FAFD8}"/>
              </a:ext>
            </a:extLst>
          </p:cNvPr>
          <p:cNvSpPr/>
          <p:nvPr/>
        </p:nvSpPr>
        <p:spPr>
          <a:xfrm>
            <a:off x="8224151" y="2722338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9F3CF466-A98D-4D3F-8306-DE8918EF22DA}"/>
              </a:ext>
            </a:extLst>
          </p:cNvPr>
          <p:cNvSpPr/>
          <p:nvPr/>
        </p:nvSpPr>
        <p:spPr>
          <a:xfrm>
            <a:off x="1970000" y="1040188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FF3293DA-04CD-4E29-935A-F5133ADCB343}"/>
              </a:ext>
            </a:extLst>
          </p:cNvPr>
          <p:cNvSpPr/>
          <p:nvPr/>
        </p:nvSpPr>
        <p:spPr>
          <a:xfrm>
            <a:off x="8152263" y="1040187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283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25590-75F8-4589-B22D-D58749A71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6" y="-750408"/>
            <a:ext cx="11731289" cy="1344612"/>
          </a:xfrm>
        </p:spPr>
        <p:txBody>
          <a:bodyPr anchor="b">
            <a:normAutofit/>
          </a:bodyPr>
          <a:lstStyle/>
          <a:p>
            <a:pPr algn="ctr"/>
            <a:r>
              <a:rPr lang="ru-RU" sz="2400" dirty="0" err="1">
                <a:ea typeface="+mj-lt"/>
                <a:cs typeface="+mj-lt"/>
              </a:rPr>
              <a:t>Управління</a:t>
            </a:r>
            <a:r>
              <a:rPr lang="ru-RU" sz="2400" dirty="0">
                <a:ea typeface="+mj-lt"/>
                <a:cs typeface="+mj-lt"/>
              </a:rPr>
              <a:t> державного контролю </a:t>
            </a:r>
            <a:r>
              <a:rPr lang="ru-RU" sz="2400" dirty="0" err="1">
                <a:ea typeface="+mj-lt"/>
                <a:cs typeface="+mj-lt"/>
              </a:rPr>
              <a:t>Держпродспоживслужби</a:t>
            </a:r>
            <a:endParaRPr lang="ru-RU" sz="2400" dirty="0" err="1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60EC28-A8B2-4ED1-BA66-4ADF2C1CE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8083" y="712492"/>
            <a:ext cx="4294420" cy="77622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rm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Види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перевірок</a:t>
            </a:r>
            <a:endParaRPr lang="ru-RU" sz="2400" b="1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E9FD0F5-3952-498F-BFF4-2C23F609810C}"/>
              </a:ext>
            </a:extLst>
          </p:cNvPr>
          <p:cNvSpPr txBox="1">
            <a:spLocks/>
          </p:cNvSpPr>
          <p:nvPr/>
        </p:nvSpPr>
        <p:spPr>
          <a:xfrm>
            <a:off x="621162" y="2187609"/>
            <a:ext cx="3446156" cy="6899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Планові</a:t>
            </a:r>
            <a:endParaRPr lang="ru-RU" b="1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24D7AA31-A93E-41E4-A0CD-5BBFD0D3B200}"/>
              </a:ext>
            </a:extLst>
          </p:cNvPr>
          <p:cNvSpPr txBox="1">
            <a:spLocks/>
          </p:cNvSpPr>
          <p:nvPr/>
        </p:nvSpPr>
        <p:spPr>
          <a:xfrm>
            <a:off x="7881727" y="2187608"/>
            <a:ext cx="3446156" cy="6899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Позапланові</a:t>
            </a:r>
            <a:endParaRPr lang="ru-RU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37E1957C-3FD9-44D9-9A01-667788C84F4A}"/>
              </a:ext>
            </a:extLst>
          </p:cNvPr>
          <p:cNvSpPr txBox="1">
            <a:spLocks/>
          </p:cNvSpPr>
          <p:nvPr/>
        </p:nvSpPr>
        <p:spPr>
          <a:xfrm>
            <a:off x="419879" y="3079005"/>
            <a:ext cx="3848722" cy="35654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Посадова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особа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пред'являє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: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 panose="020B0503020204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особисте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службове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;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 panose="020B0503020204020204" pitchFamily="34" charset="0"/>
              <a:buChar char="•"/>
            </a:pPr>
            <a:r>
              <a:rPr lang="ru-RU" sz="2400" err="1">
                <a:solidFill>
                  <a:schemeClr val="tx1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400" err="1">
                <a:solidFill>
                  <a:schemeClr val="tx1"/>
                </a:solidFill>
                <a:ea typeface="+mn-lt"/>
                <a:cs typeface="+mn-lt"/>
              </a:rPr>
              <a:t>дану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err="1">
                <a:solidFill>
                  <a:schemeClr val="tx1"/>
                </a:solidFill>
                <a:ea typeface="+mn-lt"/>
                <a:cs typeface="+mn-lt"/>
              </a:rPr>
              <a:t>перевірку</a:t>
            </a:r>
            <a:endParaRPr lang="ru-RU">
              <a:solidFill>
                <a:schemeClr val="tx1"/>
              </a:solidFill>
              <a:ea typeface="Meiryo"/>
            </a:endParaRP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8D208CFD-0E2F-485A-890E-4355C8830252}"/>
              </a:ext>
            </a:extLst>
          </p:cNvPr>
          <p:cNvSpPr txBox="1">
            <a:spLocks/>
          </p:cNvSpPr>
          <p:nvPr/>
        </p:nvSpPr>
        <p:spPr>
          <a:xfrm>
            <a:off x="6285841" y="3079005"/>
            <a:ext cx="5272080" cy="35654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Підставою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проведення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позапланової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перевірки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є:</a:t>
            </a:r>
            <a:endParaRPr lang="ru-RU" b="1" dirty="0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➢</a:t>
            </a:r>
            <a:r>
              <a:rPr lang="en-US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скарги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порушення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державної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дисципліни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цін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виявлені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за результатами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попередніх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перевірок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перевірок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контролюючих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органів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; </a:t>
            </a:r>
            <a:endParaRPr lang="ru-RU" dirty="0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➢</a:t>
            </a:r>
            <a:r>
              <a:rPr lang="en-US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окремі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доручення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виконавчих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органів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влади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місцевого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самоврядування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dirty="0">
              <a:solidFill>
                <a:schemeClr val="tx1"/>
              </a:solidFill>
              <a:ea typeface="Meiryo"/>
            </a:endParaRPr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962E350B-4C55-4DAA-A932-70D7520AE043}"/>
              </a:ext>
            </a:extLst>
          </p:cNvPr>
          <p:cNvSpPr/>
          <p:nvPr/>
        </p:nvSpPr>
        <p:spPr>
          <a:xfrm rot="2280000">
            <a:off x="3268162" y="1496066"/>
            <a:ext cx="575094" cy="704491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9F9EA651-6077-476D-9F35-84CD99B57545}"/>
              </a:ext>
            </a:extLst>
          </p:cNvPr>
          <p:cNvSpPr/>
          <p:nvPr/>
        </p:nvSpPr>
        <p:spPr>
          <a:xfrm rot="-2460000">
            <a:off x="8300237" y="1496065"/>
            <a:ext cx="575094" cy="704491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509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06756-E6D5-420E-86DF-B648D284E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79" y="97856"/>
            <a:ext cx="11688157" cy="798273"/>
          </a:xfrm>
        </p:spPr>
        <p:txBody>
          <a:bodyPr anchor="b"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ru-RU" sz="2800" dirty="0" err="1">
                <a:ea typeface="+mj-lt"/>
                <a:cs typeface="+mj-lt"/>
              </a:rPr>
              <a:t>Повноваження</a:t>
            </a:r>
            <a:r>
              <a:rPr lang="ru-RU" sz="2800" dirty="0">
                <a:ea typeface="+mj-lt"/>
                <a:cs typeface="+mj-lt"/>
              </a:rPr>
              <a:t> </a:t>
            </a:r>
            <a:r>
              <a:rPr lang="ru-RU" sz="2800" dirty="0" err="1">
                <a:ea typeface="+mj-lt"/>
                <a:cs typeface="+mj-lt"/>
              </a:rPr>
              <a:t>посадових</a:t>
            </a:r>
            <a:r>
              <a:rPr lang="ru-RU" sz="2800" dirty="0">
                <a:ea typeface="+mj-lt"/>
                <a:cs typeface="+mj-lt"/>
              </a:rPr>
              <a:t> </a:t>
            </a:r>
            <a:r>
              <a:rPr lang="ru-RU" sz="2800" dirty="0" err="1">
                <a:ea typeface="+mj-lt"/>
                <a:cs typeface="+mj-lt"/>
              </a:rPr>
              <a:t>осіб</a:t>
            </a:r>
            <a:r>
              <a:rPr lang="ru-RU" sz="2800" dirty="0">
                <a:ea typeface="+mj-lt"/>
                <a:cs typeface="+mj-lt"/>
              </a:rPr>
              <a:t> </a:t>
            </a:r>
            <a:r>
              <a:rPr lang="ru-RU" sz="2800" dirty="0" err="1">
                <a:ea typeface="+mj-lt"/>
                <a:cs typeface="+mj-lt"/>
              </a:rPr>
              <a:t>Держпродспоживслужби</a:t>
            </a:r>
            <a:endParaRPr lang="ru-RU" sz="2800" dirty="0">
              <a:ea typeface="+mj-lt"/>
              <a:cs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C898B2-5AF4-43FA-B944-932FD8DB3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64" y="1158191"/>
            <a:ext cx="10706721" cy="5448868"/>
          </a:xfrm>
        </p:spPr>
        <p:txBody>
          <a:bodyPr vert="horz" lIns="109728" tIns="109728" rIns="109728" bIns="91440" rtlCol="0" anchor="t">
            <a:normAutofit fontScale="85000" lnSpcReduction="10000"/>
          </a:bodyPr>
          <a:lstStyle/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проводити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перевірку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розрахункових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пов'язаних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формуванням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встановленням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застосуванням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); </a:t>
            </a: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одержувати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письмові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пояснення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документи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матеріали</a:t>
            </a:r>
            <a:r>
              <a:rPr lang="ru-RU" dirty="0">
                <a:ea typeface="+mn-lt"/>
                <a:cs typeface="+mn-lt"/>
              </a:rPr>
              <a:t> по порядку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), їх </a:t>
            </a:r>
            <a:r>
              <a:rPr lang="ru-RU" dirty="0" err="1">
                <a:ea typeface="+mn-lt"/>
                <a:cs typeface="+mn-lt"/>
              </a:rPr>
              <a:t>економічної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обґрунтованості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вимагати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усунення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виявлених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порушень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питаннях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відповідної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корекції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приймати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відповідно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до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рішення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адміністративно-господарських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санкцій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 порядку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); </a:t>
            </a: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розглядати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справи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про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адміністративні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); </a:t>
            </a: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проводити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перевірку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правильності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розрахунків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), на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введено </a:t>
            </a:r>
            <a:r>
              <a:rPr lang="ru-RU" dirty="0" err="1">
                <a:ea typeface="+mn-lt"/>
                <a:cs typeface="+mn-lt"/>
              </a:rPr>
              <a:t>державне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здійснювати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моніторинг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тарифів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)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059633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2554C-896B-4BE0-9B47-F499B1152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7108" y="169049"/>
            <a:ext cx="8770571" cy="7557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ea typeface="Meiryo"/>
              </a:rPr>
              <a:t>Адміністративна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відповідальність</a:t>
            </a:r>
            <a:endParaRPr lang="ru-RU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FFE9F7-787F-4812-A151-F266F8282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5259" y="3203673"/>
            <a:ext cx="8770571" cy="3651504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 marL="285750" indent="-285750">
              <a:buFont typeface="Wingdings" panose="020B0503020204020204" pitchFamily="34" charset="0"/>
              <a:buChar char="q"/>
            </a:pPr>
            <a:r>
              <a:rPr lang="ru-RU" b="1" dirty="0" err="1">
                <a:ea typeface="+mn-lt"/>
                <a:cs typeface="+mn-lt"/>
              </a:rPr>
              <a:t>порушення</a:t>
            </a:r>
            <a:r>
              <a:rPr lang="ru-RU" b="1" dirty="0">
                <a:ea typeface="+mn-lt"/>
                <a:cs typeface="+mn-lt"/>
              </a:rPr>
              <a:t> порядку </a:t>
            </a:r>
            <a:r>
              <a:rPr lang="ru-RU" b="1" dirty="0" err="1">
                <a:ea typeface="+mn-lt"/>
                <a:cs typeface="+mn-lt"/>
              </a:rPr>
              <a:t>формування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встановлення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застосування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цін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dirty="0" err="1">
                <a:ea typeface="+mn-lt"/>
                <a:cs typeface="+mn-lt"/>
              </a:rPr>
              <a:t>тарифів</a:t>
            </a:r>
            <a:r>
              <a:rPr lang="ru-RU" b="1" dirty="0">
                <a:ea typeface="+mn-lt"/>
                <a:cs typeface="+mn-lt"/>
              </a:rPr>
              <a:t>, а </a:t>
            </a:r>
            <a:r>
              <a:rPr lang="ru-RU" b="1" dirty="0" err="1">
                <a:ea typeface="+mn-lt"/>
                <a:cs typeface="+mn-lt"/>
              </a:rPr>
              <a:t>також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знижок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націнок</a:t>
            </a:r>
            <a:r>
              <a:rPr lang="ru-RU" b="1" dirty="0">
                <a:ea typeface="+mn-lt"/>
                <a:cs typeface="+mn-lt"/>
              </a:rPr>
              <a:t>, доплат (ст. 1652 </a:t>
            </a:r>
            <a:r>
              <a:rPr lang="ru-RU" b="1" dirty="0" err="1">
                <a:ea typeface="+mn-lt"/>
                <a:cs typeface="+mn-lt"/>
              </a:rPr>
              <a:t>КУпАП</a:t>
            </a:r>
            <a:r>
              <a:rPr lang="ru-RU" b="1" dirty="0">
                <a:ea typeface="+mn-lt"/>
                <a:cs typeface="+mn-lt"/>
              </a:rPr>
              <a:t>); </a:t>
            </a:r>
          </a:p>
          <a:p>
            <a:pPr marL="285750" indent="-285750">
              <a:buFont typeface="Wingdings" panose="020B0503020204020204" pitchFamily="34" charset="0"/>
              <a:buChar char="q"/>
            </a:pPr>
            <a:r>
              <a:rPr lang="ru-RU" b="1" err="1">
                <a:ea typeface="+mn-lt"/>
                <a:cs typeface="+mn-lt"/>
              </a:rPr>
              <a:t>невиконання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законних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вимог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органів</a:t>
            </a:r>
            <a:r>
              <a:rPr lang="ru-RU" b="1" dirty="0">
                <a:ea typeface="+mn-lt"/>
                <a:cs typeface="+mn-lt"/>
              </a:rPr>
              <a:t> державного контролю за </a:t>
            </a:r>
            <a:r>
              <a:rPr lang="ru-RU" b="1" err="1">
                <a:ea typeface="+mn-lt"/>
                <a:cs typeface="+mn-lt"/>
              </a:rPr>
              <a:t>цінами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щодо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усунення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порушень</a:t>
            </a:r>
            <a:r>
              <a:rPr lang="ru-RU" b="1" dirty="0">
                <a:ea typeface="+mn-lt"/>
                <a:cs typeface="+mn-lt"/>
              </a:rPr>
              <a:t> порядку </a:t>
            </a:r>
            <a:r>
              <a:rPr lang="ru-RU" b="1" err="1">
                <a:ea typeface="+mn-lt"/>
                <a:cs typeface="+mn-lt"/>
              </a:rPr>
              <a:t>формування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цін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err="1">
                <a:ea typeface="+mn-lt"/>
                <a:cs typeface="+mn-lt"/>
              </a:rPr>
              <a:t>тарифів</a:t>
            </a:r>
            <a:r>
              <a:rPr lang="ru-RU" b="1" dirty="0">
                <a:ea typeface="+mn-lt"/>
                <a:cs typeface="+mn-lt"/>
              </a:rPr>
              <a:t> (ст. 1883 </a:t>
            </a:r>
            <a:r>
              <a:rPr lang="ru-RU" b="1" err="1">
                <a:ea typeface="+mn-lt"/>
                <a:cs typeface="+mn-lt"/>
              </a:rPr>
              <a:t>КУпАП</a:t>
            </a:r>
            <a:r>
              <a:rPr lang="ru-RU" b="1" dirty="0">
                <a:ea typeface="+mn-lt"/>
                <a:cs typeface="+mn-lt"/>
              </a:rPr>
              <a:t>).</a:t>
            </a:r>
            <a:endParaRPr lang="ru-RU" b="1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36F9E41-5B79-4307-8CB7-FB3C0DDD2843}"/>
              </a:ext>
            </a:extLst>
          </p:cNvPr>
          <p:cNvSpPr/>
          <p:nvPr/>
        </p:nvSpPr>
        <p:spPr>
          <a:xfrm>
            <a:off x="980536" y="1088366"/>
            <a:ext cx="10107282" cy="17971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Крім</a:t>
            </a:r>
            <a:r>
              <a:rPr lang="ru-RU" sz="2400" b="1" dirty="0">
                <a:ea typeface="+mn-lt"/>
                <a:cs typeface="+mn-lt"/>
              </a:rPr>
              <a:t> акта </a:t>
            </a:r>
            <a:r>
              <a:rPr lang="ru-RU" sz="2400" b="1" dirty="0" err="1">
                <a:ea typeface="+mn-lt"/>
                <a:cs typeface="+mn-lt"/>
              </a:rPr>
              <a:t>перевірки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може</a:t>
            </a:r>
            <a:r>
              <a:rPr lang="ru-RU" sz="2400" b="1" dirty="0">
                <a:ea typeface="+mn-lt"/>
                <a:cs typeface="+mn-lt"/>
              </a:rPr>
              <a:t> бути </a:t>
            </a:r>
            <a:r>
              <a:rPr lang="ru-RU" sz="2400" b="1" dirty="0" err="1">
                <a:ea typeface="+mn-lt"/>
                <a:cs typeface="+mn-lt"/>
              </a:rPr>
              <a:t>складений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u="sng" dirty="0">
                <a:solidFill>
                  <a:srgbClr val="C00000"/>
                </a:solidFill>
                <a:ea typeface="+mn-lt"/>
                <a:cs typeface="+mn-lt"/>
              </a:rPr>
              <a:t>протокол про </a:t>
            </a:r>
            <a:r>
              <a:rPr lang="ru-RU" sz="2400" b="1" u="sng" dirty="0" err="1">
                <a:solidFill>
                  <a:srgbClr val="C00000"/>
                </a:solidFill>
                <a:ea typeface="+mn-lt"/>
                <a:cs typeface="+mn-lt"/>
              </a:rPr>
              <a:t>адміністративне</a:t>
            </a:r>
            <a:r>
              <a:rPr lang="ru-RU" sz="24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u="sng" dirty="0" err="1">
                <a:solidFill>
                  <a:srgbClr val="C00000"/>
                </a:solidFill>
                <a:ea typeface="+mn-lt"/>
                <a:cs typeface="+mn-lt"/>
              </a:rPr>
              <a:t>правопорушення</a:t>
            </a:r>
            <a:r>
              <a:rPr lang="ru-RU" sz="2400" b="1" dirty="0">
                <a:ea typeface="+mn-lt"/>
                <a:cs typeface="+mn-lt"/>
              </a:rPr>
              <a:t>, </a:t>
            </a:r>
            <a:r>
              <a:rPr lang="ru-RU" sz="2400" b="1" dirty="0" err="1">
                <a:ea typeface="+mn-lt"/>
                <a:cs typeface="+mn-lt"/>
              </a:rPr>
              <a:t>якщо</a:t>
            </a:r>
            <a:r>
              <a:rPr lang="ru-RU" sz="2400" b="1" dirty="0">
                <a:ea typeface="+mn-lt"/>
                <a:cs typeface="+mn-lt"/>
              </a:rPr>
              <a:t> в </a:t>
            </a:r>
            <a:r>
              <a:rPr lang="ru-RU" sz="2400" b="1" dirty="0" err="1">
                <a:ea typeface="+mn-lt"/>
                <a:cs typeface="+mn-lt"/>
              </a:rPr>
              <a:t>ході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перевірки</a:t>
            </a:r>
            <a:r>
              <a:rPr lang="ru-RU" sz="2400" b="1" dirty="0">
                <a:ea typeface="+mn-lt"/>
                <a:cs typeface="+mn-lt"/>
              </a:rPr>
              <a:t> буде </a:t>
            </a:r>
            <a:r>
              <a:rPr lang="ru-RU" sz="2400" b="1" dirty="0" err="1">
                <a:ea typeface="+mn-lt"/>
                <a:cs typeface="+mn-lt"/>
              </a:rPr>
              <a:t>встановлено</a:t>
            </a:r>
            <a:r>
              <a:rPr lang="ru-RU" sz="2400" b="1" dirty="0">
                <a:ea typeface="+mn-lt"/>
                <a:cs typeface="+mn-lt"/>
              </a:rPr>
              <a:t>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65276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38D49-CB6F-4DF9-8DCE-3BCA60BFB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35" y="-147252"/>
            <a:ext cx="11617287" cy="13452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Відповідальність</a:t>
            </a:r>
            <a:r>
              <a:rPr lang="ru-RU" b="0" dirty="0">
                <a:ea typeface="+mj-lt"/>
                <a:cs typeface="+mj-lt"/>
              </a:rPr>
              <a:t> за </a:t>
            </a:r>
            <a:r>
              <a:rPr lang="ru-RU" b="0" dirty="0" err="1">
                <a:ea typeface="+mj-lt"/>
                <a:cs typeface="+mj-lt"/>
              </a:rPr>
              <a:t>порушення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законодавства</a:t>
            </a:r>
            <a:r>
              <a:rPr lang="ru-RU" b="0" dirty="0">
                <a:ea typeface="+mj-lt"/>
                <a:cs typeface="+mj-lt"/>
              </a:rPr>
              <a:t> про </a:t>
            </a:r>
            <a:r>
              <a:rPr lang="ru-RU" b="0" dirty="0" err="1">
                <a:ea typeface="+mj-lt"/>
                <a:cs typeface="+mj-lt"/>
              </a:rPr>
              <a:t>ціноутворення</a:t>
            </a:r>
            <a:endParaRPr lang="ru-RU" dirty="0" err="1"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0D21CB7-9845-44C8-BC94-EA28553329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598712"/>
              </p:ext>
            </p:extLst>
          </p:nvPr>
        </p:nvGraphicFramePr>
        <p:xfrm>
          <a:off x="704490" y="1423358"/>
          <a:ext cx="10833162" cy="516334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611054">
                  <a:extLst>
                    <a:ext uri="{9D8B030D-6E8A-4147-A177-3AD203B41FA5}">
                      <a16:colId xmlns:a16="http://schemas.microsoft.com/office/drawing/2014/main" val="3556824658"/>
                    </a:ext>
                  </a:extLst>
                </a:gridCol>
                <a:gridCol w="3611054">
                  <a:extLst>
                    <a:ext uri="{9D8B030D-6E8A-4147-A177-3AD203B41FA5}">
                      <a16:colId xmlns:a16="http://schemas.microsoft.com/office/drawing/2014/main" val="1971692668"/>
                    </a:ext>
                  </a:extLst>
                </a:gridCol>
                <a:gridCol w="3611054">
                  <a:extLst>
                    <a:ext uri="{9D8B030D-6E8A-4147-A177-3AD203B41FA5}">
                      <a16:colId xmlns:a16="http://schemas.microsoft.com/office/drawing/2014/main" val="26337482"/>
                    </a:ext>
                  </a:extLst>
                </a:gridCol>
              </a:tblGrid>
              <a:tr h="10179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Правопорушення</a:t>
                      </a:r>
                      <a:endParaRPr lang="ru-RU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/>
                        <a:t>Заходи </a:t>
                      </a:r>
                      <a:r>
                        <a:rPr lang="ru-RU" sz="2000" u="none" strike="noStrike" noProof="0" dirty="0" err="1"/>
                        <a:t>відповідальності</a:t>
                      </a:r>
                      <a:r>
                        <a:rPr lang="ru-RU" sz="2000" u="none" strike="noStrike" noProof="0" dirty="0"/>
                        <a:t> </a:t>
                      </a:r>
                      <a:endParaRPr lang="ru-RU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Правова</a:t>
                      </a:r>
                      <a:r>
                        <a:rPr lang="ru-RU" sz="2000" u="none" strike="noStrike" noProof="0" dirty="0"/>
                        <a:t> норма </a:t>
                      </a:r>
                      <a:endParaRPr lang="ru-RU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39809"/>
                  </a:ext>
                </a:extLst>
              </a:tr>
              <a:tr h="603250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u="none" strike="noStrike" noProof="0" err="1">
                          <a:solidFill>
                            <a:srgbClr val="C00000"/>
                          </a:solidFill>
                        </a:rPr>
                        <a:t>Адміністративно-господарські</a:t>
                      </a:r>
                      <a:r>
                        <a:rPr lang="ru-RU" sz="2000" b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b="1" u="none" strike="noStrike" noProof="0" err="1">
                          <a:solidFill>
                            <a:srgbClr val="C00000"/>
                          </a:solidFill>
                        </a:rPr>
                        <a:t>санкції</a:t>
                      </a:r>
                      <a:endParaRPr lang="ru-RU" sz="2000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454764586"/>
                  </a:ext>
                </a:extLst>
              </a:tr>
              <a:tr h="1317625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Порушення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державної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дисципліни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цін</a:t>
                      </a:r>
                      <a:endParaRPr lang="ru-RU" sz="2000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Вилучення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виручки</a:t>
                      </a:r>
                      <a:r>
                        <a:rPr lang="ru-RU" sz="2000" u="none" strike="noStrike" noProof="0" dirty="0"/>
                        <a:t>, </a:t>
                      </a:r>
                      <a:r>
                        <a:rPr lang="ru-RU" sz="2000" u="none" strike="noStrike" noProof="0" dirty="0" err="1"/>
                        <a:t>отриманої</a:t>
                      </a:r>
                      <a:r>
                        <a:rPr lang="ru-RU" sz="2000" u="none" strike="noStrike" noProof="0" dirty="0"/>
                        <a:t> в </a:t>
                      </a:r>
                      <a:r>
                        <a:rPr lang="ru-RU" sz="2000" u="none" strike="noStrike" noProof="0" dirty="0" err="1"/>
                        <a:t>результаті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порушення</a:t>
                      </a:r>
                      <a:endParaRPr lang="ru-RU" sz="2000" dirty="0" err="1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/>
                        <a:t>ст. 20 Закону «Про </a:t>
                      </a:r>
                      <a:r>
                        <a:rPr lang="ru-RU" sz="2000" u="none" strike="noStrike" noProof="0" dirty="0" err="1"/>
                        <a:t>ціни</a:t>
                      </a:r>
                      <a:r>
                        <a:rPr lang="ru-RU" sz="2000" u="none" strike="noStrike" noProof="0" dirty="0"/>
                        <a:t> і </a:t>
                      </a:r>
                      <a:r>
                        <a:rPr lang="ru-RU" sz="2000" u="none" strike="noStrike" noProof="0" dirty="0" err="1"/>
                        <a:t>ціноутворення</a:t>
                      </a:r>
                      <a:r>
                        <a:rPr lang="ru-RU" sz="2000" u="none" strike="noStrike" noProof="0" dirty="0"/>
                        <a:t>»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366299"/>
                  </a:ext>
                </a:extLst>
              </a:tr>
              <a:tr h="1206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/>
                        <a:t>Штраф у </a:t>
                      </a:r>
                      <a:r>
                        <a:rPr lang="ru-RU" sz="2000" u="none" strike="noStrike" noProof="0" dirty="0" err="1"/>
                        <a:t>розмірі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виручки</a:t>
                      </a:r>
                      <a:r>
                        <a:rPr lang="ru-RU" sz="2000" u="none" strike="noStrike" noProof="0" dirty="0"/>
                        <a:t> 100%, </a:t>
                      </a:r>
                      <a:r>
                        <a:rPr lang="ru-RU" sz="2000" u="none" strike="noStrike" noProof="0" dirty="0" err="1"/>
                        <a:t>отриманої</a:t>
                      </a:r>
                      <a:r>
                        <a:rPr lang="ru-RU" sz="2000" u="none" strike="noStrike" noProof="0" dirty="0"/>
                        <a:t> в </a:t>
                      </a:r>
                      <a:r>
                        <a:rPr lang="ru-RU" sz="2000" u="none" strike="noStrike" noProof="0" dirty="0" err="1"/>
                        <a:t>результаті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порушення</a:t>
                      </a:r>
                      <a:endParaRPr lang="ru-RU" sz="2000" dirty="0" err="1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457853372"/>
                  </a:ext>
                </a:extLst>
              </a:tr>
              <a:tr h="1017987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u="none" strike="noStrike" noProof="0" dirty="0" err="1"/>
                        <a:t>Рішення</a:t>
                      </a:r>
                      <a:r>
                        <a:rPr lang="ru-RU" sz="2000" u="none" strike="noStrike" noProof="0" dirty="0"/>
                        <a:t> про </a:t>
                      </a:r>
                      <a:r>
                        <a:rPr lang="ru-RU" sz="2000" u="none" strike="noStrike" noProof="0" dirty="0" err="1"/>
                        <a:t>вилучення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виручки</a:t>
                      </a:r>
                      <a:r>
                        <a:rPr lang="ru-RU" sz="2000" u="none" strike="noStrike" noProof="0" dirty="0"/>
                        <a:t> і </a:t>
                      </a:r>
                      <a:r>
                        <a:rPr lang="ru-RU" sz="2000" u="none" strike="noStrike" noProof="0" dirty="0" err="1"/>
                        <a:t>накладення</a:t>
                      </a:r>
                      <a:r>
                        <a:rPr lang="ru-RU" sz="2000" u="none" strike="noStrike" noProof="0" dirty="0"/>
                        <a:t> штрафу </a:t>
                      </a:r>
                      <a:r>
                        <a:rPr lang="ru-RU" sz="2000" u="none" strike="noStrike" noProof="0" dirty="0" err="1"/>
                        <a:t>приймають</a:t>
                      </a:r>
                      <a:r>
                        <a:rPr lang="ru-RU" sz="2000" u="none" strike="noStrike" noProof="0" dirty="0"/>
                        <a:t> начальники та </a:t>
                      </a:r>
                      <a:r>
                        <a:rPr lang="ru-RU" sz="2000" u="none" strike="noStrike" noProof="0" dirty="0" err="1"/>
                        <a:t>їх</a:t>
                      </a:r>
                      <a:r>
                        <a:rPr lang="ru-RU" sz="2000" u="none" strike="noStrike" noProof="0" dirty="0"/>
                        <a:t> заступники з </a:t>
                      </a:r>
                      <a:r>
                        <a:rPr lang="ru-RU" sz="2000" u="none" strike="noStrike" noProof="0" dirty="0" err="1"/>
                        <a:t>Управління</a:t>
                      </a:r>
                      <a:r>
                        <a:rPr lang="ru-RU" sz="2000" u="none" strike="noStrike" noProof="0" dirty="0"/>
                        <a:t> державного контролю </a:t>
                      </a:r>
                      <a:r>
                        <a:rPr lang="ru-RU" sz="2000" u="none" strike="noStrike" noProof="0" dirty="0" err="1"/>
                        <a:t>Держпродспоживслужби</a:t>
                      </a:r>
                      <a:r>
                        <a:rPr lang="ru-RU" sz="2000" u="none" strike="noStrike" noProof="0" dirty="0"/>
                        <a:t>. </a:t>
                      </a:r>
                      <a:r>
                        <a:rPr lang="ru-RU" sz="2000" u="none" strike="noStrike" noProof="0" dirty="0" err="1"/>
                        <a:t>Виручка</a:t>
                      </a:r>
                      <a:r>
                        <a:rPr lang="ru-RU" sz="2000" u="none" strike="noStrike" noProof="0" dirty="0"/>
                        <a:t> і </a:t>
                      </a:r>
                      <a:r>
                        <a:rPr lang="ru-RU" sz="2000" u="none" strike="noStrike" noProof="0" dirty="0" err="1"/>
                        <a:t>суми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штрафів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стягуються</a:t>
                      </a:r>
                      <a:r>
                        <a:rPr lang="ru-RU" sz="2000" u="none" strike="noStrike" noProof="0" dirty="0"/>
                        <a:t> з </a:t>
                      </a:r>
                      <a:r>
                        <a:rPr lang="ru-RU" sz="2000" u="none" strike="noStrike" noProof="0" dirty="0" err="1"/>
                        <a:t>підприємств</a:t>
                      </a:r>
                      <a:r>
                        <a:rPr lang="ru-RU" sz="2000" u="none" strike="noStrike" noProof="0" dirty="0"/>
                        <a:t> за </a:t>
                      </a:r>
                      <a:r>
                        <a:rPr lang="ru-RU" sz="2000" u="none" strike="noStrike" noProof="0" dirty="0" err="1"/>
                        <a:t>рішенням</a:t>
                      </a:r>
                      <a:r>
                        <a:rPr lang="ru-RU" sz="2000" u="none" strike="noStrike" noProof="0" dirty="0"/>
                        <a:t> суду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521453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2386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12940-4C1C-4195-B504-1D0C0DCE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592" y="97856"/>
            <a:ext cx="6857365" cy="1344612"/>
          </a:xfrm>
        </p:spPr>
        <p:txBody>
          <a:bodyPr anchor="b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Ситуаційне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завдання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CBBB20-61FB-4DE9-9CDE-5D2C3F438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951" y="1824158"/>
            <a:ext cx="8956458" cy="4312608"/>
          </a:xfrm>
        </p:spPr>
        <p:txBody>
          <a:bodyPr vert="horz" lIns="109728" tIns="109728" rIns="109728" bIns="91440" rtlCol="0" anchor="t">
            <a:normAutofit fontScale="85000" lnSpcReduction="20000"/>
          </a:bodyPr>
          <a:lstStyle/>
          <a:p>
            <a:pPr>
              <a:lnSpc>
                <a:spcPct val="130000"/>
              </a:lnSpc>
            </a:pP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планової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перевірки</a:t>
            </a:r>
            <a:r>
              <a:rPr lang="ru-RU" dirty="0">
                <a:ea typeface="+mn-lt"/>
                <a:cs typeface="+mn-lt"/>
              </a:rPr>
              <a:t> аптеки </a:t>
            </a:r>
            <a:r>
              <a:rPr lang="ru-RU" dirty="0" err="1">
                <a:ea typeface="+mn-lt"/>
                <a:cs typeface="+mn-lt"/>
              </a:rPr>
              <a:t>посадових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відділу</a:t>
            </a:r>
            <a:r>
              <a:rPr lang="ru-RU" dirty="0">
                <a:ea typeface="+mn-lt"/>
                <a:cs typeface="+mn-lt"/>
              </a:rPr>
              <a:t> контролю за </a:t>
            </a:r>
            <a:r>
              <a:rPr lang="ru-RU" dirty="0" err="1">
                <a:ea typeface="+mn-lt"/>
                <a:cs typeface="+mn-lt"/>
              </a:rPr>
              <a:t>регульованими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Держпродспоживслужби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Полтавській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області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виявлено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торговельної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) надбавки при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населенню</a:t>
            </a:r>
            <a:r>
              <a:rPr lang="ru-RU" dirty="0">
                <a:ea typeface="+mn-lt"/>
                <a:cs typeface="+mn-lt"/>
              </a:rPr>
              <a:t> ЛЗ «</a:t>
            </a:r>
            <a:r>
              <a:rPr lang="ru-RU" dirty="0" err="1">
                <a:ea typeface="+mn-lt"/>
                <a:cs typeface="+mn-lt"/>
              </a:rPr>
              <a:t>Неотранекс</a:t>
            </a:r>
            <a:r>
              <a:rPr lang="ru-RU" dirty="0">
                <a:ea typeface="+mn-lt"/>
                <a:cs typeface="+mn-lt"/>
              </a:rPr>
              <a:t>» р-н д/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500мг/5 мл </a:t>
            </a:r>
            <a:r>
              <a:rPr lang="ru-RU" dirty="0" err="1">
                <a:ea typeface="+mn-lt"/>
                <a:cs typeface="+mn-lt"/>
              </a:rPr>
              <a:t>амп</a:t>
            </a:r>
            <a:r>
              <a:rPr lang="ru-RU" dirty="0">
                <a:ea typeface="+mn-lt"/>
                <a:cs typeface="+mn-lt"/>
              </a:rPr>
              <a:t>. №5 у </a:t>
            </a:r>
            <a:r>
              <a:rPr lang="ru-RU" dirty="0" err="1">
                <a:ea typeface="+mn-lt"/>
                <a:cs typeface="+mn-lt"/>
              </a:rPr>
              <a:t>розмірі</a:t>
            </a:r>
            <a:r>
              <a:rPr lang="ru-RU" dirty="0">
                <a:ea typeface="+mn-lt"/>
                <a:cs typeface="+mn-lt"/>
              </a:rPr>
              <a:t> 29% </a:t>
            </a:r>
            <a:r>
              <a:rPr lang="ru-RU" dirty="0" err="1">
                <a:ea typeface="+mn-lt"/>
                <a:cs typeface="+mn-lt"/>
              </a:rPr>
              <a:t>замість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граничної</a:t>
            </a:r>
            <a:r>
              <a:rPr lang="ru-RU" dirty="0">
                <a:ea typeface="+mn-lt"/>
                <a:cs typeface="+mn-lt"/>
              </a:rPr>
              <a:t> надбавки 15% </a:t>
            </a:r>
          </a:p>
          <a:p>
            <a:pPr>
              <a:lnSpc>
                <a:spcPct val="130000"/>
              </a:lnSpc>
            </a:pPr>
            <a:endParaRPr lang="ru-RU" dirty="0">
              <a:ea typeface="Meiryo"/>
            </a:endParaRPr>
          </a:p>
          <a:p>
            <a:pPr algn="ctr">
              <a:lnSpc>
                <a:spcPct val="130000"/>
              </a:lnSpc>
            </a:pPr>
            <a:r>
              <a:rPr lang="ru-RU" b="1" dirty="0" err="1">
                <a:ea typeface="+mn-lt"/>
                <a:cs typeface="+mn-lt"/>
              </a:rPr>
              <a:t>Питання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право </a:t>
            </a:r>
            <a:r>
              <a:rPr lang="ru-RU" dirty="0" err="1">
                <a:ea typeface="+mn-lt"/>
                <a:cs typeface="+mn-lt"/>
              </a:rPr>
              <a:t>перевіряти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посадові</a:t>
            </a:r>
            <a:r>
              <a:rPr lang="ru-RU" dirty="0">
                <a:ea typeface="+mn-lt"/>
                <a:cs typeface="+mn-lt"/>
              </a:rPr>
              <a:t> особи з </a:t>
            </a:r>
            <a:r>
              <a:rPr lang="ru-RU" dirty="0" err="1">
                <a:ea typeface="+mn-lt"/>
                <a:cs typeface="+mn-lt"/>
              </a:rPr>
              <a:t>Держпродспоживслужби</a:t>
            </a:r>
            <a:r>
              <a:rPr lang="ru-RU" dirty="0">
                <a:ea typeface="+mn-lt"/>
                <a:cs typeface="+mn-lt"/>
              </a:rPr>
              <a:t>? </a:t>
            </a:r>
            <a:endParaRPr lang="ru-RU">
              <a:ea typeface="Meiryo"/>
            </a:endParaRP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метод державного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застосовується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формуванні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на ЛЗ? 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правові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регулюють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постачальницько-збитових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націнок</a:t>
            </a:r>
            <a:r>
              <a:rPr lang="ru-RU" dirty="0">
                <a:ea typeface="+mn-lt"/>
                <a:cs typeface="+mn-lt"/>
              </a:rPr>
              <a:t> ?</a:t>
            </a:r>
            <a:endParaRPr lang="ru-RU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24076296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54E5F18F-9D70-4BE5-8A38-603463EE8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6" y="0"/>
            <a:ext cx="10678291" cy="6858000"/>
            <a:chOff x="547626" y="0"/>
            <a:chExt cx="10678291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91F8D69-709A-4575-A393-B4C26481A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66083" y="0"/>
              <a:ext cx="9841377" cy="6858000"/>
            </a:xfrm>
            <a:custGeom>
              <a:avLst/>
              <a:gdLst>
                <a:gd name="connsiteX0" fmla="*/ 8218354 w 9841377"/>
                <a:gd name="connsiteY0" fmla="*/ 0 h 6858000"/>
                <a:gd name="connsiteX1" fmla="*/ 5551962 w 9841377"/>
                <a:gd name="connsiteY1" fmla="*/ 0 h 6858000"/>
                <a:gd name="connsiteX2" fmla="*/ 5482342 w 9841377"/>
                <a:gd name="connsiteY2" fmla="*/ 0 h 6858000"/>
                <a:gd name="connsiteX3" fmla="*/ 4359035 w 9841377"/>
                <a:gd name="connsiteY3" fmla="*/ 0 h 6858000"/>
                <a:gd name="connsiteX4" fmla="*/ 4289415 w 9841377"/>
                <a:gd name="connsiteY4" fmla="*/ 0 h 6858000"/>
                <a:gd name="connsiteX5" fmla="*/ 1623023 w 9841377"/>
                <a:gd name="connsiteY5" fmla="*/ 0 h 6858000"/>
                <a:gd name="connsiteX6" fmla="*/ 1600899 w 9841377"/>
                <a:gd name="connsiteY6" fmla="*/ 14997 h 6858000"/>
                <a:gd name="connsiteX7" fmla="*/ 0 w 9841377"/>
                <a:gd name="connsiteY7" fmla="*/ 3621656 h 6858000"/>
                <a:gd name="connsiteX8" fmla="*/ 1874350 w 9841377"/>
                <a:gd name="connsiteY8" fmla="*/ 6374814 h 6858000"/>
                <a:gd name="connsiteX9" fmla="*/ 2390998 w 9841377"/>
                <a:gd name="connsiteY9" fmla="*/ 6780599 h 6858000"/>
                <a:gd name="connsiteX10" fmla="*/ 2502754 w 9841377"/>
                <a:gd name="connsiteY10" fmla="*/ 6858000 h 6858000"/>
                <a:gd name="connsiteX11" fmla="*/ 4289415 w 9841377"/>
                <a:gd name="connsiteY11" fmla="*/ 6858000 h 6858000"/>
                <a:gd name="connsiteX12" fmla="*/ 4359035 w 9841377"/>
                <a:gd name="connsiteY12" fmla="*/ 6858000 h 6858000"/>
                <a:gd name="connsiteX13" fmla="*/ 5482342 w 9841377"/>
                <a:gd name="connsiteY13" fmla="*/ 6858000 h 6858000"/>
                <a:gd name="connsiteX14" fmla="*/ 5551962 w 9841377"/>
                <a:gd name="connsiteY14" fmla="*/ 6858000 h 6858000"/>
                <a:gd name="connsiteX15" fmla="*/ 7338623 w 9841377"/>
                <a:gd name="connsiteY15" fmla="*/ 6858000 h 6858000"/>
                <a:gd name="connsiteX16" fmla="*/ 7450379 w 9841377"/>
                <a:gd name="connsiteY16" fmla="*/ 6780599 h 6858000"/>
                <a:gd name="connsiteX17" fmla="*/ 7967027 w 9841377"/>
                <a:gd name="connsiteY17" fmla="*/ 6374814 h 6858000"/>
                <a:gd name="connsiteX18" fmla="*/ 9841377 w 9841377"/>
                <a:gd name="connsiteY18" fmla="*/ 3621656 h 6858000"/>
                <a:gd name="connsiteX19" fmla="*/ 8240478 w 9841377"/>
                <a:gd name="connsiteY19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41377" h="6858000">
                  <a:moveTo>
                    <a:pt x="8218354" y="0"/>
                  </a:moveTo>
                  <a:lnTo>
                    <a:pt x="5551962" y="0"/>
                  </a:lnTo>
                  <a:lnTo>
                    <a:pt x="5482342" y="0"/>
                  </a:lnTo>
                  <a:lnTo>
                    <a:pt x="4359035" y="0"/>
                  </a:lnTo>
                  <a:lnTo>
                    <a:pt x="4289415" y="0"/>
                  </a:lnTo>
                  <a:lnTo>
                    <a:pt x="1623023" y="0"/>
                  </a:lnTo>
                  <a:lnTo>
                    <a:pt x="1600899" y="14997"/>
                  </a:lnTo>
                  <a:cubicBezTo>
                    <a:pt x="573736" y="754641"/>
                    <a:pt x="0" y="2093192"/>
                    <a:pt x="0" y="3621656"/>
                  </a:cubicBezTo>
                  <a:cubicBezTo>
                    <a:pt x="0" y="4969131"/>
                    <a:pt x="928725" y="5602839"/>
                    <a:pt x="1874350" y="6374814"/>
                  </a:cubicBezTo>
                  <a:cubicBezTo>
                    <a:pt x="2046553" y="6515397"/>
                    <a:pt x="2217180" y="6653108"/>
                    <a:pt x="2390998" y="6780599"/>
                  </a:cubicBezTo>
                  <a:lnTo>
                    <a:pt x="2502754" y="6858000"/>
                  </a:lnTo>
                  <a:lnTo>
                    <a:pt x="4289415" y="6858000"/>
                  </a:lnTo>
                  <a:lnTo>
                    <a:pt x="4359035" y="6858000"/>
                  </a:lnTo>
                  <a:lnTo>
                    <a:pt x="5482342" y="6858000"/>
                  </a:lnTo>
                  <a:lnTo>
                    <a:pt x="5551962" y="6858000"/>
                  </a:lnTo>
                  <a:lnTo>
                    <a:pt x="7338623" y="6858000"/>
                  </a:lnTo>
                  <a:lnTo>
                    <a:pt x="7450379" y="6780599"/>
                  </a:lnTo>
                  <a:cubicBezTo>
                    <a:pt x="7624197" y="6653108"/>
                    <a:pt x="7794824" y="6515397"/>
                    <a:pt x="7967027" y="6374814"/>
                  </a:cubicBezTo>
                  <a:cubicBezTo>
                    <a:pt x="8912652" y="5602839"/>
                    <a:pt x="9841377" y="4969131"/>
                    <a:pt x="9841377" y="3621656"/>
                  </a:cubicBezTo>
                  <a:cubicBezTo>
                    <a:pt x="9841377" y="2093192"/>
                    <a:pt x="9267641" y="754641"/>
                    <a:pt x="8240478" y="14997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11">
              <a:extLst>
                <a:ext uri="{FF2B5EF4-FFF2-40B4-BE49-F238E27FC236}">
                  <a16:creationId xmlns:a16="http://schemas.microsoft.com/office/drawing/2014/main" id="{00981015-32A2-4B76-9F2E-0A8D6EC8EC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6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8532F4-8B67-47B7-B58A-5DD3E1BE5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60922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BC87DA9F-8DB2-4D48-8716-A928FBB8A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26724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95EA065-AC5D-431D-927E-87FF05884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9619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6E37E2DD-C7FE-4D6C-8F1D-5031E96A7F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7618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78B68BA-AB87-4EB5-97C2-F1F304E19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4494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7271B-9F6E-4130-9D00-E7DC0416D1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0750" y="1346268"/>
            <a:ext cx="7810500" cy="3125338"/>
          </a:xfrm>
        </p:spPr>
        <p:txBody>
          <a:bodyPr anchor="b">
            <a:normAutofit/>
          </a:bodyPr>
          <a:lstStyle/>
          <a:p>
            <a:pPr algn="ctr"/>
            <a:r>
              <a:rPr lang="ru-RU" sz="7200" dirty="0" err="1">
                <a:solidFill>
                  <a:srgbClr val="C00000"/>
                </a:solidFill>
                <a:ea typeface="+mj-lt"/>
                <a:cs typeface="+mj-lt"/>
              </a:rPr>
              <a:t>Дякую</a:t>
            </a:r>
            <a:r>
              <a:rPr lang="ru-RU" sz="72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br>
              <a:rPr lang="ru-RU" sz="7200" dirty="0">
                <a:solidFill>
                  <a:srgbClr val="C00000"/>
                </a:solidFill>
                <a:ea typeface="+mj-lt"/>
                <a:cs typeface="+mj-lt"/>
              </a:rPr>
            </a:br>
            <a:r>
              <a:rPr lang="ru-RU" sz="7200" dirty="0">
                <a:solidFill>
                  <a:srgbClr val="C00000"/>
                </a:solidFill>
                <a:ea typeface="+mj-lt"/>
                <a:cs typeface="+mj-lt"/>
              </a:rPr>
              <a:t>за </a:t>
            </a:r>
            <a:r>
              <a:rPr lang="ru-RU" sz="7200" dirty="0" err="1">
                <a:solidFill>
                  <a:srgbClr val="C00000"/>
                </a:solidFill>
                <a:ea typeface="+mj-lt"/>
                <a:cs typeface="+mj-lt"/>
              </a:rPr>
              <a:t>увагу</a:t>
            </a:r>
            <a:r>
              <a:rPr lang="ru-RU" sz="7200" dirty="0">
                <a:solidFill>
                  <a:srgbClr val="C00000"/>
                </a:solidFill>
                <a:ea typeface="+mj-lt"/>
                <a:cs typeface="+mj-lt"/>
              </a:rPr>
              <a:t>!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73223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2462</TotalTime>
  <Words>2672</Words>
  <Application>Microsoft Macintosh PowerPoint</Application>
  <PresentationFormat>Широкоэкранный</PresentationFormat>
  <Paragraphs>218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Meiryo</vt:lpstr>
      <vt:lpstr>Arial</vt:lpstr>
      <vt:lpstr>Corbel</vt:lpstr>
      <vt:lpstr>Wingdings</vt:lpstr>
      <vt:lpstr>SketchLinesVTI</vt:lpstr>
      <vt:lpstr>Законодавчі основи фармацевтичного ціноутворення</vt:lpstr>
      <vt:lpstr>Теоретичні питання</vt:lpstr>
      <vt:lpstr>Інформаційні ресурси </vt:lpstr>
      <vt:lpstr>Аналіз загальних та приватних витрат на охорону здоров’я</vt:lpstr>
      <vt:lpstr>Сфера економічних інтересів держави и суб’єктів господарської діяльності</vt:lpstr>
      <vt:lpstr>Законодавчі основи фармацевтичного ціноутворення</vt:lpstr>
      <vt:lpstr>Основні напрями державної цінової політики у галузі охорони здоров`я фармацевтичного сектору</vt:lpstr>
      <vt:lpstr>Законодавче та нормативно-правове регулювання системи ціноутворення у фармації</vt:lpstr>
      <vt:lpstr>Презентация PowerPoint</vt:lpstr>
      <vt:lpstr>Характеристика ключових елементів ринкової економіки відповідно до ст. 1 Закону України від 21.06.2012 р. №5007-VI «Про ціни і ціноутворення» </vt:lpstr>
      <vt:lpstr>Основні види цін на лікарські засоби</vt:lpstr>
      <vt:lpstr>Особливості державного регулювання цін на лікарські засоби</vt:lpstr>
      <vt:lpstr>Державне регулювання цін на ЛЗ</vt:lpstr>
      <vt:lpstr>Методи державного регулювання цін на ЛЗ</vt:lpstr>
      <vt:lpstr>Методи державного регулювання цін на ЛЗ</vt:lpstr>
      <vt:lpstr>Державне регулювання цін на ЛЗ</vt:lpstr>
      <vt:lpstr>Державне регулювання цін на ЛЗ</vt:lpstr>
      <vt:lpstr>Державне регулювання цін на ЛЗ</vt:lpstr>
      <vt:lpstr>Державне регулювання цін на ЛЗ</vt:lpstr>
      <vt:lpstr>Світовий досвід впровадження референтного ціноутворення</vt:lpstr>
      <vt:lpstr>Законодавчі та нормативно-правові акти з впровадження референтного ціноутворення</vt:lpstr>
      <vt:lpstr>Законодавчі та нормативно-правові акти з впровадження референтного ціноутворення</vt:lpstr>
      <vt:lpstr>Особливості визначення ПДВ під час поставки ЛЗ до аптек</vt:lpstr>
      <vt:lpstr>Дотримання законодавства у сфері фармацевтичного ціноутворення на ЛЗ</vt:lpstr>
      <vt:lpstr>Державний нагляд (контроль) за дотриманням вимог формування, встановлення та застосування державних регульованих цін на ЛЗ</vt:lpstr>
      <vt:lpstr>Управління державного контролю Держпродспоживслужби</vt:lpstr>
      <vt:lpstr>Повноваження посадових осіб Держпродспоживслужби</vt:lpstr>
      <vt:lpstr>Адміністративна відповідальність</vt:lpstr>
      <vt:lpstr>Відповідальність за порушення законодавства про ціноутворення</vt:lpstr>
      <vt:lpstr>Ситуаційне завдання</vt:lpstr>
      <vt:lpstr>Дякую 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Microsoft Office User</cp:lastModifiedBy>
  <cp:revision>1584</cp:revision>
  <dcterms:created xsi:type="dcterms:W3CDTF">2022-01-15T15:35:29Z</dcterms:created>
  <dcterms:modified xsi:type="dcterms:W3CDTF">2023-02-27T20:19:02Z</dcterms:modified>
</cp:coreProperties>
</file>