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57" r:id="rId3"/>
    <p:sldId id="258" r:id="rId4"/>
    <p:sldId id="260" r:id="rId5"/>
    <p:sldId id="259" r:id="rId6"/>
    <p:sldId id="261" r:id="rId7"/>
    <p:sldId id="262" r:id="rId8"/>
    <p:sldId id="263" r:id="rId9"/>
    <p:sldId id="265" r:id="rId10"/>
    <p:sldId id="264" r:id="rId11"/>
    <p:sldId id="266" r:id="rId12"/>
    <p:sldId id="268" r:id="rId13"/>
    <p:sldId id="267" r:id="rId14"/>
    <p:sldId id="269" r:id="rId15"/>
    <p:sldId id="270" r:id="rId16"/>
    <p:sldId id="271" r:id="rId17"/>
    <p:sldId id="272" r:id="rId18"/>
    <p:sldId id="273" r:id="rId19"/>
    <p:sldId id="274" r:id="rId20"/>
    <p:sldId id="275" r:id="rId21"/>
    <p:sldId id="276" r:id="rId22"/>
    <p:sldId id="278" r:id="rId23"/>
    <p:sldId id="277" r:id="rId24"/>
    <p:sldId id="279" r:id="rId25"/>
    <p:sldId id="280" r:id="rId26"/>
    <p:sldId id="282" r:id="rId27"/>
    <p:sldId id="281" r:id="rId28"/>
    <p:sldId id="284" r:id="rId29"/>
    <p:sldId id="283" r:id="rId30"/>
    <p:sldId id="285" r:id="rId31"/>
    <p:sldId id="287" r:id="rId32"/>
    <p:sldId id="288" r:id="rId33"/>
    <p:sldId id="290" r:id="rId34"/>
    <p:sldId id="289" r:id="rId35"/>
    <p:sldId id="286" r:id="rId36"/>
    <p:sldId id="292" r:id="rId37"/>
    <p:sldId id="291" r:id="rId38"/>
    <p:sldId id="293" r:id="rId39"/>
    <p:sldId id="294" r:id="rId40"/>
    <p:sldId id="295" r:id="rId41"/>
    <p:sldId id="296" r:id="rId42"/>
    <p:sldId id="298" r:id="rId43"/>
    <p:sldId id="297" r:id="rId44"/>
    <p:sldId id="299" r:id="rId45"/>
    <p:sldId id="300" r:id="rId46"/>
    <p:sldId id="301" r:id="rId4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604B4A-2DFB-1996-3065-11C15C5BDF99}" v="211" dt="2022-01-30T17:03:48.870"/>
    <p1510:client id="{8ECE1F54-E802-55B6-00A9-711EE3D5FCBC}" v="1929" dt="2022-01-29T21:19:27.113"/>
    <p1510:client id="{9537E24C-663B-50EA-C005-1496DA53F7C3}" v="535" dt="2022-01-31T12:29:04.7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1185" autoAdjust="0"/>
    <p:restoredTop sz="94660"/>
  </p:normalViewPr>
  <p:slideViewPr>
    <p:cSldViewPr snapToGrid="0">
      <p:cViewPr varScale="1">
        <p:scale>
          <a:sx n="84" d="100"/>
          <a:sy n="84" d="100"/>
        </p:scale>
        <p:origin x="216" y="8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0F8623-D178-4511-A8B9-B69E7247F3C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545ABB80-74F4-40CF-9795-7B85AACBBF9F}">
      <dgm:prSet/>
      <dgm:spPr/>
      <dgm:t>
        <a:bodyPr/>
        <a:lstStyle/>
        <a:p>
          <a:r>
            <a:rPr lang="ru-RU" dirty="0"/>
            <a:t>На </a:t>
          </a:r>
          <a:r>
            <a:rPr lang="ru-RU" dirty="0" err="1"/>
            <a:t>здорові</a:t>
          </a:r>
          <a:r>
            <a:rPr lang="ru-RU" dirty="0"/>
            <a:t> і </a:t>
          </a:r>
          <a:r>
            <a:rPr lang="ru-RU" dirty="0" err="1"/>
            <a:t>безпечні</a:t>
          </a:r>
          <a:r>
            <a:rPr lang="ru-RU" dirty="0"/>
            <a:t> </a:t>
          </a:r>
          <a:r>
            <a:rPr lang="ru-RU" dirty="0" err="1"/>
            <a:t>умови</a:t>
          </a:r>
          <a:r>
            <a:rPr lang="ru-RU" dirty="0"/>
            <a:t> </a:t>
          </a:r>
          <a:r>
            <a:rPr lang="ru-RU" dirty="0" err="1"/>
            <a:t>праці</a:t>
          </a:r>
          <a:r>
            <a:rPr lang="ru-RU" dirty="0"/>
            <a:t>. На </a:t>
          </a:r>
          <a:r>
            <a:rPr lang="ru-RU" dirty="0" err="1"/>
            <a:t>об'єднання</a:t>
          </a:r>
          <a:r>
            <a:rPr lang="ru-RU" dirty="0"/>
            <a:t> в </a:t>
          </a:r>
          <a:r>
            <a:rPr lang="ru-RU" dirty="0" err="1"/>
            <a:t>професійні</a:t>
          </a:r>
          <a:r>
            <a:rPr lang="ru-RU" dirty="0"/>
            <a:t> </a:t>
          </a:r>
          <a:r>
            <a:rPr lang="ru-RU" dirty="0" err="1"/>
            <a:t>спілки</a:t>
          </a:r>
          <a:r>
            <a:rPr lang="ru-RU" dirty="0"/>
            <a:t>.</a:t>
          </a:r>
          <a:endParaRPr lang="en-US" dirty="0"/>
        </a:p>
      </dgm:t>
    </dgm:pt>
    <dgm:pt modelId="{8AA03457-4C8B-4047-9FB9-7631D0E7E231}" type="parTrans" cxnId="{77268425-2168-49D8-9342-A82432E201AE}">
      <dgm:prSet/>
      <dgm:spPr/>
      <dgm:t>
        <a:bodyPr/>
        <a:lstStyle/>
        <a:p>
          <a:endParaRPr lang="en-US"/>
        </a:p>
      </dgm:t>
    </dgm:pt>
    <dgm:pt modelId="{78B11494-281D-46E4-B407-452CA073D0E0}" type="sibTrans" cxnId="{77268425-2168-49D8-9342-A82432E201AE}">
      <dgm:prSet/>
      <dgm:spPr/>
      <dgm:t>
        <a:bodyPr/>
        <a:lstStyle/>
        <a:p>
          <a:endParaRPr lang="en-US"/>
        </a:p>
      </dgm:t>
    </dgm:pt>
    <dgm:pt modelId="{070D522E-77B6-48C9-9D03-C01C9BAAB101}">
      <dgm:prSet/>
      <dgm:spPr/>
      <dgm:t>
        <a:bodyPr/>
        <a:lstStyle/>
        <a:p>
          <a:r>
            <a:rPr lang="ru-RU" dirty="0"/>
            <a:t>На </a:t>
          </a:r>
          <a:r>
            <a:rPr lang="ru-RU" dirty="0" err="1"/>
            <a:t>одержання</a:t>
          </a:r>
          <a:r>
            <a:rPr lang="ru-RU" dirty="0"/>
            <a:t> </a:t>
          </a:r>
          <a:r>
            <a:rPr lang="ru-RU" dirty="0" err="1"/>
            <a:t>роботи</a:t>
          </a:r>
          <a:r>
            <a:rPr lang="ru-RU" dirty="0"/>
            <a:t> з оплатою </a:t>
          </a:r>
          <a:r>
            <a:rPr lang="ru-RU" dirty="0" err="1"/>
            <a:t>праці</a:t>
          </a:r>
          <a:r>
            <a:rPr lang="ru-RU" dirty="0"/>
            <a:t> не </a:t>
          </a:r>
          <a:r>
            <a:rPr lang="ru-RU" dirty="0" err="1"/>
            <a:t>нижче</a:t>
          </a:r>
          <a:r>
            <a:rPr lang="ru-RU" dirty="0"/>
            <a:t> </a:t>
          </a:r>
          <a:r>
            <a:rPr lang="ru-RU" dirty="0" err="1"/>
            <a:t>встановленого</a:t>
          </a:r>
          <a:r>
            <a:rPr lang="ru-RU" dirty="0"/>
            <a:t> державою </a:t>
          </a:r>
          <a:r>
            <a:rPr lang="ru-RU" dirty="0" err="1"/>
            <a:t>мінімального</a:t>
          </a:r>
          <a:r>
            <a:rPr lang="ru-RU" dirty="0"/>
            <a:t> </a:t>
          </a:r>
          <a:r>
            <a:rPr lang="ru-RU" dirty="0" err="1"/>
            <a:t>розміру</a:t>
          </a:r>
          <a:r>
            <a:rPr lang="ru-RU" dirty="0"/>
            <a:t>.</a:t>
          </a:r>
          <a:endParaRPr lang="en-US" dirty="0"/>
        </a:p>
      </dgm:t>
    </dgm:pt>
    <dgm:pt modelId="{28546A84-6085-4870-8B68-3669A8657925}" type="parTrans" cxnId="{8E3ACDBE-9C7E-412C-B67D-2FDA6AA1F91C}">
      <dgm:prSet/>
      <dgm:spPr/>
      <dgm:t>
        <a:bodyPr/>
        <a:lstStyle/>
        <a:p>
          <a:endParaRPr lang="en-US"/>
        </a:p>
      </dgm:t>
    </dgm:pt>
    <dgm:pt modelId="{15C5C62E-E021-4351-AAC3-293D61B7E5DA}" type="sibTrans" cxnId="{8E3ACDBE-9C7E-412C-B67D-2FDA6AA1F91C}">
      <dgm:prSet/>
      <dgm:spPr/>
      <dgm:t>
        <a:bodyPr/>
        <a:lstStyle/>
        <a:p>
          <a:endParaRPr lang="en-US"/>
        </a:p>
      </dgm:t>
    </dgm:pt>
    <dgm:pt modelId="{0EF64E27-9E39-4EDA-A852-95D253527889}">
      <dgm:prSet/>
      <dgm:spPr/>
      <dgm:t>
        <a:bodyPr/>
        <a:lstStyle/>
        <a:p>
          <a:r>
            <a:rPr lang="ru-RU" dirty="0"/>
            <a:t>На </a:t>
          </a:r>
          <a:r>
            <a:rPr lang="ru-RU" dirty="0" err="1"/>
            <a:t>вільний</a:t>
          </a:r>
          <a:r>
            <a:rPr lang="ru-RU" dirty="0"/>
            <a:t> </a:t>
          </a:r>
          <a:r>
            <a:rPr lang="ru-RU" dirty="0" err="1"/>
            <a:t>вибір</a:t>
          </a:r>
          <a:r>
            <a:rPr lang="ru-RU" dirty="0"/>
            <a:t> </a:t>
          </a:r>
          <a:r>
            <a:rPr lang="ru-RU" dirty="0" err="1"/>
            <a:t>професії</a:t>
          </a:r>
          <a:r>
            <a:rPr lang="ru-RU" dirty="0"/>
            <a:t>, роду занять і </a:t>
          </a:r>
          <a:r>
            <a:rPr lang="ru-RU" dirty="0" err="1"/>
            <a:t>роботи</a:t>
          </a:r>
          <a:r>
            <a:rPr lang="ru-RU" dirty="0"/>
            <a:t>.</a:t>
          </a:r>
          <a:endParaRPr lang="en-US" dirty="0"/>
        </a:p>
      </dgm:t>
    </dgm:pt>
    <dgm:pt modelId="{BCB01344-C261-4A31-9DBA-1E1743CD9179}" type="parTrans" cxnId="{6FDD40BC-9A65-4CD2-B7BC-5A9A0EF66BFA}">
      <dgm:prSet/>
      <dgm:spPr/>
      <dgm:t>
        <a:bodyPr/>
        <a:lstStyle/>
        <a:p>
          <a:endParaRPr lang="en-US"/>
        </a:p>
      </dgm:t>
    </dgm:pt>
    <dgm:pt modelId="{C3377299-0657-43D5-94C9-7E3AC6EB23ED}" type="sibTrans" cxnId="{6FDD40BC-9A65-4CD2-B7BC-5A9A0EF66BFA}">
      <dgm:prSet/>
      <dgm:spPr/>
      <dgm:t>
        <a:bodyPr/>
        <a:lstStyle/>
        <a:p>
          <a:endParaRPr lang="en-US"/>
        </a:p>
      </dgm:t>
    </dgm:pt>
    <dgm:pt modelId="{02DB053E-47F0-40CB-A279-337064F13FFD}">
      <dgm:prSet/>
      <dgm:spPr/>
      <dgm:t>
        <a:bodyPr/>
        <a:lstStyle/>
        <a:p>
          <a:r>
            <a:rPr lang="ru-RU" dirty="0"/>
            <a:t>На </a:t>
          </a:r>
          <a:r>
            <a:rPr lang="ru-RU" dirty="0" err="1"/>
            <a:t>відпочинок</a:t>
          </a:r>
          <a:r>
            <a:rPr lang="ru-RU" dirty="0"/>
            <a:t> </a:t>
          </a:r>
          <a:r>
            <a:rPr lang="ru-RU" dirty="0" err="1"/>
            <a:t>відповідно</a:t>
          </a:r>
          <a:r>
            <a:rPr lang="ru-RU" dirty="0"/>
            <a:t> до </a:t>
          </a:r>
          <a:r>
            <a:rPr lang="ru-RU" dirty="0" err="1"/>
            <a:t>законів</a:t>
          </a:r>
          <a:r>
            <a:rPr lang="ru-RU" dirty="0"/>
            <a:t> про </a:t>
          </a:r>
          <a:r>
            <a:rPr lang="ru-RU" dirty="0" err="1"/>
            <a:t>обмеження</a:t>
          </a:r>
          <a:r>
            <a:rPr lang="ru-RU" dirty="0"/>
            <a:t> </a:t>
          </a:r>
          <a:r>
            <a:rPr lang="ru-RU" dirty="0" err="1"/>
            <a:t>робочого</a:t>
          </a:r>
          <a:r>
            <a:rPr lang="ru-RU" dirty="0"/>
            <a:t> дня та </a:t>
          </a:r>
          <a:r>
            <a:rPr lang="ru-RU" dirty="0" err="1"/>
            <a:t>робочого</a:t>
          </a:r>
          <a:r>
            <a:rPr lang="ru-RU" dirty="0"/>
            <a:t> </a:t>
          </a:r>
          <a:r>
            <a:rPr lang="ru-RU" dirty="0" err="1"/>
            <a:t>тижня</a:t>
          </a:r>
          <a:r>
            <a:rPr lang="ru-RU" dirty="0"/>
            <a:t> і про </a:t>
          </a:r>
          <a:r>
            <a:rPr lang="ru-RU" dirty="0" err="1"/>
            <a:t>щорічні</a:t>
          </a:r>
          <a:r>
            <a:rPr lang="ru-RU" dirty="0"/>
            <a:t> </a:t>
          </a:r>
          <a:r>
            <a:rPr lang="ru-RU" dirty="0" err="1"/>
            <a:t>оплачувані</a:t>
          </a:r>
          <a:r>
            <a:rPr lang="ru-RU" dirty="0"/>
            <a:t> </a:t>
          </a:r>
          <a:r>
            <a:rPr lang="ru-RU" dirty="0" err="1"/>
            <a:t>відпустки</a:t>
          </a:r>
          <a:r>
            <a:rPr lang="ru-RU" dirty="0"/>
            <a:t>.</a:t>
          </a:r>
          <a:endParaRPr lang="en-US" dirty="0"/>
        </a:p>
      </dgm:t>
    </dgm:pt>
    <dgm:pt modelId="{222D6649-A245-4E50-88FA-555690921094}" type="parTrans" cxnId="{C3A45E72-F2F1-4588-AD7E-350114A34B13}">
      <dgm:prSet/>
      <dgm:spPr/>
      <dgm:t>
        <a:bodyPr/>
        <a:lstStyle/>
        <a:p>
          <a:endParaRPr lang="en-US"/>
        </a:p>
      </dgm:t>
    </dgm:pt>
    <dgm:pt modelId="{4850D37A-7803-4F66-BF0E-82931E1990ED}" type="sibTrans" cxnId="{C3A45E72-F2F1-4588-AD7E-350114A34B13}">
      <dgm:prSet/>
      <dgm:spPr/>
      <dgm:t>
        <a:bodyPr/>
        <a:lstStyle/>
        <a:p>
          <a:endParaRPr lang="en-US"/>
        </a:p>
      </dgm:t>
    </dgm:pt>
    <dgm:pt modelId="{CBDE1D23-50FB-4DE2-BC19-FCAA9E483A39}">
      <dgm:prSet/>
      <dgm:spPr/>
      <dgm:t>
        <a:bodyPr/>
        <a:lstStyle/>
        <a:p>
          <a:r>
            <a:rPr lang="ru-RU" dirty="0"/>
            <a:t>На участь в </a:t>
          </a:r>
          <a:r>
            <a:rPr lang="ru-RU" dirty="0" err="1"/>
            <a:t>управлінні</a:t>
          </a:r>
          <a:r>
            <a:rPr lang="ru-RU" dirty="0"/>
            <a:t> </a:t>
          </a:r>
          <a:r>
            <a:rPr lang="ru-RU" dirty="0" err="1"/>
            <a:t>підприємством</a:t>
          </a:r>
          <a:r>
            <a:rPr lang="ru-RU" dirty="0"/>
            <a:t>, </a:t>
          </a:r>
          <a:r>
            <a:rPr lang="ru-RU" dirty="0" err="1"/>
            <a:t>установою</a:t>
          </a:r>
          <a:r>
            <a:rPr lang="ru-RU" dirty="0"/>
            <a:t>, </a:t>
          </a:r>
          <a:r>
            <a:rPr lang="ru-RU" dirty="0" err="1"/>
            <a:t>організацією</a:t>
          </a:r>
          <a:r>
            <a:rPr lang="ru-RU" dirty="0"/>
            <a:t>.</a:t>
          </a:r>
          <a:endParaRPr lang="en-US" dirty="0"/>
        </a:p>
      </dgm:t>
    </dgm:pt>
    <dgm:pt modelId="{8957F403-EFF3-4D97-9441-F7CF1756B4AE}" type="parTrans" cxnId="{6E0D7FEA-A568-4728-BFBE-E4E95040EC6F}">
      <dgm:prSet/>
      <dgm:spPr/>
      <dgm:t>
        <a:bodyPr/>
        <a:lstStyle/>
        <a:p>
          <a:endParaRPr lang="en-US"/>
        </a:p>
      </dgm:t>
    </dgm:pt>
    <dgm:pt modelId="{780C9F7E-37CB-4BDF-9819-AF9D07CCBD17}" type="sibTrans" cxnId="{6E0D7FEA-A568-4728-BFBE-E4E95040EC6F}">
      <dgm:prSet/>
      <dgm:spPr/>
      <dgm:t>
        <a:bodyPr/>
        <a:lstStyle/>
        <a:p>
          <a:endParaRPr lang="en-US"/>
        </a:p>
      </dgm:t>
    </dgm:pt>
    <dgm:pt modelId="{E07C2DBB-2D65-45D4-A766-FDB8E8F32FEB}">
      <dgm:prSet phldr="0"/>
      <dgm:spPr/>
      <dgm:t>
        <a:bodyPr/>
        <a:lstStyle/>
        <a:p>
          <a:pPr rtl="0"/>
          <a:r>
            <a:rPr lang="ru-RU" dirty="0"/>
            <a:t>На матеріальне забезпечення в порядку соціального страхування в старості, у разі хвороби, повної або часткової втрати працездатності. На матеріальну допомогу в разі безробіття. На право звернення до суду для вирішення трудових спорів. </a:t>
          </a:r>
          <a:endParaRPr lang="ru-RU" dirty="0">
            <a:latin typeface="Sabon Next LT"/>
          </a:endParaRPr>
        </a:p>
      </dgm:t>
    </dgm:pt>
    <dgm:pt modelId="{0CF562F6-CCFC-49A9-8968-E812B9F40EEF}" type="parTrans" cxnId="{BC21A65D-619C-4332-ACA6-C774C3A21D24}">
      <dgm:prSet/>
      <dgm:spPr/>
    </dgm:pt>
    <dgm:pt modelId="{FFCD1460-BE35-4E1C-9C0F-67B86F799E67}" type="sibTrans" cxnId="{BC21A65D-619C-4332-ACA6-C774C3A21D24}">
      <dgm:prSet/>
      <dgm:spPr/>
    </dgm:pt>
    <dgm:pt modelId="{6F73B4A7-2F4D-48C8-8D27-6CA9A37007CD}" type="pres">
      <dgm:prSet presAssocID="{B80F8623-D178-4511-A8B9-B69E7247F3CC}" presName="linear" presStyleCnt="0">
        <dgm:presLayoutVars>
          <dgm:animLvl val="lvl"/>
          <dgm:resizeHandles val="exact"/>
        </dgm:presLayoutVars>
      </dgm:prSet>
      <dgm:spPr/>
    </dgm:pt>
    <dgm:pt modelId="{6752CCAF-B0F4-49C0-9498-066CF336C208}" type="pres">
      <dgm:prSet presAssocID="{545ABB80-74F4-40CF-9795-7B85AACBBF9F}" presName="parentText" presStyleLbl="node1" presStyleIdx="0" presStyleCnt="6">
        <dgm:presLayoutVars>
          <dgm:chMax val="0"/>
          <dgm:bulletEnabled val="1"/>
        </dgm:presLayoutVars>
      </dgm:prSet>
      <dgm:spPr/>
    </dgm:pt>
    <dgm:pt modelId="{753E8F51-BADF-487B-8E33-B050A0289549}" type="pres">
      <dgm:prSet presAssocID="{78B11494-281D-46E4-B407-452CA073D0E0}" presName="spacer" presStyleCnt="0"/>
      <dgm:spPr/>
    </dgm:pt>
    <dgm:pt modelId="{A6EDCAE5-7E80-44A6-86AA-9229269394FD}" type="pres">
      <dgm:prSet presAssocID="{070D522E-77B6-48C9-9D03-C01C9BAAB101}" presName="parentText" presStyleLbl="node1" presStyleIdx="1" presStyleCnt="6">
        <dgm:presLayoutVars>
          <dgm:chMax val="0"/>
          <dgm:bulletEnabled val="1"/>
        </dgm:presLayoutVars>
      </dgm:prSet>
      <dgm:spPr/>
    </dgm:pt>
    <dgm:pt modelId="{1019B99A-59B9-4148-83CD-A018620362B1}" type="pres">
      <dgm:prSet presAssocID="{15C5C62E-E021-4351-AAC3-293D61B7E5DA}" presName="spacer" presStyleCnt="0"/>
      <dgm:spPr/>
    </dgm:pt>
    <dgm:pt modelId="{53FA172C-AD7A-4075-A46C-793B2DEADE8A}" type="pres">
      <dgm:prSet presAssocID="{0EF64E27-9E39-4EDA-A852-95D253527889}" presName="parentText" presStyleLbl="node1" presStyleIdx="2" presStyleCnt="6">
        <dgm:presLayoutVars>
          <dgm:chMax val="0"/>
          <dgm:bulletEnabled val="1"/>
        </dgm:presLayoutVars>
      </dgm:prSet>
      <dgm:spPr/>
    </dgm:pt>
    <dgm:pt modelId="{6F21C3B1-5557-40A2-AD70-B0FA7487BE9B}" type="pres">
      <dgm:prSet presAssocID="{C3377299-0657-43D5-94C9-7E3AC6EB23ED}" presName="spacer" presStyleCnt="0"/>
      <dgm:spPr/>
    </dgm:pt>
    <dgm:pt modelId="{5785AC52-0922-42EA-95F5-D0C819EC53E4}" type="pres">
      <dgm:prSet presAssocID="{02DB053E-47F0-40CB-A279-337064F13FFD}" presName="parentText" presStyleLbl="node1" presStyleIdx="3" presStyleCnt="6">
        <dgm:presLayoutVars>
          <dgm:chMax val="0"/>
          <dgm:bulletEnabled val="1"/>
        </dgm:presLayoutVars>
      </dgm:prSet>
      <dgm:spPr/>
    </dgm:pt>
    <dgm:pt modelId="{7CF7BA20-12D1-4666-AD69-848AB49E7E7D}" type="pres">
      <dgm:prSet presAssocID="{4850D37A-7803-4F66-BF0E-82931E1990ED}" presName="spacer" presStyleCnt="0"/>
      <dgm:spPr/>
    </dgm:pt>
    <dgm:pt modelId="{74B08CBF-E6F4-457B-BCF6-3F93BF836B7A}" type="pres">
      <dgm:prSet presAssocID="{CBDE1D23-50FB-4DE2-BC19-FCAA9E483A39}" presName="parentText" presStyleLbl="node1" presStyleIdx="4" presStyleCnt="6">
        <dgm:presLayoutVars>
          <dgm:chMax val="0"/>
          <dgm:bulletEnabled val="1"/>
        </dgm:presLayoutVars>
      </dgm:prSet>
      <dgm:spPr/>
    </dgm:pt>
    <dgm:pt modelId="{EB1D56D6-3298-4A0B-BF99-16BEDA58C842}" type="pres">
      <dgm:prSet presAssocID="{780C9F7E-37CB-4BDF-9819-AF9D07CCBD17}" presName="spacer" presStyleCnt="0"/>
      <dgm:spPr/>
    </dgm:pt>
    <dgm:pt modelId="{4C4CC642-81EB-4151-AC7D-4E6F3A8E904D}" type="pres">
      <dgm:prSet presAssocID="{E07C2DBB-2D65-45D4-A766-FDB8E8F32FEB}" presName="parentText" presStyleLbl="node1" presStyleIdx="5" presStyleCnt="6">
        <dgm:presLayoutVars>
          <dgm:chMax val="0"/>
          <dgm:bulletEnabled val="1"/>
        </dgm:presLayoutVars>
      </dgm:prSet>
      <dgm:spPr/>
    </dgm:pt>
  </dgm:ptLst>
  <dgm:cxnLst>
    <dgm:cxn modelId="{77268425-2168-49D8-9342-A82432E201AE}" srcId="{B80F8623-D178-4511-A8B9-B69E7247F3CC}" destId="{545ABB80-74F4-40CF-9795-7B85AACBBF9F}" srcOrd="0" destOrd="0" parTransId="{8AA03457-4C8B-4047-9FB9-7631D0E7E231}" sibTransId="{78B11494-281D-46E4-B407-452CA073D0E0}"/>
    <dgm:cxn modelId="{400EC03C-C210-4B49-AFF9-D48784FD384D}" type="presOf" srcId="{E07C2DBB-2D65-45D4-A766-FDB8E8F32FEB}" destId="{4C4CC642-81EB-4151-AC7D-4E6F3A8E904D}" srcOrd="0" destOrd="0" presId="urn:microsoft.com/office/officeart/2005/8/layout/vList2"/>
    <dgm:cxn modelId="{BF501B3F-34D6-4614-943E-D9887D124D3A}" type="presOf" srcId="{B80F8623-D178-4511-A8B9-B69E7247F3CC}" destId="{6F73B4A7-2F4D-48C8-8D27-6CA9A37007CD}" srcOrd="0" destOrd="0" presId="urn:microsoft.com/office/officeart/2005/8/layout/vList2"/>
    <dgm:cxn modelId="{64C3514E-DCED-4F8C-90ED-DBCCCCFFFD3B}" type="presOf" srcId="{070D522E-77B6-48C9-9D03-C01C9BAAB101}" destId="{A6EDCAE5-7E80-44A6-86AA-9229269394FD}" srcOrd="0" destOrd="0" presId="urn:microsoft.com/office/officeart/2005/8/layout/vList2"/>
    <dgm:cxn modelId="{BF7A3B5C-9A85-40EC-A8A7-CF2CB90C01B4}" type="presOf" srcId="{545ABB80-74F4-40CF-9795-7B85AACBBF9F}" destId="{6752CCAF-B0F4-49C0-9498-066CF336C208}" srcOrd="0" destOrd="0" presId="urn:microsoft.com/office/officeart/2005/8/layout/vList2"/>
    <dgm:cxn modelId="{BC21A65D-619C-4332-ACA6-C774C3A21D24}" srcId="{B80F8623-D178-4511-A8B9-B69E7247F3CC}" destId="{E07C2DBB-2D65-45D4-A766-FDB8E8F32FEB}" srcOrd="5" destOrd="0" parTransId="{0CF562F6-CCFC-49A9-8968-E812B9F40EEF}" sibTransId="{FFCD1460-BE35-4E1C-9C0F-67B86F799E67}"/>
    <dgm:cxn modelId="{986FA06F-1774-4356-BA81-F125952C9189}" type="presOf" srcId="{CBDE1D23-50FB-4DE2-BC19-FCAA9E483A39}" destId="{74B08CBF-E6F4-457B-BCF6-3F93BF836B7A}" srcOrd="0" destOrd="0" presId="urn:microsoft.com/office/officeart/2005/8/layout/vList2"/>
    <dgm:cxn modelId="{C3A45E72-F2F1-4588-AD7E-350114A34B13}" srcId="{B80F8623-D178-4511-A8B9-B69E7247F3CC}" destId="{02DB053E-47F0-40CB-A279-337064F13FFD}" srcOrd="3" destOrd="0" parTransId="{222D6649-A245-4E50-88FA-555690921094}" sibTransId="{4850D37A-7803-4F66-BF0E-82931E1990ED}"/>
    <dgm:cxn modelId="{7322F5B0-6894-44F2-9F8A-FB048A7A5851}" type="presOf" srcId="{02DB053E-47F0-40CB-A279-337064F13FFD}" destId="{5785AC52-0922-42EA-95F5-D0C819EC53E4}" srcOrd="0" destOrd="0" presId="urn:microsoft.com/office/officeart/2005/8/layout/vList2"/>
    <dgm:cxn modelId="{FB4DAAB6-DCD1-4650-8388-322AE7BF8E6D}" type="presOf" srcId="{0EF64E27-9E39-4EDA-A852-95D253527889}" destId="{53FA172C-AD7A-4075-A46C-793B2DEADE8A}" srcOrd="0" destOrd="0" presId="urn:microsoft.com/office/officeart/2005/8/layout/vList2"/>
    <dgm:cxn modelId="{6FDD40BC-9A65-4CD2-B7BC-5A9A0EF66BFA}" srcId="{B80F8623-D178-4511-A8B9-B69E7247F3CC}" destId="{0EF64E27-9E39-4EDA-A852-95D253527889}" srcOrd="2" destOrd="0" parTransId="{BCB01344-C261-4A31-9DBA-1E1743CD9179}" sibTransId="{C3377299-0657-43D5-94C9-7E3AC6EB23ED}"/>
    <dgm:cxn modelId="{8E3ACDBE-9C7E-412C-B67D-2FDA6AA1F91C}" srcId="{B80F8623-D178-4511-A8B9-B69E7247F3CC}" destId="{070D522E-77B6-48C9-9D03-C01C9BAAB101}" srcOrd="1" destOrd="0" parTransId="{28546A84-6085-4870-8B68-3669A8657925}" sibTransId="{15C5C62E-E021-4351-AAC3-293D61B7E5DA}"/>
    <dgm:cxn modelId="{6E0D7FEA-A568-4728-BFBE-E4E95040EC6F}" srcId="{B80F8623-D178-4511-A8B9-B69E7247F3CC}" destId="{CBDE1D23-50FB-4DE2-BC19-FCAA9E483A39}" srcOrd="4" destOrd="0" parTransId="{8957F403-EFF3-4D97-9441-F7CF1756B4AE}" sibTransId="{780C9F7E-37CB-4BDF-9819-AF9D07CCBD17}"/>
    <dgm:cxn modelId="{A3321F2E-7A39-4C64-B2C5-7B25203D0552}" type="presParOf" srcId="{6F73B4A7-2F4D-48C8-8D27-6CA9A37007CD}" destId="{6752CCAF-B0F4-49C0-9498-066CF336C208}" srcOrd="0" destOrd="0" presId="urn:microsoft.com/office/officeart/2005/8/layout/vList2"/>
    <dgm:cxn modelId="{E2E02BC5-855B-4409-B8D3-E1990014DD2C}" type="presParOf" srcId="{6F73B4A7-2F4D-48C8-8D27-6CA9A37007CD}" destId="{753E8F51-BADF-487B-8E33-B050A0289549}" srcOrd="1" destOrd="0" presId="urn:microsoft.com/office/officeart/2005/8/layout/vList2"/>
    <dgm:cxn modelId="{55E0281D-A1C9-4474-B05E-A1906A853F8D}" type="presParOf" srcId="{6F73B4A7-2F4D-48C8-8D27-6CA9A37007CD}" destId="{A6EDCAE5-7E80-44A6-86AA-9229269394FD}" srcOrd="2" destOrd="0" presId="urn:microsoft.com/office/officeart/2005/8/layout/vList2"/>
    <dgm:cxn modelId="{C70C3FA3-B98D-42CB-A7E0-A253C08A55A8}" type="presParOf" srcId="{6F73B4A7-2F4D-48C8-8D27-6CA9A37007CD}" destId="{1019B99A-59B9-4148-83CD-A018620362B1}" srcOrd="3" destOrd="0" presId="urn:microsoft.com/office/officeart/2005/8/layout/vList2"/>
    <dgm:cxn modelId="{AE1361BF-BFC9-4CD6-85D1-335B779F42FD}" type="presParOf" srcId="{6F73B4A7-2F4D-48C8-8D27-6CA9A37007CD}" destId="{53FA172C-AD7A-4075-A46C-793B2DEADE8A}" srcOrd="4" destOrd="0" presId="urn:microsoft.com/office/officeart/2005/8/layout/vList2"/>
    <dgm:cxn modelId="{22A8A00E-1C80-45BF-9BB7-AC99177EF302}" type="presParOf" srcId="{6F73B4A7-2F4D-48C8-8D27-6CA9A37007CD}" destId="{6F21C3B1-5557-40A2-AD70-B0FA7487BE9B}" srcOrd="5" destOrd="0" presId="urn:microsoft.com/office/officeart/2005/8/layout/vList2"/>
    <dgm:cxn modelId="{55C4A52A-8E7F-4ED5-B4B3-4A21176055A0}" type="presParOf" srcId="{6F73B4A7-2F4D-48C8-8D27-6CA9A37007CD}" destId="{5785AC52-0922-42EA-95F5-D0C819EC53E4}" srcOrd="6" destOrd="0" presId="urn:microsoft.com/office/officeart/2005/8/layout/vList2"/>
    <dgm:cxn modelId="{BE53FBF4-B002-4F35-80E2-EE437D144651}" type="presParOf" srcId="{6F73B4A7-2F4D-48C8-8D27-6CA9A37007CD}" destId="{7CF7BA20-12D1-4666-AD69-848AB49E7E7D}" srcOrd="7" destOrd="0" presId="urn:microsoft.com/office/officeart/2005/8/layout/vList2"/>
    <dgm:cxn modelId="{2FD8C227-4E21-4700-9863-85C24AB442DC}" type="presParOf" srcId="{6F73B4A7-2F4D-48C8-8D27-6CA9A37007CD}" destId="{74B08CBF-E6F4-457B-BCF6-3F93BF836B7A}" srcOrd="8" destOrd="0" presId="urn:microsoft.com/office/officeart/2005/8/layout/vList2"/>
    <dgm:cxn modelId="{32ACFCF9-92DE-46E2-86AB-AFBB9352DFD0}" type="presParOf" srcId="{6F73B4A7-2F4D-48C8-8D27-6CA9A37007CD}" destId="{EB1D56D6-3298-4A0B-BF99-16BEDA58C842}" srcOrd="9" destOrd="0" presId="urn:microsoft.com/office/officeart/2005/8/layout/vList2"/>
    <dgm:cxn modelId="{A62D70B7-891A-4060-BD17-3E6EBA5A012D}" type="presParOf" srcId="{6F73B4A7-2F4D-48C8-8D27-6CA9A37007CD}" destId="{4C4CC642-81EB-4151-AC7D-4E6F3A8E904D}"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F9F6B5-013F-4071-A1B4-3D32E158302F}" type="doc">
      <dgm:prSet loTypeId="urn:microsoft.com/office/officeart/2016/7/layout/RepeatingBendingProcessNew" loCatId="process" qsTypeId="urn:microsoft.com/office/officeart/2005/8/quickstyle/simple1" qsCatId="simple" csTypeId="urn:microsoft.com/office/officeart/2005/8/colors/accent3_4" csCatId="accent3"/>
      <dgm:spPr/>
      <dgm:t>
        <a:bodyPr/>
        <a:lstStyle/>
        <a:p>
          <a:endParaRPr lang="en-US"/>
        </a:p>
      </dgm:t>
    </dgm:pt>
    <dgm:pt modelId="{474A23E4-13F1-42FF-A299-13B267AA84E5}">
      <dgm:prSet/>
      <dgm:spPr/>
      <dgm:t>
        <a:bodyPr/>
        <a:lstStyle/>
        <a:p>
          <a:r>
            <a:rPr lang="ru-RU"/>
            <a:t>Заява (оформляється власноруч) + необхідні документи</a:t>
          </a:r>
          <a:endParaRPr lang="en-US"/>
        </a:p>
      </dgm:t>
    </dgm:pt>
    <dgm:pt modelId="{162B1117-0D34-4DA5-8695-EA4CA8276568}" type="parTrans" cxnId="{38390341-A785-4B36-BD85-54F44C2EA79B}">
      <dgm:prSet/>
      <dgm:spPr/>
      <dgm:t>
        <a:bodyPr/>
        <a:lstStyle/>
        <a:p>
          <a:endParaRPr lang="en-US"/>
        </a:p>
      </dgm:t>
    </dgm:pt>
    <dgm:pt modelId="{DBFD6B50-BB74-4B38-9E7D-EF0C77D4C000}" type="sibTrans" cxnId="{38390341-A785-4B36-BD85-54F44C2EA79B}">
      <dgm:prSet/>
      <dgm:spPr/>
      <dgm:t>
        <a:bodyPr/>
        <a:lstStyle/>
        <a:p>
          <a:endParaRPr lang="en-US"/>
        </a:p>
      </dgm:t>
    </dgm:pt>
    <dgm:pt modelId="{5E8DA1FD-3FB5-43B8-BDB0-D1F8775C6A78}">
      <dgm:prSet/>
      <dgm:spPr/>
      <dgm:t>
        <a:bodyPr/>
        <a:lstStyle/>
        <a:p>
          <a:r>
            <a:rPr lang="ru-RU"/>
            <a:t>Наказ (розпорядження) про зарахування працівника на роботу</a:t>
          </a:r>
          <a:endParaRPr lang="en-US"/>
        </a:p>
      </dgm:t>
    </dgm:pt>
    <dgm:pt modelId="{6F67049D-FF70-46A9-8A48-B5C79CC072D8}" type="parTrans" cxnId="{1E6868DA-D642-4398-81B9-02EB7A5CCDBD}">
      <dgm:prSet/>
      <dgm:spPr/>
      <dgm:t>
        <a:bodyPr/>
        <a:lstStyle/>
        <a:p>
          <a:endParaRPr lang="en-US"/>
        </a:p>
      </dgm:t>
    </dgm:pt>
    <dgm:pt modelId="{E1EFCEFF-6204-4FAA-8589-E720D4DE23AF}" type="sibTrans" cxnId="{1E6868DA-D642-4398-81B9-02EB7A5CCDBD}">
      <dgm:prSet/>
      <dgm:spPr/>
      <dgm:t>
        <a:bodyPr/>
        <a:lstStyle/>
        <a:p>
          <a:endParaRPr lang="en-US"/>
        </a:p>
      </dgm:t>
    </dgm:pt>
    <dgm:pt modelId="{0FF78BB6-42D8-41B9-A327-B480095E46E9}">
      <dgm:prSet/>
      <dgm:spPr/>
      <dgm:t>
        <a:bodyPr/>
        <a:lstStyle/>
        <a:p>
          <a:r>
            <a:rPr lang="ru-RU"/>
            <a:t>Ознайомлення з внутрішнім трудовим розпорядком </a:t>
          </a:r>
          <a:endParaRPr lang="en-US"/>
        </a:p>
      </dgm:t>
    </dgm:pt>
    <dgm:pt modelId="{AF010BA2-D6E8-4387-82C9-06444CBCBE22}" type="parTrans" cxnId="{90886049-1C37-46CE-8FF5-610E95E2996A}">
      <dgm:prSet/>
      <dgm:spPr/>
      <dgm:t>
        <a:bodyPr/>
        <a:lstStyle/>
        <a:p>
          <a:endParaRPr lang="en-US"/>
        </a:p>
      </dgm:t>
    </dgm:pt>
    <dgm:pt modelId="{0016D139-C71A-4E6B-8072-A8DF501BBF41}" type="sibTrans" cxnId="{90886049-1C37-46CE-8FF5-610E95E2996A}">
      <dgm:prSet/>
      <dgm:spPr/>
      <dgm:t>
        <a:bodyPr/>
        <a:lstStyle/>
        <a:p>
          <a:endParaRPr lang="en-US"/>
        </a:p>
      </dgm:t>
    </dgm:pt>
    <dgm:pt modelId="{961919EB-E279-48E1-B0AC-CB9DE52F5D09}">
      <dgm:prSet/>
      <dgm:spPr/>
      <dgm:t>
        <a:bodyPr/>
        <a:lstStyle/>
        <a:p>
          <a:r>
            <a:rPr lang="ru-RU"/>
            <a:t>Визначення робочого місця</a:t>
          </a:r>
          <a:endParaRPr lang="en-US"/>
        </a:p>
      </dgm:t>
    </dgm:pt>
    <dgm:pt modelId="{3F57694B-2A87-4F3C-8CEF-BDC208C64238}" type="parTrans" cxnId="{8F476F37-D13C-48AE-9241-58F01E10B9F4}">
      <dgm:prSet/>
      <dgm:spPr/>
      <dgm:t>
        <a:bodyPr/>
        <a:lstStyle/>
        <a:p>
          <a:endParaRPr lang="en-US"/>
        </a:p>
      </dgm:t>
    </dgm:pt>
    <dgm:pt modelId="{C7D35082-9420-4FFC-85EC-D4CAB804B4EC}" type="sibTrans" cxnId="{8F476F37-D13C-48AE-9241-58F01E10B9F4}">
      <dgm:prSet/>
      <dgm:spPr/>
      <dgm:t>
        <a:bodyPr/>
        <a:lstStyle/>
        <a:p>
          <a:endParaRPr lang="en-US"/>
        </a:p>
      </dgm:t>
    </dgm:pt>
    <dgm:pt modelId="{51992BC6-63EE-4DAE-ADD6-469785DDF96F}">
      <dgm:prSet/>
      <dgm:spPr/>
      <dgm:t>
        <a:bodyPr/>
        <a:lstStyle/>
        <a:p>
          <a:r>
            <a:rPr lang="ru-RU"/>
            <a:t>Інструктаж з техніки безпеки, протипожежної охорони</a:t>
          </a:r>
          <a:endParaRPr lang="en-US"/>
        </a:p>
      </dgm:t>
    </dgm:pt>
    <dgm:pt modelId="{AE79201C-2DFB-4EE0-B93C-0B94C92C10B1}" type="parTrans" cxnId="{60C3A990-F5F1-4640-85F1-C8B5E9F312F0}">
      <dgm:prSet/>
      <dgm:spPr/>
      <dgm:t>
        <a:bodyPr/>
        <a:lstStyle/>
        <a:p>
          <a:endParaRPr lang="en-US"/>
        </a:p>
      </dgm:t>
    </dgm:pt>
    <dgm:pt modelId="{7D98DFBE-F183-4A7C-92B2-EE8C94DCDA37}" type="sibTrans" cxnId="{60C3A990-F5F1-4640-85F1-C8B5E9F312F0}">
      <dgm:prSet/>
      <dgm:spPr/>
      <dgm:t>
        <a:bodyPr/>
        <a:lstStyle/>
        <a:p>
          <a:endParaRPr lang="en-US"/>
        </a:p>
      </dgm:t>
    </dgm:pt>
    <dgm:pt modelId="{A460B2AE-CA4F-4068-90CC-B0C0213D16D0}">
      <dgm:prSet/>
      <dgm:spPr/>
      <dgm:t>
        <a:bodyPr/>
        <a:lstStyle/>
        <a:p>
          <a:r>
            <a:rPr lang="ru-RU"/>
            <a:t>Запис до трудової книжки</a:t>
          </a:r>
          <a:endParaRPr lang="en-US"/>
        </a:p>
      </dgm:t>
    </dgm:pt>
    <dgm:pt modelId="{11C35E47-FC86-414C-98A2-827D09477917}" type="parTrans" cxnId="{12D3394D-B307-4910-B425-64BB3206296D}">
      <dgm:prSet/>
      <dgm:spPr/>
      <dgm:t>
        <a:bodyPr/>
        <a:lstStyle/>
        <a:p>
          <a:endParaRPr lang="en-US"/>
        </a:p>
      </dgm:t>
    </dgm:pt>
    <dgm:pt modelId="{4BED67D6-AE5A-4564-BDC8-5AF3D316515E}" type="sibTrans" cxnId="{12D3394D-B307-4910-B425-64BB3206296D}">
      <dgm:prSet/>
      <dgm:spPr/>
      <dgm:t>
        <a:bodyPr/>
        <a:lstStyle/>
        <a:p>
          <a:endParaRPr lang="en-US"/>
        </a:p>
      </dgm:t>
    </dgm:pt>
    <dgm:pt modelId="{12CDF902-5804-451C-9C6C-D6F32D52498B}" type="pres">
      <dgm:prSet presAssocID="{8CF9F6B5-013F-4071-A1B4-3D32E158302F}" presName="Name0" presStyleCnt="0">
        <dgm:presLayoutVars>
          <dgm:dir/>
          <dgm:resizeHandles val="exact"/>
        </dgm:presLayoutVars>
      </dgm:prSet>
      <dgm:spPr/>
    </dgm:pt>
    <dgm:pt modelId="{4782719F-47F5-475A-B58C-86BFEFA4E4E9}" type="pres">
      <dgm:prSet presAssocID="{474A23E4-13F1-42FF-A299-13B267AA84E5}" presName="node" presStyleLbl="node1" presStyleIdx="0" presStyleCnt="6">
        <dgm:presLayoutVars>
          <dgm:bulletEnabled val="1"/>
        </dgm:presLayoutVars>
      </dgm:prSet>
      <dgm:spPr/>
    </dgm:pt>
    <dgm:pt modelId="{31A62E61-2498-4482-99AA-CF69976F6443}" type="pres">
      <dgm:prSet presAssocID="{DBFD6B50-BB74-4B38-9E7D-EF0C77D4C000}" presName="sibTrans" presStyleLbl="sibTrans1D1" presStyleIdx="0" presStyleCnt="5"/>
      <dgm:spPr/>
    </dgm:pt>
    <dgm:pt modelId="{82C7ABE8-6975-4076-93C4-A627348B8179}" type="pres">
      <dgm:prSet presAssocID="{DBFD6B50-BB74-4B38-9E7D-EF0C77D4C000}" presName="connectorText" presStyleLbl="sibTrans1D1" presStyleIdx="0" presStyleCnt="5"/>
      <dgm:spPr/>
    </dgm:pt>
    <dgm:pt modelId="{B6F108AA-133F-4278-800E-642F83A9C35C}" type="pres">
      <dgm:prSet presAssocID="{5E8DA1FD-3FB5-43B8-BDB0-D1F8775C6A78}" presName="node" presStyleLbl="node1" presStyleIdx="1" presStyleCnt="6">
        <dgm:presLayoutVars>
          <dgm:bulletEnabled val="1"/>
        </dgm:presLayoutVars>
      </dgm:prSet>
      <dgm:spPr/>
    </dgm:pt>
    <dgm:pt modelId="{7B90875D-95B4-4E8C-B359-19C669C1F80C}" type="pres">
      <dgm:prSet presAssocID="{E1EFCEFF-6204-4FAA-8589-E720D4DE23AF}" presName="sibTrans" presStyleLbl="sibTrans1D1" presStyleIdx="1" presStyleCnt="5"/>
      <dgm:spPr/>
    </dgm:pt>
    <dgm:pt modelId="{B3D38549-1B83-4D39-B1FD-6907D7D9E13D}" type="pres">
      <dgm:prSet presAssocID="{E1EFCEFF-6204-4FAA-8589-E720D4DE23AF}" presName="connectorText" presStyleLbl="sibTrans1D1" presStyleIdx="1" presStyleCnt="5"/>
      <dgm:spPr/>
    </dgm:pt>
    <dgm:pt modelId="{D46BCA28-37E2-4764-9DF2-2B3BA089940F}" type="pres">
      <dgm:prSet presAssocID="{0FF78BB6-42D8-41B9-A327-B480095E46E9}" presName="node" presStyleLbl="node1" presStyleIdx="2" presStyleCnt="6">
        <dgm:presLayoutVars>
          <dgm:bulletEnabled val="1"/>
        </dgm:presLayoutVars>
      </dgm:prSet>
      <dgm:spPr/>
    </dgm:pt>
    <dgm:pt modelId="{7496DD7F-F533-4C04-84F2-4DC16FB2E183}" type="pres">
      <dgm:prSet presAssocID="{0016D139-C71A-4E6B-8072-A8DF501BBF41}" presName="sibTrans" presStyleLbl="sibTrans1D1" presStyleIdx="2" presStyleCnt="5"/>
      <dgm:spPr/>
    </dgm:pt>
    <dgm:pt modelId="{BE8D800A-122B-4708-AFD7-E24A9E5F1DE8}" type="pres">
      <dgm:prSet presAssocID="{0016D139-C71A-4E6B-8072-A8DF501BBF41}" presName="connectorText" presStyleLbl="sibTrans1D1" presStyleIdx="2" presStyleCnt="5"/>
      <dgm:spPr/>
    </dgm:pt>
    <dgm:pt modelId="{DFC4D2D7-8A60-4739-8B3B-AFB7F37C284B}" type="pres">
      <dgm:prSet presAssocID="{961919EB-E279-48E1-B0AC-CB9DE52F5D09}" presName="node" presStyleLbl="node1" presStyleIdx="3" presStyleCnt="6">
        <dgm:presLayoutVars>
          <dgm:bulletEnabled val="1"/>
        </dgm:presLayoutVars>
      </dgm:prSet>
      <dgm:spPr/>
    </dgm:pt>
    <dgm:pt modelId="{FE0DC727-7B98-4626-AF3C-63578479E249}" type="pres">
      <dgm:prSet presAssocID="{C7D35082-9420-4FFC-85EC-D4CAB804B4EC}" presName="sibTrans" presStyleLbl="sibTrans1D1" presStyleIdx="3" presStyleCnt="5"/>
      <dgm:spPr/>
    </dgm:pt>
    <dgm:pt modelId="{15F9A35C-2A56-47AC-A54C-D440ED1B28DE}" type="pres">
      <dgm:prSet presAssocID="{C7D35082-9420-4FFC-85EC-D4CAB804B4EC}" presName="connectorText" presStyleLbl="sibTrans1D1" presStyleIdx="3" presStyleCnt="5"/>
      <dgm:spPr/>
    </dgm:pt>
    <dgm:pt modelId="{0511DEAE-B98A-4237-9B27-C24AD7FA2D4E}" type="pres">
      <dgm:prSet presAssocID="{51992BC6-63EE-4DAE-ADD6-469785DDF96F}" presName="node" presStyleLbl="node1" presStyleIdx="4" presStyleCnt="6">
        <dgm:presLayoutVars>
          <dgm:bulletEnabled val="1"/>
        </dgm:presLayoutVars>
      </dgm:prSet>
      <dgm:spPr/>
    </dgm:pt>
    <dgm:pt modelId="{70B8D4CD-1AB8-48B9-B7AE-5C8D30B06F87}" type="pres">
      <dgm:prSet presAssocID="{7D98DFBE-F183-4A7C-92B2-EE8C94DCDA37}" presName="sibTrans" presStyleLbl="sibTrans1D1" presStyleIdx="4" presStyleCnt="5"/>
      <dgm:spPr/>
    </dgm:pt>
    <dgm:pt modelId="{F5A67AE0-95DC-4598-A669-473424CCD071}" type="pres">
      <dgm:prSet presAssocID="{7D98DFBE-F183-4A7C-92B2-EE8C94DCDA37}" presName="connectorText" presStyleLbl="sibTrans1D1" presStyleIdx="4" presStyleCnt="5"/>
      <dgm:spPr/>
    </dgm:pt>
    <dgm:pt modelId="{4BE6EAE7-79D8-446C-B4B1-EAA13F40B784}" type="pres">
      <dgm:prSet presAssocID="{A460B2AE-CA4F-4068-90CC-B0C0213D16D0}" presName="node" presStyleLbl="node1" presStyleIdx="5" presStyleCnt="6">
        <dgm:presLayoutVars>
          <dgm:bulletEnabled val="1"/>
        </dgm:presLayoutVars>
      </dgm:prSet>
      <dgm:spPr/>
    </dgm:pt>
  </dgm:ptLst>
  <dgm:cxnLst>
    <dgm:cxn modelId="{F7E72D05-8BFA-491A-8BCC-1B98F3C2CFF8}" type="presOf" srcId="{474A23E4-13F1-42FF-A299-13B267AA84E5}" destId="{4782719F-47F5-475A-B58C-86BFEFA4E4E9}" srcOrd="0" destOrd="0" presId="urn:microsoft.com/office/officeart/2016/7/layout/RepeatingBendingProcessNew"/>
    <dgm:cxn modelId="{5EF1842F-FF18-4FD9-9959-9D4C546C8543}" type="presOf" srcId="{7D98DFBE-F183-4A7C-92B2-EE8C94DCDA37}" destId="{F5A67AE0-95DC-4598-A669-473424CCD071}" srcOrd="1" destOrd="0" presId="urn:microsoft.com/office/officeart/2016/7/layout/RepeatingBendingProcessNew"/>
    <dgm:cxn modelId="{8F476F37-D13C-48AE-9241-58F01E10B9F4}" srcId="{8CF9F6B5-013F-4071-A1B4-3D32E158302F}" destId="{961919EB-E279-48E1-B0AC-CB9DE52F5D09}" srcOrd="3" destOrd="0" parTransId="{3F57694B-2A87-4F3C-8CEF-BDC208C64238}" sibTransId="{C7D35082-9420-4FFC-85EC-D4CAB804B4EC}"/>
    <dgm:cxn modelId="{3E690B3D-78DF-41AA-BBF3-2998ACB1EFFA}" type="presOf" srcId="{0016D139-C71A-4E6B-8072-A8DF501BBF41}" destId="{BE8D800A-122B-4708-AFD7-E24A9E5F1DE8}" srcOrd="1" destOrd="0" presId="urn:microsoft.com/office/officeart/2016/7/layout/RepeatingBendingProcessNew"/>
    <dgm:cxn modelId="{38390341-A785-4B36-BD85-54F44C2EA79B}" srcId="{8CF9F6B5-013F-4071-A1B4-3D32E158302F}" destId="{474A23E4-13F1-42FF-A299-13B267AA84E5}" srcOrd="0" destOrd="0" parTransId="{162B1117-0D34-4DA5-8695-EA4CA8276568}" sibTransId="{DBFD6B50-BB74-4B38-9E7D-EF0C77D4C000}"/>
    <dgm:cxn modelId="{7CFB3643-094B-476F-AA0E-653CA58D2804}" type="presOf" srcId="{E1EFCEFF-6204-4FAA-8589-E720D4DE23AF}" destId="{B3D38549-1B83-4D39-B1FD-6907D7D9E13D}" srcOrd="1" destOrd="0" presId="urn:microsoft.com/office/officeart/2016/7/layout/RepeatingBendingProcessNew"/>
    <dgm:cxn modelId="{90886049-1C37-46CE-8FF5-610E95E2996A}" srcId="{8CF9F6B5-013F-4071-A1B4-3D32E158302F}" destId="{0FF78BB6-42D8-41B9-A327-B480095E46E9}" srcOrd="2" destOrd="0" parTransId="{AF010BA2-D6E8-4387-82C9-06444CBCBE22}" sibTransId="{0016D139-C71A-4E6B-8072-A8DF501BBF41}"/>
    <dgm:cxn modelId="{12D3394D-B307-4910-B425-64BB3206296D}" srcId="{8CF9F6B5-013F-4071-A1B4-3D32E158302F}" destId="{A460B2AE-CA4F-4068-90CC-B0C0213D16D0}" srcOrd="5" destOrd="0" parTransId="{11C35E47-FC86-414C-98A2-827D09477917}" sibTransId="{4BED67D6-AE5A-4564-BDC8-5AF3D316515E}"/>
    <dgm:cxn modelId="{FAA4205F-D9AD-442B-9EE3-4011F2C570C4}" type="presOf" srcId="{961919EB-E279-48E1-B0AC-CB9DE52F5D09}" destId="{DFC4D2D7-8A60-4739-8B3B-AFB7F37C284B}" srcOrd="0" destOrd="0" presId="urn:microsoft.com/office/officeart/2016/7/layout/RepeatingBendingProcessNew"/>
    <dgm:cxn modelId="{3D244262-6EB8-4FD1-8C99-868197EDEA26}" type="presOf" srcId="{E1EFCEFF-6204-4FAA-8589-E720D4DE23AF}" destId="{7B90875D-95B4-4E8C-B359-19C669C1F80C}" srcOrd="0" destOrd="0" presId="urn:microsoft.com/office/officeart/2016/7/layout/RepeatingBendingProcessNew"/>
    <dgm:cxn modelId="{24427385-AB30-4EA6-B958-EDF6B50E0AF3}" type="presOf" srcId="{51992BC6-63EE-4DAE-ADD6-469785DDF96F}" destId="{0511DEAE-B98A-4237-9B27-C24AD7FA2D4E}" srcOrd="0" destOrd="0" presId="urn:microsoft.com/office/officeart/2016/7/layout/RepeatingBendingProcessNew"/>
    <dgm:cxn modelId="{60C3A990-F5F1-4640-85F1-C8B5E9F312F0}" srcId="{8CF9F6B5-013F-4071-A1B4-3D32E158302F}" destId="{51992BC6-63EE-4DAE-ADD6-469785DDF96F}" srcOrd="4" destOrd="0" parTransId="{AE79201C-2DFB-4EE0-B93C-0B94C92C10B1}" sibTransId="{7D98DFBE-F183-4A7C-92B2-EE8C94DCDA37}"/>
    <dgm:cxn modelId="{156A7998-F2C4-4291-BF4F-5E52AC35A936}" type="presOf" srcId="{DBFD6B50-BB74-4B38-9E7D-EF0C77D4C000}" destId="{31A62E61-2498-4482-99AA-CF69976F6443}" srcOrd="0" destOrd="0" presId="urn:microsoft.com/office/officeart/2016/7/layout/RepeatingBendingProcessNew"/>
    <dgm:cxn modelId="{253210A2-66D2-4C0D-8EE5-E496B8F5D76E}" type="presOf" srcId="{A460B2AE-CA4F-4068-90CC-B0C0213D16D0}" destId="{4BE6EAE7-79D8-446C-B4B1-EAA13F40B784}" srcOrd="0" destOrd="0" presId="urn:microsoft.com/office/officeart/2016/7/layout/RepeatingBendingProcessNew"/>
    <dgm:cxn modelId="{021060A3-10EA-44EE-84D3-D752244C6551}" type="presOf" srcId="{C7D35082-9420-4FFC-85EC-D4CAB804B4EC}" destId="{15F9A35C-2A56-47AC-A54C-D440ED1B28DE}" srcOrd="1" destOrd="0" presId="urn:microsoft.com/office/officeart/2016/7/layout/RepeatingBendingProcessNew"/>
    <dgm:cxn modelId="{C35C73C3-77CD-4A55-998B-8C9E52776665}" type="presOf" srcId="{8CF9F6B5-013F-4071-A1B4-3D32E158302F}" destId="{12CDF902-5804-451C-9C6C-D6F32D52498B}" srcOrd="0" destOrd="0" presId="urn:microsoft.com/office/officeart/2016/7/layout/RepeatingBendingProcessNew"/>
    <dgm:cxn modelId="{15CADBD7-27F7-499A-8C1D-F57EC7F6BDEE}" type="presOf" srcId="{DBFD6B50-BB74-4B38-9E7D-EF0C77D4C000}" destId="{82C7ABE8-6975-4076-93C4-A627348B8179}" srcOrd="1" destOrd="0" presId="urn:microsoft.com/office/officeart/2016/7/layout/RepeatingBendingProcessNew"/>
    <dgm:cxn modelId="{1E6868DA-D642-4398-81B9-02EB7A5CCDBD}" srcId="{8CF9F6B5-013F-4071-A1B4-3D32E158302F}" destId="{5E8DA1FD-3FB5-43B8-BDB0-D1F8775C6A78}" srcOrd="1" destOrd="0" parTransId="{6F67049D-FF70-46A9-8A48-B5C79CC072D8}" sibTransId="{E1EFCEFF-6204-4FAA-8589-E720D4DE23AF}"/>
    <dgm:cxn modelId="{C2171BEA-D4E4-49E1-9363-7FB341A45590}" type="presOf" srcId="{0016D139-C71A-4E6B-8072-A8DF501BBF41}" destId="{7496DD7F-F533-4C04-84F2-4DC16FB2E183}" srcOrd="0" destOrd="0" presId="urn:microsoft.com/office/officeart/2016/7/layout/RepeatingBendingProcessNew"/>
    <dgm:cxn modelId="{1D891CEE-B6BA-439F-9352-D6EDBBA4204A}" type="presOf" srcId="{C7D35082-9420-4FFC-85EC-D4CAB804B4EC}" destId="{FE0DC727-7B98-4626-AF3C-63578479E249}" srcOrd="0" destOrd="0" presId="urn:microsoft.com/office/officeart/2016/7/layout/RepeatingBendingProcessNew"/>
    <dgm:cxn modelId="{6E3F5FF1-7E35-4CED-9232-D6C67CC2C35A}" type="presOf" srcId="{0FF78BB6-42D8-41B9-A327-B480095E46E9}" destId="{D46BCA28-37E2-4764-9DF2-2B3BA089940F}" srcOrd="0" destOrd="0" presId="urn:microsoft.com/office/officeart/2016/7/layout/RepeatingBendingProcessNew"/>
    <dgm:cxn modelId="{BCDD3EF2-8C31-41D7-B3A5-1B09FFD581F7}" type="presOf" srcId="{5E8DA1FD-3FB5-43B8-BDB0-D1F8775C6A78}" destId="{B6F108AA-133F-4278-800E-642F83A9C35C}" srcOrd="0" destOrd="0" presId="urn:microsoft.com/office/officeart/2016/7/layout/RepeatingBendingProcessNew"/>
    <dgm:cxn modelId="{9EA9A5FB-C509-4F96-9D5E-1C27640C2704}" type="presOf" srcId="{7D98DFBE-F183-4A7C-92B2-EE8C94DCDA37}" destId="{70B8D4CD-1AB8-48B9-B7AE-5C8D30B06F87}" srcOrd="0" destOrd="0" presId="urn:microsoft.com/office/officeart/2016/7/layout/RepeatingBendingProcessNew"/>
    <dgm:cxn modelId="{65665915-D282-41CA-8DF1-DCC3DFACD283}" type="presParOf" srcId="{12CDF902-5804-451C-9C6C-D6F32D52498B}" destId="{4782719F-47F5-475A-B58C-86BFEFA4E4E9}" srcOrd="0" destOrd="0" presId="urn:microsoft.com/office/officeart/2016/7/layout/RepeatingBendingProcessNew"/>
    <dgm:cxn modelId="{E675361E-2C7C-4426-A836-73D295DC8122}" type="presParOf" srcId="{12CDF902-5804-451C-9C6C-D6F32D52498B}" destId="{31A62E61-2498-4482-99AA-CF69976F6443}" srcOrd="1" destOrd="0" presId="urn:microsoft.com/office/officeart/2016/7/layout/RepeatingBendingProcessNew"/>
    <dgm:cxn modelId="{0E3A54F4-95AB-495E-8261-81ADD0AE9A22}" type="presParOf" srcId="{31A62E61-2498-4482-99AA-CF69976F6443}" destId="{82C7ABE8-6975-4076-93C4-A627348B8179}" srcOrd="0" destOrd="0" presId="urn:microsoft.com/office/officeart/2016/7/layout/RepeatingBendingProcessNew"/>
    <dgm:cxn modelId="{42E3FBEC-4D85-403F-A622-8BD946D99DF3}" type="presParOf" srcId="{12CDF902-5804-451C-9C6C-D6F32D52498B}" destId="{B6F108AA-133F-4278-800E-642F83A9C35C}" srcOrd="2" destOrd="0" presId="urn:microsoft.com/office/officeart/2016/7/layout/RepeatingBendingProcessNew"/>
    <dgm:cxn modelId="{E2129751-60FA-402F-AF7E-830BC319B5AC}" type="presParOf" srcId="{12CDF902-5804-451C-9C6C-D6F32D52498B}" destId="{7B90875D-95B4-4E8C-B359-19C669C1F80C}" srcOrd="3" destOrd="0" presId="urn:microsoft.com/office/officeart/2016/7/layout/RepeatingBendingProcessNew"/>
    <dgm:cxn modelId="{36DE71C5-2CD5-4BCE-B58A-7C81B696A57F}" type="presParOf" srcId="{7B90875D-95B4-4E8C-B359-19C669C1F80C}" destId="{B3D38549-1B83-4D39-B1FD-6907D7D9E13D}" srcOrd="0" destOrd="0" presId="urn:microsoft.com/office/officeart/2016/7/layout/RepeatingBendingProcessNew"/>
    <dgm:cxn modelId="{36C7BD85-4E26-40C2-95D6-1F516B60DF32}" type="presParOf" srcId="{12CDF902-5804-451C-9C6C-D6F32D52498B}" destId="{D46BCA28-37E2-4764-9DF2-2B3BA089940F}" srcOrd="4" destOrd="0" presId="urn:microsoft.com/office/officeart/2016/7/layout/RepeatingBendingProcessNew"/>
    <dgm:cxn modelId="{41907D06-D880-42E2-9715-CC194BD1F24F}" type="presParOf" srcId="{12CDF902-5804-451C-9C6C-D6F32D52498B}" destId="{7496DD7F-F533-4C04-84F2-4DC16FB2E183}" srcOrd="5" destOrd="0" presId="urn:microsoft.com/office/officeart/2016/7/layout/RepeatingBendingProcessNew"/>
    <dgm:cxn modelId="{E213A429-67E0-4A03-947E-074914AD3BDE}" type="presParOf" srcId="{7496DD7F-F533-4C04-84F2-4DC16FB2E183}" destId="{BE8D800A-122B-4708-AFD7-E24A9E5F1DE8}" srcOrd="0" destOrd="0" presId="urn:microsoft.com/office/officeart/2016/7/layout/RepeatingBendingProcessNew"/>
    <dgm:cxn modelId="{B67572B5-0F67-4101-95AF-EA1121884BB9}" type="presParOf" srcId="{12CDF902-5804-451C-9C6C-D6F32D52498B}" destId="{DFC4D2D7-8A60-4739-8B3B-AFB7F37C284B}" srcOrd="6" destOrd="0" presId="urn:microsoft.com/office/officeart/2016/7/layout/RepeatingBendingProcessNew"/>
    <dgm:cxn modelId="{CC7C7944-484D-4648-B430-CEF941186C62}" type="presParOf" srcId="{12CDF902-5804-451C-9C6C-D6F32D52498B}" destId="{FE0DC727-7B98-4626-AF3C-63578479E249}" srcOrd="7" destOrd="0" presId="urn:microsoft.com/office/officeart/2016/7/layout/RepeatingBendingProcessNew"/>
    <dgm:cxn modelId="{3A65C0A8-56E1-44A7-ADEC-1B1718E050F1}" type="presParOf" srcId="{FE0DC727-7B98-4626-AF3C-63578479E249}" destId="{15F9A35C-2A56-47AC-A54C-D440ED1B28DE}" srcOrd="0" destOrd="0" presId="urn:microsoft.com/office/officeart/2016/7/layout/RepeatingBendingProcessNew"/>
    <dgm:cxn modelId="{937E5303-B17F-4D5C-8E8A-B76D98C6A3D3}" type="presParOf" srcId="{12CDF902-5804-451C-9C6C-D6F32D52498B}" destId="{0511DEAE-B98A-4237-9B27-C24AD7FA2D4E}" srcOrd="8" destOrd="0" presId="urn:microsoft.com/office/officeart/2016/7/layout/RepeatingBendingProcessNew"/>
    <dgm:cxn modelId="{31E9F1F9-24FC-4E2B-8D3C-224FBB7BE325}" type="presParOf" srcId="{12CDF902-5804-451C-9C6C-D6F32D52498B}" destId="{70B8D4CD-1AB8-48B9-B7AE-5C8D30B06F87}" srcOrd="9" destOrd="0" presId="urn:microsoft.com/office/officeart/2016/7/layout/RepeatingBendingProcessNew"/>
    <dgm:cxn modelId="{3C0CDD93-ADBB-490F-B863-7BF8961F80C8}" type="presParOf" srcId="{70B8D4CD-1AB8-48B9-B7AE-5C8D30B06F87}" destId="{F5A67AE0-95DC-4598-A669-473424CCD071}" srcOrd="0" destOrd="0" presId="urn:microsoft.com/office/officeart/2016/7/layout/RepeatingBendingProcessNew"/>
    <dgm:cxn modelId="{68AFD5F5-43CE-4D77-B0D8-FAA993023667}" type="presParOf" srcId="{12CDF902-5804-451C-9C6C-D6F32D52498B}" destId="{4BE6EAE7-79D8-446C-B4B1-EAA13F40B784}"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52CCAF-B0F4-49C0-9498-066CF336C208}">
      <dsp:nvSpPr>
        <dsp:cNvPr id="0" name=""/>
        <dsp:cNvSpPr/>
      </dsp:nvSpPr>
      <dsp:spPr>
        <a:xfrm>
          <a:off x="0" y="139427"/>
          <a:ext cx="6448425" cy="110421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ru-RU" sz="1500" kern="1200" dirty="0"/>
            <a:t>На </a:t>
          </a:r>
          <a:r>
            <a:rPr lang="ru-RU" sz="1500" kern="1200" dirty="0" err="1"/>
            <a:t>здорові</a:t>
          </a:r>
          <a:r>
            <a:rPr lang="ru-RU" sz="1500" kern="1200" dirty="0"/>
            <a:t> і </a:t>
          </a:r>
          <a:r>
            <a:rPr lang="ru-RU" sz="1500" kern="1200" dirty="0" err="1"/>
            <a:t>безпечні</a:t>
          </a:r>
          <a:r>
            <a:rPr lang="ru-RU" sz="1500" kern="1200" dirty="0"/>
            <a:t> </a:t>
          </a:r>
          <a:r>
            <a:rPr lang="ru-RU" sz="1500" kern="1200" dirty="0" err="1"/>
            <a:t>умови</a:t>
          </a:r>
          <a:r>
            <a:rPr lang="ru-RU" sz="1500" kern="1200" dirty="0"/>
            <a:t> </a:t>
          </a:r>
          <a:r>
            <a:rPr lang="ru-RU" sz="1500" kern="1200" dirty="0" err="1"/>
            <a:t>праці</a:t>
          </a:r>
          <a:r>
            <a:rPr lang="ru-RU" sz="1500" kern="1200" dirty="0"/>
            <a:t>. На </a:t>
          </a:r>
          <a:r>
            <a:rPr lang="ru-RU" sz="1500" kern="1200" dirty="0" err="1"/>
            <a:t>об'єднання</a:t>
          </a:r>
          <a:r>
            <a:rPr lang="ru-RU" sz="1500" kern="1200" dirty="0"/>
            <a:t> в </a:t>
          </a:r>
          <a:r>
            <a:rPr lang="ru-RU" sz="1500" kern="1200" dirty="0" err="1"/>
            <a:t>професійні</a:t>
          </a:r>
          <a:r>
            <a:rPr lang="ru-RU" sz="1500" kern="1200" dirty="0"/>
            <a:t> </a:t>
          </a:r>
          <a:r>
            <a:rPr lang="ru-RU" sz="1500" kern="1200" dirty="0" err="1"/>
            <a:t>спілки</a:t>
          </a:r>
          <a:r>
            <a:rPr lang="ru-RU" sz="1500" kern="1200" dirty="0"/>
            <a:t>.</a:t>
          </a:r>
          <a:endParaRPr lang="en-US" sz="1500" kern="1200" dirty="0"/>
        </a:p>
      </dsp:txBody>
      <dsp:txXfrm>
        <a:off x="53903" y="193330"/>
        <a:ext cx="6340619" cy="996404"/>
      </dsp:txXfrm>
    </dsp:sp>
    <dsp:sp modelId="{A6EDCAE5-7E80-44A6-86AA-9229269394FD}">
      <dsp:nvSpPr>
        <dsp:cNvPr id="0" name=""/>
        <dsp:cNvSpPr/>
      </dsp:nvSpPr>
      <dsp:spPr>
        <a:xfrm>
          <a:off x="0" y="1286837"/>
          <a:ext cx="6448425" cy="1104210"/>
        </a:xfrm>
        <a:prstGeom prst="roundRect">
          <a:avLst/>
        </a:prstGeom>
        <a:solidFill>
          <a:schemeClr val="accent2">
            <a:hueOff val="-3720952"/>
            <a:satOff val="96"/>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ru-RU" sz="1500" kern="1200" dirty="0"/>
            <a:t>На </a:t>
          </a:r>
          <a:r>
            <a:rPr lang="ru-RU" sz="1500" kern="1200" dirty="0" err="1"/>
            <a:t>одержання</a:t>
          </a:r>
          <a:r>
            <a:rPr lang="ru-RU" sz="1500" kern="1200" dirty="0"/>
            <a:t> </a:t>
          </a:r>
          <a:r>
            <a:rPr lang="ru-RU" sz="1500" kern="1200" dirty="0" err="1"/>
            <a:t>роботи</a:t>
          </a:r>
          <a:r>
            <a:rPr lang="ru-RU" sz="1500" kern="1200" dirty="0"/>
            <a:t> з оплатою </a:t>
          </a:r>
          <a:r>
            <a:rPr lang="ru-RU" sz="1500" kern="1200" dirty="0" err="1"/>
            <a:t>праці</a:t>
          </a:r>
          <a:r>
            <a:rPr lang="ru-RU" sz="1500" kern="1200" dirty="0"/>
            <a:t> не </a:t>
          </a:r>
          <a:r>
            <a:rPr lang="ru-RU" sz="1500" kern="1200" dirty="0" err="1"/>
            <a:t>нижче</a:t>
          </a:r>
          <a:r>
            <a:rPr lang="ru-RU" sz="1500" kern="1200" dirty="0"/>
            <a:t> </a:t>
          </a:r>
          <a:r>
            <a:rPr lang="ru-RU" sz="1500" kern="1200" dirty="0" err="1"/>
            <a:t>встановленого</a:t>
          </a:r>
          <a:r>
            <a:rPr lang="ru-RU" sz="1500" kern="1200" dirty="0"/>
            <a:t> державою </a:t>
          </a:r>
          <a:r>
            <a:rPr lang="ru-RU" sz="1500" kern="1200" dirty="0" err="1"/>
            <a:t>мінімального</a:t>
          </a:r>
          <a:r>
            <a:rPr lang="ru-RU" sz="1500" kern="1200" dirty="0"/>
            <a:t> </a:t>
          </a:r>
          <a:r>
            <a:rPr lang="ru-RU" sz="1500" kern="1200" dirty="0" err="1"/>
            <a:t>розміру</a:t>
          </a:r>
          <a:r>
            <a:rPr lang="ru-RU" sz="1500" kern="1200" dirty="0"/>
            <a:t>.</a:t>
          </a:r>
          <a:endParaRPr lang="en-US" sz="1500" kern="1200" dirty="0"/>
        </a:p>
      </dsp:txBody>
      <dsp:txXfrm>
        <a:off x="53903" y="1340740"/>
        <a:ext cx="6340619" cy="996404"/>
      </dsp:txXfrm>
    </dsp:sp>
    <dsp:sp modelId="{53FA172C-AD7A-4075-A46C-793B2DEADE8A}">
      <dsp:nvSpPr>
        <dsp:cNvPr id="0" name=""/>
        <dsp:cNvSpPr/>
      </dsp:nvSpPr>
      <dsp:spPr>
        <a:xfrm>
          <a:off x="0" y="2434248"/>
          <a:ext cx="6448425" cy="1104210"/>
        </a:xfrm>
        <a:prstGeom prst="roundRect">
          <a:avLst/>
        </a:prstGeom>
        <a:solidFill>
          <a:schemeClr val="accent2">
            <a:hueOff val="-7441904"/>
            <a:satOff val="192"/>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ru-RU" sz="1500" kern="1200" dirty="0"/>
            <a:t>На </a:t>
          </a:r>
          <a:r>
            <a:rPr lang="ru-RU" sz="1500" kern="1200" dirty="0" err="1"/>
            <a:t>вільний</a:t>
          </a:r>
          <a:r>
            <a:rPr lang="ru-RU" sz="1500" kern="1200" dirty="0"/>
            <a:t> </a:t>
          </a:r>
          <a:r>
            <a:rPr lang="ru-RU" sz="1500" kern="1200" dirty="0" err="1"/>
            <a:t>вибір</a:t>
          </a:r>
          <a:r>
            <a:rPr lang="ru-RU" sz="1500" kern="1200" dirty="0"/>
            <a:t> </a:t>
          </a:r>
          <a:r>
            <a:rPr lang="ru-RU" sz="1500" kern="1200" dirty="0" err="1"/>
            <a:t>професії</a:t>
          </a:r>
          <a:r>
            <a:rPr lang="ru-RU" sz="1500" kern="1200" dirty="0"/>
            <a:t>, роду занять і </a:t>
          </a:r>
          <a:r>
            <a:rPr lang="ru-RU" sz="1500" kern="1200" dirty="0" err="1"/>
            <a:t>роботи</a:t>
          </a:r>
          <a:r>
            <a:rPr lang="ru-RU" sz="1500" kern="1200" dirty="0"/>
            <a:t>.</a:t>
          </a:r>
          <a:endParaRPr lang="en-US" sz="1500" kern="1200" dirty="0"/>
        </a:p>
      </dsp:txBody>
      <dsp:txXfrm>
        <a:off x="53903" y="2488151"/>
        <a:ext cx="6340619" cy="996404"/>
      </dsp:txXfrm>
    </dsp:sp>
    <dsp:sp modelId="{5785AC52-0922-42EA-95F5-D0C819EC53E4}">
      <dsp:nvSpPr>
        <dsp:cNvPr id="0" name=""/>
        <dsp:cNvSpPr/>
      </dsp:nvSpPr>
      <dsp:spPr>
        <a:xfrm>
          <a:off x="0" y="3581658"/>
          <a:ext cx="6448425" cy="1104210"/>
        </a:xfrm>
        <a:prstGeom prst="roundRect">
          <a:avLst/>
        </a:prstGeom>
        <a:solidFill>
          <a:schemeClr val="accent2">
            <a:hueOff val="-11162856"/>
            <a:satOff val="289"/>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ru-RU" sz="1500" kern="1200" dirty="0"/>
            <a:t>На </a:t>
          </a:r>
          <a:r>
            <a:rPr lang="ru-RU" sz="1500" kern="1200" dirty="0" err="1"/>
            <a:t>відпочинок</a:t>
          </a:r>
          <a:r>
            <a:rPr lang="ru-RU" sz="1500" kern="1200" dirty="0"/>
            <a:t> </a:t>
          </a:r>
          <a:r>
            <a:rPr lang="ru-RU" sz="1500" kern="1200" dirty="0" err="1"/>
            <a:t>відповідно</a:t>
          </a:r>
          <a:r>
            <a:rPr lang="ru-RU" sz="1500" kern="1200" dirty="0"/>
            <a:t> до </a:t>
          </a:r>
          <a:r>
            <a:rPr lang="ru-RU" sz="1500" kern="1200" dirty="0" err="1"/>
            <a:t>законів</a:t>
          </a:r>
          <a:r>
            <a:rPr lang="ru-RU" sz="1500" kern="1200" dirty="0"/>
            <a:t> про </a:t>
          </a:r>
          <a:r>
            <a:rPr lang="ru-RU" sz="1500" kern="1200" dirty="0" err="1"/>
            <a:t>обмеження</a:t>
          </a:r>
          <a:r>
            <a:rPr lang="ru-RU" sz="1500" kern="1200" dirty="0"/>
            <a:t> </a:t>
          </a:r>
          <a:r>
            <a:rPr lang="ru-RU" sz="1500" kern="1200" dirty="0" err="1"/>
            <a:t>робочого</a:t>
          </a:r>
          <a:r>
            <a:rPr lang="ru-RU" sz="1500" kern="1200" dirty="0"/>
            <a:t> дня та </a:t>
          </a:r>
          <a:r>
            <a:rPr lang="ru-RU" sz="1500" kern="1200" dirty="0" err="1"/>
            <a:t>робочого</a:t>
          </a:r>
          <a:r>
            <a:rPr lang="ru-RU" sz="1500" kern="1200" dirty="0"/>
            <a:t> </a:t>
          </a:r>
          <a:r>
            <a:rPr lang="ru-RU" sz="1500" kern="1200" dirty="0" err="1"/>
            <a:t>тижня</a:t>
          </a:r>
          <a:r>
            <a:rPr lang="ru-RU" sz="1500" kern="1200" dirty="0"/>
            <a:t> і про </a:t>
          </a:r>
          <a:r>
            <a:rPr lang="ru-RU" sz="1500" kern="1200" dirty="0" err="1"/>
            <a:t>щорічні</a:t>
          </a:r>
          <a:r>
            <a:rPr lang="ru-RU" sz="1500" kern="1200" dirty="0"/>
            <a:t> </a:t>
          </a:r>
          <a:r>
            <a:rPr lang="ru-RU" sz="1500" kern="1200" dirty="0" err="1"/>
            <a:t>оплачувані</a:t>
          </a:r>
          <a:r>
            <a:rPr lang="ru-RU" sz="1500" kern="1200" dirty="0"/>
            <a:t> </a:t>
          </a:r>
          <a:r>
            <a:rPr lang="ru-RU" sz="1500" kern="1200" dirty="0" err="1"/>
            <a:t>відпустки</a:t>
          </a:r>
          <a:r>
            <a:rPr lang="ru-RU" sz="1500" kern="1200" dirty="0"/>
            <a:t>.</a:t>
          </a:r>
          <a:endParaRPr lang="en-US" sz="1500" kern="1200" dirty="0"/>
        </a:p>
      </dsp:txBody>
      <dsp:txXfrm>
        <a:off x="53903" y="3635561"/>
        <a:ext cx="6340619" cy="996404"/>
      </dsp:txXfrm>
    </dsp:sp>
    <dsp:sp modelId="{74B08CBF-E6F4-457B-BCF6-3F93BF836B7A}">
      <dsp:nvSpPr>
        <dsp:cNvPr id="0" name=""/>
        <dsp:cNvSpPr/>
      </dsp:nvSpPr>
      <dsp:spPr>
        <a:xfrm>
          <a:off x="0" y="4729068"/>
          <a:ext cx="6448425" cy="1104210"/>
        </a:xfrm>
        <a:prstGeom prst="roundRect">
          <a:avLst/>
        </a:prstGeom>
        <a:solidFill>
          <a:schemeClr val="accent2">
            <a:hueOff val="-14883809"/>
            <a:satOff val="385"/>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ru-RU" sz="1500" kern="1200" dirty="0"/>
            <a:t>На участь в </a:t>
          </a:r>
          <a:r>
            <a:rPr lang="ru-RU" sz="1500" kern="1200" dirty="0" err="1"/>
            <a:t>управлінні</a:t>
          </a:r>
          <a:r>
            <a:rPr lang="ru-RU" sz="1500" kern="1200" dirty="0"/>
            <a:t> </a:t>
          </a:r>
          <a:r>
            <a:rPr lang="ru-RU" sz="1500" kern="1200" dirty="0" err="1"/>
            <a:t>підприємством</a:t>
          </a:r>
          <a:r>
            <a:rPr lang="ru-RU" sz="1500" kern="1200" dirty="0"/>
            <a:t>, </a:t>
          </a:r>
          <a:r>
            <a:rPr lang="ru-RU" sz="1500" kern="1200" dirty="0" err="1"/>
            <a:t>установою</a:t>
          </a:r>
          <a:r>
            <a:rPr lang="ru-RU" sz="1500" kern="1200" dirty="0"/>
            <a:t>, </a:t>
          </a:r>
          <a:r>
            <a:rPr lang="ru-RU" sz="1500" kern="1200" dirty="0" err="1"/>
            <a:t>організацією</a:t>
          </a:r>
          <a:r>
            <a:rPr lang="ru-RU" sz="1500" kern="1200" dirty="0"/>
            <a:t>.</a:t>
          </a:r>
          <a:endParaRPr lang="en-US" sz="1500" kern="1200" dirty="0"/>
        </a:p>
      </dsp:txBody>
      <dsp:txXfrm>
        <a:off x="53903" y="4782971"/>
        <a:ext cx="6340619" cy="996404"/>
      </dsp:txXfrm>
    </dsp:sp>
    <dsp:sp modelId="{4C4CC642-81EB-4151-AC7D-4E6F3A8E904D}">
      <dsp:nvSpPr>
        <dsp:cNvPr id="0" name=""/>
        <dsp:cNvSpPr/>
      </dsp:nvSpPr>
      <dsp:spPr>
        <a:xfrm>
          <a:off x="0" y="5876479"/>
          <a:ext cx="6448425" cy="1104210"/>
        </a:xfrm>
        <a:prstGeom prst="roundRect">
          <a:avLst/>
        </a:prstGeom>
        <a:solidFill>
          <a:schemeClr val="accent2">
            <a:hueOff val="-18604761"/>
            <a:satOff val="481"/>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ru-RU" sz="1500" kern="1200" dirty="0"/>
            <a:t>На матеріальне забезпечення в порядку соціального страхування в старості, у разі хвороби, повної або часткової втрати працездатності. На матеріальну допомогу в разі безробіття. На право звернення до суду для вирішення трудових спорів. </a:t>
          </a:r>
          <a:endParaRPr lang="ru-RU" sz="1500" kern="1200" dirty="0">
            <a:latin typeface="Sabon Next LT"/>
          </a:endParaRPr>
        </a:p>
      </dsp:txBody>
      <dsp:txXfrm>
        <a:off x="53903" y="5930382"/>
        <a:ext cx="6340619" cy="9964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A62E61-2498-4482-99AA-CF69976F6443}">
      <dsp:nvSpPr>
        <dsp:cNvPr id="0" name=""/>
        <dsp:cNvSpPr/>
      </dsp:nvSpPr>
      <dsp:spPr>
        <a:xfrm>
          <a:off x="2703275" y="580925"/>
          <a:ext cx="449572" cy="91440"/>
        </a:xfrm>
        <a:custGeom>
          <a:avLst/>
          <a:gdLst/>
          <a:ahLst/>
          <a:cxnLst/>
          <a:rect l="0" t="0" r="0" b="0"/>
          <a:pathLst>
            <a:path>
              <a:moveTo>
                <a:pt x="0" y="45720"/>
              </a:moveTo>
              <a:lnTo>
                <a:pt x="449572" y="45720"/>
              </a:lnTo>
            </a:path>
          </a:pathLst>
        </a:custGeom>
        <a:noFill/>
        <a:ln w="6350" cap="flat" cmpd="sng" algn="ctr">
          <a:solidFill>
            <a:schemeClr val="accent3">
              <a:shade val="90000"/>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16057" y="624245"/>
        <a:ext cx="24008" cy="4801"/>
      </dsp:txXfrm>
    </dsp:sp>
    <dsp:sp modelId="{4782719F-47F5-475A-B58C-86BFEFA4E4E9}">
      <dsp:nvSpPr>
        <dsp:cNvPr id="0" name=""/>
        <dsp:cNvSpPr/>
      </dsp:nvSpPr>
      <dsp:spPr>
        <a:xfrm>
          <a:off x="617370" y="334"/>
          <a:ext cx="2087705" cy="1252623"/>
        </a:xfrm>
        <a:prstGeom prst="rect">
          <a:avLst/>
        </a:prstGeom>
        <a:solidFill>
          <a:schemeClr val="accent3">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299" tIns="107381" rIns="102299" bIns="107381" numCol="1" spcCol="1270" anchor="ctr" anchorCtr="0">
          <a:noAutofit/>
        </a:bodyPr>
        <a:lstStyle/>
        <a:p>
          <a:pPr marL="0" lvl="0" indent="0" algn="ctr" defTabSz="711200">
            <a:lnSpc>
              <a:spcPct val="90000"/>
            </a:lnSpc>
            <a:spcBef>
              <a:spcPct val="0"/>
            </a:spcBef>
            <a:spcAft>
              <a:spcPct val="35000"/>
            </a:spcAft>
            <a:buNone/>
          </a:pPr>
          <a:r>
            <a:rPr lang="ru-RU" sz="1600" kern="1200"/>
            <a:t>Заява (оформляється власноруч) + необхідні документи</a:t>
          </a:r>
          <a:endParaRPr lang="en-US" sz="1600" kern="1200"/>
        </a:p>
      </dsp:txBody>
      <dsp:txXfrm>
        <a:off x="617370" y="334"/>
        <a:ext cx="2087705" cy="1252623"/>
      </dsp:txXfrm>
    </dsp:sp>
    <dsp:sp modelId="{7B90875D-95B4-4E8C-B359-19C669C1F80C}">
      <dsp:nvSpPr>
        <dsp:cNvPr id="0" name=""/>
        <dsp:cNvSpPr/>
      </dsp:nvSpPr>
      <dsp:spPr>
        <a:xfrm>
          <a:off x="5271152" y="580925"/>
          <a:ext cx="449572" cy="91440"/>
        </a:xfrm>
        <a:custGeom>
          <a:avLst/>
          <a:gdLst/>
          <a:ahLst/>
          <a:cxnLst/>
          <a:rect l="0" t="0" r="0" b="0"/>
          <a:pathLst>
            <a:path>
              <a:moveTo>
                <a:pt x="0" y="45720"/>
              </a:moveTo>
              <a:lnTo>
                <a:pt x="449572" y="45720"/>
              </a:lnTo>
            </a:path>
          </a:pathLst>
        </a:custGeom>
        <a:noFill/>
        <a:ln w="6350" cap="flat" cmpd="sng" algn="ctr">
          <a:solidFill>
            <a:schemeClr val="accent3">
              <a:shade val="90000"/>
              <a:hueOff val="-85684"/>
              <a:satOff val="-300"/>
              <a:lumOff val="946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483934" y="624245"/>
        <a:ext cx="24008" cy="4801"/>
      </dsp:txXfrm>
    </dsp:sp>
    <dsp:sp modelId="{B6F108AA-133F-4278-800E-642F83A9C35C}">
      <dsp:nvSpPr>
        <dsp:cNvPr id="0" name=""/>
        <dsp:cNvSpPr/>
      </dsp:nvSpPr>
      <dsp:spPr>
        <a:xfrm>
          <a:off x="3185247" y="334"/>
          <a:ext cx="2087705" cy="1252623"/>
        </a:xfrm>
        <a:prstGeom prst="rect">
          <a:avLst/>
        </a:prstGeom>
        <a:solidFill>
          <a:schemeClr val="accent3">
            <a:shade val="50000"/>
            <a:hueOff val="-67783"/>
            <a:satOff val="5998"/>
            <a:lumOff val="122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299" tIns="107381" rIns="102299" bIns="107381" numCol="1" spcCol="1270" anchor="ctr" anchorCtr="0">
          <a:noAutofit/>
        </a:bodyPr>
        <a:lstStyle/>
        <a:p>
          <a:pPr marL="0" lvl="0" indent="0" algn="ctr" defTabSz="711200">
            <a:lnSpc>
              <a:spcPct val="90000"/>
            </a:lnSpc>
            <a:spcBef>
              <a:spcPct val="0"/>
            </a:spcBef>
            <a:spcAft>
              <a:spcPct val="35000"/>
            </a:spcAft>
            <a:buNone/>
          </a:pPr>
          <a:r>
            <a:rPr lang="ru-RU" sz="1600" kern="1200"/>
            <a:t>Наказ (розпорядження) про зарахування працівника на роботу</a:t>
          </a:r>
          <a:endParaRPr lang="en-US" sz="1600" kern="1200"/>
        </a:p>
      </dsp:txBody>
      <dsp:txXfrm>
        <a:off x="3185247" y="334"/>
        <a:ext cx="2087705" cy="1252623"/>
      </dsp:txXfrm>
    </dsp:sp>
    <dsp:sp modelId="{7496DD7F-F533-4C04-84F2-4DC16FB2E183}">
      <dsp:nvSpPr>
        <dsp:cNvPr id="0" name=""/>
        <dsp:cNvSpPr/>
      </dsp:nvSpPr>
      <dsp:spPr>
        <a:xfrm>
          <a:off x="1661222" y="1251157"/>
          <a:ext cx="5135754" cy="449572"/>
        </a:xfrm>
        <a:custGeom>
          <a:avLst/>
          <a:gdLst/>
          <a:ahLst/>
          <a:cxnLst/>
          <a:rect l="0" t="0" r="0" b="0"/>
          <a:pathLst>
            <a:path>
              <a:moveTo>
                <a:pt x="5135754" y="0"/>
              </a:moveTo>
              <a:lnTo>
                <a:pt x="5135754" y="241886"/>
              </a:lnTo>
              <a:lnTo>
                <a:pt x="0" y="241886"/>
              </a:lnTo>
              <a:lnTo>
                <a:pt x="0" y="449572"/>
              </a:lnTo>
            </a:path>
          </a:pathLst>
        </a:custGeom>
        <a:noFill/>
        <a:ln w="6350" cap="flat" cmpd="sng" algn="ctr">
          <a:solidFill>
            <a:schemeClr val="accent3">
              <a:shade val="90000"/>
              <a:hueOff val="-171368"/>
              <a:satOff val="-601"/>
              <a:lumOff val="1892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00146" y="1473542"/>
        <a:ext cx="257907" cy="4801"/>
      </dsp:txXfrm>
    </dsp:sp>
    <dsp:sp modelId="{D46BCA28-37E2-4764-9DF2-2B3BA089940F}">
      <dsp:nvSpPr>
        <dsp:cNvPr id="0" name=""/>
        <dsp:cNvSpPr/>
      </dsp:nvSpPr>
      <dsp:spPr>
        <a:xfrm>
          <a:off x="5753124" y="334"/>
          <a:ext cx="2087705" cy="1252623"/>
        </a:xfrm>
        <a:prstGeom prst="rect">
          <a:avLst/>
        </a:prstGeom>
        <a:solidFill>
          <a:schemeClr val="accent3">
            <a:shade val="50000"/>
            <a:hueOff val="-135566"/>
            <a:satOff val="11996"/>
            <a:lumOff val="244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299" tIns="107381" rIns="102299" bIns="107381" numCol="1" spcCol="1270" anchor="ctr" anchorCtr="0">
          <a:noAutofit/>
        </a:bodyPr>
        <a:lstStyle/>
        <a:p>
          <a:pPr marL="0" lvl="0" indent="0" algn="ctr" defTabSz="711200">
            <a:lnSpc>
              <a:spcPct val="90000"/>
            </a:lnSpc>
            <a:spcBef>
              <a:spcPct val="0"/>
            </a:spcBef>
            <a:spcAft>
              <a:spcPct val="35000"/>
            </a:spcAft>
            <a:buNone/>
          </a:pPr>
          <a:r>
            <a:rPr lang="ru-RU" sz="1600" kern="1200"/>
            <a:t>Ознайомлення з внутрішнім трудовим розпорядком </a:t>
          </a:r>
          <a:endParaRPr lang="en-US" sz="1600" kern="1200"/>
        </a:p>
      </dsp:txBody>
      <dsp:txXfrm>
        <a:off x="5753124" y="334"/>
        <a:ext cx="2087705" cy="1252623"/>
      </dsp:txXfrm>
    </dsp:sp>
    <dsp:sp modelId="{FE0DC727-7B98-4626-AF3C-63578479E249}">
      <dsp:nvSpPr>
        <dsp:cNvPr id="0" name=""/>
        <dsp:cNvSpPr/>
      </dsp:nvSpPr>
      <dsp:spPr>
        <a:xfrm>
          <a:off x="2703275" y="2313721"/>
          <a:ext cx="449572" cy="91440"/>
        </a:xfrm>
        <a:custGeom>
          <a:avLst/>
          <a:gdLst/>
          <a:ahLst/>
          <a:cxnLst/>
          <a:rect l="0" t="0" r="0" b="0"/>
          <a:pathLst>
            <a:path>
              <a:moveTo>
                <a:pt x="0" y="45720"/>
              </a:moveTo>
              <a:lnTo>
                <a:pt x="449572" y="45720"/>
              </a:lnTo>
            </a:path>
          </a:pathLst>
        </a:custGeom>
        <a:noFill/>
        <a:ln w="6350" cap="flat" cmpd="sng" algn="ctr">
          <a:solidFill>
            <a:schemeClr val="accent3">
              <a:shade val="90000"/>
              <a:hueOff val="-171368"/>
              <a:satOff val="-601"/>
              <a:lumOff val="1892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16057" y="2357040"/>
        <a:ext cx="24008" cy="4801"/>
      </dsp:txXfrm>
    </dsp:sp>
    <dsp:sp modelId="{DFC4D2D7-8A60-4739-8B3B-AFB7F37C284B}">
      <dsp:nvSpPr>
        <dsp:cNvPr id="0" name=""/>
        <dsp:cNvSpPr/>
      </dsp:nvSpPr>
      <dsp:spPr>
        <a:xfrm>
          <a:off x="617370" y="1733129"/>
          <a:ext cx="2087705" cy="1252623"/>
        </a:xfrm>
        <a:prstGeom prst="rect">
          <a:avLst/>
        </a:prstGeom>
        <a:solidFill>
          <a:schemeClr val="accent3">
            <a:shade val="50000"/>
            <a:hueOff val="-203349"/>
            <a:satOff val="17994"/>
            <a:lumOff val="367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299" tIns="107381" rIns="102299" bIns="107381" numCol="1" spcCol="1270" anchor="ctr" anchorCtr="0">
          <a:noAutofit/>
        </a:bodyPr>
        <a:lstStyle/>
        <a:p>
          <a:pPr marL="0" lvl="0" indent="0" algn="ctr" defTabSz="711200">
            <a:lnSpc>
              <a:spcPct val="90000"/>
            </a:lnSpc>
            <a:spcBef>
              <a:spcPct val="0"/>
            </a:spcBef>
            <a:spcAft>
              <a:spcPct val="35000"/>
            </a:spcAft>
            <a:buNone/>
          </a:pPr>
          <a:r>
            <a:rPr lang="ru-RU" sz="1600" kern="1200"/>
            <a:t>Визначення робочого місця</a:t>
          </a:r>
          <a:endParaRPr lang="en-US" sz="1600" kern="1200"/>
        </a:p>
      </dsp:txBody>
      <dsp:txXfrm>
        <a:off x="617370" y="1733129"/>
        <a:ext cx="2087705" cy="1252623"/>
      </dsp:txXfrm>
    </dsp:sp>
    <dsp:sp modelId="{70B8D4CD-1AB8-48B9-B7AE-5C8D30B06F87}">
      <dsp:nvSpPr>
        <dsp:cNvPr id="0" name=""/>
        <dsp:cNvSpPr/>
      </dsp:nvSpPr>
      <dsp:spPr>
        <a:xfrm>
          <a:off x="5271152" y="2313721"/>
          <a:ext cx="449572" cy="91440"/>
        </a:xfrm>
        <a:custGeom>
          <a:avLst/>
          <a:gdLst/>
          <a:ahLst/>
          <a:cxnLst/>
          <a:rect l="0" t="0" r="0" b="0"/>
          <a:pathLst>
            <a:path>
              <a:moveTo>
                <a:pt x="0" y="45720"/>
              </a:moveTo>
              <a:lnTo>
                <a:pt x="449572" y="45720"/>
              </a:lnTo>
            </a:path>
          </a:pathLst>
        </a:custGeom>
        <a:noFill/>
        <a:ln w="6350" cap="flat" cmpd="sng" algn="ctr">
          <a:solidFill>
            <a:schemeClr val="accent3">
              <a:shade val="90000"/>
              <a:hueOff val="-85684"/>
              <a:satOff val="-300"/>
              <a:lumOff val="946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483934" y="2357040"/>
        <a:ext cx="24008" cy="4801"/>
      </dsp:txXfrm>
    </dsp:sp>
    <dsp:sp modelId="{0511DEAE-B98A-4237-9B27-C24AD7FA2D4E}">
      <dsp:nvSpPr>
        <dsp:cNvPr id="0" name=""/>
        <dsp:cNvSpPr/>
      </dsp:nvSpPr>
      <dsp:spPr>
        <a:xfrm>
          <a:off x="3185247" y="1733129"/>
          <a:ext cx="2087705" cy="1252623"/>
        </a:xfrm>
        <a:prstGeom prst="rect">
          <a:avLst/>
        </a:prstGeom>
        <a:solidFill>
          <a:schemeClr val="accent3">
            <a:shade val="50000"/>
            <a:hueOff val="-135566"/>
            <a:satOff val="11996"/>
            <a:lumOff val="244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299" tIns="107381" rIns="102299" bIns="107381" numCol="1" spcCol="1270" anchor="ctr" anchorCtr="0">
          <a:noAutofit/>
        </a:bodyPr>
        <a:lstStyle/>
        <a:p>
          <a:pPr marL="0" lvl="0" indent="0" algn="ctr" defTabSz="711200">
            <a:lnSpc>
              <a:spcPct val="90000"/>
            </a:lnSpc>
            <a:spcBef>
              <a:spcPct val="0"/>
            </a:spcBef>
            <a:spcAft>
              <a:spcPct val="35000"/>
            </a:spcAft>
            <a:buNone/>
          </a:pPr>
          <a:r>
            <a:rPr lang="ru-RU" sz="1600" kern="1200"/>
            <a:t>Інструктаж з техніки безпеки, протипожежної охорони</a:t>
          </a:r>
          <a:endParaRPr lang="en-US" sz="1600" kern="1200"/>
        </a:p>
      </dsp:txBody>
      <dsp:txXfrm>
        <a:off x="3185247" y="1733129"/>
        <a:ext cx="2087705" cy="1252623"/>
      </dsp:txXfrm>
    </dsp:sp>
    <dsp:sp modelId="{4BE6EAE7-79D8-446C-B4B1-EAA13F40B784}">
      <dsp:nvSpPr>
        <dsp:cNvPr id="0" name=""/>
        <dsp:cNvSpPr/>
      </dsp:nvSpPr>
      <dsp:spPr>
        <a:xfrm>
          <a:off x="5753124" y="1733129"/>
          <a:ext cx="2087705" cy="1252623"/>
        </a:xfrm>
        <a:prstGeom prst="rect">
          <a:avLst/>
        </a:prstGeom>
        <a:solidFill>
          <a:schemeClr val="accent3">
            <a:shade val="50000"/>
            <a:hueOff val="-67783"/>
            <a:satOff val="5998"/>
            <a:lumOff val="122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299" tIns="107381" rIns="102299" bIns="107381" numCol="1" spcCol="1270" anchor="ctr" anchorCtr="0">
          <a:noAutofit/>
        </a:bodyPr>
        <a:lstStyle/>
        <a:p>
          <a:pPr marL="0" lvl="0" indent="0" algn="ctr" defTabSz="711200">
            <a:lnSpc>
              <a:spcPct val="90000"/>
            </a:lnSpc>
            <a:spcBef>
              <a:spcPct val="0"/>
            </a:spcBef>
            <a:spcAft>
              <a:spcPct val="35000"/>
            </a:spcAft>
            <a:buNone/>
          </a:pPr>
          <a:r>
            <a:rPr lang="ru-RU" sz="1600" kern="1200"/>
            <a:t>Запис до трудової книжки</a:t>
          </a:r>
          <a:endParaRPr lang="en-US" sz="1600" kern="1200"/>
        </a:p>
      </dsp:txBody>
      <dsp:txXfrm>
        <a:off x="5753124" y="1733129"/>
        <a:ext cx="2087705" cy="125262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fld id="{AA70F276-1833-4A75-9C1D-A56E2295A68D}" type="datetimeFigureOut">
              <a:rPr lang="en-US" smtClean="0"/>
              <a:t>2/27/23</a:t>
            </a:fld>
            <a:endParaRPr lang="en-US"/>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451438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a:buFont typeface="Wingdings" panose="05000000000000000000" pitchFamily="2" charset="2"/>
              <a:buChar char="§"/>
              <a:defRPr/>
            </a:lvl1pPr>
            <a:lvl2pPr marL="685800" indent="-228600">
              <a:buFont typeface="Wingdings" panose="05000000000000000000" pitchFamily="2" charset="2"/>
              <a:buChar char="§"/>
              <a:defRPr/>
            </a:lvl2pPr>
            <a:lvl3pPr>
              <a:buFont typeface="Wingdings" panose="05000000000000000000" pitchFamily="2" charset="2"/>
              <a:buChar char="§"/>
              <a:defRPr/>
            </a:lvl3pPr>
            <a:lvl4pPr marL="1600200" indent="-228600">
              <a:buFont typeface="Wingdings" panose="05000000000000000000" pitchFamily="2" charset="2"/>
              <a:buChar char="§"/>
              <a:defRPr/>
            </a:lvl4pPr>
            <a:lvl5pP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fld id="{AA70F276-1833-4A75-9C1D-A56E2295A68D}" type="datetimeFigureOut">
              <a:rPr lang="en-US" smtClean="0"/>
              <a:t>2/27/23</a:t>
            </a:fld>
            <a:endParaRPr lang="en-US"/>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87620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D03-9D57-48E9-8B43-688B72997276}"/>
              </a:ext>
            </a:extLst>
          </p:cNvPr>
          <p:cNvSpPr>
            <a:spLocks noGrp="1"/>
          </p:cNvSpPr>
          <p:nvPr>
            <p:ph type="title"/>
          </p:nvPr>
        </p:nvSpPr>
        <p:spPr>
          <a:xfrm>
            <a:off x="831850" y="1709738"/>
            <a:ext cx="10515600" cy="2852737"/>
          </a:xfrm>
        </p:spPr>
        <p:txBody>
          <a:bodyPr anchor="b"/>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83F376C-8A2F-4BE5-9669-4A6DA21B77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54893-212E-4450-8F7A-27256B31F9FB}"/>
              </a:ext>
            </a:extLst>
          </p:cNvPr>
          <p:cNvSpPr>
            <a:spLocks noGrp="1"/>
          </p:cNvSpPr>
          <p:nvPr>
            <p:ph type="dt" sz="half" idx="10"/>
          </p:nvPr>
        </p:nvSpPr>
        <p:spPr/>
        <p:txBody>
          <a:bodyPr/>
          <a:lstStyle/>
          <a:p>
            <a:fld id="{AA70F276-1833-4A75-9C1D-A56E2295A68D}" type="datetimeFigureOut">
              <a:rPr lang="en-US" smtClean="0"/>
              <a:t>2/27/23</a:t>
            </a:fld>
            <a:endParaRPr lang="en-US"/>
          </a:p>
        </p:txBody>
      </p:sp>
      <p:sp>
        <p:nvSpPr>
          <p:cNvPr id="5" name="Footer Placeholder 4">
            <a:extLst>
              <a:ext uri="{FF2B5EF4-FFF2-40B4-BE49-F238E27FC236}">
                <a16:creationId xmlns:a16="http://schemas.microsoft.com/office/drawing/2014/main" id="{600E881A-3958-44A9-9EDB-D86F4E4144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65898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8777-C460-4649-8822-CA943386D06D}"/>
              </a:ext>
            </a:extLst>
          </p:cNvPr>
          <p:cNvSpPr>
            <a:spLocks noGrp="1"/>
          </p:cNvSpPr>
          <p:nvPr>
            <p:ph type="title"/>
          </p:nvPr>
        </p:nvSpPr>
        <p:spPr/>
        <p:txBody>
          <a:bodyPr/>
          <a:lstStyle>
            <a:lvl1pPr>
              <a:defRPr sz="4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FDF69E6-1094-437B-AA7E-0E21B7136CCA}"/>
              </a:ext>
            </a:extLst>
          </p:cNvPr>
          <p:cNvSpPr>
            <a:spLocks noGrp="1"/>
          </p:cNvSpPr>
          <p:nvPr>
            <p:ph sz="half" idx="1"/>
          </p:nvPr>
        </p:nvSpPr>
        <p:spPr>
          <a:xfrm>
            <a:off x="838200" y="2057399"/>
            <a:ext cx="5181600" cy="41195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C20BC963-4591-4BE3-AE63-4999A13C5054}"/>
              </a:ext>
            </a:extLst>
          </p:cNvPr>
          <p:cNvSpPr>
            <a:spLocks noGrp="1"/>
          </p:cNvSpPr>
          <p:nvPr>
            <p:ph sz="half" idx="2"/>
          </p:nvPr>
        </p:nvSpPr>
        <p:spPr>
          <a:xfrm>
            <a:off x="6172200" y="2057399"/>
            <a:ext cx="5181600"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04D5BB-DB84-4266-9B4F-E65CCFE5B310}"/>
              </a:ext>
            </a:extLst>
          </p:cNvPr>
          <p:cNvSpPr>
            <a:spLocks noGrp="1"/>
          </p:cNvSpPr>
          <p:nvPr>
            <p:ph type="dt" sz="half" idx="10"/>
          </p:nvPr>
        </p:nvSpPr>
        <p:spPr/>
        <p:txBody>
          <a:bodyPr/>
          <a:lstStyle/>
          <a:p>
            <a:fld id="{AA70F276-1833-4A75-9C1D-A56E2295A68D}" type="datetimeFigureOut">
              <a:rPr lang="en-US" smtClean="0"/>
              <a:t>2/27/23</a:t>
            </a:fld>
            <a:endParaRPr lang="en-US"/>
          </a:p>
        </p:txBody>
      </p:sp>
      <p:sp>
        <p:nvSpPr>
          <p:cNvPr id="6" name="Footer Placeholder 5">
            <a:extLst>
              <a:ext uri="{FF2B5EF4-FFF2-40B4-BE49-F238E27FC236}">
                <a16:creationId xmlns:a16="http://schemas.microsoft.com/office/drawing/2014/main" id="{891A99B5-D493-4AB1-AF24-6660540D56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969117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668338"/>
            <a:ext cx="10515600" cy="108426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1828800"/>
            <a:ext cx="5157787"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2743199"/>
            <a:ext cx="5157787" cy="34464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6172200" y="1828800"/>
            <a:ext cx="5183188"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2743199"/>
            <a:ext cx="5183188" cy="3446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fld id="{AA70F276-1833-4A75-9C1D-A56E2295A68D}" type="datetimeFigureOut">
              <a:rPr lang="en-US" smtClean="0"/>
              <a:t>2/27/23</a:t>
            </a:fld>
            <a:endParaRPr lang="en-US"/>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52593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fld id="{AA70F276-1833-4A75-9C1D-A56E2295A68D}" type="datetimeFigureOut">
              <a:rPr lang="en-US" smtClean="0"/>
              <a:t>2/27/23</a:t>
            </a:fld>
            <a:endParaRPr lang="en-US"/>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132600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fld id="{AA70F276-1833-4A75-9C1D-A56E2295A68D}" type="datetimeFigureOut">
              <a:rPr lang="en-US" smtClean="0"/>
              <a:t>2/27/23</a:t>
            </a:fld>
            <a:endParaRPr lang="en-US"/>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257437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3716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AAF73DB2-BD72-4F5E-9CA2-197343A0908A}"/>
              </a:ext>
            </a:extLst>
          </p:cNvPr>
          <p:cNvSpPr>
            <a:spLocks noGrp="1"/>
          </p:cNvSpPr>
          <p:nvPr>
            <p:ph idx="1"/>
          </p:nvPr>
        </p:nvSpPr>
        <p:spPr>
          <a:xfrm>
            <a:off x="5183188" y="685801"/>
            <a:ext cx="6172200" cy="5175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71F01536-2B0A-42A2-827E-2EB2C324A5FE}"/>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722CD09-61EF-4733-831C-5B133DAE1F4C}"/>
              </a:ext>
            </a:extLst>
          </p:cNvPr>
          <p:cNvSpPr>
            <a:spLocks noGrp="1"/>
          </p:cNvSpPr>
          <p:nvPr>
            <p:ph type="dt" sz="half" idx="10"/>
          </p:nvPr>
        </p:nvSpPr>
        <p:spPr/>
        <p:txBody>
          <a:bodyPr/>
          <a:lstStyle/>
          <a:p>
            <a:fld id="{AA70F276-1833-4A75-9C1D-A56E2295A68D}" type="datetimeFigureOut">
              <a:rPr lang="en-US" smtClean="0"/>
              <a:t>2/27/23</a:t>
            </a:fld>
            <a:endParaRPr lang="en-US"/>
          </a:p>
        </p:txBody>
      </p:sp>
      <p:sp>
        <p:nvSpPr>
          <p:cNvPr id="6" name="Footer Placeholder 5">
            <a:extLst>
              <a:ext uri="{FF2B5EF4-FFF2-40B4-BE49-F238E27FC236}">
                <a16:creationId xmlns:a16="http://schemas.microsoft.com/office/drawing/2014/main" id="{5B109FCF-96E4-4EBF-AAFB-5E9AD22A68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787604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13716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654384F3-CDE0-4329-B76D-45AAC94B04A8}"/>
              </a:ext>
            </a:extLst>
          </p:cNvPr>
          <p:cNvSpPr>
            <a:spLocks noGrp="1"/>
          </p:cNvSpPr>
          <p:nvPr>
            <p:ph type="pic" idx="1"/>
          </p:nvPr>
        </p:nvSpPr>
        <p:spPr>
          <a:xfrm>
            <a:off x="5183188" y="685801"/>
            <a:ext cx="6172200" cy="5175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79A9D7EB-40DA-460F-A48A-3E6D5E5612E7}"/>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E56944C-E229-457E-868E-C48FF47DA37A}"/>
              </a:ext>
            </a:extLst>
          </p:cNvPr>
          <p:cNvSpPr>
            <a:spLocks noGrp="1"/>
          </p:cNvSpPr>
          <p:nvPr>
            <p:ph type="dt" sz="half" idx="10"/>
          </p:nvPr>
        </p:nvSpPr>
        <p:spPr/>
        <p:txBody>
          <a:bodyPr/>
          <a:lstStyle/>
          <a:p>
            <a:fld id="{AA70F276-1833-4A75-9C1D-A56E2295A68D}" type="datetimeFigureOut">
              <a:rPr lang="en-US" smtClean="0"/>
              <a:t>2/27/23</a:t>
            </a:fld>
            <a:endParaRPr lang="en-US"/>
          </a:p>
        </p:txBody>
      </p:sp>
      <p:sp>
        <p:nvSpPr>
          <p:cNvPr id="6" name="Footer Placeholder 5">
            <a:extLst>
              <a:ext uri="{FF2B5EF4-FFF2-40B4-BE49-F238E27FC236}">
                <a16:creationId xmlns:a16="http://schemas.microsoft.com/office/drawing/2014/main" id="{CC7115FE-359F-46EA-A3C8-0D18544E34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617329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47DD-81F8-4128-9E50-04A9F2D3DC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6564D1-2B83-4C0F-ACBA-E91472C50A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FA1D7D-D2EC-4ADB-9C65-191DEC82DDF4}"/>
              </a:ext>
            </a:extLst>
          </p:cNvPr>
          <p:cNvSpPr>
            <a:spLocks noGrp="1"/>
          </p:cNvSpPr>
          <p:nvPr>
            <p:ph type="dt" sz="half" idx="10"/>
          </p:nvPr>
        </p:nvSpPr>
        <p:spPr/>
        <p:txBody>
          <a:bodyPr/>
          <a:lstStyle/>
          <a:p>
            <a:fld id="{AA70F276-1833-4A75-9C1D-A56E2295A68D}" type="datetimeFigureOut">
              <a:rPr lang="en-US" smtClean="0"/>
              <a:t>2/27/23</a:t>
            </a:fld>
            <a:endParaRPr lang="en-US"/>
          </a:p>
        </p:txBody>
      </p:sp>
      <p:sp>
        <p:nvSpPr>
          <p:cNvPr id="5" name="Footer Placeholder 4">
            <a:extLst>
              <a:ext uri="{FF2B5EF4-FFF2-40B4-BE49-F238E27FC236}">
                <a16:creationId xmlns:a16="http://schemas.microsoft.com/office/drawing/2014/main" id="{534CB571-86F9-474A-826A-75CC21C883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384F5F-50E6-4BB9-B848-EE2302C02ABE}"/>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578201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3F08DF-1C0D-4F53-A3AB-95D7B55FA063}"/>
              </a:ext>
            </a:extLst>
          </p:cNvPr>
          <p:cNvSpPr>
            <a:spLocks noGrp="1"/>
          </p:cNvSpPr>
          <p:nvPr>
            <p:ph type="title" orient="vert"/>
          </p:nvPr>
        </p:nvSpPr>
        <p:spPr>
          <a:xfrm>
            <a:off x="8724900" y="761999"/>
            <a:ext cx="2628900" cy="541496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0D3BBD-C494-4E94-B189-319802A93E38}"/>
              </a:ext>
            </a:extLst>
          </p:cNvPr>
          <p:cNvSpPr>
            <a:spLocks noGrp="1"/>
          </p:cNvSpPr>
          <p:nvPr>
            <p:ph type="body" orient="vert" idx="1"/>
          </p:nvPr>
        </p:nvSpPr>
        <p:spPr>
          <a:xfrm>
            <a:off x="838200" y="761999"/>
            <a:ext cx="7734300" cy="54149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63C0BD9-4BED-43D3-852F-B74B949A2287}"/>
              </a:ext>
            </a:extLst>
          </p:cNvPr>
          <p:cNvSpPr>
            <a:spLocks noGrp="1"/>
          </p:cNvSpPr>
          <p:nvPr>
            <p:ph type="dt" sz="half" idx="10"/>
          </p:nvPr>
        </p:nvSpPr>
        <p:spPr/>
        <p:txBody>
          <a:bodyPr/>
          <a:lstStyle/>
          <a:p>
            <a:fld id="{AA70F276-1833-4A75-9C1D-A56E2295A68D}" type="datetimeFigureOut">
              <a:rPr lang="en-US" smtClean="0"/>
              <a:t>2/27/23</a:t>
            </a:fld>
            <a:endParaRPr lang="en-US"/>
          </a:p>
        </p:txBody>
      </p:sp>
      <p:sp>
        <p:nvSpPr>
          <p:cNvPr id="5" name="Footer Placeholder 4">
            <a:extLst>
              <a:ext uri="{FF2B5EF4-FFF2-40B4-BE49-F238E27FC236}">
                <a16:creationId xmlns:a16="http://schemas.microsoft.com/office/drawing/2014/main" id="{BB7811DC-C725-4462-B622-DB96A89876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C42D06-438F-4150-9238-E2FAEE5E28D9}"/>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966184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DD7EAFE6-2BB9-41FB-9CF4-588CFC708774}"/>
              </a:ext>
            </a:extLst>
          </p:cNvPr>
          <p:cNvSpPr/>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838200" y="68103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838200" y="2178657"/>
            <a:ext cx="10515600" cy="399830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838200" y="6429375"/>
            <a:ext cx="2743200" cy="365125"/>
          </a:xfrm>
          <a:prstGeom prst="rect">
            <a:avLst/>
          </a:prstGeom>
        </p:spPr>
        <p:txBody>
          <a:bodyPr vert="horz" lIns="91440" tIns="45720" rIns="91440" bIns="45720" rtlCol="0" anchor="ctr"/>
          <a:lstStyle>
            <a:lvl1pPr algn="l">
              <a:defRPr sz="900" cap="all" spc="150" baseline="0">
                <a:solidFill>
                  <a:srgbClr val="FFFFFF"/>
                </a:solidFill>
              </a:defRPr>
            </a:lvl1pPr>
          </a:lstStyle>
          <a:p>
            <a:fld id="{AA70F276-1833-4A75-9C1D-A56E2295A68D}" type="datetimeFigureOut">
              <a:rPr lang="en-US" smtClean="0"/>
              <a:pPr/>
              <a:t>2/27/23</a:t>
            </a:fld>
            <a:endParaRPr lang="en-US" dirty="0"/>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038600" y="6429375"/>
            <a:ext cx="4114800" cy="365125"/>
          </a:xfrm>
          <a:prstGeom prst="rect">
            <a:avLst/>
          </a:prstGeom>
        </p:spPr>
        <p:txBody>
          <a:bodyPr vert="horz" lIns="91440" tIns="45720" rIns="91440" bIns="45720" rtlCol="0" anchor="ctr"/>
          <a:lstStyle>
            <a:lvl1pPr algn="ctr">
              <a:defRPr sz="900" cap="all" spc="150" baseline="0">
                <a:solidFill>
                  <a:srgbClr val="FFFFFF"/>
                </a:solidFill>
              </a:defRPr>
            </a:lvl1pPr>
          </a:lstStyle>
          <a:p>
            <a:endParaRPr lang="en-US">
              <a:solidFill>
                <a:srgbClr val="FFFFFF"/>
              </a:solidFill>
            </a:endParaRP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8610600" y="6429375"/>
            <a:ext cx="2743200" cy="365125"/>
          </a:xfrm>
          <a:prstGeom prst="rect">
            <a:avLst/>
          </a:prstGeom>
        </p:spPr>
        <p:txBody>
          <a:bodyPr vert="horz" lIns="91440" tIns="45720" rIns="91440" bIns="45720" rtlCol="0" anchor="ctr"/>
          <a:lstStyle>
            <a:lvl1pPr algn="r">
              <a:defRPr sz="900" cap="all" spc="150" baseline="0">
                <a:solidFill>
                  <a:srgbClr val="FFFFFF"/>
                </a:solidFill>
              </a:defRPr>
            </a:lvl1pPr>
          </a:lstStyle>
          <a:p>
            <a:fld id="{28844951-7827-47D4-8276-7DDE1FA7D85A}" type="slidenum">
              <a:rPr lang="en-US" smtClean="0"/>
              <a:pPr/>
              <a:t>‹#›</a:t>
            </a:fld>
            <a:endParaRPr lang="en-US"/>
          </a:p>
        </p:txBody>
      </p:sp>
    </p:spTree>
    <p:extLst>
      <p:ext uri="{BB962C8B-B14F-4D97-AF65-F5344CB8AC3E}">
        <p14:creationId xmlns:p14="http://schemas.microsoft.com/office/powerpoint/2010/main" val="191888948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75" r:id="rId5"/>
    <p:sldLayoutId id="2147483680" r:id="rId6"/>
    <p:sldLayoutId id="2147483676" r:id="rId7"/>
    <p:sldLayoutId id="2147483677" r:id="rId8"/>
    <p:sldLayoutId id="2147483678" r:id="rId9"/>
    <p:sldLayoutId id="2147483679" r:id="rId10"/>
    <p:sldLayoutId id="2147483681" r:id="rId11"/>
  </p:sldLayoutIdLst>
  <p:txStyles>
    <p:title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p:titleStyle>
    <p:bodyStyle>
      <a:lvl1pPr marL="457200" indent="-228600" algn="l" defTabSz="914400" rtl="0" eaLnBrk="1" latinLnBrk="0" hangingPunct="1">
        <a:lnSpc>
          <a:spcPct val="110000"/>
        </a:lnSpc>
        <a:spcBef>
          <a:spcPts val="1000"/>
        </a:spcBef>
        <a:buClr>
          <a:schemeClr val="tx2">
            <a:lumMod val="10000"/>
            <a:lumOff val="90000"/>
          </a:schemeClr>
        </a:buClr>
        <a:buSzPct val="80000"/>
        <a:buFont typeface="Wingdings" panose="05000000000000000000" pitchFamily="2" charset="2"/>
        <a:buChar char="§"/>
        <a:defRPr sz="2800" kern="1200">
          <a:solidFill>
            <a:schemeClr val="tx2">
              <a:alpha val="70000"/>
            </a:schemeClr>
          </a:solidFill>
          <a:latin typeface="+mn-lt"/>
          <a:ea typeface="+mn-ea"/>
          <a:cs typeface="+mn-cs"/>
        </a:defRPr>
      </a:lvl1pPr>
      <a:lvl2pPr marL="8001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400" kern="1200">
          <a:solidFill>
            <a:schemeClr val="tx2">
              <a:alpha val="70000"/>
            </a:schemeClr>
          </a:solidFill>
          <a:latin typeface="+mn-lt"/>
          <a:ea typeface="+mn-ea"/>
          <a:cs typeface="+mn-cs"/>
        </a:defRPr>
      </a:lvl2pPr>
      <a:lvl3pPr marL="12573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3pPr>
      <a:lvl4pPr marL="16573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4pPr>
      <a:lvl5pPr marL="21145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ctrTitle"/>
          </p:nvPr>
        </p:nvSpPr>
        <p:spPr>
          <a:xfrm>
            <a:off x="287383" y="450949"/>
            <a:ext cx="5798792" cy="3766268"/>
          </a:xfrm>
        </p:spPr>
        <p:txBody>
          <a:bodyPr vert="horz" lIns="91440" tIns="45720" rIns="91440" bIns="45720" rtlCol="0" anchor="t">
            <a:noAutofit/>
          </a:bodyPr>
          <a:lstStyle/>
          <a:p>
            <a:pPr algn="l"/>
            <a:r>
              <a:rPr lang="ru-RU" sz="4800" b="1" dirty="0" err="1">
                <a:gradFill flip="none" rotWithShape="1">
                  <a:gsLst>
                    <a:gs pos="0">
                      <a:schemeClr val="accent5">
                        <a:alpha val="70000"/>
                      </a:schemeClr>
                    </a:gs>
                    <a:gs pos="100000">
                      <a:schemeClr val="accent1">
                        <a:alpha val="70000"/>
                      </a:schemeClr>
                    </a:gs>
                  </a:gsLst>
                  <a:lin ang="0" scaled="1"/>
                  <a:tileRect/>
                </a:gradFill>
                <a:ea typeface="+mj-lt"/>
                <a:cs typeface="+mj-lt"/>
              </a:rPr>
              <a:t>Правове</a:t>
            </a:r>
            <a:r>
              <a:rPr lang="ru-RU" sz="4800" b="1" dirty="0">
                <a:gradFill flip="none" rotWithShape="1">
                  <a:gsLst>
                    <a:gs pos="0">
                      <a:schemeClr val="accent5">
                        <a:alpha val="70000"/>
                      </a:schemeClr>
                    </a:gs>
                    <a:gs pos="100000">
                      <a:schemeClr val="accent1">
                        <a:alpha val="70000"/>
                      </a:schemeClr>
                    </a:gs>
                  </a:gsLst>
                  <a:lin ang="0" scaled="1"/>
                  <a:tileRect/>
                </a:gradFill>
                <a:ea typeface="+mj-lt"/>
                <a:cs typeface="+mj-lt"/>
              </a:rPr>
              <a:t> </a:t>
            </a:r>
            <a:r>
              <a:rPr lang="ru-RU" sz="4800" b="1" dirty="0" err="1">
                <a:gradFill flip="none" rotWithShape="1">
                  <a:gsLst>
                    <a:gs pos="0">
                      <a:schemeClr val="accent5">
                        <a:alpha val="70000"/>
                      </a:schemeClr>
                    </a:gs>
                    <a:gs pos="100000">
                      <a:schemeClr val="accent1">
                        <a:alpha val="70000"/>
                      </a:schemeClr>
                    </a:gs>
                  </a:gsLst>
                  <a:lin ang="0" scaled="1"/>
                  <a:tileRect/>
                </a:gradFill>
                <a:ea typeface="+mj-lt"/>
                <a:cs typeface="+mj-lt"/>
              </a:rPr>
              <a:t>регулювання</a:t>
            </a:r>
            <a:r>
              <a:rPr lang="ru-RU" sz="4800" b="1" dirty="0">
                <a:gradFill flip="none" rotWithShape="1">
                  <a:gsLst>
                    <a:gs pos="0">
                      <a:schemeClr val="accent5">
                        <a:alpha val="70000"/>
                      </a:schemeClr>
                    </a:gs>
                    <a:gs pos="100000">
                      <a:schemeClr val="accent1">
                        <a:alpha val="70000"/>
                      </a:schemeClr>
                    </a:gs>
                  </a:gsLst>
                  <a:lin ang="0" scaled="1"/>
                  <a:tileRect/>
                </a:gradFill>
                <a:ea typeface="+mj-lt"/>
                <a:cs typeface="+mj-lt"/>
              </a:rPr>
              <a:t> професійної </a:t>
            </a:r>
            <a:r>
              <a:rPr lang="ru-RU" sz="4800" b="1" dirty="0" err="1">
                <a:gradFill flip="none" rotWithShape="1">
                  <a:gsLst>
                    <a:gs pos="0">
                      <a:schemeClr val="accent5">
                        <a:alpha val="70000"/>
                      </a:schemeClr>
                    </a:gs>
                    <a:gs pos="100000">
                      <a:schemeClr val="accent1">
                        <a:alpha val="70000"/>
                      </a:schemeClr>
                    </a:gs>
                  </a:gsLst>
                  <a:lin ang="0" scaled="1"/>
                  <a:tileRect/>
                </a:gradFill>
                <a:ea typeface="+mj-lt"/>
                <a:cs typeface="+mj-lt"/>
              </a:rPr>
              <a:t>діяльності</a:t>
            </a:r>
            <a:r>
              <a:rPr lang="ru-RU" sz="4800" b="1" dirty="0">
                <a:gradFill flip="none" rotWithShape="1">
                  <a:gsLst>
                    <a:gs pos="0">
                      <a:schemeClr val="accent5">
                        <a:alpha val="70000"/>
                      </a:schemeClr>
                    </a:gs>
                    <a:gs pos="100000">
                      <a:schemeClr val="accent1">
                        <a:alpha val="70000"/>
                      </a:schemeClr>
                    </a:gs>
                  </a:gsLst>
                  <a:lin ang="0" scaled="1"/>
                  <a:tileRect/>
                </a:gradFill>
                <a:ea typeface="+mj-lt"/>
                <a:cs typeface="+mj-lt"/>
              </a:rPr>
              <a:t> </a:t>
            </a:r>
            <a:r>
              <a:rPr lang="ru-RU" sz="4800" b="1" dirty="0" err="1">
                <a:gradFill flip="none" rotWithShape="1">
                  <a:gsLst>
                    <a:gs pos="0">
                      <a:schemeClr val="accent5">
                        <a:alpha val="70000"/>
                      </a:schemeClr>
                    </a:gs>
                    <a:gs pos="100000">
                      <a:schemeClr val="accent1">
                        <a:alpha val="70000"/>
                      </a:schemeClr>
                    </a:gs>
                  </a:gsLst>
                  <a:lin ang="0" scaled="1"/>
                  <a:tileRect/>
                </a:gradFill>
                <a:ea typeface="+mj-lt"/>
                <a:cs typeface="+mj-lt"/>
              </a:rPr>
              <a:t>фахівців</a:t>
            </a:r>
            <a:r>
              <a:rPr lang="ru-RU" sz="4800" b="1" dirty="0">
                <a:gradFill flip="none" rotWithShape="1">
                  <a:gsLst>
                    <a:gs pos="0">
                      <a:schemeClr val="accent5">
                        <a:alpha val="70000"/>
                      </a:schemeClr>
                    </a:gs>
                    <a:gs pos="100000">
                      <a:schemeClr val="accent1">
                        <a:alpha val="70000"/>
                      </a:schemeClr>
                    </a:gs>
                  </a:gsLst>
                  <a:lin ang="0" scaled="1"/>
                  <a:tileRect/>
                </a:gradFill>
                <a:ea typeface="+mj-lt"/>
                <a:cs typeface="+mj-lt"/>
              </a:rPr>
              <a:t> </a:t>
            </a:r>
            <a:r>
              <a:rPr lang="ru-RU" sz="4800" b="1" dirty="0" err="1">
                <a:gradFill flip="none" rotWithShape="1">
                  <a:gsLst>
                    <a:gs pos="0">
                      <a:schemeClr val="accent5">
                        <a:alpha val="70000"/>
                      </a:schemeClr>
                    </a:gs>
                    <a:gs pos="100000">
                      <a:schemeClr val="accent1">
                        <a:alpha val="70000"/>
                      </a:schemeClr>
                    </a:gs>
                  </a:gsLst>
                  <a:lin ang="0" scaled="1"/>
                  <a:tileRect/>
                </a:gradFill>
                <a:ea typeface="+mj-lt"/>
                <a:cs typeface="+mj-lt"/>
              </a:rPr>
              <a:t>фармації</a:t>
            </a:r>
            <a:r>
              <a:rPr lang="ru-RU" sz="4800" b="1" dirty="0">
                <a:gradFill flip="none" rotWithShape="1">
                  <a:gsLst>
                    <a:gs pos="0">
                      <a:schemeClr val="accent5">
                        <a:alpha val="70000"/>
                      </a:schemeClr>
                    </a:gs>
                    <a:gs pos="100000">
                      <a:schemeClr val="accent1">
                        <a:alpha val="70000"/>
                      </a:schemeClr>
                    </a:gs>
                  </a:gsLst>
                  <a:lin ang="0" scaled="1"/>
                  <a:tileRect/>
                </a:gradFill>
                <a:ea typeface="+mj-lt"/>
                <a:cs typeface="+mj-lt"/>
              </a:rPr>
              <a:t>. </a:t>
            </a:r>
            <a:r>
              <a:rPr lang="ru-RU" sz="4800" b="1" dirty="0" err="1">
                <a:gradFill flip="none" rotWithShape="1">
                  <a:gsLst>
                    <a:gs pos="0">
                      <a:schemeClr val="accent5">
                        <a:alpha val="70000"/>
                      </a:schemeClr>
                    </a:gs>
                    <a:gs pos="100000">
                      <a:schemeClr val="accent1">
                        <a:alpha val="70000"/>
                      </a:schemeClr>
                    </a:gs>
                  </a:gsLst>
                  <a:lin ang="0" scaled="1"/>
                  <a:tileRect/>
                </a:gradFill>
                <a:ea typeface="+mj-lt"/>
                <a:cs typeface="+mj-lt"/>
              </a:rPr>
              <a:t>Особливості</a:t>
            </a:r>
            <a:r>
              <a:rPr lang="ru-RU" sz="4800" b="1" dirty="0">
                <a:gradFill flip="none" rotWithShape="1">
                  <a:gsLst>
                    <a:gs pos="0">
                      <a:schemeClr val="accent5">
                        <a:alpha val="70000"/>
                      </a:schemeClr>
                    </a:gs>
                    <a:gs pos="100000">
                      <a:schemeClr val="accent1">
                        <a:alpha val="70000"/>
                      </a:schemeClr>
                    </a:gs>
                  </a:gsLst>
                  <a:lin ang="0" scaled="1"/>
                  <a:tileRect/>
                </a:gradFill>
                <a:ea typeface="+mj-lt"/>
                <a:cs typeface="+mj-lt"/>
              </a:rPr>
              <a:t> </a:t>
            </a:r>
            <a:r>
              <a:rPr lang="ru-RU" sz="4800" b="1" dirty="0" err="1">
                <a:gradFill flip="none" rotWithShape="1">
                  <a:gsLst>
                    <a:gs pos="0">
                      <a:schemeClr val="accent5">
                        <a:alpha val="70000"/>
                      </a:schemeClr>
                    </a:gs>
                    <a:gs pos="100000">
                      <a:schemeClr val="accent1">
                        <a:alpha val="70000"/>
                      </a:schemeClr>
                    </a:gs>
                  </a:gsLst>
                  <a:lin ang="0" scaled="1"/>
                  <a:tileRect/>
                </a:gradFill>
                <a:ea typeface="+mj-lt"/>
                <a:cs typeface="+mj-lt"/>
              </a:rPr>
              <a:t>регулювання</a:t>
            </a:r>
            <a:r>
              <a:rPr lang="ru-RU" sz="4800" b="1" dirty="0">
                <a:gradFill flip="none" rotWithShape="1">
                  <a:gsLst>
                    <a:gs pos="0">
                      <a:schemeClr val="accent5">
                        <a:alpha val="70000"/>
                      </a:schemeClr>
                    </a:gs>
                    <a:gs pos="100000">
                      <a:schemeClr val="accent1">
                        <a:alpha val="70000"/>
                      </a:schemeClr>
                    </a:gs>
                  </a:gsLst>
                  <a:lin ang="0" scaled="1"/>
                  <a:tileRect/>
                </a:gradFill>
                <a:ea typeface="+mj-lt"/>
                <a:cs typeface="+mj-lt"/>
              </a:rPr>
              <a:t> </a:t>
            </a:r>
            <a:r>
              <a:rPr lang="ru-RU" sz="4800" b="1" dirty="0" err="1">
                <a:gradFill flip="none" rotWithShape="1">
                  <a:gsLst>
                    <a:gs pos="0">
                      <a:schemeClr val="accent5">
                        <a:alpha val="70000"/>
                      </a:schemeClr>
                    </a:gs>
                    <a:gs pos="100000">
                      <a:schemeClr val="accent1">
                        <a:alpha val="70000"/>
                      </a:schemeClr>
                    </a:gs>
                  </a:gsLst>
                  <a:lin ang="0" scaled="1"/>
                  <a:tileRect/>
                </a:gradFill>
                <a:ea typeface="+mj-lt"/>
                <a:cs typeface="+mj-lt"/>
              </a:rPr>
              <a:t>праці</a:t>
            </a:r>
            <a:r>
              <a:rPr lang="ru-RU" sz="4800" b="1" dirty="0">
                <a:gradFill flip="none" rotWithShape="1">
                  <a:gsLst>
                    <a:gs pos="0">
                      <a:schemeClr val="accent5">
                        <a:alpha val="70000"/>
                      </a:schemeClr>
                    </a:gs>
                    <a:gs pos="100000">
                      <a:schemeClr val="accent1">
                        <a:alpha val="70000"/>
                      </a:schemeClr>
                    </a:gs>
                  </a:gsLst>
                  <a:lin ang="0" scaled="1"/>
                  <a:tileRect/>
                </a:gradFill>
                <a:ea typeface="+mj-lt"/>
                <a:cs typeface="+mj-lt"/>
              </a:rPr>
              <a:t> </a:t>
            </a:r>
            <a:r>
              <a:rPr lang="ru-RU" sz="4800" b="1" dirty="0" err="1">
                <a:gradFill flip="none" rotWithShape="1">
                  <a:gsLst>
                    <a:gs pos="0">
                      <a:schemeClr val="accent5">
                        <a:alpha val="70000"/>
                      </a:schemeClr>
                    </a:gs>
                    <a:gs pos="100000">
                      <a:schemeClr val="accent1">
                        <a:alpha val="70000"/>
                      </a:schemeClr>
                    </a:gs>
                  </a:gsLst>
                  <a:lin ang="0" scaled="1"/>
                  <a:tileRect/>
                </a:gradFill>
                <a:ea typeface="+mj-lt"/>
                <a:cs typeface="+mj-lt"/>
              </a:rPr>
              <a:t>фармацевтичних</a:t>
            </a:r>
            <a:r>
              <a:rPr lang="ru-RU" sz="4800" b="1" dirty="0">
                <a:gradFill flip="none" rotWithShape="1">
                  <a:gsLst>
                    <a:gs pos="0">
                      <a:schemeClr val="accent5">
                        <a:alpha val="70000"/>
                      </a:schemeClr>
                    </a:gs>
                    <a:gs pos="100000">
                      <a:schemeClr val="accent1">
                        <a:alpha val="70000"/>
                      </a:schemeClr>
                    </a:gs>
                  </a:gsLst>
                  <a:lin ang="0" scaled="1"/>
                  <a:tileRect/>
                </a:gradFill>
                <a:ea typeface="+mj-lt"/>
                <a:cs typeface="+mj-lt"/>
              </a:rPr>
              <a:t> </a:t>
            </a:r>
            <a:r>
              <a:rPr lang="ru-RU" sz="4800" b="1" dirty="0" err="1">
                <a:gradFill flip="none" rotWithShape="1">
                  <a:gsLst>
                    <a:gs pos="0">
                      <a:schemeClr val="accent5">
                        <a:alpha val="70000"/>
                      </a:schemeClr>
                    </a:gs>
                    <a:gs pos="100000">
                      <a:schemeClr val="accent1">
                        <a:alpha val="70000"/>
                      </a:schemeClr>
                    </a:gs>
                  </a:gsLst>
                  <a:lin ang="0" scaled="1"/>
                  <a:tileRect/>
                </a:gradFill>
                <a:ea typeface="+mj-lt"/>
                <a:cs typeface="+mj-lt"/>
              </a:rPr>
              <a:t>працівників</a:t>
            </a:r>
            <a:r>
              <a:rPr lang="ru-RU" sz="4800" b="1" dirty="0">
                <a:gradFill flip="none" rotWithShape="1">
                  <a:gsLst>
                    <a:gs pos="0">
                      <a:schemeClr val="accent5">
                        <a:alpha val="70000"/>
                      </a:schemeClr>
                    </a:gs>
                    <a:gs pos="100000">
                      <a:schemeClr val="accent1">
                        <a:alpha val="70000"/>
                      </a:schemeClr>
                    </a:gs>
                  </a:gsLst>
                  <a:lin ang="0" scaled="1"/>
                  <a:tileRect/>
                </a:gradFill>
                <a:ea typeface="+mj-lt"/>
                <a:cs typeface="+mj-lt"/>
              </a:rPr>
              <a:t>.</a:t>
            </a:r>
            <a:endParaRPr lang="ru-RU" sz="4800" b="1" dirty="0">
              <a:solidFill>
                <a:srgbClr val="68B0A8">
                  <a:alpha val="70000"/>
                </a:srgbClr>
              </a:solidFill>
            </a:endParaRPr>
          </a:p>
        </p:txBody>
      </p:sp>
      <p:sp>
        <p:nvSpPr>
          <p:cNvPr id="25" name="Rectangle 24">
            <a:extLst>
              <a:ext uri="{FF2B5EF4-FFF2-40B4-BE49-F238E27FC236}">
                <a16:creationId xmlns:a16="http://schemas.microsoft.com/office/drawing/2014/main" id="{50F155B6-ACA8-4C58-AAB6-CAFC981FF9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3796" y="0"/>
            <a:ext cx="6098204" cy="6882727"/>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5C31099-1BBD-40CE-BC60-FCE5074194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1428" cy="6858000"/>
          </a:xfrm>
          <a:prstGeom prst="rect">
            <a:avLst/>
          </a:prstGeom>
          <a:gradFill flip="none" rotWithShape="1">
            <a:gsLst>
              <a:gs pos="0">
                <a:schemeClr val="accent2"/>
              </a:gs>
              <a:gs pos="100000">
                <a:schemeClr val="accent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Рисунок 11" descr="Изображение выглядит как внутренний, сладость, кухонная посуда, украшен&#10;&#10;Автоматически созданное описание">
            <a:extLst>
              <a:ext uri="{FF2B5EF4-FFF2-40B4-BE49-F238E27FC236}">
                <a16:creationId xmlns:a16="http://schemas.microsoft.com/office/drawing/2014/main" id="{9EED33FD-247A-42ED-8384-955FFF4FAE8E}"/>
              </a:ext>
            </a:extLst>
          </p:cNvPr>
          <p:cNvPicPr>
            <a:picLocks noChangeAspect="1"/>
          </p:cNvPicPr>
          <p:nvPr/>
        </p:nvPicPr>
        <p:blipFill rotWithShape="1">
          <a:blip r:embed="rId2">
            <a:alphaModFix amt="60000"/>
          </a:blip>
          <a:srcRect l="21536" r="23020"/>
          <a:stretch/>
        </p:blipFill>
        <p:spPr>
          <a:xfrm>
            <a:off x="6096000" y="10"/>
            <a:ext cx="6083807" cy="6857989"/>
          </a:xfrm>
          <a:prstGeom prst="rect">
            <a:avLst/>
          </a:prstGeom>
        </p:spPr>
      </p:pic>
    </p:spTree>
    <p:extLst>
      <p:ext uri="{BB962C8B-B14F-4D97-AF65-F5344CB8AC3E}">
        <p14:creationId xmlns:p14="http://schemas.microsoft.com/office/powerpoint/2010/main" val="1351651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EA6493-7406-4540-A5F1-0EAE59B87C00}"/>
              </a:ext>
            </a:extLst>
          </p:cNvPr>
          <p:cNvSpPr>
            <a:spLocks noGrp="1"/>
          </p:cNvSpPr>
          <p:nvPr>
            <p:ph type="title"/>
          </p:nvPr>
        </p:nvSpPr>
        <p:spPr/>
        <p:txBody>
          <a:bodyPr/>
          <a:lstStyle/>
          <a:p>
            <a:pPr algn="ctr"/>
            <a:r>
              <a:rPr lang="ru-RU">
                <a:ea typeface="+mj-lt"/>
                <a:cs typeface="+mj-lt"/>
              </a:rPr>
              <a:t>Теоретичні питання </a:t>
            </a:r>
            <a:endParaRPr lang="ru-RU"/>
          </a:p>
        </p:txBody>
      </p:sp>
      <p:sp>
        <p:nvSpPr>
          <p:cNvPr id="3" name="Объект 2">
            <a:extLst>
              <a:ext uri="{FF2B5EF4-FFF2-40B4-BE49-F238E27FC236}">
                <a16:creationId xmlns:a16="http://schemas.microsoft.com/office/drawing/2014/main" id="{7AEC9EEC-5670-4FB3-B39B-0E2DACFC1F70}"/>
              </a:ext>
            </a:extLst>
          </p:cNvPr>
          <p:cNvSpPr>
            <a:spLocks noGrp="1"/>
          </p:cNvSpPr>
          <p:nvPr>
            <p:ph idx="1"/>
          </p:nvPr>
        </p:nvSpPr>
        <p:spPr>
          <a:xfrm>
            <a:off x="838200" y="1891110"/>
            <a:ext cx="10515600" cy="4386494"/>
          </a:xfrm>
        </p:spPr>
        <p:txBody>
          <a:bodyPr vert="horz" lIns="91440" tIns="45720" rIns="91440" bIns="45720" rtlCol="0" anchor="t">
            <a:normAutofit/>
          </a:bodyPr>
          <a:lstStyle/>
          <a:p>
            <a:pPr marL="228600" indent="0">
              <a:buNone/>
            </a:pPr>
            <a:r>
              <a:rPr lang="ru-RU" dirty="0">
                <a:ea typeface="+mn-lt"/>
                <a:cs typeface="+mn-lt"/>
              </a:rPr>
              <a:t>1. </a:t>
            </a:r>
            <a:r>
              <a:rPr lang="ru-RU" dirty="0" err="1">
                <a:ea typeface="+mn-lt"/>
                <a:cs typeface="+mn-lt"/>
              </a:rPr>
              <a:t>Поняття</a:t>
            </a:r>
            <a:r>
              <a:rPr lang="ru-RU" dirty="0">
                <a:ea typeface="+mn-lt"/>
                <a:cs typeface="+mn-lt"/>
              </a:rPr>
              <a:t> правового статусу. </a:t>
            </a:r>
          </a:p>
          <a:p>
            <a:pPr marL="228600" indent="0">
              <a:buNone/>
            </a:pPr>
            <a:r>
              <a:rPr lang="ru-RU" dirty="0">
                <a:ea typeface="+mn-lt"/>
                <a:cs typeface="+mn-lt"/>
              </a:rPr>
              <a:t>2. </a:t>
            </a:r>
            <a:r>
              <a:rPr lang="ru-RU" dirty="0" err="1">
                <a:ea typeface="+mn-lt"/>
                <a:cs typeface="+mn-lt"/>
              </a:rPr>
              <a:t>Фармацевтичний</a:t>
            </a:r>
            <a:r>
              <a:rPr lang="ru-RU" dirty="0">
                <a:ea typeface="+mn-lt"/>
                <a:cs typeface="+mn-lt"/>
              </a:rPr>
              <a:t> </a:t>
            </a:r>
            <a:r>
              <a:rPr lang="ru-RU" dirty="0" err="1">
                <a:ea typeface="+mn-lt"/>
                <a:cs typeface="+mn-lt"/>
              </a:rPr>
              <a:t>працівник</a:t>
            </a:r>
            <a:r>
              <a:rPr lang="ru-RU" dirty="0">
                <a:ea typeface="+mn-lt"/>
                <a:cs typeface="+mn-lt"/>
              </a:rPr>
              <a:t> як </a:t>
            </a:r>
            <a:r>
              <a:rPr lang="ru-RU" dirty="0" err="1">
                <a:ea typeface="+mn-lt"/>
                <a:cs typeface="+mn-lt"/>
              </a:rPr>
              <a:t>загальний</a:t>
            </a:r>
            <a:r>
              <a:rPr lang="ru-RU" dirty="0">
                <a:ea typeface="+mn-lt"/>
                <a:cs typeface="+mn-lt"/>
              </a:rPr>
              <a:t> </a:t>
            </a:r>
            <a:r>
              <a:rPr lang="ru-RU" dirty="0" err="1">
                <a:ea typeface="+mn-lt"/>
                <a:cs typeface="+mn-lt"/>
              </a:rPr>
              <a:t>суб’єкт</a:t>
            </a:r>
            <a:r>
              <a:rPr lang="ru-RU" dirty="0">
                <a:ea typeface="+mn-lt"/>
                <a:cs typeface="+mn-lt"/>
              </a:rPr>
              <a:t> трудового права. </a:t>
            </a:r>
            <a:endParaRPr lang="ru-RU">
              <a:ea typeface="+mn-lt"/>
              <a:cs typeface="+mn-lt"/>
            </a:endParaRPr>
          </a:p>
          <a:p>
            <a:pPr marL="228600" indent="0">
              <a:buNone/>
            </a:pPr>
            <a:r>
              <a:rPr lang="ru-RU" dirty="0">
                <a:ea typeface="+mn-lt"/>
                <a:cs typeface="+mn-lt"/>
              </a:rPr>
              <a:t>3. </a:t>
            </a:r>
            <a:r>
              <a:rPr lang="ru-RU" dirty="0" err="1">
                <a:ea typeface="+mn-lt"/>
                <a:cs typeface="+mn-lt"/>
              </a:rPr>
              <a:t>Соціальний</a:t>
            </a:r>
            <a:r>
              <a:rPr lang="ru-RU" dirty="0">
                <a:ea typeface="+mn-lt"/>
                <a:cs typeface="+mn-lt"/>
              </a:rPr>
              <a:t> </a:t>
            </a:r>
            <a:r>
              <a:rPr lang="ru-RU" dirty="0" err="1">
                <a:ea typeface="+mn-lt"/>
                <a:cs typeface="+mn-lt"/>
              </a:rPr>
              <a:t>захист</a:t>
            </a:r>
            <a:r>
              <a:rPr lang="ru-RU" dirty="0">
                <a:ea typeface="+mn-lt"/>
                <a:cs typeface="+mn-lt"/>
              </a:rPr>
              <a:t> </a:t>
            </a:r>
            <a:r>
              <a:rPr lang="ru-RU" dirty="0" err="1">
                <a:ea typeface="+mn-lt"/>
                <a:cs typeface="+mn-lt"/>
              </a:rPr>
              <a:t>працівників</a:t>
            </a:r>
            <a:r>
              <a:rPr lang="ru-RU" dirty="0">
                <a:ea typeface="+mn-lt"/>
                <a:cs typeface="+mn-lt"/>
              </a:rPr>
              <a:t> </a:t>
            </a:r>
            <a:r>
              <a:rPr lang="ru-RU" dirty="0" err="1">
                <a:ea typeface="+mn-lt"/>
                <a:cs typeface="+mn-lt"/>
              </a:rPr>
              <a:t>фармацевтичної</a:t>
            </a:r>
            <a:r>
              <a:rPr lang="ru-RU" dirty="0">
                <a:ea typeface="+mn-lt"/>
                <a:cs typeface="+mn-lt"/>
              </a:rPr>
              <a:t> </a:t>
            </a:r>
            <a:r>
              <a:rPr lang="ru-RU" dirty="0" err="1">
                <a:ea typeface="+mn-lt"/>
                <a:cs typeface="+mn-lt"/>
              </a:rPr>
              <a:t>галузі</a:t>
            </a:r>
            <a:r>
              <a:rPr lang="ru-RU" dirty="0">
                <a:ea typeface="+mn-lt"/>
                <a:cs typeface="+mn-lt"/>
              </a:rPr>
              <a:t>. </a:t>
            </a:r>
            <a:endParaRPr lang="ru-RU">
              <a:ea typeface="+mn-lt"/>
              <a:cs typeface="+mn-lt"/>
            </a:endParaRPr>
          </a:p>
          <a:p>
            <a:pPr marL="228600" indent="0">
              <a:buNone/>
            </a:pPr>
            <a:r>
              <a:rPr lang="ru-RU" dirty="0">
                <a:ea typeface="+mn-lt"/>
                <a:cs typeface="+mn-lt"/>
              </a:rPr>
              <a:t>4. </a:t>
            </a:r>
            <a:r>
              <a:rPr lang="ru-RU" dirty="0" err="1">
                <a:ea typeface="+mn-lt"/>
                <a:cs typeface="+mn-lt"/>
              </a:rPr>
              <a:t>Спеціальний</a:t>
            </a:r>
            <a:r>
              <a:rPr lang="ru-RU" dirty="0">
                <a:ea typeface="+mn-lt"/>
                <a:cs typeface="+mn-lt"/>
              </a:rPr>
              <a:t> </a:t>
            </a:r>
            <a:r>
              <a:rPr lang="ru-RU" dirty="0" err="1">
                <a:ea typeface="+mn-lt"/>
                <a:cs typeface="+mn-lt"/>
              </a:rPr>
              <a:t>правовий</a:t>
            </a:r>
            <a:r>
              <a:rPr lang="ru-RU" dirty="0">
                <a:ea typeface="+mn-lt"/>
                <a:cs typeface="+mn-lt"/>
              </a:rPr>
              <a:t> статус </a:t>
            </a:r>
            <a:r>
              <a:rPr lang="ru-RU" dirty="0" err="1">
                <a:ea typeface="+mn-lt"/>
                <a:cs typeface="+mn-lt"/>
              </a:rPr>
              <a:t>фармацевтичного</a:t>
            </a:r>
            <a:r>
              <a:rPr lang="ru-RU" dirty="0">
                <a:ea typeface="+mn-lt"/>
                <a:cs typeface="+mn-lt"/>
              </a:rPr>
              <a:t> та </a:t>
            </a:r>
            <a:r>
              <a:rPr lang="ru-RU" dirty="0" err="1">
                <a:ea typeface="+mn-lt"/>
                <a:cs typeface="+mn-lt"/>
              </a:rPr>
              <a:t>медичного</a:t>
            </a:r>
            <a:r>
              <a:rPr lang="ru-RU" dirty="0">
                <a:ea typeface="+mn-lt"/>
                <a:cs typeface="+mn-lt"/>
              </a:rPr>
              <a:t> </a:t>
            </a:r>
            <a:r>
              <a:rPr lang="ru-RU" dirty="0" err="1">
                <a:ea typeface="+mn-lt"/>
                <a:cs typeface="+mn-lt"/>
              </a:rPr>
              <a:t>працівника</a:t>
            </a:r>
            <a:r>
              <a:rPr lang="ru-RU" dirty="0">
                <a:ea typeface="+mn-lt"/>
                <a:cs typeface="+mn-lt"/>
              </a:rPr>
              <a:t>. </a:t>
            </a:r>
            <a:endParaRPr lang="ru-RU">
              <a:ea typeface="+mn-lt"/>
              <a:cs typeface="+mn-lt"/>
            </a:endParaRPr>
          </a:p>
          <a:p>
            <a:pPr marL="228600" indent="0">
              <a:buNone/>
            </a:pPr>
            <a:r>
              <a:rPr lang="ru-RU" dirty="0">
                <a:ea typeface="+mn-lt"/>
                <a:cs typeface="+mn-lt"/>
              </a:rPr>
              <a:t>5. </a:t>
            </a:r>
            <a:r>
              <a:rPr lang="ru-RU" dirty="0" err="1">
                <a:ea typeface="+mn-lt"/>
                <a:cs typeface="+mn-lt"/>
              </a:rPr>
              <a:t>Форми</a:t>
            </a:r>
            <a:r>
              <a:rPr lang="ru-RU" dirty="0">
                <a:ea typeface="+mn-lt"/>
                <a:cs typeface="+mn-lt"/>
              </a:rPr>
              <a:t> </a:t>
            </a:r>
            <a:r>
              <a:rPr lang="ru-RU" dirty="0" err="1">
                <a:ea typeface="+mn-lt"/>
                <a:cs typeface="+mn-lt"/>
              </a:rPr>
              <a:t>захисту</a:t>
            </a:r>
            <a:r>
              <a:rPr lang="ru-RU" dirty="0">
                <a:ea typeface="+mn-lt"/>
                <a:cs typeface="+mn-lt"/>
              </a:rPr>
              <a:t> прав </a:t>
            </a:r>
            <a:r>
              <a:rPr lang="ru-RU" dirty="0" err="1">
                <a:ea typeface="+mn-lt"/>
                <a:cs typeface="+mn-lt"/>
              </a:rPr>
              <a:t>суб’єктів</a:t>
            </a:r>
            <a:r>
              <a:rPr lang="ru-RU" dirty="0">
                <a:ea typeface="+mn-lt"/>
                <a:cs typeface="+mn-lt"/>
              </a:rPr>
              <a:t> </a:t>
            </a:r>
            <a:r>
              <a:rPr lang="ru-RU" dirty="0" err="1">
                <a:ea typeface="+mn-lt"/>
                <a:cs typeface="+mn-lt"/>
              </a:rPr>
              <a:t>правовідносин</a:t>
            </a:r>
            <a:r>
              <a:rPr lang="ru-RU" dirty="0">
                <a:ea typeface="+mn-lt"/>
                <a:cs typeface="+mn-lt"/>
              </a:rPr>
              <a:t> у </a:t>
            </a:r>
            <a:r>
              <a:rPr lang="ru-RU" dirty="0" err="1">
                <a:ea typeface="+mn-lt"/>
                <a:cs typeface="+mn-lt"/>
              </a:rPr>
              <a:t>галузі</a:t>
            </a:r>
            <a:r>
              <a:rPr lang="ru-RU" dirty="0">
                <a:ea typeface="+mn-lt"/>
                <a:cs typeface="+mn-lt"/>
              </a:rPr>
              <a:t> </a:t>
            </a:r>
            <a:r>
              <a:rPr lang="ru-RU" dirty="0" err="1">
                <a:ea typeface="+mn-lt"/>
                <a:cs typeface="+mn-lt"/>
              </a:rPr>
              <a:t>охорони</a:t>
            </a:r>
            <a:r>
              <a:rPr lang="ru-RU" dirty="0">
                <a:ea typeface="+mn-lt"/>
                <a:cs typeface="+mn-lt"/>
              </a:rPr>
              <a:t> </a:t>
            </a:r>
            <a:r>
              <a:rPr lang="ru-RU" dirty="0" err="1">
                <a:ea typeface="+mn-lt"/>
                <a:cs typeface="+mn-lt"/>
              </a:rPr>
              <a:t>здоров’я</a:t>
            </a:r>
            <a:r>
              <a:rPr lang="ru-RU" dirty="0">
                <a:ea typeface="+mn-lt"/>
                <a:cs typeface="+mn-lt"/>
              </a:rPr>
              <a:t>. </a:t>
            </a:r>
            <a:endParaRPr lang="ru-RU">
              <a:solidFill>
                <a:srgbClr val="213B38">
                  <a:alpha val="70000"/>
                </a:srgbClr>
              </a:solidFill>
            </a:endParaRPr>
          </a:p>
        </p:txBody>
      </p:sp>
    </p:spTree>
    <p:extLst>
      <p:ext uri="{BB962C8B-B14F-4D97-AF65-F5344CB8AC3E}">
        <p14:creationId xmlns:p14="http://schemas.microsoft.com/office/powerpoint/2010/main" val="3383561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36840B39-F4D3-4E53-AEA9-70AEE1A6B646}"/>
              </a:ext>
            </a:extLst>
          </p:cNvPr>
          <p:cNvSpPr>
            <a:spLocks noGrp="1"/>
          </p:cNvSpPr>
          <p:nvPr>
            <p:ph type="title"/>
          </p:nvPr>
        </p:nvSpPr>
        <p:spPr>
          <a:xfrm>
            <a:off x="838200" y="124006"/>
            <a:ext cx="10515600" cy="566828"/>
          </a:xfrm>
        </p:spPr>
        <p:txBody>
          <a:bodyPr anchor="b">
            <a:normAutofit fontScale="90000"/>
          </a:bodyPr>
          <a:lstStyle/>
          <a:p>
            <a:pPr algn="ctr"/>
            <a:endParaRPr lang="ru-RU" sz="4400">
              <a:gradFill flip="none" rotWithShape="1">
                <a:gsLst>
                  <a:gs pos="0">
                    <a:schemeClr val="accent5">
                      <a:alpha val="70000"/>
                    </a:schemeClr>
                  </a:gs>
                  <a:gs pos="100000">
                    <a:schemeClr val="accent1">
                      <a:alpha val="70000"/>
                    </a:schemeClr>
                  </a:gs>
                </a:gsLst>
                <a:lin ang="0" scaled="1"/>
                <a:tileRect/>
              </a:gradFill>
            </a:endParaRPr>
          </a:p>
          <a:p>
            <a:pPr algn="ctr"/>
            <a:r>
              <a:rPr lang="ru-RU" err="1">
                <a:ea typeface="+mj-lt"/>
                <a:cs typeface="+mj-lt"/>
              </a:rPr>
              <a:t>Перелік</a:t>
            </a:r>
            <a:r>
              <a:rPr lang="ru-RU">
                <a:ea typeface="+mj-lt"/>
                <a:cs typeface="+mj-lt"/>
              </a:rPr>
              <a:t> </a:t>
            </a:r>
            <a:r>
              <a:rPr lang="ru-RU" err="1">
                <a:ea typeface="+mj-lt"/>
                <a:cs typeface="+mj-lt"/>
              </a:rPr>
              <a:t>рекомендованої</a:t>
            </a:r>
            <a:r>
              <a:rPr lang="ru-RU">
                <a:ea typeface="+mj-lt"/>
                <a:cs typeface="+mj-lt"/>
              </a:rPr>
              <a:t> </a:t>
            </a:r>
            <a:r>
              <a:rPr lang="ru-RU" err="1">
                <a:ea typeface="+mj-lt"/>
                <a:cs typeface="+mj-lt"/>
              </a:rPr>
              <a:t>літератури</a:t>
            </a:r>
            <a:endParaRPr lang="ru-RU" err="1"/>
          </a:p>
        </p:txBody>
      </p:sp>
      <p:sp>
        <p:nvSpPr>
          <p:cNvPr id="3" name="Объект 2">
            <a:extLst>
              <a:ext uri="{FF2B5EF4-FFF2-40B4-BE49-F238E27FC236}">
                <a16:creationId xmlns:a16="http://schemas.microsoft.com/office/drawing/2014/main" id="{F4647F15-AE06-4897-B682-A9AC437A44C6}"/>
              </a:ext>
            </a:extLst>
          </p:cNvPr>
          <p:cNvSpPr>
            <a:spLocks noGrp="1"/>
          </p:cNvSpPr>
          <p:nvPr>
            <p:ph idx="1"/>
          </p:nvPr>
        </p:nvSpPr>
        <p:spPr>
          <a:xfrm>
            <a:off x="493142" y="689215"/>
            <a:ext cx="11328819" cy="6034087"/>
          </a:xfrm>
        </p:spPr>
        <p:txBody>
          <a:bodyPr vert="horz" lIns="91440" tIns="45720" rIns="91440" bIns="45720" rtlCol="0" anchor="t">
            <a:normAutofit fontScale="92500" lnSpcReduction="20000"/>
          </a:bodyPr>
          <a:lstStyle/>
          <a:p>
            <a:pPr marL="228600" indent="0" algn="ctr">
              <a:buNone/>
            </a:pPr>
            <a:r>
              <a:rPr lang="ru-RU" sz="1800" b="1" dirty="0">
                <a:solidFill>
                  <a:srgbClr val="FF0000">
                    <a:alpha val="70000"/>
                  </a:srgbClr>
                </a:solidFill>
                <a:ea typeface="+mn-lt"/>
                <a:cs typeface="+mn-lt"/>
              </a:rPr>
              <a:t>Нормативно-</a:t>
            </a:r>
            <a:r>
              <a:rPr lang="ru-RU" sz="1800" b="1" dirty="0" err="1">
                <a:solidFill>
                  <a:srgbClr val="FF0000">
                    <a:alpha val="70000"/>
                  </a:srgbClr>
                </a:solidFill>
                <a:ea typeface="+mn-lt"/>
                <a:cs typeface="+mn-lt"/>
              </a:rPr>
              <a:t>правові</a:t>
            </a:r>
            <a:r>
              <a:rPr lang="ru-RU" sz="1800" b="1" dirty="0">
                <a:solidFill>
                  <a:srgbClr val="FF0000">
                    <a:alpha val="70000"/>
                  </a:srgbClr>
                </a:solidFill>
                <a:ea typeface="+mn-lt"/>
                <a:cs typeface="+mn-lt"/>
              </a:rPr>
              <a:t> </a:t>
            </a:r>
            <a:r>
              <a:rPr lang="ru-RU" sz="1800" b="1" dirty="0" err="1">
                <a:solidFill>
                  <a:srgbClr val="FF0000">
                    <a:alpha val="70000"/>
                  </a:srgbClr>
                </a:solidFill>
                <a:ea typeface="+mn-lt"/>
                <a:cs typeface="+mn-lt"/>
              </a:rPr>
              <a:t>акти</a:t>
            </a:r>
            <a:r>
              <a:rPr lang="ru-RU" sz="1800" b="1" dirty="0">
                <a:solidFill>
                  <a:srgbClr val="FF0000">
                    <a:alpha val="70000"/>
                  </a:srgbClr>
                </a:solidFill>
                <a:ea typeface="+mn-lt"/>
                <a:cs typeface="+mn-lt"/>
              </a:rPr>
              <a:t> </a:t>
            </a:r>
            <a:endParaRPr lang="ru-RU">
              <a:solidFill>
                <a:srgbClr val="FF0000">
                  <a:alpha val="70000"/>
                </a:srgbClr>
              </a:solidFill>
              <a:ea typeface="+mn-lt"/>
              <a:cs typeface="+mn-lt"/>
            </a:endParaRPr>
          </a:p>
          <a:p>
            <a:pPr marL="228600" indent="0">
              <a:buNone/>
            </a:pPr>
            <a:r>
              <a:rPr lang="ru-RU" sz="1800" dirty="0">
                <a:ea typeface="+mn-lt"/>
                <a:cs typeface="+mn-lt"/>
              </a:rPr>
              <a:t>1. Кодекс </a:t>
            </a:r>
            <a:r>
              <a:rPr lang="ru-RU" sz="1800" dirty="0" err="1">
                <a:ea typeface="+mn-lt"/>
                <a:cs typeface="+mn-lt"/>
              </a:rPr>
              <a:t>законів</a:t>
            </a:r>
            <a:r>
              <a:rPr lang="ru-RU" sz="1800" dirty="0">
                <a:ea typeface="+mn-lt"/>
                <a:cs typeface="+mn-lt"/>
              </a:rPr>
              <a:t> про </a:t>
            </a:r>
            <a:r>
              <a:rPr lang="ru-RU" sz="1800" dirty="0" err="1">
                <a:ea typeface="+mn-lt"/>
                <a:cs typeface="+mn-lt"/>
              </a:rPr>
              <a:t>працю</a:t>
            </a:r>
            <a:r>
              <a:rPr lang="ru-RU" sz="1800" dirty="0">
                <a:ea typeface="+mn-lt"/>
                <a:cs typeface="+mn-lt"/>
              </a:rPr>
              <a:t> </a:t>
            </a:r>
            <a:r>
              <a:rPr lang="ru-RU" sz="1800" dirty="0" err="1">
                <a:ea typeface="+mn-lt"/>
                <a:cs typeface="+mn-lt"/>
              </a:rPr>
              <a:t>України</a:t>
            </a:r>
            <a:r>
              <a:rPr lang="ru-RU" sz="1800" dirty="0">
                <a:ea typeface="+mn-lt"/>
                <a:cs typeface="+mn-lt"/>
              </a:rPr>
              <a:t> [</a:t>
            </a:r>
            <a:r>
              <a:rPr lang="ru-RU" sz="1800" dirty="0" err="1">
                <a:ea typeface="+mn-lt"/>
                <a:cs typeface="+mn-lt"/>
              </a:rPr>
              <a:t>Електронний</a:t>
            </a:r>
            <a:r>
              <a:rPr lang="ru-RU" sz="1800" dirty="0">
                <a:ea typeface="+mn-lt"/>
                <a:cs typeface="+mn-lt"/>
              </a:rPr>
              <a:t> ресурс] : закон </a:t>
            </a:r>
            <a:r>
              <a:rPr lang="ru-RU" sz="1800" dirty="0" err="1">
                <a:ea typeface="+mn-lt"/>
                <a:cs typeface="+mn-lt"/>
              </a:rPr>
              <a:t>України</a:t>
            </a:r>
            <a:r>
              <a:rPr lang="ru-RU" sz="1800" dirty="0">
                <a:ea typeface="+mn-lt"/>
                <a:cs typeface="+mn-lt"/>
              </a:rPr>
              <a:t> </a:t>
            </a:r>
            <a:r>
              <a:rPr lang="ru-RU" sz="1800" dirty="0" err="1">
                <a:ea typeface="+mn-lt"/>
                <a:cs typeface="+mn-lt"/>
              </a:rPr>
              <a:t>від</a:t>
            </a:r>
            <a:r>
              <a:rPr lang="ru-RU" sz="1800" dirty="0">
                <a:ea typeface="+mn-lt"/>
                <a:cs typeface="+mn-lt"/>
              </a:rPr>
              <a:t> 10.12.1971 р. № 322-VІІI // </a:t>
            </a:r>
            <a:r>
              <a:rPr lang="ru-RU" sz="1800" dirty="0" err="1">
                <a:ea typeface="+mn-lt"/>
                <a:cs typeface="+mn-lt"/>
              </a:rPr>
              <a:t>Верховна</a:t>
            </a:r>
            <a:r>
              <a:rPr lang="ru-RU" sz="1800" dirty="0">
                <a:ea typeface="+mn-lt"/>
                <a:cs typeface="+mn-lt"/>
              </a:rPr>
              <a:t> Рада </a:t>
            </a:r>
            <a:r>
              <a:rPr lang="ru-RU" sz="1800" dirty="0" err="1">
                <a:ea typeface="+mn-lt"/>
                <a:cs typeface="+mn-lt"/>
              </a:rPr>
              <a:t>України</a:t>
            </a:r>
            <a:r>
              <a:rPr lang="ru-RU" sz="1800" dirty="0">
                <a:ea typeface="+mn-lt"/>
                <a:cs typeface="+mn-lt"/>
              </a:rPr>
              <a:t>. </a:t>
            </a:r>
            <a:r>
              <a:rPr lang="ru-RU" sz="1800" dirty="0" err="1">
                <a:ea typeface="+mn-lt"/>
                <a:cs typeface="+mn-lt"/>
              </a:rPr>
              <a:t>Законодавство</a:t>
            </a:r>
            <a:r>
              <a:rPr lang="ru-RU" sz="1800" dirty="0">
                <a:ea typeface="+mn-lt"/>
                <a:cs typeface="+mn-lt"/>
              </a:rPr>
              <a:t> </a:t>
            </a:r>
            <a:r>
              <a:rPr lang="ru-RU" sz="1800" dirty="0" err="1">
                <a:ea typeface="+mn-lt"/>
                <a:cs typeface="+mn-lt"/>
              </a:rPr>
              <a:t>України</a:t>
            </a:r>
            <a:r>
              <a:rPr lang="ru-RU" sz="1800" dirty="0">
                <a:ea typeface="+mn-lt"/>
                <a:cs typeface="+mn-lt"/>
              </a:rPr>
              <a:t>. – Режим доступу : https://zakon.rada.gov.ua/laws/show/322-08. – </a:t>
            </a:r>
            <a:r>
              <a:rPr lang="ru-RU" sz="1800" dirty="0" err="1">
                <a:ea typeface="+mn-lt"/>
                <a:cs typeface="+mn-lt"/>
              </a:rPr>
              <a:t>Назва</a:t>
            </a:r>
            <a:r>
              <a:rPr lang="ru-RU" sz="1800" dirty="0">
                <a:ea typeface="+mn-lt"/>
                <a:cs typeface="+mn-lt"/>
              </a:rPr>
              <a:t> з </a:t>
            </a:r>
            <a:r>
              <a:rPr lang="ru-RU" sz="1800" dirty="0" err="1">
                <a:ea typeface="+mn-lt"/>
                <a:cs typeface="+mn-lt"/>
              </a:rPr>
              <a:t>екрана</a:t>
            </a:r>
            <a:r>
              <a:rPr lang="ru-RU" sz="1800" dirty="0">
                <a:ea typeface="+mn-lt"/>
                <a:cs typeface="+mn-lt"/>
              </a:rPr>
              <a:t>. </a:t>
            </a:r>
            <a:endParaRPr lang="ru-RU" dirty="0">
              <a:ea typeface="+mn-lt"/>
              <a:cs typeface="+mn-lt"/>
            </a:endParaRPr>
          </a:p>
          <a:p>
            <a:pPr marL="228600" indent="0">
              <a:buNone/>
            </a:pPr>
            <a:r>
              <a:rPr lang="ru-RU" sz="1800" dirty="0">
                <a:ea typeface="+mn-lt"/>
                <a:cs typeface="+mn-lt"/>
              </a:rPr>
              <a:t>2. Кодекс </a:t>
            </a:r>
            <a:r>
              <a:rPr lang="ru-RU" sz="1800" dirty="0" err="1">
                <a:ea typeface="+mn-lt"/>
                <a:cs typeface="+mn-lt"/>
              </a:rPr>
              <a:t>України</a:t>
            </a:r>
            <a:r>
              <a:rPr lang="ru-RU" sz="1800" dirty="0">
                <a:ea typeface="+mn-lt"/>
                <a:cs typeface="+mn-lt"/>
              </a:rPr>
              <a:t> про </a:t>
            </a:r>
            <a:r>
              <a:rPr lang="ru-RU" sz="1800" dirty="0" err="1">
                <a:ea typeface="+mn-lt"/>
                <a:cs typeface="+mn-lt"/>
              </a:rPr>
              <a:t>адміністративні</a:t>
            </a:r>
            <a:r>
              <a:rPr lang="ru-RU" sz="1800" dirty="0">
                <a:ea typeface="+mn-lt"/>
                <a:cs typeface="+mn-lt"/>
              </a:rPr>
              <a:t> </a:t>
            </a:r>
            <a:r>
              <a:rPr lang="ru-RU" sz="1800" dirty="0" err="1">
                <a:ea typeface="+mn-lt"/>
                <a:cs typeface="+mn-lt"/>
              </a:rPr>
              <a:t>правопорушення</a:t>
            </a:r>
            <a:r>
              <a:rPr lang="ru-RU" sz="1800" dirty="0">
                <a:ea typeface="+mn-lt"/>
                <a:cs typeface="+mn-lt"/>
              </a:rPr>
              <a:t> [</a:t>
            </a:r>
            <a:r>
              <a:rPr lang="ru-RU" sz="1800" dirty="0" err="1">
                <a:ea typeface="+mn-lt"/>
                <a:cs typeface="+mn-lt"/>
              </a:rPr>
              <a:t>Електронний</a:t>
            </a:r>
            <a:r>
              <a:rPr lang="ru-RU" sz="1800" dirty="0">
                <a:ea typeface="+mn-lt"/>
                <a:cs typeface="+mn-lt"/>
              </a:rPr>
              <a:t> ресурс] : закон </a:t>
            </a:r>
            <a:r>
              <a:rPr lang="ru-RU" sz="1800" dirty="0" err="1">
                <a:ea typeface="+mn-lt"/>
                <a:cs typeface="+mn-lt"/>
              </a:rPr>
              <a:t>України</a:t>
            </a:r>
            <a:r>
              <a:rPr lang="ru-RU" sz="1800" dirty="0">
                <a:ea typeface="+mn-lt"/>
                <a:cs typeface="+mn-lt"/>
              </a:rPr>
              <a:t> </a:t>
            </a:r>
            <a:r>
              <a:rPr lang="ru-RU" sz="1800" dirty="0" err="1">
                <a:ea typeface="+mn-lt"/>
                <a:cs typeface="+mn-lt"/>
              </a:rPr>
              <a:t>від</a:t>
            </a:r>
            <a:r>
              <a:rPr lang="ru-RU" sz="1800" dirty="0">
                <a:ea typeface="+mn-lt"/>
                <a:cs typeface="+mn-lt"/>
              </a:rPr>
              <a:t> 07.12.1984 р. № 8073-Х // </a:t>
            </a:r>
            <a:r>
              <a:rPr lang="ru-RU" sz="1800" dirty="0" err="1">
                <a:ea typeface="+mn-lt"/>
                <a:cs typeface="+mn-lt"/>
              </a:rPr>
              <a:t>Верховна</a:t>
            </a:r>
            <a:r>
              <a:rPr lang="ru-RU" sz="1800" dirty="0">
                <a:ea typeface="+mn-lt"/>
                <a:cs typeface="+mn-lt"/>
              </a:rPr>
              <a:t> Рада </a:t>
            </a:r>
            <a:r>
              <a:rPr lang="ru-RU" sz="1800" dirty="0" err="1">
                <a:ea typeface="+mn-lt"/>
                <a:cs typeface="+mn-lt"/>
              </a:rPr>
              <a:t>України</a:t>
            </a:r>
            <a:r>
              <a:rPr lang="ru-RU" sz="1800" dirty="0">
                <a:ea typeface="+mn-lt"/>
                <a:cs typeface="+mn-lt"/>
              </a:rPr>
              <a:t>. </a:t>
            </a:r>
            <a:r>
              <a:rPr lang="ru-RU" sz="1800" dirty="0" err="1">
                <a:ea typeface="+mn-lt"/>
                <a:cs typeface="+mn-lt"/>
              </a:rPr>
              <a:t>Законодавство</a:t>
            </a:r>
            <a:r>
              <a:rPr lang="ru-RU" sz="1800" dirty="0">
                <a:ea typeface="+mn-lt"/>
                <a:cs typeface="+mn-lt"/>
              </a:rPr>
              <a:t> </a:t>
            </a:r>
            <a:r>
              <a:rPr lang="ru-RU" sz="1800" dirty="0" err="1">
                <a:ea typeface="+mn-lt"/>
                <a:cs typeface="+mn-lt"/>
              </a:rPr>
              <a:t>України</a:t>
            </a:r>
            <a:r>
              <a:rPr lang="ru-RU" sz="1800" dirty="0">
                <a:ea typeface="+mn-lt"/>
                <a:cs typeface="+mn-lt"/>
              </a:rPr>
              <a:t>. – Режим доступу : https://zakon.rada.gov.ua/laws/show/80731-10. – </a:t>
            </a:r>
            <a:r>
              <a:rPr lang="ru-RU" sz="1800" dirty="0" err="1">
                <a:ea typeface="+mn-lt"/>
                <a:cs typeface="+mn-lt"/>
              </a:rPr>
              <a:t>Назва</a:t>
            </a:r>
            <a:r>
              <a:rPr lang="ru-RU" sz="1800" dirty="0">
                <a:ea typeface="+mn-lt"/>
                <a:cs typeface="+mn-lt"/>
              </a:rPr>
              <a:t> з </a:t>
            </a:r>
            <a:r>
              <a:rPr lang="ru-RU" sz="1800" dirty="0" err="1">
                <a:ea typeface="+mn-lt"/>
                <a:cs typeface="+mn-lt"/>
              </a:rPr>
              <a:t>екрана</a:t>
            </a:r>
            <a:r>
              <a:rPr lang="ru-RU" sz="1800" dirty="0">
                <a:ea typeface="+mn-lt"/>
                <a:cs typeface="+mn-lt"/>
              </a:rPr>
              <a:t>. </a:t>
            </a:r>
            <a:endParaRPr lang="ru-RU" dirty="0">
              <a:ea typeface="+mn-lt"/>
              <a:cs typeface="+mn-lt"/>
            </a:endParaRPr>
          </a:p>
          <a:p>
            <a:pPr marL="228600" indent="0">
              <a:buNone/>
            </a:pPr>
            <a:r>
              <a:rPr lang="ru-RU" sz="1800" dirty="0">
                <a:ea typeface="+mn-lt"/>
                <a:cs typeface="+mn-lt"/>
              </a:rPr>
              <a:t>3. </a:t>
            </a:r>
            <a:r>
              <a:rPr lang="ru-RU" sz="1800" dirty="0" err="1">
                <a:ea typeface="+mn-lt"/>
                <a:cs typeface="+mn-lt"/>
              </a:rPr>
              <a:t>Конституція</a:t>
            </a:r>
            <a:r>
              <a:rPr lang="ru-RU" sz="1800" dirty="0">
                <a:ea typeface="+mn-lt"/>
                <a:cs typeface="+mn-lt"/>
              </a:rPr>
              <a:t> </a:t>
            </a:r>
            <a:r>
              <a:rPr lang="ru-RU" sz="1800" dirty="0" err="1">
                <a:ea typeface="+mn-lt"/>
                <a:cs typeface="+mn-lt"/>
              </a:rPr>
              <a:t>України</a:t>
            </a:r>
            <a:r>
              <a:rPr lang="ru-RU" sz="1800" dirty="0">
                <a:ea typeface="+mn-lt"/>
                <a:cs typeface="+mn-lt"/>
              </a:rPr>
              <a:t> [</a:t>
            </a:r>
            <a:r>
              <a:rPr lang="ru-RU" sz="1800" dirty="0" err="1">
                <a:ea typeface="+mn-lt"/>
                <a:cs typeface="+mn-lt"/>
              </a:rPr>
              <a:t>Електронний</a:t>
            </a:r>
            <a:r>
              <a:rPr lang="ru-RU" sz="1800" dirty="0">
                <a:ea typeface="+mn-lt"/>
                <a:cs typeface="+mn-lt"/>
              </a:rPr>
              <a:t> ресурс] : закон </a:t>
            </a:r>
            <a:r>
              <a:rPr lang="ru-RU" sz="1800" dirty="0" err="1">
                <a:ea typeface="+mn-lt"/>
                <a:cs typeface="+mn-lt"/>
              </a:rPr>
              <a:t>України</a:t>
            </a:r>
            <a:r>
              <a:rPr lang="ru-RU" sz="1800" dirty="0">
                <a:ea typeface="+mn-lt"/>
                <a:cs typeface="+mn-lt"/>
              </a:rPr>
              <a:t> </a:t>
            </a:r>
            <a:r>
              <a:rPr lang="ru-RU" sz="1800" dirty="0" err="1">
                <a:ea typeface="+mn-lt"/>
                <a:cs typeface="+mn-lt"/>
              </a:rPr>
              <a:t>від</a:t>
            </a:r>
            <a:r>
              <a:rPr lang="ru-RU" sz="1800" dirty="0">
                <a:ea typeface="+mn-lt"/>
                <a:cs typeface="+mn-lt"/>
              </a:rPr>
              <a:t> 28.06.1996 р. // </a:t>
            </a:r>
            <a:r>
              <a:rPr lang="ru-RU" sz="1800" dirty="0" err="1">
                <a:ea typeface="+mn-lt"/>
                <a:cs typeface="+mn-lt"/>
              </a:rPr>
              <a:t>Верховна</a:t>
            </a:r>
            <a:r>
              <a:rPr lang="ru-RU" sz="1800" dirty="0">
                <a:ea typeface="+mn-lt"/>
                <a:cs typeface="+mn-lt"/>
              </a:rPr>
              <a:t> Рада </a:t>
            </a:r>
            <a:r>
              <a:rPr lang="ru-RU" sz="1800" dirty="0" err="1">
                <a:ea typeface="+mn-lt"/>
                <a:cs typeface="+mn-lt"/>
              </a:rPr>
              <a:t>України</a:t>
            </a:r>
            <a:r>
              <a:rPr lang="ru-RU" sz="1800" dirty="0">
                <a:ea typeface="+mn-lt"/>
                <a:cs typeface="+mn-lt"/>
              </a:rPr>
              <a:t>. </a:t>
            </a:r>
            <a:r>
              <a:rPr lang="ru-RU" sz="1800" dirty="0" err="1">
                <a:ea typeface="+mn-lt"/>
                <a:cs typeface="+mn-lt"/>
              </a:rPr>
              <a:t>Законодавство</a:t>
            </a:r>
            <a:r>
              <a:rPr lang="ru-RU" sz="1800" dirty="0">
                <a:ea typeface="+mn-lt"/>
                <a:cs typeface="+mn-lt"/>
              </a:rPr>
              <a:t> </a:t>
            </a:r>
            <a:r>
              <a:rPr lang="ru-RU" sz="1800" dirty="0" err="1">
                <a:ea typeface="+mn-lt"/>
                <a:cs typeface="+mn-lt"/>
              </a:rPr>
              <a:t>України</a:t>
            </a:r>
            <a:r>
              <a:rPr lang="ru-RU" sz="1800" dirty="0">
                <a:ea typeface="+mn-lt"/>
                <a:cs typeface="+mn-lt"/>
              </a:rPr>
              <a:t>. – Режим доступу : https://zakon.rada.gov.ua/laws/show/254%D0%BA/96-%D0%B2%D1%80. – </a:t>
            </a:r>
            <a:r>
              <a:rPr lang="ru-RU" sz="1800" dirty="0" err="1">
                <a:ea typeface="+mn-lt"/>
                <a:cs typeface="+mn-lt"/>
              </a:rPr>
              <a:t>Назва</a:t>
            </a:r>
            <a:r>
              <a:rPr lang="ru-RU" sz="1800" dirty="0">
                <a:ea typeface="+mn-lt"/>
                <a:cs typeface="+mn-lt"/>
              </a:rPr>
              <a:t> з </a:t>
            </a:r>
            <a:r>
              <a:rPr lang="ru-RU" sz="1800" dirty="0" err="1">
                <a:ea typeface="+mn-lt"/>
                <a:cs typeface="+mn-lt"/>
              </a:rPr>
              <a:t>екрана</a:t>
            </a:r>
            <a:r>
              <a:rPr lang="ru-RU" sz="1800" dirty="0">
                <a:ea typeface="+mn-lt"/>
                <a:cs typeface="+mn-lt"/>
              </a:rPr>
              <a:t>. </a:t>
            </a:r>
            <a:endParaRPr lang="ru-RU">
              <a:solidFill>
                <a:srgbClr val="213B38">
                  <a:alpha val="70000"/>
                </a:srgbClr>
              </a:solidFill>
              <a:ea typeface="+mn-lt"/>
              <a:cs typeface="+mn-lt"/>
            </a:endParaRPr>
          </a:p>
          <a:p>
            <a:pPr marL="228600" indent="0">
              <a:buNone/>
            </a:pPr>
            <a:r>
              <a:rPr lang="ru-RU" sz="1800" dirty="0">
                <a:ea typeface="+mn-lt"/>
                <a:cs typeface="+mn-lt"/>
              </a:rPr>
              <a:t>4. </a:t>
            </a:r>
            <a:r>
              <a:rPr lang="ru-RU" sz="1800" dirty="0" err="1">
                <a:ea typeface="+mn-lt"/>
                <a:cs typeface="+mn-lt"/>
              </a:rPr>
              <a:t>Кримінальний</a:t>
            </a:r>
            <a:r>
              <a:rPr lang="ru-RU" sz="1800" dirty="0">
                <a:ea typeface="+mn-lt"/>
                <a:cs typeface="+mn-lt"/>
              </a:rPr>
              <a:t> кодекс </a:t>
            </a:r>
            <a:r>
              <a:rPr lang="ru-RU" sz="1800" dirty="0" err="1">
                <a:ea typeface="+mn-lt"/>
                <a:cs typeface="+mn-lt"/>
              </a:rPr>
              <a:t>України</a:t>
            </a:r>
            <a:r>
              <a:rPr lang="ru-RU" sz="1800" dirty="0">
                <a:ea typeface="+mn-lt"/>
                <a:cs typeface="+mn-lt"/>
              </a:rPr>
              <a:t> [</a:t>
            </a:r>
            <a:r>
              <a:rPr lang="ru-RU" sz="1800" dirty="0" err="1">
                <a:ea typeface="+mn-lt"/>
                <a:cs typeface="+mn-lt"/>
              </a:rPr>
              <a:t>Електронний</a:t>
            </a:r>
            <a:r>
              <a:rPr lang="ru-RU" sz="1800" dirty="0">
                <a:ea typeface="+mn-lt"/>
                <a:cs typeface="+mn-lt"/>
              </a:rPr>
              <a:t> ресурс] : закон </a:t>
            </a:r>
            <a:r>
              <a:rPr lang="ru-RU" sz="1800" dirty="0" err="1">
                <a:ea typeface="+mn-lt"/>
                <a:cs typeface="+mn-lt"/>
              </a:rPr>
              <a:t>України</a:t>
            </a:r>
            <a:r>
              <a:rPr lang="ru-RU" sz="1800" dirty="0">
                <a:ea typeface="+mn-lt"/>
                <a:cs typeface="+mn-lt"/>
              </a:rPr>
              <a:t> </a:t>
            </a:r>
            <a:r>
              <a:rPr lang="ru-RU" sz="1800" dirty="0" err="1">
                <a:ea typeface="+mn-lt"/>
                <a:cs typeface="+mn-lt"/>
              </a:rPr>
              <a:t>від</a:t>
            </a:r>
            <a:r>
              <a:rPr lang="ru-RU" sz="1800" dirty="0">
                <a:ea typeface="+mn-lt"/>
                <a:cs typeface="+mn-lt"/>
              </a:rPr>
              <a:t> 05.04.2001р. № 2341-ІІI // </a:t>
            </a:r>
            <a:r>
              <a:rPr lang="ru-RU" sz="1800" dirty="0" err="1">
                <a:ea typeface="+mn-lt"/>
                <a:cs typeface="+mn-lt"/>
              </a:rPr>
              <a:t>Верховна</a:t>
            </a:r>
            <a:r>
              <a:rPr lang="ru-RU" sz="1800" dirty="0">
                <a:ea typeface="+mn-lt"/>
                <a:cs typeface="+mn-lt"/>
              </a:rPr>
              <a:t> Рада </a:t>
            </a:r>
            <a:r>
              <a:rPr lang="ru-RU" sz="1800" dirty="0" err="1">
                <a:ea typeface="+mn-lt"/>
                <a:cs typeface="+mn-lt"/>
              </a:rPr>
              <a:t>України</a:t>
            </a:r>
            <a:r>
              <a:rPr lang="ru-RU" sz="1800" dirty="0">
                <a:ea typeface="+mn-lt"/>
                <a:cs typeface="+mn-lt"/>
              </a:rPr>
              <a:t>. </a:t>
            </a:r>
            <a:r>
              <a:rPr lang="ru-RU" sz="1800" dirty="0" err="1">
                <a:ea typeface="+mn-lt"/>
                <a:cs typeface="+mn-lt"/>
              </a:rPr>
              <a:t>Законодавство</a:t>
            </a:r>
            <a:r>
              <a:rPr lang="ru-RU" sz="1800" dirty="0">
                <a:ea typeface="+mn-lt"/>
                <a:cs typeface="+mn-lt"/>
              </a:rPr>
              <a:t> </a:t>
            </a:r>
            <a:r>
              <a:rPr lang="ru-RU" sz="1800" dirty="0" err="1">
                <a:ea typeface="+mn-lt"/>
                <a:cs typeface="+mn-lt"/>
              </a:rPr>
              <a:t>України</a:t>
            </a:r>
            <a:r>
              <a:rPr lang="ru-RU" sz="1800" dirty="0">
                <a:ea typeface="+mn-lt"/>
                <a:cs typeface="+mn-lt"/>
              </a:rPr>
              <a:t>. – Режим доступу : https://zakon.rada.gov.ua/laws/show/2341-14. – </a:t>
            </a:r>
            <a:r>
              <a:rPr lang="ru-RU" sz="1800" dirty="0" err="1">
                <a:ea typeface="+mn-lt"/>
                <a:cs typeface="+mn-lt"/>
              </a:rPr>
              <a:t>Назва</a:t>
            </a:r>
            <a:r>
              <a:rPr lang="ru-RU" sz="1800" dirty="0">
                <a:ea typeface="+mn-lt"/>
                <a:cs typeface="+mn-lt"/>
              </a:rPr>
              <a:t> з </a:t>
            </a:r>
            <a:r>
              <a:rPr lang="ru-RU" sz="1800" dirty="0" err="1">
                <a:ea typeface="+mn-lt"/>
                <a:cs typeface="+mn-lt"/>
              </a:rPr>
              <a:t>екрана</a:t>
            </a:r>
            <a:r>
              <a:rPr lang="ru-RU" sz="1800" dirty="0">
                <a:ea typeface="+mn-lt"/>
                <a:cs typeface="+mn-lt"/>
              </a:rPr>
              <a:t>. </a:t>
            </a:r>
            <a:endParaRPr lang="ru-RU">
              <a:ea typeface="+mn-lt"/>
              <a:cs typeface="+mn-lt"/>
            </a:endParaRPr>
          </a:p>
          <a:p>
            <a:pPr marL="228600" indent="0">
              <a:buNone/>
            </a:pPr>
            <a:r>
              <a:rPr lang="ru-RU" sz="1800" dirty="0">
                <a:ea typeface="+mn-lt"/>
                <a:cs typeface="+mn-lt"/>
              </a:rPr>
              <a:t>5. </a:t>
            </a:r>
            <a:r>
              <a:rPr lang="ru-RU" sz="1800" dirty="0" err="1">
                <a:ea typeface="+mn-lt"/>
                <a:cs typeface="+mn-lt"/>
              </a:rPr>
              <a:t>Основи</a:t>
            </a:r>
            <a:r>
              <a:rPr lang="ru-RU" sz="1800" dirty="0">
                <a:ea typeface="+mn-lt"/>
                <a:cs typeface="+mn-lt"/>
              </a:rPr>
              <a:t> </a:t>
            </a:r>
            <a:r>
              <a:rPr lang="ru-RU" sz="1800" dirty="0" err="1">
                <a:ea typeface="+mn-lt"/>
                <a:cs typeface="+mn-lt"/>
              </a:rPr>
              <a:t>законодавства</a:t>
            </a:r>
            <a:r>
              <a:rPr lang="ru-RU" sz="1800" dirty="0">
                <a:ea typeface="+mn-lt"/>
                <a:cs typeface="+mn-lt"/>
              </a:rPr>
              <a:t> </a:t>
            </a:r>
            <a:r>
              <a:rPr lang="ru-RU" sz="1800" dirty="0" err="1">
                <a:ea typeface="+mn-lt"/>
                <a:cs typeface="+mn-lt"/>
              </a:rPr>
              <a:t>України</a:t>
            </a:r>
            <a:r>
              <a:rPr lang="ru-RU" sz="1800" dirty="0">
                <a:ea typeface="+mn-lt"/>
                <a:cs typeface="+mn-lt"/>
              </a:rPr>
              <a:t> про </a:t>
            </a:r>
            <a:r>
              <a:rPr lang="ru-RU" sz="1800" dirty="0" err="1">
                <a:ea typeface="+mn-lt"/>
                <a:cs typeface="+mn-lt"/>
              </a:rPr>
              <a:t>охорону</a:t>
            </a:r>
            <a:r>
              <a:rPr lang="ru-RU" sz="1800" dirty="0">
                <a:ea typeface="+mn-lt"/>
                <a:cs typeface="+mn-lt"/>
              </a:rPr>
              <a:t> </a:t>
            </a:r>
            <a:r>
              <a:rPr lang="ru-RU" sz="1800" dirty="0" err="1">
                <a:ea typeface="+mn-lt"/>
                <a:cs typeface="+mn-lt"/>
              </a:rPr>
              <a:t>здоров’я</a:t>
            </a:r>
            <a:r>
              <a:rPr lang="ru-RU" sz="1800" dirty="0">
                <a:ea typeface="+mn-lt"/>
                <a:cs typeface="+mn-lt"/>
              </a:rPr>
              <a:t> [</a:t>
            </a:r>
            <a:r>
              <a:rPr lang="ru-RU" sz="1800" dirty="0" err="1">
                <a:ea typeface="+mn-lt"/>
                <a:cs typeface="+mn-lt"/>
              </a:rPr>
              <a:t>Електронний</a:t>
            </a:r>
            <a:r>
              <a:rPr lang="ru-RU" sz="1800" dirty="0">
                <a:ea typeface="+mn-lt"/>
                <a:cs typeface="+mn-lt"/>
              </a:rPr>
              <a:t> ресурс] : закон </a:t>
            </a:r>
            <a:r>
              <a:rPr lang="ru-RU" sz="1800" dirty="0" err="1">
                <a:ea typeface="+mn-lt"/>
                <a:cs typeface="+mn-lt"/>
              </a:rPr>
              <a:t>України</a:t>
            </a:r>
            <a:r>
              <a:rPr lang="ru-RU" sz="1800" dirty="0">
                <a:ea typeface="+mn-lt"/>
                <a:cs typeface="+mn-lt"/>
              </a:rPr>
              <a:t> </a:t>
            </a:r>
            <a:r>
              <a:rPr lang="ru-RU" sz="1800" dirty="0" err="1">
                <a:ea typeface="+mn-lt"/>
                <a:cs typeface="+mn-lt"/>
              </a:rPr>
              <a:t>від</a:t>
            </a:r>
            <a:r>
              <a:rPr lang="ru-RU" sz="1800" dirty="0">
                <a:ea typeface="+mn-lt"/>
                <a:cs typeface="+mn-lt"/>
              </a:rPr>
              <a:t> 19.11.1992 р. № 2801-XII // </a:t>
            </a:r>
            <a:r>
              <a:rPr lang="ru-RU" sz="1800" dirty="0" err="1">
                <a:ea typeface="+mn-lt"/>
                <a:cs typeface="+mn-lt"/>
              </a:rPr>
              <a:t>Верховна</a:t>
            </a:r>
            <a:r>
              <a:rPr lang="ru-RU" sz="1800" dirty="0">
                <a:ea typeface="+mn-lt"/>
                <a:cs typeface="+mn-lt"/>
              </a:rPr>
              <a:t> Рада </a:t>
            </a:r>
            <a:r>
              <a:rPr lang="ru-RU" sz="1800" dirty="0" err="1">
                <a:ea typeface="+mn-lt"/>
                <a:cs typeface="+mn-lt"/>
              </a:rPr>
              <a:t>України</a:t>
            </a:r>
            <a:r>
              <a:rPr lang="ru-RU" sz="1800" dirty="0">
                <a:ea typeface="+mn-lt"/>
                <a:cs typeface="+mn-lt"/>
              </a:rPr>
              <a:t>. </a:t>
            </a:r>
            <a:r>
              <a:rPr lang="ru-RU" sz="1800" dirty="0" err="1">
                <a:ea typeface="+mn-lt"/>
                <a:cs typeface="+mn-lt"/>
              </a:rPr>
              <a:t>Законодавство</a:t>
            </a:r>
            <a:r>
              <a:rPr lang="ru-RU" sz="1800" dirty="0">
                <a:ea typeface="+mn-lt"/>
                <a:cs typeface="+mn-lt"/>
              </a:rPr>
              <a:t> </a:t>
            </a:r>
            <a:r>
              <a:rPr lang="ru-RU" sz="1800" dirty="0" err="1">
                <a:ea typeface="+mn-lt"/>
                <a:cs typeface="+mn-lt"/>
              </a:rPr>
              <a:t>України</a:t>
            </a:r>
            <a:r>
              <a:rPr lang="ru-RU" sz="1800" dirty="0">
                <a:ea typeface="+mn-lt"/>
                <a:cs typeface="+mn-lt"/>
              </a:rPr>
              <a:t>. – Режим доступу : https://zakon.rada.gov.ua/laws/show/2801-12. – </a:t>
            </a:r>
            <a:r>
              <a:rPr lang="ru-RU" sz="1800" dirty="0" err="1">
                <a:ea typeface="+mn-lt"/>
                <a:cs typeface="+mn-lt"/>
              </a:rPr>
              <a:t>Назва</a:t>
            </a:r>
            <a:r>
              <a:rPr lang="ru-RU" sz="1800" dirty="0">
                <a:ea typeface="+mn-lt"/>
                <a:cs typeface="+mn-lt"/>
              </a:rPr>
              <a:t> з </a:t>
            </a:r>
            <a:r>
              <a:rPr lang="ru-RU" sz="1800" dirty="0" err="1">
                <a:ea typeface="+mn-lt"/>
                <a:cs typeface="+mn-lt"/>
              </a:rPr>
              <a:t>екрана</a:t>
            </a:r>
            <a:r>
              <a:rPr lang="ru-RU" sz="1800" dirty="0">
                <a:ea typeface="+mn-lt"/>
                <a:cs typeface="+mn-lt"/>
              </a:rPr>
              <a:t>. </a:t>
            </a:r>
            <a:endParaRPr lang="ru-RU">
              <a:ea typeface="+mn-lt"/>
              <a:cs typeface="+mn-lt"/>
            </a:endParaRPr>
          </a:p>
          <a:p>
            <a:pPr marL="228600" indent="0">
              <a:buNone/>
            </a:pPr>
            <a:r>
              <a:rPr lang="ru-RU" sz="1800" dirty="0">
                <a:ea typeface="+mn-lt"/>
                <a:cs typeface="+mn-lt"/>
              </a:rPr>
              <a:t>6. Про </a:t>
            </a:r>
            <a:r>
              <a:rPr lang="ru-RU" sz="1800" dirty="0" err="1">
                <a:ea typeface="+mn-lt"/>
                <a:cs typeface="+mn-lt"/>
              </a:rPr>
              <a:t>ліцензування</a:t>
            </a:r>
            <a:r>
              <a:rPr lang="ru-RU" sz="1800" dirty="0">
                <a:ea typeface="+mn-lt"/>
                <a:cs typeface="+mn-lt"/>
              </a:rPr>
              <a:t> </a:t>
            </a:r>
            <a:r>
              <a:rPr lang="ru-RU" sz="1800" dirty="0" err="1">
                <a:ea typeface="+mn-lt"/>
                <a:cs typeface="+mn-lt"/>
              </a:rPr>
              <a:t>видів</a:t>
            </a:r>
            <a:r>
              <a:rPr lang="ru-RU" sz="1800" dirty="0">
                <a:ea typeface="+mn-lt"/>
                <a:cs typeface="+mn-lt"/>
              </a:rPr>
              <a:t> </a:t>
            </a:r>
            <a:r>
              <a:rPr lang="ru-RU" sz="1800" dirty="0" err="1">
                <a:ea typeface="+mn-lt"/>
                <a:cs typeface="+mn-lt"/>
              </a:rPr>
              <a:t>господарської</a:t>
            </a:r>
            <a:r>
              <a:rPr lang="ru-RU" sz="1800" dirty="0">
                <a:ea typeface="+mn-lt"/>
                <a:cs typeface="+mn-lt"/>
              </a:rPr>
              <a:t> </a:t>
            </a:r>
            <a:r>
              <a:rPr lang="ru-RU" sz="1800" dirty="0" err="1">
                <a:ea typeface="+mn-lt"/>
                <a:cs typeface="+mn-lt"/>
              </a:rPr>
              <a:t>діяльності</a:t>
            </a:r>
            <a:r>
              <a:rPr lang="ru-RU" sz="1800" dirty="0">
                <a:ea typeface="+mn-lt"/>
                <a:cs typeface="+mn-lt"/>
              </a:rPr>
              <a:t> [</a:t>
            </a:r>
            <a:r>
              <a:rPr lang="ru-RU" sz="1800" dirty="0" err="1">
                <a:ea typeface="+mn-lt"/>
                <a:cs typeface="+mn-lt"/>
              </a:rPr>
              <a:t>Електронний</a:t>
            </a:r>
            <a:r>
              <a:rPr lang="ru-RU" sz="1800" dirty="0">
                <a:ea typeface="+mn-lt"/>
                <a:cs typeface="+mn-lt"/>
              </a:rPr>
              <a:t> ресурс] : закон </a:t>
            </a:r>
            <a:r>
              <a:rPr lang="ru-RU" sz="1800" dirty="0" err="1">
                <a:ea typeface="+mn-lt"/>
                <a:cs typeface="+mn-lt"/>
              </a:rPr>
              <a:t>України</a:t>
            </a:r>
            <a:r>
              <a:rPr lang="ru-RU" sz="1800" dirty="0">
                <a:ea typeface="+mn-lt"/>
                <a:cs typeface="+mn-lt"/>
              </a:rPr>
              <a:t> </a:t>
            </a:r>
            <a:r>
              <a:rPr lang="ru-RU" sz="1800" dirty="0" err="1">
                <a:ea typeface="+mn-lt"/>
                <a:cs typeface="+mn-lt"/>
              </a:rPr>
              <a:t>від</a:t>
            </a:r>
            <a:r>
              <a:rPr lang="ru-RU" sz="1800" dirty="0">
                <a:ea typeface="+mn-lt"/>
                <a:cs typeface="+mn-lt"/>
              </a:rPr>
              <a:t> 01.07.2014 № 1556-VII // </a:t>
            </a:r>
            <a:r>
              <a:rPr lang="ru-RU" sz="1800" dirty="0" err="1">
                <a:ea typeface="+mn-lt"/>
                <a:cs typeface="+mn-lt"/>
              </a:rPr>
              <a:t>Верховна</a:t>
            </a:r>
            <a:r>
              <a:rPr lang="ru-RU" sz="1800" dirty="0">
                <a:ea typeface="+mn-lt"/>
                <a:cs typeface="+mn-lt"/>
              </a:rPr>
              <a:t> Рада </a:t>
            </a:r>
            <a:r>
              <a:rPr lang="ru-RU" sz="1800" dirty="0" err="1">
                <a:ea typeface="+mn-lt"/>
                <a:cs typeface="+mn-lt"/>
              </a:rPr>
              <a:t>України</a:t>
            </a:r>
            <a:r>
              <a:rPr lang="ru-RU" sz="1800" dirty="0">
                <a:ea typeface="+mn-lt"/>
                <a:cs typeface="+mn-lt"/>
              </a:rPr>
              <a:t>. </a:t>
            </a:r>
            <a:r>
              <a:rPr lang="ru-RU" sz="1800" dirty="0" err="1">
                <a:ea typeface="+mn-lt"/>
                <a:cs typeface="+mn-lt"/>
              </a:rPr>
              <a:t>Законодавство</a:t>
            </a:r>
            <a:r>
              <a:rPr lang="ru-RU" sz="1800" dirty="0">
                <a:ea typeface="+mn-lt"/>
                <a:cs typeface="+mn-lt"/>
              </a:rPr>
              <a:t> </a:t>
            </a:r>
            <a:r>
              <a:rPr lang="ru-RU" sz="1800" dirty="0" err="1">
                <a:ea typeface="+mn-lt"/>
                <a:cs typeface="+mn-lt"/>
              </a:rPr>
              <a:t>України</a:t>
            </a:r>
            <a:r>
              <a:rPr lang="ru-RU" sz="1800" dirty="0">
                <a:ea typeface="+mn-lt"/>
                <a:cs typeface="+mn-lt"/>
              </a:rPr>
              <a:t>. – Режим доступу: https://zakon.rada.gov.ua/laws/show/222-19. – </a:t>
            </a:r>
            <a:r>
              <a:rPr lang="ru-RU" sz="1800" dirty="0" err="1">
                <a:ea typeface="+mn-lt"/>
                <a:cs typeface="+mn-lt"/>
              </a:rPr>
              <a:t>Назва</a:t>
            </a:r>
            <a:r>
              <a:rPr lang="ru-RU" sz="1800" dirty="0">
                <a:ea typeface="+mn-lt"/>
                <a:cs typeface="+mn-lt"/>
              </a:rPr>
              <a:t> з </a:t>
            </a:r>
            <a:r>
              <a:rPr lang="ru-RU" sz="1800" dirty="0" err="1">
                <a:ea typeface="+mn-lt"/>
                <a:cs typeface="+mn-lt"/>
              </a:rPr>
              <a:t>екрана</a:t>
            </a:r>
            <a:r>
              <a:rPr lang="ru-RU" sz="1800" dirty="0">
                <a:ea typeface="+mn-lt"/>
                <a:cs typeface="+mn-lt"/>
              </a:rPr>
              <a:t>. </a:t>
            </a:r>
            <a:endParaRPr lang="ru-RU">
              <a:ea typeface="+mn-lt"/>
              <a:cs typeface="+mn-lt"/>
            </a:endParaRPr>
          </a:p>
          <a:p>
            <a:pPr marL="228600" indent="0">
              <a:buNone/>
            </a:pPr>
            <a:r>
              <a:rPr lang="ru-RU" sz="1800" dirty="0">
                <a:ea typeface="+mn-lt"/>
                <a:cs typeface="+mn-lt"/>
              </a:rPr>
              <a:t>7. </a:t>
            </a:r>
            <a:r>
              <a:rPr lang="ru-RU" sz="1800" dirty="0" err="1">
                <a:ea typeface="+mn-lt"/>
                <a:cs typeface="+mn-lt"/>
              </a:rPr>
              <a:t>Цивільний</a:t>
            </a:r>
            <a:r>
              <a:rPr lang="ru-RU" sz="1800" dirty="0">
                <a:ea typeface="+mn-lt"/>
                <a:cs typeface="+mn-lt"/>
              </a:rPr>
              <a:t> кодекс </a:t>
            </a:r>
            <a:r>
              <a:rPr lang="ru-RU" sz="1800" dirty="0" err="1">
                <a:ea typeface="+mn-lt"/>
                <a:cs typeface="+mn-lt"/>
              </a:rPr>
              <a:t>України</a:t>
            </a:r>
            <a:r>
              <a:rPr lang="ru-RU" sz="1800" dirty="0">
                <a:ea typeface="+mn-lt"/>
                <a:cs typeface="+mn-lt"/>
              </a:rPr>
              <a:t> [</a:t>
            </a:r>
            <a:r>
              <a:rPr lang="ru-RU" sz="1800" dirty="0" err="1">
                <a:ea typeface="+mn-lt"/>
                <a:cs typeface="+mn-lt"/>
              </a:rPr>
              <a:t>Електронний</a:t>
            </a:r>
            <a:r>
              <a:rPr lang="ru-RU" sz="1800" dirty="0">
                <a:ea typeface="+mn-lt"/>
                <a:cs typeface="+mn-lt"/>
              </a:rPr>
              <a:t> ресурс] : закон </a:t>
            </a:r>
            <a:r>
              <a:rPr lang="ru-RU" sz="1800" dirty="0" err="1">
                <a:ea typeface="+mn-lt"/>
                <a:cs typeface="+mn-lt"/>
              </a:rPr>
              <a:t>України</a:t>
            </a:r>
            <a:r>
              <a:rPr lang="ru-RU" sz="1800" dirty="0">
                <a:ea typeface="+mn-lt"/>
                <a:cs typeface="+mn-lt"/>
              </a:rPr>
              <a:t> </a:t>
            </a:r>
            <a:r>
              <a:rPr lang="ru-RU" sz="1800" dirty="0" err="1">
                <a:ea typeface="+mn-lt"/>
                <a:cs typeface="+mn-lt"/>
              </a:rPr>
              <a:t>від</a:t>
            </a:r>
            <a:r>
              <a:rPr lang="ru-RU" sz="1800" dirty="0">
                <a:ea typeface="+mn-lt"/>
                <a:cs typeface="+mn-lt"/>
              </a:rPr>
              <a:t> 16.01.2003 № 435-IV // </a:t>
            </a:r>
            <a:r>
              <a:rPr lang="ru-RU" sz="1800" dirty="0" err="1">
                <a:ea typeface="+mn-lt"/>
                <a:cs typeface="+mn-lt"/>
              </a:rPr>
              <a:t>Верховна</a:t>
            </a:r>
            <a:r>
              <a:rPr lang="ru-RU" sz="1800" dirty="0">
                <a:ea typeface="+mn-lt"/>
                <a:cs typeface="+mn-lt"/>
              </a:rPr>
              <a:t> Рада </a:t>
            </a:r>
            <a:r>
              <a:rPr lang="ru-RU" sz="1800" dirty="0" err="1">
                <a:ea typeface="+mn-lt"/>
                <a:cs typeface="+mn-lt"/>
              </a:rPr>
              <a:t>України</a:t>
            </a:r>
            <a:r>
              <a:rPr lang="ru-RU" sz="1800" dirty="0">
                <a:ea typeface="+mn-lt"/>
                <a:cs typeface="+mn-lt"/>
              </a:rPr>
              <a:t>. </a:t>
            </a:r>
            <a:r>
              <a:rPr lang="ru-RU" sz="1800" dirty="0" err="1">
                <a:ea typeface="+mn-lt"/>
                <a:cs typeface="+mn-lt"/>
              </a:rPr>
              <a:t>Законодавство</a:t>
            </a:r>
            <a:r>
              <a:rPr lang="ru-RU" sz="1800" dirty="0">
                <a:ea typeface="+mn-lt"/>
                <a:cs typeface="+mn-lt"/>
              </a:rPr>
              <a:t> </a:t>
            </a:r>
            <a:r>
              <a:rPr lang="ru-RU" sz="1800" dirty="0" err="1">
                <a:ea typeface="+mn-lt"/>
                <a:cs typeface="+mn-lt"/>
              </a:rPr>
              <a:t>України</a:t>
            </a:r>
            <a:r>
              <a:rPr lang="ru-RU" sz="1800" dirty="0">
                <a:ea typeface="+mn-lt"/>
                <a:cs typeface="+mn-lt"/>
              </a:rPr>
              <a:t>. – Режим доступу: https://zakon.rada.gov.ua/laws/show/435-15. – </a:t>
            </a:r>
            <a:r>
              <a:rPr lang="ru-RU" sz="1800" dirty="0" err="1">
                <a:ea typeface="+mn-lt"/>
                <a:cs typeface="+mn-lt"/>
              </a:rPr>
              <a:t>Назва</a:t>
            </a:r>
            <a:r>
              <a:rPr lang="ru-RU" sz="1800" dirty="0">
                <a:ea typeface="+mn-lt"/>
                <a:cs typeface="+mn-lt"/>
              </a:rPr>
              <a:t> з </a:t>
            </a:r>
            <a:r>
              <a:rPr lang="ru-RU" sz="1800" dirty="0" err="1">
                <a:ea typeface="+mn-lt"/>
                <a:cs typeface="+mn-lt"/>
              </a:rPr>
              <a:t>екрана</a:t>
            </a:r>
            <a:r>
              <a:rPr lang="ru-RU" sz="1800" dirty="0">
                <a:ea typeface="+mn-lt"/>
                <a:cs typeface="+mn-lt"/>
              </a:rPr>
              <a:t>.</a:t>
            </a:r>
            <a:endParaRPr lang="ru-RU">
              <a:solidFill>
                <a:srgbClr val="213B38">
                  <a:alpha val="70000"/>
                </a:srgbClr>
              </a:solidFill>
              <a:ea typeface="+mn-lt"/>
              <a:cs typeface="+mn-lt"/>
            </a:endParaRPr>
          </a:p>
        </p:txBody>
      </p:sp>
    </p:spTree>
    <p:extLst>
      <p:ext uri="{BB962C8B-B14F-4D97-AF65-F5344CB8AC3E}">
        <p14:creationId xmlns:p14="http://schemas.microsoft.com/office/powerpoint/2010/main" val="3606093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36840B39-F4D3-4E53-AEA9-70AEE1A6B646}"/>
              </a:ext>
            </a:extLst>
          </p:cNvPr>
          <p:cNvSpPr>
            <a:spLocks noGrp="1"/>
          </p:cNvSpPr>
          <p:nvPr>
            <p:ph type="title"/>
          </p:nvPr>
        </p:nvSpPr>
        <p:spPr>
          <a:xfrm>
            <a:off x="838200" y="124006"/>
            <a:ext cx="10515600" cy="566828"/>
          </a:xfrm>
        </p:spPr>
        <p:txBody>
          <a:bodyPr anchor="b">
            <a:normAutofit fontScale="90000"/>
          </a:bodyPr>
          <a:lstStyle/>
          <a:p>
            <a:pPr algn="ctr"/>
            <a:endParaRPr lang="ru-RU" sz="4400">
              <a:gradFill flip="none" rotWithShape="1">
                <a:gsLst>
                  <a:gs pos="0">
                    <a:schemeClr val="accent5">
                      <a:alpha val="70000"/>
                    </a:schemeClr>
                  </a:gs>
                  <a:gs pos="100000">
                    <a:schemeClr val="accent1">
                      <a:alpha val="70000"/>
                    </a:schemeClr>
                  </a:gs>
                </a:gsLst>
                <a:lin ang="0" scaled="1"/>
                <a:tileRect/>
              </a:gradFill>
            </a:endParaRPr>
          </a:p>
          <a:p>
            <a:pPr algn="ctr"/>
            <a:r>
              <a:rPr lang="ru-RU" err="1">
                <a:ea typeface="+mj-lt"/>
                <a:cs typeface="+mj-lt"/>
              </a:rPr>
              <a:t>Перелік</a:t>
            </a:r>
            <a:r>
              <a:rPr lang="ru-RU">
                <a:ea typeface="+mj-lt"/>
                <a:cs typeface="+mj-lt"/>
              </a:rPr>
              <a:t> </a:t>
            </a:r>
            <a:r>
              <a:rPr lang="ru-RU" err="1">
                <a:ea typeface="+mj-lt"/>
                <a:cs typeface="+mj-lt"/>
              </a:rPr>
              <a:t>рекомендованої</a:t>
            </a:r>
            <a:r>
              <a:rPr lang="ru-RU">
                <a:ea typeface="+mj-lt"/>
                <a:cs typeface="+mj-lt"/>
              </a:rPr>
              <a:t> </a:t>
            </a:r>
            <a:r>
              <a:rPr lang="ru-RU" err="1">
                <a:ea typeface="+mj-lt"/>
                <a:cs typeface="+mj-lt"/>
              </a:rPr>
              <a:t>літератури</a:t>
            </a:r>
            <a:endParaRPr lang="ru-RU" err="1"/>
          </a:p>
        </p:txBody>
      </p:sp>
      <p:sp>
        <p:nvSpPr>
          <p:cNvPr id="3" name="Объект 2">
            <a:extLst>
              <a:ext uri="{FF2B5EF4-FFF2-40B4-BE49-F238E27FC236}">
                <a16:creationId xmlns:a16="http://schemas.microsoft.com/office/drawing/2014/main" id="{F4647F15-AE06-4897-B682-A9AC437A44C6}"/>
              </a:ext>
            </a:extLst>
          </p:cNvPr>
          <p:cNvSpPr>
            <a:spLocks noGrp="1"/>
          </p:cNvSpPr>
          <p:nvPr>
            <p:ph idx="1"/>
          </p:nvPr>
        </p:nvSpPr>
        <p:spPr>
          <a:xfrm>
            <a:off x="493142" y="689215"/>
            <a:ext cx="11328819" cy="6163483"/>
          </a:xfrm>
        </p:spPr>
        <p:txBody>
          <a:bodyPr vert="horz" lIns="91440" tIns="45720" rIns="91440" bIns="45720" rtlCol="0" anchor="t">
            <a:normAutofit fontScale="77500" lnSpcReduction="20000"/>
          </a:bodyPr>
          <a:lstStyle/>
          <a:p>
            <a:pPr marL="228600" indent="0" algn="ctr">
              <a:buNone/>
            </a:pPr>
            <a:r>
              <a:rPr lang="ru-RU" sz="1800" b="1" dirty="0" err="1">
                <a:solidFill>
                  <a:srgbClr val="C00000">
                    <a:alpha val="70000"/>
                  </a:srgbClr>
                </a:solidFill>
                <a:ea typeface="+mn-lt"/>
                <a:cs typeface="+mn-lt"/>
              </a:rPr>
              <a:t>Навчальна</a:t>
            </a:r>
            <a:r>
              <a:rPr lang="ru-RU" sz="1800" b="1" dirty="0">
                <a:solidFill>
                  <a:srgbClr val="C00000">
                    <a:alpha val="70000"/>
                  </a:srgbClr>
                </a:solidFill>
                <a:ea typeface="+mn-lt"/>
                <a:cs typeface="+mn-lt"/>
              </a:rPr>
              <a:t> та </a:t>
            </a:r>
            <a:r>
              <a:rPr lang="ru-RU" sz="1800" b="1" dirty="0" err="1">
                <a:solidFill>
                  <a:srgbClr val="C00000">
                    <a:alpha val="70000"/>
                  </a:srgbClr>
                </a:solidFill>
                <a:ea typeface="+mn-lt"/>
                <a:cs typeface="+mn-lt"/>
              </a:rPr>
              <a:t>наукова</a:t>
            </a:r>
            <a:r>
              <a:rPr lang="ru-RU" sz="1800" b="1" dirty="0">
                <a:solidFill>
                  <a:srgbClr val="C00000">
                    <a:alpha val="70000"/>
                  </a:srgbClr>
                </a:solidFill>
                <a:ea typeface="+mn-lt"/>
                <a:cs typeface="+mn-lt"/>
              </a:rPr>
              <a:t> </a:t>
            </a:r>
            <a:r>
              <a:rPr lang="ru-RU" sz="1800" b="1" dirty="0" err="1">
                <a:solidFill>
                  <a:srgbClr val="C00000">
                    <a:alpha val="70000"/>
                  </a:srgbClr>
                </a:solidFill>
                <a:ea typeface="+mn-lt"/>
                <a:cs typeface="+mn-lt"/>
              </a:rPr>
              <a:t>література</a:t>
            </a:r>
            <a:r>
              <a:rPr lang="ru-RU" sz="1800" b="1" dirty="0">
                <a:solidFill>
                  <a:srgbClr val="C00000">
                    <a:alpha val="70000"/>
                  </a:srgbClr>
                </a:solidFill>
                <a:ea typeface="+mn-lt"/>
                <a:cs typeface="+mn-lt"/>
              </a:rPr>
              <a:t> </a:t>
            </a:r>
            <a:endParaRPr lang="ru-RU" dirty="0">
              <a:solidFill>
                <a:srgbClr val="C00000">
                  <a:alpha val="70000"/>
                </a:srgbClr>
              </a:solidFill>
              <a:ea typeface="+mn-lt"/>
              <a:cs typeface="+mn-lt"/>
            </a:endParaRPr>
          </a:p>
          <a:p>
            <a:pPr marL="228600" indent="0">
              <a:buNone/>
            </a:pPr>
            <a:r>
              <a:rPr lang="ru-RU" sz="1800" dirty="0">
                <a:ea typeface="+mn-lt"/>
                <a:cs typeface="+mn-lt"/>
              </a:rPr>
              <a:t>1. </a:t>
            </a:r>
            <a:r>
              <a:rPr lang="ru-RU" sz="1800" dirty="0" err="1">
                <a:ea typeface="+mn-lt"/>
                <a:cs typeface="+mn-lt"/>
              </a:rPr>
              <a:t>Основи</a:t>
            </a:r>
            <a:r>
              <a:rPr lang="ru-RU" sz="1800" dirty="0">
                <a:ea typeface="+mn-lt"/>
                <a:cs typeface="+mn-lt"/>
              </a:rPr>
              <a:t> права та </a:t>
            </a:r>
            <a:r>
              <a:rPr lang="ru-RU" sz="1800" dirty="0" err="1">
                <a:ea typeface="+mn-lt"/>
                <a:cs typeface="+mn-lt"/>
              </a:rPr>
              <a:t>законодавства</a:t>
            </a:r>
            <a:r>
              <a:rPr lang="ru-RU" sz="1800" dirty="0">
                <a:ea typeface="+mn-lt"/>
                <a:cs typeface="+mn-lt"/>
              </a:rPr>
              <a:t> у </a:t>
            </a:r>
            <a:r>
              <a:rPr lang="ru-RU" sz="1800" dirty="0" err="1">
                <a:ea typeface="+mn-lt"/>
                <a:cs typeface="+mn-lt"/>
              </a:rPr>
              <a:t>фармації</a:t>
            </a:r>
            <a:r>
              <a:rPr lang="ru-RU" sz="1800" dirty="0">
                <a:ea typeface="+mn-lt"/>
                <a:cs typeface="+mn-lt"/>
              </a:rPr>
              <a:t> : нац. </a:t>
            </a:r>
            <a:r>
              <a:rPr lang="ru-RU" sz="1800" dirty="0" err="1">
                <a:ea typeface="+mn-lt"/>
                <a:cs typeface="+mn-lt"/>
              </a:rPr>
              <a:t>підруч</a:t>
            </a:r>
            <a:r>
              <a:rPr lang="ru-RU" sz="1800" dirty="0">
                <a:ea typeface="+mn-lt"/>
                <a:cs typeface="+mn-lt"/>
              </a:rPr>
              <a:t>. для </a:t>
            </a:r>
            <a:r>
              <a:rPr lang="ru-RU" sz="1800" dirty="0" err="1">
                <a:ea typeface="+mn-lt"/>
                <a:cs typeface="+mn-lt"/>
              </a:rPr>
              <a:t>студентів</a:t>
            </a:r>
            <a:r>
              <a:rPr lang="ru-RU" sz="1800" dirty="0">
                <a:ea typeface="+mn-lt"/>
                <a:cs typeface="+mn-lt"/>
              </a:rPr>
              <a:t> </a:t>
            </a:r>
            <a:r>
              <a:rPr lang="ru-RU" sz="1800" dirty="0" err="1">
                <a:ea typeface="+mn-lt"/>
                <a:cs typeface="+mn-lt"/>
              </a:rPr>
              <a:t>вищ</a:t>
            </a:r>
            <a:r>
              <a:rPr lang="ru-RU" sz="1800" dirty="0">
                <a:ea typeface="+mn-lt"/>
                <a:cs typeface="+mn-lt"/>
              </a:rPr>
              <a:t>. </a:t>
            </a:r>
            <a:r>
              <a:rPr lang="ru-RU" sz="1800" dirty="0" err="1">
                <a:ea typeface="+mn-lt"/>
                <a:cs typeface="+mn-lt"/>
              </a:rPr>
              <a:t>навч</a:t>
            </a:r>
            <a:r>
              <a:rPr lang="ru-RU" sz="1800" dirty="0">
                <a:ea typeface="+mn-lt"/>
                <a:cs typeface="+mn-lt"/>
              </a:rPr>
              <a:t>. </a:t>
            </a:r>
            <a:r>
              <a:rPr lang="ru-RU" sz="1800" dirty="0" err="1">
                <a:ea typeface="+mn-lt"/>
                <a:cs typeface="+mn-lt"/>
              </a:rPr>
              <a:t>закл</a:t>
            </a:r>
            <a:r>
              <a:rPr lang="ru-RU" sz="1800" dirty="0">
                <a:ea typeface="+mn-lt"/>
                <a:cs typeface="+mn-lt"/>
              </a:rPr>
              <a:t>. / А. А. </a:t>
            </a:r>
            <a:r>
              <a:rPr lang="ru-RU" sz="1800" dirty="0" err="1">
                <a:ea typeface="+mn-lt"/>
                <a:cs typeface="+mn-lt"/>
              </a:rPr>
              <a:t>Котвіцька</a:t>
            </a:r>
            <a:r>
              <a:rPr lang="ru-RU" sz="1800" dirty="0">
                <a:ea typeface="+mn-lt"/>
                <a:cs typeface="+mn-lt"/>
              </a:rPr>
              <a:t>, І. В. </a:t>
            </a:r>
            <a:r>
              <a:rPr lang="ru-RU" sz="1800" dirty="0" err="1">
                <a:ea typeface="+mn-lt"/>
                <a:cs typeface="+mn-lt"/>
              </a:rPr>
              <a:t>Кубарєва</a:t>
            </a:r>
            <a:r>
              <a:rPr lang="ru-RU" sz="1800" dirty="0">
                <a:ea typeface="+mn-lt"/>
                <a:cs typeface="+mn-lt"/>
              </a:rPr>
              <a:t>, О. О. </a:t>
            </a:r>
            <a:r>
              <a:rPr lang="ru-RU" sz="1800" dirty="0" err="1">
                <a:ea typeface="+mn-lt"/>
                <a:cs typeface="+mn-lt"/>
              </a:rPr>
              <a:t>Суріков</a:t>
            </a:r>
            <a:r>
              <a:rPr lang="ru-RU" sz="1800" dirty="0">
                <a:ea typeface="+mn-lt"/>
                <a:cs typeface="+mn-lt"/>
              </a:rPr>
              <a:t> та </a:t>
            </a:r>
            <a:r>
              <a:rPr lang="ru-RU" sz="1800" dirty="0" err="1">
                <a:ea typeface="+mn-lt"/>
                <a:cs typeface="+mn-lt"/>
              </a:rPr>
              <a:t>ін</a:t>
            </a:r>
            <a:r>
              <a:rPr lang="ru-RU" sz="1800" dirty="0">
                <a:ea typeface="+mn-lt"/>
                <a:cs typeface="+mn-lt"/>
              </a:rPr>
              <a:t>. ; за ред. А.А. </a:t>
            </a:r>
            <a:r>
              <a:rPr lang="ru-RU" sz="1800" dirty="0" err="1">
                <a:ea typeface="+mn-lt"/>
                <a:cs typeface="+mn-lt"/>
              </a:rPr>
              <a:t>Котвіцької</a:t>
            </a:r>
            <a:r>
              <a:rPr lang="ru-RU" sz="1800" dirty="0">
                <a:ea typeface="+mn-lt"/>
                <a:cs typeface="+mn-lt"/>
              </a:rPr>
              <a:t>. – </a:t>
            </a:r>
            <a:r>
              <a:rPr lang="ru-RU" sz="1800" dirty="0" err="1">
                <a:ea typeface="+mn-lt"/>
                <a:cs typeface="+mn-lt"/>
              </a:rPr>
              <a:t>Харків</a:t>
            </a:r>
            <a:r>
              <a:rPr lang="ru-RU" sz="1800" dirty="0">
                <a:ea typeface="+mn-lt"/>
                <a:cs typeface="+mn-lt"/>
              </a:rPr>
              <a:t> : </a:t>
            </a:r>
            <a:r>
              <a:rPr lang="ru-RU" sz="1800" dirty="0" err="1">
                <a:ea typeface="+mn-lt"/>
                <a:cs typeface="+mn-lt"/>
              </a:rPr>
              <a:t>НФаУ</a:t>
            </a:r>
            <a:r>
              <a:rPr lang="ru-RU" sz="1800" dirty="0">
                <a:ea typeface="+mn-lt"/>
                <a:cs typeface="+mn-lt"/>
              </a:rPr>
              <a:t> : </a:t>
            </a:r>
            <a:r>
              <a:rPr lang="ru-RU" sz="1800" dirty="0" err="1">
                <a:ea typeface="+mn-lt"/>
                <a:cs typeface="+mn-lt"/>
              </a:rPr>
              <a:t>Золоті</a:t>
            </a:r>
            <a:r>
              <a:rPr lang="ru-RU" sz="1800" dirty="0">
                <a:ea typeface="+mn-lt"/>
                <a:cs typeface="+mn-lt"/>
              </a:rPr>
              <a:t> </a:t>
            </a:r>
            <a:r>
              <a:rPr lang="ru-RU" sz="1800" dirty="0" err="1">
                <a:ea typeface="+mn-lt"/>
                <a:cs typeface="+mn-lt"/>
              </a:rPr>
              <a:t>сторінки</a:t>
            </a:r>
            <a:r>
              <a:rPr lang="ru-RU" sz="1800" dirty="0">
                <a:ea typeface="+mn-lt"/>
                <a:cs typeface="+mn-lt"/>
              </a:rPr>
              <a:t>, 2016. – 528 с. </a:t>
            </a:r>
            <a:endParaRPr lang="ru-RU" dirty="0">
              <a:ea typeface="+mn-lt"/>
              <a:cs typeface="+mn-lt"/>
            </a:endParaRPr>
          </a:p>
          <a:p>
            <a:pPr marL="228600" indent="0">
              <a:buNone/>
            </a:pPr>
            <a:r>
              <a:rPr lang="ru-RU" sz="1800" dirty="0">
                <a:ea typeface="+mn-lt"/>
                <a:cs typeface="+mn-lt"/>
              </a:rPr>
              <a:t>2. Басенко Ю. І. </a:t>
            </a:r>
            <a:r>
              <a:rPr lang="ru-RU" sz="1800" dirty="0" err="1">
                <a:ea typeface="+mn-lt"/>
                <a:cs typeface="+mn-lt"/>
              </a:rPr>
              <a:t>Особливості</a:t>
            </a:r>
            <a:r>
              <a:rPr lang="ru-RU" sz="1800" dirty="0">
                <a:ea typeface="+mn-lt"/>
                <a:cs typeface="+mn-lt"/>
              </a:rPr>
              <a:t> </a:t>
            </a:r>
            <a:r>
              <a:rPr lang="ru-RU" sz="1800" dirty="0" err="1">
                <a:ea typeface="+mn-lt"/>
                <a:cs typeface="+mn-lt"/>
              </a:rPr>
              <a:t>збереження</a:t>
            </a:r>
            <a:r>
              <a:rPr lang="ru-RU" sz="1800" dirty="0">
                <a:ea typeface="+mn-lt"/>
                <a:cs typeface="+mn-lt"/>
              </a:rPr>
              <a:t> </a:t>
            </a:r>
            <a:r>
              <a:rPr lang="ru-RU" sz="1800" dirty="0" err="1">
                <a:ea typeface="+mn-lt"/>
                <a:cs typeface="+mn-lt"/>
              </a:rPr>
              <a:t>лікарської</a:t>
            </a:r>
            <a:r>
              <a:rPr lang="ru-RU" sz="1800" dirty="0">
                <a:ea typeface="+mn-lt"/>
                <a:cs typeface="+mn-lt"/>
              </a:rPr>
              <a:t> </a:t>
            </a:r>
            <a:r>
              <a:rPr lang="ru-RU" sz="1800" dirty="0" err="1">
                <a:ea typeface="+mn-lt"/>
                <a:cs typeface="+mn-lt"/>
              </a:rPr>
              <a:t>таємниці</a:t>
            </a:r>
            <a:r>
              <a:rPr lang="ru-RU" sz="1800" dirty="0">
                <a:ea typeface="+mn-lt"/>
                <a:cs typeface="+mn-lt"/>
              </a:rPr>
              <a:t> і </a:t>
            </a:r>
            <a:r>
              <a:rPr lang="ru-RU" sz="1800" dirty="0" err="1">
                <a:ea typeface="+mn-lt"/>
                <a:cs typeface="+mn-lt"/>
              </a:rPr>
              <a:t>відповідальності</a:t>
            </a:r>
            <a:r>
              <a:rPr lang="ru-RU" sz="1800" dirty="0">
                <a:ea typeface="+mn-lt"/>
                <a:cs typeface="+mn-lt"/>
              </a:rPr>
              <a:t> за </a:t>
            </a:r>
            <a:r>
              <a:rPr lang="ru-RU" sz="1800" dirty="0" err="1">
                <a:ea typeface="+mn-lt"/>
                <a:cs typeface="+mn-lt"/>
              </a:rPr>
              <a:t>її</a:t>
            </a:r>
            <a:r>
              <a:rPr lang="ru-RU" sz="1800" dirty="0">
                <a:ea typeface="+mn-lt"/>
                <a:cs typeface="+mn-lt"/>
              </a:rPr>
              <a:t> </a:t>
            </a:r>
            <a:r>
              <a:rPr lang="ru-RU" sz="1800" dirty="0" err="1">
                <a:ea typeface="+mn-lt"/>
                <a:cs typeface="+mn-lt"/>
              </a:rPr>
              <a:t>розголошення</a:t>
            </a:r>
            <a:r>
              <a:rPr lang="ru-RU" sz="1800" dirty="0">
                <a:ea typeface="+mn-lt"/>
                <a:cs typeface="+mn-lt"/>
              </a:rPr>
              <a:t> / Ю. І. Басенко, О. Г. </a:t>
            </a:r>
            <a:r>
              <a:rPr lang="ru-RU" sz="1800" dirty="0" err="1">
                <a:ea typeface="+mn-lt"/>
                <a:cs typeface="+mn-lt"/>
              </a:rPr>
              <a:t>Алексєєв</a:t>
            </a:r>
            <a:r>
              <a:rPr lang="ru-RU" sz="1800" dirty="0">
                <a:ea typeface="+mn-lt"/>
                <a:cs typeface="+mn-lt"/>
              </a:rPr>
              <a:t> // </a:t>
            </a:r>
            <a:r>
              <a:rPr lang="ru-RU" sz="1800" dirty="0" err="1">
                <a:ea typeface="+mn-lt"/>
                <a:cs typeface="+mn-lt"/>
              </a:rPr>
              <a:t>Актуальні</a:t>
            </a:r>
            <a:r>
              <a:rPr lang="ru-RU" sz="1800" dirty="0">
                <a:ea typeface="+mn-lt"/>
                <a:cs typeface="+mn-lt"/>
              </a:rPr>
              <a:t> </a:t>
            </a:r>
            <a:r>
              <a:rPr lang="ru-RU" sz="1800" dirty="0" err="1">
                <a:ea typeface="+mn-lt"/>
                <a:cs typeface="+mn-lt"/>
              </a:rPr>
              <a:t>питання</a:t>
            </a:r>
            <a:r>
              <a:rPr lang="ru-RU" sz="1800" dirty="0">
                <a:ea typeface="+mn-lt"/>
                <a:cs typeface="+mn-lt"/>
              </a:rPr>
              <a:t> </a:t>
            </a:r>
            <a:r>
              <a:rPr lang="ru-RU" sz="1800" dirty="0" err="1">
                <a:ea typeface="+mn-lt"/>
                <a:cs typeface="+mn-lt"/>
              </a:rPr>
              <a:t>сучасної</a:t>
            </a:r>
            <a:r>
              <a:rPr lang="ru-RU" sz="1800" dirty="0">
                <a:ea typeface="+mn-lt"/>
                <a:cs typeface="+mn-lt"/>
              </a:rPr>
              <a:t> </a:t>
            </a:r>
            <a:r>
              <a:rPr lang="ru-RU" sz="1800" dirty="0" err="1">
                <a:ea typeface="+mn-lt"/>
                <a:cs typeface="+mn-lt"/>
              </a:rPr>
              <a:t>медицини</a:t>
            </a:r>
            <a:r>
              <a:rPr lang="ru-RU" sz="1800" dirty="0">
                <a:ea typeface="+mn-lt"/>
                <a:cs typeface="+mn-lt"/>
              </a:rPr>
              <a:t> і </a:t>
            </a:r>
            <a:r>
              <a:rPr lang="ru-RU" sz="1800" dirty="0" err="1">
                <a:ea typeface="+mn-lt"/>
                <a:cs typeface="+mn-lt"/>
              </a:rPr>
              <a:t>фармації</a:t>
            </a:r>
            <a:r>
              <a:rPr lang="ru-RU" sz="1800" dirty="0">
                <a:ea typeface="+mn-lt"/>
                <a:cs typeface="+mn-lt"/>
              </a:rPr>
              <a:t> : </a:t>
            </a:r>
            <a:r>
              <a:rPr lang="ru-RU" sz="1800" dirty="0" err="1">
                <a:ea typeface="+mn-lt"/>
                <a:cs typeface="+mn-lt"/>
              </a:rPr>
              <a:t>тези</a:t>
            </a:r>
            <a:r>
              <a:rPr lang="ru-RU" sz="1800" dirty="0">
                <a:ea typeface="+mn-lt"/>
                <a:cs typeface="+mn-lt"/>
              </a:rPr>
              <a:t> доп. </a:t>
            </a:r>
            <a:r>
              <a:rPr lang="ru-RU" sz="1800" dirty="0" err="1">
                <a:ea typeface="+mn-lt"/>
                <a:cs typeface="+mn-lt"/>
              </a:rPr>
              <a:t>Всеукр</a:t>
            </a:r>
            <a:r>
              <a:rPr lang="ru-RU" sz="1800" dirty="0">
                <a:ea typeface="+mn-lt"/>
                <a:cs typeface="+mn-lt"/>
              </a:rPr>
              <a:t>. наук.-</a:t>
            </a:r>
            <a:r>
              <a:rPr lang="ru-RU" sz="1800" dirty="0" err="1">
                <a:ea typeface="+mn-lt"/>
                <a:cs typeface="+mn-lt"/>
              </a:rPr>
              <a:t>практ</a:t>
            </a:r>
            <a:r>
              <a:rPr lang="ru-RU" sz="1800" dirty="0">
                <a:ea typeface="+mn-lt"/>
                <a:cs typeface="+mn-lt"/>
              </a:rPr>
              <a:t>. </a:t>
            </a:r>
            <a:r>
              <a:rPr lang="ru-RU" sz="1800" dirty="0" err="1">
                <a:ea typeface="+mn-lt"/>
                <a:cs typeface="+mn-lt"/>
              </a:rPr>
              <a:t>конф</a:t>
            </a:r>
            <a:r>
              <a:rPr lang="ru-RU" sz="1800" dirty="0">
                <a:ea typeface="+mn-lt"/>
                <a:cs typeface="+mn-lt"/>
              </a:rPr>
              <a:t>. (до 50-річчя </a:t>
            </a:r>
            <a:r>
              <a:rPr lang="ru-RU" sz="1800" dirty="0" err="1">
                <a:ea typeface="+mn-lt"/>
                <a:cs typeface="+mn-lt"/>
              </a:rPr>
              <a:t>заснування</a:t>
            </a:r>
            <a:r>
              <a:rPr lang="ru-RU" sz="1800" dirty="0">
                <a:ea typeface="+mn-lt"/>
                <a:cs typeface="+mn-lt"/>
              </a:rPr>
              <a:t> ЗДМУ), 18-25 </a:t>
            </a:r>
            <a:r>
              <a:rPr lang="ru-RU" sz="1800" dirty="0" err="1">
                <a:ea typeface="+mn-lt"/>
                <a:cs typeface="+mn-lt"/>
              </a:rPr>
              <a:t>квітня</a:t>
            </a:r>
            <a:r>
              <a:rPr lang="ru-RU" sz="1800" dirty="0">
                <a:ea typeface="+mn-lt"/>
                <a:cs typeface="+mn-lt"/>
              </a:rPr>
              <a:t> 2018 р., 30 </a:t>
            </a:r>
            <a:r>
              <a:rPr lang="ru-RU" sz="1800" dirty="0" err="1">
                <a:ea typeface="+mn-lt"/>
                <a:cs typeface="+mn-lt"/>
              </a:rPr>
              <a:t>травня</a:t>
            </a:r>
            <a:r>
              <a:rPr lang="ru-RU" sz="1800" dirty="0">
                <a:ea typeface="+mn-lt"/>
                <a:cs typeface="+mn-lt"/>
              </a:rPr>
              <a:t> 2018 р. – </a:t>
            </a:r>
            <a:r>
              <a:rPr lang="ru-RU" sz="1800" dirty="0" err="1">
                <a:ea typeface="+mn-lt"/>
                <a:cs typeface="+mn-lt"/>
              </a:rPr>
              <a:t>Запоріжжя</a:t>
            </a:r>
            <a:r>
              <a:rPr lang="ru-RU" sz="1800" dirty="0">
                <a:ea typeface="+mn-lt"/>
                <a:cs typeface="+mn-lt"/>
              </a:rPr>
              <a:t>, 2018. – С.143. </a:t>
            </a:r>
            <a:endParaRPr lang="ru-RU">
              <a:ea typeface="+mn-lt"/>
              <a:cs typeface="+mn-lt"/>
            </a:endParaRPr>
          </a:p>
          <a:p>
            <a:pPr marL="228600" indent="0">
              <a:buNone/>
            </a:pPr>
            <a:r>
              <a:rPr lang="ru-RU" sz="1800" dirty="0">
                <a:ea typeface="+mn-lt"/>
                <a:cs typeface="+mn-lt"/>
              </a:rPr>
              <a:t>3. </a:t>
            </a:r>
            <a:r>
              <a:rPr lang="ru-RU" sz="1800" dirty="0" err="1">
                <a:ea typeface="+mn-lt"/>
                <a:cs typeface="+mn-lt"/>
              </a:rPr>
              <a:t>Білецька</a:t>
            </a:r>
            <a:r>
              <a:rPr lang="ru-RU" sz="1800" dirty="0">
                <a:ea typeface="+mn-lt"/>
                <a:cs typeface="+mn-lt"/>
              </a:rPr>
              <a:t> Г. А. </a:t>
            </a:r>
            <a:r>
              <a:rPr lang="ru-RU" sz="1800" dirty="0" err="1">
                <a:ea typeface="+mn-lt"/>
                <a:cs typeface="+mn-lt"/>
              </a:rPr>
              <a:t>Лікарська</a:t>
            </a:r>
            <a:r>
              <a:rPr lang="ru-RU" sz="1800" dirty="0">
                <a:ea typeface="+mn-lt"/>
                <a:cs typeface="+mn-lt"/>
              </a:rPr>
              <a:t> </a:t>
            </a:r>
            <a:r>
              <a:rPr lang="ru-RU" sz="1800" dirty="0" err="1">
                <a:ea typeface="+mn-lt"/>
                <a:cs typeface="+mn-lt"/>
              </a:rPr>
              <a:t>таємниця</a:t>
            </a:r>
            <a:r>
              <a:rPr lang="ru-RU" sz="1800" dirty="0">
                <a:ea typeface="+mn-lt"/>
                <a:cs typeface="+mn-lt"/>
              </a:rPr>
              <a:t>: </a:t>
            </a:r>
            <a:r>
              <a:rPr lang="ru-RU" sz="1800" dirty="0" err="1">
                <a:ea typeface="+mn-lt"/>
                <a:cs typeface="+mn-lt"/>
              </a:rPr>
              <a:t>правові</a:t>
            </a:r>
            <a:r>
              <a:rPr lang="ru-RU" sz="1800" dirty="0">
                <a:ea typeface="+mn-lt"/>
                <a:cs typeface="+mn-lt"/>
              </a:rPr>
              <a:t>, </a:t>
            </a:r>
            <a:r>
              <a:rPr lang="ru-RU" sz="1800" dirty="0" err="1">
                <a:ea typeface="+mn-lt"/>
                <a:cs typeface="+mn-lt"/>
              </a:rPr>
              <a:t>медичні</a:t>
            </a:r>
            <a:r>
              <a:rPr lang="ru-RU" sz="1800" dirty="0">
                <a:ea typeface="+mn-lt"/>
                <a:cs typeface="+mn-lt"/>
              </a:rPr>
              <a:t> та </a:t>
            </a:r>
            <a:r>
              <a:rPr lang="ru-RU" sz="1800" dirty="0" err="1">
                <a:ea typeface="+mn-lt"/>
                <a:cs typeface="+mn-lt"/>
              </a:rPr>
              <a:t>деонтологічні</a:t>
            </a:r>
            <a:r>
              <a:rPr lang="ru-RU" sz="1800" dirty="0">
                <a:ea typeface="+mn-lt"/>
                <a:cs typeface="+mn-lt"/>
              </a:rPr>
              <a:t> </a:t>
            </a:r>
            <a:r>
              <a:rPr lang="ru-RU" sz="1800" dirty="0" err="1">
                <a:ea typeface="+mn-lt"/>
                <a:cs typeface="+mn-lt"/>
              </a:rPr>
              <a:t>аспекти</a:t>
            </a:r>
            <a:r>
              <a:rPr lang="ru-RU" sz="1800" dirty="0">
                <a:ea typeface="+mn-lt"/>
                <a:cs typeface="+mn-lt"/>
              </a:rPr>
              <a:t> [</a:t>
            </a:r>
            <a:r>
              <a:rPr lang="ru-RU" sz="1800" dirty="0" err="1">
                <a:ea typeface="+mn-lt"/>
                <a:cs typeface="+mn-lt"/>
              </a:rPr>
              <a:t>Електронний</a:t>
            </a:r>
            <a:r>
              <a:rPr lang="ru-RU" sz="1800" dirty="0">
                <a:ea typeface="+mn-lt"/>
                <a:cs typeface="+mn-lt"/>
              </a:rPr>
              <a:t> ресурс] / А. Г. </a:t>
            </a:r>
            <a:r>
              <a:rPr lang="ru-RU" sz="1800" dirty="0" err="1">
                <a:ea typeface="+mn-lt"/>
                <a:cs typeface="+mn-lt"/>
              </a:rPr>
              <a:t>Білецька</a:t>
            </a:r>
            <a:r>
              <a:rPr lang="ru-RU" sz="1800" dirty="0">
                <a:ea typeface="+mn-lt"/>
                <a:cs typeface="+mn-lt"/>
              </a:rPr>
              <a:t>, Я. О. </a:t>
            </a:r>
            <a:r>
              <a:rPr lang="ru-RU" sz="1800" dirty="0" err="1">
                <a:ea typeface="+mn-lt"/>
                <a:cs typeface="+mn-lt"/>
              </a:rPr>
              <a:t>Ковальова</a:t>
            </a:r>
            <a:r>
              <a:rPr lang="ru-RU" sz="1800" dirty="0">
                <a:ea typeface="+mn-lt"/>
                <a:cs typeface="+mn-lt"/>
              </a:rPr>
              <a:t> // </a:t>
            </a:r>
            <a:r>
              <a:rPr lang="ru-RU" sz="1800" dirty="0" err="1">
                <a:ea typeface="+mn-lt"/>
                <a:cs typeface="+mn-lt"/>
              </a:rPr>
              <a:t>Теорія</a:t>
            </a:r>
            <a:r>
              <a:rPr lang="ru-RU" sz="1800" dirty="0">
                <a:ea typeface="+mn-lt"/>
                <a:cs typeface="+mn-lt"/>
              </a:rPr>
              <a:t> і практика </a:t>
            </a:r>
            <a:r>
              <a:rPr lang="ru-RU" sz="1800" dirty="0" err="1">
                <a:ea typeface="+mn-lt"/>
                <a:cs typeface="+mn-lt"/>
              </a:rPr>
              <a:t>правознавства</a:t>
            </a:r>
            <a:r>
              <a:rPr lang="ru-RU" sz="1800" dirty="0">
                <a:ea typeface="+mn-lt"/>
                <a:cs typeface="+mn-lt"/>
              </a:rPr>
              <a:t>. – 2014. – </a:t>
            </a:r>
            <a:r>
              <a:rPr lang="ru-RU" sz="1800" dirty="0" err="1">
                <a:ea typeface="+mn-lt"/>
                <a:cs typeface="+mn-lt"/>
              </a:rPr>
              <a:t>Вип</a:t>
            </a:r>
            <a:r>
              <a:rPr lang="ru-RU" sz="1800" dirty="0">
                <a:ea typeface="+mn-lt"/>
                <a:cs typeface="+mn-lt"/>
              </a:rPr>
              <a:t>. 2 (6). – URL: http://nbuv.gov.ua/UJRN/tipp_2014_2_42. </a:t>
            </a:r>
            <a:endParaRPr lang="ru-RU">
              <a:ea typeface="+mn-lt"/>
              <a:cs typeface="+mn-lt"/>
            </a:endParaRPr>
          </a:p>
          <a:p>
            <a:pPr marL="228600" indent="0">
              <a:buNone/>
            </a:pPr>
            <a:r>
              <a:rPr lang="ru-RU" sz="1800" dirty="0">
                <a:ea typeface="+mn-lt"/>
                <a:cs typeface="+mn-lt"/>
              </a:rPr>
              <a:t>4. </a:t>
            </a:r>
            <a:r>
              <a:rPr lang="ru-RU" sz="1800" dirty="0" err="1">
                <a:ea typeface="+mn-lt"/>
                <a:cs typeface="+mn-lt"/>
              </a:rPr>
              <a:t>Галай</a:t>
            </a:r>
            <a:r>
              <a:rPr lang="ru-RU" sz="1800" dirty="0">
                <a:ea typeface="+mn-lt"/>
                <a:cs typeface="+mn-lt"/>
              </a:rPr>
              <a:t> В. О. </a:t>
            </a:r>
            <a:r>
              <a:rPr lang="ru-RU" sz="1800" dirty="0" err="1">
                <a:ea typeface="+mn-lt"/>
                <a:cs typeface="+mn-lt"/>
              </a:rPr>
              <a:t>Проблеми</a:t>
            </a:r>
            <a:r>
              <a:rPr lang="ru-RU" sz="1800" dirty="0">
                <a:ea typeface="+mn-lt"/>
                <a:cs typeface="+mn-lt"/>
              </a:rPr>
              <a:t> </a:t>
            </a:r>
            <a:r>
              <a:rPr lang="ru-RU" sz="1800" dirty="0" err="1">
                <a:ea typeface="+mn-lt"/>
                <a:cs typeface="+mn-lt"/>
              </a:rPr>
              <a:t>застосування</a:t>
            </a:r>
            <a:r>
              <a:rPr lang="ru-RU" sz="1800" dirty="0">
                <a:ea typeface="+mn-lt"/>
                <a:cs typeface="+mn-lt"/>
              </a:rPr>
              <a:t> </a:t>
            </a:r>
            <a:r>
              <a:rPr lang="ru-RU" sz="1800" dirty="0" err="1">
                <a:ea typeface="+mn-lt"/>
                <a:cs typeface="+mn-lt"/>
              </a:rPr>
              <a:t>адміністративної</a:t>
            </a:r>
            <a:r>
              <a:rPr lang="ru-RU" sz="1800" dirty="0">
                <a:ea typeface="+mn-lt"/>
                <a:cs typeface="+mn-lt"/>
              </a:rPr>
              <a:t> </a:t>
            </a:r>
            <a:r>
              <a:rPr lang="ru-RU" sz="1800" dirty="0" err="1">
                <a:ea typeface="+mn-lt"/>
                <a:cs typeface="+mn-lt"/>
              </a:rPr>
              <a:t>відповідальності</a:t>
            </a:r>
            <a:r>
              <a:rPr lang="ru-RU" sz="1800" dirty="0">
                <a:ea typeface="+mn-lt"/>
                <a:cs typeface="+mn-lt"/>
              </a:rPr>
              <a:t> </a:t>
            </a:r>
            <a:r>
              <a:rPr lang="ru-RU" sz="1800" dirty="0" err="1">
                <a:ea typeface="+mn-lt"/>
                <a:cs typeface="+mn-lt"/>
              </a:rPr>
              <a:t>медичних</a:t>
            </a:r>
            <a:r>
              <a:rPr lang="ru-RU" sz="1800" dirty="0">
                <a:ea typeface="+mn-lt"/>
                <a:cs typeface="+mn-lt"/>
              </a:rPr>
              <a:t> </a:t>
            </a:r>
            <a:r>
              <a:rPr lang="ru-RU" sz="1800" dirty="0" err="1">
                <a:ea typeface="+mn-lt"/>
                <a:cs typeface="+mn-lt"/>
              </a:rPr>
              <a:t>працівників</a:t>
            </a:r>
            <a:r>
              <a:rPr lang="ru-RU" sz="1800" dirty="0">
                <a:ea typeface="+mn-lt"/>
                <a:cs typeface="+mn-lt"/>
              </a:rPr>
              <a:t> за </a:t>
            </a:r>
            <a:r>
              <a:rPr lang="ru-RU" sz="1800" dirty="0" err="1">
                <a:ea typeface="+mn-lt"/>
                <a:cs typeface="+mn-lt"/>
              </a:rPr>
              <a:t>порушення</a:t>
            </a:r>
            <a:r>
              <a:rPr lang="ru-RU" sz="1800" dirty="0">
                <a:ea typeface="+mn-lt"/>
                <a:cs typeface="+mn-lt"/>
              </a:rPr>
              <a:t> прав </a:t>
            </a:r>
            <a:r>
              <a:rPr lang="ru-RU" sz="1800" dirty="0" err="1">
                <a:ea typeface="+mn-lt"/>
                <a:cs typeface="+mn-lt"/>
              </a:rPr>
              <a:t>пацієнтів</a:t>
            </a:r>
            <a:r>
              <a:rPr lang="ru-RU" sz="1800" dirty="0">
                <a:ea typeface="+mn-lt"/>
                <a:cs typeface="+mn-lt"/>
              </a:rPr>
              <a:t> / В.О. </a:t>
            </a:r>
            <a:r>
              <a:rPr lang="ru-RU" sz="1800" dirty="0" err="1">
                <a:ea typeface="+mn-lt"/>
                <a:cs typeface="+mn-lt"/>
              </a:rPr>
              <a:t>Галай</a:t>
            </a:r>
            <a:r>
              <a:rPr lang="ru-RU" sz="1800" dirty="0">
                <a:ea typeface="+mn-lt"/>
                <a:cs typeface="+mn-lt"/>
              </a:rPr>
              <a:t> // </a:t>
            </a:r>
            <a:r>
              <a:rPr lang="ru-RU" sz="1800" dirty="0" err="1">
                <a:ea typeface="+mn-lt"/>
                <a:cs typeface="+mn-lt"/>
              </a:rPr>
              <a:t>Підприємництво</a:t>
            </a:r>
            <a:r>
              <a:rPr lang="ru-RU" sz="1800" dirty="0">
                <a:ea typeface="+mn-lt"/>
                <a:cs typeface="+mn-lt"/>
              </a:rPr>
              <a:t>, </a:t>
            </a:r>
            <a:r>
              <a:rPr lang="ru-RU" sz="1800" dirty="0" err="1">
                <a:ea typeface="+mn-lt"/>
                <a:cs typeface="+mn-lt"/>
              </a:rPr>
              <a:t>господарство</a:t>
            </a:r>
            <a:r>
              <a:rPr lang="ru-RU" sz="1800" dirty="0">
                <a:ea typeface="+mn-lt"/>
                <a:cs typeface="+mn-lt"/>
              </a:rPr>
              <a:t> і право. – 2011. – № 6. – С.7–9. </a:t>
            </a:r>
            <a:endParaRPr lang="ru-RU">
              <a:ea typeface="+mn-lt"/>
              <a:cs typeface="+mn-lt"/>
            </a:endParaRPr>
          </a:p>
          <a:p>
            <a:pPr marL="228600" indent="0">
              <a:buNone/>
            </a:pPr>
            <a:r>
              <a:rPr lang="ru-RU" sz="1800" dirty="0">
                <a:ea typeface="+mn-lt"/>
                <a:cs typeface="+mn-lt"/>
              </a:rPr>
              <a:t>5. </a:t>
            </a:r>
            <a:r>
              <a:rPr lang="ru-RU" sz="1800" dirty="0" err="1">
                <a:ea typeface="+mn-lt"/>
                <a:cs typeface="+mn-lt"/>
              </a:rPr>
              <a:t>Гуторова</a:t>
            </a:r>
            <a:r>
              <a:rPr lang="ru-RU" sz="1800" dirty="0">
                <a:ea typeface="+mn-lt"/>
                <a:cs typeface="+mn-lt"/>
              </a:rPr>
              <a:t> Н. О. </a:t>
            </a:r>
            <a:r>
              <a:rPr lang="ru-RU" sz="1800" dirty="0" err="1">
                <a:ea typeface="+mn-lt"/>
                <a:cs typeface="+mn-lt"/>
              </a:rPr>
              <a:t>Кримінальна</a:t>
            </a:r>
            <a:r>
              <a:rPr lang="ru-RU" sz="1800" dirty="0">
                <a:ea typeface="+mn-lt"/>
                <a:cs typeface="+mn-lt"/>
              </a:rPr>
              <a:t> </a:t>
            </a:r>
            <a:r>
              <a:rPr lang="ru-RU" sz="1800" dirty="0" err="1">
                <a:ea typeface="+mn-lt"/>
                <a:cs typeface="+mn-lt"/>
              </a:rPr>
              <a:t>відповідальність</a:t>
            </a:r>
            <a:r>
              <a:rPr lang="ru-RU" sz="1800" dirty="0">
                <a:ea typeface="+mn-lt"/>
                <a:cs typeface="+mn-lt"/>
              </a:rPr>
              <a:t> за </a:t>
            </a:r>
            <a:r>
              <a:rPr lang="ru-RU" sz="1800" dirty="0" err="1">
                <a:ea typeface="+mn-lt"/>
                <a:cs typeface="+mn-lt"/>
              </a:rPr>
              <a:t>злочини</a:t>
            </a:r>
            <a:r>
              <a:rPr lang="ru-RU" sz="1800" dirty="0">
                <a:ea typeface="+mn-lt"/>
                <a:cs typeface="+mn-lt"/>
              </a:rPr>
              <a:t> у </a:t>
            </a:r>
            <a:r>
              <a:rPr lang="ru-RU" sz="1800" dirty="0" err="1">
                <a:ea typeface="+mn-lt"/>
                <a:cs typeface="+mn-lt"/>
              </a:rPr>
              <a:t>сфері</a:t>
            </a:r>
            <a:r>
              <a:rPr lang="ru-RU" sz="1800" dirty="0">
                <a:ea typeface="+mn-lt"/>
                <a:cs typeface="+mn-lt"/>
              </a:rPr>
              <a:t> </a:t>
            </a:r>
            <a:r>
              <a:rPr lang="ru-RU" sz="1800" dirty="0" err="1">
                <a:ea typeface="+mn-lt"/>
                <a:cs typeface="+mn-lt"/>
              </a:rPr>
              <a:t>фармацевтичної</a:t>
            </a:r>
            <a:r>
              <a:rPr lang="ru-RU" sz="1800" dirty="0">
                <a:ea typeface="+mn-lt"/>
                <a:cs typeface="+mn-lt"/>
              </a:rPr>
              <a:t> </a:t>
            </a:r>
            <a:r>
              <a:rPr lang="ru-RU" sz="1800" dirty="0" err="1">
                <a:ea typeface="+mn-lt"/>
                <a:cs typeface="+mn-lt"/>
              </a:rPr>
              <a:t>діяльності</a:t>
            </a:r>
            <a:r>
              <a:rPr lang="ru-RU" sz="1800" dirty="0">
                <a:ea typeface="+mn-lt"/>
                <a:cs typeface="+mn-lt"/>
              </a:rPr>
              <a:t> / Н. О. </a:t>
            </a:r>
            <a:r>
              <a:rPr lang="ru-RU" sz="1800" dirty="0" err="1">
                <a:ea typeface="+mn-lt"/>
                <a:cs typeface="+mn-lt"/>
              </a:rPr>
              <a:t>Гуторова</a:t>
            </a:r>
            <a:r>
              <a:rPr lang="ru-RU" sz="1800" dirty="0">
                <a:ea typeface="+mn-lt"/>
                <a:cs typeface="+mn-lt"/>
              </a:rPr>
              <a:t> // </a:t>
            </a:r>
            <a:r>
              <a:rPr lang="ru-RU" sz="1800" dirty="0" err="1">
                <a:ea typeface="+mn-lt"/>
                <a:cs typeface="+mn-lt"/>
              </a:rPr>
              <a:t>Загальне</a:t>
            </a:r>
            <a:r>
              <a:rPr lang="ru-RU" sz="1800" dirty="0">
                <a:ea typeface="+mn-lt"/>
                <a:cs typeface="+mn-lt"/>
              </a:rPr>
              <a:t> </a:t>
            </a:r>
            <a:r>
              <a:rPr lang="ru-RU" sz="1800" dirty="0" err="1">
                <a:ea typeface="+mn-lt"/>
                <a:cs typeface="+mn-lt"/>
              </a:rPr>
              <a:t>охоплення</a:t>
            </a:r>
            <a:r>
              <a:rPr lang="ru-RU" sz="1800" dirty="0">
                <a:ea typeface="+mn-lt"/>
                <a:cs typeface="+mn-lt"/>
              </a:rPr>
              <a:t> </a:t>
            </a:r>
            <a:r>
              <a:rPr lang="ru-RU" sz="1800" dirty="0" err="1">
                <a:ea typeface="+mn-lt"/>
                <a:cs typeface="+mn-lt"/>
              </a:rPr>
              <a:t>послугами</a:t>
            </a:r>
            <a:r>
              <a:rPr lang="ru-RU" sz="1800" dirty="0">
                <a:ea typeface="+mn-lt"/>
                <a:cs typeface="+mn-lt"/>
              </a:rPr>
              <a:t> </a:t>
            </a:r>
            <a:r>
              <a:rPr lang="ru-RU" sz="1800" dirty="0" err="1">
                <a:ea typeface="+mn-lt"/>
                <a:cs typeface="+mn-lt"/>
              </a:rPr>
              <a:t>охорони</a:t>
            </a:r>
            <a:r>
              <a:rPr lang="ru-RU" sz="1800" dirty="0">
                <a:ea typeface="+mn-lt"/>
                <a:cs typeface="+mn-lt"/>
              </a:rPr>
              <a:t> </a:t>
            </a:r>
            <a:r>
              <a:rPr lang="ru-RU" sz="1800" dirty="0" err="1">
                <a:ea typeface="+mn-lt"/>
                <a:cs typeface="+mn-lt"/>
              </a:rPr>
              <a:t>здоров’я</a:t>
            </a:r>
            <a:r>
              <a:rPr lang="ru-RU" sz="1800" dirty="0">
                <a:ea typeface="+mn-lt"/>
                <a:cs typeface="+mn-lt"/>
              </a:rPr>
              <a:t> – для </a:t>
            </a:r>
            <a:r>
              <a:rPr lang="ru-RU" sz="1800" dirty="0" err="1">
                <a:ea typeface="+mn-lt"/>
                <a:cs typeface="+mn-lt"/>
              </a:rPr>
              <a:t>всіх</a:t>
            </a:r>
            <a:r>
              <a:rPr lang="ru-RU" sz="1800" dirty="0">
                <a:ea typeface="+mn-lt"/>
                <a:cs typeface="+mn-lt"/>
              </a:rPr>
              <a:t> і </a:t>
            </a:r>
            <a:r>
              <a:rPr lang="ru-RU" sz="1800" dirty="0" err="1">
                <a:ea typeface="+mn-lt"/>
                <a:cs typeface="+mn-lt"/>
              </a:rPr>
              <a:t>всюди</a:t>
            </a:r>
            <a:r>
              <a:rPr lang="ru-RU" sz="1800" dirty="0">
                <a:ea typeface="+mn-lt"/>
                <a:cs typeface="+mn-lt"/>
              </a:rPr>
              <a:t>. </a:t>
            </a:r>
            <a:r>
              <a:rPr lang="ru-RU" sz="1800" dirty="0" err="1">
                <a:ea typeface="+mn-lt"/>
                <a:cs typeface="+mn-lt"/>
              </a:rPr>
              <a:t>Матеріали</a:t>
            </a:r>
            <a:r>
              <a:rPr lang="ru-RU" sz="1800" dirty="0">
                <a:ea typeface="+mn-lt"/>
                <a:cs typeface="+mn-lt"/>
              </a:rPr>
              <a:t> </a:t>
            </a:r>
            <a:r>
              <a:rPr lang="ru-RU" sz="1800" dirty="0" err="1">
                <a:ea typeface="+mn-lt"/>
                <a:cs typeface="+mn-lt"/>
              </a:rPr>
              <a:t>науково-практичної</a:t>
            </a:r>
            <a:r>
              <a:rPr lang="ru-RU" sz="1800" dirty="0">
                <a:ea typeface="+mn-lt"/>
                <a:cs typeface="+mn-lt"/>
              </a:rPr>
              <a:t> </a:t>
            </a:r>
            <a:r>
              <a:rPr lang="ru-RU" sz="1800" dirty="0" err="1">
                <a:ea typeface="+mn-lt"/>
                <a:cs typeface="+mn-lt"/>
              </a:rPr>
              <a:t>конференції</a:t>
            </a:r>
            <a:r>
              <a:rPr lang="ru-RU" sz="1800" dirty="0">
                <a:ea typeface="+mn-lt"/>
                <a:cs typeface="+mn-lt"/>
              </a:rPr>
              <a:t> з </a:t>
            </a:r>
            <a:r>
              <a:rPr lang="ru-RU" sz="1800" dirty="0" err="1">
                <a:ea typeface="+mn-lt"/>
                <a:cs typeface="+mn-lt"/>
              </a:rPr>
              <a:t>міжнародною</a:t>
            </a:r>
            <a:r>
              <a:rPr lang="ru-RU" sz="1800" dirty="0">
                <a:ea typeface="+mn-lt"/>
                <a:cs typeface="+mn-lt"/>
              </a:rPr>
              <a:t> </a:t>
            </a:r>
            <a:r>
              <a:rPr lang="ru-RU" sz="1800" dirty="0" err="1">
                <a:ea typeface="+mn-lt"/>
                <a:cs typeface="+mn-lt"/>
              </a:rPr>
              <a:t>участю</a:t>
            </a:r>
            <a:r>
              <a:rPr lang="ru-RU" sz="1800" dirty="0">
                <a:ea typeface="+mn-lt"/>
                <a:cs typeface="+mn-lt"/>
              </a:rPr>
              <a:t> до </a:t>
            </a:r>
            <a:r>
              <a:rPr lang="ru-RU" sz="1800" dirty="0" err="1">
                <a:ea typeface="+mn-lt"/>
                <a:cs typeface="+mn-lt"/>
              </a:rPr>
              <a:t>всесвітнього</a:t>
            </a:r>
            <a:r>
              <a:rPr lang="ru-RU" sz="1800" dirty="0">
                <a:ea typeface="+mn-lt"/>
                <a:cs typeface="+mn-lt"/>
              </a:rPr>
              <a:t> дня </a:t>
            </a:r>
            <a:r>
              <a:rPr lang="ru-RU" sz="1800" dirty="0" err="1">
                <a:ea typeface="+mn-lt"/>
                <a:cs typeface="+mn-lt"/>
              </a:rPr>
              <a:t>здоров’я</a:t>
            </a:r>
            <a:r>
              <a:rPr lang="ru-RU" sz="1800" dirty="0">
                <a:ea typeface="+mn-lt"/>
                <a:cs typeface="+mn-lt"/>
              </a:rPr>
              <a:t> 2018 р. 5-6 </a:t>
            </a:r>
            <a:r>
              <a:rPr lang="ru-RU" sz="1800" dirty="0" err="1">
                <a:ea typeface="+mn-lt"/>
                <a:cs typeface="+mn-lt"/>
              </a:rPr>
              <a:t>квітня</a:t>
            </a:r>
            <a:r>
              <a:rPr lang="ru-RU" sz="1800" dirty="0">
                <a:ea typeface="+mn-lt"/>
                <a:cs typeface="+mn-lt"/>
              </a:rPr>
              <a:t> 2018 р., </a:t>
            </a:r>
            <a:r>
              <a:rPr lang="ru-RU" sz="1800" dirty="0" err="1">
                <a:ea typeface="+mn-lt"/>
                <a:cs typeface="+mn-lt"/>
              </a:rPr>
              <a:t>Київ</a:t>
            </a:r>
            <a:r>
              <a:rPr lang="ru-RU" sz="1800" dirty="0">
                <a:ea typeface="+mn-lt"/>
                <a:cs typeface="+mn-lt"/>
              </a:rPr>
              <a:t>. – 27-30. </a:t>
            </a:r>
            <a:endParaRPr lang="ru-RU">
              <a:ea typeface="+mn-lt"/>
              <a:cs typeface="+mn-lt"/>
            </a:endParaRPr>
          </a:p>
          <a:p>
            <a:pPr marL="228600" indent="0">
              <a:buNone/>
            </a:pPr>
            <a:r>
              <a:rPr lang="ru-RU" sz="1800" dirty="0">
                <a:ea typeface="+mn-lt"/>
                <a:cs typeface="+mn-lt"/>
              </a:rPr>
              <a:t>6. </a:t>
            </a:r>
            <a:r>
              <a:rPr lang="ru-RU" sz="1800" dirty="0" err="1">
                <a:ea typeface="+mn-lt"/>
                <a:cs typeface="+mn-lt"/>
              </a:rPr>
              <a:t>Гуторова</a:t>
            </a:r>
            <a:r>
              <a:rPr lang="ru-RU" sz="1800" dirty="0">
                <a:ea typeface="+mn-lt"/>
                <a:cs typeface="+mn-lt"/>
              </a:rPr>
              <a:t> Н. О. </a:t>
            </a:r>
            <a:r>
              <a:rPr lang="ru-RU" sz="1800" dirty="0" err="1">
                <a:ea typeface="+mn-lt"/>
                <a:cs typeface="+mn-lt"/>
              </a:rPr>
              <a:t>Фальсифікація</a:t>
            </a:r>
            <a:r>
              <a:rPr lang="ru-RU" sz="1800" dirty="0">
                <a:ea typeface="+mn-lt"/>
                <a:cs typeface="+mn-lt"/>
              </a:rPr>
              <a:t> </a:t>
            </a:r>
            <a:r>
              <a:rPr lang="ru-RU" sz="1800" dirty="0" err="1">
                <a:ea typeface="+mn-lt"/>
                <a:cs typeface="+mn-lt"/>
              </a:rPr>
              <a:t>лікарських</a:t>
            </a:r>
            <a:r>
              <a:rPr lang="ru-RU" sz="1800" dirty="0">
                <a:ea typeface="+mn-lt"/>
                <a:cs typeface="+mn-lt"/>
              </a:rPr>
              <a:t> </a:t>
            </a:r>
            <a:r>
              <a:rPr lang="ru-RU" sz="1800" dirty="0" err="1">
                <a:ea typeface="+mn-lt"/>
                <a:cs typeface="+mn-lt"/>
              </a:rPr>
              <a:t>засобів</a:t>
            </a:r>
            <a:r>
              <a:rPr lang="ru-RU" sz="1800" dirty="0">
                <a:ea typeface="+mn-lt"/>
                <a:cs typeface="+mn-lt"/>
              </a:rPr>
              <a:t> — як в </a:t>
            </a:r>
            <a:r>
              <a:rPr lang="ru-RU" sz="1800" dirty="0" err="1">
                <a:ea typeface="+mn-lt"/>
                <a:cs typeface="+mn-lt"/>
              </a:rPr>
              <a:t>Україні</a:t>
            </a:r>
            <a:r>
              <a:rPr lang="ru-RU" sz="1800" dirty="0">
                <a:ea typeface="+mn-lt"/>
                <a:cs typeface="+mn-lt"/>
              </a:rPr>
              <a:t> </a:t>
            </a:r>
            <a:r>
              <a:rPr lang="ru-RU" sz="1800" dirty="0" err="1">
                <a:ea typeface="+mn-lt"/>
                <a:cs typeface="+mn-lt"/>
              </a:rPr>
              <a:t>суворість</a:t>
            </a:r>
            <a:r>
              <a:rPr lang="ru-RU" sz="1800" dirty="0">
                <a:ea typeface="+mn-lt"/>
                <a:cs typeface="+mn-lt"/>
              </a:rPr>
              <a:t> </a:t>
            </a:r>
            <a:r>
              <a:rPr lang="ru-RU" sz="1800" dirty="0" err="1">
                <a:ea typeface="+mn-lt"/>
                <a:cs typeface="+mn-lt"/>
              </a:rPr>
              <a:t>кримінально-правової</a:t>
            </a:r>
            <a:r>
              <a:rPr lang="ru-RU" sz="1800" dirty="0">
                <a:ea typeface="+mn-lt"/>
                <a:cs typeface="+mn-lt"/>
              </a:rPr>
              <a:t> </a:t>
            </a:r>
            <a:r>
              <a:rPr lang="ru-RU" sz="1800" dirty="0" err="1">
                <a:ea typeface="+mn-lt"/>
                <a:cs typeface="+mn-lt"/>
              </a:rPr>
              <a:t>норми</a:t>
            </a:r>
            <a:r>
              <a:rPr lang="ru-RU" sz="1800" dirty="0">
                <a:ea typeface="+mn-lt"/>
                <a:cs typeface="+mn-lt"/>
              </a:rPr>
              <a:t> </a:t>
            </a:r>
            <a:r>
              <a:rPr lang="ru-RU" sz="1800" dirty="0" err="1">
                <a:ea typeface="+mn-lt"/>
                <a:cs typeface="+mn-lt"/>
              </a:rPr>
              <a:t>поєднується</a:t>
            </a:r>
            <a:r>
              <a:rPr lang="ru-RU" sz="1800" dirty="0">
                <a:ea typeface="+mn-lt"/>
                <a:cs typeface="+mn-lt"/>
              </a:rPr>
              <a:t> з фактичною </a:t>
            </a:r>
            <a:r>
              <a:rPr lang="ru-RU" sz="1800" dirty="0" err="1">
                <a:ea typeface="+mn-lt"/>
                <a:cs typeface="+mn-lt"/>
              </a:rPr>
              <a:t>безкарністю</a:t>
            </a:r>
            <a:r>
              <a:rPr lang="ru-RU" sz="1800" dirty="0">
                <a:ea typeface="+mn-lt"/>
                <a:cs typeface="+mn-lt"/>
              </a:rPr>
              <a:t> </a:t>
            </a:r>
            <a:r>
              <a:rPr lang="ru-RU" sz="1800" dirty="0" err="1">
                <a:ea typeface="+mn-lt"/>
                <a:cs typeface="+mn-lt"/>
              </a:rPr>
              <a:t>фальсифікаторів</a:t>
            </a:r>
            <a:r>
              <a:rPr lang="ru-RU" sz="1800" dirty="0">
                <a:ea typeface="+mn-lt"/>
                <a:cs typeface="+mn-lt"/>
              </a:rPr>
              <a:t>? [</a:t>
            </a:r>
            <a:r>
              <a:rPr lang="ru-RU" sz="1800" dirty="0" err="1">
                <a:ea typeface="+mn-lt"/>
                <a:cs typeface="+mn-lt"/>
              </a:rPr>
              <a:t>Електронний</a:t>
            </a:r>
            <a:r>
              <a:rPr lang="ru-RU" sz="1800" dirty="0">
                <a:ea typeface="+mn-lt"/>
                <a:cs typeface="+mn-lt"/>
              </a:rPr>
              <a:t> ресурс / Н. О. </a:t>
            </a:r>
            <a:r>
              <a:rPr lang="ru-RU" sz="1800" dirty="0" err="1">
                <a:ea typeface="+mn-lt"/>
                <a:cs typeface="+mn-lt"/>
              </a:rPr>
              <a:t>Гуторова</a:t>
            </a:r>
            <a:r>
              <a:rPr lang="ru-RU" sz="1800" dirty="0">
                <a:ea typeface="+mn-lt"/>
                <a:cs typeface="+mn-lt"/>
              </a:rPr>
              <a:t> // Аптека.online.ua. – № 4, 4 лютого 2019. – Режим доступу: https://www.apteka.ua/article/486071. </a:t>
            </a:r>
            <a:endParaRPr lang="ru-RU">
              <a:ea typeface="+mn-lt"/>
              <a:cs typeface="+mn-lt"/>
            </a:endParaRPr>
          </a:p>
          <a:p>
            <a:pPr marL="228600" indent="0">
              <a:buNone/>
            </a:pPr>
            <a:r>
              <a:rPr lang="ru-RU" sz="1800" dirty="0">
                <a:ea typeface="+mn-lt"/>
                <a:cs typeface="+mn-lt"/>
              </a:rPr>
              <a:t>7. </a:t>
            </a:r>
            <a:r>
              <a:rPr lang="ru-RU" sz="1800" dirty="0" err="1">
                <a:ea typeface="+mn-lt"/>
                <a:cs typeface="+mn-lt"/>
              </a:rPr>
              <a:t>Зражевська</a:t>
            </a:r>
            <a:r>
              <a:rPr lang="ru-RU" sz="1800" dirty="0">
                <a:ea typeface="+mn-lt"/>
                <a:cs typeface="+mn-lt"/>
              </a:rPr>
              <a:t> Н. О. </a:t>
            </a:r>
            <a:r>
              <a:rPr lang="ru-RU" sz="1800" dirty="0" err="1">
                <a:ea typeface="+mn-lt"/>
                <a:cs typeface="+mn-lt"/>
              </a:rPr>
              <a:t>Захист</a:t>
            </a:r>
            <a:r>
              <a:rPr lang="ru-RU" sz="1800" dirty="0">
                <a:ea typeface="+mn-lt"/>
                <a:cs typeface="+mn-lt"/>
              </a:rPr>
              <a:t> </a:t>
            </a:r>
            <a:r>
              <a:rPr lang="ru-RU" sz="1800" dirty="0" err="1">
                <a:ea typeface="+mn-lt"/>
                <a:cs typeface="+mn-lt"/>
              </a:rPr>
              <a:t>професійної</a:t>
            </a:r>
            <a:r>
              <a:rPr lang="ru-RU" sz="1800" dirty="0">
                <a:ea typeface="+mn-lt"/>
                <a:cs typeface="+mn-lt"/>
              </a:rPr>
              <a:t> </a:t>
            </a:r>
            <a:r>
              <a:rPr lang="ru-RU" sz="1800" dirty="0" err="1">
                <a:ea typeface="+mn-lt"/>
                <a:cs typeface="+mn-lt"/>
              </a:rPr>
              <a:t>честі</a:t>
            </a:r>
            <a:r>
              <a:rPr lang="ru-RU" sz="1800" dirty="0">
                <a:ea typeface="+mn-lt"/>
                <a:cs typeface="+mn-lt"/>
              </a:rPr>
              <a:t>, </a:t>
            </a:r>
            <a:r>
              <a:rPr lang="ru-RU" sz="1800" dirty="0" err="1">
                <a:ea typeface="+mn-lt"/>
                <a:cs typeface="+mn-lt"/>
              </a:rPr>
              <a:t>гідності</a:t>
            </a:r>
            <a:r>
              <a:rPr lang="ru-RU" sz="1800" dirty="0">
                <a:ea typeface="+mn-lt"/>
                <a:cs typeface="+mn-lt"/>
              </a:rPr>
              <a:t> та </a:t>
            </a:r>
            <a:r>
              <a:rPr lang="ru-RU" sz="1800" dirty="0" err="1">
                <a:ea typeface="+mn-lt"/>
                <a:cs typeface="+mn-lt"/>
              </a:rPr>
              <a:t>ділової</a:t>
            </a:r>
            <a:r>
              <a:rPr lang="ru-RU" sz="1800" dirty="0">
                <a:ea typeface="+mn-lt"/>
                <a:cs typeface="+mn-lt"/>
              </a:rPr>
              <a:t> </a:t>
            </a:r>
            <a:r>
              <a:rPr lang="ru-RU" sz="1800" dirty="0" err="1">
                <a:ea typeface="+mn-lt"/>
                <a:cs typeface="+mn-lt"/>
              </a:rPr>
              <a:t>репутації</a:t>
            </a:r>
            <a:r>
              <a:rPr lang="ru-RU" sz="1800" dirty="0">
                <a:ea typeface="+mn-lt"/>
                <a:cs typeface="+mn-lt"/>
              </a:rPr>
              <a:t> </a:t>
            </a:r>
            <a:r>
              <a:rPr lang="ru-RU" sz="1800" dirty="0" err="1">
                <a:ea typeface="+mn-lt"/>
                <a:cs typeface="+mn-lt"/>
              </a:rPr>
              <a:t>лікарів</a:t>
            </a:r>
            <a:r>
              <a:rPr lang="ru-RU" sz="1800" dirty="0">
                <a:ea typeface="+mn-lt"/>
                <a:cs typeface="+mn-lt"/>
              </a:rPr>
              <a:t> у судовому </a:t>
            </a:r>
            <a:r>
              <a:rPr lang="ru-RU" sz="1800" dirty="0" err="1">
                <a:ea typeface="+mn-lt"/>
                <a:cs typeface="+mn-lt"/>
              </a:rPr>
              <a:t>поряду</a:t>
            </a:r>
            <a:r>
              <a:rPr lang="ru-RU" sz="1800" dirty="0">
                <a:ea typeface="+mn-lt"/>
                <a:cs typeface="+mn-lt"/>
              </a:rPr>
              <a:t> / Н. О. </a:t>
            </a:r>
            <a:r>
              <a:rPr lang="ru-RU" sz="1800" dirty="0" err="1">
                <a:ea typeface="+mn-lt"/>
                <a:cs typeface="+mn-lt"/>
              </a:rPr>
              <a:t>Зражевська</a:t>
            </a:r>
            <a:r>
              <a:rPr lang="ru-RU" sz="1800" dirty="0">
                <a:ea typeface="+mn-lt"/>
                <a:cs typeface="+mn-lt"/>
              </a:rPr>
              <a:t> // </a:t>
            </a:r>
            <a:r>
              <a:rPr lang="ru-RU" sz="1800" dirty="0" err="1">
                <a:ea typeface="+mn-lt"/>
                <a:cs typeface="+mn-lt"/>
              </a:rPr>
              <a:t>Медичне</a:t>
            </a:r>
            <a:r>
              <a:rPr lang="ru-RU" sz="1800" dirty="0">
                <a:ea typeface="+mn-lt"/>
                <a:cs typeface="+mn-lt"/>
              </a:rPr>
              <a:t> право. – 1 (15). – 2015. – С. 26–35. </a:t>
            </a:r>
            <a:endParaRPr lang="ru-RU">
              <a:ea typeface="+mn-lt"/>
              <a:cs typeface="+mn-lt"/>
            </a:endParaRPr>
          </a:p>
          <a:p>
            <a:pPr marL="228600" indent="0">
              <a:buNone/>
            </a:pPr>
            <a:r>
              <a:rPr lang="ru-RU" sz="1800" dirty="0">
                <a:ea typeface="+mn-lt"/>
                <a:cs typeface="+mn-lt"/>
              </a:rPr>
              <a:t>8. </a:t>
            </a:r>
            <a:r>
              <a:rPr lang="ru-RU" sz="1800" dirty="0" err="1">
                <a:ea typeface="+mn-lt"/>
                <a:cs typeface="+mn-lt"/>
              </a:rPr>
              <a:t>Розгон</a:t>
            </a:r>
            <a:r>
              <a:rPr lang="ru-RU" sz="1800" dirty="0">
                <a:ea typeface="+mn-lt"/>
                <a:cs typeface="+mn-lt"/>
              </a:rPr>
              <a:t> О. В. </a:t>
            </a:r>
            <a:r>
              <a:rPr lang="ru-RU" sz="1800" dirty="0" err="1">
                <a:ea typeface="+mn-lt"/>
                <a:cs typeface="+mn-lt"/>
              </a:rPr>
              <a:t>Способи</a:t>
            </a:r>
            <a:r>
              <a:rPr lang="ru-RU" sz="1800" dirty="0">
                <a:ea typeface="+mn-lt"/>
                <a:cs typeface="+mn-lt"/>
              </a:rPr>
              <a:t> </a:t>
            </a:r>
            <a:r>
              <a:rPr lang="ru-RU" sz="1800" dirty="0" err="1">
                <a:ea typeface="+mn-lt"/>
                <a:cs typeface="+mn-lt"/>
              </a:rPr>
              <a:t>вирішення</a:t>
            </a:r>
            <a:r>
              <a:rPr lang="ru-RU" sz="1800" dirty="0">
                <a:ea typeface="+mn-lt"/>
                <a:cs typeface="+mn-lt"/>
              </a:rPr>
              <a:t> </a:t>
            </a:r>
            <a:r>
              <a:rPr lang="ru-RU" sz="1800" dirty="0" err="1">
                <a:ea typeface="+mn-lt"/>
                <a:cs typeface="+mn-lt"/>
              </a:rPr>
              <a:t>конфліктів</a:t>
            </a:r>
            <a:r>
              <a:rPr lang="ru-RU" sz="1800" dirty="0">
                <a:ea typeface="+mn-lt"/>
                <a:cs typeface="+mn-lt"/>
              </a:rPr>
              <a:t> у </a:t>
            </a:r>
            <a:r>
              <a:rPr lang="ru-RU" sz="1800" dirty="0" err="1">
                <a:ea typeface="+mn-lt"/>
                <a:cs typeface="+mn-lt"/>
              </a:rPr>
              <a:t>медичних</a:t>
            </a:r>
            <a:r>
              <a:rPr lang="ru-RU" sz="1800" dirty="0">
                <a:ea typeface="+mn-lt"/>
                <a:cs typeface="+mn-lt"/>
              </a:rPr>
              <a:t> </a:t>
            </a:r>
            <a:r>
              <a:rPr lang="ru-RU" sz="1800" dirty="0" err="1">
                <a:ea typeface="+mn-lt"/>
                <a:cs typeface="+mn-lt"/>
              </a:rPr>
              <a:t>правовідносинах</a:t>
            </a:r>
            <a:r>
              <a:rPr lang="ru-RU" sz="1800" dirty="0">
                <a:ea typeface="+mn-lt"/>
                <a:cs typeface="+mn-lt"/>
              </a:rPr>
              <a:t> / О. В. </a:t>
            </a:r>
            <a:r>
              <a:rPr lang="ru-RU" sz="1800" dirty="0" err="1">
                <a:ea typeface="+mn-lt"/>
                <a:cs typeface="+mn-lt"/>
              </a:rPr>
              <a:t>Розгон</a:t>
            </a:r>
            <a:r>
              <a:rPr lang="ru-RU" sz="1800" dirty="0">
                <a:ea typeface="+mn-lt"/>
                <a:cs typeface="+mn-lt"/>
              </a:rPr>
              <a:t>, А. М. </a:t>
            </a:r>
            <a:r>
              <a:rPr lang="ru-RU" sz="1800" dirty="0" err="1">
                <a:ea typeface="+mn-lt"/>
                <a:cs typeface="+mn-lt"/>
              </a:rPr>
              <a:t>Устінченко</a:t>
            </a:r>
            <a:r>
              <a:rPr lang="ru-RU" sz="1800" dirty="0">
                <a:ea typeface="+mn-lt"/>
                <a:cs typeface="+mn-lt"/>
              </a:rPr>
              <a:t> // </a:t>
            </a:r>
            <a:r>
              <a:rPr lang="ru-RU" sz="1800" dirty="0" err="1">
                <a:ea typeface="+mn-lt"/>
                <a:cs typeface="+mn-lt"/>
              </a:rPr>
              <a:t>Вісник</a:t>
            </a:r>
            <a:r>
              <a:rPr lang="ru-RU" sz="1800" dirty="0">
                <a:ea typeface="+mn-lt"/>
                <a:cs typeface="+mn-lt"/>
              </a:rPr>
              <a:t> </a:t>
            </a:r>
            <a:r>
              <a:rPr lang="ru-RU" sz="1800" dirty="0" err="1">
                <a:ea typeface="+mn-lt"/>
                <a:cs typeface="+mn-lt"/>
              </a:rPr>
              <a:t>Харківського</a:t>
            </a:r>
            <a:r>
              <a:rPr lang="ru-RU" sz="1800" dirty="0">
                <a:ea typeface="+mn-lt"/>
                <a:cs typeface="+mn-lt"/>
              </a:rPr>
              <a:t> </a:t>
            </a:r>
            <a:r>
              <a:rPr lang="ru-RU" sz="1800" dirty="0" err="1">
                <a:ea typeface="+mn-lt"/>
                <a:cs typeface="+mn-lt"/>
              </a:rPr>
              <a:t>національного</a:t>
            </a:r>
            <a:r>
              <a:rPr lang="ru-RU" sz="1800" dirty="0">
                <a:ea typeface="+mn-lt"/>
                <a:cs typeface="+mn-lt"/>
              </a:rPr>
              <a:t> </a:t>
            </a:r>
            <a:r>
              <a:rPr lang="ru-RU" sz="1800" dirty="0" err="1">
                <a:ea typeface="+mn-lt"/>
                <a:cs typeface="+mn-lt"/>
              </a:rPr>
              <a:t>університету</a:t>
            </a:r>
            <a:r>
              <a:rPr lang="ru-RU" sz="1800" dirty="0">
                <a:ea typeface="+mn-lt"/>
                <a:cs typeface="+mn-lt"/>
              </a:rPr>
              <a:t> </a:t>
            </a:r>
            <a:r>
              <a:rPr lang="ru-RU" sz="1800" dirty="0" err="1">
                <a:ea typeface="+mn-lt"/>
                <a:cs typeface="+mn-lt"/>
              </a:rPr>
              <a:t>ім</a:t>
            </a:r>
            <a:r>
              <a:rPr lang="ru-RU" sz="1800" dirty="0">
                <a:ea typeface="+mn-lt"/>
                <a:cs typeface="+mn-lt"/>
              </a:rPr>
              <a:t>. </a:t>
            </a:r>
            <a:r>
              <a:rPr lang="ru-RU" sz="1800" dirty="0" err="1">
                <a:ea typeface="+mn-lt"/>
                <a:cs typeface="+mn-lt"/>
              </a:rPr>
              <a:t>Каразіна</a:t>
            </a:r>
            <a:r>
              <a:rPr lang="ru-RU" sz="1800" dirty="0">
                <a:ea typeface="+mn-lt"/>
                <a:cs typeface="+mn-lt"/>
              </a:rPr>
              <a:t>. </a:t>
            </a:r>
            <a:r>
              <a:rPr lang="ru-RU" sz="1800" dirty="0" err="1">
                <a:ea typeface="+mn-lt"/>
                <a:cs typeface="+mn-lt"/>
              </a:rPr>
              <a:t>Серія</a:t>
            </a:r>
            <a:r>
              <a:rPr lang="ru-RU" sz="1800" dirty="0">
                <a:ea typeface="+mn-lt"/>
                <a:cs typeface="+mn-lt"/>
              </a:rPr>
              <a:t> «Право». – 2016. – </a:t>
            </a:r>
            <a:r>
              <a:rPr lang="ru-RU" sz="1800" dirty="0" err="1">
                <a:ea typeface="+mn-lt"/>
                <a:cs typeface="+mn-lt"/>
              </a:rPr>
              <a:t>Випуск</a:t>
            </a:r>
            <a:r>
              <a:rPr lang="ru-RU" sz="1800" dirty="0">
                <a:ea typeface="+mn-lt"/>
                <a:cs typeface="+mn-lt"/>
              </a:rPr>
              <a:t> 22. – С. 123 –126. </a:t>
            </a:r>
            <a:endParaRPr lang="ru-RU">
              <a:ea typeface="+mn-lt"/>
              <a:cs typeface="+mn-lt"/>
            </a:endParaRPr>
          </a:p>
          <a:p>
            <a:pPr marL="228600" indent="0">
              <a:buNone/>
            </a:pPr>
            <a:r>
              <a:rPr lang="ru-RU" sz="1800" dirty="0">
                <a:ea typeface="+mn-lt"/>
                <a:cs typeface="+mn-lt"/>
              </a:rPr>
              <a:t>9. </a:t>
            </a:r>
            <a:r>
              <a:rPr lang="ru-RU" sz="1800" dirty="0" err="1">
                <a:ea typeface="+mn-lt"/>
                <a:cs typeface="+mn-lt"/>
              </a:rPr>
              <a:t>Сенюта</a:t>
            </a:r>
            <a:r>
              <a:rPr lang="ru-RU" sz="1800" dirty="0">
                <a:ea typeface="+mn-lt"/>
                <a:cs typeface="+mn-lt"/>
              </a:rPr>
              <a:t> І. Права </a:t>
            </a:r>
            <a:r>
              <a:rPr lang="ru-RU" sz="1800" dirty="0" err="1">
                <a:ea typeface="+mn-lt"/>
                <a:cs typeface="+mn-lt"/>
              </a:rPr>
              <a:t>пацієнтів</a:t>
            </a:r>
            <a:r>
              <a:rPr lang="ru-RU" sz="1800" dirty="0">
                <a:ea typeface="+mn-lt"/>
                <a:cs typeface="+mn-lt"/>
              </a:rPr>
              <a:t> у </a:t>
            </a:r>
            <a:r>
              <a:rPr lang="ru-RU" sz="1800" dirty="0" err="1">
                <a:ea typeface="+mn-lt"/>
                <a:cs typeface="+mn-lt"/>
              </a:rPr>
              <a:t>Рішеннях</a:t>
            </a:r>
            <a:r>
              <a:rPr lang="ru-RU" sz="1800" dirty="0">
                <a:ea typeface="+mn-lt"/>
                <a:cs typeface="+mn-lt"/>
              </a:rPr>
              <a:t> </a:t>
            </a:r>
            <a:r>
              <a:rPr lang="ru-RU" sz="1800" dirty="0" err="1">
                <a:ea typeface="+mn-lt"/>
                <a:cs typeface="+mn-lt"/>
              </a:rPr>
              <a:t>Європейського</a:t>
            </a:r>
            <a:r>
              <a:rPr lang="ru-RU" sz="1800" dirty="0">
                <a:ea typeface="+mn-lt"/>
                <a:cs typeface="+mn-lt"/>
              </a:rPr>
              <a:t> Суду з прав </a:t>
            </a:r>
            <a:r>
              <a:rPr lang="ru-RU" sz="1800" dirty="0" err="1">
                <a:ea typeface="+mn-lt"/>
                <a:cs typeface="+mn-lt"/>
              </a:rPr>
              <a:t>людини</a:t>
            </a:r>
            <a:r>
              <a:rPr lang="ru-RU" sz="1800" dirty="0">
                <a:ea typeface="+mn-lt"/>
                <a:cs typeface="+mn-lt"/>
              </a:rPr>
              <a:t> // </a:t>
            </a:r>
            <a:r>
              <a:rPr lang="ru-RU" sz="1800" dirty="0" err="1">
                <a:ea typeface="+mn-lt"/>
                <a:cs typeface="+mn-lt"/>
              </a:rPr>
              <a:t>Вісник</a:t>
            </a:r>
            <a:r>
              <a:rPr lang="ru-RU" sz="1800" dirty="0">
                <a:ea typeface="+mn-lt"/>
                <a:cs typeface="+mn-lt"/>
              </a:rPr>
              <a:t> </a:t>
            </a:r>
            <a:r>
              <a:rPr lang="ru-RU" sz="1800" dirty="0" err="1">
                <a:ea typeface="+mn-lt"/>
                <a:cs typeface="+mn-lt"/>
              </a:rPr>
              <a:t>Львівського</a:t>
            </a:r>
            <a:r>
              <a:rPr lang="ru-RU" sz="1800" dirty="0">
                <a:ea typeface="+mn-lt"/>
                <a:cs typeface="+mn-lt"/>
              </a:rPr>
              <a:t> </a:t>
            </a:r>
            <a:r>
              <a:rPr lang="ru-RU" sz="1800" dirty="0" err="1">
                <a:ea typeface="+mn-lt"/>
                <a:cs typeface="+mn-lt"/>
              </a:rPr>
              <a:t>університету</a:t>
            </a:r>
            <a:r>
              <a:rPr lang="ru-RU" sz="1800" dirty="0">
                <a:ea typeface="+mn-lt"/>
                <a:cs typeface="+mn-lt"/>
              </a:rPr>
              <a:t>. – </a:t>
            </a:r>
            <a:r>
              <a:rPr lang="ru-RU" sz="1800" dirty="0" err="1">
                <a:ea typeface="+mn-lt"/>
                <a:cs typeface="+mn-lt"/>
              </a:rPr>
              <a:t>Серія</a:t>
            </a:r>
            <a:r>
              <a:rPr lang="ru-RU" sz="1800" dirty="0">
                <a:ea typeface="+mn-lt"/>
                <a:cs typeface="+mn-lt"/>
              </a:rPr>
              <a:t> </a:t>
            </a:r>
            <a:r>
              <a:rPr lang="ru-RU" sz="1800" dirty="0" err="1">
                <a:ea typeface="+mn-lt"/>
                <a:cs typeface="+mn-lt"/>
              </a:rPr>
              <a:t>юридична</a:t>
            </a:r>
            <a:r>
              <a:rPr lang="ru-RU" sz="1800" dirty="0">
                <a:ea typeface="+mn-lt"/>
                <a:cs typeface="+mn-lt"/>
              </a:rPr>
              <a:t>. – </a:t>
            </a:r>
            <a:r>
              <a:rPr lang="ru-RU" sz="1800" dirty="0" err="1">
                <a:ea typeface="+mn-lt"/>
                <a:cs typeface="+mn-lt"/>
              </a:rPr>
              <a:t>Львів</a:t>
            </a:r>
            <a:r>
              <a:rPr lang="ru-RU" sz="1800" dirty="0">
                <a:ea typeface="+mn-lt"/>
                <a:cs typeface="+mn-lt"/>
              </a:rPr>
              <a:t>, 2009. – </a:t>
            </a:r>
            <a:r>
              <a:rPr lang="ru-RU" sz="1800" dirty="0" err="1">
                <a:ea typeface="+mn-lt"/>
                <a:cs typeface="+mn-lt"/>
              </a:rPr>
              <a:t>Вип</a:t>
            </a:r>
            <a:r>
              <a:rPr lang="ru-RU" sz="1800" dirty="0">
                <a:ea typeface="+mn-lt"/>
                <a:cs typeface="+mn-lt"/>
              </a:rPr>
              <a:t>. 48. – С. 13–20. </a:t>
            </a:r>
            <a:endParaRPr lang="ru-RU">
              <a:ea typeface="+mn-lt"/>
              <a:cs typeface="+mn-lt"/>
            </a:endParaRPr>
          </a:p>
          <a:p>
            <a:pPr marL="228600" indent="0">
              <a:buNone/>
            </a:pPr>
            <a:r>
              <a:rPr lang="ru-RU" sz="1800" dirty="0">
                <a:ea typeface="+mn-lt"/>
                <a:cs typeface="+mn-lt"/>
              </a:rPr>
              <a:t>10. </a:t>
            </a:r>
            <a:r>
              <a:rPr lang="ru-RU" sz="1800" dirty="0" err="1">
                <a:ea typeface="+mn-lt"/>
                <a:cs typeface="+mn-lt"/>
              </a:rPr>
              <a:t>Сенюта</a:t>
            </a:r>
            <a:r>
              <a:rPr lang="ru-RU" sz="1800" dirty="0">
                <a:ea typeface="+mn-lt"/>
                <a:cs typeface="+mn-lt"/>
              </a:rPr>
              <a:t> І. Я. </a:t>
            </a:r>
            <a:r>
              <a:rPr lang="ru-RU" sz="1800" dirty="0" err="1">
                <a:ea typeface="+mn-lt"/>
                <a:cs typeface="+mn-lt"/>
              </a:rPr>
              <a:t>Цивільно-правове</a:t>
            </a:r>
            <a:r>
              <a:rPr lang="ru-RU" sz="1800" dirty="0">
                <a:ea typeface="+mn-lt"/>
                <a:cs typeface="+mn-lt"/>
              </a:rPr>
              <a:t> </a:t>
            </a:r>
            <a:r>
              <a:rPr lang="ru-RU" sz="1800" dirty="0" err="1">
                <a:ea typeface="+mn-lt"/>
                <a:cs typeface="+mn-lt"/>
              </a:rPr>
              <a:t>регулювання</a:t>
            </a:r>
            <a:r>
              <a:rPr lang="ru-RU" sz="1800" dirty="0">
                <a:ea typeface="+mn-lt"/>
                <a:cs typeface="+mn-lt"/>
              </a:rPr>
              <a:t> </a:t>
            </a:r>
            <a:r>
              <a:rPr lang="ru-RU" sz="1800" dirty="0" err="1">
                <a:ea typeface="+mn-lt"/>
                <a:cs typeface="+mn-lt"/>
              </a:rPr>
              <a:t>відносин</a:t>
            </a:r>
            <a:r>
              <a:rPr lang="ru-RU" sz="1800" dirty="0">
                <a:ea typeface="+mn-lt"/>
                <a:cs typeface="+mn-lt"/>
              </a:rPr>
              <a:t> у </a:t>
            </a:r>
            <a:r>
              <a:rPr lang="ru-RU" sz="1800" dirty="0" err="1">
                <a:ea typeface="+mn-lt"/>
                <a:cs typeface="+mn-lt"/>
              </a:rPr>
              <a:t>сфері</a:t>
            </a:r>
            <a:r>
              <a:rPr lang="ru-RU" sz="1800" dirty="0">
                <a:ea typeface="+mn-lt"/>
                <a:cs typeface="+mn-lt"/>
              </a:rPr>
              <a:t> </a:t>
            </a:r>
            <a:r>
              <a:rPr lang="ru-RU" sz="1800" dirty="0" err="1">
                <a:ea typeface="+mn-lt"/>
                <a:cs typeface="+mn-lt"/>
              </a:rPr>
              <a:t>надання</a:t>
            </a:r>
            <a:r>
              <a:rPr lang="ru-RU" sz="1800" dirty="0">
                <a:ea typeface="+mn-lt"/>
                <a:cs typeface="+mn-lt"/>
              </a:rPr>
              <a:t> </a:t>
            </a:r>
            <a:r>
              <a:rPr lang="ru-RU" sz="1800" dirty="0" err="1">
                <a:ea typeface="+mn-lt"/>
                <a:cs typeface="+mn-lt"/>
              </a:rPr>
              <a:t>медичної</a:t>
            </a:r>
            <a:r>
              <a:rPr lang="ru-RU" sz="1800" dirty="0">
                <a:ea typeface="+mn-lt"/>
                <a:cs typeface="+mn-lt"/>
              </a:rPr>
              <a:t> </a:t>
            </a:r>
            <a:r>
              <a:rPr lang="ru-RU" sz="1800" dirty="0" err="1">
                <a:ea typeface="+mn-lt"/>
                <a:cs typeface="+mn-lt"/>
              </a:rPr>
              <a:t>допомоги</a:t>
            </a:r>
            <a:r>
              <a:rPr lang="ru-RU" sz="1800" dirty="0">
                <a:ea typeface="+mn-lt"/>
                <a:cs typeface="+mn-lt"/>
              </a:rPr>
              <a:t>: </a:t>
            </a:r>
            <a:r>
              <a:rPr lang="ru-RU" sz="1800" dirty="0" err="1">
                <a:ea typeface="+mn-lt"/>
                <a:cs typeface="+mn-lt"/>
              </a:rPr>
              <a:t>питання</a:t>
            </a:r>
            <a:r>
              <a:rPr lang="ru-RU" sz="1800" dirty="0">
                <a:ea typeface="+mn-lt"/>
                <a:cs typeface="+mn-lt"/>
              </a:rPr>
              <a:t> </a:t>
            </a:r>
            <a:r>
              <a:rPr lang="ru-RU" sz="1800" dirty="0" err="1">
                <a:ea typeface="+mn-lt"/>
                <a:cs typeface="+mn-lt"/>
              </a:rPr>
              <a:t>теорії</a:t>
            </a:r>
            <a:r>
              <a:rPr lang="ru-RU" sz="1800" dirty="0">
                <a:ea typeface="+mn-lt"/>
                <a:cs typeface="+mn-lt"/>
              </a:rPr>
              <a:t> і практики [Текст] : [</a:t>
            </a:r>
            <a:r>
              <a:rPr lang="ru-RU" sz="1800" dirty="0" err="1">
                <a:ea typeface="+mn-lt"/>
                <a:cs typeface="+mn-lt"/>
              </a:rPr>
              <a:t>монографія</a:t>
            </a:r>
            <a:r>
              <a:rPr lang="ru-RU" sz="1800" dirty="0">
                <a:ea typeface="+mn-lt"/>
                <a:cs typeface="+mn-lt"/>
              </a:rPr>
              <a:t>] / </a:t>
            </a:r>
            <a:r>
              <a:rPr lang="ru-RU" sz="1800" dirty="0" err="1">
                <a:ea typeface="+mn-lt"/>
                <a:cs typeface="+mn-lt"/>
              </a:rPr>
              <a:t>Ірина</a:t>
            </a:r>
            <a:r>
              <a:rPr lang="ru-RU" sz="1800" dirty="0">
                <a:ea typeface="+mn-lt"/>
                <a:cs typeface="+mn-lt"/>
              </a:rPr>
              <a:t> </a:t>
            </a:r>
            <a:r>
              <a:rPr lang="ru-RU" sz="1800" dirty="0" err="1">
                <a:ea typeface="+mn-lt"/>
                <a:cs typeface="+mn-lt"/>
              </a:rPr>
              <a:t>Сенюта</a:t>
            </a:r>
            <a:r>
              <a:rPr lang="ru-RU" sz="1800" dirty="0">
                <a:ea typeface="+mn-lt"/>
                <a:cs typeface="+mn-lt"/>
              </a:rPr>
              <a:t>. – </a:t>
            </a:r>
            <a:r>
              <a:rPr lang="ru-RU" sz="1800" dirty="0" err="1">
                <a:ea typeface="+mn-lt"/>
                <a:cs typeface="+mn-lt"/>
              </a:rPr>
              <a:t>Львів</a:t>
            </a:r>
            <a:r>
              <a:rPr lang="ru-RU" sz="1800" dirty="0">
                <a:ea typeface="+mn-lt"/>
                <a:cs typeface="+mn-lt"/>
              </a:rPr>
              <a:t> : Медицина і право, 2018. – 638 с.</a:t>
            </a:r>
            <a:endParaRPr lang="ru-RU">
              <a:solidFill>
                <a:srgbClr val="213B38">
                  <a:alpha val="70000"/>
                </a:srgbClr>
              </a:solidFill>
              <a:ea typeface="+mn-lt"/>
              <a:cs typeface="+mn-lt"/>
            </a:endParaRPr>
          </a:p>
        </p:txBody>
      </p:sp>
    </p:spTree>
    <p:extLst>
      <p:ext uri="{BB962C8B-B14F-4D97-AF65-F5344CB8AC3E}">
        <p14:creationId xmlns:p14="http://schemas.microsoft.com/office/powerpoint/2010/main" val="134915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9524929-325F-4CC4-89F2-74EDDDC6B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4"/>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0D17641-B7BA-4826-BC7C-92172791C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151FC7BE-4DC6-4061-98EB-C48DCFFF6F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43200" y="0"/>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3D4CA8B8-30A6-49D9-99C0-3ADAF9741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3990" y="1194074"/>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022809AF-EB43-4FA3-93FF-87D535C718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439622" y="194269"/>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a:extLst>
              <a:ext uri="{FF2B5EF4-FFF2-40B4-BE49-F238E27FC236}">
                <a16:creationId xmlns:a16="http://schemas.microsoft.com/office/drawing/2014/main" id="{FB2F51F3-F668-48B8-B980-CBC3FDB451AC}"/>
              </a:ext>
            </a:extLst>
          </p:cNvPr>
          <p:cNvSpPr>
            <a:spLocks noGrp="1"/>
          </p:cNvSpPr>
          <p:nvPr>
            <p:ph type="ctrTitle"/>
          </p:nvPr>
        </p:nvSpPr>
        <p:spPr>
          <a:xfrm>
            <a:off x="952500" y="1040735"/>
            <a:ext cx="10287000" cy="2559975"/>
          </a:xfrm>
        </p:spPr>
        <p:txBody>
          <a:bodyPr vert="horz" lIns="91440" tIns="45720" rIns="91440" bIns="45720" rtlCol="0">
            <a:normAutofit/>
          </a:bodyPr>
          <a:lstStyle/>
          <a:p>
            <a:r>
              <a:rPr lang="en-US" b="1" dirty="0">
                <a:solidFill>
                  <a:schemeClr val="tx1"/>
                </a:solidFill>
                <a:ea typeface="+mj-lt"/>
                <a:cs typeface="+mj-lt"/>
              </a:rPr>
              <a:t>1. </a:t>
            </a:r>
            <a:r>
              <a:rPr lang="en-US" b="1" dirty="0" err="1">
                <a:solidFill>
                  <a:schemeClr val="tx1"/>
                </a:solidFill>
                <a:ea typeface="+mj-lt"/>
                <a:cs typeface="+mj-lt"/>
              </a:rPr>
              <a:t>Поняття</a:t>
            </a:r>
            <a:r>
              <a:rPr lang="en-US" b="1" dirty="0">
                <a:solidFill>
                  <a:schemeClr val="tx1"/>
                </a:solidFill>
                <a:ea typeface="+mj-lt"/>
                <a:cs typeface="+mj-lt"/>
              </a:rPr>
              <a:t> </a:t>
            </a:r>
            <a:r>
              <a:rPr lang="en-US" b="1" dirty="0" err="1">
                <a:solidFill>
                  <a:schemeClr val="tx1"/>
                </a:solidFill>
                <a:ea typeface="+mj-lt"/>
                <a:cs typeface="+mj-lt"/>
              </a:rPr>
              <a:t>правового</a:t>
            </a:r>
            <a:r>
              <a:rPr lang="en-US" b="1" dirty="0">
                <a:solidFill>
                  <a:schemeClr val="tx1"/>
                </a:solidFill>
                <a:ea typeface="+mj-lt"/>
                <a:cs typeface="+mj-lt"/>
              </a:rPr>
              <a:t> </a:t>
            </a:r>
            <a:r>
              <a:rPr lang="en-US" b="1" dirty="0" err="1">
                <a:solidFill>
                  <a:schemeClr val="tx1"/>
                </a:solidFill>
                <a:ea typeface="+mj-lt"/>
                <a:cs typeface="+mj-lt"/>
              </a:rPr>
              <a:t>статусу</a:t>
            </a:r>
            <a:endParaRPr lang="ru-RU" b="1" dirty="0" err="1">
              <a:solidFill>
                <a:schemeClr val="tx1"/>
              </a:solidFill>
            </a:endParaRPr>
          </a:p>
        </p:txBody>
      </p:sp>
    </p:spTree>
    <p:extLst>
      <p:ext uri="{BB962C8B-B14F-4D97-AF65-F5344CB8AC3E}">
        <p14:creationId xmlns:p14="http://schemas.microsoft.com/office/powerpoint/2010/main" val="3464456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C97EDAC-272B-41CC-86DA-8AC840ADE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8A9DE37C-7BA8-4DED-88CF-9D0F5346A06C}"/>
              </a:ext>
            </a:extLst>
          </p:cNvPr>
          <p:cNvSpPr>
            <a:spLocks noGrp="1"/>
          </p:cNvSpPr>
          <p:nvPr>
            <p:ph type="title"/>
          </p:nvPr>
        </p:nvSpPr>
        <p:spPr>
          <a:xfrm>
            <a:off x="881332" y="-5391"/>
            <a:ext cx="10515600" cy="696224"/>
          </a:xfrm>
        </p:spPr>
        <p:txBody>
          <a:bodyPr anchor="ctr">
            <a:normAutofit fontScale="90000"/>
          </a:bodyPr>
          <a:lstStyle/>
          <a:p>
            <a:pPr algn="ctr"/>
            <a:r>
              <a:rPr lang="ru-RU" sz="4400" b="1" err="1">
                <a:solidFill>
                  <a:srgbClr val="68B0A8">
                    <a:alpha val="70000"/>
                  </a:srgbClr>
                </a:solidFill>
                <a:cs typeface="Angsana New"/>
              </a:rPr>
              <a:t>Правовий</a:t>
            </a:r>
            <a:r>
              <a:rPr lang="ru-RU" sz="4400" b="1">
                <a:solidFill>
                  <a:srgbClr val="68B0A8">
                    <a:alpha val="70000"/>
                  </a:srgbClr>
                </a:solidFill>
                <a:cs typeface="Angsana New"/>
              </a:rPr>
              <a:t> статус </a:t>
            </a:r>
            <a:r>
              <a:rPr lang="ru-RU" sz="4400" b="1" err="1">
                <a:solidFill>
                  <a:srgbClr val="68B0A8">
                    <a:alpha val="70000"/>
                  </a:srgbClr>
                </a:solidFill>
                <a:cs typeface="Angsana New"/>
              </a:rPr>
              <a:t>медичного</a:t>
            </a:r>
            <a:r>
              <a:rPr lang="ru-RU" sz="4400" b="1">
                <a:solidFill>
                  <a:srgbClr val="68B0A8">
                    <a:alpha val="70000"/>
                  </a:srgbClr>
                </a:solidFill>
                <a:cs typeface="Angsana New"/>
              </a:rPr>
              <a:t> </a:t>
            </a:r>
            <a:r>
              <a:rPr lang="ru-RU" sz="4400" b="1" err="1">
                <a:solidFill>
                  <a:srgbClr val="68B0A8">
                    <a:alpha val="70000"/>
                  </a:srgbClr>
                </a:solidFill>
                <a:cs typeface="Angsana New"/>
              </a:rPr>
              <a:t>працівника</a:t>
            </a:r>
            <a:endParaRPr lang="ru-RU" sz="4400" b="1" err="1">
              <a:solidFill>
                <a:srgbClr val="68B0A8">
                  <a:alpha val="70000"/>
                </a:srgbClr>
              </a:solidFill>
            </a:endParaRPr>
          </a:p>
        </p:txBody>
      </p:sp>
      <p:sp>
        <p:nvSpPr>
          <p:cNvPr id="4" name="Прямоугольник: скругленные углы 3">
            <a:extLst>
              <a:ext uri="{FF2B5EF4-FFF2-40B4-BE49-F238E27FC236}">
                <a16:creationId xmlns:a16="http://schemas.microsoft.com/office/drawing/2014/main" id="{989756E8-2C0C-49AE-AD2F-1ACA80435AEC}"/>
              </a:ext>
            </a:extLst>
          </p:cNvPr>
          <p:cNvSpPr/>
          <p:nvPr/>
        </p:nvSpPr>
        <p:spPr>
          <a:xfrm>
            <a:off x="721744" y="786442"/>
            <a:ext cx="10739885" cy="136584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400" b="1" i="1" dirty="0" err="1">
                <a:ea typeface="+mn-lt"/>
                <a:cs typeface="+mn-lt"/>
              </a:rPr>
              <a:t>Правовий</a:t>
            </a:r>
            <a:r>
              <a:rPr lang="ru-RU" sz="2400" b="1" i="1" dirty="0">
                <a:ea typeface="+mn-lt"/>
                <a:cs typeface="+mn-lt"/>
              </a:rPr>
              <a:t> статус</a:t>
            </a:r>
            <a:r>
              <a:rPr lang="ru-RU" b="1" dirty="0">
                <a:ea typeface="+mn-lt"/>
                <a:cs typeface="+mn-lt"/>
              </a:rPr>
              <a:t> - </a:t>
            </a:r>
            <a:r>
              <a:rPr lang="ru-RU" sz="2000" b="1" dirty="0">
                <a:ea typeface="+mn-lt"/>
                <a:cs typeface="+mn-lt"/>
              </a:rPr>
              <a:t>система </a:t>
            </a:r>
            <a:r>
              <a:rPr lang="ru-RU" sz="2000" b="1" dirty="0" err="1">
                <a:ea typeface="+mn-lt"/>
                <a:cs typeface="+mn-lt"/>
              </a:rPr>
              <a:t>законодавчо</a:t>
            </a:r>
            <a:r>
              <a:rPr lang="ru-RU" sz="2000" b="1" dirty="0">
                <a:ea typeface="+mn-lt"/>
                <a:cs typeface="+mn-lt"/>
              </a:rPr>
              <a:t> </a:t>
            </a:r>
            <a:r>
              <a:rPr lang="ru-RU" sz="2000" b="1" dirty="0" err="1">
                <a:ea typeface="+mn-lt"/>
                <a:cs typeface="+mn-lt"/>
              </a:rPr>
              <a:t>встановлених</a:t>
            </a:r>
            <a:r>
              <a:rPr lang="ru-RU" sz="2000" b="1" dirty="0">
                <a:ea typeface="+mn-lt"/>
                <a:cs typeface="+mn-lt"/>
              </a:rPr>
              <a:t> та </a:t>
            </a:r>
            <a:r>
              <a:rPr lang="ru-RU" sz="2000" b="1" dirty="0" err="1">
                <a:ea typeface="+mn-lt"/>
                <a:cs typeface="+mn-lt"/>
              </a:rPr>
              <a:t>гарантованих</a:t>
            </a:r>
            <a:r>
              <a:rPr lang="ru-RU" sz="2000" b="1" dirty="0">
                <a:ea typeface="+mn-lt"/>
                <a:cs typeface="+mn-lt"/>
              </a:rPr>
              <a:t> державою прав, свобод, </a:t>
            </a:r>
            <a:r>
              <a:rPr lang="ru-RU" sz="2000" b="1" dirty="0" err="1">
                <a:ea typeface="+mn-lt"/>
                <a:cs typeface="+mn-lt"/>
              </a:rPr>
              <a:t>законних</a:t>
            </a:r>
            <a:r>
              <a:rPr lang="ru-RU" sz="2000" b="1" dirty="0">
                <a:ea typeface="+mn-lt"/>
                <a:cs typeface="+mn-lt"/>
              </a:rPr>
              <a:t> </a:t>
            </a:r>
            <a:r>
              <a:rPr lang="ru-RU" sz="2000" b="1" dirty="0" err="1">
                <a:ea typeface="+mn-lt"/>
                <a:cs typeface="+mn-lt"/>
              </a:rPr>
              <a:t>інтересів</a:t>
            </a:r>
            <a:r>
              <a:rPr lang="ru-RU" sz="2000" b="1" dirty="0">
                <a:ea typeface="+mn-lt"/>
                <a:cs typeface="+mn-lt"/>
              </a:rPr>
              <a:t> і </a:t>
            </a:r>
            <a:r>
              <a:rPr lang="ru-RU" sz="2000" b="1" dirty="0" err="1">
                <a:ea typeface="+mn-lt"/>
                <a:cs typeface="+mn-lt"/>
              </a:rPr>
              <a:t>обов'язків</a:t>
            </a:r>
            <a:r>
              <a:rPr lang="ru-RU" sz="2000" b="1" dirty="0">
                <a:ea typeface="+mn-lt"/>
                <a:cs typeface="+mn-lt"/>
              </a:rPr>
              <a:t> </a:t>
            </a:r>
            <a:r>
              <a:rPr lang="ru-RU" sz="2000" b="1" dirty="0" err="1">
                <a:ea typeface="+mn-lt"/>
                <a:cs typeface="+mn-lt"/>
              </a:rPr>
              <a:t>суб'єкта</a:t>
            </a:r>
            <a:r>
              <a:rPr lang="ru-RU" sz="2000" b="1" dirty="0">
                <a:ea typeface="+mn-lt"/>
                <a:cs typeface="+mn-lt"/>
              </a:rPr>
              <a:t> </a:t>
            </a:r>
            <a:r>
              <a:rPr lang="ru-RU" sz="2000" b="1" dirty="0" err="1">
                <a:ea typeface="+mn-lt"/>
                <a:cs typeface="+mn-lt"/>
              </a:rPr>
              <a:t>суспільних</a:t>
            </a:r>
            <a:r>
              <a:rPr lang="ru-RU" sz="2000" b="1" dirty="0">
                <a:ea typeface="+mn-lt"/>
                <a:cs typeface="+mn-lt"/>
              </a:rPr>
              <a:t> </a:t>
            </a:r>
            <a:r>
              <a:rPr lang="ru-RU" sz="2000" b="1" dirty="0" err="1">
                <a:ea typeface="+mn-lt"/>
                <a:cs typeface="+mn-lt"/>
              </a:rPr>
              <a:t>відносин</a:t>
            </a:r>
            <a:endParaRPr lang="ru-RU" sz="2000" b="1" dirty="0"/>
          </a:p>
        </p:txBody>
      </p:sp>
      <p:sp>
        <p:nvSpPr>
          <p:cNvPr id="5" name="Овал 4">
            <a:extLst>
              <a:ext uri="{FF2B5EF4-FFF2-40B4-BE49-F238E27FC236}">
                <a16:creationId xmlns:a16="http://schemas.microsoft.com/office/drawing/2014/main" id="{FAEC5AE4-BD24-4045-A99D-EEBC7441912B}"/>
              </a:ext>
            </a:extLst>
          </p:cNvPr>
          <p:cNvSpPr/>
          <p:nvPr/>
        </p:nvSpPr>
        <p:spPr>
          <a:xfrm>
            <a:off x="88241" y="3430977"/>
            <a:ext cx="1984074" cy="1768414"/>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000" b="1" dirty="0" err="1">
                <a:ea typeface="+mn-lt"/>
                <a:cs typeface="+mn-lt"/>
              </a:rPr>
              <a:t>Основні</a:t>
            </a:r>
            <a:r>
              <a:rPr lang="ru-RU" sz="2000" b="1" dirty="0">
                <a:ea typeface="+mn-lt"/>
                <a:cs typeface="+mn-lt"/>
              </a:rPr>
              <a:t> права</a:t>
            </a:r>
            <a:endParaRPr lang="ru-RU" sz="2000" b="1" dirty="0"/>
          </a:p>
        </p:txBody>
      </p:sp>
      <p:sp>
        <p:nvSpPr>
          <p:cNvPr id="7" name="Овал 6">
            <a:extLst>
              <a:ext uri="{FF2B5EF4-FFF2-40B4-BE49-F238E27FC236}">
                <a16:creationId xmlns:a16="http://schemas.microsoft.com/office/drawing/2014/main" id="{0DC2CF32-30EB-4D86-8A9B-1839BAA0B543}"/>
              </a:ext>
            </a:extLst>
          </p:cNvPr>
          <p:cNvSpPr/>
          <p:nvPr/>
        </p:nvSpPr>
        <p:spPr>
          <a:xfrm>
            <a:off x="1957297" y="4839958"/>
            <a:ext cx="1984074" cy="1768414"/>
          </a:xfrm>
          <a:prstGeom prst="ellipse">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ru-RU" sz="2000" b="1" dirty="0" err="1"/>
              <a:t>Законні</a:t>
            </a:r>
            <a:r>
              <a:rPr lang="ru-RU" sz="2000" b="1" dirty="0"/>
              <a:t> </a:t>
            </a:r>
            <a:r>
              <a:rPr lang="ru-RU" sz="2000" b="1" dirty="0" err="1"/>
              <a:t>інтереси</a:t>
            </a:r>
            <a:endParaRPr lang="ru-RU" sz="2000" b="1" dirty="0"/>
          </a:p>
        </p:txBody>
      </p:sp>
      <p:sp>
        <p:nvSpPr>
          <p:cNvPr id="9" name="Овал 8">
            <a:extLst>
              <a:ext uri="{FF2B5EF4-FFF2-40B4-BE49-F238E27FC236}">
                <a16:creationId xmlns:a16="http://schemas.microsoft.com/office/drawing/2014/main" id="{3F2F9A84-E427-48FE-84FE-FDAC610B611A}"/>
              </a:ext>
            </a:extLst>
          </p:cNvPr>
          <p:cNvSpPr/>
          <p:nvPr/>
        </p:nvSpPr>
        <p:spPr>
          <a:xfrm>
            <a:off x="3941373" y="3474109"/>
            <a:ext cx="1984074" cy="1768414"/>
          </a:xfrm>
          <a:prstGeom prst="ellipse">
            <a:avLst/>
          </a:prstGeom>
        </p:spPr>
        <p:style>
          <a:lnRef idx="1">
            <a:schemeClr val="accent5"/>
          </a:lnRef>
          <a:fillRef idx="2">
            <a:schemeClr val="accent5"/>
          </a:fillRef>
          <a:effectRef idx="1">
            <a:schemeClr val="accent5"/>
          </a:effectRef>
          <a:fontRef idx="minor">
            <a:schemeClr val="dk1"/>
          </a:fontRef>
        </p:style>
        <p:txBody>
          <a:bodyPr lIns="91440" tIns="45720" rIns="91440" bIns="45720" rtlCol="0" anchor="ctr"/>
          <a:lstStyle/>
          <a:p>
            <a:pPr algn="ctr"/>
            <a:r>
              <a:rPr lang="ru-RU" sz="2000" b="1" dirty="0" err="1">
                <a:ea typeface="+mn-lt"/>
                <a:cs typeface="+mn-lt"/>
              </a:rPr>
              <a:t>Обов'язки</a:t>
            </a:r>
            <a:endParaRPr lang="ru-RU" sz="2000" b="1"/>
          </a:p>
        </p:txBody>
      </p:sp>
      <p:sp>
        <p:nvSpPr>
          <p:cNvPr id="10" name="Овал 9">
            <a:extLst>
              <a:ext uri="{FF2B5EF4-FFF2-40B4-BE49-F238E27FC236}">
                <a16:creationId xmlns:a16="http://schemas.microsoft.com/office/drawing/2014/main" id="{4DE4EC5C-87B9-423A-8DBE-1404A7D07B4E}"/>
              </a:ext>
            </a:extLst>
          </p:cNvPr>
          <p:cNvSpPr/>
          <p:nvPr/>
        </p:nvSpPr>
        <p:spPr>
          <a:xfrm>
            <a:off x="5925447" y="4839957"/>
            <a:ext cx="1984074" cy="1768414"/>
          </a:xfrm>
          <a:prstGeom prst="ellipse">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2000" b="1" dirty="0" err="1">
                <a:ea typeface="+mn-lt"/>
                <a:cs typeface="+mn-lt"/>
              </a:rPr>
              <a:t>Правосуб'єктність</a:t>
            </a:r>
            <a:endParaRPr lang="ru-RU" sz="2000" b="1"/>
          </a:p>
        </p:txBody>
      </p:sp>
      <p:sp>
        <p:nvSpPr>
          <p:cNvPr id="11" name="Овал 10">
            <a:extLst>
              <a:ext uri="{FF2B5EF4-FFF2-40B4-BE49-F238E27FC236}">
                <a16:creationId xmlns:a16="http://schemas.microsoft.com/office/drawing/2014/main" id="{8CACC5BE-BF68-488D-BED0-EAA82A63B1D3}"/>
              </a:ext>
            </a:extLst>
          </p:cNvPr>
          <p:cNvSpPr/>
          <p:nvPr/>
        </p:nvSpPr>
        <p:spPr>
          <a:xfrm>
            <a:off x="7540298" y="3378501"/>
            <a:ext cx="2995343" cy="1768414"/>
          </a:xfrm>
          <a:prstGeom prst="ellipse">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sz="2000" b="1" dirty="0" err="1">
                <a:ea typeface="+mn-lt"/>
                <a:cs typeface="+mn-lt"/>
              </a:rPr>
              <a:t>Юридична</a:t>
            </a:r>
            <a:r>
              <a:rPr lang="ru-RU" sz="2000" b="1" dirty="0">
                <a:ea typeface="+mn-lt"/>
                <a:cs typeface="+mn-lt"/>
              </a:rPr>
              <a:t> </a:t>
            </a:r>
            <a:r>
              <a:rPr lang="ru-RU" sz="2000" b="1" dirty="0" err="1">
                <a:ea typeface="+mn-lt"/>
                <a:cs typeface="+mn-lt"/>
              </a:rPr>
              <a:t>відповідальність</a:t>
            </a:r>
            <a:endParaRPr lang="ru-RU" sz="2000" b="1" dirty="0"/>
          </a:p>
        </p:txBody>
      </p:sp>
      <p:sp>
        <p:nvSpPr>
          <p:cNvPr id="12" name="Овал 11">
            <a:extLst>
              <a:ext uri="{FF2B5EF4-FFF2-40B4-BE49-F238E27FC236}">
                <a16:creationId xmlns:a16="http://schemas.microsoft.com/office/drawing/2014/main" id="{50D3A70E-6CF2-455D-93F6-1160D426B968}"/>
              </a:ext>
            </a:extLst>
          </p:cNvPr>
          <p:cNvSpPr/>
          <p:nvPr/>
        </p:nvSpPr>
        <p:spPr>
          <a:xfrm>
            <a:off x="9893598" y="4839957"/>
            <a:ext cx="2204409" cy="1768414"/>
          </a:xfrm>
          <a:prstGeom prst="ellipse">
            <a:avLst/>
          </a:prstGeom>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ru-RU" sz="2000" b="1" dirty="0" err="1">
                <a:ea typeface="+mn-lt"/>
                <a:cs typeface="+mn-lt"/>
              </a:rPr>
              <a:t>Правові</a:t>
            </a:r>
            <a:r>
              <a:rPr lang="ru-RU" sz="2000" b="1" dirty="0">
                <a:ea typeface="+mn-lt"/>
                <a:cs typeface="+mn-lt"/>
              </a:rPr>
              <a:t> </a:t>
            </a:r>
            <a:r>
              <a:rPr lang="ru-RU" sz="2000" b="1" dirty="0" err="1">
                <a:ea typeface="+mn-lt"/>
                <a:cs typeface="+mn-lt"/>
              </a:rPr>
              <a:t>обмеження</a:t>
            </a:r>
            <a:endParaRPr lang="ru-RU" sz="2000" b="1" dirty="0"/>
          </a:p>
        </p:txBody>
      </p:sp>
      <p:cxnSp>
        <p:nvCxnSpPr>
          <p:cNvPr id="6" name="Прямая со стрелкой 5">
            <a:extLst>
              <a:ext uri="{FF2B5EF4-FFF2-40B4-BE49-F238E27FC236}">
                <a16:creationId xmlns:a16="http://schemas.microsoft.com/office/drawing/2014/main" id="{724E9FFF-0C49-4E2B-9755-A3751C8B5DA6}"/>
              </a:ext>
            </a:extLst>
          </p:cNvPr>
          <p:cNvCxnSpPr/>
          <p:nvPr/>
        </p:nvCxnSpPr>
        <p:spPr>
          <a:xfrm flipH="1" flipV="1">
            <a:off x="1073630" y="2331648"/>
            <a:ext cx="5751" cy="954657"/>
          </a:xfrm>
          <a:prstGeom prst="straightConnector1">
            <a:avLst/>
          </a:prstGeom>
          <a:ln w="5715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a:extLst>
              <a:ext uri="{FF2B5EF4-FFF2-40B4-BE49-F238E27FC236}">
                <a16:creationId xmlns:a16="http://schemas.microsoft.com/office/drawing/2014/main" id="{3233441C-FEEA-45E4-8428-C0303B012FDE}"/>
              </a:ext>
            </a:extLst>
          </p:cNvPr>
          <p:cNvCxnSpPr>
            <a:cxnSpLocks/>
          </p:cNvCxnSpPr>
          <p:nvPr/>
        </p:nvCxnSpPr>
        <p:spPr>
          <a:xfrm flipH="1" flipV="1">
            <a:off x="4941138" y="2302892"/>
            <a:ext cx="5751" cy="1055298"/>
          </a:xfrm>
          <a:prstGeom prst="straightConnector1">
            <a:avLst/>
          </a:prstGeom>
          <a:ln w="5715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a:extLst>
              <a:ext uri="{FF2B5EF4-FFF2-40B4-BE49-F238E27FC236}">
                <a16:creationId xmlns:a16="http://schemas.microsoft.com/office/drawing/2014/main" id="{87242FAB-442A-4B38-89FE-BA2403502599}"/>
              </a:ext>
            </a:extLst>
          </p:cNvPr>
          <p:cNvCxnSpPr>
            <a:cxnSpLocks/>
          </p:cNvCxnSpPr>
          <p:nvPr/>
        </p:nvCxnSpPr>
        <p:spPr>
          <a:xfrm flipH="1" flipV="1">
            <a:off x="8894913" y="2346025"/>
            <a:ext cx="20128" cy="969034"/>
          </a:xfrm>
          <a:prstGeom prst="straightConnector1">
            <a:avLst/>
          </a:prstGeom>
          <a:ln w="5715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a:extLst>
              <a:ext uri="{FF2B5EF4-FFF2-40B4-BE49-F238E27FC236}">
                <a16:creationId xmlns:a16="http://schemas.microsoft.com/office/drawing/2014/main" id="{00F2CBEB-4BDC-46C5-9849-E8D878FE88F6}"/>
              </a:ext>
            </a:extLst>
          </p:cNvPr>
          <p:cNvCxnSpPr>
            <a:cxnSpLocks/>
          </p:cNvCxnSpPr>
          <p:nvPr/>
        </p:nvCxnSpPr>
        <p:spPr>
          <a:xfrm flipH="1" flipV="1">
            <a:off x="2870799" y="2576062"/>
            <a:ext cx="5751" cy="1975449"/>
          </a:xfrm>
          <a:prstGeom prst="straightConnector1">
            <a:avLst/>
          </a:prstGeom>
          <a:ln w="5715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a:extLst>
              <a:ext uri="{FF2B5EF4-FFF2-40B4-BE49-F238E27FC236}">
                <a16:creationId xmlns:a16="http://schemas.microsoft.com/office/drawing/2014/main" id="{D609376B-6282-4F4D-B6DE-9663D37E9BA6}"/>
              </a:ext>
            </a:extLst>
          </p:cNvPr>
          <p:cNvCxnSpPr>
            <a:cxnSpLocks/>
          </p:cNvCxnSpPr>
          <p:nvPr/>
        </p:nvCxnSpPr>
        <p:spPr>
          <a:xfrm flipH="1" flipV="1">
            <a:off x="6910836" y="2576061"/>
            <a:ext cx="5751" cy="1975449"/>
          </a:xfrm>
          <a:prstGeom prst="straightConnector1">
            <a:avLst/>
          </a:prstGeom>
          <a:ln w="5715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a:extLst>
              <a:ext uri="{FF2B5EF4-FFF2-40B4-BE49-F238E27FC236}">
                <a16:creationId xmlns:a16="http://schemas.microsoft.com/office/drawing/2014/main" id="{E4A8730C-DF2F-450A-A095-387E1B34FBFA}"/>
              </a:ext>
            </a:extLst>
          </p:cNvPr>
          <p:cNvCxnSpPr>
            <a:cxnSpLocks/>
          </p:cNvCxnSpPr>
          <p:nvPr/>
        </p:nvCxnSpPr>
        <p:spPr>
          <a:xfrm flipH="1" flipV="1">
            <a:off x="10950874" y="2532930"/>
            <a:ext cx="5751" cy="1975449"/>
          </a:xfrm>
          <a:prstGeom prst="straightConnector1">
            <a:avLst/>
          </a:prstGeom>
          <a:ln w="57150">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5937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AEB369-DC7C-4DB0-AEDB-84216E75F15F}"/>
              </a:ext>
            </a:extLst>
          </p:cNvPr>
          <p:cNvSpPr>
            <a:spLocks noGrp="1"/>
          </p:cNvSpPr>
          <p:nvPr>
            <p:ph type="title"/>
          </p:nvPr>
        </p:nvSpPr>
        <p:spPr>
          <a:xfrm>
            <a:off x="838200" y="551641"/>
            <a:ext cx="10515600" cy="534809"/>
          </a:xfrm>
        </p:spPr>
        <p:txBody>
          <a:bodyPr>
            <a:normAutofit fontScale="90000"/>
          </a:bodyPr>
          <a:lstStyle/>
          <a:p>
            <a:pPr algn="ctr"/>
            <a:r>
              <a:rPr lang="ru-RU">
                <a:cs typeface="Angsana New"/>
              </a:rPr>
              <a:t>Елементи правового статусу</a:t>
            </a:r>
            <a:endParaRPr lang="ru-RU"/>
          </a:p>
        </p:txBody>
      </p:sp>
      <p:sp>
        <p:nvSpPr>
          <p:cNvPr id="4" name="Стрелка: пятиугольник 3">
            <a:extLst>
              <a:ext uri="{FF2B5EF4-FFF2-40B4-BE49-F238E27FC236}">
                <a16:creationId xmlns:a16="http://schemas.microsoft.com/office/drawing/2014/main" id="{22F75F06-2AB5-4D20-B442-F9ABEA309DFE}"/>
              </a:ext>
            </a:extLst>
          </p:cNvPr>
          <p:cNvSpPr/>
          <p:nvPr/>
        </p:nvSpPr>
        <p:spPr>
          <a:xfrm>
            <a:off x="660985" y="1173854"/>
            <a:ext cx="2041584" cy="93452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ea typeface="+mn-lt"/>
                <a:cs typeface="+mn-lt"/>
              </a:rPr>
              <a:t>Права </a:t>
            </a:r>
            <a:r>
              <a:rPr lang="ru-RU" sz="2400" b="1" dirty="0" err="1">
                <a:ea typeface="+mn-lt"/>
                <a:cs typeface="+mn-lt"/>
              </a:rPr>
              <a:t>суб'єкта</a:t>
            </a:r>
            <a:endParaRPr lang="ru-RU" sz="2400" b="1"/>
          </a:p>
        </p:txBody>
      </p:sp>
      <p:sp>
        <p:nvSpPr>
          <p:cNvPr id="5" name="Прямоугольник 4">
            <a:extLst>
              <a:ext uri="{FF2B5EF4-FFF2-40B4-BE49-F238E27FC236}">
                <a16:creationId xmlns:a16="http://schemas.microsoft.com/office/drawing/2014/main" id="{485C5720-7CD7-4994-9595-6F73DD34C4E8}"/>
              </a:ext>
            </a:extLst>
          </p:cNvPr>
          <p:cNvSpPr/>
          <p:nvPr/>
        </p:nvSpPr>
        <p:spPr>
          <a:xfrm>
            <a:off x="2762430" y="1173732"/>
            <a:ext cx="8597659" cy="93452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i="1" dirty="0" err="1">
                <a:ea typeface="+mn-lt"/>
                <a:cs typeface="+mn-lt"/>
              </a:rPr>
              <a:t>Визначена</a:t>
            </a:r>
            <a:r>
              <a:rPr lang="ru-RU" sz="2000" i="1" dirty="0">
                <a:ea typeface="+mn-lt"/>
                <a:cs typeface="+mn-lt"/>
              </a:rPr>
              <a:t> законом </a:t>
            </a:r>
            <a:r>
              <a:rPr lang="ru-RU" sz="2000" i="1" dirty="0" err="1">
                <a:ea typeface="+mn-lt"/>
                <a:cs typeface="+mn-lt"/>
              </a:rPr>
              <a:t>міра</a:t>
            </a:r>
            <a:r>
              <a:rPr lang="ru-RU" sz="2000" i="1" dirty="0">
                <a:ea typeface="+mn-lt"/>
                <a:cs typeface="+mn-lt"/>
              </a:rPr>
              <a:t> </a:t>
            </a:r>
            <a:r>
              <a:rPr lang="ru-RU" sz="2000" i="1" dirty="0" err="1">
                <a:ea typeface="+mn-lt"/>
                <a:cs typeface="+mn-lt"/>
              </a:rPr>
              <a:t>дозволеної</a:t>
            </a:r>
            <a:r>
              <a:rPr lang="ru-RU" sz="2000" i="1" dirty="0">
                <a:ea typeface="+mn-lt"/>
                <a:cs typeface="+mn-lt"/>
              </a:rPr>
              <a:t> </a:t>
            </a:r>
            <a:r>
              <a:rPr lang="ru-RU" sz="2000" i="1" dirty="0" err="1">
                <a:ea typeface="+mn-lt"/>
                <a:cs typeface="+mn-lt"/>
              </a:rPr>
              <a:t>поведінки</a:t>
            </a:r>
            <a:r>
              <a:rPr lang="ru-RU" sz="2000" i="1" dirty="0">
                <a:ea typeface="+mn-lt"/>
                <a:cs typeface="+mn-lt"/>
              </a:rPr>
              <a:t>, </a:t>
            </a:r>
            <a:r>
              <a:rPr lang="ru-RU" sz="2000" i="1" dirty="0" err="1">
                <a:ea typeface="+mn-lt"/>
                <a:cs typeface="+mn-lt"/>
              </a:rPr>
              <a:t>що</a:t>
            </a:r>
            <a:r>
              <a:rPr lang="ru-RU" sz="2000" i="1" dirty="0">
                <a:ea typeface="+mn-lt"/>
                <a:cs typeface="+mn-lt"/>
              </a:rPr>
              <a:t> </a:t>
            </a:r>
            <a:r>
              <a:rPr lang="ru-RU" sz="2000" i="1" dirty="0" err="1">
                <a:ea typeface="+mn-lt"/>
                <a:cs typeface="+mn-lt"/>
              </a:rPr>
              <a:t>належить</a:t>
            </a:r>
            <a:r>
              <a:rPr lang="ru-RU" sz="2000" i="1" dirty="0">
                <a:ea typeface="+mn-lt"/>
                <a:cs typeface="+mn-lt"/>
              </a:rPr>
              <a:t> </a:t>
            </a:r>
            <a:r>
              <a:rPr lang="ru-RU" sz="2000" i="1" dirty="0" err="1">
                <a:ea typeface="+mn-lt"/>
                <a:cs typeface="+mn-lt"/>
              </a:rPr>
              <a:t>учаснику</a:t>
            </a:r>
            <a:r>
              <a:rPr lang="ru-RU" sz="2000" i="1" dirty="0">
                <a:ea typeface="+mn-lt"/>
                <a:cs typeface="+mn-lt"/>
              </a:rPr>
              <a:t> </a:t>
            </a:r>
            <a:r>
              <a:rPr lang="ru-RU" sz="2000" i="1" dirty="0" err="1">
                <a:ea typeface="+mn-lt"/>
                <a:cs typeface="+mn-lt"/>
              </a:rPr>
              <a:t>медичних</a:t>
            </a:r>
            <a:r>
              <a:rPr lang="ru-RU" sz="2000" i="1" dirty="0">
                <a:ea typeface="+mn-lt"/>
                <a:cs typeface="+mn-lt"/>
              </a:rPr>
              <a:t> </a:t>
            </a:r>
            <a:r>
              <a:rPr lang="ru-RU" sz="2000" i="1" dirty="0" err="1">
                <a:ea typeface="+mn-lt"/>
                <a:cs typeface="+mn-lt"/>
              </a:rPr>
              <a:t>правовідносин</a:t>
            </a:r>
            <a:endParaRPr lang="ru-RU" sz="2000" i="1"/>
          </a:p>
        </p:txBody>
      </p:sp>
      <p:sp>
        <p:nvSpPr>
          <p:cNvPr id="6" name="Стрелка: пятиугольник 5">
            <a:extLst>
              <a:ext uri="{FF2B5EF4-FFF2-40B4-BE49-F238E27FC236}">
                <a16:creationId xmlns:a16="http://schemas.microsoft.com/office/drawing/2014/main" id="{39656D9A-5324-4E82-BDEE-B8C551E5F7BB}"/>
              </a:ext>
            </a:extLst>
          </p:cNvPr>
          <p:cNvSpPr/>
          <p:nvPr/>
        </p:nvSpPr>
        <p:spPr>
          <a:xfrm>
            <a:off x="660984" y="2252155"/>
            <a:ext cx="2041584" cy="934528"/>
          </a:xfrm>
          <a:prstGeom prst="homePlate">
            <a:avLst/>
          </a:prstGeom>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ru-RU" sz="2400" b="1" dirty="0" err="1">
                <a:ea typeface="+mn-lt"/>
                <a:cs typeface="+mn-lt"/>
              </a:rPr>
              <a:t>Юридичні</a:t>
            </a:r>
            <a:r>
              <a:rPr lang="ru-RU" sz="2400" b="1" dirty="0">
                <a:ea typeface="+mn-lt"/>
                <a:cs typeface="+mn-lt"/>
              </a:rPr>
              <a:t> </a:t>
            </a:r>
            <a:r>
              <a:rPr lang="ru-RU" sz="2400" b="1" dirty="0" err="1">
                <a:ea typeface="+mn-lt"/>
                <a:cs typeface="+mn-lt"/>
              </a:rPr>
              <a:t>обов'язки</a:t>
            </a:r>
            <a:endParaRPr lang="ru-RU" b="1" dirty="0" err="1"/>
          </a:p>
        </p:txBody>
      </p:sp>
      <p:sp>
        <p:nvSpPr>
          <p:cNvPr id="7" name="Прямоугольник 6">
            <a:extLst>
              <a:ext uri="{FF2B5EF4-FFF2-40B4-BE49-F238E27FC236}">
                <a16:creationId xmlns:a16="http://schemas.microsoft.com/office/drawing/2014/main" id="{5A777ADA-F3C9-4609-9BED-52D3C9156A04}"/>
              </a:ext>
            </a:extLst>
          </p:cNvPr>
          <p:cNvSpPr/>
          <p:nvPr/>
        </p:nvSpPr>
        <p:spPr>
          <a:xfrm>
            <a:off x="2762429" y="2295165"/>
            <a:ext cx="8597659" cy="934527"/>
          </a:xfrm>
          <a:prstGeom prst="rect">
            <a:avLst/>
          </a:prstGeom>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ru-RU" sz="2000" i="1" dirty="0" err="1">
                <a:ea typeface="+mn-lt"/>
                <a:cs typeface="+mn-lt"/>
              </a:rPr>
              <a:t>Визначена</a:t>
            </a:r>
            <a:r>
              <a:rPr lang="ru-RU" sz="2000" i="1" dirty="0">
                <a:ea typeface="+mn-lt"/>
                <a:cs typeface="+mn-lt"/>
              </a:rPr>
              <a:t> законом </a:t>
            </a:r>
            <a:r>
              <a:rPr lang="ru-RU" sz="2000" i="1" dirty="0" err="1">
                <a:ea typeface="+mn-lt"/>
                <a:cs typeface="+mn-lt"/>
              </a:rPr>
              <a:t>міра</a:t>
            </a:r>
            <a:r>
              <a:rPr lang="ru-RU" sz="2000" i="1" dirty="0">
                <a:ea typeface="+mn-lt"/>
                <a:cs typeface="+mn-lt"/>
              </a:rPr>
              <a:t> </a:t>
            </a:r>
            <a:r>
              <a:rPr lang="ru-RU" sz="2000" i="1" dirty="0" err="1">
                <a:ea typeface="+mn-lt"/>
                <a:cs typeface="+mn-lt"/>
              </a:rPr>
              <a:t>належної</a:t>
            </a:r>
            <a:r>
              <a:rPr lang="ru-RU" sz="2000" i="1" dirty="0">
                <a:ea typeface="+mn-lt"/>
                <a:cs typeface="+mn-lt"/>
              </a:rPr>
              <a:t> </a:t>
            </a:r>
            <a:r>
              <a:rPr lang="ru-RU" sz="2000" i="1" dirty="0" err="1">
                <a:ea typeface="+mn-lt"/>
                <a:cs typeface="+mn-lt"/>
              </a:rPr>
              <a:t>поведінки</a:t>
            </a:r>
            <a:r>
              <a:rPr lang="ru-RU" sz="2000" i="1" dirty="0">
                <a:ea typeface="+mn-lt"/>
                <a:cs typeface="+mn-lt"/>
              </a:rPr>
              <a:t> </a:t>
            </a:r>
            <a:r>
              <a:rPr lang="ru-RU" sz="2000" i="1" dirty="0" err="1">
                <a:ea typeface="+mn-lt"/>
                <a:cs typeface="+mn-lt"/>
              </a:rPr>
              <a:t>учасника</a:t>
            </a:r>
            <a:r>
              <a:rPr lang="ru-RU" sz="2000" i="1" dirty="0">
                <a:ea typeface="+mn-lt"/>
                <a:cs typeface="+mn-lt"/>
              </a:rPr>
              <a:t> </a:t>
            </a:r>
            <a:r>
              <a:rPr lang="ru-RU" sz="2000" i="1" dirty="0" err="1">
                <a:ea typeface="+mn-lt"/>
                <a:cs typeface="+mn-lt"/>
              </a:rPr>
              <a:t>медичного</a:t>
            </a:r>
            <a:r>
              <a:rPr lang="ru-RU" sz="2000" i="1" dirty="0">
                <a:ea typeface="+mn-lt"/>
                <a:cs typeface="+mn-lt"/>
              </a:rPr>
              <a:t> </a:t>
            </a:r>
            <a:r>
              <a:rPr lang="ru-RU" sz="2000" i="1" dirty="0" err="1">
                <a:ea typeface="+mn-lt"/>
                <a:cs typeface="+mn-lt"/>
              </a:rPr>
              <a:t>правовідношення</a:t>
            </a:r>
            <a:r>
              <a:rPr lang="ru-RU" sz="2000" i="1" dirty="0">
                <a:ea typeface="+mn-lt"/>
                <a:cs typeface="+mn-lt"/>
              </a:rPr>
              <a:t> - </a:t>
            </a:r>
            <a:r>
              <a:rPr lang="ru-RU" sz="2000" i="1" dirty="0" err="1">
                <a:ea typeface="+mn-lt"/>
                <a:cs typeface="+mn-lt"/>
              </a:rPr>
              <a:t>носія</a:t>
            </a:r>
            <a:r>
              <a:rPr lang="ru-RU" sz="2000" i="1" dirty="0">
                <a:ea typeface="+mn-lt"/>
                <a:cs typeface="+mn-lt"/>
              </a:rPr>
              <a:t> </a:t>
            </a:r>
            <a:r>
              <a:rPr lang="ru-RU" sz="2000" i="1" dirty="0" err="1">
                <a:ea typeface="+mn-lt"/>
                <a:cs typeface="+mn-lt"/>
              </a:rPr>
              <a:t>цього</a:t>
            </a:r>
            <a:r>
              <a:rPr lang="ru-RU" sz="2000" i="1" dirty="0">
                <a:ea typeface="+mn-lt"/>
                <a:cs typeface="+mn-lt"/>
              </a:rPr>
              <a:t> </a:t>
            </a:r>
            <a:r>
              <a:rPr lang="ru-RU" sz="2000" i="1" dirty="0" err="1">
                <a:ea typeface="+mn-lt"/>
                <a:cs typeface="+mn-lt"/>
              </a:rPr>
              <a:t>обов'язку</a:t>
            </a:r>
            <a:endParaRPr lang="ru-RU" i="1" dirty="0" err="1"/>
          </a:p>
        </p:txBody>
      </p:sp>
      <p:sp>
        <p:nvSpPr>
          <p:cNvPr id="8" name="Стрелка: пятиугольник 7">
            <a:extLst>
              <a:ext uri="{FF2B5EF4-FFF2-40B4-BE49-F238E27FC236}">
                <a16:creationId xmlns:a16="http://schemas.microsoft.com/office/drawing/2014/main" id="{D1898A0E-3B8B-494B-A330-644DD000D9FC}"/>
              </a:ext>
            </a:extLst>
          </p:cNvPr>
          <p:cNvSpPr/>
          <p:nvPr/>
        </p:nvSpPr>
        <p:spPr>
          <a:xfrm>
            <a:off x="660983" y="3344834"/>
            <a:ext cx="2041584" cy="934528"/>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400" b="1" dirty="0" err="1">
                <a:ea typeface="+mn-lt"/>
                <a:cs typeface="+mn-lt"/>
              </a:rPr>
              <a:t>Правосуб'єктність</a:t>
            </a:r>
            <a:endParaRPr lang="ru-RU" b="1" dirty="0" err="1"/>
          </a:p>
        </p:txBody>
      </p:sp>
      <p:sp>
        <p:nvSpPr>
          <p:cNvPr id="9" name="Прямоугольник 8">
            <a:extLst>
              <a:ext uri="{FF2B5EF4-FFF2-40B4-BE49-F238E27FC236}">
                <a16:creationId xmlns:a16="http://schemas.microsoft.com/office/drawing/2014/main" id="{B37F78E4-C73F-4140-BE4C-5973A0912E60}"/>
              </a:ext>
            </a:extLst>
          </p:cNvPr>
          <p:cNvSpPr/>
          <p:nvPr/>
        </p:nvSpPr>
        <p:spPr>
          <a:xfrm>
            <a:off x="2762428" y="3430976"/>
            <a:ext cx="8597659" cy="934527"/>
          </a:xfrm>
          <a:prstGeom prst="rect">
            <a:avLst/>
          </a:prstGeom>
        </p:spPr>
        <p:style>
          <a:lnRef idx="1">
            <a:schemeClr val="accent5"/>
          </a:lnRef>
          <a:fillRef idx="2">
            <a:schemeClr val="accent5"/>
          </a:fillRef>
          <a:effectRef idx="1">
            <a:schemeClr val="accent5"/>
          </a:effectRef>
          <a:fontRef idx="minor">
            <a:schemeClr val="dk1"/>
          </a:fontRef>
        </p:style>
        <p:txBody>
          <a:bodyPr lIns="91440" tIns="45720" rIns="91440" bIns="45720" rtlCol="0" anchor="ctr"/>
          <a:lstStyle/>
          <a:p>
            <a:pPr algn="ctr"/>
            <a:r>
              <a:rPr lang="ru-RU" sz="2000" i="1" dirty="0" err="1">
                <a:ea typeface="+mn-lt"/>
                <a:cs typeface="+mn-lt"/>
              </a:rPr>
              <a:t>Передбачена</a:t>
            </a:r>
            <a:r>
              <a:rPr lang="ru-RU" sz="2000" i="1" dirty="0">
                <a:ea typeface="+mn-lt"/>
                <a:cs typeface="+mn-lt"/>
              </a:rPr>
              <a:t> нормами права </a:t>
            </a:r>
            <a:r>
              <a:rPr lang="ru-RU" sz="2000" i="1" dirty="0" err="1">
                <a:ea typeface="+mn-lt"/>
                <a:cs typeface="+mn-lt"/>
              </a:rPr>
              <a:t>здатність</a:t>
            </a:r>
            <a:r>
              <a:rPr lang="ru-RU" sz="2000" i="1" dirty="0">
                <a:ea typeface="+mn-lt"/>
                <a:cs typeface="+mn-lt"/>
              </a:rPr>
              <a:t> </a:t>
            </a:r>
            <a:r>
              <a:rPr lang="ru-RU" sz="2000" i="1" dirty="0" err="1">
                <a:ea typeface="+mn-lt"/>
                <a:cs typeface="+mn-lt"/>
              </a:rPr>
              <a:t>виступати</a:t>
            </a:r>
            <a:r>
              <a:rPr lang="ru-RU" sz="2000" i="1" dirty="0">
                <a:ea typeface="+mn-lt"/>
                <a:cs typeface="+mn-lt"/>
              </a:rPr>
              <a:t> </a:t>
            </a:r>
            <a:r>
              <a:rPr lang="ru-RU" sz="2000" i="1" dirty="0" err="1">
                <a:ea typeface="+mn-lt"/>
                <a:cs typeface="+mn-lt"/>
              </a:rPr>
              <a:t>учасником</a:t>
            </a:r>
            <a:r>
              <a:rPr lang="ru-RU" sz="2000" i="1" dirty="0">
                <a:ea typeface="+mn-lt"/>
                <a:cs typeface="+mn-lt"/>
              </a:rPr>
              <a:t> </a:t>
            </a:r>
            <a:r>
              <a:rPr lang="ru-RU" sz="2000" i="1" dirty="0" err="1">
                <a:ea typeface="+mn-lt"/>
                <a:cs typeface="+mn-lt"/>
              </a:rPr>
              <a:t>правовідносин</a:t>
            </a:r>
            <a:r>
              <a:rPr lang="ru-RU" sz="2000" i="1" dirty="0">
                <a:ea typeface="+mn-lt"/>
                <a:cs typeface="+mn-lt"/>
              </a:rPr>
              <a:t>. </a:t>
            </a:r>
            <a:r>
              <a:rPr lang="ru-RU" sz="2000" i="1" dirty="0" err="1">
                <a:ea typeface="+mn-lt"/>
                <a:cs typeface="+mn-lt"/>
              </a:rPr>
              <a:t>Це</a:t>
            </a:r>
            <a:r>
              <a:rPr lang="ru-RU" sz="2000" i="1" dirty="0">
                <a:ea typeface="+mn-lt"/>
                <a:cs typeface="+mn-lt"/>
              </a:rPr>
              <a:t> складна </a:t>
            </a:r>
            <a:r>
              <a:rPr lang="ru-RU" sz="2000" i="1" dirty="0" err="1">
                <a:ea typeface="+mn-lt"/>
                <a:cs typeface="+mn-lt"/>
              </a:rPr>
              <a:t>юридична</a:t>
            </a:r>
            <a:r>
              <a:rPr lang="ru-RU" sz="2000" i="1" dirty="0">
                <a:ea typeface="+mn-lt"/>
                <a:cs typeface="+mn-lt"/>
              </a:rPr>
              <a:t> </a:t>
            </a:r>
            <a:r>
              <a:rPr lang="ru-RU" sz="2000" i="1" dirty="0" err="1">
                <a:ea typeface="+mn-lt"/>
                <a:cs typeface="+mn-lt"/>
              </a:rPr>
              <a:t>властивість</a:t>
            </a:r>
            <a:r>
              <a:rPr lang="ru-RU" sz="2000" i="1" dirty="0">
                <a:ea typeface="+mn-lt"/>
                <a:cs typeface="+mn-lt"/>
              </a:rPr>
              <a:t>, яка </a:t>
            </a:r>
            <a:r>
              <a:rPr lang="ru-RU" sz="2000" i="1" dirty="0" err="1">
                <a:ea typeface="+mn-lt"/>
                <a:cs typeface="+mn-lt"/>
              </a:rPr>
              <a:t>складається</a:t>
            </a:r>
            <a:r>
              <a:rPr lang="ru-RU" sz="2000" i="1" dirty="0">
                <a:ea typeface="+mn-lt"/>
                <a:cs typeface="+mn-lt"/>
              </a:rPr>
              <a:t> з </a:t>
            </a:r>
            <a:r>
              <a:rPr lang="ru-RU" sz="2000" i="1" dirty="0" err="1">
                <a:solidFill>
                  <a:srgbClr val="C00000"/>
                </a:solidFill>
                <a:ea typeface="+mn-lt"/>
                <a:cs typeface="+mn-lt"/>
              </a:rPr>
              <a:t>правоздатності</a:t>
            </a:r>
            <a:r>
              <a:rPr lang="ru-RU" sz="2000" i="1" dirty="0">
                <a:solidFill>
                  <a:srgbClr val="C00000"/>
                </a:solidFill>
                <a:ea typeface="+mn-lt"/>
                <a:cs typeface="+mn-lt"/>
              </a:rPr>
              <a:t>, </a:t>
            </a:r>
            <a:r>
              <a:rPr lang="ru-RU" sz="2000" i="1" dirty="0" err="1">
                <a:solidFill>
                  <a:srgbClr val="C00000"/>
                </a:solidFill>
                <a:ea typeface="+mn-lt"/>
                <a:cs typeface="+mn-lt"/>
              </a:rPr>
              <a:t>дієздатності</a:t>
            </a:r>
            <a:r>
              <a:rPr lang="ru-RU" sz="2000" i="1" dirty="0">
                <a:solidFill>
                  <a:srgbClr val="C00000"/>
                </a:solidFill>
                <a:ea typeface="+mn-lt"/>
                <a:cs typeface="+mn-lt"/>
              </a:rPr>
              <a:t> і </a:t>
            </a:r>
            <a:r>
              <a:rPr lang="ru-RU" sz="2000" i="1" dirty="0" err="1">
                <a:solidFill>
                  <a:srgbClr val="C00000"/>
                </a:solidFill>
                <a:ea typeface="+mn-lt"/>
                <a:cs typeface="+mn-lt"/>
              </a:rPr>
              <a:t>деліктоздатності</a:t>
            </a:r>
            <a:endParaRPr lang="ru-RU" i="1" dirty="0">
              <a:solidFill>
                <a:srgbClr val="C00000"/>
              </a:solidFill>
            </a:endParaRPr>
          </a:p>
        </p:txBody>
      </p:sp>
      <p:sp>
        <p:nvSpPr>
          <p:cNvPr id="10" name="Стрелка: пятиугольник 9">
            <a:extLst>
              <a:ext uri="{FF2B5EF4-FFF2-40B4-BE49-F238E27FC236}">
                <a16:creationId xmlns:a16="http://schemas.microsoft.com/office/drawing/2014/main" id="{2AB13BCE-7109-4E2C-9BFC-D2A06EB7C311}"/>
              </a:ext>
            </a:extLst>
          </p:cNvPr>
          <p:cNvSpPr/>
          <p:nvPr/>
        </p:nvSpPr>
        <p:spPr>
          <a:xfrm>
            <a:off x="660982" y="4423135"/>
            <a:ext cx="2101444" cy="934528"/>
          </a:xfrm>
          <a:prstGeom prst="homePlate">
            <a:avLst/>
          </a:prstGeom>
        </p:spPr>
        <p:style>
          <a:lnRef idx="2">
            <a:schemeClr val="accent4">
              <a:shade val="50000"/>
            </a:schemeClr>
          </a:lnRef>
          <a:fillRef idx="1">
            <a:schemeClr val="accent4"/>
          </a:fillRef>
          <a:effectRef idx="0">
            <a:schemeClr val="accent4"/>
          </a:effectRef>
          <a:fontRef idx="minor">
            <a:schemeClr val="lt1"/>
          </a:fontRef>
        </p:style>
        <p:txBody>
          <a:bodyPr lIns="91440" tIns="45720" rIns="91440" bIns="45720" rtlCol="0" anchor="ctr"/>
          <a:lstStyle/>
          <a:p>
            <a:pPr algn="ctr"/>
            <a:r>
              <a:rPr lang="ru-RU" sz="2400" b="1" dirty="0" err="1">
                <a:ea typeface="+mn-lt"/>
                <a:cs typeface="+mn-lt"/>
              </a:rPr>
              <a:t>Юридична</a:t>
            </a:r>
            <a:r>
              <a:rPr lang="ru-RU" sz="2400" b="1" dirty="0">
                <a:ea typeface="+mn-lt"/>
                <a:cs typeface="+mn-lt"/>
              </a:rPr>
              <a:t> </a:t>
            </a:r>
            <a:r>
              <a:rPr lang="ru-RU" sz="2400" b="1" dirty="0" err="1">
                <a:ea typeface="+mn-lt"/>
                <a:cs typeface="+mn-lt"/>
              </a:rPr>
              <a:t>відповідальність</a:t>
            </a:r>
            <a:endParaRPr lang="ru-RU" b="1" dirty="0" err="1"/>
          </a:p>
        </p:txBody>
      </p:sp>
      <p:sp>
        <p:nvSpPr>
          <p:cNvPr id="11" name="Прямоугольник 10">
            <a:extLst>
              <a:ext uri="{FF2B5EF4-FFF2-40B4-BE49-F238E27FC236}">
                <a16:creationId xmlns:a16="http://schemas.microsoft.com/office/drawing/2014/main" id="{370B4BEA-7D7C-460B-A28D-0DD46C07ACB3}"/>
              </a:ext>
            </a:extLst>
          </p:cNvPr>
          <p:cNvSpPr/>
          <p:nvPr/>
        </p:nvSpPr>
        <p:spPr>
          <a:xfrm>
            <a:off x="2762427" y="4552409"/>
            <a:ext cx="8597659" cy="934527"/>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2000" i="1" dirty="0" err="1">
                <a:ea typeface="+mn-lt"/>
                <a:cs typeface="+mn-lt"/>
              </a:rPr>
              <a:t>Передбачена</a:t>
            </a:r>
            <a:r>
              <a:rPr lang="ru-RU" sz="2000" i="1" dirty="0">
                <a:ea typeface="+mn-lt"/>
                <a:cs typeface="+mn-lt"/>
              </a:rPr>
              <a:t> нормами права </a:t>
            </a:r>
            <a:r>
              <a:rPr lang="ru-RU" sz="2000" i="1" dirty="0" err="1">
                <a:ea typeface="+mn-lt"/>
                <a:cs typeface="+mn-lt"/>
              </a:rPr>
              <a:t>міра</a:t>
            </a:r>
            <a:r>
              <a:rPr lang="ru-RU" sz="2000" i="1" dirty="0">
                <a:ea typeface="+mn-lt"/>
                <a:cs typeface="+mn-lt"/>
              </a:rPr>
              <a:t> державного примусу, </a:t>
            </a:r>
            <a:r>
              <a:rPr lang="ru-RU" sz="2000" i="1" dirty="0" err="1">
                <a:ea typeface="+mn-lt"/>
                <a:cs typeface="+mn-lt"/>
              </a:rPr>
              <a:t>що</a:t>
            </a:r>
            <a:r>
              <a:rPr lang="ru-RU" sz="2000" i="1" dirty="0">
                <a:ea typeface="+mn-lt"/>
                <a:cs typeface="+mn-lt"/>
              </a:rPr>
              <a:t> </a:t>
            </a:r>
            <a:r>
              <a:rPr lang="ru-RU" sz="2000" i="1" dirty="0" err="1">
                <a:ea typeface="+mn-lt"/>
                <a:cs typeface="+mn-lt"/>
              </a:rPr>
              <a:t>застосовується</a:t>
            </a:r>
            <a:r>
              <a:rPr lang="ru-RU" sz="2000" i="1" dirty="0">
                <a:ea typeface="+mn-lt"/>
                <a:cs typeface="+mn-lt"/>
              </a:rPr>
              <a:t> до особи, яка вчинила </a:t>
            </a:r>
            <a:r>
              <a:rPr lang="ru-RU" sz="2000" i="1" dirty="0" err="1">
                <a:ea typeface="+mn-lt"/>
                <a:cs typeface="+mn-lt"/>
              </a:rPr>
              <a:t>правопорушення</a:t>
            </a:r>
            <a:r>
              <a:rPr lang="ru-RU" sz="2000" i="1" dirty="0">
                <a:ea typeface="+mn-lt"/>
                <a:cs typeface="+mn-lt"/>
              </a:rPr>
              <a:t> </a:t>
            </a:r>
            <a:endParaRPr lang="ru-RU" i="1"/>
          </a:p>
        </p:txBody>
      </p:sp>
      <p:sp>
        <p:nvSpPr>
          <p:cNvPr id="12" name="Стрелка: пятиугольник 11">
            <a:extLst>
              <a:ext uri="{FF2B5EF4-FFF2-40B4-BE49-F238E27FC236}">
                <a16:creationId xmlns:a16="http://schemas.microsoft.com/office/drawing/2014/main" id="{70774C32-4B85-4C82-9A9D-1689D7752893}"/>
              </a:ext>
            </a:extLst>
          </p:cNvPr>
          <p:cNvSpPr/>
          <p:nvPr/>
        </p:nvSpPr>
        <p:spPr>
          <a:xfrm>
            <a:off x="660981" y="5530191"/>
            <a:ext cx="2041584" cy="934528"/>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ru-RU" sz="2400" b="1" dirty="0" err="1">
                <a:ea typeface="+mn-lt"/>
                <a:cs typeface="+mn-lt"/>
              </a:rPr>
              <a:t>Правові</a:t>
            </a:r>
            <a:r>
              <a:rPr lang="ru-RU" sz="2400" b="1" dirty="0">
                <a:ea typeface="+mn-lt"/>
                <a:cs typeface="+mn-lt"/>
              </a:rPr>
              <a:t> </a:t>
            </a:r>
            <a:r>
              <a:rPr lang="ru-RU" sz="2400" b="1" dirty="0" err="1">
                <a:ea typeface="+mn-lt"/>
                <a:cs typeface="+mn-lt"/>
              </a:rPr>
              <a:t>обмеження</a:t>
            </a:r>
            <a:endParaRPr lang="ru-RU" b="1" dirty="0" err="1"/>
          </a:p>
        </p:txBody>
      </p:sp>
      <p:sp>
        <p:nvSpPr>
          <p:cNvPr id="13" name="Прямоугольник 12">
            <a:extLst>
              <a:ext uri="{FF2B5EF4-FFF2-40B4-BE49-F238E27FC236}">
                <a16:creationId xmlns:a16="http://schemas.microsoft.com/office/drawing/2014/main" id="{76D0467C-86AC-4697-8956-F3A49F42A467}"/>
              </a:ext>
            </a:extLst>
          </p:cNvPr>
          <p:cNvSpPr/>
          <p:nvPr/>
        </p:nvSpPr>
        <p:spPr>
          <a:xfrm>
            <a:off x="2762426" y="5673842"/>
            <a:ext cx="8597659" cy="1193319"/>
          </a:xfrm>
          <a:prstGeom prst="rec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ru-RU" sz="2000" i="1" dirty="0" err="1">
                <a:ea typeface="+mn-lt"/>
                <a:cs typeface="+mn-lt"/>
              </a:rPr>
              <a:t>Обумовлені</a:t>
            </a:r>
            <a:r>
              <a:rPr lang="ru-RU" sz="2000" i="1" dirty="0">
                <a:ea typeface="+mn-lt"/>
                <a:cs typeface="+mn-lt"/>
              </a:rPr>
              <a:t> </a:t>
            </a:r>
            <a:r>
              <a:rPr lang="ru-RU" sz="2000" i="1" dirty="0" err="1">
                <a:ea typeface="+mn-lt"/>
                <a:cs typeface="+mn-lt"/>
              </a:rPr>
              <a:t>загальними</a:t>
            </a:r>
            <a:r>
              <a:rPr lang="ru-RU" sz="2000" i="1" dirty="0">
                <a:ea typeface="+mn-lt"/>
                <a:cs typeface="+mn-lt"/>
              </a:rPr>
              <a:t> та </a:t>
            </a:r>
            <a:r>
              <a:rPr lang="ru-RU" sz="2000" i="1" dirty="0" err="1">
                <a:ea typeface="+mn-lt"/>
                <a:cs typeface="+mn-lt"/>
              </a:rPr>
              <a:t>спеціальними</a:t>
            </a:r>
            <a:r>
              <a:rPr lang="ru-RU" sz="2000" i="1" dirty="0">
                <a:ea typeface="+mn-lt"/>
                <a:cs typeface="+mn-lt"/>
              </a:rPr>
              <a:t> НПА </a:t>
            </a:r>
            <a:r>
              <a:rPr lang="ru-RU" sz="2000" i="1" dirty="0" err="1">
                <a:ea typeface="+mn-lt"/>
                <a:cs typeface="+mn-lt"/>
              </a:rPr>
              <a:t>умови</a:t>
            </a:r>
            <a:r>
              <a:rPr lang="ru-RU" sz="2000" i="1" dirty="0">
                <a:ea typeface="+mn-lt"/>
                <a:cs typeface="+mn-lt"/>
              </a:rPr>
              <a:t>, правила, заборони, </a:t>
            </a:r>
            <a:r>
              <a:rPr lang="ru-RU" sz="2000" i="1" dirty="0" err="1">
                <a:ea typeface="+mn-lt"/>
                <a:cs typeface="+mn-lt"/>
              </a:rPr>
              <a:t>що</a:t>
            </a:r>
            <a:r>
              <a:rPr lang="ru-RU" sz="2000" i="1" dirty="0">
                <a:ea typeface="+mn-lt"/>
                <a:cs typeface="+mn-lt"/>
              </a:rPr>
              <a:t> </a:t>
            </a:r>
            <a:r>
              <a:rPr lang="ru-RU" sz="2000" i="1" dirty="0" err="1">
                <a:ea typeface="+mn-lt"/>
                <a:cs typeface="+mn-lt"/>
              </a:rPr>
              <a:t>ставлять</a:t>
            </a:r>
            <a:r>
              <a:rPr lang="ru-RU" sz="2000" i="1" dirty="0">
                <a:ea typeface="+mn-lt"/>
                <a:cs typeface="+mn-lt"/>
              </a:rPr>
              <a:t> </a:t>
            </a:r>
            <a:r>
              <a:rPr lang="ru-RU" sz="2000" i="1" dirty="0" err="1">
                <a:ea typeface="+mn-lt"/>
                <a:cs typeface="+mn-lt"/>
              </a:rPr>
              <a:t>працівника</a:t>
            </a:r>
            <a:r>
              <a:rPr lang="ru-RU" sz="2000" i="1" dirty="0">
                <a:ea typeface="+mn-lt"/>
                <a:cs typeface="+mn-lt"/>
              </a:rPr>
              <a:t> в </a:t>
            </a:r>
            <a:r>
              <a:rPr lang="ru-RU" sz="2000" i="1" dirty="0" err="1">
                <a:ea typeface="+mn-lt"/>
                <a:cs typeface="+mn-lt"/>
              </a:rPr>
              <a:t>певні</a:t>
            </a:r>
            <a:r>
              <a:rPr lang="ru-RU" sz="2000" i="1" dirty="0">
                <a:ea typeface="+mn-lt"/>
                <a:cs typeface="+mn-lt"/>
              </a:rPr>
              <a:t> </a:t>
            </a:r>
            <a:r>
              <a:rPr lang="ru-RU" sz="2000" i="1" dirty="0" err="1">
                <a:ea typeface="+mn-lt"/>
                <a:cs typeface="+mn-lt"/>
              </a:rPr>
              <a:t>юридичні</a:t>
            </a:r>
            <a:r>
              <a:rPr lang="ru-RU" sz="2000" i="1" dirty="0">
                <a:ea typeface="+mn-lt"/>
                <a:cs typeface="+mn-lt"/>
              </a:rPr>
              <a:t> </a:t>
            </a:r>
            <a:r>
              <a:rPr lang="ru-RU" sz="2000" i="1" dirty="0" err="1">
                <a:ea typeface="+mn-lt"/>
                <a:cs typeface="+mn-lt"/>
              </a:rPr>
              <a:t>межі</a:t>
            </a:r>
            <a:r>
              <a:rPr lang="ru-RU" sz="2000" i="1" dirty="0">
                <a:ea typeface="+mn-lt"/>
                <a:cs typeface="+mn-lt"/>
              </a:rPr>
              <a:t>, </a:t>
            </a:r>
            <a:r>
              <a:rPr lang="ru-RU" sz="2000" i="1" dirty="0" err="1">
                <a:ea typeface="+mn-lt"/>
                <a:cs typeface="+mn-lt"/>
              </a:rPr>
              <a:t>вихід</a:t>
            </a:r>
            <a:r>
              <a:rPr lang="ru-RU" sz="2000" i="1" dirty="0">
                <a:ea typeface="+mn-lt"/>
                <a:cs typeface="+mn-lt"/>
              </a:rPr>
              <a:t> за </a:t>
            </a:r>
            <a:r>
              <a:rPr lang="ru-RU" sz="2000" i="1" dirty="0" err="1">
                <a:ea typeface="+mn-lt"/>
                <a:cs typeface="+mn-lt"/>
              </a:rPr>
              <a:t>які</a:t>
            </a:r>
            <a:r>
              <a:rPr lang="ru-RU" sz="2000" i="1" dirty="0">
                <a:ea typeface="+mn-lt"/>
                <a:cs typeface="+mn-lt"/>
              </a:rPr>
              <a:t> </a:t>
            </a:r>
            <a:r>
              <a:rPr lang="ru-RU" sz="2000" i="1" dirty="0" err="1">
                <a:ea typeface="+mn-lt"/>
                <a:cs typeface="+mn-lt"/>
              </a:rPr>
              <a:t>тягне</a:t>
            </a:r>
            <a:r>
              <a:rPr lang="ru-RU" sz="2000" i="1" dirty="0">
                <a:ea typeface="+mn-lt"/>
                <a:cs typeface="+mn-lt"/>
              </a:rPr>
              <a:t> </a:t>
            </a:r>
            <a:r>
              <a:rPr lang="ru-RU" sz="2000" i="1" dirty="0" err="1">
                <a:ea typeface="+mn-lt"/>
                <a:cs typeface="+mn-lt"/>
              </a:rPr>
              <a:t>застосування</a:t>
            </a:r>
            <a:r>
              <a:rPr lang="ru-RU" sz="2000" i="1" dirty="0">
                <a:ea typeface="+mn-lt"/>
                <a:cs typeface="+mn-lt"/>
              </a:rPr>
              <a:t> того </a:t>
            </a:r>
            <a:r>
              <a:rPr lang="ru-RU" sz="2000" i="1" dirty="0" err="1">
                <a:ea typeface="+mn-lt"/>
                <a:cs typeface="+mn-lt"/>
              </a:rPr>
              <a:t>чи</a:t>
            </a:r>
            <a:r>
              <a:rPr lang="ru-RU" sz="2000" i="1" dirty="0">
                <a:ea typeface="+mn-lt"/>
                <a:cs typeface="+mn-lt"/>
              </a:rPr>
              <a:t> </a:t>
            </a:r>
            <a:r>
              <a:rPr lang="ru-RU" sz="2000" i="1" dirty="0" err="1">
                <a:ea typeface="+mn-lt"/>
                <a:cs typeface="+mn-lt"/>
              </a:rPr>
              <a:t>іншого</a:t>
            </a:r>
            <a:r>
              <a:rPr lang="ru-RU" sz="2000" i="1" dirty="0">
                <a:ea typeface="+mn-lt"/>
                <a:cs typeface="+mn-lt"/>
              </a:rPr>
              <a:t> </a:t>
            </a:r>
            <a:r>
              <a:rPr lang="ru-RU" sz="2000" i="1" dirty="0" err="1">
                <a:ea typeface="+mn-lt"/>
                <a:cs typeface="+mn-lt"/>
              </a:rPr>
              <a:t>різновиду</a:t>
            </a:r>
            <a:r>
              <a:rPr lang="ru-RU" sz="2000" i="1" dirty="0">
                <a:ea typeface="+mn-lt"/>
                <a:cs typeface="+mn-lt"/>
              </a:rPr>
              <a:t> </a:t>
            </a:r>
            <a:r>
              <a:rPr lang="ru-RU" sz="2000" i="1" dirty="0" err="1">
                <a:ea typeface="+mn-lt"/>
                <a:cs typeface="+mn-lt"/>
              </a:rPr>
              <a:t>юридичної</a:t>
            </a:r>
            <a:r>
              <a:rPr lang="ru-RU" sz="2000" i="1" dirty="0">
                <a:ea typeface="+mn-lt"/>
                <a:cs typeface="+mn-lt"/>
              </a:rPr>
              <a:t> </a:t>
            </a:r>
            <a:r>
              <a:rPr lang="ru-RU" sz="2000" i="1" dirty="0" err="1">
                <a:ea typeface="+mn-lt"/>
                <a:cs typeface="+mn-lt"/>
              </a:rPr>
              <a:t>відповідальності</a:t>
            </a:r>
            <a:endParaRPr lang="ru-RU" i="1"/>
          </a:p>
        </p:txBody>
      </p:sp>
    </p:spTree>
    <p:extLst>
      <p:ext uri="{BB962C8B-B14F-4D97-AF65-F5344CB8AC3E}">
        <p14:creationId xmlns:p14="http://schemas.microsoft.com/office/powerpoint/2010/main" val="3106460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ame 11">
            <a:extLst>
              <a:ext uri="{FF2B5EF4-FFF2-40B4-BE49-F238E27FC236}">
                <a16:creationId xmlns:a16="http://schemas.microsoft.com/office/drawing/2014/main" id="{19F9CD66-32FC-448F-B4C5-67D17508A2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Рисунок 5" descr="Изображение выглядит как внутренний, стол, деревянный, шкала&#10;&#10;Автоматически созданное описание">
            <a:extLst>
              <a:ext uri="{FF2B5EF4-FFF2-40B4-BE49-F238E27FC236}">
                <a16:creationId xmlns:a16="http://schemas.microsoft.com/office/drawing/2014/main" id="{56BA3E83-65F1-47F7-97DF-6EA256B20A8F}"/>
              </a:ext>
            </a:extLst>
          </p:cNvPr>
          <p:cNvPicPr>
            <a:picLocks noChangeAspect="1"/>
          </p:cNvPicPr>
          <p:nvPr/>
        </p:nvPicPr>
        <p:blipFill rotWithShape="1">
          <a:blip r:embed="rId2"/>
          <a:srcRect l="30645" r="5721" b="2"/>
          <a:stretch/>
        </p:blipFill>
        <p:spPr>
          <a:xfrm>
            <a:off x="6096000" y="488577"/>
            <a:ext cx="5606425" cy="5880845"/>
          </a:xfrm>
          <a:prstGeom prst="rect">
            <a:avLst/>
          </a:prstGeom>
        </p:spPr>
      </p:pic>
      <p:sp>
        <p:nvSpPr>
          <p:cNvPr id="3" name="Объект 2">
            <a:extLst>
              <a:ext uri="{FF2B5EF4-FFF2-40B4-BE49-F238E27FC236}">
                <a16:creationId xmlns:a16="http://schemas.microsoft.com/office/drawing/2014/main" id="{60F5488D-2D0C-45D9-91AA-AB9F5EB23440}"/>
              </a:ext>
            </a:extLst>
          </p:cNvPr>
          <p:cNvSpPr>
            <a:spLocks noGrp="1"/>
          </p:cNvSpPr>
          <p:nvPr>
            <p:ph idx="1"/>
          </p:nvPr>
        </p:nvSpPr>
        <p:spPr>
          <a:xfrm>
            <a:off x="622539" y="646083"/>
            <a:ext cx="5271638" cy="5530879"/>
          </a:xfrm>
        </p:spPr>
        <p:txBody>
          <a:bodyPr vert="horz" lIns="91440" tIns="45720" rIns="91440" bIns="45720" rtlCol="0" anchor="t">
            <a:noAutofit/>
          </a:bodyPr>
          <a:lstStyle/>
          <a:p>
            <a:pPr marL="228600" indent="0">
              <a:buNone/>
            </a:pPr>
            <a:r>
              <a:rPr lang="ru-RU" dirty="0" err="1">
                <a:solidFill>
                  <a:srgbClr val="C00000">
                    <a:alpha val="60000"/>
                  </a:srgbClr>
                </a:solidFill>
                <a:ea typeface="+mn-lt"/>
                <a:cs typeface="+mn-lt"/>
              </a:rPr>
              <a:t>Правоздатність</a:t>
            </a:r>
            <a:r>
              <a:rPr lang="ru-RU" dirty="0">
                <a:solidFill>
                  <a:schemeClr val="tx2">
                    <a:alpha val="60000"/>
                  </a:schemeClr>
                </a:solidFill>
                <a:ea typeface="+mn-lt"/>
                <a:cs typeface="+mn-lt"/>
              </a:rPr>
              <a:t> </a:t>
            </a:r>
            <a:r>
              <a:rPr lang="ru-RU" dirty="0">
                <a:solidFill>
                  <a:schemeClr val="tx1"/>
                </a:solidFill>
                <a:ea typeface="+mn-lt"/>
                <a:cs typeface="+mn-lt"/>
              </a:rPr>
              <a:t>у </a:t>
            </a:r>
            <a:r>
              <a:rPr lang="ru-RU" dirty="0" err="1">
                <a:solidFill>
                  <a:schemeClr val="tx1"/>
                </a:solidFill>
                <a:ea typeface="+mn-lt"/>
                <a:cs typeface="+mn-lt"/>
              </a:rPr>
              <a:t>фізичних</a:t>
            </a:r>
            <a:r>
              <a:rPr lang="ru-RU" dirty="0">
                <a:solidFill>
                  <a:schemeClr val="tx1"/>
                </a:solidFill>
                <a:ea typeface="+mn-lt"/>
                <a:cs typeface="+mn-lt"/>
              </a:rPr>
              <a:t> </a:t>
            </a:r>
            <a:r>
              <a:rPr lang="ru-RU" dirty="0" err="1">
                <a:solidFill>
                  <a:schemeClr val="tx1"/>
                </a:solidFill>
                <a:ea typeface="+mn-lt"/>
                <a:cs typeface="+mn-lt"/>
              </a:rPr>
              <a:t>осіб</a:t>
            </a:r>
            <a:r>
              <a:rPr lang="ru-RU" dirty="0">
                <a:solidFill>
                  <a:schemeClr val="tx1"/>
                </a:solidFill>
                <a:ea typeface="+mn-lt"/>
                <a:cs typeface="+mn-lt"/>
              </a:rPr>
              <a:t> </a:t>
            </a:r>
            <a:r>
              <a:rPr lang="ru-RU" dirty="0" err="1">
                <a:solidFill>
                  <a:schemeClr val="tx1"/>
                </a:solidFill>
                <a:ea typeface="+mn-lt"/>
                <a:cs typeface="+mn-lt"/>
              </a:rPr>
              <a:t>виникає</a:t>
            </a:r>
            <a:r>
              <a:rPr lang="ru-RU" dirty="0">
                <a:solidFill>
                  <a:schemeClr val="tx1"/>
                </a:solidFill>
                <a:ea typeface="+mn-lt"/>
                <a:cs typeface="+mn-lt"/>
              </a:rPr>
              <a:t> з моменту </a:t>
            </a:r>
            <a:r>
              <a:rPr lang="ru-RU" dirty="0" err="1">
                <a:solidFill>
                  <a:schemeClr val="tx1"/>
                </a:solidFill>
                <a:ea typeface="+mn-lt"/>
                <a:cs typeface="+mn-lt"/>
              </a:rPr>
              <a:t>народження</a:t>
            </a:r>
            <a:r>
              <a:rPr lang="ru-RU" dirty="0">
                <a:solidFill>
                  <a:schemeClr val="tx1"/>
                </a:solidFill>
                <a:ea typeface="+mn-lt"/>
                <a:cs typeface="+mn-lt"/>
              </a:rPr>
              <a:t> особи та </a:t>
            </a:r>
            <a:r>
              <a:rPr lang="ru-RU" dirty="0" err="1">
                <a:solidFill>
                  <a:schemeClr val="tx1"/>
                </a:solidFill>
                <a:ea typeface="+mn-lt"/>
                <a:cs typeface="+mn-lt"/>
              </a:rPr>
              <a:t>припиняється</a:t>
            </a:r>
            <a:r>
              <a:rPr lang="ru-RU" dirty="0">
                <a:solidFill>
                  <a:schemeClr val="tx1"/>
                </a:solidFill>
                <a:ea typeface="+mn-lt"/>
                <a:cs typeface="+mn-lt"/>
              </a:rPr>
              <a:t> з </a:t>
            </a:r>
            <a:r>
              <a:rPr lang="ru-RU" dirty="0" err="1">
                <a:solidFill>
                  <a:schemeClr val="tx1"/>
                </a:solidFill>
                <a:ea typeface="+mn-lt"/>
                <a:cs typeface="+mn-lt"/>
              </a:rPr>
              <a:t>її</a:t>
            </a:r>
            <a:r>
              <a:rPr lang="ru-RU" dirty="0">
                <a:solidFill>
                  <a:schemeClr val="tx1"/>
                </a:solidFill>
                <a:ea typeface="+mn-lt"/>
                <a:cs typeface="+mn-lt"/>
              </a:rPr>
              <a:t> </a:t>
            </a:r>
            <a:r>
              <a:rPr lang="ru-RU" dirty="0" err="1">
                <a:solidFill>
                  <a:schemeClr val="tx1"/>
                </a:solidFill>
                <a:ea typeface="+mn-lt"/>
                <a:cs typeface="+mn-lt"/>
              </a:rPr>
              <a:t>смертю</a:t>
            </a:r>
            <a:r>
              <a:rPr lang="ru-RU" dirty="0">
                <a:solidFill>
                  <a:schemeClr val="tx1"/>
                </a:solidFill>
                <a:ea typeface="+mn-lt"/>
                <a:cs typeface="+mn-lt"/>
              </a:rPr>
              <a:t>. </a:t>
            </a:r>
            <a:endParaRPr lang="ru-RU" dirty="0">
              <a:solidFill>
                <a:schemeClr val="tx1"/>
              </a:solidFill>
            </a:endParaRPr>
          </a:p>
          <a:p>
            <a:pPr marL="228600" indent="0">
              <a:buClr>
                <a:srgbClr val="E4F0EF"/>
              </a:buClr>
              <a:buNone/>
            </a:pPr>
            <a:r>
              <a:rPr lang="ru-RU" dirty="0" err="1">
                <a:solidFill>
                  <a:srgbClr val="C00000">
                    <a:alpha val="60000"/>
                  </a:srgbClr>
                </a:solidFill>
                <a:ea typeface="+mn-lt"/>
                <a:cs typeface="+mn-lt"/>
              </a:rPr>
              <a:t>Правоздатність</a:t>
            </a:r>
            <a:r>
              <a:rPr lang="ru-RU" dirty="0">
                <a:solidFill>
                  <a:schemeClr val="tx2">
                    <a:alpha val="60000"/>
                  </a:schemeClr>
                </a:solidFill>
                <a:ea typeface="+mn-lt"/>
                <a:cs typeface="+mn-lt"/>
              </a:rPr>
              <a:t> </a:t>
            </a:r>
            <a:r>
              <a:rPr lang="ru-RU" dirty="0">
                <a:solidFill>
                  <a:schemeClr val="tx1"/>
                </a:solidFill>
                <a:ea typeface="+mn-lt"/>
                <a:cs typeface="+mn-lt"/>
              </a:rPr>
              <a:t>– </a:t>
            </a:r>
            <a:r>
              <a:rPr lang="ru-RU" dirty="0" err="1">
                <a:solidFill>
                  <a:schemeClr val="tx1"/>
                </a:solidFill>
                <a:ea typeface="+mn-lt"/>
                <a:cs typeface="+mn-lt"/>
              </a:rPr>
              <a:t>це</a:t>
            </a:r>
            <a:r>
              <a:rPr lang="ru-RU" dirty="0">
                <a:solidFill>
                  <a:schemeClr val="tx1"/>
                </a:solidFill>
                <a:ea typeface="+mn-lt"/>
                <a:cs typeface="+mn-lt"/>
              </a:rPr>
              <a:t> особи </a:t>
            </a:r>
            <a:r>
              <a:rPr lang="ru-RU" dirty="0" err="1">
                <a:solidFill>
                  <a:schemeClr val="tx1"/>
                </a:solidFill>
                <a:ea typeface="+mn-lt"/>
                <a:cs typeface="+mn-lt"/>
              </a:rPr>
              <a:t>мати</a:t>
            </a:r>
            <a:r>
              <a:rPr lang="ru-RU" dirty="0">
                <a:solidFill>
                  <a:schemeClr val="tx1"/>
                </a:solidFill>
                <a:ea typeface="+mn-lt"/>
                <a:cs typeface="+mn-lt"/>
              </a:rPr>
              <a:t> права </a:t>
            </a:r>
            <a:r>
              <a:rPr lang="ru-RU" dirty="0" err="1">
                <a:solidFill>
                  <a:schemeClr val="tx1"/>
                </a:solidFill>
                <a:ea typeface="+mn-lt"/>
                <a:cs typeface="+mn-lt"/>
              </a:rPr>
              <a:t>права</a:t>
            </a:r>
            <a:r>
              <a:rPr lang="ru-RU" dirty="0">
                <a:solidFill>
                  <a:schemeClr val="tx1"/>
                </a:solidFill>
                <a:ea typeface="+mn-lt"/>
                <a:cs typeface="+mn-lt"/>
              </a:rPr>
              <a:t>. Вона є </a:t>
            </a:r>
            <a:r>
              <a:rPr lang="ru-RU" dirty="0" err="1">
                <a:solidFill>
                  <a:schemeClr val="tx1"/>
                </a:solidFill>
                <a:ea typeface="+mn-lt"/>
                <a:cs typeface="+mn-lt"/>
              </a:rPr>
              <a:t>однаковою</a:t>
            </a:r>
            <a:r>
              <a:rPr lang="ru-RU" dirty="0">
                <a:solidFill>
                  <a:schemeClr val="tx1"/>
                </a:solidFill>
                <a:ea typeface="+mn-lt"/>
                <a:cs typeface="+mn-lt"/>
              </a:rPr>
              <a:t> для </a:t>
            </a:r>
            <a:r>
              <a:rPr lang="ru-RU" dirty="0" err="1">
                <a:solidFill>
                  <a:schemeClr val="tx1"/>
                </a:solidFill>
                <a:ea typeface="+mn-lt"/>
                <a:cs typeface="+mn-lt"/>
              </a:rPr>
              <a:t>всіх</a:t>
            </a:r>
            <a:r>
              <a:rPr lang="ru-RU" dirty="0">
                <a:solidFill>
                  <a:schemeClr val="tx1"/>
                </a:solidFill>
                <a:ea typeface="+mn-lt"/>
                <a:cs typeface="+mn-lt"/>
              </a:rPr>
              <a:t> </a:t>
            </a:r>
            <a:r>
              <a:rPr lang="ru-RU" dirty="0" err="1">
                <a:solidFill>
                  <a:schemeClr val="tx1"/>
                </a:solidFill>
                <a:ea typeface="+mn-lt"/>
                <a:cs typeface="+mn-lt"/>
              </a:rPr>
              <a:t>фізичних</a:t>
            </a:r>
            <a:r>
              <a:rPr lang="ru-RU" dirty="0">
                <a:solidFill>
                  <a:schemeClr val="tx1"/>
                </a:solidFill>
                <a:ea typeface="+mn-lt"/>
                <a:cs typeface="+mn-lt"/>
              </a:rPr>
              <a:t> </a:t>
            </a:r>
            <a:r>
              <a:rPr lang="ru-RU" dirty="0" err="1">
                <a:solidFill>
                  <a:schemeClr val="tx1"/>
                </a:solidFill>
                <a:ea typeface="+mn-lt"/>
                <a:cs typeface="+mn-lt"/>
              </a:rPr>
              <a:t>осіб</a:t>
            </a:r>
            <a:r>
              <a:rPr lang="ru-RU" dirty="0">
                <a:solidFill>
                  <a:schemeClr val="tx1"/>
                </a:solidFill>
                <a:ea typeface="+mn-lt"/>
                <a:cs typeface="+mn-lt"/>
              </a:rPr>
              <a:t>, </a:t>
            </a:r>
            <a:r>
              <a:rPr lang="ru-RU" dirty="0" err="1">
                <a:solidFill>
                  <a:schemeClr val="tx1"/>
                </a:solidFill>
                <a:ea typeface="+mn-lt"/>
                <a:cs typeface="+mn-lt"/>
              </a:rPr>
              <a:t>незалежно</a:t>
            </a:r>
            <a:r>
              <a:rPr lang="ru-RU" dirty="0">
                <a:solidFill>
                  <a:schemeClr val="tx1"/>
                </a:solidFill>
                <a:ea typeface="+mn-lt"/>
                <a:cs typeface="+mn-lt"/>
              </a:rPr>
              <a:t> </a:t>
            </a:r>
            <a:r>
              <a:rPr lang="ru-RU" dirty="0" err="1">
                <a:solidFill>
                  <a:schemeClr val="tx1"/>
                </a:solidFill>
                <a:ea typeface="+mn-lt"/>
                <a:cs typeface="+mn-lt"/>
              </a:rPr>
              <a:t>від</a:t>
            </a:r>
            <a:r>
              <a:rPr lang="ru-RU" dirty="0">
                <a:solidFill>
                  <a:schemeClr val="tx1"/>
                </a:solidFill>
                <a:ea typeface="+mn-lt"/>
                <a:cs typeface="+mn-lt"/>
              </a:rPr>
              <a:t> </a:t>
            </a:r>
            <a:r>
              <a:rPr lang="ru-RU" dirty="0" err="1">
                <a:solidFill>
                  <a:schemeClr val="tx1"/>
                </a:solidFill>
                <a:ea typeface="+mn-lt"/>
                <a:cs typeface="+mn-lt"/>
              </a:rPr>
              <a:t>статі</a:t>
            </a:r>
            <a:r>
              <a:rPr lang="ru-RU" dirty="0">
                <a:solidFill>
                  <a:schemeClr val="tx1"/>
                </a:solidFill>
                <a:ea typeface="+mn-lt"/>
                <a:cs typeface="+mn-lt"/>
              </a:rPr>
              <a:t>, </a:t>
            </a:r>
            <a:r>
              <a:rPr lang="ru-RU" dirty="0" err="1">
                <a:solidFill>
                  <a:schemeClr val="tx1"/>
                </a:solidFill>
                <a:ea typeface="+mn-lt"/>
                <a:cs typeface="+mn-lt"/>
              </a:rPr>
              <a:t>національності</a:t>
            </a:r>
            <a:r>
              <a:rPr lang="ru-RU" dirty="0">
                <a:solidFill>
                  <a:schemeClr val="tx1"/>
                </a:solidFill>
                <a:ea typeface="+mn-lt"/>
                <a:cs typeface="+mn-lt"/>
              </a:rPr>
              <a:t>, </a:t>
            </a:r>
            <a:r>
              <a:rPr lang="ru-RU" dirty="0" err="1">
                <a:solidFill>
                  <a:schemeClr val="tx1"/>
                </a:solidFill>
                <a:ea typeface="+mn-lt"/>
                <a:cs typeface="+mn-lt"/>
              </a:rPr>
              <a:t>походження</a:t>
            </a:r>
            <a:r>
              <a:rPr lang="ru-RU" dirty="0">
                <a:solidFill>
                  <a:schemeClr val="tx1"/>
                </a:solidFill>
                <a:ea typeface="+mn-lt"/>
                <a:cs typeface="+mn-lt"/>
              </a:rPr>
              <a:t>, </a:t>
            </a:r>
            <a:r>
              <a:rPr lang="ru-RU" dirty="0" err="1">
                <a:solidFill>
                  <a:schemeClr val="tx1"/>
                </a:solidFill>
                <a:ea typeface="+mn-lt"/>
                <a:cs typeface="+mn-lt"/>
              </a:rPr>
              <a:t>майнового</a:t>
            </a:r>
            <a:r>
              <a:rPr lang="ru-RU" dirty="0">
                <a:solidFill>
                  <a:schemeClr val="tx1"/>
                </a:solidFill>
                <a:ea typeface="+mn-lt"/>
                <a:cs typeface="+mn-lt"/>
              </a:rPr>
              <a:t> стану, </a:t>
            </a:r>
            <a:r>
              <a:rPr lang="ru-RU" dirty="0" err="1">
                <a:solidFill>
                  <a:schemeClr val="tx1"/>
                </a:solidFill>
                <a:ea typeface="+mn-lt"/>
                <a:cs typeface="+mn-lt"/>
              </a:rPr>
              <a:t>віросповідання</a:t>
            </a:r>
            <a:r>
              <a:rPr lang="ru-RU" dirty="0">
                <a:solidFill>
                  <a:schemeClr val="tx1"/>
                </a:solidFill>
                <a:ea typeface="+mn-lt"/>
                <a:cs typeface="+mn-lt"/>
              </a:rPr>
              <a:t> та </a:t>
            </a:r>
            <a:r>
              <a:rPr lang="ru-RU" dirty="0" err="1">
                <a:solidFill>
                  <a:schemeClr val="tx1"/>
                </a:solidFill>
                <a:ea typeface="+mn-lt"/>
                <a:cs typeface="+mn-lt"/>
              </a:rPr>
              <a:t>ін</a:t>
            </a:r>
            <a:r>
              <a:rPr lang="ru-RU" dirty="0">
                <a:solidFill>
                  <a:schemeClr val="tx1"/>
                </a:solidFill>
                <a:ea typeface="+mn-lt"/>
                <a:cs typeface="+mn-lt"/>
              </a:rPr>
              <a:t>. </a:t>
            </a:r>
            <a:endParaRPr lang="ru-RU" dirty="0">
              <a:solidFill>
                <a:schemeClr val="tx1"/>
              </a:solidFill>
            </a:endParaRPr>
          </a:p>
        </p:txBody>
      </p:sp>
    </p:spTree>
    <p:extLst>
      <p:ext uri="{BB962C8B-B14F-4D97-AF65-F5344CB8AC3E}">
        <p14:creationId xmlns:p14="http://schemas.microsoft.com/office/powerpoint/2010/main" val="1838362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ame 11">
            <a:extLst>
              <a:ext uri="{FF2B5EF4-FFF2-40B4-BE49-F238E27FC236}">
                <a16:creationId xmlns:a16="http://schemas.microsoft.com/office/drawing/2014/main" id="{19F9CD66-32FC-448F-B4C5-67D17508A2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Рисунок 5" descr="Изображение выглядит как внутренний, стол, деревянный, шкала&#10;&#10;Автоматически созданное описание">
            <a:extLst>
              <a:ext uri="{FF2B5EF4-FFF2-40B4-BE49-F238E27FC236}">
                <a16:creationId xmlns:a16="http://schemas.microsoft.com/office/drawing/2014/main" id="{56BA3E83-65F1-47F7-97DF-6EA256B20A8F}"/>
              </a:ext>
            </a:extLst>
          </p:cNvPr>
          <p:cNvPicPr>
            <a:picLocks noChangeAspect="1"/>
          </p:cNvPicPr>
          <p:nvPr/>
        </p:nvPicPr>
        <p:blipFill rotWithShape="1">
          <a:blip r:embed="rId2"/>
          <a:srcRect l="30645" r="5721" b="2"/>
          <a:stretch/>
        </p:blipFill>
        <p:spPr>
          <a:xfrm>
            <a:off x="6096000" y="488577"/>
            <a:ext cx="5606425" cy="5880845"/>
          </a:xfrm>
          <a:prstGeom prst="rect">
            <a:avLst/>
          </a:prstGeom>
        </p:spPr>
      </p:pic>
      <p:sp>
        <p:nvSpPr>
          <p:cNvPr id="3" name="Объект 2">
            <a:extLst>
              <a:ext uri="{FF2B5EF4-FFF2-40B4-BE49-F238E27FC236}">
                <a16:creationId xmlns:a16="http://schemas.microsoft.com/office/drawing/2014/main" id="{60F5488D-2D0C-45D9-91AA-AB9F5EB23440}"/>
              </a:ext>
            </a:extLst>
          </p:cNvPr>
          <p:cNvSpPr>
            <a:spLocks noGrp="1"/>
          </p:cNvSpPr>
          <p:nvPr>
            <p:ph idx="1"/>
          </p:nvPr>
        </p:nvSpPr>
        <p:spPr>
          <a:xfrm>
            <a:off x="622539" y="2213215"/>
            <a:ext cx="5271638" cy="3963747"/>
          </a:xfrm>
        </p:spPr>
        <p:txBody>
          <a:bodyPr vert="horz" lIns="91440" tIns="45720" rIns="91440" bIns="45720" rtlCol="0" anchor="t">
            <a:noAutofit/>
          </a:bodyPr>
          <a:lstStyle/>
          <a:p>
            <a:pPr marL="228600" indent="0">
              <a:buNone/>
            </a:pPr>
            <a:r>
              <a:rPr lang="ru-RU" b="1" dirty="0" err="1">
                <a:solidFill>
                  <a:schemeClr val="tx1"/>
                </a:solidFill>
                <a:ea typeface="+mn-lt"/>
                <a:cs typeface="+mn-lt"/>
              </a:rPr>
              <a:t>Дієздатність</a:t>
            </a:r>
            <a:r>
              <a:rPr lang="ru-RU" dirty="0">
                <a:solidFill>
                  <a:schemeClr val="tx1"/>
                </a:solidFill>
                <a:ea typeface="+mn-lt"/>
                <a:cs typeface="+mn-lt"/>
              </a:rPr>
              <a:t>, на </a:t>
            </a:r>
            <a:r>
              <a:rPr lang="ru-RU" dirty="0" err="1">
                <a:solidFill>
                  <a:schemeClr val="tx1"/>
                </a:solidFill>
                <a:ea typeface="+mn-lt"/>
                <a:cs typeface="+mn-lt"/>
              </a:rPr>
              <a:t>відміну</a:t>
            </a:r>
            <a:r>
              <a:rPr lang="ru-RU" dirty="0">
                <a:solidFill>
                  <a:schemeClr val="tx1"/>
                </a:solidFill>
                <a:ea typeface="+mn-lt"/>
                <a:cs typeface="+mn-lt"/>
              </a:rPr>
              <a:t> </a:t>
            </a:r>
            <a:r>
              <a:rPr lang="ru-RU" dirty="0" err="1">
                <a:solidFill>
                  <a:schemeClr val="tx1"/>
                </a:solidFill>
                <a:ea typeface="+mn-lt"/>
                <a:cs typeface="+mn-lt"/>
              </a:rPr>
              <a:t>від</a:t>
            </a:r>
            <a:r>
              <a:rPr lang="ru-RU" dirty="0">
                <a:solidFill>
                  <a:schemeClr val="tx1"/>
                </a:solidFill>
                <a:ea typeface="+mn-lt"/>
                <a:cs typeface="+mn-lt"/>
              </a:rPr>
              <a:t> </a:t>
            </a:r>
            <a:r>
              <a:rPr lang="ru-RU" dirty="0" err="1">
                <a:solidFill>
                  <a:schemeClr val="tx1"/>
                </a:solidFill>
                <a:ea typeface="+mn-lt"/>
                <a:cs typeface="+mn-lt"/>
              </a:rPr>
              <a:t>правоздатності</a:t>
            </a:r>
            <a:r>
              <a:rPr lang="ru-RU" dirty="0">
                <a:solidFill>
                  <a:schemeClr val="tx1"/>
                </a:solidFill>
                <a:ea typeface="+mn-lt"/>
                <a:cs typeface="+mn-lt"/>
              </a:rPr>
              <a:t>, </a:t>
            </a:r>
            <a:r>
              <a:rPr lang="ru-RU" dirty="0" err="1">
                <a:solidFill>
                  <a:schemeClr val="tx1"/>
                </a:solidFill>
                <a:ea typeface="+mn-lt"/>
                <a:cs typeface="+mn-lt"/>
              </a:rPr>
              <a:t>залежить</a:t>
            </a:r>
            <a:r>
              <a:rPr lang="ru-RU" dirty="0">
                <a:solidFill>
                  <a:schemeClr val="tx1"/>
                </a:solidFill>
                <a:ea typeface="+mn-lt"/>
                <a:cs typeface="+mn-lt"/>
              </a:rPr>
              <a:t> </a:t>
            </a:r>
            <a:r>
              <a:rPr lang="ru-RU" b="1" i="1" dirty="0" err="1">
                <a:solidFill>
                  <a:schemeClr val="tx1"/>
                </a:solidFill>
                <a:ea typeface="+mn-lt"/>
                <a:cs typeface="+mn-lt"/>
              </a:rPr>
              <a:t>від</a:t>
            </a:r>
            <a:r>
              <a:rPr lang="ru-RU" b="1" i="1" dirty="0">
                <a:solidFill>
                  <a:schemeClr val="tx1"/>
                </a:solidFill>
                <a:ea typeface="+mn-lt"/>
                <a:cs typeface="+mn-lt"/>
              </a:rPr>
              <a:t> </a:t>
            </a:r>
            <a:r>
              <a:rPr lang="ru-RU" b="1" i="1" dirty="0" err="1">
                <a:solidFill>
                  <a:schemeClr val="tx1"/>
                </a:solidFill>
                <a:ea typeface="+mn-lt"/>
                <a:cs typeface="+mn-lt"/>
              </a:rPr>
              <a:t>віку</a:t>
            </a:r>
            <a:r>
              <a:rPr lang="ru-RU" b="1" i="1" dirty="0">
                <a:solidFill>
                  <a:schemeClr val="tx1"/>
                </a:solidFill>
                <a:ea typeface="+mn-lt"/>
                <a:cs typeface="+mn-lt"/>
              </a:rPr>
              <a:t> та </a:t>
            </a:r>
            <a:r>
              <a:rPr lang="ru-RU" b="1" i="1" dirty="0" err="1">
                <a:solidFill>
                  <a:schemeClr val="tx1"/>
                </a:solidFill>
                <a:ea typeface="+mn-lt"/>
                <a:cs typeface="+mn-lt"/>
              </a:rPr>
              <a:t>психічного</a:t>
            </a:r>
            <a:r>
              <a:rPr lang="ru-RU" b="1" i="1" dirty="0">
                <a:solidFill>
                  <a:schemeClr val="tx1"/>
                </a:solidFill>
                <a:ea typeface="+mn-lt"/>
                <a:cs typeface="+mn-lt"/>
              </a:rPr>
              <a:t> стану </a:t>
            </a:r>
            <a:r>
              <a:rPr lang="ru-RU" b="1" i="1" dirty="0" err="1">
                <a:solidFill>
                  <a:schemeClr val="tx1"/>
                </a:solidFill>
                <a:ea typeface="+mn-lt"/>
                <a:cs typeface="+mn-lt"/>
              </a:rPr>
              <a:t>стану</a:t>
            </a:r>
            <a:r>
              <a:rPr lang="ru-RU" b="1" i="1" dirty="0">
                <a:solidFill>
                  <a:schemeClr val="tx1"/>
                </a:solidFill>
                <a:ea typeface="+mn-lt"/>
                <a:cs typeface="+mn-lt"/>
              </a:rPr>
              <a:t>.</a:t>
            </a:r>
            <a:endParaRPr lang="ru-RU" b="1" i="1">
              <a:solidFill>
                <a:schemeClr val="tx1"/>
              </a:solidFill>
              <a:ea typeface="+mn-lt"/>
              <a:cs typeface="+mn-lt"/>
            </a:endParaRPr>
          </a:p>
        </p:txBody>
      </p:sp>
    </p:spTree>
    <p:extLst>
      <p:ext uri="{BB962C8B-B14F-4D97-AF65-F5344CB8AC3E}">
        <p14:creationId xmlns:p14="http://schemas.microsoft.com/office/powerpoint/2010/main" val="1320739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7A43D9-3C51-4567-9B18-0234D92BEE5E}"/>
              </a:ext>
            </a:extLst>
          </p:cNvPr>
          <p:cNvSpPr>
            <a:spLocks noGrp="1"/>
          </p:cNvSpPr>
          <p:nvPr>
            <p:ph type="title"/>
          </p:nvPr>
        </p:nvSpPr>
        <p:spPr>
          <a:xfrm>
            <a:off x="838200" y="824811"/>
            <a:ext cx="10515600" cy="621073"/>
          </a:xfrm>
        </p:spPr>
        <p:txBody>
          <a:bodyPr>
            <a:normAutofit fontScale="90000"/>
          </a:bodyPr>
          <a:lstStyle/>
          <a:p>
            <a:r>
              <a:rPr lang="ru-RU" err="1">
                <a:cs typeface="Angsana New"/>
              </a:rPr>
              <a:t>Рівневий</a:t>
            </a:r>
            <a:r>
              <a:rPr lang="ru-RU">
                <a:cs typeface="Angsana New"/>
              </a:rPr>
              <a:t> </a:t>
            </a:r>
            <a:r>
              <a:rPr lang="ru-RU" err="1">
                <a:cs typeface="Angsana New"/>
              </a:rPr>
              <a:t>розподіл</a:t>
            </a:r>
            <a:r>
              <a:rPr lang="ru-RU">
                <a:cs typeface="Angsana New"/>
              </a:rPr>
              <a:t> правового статусу</a:t>
            </a:r>
            <a:endParaRPr lang="ru-RU"/>
          </a:p>
        </p:txBody>
      </p:sp>
      <p:sp>
        <p:nvSpPr>
          <p:cNvPr id="6" name="Прямоугольник: скругленные углы 5">
            <a:extLst>
              <a:ext uri="{FF2B5EF4-FFF2-40B4-BE49-F238E27FC236}">
                <a16:creationId xmlns:a16="http://schemas.microsoft.com/office/drawing/2014/main" id="{2C0203F6-4839-4C12-BB2E-D52BD734BD06}"/>
              </a:ext>
            </a:extLst>
          </p:cNvPr>
          <p:cNvSpPr/>
          <p:nvPr/>
        </p:nvSpPr>
        <p:spPr>
          <a:xfrm>
            <a:off x="1081177" y="1720970"/>
            <a:ext cx="8568904" cy="21853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скругленные углы 6">
            <a:extLst>
              <a:ext uri="{FF2B5EF4-FFF2-40B4-BE49-F238E27FC236}">
                <a16:creationId xmlns:a16="http://schemas.microsoft.com/office/drawing/2014/main" id="{EB5DA216-2617-4ED2-A2B2-AD71E9574D6A}"/>
              </a:ext>
            </a:extLst>
          </p:cNvPr>
          <p:cNvSpPr/>
          <p:nvPr/>
        </p:nvSpPr>
        <p:spPr>
          <a:xfrm>
            <a:off x="3625071" y="1806335"/>
            <a:ext cx="5952225" cy="2041583"/>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solidFill>
                  <a:schemeClr val="tx1"/>
                </a:solidFill>
                <a:ea typeface="+mn-lt"/>
                <a:cs typeface="+mn-lt"/>
              </a:rPr>
              <a:t>Встановлюється</a:t>
            </a:r>
            <a:r>
              <a:rPr lang="ru-RU" b="1" dirty="0">
                <a:solidFill>
                  <a:schemeClr val="tx1"/>
                </a:solidFill>
                <a:ea typeface="+mn-lt"/>
                <a:cs typeface="+mn-lt"/>
              </a:rPr>
              <a:t> нормами </a:t>
            </a:r>
            <a:r>
              <a:rPr lang="ru-RU" b="1" dirty="0" err="1">
                <a:solidFill>
                  <a:schemeClr val="tx1"/>
                </a:solidFill>
                <a:ea typeface="+mn-lt"/>
                <a:cs typeface="+mn-lt"/>
              </a:rPr>
              <a:t>конституційного</a:t>
            </a:r>
            <a:r>
              <a:rPr lang="ru-RU" b="1" dirty="0">
                <a:solidFill>
                  <a:schemeClr val="tx1"/>
                </a:solidFill>
                <a:ea typeface="+mn-lt"/>
                <a:cs typeface="+mn-lt"/>
              </a:rPr>
              <a:t>, </a:t>
            </a:r>
            <a:r>
              <a:rPr lang="ru-RU" b="1" dirty="0" err="1">
                <a:solidFill>
                  <a:schemeClr val="tx1"/>
                </a:solidFill>
                <a:ea typeface="+mn-lt"/>
                <a:cs typeface="+mn-lt"/>
              </a:rPr>
              <a:t>цивільного</a:t>
            </a:r>
            <a:r>
              <a:rPr lang="ru-RU" b="1" dirty="0">
                <a:solidFill>
                  <a:schemeClr val="tx1"/>
                </a:solidFill>
                <a:ea typeface="+mn-lt"/>
                <a:cs typeface="+mn-lt"/>
              </a:rPr>
              <a:t>, трудового права. </a:t>
            </a:r>
            <a:r>
              <a:rPr lang="ru-RU" b="1" dirty="0" err="1">
                <a:solidFill>
                  <a:schemeClr val="tx1"/>
                </a:solidFill>
                <a:ea typeface="+mn-lt"/>
                <a:cs typeface="+mn-lt"/>
              </a:rPr>
              <a:t>Відображає</a:t>
            </a:r>
            <a:r>
              <a:rPr lang="ru-RU" b="1" dirty="0">
                <a:solidFill>
                  <a:schemeClr val="tx1"/>
                </a:solidFill>
                <a:ea typeface="+mn-lt"/>
                <a:cs typeface="+mn-lt"/>
              </a:rPr>
              <a:t> </a:t>
            </a:r>
            <a:r>
              <a:rPr lang="ru-RU" b="1" dirty="0" err="1">
                <a:solidFill>
                  <a:schemeClr val="tx1"/>
                </a:solidFill>
                <a:ea typeface="+mn-lt"/>
                <a:cs typeface="+mn-lt"/>
              </a:rPr>
              <a:t>найбільш</a:t>
            </a:r>
            <a:r>
              <a:rPr lang="ru-RU" b="1" dirty="0">
                <a:solidFill>
                  <a:schemeClr val="tx1"/>
                </a:solidFill>
                <a:ea typeface="+mn-lt"/>
                <a:cs typeface="+mn-lt"/>
              </a:rPr>
              <a:t> </a:t>
            </a:r>
            <a:r>
              <a:rPr lang="ru-RU" b="1" dirty="0" err="1">
                <a:solidFill>
                  <a:schemeClr val="tx1"/>
                </a:solidFill>
                <a:ea typeface="+mn-lt"/>
                <a:cs typeface="+mn-lt"/>
              </a:rPr>
              <a:t>суттєві</a:t>
            </a:r>
            <a:r>
              <a:rPr lang="ru-RU" b="1" dirty="0">
                <a:solidFill>
                  <a:schemeClr val="tx1"/>
                </a:solidFill>
                <a:ea typeface="+mn-lt"/>
                <a:cs typeface="+mn-lt"/>
              </a:rPr>
              <a:t>, </a:t>
            </a:r>
            <a:r>
              <a:rPr lang="ru-RU" b="1" dirty="0" err="1">
                <a:solidFill>
                  <a:schemeClr val="tx1"/>
                </a:solidFill>
                <a:ea typeface="+mn-lt"/>
                <a:cs typeface="+mn-lt"/>
              </a:rPr>
              <a:t>вихідні</a:t>
            </a:r>
            <a:r>
              <a:rPr lang="ru-RU" b="1" dirty="0">
                <a:solidFill>
                  <a:schemeClr val="tx1"/>
                </a:solidFill>
                <a:ea typeface="+mn-lt"/>
                <a:cs typeface="+mn-lt"/>
              </a:rPr>
              <a:t> </a:t>
            </a:r>
            <a:r>
              <a:rPr lang="ru-RU" b="1" dirty="0" err="1">
                <a:solidFill>
                  <a:schemeClr val="tx1"/>
                </a:solidFill>
                <a:ea typeface="+mn-lt"/>
                <a:cs typeface="+mn-lt"/>
              </a:rPr>
              <a:t>конституційні</a:t>
            </a:r>
            <a:r>
              <a:rPr lang="ru-RU" b="1" dirty="0">
                <a:solidFill>
                  <a:schemeClr val="tx1"/>
                </a:solidFill>
                <a:ea typeface="+mn-lt"/>
                <a:cs typeface="+mn-lt"/>
              </a:rPr>
              <a:t> засади, </a:t>
            </a:r>
            <a:r>
              <a:rPr lang="ru-RU" b="1" dirty="0" err="1">
                <a:solidFill>
                  <a:schemeClr val="tx1"/>
                </a:solidFill>
                <a:ea typeface="+mn-lt"/>
                <a:cs typeface="+mn-lt"/>
              </a:rPr>
              <a:t>що</a:t>
            </a:r>
            <a:r>
              <a:rPr lang="ru-RU" b="1" dirty="0">
                <a:solidFill>
                  <a:schemeClr val="tx1"/>
                </a:solidFill>
                <a:ea typeface="+mn-lt"/>
                <a:cs typeface="+mn-lt"/>
              </a:rPr>
              <a:t> </a:t>
            </a:r>
            <a:r>
              <a:rPr lang="ru-RU" b="1" dirty="0" err="1">
                <a:solidFill>
                  <a:schemeClr val="tx1"/>
                </a:solidFill>
                <a:ea typeface="+mn-lt"/>
                <a:cs typeface="+mn-lt"/>
              </a:rPr>
              <a:t>визначають</a:t>
            </a:r>
            <a:r>
              <a:rPr lang="ru-RU" b="1" dirty="0">
                <a:solidFill>
                  <a:schemeClr val="tx1"/>
                </a:solidFill>
                <a:ea typeface="+mn-lt"/>
                <a:cs typeface="+mn-lt"/>
              </a:rPr>
              <a:t> </a:t>
            </a:r>
            <a:r>
              <a:rPr lang="ru-RU" b="1" dirty="0" err="1">
                <a:solidFill>
                  <a:schemeClr val="tx1"/>
                </a:solidFill>
                <a:ea typeface="+mn-lt"/>
                <a:cs typeface="+mn-lt"/>
              </a:rPr>
              <a:t>правове</a:t>
            </a:r>
            <a:r>
              <a:rPr lang="ru-RU" b="1" dirty="0">
                <a:solidFill>
                  <a:schemeClr val="tx1"/>
                </a:solidFill>
                <a:ea typeface="+mn-lt"/>
                <a:cs typeface="+mn-lt"/>
              </a:rPr>
              <a:t> становище </a:t>
            </a:r>
            <a:r>
              <a:rPr lang="ru-RU" b="1" dirty="0" err="1">
                <a:solidFill>
                  <a:schemeClr val="tx1"/>
                </a:solidFill>
                <a:ea typeface="+mn-lt"/>
                <a:cs typeface="+mn-lt"/>
              </a:rPr>
              <a:t>людини</a:t>
            </a:r>
            <a:r>
              <a:rPr lang="ru-RU" b="1" dirty="0">
                <a:solidFill>
                  <a:schemeClr val="tx1"/>
                </a:solidFill>
                <a:ea typeface="+mn-lt"/>
                <a:cs typeface="+mn-lt"/>
              </a:rPr>
              <a:t>, </a:t>
            </a:r>
            <a:r>
              <a:rPr lang="ru-RU" b="1" dirty="0" err="1">
                <a:solidFill>
                  <a:schemeClr val="tx1"/>
                </a:solidFill>
                <a:ea typeface="+mn-lt"/>
                <a:cs typeface="+mn-lt"/>
              </a:rPr>
              <a:t>основи</a:t>
            </a:r>
            <a:r>
              <a:rPr lang="ru-RU" b="1" dirty="0">
                <a:solidFill>
                  <a:schemeClr val="tx1"/>
                </a:solidFill>
                <a:ea typeface="+mn-lt"/>
                <a:cs typeface="+mn-lt"/>
              </a:rPr>
              <a:t> </a:t>
            </a:r>
            <a:r>
              <a:rPr lang="ru-RU" b="1" dirty="0" err="1">
                <a:solidFill>
                  <a:schemeClr val="tx1"/>
                </a:solidFill>
                <a:ea typeface="+mn-lt"/>
                <a:cs typeface="+mn-lt"/>
              </a:rPr>
              <a:t>взаємовідносин</a:t>
            </a:r>
            <a:r>
              <a:rPr lang="ru-RU" b="1" dirty="0">
                <a:solidFill>
                  <a:schemeClr val="tx1"/>
                </a:solidFill>
                <a:ea typeface="+mn-lt"/>
                <a:cs typeface="+mn-lt"/>
              </a:rPr>
              <a:t> </a:t>
            </a:r>
            <a:r>
              <a:rPr lang="ru-RU" b="1" dirty="0" err="1">
                <a:solidFill>
                  <a:schemeClr val="tx1"/>
                </a:solidFill>
                <a:ea typeface="+mn-lt"/>
                <a:cs typeface="+mn-lt"/>
              </a:rPr>
              <a:t>між</a:t>
            </a:r>
            <a:r>
              <a:rPr lang="ru-RU" b="1" dirty="0">
                <a:solidFill>
                  <a:schemeClr val="tx1"/>
                </a:solidFill>
                <a:ea typeface="+mn-lt"/>
                <a:cs typeface="+mn-lt"/>
              </a:rPr>
              <a:t> особою та державою. </a:t>
            </a:r>
            <a:r>
              <a:rPr lang="ru-RU" b="1" dirty="0" err="1">
                <a:solidFill>
                  <a:schemeClr val="tx1"/>
                </a:solidFill>
                <a:ea typeface="+mn-lt"/>
                <a:cs typeface="+mn-lt"/>
              </a:rPr>
              <a:t>Загальним</a:t>
            </a:r>
            <a:r>
              <a:rPr lang="ru-RU" b="1" dirty="0">
                <a:solidFill>
                  <a:schemeClr val="tx1"/>
                </a:solidFill>
                <a:ea typeface="+mn-lt"/>
                <a:cs typeface="+mn-lt"/>
              </a:rPr>
              <a:t> </a:t>
            </a:r>
            <a:r>
              <a:rPr lang="ru-RU" b="1" dirty="0" err="1">
                <a:solidFill>
                  <a:schemeClr val="tx1"/>
                </a:solidFill>
                <a:ea typeface="+mn-lt"/>
                <a:cs typeface="+mn-lt"/>
              </a:rPr>
              <a:t>правовим</a:t>
            </a:r>
            <a:r>
              <a:rPr lang="ru-RU" b="1" dirty="0">
                <a:solidFill>
                  <a:schemeClr val="tx1"/>
                </a:solidFill>
                <a:ea typeface="+mn-lt"/>
                <a:cs typeface="+mn-lt"/>
              </a:rPr>
              <a:t> статусом </a:t>
            </a:r>
            <a:r>
              <a:rPr lang="ru-RU" b="1" dirty="0" err="1">
                <a:solidFill>
                  <a:schemeClr val="tx1"/>
                </a:solidFill>
                <a:ea typeface="+mn-lt"/>
                <a:cs typeface="+mn-lt"/>
              </a:rPr>
              <a:t>наділено</a:t>
            </a:r>
            <a:r>
              <a:rPr lang="ru-RU" b="1" dirty="0">
                <a:solidFill>
                  <a:schemeClr val="tx1"/>
                </a:solidFill>
                <a:ea typeface="+mn-lt"/>
                <a:cs typeface="+mn-lt"/>
              </a:rPr>
              <a:t> </a:t>
            </a:r>
            <a:r>
              <a:rPr lang="ru-RU" b="1" dirty="0" err="1">
                <a:solidFill>
                  <a:schemeClr val="tx1"/>
                </a:solidFill>
                <a:ea typeface="+mn-lt"/>
                <a:cs typeface="+mn-lt"/>
              </a:rPr>
              <a:t>усіх</a:t>
            </a:r>
            <a:r>
              <a:rPr lang="ru-RU" b="1" dirty="0">
                <a:solidFill>
                  <a:schemeClr val="tx1"/>
                </a:solidFill>
                <a:ea typeface="+mn-lt"/>
                <a:cs typeface="+mn-lt"/>
              </a:rPr>
              <a:t> </a:t>
            </a:r>
            <a:r>
              <a:rPr lang="ru-RU" b="1" dirty="0" err="1">
                <a:solidFill>
                  <a:schemeClr val="tx1"/>
                </a:solidFill>
                <a:ea typeface="+mn-lt"/>
                <a:cs typeface="+mn-lt"/>
              </a:rPr>
              <a:t>суб’єктів</a:t>
            </a:r>
            <a:r>
              <a:rPr lang="ru-RU" b="1" dirty="0">
                <a:solidFill>
                  <a:schemeClr val="tx1"/>
                </a:solidFill>
                <a:ea typeface="+mn-lt"/>
                <a:cs typeface="+mn-lt"/>
              </a:rPr>
              <a:t> права.</a:t>
            </a:r>
            <a:endParaRPr lang="ru-RU" b="1">
              <a:solidFill>
                <a:schemeClr val="tx1"/>
              </a:solidFill>
            </a:endParaRPr>
          </a:p>
        </p:txBody>
      </p:sp>
      <p:sp>
        <p:nvSpPr>
          <p:cNvPr id="8" name="Овал 7">
            <a:extLst>
              <a:ext uri="{FF2B5EF4-FFF2-40B4-BE49-F238E27FC236}">
                <a16:creationId xmlns:a16="http://schemas.microsoft.com/office/drawing/2014/main" id="{533D2D28-7124-4657-BEE4-3373E0C80572}"/>
              </a:ext>
            </a:extLst>
          </p:cNvPr>
          <p:cNvSpPr/>
          <p:nvPr/>
        </p:nvSpPr>
        <p:spPr>
          <a:xfrm>
            <a:off x="1208776" y="2035475"/>
            <a:ext cx="2329132" cy="1567131"/>
          </a:xfrm>
          <a:prstGeom prst="ellipse">
            <a:avLst/>
          </a:prstGeom>
          <a:ln>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2400" b="1" dirty="0" err="1"/>
              <a:t>Загальний</a:t>
            </a:r>
            <a:r>
              <a:rPr lang="ru-RU" sz="2400" b="1" dirty="0"/>
              <a:t> статус</a:t>
            </a:r>
          </a:p>
        </p:txBody>
      </p:sp>
      <p:sp>
        <p:nvSpPr>
          <p:cNvPr id="9" name="Прямоугольник: скругленные углы 8">
            <a:extLst>
              <a:ext uri="{FF2B5EF4-FFF2-40B4-BE49-F238E27FC236}">
                <a16:creationId xmlns:a16="http://schemas.microsoft.com/office/drawing/2014/main" id="{84FDC35F-FE36-46D1-A81B-1CF363180C51}"/>
              </a:ext>
            </a:extLst>
          </p:cNvPr>
          <p:cNvSpPr/>
          <p:nvPr/>
        </p:nvSpPr>
        <p:spPr>
          <a:xfrm>
            <a:off x="2317629" y="4021347"/>
            <a:ext cx="8568904" cy="218535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ru-RU"/>
          </a:p>
        </p:txBody>
      </p:sp>
      <p:sp>
        <p:nvSpPr>
          <p:cNvPr id="10" name="Овал 9">
            <a:extLst>
              <a:ext uri="{FF2B5EF4-FFF2-40B4-BE49-F238E27FC236}">
                <a16:creationId xmlns:a16="http://schemas.microsoft.com/office/drawing/2014/main" id="{28ADD3A2-E496-4F6E-B9E0-759FA56EEC84}"/>
              </a:ext>
            </a:extLst>
          </p:cNvPr>
          <p:cNvSpPr/>
          <p:nvPr/>
        </p:nvSpPr>
        <p:spPr>
          <a:xfrm>
            <a:off x="2040673" y="4335852"/>
            <a:ext cx="2748065" cy="1567131"/>
          </a:xfrm>
          <a:prstGeom prst="ellipse">
            <a:avLst/>
          </a:prstGeom>
          <a:ln>
            <a:solidFill>
              <a:schemeClr val="bg1"/>
            </a:solid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ru-RU" sz="2400" b="1" dirty="0" err="1"/>
              <a:t>Спеціальний</a:t>
            </a:r>
            <a:r>
              <a:rPr lang="ru-RU" sz="2400" b="1" dirty="0"/>
              <a:t> статус</a:t>
            </a:r>
          </a:p>
        </p:txBody>
      </p:sp>
      <p:sp>
        <p:nvSpPr>
          <p:cNvPr id="11" name="Прямоугольник: скругленные углы 10">
            <a:extLst>
              <a:ext uri="{FF2B5EF4-FFF2-40B4-BE49-F238E27FC236}">
                <a16:creationId xmlns:a16="http://schemas.microsoft.com/office/drawing/2014/main" id="{9C9F06D8-DBA3-448B-A285-974483BC2338}"/>
              </a:ext>
            </a:extLst>
          </p:cNvPr>
          <p:cNvSpPr/>
          <p:nvPr/>
        </p:nvSpPr>
        <p:spPr>
          <a:xfrm>
            <a:off x="4890278" y="4092334"/>
            <a:ext cx="5952225" cy="2041583"/>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chemeClr val="tx1"/>
                </a:solidFill>
                <a:ea typeface="+mn-lt"/>
                <a:cs typeface="+mn-lt"/>
              </a:rPr>
              <a:t>Пов’язаний</a:t>
            </a:r>
            <a:r>
              <a:rPr lang="ru-RU" b="1" dirty="0">
                <a:solidFill>
                  <a:schemeClr val="tx1"/>
                </a:solidFill>
                <a:ea typeface="+mn-lt"/>
                <a:cs typeface="+mn-lt"/>
              </a:rPr>
              <a:t> </a:t>
            </a:r>
            <a:r>
              <a:rPr lang="ru-RU" b="1" dirty="0" err="1">
                <a:solidFill>
                  <a:schemeClr val="tx1"/>
                </a:solidFill>
                <a:ea typeface="+mn-lt"/>
                <a:cs typeface="+mn-lt"/>
              </a:rPr>
              <a:t>із</a:t>
            </a:r>
            <a:r>
              <a:rPr lang="ru-RU" b="1" dirty="0">
                <a:solidFill>
                  <a:schemeClr val="tx1"/>
                </a:solidFill>
                <a:ea typeface="+mn-lt"/>
                <a:cs typeface="+mn-lt"/>
              </a:rPr>
              <a:t> </a:t>
            </a:r>
            <a:r>
              <a:rPr lang="ru-RU" b="1" dirty="0" err="1">
                <a:solidFill>
                  <a:schemeClr val="tx1"/>
                </a:solidFill>
                <a:ea typeface="+mn-lt"/>
                <a:cs typeface="+mn-lt"/>
              </a:rPr>
              <a:t>професійною</a:t>
            </a:r>
            <a:r>
              <a:rPr lang="ru-RU" b="1" dirty="0">
                <a:solidFill>
                  <a:schemeClr val="tx1"/>
                </a:solidFill>
                <a:ea typeface="+mn-lt"/>
                <a:cs typeface="+mn-lt"/>
              </a:rPr>
              <a:t> </a:t>
            </a:r>
            <a:r>
              <a:rPr lang="ru-RU" b="1" dirty="0" err="1">
                <a:solidFill>
                  <a:schemeClr val="tx1"/>
                </a:solidFill>
                <a:ea typeface="+mn-lt"/>
                <a:cs typeface="+mn-lt"/>
              </a:rPr>
              <a:t>діяльністю</a:t>
            </a:r>
            <a:r>
              <a:rPr lang="ru-RU" b="1" dirty="0">
                <a:solidFill>
                  <a:schemeClr val="tx1"/>
                </a:solidFill>
                <a:ea typeface="+mn-lt"/>
                <a:cs typeface="+mn-lt"/>
              </a:rPr>
              <a:t> </a:t>
            </a:r>
            <a:r>
              <a:rPr lang="ru-RU" b="1" dirty="0" err="1">
                <a:solidFill>
                  <a:schemeClr val="tx1"/>
                </a:solidFill>
                <a:ea typeface="+mn-lt"/>
                <a:cs typeface="+mn-lt"/>
              </a:rPr>
              <a:t>суб’єкта</a:t>
            </a:r>
            <a:r>
              <a:rPr lang="ru-RU" b="1" dirty="0">
                <a:solidFill>
                  <a:schemeClr val="tx1"/>
                </a:solidFill>
                <a:ea typeface="+mn-lt"/>
                <a:cs typeface="+mn-lt"/>
              </a:rPr>
              <a:t> та </a:t>
            </a:r>
            <a:r>
              <a:rPr lang="ru-RU" b="1" dirty="0" err="1">
                <a:solidFill>
                  <a:schemeClr val="tx1"/>
                </a:solidFill>
                <a:ea typeface="+mn-lt"/>
                <a:cs typeface="+mn-lt"/>
              </a:rPr>
              <a:t>іншими</a:t>
            </a:r>
            <a:r>
              <a:rPr lang="ru-RU" b="1" dirty="0">
                <a:solidFill>
                  <a:schemeClr val="tx1"/>
                </a:solidFill>
                <a:ea typeface="+mn-lt"/>
                <a:cs typeface="+mn-lt"/>
              </a:rPr>
              <a:t> </a:t>
            </a:r>
            <a:r>
              <a:rPr lang="ru-RU" b="1" dirty="0" err="1">
                <a:solidFill>
                  <a:schemeClr val="tx1"/>
                </a:solidFill>
                <a:ea typeface="+mn-lt"/>
                <a:cs typeface="+mn-lt"/>
              </a:rPr>
              <a:t>чинниками</a:t>
            </a:r>
            <a:r>
              <a:rPr lang="ru-RU" b="1" dirty="0">
                <a:solidFill>
                  <a:schemeClr val="tx1"/>
                </a:solidFill>
                <a:ea typeface="+mn-lt"/>
                <a:cs typeface="+mn-lt"/>
              </a:rPr>
              <a:t>. </a:t>
            </a:r>
            <a:r>
              <a:rPr lang="ru-RU" b="1" dirty="0" err="1">
                <a:solidFill>
                  <a:schemeClr val="tx1"/>
                </a:solidFill>
                <a:ea typeface="+mn-lt"/>
                <a:cs typeface="+mn-lt"/>
              </a:rPr>
              <a:t>Спеціальним</a:t>
            </a:r>
            <a:r>
              <a:rPr lang="ru-RU" b="1" dirty="0">
                <a:solidFill>
                  <a:schemeClr val="tx1"/>
                </a:solidFill>
                <a:ea typeface="+mn-lt"/>
                <a:cs typeface="+mn-lt"/>
              </a:rPr>
              <a:t> статусом </a:t>
            </a:r>
            <a:r>
              <a:rPr lang="ru-RU" b="1" dirty="0" err="1">
                <a:solidFill>
                  <a:schemeClr val="tx1"/>
                </a:solidFill>
                <a:ea typeface="+mn-lt"/>
                <a:cs typeface="+mn-lt"/>
              </a:rPr>
              <a:t>суб’єкта</a:t>
            </a:r>
            <a:r>
              <a:rPr lang="ru-RU" b="1" dirty="0">
                <a:solidFill>
                  <a:schemeClr val="tx1"/>
                </a:solidFill>
                <a:ea typeface="+mn-lt"/>
                <a:cs typeface="+mn-lt"/>
              </a:rPr>
              <a:t> права є </a:t>
            </a:r>
            <a:r>
              <a:rPr lang="ru-RU" b="1" dirty="0" err="1">
                <a:solidFill>
                  <a:schemeClr val="tx1"/>
                </a:solidFill>
                <a:ea typeface="+mn-lt"/>
                <a:cs typeface="+mn-lt"/>
              </a:rPr>
              <a:t>правовий</a:t>
            </a:r>
            <a:r>
              <a:rPr lang="ru-RU" b="1" dirty="0">
                <a:solidFill>
                  <a:schemeClr val="tx1"/>
                </a:solidFill>
                <a:ea typeface="+mn-lt"/>
                <a:cs typeface="+mn-lt"/>
              </a:rPr>
              <a:t> статус </a:t>
            </a:r>
            <a:r>
              <a:rPr lang="ru-RU" b="1" dirty="0" err="1">
                <a:solidFill>
                  <a:schemeClr val="tx1"/>
                </a:solidFill>
                <a:ea typeface="+mn-lt"/>
                <a:cs typeface="+mn-lt"/>
              </a:rPr>
              <a:t>фармацевтичного</a:t>
            </a:r>
            <a:r>
              <a:rPr lang="ru-RU" b="1" dirty="0">
                <a:solidFill>
                  <a:schemeClr val="tx1"/>
                </a:solidFill>
                <a:ea typeface="+mn-lt"/>
                <a:cs typeface="+mn-lt"/>
              </a:rPr>
              <a:t> та </a:t>
            </a:r>
            <a:r>
              <a:rPr lang="ru-RU" b="1" dirty="0" err="1">
                <a:solidFill>
                  <a:schemeClr val="tx1"/>
                </a:solidFill>
                <a:ea typeface="+mn-lt"/>
                <a:cs typeface="+mn-lt"/>
              </a:rPr>
              <a:t>медичного</a:t>
            </a:r>
            <a:r>
              <a:rPr lang="ru-RU" b="1" dirty="0">
                <a:solidFill>
                  <a:schemeClr val="tx1"/>
                </a:solidFill>
                <a:ea typeface="+mn-lt"/>
                <a:cs typeface="+mn-lt"/>
              </a:rPr>
              <a:t> </a:t>
            </a:r>
            <a:r>
              <a:rPr lang="ru-RU" b="1" dirty="0" err="1">
                <a:solidFill>
                  <a:schemeClr val="tx1"/>
                </a:solidFill>
                <a:ea typeface="+mn-lt"/>
                <a:cs typeface="+mn-lt"/>
              </a:rPr>
              <a:t>працівника</a:t>
            </a:r>
            <a:r>
              <a:rPr lang="ru-RU" b="1" dirty="0">
                <a:solidFill>
                  <a:schemeClr val="tx1"/>
                </a:solidFill>
                <a:ea typeface="+mn-lt"/>
                <a:cs typeface="+mn-lt"/>
              </a:rPr>
              <a:t>.</a:t>
            </a:r>
          </a:p>
        </p:txBody>
      </p:sp>
    </p:spTree>
    <p:extLst>
      <p:ext uri="{BB962C8B-B14F-4D97-AF65-F5344CB8AC3E}">
        <p14:creationId xmlns:p14="http://schemas.microsoft.com/office/powerpoint/2010/main" val="3763937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C97EDAC-272B-41CC-86DA-8AC840ADE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6074DB18-01B6-427B-B6EE-48125B1E6118}"/>
              </a:ext>
            </a:extLst>
          </p:cNvPr>
          <p:cNvSpPr>
            <a:spLocks noGrp="1"/>
          </p:cNvSpPr>
          <p:nvPr>
            <p:ph type="title"/>
          </p:nvPr>
        </p:nvSpPr>
        <p:spPr>
          <a:xfrm>
            <a:off x="838200" y="-5391"/>
            <a:ext cx="10515600" cy="854375"/>
          </a:xfrm>
        </p:spPr>
        <p:txBody>
          <a:bodyPr anchor="ctr">
            <a:normAutofit/>
          </a:bodyPr>
          <a:lstStyle/>
          <a:p>
            <a:pPr algn="ctr"/>
            <a:r>
              <a:rPr lang="ru-RU" sz="4400">
                <a:gradFill flip="none" rotWithShape="1">
                  <a:gsLst>
                    <a:gs pos="0">
                      <a:schemeClr val="accent5">
                        <a:alpha val="70000"/>
                      </a:schemeClr>
                    </a:gs>
                    <a:gs pos="100000">
                      <a:schemeClr val="accent1">
                        <a:alpha val="70000"/>
                      </a:schemeClr>
                    </a:gs>
                  </a:gsLst>
                  <a:lin ang="0" scaled="1"/>
                  <a:tileRect/>
                </a:gradFill>
                <a:cs typeface="Angsana New"/>
              </a:rPr>
              <a:t>Цивільні права медичного працівника</a:t>
            </a:r>
            <a:endParaRPr lang="ru-RU" sz="4400">
              <a:gradFill flip="none" rotWithShape="1">
                <a:gsLst>
                  <a:gs pos="0">
                    <a:schemeClr val="accent5">
                      <a:alpha val="70000"/>
                    </a:schemeClr>
                  </a:gs>
                  <a:gs pos="100000">
                    <a:schemeClr val="accent1">
                      <a:alpha val="70000"/>
                    </a:schemeClr>
                  </a:gs>
                </a:gsLst>
                <a:lin ang="0" scaled="1"/>
                <a:tileRect/>
              </a:gradFill>
            </a:endParaRPr>
          </a:p>
        </p:txBody>
      </p:sp>
      <p:sp>
        <p:nvSpPr>
          <p:cNvPr id="3" name="Объект 2">
            <a:extLst>
              <a:ext uri="{FF2B5EF4-FFF2-40B4-BE49-F238E27FC236}">
                <a16:creationId xmlns:a16="http://schemas.microsoft.com/office/drawing/2014/main" id="{CC61BB5E-8B40-4FAA-86B0-FD3832E71C7C}"/>
              </a:ext>
            </a:extLst>
          </p:cNvPr>
          <p:cNvSpPr>
            <a:spLocks noGrp="1"/>
          </p:cNvSpPr>
          <p:nvPr>
            <p:ph idx="1"/>
          </p:nvPr>
        </p:nvSpPr>
        <p:spPr>
          <a:xfrm>
            <a:off x="1393902" y="847366"/>
            <a:ext cx="8931198" cy="1677748"/>
          </a:xfr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ormAutofit/>
          </a:bodyPr>
          <a:lstStyle/>
          <a:p>
            <a:pPr marL="228600" indent="0" algn="ctr">
              <a:buNone/>
            </a:pPr>
            <a:r>
              <a:rPr lang="ru-RU" sz="2400" b="1" dirty="0" err="1">
                <a:solidFill>
                  <a:srgbClr val="C00000">
                    <a:alpha val="70000"/>
                  </a:srgbClr>
                </a:solidFill>
                <a:ea typeface="+mn-lt"/>
                <a:cs typeface="+mn-lt"/>
              </a:rPr>
              <a:t>Цивільний</a:t>
            </a:r>
            <a:r>
              <a:rPr lang="ru-RU" sz="2400" b="1" dirty="0">
                <a:solidFill>
                  <a:srgbClr val="C00000">
                    <a:alpha val="70000"/>
                  </a:srgbClr>
                </a:solidFill>
                <a:ea typeface="+mn-lt"/>
                <a:cs typeface="+mn-lt"/>
              </a:rPr>
              <a:t> кодекс </a:t>
            </a:r>
            <a:r>
              <a:rPr lang="ru-RU" sz="2400" b="1" dirty="0" err="1">
                <a:solidFill>
                  <a:srgbClr val="C00000">
                    <a:alpha val="70000"/>
                  </a:srgbClr>
                </a:solidFill>
                <a:ea typeface="+mn-lt"/>
                <a:cs typeface="+mn-lt"/>
              </a:rPr>
              <a:t>України</a:t>
            </a:r>
            <a:r>
              <a:rPr lang="ru-RU" sz="2400" b="1" dirty="0">
                <a:solidFill>
                  <a:srgbClr val="C00000">
                    <a:alpha val="70000"/>
                  </a:srgbClr>
                </a:solidFill>
                <a:ea typeface="+mn-lt"/>
                <a:cs typeface="+mn-lt"/>
              </a:rPr>
              <a:t> № 435-IV </a:t>
            </a:r>
            <a:r>
              <a:rPr lang="ru-RU" sz="2400" b="1" dirty="0" err="1">
                <a:solidFill>
                  <a:srgbClr val="C00000">
                    <a:alpha val="70000"/>
                  </a:srgbClr>
                </a:solidFill>
                <a:ea typeface="+mn-lt"/>
                <a:cs typeface="+mn-lt"/>
              </a:rPr>
              <a:t>від</a:t>
            </a:r>
            <a:r>
              <a:rPr lang="ru-RU" sz="2400" b="1" dirty="0">
                <a:solidFill>
                  <a:srgbClr val="C00000">
                    <a:alpha val="70000"/>
                  </a:srgbClr>
                </a:solidFill>
                <a:ea typeface="+mn-lt"/>
                <a:cs typeface="+mn-lt"/>
              </a:rPr>
              <a:t> 16.01.2003 р.</a:t>
            </a:r>
          </a:p>
          <a:p>
            <a:pPr marL="228600" indent="0" algn="ctr">
              <a:buNone/>
            </a:pPr>
            <a:r>
              <a:rPr lang="ru-RU" sz="2000" b="1" dirty="0" err="1">
                <a:solidFill>
                  <a:schemeClr val="tx1"/>
                </a:solidFill>
                <a:ea typeface="+mn-lt"/>
                <a:cs typeface="+mn-lt"/>
              </a:rPr>
              <a:t>регулює</a:t>
            </a:r>
            <a:r>
              <a:rPr lang="ru-RU" sz="2000" b="1" dirty="0">
                <a:solidFill>
                  <a:schemeClr val="tx1"/>
                </a:solidFill>
                <a:ea typeface="+mn-lt"/>
                <a:cs typeface="+mn-lt"/>
              </a:rPr>
              <a:t> </a:t>
            </a:r>
            <a:r>
              <a:rPr lang="ru-RU" sz="2000" b="1" dirty="0" err="1">
                <a:solidFill>
                  <a:schemeClr val="tx1"/>
                </a:solidFill>
                <a:ea typeface="+mn-lt"/>
                <a:cs typeface="+mn-lt"/>
              </a:rPr>
              <a:t>особисті</a:t>
            </a:r>
            <a:r>
              <a:rPr lang="ru-RU" sz="2000" b="1" dirty="0">
                <a:solidFill>
                  <a:schemeClr val="tx1"/>
                </a:solidFill>
                <a:ea typeface="+mn-lt"/>
                <a:cs typeface="+mn-lt"/>
              </a:rPr>
              <a:t> </a:t>
            </a:r>
            <a:r>
              <a:rPr lang="ru-RU" sz="2000" b="1" dirty="0" err="1">
                <a:solidFill>
                  <a:schemeClr val="tx1"/>
                </a:solidFill>
                <a:ea typeface="+mn-lt"/>
                <a:cs typeface="+mn-lt"/>
              </a:rPr>
              <a:t>немайнові</a:t>
            </a:r>
            <a:r>
              <a:rPr lang="ru-RU" sz="2000" b="1" dirty="0">
                <a:solidFill>
                  <a:schemeClr val="tx1"/>
                </a:solidFill>
                <a:ea typeface="+mn-lt"/>
                <a:cs typeface="+mn-lt"/>
              </a:rPr>
              <a:t> та </a:t>
            </a:r>
            <a:r>
              <a:rPr lang="ru-RU" sz="2000" b="1" dirty="0" err="1">
                <a:solidFill>
                  <a:schemeClr val="tx1"/>
                </a:solidFill>
                <a:ea typeface="+mn-lt"/>
                <a:cs typeface="+mn-lt"/>
              </a:rPr>
              <a:t>майнові</a:t>
            </a:r>
            <a:r>
              <a:rPr lang="ru-RU" sz="2000" b="1" dirty="0">
                <a:solidFill>
                  <a:schemeClr val="tx1"/>
                </a:solidFill>
                <a:ea typeface="+mn-lt"/>
                <a:cs typeface="+mn-lt"/>
              </a:rPr>
              <a:t> </a:t>
            </a:r>
            <a:r>
              <a:rPr lang="ru-RU" sz="2000" b="1" dirty="0" err="1">
                <a:solidFill>
                  <a:schemeClr val="tx1"/>
                </a:solidFill>
                <a:ea typeface="+mn-lt"/>
                <a:cs typeface="+mn-lt"/>
              </a:rPr>
              <a:t>відносини</a:t>
            </a:r>
            <a:r>
              <a:rPr lang="ru-RU" sz="2000" b="1" dirty="0">
                <a:solidFill>
                  <a:schemeClr val="tx1"/>
                </a:solidFill>
                <a:ea typeface="+mn-lt"/>
                <a:cs typeface="+mn-lt"/>
              </a:rPr>
              <a:t> (</a:t>
            </a:r>
            <a:r>
              <a:rPr lang="ru-RU" sz="2000" b="1" dirty="0" err="1">
                <a:solidFill>
                  <a:schemeClr val="tx1"/>
                </a:solidFill>
                <a:ea typeface="+mn-lt"/>
                <a:cs typeface="+mn-lt"/>
              </a:rPr>
              <a:t>цивільні</a:t>
            </a:r>
            <a:r>
              <a:rPr lang="ru-RU" sz="2000" b="1" dirty="0">
                <a:solidFill>
                  <a:schemeClr val="tx1"/>
                </a:solidFill>
                <a:ea typeface="+mn-lt"/>
                <a:cs typeface="+mn-lt"/>
              </a:rPr>
              <a:t> </a:t>
            </a:r>
            <a:r>
              <a:rPr lang="ru-RU" sz="2000" b="1" dirty="0" err="1">
                <a:solidFill>
                  <a:schemeClr val="tx1"/>
                </a:solidFill>
                <a:ea typeface="+mn-lt"/>
                <a:cs typeface="+mn-lt"/>
              </a:rPr>
              <a:t>відносини</a:t>
            </a:r>
            <a:r>
              <a:rPr lang="ru-RU" sz="2000" b="1" dirty="0">
                <a:solidFill>
                  <a:schemeClr val="tx1"/>
                </a:solidFill>
                <a:ea typeface="+mn-lt"/>
                <a:cs typeface="+mn-lt"/>
              </a:rPr>
              <a:t>), </a:t>
            </a:r>
            <a:r>
              <a:rPr lang="ru-RU" sz="2000" b="1" dirty="0" err="1">
                <a:solidFill>
                  <a:schemeClr val="tx1"/>
                </a:solidFill>
                <a:ea typeface="+mn-lt"/>
                <a:cs typeface="+mn-lt"/>
              </a:rPr>
              <a:t>засновані</a:t>
            </a:r>
            <a:r>
              <a:rPr lang="ru-RU" sz="2000" b="1" dirty="0">
                <a:solidFill>
                  <a:schemeClr val="tx1"/>
                </a:solidFill>
                <a:ea typeface="+mn-lt"/>
                <a:cs typeface="+mn-lt"/>
              </a:rPr>
              <a:t> на </a:t>
            </a:r>
            <a:r>
              <a:rPr lang="ru-RU" sz="2000" b="1" dirty="0" err="1">
                <a:solidFill>
                  <a:schemeClr val="tx1"/>
                </a:solidFill>
                <a:ea typeface="+mn-lt"/>
                <a:cs typeface="+mn-lt"/>
              </a:rPr>
              <a:t>юридичній</a:t>
            </a:r>
            <a:r>
              <a:rPr lang="ru-RU" sz="2000" b="1" dirty="0">
                <a:solidFill>
                  <a:schemeClr val="tx1"/>
                </a:solidFill>
                <a:ea typeface="+mn-lt"/>
                <a:cs typeface="+mn-lt"/>
              </a:rPr>
              <a:t> </a:t>
            </a:r>
            <a:r>
              <a:rPr lang="ru-RU" sz="2000" b="1" dirty="0" err="1">
                <a:solidFill>
                  <a:schemeClr val="tx1"/>
                </a:solidFill>
                <a:ea typeface="+mn-lt"/>
                <a:cs typeface="+mn-lt"/>
              </a:rPr>
              <a:t>рівності</a:t>
            </a:r>
            <a:r>
              <a:rPr lang="ru-RU" sz="2000" b="1" dirty="0">
                <a:solidFill>
                  <a:schemeClr val="tx1"/>
                </a:solidFill>
                <a:ea typeface="+mn-lt"/>
                <a:cs typeface="+mn-lt"/>
              </a:rPr>
              <a:t>, </a:t>
            </a:r>
            <a:r>
              <a:rPr lang="ru-RU" sz="2000" b="1" dirty="0" err="1">
                <a:solidFill>
                  <a:schemeClr val="tx1"/>
                </a:solidFill>
                <a:ea typeface="+mn-lt"/>
                <a:cs typeface="+mn-lt"/>
              </a:rPr>
              <a:t>вільному</a:t>
            </a:r>
            <a:r>
              <a:rPr lang="ru-RU" sz="2000" b="1" dirty="0">
                <a:solidFill>
                  <a:schemeClr val="tx1"/>
                </a:solidFill>
                <a:ea typeface="+mn-lt"/>
                <a:cs typeface="+mn-lt"/>
              </a:rPr>
              <a:t> </a:t>
            </a:r>
            <a:r>
              <a:rPr lang="ru-RU" sz="2000" b="1" dirty="0" err="1">
                <a:solidFill>
                  <a:schemeClr val="tx1"/>
                </a:solidFill>
                <a:ea typeface="+mn-lt"/>
                <a:cs typeface="+mn-lt"/>
              </a:rPr>
              <a:t>волевиявленні</a:t>
            </a:r>
            <a:r>
              <a:rPr lang="ru-RU" sz="2000" b="1" dirty="0">
                <a:solidFill>
                  <a:schemeClr val="tx1"/>
                </a:solidFill>
                <a:ea typeface="+mn-lt"/>
                <a:cs typeface="+mn-lt"/>
              </a:rPr>
              <a:t>, </a:t>
            </a:r>
            <a:r>
              <a:rPr lang="ru-RU" sz="2000" b="1" dirty="0" err="1">
                <a:solidFill>
                  <a:schemeClr val="tx1"/>
                </a:solidFill>
                <a:ea typeface="+mn-lt"/>
                <a:cs typeface="+mn-lt"/>
              </a:rPr>
              <a:t>майновій</a:t>
            </a:r>
            <a:r>
              <a:rPr lang="ru-RU" sz="2000" b="1" dirty="0">
                <a:solidFill>
                  <a:schemeClr val="tx1"/>
                </a:solidFill>
                <a:ea typeface="+mn-lt"/>
                <a:cs typeface="+mn-lt"/>
              </a:rPr>
              <a:t> </a:t>
            </a:r>
            <a:r>
              <a:rPr lang="ru-RU" sz="2000" b="1" dirty="0" err="1">
                <a:solidFill>
                  <a:schemeClr val="tx1"/>
                </a:solidFill>
                <a:ea typeface="+mn-lt"/>
                <a:cs typeface="+mn-lt"/>
              </a:rPr>
              <a:t>самостійності</a:t>
            </a:r>
            <a:r>
              <a:rPr lang="ru-RU" sz="2000" b="1" dirty="0">
                <a:solidFill>
                  <a:schemeClr val="tx1"/>
                </a:solidFill>
                <a:ea typeface="+mn-lt"/>
                <a:cs typeface="+mn-lt"/>
              </a:rPr>
              <a:t> їх </a:t>
            </a:r>
            <a:r>
              <a:rPr lang="ru-RU" sz="2000" b="1" dirty="0" err="1">
                <a:solidFill>
                  <a:schemeClr val="tx1"/>
                </a:solidFill>
                <a:ea typeface="+mn-lt"/>
                <a:cs typeface="+mn-lt"/>
              </a:rPr>
              <a:t>учасників</a:t>
            </a:r>
            <a:r>
              <a:rPr lang="ru-RU" sz="1800" dirty="0">
                <a:solidFill>
                  <a:schemeClr val="tx1"/>
                </a:solidFill>
                <a:ea typeface="+mn-lt"/>
                <a:cs typeface="+mn-lt"/>
              </a:rPr>
              <a:t> </a:t>
            </a:r>
            <a:endParaRPr lang="ru-RU" dirty="0">
              <a:solidFill>
                <a:schemeClr val="tx1"/>
              </a:solidFill>
            </a:endParaRPr>
          </a:p>
        </p:txBody>
      </p:sp>
      <p:sp>
        <p:nvSpPr>
          <p:cNvPr id="4" name="Прямоугольник: скругленные углы 3">
            <a:extLst>
              <a:ext uri="{FF2B5EF4-FFF2-40B4-BE49-F238E27FC236}">
                <a16:creationId xmlns:a16="http://schemas.microsoft.com/office/drawing/2014/main" id="{0A1C0EBC-7A5A-42AE-9ED3-A0EC1440EE8B}"/>
              </a:ext>
            </a:extLst>
          </p:cNvPr>
          <p:cNvSpPr/>
          <p:nvPr/>
        </p:nvSpPr>
        <p:spPr>
          <a:xfrm>
            <a:off x="707366" y="2885536"/>
            <a:ext cx="10797395" cy="747622"/>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скругленные углы 5">
            <a:extLst>
              <a:ext uri="{FF2B5EF4-FFF2-40B4-BE49-F238E27FC236}">
                <a16:creationId xmlns:a16="http://schemas.microsoft.com/office/drawing/2014/main" id="{9018F8BF-FA45-4C3A-B904-E5C674A0E406}"/>
              </a:ext>
            </a:extLst>
          </p:cNvPr>
          <p:cNvSpPr/>
          <p:nvPr/>
        </p:nvSpPr>
        <p:spPr>
          <a:xfrm>
            <a:off x="707365" y="3877573"/>
            <a:ext cx="10797395" cy="833886"/>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скругленные углы 6">
            <a:extLst>
              <a:ext uri="{FF2B5EF4-FFF2-40B4-BE49-F238E27FC236}">
                <a16:creationId xmlns:a16="http://schemas.microsoft.com/office/drawing/2014/main" id="{41E22B3A-9CCA-4A17-AB26-DCF92540E507}"/>
              </a:ext>
            </a:extLst>
          </p:cNvPr>
          <p:cNvSpPr/>
          <p:nvPr/>
        </p:nvSpPr>
        <p:spPr>
          <a:xfrm>
            <a:off x="707364" y="4970252"/>
            <a:ext cx="10797395" cy="833886"/>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скругленные углы 8">
            <a:extLst>
              <a:ext uri="{FF2B5EF4-FFF2-40B4-BE49-F238E27FC236}">
                <a16:creationId xmlns:a16="http://schemas.microsoft.com/office/drawing/2014/main" id="{85B8E45C-E3A6-4D1F-8B2D-263CEB7D11CE}"/>
              </a:ext>
            </a:extLst>
          </p:cNvPr>
          <p:cNvSpPr/>
          <p:nvPr/>
        </p:nvSpPr>
        <p:spPr>
          <a:xfrm>
            <a:off x="707365" y="6019799"/>
            <a:ext cx="10797395" cy="833886"/>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с вырезом 4">
            <a:extLst>
              <a:ext uri="{FF2B5EF4-FFF2-40B4-BE49-F238E27FC236}">
                <a16:creationId xmlns:a16="http://schemas.microsoft.com/office/drawing/2014/main" id="{321D88E2-DA5C-4B22-BF90-4C1661B0E047}"/>
              </a:ext>
            </a:extLst>
          </p:cNvPr>
          <p:cNvSpPr/>
          <p:nvPr/>
        </p:nvSpPr>
        <p:spPr>
          <a:xfrm>
            <a:off x="315029" y="2711333"/>
            <a:ext cx="2372263" cy="1107056"/>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ea typeface="+mn-lt"/>
                <a:cs typeface="+mn-lt"/>
              </a:rPr>
              <a:t>Ст. 15</a:t>
            </a:r>
            <a:endParaRPr lang="ru-RU" sz="2400" b="1" dirty="0"/>
          </a:p>
        </p:txBody>
      </p:sp>
      <p:sp>
        <p:nvSpPr>
          <p:cNvPr id="10" name="TextBox 9">
            <a:extLst>
              <a:ext uri="{FF2B5EF4-FFF2-40B4-BE49-F238E27FC236}">
                <a16:creationId xmlns:a16="http://schemas.microsoft.com/office/drawing/2014/main" id="{364A23F7-4CAB-4C85-A993-8E4E0B02BC06}"/>
              </a:ext>
            </a:extLst>
          </p:cNvPr>
          <p:cNvSpPr txBox="1"/>
          <p:nvPr/>
        </p:nvSpPr>
        <p:spPr>
          <a:xfrm>
            <a:off x="2682815" y="3071004"/>
            <a:ext cx="626565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1" dirty="0" err="1"/>
              <a:t>На</a:t>
            </a:r>
            <a:r>
              <a:rPr lang="en-US" sz="2000" b="1" i="1" dirty="0"/>
              <a:t> </a:t>
            </a:r>
            <a:r>
              <a:rPr lang="en-US" sz="2000" b="1" i="1" dirty="0" err="1"/>
              <a:t>захист</a:t>
            </a:r>
            <a:r>
              <a:rPr lang="en-US" sz="2000" b="1" i="1" dirty="0"/>
              <a:t> </a:t>
            </a:r>
            <a:r>
              <a:rPr lang="en-US" sz="2000" b="1" i="1" dirty="0" err="1"/>
              <a:t>цивільних</a:t>
            </a:r>
            <a:r>
              <a:rPr lang="en-US" sz="2000" b="1" i="1" dirty="0"/>
              <a:t> </a:t>
            </a:r>
            <a:r>
              <a:rPr lang="en-US" sz="2000" b="1" i="1" dirty="0" err="1"/>
              <a:t>прав</a:t>
            </a:r>
            <a:r>
              <a:rPr lang="en-US" sz="2000" b="1" i="1" dirty="0"/>
              <a:t> </a:t>
            </a:r>
            <a:r>
              <a:rPr lang="en-US" sz="2000" b="1" i="1" dirty="0" err="1"/>
              <a:t>та</a:t>
            </a:r>
            <a:r>
              <a:rPr lang="en-US" sz="2000" b="1" i="1" dirty="0"/>
              <a:t> </a:t>
            </a:r>
            <a:r>
              <a:rPr lang="en-US" sz="2000" b="1" i="1" dirty="0" err="1"/>
              <a:t>інтересів</a:t>
            </a:r>
            <a:endParaRPr lang="en-US" sz="2000" b="1" i="1" dirty="0"/>
          </a:p>
        </p:txBody>
      </p:sp>
      <p:sp>
        <p:nvSpPr>
          <p:cNvPr id="11" name="Стрелка: вправо с вырезом 10">
            <a:extLst>
              <a:ext uri="{FF2B5EF4-FFF2-40B4-BE49-F238E27FC236}">
                <a16:creationId xmlns:a16="http://schemas.microsoft.com/office/drawing/2014/main" id="{2D9617D6-4727-4824-87EC-E1C9BF7213FD}"/>
              </a:ext>
            </a:extLst>
          </p:cNvPr>
          <p:cNvSpPr/>
          <p:nvPr/>
        </p:nvSpPr>
        <p:spPr>
          <a:xfrm>
            <a:off x="315028" y="3746502"/>
            <a:ext cx="2372263" cy="1107056"/>
          </a:xfrm>
          <a:prstGeom prst="notchedRightArrow">
            <a:avLst/>
          </a:prstGeom>
        </p:spPr>
        <p:style>
          <a:lnRef idx="2">
            <a:schemeClr val="accent4">
              <a:shade val="50000"/>
            </a:schemeClr>
          </a:lnRef>
          <a:fillRef idx="1">
            <a:schemeClr val="accent4"/>
          </a:fillRef>
          <a:effectRef idx="0">
            <a:schemeClr val="accent4"/>
          </a:effectRef>
          <a:fontRef idx="minor">
            <a:schemeClr val="lt1"/>
          </a:fontRef>
        </p:style>
        <p:txBody>
          <a:bodyPr lIns="91440" tIns="45720" rIns="91440" bIns="45720" rtlCol="0" anchor="ctr"/>
          <a:lstStyle/>
          <a:p>
            <a:pPr algn="ctr"/>
            <a:r>
              <a:rPr lang="ru-RU" sz="2400" b="1" dirty="0">
                <a:ea typeface="+mn-lt"/>
                <a:cs typeface="+mn-lt"/>
              </a:rPr>
              <a:t>Ст. 22</a:t>
            </a:r>
            <a:endParaRPr lang="ru-RU" b="1" dirty="0"/>
          </a:p>
        </p:txBody>
      </p:sp>
      <p:sp>
        <p:nvSpPr>
          <p:cNvPr id="12" name="TextBox 11">
            <a:extLst>
              <a:ext uri="{FF2B5EF4-FFF2-40B4-BE49-F238E27FC236}">
                <a16:creationId xmlns:a16="http://schemas.microsoft.com/office/drawing/2014/main" id="{0A6112D1-9D99-4825-8E2C-D4C85EC34F52}"/>
              </a:ext>
            </a:extLst>
          </p:cNvPr>
          <p:cNvSpPr txBox="1"/>
          <p:nvPr/>
        </p:nvSpPr>
        <p:spPr>
          <a:xfrm>
            <a:off x="2682815" y="3948023"/>
            <a:ext cx="869542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1" dirty="0" err="1"/>
              <a:t>Особа</a:t>
            </a:r>
            <a:r>
              <a:rPr lang="en-US" sz="2000" b="1" i="1" dirty="0"/>
              <a:t>, </a:t>
            </a:r>
            <a:r>
              <a:rPr lang="en-US" sz="2000" b="1" i="1" dirty="0" err="1"/>
              <a:t>якій</a:t>
            </a:r>
            <a:r>
              <a:rPr lang="en-US" sz="2000" b="1" i="1" dirty="0"/>
              <a:t> </a:t>
            </a:r>
            <a:r>
              <a:rPr lang="en-US" sz="2000" b="1" i="1" dirty="0" err="1"/>
              <a:t>завдано</a:t>
            </a:r>
            <a:r>
              <a:rPr lang="en-US" sz="2000" b="1" i="1" dirty="0"/>
              <a:t> </a:t>
            </a:r>
            <a:r>
              <a:rPr lang="en-US" sz="2000" b="1" i="1" dirty="0" err="1"/>
              <a:t>збитків</a:t>
            </a:r>
            <a:r>
              <a:rPr lang="en-US" sz="2000" b="1" i="1" dirty="0"/>
              <a:t> у </a:t>
            </a:r>
            <a:r>
              <a:rPr lang="en-US" sz="2000" b="1" i="1" dirty="0" err="1"/>
              <a:t>результаті</a:t>
            </a:r>
            <a:r>
              <a:rPr lang="en-US" sz="2000" b="1" i="1" dirty="0"/>
              <a:t> </a:t>
            </a:r>
            <a:r>
              <a:rPr lang="en-US" sz="2000" b="1" i="1" dirty="0" err="1"/>
              <a:t>порушення</a:t>
            </a:r>
            <a:r>
              <a:rPr lang="en-US" sz="2000" b="1" i="1" dirty="0"/>
              <a:t> </a:t>
            </a:r>
            <a:r>
              <a:rPr lang="en-US" sz="2000" b="1" i="1" dirty="0" err="1"/>
              <a:t>її</a:t>
            </a:r>
            <a:r>
              <a:rPr lang="en-US" sz="2000" b="1" i="1" dirty="0"/>
              <a:t> </a:t>
            </a:r>
            <a:r>
              <a:rPr lang="en-US" sz="2000" b="1" i="1" dirty="0" err="1"/>
              <a:t>цивільного</a:t>
            </a:r>
            <a:r>
              <a:rPr lang="en-US" sz="2000" b="1" i="1" dirty="0"/>
              <a:t> </a:t>
            </a:r>
            <a:r>
              <a:rPr lang="en-US" sz="2000" b="1" i="1" dirty="0" err="1"/>
              <a:t>права</a:t>
            </a:r>
            <a:r>
              <a:rPr lang="en-US" sz="2000" b="1" i="1" dirty="0"/>
              <a:t>, </a:t>
            </a:r>
            <a:r>
              <a:rPr lang="en-US" sz="2000" b="1" i="1" dirty="0" err="1"/>
              <a:t>має</a:t>
            </a:r>
            <a:r>
              <a:rPr lang="en-US" sz="2000" b="1" i="1" dirty="0"/>
              <a:t> </a:t>
            </a:r>
            <a:r>
              <a:rPr lang="en-US" sz="2000" b="1" i="1" dirty="0" err="1"/>
              <a:t>право</a:t>
            </a:r>
            <a:r>
              <a:rPr lang="en-US" sz="2000" b="1" i="1" dirty="0"/>
              <a:t> </a:t>
            </a:r>
            <a:r>
              <a:rPr lang="en-US" sz="2000" b="1" i="1" dirty="0" err="1"/>
              <a:t>на</a:t>
            </a:r>
            <a:r>
              <a:rPr lang="en-US" sz="2000" b="1" i="1" dirty="0"/>
              <a:t> </a:t>
            </a:r>
            <a:r>
              <a:rPr lang="en-US" sz="2000" b="1" i="1" dirty="0" err="1"/>
              <a:t>їх</a:t>
            </a:r>
            <a:r>
              <a:rPr lang="en-US" sz="2000" b="1" i="1" dirty="0"/>
              <a:t> </a:t>
            </a:r>
            <a:r>
              <a:rPr lang="en-US" sz="2000" b="1" i="1" dirty="0" err="1"/>
              <a:t>відшкодування</a:t>
            </a:r>
            <a:endParaRPr lang="en-US" sz="2000" i="1" dirty="0"/>
          </a:p>
        </p:txBody>
      </p:sp>
      <p:sp>
        <p:nvSpPr>
          <p:cNvPr id="13" name="Стрелка: вправо с вырезом 12">
            <a:extLst>
              <a:ext uri="{FF2B5EF4-FFF2-40B4-BE49-F238E27FC236}">
                <a16:creationId xmlns:a16="http://schemas.microsoft.com/office/drawing/2014/main" id="{465F1046-A50D-4551-889B-4AF81EB313BE}"/>
              </a:ext>
            </a:extLst>
          </p:cNvPr>
          <p:cNvSpPr/>
          <p:nvPr/>
        </p:nvSpPr>
        <p:spPr>
          <a:xfrm>
            <a:off x="315027" y="4839181"/>
            <a:ext cx="2372263" cy="1107056"/>
          </a:xfrm>
          <a:prstGeom prst="notchedRightArrow">
            <a:avLst/>
          </a:prstGeom>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ru-RU" sz="2400" b="1" dirty="0">
                <a:ea typeface="+mn-lt"/>
                <a:cs typeface="+mn-lt"/>
              </a:rPr>
              <a:t>Ст. 50 </a:t>
            </a:r>
            <a:endParaRPr lang="ru-RU" b="1"/>
          </a:p>
        </p:txBody>
      </p:sp>
      <p:sp>
        <p:nvSpPr>
          <p:cNvPr id="14" name="TextBox 13">
            <a:extLst>
              <a:ext uri="{FF2B5EF4-FFF2-40B4-BE49-F238E27FC236}">
                <a16:creationId xmlns:a16="http://schemas.microsoft.com/office/drawing/2014/main" id="{24DF816F-4872-4FAB-8FB0-27D063E0DD59}"/>
              </a:ext>
            </a:extLst>
          </p:cNvPr>
          <p:cNvSpPr txBox="1"/>
          <p:nvPr/>
        </p:nvSpPr>
        <p:spPr>
          <a:xfrm>
            <a:off x="2682815" y="5026325"/>
            <a:ext cx="869542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1" dirty="0" err="1"/>
              <a:t>На</a:t>
            </a:r>
            <a:r>
              <a:rPr lang="en-US" sz="2000" b="1" i="1" dirty="0"/>
              <a:t> </a:t>
            </a:r>
            <a:r>
              <a:rPr lang="en-US" sz="2000" b="1" i="1" dirty="0" err="1"/>
              <a:t>безпечне</a:t>
            </a:r>
            <a:r>
              <a:rPr lang="en-US" sz="2000" b="1" i="1" dirty="0"/>
              <a:t> </a:t>
            </a:r>
            <a:r>
              <a:rPr lang="en-US" sz="2000" b="1" i="1" dirty="0" err="1"/>
              <a:t>для</a:t>
            </a:r>
            <a:r>
              <a:rPr lang="en-US" sz="2000" b="1" i="1" dirty="0"/>
              <a:t> </a:t>
            </a:r>
            <a:r>
              <a:rPr lang="en-US" sz="2000" b="1" i="1" dirty="0" err="1"/>
              <a:t>життя</a:t>
            </a:r>
            <a:r>
              <a:rPr lang="en-US" sz="2000" b="1" i="1" dirty="0"/>
              <a:t> і </a:t>
            </a:r>
            <a:r>
              <a:rPr lang="en-US" sz="2000" b="1" i="1" dirty="0" err="1"/>
              <a:t>здоров'я</a:t>
            </a:r>
            <a:r>
              <a:rPr lang="en-US" sz="2000" b="1" i="1" dirty="0"/>
              <a:t> </a:t>
            </a:r>
            <a:r>
              <a:rPr lang="en-US" sz="2000" b="1" i="1" dirty="0" err="1"/>
              <a:t>довкілля</a:t>
            </a:r>
            <a:r>
              <a:rPr lang="en-US" sz="2000" b="1" i="1" dirty="0"/>
              <a:t> </a:t>
            </a:r>
            <a:r>
              <a:rPr lang="en-US" sz="2000" b="1" i="1" dirty="0" err="1"/>
              <a:t>та</a:t>
            </a:r>
            <a:r>
              <a:rPr lang="en-US" sz="2000" b="1" i="1" dirty="0"/>
              <a:t> </a:t>
            </a:r>
            <a:r>
              <a:rPr lang="en-US" sz="2000" b="1" i="1" dirty="0" err="1"/>
              <a:t>на</a:t>
            </a:r>
            <a:r>
              <a:rPr lang="en-US" sz="2000" b="1" i="1" dirty="0"/>
              <a:t> </a:t>
            </a:r>
            <a:r>
              <a:rPr lang="en-US" sz="2000" b="1" i="1" dirty="0" err="1"/>
              <a:t>відшкодування</a:t>
            </a:r>
            <a:r>
              <a:rPr lang="en-US" sz="2000" b="1" i="1" dirty="0"/>
              <a:t> </a:t>
            </a:r>
            <a:r>
              <a:rPr lang="en-US" sz="2000" b="1" i="1" dirty="0" err="1"/>
              <a:t>завданої</a:t>
            </a:r>
            <a:r>
              <a:rPr lang="en-US" sz="2000" b="1" i="1" dirty="0"/>
              <a:t> </a:t>
            </a:r>
            <a:r>
              <a:rPr lang="en-US" sz="2000" b="1" i="1" dirty="0" err="1"/>
              <a:t>порушенням</a:t>
            </a:r>
            <a:r>
              <a:rPr lang="en-US" sz="2000" b="1" i="1" dirty="0"/>
              <a:t> </a:t>
            </a:r>
            <a:r>
              <a:rPr lang="en-US" sz="2000" b="1" i="1" dirty="0" err="1"/>
              <a:t>цього</a:t>
            </a:r>
            <a:r>
              <a:rPr lang="en-US" sz="2000" b="1" i="1" dirty="0"/>
              <a:t> </a:t>
            </a:r>
            <a:r>
              <a:rPr lang="en-US" sz="2000" b="1" i="1" dirty="0" err="1"/>
              <a:t>права</a:t>
            </a:r>
            <a:r>
              <a:rPr lang="en-US" sz="2000" b="1" i="1" dirty="0"/>
              <a:t> </a:t>
            </a:r>
            <a:r>
              <a:rPr lang="en-US" sz="2000" b="1" i="1" dirty="0" err="1"/>
              <a:t>шкоди</a:t>
            </a:r>
            <a:endParaRPr lang="en-US" sz="2000" b="1" i="1" dirty="0"/>
          </a:p>
        </p:txBody>
      </p:sp>
      <p:sp>
        <p:nvSpPr>
          <p:cNvPr id="15" name="Стрелка: вправо с вырезом 14">
            <a:extLst>
              <a:ext uri="{FF2B5EF4-FFF2-40B4-BE49-F238E27FC236}">
                <a16:creationId xmlns:a16="http://schemas.microsoft.com/office/drawing/2014/main" id="{4EFB086C-2BB5-4858-8547-15A0F53929E0}"/>
              </a:ext>
            </a:extLst>
          </p:cNvPr>
          <p:cNvSpPr/>
          <p:nvPr/>
        </p:nvSpPr>
        <p:spPr>
          <a:xfrm>
            <a:off x="315026" y="5888728"/>
            <a:ext cx="2372263" cy="1107056"/>
          </a:xfrm>
          <a:prstGeom prst="notchedRightArrow">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400" b="1" dirty="0">
                <a:ea typeface="+mn-lt"/>
                <a:cs typeface="+mn-lt"/>
              </a:rPr>
              <a:t>Ст. 23</a:t>
            </a:r>
            <a:endParaRPr lang="ru-RU" b="1" dirty="0"/>
          </a:p>
        </p:txBody>
      </p:sp>
      <p:sp>
        <p:nvSpPr>
          <p:cNvPr id="16" name="TextBox 15">
            <a:extLst>
              <a:ext uri="{FF2B5EF4-FFF2-40B4-BE49-F238E27FC236}">
                <a16:creationId xmlns:a16="http://schemas.microsoft.com/office/drawing/2014/main" id="{A3B024B3-5CC1-42CF-B522-7E1E6FB84AD0}"/>
              </a:ext>
            </a:extLst>
          </p:cNvPr>
          <p:cNvSpPr txBox="1"/>
          <p:nvPr/>
        </p:nvSpPr>
        <p:spPr>
          <a:xfrm>
            <a:off x="2682815" y="6248400"/>
            <a:ext cx="862353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1" dirty="0" err="1"/>
              <a:t>На</a:t>
            </a:r>
            <a:r>
              <a:rPr lang="en-US" sz="2000" b="1" i="1" dirty="0"/>
              <a:t> </a:t>
            </a:r>
            <a:r>
              <a:rPr lang="en-US" sz="2000" b="1" i="1" dirty="0" err="1"/>
              <a:t>відшкодування</a:t>
            </a:r>
            <a:r>
              <a:rPr lang="en-US" sz="2000" b="1" i="1" dirty="0"/>
              <a:t> </a:t>
            </a:r>
            <a:r>
              <a:rPr lang="en-US" sz="2000" b="1" i="1" dirty="0" err="1"/>
              <a:t>моральної</a:t>
            </a:r>
            <a:r>
              <a:rPr lang="en-US" sz="2000" b="1" i="1" dirty="0"/>
              <a:t> </a:t>
            </a:r>
            <a:r>
              <a:rPr lang="en-US" sz="2000" b="1" i="1" dirty="0" err="1"/>
              <a:t>шкоди</a:t>
            </a:r>
            <a:r>
              <a:rPr lang="en-US" sz="2000" b="1" i="1" dirty="0"/>
              <a:t>, </a:t>
            </a:r>
            <a:r>
              <a:rPr lang="en-US" sz="2000" b="1" i="1" dirty="0" err="1"/>
              <a:t>завданої</a:t>
            </a:r>
            <a:r>
              <a:rPr lang="en-US" sz="2000" b="1" i="1" dirty="0"/>
              <a:t> </a:t>
            </a:r>
            <a:r>
              <a:rPr lang="en-US" sz="2000" b="1" i="1" dirty="0" err="1"/>
              <a:t>внаслідок</a:t>
            </a:r>
            <a:r>
              <a:rPr lang="en-US" sz="2000" b="1" i="1" dirty="0"/>
              <a:t> </a:t>
            </a:r>
            <a:r>
              <a:rPr lang="en-US" sz="2000" b="1" i="1" dirty="0" err="1"/>
              <a:t>порушення</a:t>
            </a:r>
            <a:r>
              <a:rPr lang="en-US" sz="2000" b="1" i="1" dirty="0"/>
              <a:t> </a:t>
            </a:r>
            <a:r>
              <a:rPr lang="en-US" sz="2000" b="1" i="1" dirty="0" err="1"/>
              <a:t>її</a:t>
            </a:r>
            <a:r>
              <a:rPr lang="en-US" sz="2000" b="1" i="1" dirty="0"/>
              <a:t> </a:t>
            </a:r>
            <a:r>
              <a:rPr lang="en-US" sz="2000" b="1" i="1" dirty="0" err="1"/>
              <a:t>прав</a:t>
            </a:r>
            <a:endParaRPr lang="en-US" sz="2000" b="1" i="1" dirty="0"/>
          </a:p>
        </p:txBody>
      </p:sp>
    </p:spTree>
    <p:extLst>
      <p:ext uri="{BB962C8B-B14F-4D97-AF65-F5344CB8AC3E}">
        <p14:creationId xmlns:p14="http://schemas.microsoft.com/office/powerpoint/2010/main" val="4177412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9524929-325F-4CC4-89F2-74EDDDC6B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4"/>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0D17641-B7BA-4826-BC7C-92172791C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151FC7BE-4DC6-4061-98EB-C48DCFFF6F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43200" y="0"/>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3D4CA8B8-30A6-49D9-99C0-3ADAF9741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3990" y="1194074"/>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022809AF-EB43-4FA3-93FF-87D535C718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439622" y="194269"/>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a:extLst>
              <a:ext uri="{FF2B5EF4-FFF2-40B4-BE49-F238E27FC236}">
                <a16:creationId xmlns:a16="http://schemas.microsoft.com/office/drawing/2014/main" id="{FB2F51F3-F668-48B8-B980-CBC3FDB451AC}"/>
              </a:ext>
            </a:extLst>
          </p:cNvPr>
          <p:cNvSpPr>
            <a:spLocks noGrp="1"/>
          </p:cNvSpPr>
          <p:nvPr>
            <p:ph type="ctrTitle"/>
          </p:nvPr>
        </p:nvSpPr>
        <p:spPr>
          <a:xfrm>
            <a:off x="952500" y="1773980"/>
            <a:ext cx="10287000" cy="2559975"/>
          </a:xfrm>
        </p:spPr>
        <p:txBody>
          <a:bodyPr vert="horz" lIns="91440" tIns="45720" rIns="91440" bIns="45720" rtlCol="0">
            <a:normAutofit/>
          </a:bodyPr>
          <a:lstStyle/>
          <a:p>
            <a:r>
              <a:rPr lang="en-US" b="1" dirty="0">
                <a:solidFill>
                  <a:schemeClr val="tx1"/>
                </a:solidFill>
                <a:ea typeface="+mj-lt"/>
                <a:cs typeface="+mj-lt"/>
              </a:rPr>
              <a:t>2. </a:t>
            </a:r>
            <a:r>
              <a:rPr lang="en-US" b="1" dirty="0" err="1">
                <a:solidFill>
                  <a:schemeClr val="tx1"/>
                </a:solidFill>
                <a:ea typeface="+mj-lt"/>
                <a:cs typeface="+mj-lt"/>
              </a:rPr>
              <a:t>Фармацевтичний</a:t>
            </a:r>
            <a:r>
              <a:rPr lang="en-US" b="1" dirty="0">
                <a:solidFill>
                  <a:schemeClr val="tx1"/>
                </a:solidFill>
                <a:ea typeface="+mj-lt"/>
                <a:cs typeface="+mj-lt"/>
              </a:rPr>
              <a:t> </a:t>
            </a:r>
            <a:r>
              <a:rPr lang="en-US" b="1" dirty="0" err="1">
                <a:solidFill>
                  <a:schemeClr val="tx1"/>
                </a:solidFill>
                <a:ea typeface="+mj-lt"/>
                <a:cs typeface="+mj-lt"/>
              </a:rPr>
              <a:t>працівник</a:t>
            </a:r>
            <a:r>
              <a:rPr lang="en-US" b="1" dirty="0">
                <a:solidFill>
                  <a:schemeClr val="tx1"/>
                </a:solidFill>
                <a:ea typeface="+mj-lt"/>
                <a:cs typeface="+mj-lt"/>
              </a:rPr>
              <a:t> </a:t>
            </a:r>
            <a:r>
              <a:rPr lang="en-US" b="1" dirty="0" err="1">
                <a:solidFill>
                  <a:schemeClr val="tx1"/>
                </a:solidFill>
                <a:ea typeface="+mj-lt"/>
                <a:cs typeface="+mj-lt"/>
              </a:rPr>
              <a:t>як</a:t>
            </a:r>
            <a:r>
              <a:rPr lang="en-US" b="1" dirty="0">
                <a:solidFill>
                  <a:schemeClr val="tx1"/>
                </a:solidFill>
                <a:ea typeface="+mj-lt"/>
                <a:cs typeface="+mj-lt"/>
              </a:rPr>
              <a:t> </a:t>
            </a:r>
            <a:r>
              <a:rPr lang="en-US" b="1" dirty="0" err="1">
                <a:solidFill>
                  <a:schemeClr val="tx1"/>
                </a:solidFill>
                <a:ea typeface="+mj-lt"/>
                <a:cs typeface="+mj-lt"/>
              </a:rPr>
              <a:t>загальний</a:t>
            </a:r>
            <a:r>
              <a:rPr lang="en-US" b="1" dirty="0">
                <a:solidFill>
                  <a:schemeClr val="tx1"/>
                </a:solidFill>
                <a:ea typeface="+mj-lt"/>
                <a:cs typeface="+mj-lt"/>
              </a:rPr>
              <a:t> </a:t>
            </a:r>
            <a:r>
              <a:rPr lang="en-US" b="1" dirty="0" err="1">
                <a:solidFill>
                  <a:schemeClr val="tx1"/>
                </a:solidFill>
                <a:ea typeface="+mj-lt"/>
                <a:cs typeface="+mj-lt"/>
              </a:rPr>
              <a:t>суб’єкт</a:t>
            </a:r>
            <a:r>
              <a:rPr lang="en-US" b="1" dirty="0">
                <a:solidFill>
                  <a:schemeClr val="tx1"/>
                </a:solidFill>
                <a:ea typeface="+mj-lt"/>
                <a:cs typeface="+mj-lt"/>
              </a:rPr>
              <a:t> </a:t>
            </a:r>
            <a:r>
              <a:rPr lang="en-US" b="1" dirty="0" err="1">
                <a:solidFill>
                  <a:schemeClr val="tx1"/>
                </a:solidFill>
                <a:ea typeface="+mj-lt"/>
                <a:cs typeface="+mj-lt"/>
              </a:rPr>
              <a:t>трудового</a:t>
            </a:r>
            <a:r>
              <a:rPr lang="en-US" b="1" dirty="0">
                <a:solidFill>
                  <a:schemeClr val="tx1"/>
                </a:solidFill>
                <a:ea typeface="+mj-lt"/>
                <a:cs typeface="+mj-lt"/>
              </a:rPr>
              <a:t> </a:t>
            </a:r>
            <a:r>
              <a:rPr lang="en-US" b="1" dirty="0" err="1">
                <a:solidFill>
                  <a:schemeClr val="tx1"/>
                </a:solidFill>
                <a:ea typeface="+mj-lt"/>
                <a:cs typeface="+mj-lt"/>
              </a:rPr>
              <a:t>права</a:t>
            </a:r>
            <a:endParaRPr lang="ru-RU" b="1">
              <a:solidFill>
                <a:schemeClr val="tx1"/>
              </a:solidFill>
            </a:endParaRPr>
          </a:p>
        </p:txBody>
      </p:sp>
    </p:spTree>
    <p:extLst>
      <p:ext uri="{BB962C8B-B14F-4D97-AF65-F5344CB8AC3E}">
        <p14:creationId xmlns:p14="http://schemas.microsoft.com/office/powerpoint/2010/main" val="2917440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4CD97E56-071D-4A83-AE3C-34D6A7590225}"/>
              </a:ext>
            </a:extLst>
          </p:cNvPr>
          <p:cNvSpPr>
            <a:spLocks noGrp="1"/>
          </p:cNvSpPr>
          <p:nvPr>
            <p:ph type="title"/>
          </p:nvPr>
        </p:nvSpPr>
        <p:spPr>
          <a:xfrm>
            <a:off x="4313" y="5751"/>
            <a:ext cx="5512099" cy="2260571"/>
          </a:xfrm>
        </p:spPr>
        <p:txBody>
          <a:bodyPr anchor="ctr">
            <a:normAutofit/>
          </a:bodyPr>
          <a:lstStyle/>
          <a:p>
            <a:pPr algn="ctr"/>
            <a:r>
              <a:rPr lang="ru-RU" sz="4400" dirty="0" err="1">
                <a:gradFill flip="none" rotWithShape="1">
                  <a:gsLst>
                    <a:gs pos="0">
                      <a:schemeClr val="accent5">
                        <a:alpha val="70000"/>
                      </a:schemeClr>
                    </a:gs>
                    <a:gs pos="100000">
                      <a:schemeClr val="accent1">
                        <a:alpha val="70000"/>
                      </a:schemeClr>
                    </a:gs>
                  </a:gsLst>
                  <a:lin ang="0" scaled="1"/>
                  <a:tileRect/>
                </a:gradFill>
                <a:cs typeface="Angsana New"/>
              </a:rPr>
              <a:t>Трудові</a:t>
            </a:r>
            <a:r>
              <a:rPr lang="ru-RU" sz="4400" dirty="0">
                <a:gradFill flip="none" rotWithShape="1">
                  <a:gsLst>
                    <a:gs pos="0">
                      <a:schemeClr val="accent5">
                        <a:alpha val="70000"/>
                      </a:schemeClr>
                    </a:gs>
                    <a:gs pos="100000">
                      <a:schemeClr val="accent1">
                        <a:alpha val="70000"/>
                      </a:schemeClr>
                    </a:gs>
                  </a:gsLst>
                  <a:lin ang="0" scaled="1"/>
                  <a:tileRect/>
                </a:gradFill>
                <a:cs typeface="Angsana New"/>
              </a:rPr>
              <a:t> права </a:t>
            </a:r>
            <a:r>
              <a:rPr lang="ru-RU" sz="4400" dirty="0" err="1">
                <a:gradFill flip="none" rotWithShape="1">
                  <a:gsLst>
                    <a:gs pos="0">
                      <a:schemeClr val="accent5">
                        <a:alpha val="70000"/>
                      </a:schemeClr>
                    </a:gs>
                    <a:gs pos="100000">
                      <a:schemeClr val="accent1">
                        <a:alpha val="70000"/>
                      </a:schemeClr>
                    </a:gs>
                  </a:gsLst>
                  <a:lin ang="0" scaled="1"/>
                  <a:tileRect/>
                </a:gradFill>
                <a:cs typeface="Angsana New"/>
              </a:rPr>
              <a:t>медичного</a:t>
            </a:r>
            <a:r>
              <a:rPr lang="ru-RU" sz="4400" dirty="0">
                <a:gradFill flip="none" rotWithShape="1">
                  <a:gsLst>
                    <a:gs pos="0">
                      <a:schemeClr val="accent5">
                        <a:alpha val="70000"/>
                      </a:schemeClr>
                    </a:gs>
                    <a:gs pos="100000">
                      <a:schemeClr val="accent1">
                        <a:alpha val="70000"/>
                      </a:schemeClr>
                    </a:gs>
                  </a:gsLst>
                  <a:lin ang="0" scaled="1"/>
                  <a:tileRect/>
                </a:gradFill>
                <a:cs typeface="Angsana New"/>
              </a:rPr>
              <a:t> </a:t>
            </a:r>
            <a:r>
              <a:rPr lang="ru-RU" sz="4400" dirty="0" err="1">
                <a:gradFill flip="none" rotWithShape="1">
                  <a:gsLst>
                    <a:gs pos="0">
                      <a:schemeClr val="accent5">
                        <a:alpha val="70000"/>
                      </a:schemeClr>
                    </a:gs>
                    <a:gs pos="100000">
                      <a:schemeClr val="accent1">
                        <a:alpha val="70000"/>
                      </a:schemeClr>
                    </a:gs>
                  </a:gsLst>
                  <a:lin ang="0" scaled="1"/>
                  <a:tileRect/>
                </a:gradFill>
                <a:cs typeface="Angsana New"/>
              </a:rPr>
              <a:t>працівника</a:t>
            </a:r>
            <a:endParaRPr lang="ru-RU" sz="4400" dirty="0" err="1">
              <a:solidFill>
                <a:srgbClr val="68B0A8">
                  <a:alpha val="70000"/>
                </a:srgbClr>
              </a:solidFill>
            </a:endParaRPr>
          </a:p>
        </p:txBody>
      </p:sp>
      <p:graphicFrame>
        <p:nvGraphicFramePr>
          <p:cNvPr id="10" name="Объект 2">
            <a:extLst>
              <a:ext uri="{FF2B5EF4-FFF2-40B4-BE49-F238E27FC236}">
                <a16:creationId xmlns:a16="http://schemas.microsoft.com/office/drawing/2014/main" id="{26354B61-8AF4-4FB8-A676-3E9D45D05781}"/>
              </a:ext>
            </a:extLst>
          </p:cNvPr>
          <p:cNvGraphicFramePr>
            <a:graphicFrameLocks noGrp="1"/>
          </p:cNvGraphicFramePr>
          <p:nvPr>
            <p:ph idx="1"/>
            <p:extLst>
              <p:ext uri="{D42A27DB-BD31-4B8C-83A1-F6EECF244321}">
                <p14:modId xmlns:p14="http://schemas.microsoft.com/office/powerpoint/2010/main" val="794600306"/>
              </p:ext>
            </p:extLst>
          </p:nvPr>
        </p:nvGraphicFramePr>
        <p:xfrm>
          <a:off x="5739261" y="-138022"/>
          <a:ext cx="6448425" cy="71201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9" name="Рисунок 69" descr="Изображение выглядит как текст, знак&#10;&#10;Автоматически созданное описание">
            <a:extLst>
              <a:ext uri="{FF2B5EF4-FFF2-40B4-BE49-F238E27FC236}">
                <a16:creationId xmlns:a16="http://schemas.microsoft.com/office/drawing/2014/main" id="{B06B01F6-D3A1-4E25-BDC6-B8909B633AB8}"/>
              </a:ext>
            </a:extLst>
          </p:cNvPr>
          <p:cNvPicPr>
            <a:picLocks noChangeAspect="1"/>
          </p:cNvPicPr>
          <p:nvPr/>
        </p:nvPicPr>
        <p:blipFill>
          <a:blip r:embed="rId7"/>
          <a:stretch>
            <a:fillRect/>
          </a:stretch>
        </p:blipFill>
        <p:spPr>
          <a:xfrm>
            <a:off x="1347877" y="2378106"/>
            <a:ext cx="2839528" cy="3913337"/>
          </a:xfrm>
          <a:prstGeom prst="rect">
            <a:avLst/>
          </a:prstGeom>
        </p:spPr>
      </p:pic>
    </p:spTree>
    <p:extLst>
      <p:ext uri="{BB962C8B-B14F-4D97-AF65-F5344CB8AC3E}">
        <p14:creationId xmlns:p14="http://schemas.microsoft.com/office/powerpoint/2010/main" val="1738797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C97EDAC-272B-41CC-86DA-8AC840ADE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3BB597C6-257D-457C-B88B-40A5684E7FAF}"/>
              </a:ext>
            </a:extLst>
          </p:cNvPr>
          <p:cNvSpPr>
            <a:spLocks noGrp="1"/>
          </p:cNvSpPr>
          <p:nvPr>
            <p:ph type="title"/>
          </p:nvPr>
        </p:nvSpPr>
        <p:spPr>
          <a:xfrm>
            <a:off x="838200" y="-5391"/>
            <a:ext cx="10515600" cy="509318"/>
          </a:xfrm>
        </p:spPr>
        <p:txBody>
          <a:bodyPr anchor="ctr">
            <a:normAutofit fontScale="90000"/>
          </a:bodyPr>
          <a:lstStyle/>
          <a:p>
            <a:pPr algn="ctr"/>
            <a:r>
              <a:rPr lang="ru-RU" sz="4400" err="1">
                <a:ea typeface="+mj-lt"/>
                <a:cs typeface="+mj-lt"/>
              </a:rPr>
              <a:t>Трудовий</a:t>
            </a:r>
            <a:r>
              <a:rPr lang="ru-RU" sz="4400">
                <a:ea typeface="+mj-lt"/>
                <a:cs typeface="+mj-lt"/>
              </a:rPr>
              <a:t> </a:t>
            </a:r>
            <a:r>
              <a:rPr lang="ru-RU" sz="4400" err="1">
                <a:ea typeface="+mj-lt"/>
                <a:cs typeface="+mj-lt"/>
              </a:rPr>
              <a:t>договір</a:t>
            </a:r>
            <a:r>
              <a:rPr lang="ru-RU" sz="4400">
                <a:ea typeface="+mj-lt"/>
                <a:cs typeface="+mj-lt"/>
              </a:rPr>
              <a:t>, </a:t>
            </a:r>
            <a:r>
              <a:rPr lang="ru-RU" sz="4400" err="1">
                <a:ea typeface="+mj-lt"/>
                <a:cs typeface="+mj-lt"/>
              </a:rPr>
              <a:t>його</a:t>
            </a:r>
            <a:r>
              <a:rPr lang="ru-RU" sz="4400">
                <a:ea typeface="+mj-lt"/>
                <a:cs typeface="+mj-lt"/>
              </a:rPr>
              <a:t> </a:t>
            </a:r>
            <a:r>
              <a:rPr lang="ru-RU" sz="4400" err="1">
                <a:ea typeface="+mj-lt"/>
                <a:cs typeface="+mj-lt"/>
              </a:rPr>
              <a:t>види</a:t>
            </a:r>
            <a:endParaRPr lang="ru-RU" err="1">
              <a:ea typeface="+mj-lt"/>
              <a:cs typeface="+mj-lt"/>
            </a:endParaRPr>
          </a:p>
        </p:txBody>
      </p:sp>
      <p:sp>
        <p:nvSpPr>
          <p:cNvPr id="4" name="Свиток: вертикальный 3">
            <a:extLst>
              <a:ext uri="{FF2B5EF4-FFF2-40B4-BE49-F238E27FC236}">
                <a16:creationId xmlns:a16="http://schemas.microsoft.com/office/drawing/2014/main" id="{870C1AE9-E147-4414-BD03-185773BE2C35}"/>
              </a:ext>
            </a:extLst>
          </p:cNvPr>
          <p:cNvSpPr/>
          <p:nvPr/>
        </p:nvSpPr>
        <p:spPr>
          <a:xfrm>
            <a:off x="949" y="686519"/>
            <a:ext cx="5017695" cy="5865961"/>
          </a:xfrm>
          <a:prstGeom prst="verticalScroll">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2400" b="1" dirty="0" err="1">
                <a:solidFill>
                  <a:srgbClr val="C00000"/>
                </a:solidFill>
                <a:ea typeface="+mn-lt"/>
                <a:cs typeface="+mn-lt"/>
              </a:rPr>
              <a:t>Трудовий</a:t>
            </a:r>
            <a:r>
              <a:rPr lang="ru-RU" sz="2400" b="1" dirty="0">
                <a:solidFill>
                  <a:srgbClr val="C00000"/>
                </a:solidFill>
                <a:ea typeface="+mn-lt"/>
                <a:cs typeface="+mn-lt"/>
              </a:rPr>
              <a:t> </a:t>
            </a:r>
            <a:r>
              <a:rPr lang="ru-RU" sz="2400" b="1" dirty="0" err="1">
                <a:solidFill>
                  <a:srgbClr val="C00000"/>
                </a:solidFill>
                <a:ea typeface="+mn-lt"/>
                <a:cs typeface="+mn-lt"/>
              </a:rPr>
              <a:t>договір</a:t>
            </a:r>
            <a:r>
              <a:rPr lang="ru-RU" sz="2400" b="1" dirty="0">
                <a:solidFill>
                  <a:srgbClr val="C00000"/>
                </a:solidFill>
                <a:ea typeface="+mn-lt"/>
                <a:cs typeface="+mn-lt"/>
              </a:rPr>
              <a:t> </a:t>
            </a:r>
            <a:endParaRPr lang="ru-RU" sz="1700" dirty="0">
              <a:solidFill>
                <a:srgbClr val="C00000"/>
              </a:solidFill>
              <a:ea typeface="+mn-lt"/>
              <a:cs typeface="+mn-lt"/>
            </a:endParaRPr>
          </a:p>
          <a:p>
            <a:pPr algn="ctr"/>
            <a:r>
              <a:rPr lang="ru-RU" sz="1700" dirty="0">
                <a:ea typeface="+mn-lt"/>
                <a:cs typeface="+mn-lt"/>
              </a:rPr>
              <a:t>–</a:t>
            </a:r>
            <a:r>
              <a:rPr lang="ru-RU" sz="1700" b="1" dirty="0">
                <a:ea typeface="+mn-lt"/>
                <a:cs typeface="+mn-lt"/>
              </a:rPr>
              <a:t> угода </a:t>
            </a:r>
            <a:r>
              <a:rPr lang="ru-RU" sz="1700" b="1" dirty="0" err="1">
                <a:ea typeface="+mn-lt"/>
                <a:cs typeface="+mn-lt"/>
              </a:rPr>
              <a:t>між</a:t>
            </a:r>
            <a:r>
              <a:rPr lang="ru-RU" sz="1700" b="1" dirty="0">
                <a:ea typeface="+mn-lt"/>
                <a:cs typeface="+mn-lt"/>
              </a:rPr>
              <a:t> </a:t>
            </a:r>
            <a:r>
              <a:rPr lang="ru-RU" sz="1700" b="1" dirty="0" err="1">
                <a:ea typeface="+mn-lt"/>
                <a:cs typeface="+mn-lt"/>
              </a:rPr>
              <a:t>працівником</a:t>
            </a:r>
            <a:r>
              <a:rPr lang="ru-RU" sz="1700" b="1" dirty="0">
                <a:ea typeface="+mn-lt"/>
                <a:cs typeface="+mn-lt"/>
              </a:rPr>
              <a:t> i </a:t>
            </a:r>
            <a:r>
              <a:rPr lang="ru-RU" sz="1700" b="1" dirty="0" err="1">
                <a:ea typeface="+mn-lt"/>
                <a:cs typeface="+mn-lt"/>
              </a:rPr>
              <a:t>власником</a:t>
            </a:r>
            <a:r>
              <a:rPr lang="ru-RU" sz="1700" dirty="0">
                <a:ea typeface="+mn-lt"/>
                <a:cs typeface="+mn-lt"/>
              </a:rPr>
              <a:t> </a:t>
            </a:r>
            <a:r>
              <a:rPr lang="ru-RU" sz="1700" dirty="0" err="1">
                <a:ea typeface="+mn-lt"/>
                <a:cs typeface="+mn-lt"/>
              </a:rPr>
              <a:t>підприємства</a:t>
            </a:r>
            <a:r>
              <a:rPr lang="ru-RU" sz="1700" dirty="0">
                <a:ea typeface="+mn-lt"/>
                <a:cs typeface="+mn-lt"/>
              </a:rPr>
              <a:t>, установи, </a:t>
            </a:r>
            <a:r>
              <a:rPr lang="ru-RU" sz="1700" dirty="0" err="1">
                <a:ea typeface="+mn-lt"/>
                <a:cs typeface="+mn-lt"/>
              </a:rPr>
              <a:t>організації</a:t>
            </a:r>
            <a:r>
              <a:rPr lang="ru-RU" sz="1700" dirty="0">
                <a:ea typeface="+mn-lt"/>
                <a:cs typeface="+mn-lt"/>
              </a:rPr>
              <a:t> </a:t>
            </a:r>
            <a:r>
              <a:rPr lang="ru-RU" sz="1700" dirty="0" err="1">
                <a:ea typeface="+mn-lt"/>
                <a:cs typeface="+mn-lt"/>
              </a:rPr>
              <a:t>або</a:t>
            </a:r>
            <a:r>
              <a:rPr lang="ru-RU" sz="1700" dirty="0">
                <a:ea typeface="+mn-lt"/>
                <a:cs typeface="+mn-lt"/>
              </a:rPr>
              <a:t> </a:t>
            </a:r>
            <a:r>
              <a:rPr lang="ru-RU" sz="1700" dirty="0" err="1">
                <a:ea typeface="+mn-lt"/>
                <a:cs typeface="+mn-lt"/>
              </a:rPr>
              <a:t>уповноваженим</a:t>
            </a:r>
            <a:r>
              <a:rPr lang="ru-RU" sz="1700" dirty="0">
                <a:ea typeface="+mn-lt"/>
                <a:cs typeface="+mn-lt"/>
              </a:rPr>
              <a:t> ним органом </a:t>
            </a:r>
            <a:r>
              <a:rPr lang="ru-RU" sz="1700" dirty="0" err="1">
                <a:ea typeface="+mn-lt"/>
                <a:cs typeface="+mn-lt"/>
              </a:rPr>
              <a:t>чи</a:t>
            </a:r>
            <a:r>
              <a:rPr lang="ru-RU" sz="1700" dirty="0">
                <a:ea typeface="+mn-lt"/>
                <a:cs typeface="+mn-lt"/>
              </a:rPr>
              <a:t> </a:t>
            </a:r>
            <a:r>
              <a:rPr lang="ru-RU" sz="1700" dirty="0" err="1">
                <a:ea typeface="+mn-lt"/>
                <a:cs typeface="+mn-lt"/>
              </a:rPr>
              <a:t>фізичною</a:t>
            </a:r>
            <a:r>
              <a:rPr lang="ru-RU" sz="1700" dirty="0">
                <a:ea typeface="+mn-lt"/>
                <a:cs typeface="+mn-lt"/>
              </a:rPr>
              <a:t> особою, за </a:t>
            </a:r>
            <a:r>
              <a:rPr lang="ru-RU" sz="1700" dirty="0" err="1">
                <a:ea typeface="+mn-lt"/>
                <a:cs typeface="+mn-lt"/>
              </a:rPr>
              <a:t>якою</a:t>
            </a:r>
            <a:r>
              <a:rPr lang="ru-RU" sz="1700" dirty="0">
                <a:ea typeface="+mn-lt"/>
                <a:cs typeface="+mn-lt"/>
              </a:rPr>
              <a:t> </a:t>
            </a:r>
            <a:r>
              <a:rPr lang="ru-RU" sz="1700" b="1" dirty="0" err="1">
                <a:ea typeface="+mn-lt"/>
                <a:cs typeface="+mn-lt"/>
              </a:rPr>
              <a:t>працівник</a:t>
            </a:r>
            <a:r>
              <a:rPr lang="ru-RU" sz="1700" b="1" dirty="0">
                <a:ea typeface="+mn-lt"/>
                <a:cs typeface="+mn-lt"/>
              </a:rPr>
              <a:t> </a:t>
            </a:r>
            <a:r>
              <a:rPr lang="ru-RU" sz="1700" b="1" dirty="0" err="1">
                <a:ea typeface="+mn-lt"/>
                <a:cs typeface="+mn-lt"/>
              </a:rPr>
              <a:t>зобов'язується</a:t>
            </a:r>
            <a:r>
              <a:rPr lang="ru-RU" sz="1700" b="1" dirty="0">
                <a:ea typeface="+mn-lt"/>
                <a:cs typeface="+mn-lt"/>
              </a:rPr>
              <a:t> </a:t>
            </a:r>
            <a:r>
              <a:rPr lang="ru-RU" sz="1700" b="1" dirty="0" err="1">
                <a:ea typeface="+mn-lt"/>
                <a:cs typeface="+mn-lt"/>
              </a:rPr>
              <a:t>виконувати</a:t>
            </a:r>
            <a:r>
              <a:rPr lang="ru-RU" sz="1700" b="1" dirty="0">
                <a:ea typeface="+mn-lt"/>
                <a:cs typeface="+mn-lt"/>
              </a:rPr>
              <a:t> роботу, </a:t>
            </a:r>
            <a:r>
              <a:rPr lang="ru-RU" sz="1700" b="1" dirty="0" err="1">
                <a:ea typeface="+mn-lt"/>
                <a:cs typeface="+mn-lt"/>
              </a:rPr>
              <a:t>визначену</a:t>
            </a:r>
            <a:r>
              <a:rPr lang="ru-RU" sz="1700" b="1" dirty="0">
                <a:ea typeface="+mn-lt"/>
                <a:cs typeface="+mn-lt"/>
              </a:rPr>
              <a:t> </a:t>
            </a:r>
            <a:r>
              <a:rPr lang="ru-RU" sz="1700" b="1" dirty="0" err="1">
                <a:ea typeface="+mn-lt"/>
                <a:cs typeface="+mn-lt"/>
              </a:rPr>
              <a:t>цією</a:t>
            </a:r>
            <a:r>
              <a:rPr lang="ru-RU" sz="1700" b="1" dirty="0">
                <a:ea typeface="+mn-lt"/>
                <a:cs typeface="+mn-lt"/>
              </a:rPr>
              <a:t> </a:t>
            </a:r>
            <a:r>
              <a:rPr lang="ru-RU" sz="1700" b="1" dirty="0" err="1">
                <a:ea typeface="+mn-lt"/>
                <a:cs typeface="+mn-lt"/>
              </a:rPr>
              <a:t>угодою</a:t>
            </a:r>
            <a:r>
              <a:rPr lang="ru-RU" sz="1700" b="1" dirty="0">
                <a:ea typeface="+mn-lt"/>
                <a:cs typeface="+mn-lt"/>
              </a:rPr>
              <a:t>, з </a:t>
            </a:r>
            <a:r>
              <a:rPr lang="ru-RU" sz="1700" b="1" dirty="0" err="1">
                <a:ea typeface="+mn-lt"/>
                <a:cs typeface="+mn-lt"/>
              </a:rPr>
              <a:t>підляганням</a:t>
            </a:r>
            <a:r>
              <a:rPr lang="ru-RU" sz="1700" dirty="0">
                <a:ea typeface="+mn-lt"/>
                <a:cs typeface="+mn-lt"/>
              </a:rPr>
              <a:t> </a:t>
            </a:r>
            <a:r>
              <a:rPr lang="ru-RU" sz="1700" dirty="0" err="1">
                <a:ea typeface="+mn-lt"/>
                <a:cs typeface="+mn-lt"/>
              </a:rPr>
              <a:t>внутрішньому</a:t>
            </a:r>
            <a:r>
              <a:rPr lang="ru-RU" sz="1700" dirty="0">
                <a:ea typeface="+mn-lt"/>
                <a:cs typeface="+mn-lt"/>
              </a:rPr>
              <a:t> трудовому </a:t>
            </a:r>
            <a:r>
              <a:rPr lang="ru-RU" sz="1700" dirty="0" err="1">
                <a:ea typeface="+mn-lt"/>
                <a:cs typeface="+mn-lt"/>
              </a:rPr>
              <a:t>розпорядкові</a:t>
            </a:r>
            <a:r>
              <a:rPr lang="ru-RU" sz="1700" dirty="0">
                <a:ea typeface="+mn-lt"/>
                <a:cs typeface="+mn-lt"/>
              </a:rPr>
              <a:t>, а </a:t>
            </a:r>
            <a:r>
              <a:rPr lang="ru-RU" sz="1700" dirty="0" err="1">
                <a:ea typeface="+mn-lt"/>
                <a:cs typeface="+mn-lt"/>
              </a:rPr>
              <a:t>власник</a:t>
            </a:r>
            <a:r>
              <a:rPr lang="ru-RU" sz="1700" dirty="0">
                <a:ea typeface="+mn-lt"/>
                <a:cs typeface="+mn-lt"/>
              </a:rPr>
              <a:t> </a:t>
            </a:r>
            <a:r>
              <a:rPr lang="ru-RU" sz="1700" dirty="0" err="1">
                <a:ea typeface="+mn-lt"/>
                <a:cs typeface="+mn-lt"/>
              </a:rPr>
              <a:t>підприємства</a:t>
            </a:r>
            <a:r>
              <a:rPr lang="ru-RU" sz="1700" dirty="0">
                <a:ea typeface="+mn-lt"/>
                <a:cs typeface="+mn-lt"/>
              </a:rPr>
              <a:t>, установи, </a:t>
            </a:r>
            <a:r>
              <a:rPr lang="ru-RU" sz="1700" dirty="0" err="1">
                <a:ea typeface="+mn-lt"/>
                <a:cs typeface="+mn-lt"/>
              </a:rPr>
              <a:t>організації</a:t>
            </a:r>
            <a:r>
              <a:rPr lang="ru-RU" sz="1700" dirty="0">
                <a:ea typeface="+mn-lt"/>
                <a:cs typeface="+mn-lt"/>
              </a:rPr>
              <a:t> </a:t>
            </a:r>
            <a:r>
              <a:rPr lang="ru-RU" sz="1700" dirty="0" err="1">
                <a:ea typeface="+mn-lt"/>
                <a:cs typeface="+mn-lt"/>
              </a:rPr>
              <a:t>або</a:t>
            </a:r>
            <a:r>
              <a:rPr lang="ru-RU" sz="1700" dirty="0">
                <a:ea typeface="+mn-lt"/>
                <a:cs typeface="+mn-lt"/>
              </a:rPr>
              <a:t> </a:t>
            </a:r>
            <a:r>
              <a:rPr lang="ru-RU" sz="1700" dirty="0" err="1">
                <a:ea typeface="+mn-lt"/>
                <a:cs typeface="+mn-lt"/>
              </a:rPr>
              <a:t>уповноважений</a:t>
            </a:r>
            <a:r>
              <a:rPr lang="ru-RU" sz="1700" dirty="0">
                <a:ea typeface="+mn-lt"/>
                <a:cs typeface="+mn-lt"/>
              </a:rPr>
              <a:t> ним орган </a:t>
            </a:r>
            <a:r>
              <a:rPr lang="ru-RU" sz="1700" dirty="0" err="1">
                <a:ea typeface="+mn-lt"/>
                <a:cs typeface="+mn-lt"/>
              </a:rPr>
              <a:t>чи</a:t>
            </a:r>
            <a:r>
              <a:rPr lang="ru-RU" sz="1700" dirty="0">
                <a:ea typeface="+mn-lt"/>
                <a:cs typeface="+mn-lt"/>
              </a:rPr>
              <a:t> </a:t>
            </a:r>
            <a:r>
              <a:rPr lang="ru-RU" sz="1700" dirty="0" err="1">
                <a:ea typeface="+mn-lt"/>
                <a:cs typeface="+mn-lt"/>
              </a:rPr>
              <a:t>фізична</a:t>
            </a:r>
            <a:r>
              <a:rPr lang="ru-RU" sz="1700" dirty="0">
                <a:ea typeface="+mn-lt"/>
                <a:cs typeface="+mn-lt"/>
              </a:rPr>
              <a:t> особа </a:t>
            </a:r>
            <a:r>
              <a:rPr lang="ru-RU" sz="1700" dirty="0" err="1">
                <a:ea typeface="+mn-lt"/>
                <a:cs typeface="+mn-lt"/>
              </a:rPr>
              <a:t>зобов'язується</a:t>
            </a:r>
            <a:r>
              <a:rPr lang="ru-RU" sz="1700" dirty="0">
                <a:ea typeface="+mn-lt"/>
                <a:cs typeface="+mn-lt"/>
              </a:rPr>
              <a:t> </a:t>
            </a:r>
            <a:r>
              <a:rPr lang="ru-RU" sz="1700" dirty="0" err="1">
                <a:ea typeface="+mn-lt"/>
                <a:cs typeface="+mn-lt"/>
              </a:rPr>
              <a:t>виплачувати</a:t>
            </a:r>
            <a:r>
              <a:rPr lang="ru-RU" sz="1700" dirty="0">
                <a:ea typeface="+mn-lt"/>
                <a:cs typeface="+mn-lt"/>
              </a:rPr>
              <a:t> </a:t>
            </a:r>
            <a:r>
              <a:rPr lang="ru-RU" sz="1700" dirty="0" err="1">
                <a:ea typeface="+mn-lt"/>
                <a:cs typeface="+mn-lt"/>
              </a:rPr>
              <a:t>працівникові</a:t>
            </a:r>
            <a:r>
              <a:rPr lang="ru-RU" sz="1700" dirty="0">
                <a:ea typeface="+mn-lt"/>
                <a:cs typeface="+mn-lt"/>
              </a:rPr>
              <a:t> </a:t>
            </a:r>
            <a:r>
              <a:rPr lang="ru-RU" sz="1700" dirty="0" err="1">
                <a:ea typeface="+mn-lt"/>
                <a:cs typeface="+mn-lt"/>
              </a:rPr>
              <a:t>заробітну</a:t>
            </a:r>
            <a:r>
              <a:rPr lang="ru-RU" sz="1700" dirty="0">
                <a:ea typeface="+mn-lt"/>
                <a:cs typeface="+mn-lt"/>
              </a:rPr>
              <a:t> плату i </a:t>
            </a:r>
            <a:r>
              <a:rPr lang="ru-RU" sz="1700" dirty="0" err="1">
                <a:ea typeface="+mn-lt"/>
                <a:cs typeface="+mn-lt"/>
              </a:rPr>
              <a:t>забезпечувати</a:t>
            </a:r>
            <a:r>
              <a:rPr lang="ru-RU" sz="1700" dirty="0">
                <a:ea typeface="+mn-lt"/>
                <a:cs typeface="+mn-lt"/>
              </a:rPr>
              <a:t> </a:t>
            </a:r>
            <a:r>
              <a:rPr lang="ru-RU" sz="1700" dirty="0" err="1">
                <a:ea typeface="+mn-lt"/>
                <a:cs typeface="+mn-lt"/>
              </a:rPr>
              <a:t>умови</a:t>
            </a:r>
            <a:r>
              <a:rPr lang="ru-RU" sz="1700" dirty="0">
                <a:ea typeface="+mn-lt"/>
                <a:cs typeface="+mn-lt"/>
              </a:rPr>
              <a:t> </a:t>
            </a:r>
            <a:r>
              <a:rPr lang="ru-RU" sz="1700" dirty="0" err="1">
                <a:ea typeface="+mn-lt"/>
                <a:cs typeface="+mn-lt"/>
              </a:rPr>
              <a:t>праці</a:t>
            </a:r>
            <a:r>
              <a:rPr lang="ru-RU" sz="1700" dirty="0">
                <a:ea typeface="+mn-lt"/>
                <a:cs typeface="+mn-lt"/>
              </a:rPr>
              <a:t>, </a:t>
            </a:r>
            <a:r>
              <a:rPr lang="ru-RU" sz="1700" dirty="0" err="1">
                <a:ea typeface="+mn-lt"/>
                <a:cs typeface="+mn-lt"/>
              </a:rPr>
              <a:t>необхідні</a:t>
            </a:r>
            <a:r>
              <a:rPr lang="ru-RU" sz="1700" dirty="0">
                <a:ea typeface="+mn-lt"/>
                <a:cs typeface="+mn-lt"/>
              </a:rPr>
              <a:t> для </a:t>
            </a:r>
            <a:r>
              <a:rPr lang="ru-RU" sz="1700" dirty="0" err="1">
                <a:ea typeface="+mn-lt"/>
                <a:cs typeface="+mn-lt"/>
              </a:rPr>
              <a:t>виконання</a:t>
            </a:r>
            <a:r>
              <a:rPr lang="ru-RU" sz="1700" dirty="0">
                <a:ea typeface="+mn-lt"/>
                <a:cs typeface="+mn-lt"/>
              </a:rPr>
              <a:t> </a:t>
            </a:r>
            <a:r>
              <a:rPr lang="ru-RU" sz="1700" dirty="0" err="1">
                <a:ea typeface="+mn-lt"/>
                <a:cs typeface="+mn-lt"/>
              </a:rPr>
              <a:t>роботи</a:t>
            </a:r>
            <a:r>
              <a:rPr lang="ru-RU" sz="1700" dirty="0">
                <a:ea typeface="+mn-lt"/>
                <a:cs typeface="+mn-lt"/>
              </a:rPr>
              <a:t>, </a:t>
            </a:r>
            <a:r>
              <a:rPr lang="ru-RU" sz="1700" dirty="0" err="1">
                <a:ea typeface="+mn-lt"/>
                <a:cs typeface="+mn-lt"/>
              </a:rPr>
              <a:t>передбачені</a:t>
            </a:r>
            <a:r>
              <a:rPr lang="ru-RU" sz="1700" dirty="0">
                <a:ea typeface="+mn-lt"/>
                <a:cs typeface="+mn-lt"/>
              </a:rPr>
              <a:t> </a:t>
            </a:r>
            <a:r>
              <a:rPr lang="ru-RU" sz="1700" dirty="0" err="1">
                <a:ea typeface="+mn-lt"/>
                <a:cs typeface="+mn-lt"/>
              </a:rPr>
              <a:t>законодавством</a:t>
            </a:r>
            <a:r>
              <a:rPr lang="ru-RU" sz="1700" dirty="0">
                <a:ea typeface="+mn-lt"/>
                <a:cs typeface="+mn-lt"/>
              </a:rPr>
              <a:t> про </a:t>
            </a:r>
            <a:r>
              <a:rPr lang="ru-RU" sz="1700" dirty="0" err="1">
                <a:ea typeface="+mn-lt"/>
                <a:cs typeface="+mn-lt"/>
              </a:rPr>
              <a:t>працю</a:t>
            </a:r>
            <a:r>
              <a:rPr lang="ru-RU" sz="1700" dirty="0">
                <a:ea typeface="+mn-lt"/>
                <a:cs typeface="+mn-lt"/>
              </a:rPr>
              <a:t>, </a:t>
            </a:r>
            <a:r>
              <a:rPr lang="ru-RU" sz="1700" dirty="0" err="1">
                <a:ea typeface="+mn-lt"/>
                <a:cs typeface="+mn-lt"/>
              </a:rPr>
              <a:t>колективним</a:t>
            </a:r>
            <a:r>
              <a:rPr lang="ru-RU" sz="1700" dirty="0">
                <a:ea typeface="+mn-lt"/>
                <a:cs typeface="+mn-lt"/>
              </a:rPr>
              <a:t> договором i </a:t>
            </a:r>
            <a:r>
              <a:rPr lang="ru-RU" sz="1700" dirty="0" err="1">
                <a:ea typeface="+mn-lt"/>
                <a:cs typeface="+mn-lt"/>
              </a:rPr>
              <a:t>угодою</a:t>
            </a:r>
            <a:r>
              <a:rPr lang="ru-RU" sz="1700" dirty="0">
                <a:ea typeface="+mn-lt"/>
                <a:cs typeface="+mn-lt"/>
              </a:rPr>
              <a:t> </a:t>
            </a:r>
            <a:r>
              <a:rPr lang="ru-RU" sz="1700" dirty="0" err="1">
                <a:ea typeface="+mn-lt"/>
                <a:cs typeface="+mn-lt"/>
              </a:rPr>
              <a:t>сторін</a:t>
            </a:r>
            <a:r>
              <a:rPr lang="ru-RU" sz="1700" dirty="0">
                <a:ea typeface="+mn-lt"/>
                <a:cs typeface="+mn-lt"/>
              </a:rPr>
              <a:t>.</a:t>
            </a:r>
            <a:endParaRPr lang="ru-RU" sz="1700"/>
          </a:p>
        </p:txBody>
      </p:sp>
      <p:sp>
        <p:nvSpPr>
          <p:cNvPr id="6" name="Блок-схема: знак завершения 5">
            <a:extLst>
              <a:ext uri="{FF2B5EF4-FFF2-40B4-BE49-F238E27FC236}">
                <a16:creationId xmlns:a16="http://schemas.microsoft.com/office/drawing/2014/main" id="{790FCBEF-9C9D-4D03-942C-5A1FCCAC4D1A}"/>
              </a:ext>
            </a:extLst>
          </p:cNvPr>
          <p:cNvSpPr/>
          <p:nvPr/>
        </p:nvSpPr>
        <p:spPr>
          <a:xfrm>
            <a:off x="5766399" y="688402"/>
            <a:ext cx="5377131" cy="661357"/>
          </a:xfrm>
          <a:prstGeom prst="flowChartTermina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2400" b="1" dirty="0" err="1">
                <a:ea typeface="+mn-lt"/>
                <a:cs typeface="+mn-lt"/>
              </a:rPr>
              <a:t>Види</a:t>
            </a:r>
            <a:r>
              <a:rPr lang="ru-RU" sz="2400" b="1" dirty="0">
                <a:ea typeface="+mn-lt"/>
                <a:cs typeface="+mn-lt"/>
              </a:rPr>
              <a:t> </a:t>
            </a:r>
            <a:r>
              <a:rPr lang="ru-RU" sz="2400" b="1" dirty="0" err="1">
                <a:ea typeface="+mn-lt"/>
                <a:cs typeface="+mn-lt"/>
              </a:rPr>
              <a:t>трудових</a:t>
            </a:r>
            <a:r>
              <a:rPr lang="ru-RU" sz="2400" b="1" dirty="0">
                <a:ea typeface="+mn-lt"/>
                <a:cs typeface="+mn-lt"/>
              </a:rPr>
              <a:t> </a:t>
            </a:r>
            <a:r>
              <a:rPr lang="ru-RU" sz="2400" b="1" dirty="0" err="1">
                <a:ea typeface="+mn-lt"/>
                <a:cs typeface="+mn-lt"/>
              </a:rPr>
              <a:t>договорів</a:t>
            </a:r>
            <a:endParaRPr lang="ru-RU" sz="2400" b="1"/>
          </a:p>
        </p:txBody>
      </p:sp>
      <p:sp>
        <p:nvSpPr>
          <p:cNvPr id="7" name="Прямоугольник: скругленные противолежащие углы 6">
            <a:extLst>
              <a:ext uri="{FF2B5EF4-FFF2-40B4-BE49-F238E27FC236}">
                <a16:creationId xmlns:a16="http://schemas.microsoft.com/office/drawing/2014/main" id="{48536D22-D91C-4355-B758-955D887F8B09}"/>
              </a:ext>
            </a:extLst>
          </p:cNvPr>
          <p:cNvSpPr/>
          <p:nvPr/>
        </p:nvSpPr>
        <p:spPr>
          <a:xfrm>
            <a:off x="5219160" y="1718273"/>
            <a:ext cx="1854679" cy="661358"/>
          </a:xfrm>
          <a:prstGeom prst="round2Diag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dirty="0" err="1">
                <a:ea typeface="+mn-lt"/>
                <a:cs typeface="+mn-lt"/>
              </a:rPr>
              <a:t>безстроковий</a:t>
            </a:r>
            <a:endParaRPr lang="ru-RU" dirty="0" err="1"/>
          </a:p>
        </p:txBody>
      </p:sp>
      <p:sp>
        <p:nvSpPr>
          <p:cNvPr id="9" name="Прямоугольник: скругленные противолежащие углы 8">
            <a:extLst>
              <a:ext uri="{FF2B5EF4-FFF2-40B4-BE49-F238E27FC236}">
                <a16:creationId xmlns:a16="http://schemas.microsoft.com/office/drawing/2014/main" id="{B9E48BAA-3C27-4D52-885B-365D0744B7C3}"/>
              </a:ext>
            </a:extLst>
          </p:cNvPr>
          <p:cNvSpPr/>
          <p:nvPr/>
        </p:nvSpPr>
        <p:spPr>
          <a:xfrm>
            <a:off x="7145727" y="2048952"/>
            <a:ext cx="2501659" cy="718868"/>
          </a:xfrm>
          <a:prstGeom prst="round2DiagRect">
            <a:avLst/>
          </a:prstGeom>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ru-RU" dirty="0">
                <a:ea typeface="+mn-lt"/>
                <a:cs typeface="+mn-lt"/>
              </a:rPr>
              <a:t>на час </a:t>
            </a:r>
            <a:r>
              <a:rPr lang="ru-RU" dirty="0" err="1">
                <a:ea typeface="+mn-lt"/>
                <a:cs typeface="+mn-lt"/>
              </a:rPr>
              <a:t>виконання</a:t>
            </a:r>
            <a:r>
              <a:rPr lang="ru-RU" dirty="0">
                <a:ea typeface="+mn-lt"/>
                <a:cs typeface="+mn-lt"/>
              </a:rPr>
              <a:t> </a:t>
            </a:r>
            <a:r>
              <a:rPr lang="ru-RU" dirty="0" err="1">
                <a:ea typeface="+mn-lt"/>
                <a:cs typeface="+mn-lt"/>
              </a:rPr>
              <a:t>певної</a:t>
            </a:r>
            <a:r>
              <a:rPr lang="ru-RU" dirty="0">
                <a:ea typeface="+mn-lt"/>
                <a:cs typeface="+mn-lt"/>
              </a:rPr>
              <a:t> </a:t>
            </a:r>
            <a:r>
              <a:rPr lang="ru-RU" dirty="0" err="1">
                <a:ea typeface="+mn-lt"/>
                <a:cs typeface="+mn-lt"/>
              </a:rPr>
              <a:t>роботи</a:t>
            </a:r>
            <a:endParaRPr lang="ru-RU" dirty="0" err="1"/>
          </a:p>
        </p:txBody>
      </p:sp>
      <p:sp>
        <p:nvSpPr>
          <p:cNvPr id="10" name="Прямоугольник: скругленные противолежащие углы 9">
            <a:extLst>
              <a:ext uri="{FF2B5EF4-FFF2-40B4-BE49-F238E27FC236}">
                <a16:creationId xmlns:a16="http://schemas.microsoft.com/office/drawing/2014/main" id="{23E52418-8543-4BCE-BC17-922FAA860961}"/>
              </a:ext>
            </a:extLst>
          </p:cNvPr>
          <p:cNvSpPr/>
          <p:nvPr/>
        </p:nvSpPr>
        <p:spPr>
          <a:xfrm>
            <a:off x="9762405" y="1804537"/>
            <a:ext cx="2127848" cy="575094"/>
          </a:xfrm>
          <a:prstGeom prst="round2DiagRect">
            <a:avLst/>
          </a:prstGeom>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ru-RU" dirty="0">
                <a:ea typeface="+mn-lt"/>
                <a:cs typeface="+mn-lt"/>
              </a:rPr>
              <a:t>на </a:t>
            </a:r>
            <a:r>
              <a:rPr lang="ru-RU" dirty="0" err="1">
                <a:ea typeface="+mn-lt"/>
                <a:cs typeface="+mn-lt"/>
              </a:rPr>
              <a:t>визначений</a:t>
            </a:r>
            <a:r>
              <a:rPr lang="ru-RU" dirty="0">
                <a:ea typeface="+mn-lt"/>
                <a:cs typeface="+mn-lt"/>
              </a:rPr>
              <a:t> строк</a:t>
            </a:r>
            <a:endParaRPr lang="ru-RU" dirty="0"/>
          </a:p>
        </p:txBody>
      </p:sp>
      <p:sp>
        <p:nvSpPr>
          <p:cNvPr id="11" name="Стрелка: вниз 10">
            <a:extLst>
              <a:ext uri="{FF2B5EF4-FFF2-40B4-BE49-F238E27FC236}">
                <a16:creationId xmlns:a16="http://schemas.microsoft.com/office/drawing/2014/main" id="{B0ADCEA8-49E6-4F38-B4FF-0F0521D4BF6E}"/>
              </a:ext>
            </a:extLst>
          </p:cNvPr>
          <p:cNvSpPr/>
          <p:nvPr/>
        </p:nvSpPr>
        <p:spPr>
          <a:xfrm>
            <a:off x="5763826" y="1412202"/>
            <a:ext cx="402566" cy="488830"/>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a:p>
        </p:txBody>
      </p:sp>
      <p:sp>
        <p:nvSpPr>
          <p:cNvPr id="12" name="Стрелка: вниз 11">
            <a:extLst>
              <a:ext uri="{FF2B5EF4-FFF2-40B4-BE49-F238E27FC236}">
                <a16:creationId xmlns:a16="http://schemas.microsoft.com/office/drawing/2014/main" id="{7B6A02B2-7449-47F1-8DAB-5BBD07B8D9D0}"/>
              </a:ext>
            </a:extLst>
          </p:cNvPr>
          <p:cNvSpPr/>
          <p:nvPr/>
        </p:nvSpPr>
        <p:spPr>
          <a:xfrm>
            <a:off x="8251108" y="1555975"/>
            <a:ext cx="402566" cy="488830"/>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a:p>
        </p:txBody>
      </p:sp>
      <p:sp>
        <p:nvSpPr>
          <p:cNvPr id="13" name="Стрелка: вниз 12">
            <a:extLst>
              <a:ext uri="{FF2B5EF4-FFF2-40B4-BE49-F238E27FC236}">
                <a16:creationId xmlns:a16="http://schemas.microsoft.com/office/drawing/2014/main" id="{47E848F6-3FBD-4B6D-AE90-4977F2269DCE}"/>
              </a:ext>
            </a:extLst>
          </p:cNvPr>
          <p:cNvSpPr/>
          <p:nvPr/>
        </p:nvSpPr>
        <p:spPr>
          <a:xfrm>
            <a:off x="10565864" y="1354692"/>
            <a:ext cx="402566" cy="488830"/>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a:p>
        </p:txBody>
      </p:sp>
      <p:sp>
        <p:nvSpPr>
          <p:cNvPr id="14" name="Блок-схема: знак завершения 13">
            <a:extLst>
              <a:ext uri="{FF2B5EF4-FFF2-40B4-BE49-F238E27FC236}">
                <a16:creationId xmlns:a16="http://schemas.microsoft.com/office/drawing/2014/main" id="{AA1E2551-95C4-4E89-9D77-8352081AA5CF}"/>
              </a:ext>
            </a:extLst>
          </p:cNvPr>
          <p:cNvSpPr/>
          <p:nvPr/>
        </p:nvSpPr>
        <p:spPr>
          <a:xfrm>
            <a:off x="4831871" y="2830628"/>
            <a:ext cx="7030526" cy="661357"/>
          </a:xfrm>
          <a:prstGeom prst="flowChartTerminator">
            <a:avLst/>
          </a:prstGeom>
        </p:spPr>
        <p:style>
          <a:lnRef idx="2">
            <a:schemeClr val="accent4">
              <a:shade val="50000"/>
            </a:schemeClr>
          </a:lnRef>
          <a:fillRef idx="1">
            <a:schemeClr val="accent4"/>
          </a:fillRef>
          <a:effectRef idx="0">
            <a:schemeClr val="accent4"/>
          </a:effectRef>
          <a:fontRef idx="minor">
            <a:schemeClr val="lt1"/>
          </a:fontRef>
        </p:style>
        <p:txBody>
          <a:bodyPr lIns="91440" tIns="45720" rIns="91440" bIns="45720" rtlCol="0" anchor="ctr"/>
          <a:lstStyle/>
          <a:p>
            <a:pPr algn="ctr"/>
            <a:r>
              <a:rPr lang="ru-RU" sz="2400" b="1" dirty="0" err="1">
                <a:ea typeface="+mn-lt"/>
                <a:cs typeface="+mn-lt"/>
              </a:rPr>
              <a:t>Документи</a:t>
            </a:r>
            <a:r>
              <a:rPr lang="ru-RU" sz="2400" b="1" dirty="0">
                <a:ea typeface="+mn-lt"/>
                <a:cs typeface="+mn-lt"/>
              </a:rPr>
              <a:t>, </a:t>
            </a:r>
            <a:r>
              <a:rPr lang="ru-RU" sz="2400" b="1" dirty="0" err="1">
                <a:ea typeface="+mn-lt"/>
                <a:cs typeface="+mn-lt"/>
              </a:rPr>
              <a:t>необхідні</a:t>
            </a:r>
            <a:r>
              <a:rPr lang="ru-RU" sz="2400" b="1" dirty="0">
                <a:ea typeface="+mn-lt"/>
                <a:cs typeface="+mn-lt"/>
              </a:rPr>
              <a:t> для </a:t>
            </a:r>
            <a:r>
              <a:rPr lang="ru-RU" sz="2400" b="1" dirty="0" err="1">
                <a:ea typeface="+mn-lt"/>
                <a:cs typeface="+mn-lt"/>
              </a:rPr>
              <a:t>укладання</a:t>
            </a:r>
            <a:r>
              <a:rPr lang="ru-RU" sz="2400" b="1" dirty="0">
                <a:ea typeface="+mn-lt"/>
                <a:cs typeface="+mn-lt"/>
              </a:rPr>
              <a:t> ТД</a:t>
            </a:r>
            <a:endParaRPr lang="ru-RU" b="1"/>
          </a:p>
        </p:txBody>
      </p:sp>
      <p:sp>
        <p:nvSpPr>
          <p:cNvPr id="15" name="Прямоугольник: скругленные углы 14">
            <a:extLst>
              <a:ext uri="{FF2B5EF4-FFF2-40B4-BE49-F238E27FC236}">
                <a16:creationId xmlns:a16="http://schemas.microsoft.com/office/drawing/2014/main" id="{CE226BC1-93AD-4DE8-93BF-D6EF0FBE888E}"/>
              </a:ext>
            </a:extLst>
          </p:cNvPr>
          <p:cNvSpPr/>
          <p:nvPr/>
        </p:nvSpPr>
        <p:spPr>
          <a:xfrm>
            <a:off x="5016081" y="3484892"/>
            <a:ext cx="6656715" cy="143773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lgn="just">
              <a:buFont typeface="Arial"/>
              <a:buChar char="•"/>
            </a:pPr>
            <a:r>
              <a:rPr lang="ru-RU" b="1" dirty="0">
                <a:ea typeface="+mn-lt"/>
                <a:cs typeface="+mn-lt"/>
              </a:rPr>
              <a:t>паспорт</a:t>
            </a:r>
            <a:r>
              <a:rPr lang="ru-RU" dirty="0">
                <a:ea typeface="+mn-lt"/>
                <a:cs typeface="+mn-lt"/>
              </a:rPr>
              <a:t> </a:t>
            </a:r>
            <a:r>
              <a:rPr lang="ru-RU" dirty="0" err="1">
                <a:ea typeface="+mn-lt"/>
                <a:cs typeface="+mn-lt"/>
              </a:rPr>
              <a:t>або</a:t>
            </a:r>
            <a:r>
              <a:rPr lang="ru-RU" dirty="0">
                <a:ea typeface="+mn-lt"/>
                <a:cs typeface="+mn-lt"/>
              </a:rPr>
              <a:t> </a:t>
            </a:r>
            <a:r>
              <a:rPr lang="ru-RU" dirty="0" err="1">
                <a:ea typeface="+mn-lt"/>
                <a:cs typeface="+mn-lt"/>
              </a:rPr>
              <a:t>інший</a:t>
            </a:r>
            <a:r>
              <a:rPr lang="ru-RU" dirty="0">
                <a:ea typeface="+mn-lt"/>
                <a:cs typeface="+mn-lt"/>
              </a:rPr>
              <a:t> документ, </a:t>
            </a:r>
            <a:r>
              <a:rPr lang="ru-RU" dirty="0" err="1">
                <a:ea typeface="+mn-lt"/>
                <a:cs typeface="+mn-lt"/>
              </a:rPr>
              <a:t>що</a:t>
            </a:r>
            <a:r>
              <a:rPr lang="ru-RU" dirty="0">
                <a:ea typeface="+mn-lt"/>
                <a:cs typeface="+mn-lt"/>
              </a:rPr>
              <a:t> </a:t>
            </a:r>
            <a:r>
              <a:rPr lang="ru-RU" dirty="0" err="1">
                <a:ea typeface="+mn-lt"/>
                <a:cs typeface="+mn-lt"/>
              </a:rPr>
              <a:t>посвідчує</a:t>
            </a:r>
            <a:r>
              <a:rPr lang="ru-RU" dirty="0">
                <a:ea typeface="+mn-lt"/>
                <a:cs typeface="+mn-lt"/>
              </a:rPr>
              <a:t> особу, </a:t>
            </a:r>
            <a:endParaRPr lang="ru-RU">
              <a:ea typeface="+mn-lt"/>
              <a:cs typeface="+mn-lt"/>
            </a:endParaRPr>
          </a:p>
          <a:p>
            <a:pPr marL="285750" indent="-285750" algn="just">
              <a:buFont typeface="Arial"/>
              <a:buChar char="•"/>
            </a:pPr>
            <a:r>
              <a:rPr lang="ru-RU" b="1" dirty="0" err="1">
                <a:ea typeface="+mn-lt"/>
                <a:cs typeface="+mn-lt"/>
              </a:rPr>
              <a:t>трудову</a:t>
            </a:r>
            <a:r>
              <a:rPr lang="ru-RU" b="1" dirty="0">
                <a:ea typeface="+mn-lt"/>
                <a:cs typeface="+mn-lt"/>
              </a:rPr>
              <a:t> книжку</a:t>
            </a:r>
            <a:r>
              <a:rPr lang="ru-RU" dirty="0">
                <a:ea typeface="+mn-lt"/>
                <a:cs typeface="+mn-lt"/>
              </a:rPr>
              <a:t>, </a:t>
            </a:r>
            <a:endParaRPr lang="ru-RU">
              <a:ea typeface="+mn-lt"/>
              <a:cs typeface="+mn-lt"/>
            </a:endParaRPr>
          </a:p>
          <a:p>
            <a:pPr marL="285750" indent="-285750" algn="just">
              <a:buFont typeface="Arial"/>
              <a:buChar char="•"/>
            </a:pPr>
            <a:r>
              <a:rPr lang="ru-RU" b="1" dirty="0">
                <a:ea typeface="+mn-lt"/>
                <a:cs typeface="+mn-lt"/>
              </a:rPr>
              <a:t>документ про </a:t>
            </a:r>
            <a:r>
              <a:rPr lang="ru-RU" b="1" dirty="0" err="1">
                <a:ea typeface="+mn-lt"/>
                <a:cs typeface="+mn-lt"/>
              </a:rPr>
              <a:t>освіту</a:t>
            </a:r>
            <a:r>
              <a:rPr lang="ru-RU" dirty="0">
                <a:ea typeface="+mn-lt"/>
                <a:cs typeface="+mn-lt"/>
              </a:rPr>
              <a:t> (</a:t>
            </a:r>
            <a:r>
              <a:rPr lang="ru-RU" dirty="0" err="1">
                <a:ea typeface="+mn-lt"/>
                <a:cs typeface="+mn-lt"/>
              </a:rPr>
              <a:t>спеціальність</a:t>
            </a:r>
            <a:r>
              <a:rPr lang="ru-RU" dirty="0">
                <a:ea typeface="+mn-lt"/>
                <a:cs typeface="+mn-lt"/>
              </a:rPr>
              <a:t>, </a:t>
            </a:r>
            <a:r>
              <a:rPr lang="ru-RU" dirty="0" err="1">
                <a:ea typeface="+mn-lt"/>
                <a:cs typeface="+mn-lt"/>
              </a:rPr>
              <a:t>кваліфікацію</a:t>
            </a:r>
            <a:r>
              <a:rPr lang="ru-RU" dirty="0">
                <a:ea typeface="+mn-lt"/>
                <a:cs typeface="+mn-lt"/>
              </a:rPr>
              <a:t>), </a:t>
            </a:r>
            <a:endParaRPr lang="ru-RU">
              <a:ea typeface="+mn-lt"/>
              <a:cs typeface="+mn-lt"/>
            </a:endParaRPr>
          </a:p>
          <a:p>
            <a:pPr marL="285750" indent="-285750" algn="just">
              <a:buFont typeface="Arial"/>
              <a:buChar char="•"/>
            </a:pPr>
            <a:r>
              <a:rPr lang="ru-RU" b="1" dirty="0">
                <a:ea typeface="+mn-lt"/>
                <a:cs typeface="+mn-lt"/>
              </a:rPr>
              <a:t>документ про стан </a:t>
            </a:r>
            <a:r>
              <a:rPr lang="ru-RU" b="1" dirty="0" err="1">
                <a:ea typeface="+mn-lt"/>
                <a:cs typeface="+mn-lt"/>
              </a:rPr>
              <a:t>здоров'я</a:t>
            </a:r>
            <a:r>
              <a:rPr lang="ru-RU" b="1" dirty="0">
                <a:ea typeface="+mn-lt"/>
                <a:cs typeface="+mn-lt"/>
              </a:rPr>
              <a:t>, </a:t>
            </a:r>
            <a:endParaRPr lang="ru-RU" b="1">
              <a:ea typeface="+mn-lt"/>
              <a:cs typeface="+mn-lt"/>
            </a:endParaRPr>
          </a:p>
          <a:p>
            <a:pPr marL="285750" indent="-285750" algn="just">
              <a:buFont typeface="Arial"/>
              <a:buChar char="•"/>
            </a:pPr>
            <a:r>
              <a:rPr lang="ru-RU" dirty="0" err="1">
                <a:ea typeface="+mn-lt"/>
                <a:cs typeface="+mn-lt"/>
              </a:rPr>
              <a:t>інші</a:t>
            </a:r>
            <a:r>
              <a:rPr lang="ru-RU" dirty="0">
                <a:ea typeface="+mn-lt"/>
                <a:cs typeface="+mn-lt"/>
              </a:rPr>
              <a:t> </a:t>
            </a:r>
            <a:r>
              <a:rPr lang="ru-RU" dirty="0" err="1">
                <a:ea typeface="+mn-lt"/>
                <a:cs typeface="+mn-lt"/>
              </a:rPr>
              <a:t>документи</a:t>
            </a:r>
            <a:r>
              <a:rPr lang="ru-RU" dirty="0">
                <a:ea typeface="+mn-lt"/>
                <a:cs typeface="+mn-lt"/>
              </a:rPr>
              <a:t>, </a:t>
            </a:r>
            <a:r>
              <a:rPr lang="ru-RU" dirty="0" err="1">
                <a:ea typeface="+mn-lt"/>
                <a:cs typeface="+mn-lt"/>
              </a:rPr>
              <a:t>передбачені</a:t>
            </a:r>
            <a:r>
              <a:rPr lang="ru-RU" dirty="0">
                <a:ea typeface="+mn-lt"/>
                <a:cs typeface="+mn-lt"/>
              </a:rPr>
              <a:t> </a:t>
            </a:r>
            <a:r>
              <a:rPr lang="ru-RU" dirty="0" err="1">
                <a:ea typeface="+mn-lt"/>
                <a:cs typeface="+mn-lt"/>
              </a:rPr>
              <a:t>законодавством</a:t>
            </a:r>
            <a:r>
              <a:rPr lang="ru-RU" dirty="0">
                <a:ea typeface="+mn-lt"/>
                <a:cs typeface="+mn-lt"/>
              </a:rPr>
              <a:t> </a:t>
            </a:r>
            <a:endParaRPr lang="ru-RU"/>
          </a:p>
        </p:txBody>
      </p:sp>
      <p:sp>
        <p:nvSpPr>
          <p:cNvPr id="16" name="Блок-схема: знак завершения 15">
            <a:extLst>
              <a:ext uri="{FF2B5EF4-FFF2-40B4-BE49-F238E27FC236}">
                <a16:creationId xmlns:a16="http://schemas.microsoft.com/office/drawing/2014/main" id="{FE8AC0E9-911F-470E-BBF4-C35DD61971C5}"/>
              </a:ext>
            </a:extLst>
          </p:cNvPr>
          <p:cNvSpPr/>
          <p:nvPr/>
        </p:nvSpPr>
        <p:spPr>
          <a:xfrm>
            <a:off x="4831870" y="4929722"/>
            <a:ext cx="7030526" cy="661357"/>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400" b="1" dirty="0" err="1">
                <a:ea typeface="+mn-lt"/>
                <a:cs typeface="+mn-lt"/>
              </a:rPr>
              <a:t>Забороняється</a:t>
            </a:r>
            <a:r>
              <a:rPr lang="ru-RU" sz="2400" b="1" dirty="0">
                <a:ea typeface="+mn-lt"/>
                <a:cs typeface="+mn-lt"/>
              </a:rPr>
              <a:t> </a:t>
            </a:r>
            <a:r>
              <a:rPr lang="ru-RU" sz="2400" b="1" dirty="0" err="1">
                <a:ea typeface="+mn-lt"/>
                <a:cs typeface="+mn-lt"/>
              </a:rPr>
              <a:t>вимагати</a:t>
            </a:r>
            <a:endParaRPr lang="ru-RU" b="1" dirty="0" err="1"/>
          </a:p>
        </p:txBody>
      </p:sp>
      <p:sp>
        <p:nvSpPr>
          <p:cNvPr id="17" name="Прямоугольник: скругленные углы 16">
            <a:extLst>
              <a:ext uri="{FF2B5EF4-FFF2-40B4-BE49-F238E27FC236}">
                <a16:creationId xmlns:a16="http://schemas.microsoft.com/office/drawing/2014/main" id="{BFF3F139-514B-43DA-B267-ABFD1654EF75}"/>
              </a:ext>
            </a:extLst>
          </p:cNvPr>
          <p:cNvSpPr/>
          <p:nvPr/>
        </p:nvSpPr>
        <p:spPr>
          <a:xfrm>
            <a:off x="5016080" y="5583986"/>
            <a:ext cx="6656715" cy="1279582"/>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marL="285750" indent="-285750" algn="just">
              <a:buFont typeface="Arial"/>
              <a:buChar char="•"/>
            </a:pPr>
            <a:r>
              <a:rPr lang="ru-RU" sz="1700" dirty="0" err="1">
                <a:ea typeface="+mn-lt"/>
                <a:cs typeface="+mn-lt"/>
              </a:rPr>
              <a:t>відомості</a:t>
            </a:r>
            <a:r>
              <a:rPr lang="ru-RU" sz="1700" dirty="0">
                <a:ea typeface="+mn-lt"/>
                <a:cs typeface="+mn-lt"/>
              </a:rPr>
              <a:t> про </a:t>
            </a:r>
            <a:r>
              <a:rPr lang="ru-RU" sz="1700" dirty="0" err="1">
                <a:ea typeface="+mn-lt"/>
                <a:cs typeface="+mn-lt"/>
              </a:rPr>
              <a:t>партійну</a:t>
            </a:r>
            <a:r>
              <a:rPr lang="ru-RU" sz="1700" dirty="0">
                <a:ea typeface="+mn-lt"/>
                <a:cs typeface="+mn-lt"/>
              </a:rPr>
              <a:t> i </a:t>
            </a:r>
            <a:r>
              <a:rPr lang="ru-RU" sz="1700" dirty="0" err="1">
                <a:ea typeface="+mn-lt"/>
                <a:cs typeface="+mn-lt"/>
              </a:rPr>
              <a:t>національну</a:t>
            </a:r>
            <a:r>
              <a:rPr lang="ru-RU" sz="1700" dirty="0">
                <a:ea typeface="+mn-lt"/>
                <a:cs typeface="+mn-lt"/>
              </a:rPr>
              <a:t> </a:t>
            </a:r>
            <a:r>
              <a:rPr lang="ru-RU" sz="1700" dirty="0" err="1">
                <a:ea typeface="+mn-lt"/>
                <a:cs typeface="+mn-lt"/>
              </a:rPr>
              <a:t>приналежність</a:t>
            </a:r>
            <a:r>
              <a:rPr lang="ru-RU" sz="1700" dirty="0">
                <a:ea typeface="+mn-lt"/>
                <a:cs typeface="+mn-lt"/>
              </a:rPr>
              <a:t>, </a:t>
            </a:r>
          </a:p>
          <a:p>
            <a:pPr marL="285750" indent="-285750" algn="just">
              <a:buFont typeface="Arial"/>
              <a:buChar char="•"/>
            </a:pPr>
            <a:r>
              <a:rPr lang="ru-RU" sz="1700" dirty="0" err="1">
                <a:ea typeface="+mn-lt"/>
                <a:cs typeface="+mn-lt"/>
              </a:rPr>
              <a:t>походження</a:t>
            </a:r>
            <a:r>
              <a:rPr lang="ru-RU" sz="1700" dirty="0">
                <a:ea typeface="+mn-lt"/>
                <a:cs typeface="+mn-lt"/>
              </a:rPr>
              <a:t>, </a:t>
            </a:r>
          </a:p>
          <a:p>
            <a:pPr marL="285750" indent="-285750" algn="just">
              <a:buFont typeface="Arial"/>
              <a:buChar char="•"/>
            </a:pPr>
            <a:r>
              <a:rPr lang="ru-RU" sz="1700" dirty="0">
                <a:ea typeface="+mn-lt"/>
                <a:cs typeface="+mn-lt"/>
              </a:rPr>
              <a:t>прописку </a:t>
            </a:r>
          </a:p>
          <a:p>
            <a:pPr marL="285750" indent="-285750" algn="just">
              <a:buFont typeface="Arial"/>
              <a:buChar char="•"/>
            </a:pPr>
            <a:r>
              <a:rPr lang="ru-RU" sz="1700" dirty="0" err="1">
                <a:ea typeface="+mn-lt"/>
                <a:cs typeface="+mn-lt"/>
              </a:rPr>
              <a:t>документи</a:t>
            </a:r>
            <a:r>
              <a:rPr lang="ru-RU" sz="1700" dirty="0">
                <a:ea typeface="+mn-lt"/>
                <a:cs typeface="+mn-lt"/>
              </a:rPr>
              <a:t>, </a:t>
            </a:r>
            <a:r>
              <a:rPr lang="ru-RU" sz="1700" dirty="0" err="1">
                <a:ea typeface="+mn-lt"/>
                <a:cs typeface="+mn-lt"/>
              </a:rPr>
              <a:t>подання</a:t>
            </a:r>
            <a:r>
              <a:rPr lang="ru-RU" sz="1700" dirty="0">
                <a:ea typeface="+mn-lt"/>
                <a:cs typeface="+mn-lt"/>
              </a:rPr>
              <a:t> </a:t>
            </a:r>
            <a:r>
              <a:rPr lang="ru-RU" sz="1700" dirty="0" err="1">
                <a:ea typeface="+mn-lt"/>
                <a:cs typeface="+mn-lt"/>
              </a:rPr>
              <a:t>яких</a:t>
            </a:r>
            <a:r>
              <a:rPr lang="ru-RU" sz="1700" dirty="0">
                <a:ea typeface="+mn-lt"/>
                <a:cs typeface="+mn-lt"/>
              </a:rPr>
              <a:t> не </a:t>
            </a:r>
            <a:r>
              <a:rPr lang="ru-RU" sz="1700" dirty="0" err="1">
                <a:ea typeface="+mn-lt"/>
                <a:cs typeface="+mn-lt"/>
              </a:rPr>
              <a:t>передбачено</a:t>
            </a:r>
            <a:r>
              <a:rPr lang="ru-RU" sz="1700" dirty="0">
                <a:ea typeface="+mn-lt"/>
                <a:cs typeface="+mn-lt"/>
              </a:rPr>
              <a:t> </a:t>
            </a:r>
            <a:r>
              <a:rPr lang="ru-RU" sz="1700" dirty="0" err="1">
                <a:ea typeface="+mn-lt"/>
                <a:cs typeface="+mn-lt"/>
              </a:rPr>
              <a:t>законодавством</a:t>
            </a:r>
            <a:endParaRPr lang="ru-RU"/>
          </a:p>
        </p:txBody>
      </p:sp>
    </p:spTree>
    <p:extLst>
      <p:ext uri="{BB962C8B-B14F-4D97-AF65-F5344CB8AC3E}">
        <p14:creationId xmlns:p14="http://schemas.microsoft.com/office/powerpoint/2010/main" val="3971276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C97EDAC-272B-41CC-86DA-8AC840ADE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15EF4482-A092-42BD-A7D1-B7913FD966CF}"/>
              </a:ext>
            </a:extLst>
          </p:cNvPr>
          <p:cNvSpPr>
            <a:spLocks noGrp="1"/>
          </p:cNvSpPr>
          <p:nvPr>
            <p:ph type="title"/>
          </p:nvPr>
        </p:nvSpPr>
        <p:spPr>
          <a:xfrm>
            <a:off x="780691" y="80874"/>
            <a:ext cx="10515600" cy="638715"/>
          </a:xfrm>
        </p:spPr>
        <p:txBody>
          <a:bodyPr anchor="ctr">
            <a:normAutofit fontScale="90000"/>
          </a:bodyPr>
          <a:lstStyle/>
          <a:p>
            <a:pPr algn="ctr"/>
            <a:r>
              <a:rPr lang="ru-RU" sz="4400">
                <a:ea typeface="+mj-lt"/>
                <a:cs typeface="+mj-lt"/>
              </a:rPr>
              <a:t>Порядок оформлення на роботу</a:t>
            </a:r>
            <a:endParaRPr lang="ru-RU"/>
          </a:p>
        </p:txBody>
      </p:sp>
      <p:graphicFrame>
        <p:nvGraphicFramePr>
          <p:cNvPr id="10" name="Объект 2">
            <a:extLst>
              <a:ext uri="{FF2B5EF4-FFF2-40B4-BE49-F238E27FC236}">
                <a16:creationId xmlns:a16="http://schemas.microsoft.com/office/drawing/2014/main" id="{A4E7FC08-94D1-43F6-813B-6F50851C7800}"/>
              </a:ext>
            </a:extLst>
          </p:cNvPr>
          <p:cNvGraphicFramePr>
            <a:graphicFrameLocks noGrp="1"/>
          </p:cNvGraphicFramePr>
          <p:nvPr>
            <p:ph idx="1"/>
            <p:extLst>
              <p:ext uri="{D42A27DB-BD31-4B8C-83A1-F6EECF244321}">
                <p14:modId xmlns:p14="http://schemas.microsoft.com/office/powerpoint/2010/main" val="181754425"/>
              </p:ext>
            </p:extLst>
          </p:nvPr>
        </p:nvGraphicFramePr>
        <p:xfrm>
          <a:off x="4152900" y="890498"/>
          <a:ext cx="8458200" cy="2986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0" name="Прямоугольник: скругленные углы 89">
            <a:extLst>
              <a:ext uri="{FF2B5EF4-FFF2-40B4-BE49-F238E27FC236}">
                <a16:creationId xmlns:a16="http://schemas.microsoft.com/office/drawing/2014/main" id="{BF86BF66-05D4-4785-A66F-8AFDD871E93F}"/>
              </a:ext>
            </a:extLst>
          </p:cNvPr>
          <p:cNvSpPr/>
          <p:nvPr/>
        </p:nvSpPr>
        <p:spPr>
          <a:xfrm>
            <a:off x="132272" y="4150743"/>
            <a:ext cx="5434640" cy="2530414"/>
          </a:xfrm>
          <a:prstGeom prst="roundRec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ru-RU" sz="2000" dirty="0" err="1"/>
              <a:t>Фізична</a:t>
            </a:r>
            <a:r>
              <a:rPr lang="ru-RU" sz="2000" dirty="0"/>
              <a:t> особа-</a:t>
            </a:r>
            <a:r>
              <a:rPr lang="ru-RU" sz="2000" dirty="0" err="1"/>
              <a:t>підприємець</a:t>
            </a:r>
            <a:r>
              <a:rPr lang="ru-RU" sz="2000" dirty="0"/>
              <a:t> повинна у </a:t>
            </a:r>
            <a:r>
              <a:rPr lang="ru-RU" sz="2000" b="1" dirty="0" err="1"/>
              <a:t>тижневий</a:t>
            </a:r>
            <a:r>
              <a:rPr lang="ru-RU" sz="2000" dirty="0"/>
              <a:t> строк з моменту фактичного </a:t>
            </a:r>
            <a:r>
              <a:rPr lang="ru-RU" sz="2000" dirty="0" err="1"/>
              <a:t>допущення</a:t>
            </a:r>
            <a:r>
              <a:rPr lang="ru-RU" sz="2000" dirty="0"/>
              <a:t> </a:t>
            </a:r>
            <a:r>
              <a:rPr lang="ru-RU" sz="2000" dirty="0" err="1"/>
              <a:t>працівника</a:t>
            </a:r>
            <a:r>
              <a:rPr lang="ru-RU" sz="2000" dirty="0"/>
              <a:t> до </a:t>
            </a:r>
            <a:r>
              <a:rPr lang="ru-RU" sz="2000" dirty="0" err="1"/>
              <a:t>роботи</a:t>
            </a:r>
            <a:r>
              <a:rPr lang="ru-RU" sz="2000" dirty="0"/>
              <a:t> </a:t>
            </a:r>
            <a:r>
              <a:rPr lang="ru-RU" sz="2000" dirty="0" err="1"/>
              <a:t>зареєструвати</a:t>
            </a:r>
            <a:r>
              <a:rPr lang="ru-RU" sz="2000" dirty="0"/>
              <a:t> </a:t>
            </a:r>
            <a:r>
              <a:rPr lang="ru-RU" sz="2000" dirty="0" err="1"/>
              <a:t>укладений</a:t>
            </a:r>
            <a:r>
              <a:rPr lang="ru-RU" sz="2000" dirty="0"/>
              <a:t> у </a:t>
            </a:r>
            <a:r>
              <a:rPr lang="ru-RU" sz="2000" dirty="0" err="1"/>
              <a:t>письмовій</a:t>
            </a:r>
            <a:r>
              <a:rPr lang="ru-RU" sz="2000" dirty="0"/>
              <a:t> </a:t>
            </a:r>
            <a:r>
              <a:rPr lang="ru-RU" sz="2000" dirty="0" err="1"/>
              <a:t>формі</a:t>
            </a:r>
            <a:r>
              <a:rPr lang="ru-RU" sz="2000" dirty="0"/>
              <a:t> </a:t>
            </a:r>
            <a:r>
              <a:rPr lang="ru-RU" sz="2000" dirty="0" err="1"/>
              <a:t>трудовий</a:t>
            </a:r>
            <a:r>
              <a:rPr lang="ru-RU" sz="2000" dirty="0"/>
              <a:t> </a:t>
            </a:r>
            <a:r>
              <a:rPr lang="ru-RU" sz="2000" dirty="0" err="1"/>
              <a:t>договір</a:t>
            </a:r>
            <a:r>
              <a:rPr lang="ru-RU" sz="2000" dirty="0"/>
              <a:t> у </a:t>
            </a:r>
            <a:r>
              <a:rPr lang="ru-RU" sz="2000" b="1" dirty="0" err="1"/>
              <a:t>державній</a:t>
            </a:r>
            <a:r>
              <a:rPr lang="ru-RU" sz="2000" b="1" dirty="0"/>
              <a:t> </a:t>
            </a:r>
            <a:r>
              <a:rPr lang="ru-RU" sz="2000" b="1" dirty="0" err="1"/>
              <a:t>службі</a:t>
            </a:r>
            <a:r>
              <a:rPr lang="ru-RU" sz="2000" b="1" dirty="0"/>
              <a:t> </a:t>
            </a:r>
            <a:r>
              <a:rPr lang="ru-RU" sz="2000" b="1" dirty="0" err="1"/>
              <a:t>зайнятості</a:t>
            </a:r>
            <a:r>
              <a:rPr lang="ru-RU" sz="2000" dirty="0"/>
              <a:t> за </a:t>
            </a:r>
            <a:r>
              <a:rPr lang="ru-RU" sz="2000" dirty="0" err="1"/>
              <a:t>місцем</a:t>
            </a:r>
            <a:r>
              <a:rPr lang="ru-RU" sz="2000" dirty="0"/>
              <a:t> </a:t>
            </a:r>
            <a:r>
              <a:rPr lang="ru-RU" sz="2000" dirty="0" err="1"/>
              <a:t>свого</a:t>
            </a:r>
            <a:r>
              <a:rPr lang="ru-RU" sz="2000" dirty="0"/>
              <a:t> </a:t>
            </a:r>
            <a:r>
              <a:rPr lang="ru-RU" sz="2000" dirty="0" err="1"/>
              <a:t>проживання</a:t>
            </a:r>
            <a:endParaRPr lang="ru-RU" sz="2000" dirty="0"/>
          </a:p>
        </p:txBody>
      </p:sp>
      <p:sp>
        <p:nvSpPr>
          <p:cNvPr id="17" name="Блок-схема: знак завершения 16">
            <a:extLst>
              <a:ext uri="{FF2B5EF4-FFF2-40B4-BE49-F238E27FC236}">
                <a16:creationId xmlns:a16="http://schemas.microsoft.com/office/drawing/2014/main" id="{6B8A227E-5742-4A5B-AAF2-A842F48F7BB6}"/>
              </a:ext>
            </a:extLst>
          </p:cNvPr>
          <p:cNvSpPr/>
          <p:nvPr/>
        </p:nvSpPr>
        <p:spPr>
          <a:xfrm>
            <a:off x="131373" y="3636659"/>
            <a:ext cx="5305244" cy="718867"/>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i="1" dirty="0" err="1">
                <a:ea typeface="+mn-lt"/>
                <a:cs typeface="+mn-lt"/>
              </a:rPr>
              <a:t>Особливості</a:t>
            </a:r>
            <a:r>
              <a:rPr lang="ru-RU" b="1" i="1" dirty="0">
                <a:ea typeface="+mn-lt"/>
                <a:cs typeface="+mn-lt"/>
              </a:rPr>
              <a:t> </a:t>
            </a:r>
            <a:r>
              <a:rPr lang="ru-RU" b="1" i="1" dirty="0" err="1">
                <a:ea typeface="+mn-lt"/>
                <a:cs typeface="+mn-lt"/>
              </a:rPr>
              <a:t>укладання</a:t>
            </a:r>
            <a:r>
              <a:rPr lang="ru-RU" b="1" i="1" dirty="0">
                <a:ea typeface="+mn-lt"/>
                <a:cs typeface="+mn-lt"/>
              </a:rPr>
              <a:t> трудового договору з </a:t>
            </a:r>
            <a:r>
              <a:rPr lang="ru-RU" b="1" i="1" dirty="0" err="1">
                <a:ea typeface="+mn-lt"/>
                <a:cs typeface="+mn-lt"/>
              </a:rPr>
              <a:t>приватним</a:t>
            </a:r>
            <a:r>
              <a:rPr lang="ru-RU" b="1" i="1" dirty="0">
                <a:ea typeface="+mn-lt"/>
                <a:cs typeface="+mn-lt"/>
              </a:rPr>
              <a:t> </a:t>
            </a:r>
            <a:r>
              <a:rPr lang="ru-RU" b="1" i="1" dirty="0" err="1">
                <a:ea typeface="+mn-lt"/>
                <a:cs typeface="+mn-lt"/>
              </a:rPr>
              <a:t>підприємцем</a:t>
            </a:r>
            <a:endParaRPr lang="ru-RU" b="1" i="1" dirty="0"/>
          </a:p>
        </p:txBody>
      </p:sp>
      <p:sp>
        <p:nvSpPr>
          <p:cNvPr id="18" name="Свиток: вертикальный 17">
            <a:extLst>
              <a:ext uri="{FF2B5EF4-FFF2-40B4-BE49-F238E27FC236}">
                <a16:creationId xmlns:a16="http://schemas.microsoft.com/office/drawing/2014/main" id="{77D28BF6-ABFB-48E6-ADFB-D18298C0BA6A}"/>
              </a:ext>
            </a:extLst>
          </p:cNvPr>
          <p:cNvSpPr/>
          <p:nvPr/>
        </p:nvSpPr>
        <p:spPr>
          <a:xfrm>
            <a:off x="6096001" y="4106533"/>
            <a:ext cx="5591942" cy="2458527"/>
          </a:xfrm>
          <a:prstGeom prst="verticalScroll">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sp>
        <p:nvSpPr>
          <p:cNvPr id="32" name="TextBox 31">
            <a:extLst>
              <a:ext uri="{FF2B5EF4-FFF2-40B4-BE49-F238E27FC236}">
                <a16:creationId xmlns:a16="http://schemas.microsoft.com/office/drawing/2014/main" id="{C7468013-1D30-435D-B8FD-ADFBB5D86D83}"/>
              </a:ext>
            </a:extLst>
          </p:cNvPr>
          <p:cNvSpPr txBox="1"/>
          <p:nvPr/>
        </p:nvSpPr>
        <p:spPr>
          <a:xfrm>
            <a:off x="7265507" y="4609381"/>
            <a:ext cx="403078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dirty="0" err="1"/>
              <a:t>Працівник</a:t>
            </a:r>
            <a:r>
              <a:rPr lang="ru-RU" dirty="0"/>
              <a:t> </a:t>
            </a:r>
            <a:r>
              <a:rPr lang="ru-RU" dirty="0" err="1"/>
              <a:t>фармацевтичного</a:t>
            </a:r>
            <a:r>
              <a:rPr lang="ru-RU" dirty="0"/>
              <a:t> сектору </a:t>
            </a:r>
          </a:p>
          <a:p>
            <a:pPr algn="ctr"/>
            <a:r>
              <a:rPr lang="ru-RU" dirty="0" err="1"/>
              <a:t>охорони</a:t>
            </a:r>
            <a:r>
              <a:rPr lang="ru-RU" dirty="0"/>
              <a:t> здоров'я, </a:t>
            </a:r>
            <a:r>
              <a:rPr lang="ru-RU" dirty="0" err="1"/>
              <a:t>який</a:t>
            </a:r>
            <a:r>
              <a:rPr lang="ru-RU" dirty="0"/>
              <a:t> не </a:t>
            </a:r>
            <a:r>
              <a:rPr lang="ru-RU" dirty="0" err="1"/>
              <a:t>працював</a:t>
            </a:r>
            <a:r>
              <a:rPr lang="ru-RU" dirty="0"/>
              <a:t> </a:t>
            </a:r>
          </a:p>
          <a:p>
            <a:pPr algn="ctr"/>
            <a:r>
              <a:rPr lang="ru-RU" dirty="0"/>
              <a:t>за </a:t>
            </a:r>
            <a:r>
              <a:rPr lang="ru-RU" dirty="0" err="1"/>
              <a:t>спеціальністю</a:t>
            </a:r>
            <a:r>
              <a:rPr lang="ru-RU" dirty="0"/>
              <a:t> </a:t>
            </a:r>
            <a:r>
              <a:rPr lang="ru-RU" dirty="0" err="1"/>
              <a:t>більше</a:t>
            </a:r>
            <a:r>
              <a:rPr lang="ru-RU" dirty="0"/>
              <a:t> 5 </a:t>
            </a:r>
            <a:r>
              <a:rPr lang="ru-RU" dirty="0" err="1"/>
              <a:t>років</a:t>
            </a:r>
            <a:r>
              <a:rPr lang="ru-RU" dirty="0"/>
              <a:t>, </a:t>
            </a:r>
            <a:r>
              <a:rPr lang="ru-RU" dirty="0" err="1"/>
              <a:t>має</a:t>
            </a:r>
            <a:r>
              <a:rPr lang="ru-RU" dirty="0"/>
              <a:t> </a:t>
            </a:r>
          </a:p>
          <a:p>
            <a:pPr algn="ctr"/>
            <a:r>
              <a:rPr lang="ru-RU" dirty="0" err="1"/>
              <a:t>підтвердити</a:t>
            </a:r>
            <a:r>
              <a:rPr lang="ru-RU" dirty="0"/>
              <a:t> свою </a:t>
            </a:r>
            <a:r>
              <a:rPr lang="ru-RU" dirty="0" err="1"/>
              <a:t>кваліфікацію</a:t>
            </a:r>
            <a:endParaRPr lang="ru-RU" dirty="0"/>
          </a:p>
        </p:txBody>
      </p:sp>
      <p:sp>
        <p:nvSpPr>
          <p:cNvPr id="46" name="Прямоугольник 45">
            <a:extLst>
              <a:ext uri="{FF2B5EF4-FFF2-40B4-BE49-F238E27FC236}">
                <a16:creationId xmlns:a16="http://schemas.microsoft.com/office/drawing/2014/main" id="{FF09030E-8018-4B3C-94A2-62D446500A66}"/>
              </a:ext>
            </a:extLst>
          </p:cNvPr>
          <p:cNvSpPr/>
          <p:nvPr/>
        </p:nvSpPr>
        <p:spPr>
          <a:xfrm>
            <a:off x="6460378" y="4486725"/>
            <a:ext cx="805130" cy="560715"/>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ru-RU" sz="2400" b="1" i="1" dirty="0">
                <a:solidFill>
                  <a:srgbClr val="C00000"/>
                </a:solidFill>
                <a:ea typeface="+mn-lt"/>
                <a:cs typeface="+mn-lt"/>
              </a:rPr>
              <a:t>NB!</a:t>
            </a:r>
            <a:endParaRPr lang="ru-RU" sz="2400" b="1" i="1" dirty="0">
              <a:solidFill>
                <a:srgbClr val="C00000"/>
              </a:solidFill>
            </a:endParaRPr>
          </a:p>
        </p:txBody>
      </p:sp>
      <p:pic>
        <p:nvPicPr>
          <p:cNvPr id="47" name="Рисунок 47" descr="Изображение выглядит как наружный объект, цепь, векторная графика&#10;&#10;Автоматически созданное описание">
            <a:extLst>
              <a:ext uri="{FF2B5EF4-FFF2-40B4-BE49-F238E27FC236}">
                <a16:creationId xmlns:a16="http://schemas.microsoft.com/office/drawing/2014/main" id="{EE478461-866A-4535-A107-E8349FF32EEC}"/>
              </a:ext>
            </a:extLst>
          </p:cNvPr>
          <p:cNvPicPr>
            <a:picLocks noChangeAspect="1"/>
          </p:cNvPicPr>
          <p:nvPr/>
        </p:nvPicPr>
        <p:blipFill>
          <a:blip r:embed="rId7"/>
          <a:stretch>
            <a:fillRect/>
          </a:stretch>
        </p:blipFill>
        <p:spPr>
          <a:xfrm>
            <a:off x="543824" y="708624"/>
            <a:ext cx="3930050" cy="2752185"/>
          </a:xfrm>
          <a:prstGeom prst="rect">
            <a:avLst/>
          </a:prstGeom>
        </p:spPr>
      </p:pic>
    </p:spTree>
    <p:extLst>
      <p:ext uri="{BB962C8B-B14F-4D97-AF65-F5344CB8AC3E}">
        <p14:creationId xmlns:p14="http://schemas.microsoft.com/office/powerpoint/2010/main" val="2363253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DD7EAFE6-2BB9-41FB-9CF4-588CFC708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0EAF0670-3B45-4FCE-83EA-0B7F695286C0}"/>
              </a:ext>
            </a:extLst>
          </p:cNvPr>
          <p:cNvSpPr>
            <a:spLocks noGrp="1"/>
          </p:cNvSpPr>
          <p:nvPr>
            <p:ph type="title"/>
          </p:nvPr>
        </p:nvSpPr>
        <p:spPr>
          <a:xfrm>
            <a:off x="838200" y="929"/>
            <a:ext cx="10515600" cy="590431"/>
          </a:xfrm>
        </p:spPr>
        <p:txBody>
          <a:bodyPr vert="horz" lIns="91440" tIns="45720" rIns="91440" bIns="45720" rtlCol="0" anchor="b">
            <a:noAutofit/>
          </a:bodyPr>
          <a:lstStyle/>
          <a:p>
            <a:pPr algn="ctr"/>
            <a:r>
              <a:rPr lang="en-US" sz="4000" err="1">
                <a:gradFill flip="none" rotWithShape="1">
                  <a:gsLst>
                    <a:gs pos="0">
                      <a:schemeClr val="accent5">
                        <a:alpha val="70000"/>
                      </a:schemeClr>
                    </a:gs>
                    <a:gs pos="100000">
                      <a:schemeClr val="accent1">
                        <a:alpha val="70000"/>
                      </a:schemeClr>
                    </a:gs>
                  </a:gsLst>
                  <a:lin ang="0" scaled="1"/>
                  <a:tileRect/>
                </a:gradFill>
                <a:cs typeface="Angsana New"/>
              </a:rPr>
              <a:t>Випробування</a:t>
            </a:r>
            <a:r>
              <a:rPr lang="en-US" sz="4000" dirty="0">
                <a:gradFill flip="none" rotWithShape="1">
                  <a:gsLst>
                    <a:gs pos="0">
                      <a:schemeClr val="accent5">
                        <a:alpha val="70000"/>
                      </a:schemeClr>
                    </a:gs>
                    <a:gs pos="100000">
                      <a:schemeClr val="accent1">
                        <a:alpha val="70000"/>
                      </a:schemeClr>
                    </a:gs>
                  </a:gsLst>
                  <a:lin ang="0" scaled="1"/>
                  <a:tileRect/>
                </a:gradFill>
                <a:cs typeface="Angsana New"/>
              </a:rPr>
              <a:t> </a:t>
            </a:r>
            <a:r>
              <a:rPr lang="en-US" sz="4000" err="1">
                <a:gradFill flip="none" rotWithShape="1">
                  <a:gsLst>
                    <a:gs pos="0">
                      <a:schemeClr val="accent5">
                        <a:alpha val="70000"/>
                      </a:schemeClr>
                    </a:gs>
                    <a:gs pos="100000">
                      <a:schemeClr val="accent1">
                        <a:alpha val="70000"/>
                      </a:schemeClr>
                    </a:gs>
                  </a:gsLst>
                  <a:lin ang="0" scaled="1"/>
                  <a:tileRect/>
                </a:gradFill>
                <a:cs typeface="Angsana New"/>
              </a:rPr>
              <a:t>при</a:t>
            </a:r>
            <a:r>
              <a:rPr lang="en-US" sz="4000" dirty="0">
                <a:gradFill flip="none" rotWithShape="1">
                  <a:gsLst>
                    <a:gs pos="0">
                      <a:schemeClr val="accent5">
                        <a:alpha val="70000"/>
                      </a:schemeClr>
                    </a:gs>
                    <a:gs pos="100000">
                      <a:schemeClr val="accent1">
                        <a:alpha val="70000"/>
                      </a:schemeClr>
                    </a:gs>
                  </a:gsLst>
                  <a:lin ang="0" scaled="1"/>
                  <a:tileRect/>
                </a:gradFill>
                <a:cs typeface="Angsana New"/>
              </a:rPr>
              <a:t> </a:t>
            </a:r>
            <a:r>
              <a:rPr lang="en-US" sz="4000" err="1">
                <a:gradFill flip="none" rotWithShape="1">
                  <a:gsLst>
                    <a:gs pos="0">
                      <a:schemeClr val="accent5">
                        <a:alpha val="70000"/>
                      </a:schemeClr>
                    </a:gs>
                    <a:gs pos="100000">
                      <a:schemeClr val="accent1">
                        <a:alpha val="70000"/>
                      </a:schemeClr>
                    </a:gs>
                  </a:gsLst>
                  <a:lin ang="0" scaled="1"/>
                  <a:tileRect/>
                </a:gradFill>
                <a:cs typeface="Angsana New"/>
              </a:rPr>
              <a:t>прийнятті</a:t>
            </a:r>
            <a:r>
              <a:rPr lang="en-US" sz="4000" dirty="0">
                <a:gradFill flip="none" rotWithShape="1">
                  <a:gsLst>
                    <a:gs pos="0">
                      <a:schemeClr val="accent5">
                        <a:alpha val="70000"/>
                      </a:schemeClr>
                    </a:gs>
                    <a:gs pos="100000">
                      <a:schemeClr val="accent1">
                        <a:alpha val="70000"/>
                      </a:schemeClr>
                    </a:gs>
                  </a:gsLst>
                  <a:lin ang="0" scaled="1"/>
                  <a:tileRect/>
                </a:gradFill>
                <a:cs typeface="Angsana New"/>
              </a:rPr>
              <a:t> </a:t>
            </a:r>
            <a:r>
              <a:rPr lang="en-US" sz="4000" err="1">
                <a:gradFill flip="none" rotWithShape="1">
                  <a:gsLst>
                    <a:gs pos="0">
                      <a:schemeClr val="accent5">
                        <a:alpha val="70000"/>
                      </a:schemeClr>
                    </a:gs>
                    <a:gs pos="100000">
                      <a:schemeClr val="accent1">
                        <a:alpha val="70000"/>
                      </a:schemeClr>
                    </a:gs>
                  </a:gsLst>
                  <a:lin ang="0" scaled="1"/>
                  <a:tileRect/>
                </a:gradFill>
                <a:cs typeface="Angsana New"/>
              </a:rPr>
              <a:t>на</a:t>
            </a:r>
            <a:r>
              <a:rPr lang="en-US" sz="4000" dirty="0">
                <a:gradFill flip="none" rotWithShape="1">
                  <a:gsLst>
                    <a:gs pos="0">
                      <a:schemeClr val="accent5">
                        <a:alpha val="70000"/>
                      </a:schemeClr>
                    </a:gs>
                    <a:gs pos="100000">
                      <a:schemeClr val="accent1">
                        <a:alpha val="70000"/>
                      </a:schemeClr>
                    </a:gs>
                  </a:gsLst>
                  <a:lin ang="0" scaled="1"/>
                  <a:tileRect/>
                </a:gradFill>
                <a:cs typeface="Angsana New"/>
              </a:rPr>
              <a:t> </a:t>
            </a:r>
            <a:r>
              <a:rPr lang="en-US" sz="4000" err="1">
                <a:gradFill flip="none" rotWithShape="1">
                  <a:gsLst>
                    <a:gs pos="0">
                      <a:schemeClr val="accent5">
                        <a:alpha val="70000"/>
                      </a:schemeClr>
                    </a:gs>
                    <a:gs pos="100000">
                      <a:schemeClr val="accent1">
                        <a:alpha val="70000"/>
                      </a:schemeClr>
                    </a:gs>
                  </a:gsLst>
                  <a:lin ang="0" scaled="1"/>
                  <a:tileRect/>
                </a:gradFill>
                <a:cs typeface="Angsana New"/>
              </a:rPr>
              <a:t>роботу</a:t>
            </a:r>
            <a:endParaRPr lang="en-US" sz="4000">
              <a:solidFill>
                <a:srgbClr val="68B0A8">
                  <a:alpha val="70000"/>
                </a:srgbClr>
              </a:solidFill>
              <a:cs typeface="Angsana New"/>
            </a:endParaRPr>
          </a:p>
        </p:txBody>
      </p:sp>
      <p:sp>
        <p:nvSpPr>
          <p:cNvPr id="5" name="Прямоугольник: скругленные противолежащие углы 4">
            <a:extLst>
              <a:ext uri="{FF2B5EF4-FFF2-40B4-BE49-F238E27FC236}">
                <a16:creationId xmlns:a16="http://schemas.microsoft.com/office/drawing/2014/main" id="{C2D0237D-A4E4-4C5C-AB4F-A7DD1088819E}"/>
              </a:ext>
            </a:extLst>
          </p:cNvPr>
          <p:cNvSpPr/>
          <p:nvPr/>
        </p:nvSpPr>
        <p:spPr>
          <a:xfrm>
            <a:off x="161027" y="1260895"/>
            <a:ext cx="4586376" cy="2257243"/>
          </a:xfrm>
          <a:prstGeom prst="round2DiagRect">
            <a:avLst/>
          </a:prstGeom>
        </p:spPr>
        <p:style>
          <a:lnRef idx="2">
            <a:schemeClr val="accent1"/>
          </a:lnRef>
          <a:fillRef idx="1">
            <a:schemeClr val="lt1"/>
          </a:fillRef>
          <a:effectRef idx="0">
            <a:schemeClr val="accent1"/>
          </a:effectRef>
          <a:fontRef idx="minor">
            <a:schemeClr val="dk1"/>
          </a:fontRef>
        </p:style>
        <p:txBody>
          <a:bodyPr rtlCol="0" anchor="ctr"/>
          <a:lstStyle/>
          <a:p>
            <a:pPr marL="285750" indent="-285750" algn="ctr">
              <a:buFont typeface="Wingdings"/>
              <a:buChar char="Ø"/>
            </a:pPr>
            <a:r>
              <a:rPr lang="ru-RU" sz="2400" dirty="0" err="1">
                <a:ea typeface="+mn-lt"/>
                <a:cs typeface="+mn-lt"/>
              </a:rPr>
              <a:t>лише</a:t>
            </a:r>
            <a:r>
              <a:rPr lang="ru-RU" sz="2400" dirty="0">
                <a:ea typeface="+mn-lt"/>
                <a:cs typeface="+mn-lt"/>
              </a:rPr>
              <a:t> за </a:t>
            </a:r>
            <a:r>
              <a:rPr lang="ru-RU" sz="2400" dirty="0" err="1">
                <a:ea typeface="+mn-lt"/>
                <a:cs typeface="+mn-lt"/>
              </a:rPr>
              <a:t>згодою</a:t>
            </a:r>
            <a:r>
              <a:rPr lang="ru-RU" sz="2400" dirty="0">
                <a:ea typeface="+mn-lt"/>
                <a:cs typeface="+mn-lt"/>
              </a:rPr>
              <a:t> </a:t>
            </a:r>
            <a:r>
              <a:rPr lang="ru-RU" sz="2400" dirty="0" err="1">
                <a:ea typeface="+mn-lt"/>
                <a:cs typeface="+mn-lt"/>
              </a:rPr>
              <a:t>сторін</a:t>
            </a:r>
            <a:r>
              <a:rPr lang="ru-RU" sz="2400" dirty="0">
                <a:ea typeface="+mn-lt"/>
                <a:cs typeface="+mn-lt"/>
              </a:rPr>
              <a:t>; </a:t>
            </a:r>
          </a:p>
          <a:p>
            <a:pPr marL="285750" indent="-285750" algn="ctr">
              <a:buFont typeface="Wingdings"/>
              <a:buChar char="Ø"/>
            </a:pPr>
            <a:r>
              <a:rPr lang="ru-RU" sz="2400" dirty="0" err="1">
                <a:ea typeface="+mn-lt"/>
                <a:cs typeface="+mn-lt"/>
              </a:rPr>
              <a:t>умова</a:t>
            </a:r>
            <a:r>
              <a:rPr lang="ru-RU" sz="2400" dirty="0">
                <a:ea typeface="+mn-lt"/>
                <a:cs typeface="+mn-lt"/>
              </a:rPr>
              <a:t> про </a:t>
            </a:r>
            <a:r>
              <a:rPr lang="ru-RU" sz="2400" dirty="0" err="1">
                <a:ea typeface="+mn-lt"/>
                <a:cs typeface="+mn-lt"/>
              </a:rPr>
              <a:t>випробування</a:t>
            </a:r>
            <a:r>
              <a:rPr lang="ru-RU" sz="2400" dirty="0">
                <a:ea typeface="+mn-lt"/>
                <a:cs typeface="+mn-lt"/>
              </a:rPr>
              <a:t> повинна бути оговорена в </a:t>
            </a:r>
            <a:r>
              <a:rPr lang="ru-RU" sz="2400" dirty="0" err="1">
                <a:ea typeface="+mn-lt"/>
                <a:cs typeface="+mn-lt"/>
              </a:rPr>
              <a:t>наказі</a:t>
            </a:r>
            <a:r>
              <a:rPr lang="ru-RU" sz="2400" dirty="0">
                <a:ea typeface="+mn-lt"/>
                <a:cs typeface="+mn-lt"/>
              </a:rPr>
              <a:t> (</a:t>
            </a:r>
            <a:r>
              <a:rPr lang="ru-RU" sz="2400" dirty="0" err="1">
                <a:ea typeface="+mn-lt"/>
                <a:cs typeface="+mn-lt"/>
              </a:rPr>
              <a:t>розпорядженні</a:t>
            </a:r>
            <a:r>
              <a:rPr lang="ru-RU" sz="2400" dirty="0">
                <a:ea typeface="+mn-lt"/>
                <a:cs typeface="+mn-lt"/>
              </a:rPr>
              <a:t>) про </a:t>
            </a:r>
            <a:r>
              <a:rPr lang="ru-RU" sz="2400" dirty="0" err="1">
                <a:ea typeface="+mn-lt"/>
                <a:cs typeface="+mn-lt"/>
              </a:rPr>
              <a:t>прийняття</a:t>
            </a:r>
            <a:r>
              <a:rPr lang="ru-RU" sz="2400" dirty="0">
                <a:ea typeface="+mn-lt"/>
                <a:cs typeface="+mn-lt"/>
              </a:rPr>
              <a:t> на роботу;</a:t>
            </a:r>
            <a:endParaRPr lang="ru-RU" sz="2400"/>
          </a:p>
        </p:txBody>
      </p:sp>
      <p:sp>
        <p:nvSpPr>
          <p:cNvPr id="4" name="Блок-схема: знак завершения 3">
            <a:extLst>
              <a:ext uri="{FF2B5EF4-FFF2-40B4-BE49-F238E27FC236}">
                <a16:creationId xmlns:a16="http://schemas.microsoft.com/office/drawing/2014/main" id="{47FCF749-2697-4824-B571-1C16A282C007}"/>
              </a:ext>
            </a:extLst>
          </p:cNvPr>
          <p:cNvSpPr/>
          <p:nvPr/>
        </p:nvSpPr>
        <p:spPr>
          <a:xfrm>
            <a:off x="45109" y="689301"/>
            <a:ext cx="5305244" cy="718867"/>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400" b="1" dirty="0" err="1">
                <a:ea typeface="+mn-lt"/>
                <a:cs typeface="+mn-lt"/>
              </a:rPr>
              <a:t>Умови</a:t>
            </a:r>
            <a:r>
              <a:rPr lang="ru-RU" sz="2400" b="1" dirty="0">
                <a:ea typeface="+mn-lt"/>
                <a:cs typeface="+mn-lt"/>
              </a:rPr>
              <a:t> </a:t>
            </a:r>
            <a:r>
              <a:rPr lang="ru-RU" sz="2400" b="1" dirty="0" err="1">
                <a:ea typeface="+mn-lt"/>
                <a:cs typeface="+mn-lt"/>
              </a:rPr>
              <a:t>випробування</a:t>
            </a:r>
            <a:endParaRPr lang="ru-RU" sz="2400" b="1"/>
          </a:p>
        </p:txBody>
      </p:sp>
      <p:sp>
        <p:nvSpPr>
          <p:cNvPr id="9" name="Прямоугольник: скругленные противолежащие углы 8">
            <a:extLst>
              <a:ext uri="{FF2B5EF4-FFF2-40B4-BE49-F238E27FC236}">
                <a16:creationId xmlns:a16="http://schemas.microsoft.com/office/drawing/2014/main" id="{E743F82D-5443-491D-9BF2-0B8D1A6DD3AF}"/>
              </a:ext>
            </a:extLst>
          </p:cNvPr>
          <p:cNvSpPr/>
          <p:nvPr/>
        </p:nvSpPr>
        <p:spPr>
          <a:xfrm>
            <a:off x="161026" y="4193874"/>
            <a:ext cx="5880337" cy="2372263"/>
          </a:xfrm>
          <a:prstGeom prst="round2DiagRect">
            <a:avLst/>
          </a:prstGeom>
        </p:spPr>
        <p:style>
          <a:lnRef idx="2">
            <a:schemeClr val="accent4"/>
          </a:lnRef>
          <a:fillRef idx="1">
            <a:schemeClr val="lt1"/>
          </a:fillRef>
          <a:effectRef idx="0">
            <a:schemeClr val="accent4"/>
          </a:effectRef>
          <a:fontRef idx="minor">
            <a:schemeClr val="dk1"/>
          </a:fontRef>
        </p:style>
        <p:txBody>
          <a:bodyPr lIns="91440" tIns="45720" rIns="91440" bIns="45720" rtlCol="0" anchor="ctr"/>
          <a:lstStyle/>
          <a:p>
            <a:pPr marL="285750" indent="-285750" algn="ctr">
              <a:buFont typeface="Wingdings"/>
              <a:buChar char="Ø"/>
            </a:pPr>
            <a:r>
              <a:rPr lang="ru-RU" sz="2400" b="1" dirty="0">
                <a:solidFill>
                  <a:srgbClr val="C00000"/>
                </a:solidFill>
                <a:ea typeface="+mn-lt"/>
                <a:cs typeface="+mn-lt"/>
              </a:rPr>
              <a:t>строк </a:t>
            </a:r>
            <a:r>
              <a:rPr lang="ru-RU" sz="2400" b="1" dirty="0" err="1">
                <a:solidFill>
                  <a:srgbClr val="C00000"/>
                </a:solidFill>
                <a:ea typeface="+mn-lt"/>
                <a:cs typeface="+mn-lt"/>
              </a:rPr>
              <a:t>випробування</a:t>
            </a:r>
            <a:r>
              <a:rPr lang="ru-RU" sz="2400" dirty="0">
                <a:ea typeface="+mn-lt"/>
                <a:cs typeface="+mn-lt"/>
              </a:rPr>
              <a:t> не </a:t>
            </a:r>
            <a:r>
              <a:rPr lang="ru-RU" sz="2400" dirty="0" err="1">
                <a:ea typeface="+mn-lt"/>
                <a:cs typeface="+mn-lt"/>
              </a:rPr>
              <a:t>може</a:t>
            </a:r>
            <a:r>
              <a:rPr lang="ru-RU" sz="2400" dirty="0">
                <a:ea typeface="+mn-lt"/>
                <a:cs typeface="+mn-lt"/>
              </a:rPr>
              <a:t> </a:t>
            </a:r>
            <a:r>
              <a:rPr lang="ru-RU" sz="2400" dirty="0" err="1">
                <a:ea typeface="+mn-lt"/>
                <a:cs typeface="+mn-lt"/>
              </a:rPr>
              <a:t>перевищувати</a:t>
            </a:r>
            <a:r>
              <a:rPr lang="ru-RU" sz="2400" dirty="0">
                <a:ea typeface="+mn-lt"/>
                <a:cs typeface="+mn-lt"/>
              </a:rPr>
              <a:t> </a:t>
            </a:r>
            <a:r>
              <a:rPr lang="ru-RU" sz="2400" b="1" dirty="0" err="1">
                <a:solidFill>
                  <a:srgbClr val="C00000"/>
                </a:solidFill>
                <a:ea typeface="+mn-lt"/>
                <a:cs typeface="+mn-lt"/>
              </a:rPr>
              <a:t>трьох</a:t>
            </a:r>
            <a:r>
              <a:rPr lang="ru-RU" sz="2400" b="1" dirty="0">
                <a:solidFill>
                  <a:srgbClr val="C00000"/>
                </a:solidFill>
                <a:ea typeface="+mn-lt"/>
                <a:cs typeface="+mn-lt"/>
              </a:rPr>
              <a:t> </a:t>
            </a:r>
            <a:r>
              <a:rPr lang="ru-RU" sz="2400" b="1" dirty="0" err="1">
                <a:solidFill>
                  <a:srgbClr val="C00000"/>
                </a:solidFill>
                <a:ea typeface="+mn-lt"/>
                <a:cs typeface="+mn-lt"/>
              </a:rPr>
              <a:t>місяців</a:t>
            </a:r>
            <a:r>
              <a:rPr lang="ru-RU" sz="2400" dirty="0">
                <a:ea typeface="+mn-lt"/>
                <a:cs typeface="+mn-lt"/>
              </a:rPr>
              <a:t>, а в </a:t>
            </a:r>
            <a:r>
              <a:rPr lang="ru-RU" sz="2400" dirty="0" err="1">
                <a:ea typeface="+mn-lt"/>
                <a:cs typeface="+mn-lt"/>
              </a:rPr>
              <a:t>окремих</a:t>
            </a:r>
            <a:r>
              <a:rPr lang="ru-RU" sz="2400" dirty="0">
                <a:ea typeface="+mn-lt"/>
                <a:cs typeface="+mn-lt"/>
              </a:rPr>
              <a:t> </a:t>
            </a:r>
            <a:r>
              <a:rPr lang="ru-RU" sz="2400" dirty="0" err="1">
                <a:ea typeface="+mn-lt"/>
                <a:cs typeface="+mn-lt"/>
              </a:rPr>
              <a:t>випадках</a:t>
            </a:r>
            <a:r>
              <a:rPr lang="ru-RU" sz="2400" dirty="0">
                <a:ea typeface="+mn-lt"/>
                <a:cs typeface="+mn-lt"/>
              </a:rPr>
              <a:t>, за </a:t>
            </a:r>
            <a:r>
              <a:rPr lang="ru-RU" sz="2400" dirty="0" err="1">
                <a:ea typeface="+mn-lt"/>
                <a:cs typeface="+mn-lt"/>
              </a:rPr>
              <a:t>погодженням</a:t>
            </a:r>
            <a:r>
              <a:rPr lang="ru-RU" sz="2400" dirty="0">
                <a:ea typeface="+mn-lt"/>
                <a:cs typeface="+mn-lt"/>
              </a:rPr>
              <a:t> з </a:t>
            </a:r>
            <a:r>
              <a:rPr lang="ru-RU" sz="2400" dirty="0" err="1">
                <a:ea typeface="+mn-lt"/>
                <a:cs typeface="+mn-lt"/>
              </a:rPr>
              <a:t>відповідним</a:t>
            </a:r>
            <a:r>
              <a:rPr lang="ru-RU" sz="2400" dirty="0">
                <a:ea typeface="+mn-lt"/>
                <a:cs typeface="+mn-lt"/>
              </a:rPr>
              <a:t> </a:t>
            </a:r>
            <a:r>
              <a:rPr lang="ru-RU" sz="2400" dirty="0" err="1">
                <a:ea typeface="+mn-lt"/>
                <a:cs typeface="+mn-lt"/>
              </a:rPr>
              <a:t>комітетом</a:t>
            </a:r>
            <a:r>
              <a:rPr lang="ru-RU" sz="2400" dirty="0">
                <a:ea typeface="+mn-lt"/>
                <a:cs typeface="+mn-lt"/>
              </a:rPr>
              <a:t> </a:t>
            </a:r>
            <a:r>
              <a:rPr lang="ru-RU" sz="2400" dirty="0" err="1">
                <a:ea typeface="+mn-lt"/>
                <a:cs typeface="+mn-lt"/>
              </a:rPr>
              <a:t>профспілки</a:t>
            </a:r>
            <a:r>
              <a:rPr lang="ru-RU" sz="2400" dirty="0">
                <a:ea typeface="+mn-lt"/>
                <a:cs typeface="+mn-lt"/>
              </a:rPr>
              <a:t>, – </a:t>
            </a:r>
            <a:r>
              <a:rPr lang="ru-RU" sz="2400" b="1" dirty="0">
                <a:solidFill>
                  <a:srgbClr val="C00000"/>
                </a:solidFill>
                <a:ea typeface="+mn-lt"/>
                <a:cs typeface="+mn-lt"/>
              </a:rPr>
              <a:t>шести </a:t>
            </a:r>
            <a:r>
              <a:rPr lang="ru-RU" sz="2400" b="1" dirty="0" err="1">
                <a:solidFill>
                  <a:srgbClr val="C00000"/>
                </a:solidFill>
                <a:ea typeface="+mn-lt"/>
                <a:cs typeface="+mn-lt"/>
              </a:rPr>
              <a:t>місяців</a:t>
            </a:r>
            <a:r>
              <a:rPr lang="ru-RU" sz="2400" dirty="0">
                <a:ea typeface="+mn-lt"/>
                <a:cs typeface="+mn-lt"/>
              </a:rPr>
              <a:t>;</a:t>
            </a:r>
            <a:endParaRPr lang="ru-RU" sz="2400" dirty="0"/>
          </a:p>
        </p:txBody>
      </p:sp>
      <p:sp>
        <p:nvSpPr>
          <p:cNvPr id="11" name="Блок-схема: знак завершения 10">
            <a:extLst>
              <a:ext uri="{FF2B5EF4-FFF2-40B4-BE49-F238E27FC236}">
                <a16:creationId xmlns:a16="http://schemas.microsoft.com/office/drawing/2014/main" id="{08071F17-8CDA-47CE-A501-69FBA648241E}"/>
              </a:ext>
            </a:extLst>
          </p:cNvPr>
          <p:cNvSpPr/>
          <p:nvPr/>
        </p:nvSpPr>
        <p:spPr>
          <a:xfrm>
            <a:off x="6471788" y="689300"/>
            <a:ext cx="5305244" cy="718867"/>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400" b="1" dirty="0" err="1">
                <a:ea typeface="+mn-lt"/>
                <a:cs typeface="+mn-lt"/>
              </a:rPr>
              <a:t>Випробувальний</a:t>
            </a:r>
            <a:r>
              <a:rPr lang="ru-RU" sz="2400" b="1" dirty="0">
                <a:ea typeface="+mn-lt"/>
                <a:cs typeface="+mn-lt"/>
              </a:rPr>
              <a:t> </a:t>
            </a:r>
            <a:r>
              <a:rPr lang="ru-RU" sz="2400" b="1" dirty="0" err="1">
                <a:ea typeface="+mn-lt"/>
                <a:cs typeface="+mn-lt"/>
              </a:rPr>
              <a:t>термін</a:t>
            </a:r>
            <a:r>
              <a:rPr lang="ru-RU" sz="2400" b="1" dirty="0">
                <a:ea typeface="+mn-lt"/>
                <a:cs typeface="+mn-lt"/>
              </a:rPr>
              <a:t> не </a:t>
            </a:r>
            <a:r>
              <a:rPr lang="ru-RU" sz="2400" b="1" dirty="0" err="1">
                <a:ea typeface="+mn-lt"/>
                <a:cs typeface="+mn-lt"/>
              </a:rPr>
              <a:t>встановлюється</a:t>
            </a:r>
            <a:r>
              <a:rPr lang="ru-RU" sz="2400" b="1" dirty="0">
                <a:ea typeface="+mn-lt"/>
                <a:cs typeface="+mn-lt"/>
              </a:rPr>
              <a:t> </a:t>
            </a:r>
            <a:endParaRPr lang="ru-RU" b="1"/>
          </a:p>
        </p:txBody>
      </p:sp>
      <p:sp>
        <p:nvSpPr>
          <p:cNvPr id="12" name="Прямоугольник: скругленные противолежащие углы 11">
            <a:extLst>
              <a:ext uri="{FF2B5EF4-FFF2-40B4-BE49-F238E27FC236}">
                <a16:creationId xmlns:a16="http://schemas.microsoft.com/office/drawing/2014/main" id="{4438F99F-EA82-46E5-86FA-C643B19E05DE}"/>
              </a:ext>
            </a:extLst>
          </p:cNvPr>
          <p:cNvSpPr/>
          <p:nvPr/>
        </p:nvSpPr>
        <p:spPr>
          <a:xfrm>
            <a:off x="6783239" y="1408984"/>
            <a:ext cx="5247734" cy="5449016"/>
          </a:xfrm>
          <a:prstGeom prst="round2DiagRect">
            <a:avLst/>
          </a:prstGeom>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marL="285750" indent="-285750" algn="just">
              <a:buFont typeface="Wingdings"/>
              <a:buChar char="Ø"/>
            </a:pPr>
            <a:r>
              <a:rPr lang="ru-RU" sz="2000" dirty="0">
                <a:ea typeface="+mn-lt"/>
                <a:cs typeface="+mn-lt"/>
              </a:rPr>
              <a:t>для </a:t>
            </a:r>
            <a:r>
              <a:rPr lang="ru-RU" sz="2000" dirty="0" err="1">
                <a:ea typeface="+mn-lt"/>
                <a:cs typeface="+mn-lt"/>
              </a:rPr>
              <a:t>осіб</a:t>
            </a:r>
            <a:r>
              <a:rPr lang="ru-RU" sz="2000" dirty="0">
                <a:ea typeface="+mn-lt"/>
                <a:cs typeface="+mn-lt"/>
              </a:rPr>
              <a:t>, </a:t>
            </a:r>
            <a:r>
              <a:rPr lang="ru-RU" sz="2000" dirty="0" err="1">
                <a:ea typeface="+mn-lt"/>
                <a:cs typeface="+mn-lt"/>
              </a:rPr>
              <a:t>які</a:t>
            </a:r>
            <a:r>
              <a:rPr lang="ru-RU" sz="2000" dirty="0">
                <a:ea typeface="+mn-lt"/>
                <a:cs typeface="+mn-lt"/>
              </a:rPr>
              <a:t> не </a:t>
            </a:r>
            <a:r>
              <a:rPr lang="ru-RU" sz="2000" dirty="0" err="1">
                <a:ea typeface="+mn-lt"/>
                <a:cs typeface="+mn-lt"/>
              </a:rPr>
              <a:t>досягли</a:t>
            </a:r>
            <a:r>
              <a:rPr lang="ru-RU" sz="2000" dirty="0">
                <a:ea typeface="+mn-lt"/>
                <a:cs typeface="+mn-lt"/>
              </a:rPr>
              <a:t> </a:t>
            </a:r>
            <a:r>
              <a:rPr lang="ru-RU" sz="2000" dirty="0" err="1">
                <a:solidFill>
                  <a:srgbClr val="C00000"/>
                </a:solidFill>
                <a:ea typeface="+mn-lt"/>
                <a:cs typeface="+mn-lt"/>
              </a:rPr>
              <a:t>вісімнадцяти</a:t>
            </a:r>
            <a:r>
              <a:rPr lang="ru-RU" sz="2000" dirty="0">
                <a:solidFill>
                  <a:srgbClr val="C00000"/>
                </a:solidFill>
                <a:ea typeface="+mn-lt"/>
                <a:cs typeface="+mn-lt"/>
              </a:rPr>
              <a:t> </a:t>
            </a:r>
            <a:r>
              <a:rPr lang="ru-RU" sz="2000" dirty="0" err="1">
                <a:solidFill>
                  <a:srgbClr val="C00000"/>
                </a:solidFill>
                <a:ea typeface="+mn-lt"/>
                <a:cs typeface="+mn-lt"/>
              </a:rPr>
              <a:t>років</a:t>
            </a:r>
            <a:r>
              <a:rPr lang="ru-RU" sz="2000" dirty="0">
                <a:ea typeface="+mn-lt"/>
                <a:cs typeface="+mn-lt"/>
              </a:rPr>
              <a:t>; </a:t>
            </a:r>
            <a:endParaRPr lang="ru-RU"/>
          </a:p>
          <a:p>
            <a:pPr marL="285750" indent="-285750" algn="just">
              <a:buFont typeface="Wingdings"/>
              <a:buChar char="Ø"/>
            </a:pPr>
            <a:r>
              <a:rPr lang="ru-RU" sz="2000" dirty="0" err="1">
                <a:ea typeface="+mn-lt"/>
                <a:cs typeface="+mn-lt"/>
              </a:rPr>
              <a:t>молодих</a:t>
            </a:r>
            <a:r>
              <a:rPr lang="ru-RU" sz="2000" dirty="0">
                <a:ea typeface="+mn-lt"/>
                <a:cs typeface="+mn-lt"/>
              </a:rPr>
              <a:t> </a:t>
            </a:r>
            <a:r>
              <a:rPr lang="ru-RU" sz="2000" dirty="0" err="1">
                <a:ea typeface="+mn-lt"/>
                <a:cs typeface="+mn-lt"/>
              </a:rPr>
              <a:t>робітників</a:t>
            </a:r>
            <a:r>
              <a:rPr lang="ru-RU" sz="2000" dirty="0">
                <a:ea typeface="+mn-lt"/>
                <a:cs typeface="+mn-lt"/>
              </a:rPr>
              <a:t> </a:t>
            </a:r>
            <a:r>
              <a:rPr lang="ru-RU" sz="2000" dirty="0" err="1">
                <a:ea typeface="+mn-lt"/>
                <a:cs typeface="+mn-lt"/>
              </a:rPr>
              <a:t>після</a:t>
            </a:r>
            <a:r>
              <a:rPr lang="ru-RU" sz="2000" dirty="0">
                <a:ea typeface="+mn-lt"/>
                <a:cs typeface="+mn-lt"/>
              </a:rPr>
              <a:t> </a:t>
            </a:r>
            <a:r>
              <a:rPr lang="ru-RU" sz="2000" dirty="0" err="1">
                <a:ea typeface="+mn-lt"/>
                <a:cs typeface="+mn-lt"/>
              </a:rPr>
              <a:t>закінчення</a:t>
            </a:r>
            <a:r>
              <a:rPr lang="ru-RU" sz="2000" dirty="0">
                <a:ea typeface="+mn-lt"/>
                <a:cs typeface="+mn-lt"/>
              </a:rPr>
              <a:t> </a:t>
            </a:r>
            <a:r>
              <a:rPr lang="ru-RU" sz="2000" dirty="0" err="1">
                <a:ea typeface="+mn-lt"/>
                <a:cs typeface="+mn-lt"/>
              </a:rPr>
              <a:t>професійних</a:t>
            </a:r>
            <a:r>
              <a:rPr lang="ru-RU" sz="2000" dirty="0">
                <a:ea typeface="+mn-lt"/>
                <a:cs typeface="+mn-lt"/>
              </a:rPr>
              <a:t> </a:t>
            </a:r>
            <a:r>
              <a:rPr lang="ru-RU" sz="2000" dirty="0" err="1">
                <a:ea typeface="+mn-lt"/>
                <a:cs typeface="+mn-lt"/>
              </a:rPr>
              <a:t>навчально-виховних</a:t>
            </a:r>
            <a:r>
              <a:rPr lang="ru-RU" sz="2000" dirty="0">
                <a:ea typeface="+mn-lt"/>
                <a:cs typeface="+mn-lt"/>
              </a:rPr>
              <a:t> </a:t>
            </a:r>
            <a:r>
              <a:rPr lang="ru-RU" sz="2000" dirty="0" err="1">
                <a:ea typeface="+mn-lt"/>
                <a:cs typeface="+mn-lt"/>
              </a:rPr>
              <a:t>закладів</a:t>
            </a:r>
            <a:r>
              <a:rPr lang="ru-RU" sz="2000" dirty="0">
                <a:ea typeface="+mn-lt"/>
                <a:cs typeface="+mn-lt"/>
              </a:rPr>
              <a:t>; </a:t>
            </a:r>
          </a:p>
          <a:p>
            <a:pPr marL="285750" indent="-285750" algn="just">
              <a:buFont typeface="Wingdings"/>
              <a:buChar char="Ø"/>
            </a:pPr>
            <a:r>
              <a:rPr lang="ru-RU" sz="2000" b="1" dirty="0" err="1">
                <a:solidFill>
                  <a:srgbClr val="C00000"/>
                </a:solidFill>
                <a:ea typeface="+mn-lt"/>
                <a:cs typeface="+mn-lt"/>
              </a:rPr>
              <a:t>молодих</a:t>
            </a:r>
            <a:r>
              <a:rPr lang="ru-RU" sz="2000" b="1" dirty="0">
                <a:solidFill>
                  <a:srgbClr val="C00000"/>
                </a:solidFill>
                <a:ea typeface="+mn-lt"/>
                <a:cs typeface="+mn-lt"/>
              </a:rPr>
              <a:t> </a:t>
            </a:r>
            <a:r>
              <a:rPr lang="ru-RU" sz="2000" b="1" dirty="0" err="1">
                <a:solidFill>
                  <a:srgbClr val="C00000"/>
                </a:solidFill>
                <a:ea typeface="+mn-lt"/>
                <a:cs typeface="+mn-lt"/>
              </a:rPr>
              <a:t>спеціалістів</a:t>
            </a:r>
            <a:r>
              <a:rPr lang="ru-RU" sz="2000" b="1" dirty="0">
                <a:solidFill>
                  <a:srgbClr val="C00000"/>
                </a:solidFill>
                <a:ea typeface="+mn-lt"/>
                <a:cs typeface="+mn-lt"/>
              </a:rPr>
              <a:t> </a:t>
            </a:r>
            <a:r>
              <a:rPr lang="ru-RU" sz="2000" b="1" dirty="0" err="1">
                <a:solidFill>
                  <a:srgbClr val="C00000"/>
                </a:solidFill>
                <a:ea typeface="+mn-lt"/>
                <a:cs typeface="+mn-lt"/>
              </a:rPr>
              <a:t>після</a:t>
            </a:r>
            <a:r>
              <a:rPr lang="ru-RU" sz="2000" b="1" dirty="0">
                <a:solidFill>
                  <a:srgbClr val="C00000"/>
                </a:solidFill>
                <a:ea typeface="+mn-lt"/>
                <a:cs typeface="+mn-lt"/>
              </a:rPr>
              <a:t> </a:t>
            </a:r>
            <a:r>
              <a:rPr lang="ru-RU" sz="2000" b="1" dirty="0" err="1">
                <a:solidFill>
                  <a:srgbClr val="C00000"/>
                </a:solidFill>
                <a:ea typeface="+mn-lt"/>
                <a:cs typeface="+mn-lt"/>
              </a:rPr>
              <a:t>закінчення</a:t>
            </a:r>
            <a:r>
              <a:rPr lang="ru-RU" sz="2000" b="1" dirty="0">
                <a:solidFill>
                  <a:srgbClr val="C00000"/>
                </a:solidFill>
                <a:ea typeface="+mn-lt"/>
                <a:cs typeface="+mn-lt"/>
              </a:rPr>
              <a:t> </a:t>
            </a:r>
            <a:r>
              <a:rPr lang="ru-RU" sz="2000" b="1" dirty="0" err="1">
                <a:solidFill>
                  <a:srgbClr val="C00000"/>
                </a:solidFill>
                <a:ea typeface="+mn-lt"/>
                <a:cs typeface="+mn-lt"/>
              </a:rPr>
              <a:t>вищих</a:t>
            </a:r>
            <a:r>
              <a:rPr lang="ru-RU" sz="2000" b="1" dirty="0">
                <a:solidFill>
                  <a:srgbClr val="C00000"/>
                </a:solidFill>
                <a:ea typeface="+mn-lt"/>
                <a:cs typeface="+mn-lt"/>
              </a:rPr>
              <a:t> </a:t>
            </a:r>
            <a:r>
              <a:rPr lang="ru-RU" sz="2000" b="1" dirty="0" err="1">
                <a:solidFill>
                  <a:srgbClr val="C00000"/>
                </a:solidFill>
                <a:ea typeface="+mn-lt"/>
                <a:cs typeface="+mn-lt"/>
              </a:rPr>
              <a:t>навчальних</a:t>
            </a:r>
            <a:r>
              <a:rPr lang="ru-RU" sz="2000" b="1" dirty="0">
                <a:solidFill>
                  <a:srgbClr val="C00000"/>
                </a:solidFill>
                <a:ea typeface="+mn-lt"/>
                <a:cs typeface="+mn-lt"/>
              </a:rPr>
              <a:t> </a:t>
            </a:r>
            <a:r>
              <a:rPr lang="ru-RU" sz="2000" b="1" dirty="0" err="1">
                <a:solidFill>
                  <a:srgbClr val="C00000"/>
                </a:solidFill>
                <a:ea typeface="+mn-lt"/>
                <a:cs typeface="+mn-lt"/>
              </a:rPr>
              <a:t>закладів</a:t>
            </a:r>
            <a:r>
              <a:rPr lang="ru-RU" sz="2000" b="1" dirty="0">
                <a:solidFill>
                  <a:srgbClr val="C00000"/>
                </a:solidFill>
                <a:ea typeface="+mn-lt"/>
                <a:cs typeface="+mn-lt"/>
              </a:rPr>
              <a:t>;</a:t>
            </a:r>
            <a:r>
              <a:rPr lang="ru-RU" sz="2000" dirty="0">
                <a:ea typeface="+mn-lt"/>
                <a:cs typeface="+mn-lt"/>
              </a:rPr>
              <a:t> </a:t>
            </a:r>
          </a:p>
          <a:p>
            <a:pPr marL="285750" indent="-285750" algn="just">
              <a:buFont typeface="Wingdings"/>
              <a:buChar char="Ø"/>
            </a:pPr>
            <a:r>
              <a:rPr lang="ru-RU" sz="2000" dirty="0" err="1">
                <a:ea typeface="+mn-lt"/>
                <a:cs typeface="+mn-lt"/>
              </a:rPr>
              <a:t>осіб</a:t>
            </a:r>
            <a:r>
              <a:rPr lang="ru-RU" sz="2000" dirty="0">
                <a:ea typeface="+mn-lt"/>
                <a:cs typeface="+mn-lt"/>
              </a:rPr>
              <a:t>, </a:t>
            </a:r>
            <a:r>
              <a:rPr lang="ru-RU" sz="2000" dirty="0" err="1">
                <a:ea typeface="+mn-lt"/>
                <a:cs typeface="+mn-lt"/>
              </a:rPr>
              <a:t>звільнених</a:t>
            </a:r>
            <a:r>
              <a:rPr lang="ru-RU" sz="2000" dirty="0">
                <a:ea typeface="+mn-lt"/>
                <a:cs typeface="+mn-lt"/>
              </a:rPr>
              <a:t> у запас з </a:t>
            </a:r>
            <a:r>
              <a:rPr lang="ru-RU" sz="2000" dirty="0" err="1">
                <a:ea typeface="+mn-lt"/>
                <a:cs typeface="+mn-lt"/>
              </a:rPr>
              <a:t>військової</a:t>
            </a:r>
            <a:r>
              <a:rPr lang="ru-RU" sz="2000" dirty="0">
                <a:ea typeface="+mn-lt"/>
                <a:cs typeface="+mn-lt"/>
              </a:rPr>
              <a:t> </a:t>
            </a:r>
            <a:r>
              <a:rPr lang="ru-RU" sz="2000" dirty="0" err="1">
                <a:ea typeface="+mn-lt"/>
                <a:cs typeface="+mn-lt"/>
              </a:rPr>
              <a:t>чи</a:t>
            </a:r>
            <a:r>
              <a:rPr lang="ru-RU" sz="2000" dirty="0">
                <a:ea typeface="+mn-lt"/>
                <a:cs typeface="+mn-lt"/>
              </a:rPr>
              <a:t> </a:t>
            </a:r>
            <a:r>
              <a:rPr lang="ru-RU" sz="2000" dirty="0" err="1">
                <a:ea typeface="+mn-lt"/>
                <a:cs typeface="+mn-lt"/>
              </a:rPr>
              <a:t>альтернативної</a:t>
            </a:r>
            <a:r>
              <a:rPr lang="ru-RU" sz="2000" dirty="0">
                <a:ea typeface="+mn-lt"/>
                <a:cs typeface="+mn-lt"/>
              </a:rPr>
              <a:t> (</a:t>
            </a:r>
            <a:r>
              <a:rPr lang="ru-RU" sz="2000" dirty="0" err="1">
                <a:ea typeface="+mn-lt"/>
                <a:cs typeface="+mn-lt"/>
              </a:rPr>
              <a:t>невійськової</a:t>
            </a:r>
            <a:r>
              <a:rPr lang="ru-RU" sz="2000" dirty="0">
                <a:ea typeface="+mn-lt"/>
                <a:cs typeface="+mn-lt"/>
              </a:rPr>
              <a:t>) </a:t>
            </a:r>
            <a:r>
              <a:rPr lang="ru-RU" sz="2000" dirty="0" err="1">
                <a:ea typeface="+mn-lt"/>
                <a:cs typeface="+mn-lt"/>
              </a:rPr>
              <a:t>служби</a:t>
            </a:r>
            <a:r>
              <a:rPr lang="ru-RU" sz="2000" dirty="0">
                <a:ea typeface="+mn-lt"/>
                <a:cs typeface="+mn-lt"/>
              </a:rPr>
              <a:t>; </a:t>
            </a:r>
          </a:p>
          <a:p>
            <a:pPr marL="285750" indent="-285750" algn="just">
              <a:buFont typeface="Wingdings"/>
              <a:buChar char="Ø"/>
            </a:pPr>
            <a:r>
              <a:rPr lang="ru-RU" sz="2000" dirty="0" err="1">
                <a:ea typeface="+mn-lt"/>
                <a:cs typeface="+mn-lt"/>
              </a:rPr>
              <a:t>інвалідів</a:t>
            </a:r>
            <a:r>
              <a:rPr lang="ru-RU" sz="2000" dirty="0">
                <a:ea typeface="+mn-lt"/>
                <a:cs typeface="+mn-lt"/>
              </a:rPr>
              <a:t>, </a:t>
            </a:r>
            <a:r>
              <a:rPr lang="ru-RU" sz="2000" dirty="0" err="1">
                <a:ea typeface="+mn-lt"/>
                <a:cs typeface="+mn-lt"/>
              </a:rPr>
              <a:t>направлених</a:t>
            </a:r>
            <a:r>
              <a:rPr lang="ru-RU" sz="2000" dirty="0">
                <a:ea typeface="+mn-lt"/>
                <a:cs typeface="+mn-lt"/>
              </a:rPr>
              <a:t> на роботу </a:t>
            </a:r>
            <a:r>
              <a:rPr lang="ru-RU" sz="2000" dirty="0" err="1">
                <a:ea typeface="+mn-lt"/>
                <a:cs typeface="+mn-lt"/>
              </a:rPr>
              <a:t>відповідно</a:t>
            </a:r>
            <a:r>
              <a:rPr lang="ru-RU" sz="2000" dirty="0">
                <a:ea typeface="+mn-lt"/>
                <a:cs typeface="+mn-lt"/>
              </a:rPr>
              <a:t> до </a:t>
            </a:r>
            <a:r>
              <a:rPr lang="ru-RU" sz="2000" dirty="0" err="1">
                <a:ea typeface="+mn-lt"/>
                <a:cs typeface="+mn-lt"/>
              </a:rPr>
              <a:t>рекомендації</a:t>
            </a:r>
            <a:r>
              <a:rPr lang="ru-RU" sz="2000" dirty="0">
                <a:ea typeface="+mn-lt"/>
                <a:cs typeface="+mn-lt"/>
              </a:rPr>
              <a:t> </a:t>
            </a:r>
            <a:r>
              <a:rPr lang="ru-RU" sz="2000" dirty="0" err="1">
                <a:ea typeface="+mn-lt"/>
                <a:cs typeface="+mn-lt"/>
              </a:rPr>
              <a:t>медикосоціальної</a:t>
            </a:r>
            <a:r>
              <a:rPr lang="ru-RU" sz="2000" dirty="0">
                <a:ea typeface="+mn-lt"/>
                <a:cs typeface="+mn-lt"/>
              </a:rPr>
              <a:t> </a:t>
            </a:r>
            <a:r>
              <a:rPr lang="ru-RU" sz="2000" dirty="0" err="1">
                <a:ea typeface="+mn-lt"/>
                <a:cs typeface="+mn-lt"/>
              </a:rPr>
              <a:t>експертизи</a:t>
            </a:r>
            <a:r>
              <a:rPr lang="ru-RU" sz="2000" dirty="0">
                <a:ea typeface="+mn-lt"/>
                <a:cs typeface="+mn-lt"/>
              </a:rPr>
              <a:t>; </a:t>
            </a:r>
          </a:p>
          <a:p>
            <a:pPr marL="285750" indent="-285750" algn="just">
              <a:buFont typeface="Wingdings"/>
              <a:buChar char="Ø"/>
            </a:pPr>
            <a:r>
              <a:rPr lang="ru-RU" sz="2000" dirty="0">
                <a:ea typeface="+mn-lt"/>
                <a:cs typeface="+mn-lt"/>
              </a:rPr>
              <a:t>при </a:t>
            </a:r>
            <a:r>
              <a:rPr lang="ru-RU" sz="2000" dirty="0" err="1">
                <a:ea typeface="+mn-lt"/>
                <a:cs typeface="+mn-lt"/>
              </a:rPr>
              <a:t>прийнятті</a:t>
            </a:r>
            <a:r>
              <a:rPr lang="ru-RU" sz="2000" dirty="0">
                <a:ea typeface="+mn-lt"/>
                <a:cs typeface="+mn-lt"/>
              </a:rPr>
              <a:t> на роботу в </a:t>
            </a:r>
            <a:r>
              <a:rPr lang="ru-RU" sz="2000" dirty="0" err="1">
                <a:ea typeface="+mn-lt"/>
                <a:cs typeface="+mn-lt"/>
              </a:rPr>
              <a:t>іншу</a:t>
            </a:r>
            <a:r>
              <a:rPr lang="ru-RU" sz="2000" dirty="0">
                <a:ea typeface="+mn-lt"/>
                <a:cs typeface="+mn-lt"/>
              </a:rPr>
              <a:t> </a:t>
            </a:r>
            <a:r>
              <a:rPr lang="ru-RU" sz="2000" dirty="0" err="1">
                <a:ea typeface="+mn-lt"/>
                <a:cs typeface="+mn-lt"/>
              </a:rPr>
              <a:t>місцевість</a:t>
            </a:r>
            <a:r>
              <a:rPr lang="ru-RU" sz="2000" dirty="0">
                <a:ea typeface="+mn-lt"/>
                <a:cs typeface="+mn-lt"/>
              </a:rPr>
              <a:t>; </a:t>
            </a:r>
          </a:p>
          <a:p>
            <a:pPr marL="285750" indent="-285750" algn="just">
              <a:buFont typeface="Wingdings"/>
              <a:buChar char="Ø"/>
            </a:pPr>
            <a:r>
              <a:rPr lang="ru-RU" sz="2000" dirty="0">
                <a:ea typeface="+mn-lt"/>
                <a:cs typeface="+mn-lt"/>
              </a:rPr>
              <a:t>при </a:t>
            </a:r>
            <a:r>
              <a:rPr lang="ru-RU" sz="2000" dirty="0" err="1">
                <a:ea typeface="+mn-lt"/>
                <a:cs typeface="+mn-lt"/>
              </a:rPr>
              <a:t>переведенні</a:t>
            </a:r>
            <a:r>
              <a:rPr lang="ru-RU" sz="2000" dirty="0">
                <a:ea typeface="+mn-lt"/>
                <a:cs typeface="+mn-lt"/>
              </a:rPr>
              <a:t> на роботу на </a:t>
            </a:r>
            <a:r>
              <a:rPr lang="ru-RU" sz="2000" dirty="0" err="1">
                <a:ea typeface="+mn-lt"/>
                <a:cs typeface="+mn-lt"/>
              </a:rPr>
              <a:t>інше</a:t>
            </a:r>
            <a:r>
              <a:rPr lang="ru-RU" sz="2000" dirty="0">
                <a:ea typeface="+mn-lt"/>
                <a:cs typeface="+mn-lt"/>
              </a:rPr>
              <a:t> </a:t>
            </a:r>
            <a:r>
              <a:rPr lang="ru-RU" sz="2000" dirty="0" err="1">
                <a:ea typeface="+mn-lt"/>
                <a:cs typeface="+mn-lt"/>
              </a:rPr>
              <a:t>підприємство</a:t>
            </a:r>
            <a:r>
              <a:rPr lang="ru-RU" sz="2000" dirty="0">
                <a:ea typeface="+mn-lt"/>
                <a:cs typeface="+mn-lt"/>
              </a:rPr>
              <a:t>, в </a:t>
            </a:r>
            <a:r>
              <a:rPr lang="ru-RU" sz="2000" dirty="0" err="1">
                <a:ea typeface="+mn-lt"/>
                <a:cs typeface="+mn-lt"/>
              </a:rPr>
              <a:t>установу</a:t>
            </a:r>
            <a:r>
              <a:rPr lang="ru-RU" sz="2000" dirty="0">
                <a:ea typeface="+mn-lt"/>
                <a:cs typeface="+mn-lt"/>
              </a:rPr>
              <a:t>, </a:t>
            </a:r>
            <a:r>
              <a:rPr lang="ru-RU" sz="2000" dirty="0" err="1">
                <a:ea typeface="+mn-lt"/>
                <a:cs typeface="+mn-lt"/>
              </a:rPr>
              <a:t>організацію</a:t>
            </a:r>
            <a:r>
              <a:rPr lang="ru-RU" sz="2000" dirty="0">
                <a:ea typeface="+mn-lt"/>
                <a:cs typeface="+mn-lt"/>
              </a:rPr>
              <a:t> </a:t>
            </a:r>
            <a:endParaRPr lang="ru-RU" sz="2000"/>
          </a:p>
        </p:txBody>
      </p:sp>
      <p:pic>
        <p:nvPicPr>
          <p:cNvPr id="7" name="Рисунок 12" descr="Изображение выглядит как человек&#10;&#10;Автоматически созданное описание">
            <a:extLst>
              <a:ext uri="{FF2B5EF4-FFF2-40B4-BE49-F238E27FC236}">
                <a16:creationId xmlns:a16="http://schemas.microsoft.com/office/drawing/2014/main" id="{98E24D27-58BF-4608-B13F-D0E901784C88}"/>
              </a:ext>
            </a:extLst>
          </p:cNvPr>
          <p:cNvPicPr>
            <a:picLocks noChangeAspect="1"/>
          </p:cNvPicPr>
          <p:nvPr/>
        </p:nvPicPr>
        <p:blipFill>
          <a:blip r:embed="rId2"/>
          <a:stretch>
            <a:fillRect/>
          </a:stretch>
        </p:blipFill>
        <p:spPr>
          <a:xfrm>
            <a:off x="4519523" y="1503962"/>
            <a:ext cx="2477217" cy="3059320"/>
          </a:xfrm>
          <a:prstGeom prst="rect">
            <a:avLst/>
          </a:prstGeom>
          <a:ln>
            <a:noFill/>
          </a:ln>
          <a:effectLst>
            <a:softEdge rad="112500"/>
          </a:effectLst>
        </p:spPr>
      </p:pic>
    </p:spTree>
    <p:extLst>
      <p:ext uri="{BB962C8B-B14F-4D97-AF65-F5344CB8AC3E}">
        <p14:creationId xmlns:p14="http://schemas.microsoft.com/office/powerpoint/2010/main" val="3431656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7FDCED98-D7B7-4EF5-8F3F-2AE93069C598}"/>
              </a:ext>
            </a:extLst>
          </p:cNvPr>
          <p:cNvSpPr>
            <a:spLocks noGrp="1"/>
          </p:cNvSpPr>
          <p:nvPr>
            <p:ph type="title"/>
          </p:nvPr>
        </p:nvSpPr>
        <p:spPr>
          <a:xfrm>
            <a:off x="1068238" y="195893"/>
            <a:ext cx="10515600" cy="538073"/>
          </a:xfrm>
        </p:spPr>
        <p:txBody>
          <a:bodyPr anchor="b">
            <a:normAutofit fontScale="90000"/>
          </a:bodyPr>
          <a:lstStyle/>
          <a:p>
            <a:endParaRPr lang="ru-RU" sz="4400">
              <a:gradFill flip="none" rotWithShape="1">
                <a:gsLst>
                  <a:gs pos="0">
                    <a:schemeClr val="accent5">
                      <a:alpha val="70000"/>
                    </a:schemeClr>
                  </a:gs>
                  <a:gs pos="100000">
                    <a:schemeClr val="accent1">
                      <a:alpha val="70000"/>
                    </a:schemeClr>
                  </a:gs>
                </a:gsLst>
                <a:lin ang="0" scaled="1"/>
                <a:tileRect/>
              </a:gradFill>
            </a:endParaRPr>
          </a:p>
          <a:p>
            <a:pPr algn="ctr"/>
            <a:r>
              <a:rPr lang="ru-RU" err="1">
                <a:ea typeface="+mj-lt"/>
                <a:cs typeface="+mj-lt"/>
              </a:rPr>
              <a:t>Норми</a:t>
            </a:r>
            <a:r>
              <a:rPr lang="ru-RU">
                <a:ea typeface="+mj-lt"/>
                <a:cs typeface="+mj-lt"/>
              </a:rPr>
              <a:t> </a:t>
            </a:r>
            <a:r>
              <a:rPr lang="ru-RU" err="1">
                <a:ea typeface="+mj-lt"/>
                <a:cs typeface="+mj-lt"/>
              </a:rPr>
              <a:t>тривалості</a:t>
            </a:r>
            <a:r>
              <a:rPr lang="ru-RU">
                <a:ea typeface="+mj-lt"/>
                <a:cs typeface="+mj-lt"/>
              </a:rPr>
              <a:t> </a:t>
            </a:r>
            <a:r>
              <a:rPr lang="ru-RU" err="1">
                <a:ea typeface="+mj-lt"/>
                <a:cs typeface="+mj-lt"/>
              </a:rPr>
              <a:t>робочого</a:t>
            </a:r>
            <a:r>
              <a:rPr lang="ru-RU">
                <a:ea typeface="+mj-lt"/>
                <a:cs typeface="+mj-lt"/>
              </a:rPr>
              <a:t> часу</a:t>
            </a:r>
            <a:endParaRPr lang="ru-RU"/>
          </a:p>
        </p:txBody>
      </p:sp>
      <p:sp>
        <p:nvSpPr>
          <p:cNvPr id="4" name="Прямоугольник: скругленные углы 3">
            <a:extLst>
              <a:ext uri="{FF2B5EF4-FFF2-40B4-BE49-F238E27FC236}">
                <a16:creationId xmlns:a16="http://schemas.microsoft.com/office/drawing/2014/main" id="{F9E003BF-7364-487E-AC63-1FCBB833EB42}"/>
              </a:ext>
            </a:extLst>
          </p:cNvPr>
          <p:cNvSpPr/>
          <p:nvPr/>
        </p:nvSpPr>
        <p:spPr>
          <a:xfrm>
            <a:off x="4272951" y="1131498"/>
            <a:ext cx="7476226" cy="1020791"/>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000" b="1" dirty="0">
                <a:ea typeface="+mn-lt"/>
                <a:cs typeface="+mn-lt"/>
              </a:rPr>
              <a:t>нормальна </a:t>
            </a:r>
            <a:r>
              <a:rPr lang="ru-RU" sz="2000" b="1" dirty="0" err="1">
                <a:ea typeface="+mn-lt"/>
                <a:cs typeface="+mn-lt"/>
              </a:rPr>
              <a:t>тривалість</a:t>
            </a:r>
            <a:r>
              <a:rPr lang="ru-RU" sz="2000" dirty="0">
                <a:ea typeface="+mn-lt"/>
                <a:cs typeface="+mn-lt"/>
              </a:rPr>
              <a:t> </a:t>
            </a:r>
            <a:r>
              <a:rPr lang="ru-RU" sz="2000" dirty="0" err="1">
                <a:ea typeface="+mn-lt"/>
                <a:cs typeface="+mn-lt"/>
              </a:rPr>
              <a:t>робочого</a:t>
            </a:r>
            <a:r>
              <a:rPr lang="ru-RU" sz="2000" dirty="0">
                <a:ea typeface="+mn-lt"/>
                <a:cs typeface="+mn-lt"/>
              </a:rPr>
              <a:t> часу </a:t>
            </a:r>
            <a:r>
              <a:rPr lang="ru-RU" sz="2000" dirty="0" err="1">
                <a:ea typeface="+mn-lt"/>
                <a:cs typeface="+mn-lt"/>
              </a:rPr>
              <a:t>працівників</a:t>
            </a:r>
            <a:r>
              <a:rPr lang="ru-RU" sz="2000" dirty="0">
                <a:ea typeface="+mn-lt"/>
                <a:cs typeface="+mn-lt"/>
              </a:rPr>
              <a:t> не </a:t>
            </a:r>
            <a:r>
              <a:rPr lang="ru-RU" sz="2000" dirty="0" err="1">
                <a:ea typeface="+mn-lt"/>
                <a:cs typeface="+mn-lt"/>
              </a:rPr>
              <a:t>може</a:t>
            </a:r>
            <a:r>
              <a:rPr lang="ru-RU" sz="2000" dirty="0">
                <a:ea typeface="+mn-lt"/>
                <a:cs typeface="+mn-lt"/>
              </a:rPr>
              <a:t> </a:t>
            </a:r>
            <a:r>
              <a:rPr lang="ru-RU" sz="2000" dirty="0" err="1">
                <a:ea typeface="+mn-lt"/>
                <a:cs typeface="+mn-lt"/>
              </a:rPr>
              <a:t>перевищувати</a:t>
            </a:r>
            <a:r>
              <a:rPr lang="ru-RU" sz="2000" dirty="0">
                <a:ea typeface="+mn-lt"/>
                <a:cs typeface="+mn-lt"/>
              </a:rPr>
              <a:t> </a:t>
            </a:r>
            <a:r>
              <a:rPr lang="ru-RU" sz="2000" b="1" i="1" dirty="0">
                <a:ea typeface="+mn-lt"/>
                <a:cs typeface="+mn-lt"/>
              </a:rPr>
              <a:t>40 год. на </a:t>
            </a:r>
            <a:r>
              <a:rPr lang="ru-RU" sz="2000" b="1" i="1" dirty="0" err="1">
                <a:ea typeface="+mn-lt"/>
                <a:cs typeface="+mn-lt"/>
              </a:rPr>
              <a:t>тиждень</a:t>
            </a:r>
            <a:r>
              <a:rPr lang="ru-RU" sz="2000" dirty="0">
                <a:ea typeface="+mn-lt"/>
                <a:cs typeface="+mn-lt"/>
              </a:rPr>
              <a:t> (ст. 50 Кодексу </a:t>
            </a:r>
            <a:r>
              <a:rPr lang="ru-RU" sz="2000" dirty="0" err="1">
                <a:ea typeface="+mn-lt"/>
                <a:cs typeface="+mn-lt"/>
              </a:rPr>
              <a:t>законів</a:t>
            </a:r>
            <a:r>
              <a:rPr lang="ru-RU" sz="2000" dirty="0">
                <a:ea typeface="+mn-lt"/>
                <a:cs typeface="+mn-lt"/>
              </a:rPr>
              <a:t> про </a:t>
            </a:r>
            <a:r>
              <a:rPr lang="ru-RU" sz="2000" dirty="0" err="1">
                <a:ea typeface="+mn-lt"/>
                <a:cs typeface="+mn-lt"/>
              </a:rPr>
              <a:t>працю</a:t>
            </a:r>
            <a:r>
              <a:rPr lang="ru-RU" sz="2000" dirty="0">
                <a:ea typeface="+mn-lt"/>
                <a:cs typeface="+mn-lt"/>
              </a:rPr>
              <a:t> </a:t>
            </a:r>
            <a:r>
              <a:rPr lang="ru-RU" sz="2000" dirty="0" err="1">
                <a:ea typeface="+mn-lt"/>
                <a:cs typeface="+mn-lt"/>
              </a:rPr>
              <a:t>України</a:t>
            </a:r>
            <a:r>
              <a:rPr lang="ru-RU" sz="2000" dirty="0">
                <a:ea typeface="+mn-lt"/>
                <a:cs typeface="+mn-lt"/>
              </a:rPr>
              <a:t>) </a:t>
            </a:r>
            <a:endParaRPr lang="ru-RU" sz="2000"/>
          </a:p>
        </p:txBody>
      </p:sp>
      <p:sp>
        <p:nvSpPr>
          <p:cNvPr id="5" name="Прямоугольник: скругленные противолежащие углы 4">
            <a:extLst>
              <a:ext uri="{FF2B5EF4-FFF2-40B4-BE49-F238E27FC236}">
                <a16:creationId xmlns:a16="http://schemas.microsoft.com/office/drawing/2014/main" id="{43CEDC59-0DBC-49EB-B707-E28FA536EA4A}"/>
              </a:ext>
            </a:extLst>
          </p:cNvPr>
          <p:cNvSpPr/>
          <p:nvPr/>
        </p:nvSpPr>
        <p:spPr>
          <a:xfrm>
            <a:off x="3164997" y="2280788"/>
            <a:ext cx="5046450" cy="1437734"/>
          </a:xfrm>
          <a:prstGeom prst="round2Diag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2000" dirty="0">
                <a:solidFill>
                  <a:srgbClr val="C00000"/>
                </a:solidFill>
                <a:ea typeface="+mn-lt"/>
                <a:cs typeface="+mn-lt"/>
              </a:rPr>
              <a:t>для </a:t>
            </a:r>
            <a:r>
              <a:rPr lang="ru-RU" sz="2000" dirty="0" err="1">
                <a:solidFill>
                  <a:srgbClr val="C00000"/>
                </a:solidFill>
                <a:ea typeface="+mn-lt"/>
                <a:cs typeface="+mn-lt"/>
              </a:rPr>
              <a:t>провізорів</a:t>
            </a:r>
            <a:r>
              <a:rPr lang="ru-RU" sz="2000" dirty="0">
                <a:solidFill>
                  <a:srgbClr val="C00000"/>
                </a:solidFill>
                <a:ea typeface="+mn-lt"/>
                <a:cs typeface="+mn-lt"/>
              </a:rPr>
              <a:t>, </a:t>
            </a:r>
            <a:r>
              <a:rPr lang="ru-RU" sz="2000" dirty="0" err="1">
                <a:solidFill>
                  <a:srgbClr val="C00000"/>
                </a:solidFill>
                <a:ea typeface="+mn-lt"/>
                <a:cs typeface="+mn-lt"/>
              </a:rPr>
              <a:t>фармацевтів</a:t>
            </a:r>
            <a:r>
              <a:rPr lang="ru-RU" sz="2000" dirty="0">
                <a:solidFill>
                  <a:srgbClr val="C00000"/>
                </a:solidFill>
                <a:ea typeface="+mn-lt"/>
                <a:cs typeface="+mn-lt"/>
              </a:rPr>
              <a:t> аптек</a:t>
            </a:r>
            <a:r>
              <a:rPr lang="ru-RU" sz="2000" dirty="0">
                <a:ea typeface="+mn-lt"/>
                <a:cs typeface="+mn-lt"/>
              </a:rPr>
              <a:t>, </a:t>
            </a:r>
            <a:r>
              <a:rPr lang="ru-RU" sz="2000" dirty="0" err="1">
                <a:ea typeface="+mn-lt"/>
                <a:cs typeface="+mn-lt"/>
              </a:rPr>
              <a:t>зайнятих</a:t>
            </a:r>
            <a:r>
              <a:rPr lang="ru-RU" sz="2000" dirty="0">
                <a:ea typeface="+mn-lt"/>
                <a:cs typeface="+mn-lt"/>
              </a:rPr>
              <a:t> </a:t>
            </a:r>
            <a:r>
              <a:rPr lang="ru-RU" sz="2000" dirty="0" err="1">
                <a:ea typeface="+mn-lt"/>
                <a:cs typeface="+mn-lt"/>
              </a:rPr>
              <a:t>тільки</a:t>
            </a:r>
            <a:r>
              <a:rPr lang="ru-RU" sz="2000" dirty="0">
                <a:ea typeface="+mn-lt"/>
                <a:cs typeface="+mn-lt"/>
              </a:rPr>
              <a:t> </a:t>
            </a:r>
            <a:r>
              <a:rPr lang="ru-RU" sz="2000" dirty="0" err="1">
                <a:ea typeface="+mn-lt"/>
                <a:cs typeface="+mn-lt"/>
              </a:rPr>
              <a:t>відпусканням</a:t>
            </a:r>
            <a:r>
              <a:rPr lang="ru-RU" sz="2000" dirty="0">
                <a:ea typeface="+mn-lt"/>
                <a:cs typeface="+mn-lt"/>
              </a:rPr>
              <a:t> </a:t>
            </a:r>
            <a:r>
              <a:rPr lang="ru-RU" sz="2000" dirty="0" err="1">
                <a:ea typeface="+mn-lt"/>
                <a:cs typeface="+mn-lt"/>
              </a:rPr>
              <a:t>ліків</a:t>
            </a:r>
            <a:r>
              <a:rPr lang="ru-RU" sz="2000" dirty="0">
                <a:ea typeface="+mn-lt"/>
                <a:cs typeface="+mn-lt"/>
              </a:rPr>
              <a:t> та </a:t>
            </a:r>
            <a:r>
              <a:rPr lang="ru-RU" sz="2000" dirty="0" err="1">
                <a:ea typeface="+mn-lt"/>
                <a:cs typeface="+mn-lt"/>
              </a:rPr>
              <a:t>інших</a:t>
            </a:r>
            <a:r>
              <a:rPr lang="ru-RU" sz="2000" dirty="0">
                <a:ea typeface="+mn-lt"/>
                <a:cs typeface="+mn-lt"/>
              </a:rPr>
              <a:t> </a:t>
            </a:r>
            <a:r>
              <a:rPr lang="ru-RU" sz="2000" dirty="0" err="1">
                <a:ea typeface="+mn-lt"/>
                <a:cs typeface="+mn-lt"/>
              </a:rPr>
              <a:t>товарів</a:t>
            </a:r>
            <a:r>
              <a:rPr lang="ru-RU" sz="2000" dirty="0">
                <a:ea typeface="+mn-lt"/>
                <a:cs typeface="+mn-lt"/>
              </a:rPr>
              <a:t> аптечного </a:t>
            </a:r>
            <a:r>
              <a:rPr lang="ru-RU" sz="2000" dirty="0" err="1">
                <a:ea typeface="+mn-lt"/>
                <a:cs typeface="+mn-lt"/>
              </a:rPr>
              <a:t>асортименту</a:t>
            </a:r>
            <a:endParaRPr lang="ru-RU" sz="2000" dirty="0" err="1"/>
          </a:p>
        </p:txBody>
      </p:sp>
      <p:sp>
        <p:nvSpPr>
          <p:cNvPr id="7" name="Стрелка: влево 6">
            <a:extLst>
              <a:ext uri="{FF2B5EF4-FFF2-40B4-BE49-F238E27FC236}">
                <a16:creationId xmlns:a16="http://schemas.microsoft.com/office/drawing/2014/main" id="{C95971D3-7F75-41CA-82C0-DDAE5CD2BCA5}"/>
              </a:ext>
            </a:extLst>
          </p:cNvPr>
          <p:cNvSpPr/>
          <p:nvPr/>
        </p:nvSpPr>
        <p:spPr>
          <a:xfrm>
            <a:off x="8206402" y="2479498"/>
            <a:ext cx="848264" cy="113581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лево 9">
            <a:extLst>
              <a:ext uri="{FF2B5EF4-FFF2-40B4-BE49-F238E27FC236}">
                <a16:creationId xmlns:a16="http://schemas.microsoft.com/office/drawing/2014/main" id="{D0582738-E60A-4E25-98A1-D6BE97136F1B}"/>
              </a:ext>
            </a:extLst>
          </p:cNvPr>
          <p:cNvSpPr/>
          <p:nvPr/>
        </p:nvSpPr>
        <p:spPr>
          <a:xfrm>
            <a:off x="2311684" y="2479497"/>
            <a:ext cx="848264" cy="113581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скругленные углы 10">
            <a:extLst>
              <a:ext uri="{FF2B5EF4-FFF2-40B4-BE49-F238E27FC236}">
                <a16:creationId xmlns:a16="http://schemas.microsoft.com/office/drawing/2014/main" id="{2CBA48B6-6D20-4DB2-B401-36C5F5526F1F}"/>
              </a:ext>
            </a:extLst>
          </p:cNvPr>
          <p:cNvSpPr/>
          <p:nvPr/>
        </p:nvSpPr>
        <p:spPr>
          <a:xfrm>
            <a:off x="204158" y="3848818"/>
            <a:ext cx="7274943" cy="1020791"/>
          </a:xfrm>
          <a:prstGeom prst="roundRect">
            <a:avLst/>
          </a:prstGeom>
        </p:spPr>
        <p:style>
          <a:lnRef idx="1">
            <a:schemeClr val="accent5"/>
          </a:lnRef>
          <a:fillRef idx="2">
            <a:schemeClr val="accent5"/>
          </a:fillRef>
          <a:effectRef idx="1">
            <a:schemeClr val="accent5"/>
          </a:effectRef>
          <a:fontRef idx="minor">
            <a:schemeClr val="dk1"/>
          </a:fontRef>
        </p:style>
        <p:txBody>
          <a:bodyPr lIns="91440" tIns="45720" rIns="91440" bIns="45720" rtlCol="0" anchor="ctr"/>
          <a:lstStyle/>
          <a:p>
            <a:pPr algn="ctr"/>
            <a:r>
              <a:rPr lang="ru-RU" sz="2000" dirty="0">
                <a:ea typeface="+mn-lt"/>
                <a:cs typeface="+mn-lt"/>
              </a:rPr>
              <a:t>для </a:t>
            </a:r>
            <a:r>
              <a:rPr lang="ru-RU" sz="2000" dirty="0" err="1">
                <a:ea typeface="+mn-lt"/>
                <a:cs typeface="+mn-lt"/>
              </a:rPr>
              <a:t>працівників</a:t>
            </a:r>
            <a:r>
              <a:rPr lang="ru-RU" sz="2000" dirty="0">
                <a:ea typeface="+mn-lt"/>
                <a:cs typeface="+mn-lt"/>
              </a:rPr>
              <a:t>, </a:t>
            </a:r>
            <a:r>
              <a:rPr lang="ru-RU" sz="2000" dirty="0" err="1">
                <a:ea typeface="+mn-lt"/>
                <a:cs typeface="+mn-lt"/>
              </a:rPr>
              <a:t>зайнятих</a:t>
            </a:r>
            <a:r>
              <a:rPr lang="ru-RU" sz="2000" dirty="0">
                <a:ea typeface="+mn-lt"/>
                <a:cs typeface="+mn-lt"/>
              </a:rPr>
              <a:t> на роботах з </a:t>
            </a:r>
            <a:r>
              <a:rPr lang="ru-RU" sz="2000" b="1" dirty="0" err="1">
                <a:ea typeface="+mn-lt"/>
                <a:cs typeface="+mn-lt"/>
              </a:rPr>
              <a:t>шкідливими</a:t>
            </a:r>
            <a:r>
              <a:rPr lang="ru-RU" sz="2000" b="1" dirty="0">
                <a:ea typeface="+mn-lt"/>
                <a:cs typeface="+mn-lt"/>
              </a:rPr>
              <a:t> </a:t>
            </a:r>
            <a:r>
              <a:rPr lang="ru-RU" sz="2000" b="1" dirty="0" err="1">
                <a:ea typeface="+mn-lt"/>
                <a:cs typeface="+mn-lt"/>
              </a:rPr>
              <a:t>умовами</a:t>
            </a:r>
            <a:r>
              <a:rPr lang="ru-RU" sz="2000" b="1" dirty="0">
                <a:ea typeface="+mn-lt"/>
                <a:cs typeface="+mn-lt"/>
              </a:rPr>
              <a:t> </a:t>
            </a:r>
            <a:r>
              <a:rPr lang="ru-RU" sz="2000" b="1" dirty="0" err="1">
                <a:ea typeface="+mn-lt"/>
                <a:cs typeface="+mn-lt"/>
              </a:rPr>
              <a:t>праці</a:t>
            </a:r>
            <a:r>
              <a:rPr lang="ru-RU" sz="2000" dirty="0">
                <a:ea typeface="+mn-lt"/>
                <a:cs typeface="+mn-lt"/>
              </a:rPr>
              <a:t> — не </a:t>
            </a:r>
            <a:r>
              <a:rPr lang="ru-RU" sz="2000" dirty="0" err="1">
                <a:ea typeface="+mn-lt"/>
                <a:cs typeface="+mn-lt"/>
              </a:rPr>
              <a:t>більш</a:t>
            </a:r>
            <a:r>
              <a:rPr lang="ru-RU" sz="2000" dirty="0">
                <a:ea typeface="+mn-lt"/>
                <a:cs typeface="+mn-lt"/>
              </a:rPr>
              <a:t> як </a:t>
            </a:r>
            <a:r>
              <a:rPr lang="ru-RU" sz="2000" b="1" i="1" dirty="0">
                <a:ea typeface="+mn-lt"/>
                <a:cs typeface="+mn-lt"/>
              </a:rPr>
              <a:t>36 год. на </a:t>
            </a:r>
            <a:r>
              <a:rPr lang="ru-RU" sz="2000" b="1" i="1" dirty="0" err="1">
                <a:ea typeface="+mn-lt"/>
                <a:cs typeface="+mn-lt"/>
              </a:rPr>
              <a:t>тиждень</a:t>
            </a:r>
            <a:r>
              <a:rPr lang="ru-RU" sz="2000" dirty="0">
                <a:ea typeface="+mn-lt"/>
                <a:cs typeface="+mn-lt"/>
              </a:rPr>
              <a:t> </a:t>
            </a:r>
            <a:endParaRPr lang="ru-RU">
              <a:ea typeface="+mn-lt"/>
              <a:cs typeface="+mn-lt"/>
            </a:endParaRPr>
          </a:p>
        </p:txBody>
      </p:sp>
      <p:sp>
        <p:nvSpPr>
          <p:cNvPr id="13" name="Прямоугольник: скругленные углы 12">
            <a:extLst>
              <a:ext uri="{FF2B5EF4-FFF2-40B4-BE49-F238E27FC236}">
                <a16:creationId xmlns:a16="http://schemas.microsoft.com/office/drawing/2014/main" id="{9D852D04-ED83-4816-8303-0DAB4A9B4B0C}"/>
              </a:ext>
            </a:extLst>
          </p:cNvPr>
          <p:cNvSpPr/>
          <p:nvPr/>
        </p:nvSpPr>
        <p:spPr>
          <a:xfrm>
            <a:off x="58587" y="5184114"/>
            <a:ext cx="3177393" cy="1437736"/>
          </a:xfrm>
          <a:prstGeom prst="roundRect">
            <a:avLst/>
          </a:prstGeom>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ru-RU" sz="2800" b="1" dirty="0">
                <a:ea typeface="+mn-lt"/>
                <a:cs typeface="+mn-lt"/>
              </a:rPr>
              <a:t>ПКМУ № 163 </a:t>
            </a:r>
            <a:r>
              <a:rPr lang="ru-RU" sz="2800" b="1" dirty="0" err="1">
                <a:ea typeface="+mn-lt"/>
                <a:cs typeface="+mn-lt"/>
              </a:rPr>
              <a:t>від</a:t>
            </a:r>
            <a:r>
              <a:rPr lang="ru-RU" sz="2800" b="1" dirty="0">
                <a:ea typeface="+mn-lt"/>
                <a:cs typeface="+mn-lt"/>
              </a:rPr>
              <a:t> 21.02.2001 р.</a:t>
            </a:r>
            <a:endParaRPr lang="ru-RU" b="1" dirty="0">
              <a:ea typeface="+mn-lt"/>
              <a:cs typeface="+mn-lt"/>
            </a:endParaRPr>
          </a:p>
        </p:txBody>
      </p:sp>
      <p:sp>
        <p:nvSpPr>
          <p:cNvPr id="14" name="Прямоугольник: скругленные углы 13">
            <a:extLst>
              <a:ext uri="{FF2B5EF4-FFF2-40B4-BE49-F238E27FC236}">
                <a16:creationId xmlns:a16="http://schemas.microsoft.com/office/drawing/2014/main" id="{9A3BE66D-9D1C-4997-AE57-95BB0D565C1C}"/>
              </a:ext>
            </a:extLst>
          </p:cNvPr>
          <p:cNvSpPr/>
          <p:nvPr/>
        </p:nvSpPr>
        <p:spPr>
          <a:xfrm>
            <a:off x="9878323" y="5184113"/>
            <a:ext cx="2199735" cy="1437736"/>
          </a:xfrm>
          <a:prstGeom prst="roundRect">
            <a:avLst/>
          </a:prstGeom>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ru-RU" sz="3200" b="1" dirty="0">
                <a:solidFill>
                  <a:srgbClr val="C00000"/>
                </a:solidFill>
                <a:ea typeface="+mn-lt"/>
                <a:cs typeface="+mn-lt"/>
              </a:rPr>
              <a:t>36 год./</a:t>
            </a:r>
            <a:r>
              <a:rPr lang="ru-RU" sz="3200" b="1" dirty="0" err="1">
                <a:solidFill>
                  <a:srgbClr val="C00000"/>
                </a:solidFill>
                <a:ea typeface="+mn-lt"/>
                <a:cs typeface="+mn-lt"/>
              </a:rPr>
              <a:t>тиждень</a:t>
            </a:r>
            <a:endParaRPr lang="ru-RU" sz="3200" b="1" dirty="0" err="1">
              <a:solidFill>
                <a:srgbClr val="C00000"/>
              </a:solidFill>
            </a:endParaRPr>
          </a:p>
        </p:txBody>
      </p:sp>
      <p:sp>
        <p:nvSpPr>
          <p:cNvPr id="15" name="Стрелка: вправо 14">
            <a:extLst>
              <a:ext uri="{FF2B5EF4-FFF2-40B4-BE49-F238E27FC236}">
                <a16:creationId xmlns:a16="http://schemas.microsoft.com/office/drawing/2014/main" id="{375DCB7A-10B7-47DA-A579-00C9491EFEC8}"/>
              </a:ext>
            </a:extLst>
          </p:cNvPr>
          <p:cNvSpPr/>
          <p:nvPr/>
        </p:nvSpPr>
        <p:spPr>
          <a:xfrm>
            <a:off x="9053767" y="5339694"/>
            <a:ext cx="905774" cy="11358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7" name="Рисунок 17" descr="Изображение выглядит как векторная графика&#10;&#10;Автоматически созданное описание">
            <a:extLst>
              <a:ext uri="{FF2B5EF4-FFF2-40B4-BE49-F238E27FC236}">
                <a16:creationId xmlns:a16="http://schemas.microsoft.com/office/drawing/2014/main" id="{C7515BA5-3792-48DF-AEF0-74E20296EC9C}"/>
              </a:ext>
            </a:extLst>
          </p:cNvPr>
          <p:cNvPicPr>
            <a:picLocks noChangeAspect="1"/>
          </p:cNvPicPr>
          <p:nvPr/>
        </p:nvPicPr>
        <p:blipFill>
          <a:blip r:embed="rId2"/>
          <a:stretch>
            <a:fillRect/>
          </a:stretch>
        </p:blipFill>
        <p:spPr>
          <a:xfrm>
            <a:off x="-5751" y="692039"/>
            <a:ext cx="3203275" cy="1893959"/>
          </a:xfrm>
          <a:prstGeom prst="rect">
            <a:avLst/>
          </a:prstGeom>
        </p:spPr>
      </p:pic>
      <p:sp>
        <p:nvSpPr>
          <p:cNvPr id="16" name="Стрелка: вправо 15">
            <a:extLst>
              <a:ext uri="{FF2B5EF4-FFF2-40B4-BE49-F238E27FC236}">
                <a16:creationId xmlns:a16="http://schemas.microsoft.com/office/drawing/2014/main" id="{394B8EE6-E4F8-4EBB-B499-6FD82B29584F}"/>
              </a:ext>
            </a:extLst>
          </p:cNvPr>
          <p:cNvSpPr/>
          <p:nvPr/>
        </p:nvSpPr>
        <p:spPr>
          <a:xfrm>
            <a:off x="3230936" y="5339693"/>
            <a:ext cx="905774" cy="11358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скругленные углы 8">
            <a:extLst>
              <a:ext uri="{FF2B5EF4-FFF2-40B4-BE49-F238E27FC236}">
                <a16:creationId xmlns:a16="http://schemas.microsoft.com/office/drawing/2014/main" id="{112188E1-987B-4DE5-A2CE-B611A6009106}"/>
              </a:ext>
            </a:extLst>
          </p:cNvPr>
          <p:cNvSpPr/>
          <p:nvPr/>
        </p:nvSpPr>
        <p:spPr>
          <a:xfrm>
            <a:off x="101720" y="2279888"/>
            <a:ext cx="2199735" cy="1437736"/>
          </a:xfrm>
          <a:prstGeom prst="roundRect">
            <a:avLst/>
          </a:prstGeom>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ru-RU" sz="3200" b="1" dirty="0">
                <a:solidFill>
                  <a:srgbClr val="C00000"/>
                </a:solidFill>
                <a:ea typeface="+mn-lt"/>
                <a:cs typeface="+mn-lt"/>
              </a:rPr>
              <a:t>40 год./</a:t>
            </a:r>
            <a:r>
              <a:rPr lang="ru-RU" sz="3200" b="1" dirty="0" err="1">
                <a:solidFill>
                  <a:srgbClr val="C00000"/>
                </a:solidFill>
                <a:ea typeface="+mn-lt"/>
                <a:cs typeface="+mn-lt"/>
              </a:rPr>
              <a:t>тиждень</a:t>
            </a:r>
            <a:endParaRPr lang="ru-RU" sz="3200" b="1">
              <a:solidFill>
                <a:srgbClr val="C00000"/>
              </a:solidFill>
            </a:endParaRPr>
          </a:p>
        </p:txBody>
      </p:sp>
      <p:pic>
        <p:nvPicPr>
          <p:cNvPr id="18" name="Рисунок 18" descr="Изображение выглядит как человек, мужчина, внутренний&#10;&#10;Автоматически созданное описание">
            <a:extLst>
              <a:ext uri="{FF2B5EF4-FFF2-40B4-BE49-F238E27FC236}">
                <a16:creationId xmlns:a16="http://schemas.microsoft.com/office/drawing/2014/main" id="{8E8D56C2-419F-49B4-ADAE-1655958F04F3}"/>
              </a:ext>
            </a:extLst>
          </p:cNvPr>
          <p:cNvPicPr>
            <a:picLocks noChangeAspect="1"/>
          </p:cNvPicPr>
          <p:nvPr/>
        </p:nvPicPr>
        <p:blipFill>
          <a:blip r:embed="rId3"/>
          <a:stretch>
            <a:fillRect/>
          </a:stretch>
        </p:blipFill>
        <p:spPr>
          <a:xfrm>
            <a:off x="8505645" y="3676881"/>
            <a:ext cx="2930105" cy="1517070"/>
          </a:xfrm>
          <a:prstGeom prst="rect">
            <a:avLst/>
          </a:prstGeom>
        </p:spPr>
      </p:pic>
      <p:sp>
        <p:nvSpPr>
          <p:cNvPr id="6" name="Прямоугольник: скругленные углы 5">
            <a:extLst>
              <a:ext uri="{FF2B5EF4-FFF2-40B4-BE49-F238E27FC236}">
                <a16:creationId xmlns:a16="http://schemas.microsoft.com/office/drawing/2014/main" id="{9B5A9971-FE59-46A0-8835-F7E2B6A29542}"/>
              </a:ext>
            </a:extLst>
          </p:cNvPr>
          <p:cNvSpPr/>
          <p:nvPr/>
        </p:nvSpPr>
        <p:spPr>
          <a:xfrm>
            <a:off x="8972550" y="2279889"/>
            <a:ext cx="3105507" cy="14377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800" b="1" dirty="0"/>
              <a:t>Наказ МОЗ № 319 </a:t>
            </a:r>
            <a:r>
              <a:rPr lang="ru-RU" sz="2800" b="1" dirty="0" err="1"/>
              <a:t>від</a:t>
            </a:r>
            <a:r>
              <a:rPr lang="ru-RU" sz="2800" b="1" dirty="0"/>
              <a:t> 25.05.2006 р.</a:t>
            </a:r>
          </a:p>
        </p:txBody>
      </p:sp>
      <p:sp>
        <p:nvSpPr>
          <p:cNvPr id="12" name="Прямоугольник: скругленные противолежащие углы 11">
            <a:extLst>
              <a:ext uri="{FF2B5EF4-FFF2-40B4-BE49-F238E27FC236}">
                <a16:creationId xmlns:a16="http://schemas.microsoft.com/office/drawing/2014/main" id="{66C336E0-D165-4833-9708-B07B3FFD6F01}"/>
              </a:ext>
            </a:extLst>
          </p:cNvPr>
          <p:cNvSpPr/>
          <p:nvPr/>
        </p:nvSpPr>
        <p:spPr>
          <a:xfrm>
            <a:off x="3970128" y="4998108"/>
            <a:ext cx="5089582" cy="1653394"/>
          </a:xfrm>
          <a:prstGeom prst="round2DiagRec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ru-RU" sz="2000" dirty="0">
                <a:solidFill>
                  <a:srgbClr val="C00000"/>
                </a:solidFill>
                <a:ea typeface="+mn-lt"/>
                <a:cs typeface="+mn-lt"/>
              </a:rPr>
              <a:t>для </a:t>
            </a:r>
            <a:r>
              <a:rPr lang="ru-RU" sz="2000" dirty="0" err="1">
                <a:solidFill>
                  <a:srgbClr val="C00000"/>
                </a:solidFill>
                <a:ea typeface="+mn-lt"/>
                <a:cs typeface="+mn-lt"/>
              </a:rPr>
              <a:t>фармацевтів</a:t>
            </a:r>
            <a:r>
              <a:rPr lang="ru-RU" sz="2000" dirty="0">
                <a:solidFill>
                  <a:srgbClr val="C00000"/>
                </a:solidFill>
                <a:ea typeface="+mn-lt"/>
                <a:cs typeface="+mn-lt"/>
              </a:rPr>
              <a:t>, </a:t>
            </a:r>
            <a:r>
              <a:rPr lang="ru-RU" sz="2000" dirty="0" err="1">
                <a:solidFill>
                  <a:srgbClr val="C00000"/>
                </a:solidFill>
                <a:ea typeface="+mn-lt"/>
                <a:cs typeface="+mn-lt"/>
              </a:rPr>
              <a:t>провізорів</a:t>
            </a:r>
            <a:r>
              <a:rPr lang="ru-RU" sz="2000" dirty="0">
                <a:solidFill>
                  <a:srgbClr val="C00000"/>
                </a:solidFill>
                <a:ea typeface="+mn-lt"/>
                <a:cs typeface="+mn-lt"/>
              </a:rPr>
              <a:t> і </a:t>
            </a:r>
            <a:r>
              <a:rPr lang="ru-RU" sz="2000" dirty="0" err="1">
                <a:solidFill>
                  <a:srgbClr val="C00000"/>
                </a:solidFill>
                <a:ea typeface="+mn-lt"/>
                <a:cs typeface="+mn-lt"/>
              </a:rPr>
              <a:t>укладальників-пакувальників</a:t>
            </a:r>
            <a:r>
              <a:rPr lang="ru-RU" sz="2000" dirty="0">
                <a:ea typeface="+mn-lt"/>
                <a:cs typeface="+mn-lt"/>
              </a:rPr>
              <a:t>, </a:t>
            </a:r>
            <a:r>
              <a:rPr lang="ru-RU" sz="2000" dirty="0" err="1">
                <a:ea typeface="+mn-lt"/>
                <a:cs typeface="+mn-lt"/>
              </a:rPr>
              <a:t>зайнятих</a:t>
            </a:r>
            <a:r>
              <a:rPr lang="ru-RU" sz="2000" dirty="0">
                <a:ea typeface="+mn-lt"/>
                <a:cs typeface="+mn-lt"/>
              </a:rPr>
              <a:t> </a:t>
            </a:r>
            <a:r>
              <a:rPr lang="ru-RU" sz="2000" dirty="0" err="1">
                <a:ea typeface="+mn-lt"/>
                <a:cs typeface="+mn-lt"/>
              </a:rPr>
              <a:t>безпосередньо</a:t>
            </a:r>
            <a:r>
              <a:rPr lang="ru-RU" sz="2000" dirty="0">
                <a:ea typeface="+mn-lt"/>
                <a:cs typeface="+mn-lt"/>
              </a:rPr>
              <a:t> </a:t>
            </a:r>
            <a:r>
              <a:rPr lang="ru-RU" sz="2000" dirty="0" err="1">
                <a:ea typeface="+mn-lt"/>
                <a:cs typeface="+mn-lt"/>
              </a:rPr>
              <a:t>приготуванням</a:t>
            </a:r>
            <a:r>
              <a:rPr lang="ru-RU" sz="2000" dirty="0">
                <a:ea typeface="+mn-lt"/>
                <a:cs typeface="+mn-lt"/>
              </a:rPr>
              <a:t>, </a:t>
            </a:r>
            <a:r>
              <a:rPr lang="ru-RU" sz="2000" dirty="0" err="1">
                <a:ea typeface="+mn-lt"/>
                <a:cs typeface="+mn-lt"/>
              </a:rPr>
              <a:t>розфасуванням</a:t>
            </a:r>
            <a:r>
              <a:rPr lang="ru-RU" sz="2000" dirty="0">
                <a:ea typeface="+mn-lt"/>
                <a:cs typeface="+mn-lt"/>
              </a:rPr>
              <a:t> та контролем за медикаментами</a:t>
            </a:r>
            <a:endParaRPr lang="ru-RU" dirty="0"/>
          </a:p>
        </p:txBody>
      </p:sp>
    </p:spTree>
    <p:extLst>
      <p:ext uri="{BB962C8B-B14F-4D97-AF65-F5344CB8AC3E}">
        <p14:creationId xmlns:p14="http://schemas.microsoft.com/office/powerpoint/2010/main" val="1023990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F1110F-650F-4731-8BD3-37F8C45C9C38}"/>
              </a:ext>
            </a:extLst>
          </p:cNvPr>
          <p:cNvSpPr>
            <a:spLocks noGrp="1"/>
          </p:cNvSpPr>
          <p:nvPr>
            <p:ph type="title"/>
          </p:nvPr>
        </p:nvSpPr>
        <p:spPr>
          <a:xfrm>
            <a:off x="838200" y="321603"/>
            <a:ext cx="10515600" cy="577941"/>
          </a:xfrm>
        </p:spPr>
        <p:txBody>
          <a:bodyPr>
            <a:normAutofit fontScale="90000"/>
          </a:bodyPr>
          <a:lstStyle/>
          <a:p>
            <a:pPr algn="ctr"/>
            <a:r>
              <a:rPr lang="ru-RU">
                <a:ea typeface="+mj-lt"/>
                <a:cs typeface="+mj-lt"/>
              </a:rPr>
              <a:t>Оплата роботи в "нічний" час</a:t>
            </a:r>
            <a:endParaRPr lang="ru-RU"/>
          </a:p>
        </p:txBody>
      </p:sp>
      <p:sp>
        <p:nvSpPr>
          <p:cNvPr id="4" name="Прямоугольник: скругленные противолежащие углы 3">
            <a:extLst>
              <a:ext uri="{FF2B5EF4-FFF2-40B4-BE49-F238E27FC236}">
                <a16:creationId xmlns:a16="http://schemas.microsoft.com/office/drawing/2014/main" id="{472E47E8-7660-47CD-B342-F870A8F4080C}"/>
              </a:ext>
            </a:extLst>
          </p:cNvPr>
          <p:cNvSpPr/>
          <p:nvPr/>
        </p:nvSpPr>
        <p:spPr>
          <a:xfrm>
            <a:off x="4934310" y="915837"/>
            <a:ext cx="6426677" cy="1135810"/>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2400" b="1" dirty="0">
                <a:ea typeface="+mn-lt"/>
                <a:cs typeface="+mn-lt"/>
              </a:rPr>
              <a:t>"НІЧНИМ" ВВАЖАЄТЬСЯ ЧАС З </a:t>
            </a:r>
            <a:r>
              <a:rPr lang="ru-RU" sz="2400" b="1" dirty="0">
                <a:solidFill>
                  <a:srgbClr val="C00000"/>
                </a:solidFill>
                <a:ea typeface="+mn-lt"/>
                <a:cs typeface="+mn-lt"/>
              </a:rPr>
              <a:t>10</a:t>
            </a:r>
            <a:r>
              <a:rPr lang="ru-RU" sz="2400" b="1" dirty="0">
                <a:ea typeface="+mn-lt"/>
                <a:cs typeface="+mn-lt"/>
              </a:rPr>
              <a:t> ГОД. ВЕЧОРА ДО</a:t>
            </a:r>
            <a:r>
              <a:rPr lang="ru-RU" sz="2400" b="1" dirty="0">
                <a:solidFill>
                  <a:srgbClr val="C00000"/>
                </a:solidFill>
                <a:ea typeface="+mn-lt"/>
                <a:cs typeface="+mn-lt"/>
              </a:rPr>
              <a:t> 6</a:t>
            </a:r>
            <a:r>
              <a:rPr lang="ru-RU" sz="2400" b="1" dirty="0">
                <a:ea typeface="+mn-lt"/>
                <a:cs typeface="+mn-lt"/>
              </a:rPr>
              <a:t> ГОД. РАНКУ</a:t>
            </a:r>
            <a:endParaRPr lang="ru-RU" sz="2400" b="1" dirty="0"/>
          </a:p>
        </p:txBody>
      </p:sp>
      <p:sp>
        <p:nvSpPr>
          <p:cNvPr id="5" name="Прямоугольник: скругленные противолежащие углы 4">
            <a:extLst>
              <a:ext uri="{FF2B5EF4-FFF2-40B4-BE49-F238E27FC236}">
                <a16:creationId xmlns:a16="http://schemas.microsoft.com/office/drawing/2014/main" id="{3E34C7C4-6E48-4A48-B314-80B69FEAEE9A}"/>
              </a:ext>
            </a:extLst>
          </p:cNvPr>
          <p:cNvSpPr/>
          <p:nvPr/>
        </p:nvSpPr>
        <p:spPr>
          <a:xfrm>
            <a:off x="736120" y="2137912"/>
            <a:ext cx="6498564" cy="1135810"/>
          </a:xfrm>
          <a:prstGeom prst="round2Diag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sz="2400" dirty="0">
                <a:ea typeface="+mn-lt"/>
                <a:cs typeface="+mn-lt"/>
              </a:rPr>
              <a:t>ТРИВАЛІСТЬ РОБОТИ (ЗМІНИ) </a:t>
            </a:r>
            <a:r>
              <a:rPr lang="ru-RU" sz="2400" b="1" dirty="0">
                <a:ea typeface="+mn-lt"/>
                <a:cs typeface="+mn-lt"/>
              </a:rPr>
              <a:t>СКОРОЧУЄТЬСЯ НА ОДНУ ГОДИНУ</a:t>
            </a:r>
            <a:endParaRPr lang="ru-RU" b="1" dirty="0"/>
          </a:p>
        </p:txBody>
      </p:sp>
      <p:sp>
        <p:nvSpPr>
          <p:cNvPr id="6" name="Прямоугольник: скругленные противолежащие углы 5">
            <a:extLst>
              <a:ext uri="{FF2B5EF4-FFF2-40B4-BE49-F238E27FC236}">
                <a16:creationId xmlns:a16="http://schemas.microsoft.com/office/drawing/2014/main" id="{7C74D8FB-AAB0-4B3F-BE83-31409A7EE0AE}"/>
              </a:ext>
            </a:extLst>
          </p:cNvPr>
          <p:cNvSpPr/>
          <p:nvPr/>
        </p:nvSpPr>
        <p:spPr>
          <a:xfrm>
            <a:off x="6458308" y="3431874"/>
            <a:ext cx="5578413" cy="2573545"/>
          </a:xfrm>
          <a:prstGeom prst="round2Diag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sz="2400" b="1" err="1">
                <a:solidFill>
                  <a:srgbClr val="C00000"/>
                </a:solidFill>
                <a:ea typeface="+mn-lt"/>
                <a:cs typeface="+mn-lt"/>
              </a:rPr>
              <a:t>Оплачується</a:t>
            </a:r>
            <a:r>
              <a:rPr lang="ru-RU" sz="2400" b="1" dirty="0">
                <a:solidFill>
                  <a:srgbClr val="C00000"/>
                </a:solidFill>
                <a:ea typeface="+mn-lt"/>
                <a:cs typeface="+mn-lt"/>
              </a:rPr>
              <a:t> в </a:t>
            </a:r>
            <a:r>
              <a:rPr lang="ru-RU" sz="2400" b="1" err="1">
                <a:solidFill>
                  <a:srgbClr val="C00000"/>
                </a:solidFill>
                <a:ea typeface="+mn-lt"/>
                <a:cs typeface="+mn-lt"/>
              </a:rPr>
              <a:t>підвищеному</a:t>
            </a:r>
            <a:r>
              <a:rPr lang="ru-RU" sz="2400" b="1" dirty="0">
                <a:solidFill>
                  <a:srgbClr val="C00000"/>
                </a:solidFill>
                <a:ea typeface="+mn-lt"/>
                <a:cs typeface="+mn-lt"/>
              </a:rPr>
              <a:t> </a:t>
            </a:r>
            <a:r>
              <a:rPr lang="ru-RU" sz="2400" b="1" err="1">
                <a:solidFill>
                  <a:srgbClr val="C00000"/>
                </a:solidFill>
                <a:ea typeface="+mn-lt"/>
                <a:cs typeface="+mn-lt"/>
              </a:rPr>
              <a:t>розмірі</a:t>
            </a:r>
            <a:r>
              <a:rPr lang="ru-RU" sz="2400" dirty="0">
                <a:ea typeface="+mn-lt"/>
                <a:cs typeface="+mn-lt"/>
              </a:rPr>
              <a:t>, </a:t>
            </a:r>
            <a:r>
              <a:rPr lang="ru-RU" sz="2400" err="1">
                <a:ea typeface="+mn-lt"/>
                <a:cs typeface="+mn-lt"/>
              </a:rPr>
              <a:t>що</a:t>
            </a:r>
            <a:r>
              <a:rPr lang="ru-RU" sz="2400" dirty="0">
                <a:ea typeface="+mn-lt"/>
                <a:cs typeface="+mn-lt"/>
              </a:rPr>
              <a:t> </a:t>
            </a:r>
            <a:r>
              <a:rPr lang="ru-RU" sz="2400" err="1">
                <a:ea typeface="+mn-lt"/>
                <a:cs typeface="+mn-lt"/>
              </a:rPr>
              <a:t>встановлюється</a:t>
            </a:r>
            <a:r>
              <a:rPr lang="ru-RU" sz="2400" dirty="0">
                <a:ea typeface="+mn-lt"/>
                <a:cs typeface="+mn-lt"/>
              </a:rPr>
              <a:t> </a:t>
            </a:r>
            <a:r>
              <a:rPr lang="ru-RU" sz="2400" err="1">
                <a:ea typeface="+mn-lt"/>
                <a:cs typeface="+mn-lt"/>
              </a:rPr>
              <a:t>галузевою</a:t>
            </a:r>
            <a:r>
              <a:rPr lang="ru-RU" sz="2400" dirty="0">
                <a:ea typeface="+mn-lt"/>
                <a:cs typeface="+mn-lt"/>
              </a:rPr>
              <a:t> </a:t>
            </a:r>
            <a:r>
              <a:rPr lang="ru-RU" sz="2400" err="1">
                <a:ea typeface="+mn-lt"/>
                <a:cs typeface="+mn-lt"/>
              </a:rPr>
              <a:t>угодою</a:t>
            </a:r>
            <a:r>
              <a:rPr lang="ru-RU" sz="2400" dirty="0">
                <a:ea typeface="+mn-lt"/>
                <a:cs typeface="+mn-lt"/>
              </a:rPr>
              <a:t> та </a:t>
            </a:r>
            <a:r>
              <a:rPr lang="ru-RU" sz="2400" err="1">
                <a:ea typeface="+mn-lt"/>
                <a:cs typeface="+mn-lt"/>
              </a:rPr>
              <a:t>колективним</a:t>
            </a:r>
            <a:r>
              <a:rPr lang="ru-RU" sz="2400" dirty="0">
                <a:ea typeface="+mn-lt"/>
                <a:cs typeface="+mn-lt"/>
              </a:rPr>
              <a:t> договором, але </a:t>
            </a:r>
            <a:r>
              <a:rPr lang="ru-RU" sz="2400" b="1" dirty="0">
                <a:solidFill>
                  <a:srgbClr val="C00000"/>
                </a:solidFill>
                <a:ea typeface="+mn-lt"/>
                <a:cs typeface="+mn-lt"/>
              </a:rPr>
              <a:t>не </a:t>
            </a:r>
            <a:r>
              <a:rPr lang="ru-RU" sz="2400" b="1" err="1">
                <a:solidFill>
                  <a:srgbClr val="C00000"/>
                </a:solidFill>
                <a:ea typeface="+mn-lt"/>
                <a:cs typeface="+mn-lt"/>
              </a:rPr>
              <a:t>нижче</a:t>
            </a:r>
            <a:r>
              <a:rPr lang="ru-RU" sz="2400" b="1" dirty="0">
                <a:solidFill>
                  <a:srgbClr val="C00000"/>
                </a:solidFill>
                <a:ea typeface="+mn-lt"/>
                <a:cs typeface="+mn-lt"/>
              </a:rPr>
              <a:t> 20 % </a:t>
            </a:r>
            <a:r>
              <a:rPr lang="ru-RU" sz="2400" b="1" err="1">
                <a:solidFill>
                  <a:srgbClr val="C00000"/>
                </a:solidFill>
                <a:ea typeface="+mn-lt"/>
                <a:cs typeface="+mn-lt"/>
              </a:rPr>
              <a:t>тарифної</a:t>
            </a:r>
            <a:r>
              <a:rPr lang="ru-RU" sz="2400" b="1" dirty="0">
                <a:solidFill>
                  <a:srgbClr val="C00000"/>
                </a:solidFill>
                <a:ea typeface="+mn-lt"/>
                <a:cs typeface="+mn-lt"/>
              </a:rPr>
              <a:t> ставки за </a:t>
            </a:r>
            <a:r>
              <a:rPr lang="ru-RU" sz="2400" b="1" err="1">
                <a:solidFill>
                  <a:srgbClr val="C00000"/>
                </a:solidFill>
                <a:ea typeface="+mn-lt"/>
                <a:cs typeface="+mn-lt"/>
              </a:rPr>
              <a:t>кожну</a:t>
            </a:r>
            <a:r>
              <a:rPr lang="ru-RU" sz="2400" b="1" dirty="0">
                <a:solidFill>
                  <a:srgbClr val="C00000"/>
                </a:solidFill>
                <a:ea typeface="+mn-lt"/>
                <a:cs typeface="+mn-lt"/>
              </a:rPr>
              <a:t> годину </a:t>
            </a:r>
            <a:r>
              <a:rPr lang="ru-RU" sz="2400" b="1" err="1">
                <a:solidFill>
                  <a:srgbClr val="C00000"/>
                </a:solidFill>
                <a:ea typeface="+mn-lt"/>
                <a:cs typeface="+mn-lt"/>
              </a:rPr>
              <a:t>роботи</a:t>
            </a:r>
            <a:r>
              <a:rPr lang="ru-RU" sz="2400" dirty="0">
                <a:ea typeface="+mn-lt"/>
                <a:cs typeface="+mn-lt"/>
              </a:rPr>
              <a:t> в </a:t>
            </a:r>
            <a:r>
              <a:rPr lang="ru-RU" sz="2400" err="1">
                <a:ea typeface="+mn-lt"/>
                <a:cs typeface="+mn-lt"/>
              </a:rPr>
              <a:t>нічний</a:t>
            </a:r>
            <a:r>
              <a:rPr lang="ru-RU" sz="2400" dirty="0">
                <a:ea typeface="+mn-lt"/>
                <a:cs typeface="+mn-lt"/>
              </a:rPr>
              <a:t> час </a:t>
            </a:r>
            <a:endParaRPr lang="ru-RU" dirty="0"/>
          </a:p>
        </p:txBody>
      </p:sp>
      <p:sp>
        <p:nvSpPr>
          <p:cNvPr id="8" name="Свиток: вертикальный 7">
            <a:extLst>
              <a:ext uri="{FF2B5EF4-FFF2-40B4-BE49-F238E27FC236}">
                <a16:creationId xmlns:a16="http://schemas.microsoft.com/office/drawing/2014/main" id="{669DAB87-70DA-4B9E-92BE-4975D6AB8C1B}"/>
              </a:ext>
            </a:extLst>
          </p:cNvPr>
          <p:cNvSpPr/>
          <p:nvPr/>
        </p:nvSpPr>
        <p:spPr>
          <a:xfrm>
            <a:off x="-849" y="3358910"/>
            <a:ext cx="6268525" cy="3278037"/>
          </a:xfrm>
          <a:prstGeom prst="verticalScroll">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err="1">
                <a:solidFill>
                  <a:srgbClr val="C00000"/>
                </a:solidFill>
                <a:ea typeface="+mn-lt"/>
                <a:cs typeface="+mn-lt"/>
              </a:rPr>
              <a:t>Забороняється</a:t>
            </a:r>
            <a:r>
              <a:rPr lang="ru-RU" sz="2400" b="1" dirty="0">
                <a:solidFill>
                  <a:srgbClr val="C00000"/>
                </a:solidFill>
                <a:ea typeface="+mn-lt"/>
                <a:cs typeface="+mn-lt"/>
              </a:rPr>
              <a:t> </a:t>
            </a:r>
            <a:r>
              <a:rPr lang="ru-RU" sz="2400" b="1" dirty="0" err="1">
                <a:solidFill>
                  <a:srgbClr val="C00000"/>
                </a:solidFill>
                <a:ea typeface="+mn-lt"/>
                <a:cs typeface="+mn-lt"/>
              </a:rPr>
              <a:t>залучення</a:t>
            </a:r>
            <a:r>
              <a:rPr lang="ru-RU" sz="2400" b="1" dirty="0">
                <a:solidFill>
                  <a:srgbClr val="C00000"/>
                </a:solidFill>
                <a:ea typeface="+mn-lt"/>
                <a:cs typeface="+mn-lt"/>
              </a:rPr>
              <a:t> до </a:t>
            </a:r>
            <a:r>
              <a:rPr lang="ru-RU" sz="2400" b="1" dirty="0" err="1">
                <a:solidFill>
                  <a:srgbClr val="C00000"/>
                </a:solidFill>
                <a:ea typeface="+mn-lt"/>
                <a:cs typeface="+mn-lt"/>
              </a:rPr>
              <a:t>роботи</a:t>
            </a:r>
            <a:r>
              <a:rPr lang="ru-RU" sz="2400" b="1" dirty="0">
                <a:solidFill>
                  <a:srgbClr val="C00000"/>
                </a:solidFill>
                <a:ea typeface="+mn-lt"/>
                <a:cs typeface="+mn-lt"/>
              </a:rPr>
              <a:t> в </a:t>
            </a:r>
            <a:r>
              <a:rPr lang="ru-RU" sz="2400" b="1" dirty="0" err="1">
                <a:solidFill>
                  <a:srgbClr val="C00000"/>
                </a:solidFill>
                <a:ea typeface="+mn-lt"/>
                <a:cs typeface="+mn-lt"/>
              </a:rPr>
              <a:t>нічний</a:t>
            </a:r>
            <a:r>
              <a:rPr lang="ru-RU" sz="2400" b="1" dirty="0">
                <a:solidFill>
                  <a:srgbClr val="C00000"/>
                </a:solidFill>
                <a:ea typeface="+mn-lt"/>
                <a:cs typeface="+mn-lt"/>
              </a:rPr>
              <a:t> час:</a:t>
            </a:r>
            <a:r>
              <a:rPr lang="ru-RU" dirty="0">
                <a:solidFill>
                  <a:schemeClr val="tx1"/>
                </a:solidFill>
                <a:ea typeface="+mn-lt"/>
                <a:cs typeface="+mn-lt"/>
              </a:rPr>
              <a:t> </a:t>
            </a:r>
            <a:endParaRPr lang="ru-RU" dirty="0" err="1">
              <a:solidFill>
                <a:schemeClr val="tx1"/>
              </a:solidFill>
              <a:ea typeface="+mn-lt"/>
              <a:cs typeface="+mn-lt"/>
            </a:endParaRPr>
          </a:p>
          <a:p>
            <a:pPr marL="285750" indent="-285750">
              <a:buFont typeface="Arial"/>
              <a:buChar char="•"/>
            </a:pPr>
            <a:r>
              <a:rPr lang="ru-RU" sz="2000" dirty="0" err="1">
                <a:solidFill>
                  <a:schemeClr val="tx1"/>
                </a:solidFill>
                <a:ea typeface="+mn-lt"/>
                <a:cs typeface="+mn-lt"/>
              </a:rPr>
              <a:t>вагітних</a:t>
            </a:r>
            <a:r>
              <a:rPr lang="ru-RU" sz="2000" dirty="0">
                <a:solidFill>
                  <a:schemeClr val="tx1"/>
                </a:solidFill>
                <a:ea typeface="+mn-lt"/>
                <a:cs typeface="+mn-lt"/>
              </a:rPr>
              <a:t> </a:t>
            </a:r>
            <a:r>
              <a:rPr lang="ru-RU" sz="2000" dirty="0" err="1">
                <a:solidFill>
                  <a:schemeClr val="tx1"/>
                </a:solidFill>
                <a:ea typeface="+mn-lt"/>
                <a:cs typeface="+mn-lt"/>
              </a:rPr>
              <a:t>жінок</a:t>
            </a:r>
            <a:r>
              <a:rPr lang="ru-RU" sz="2000" dirty="0">
                <a:solidFill>
                  <a:schemeClr val="tx1"/>
                </a:solidFill>
                <a:ea typeface="+mn-lt"/>
                <a:cs typeface="+mn-lt"/>
              </a:rPr>
              <a:t>, </a:t>
            </a:r>
          </a:p>
          <a:p>
            <a:pPr marL="285750" indent="-285750">
              <a:buFont typeface="Arial"/>
              <a:buChar char="•"/>
            </a:pPr>
            <a:r>
              <a:rPr lang="ru-RU" sz="2000" dirty="0" err="1">
                <a:solidFill>
                  <a:schemeClr val="tx1"/>
                </a:solidFill>
                <a:ea typeface="+mn-lt"/>
                <a:cs typeface="+mn-lt"/>
              </a:rPr>
              <a:t>жінок</a:t>
            </a:r>
            <a:r>
              <a:rPr lang="ru-RU" sz="2000" dirty="0">
                <a:solidFill>
                  <a:schemeClr val="tx1"/>
                </a:solidFill>
                <a:ea typeface="+mn-lt"/>
                <a:cs typeface="+mn-lt"/>
              </a:rPr>
              <a:t>, </a:t>
            </a:r>
            <a:r>
              <a:rPr lang="ru-RU" sz="2000" dirty="0" err="1">
                <a:solidFill>
                  <a:schemeClr val="tx1"/>
                </a:solidFill>
                <a:ea typeface="+mn-lt"/>
                <a:cs typeface="+mn-lt"/>
              </a:rPr>
              <a:t>що</a:t>
            </a:r>
            <a:r>
              <a:rPr lang="ru-RU" sz="2000" dirty="0">
                <a:solidFill>
                  <a:schemeClr val="tx1"/>
                </a:solidFill>
                <a:ea typeface="+mn-lt"/>
                <a:cs typeface="+mn-lt"/>
              </a:rPr>
              <a:t> </a:t>
            </a:r>
            <a:r>
              <a:rPr lang="ru-RU" sz="2000" dirty="0" err="1">
                <a:solidFill>
                  <a:schemeClr val="tx1"/>
                </a:solidFill>
                <a:ea typeface="+mn-lt"/>
                <a:cs typeface="+mn-lt"/>
              </a:rPr>
              <a:t>мають</a:t>
            </a:r>
            <a:r>
              <a:rPr lang="ru-RU" sz="2000" dirty="0">
                <a:solidFill>
                  <a:schemeClr val="tx1"/>
                </a:solidFill>
                <a:ea typeface="+mn-lt"/>
                <a:cs typeface="+mn-lt"/>
              </a:rPr>
              <a:t> </a:t>
            </a:r>
            <a:r>
              <a:rPr lang="ru-RU" sz="2000" dirty="0" err="1">
                <a:solidFill>
                  <a:schemeClr val="tx1"/>
                </a:solidFill>
                <a:ea typeface="+mn-lt"/>
                <a:cs typeface="+mn-lt"/>
              </a:rPr>
              <a:t>дітей</a:t>
            </a:r>
            <a:r>
              <a:rPr lang="ru-RU" sz="2000" dirty="0">
                <a:solidFill>
                  <a:schemeClr val="tx1"/>
                </a:solidFill>
                <a:ea typeface="+mn-lt"/>
                <a:cs typeface="+mn-lt"/>
              </a:rPr>
              <a:t> </a:t>
            </a:r>
            <a:r>
              <a:rPr lang="ru-RU" sz="2000" dirty="0" err="1">
                <a:solidFill>
                  <a:schemeClr val="tx1"/>
                </a:solidFill>
                <a:ea typeface="+mn-lt"/>
                <a:cs typeface="+mn-lt"/>
              </a:rPr>
              <a:t>віком</a:t>
            </a:r>
            <a:r>
              <a:rPr lang="ru-RU" sz="2000" dirty="0">
                <a:solidFill>
                  <a:schemeClr val="tx1"/>
                </a:solidFill>
                <a:ea typeface="+mn-lt"/>
                <a:cs typeface="+mn-lt"/>
              </a:rPr>
              <a:t> до </a:t>
            </a:r>
            <a:r>
              <a:rPr lang="ru-RU" sz="2000" dirty="0" err="1">
                <a:solidFill>
                  <a:schemeClr val="tx1"/>
                </a:solidFill>
                <a:ea typeface="+mn-lt"/>
                <a:cs typeface="+mn-lt"/>
              </a:rPr>
              <a:t>трьох</a:t>
            </a:r>
            <a:r>
              <a:rPr lang="ru-RU" sz="2000" dirty="0">
                <a:solidFill>
                  <a:schemeClr val="tx1"/>
                </a:solidFill>
                <a:ea typeface="+mn-lt"/>
                <a:cs typeface="+mn-lt"/>
              </a:rPr>
              <a:t> </a:t>
            </a:r>
            <a:r>
              <a:rPr lang="ru-RU" sz="2000" dirty="0" err="1">
                <a:solidFill>
                  <a:schemeClr val="tx1"/>
                </a:solidFill>
                <a:ea typeface="+mn-lt"/>
                <a:cs typeface="+mn-lt"/>
              </a:rPr>
              <a:t>років</a:t>
            </a:r>
            <a:r>
              <a:rPr lang="ru-RU" sz="2000" dirty="0">
                <a:solidFill>
                  <a:schemeClr val="tx1"/>
                </a:solidFill>
                <a:ea typeface="+mn-lt"/>
                <a:cs typeface="+mn-lt"/>
              </a:rPr>
              <a:t>, </a:t>
            </a:r>
          </a:p>
          <a:p>
            <a:pPr marL="285750" indent="-285750">
              <a:buFont typeface="Arial"/>
              <a:buChar char="•"/>
            </a:pPr>
            <a:r>
              <a:rPr lang="ru-RU" sz="2000" dirty="0" err="1">
                <a:solidFill>
                  <a:schemeClr val="tx1"/>
                </a:solidFill>
                <a:ea typeface="+mn-lt"/>
                <a:cs typeface="+mn-lt"/>
              </a:rPr>
              <a:t>осіб</a:t>
            </a:r>
            <a:r>
              <a:rPr lang="ru-RU" sz="2000" dirty="0">
                <a:solidFill>
                  <a:schemeClr val="tx1"/>
                </a:solidFill>
                <a:ea typeface="+mn-lt"/>
                <a:cs typeface="+mn-lt"/>
              </a:rPr>
              <a:t>, </a:t>
            </a:r>
            <a:r>
              <a:rPr lang="ru-RU" sz="2000" dirty="0" err="1">
                <a:solidFill>
                  <a:schemeClr val="tx1"/>
                </a:solidFill>
                <a:ea typeface="+mn-lt"/>
                <a:cs typeface="+mn-lt"/>
              </a:rPr>
              <a:t>молодших</a:t>
            </a:r>
            <a:r>
              <a:rPr lang="ru-RU" sz="2000" dirty="0">
                <a:solidFill>
                  <a:schemeClr val="tx1"/>
                </a:solidFill>
                <a:ea typeface="+mn-lt"/>
                <a:cs typeface="+mn-lt"/>
              </a:rPr>
              <a:t> </a:t>
            </a:r>
            <a:r>
              <a:rPr lang="ru-RU" sz="2000" dirty="0" err="1">
                <a:solidFill>
                  <a:schemeClr val="tx1"/>
                </a:solidFill>
                <a:ea typeface="+mn-lt"/>
                <a:cs typeface="+mn-lt"/>
              </a:rPr>
              <a:t>вісімнадцяти</a:t>
            </a:r>
            <a:r>
              <a:rPr lang="ru-RU" sz="2000" dirty="0">
                <a:solidFill>
                  <a:schemeClr val="tx1"/>
                </a:solidFill>
                <a:ea typeface="+mn-lt"/>
                <a:cs typeface="+mn-lt"/>
              </a:rPr>
              <a:t> </a:t>
            </a:r>
            <a:r>
              <a:rPr lang="ru-RU" sz="2000" dirty="0" err="1">
                <a:solidFill>
                  <a:schemeClr val="tx1"/>
                </a:solidFill>
                <a:ea typeface="+mn-lt"/>
                <a:cs typeface="+mn-lt"/>
              </a:rPr>
              <a:t>років</a:t>
            </a:r>
            <a:r>
              <a:rPr lang="ru-RU" sz="2000" dirty="0">
                <a:solidFill>
                  <a:schemeClr val="tx1"/>
                </a:solidFill>
                <a:ea typeface="+mn-lt"/>
                <a:cs typeface="+mn-lt"/>
              </a:rPr>
              <a:t>. </a:t>
            </a:r>
          </a:p>
          <a:p>
            <a:r>
              <a:rPr lang="ru-RU" sz="2000" b="1" dirty="0">
                <a:solidFill>
                  <a:schemeClr val="tx1"/>
                </a:solidFill>
                <a:ea typeface="+mn-lt"/>
                <a:cs typeface="+mn-lt"/>
              </a:rPr>
              <a:t>Робота </a:t>
            </a:r>
            <a:r>
              <a:rPr lang="ru-RU" sz="2000" b="1" dirty="0" err="1">
                <a:solidFill>
                  <a:schemeClr val="tx1"/>
                </a:solidFill>
                <a:ea typeface="+mn-lt"/>
                <a:cs typeface="+mn-lt"/>
              </a:rPr>
              <a:t>інвалідів</a:t>
            </a:r>
            <a:r>
              <a:rPr lang="ru-RU" sz="2000" b="1" dirty="0">
                <a:solidFill>
                  <a:schemeClr val="tx1"/>
                </a:solidFill>
                <a:ea typeface="+mn-lt"/>
                <a:cs typeface="+mn-lt"/>
              </a:rPr>
              <a:t> </a:t>
            </a:r>
            <a:r>
              <a:rPr lang="ru-RU" sz="2000" dirty="0">
                <a:solidFill>
                  <a:schemeClr val="tx1"/>
                </a:solidFill>
                <a:ea typeface="+mn-lt"/>
                <a:cs typeface="+mn-lt"/>
              </a:rPr>
              <a:t>у </a:t>
            </a:r>
            <a:r>
              <a:rPr lang="ru-RU" sz="2000" dirty="0" err="1">
                <a:solidFill>
                  <a:schemeClr val="tx1"/>
                </a:solidFill>
                <a:ea typeface="+mn-lt"/>
                <a:cs typeface="+mn-lt"/>
              </a:rPr>
              <a:t>нічний</a:t>
            </a:r>
            <a:r>
              <a:rPr lang="ru-RU" sz="2000" dirty="0">
                <a:solidFill>
                  <a:schemeClr val="tx1"/>
                </a:solidFill>
                <a:ea typeface="+mn-lt"/>
                <a:cs typeface="+mn-lt"/>
              </a:rPr>
              <a:t> час </a:t>
            </a:r>
            <a:r>
              <a:rPr lang="ru-RU" sz="2000" dirty="0" err="1">
                <a:solidFill>
                  <a:schemeClr val="tx1"/>
                </a:solidFill>
                <a:ea typeface="+mn-lt"/>
                <a:cs typeface="+mn-lt"/>
              </a:rPr>
              <a:t>допускається</a:t>
            </a:r>
            <a:r>
              <a:rPr lang="ru-RU" sz="2000" dirty="0">
                <a:solidFill>
                  <a:schemeClr val="tx1"/>
                </a:solidFill>
                <a:ea typeface="+mn-lt"/>
                <a:cs typeface="+mn-lt"/>
              </a:rPr>
              <a:t> </a:t>
            </a:r>
            <a:r>
              <a:rPr lang="ru-RU" sz="2000" dirty="0" err="1">
                <a:solidFill>
                  <a:schemeClr val="tx1"/>
                </a:solidFill>
                <a:ea typeface="+mn-lt"/>
                <a:cs typeface="+mn-lt"/>
              </a:rPr>
              <a:t>лише</a:t>
            </a:r>
            <a:r>
              <a:rPr lang="ru-RU" sz="2000" dirty="0">
                <a:solidFill>
                  <a:schemeClr val="tx1"/>
                </a:solidFill>
                <a:ea typeface="+mn-lt"/>
                <a:cs typeface="+mn-lt"/>
              </a:rPr>
              <a:t> з </a:t>
            </a:r>
            <a:r>
              <a:rPr lang="ru-RU" sz="2000" dirty="0" err="1">
                <a:solidFill>
                  <a:schemeClr val="tx1"/>
                </a:solidFill>
                <a:ea typeface="+mn-lt"/>
                <a:cs typeface="+mn-lt"/>
              </a:rPr>
              <a:t>їх</a:t>
            </a:r>
            <a:r>
              <a:rPr lang="ru-RU" sz="2000" dirty="0">
                <a:solidFill>
                  <a:schemeClr val="tx1"/>
                </a:solidFill>
                <a:ea typeface="+mn-lt"/>
                <a:cs typeface="+mn-lt"/>
              </a:rPr>
              <a:t> </a:t>
            </a:r>
            <a:r>
              <a:rPr lang="ru-RU" sz="2000" dirty="0" err="1">
                <a:solidFill>
                  <a:schemeClr val="tx1"/>
                </a:solidFill>
                <a:ea typeface="+mn-lt"/>
                <a:cs typeface="+mn-lt"/>
              </a:rPr>
              <a:t>згоди</a:t>
            </a:r>
            <a:r>
              <a:rPr lang="ru-RU" sz="2000" dirty="0">
                <a:solidFill>
                  <a:schemeClr val="tx1"/>
                </a:solidFill>
                <a:ea typeface="+mn-lt"/>
                <a:cs typeface="+mn-lt"/>
              </a:rPr>
              <a:t> і за </a:t>
            </a:r>
            <a:r>
              <a:rPr lang="ru-RU" sz="2000" dirty="0" err="1">
                <a:solidFill>
                  <a:schemeClr val="tx1"/>
                </a:solidFill>
                <a:ea typeface="+mn-lt"/>
                <a:cs typeface="+mn-lt"/>
              </a:rPr>
              <a:t>умови</a:t>
            </a:r>
            <a:r>
              <a:rPr lang="ru-RU" sz="2000" dirty="0">
                <a:solidFill>
                  <a:schemeClr val="tx1"/>
                </a:solidFill>
                <a:ea typeface="+mn-lt"/>
                <a:cs typeface="+mn-lt"/>
              </a:rPr>
              <a:t>, </a:t>
            </a:r>
            <a:r>
              <a:rPr lang="ru-RU" sz="2000" dirty="0" err="1">
                <a:solidFill>
                  <a:schemeClr val="tx1"/>
                </a:solidFill>
                <a:ea typeface="+mn-lt"/>
                <a:cs typeface="+mn-lt"/>
              </a:rPr>
              <a:t>що</a:t>
            </a:r>
            <a:r>
              <a:rPr lang="ru-RU" sz="2000" dirty="0">
                <a:solidFill>
                  <a:schemeClr val="tx1"/>
                </a:solidFill>
                <a:ea typeface="+mn-lt"/>
                <a:cs typeface="+mn-lt"/>
              </a:rPr>
              <a:t> </a:t>
            </a:r>
            <a:r>
              <a:rPr lang="ru-RU" sz="2000" dirty="0" err="1">
                <a:solidFill>
                  <a:schemeClr val="tx1"/>
                </a:solidFill>
                <a:ea typeface="+mn-lt"/>
                <a:cs typeface="+mn-lt"/>
              </a:rPr>
              <a:t>це</a:t>
            </a:r>
            <a:r>
              <a:rPr lang="ru-RU" sz="2000" dirty="0">
                <a:solidFill>
                  <a:schemeClr val="tx1"/>
                </a:solidFill>
                <a:ea typeface="+mn-lt"/>
                <a:cs typeface="+mn-lt"/>
              </a:rPr>
              <a:t> не </a:t>
            </a:r>
            <a:r>
              <a:rPr lang="ru-RU" sz="2000" dirty="0" err="1">
                <a:solidFill>
                  <a:schemeClr val="tx1"/>
                </a:solidFill>
                <a:ea typeface="+mn-lt"/>
                <a:cs typeface="+mn-lt"/>
              </a:rPr>
              <a:t>суперечить</a:t>
            </a:r>
            <a:r>
              <a:rPr lang="ru-RU" sz="2000" dirty="0">
                <a:solidFill>
                  <a:schemeClr val="tx1"/>
                </a:solidFill>
                <a:ea typeface="+mn-lt"/>
                <a:cs typeface="+mn-lt"/>
              </a:rPr>
              <a:t> </a:t>
            </a:r>
            <a:r>
              <a:rPr lang="ru-RU" sz="2000" dirty="0" err="1">
                <a:solidFill>
                  <a:schemeClr val="tx1"/>
                </a:solidFill>
                <a:ea typeface="+mn-lt"/>
                <a:cs typeface="+mn-lt"/>
              </a:rPr>
              <a:t>медичним</a:t>
            </a:r>
            <a:r>
              <a:rPr lang="ru-RU" sz="2000" dirty="0">
                <a:solidFill>
                  <a:schemeClr val="tx1"/>
                </a:solidFill>
                <a:ea typeface="+mn-lt"/>
                <a:cs typeface="+mn-lt"/>
              </a:rPr>
              <a:t> </a:t>
            </a:r>
            <a:r>
              <a:rPr lang="ru-RU" sz="2000" dirty="0" err="1">
                <a:solidFill>
                  <a:schemeClr val="tx1"/>
                </a:solidFill>
                <a:ea typeface="+mn-lt"/>
                <a:cs typeface="+mn-lt"/>
              </a:rPr>
              <a:t>рекомендаціям</a:t>
            </a:r>
            <a:endParaRPr lang="ru-RU" sz="2000">
              <a:solidFill>
                <a:schemeClr val="tx1"/>
              </a:solidFill>
            </a:endParaRPr>
          </a:p>
        </p:txBody>
      </p:sp>
    </p:spTree>
    <p:extLst>
      <p:ext uri="{BB962C8B-B14F-4D97-AF65-F5344CB8AC3E}">
        <p14:creationId xmlns:p14="http://schemas.microsoft.com/office/powerpoint/2010/main" val="1052710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81D4E03E-AE81-4A78-9025-5F25CFB99038}"/>
              </a:ext>
            </a:extLst>
          </p:cNvPr>
          <p:cNvSpPr>
            <a:spLocks noGrp="1"/>
          </p:cNvSpPr>
          <p:nvPr>
            <p:ph type="title"/>
          </p:nvPr>
        </p:nvSpPr>
        <p:spPr>
          <a:xfrm>
            <a:off x="838200" y="-5391"/>
            <a:ext cx="10515600" cy="696224"/>
          </a:xfrm>
        </p:spPr>
        <p:txBody>
          <a:bodyPr anchor="b">
            <a:normAutofit/>
          </a:bodyPr>
          <a:lstStyle/>
          <a:p>
            <a:pPr algn="ctr"/>
            <a:r>
              <a:rPr lang="ru-RU" sz="4400">
                <a:ea typeface="+mj-lt"/>
                <a:cs typeface="+mj-lt"/>
              </a:rPr>
              <a:t>Право на відпочинок</a:t>
            </a:r>
            <a:endParaRPr lang="ru-RU"/>
          </a:p>
        </p:txBody>
      </p:sp>
      <p:sp>
        <p:nvSpPr>
          <p:cNvPr id="4" name="Свиток: вертикальный 3">
            <a:extLst>
              <a:ext uri="{FF2B5EF4-FFF2-40B4-BE49-F238E27FC236}">
                <a16:creationId xmlns:a16="http://schemas.microsoft.com/office/drawing/2014/main" id="{A35E5D0D-EACB-45B2-824A-04DCF8D2DC28}"/>
              </a:ext>
            </a:extLst>
          </p:cNvPr>
          <p:cNvSpPr/>
          <p:nvPr/>
        </p:nvSpPr>
        <p:spPr>
          <a:xfrm>
            <a:off x="532910" y="686519"/>
            <a:ext cx="5204602" cy="4744527"/>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err="1">
                <a:solidFill>
                  <a:srgbClr val="C00000"/>
                </a:solidFill>
                <a:ea typeface="+mn-lt"/>
                <a:cs typeface="+mn-lt"/>
              </a:rPr>
              <a:t>Конституція</a:t>
            </a:r>
            <a:r>
              <a:rPr lang="ru-RU" sz="2400" b="1" dirty="0">
                <a:solidFill>
                  <a:srgbClr val="C00000"/>
                </a:solidFill>
                <a:ea typeface="+mn-lt"/>
                <a:cs typeface="+mn-lt"/>
              </a:rPr>
              <a:t> </a:t>
            </a:r>
            <a:r>
              <a:rPr lang="ru-RU" sz="2400" b="1" dirty="0" err="1">
                <a:solidFill>
                  <a:srgbClr val="C00000"/>
                </a:solidFill>
                <a:ea typeface="+mn-lt"/>
                <a:cs typeface="+mn-lt"/>
              </a:rPr>
              <a:t>України</a:t>
            </a:r>
            <a:r>
              <a:rPr lang="ru-RU" sz="2400" b="1" dirty="0">
                <a:solidFill>
                  <a:srgbClr val="C00000"/>
                </a:solidFill>
                <a:ea typeface="+mn-lt"/>
                <a:cs typeface="+mn-lt"/>
              </a:rPr>
              <a:t> </a:t>
            </a:r>
          </a:p>
          <a:p>
            <a:pPr algn="ctr"/>
            <a:r>
              <a:rPr lang="ru-RU" sz="2400" b="1" dirty="0" err="1">
                <a:solidFill>
                  <a:srgbClr val="C00000"/>
                </a:solidFill>
                <a:ea typeface="+mn-lt"/>
                <a:cs typeface="+mn-lt"/>
              </a:rPr>
              <a:t>Стаття</a:t>
            </a:r>
            <a:r>
              <a:rPr lang="ru-RU" sz="2400" b="1" dirty="0">
                <a:solidFill>
                  <a:srgbClr val="C00000"/>
                </a:solidFill>
                <a:ea typeface="+mn-lt"/>
                <a:cs typeface="+mn-lt"/>
              </a:rPr>
              <a:t> 45</a:t>
            </a:r>
          </a:p>
          <a:p>
            <a:pPr algn="ctr"/>
            <a:endParaRPr lang="ru-RU" dirty="0">
              <a:ea typeface="+mn-lt"/>
              <a:cs typeface="+mn-lt"/>
            </a:endParaRPr>
          </a:p>
          <a:p>
            <a:pPr algn="ctr"/>
            <a:r>
              <a:rPr lang="ru-RU" dirty="0">
                <a:ea typeface="+mn-lt"/>
                <a:cs typeface="+mn-lt"/>
              </a:rPr>
              <a:t> </a:t>
            </a:r>
            <a:r>
              <a:rPr lang="ru-RU" dirty="0" err="1">
                <a:ea typeface="+mn-lt"/>
                <a:cs typeface="+mn-lt"/>
              </a:rPr>
              <a:t>Кожен</a:t>
            </a:r>
            <a:r>
              <a:rPr lang="ru-RU" dirty="0">
                <a:ea typeface="+mn-lt"/>
                <a:cs typeface="+mn-lt"/>
              </a:rPr>
              <a:t>, </a:t>
            </a:r>
            <a:r>
              <a:rPr lang="ru-RU" dirty="0" err="1">
                <a:ea typeface="+mn-lt"/>
                <a:cs typeface="+mn-lt"/>
              </a:rPr>
              <a:t>хто</a:t>
            </a:r>
            <a:r>
              <a:rPr lang="ru-RU" dirty="0">
                <a:ea typeface="+mn-lt"/>
                <a:cs typeface="+mn-lt"/>
              </a:rPr>
              <a:t> </a:t>
            </a:r>
            <a:r>
              <a:rPr lang="ru-RU" dirty="0" err="1">
                <a:ea typeface="+mn-lt"/>
                <a:cs typeface="+mn-lt"/>
              </a:rPr>
              <a:t>працює</a:t>
            </a:r>
            <a:r>
              <a:rPr lang="ru-RU" dirty="0">
                <a:ea typeface="+mn-lt"/>
                <a:cs typeface="+mn-lt"/>
              </a:rPr>
              <a:t>, </a:t>
            </a:r>
            <a:r>
              <a:rPr lang="ru-RU" b="1" dirty="0" err="1">
                <a:ea typeface="+mn-lt"/>
                <a:cs typeface="+mn-lt"/>
              </a:rPr>
              <a:t>має</a:t>
            </a:r>
            <a:r>
              <a:rPr lang="ru-RU" b="1" dirty="0">
                <a:ea typeface="+mn-lt"/>
                <a:cs typeface="+mn-lt"/>
              </a:rPr>
              <a:t> право</a:t>
            </a:r>
            <a:r>
              <a:rPr lang="ru-RU" dirty="0">
                <a:ea typeface="+mn-lt"/>
                <a:cs typeface="+mn-lt"/>
              </a:rPr>
              <a:t> на </a:t>
            </a:r>
            <a:r>
              <a:rPr lang="ru-RU" dirty="0" err="1">
                <a:ea typeface="+mn-lt"/>
                <a:cs typeface="+mn-lt"/>
              </a:rPr>
              <a:t>відпочинок</a:t>
            </a:r>
            <a:r>
              <a:rPr lang="ru-RU" dirty="0">
                <a:ea typeface="+mn-lt"/>
                <a:cs typeface="+mn-lt"/>
              </a:rPr>
              <a:t>. </a:t>
            </a:r>
            <a:r>
              <a:rPr lang="ru-RU" dirty="0" err="1">
                <a:ea typeface="+mn-lt"/>
                <a:cs typeface="+mn-lt"/>
              </a:rPr>
              <a:t>Це</a:t>
            </a:r>
            <a:r>
              <a:rPr lang="ru-RU" dirty="0">
                <a:ea typeface="+mn-lt"/>
                <a:cs typeface="+mn-lt"/>
              </a:rPr>
              <a:t> право </a:t>
            </a:r>
            <a:r>
              <a:rPr lang="ru-RU" dirty="0" err="1">
                <a:ea typeface="+mn-lt"/>
                <a:cs typeface="+mn-lt"/>
              </a:rPr>
              <a:t>забезпечується</a:t>
            </a:r>
            <a:r>
              <a:rPr lang="ru-RU" dirty="0">
                <a:ea typeface="+mn-lt"/>
                <a:cs typeface="+mn-lt"/>
              </a:rPr>
              <a:t> </a:t>
            </a:r>
            <a:r>
              <a:rPr lang="ru-RU" dirty="0" err="1">
                <a:ea typeface="+mn-lt"/>
                <a:cs typeface="+mn-lt"/>
              </a:rPr>
              <a:t>наданням</a:t>
            </a:r>
            <a:r>
              <a:rPr lang="ru-RU" dirty="0">
                <a:ea typeface="+mn-lt"/>
                <a:cs typeface="+mn-lt"/>
              </a:rPr>
              <a:t> </a:t>
            </a:r>
            <a:r>
              <a:rPr lang="ru-RU" dirty="0" err="1">
                <a:ea typeface="+mn-lt"/>
                <a:cs typeface="+mn-lt"/>
              </a:rPr>
              <a:t>днів</a:t>
            </a:r>
            <a:r>
              <a:rPr lang="ru-RU" dirty="0">
                <a:ea typeface="+mn-lt"/>
                <a:cs typeface="+mn-lt"/>
              </a:rPr>
              <a:t> </a:t>
            </a:r>
            <a:r>
              <a:rPr lang="ru-RU" b="1" dirty="0" err="1">
                <a:ea typeface="+mn-lt"/>
                <a:cs typeface="+mn-lt"/>
              </a:rPr>
              <a:t>щотижневого</a:t>
            </a:r>
            <a:r>
              <a:rPr lang="ru-RU" b="1" dirty="0">
                <a:ea typeface="+mn-lt"/>
                <a:cs typeface="+mn-lt"/>
              </a:rPr>
              <a:t> </a:t>
            </a:r>
            <a:r>
              <a:rPr lang="ru-RU" b="1" dirty="0" err="1">
                <a:ea typeface="+mn-lt"/>
                <a:cs typeface="+mn-lt"/>
              </a:rPr>
              <a:t>відпочинку</a:t>
            </a:r>
            <a:r>
              <a:rPr lang="ru-RU" dirty="0">
                <a:ea typeface="+mn-lt"/>
                <a:cs typeface="+mn-lt"/>
              </a:rPr>
              <a:t>, а </a:t>
            </a:r>
            <a:r>
              <a:rPr lang="ru-RU" dirty="0" err="1">
                <a:ea typeface="+mn-lt"/>
                <a:cs typeface="+mn-lt"/>
              </a:rPr>
              <a:t>також</a:t>
            </a:r>
            <a:r>
              <a:rPr lang="ru-RU" dirty="0">
                <a:ea typeface="+mn-lt"/>
                <a:cs typeface="+mn-lt"/>
              </a:rPr>
              <a:t> </a:t>
            </a:r>
            <a:r>
              <a:rPr lang="ru-RU" dirty="0" err="1">
                <a:ea typeface="+mn-lt"/>
                <a:cs typeface="+mn-lt"/>
              </a:rPr>
              <a:t>оплачуваної</a:t>
            </a:r>
            <a:r>
              <a:rPr lang="ru-RU" dirty="0">
                <a:ea typeface="+mn-lt"/>
                <a:cs typeface="+mn-lt"/>
              </a:rPr>
              <a:t> </a:t>
            </a:r>
            <a:r>
              <a:rPr lang="ru-RU" b="1" dirty="0" err="1">
                <a:ea typeface="+mn-lt"/>
                <a:cs typeface="+mn-lt"/>
              </a:rPr>
              <a:t>щорічної</a:t>
            </a:r>
            <a:r>
              <a:rPr lang="ru-RU" b="1" dirty="0">
                <a:ea typeface="+mn-lt"/>
                <a:cs typeface="+mn-lt"/>
              </a:rPr>
              <a:t> </a:t>
            </a:r>
            <a:r>
              <a:rPr lang="ru-RU" b="1" dirty="0" err="1">
                <a:ea typeface="+mn-lt"/>
                <a:cs typeface="+mn-lt"/>
              </a:rPr>
              <a:t>відпустки</a:t>
            </a:r>
            <a:r>
              <a:rPr lang="ru-RU" dirty="0">
                <a:ea typeface="+mn-lt"/>
                <a:cs typeface="+mn-lt"/>
              </a:rPr>
              <a:t>, </a:t>
            </a:r>
            <a:r>
              <a:rPr lang="ru-RU" dirty="0" err="1">
                <a:ea typeface="+mn-lt"/>
                <a:cs typeface="+mn-lt"/>
              </a:rPr>
              <a:t>встановленням</a:t>
            </a:r>
            <a:r>
              <a:rPr lang="ru-RU" dirty="0">
                <a:ea typeface="+mn-lt"/>
                <a:cs typeface="+mn-lt"/>
              </a:rPr>
              <a:t> </a:t>
            </a:r>
            <a:r>
              <a:rPr lang="ru-RU" b="1" dirty="0" err="1">
                <a:ea typeface="+mn-lt"/>
                <a:cs typeface="+mn-lt"/>
              </a:rPr>
              <a:t>скороченого</a:t>
            </a:r>
            <a:r>
              <a:rPr lang="ru-RU" b="1" dirty="0">
                <a:ea typeface="+mn-lt"/>
                <a:cs typeface="+mn-lt"/>
              </a:rPr>
              <a:t> </a:t>
            </a:r>
            <a:r>
              <a:rPr lang="ru-RU" b="1" dirty="0" err="1">
                <a:ea typeface="+mn-lt"/>
                <a:cs typeface="+mn-lt"/>
              </a:rPr>
              <a:t>робочого</a:t>
            </a:r>
            <a:r>
              <a:rPr lang="ru-RU" b="1" dirty="0">
                <a:ea typeface="+mn-lt"/>
                <a:cs typeface="+mn-lt"/>
              </a:rPr>
              <a:t> дня</a:t>
            </a:r>
            <a:r>
              <a:rPr lang="ru-RU" dirty="0">
                <a:ea typeface="+mn-lt"/>
                <a:cs typeface="+mn-lt"/>
              </a:rPr>
              <a:t> </a:t>
            </a:r>
            <a:r>
              <a:rPr lang="ru-RU" dirty="0" err="1">
                <a:ea typeface="+mn-lt"/>
                <a:cs typeface="+mn-lt"/>
              </a:rPr>
              <a:t>щодо</a:t>
            </a:r>
            <a:r>
              <a:rPr lang="ru-RU" dirty="0">
                <a:ea typeface="+mn-lt"/>
                <a:cs typeface="+mn-lt"/>
              </a:rPr>
              <a:t> </a:t>
            </a:r>
            <a:r>
              <a:rPr lang="ru-RU" dirty="0" err="1">
                <a:ea typeface="+mn-lt"/>
                <a:cs typeface="+mn-lt"/>
              </a:rPr>
              <a:t>окремих</a:t>
            </a:r>
            <a:r>
              <a:rPr lang="ru-RU" dirty="0">
                <a:ea typeface="+mn-lt"/>
                <a:cs typeface="+mn-lt"/>
              </a:rPr>
              <a:t> </a:t>
            </a:r>
            <a:r>
              <a:rPr lang="ru-RU" dirty="0" err="1">
                <a:ea typeface="+mn-lt"/>
                <a:cs typeface="+mn-lt"/>
              </a:rPr>
              <a:t>професій</a:t>
            </a:r>
            <a:r>
              <a:rPr lang="ru-RU" dirty="0">
                <a:ea typeface="+mn-lt"/>
                <a:cs typeface="+mn-lt"/>
              </a:rPr>
              <a:t> і </a:t>
            </a:r>
            <a:r>
              <a:rPr lang="ru-RU" dirty="0" err="1">
                <a:ea typeface="+mn-lt"/>
                <a:cs typeface="+mn-lt"/>
              </a:rPr>
              <a:t>виробництв</a:t>
            </a:r>
            <a:r>
              <a:rPr lang="ru-RU" dirty="0">
                <a:ea typeface="+mn-lt"/>
                <a:cs typeface="+mn-lt"/>
              </a:rPr>
              <a:t>, </a:t>
            </a:r>
            <a:r>
              <a:rPr lang="ru-RU" b="1" dirty="0" err="1">
                <a:ea typeface="+mn-lt"/>
                <a:cs typeface="+mn-lt"/>
              </a:rPr>
              <a:t>скороченої</a:t>
            </a:r>
            <a:r>
              <a:rPr lang="ru-RU" b="1" dirty="0">
                <a:ea typeface="+mn-lt"/>
                <a:cs typeface="+mn-lt"/>
              </a:rPr>
              <a:t> </a:t>
            </a:r>
            <a:r>
              <a:rPr lang="ru-RU" b="1" dirty="0" err="1">
                <a:ea typeface="+mn-lt"/>
                <a:cs typeface="+mn-lt"/>
              </a:rPr>
              <a:t>тривалості</a:t>
            </a:r>
            <a:r>
              <a:rPr lang="ru-RU" b="1" dirty="0">
                <a:ea typeface="+mn-lt"/>
                <a:cs typeface="+mn-lt"/>
              </a:rPr>
              <a:t> роботи у </a:t>
            </a:r>
            <a:r>
              <a:rPr lang="ru-RU" b="1" dirty="0" err="1">
                <a:ea typeface="+mn-lt"/>
                <a:cs typeface="+mn-lt"/>
              </a:rPr>
              <a:t>нічний</a:t>
            </a:r>
            <a:r>
              <a:rPr lang="ru-RU" b="1" dirty="0">
                <a:ea typeface="+mn-lt"/>
                <a:cs typeface="+mn-lt"/>
              </a:rPr>
              <a:t> час</a:t>
            </a:r>
            <a:r>
              <a:rPr lang="ru-RU" dirty="0">
                <a:ea typeface="+mn-lt"/>
                <a:cs typeface="+mn-lt"/>
              </a:rPr>
              <a:t>. </a:t>
            </a:r>
            <a:endParaRPr lang="ru-RU" dirty="0"/>
          </a:p>
        </p:txBody>
      </p:sp>
      <p:sp>
        <p:nvSpPr>
          <p:cNvPr id="6" name="Прямоугольник 5">
            <a:extLst>
              <a:ext uri="{FF2B5EF4-FFF2-40B4-BE49-F238E27FC236}">
                <a16:creationId xmlns:a16="http://schemas.microsoft.com/office/drawing/2014/main" id="{739EB44B-5DA9-4919-A635-FB7C01E80762}"/>
              </a:ext>
            </a:extLst>
          </p:cNvPr>
          <p:cNvSpPr/>
          <p:nvPr/>
        </p:nvSpPr>
        <p:spPr>
          <a:xfrm>
            <a:off x="6499644" y="1431625"/>
            <a:ext cx="4715772" cy="337867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ru-RU" sz="2000" b="1" dirty="0" err="1">
                <a:solidFill>
                  <a:srgbClr val="C00000"/>
                </a:solidFill>
                <a:ea typeface="+mn-lt"/>
                <a:cs typeface="+mn-lt"/>
              </a:rPr>
              <a:t>Святкові</a:t>
            </a:r>
            <a:r>
              <a:rPr lang="ru-RU" sz="2000" b="1" dirty="0">
                <a:solidFill>
                  <a:srgbClr val="C00000"/>
                </a:solidFill>
                <a:ea typeface="+mn-lt"/>
                <a:cs typeface="+mn-lt"/>
              </a:rPr>
              <a:t> </a:t>
            </a:r>
            <a:r>
              <a:rPr lang="ru-RU" sz="2000" b="1" dirty="0" err="1">
                <a:solidFill>
                  <a:srgbClr val="C00000"/>
                </a:solidFill>
                <a:ea typeface="+mn-lt"/>
                <a:cs typeface="+mn-lt"/>
              </a:rPr>
              <a:t>дні</a:t>
            </a:r>
            <a:r>
              <a:rPr lang="ru-RU" sz="2000" b="1" dirty="0">
                <a:solidFill>
                  <a:srgbClr val="C00000"/>
                </a:solidFill>
                <a:ea typeface="+mn-lt"/>
                <a:cs typeface="+mn-lt"/>
              </a:rPr>
              <a:t>: </a:t>
            </a:r>
            <a:endParaRPr lang="ru-RU">
              <a:solidFill>
                <a:srgbClr val="000000"/>
              </a:solidFill>
            </a:endParaRPr>
          </a:p>
          <a:p>
            <a:r>
              <a:rPr lang="ru-RU" dirty="0">
                <a:ea typeface="+mn-lt"/>
                <a:cs typeface="+mn-lt"/>
              </a:rPr>
              <a:t>1 </a:t>
            </a:r>
            <a:r>
              <a:rPr lang="ru-RU" dirty="0" err="1">
                <a:ea typeface="+mn-lt"/>
                <a:cs typeface="+mn-lt"/>
              </a:rPr>
              <a:t>січня</a:t>
            </a:r>
            <a:r>
              <a:rPr lang="ru-RU" dirty="0">
                <a:ea typeface="+mn-lt"/>
                <a:cs typeface="+mn-lt"/>
              </a:rPr>
              <a:t> - </a:t>
            </a:r>
            <a:r>
              <a:rPr lang="ru-RU" dirty="0" err="1">
                <a:ea typeface="+mn-lt"/>
                <a:cs typeface="+mn-lt"/>
              </a:rPr>
              <a:t>Новий</a:t>
            </a:r>
            <a:r>
              <a:rPr lang="ru-RU" dirty="0">
                <a:ea typeface="+mn-lt"/>
                <a:cs typeface="+mn-lt"/>
              </a:rPr>
              <a:t> </a:t>
            </a:r>
            <a:r>
              <a:rPr lang="ru-RU" dirty="0" err="1">
                <a:ea typeface="+mn-lt"/>
                <a:cs typeface="+mn-lt"/>
              </a:rPr>
              <a:t>рік</a:t>
            </a:r>
            <a:r>
              <a:rPr lang="ru-RU" dirty="0">
                <a:ea typeface="+mn-lt"/>
                <a:cs typeface="+mn-lt"/>
              </a:rPr>
              <a:t> </a:t>
            </a:r>
            <a:endParaRPr lang="ru-RU">
              <a:ea typeface="+mn-lt"/>
              <a:cs typeface="+mn-lt"/>
            </a:endParaRPr>
          </a:p>
          <a:p>
            <a:r>
              <a:rPr lang="ru-RU" dirty="0">
                <a:ea typeface="+mn-lt"/>
                <a:cs typeface="+mn-lt"/>
              </a:rPr>
              <a:t>7 </a:t>
            </a:r>
            <a:r>
              <a:rPr lang="ru-RU" dirty="0" err="1">
                <a:ea typeface="+mn-lt"/>
                <a:cs typeface="+mn-lt"/>
              </a:rPr>
              <a:t>січня</a:t>
            </a:r>
            <a:r>
              <a:rPr lang="ru-RU" dirty="0">
                <a:ea typeface="+mn-lt"/>
                <a:cs typeface="+mn-lt"/>
              </a:rPr>
              <a:t> і 25 </a:t>
            </a:r>
            <a:r>
              <a:rPr lang="ru-RU" dirty="0" err="1">
                <a:ea typeface="+mn-lt"/>
                <a:cs typeface="+mn-lt"/>
              </a:rPr>
              <a:t>грудня</a:t>
            </a:r>
            <a:r>
              <a:rPr lang="ru-RU" dirty="0">
                <a:ea typeface="+mn-lt"/>
                <a:cs typeface="+mn-lt"/>
              </a:rPr>
              <a:t> - </a:t>
            </a:r>
            <a:r>
              <a:rPr lang="ru-RU" dirty="0" err="1">
                <a:ea typeface="+mn-lt"/>
                <a:cs typeface="+mn-lt"/>
              </a:rPr>
              <a:t>Різдво</a:t>
            </a:r>
            <a:r>
              <a:rPr lang="ru-RU" dirty="0">
                <a:ea typeface="+mn-lt"/>
                <a:cs typeface="+mn-lt"/>
              </a:rPr>
              <a:t> Христове </a:t>
            </a:r>
            <a:endParaRPr lang="ru-RU">
              <a:ea typeface="+mn-lt"/>
              <a:cs typeface="+mn-lt"/>
            </a:endParaRPr>
          </a:p>
          <a:p>
            <a:r>
              <a:rPr lang="ru-RU" dirty="0">
                <a:ea typeface="+mn-lt"/>
                <a:cs typeface="+mn-lt"/>
              </a:rPr>
              <a:t>8 </a:t>
            </a:r>
            <a:r>
              <a:rPr lang="ru-RU" dirty="0" err="1">
                <a:ea typeface="+mn-lt"/>
                <a:cs typeface="+mn-lt"/>
              </a:rPr>
              <a:t>березня</a:t>
            </a:r>
            <a:r>
              <a:rPr lang="ru-RU" dirty="0">
                <a:ea typeface="+mn-lt"/>
                <a:cs typeface="+mn-lt"/>
              </a:rPr>
              <a:t> - </a:t>
            </a:r>
            <a:r>
              <a:rPr lang="ru-RU" err="1">
                <a:ea typeface="+mn-lt"/>
                <a:cs typeface="+mn-lt"/>
              </a:rPr>
              <a:t>Міжнародний</a:t>
            </a:r>
            <a:r>
              <a:rPr lang="ru-RU" dirty="0">
                <a:ea typeface="+mn-lt"/>
                <a:cs typeface="+mn-lt"/>
              </a:rPr>
              <a:t> </a:t>
            </a:r>
            <a:r>
              <a:rPr lang="ru-RU" err="1">
                <a:ea typeface="+mn-lt"/>
                <a:cs typeface="+mn-lt"/>
              </a:rPr>
              <a:t>жіночий</a:t>
            </a:r>
            <a:r>
              <a:rPr lang="ru-RU" dirty="0">
                <a:ea typeface="+mn-lt"/>
                <a:cs typeface="+mn-lt"/>
              </a:rPr>
              <a:t> день </a:t>
            </a:r>
            <a:endParaRPr lang="ru-RU">
              <a:ea typeface="+mn-lt"/>
              <a:cs typeface="+mn-lt"/>
            </a:endParaRPr>
          </a:p>
          <a:p>
            <a:r>
              <a:rPr lang="ru-RU" dirty="0">
                <a:ea typeface="+mn-lt"/>
                <a:cs typeface="+mn-lt"/>
              </a:rPr>
              <a:t>1 </a:t>
            </a:r>
            <a:r>
              <a:rPr lang="ru-RU" dirty="0" err="1">
                <a:ea typeface="+mn-lt"/>
                <a:cs typeface="+mn-lt"/>
              </a:rPr>
              <a:t>травня</a:t>
            </a:r>
            <a:r>
              <a:rPr lang="ru-RU" dirty="0">
                <a:ea typeface="+mn-lt"/>
                <a:cs typeface="+mn-lt"/>
              </a:rPr>
              <a:t> - День </a:t>
            </a:r>
            <a:r>
              <a:rPr lang="ru-RU" dirty="0" err="1">
                <a:ea typeface="+mn-lt"/>
                <a:cs typeface="+mn-lt"/>
              </a:rPr>
              <a:t>праці</a:t>
            </a:r>
            <a:r>
              <a:rPr lang="ru-RU" dirty="0">
                <a:ea typeface="+mn-lt"/>
                <a:cs typeface="+mn-lt"/>
              </a:rPr>
              <a:t> </a:t>
            </a:r>
            <a:endParaRPr lang="ru-RU">
              <a:ea typeface="+mn-lt"/>
              <a:cs typeface="+mn-lt"/>
            </a:endParaRPr>
          </a:p>
          <a:p>
            <a:r>
              <a:rPr lang="ru-RU" dirty="0">
                <a:ea typeface="+mn-lt"/>
                <a:cs typeface="+mn-lt"/>
              </a:rPr>
              <a:t>9 </a:t>
            </a:r>
            <a:r>
              <a:rPr lang="ru-RU" dirty="0" err="1">
                <a:ea typeface="+mn-lt"/>
                <a:cs typeface="+mn-lt"/>
              </a:rPr>
              <a:t>травня</a:t>
            </a:r>
            <a:r>
              <a:rPr lang="ru-RU" dirty="0">
                <a:ea typeface="+mn-lt"/>
                <a:cs typeface="+mn-lt"/>
              </a:rPr>
              <a:t> - День Перемоги </a:t>
            </a:r>
            <a:endParaRPr lang="ru-RU">
              <a:ea typeface="+mn-lt"/>
              <a:cs typeface="+mn-lt"/>
            </a:endParaRPr>
          </a:p>
          <a:p>
            <a:r>
              <a:rPr lang="ru-RU" dirty="0">
                <a:ea typeface="+mn-lt"/>
                <a:cs typeface="+mn-lt"/>
              </a:rPr>
              <a:t>28 червня - День </a:t>
            </a:r>
            <a:r>
              <a:rPr lang="ru-RU" dirty="0" err="1">
                <a:ea typeface="+mn-lt"/>
                <a:cs typeface="+mn-lt"/>
              </a:rPr>
              <a:t>Конституції</a:t>
            </a:r>
            <a:r>
              <a:rPr lang="ru-RU" dirty="0">
                <a:ea typeface="+mn-lt"/>
                <a:cs typeface="+mn-lt"/>
              </a:rPr>
              <a:t> </a:t>
            </a:r>
            <a:r>
              <a:rPr lang="ru-RU" dirty="0" err="1">
                <a:ea typeface="+mn-lt"/>
                <a:cs typeface="+mn-lt"/>
              </a:rPr>
              <a:t>України</a:t>
            </a:r>
            <a:r>
              <a:rPr lang="ru-RU" dirty="0">
                <a:ea typeface="+mn-lt"/>
                <a:cs typeface="+mn-lt"/>
              </a:rPr>
              <a:t> </a:t>
            </a:r>
            <a:endParaRPr lang="ru-RU">
              <a:ea typeface="+mn-lt"/>
              <a:cs typeface="+mn-lt"/>
            </a:endParaRPr>
          </a:p>
          <a:p>
            <a:r>
              <a:rPr lang="ru-RU" dirty="0">
                <a:ea typeface="+mn-lt"/>
                <a:cs typeface="+mn-lt"/>
              </a:rPr>
              <a:t>24 </a:t>
            </a:r>
            <a:r>
              <a:rPr lang="ru-RU" dirty="0" err="1">
                <a:ea typeface="+mn-lt"/>
                <a:cs typeface="+mn-lt"/>
              </a:rPr>
              <a:t>серпня</a:t>
            </a:r>
            <a:r>
              <a:rPr lang="ru-RU" dirty="0">
                <a:ea typeface="+mn-lt"/>
                <a:cs typeface="+mn-lt"/>
              </a:rPr>
              <a:t> - День </a:t>
            </a:r>
            <a:r>
              <a:rPr lang="ru-RU" dirty="0" err="1">
                <a:ea typeface="+mn-lt"/>
                <a:cs typeface="+mn-lt"/>
              </a:rPr>
              <a:t>незалежності</a:t>
            </a:r>
            <a:r>
              <a:rPr lang="ru-RU" dirty="0">
                <a:ea typeface="+mn-lt"/>
                <a:cs typeface="+mn-lt"/>
              </a:rPr>
              <a:t> </a:t>
            </a:r>
            <a:r>
              <a:rPr lang="ru-RU" dirty="0" err="1">
                <a:ea typeface="+mn-lt"/>
                <a:cs typeface="+mn-lt"/>
              </a:rPr>
              <a:t>України</a:t>
            </a:r>
            <a:r>
              <a:rPr lang="ru-RU" dirty="0">
                <a:ea typeface="+mn-lt"/>
                <a:cs typeface="+mn-lt"/>
              </a:rPr>
              <a:t> </a:t>
            </a:r>
            <a:endParaRPr lang="ru-RU">
              <a:ea typeface="+mn-lt"/>
              <a:cs typeface="+mn-lt"/>
            </a:endParaRPr>
          </a:p>
          <a:p>
            <a:r>
              <a:rPr lang="ru-RU" dirty="0">
                <a:ea typeface="+mn-lt"/>
                <a:cs typeface="+mn-lt"/>
              </a:rPr>
              <a:t>14 </a:t>
            </a:r>
            <a:r>
              <a:rPr lang="ru-RU" dirty="0" err="1">
                <a:ea typeface="+mn-lt"/>
                <a:cs typeface="+mn-lt"/>
              </a:rPr>
              <a:t>жовтня</a:t>
            </a:r>
            <a:r>
              <a:rPr lang="ru-RU" dirty="0">
                <a:ea typeface="+mn-lt"/>
                <a:cs typeface="+mn-lt"/>
              </a:rPr>
              <a:t> - День </a:t>
            </a:r>
            <a:r>
              <a:rPr lang="ru-RU" dirty="0" err="1">
                <a:ea typeface="+mn-lt"/>
                <a:cs typeface="+mn-lt"/>
              </a:rPr>
              <a:t>захисника</a:t>
            </a:r>
            <a:r>
              <a:rPr lang="ru-RU" dirty="0">
                <a:ea typeface="+mn-lt"/>
                <a:cs typeface="+mn-lt"/>
              </a:rPr>
              <a:t> </a:t>
            </a:r>
            <a:r>
              <a:rPr lang="ru-RU" dirty="0" err="1">
                <a:ea typeface="+mn-lt"/>
                <a:cs typeface="+mn-lt"/>
              </a:rPr>
              <a:t>України</a:t>
            </a:r>
            <a:r>
              <a:rPr lang="ru-RU" dirty="0">
                <a:ea typeface="+mn-lt"/>
                <a:cs typeface="+mn-lt"/>
              </a:rPr>
              <a:t> </a:t>
            </a:r>
            <a:endParaRPr lang="ru-RU">
              <a:ea typeface="+mn-lt"/>
              <a:cs typeface="+mn-lt"/>
            </a:endParaRPr>
          </a:p>
          <a:p>
            <a:r>
              <a:rPr lang="ru-RU" dirty="0">
                <a:ea typeface="+mn-lt"/>
                <a:cs typeface="+mn-lt"/>
              </a:rPr>
              <a:t>один день (</a:t>
            </a:r>
            <a:r>
              <a:rPr lang="ru-RU" dirty="0" err="1">
                <a:ea typeface="+mn-lt"/>
                <a:cs typeface="+mn-lt"/>
              </a:rPr>
              <a:t>неділя</a:t>
            </a:r>
            <a:r>
              <a:rPr lang="ru-RU" dirty="0">
                <a:ea typeface="+mn-lt"/>
                <a:cs typeface="+mn-lt"/>
              </a:rPr>
              <a:t>) - Пасха (</a:t>
            </a:r>
            <a:r>
              <a:rPr lang="ru-RU" dirty="0" err="1">
                <a:ea typeface="+mn-lt"/>
                <a:cs typeface="+mn-lt"/>
              </a:rPr>
              <a:t>Великдень</a:t>
            </a:r>
            <a:r>
              <a:rPr lang="ru-RU" dirty="0">
                <a:ea typeface="+mn-lt"/>
                <a:cs typeface="+mn-lt"/>
              </a:rPr>
              <a:t>) </a:t>
            </a:r>
            <a:endParaRPr lang="ru-RU">
              <a:ea typeface="+mn-lt"/>
              <a:cs typeface="+mn-lt"/>
            </a:endParaRPr>
          </a:p>
          <a:p>
            <a:r>
              <a:rPr lang="ru-RU" dirty="0">
                <a:ea typeface="+mn-lt"/>
                <a:cs typeface="+mn-lt"/>
              </a:rPr>
              <a:t>один день (</a:t>
            </a:r>
            <a:r>
              <a:rPr lang="ru-RU" dirty="0" err="1">
                <a:ea typeface="+mn-lt"/>
                <a:cs typeface="+mn-lt"/>
              </a:rPr>
              <a:t>неділя</a:t>
            </a:r>
            <a:r>
              <a:rPr lang="ru-RU" dirty="0">
                <a:ea typeface="+mn-lt"/>
                <a:cs typeface="+mn-lt"/>
              </a:rPr>
              <a:t>) - </a:t>
            </a:r>
            <a:r>
              <a:rPr lang="ru-RU" dirty="0" err="1">
                <a:ea typeface="+mn-lt"/>
                <a:cs typeface="+mn-lt"/>
              </a:rPr>
              <a:t>Трійця</a:t>
            </a:r>
            <a:r>
              <a:rPr lang="ru-RU" dirty="0">
                <a:ea typeface="+mn-lt"/>
                <a:cs typeface="+mn-lt"/>
              </a:rPr>
              <a:t>. </a:t>
            </a:r>
            <a:endParaRPr lang="ru-RU"/>
          </a:p>
        </p:txBody>
      </p:sp>
      <p:sp>
        <p:nvSpPr>
          <p:cNvPr id="5" name="Блок-схема: знак завершения 4">
            <a:extLst>
              <a:ext uri="{FF2B5EF4-FFF2-40B4-BE49-F238E27FC236}">
                <a16:creationId xmlns:a16="http://schemas.microsoft.com/office/drawing/2014/main" id="{1A813564-B4E2-4A61-B1F9-ACE23BE931DA}"/>
              </a:ext>
            </a:extLst>
          </p:cNvPr>
          <p:cNvSpPr/>
          <p:nvPr/>
        </p:nvSpPr>
        <p:spPr>
          <a:xfrm>
            <a:off x="6097977" y="588659"/>
            <a:ext cx="5449017" cy="1006414"/>
          </a:xfrm>
          <a:prstGeom prst="flowChartTerminator">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400" b="1" dirty="0" err="1">
                <a:solidFill>
                  <a:srgbClr val="C00000"/>
                </a:solidFill>
                <a:ea typeface="+mn-lt"/>
                <a:cs typeface="+mn-lt"/>
              </a:rPr>
              <a:t>Святкові</a:t>
            </a:r>
            <a:r>
              <a:rPr lang="ru-RU" sz="2400" b="1" dirty="0">
                <a:solidFill>
                  <a:srgbClr val="C00000"/>
                </a:solidFill>
                <a:ea typeface="+mn-lt"/>
                <a:cs typeface="+mn-lt"/>
              </a:rPr>
              <a:t> i </a:t>
            </a:r>
            <a:r>
              <a:rPr lang="ru-RU" sz="2400" b="1" dirty="0" err="1">
                <a:solidFill>
                  <a:srgbClr val="C00000"/>
                </a:solidFill>
                <a:ea typeface="+mn-lt"/>
                <a:cs typeface="+mn-lt"/>
              </a:rPr>
              <a:t>неробочі</a:t>
            </a:r>
            <a:r>
              <a:rPr lang="ru-RU" sz="2400" b="1" dirty="0">
                <a:solidFill>
                  <a:srgbClr val="C00000"/>
                </a:solidFill>
                <a:ea typeface="+mn-lt"/>
                <a:cs typeface="+mn-lt"/>
              </a:rPr>
              <a:t> </a:t>
            </a:r>
            <a:r>
              <a:rPr lang="ru-RU" sz="2400" b="1" dirty="0" err="1">
                <a:solidFill>
                  <a:srgbClr val="C00000"/>
                </a:solidFill>
                <a:ea typeface="+mn-lt"/>
                <a:cs typeface="+mn-lt"/>
              </a:rPr>
              <a:t>дні</a:t>
            </a:r>
            <a:r>
              <a:rPr lang="ru-RU" sz="2400" b="1" dirty="0">
                <a:solidFill>
                  <a:srgbClr val="C00000"/>
                </a:solidFill>
                <a:ea typeface="+mn-lt"/>
                <a:cs typeface="+mn-lt"/>
              </a:rPr>
              <a:t> </a:t>
            </a:r>
          </a:p>
          <a:p>
            <a:pPr algn="ctr"/>
            <a:r>
              <a:rPr lang="ru-RU" sz="2400" b="1" dirty="0">
                <a:solidFill>
                  <a:srgbClr val="C00000"/>
                </a:solidFill>
                <a:ea typeface="+mn-lt"/>
                <a:cs typeface="+mn-lt"/>
              </a:rPr>
              <a:t>(Ст. 73 </a:t>
            </a:r>
            <a:r>
              <a:rPr lang="ru-RU" sz="2400" b="1" dirty="0" err="1">
                <a:solidFill>
                  <a:srgbClr val="C00000"/>
                </a:solidFill>
                <a:ea typeface="+mn-lt"/>
                <a:cs typeface="+mn-lt"/>
              </a:rPr>
              <a:t>КЗпП</a:t>
            </a:r>
            <a:r>
              <a:rPr lang="ru-RU" sz="2400" b="1" dirty="0">
                <a:solidFill>
                  <a:srgbClr val="C00000"/>
                </a:solidFill>
                <a:ea typeface="+mn-lt"/>
                <a:cs typeface="+mn-lt"/>
              </a:rPr>
              <a:t>)</a:t>
            </a:r>
            <a:endParaRPr lang="ru-RU" b="1" dirty="0">
              <a:solidFill>
                <a:srgbClr val="C00000"/>
              </a:solidFill>
            </a:endParaRPr>
          </a:p>
        </p:txBody>
      </p:sp>
      <p:sp>
        <p:nvSpPr>
          <p:cNvPr id="7" name="Прямоугольник: скругленные углы 6">
            <a:extLst>
              <a:ext uri="{FF2B5EF4-FFF2-40B4-BE49-F238E27FC236}">
                <a16:creationId xmlns:a16="http://schemas.microsoft.com/office/drawing/2014/main" id="{7EB53F2C-2A72-4481-883C-3E3961E34B53}"/>
              </a:ext>
            </a:extLst>
          </p:cNvPr>
          <p:cNvSpPr/>
          <p:nvPr/>
        </p:nvSpPr>
        <p:spPr>
          <a:xfrm>
            <a:off x="6412481" y="4910047"/>
            <a:ext cx="5319622" cy="179716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2000" dirty="0" err="1">
                <a:ea typeface="+mn-lt"/>
                <a:cs typeface="+mn-lt"/>
              </a:rPr>
              <a:t>Напередодні</a:t>
            </a:r>
            <a:r>
              <a:rPr lang="ru-RU" sz="2000" dirty="0">
                <a:ea typeface="+mn-lt"/>
                <a:cs typeface="+mn-lt"/>
              </a:rPr>
              <a:t> </a:t>
            </a:r>
            <a:r>
              <a:rPr lang="ru-RU" sz="2000" dirty="0" err="1">
                <a:ea typeface="+mn-lt"/>
                <a:cs typeface="+mn-lt"/>
              </a:rPr>
              <a:t>святкових</a:t>
            </a:r>
            <a:r>
              <a:rPr lang="ru-RU" sz="2000" dirty="0">
                <a:ea typeface="+mn-lt"/>
                <a:cs typeface="+mn-lt"/>
              </a:rPr>
              <a:t> i </a:t>
            </a:r>
            <a:r>
              <a:rPr lang="ru-RU" sz="2000" dirty="0" err="1">
                <a:ea typeface="+mn-lt"/>
                <a:cs typeface="+mn-lt"/>
              </a:rPr>
              <a:t>неробочих</a:t>
            </a:r>
            <a:r>
              <a:rPr lang="ru-RU" sz="2000" dirty="0">
                <a:ea typeface="+mn-lt"/>
                <a:cs typeface="+mn-lt"/>
              </a:rPr>
              <a:t> </a:t>
            </a:r>
            <a:r>
              <a:rPr lang="ru-RU" sz="2000" dirty="0" err="1">
                <a:ea typeface="+mn-lt"/>
                <a:cs typeface="+mn-lt"/>
              </a:rPr>
              <a:t>днів</a:t>
            </a:r>
            <a:r>
              <a:rPr lang="ru-RU" sz="2000" dirty="0">
                <a:ea typeface="+mn-lt"/>
                <a:cs typeface="+mn-lt"/>
              </a:rPr>
              <a:t> </a:t>
            </a:r>
            <a:r>
              <a:rPr lang="ru-RU" sz="2000" dirty="0" err="1">
                <a:solidFill>
                  <a:srgbClr val="C00000"/>
                </a:solidFill>
                <a:ea typeface="+mn-lt"/>
                <a:cs typeface="+mn-lt"/>
              </a:rPr>
              <a:t>тривалість</a:t>
            </a:r>
            <a:r>
              <a:rPr lang="ru-RU" sz="2000" dirty="0">
                <a:solidFill>
                  <a:srgbClr val="C00000"/>
                </a:solidFill>
                <a:ea typeface="+mn-lt"/>
                <a:cs typeface="+mn-lt"/>
              </a:rPr>
              <a:t> </a:t>
            </a:r>
            <a:r>
              <a:rPr lang="ru-RU" sz="2000" dirty="0" err="1">
                <a:solidFill>
                  <a:srgbClr val="C00000"/>
                </a:solidFill>
                <a:ea typeface="+mn-lt"/>
                <a:cs typeface="+mn-lt"/>
              </a:rPr>
              <a:t>роботи</a:t>
            </a:r>
            <a:r>
              <a:rPr lang="ru-RU" sz="2000" dirty="0">
                <a:solidFill>
                  <a:srgbClr val="C00000"/>
                </a:solidFill>
                <a:ea typeface="+mn-lt"/>
                <a:cs typeface="+mn-lt"/>
              </a:rPr>
              <a:t> </a:t>
            </a:r>
            <a:r>
              <a:rPr lang="ru-RU" sz="2000" dirty="0" err="1">
                <a:solidFill>
                  <a:srgbClr val="C00000"/>
                </a:solidFill>
                <a:ea typeface="+mn-lt"/>
                <a:cs typeface="+mn-lt"/>
              </a:rPr>
              <a:t>працівників</a:t>
            </a:r>
            <a:r>
              <a:rPr lang="ru-RU" sz="2000" dirty="0">
                <a:solidFill>
                  <a:srgbClr val="C00000"/>
                </a:solidFill>
                <a:ea typeface="+mn-lt"/>
                <a:cs typeface="+mn-lt"/>
              </a:rPr>
              <a:t> </a:t>
            </a:r>
            <a:r>
              <a:rPr lang="ru-RU" sz="2000" dirty="0" err="1">
                <a:solidFill>
                  <a:srgbClr val="C00000"/>
                </a:solidFill>
                <a:ea typeface="+mn-lt"/>
                <a:cs typeface="+mn-lt"/>
              </a:rPr>
              <a:t>скорочується</a:t>
            </a:r>
            <a:r>
              <a:rPr lang="ru-RU" sz="2000" dirty="0">
                <a:solidFill>
                  <a:srgbClr val="C00000"/>
                </a:solidFill>
                <a:ea typeface="+mn-lt"/>
                <a:cs typeface="+mn-lt"/>
              </a:rPr>
              <a:t> на одну годину</a:t>
            </a:r>
            <a:r>
              <a:rPr lang="ru-RU" sz="2000" dirty="0">
                <a:ea typeface="+mn-lt"/>
                <a:cs typeface="+mn-lt"/>
              </a:rPr>
              <a:t> як при </a:t>
            </a:r>
            <a:r>
              <a:rPr lang="ru-RU" sz="2000" dirty="0" err="1">
                <a:ea typeface="+mn-lt"/>
                <a:cs typeface="+mn-lt"/>
              </a:rPr>
              <a:t>п'ятиденному</a:t>
            </a:r>
            <a:r>
              <a:rPr lang="ru-RU" sz="2000" dirty="0">
                <a:ea typeface="+mn-lt"/>
                <a:cs typeface="+mn-lt"/>
              </a:rPr>
              <a:t>, так i при </a:t>
            </a:r>
            <a:r>
              <a:rPr lang="ru-RU" sz="2000" dirty="0" err="1">
                <a:ea typeface="+mn-lt"/>
                <a:cs typeface="+mn-lt"/>
              </a:rPr>
              <a:t>шестиденному</a:t>
            </a:r>
            <a:r>
              <a:rPr lang="ru-RU" sz="2000" dirty="0">
                <a:ea typeface="+mn-lt"/>
                <a:cs typeface="+mn-lt"/>
              </a:rPr>
              <a:t> </a:t>
            </a:r>
            <a:r>
              <a:rPr lang="ru-RU" sz="2000" dirty="0" err="1">
                <a:ea typeface="+mn-lt"/>
                <a:cs typeface="+mn-lt"/>
              </a:rPr>
              <a:t>робочому</a:t>
            </a:r>
            <a:r>
              <a:rPr lang="ru-RU" sz="2000" dirty="0">
                <a:ea typeface="+mn-lt"/>
                <a:cs typeface="+mn-lt"/>
              </a:rPr>
              <a:t> </a:t>
            </a:r>
            <a:r>
              <a:rPr lang="ru-RU" sz="2000" dirty="0" err="1">
                <a:ea typeface="+mn-lt"/>
                <a:cs typeface="+mn-lt"/>
              </a:rPr>
              <a:t>тижні</a:t>
            </a:r>
            <a:endParaRPr lang="ru-RU" sz="2000" dirty="0" err="1"/>
          </a:p>
        </p:txBody>
      </p:sp>
      <p:sp>
        <p:nvSpPr>
          <p:cNvPr id="9" name="Прямоугольник: скругленные углы 8">
            <a:extLst>
              <a:ext uri="{FF2B5EF4-FFF2-40B4-BE49-F238E27FC236}">
                <a16:creationId xmlns:a16="http://schemas.microsoft.com/office/drawing/2014/main" id="{57659CC9-881F-4FC0-AE59-EEC003C6CE60}"/>
              </a:ext>
            </a:extLst>
          </p:cNvPr>
          <p:cNvSpPr/>
          <p:nvPr/>
        </p:nvSpPr>
        <p:spPr>
          <a:xfrm>
            <a:off x="258971" y="5513895"/>
            <a:ext cx="5319622" cy="1193320"/>
          </a:xfrm>
          <a:prstGeom prst="round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2000" b="1" dirty="0">
                <a:ea typeface="+mn-lt"/>
                <a:cs typeface="+mn-lt"/>
              </a:rPr>
              <a:t>ПЕРЕРВА ДЛЯ ВІДПОЧИНКУ I ХАРЧУВАННЯ </a:t>
            </a:r>
            <a:endParaRPr lang="ru-RU" sz="2000">
              <a:ea typeface="+mn-lt"/>
              <a:cs typeface="+mn-lt"/>
            </a:endParaRPr>
          </a:p>
          <a:p>
            <a:pPr marL="342900" indent="-342900">
              <a:buFont typeface="Arial"/>
              <a:buChar char="•"/>
            </a:pPr>
            <a:r>
              <a:rPr lang="ru-RU" sz="2000" dirty="0">
                <a:ea typeface="+mn-lt"/>
                <a:cs typeface="+mn-lt"/>
              </a:rPr>
              <a:t>не </a:t>
            </a:r>
            <a:r>
              <a:rPr lang="ru-RU" sz="2000" dirty="0" err="1">
                <a:ea typeface="+mn-lt"/>
                <a:cs typeface="+mn-lt"/>
              </a:rPr>
              <a:t>включається</a:t>
            </a:r>
            <a:r>
              <a:rPr lang="ru-RU" sz="2000" dirty="0">
                <a:ea typeface="+mn-lt"/>
                <a:cs typeface="+mn-lt"/>
              </a:rPr>
              <a:t> в </a:t>
            </a:r>
            <a:r>
              <a:rPr lang="ru-RU" sz="2000" dirty="0" err="1">
                <a:ea typeface="+mn-lt"/>
                <a:cs typeface="+mn-lt"/>
              </a:rPr>
              <a:t>робочий</a:t>
            </a:r>
            <a:r>
              <a:rPr lang="ru-RU" sz="2000" dirty="0">
                <a:ea typeface="+mn-lt"/>
                <a:cs typeface="+mn-lt"/>
              </a:rPr>
              <a:t> час, </a:t>
            </a:r>
            <a:endParaRPr lang="ru-RU" dirty="0">
              <a:ea typeface="+mn-lt"/>
              <a:cs typeface="+mn-lt"/>
            </a:endParaRPr>
          </a:p>
          <a:p>
            <a:pPr marL="342900" indent="-342900">
              <a:buFont typeface="Arial"/>
              <a:buChar char="•"/>
            </a:pPr>
            <a:r>
              <a:rPr lang="ru-RU" sz="2000" dirty="0" err="1">
                <a:ea typeface="+mn-lt"/>
                <a:cs typeface="+mn-lt"/>
              </a:rPr>
              <a:t>тривалість</a:t>
            </a:r>
            <a:r>
              <a:rPr lang="ru-RU" sz="2000" dirty="0">
                <a:ea typeface="+mn-lt"/>
                <a:cs typeface="+mn-lt"/>
              </a:rPr>
              <a:t>: не </a:t>
            </a:r>
            <a:r>
              <a:rPr lang="ru-RU" sz="2000" dirty="0" err="1">
                <a:ea typeface="+mn-lt"/>
                <a:cs typeface="+mn-lt"/>
              </a:rPr>
              <a:t>більше</a:t>
            </a:r>
            <a:r>
              <a:rPr lang="ru-RU" sz="2000" dirty="0">
                <a:ea typeface="+mn-lt"/>
                <a:cs typeface="+mn-lt"/>
              </a:rPr>
              <a:t> </a:t>
            </a:r>
            <a:r>
              <a:rPr lang="ru-RU" sz="2000" dirty="0" err="1">
                <a:ea typeface="+mn-lt"/>
                <a:cs typeface="+mn-lt"/>
              </a:rPr>
              <a:t>двох</a:t>
            </a:r>
            <a:r>
              <a:rPr lang="ru-RU" sz="2000" dirty="0">
                <a:ea typeface="+mn-lt"/>
                <a:cs typeface="+mn-lt"/>
              </a:rPr>
              <a:t> годин</a:t>
            </a:r>
            <a:endParaRPr lang="ru-RU"/>
          </a:p>
        </p:txBody>
      </p:sp>
      <p:pic>
        <p:nvPicPr>
          <p:cNvPr id="10" name="Рисунок 10" descr="Изображение выглядит как текст&#10;&#10;Автоматически созданное описание">
            <a:extLst>
              <a:ext uri="{FF2B5EF4-FFF2-40B4-BE49-F238E27FC236}">
                <a16:creationId xmlns:a16="http://schemas.microsoft.com/office/drawing/2014/main" id="{EC09171A-5EFD-41F5-B161-BE80AC78E319}"/>
              </a:ext>
            </a:extLst>
          </p:cNvPr>
          <p:cNvPicPr>
            <a:picLocks noChangeAspect="1"/>
          </p:cNvPicPr>
          <p:nvPr/>
        </p:nvPicPr>
        <p:blipFill>
          <a:blip r:embed="rId2"/>
          <a:stretch>
            <a:fillRect/>
          </a:stretch>
        </p:blipFill>
        <p:spPr>
          <a:xfrm>
            <a:off x="181155" y="185468"/>
            <a:ext cx="1894936" cy="1253706"/>
          </a:xfrm>
          <a:prstGeom prst="rect">
            <a:avLst/>
          </a:prstGeom>
        </p:spPr>
      </p:pic>
    </p:spTree>
    <p:extLst>
      <p:ext uri="{BB962C8B-B14F-4D97-AF65-F5344CB8AC3E}">
        <p14:creationId xmlns:p14="http://schemas.microsoft.com/office/powerpoint/2010/main" val="816492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F1760CCA-6622-4639-8381-30CEE21A452F}"/>
              </a:ext>
            </a:extLst>
          </p:cNvPr>
          <p:cNvSpPr>
            <a:spLocks noGrp="1"/>
          </p:cNvSpPr>
          <p:nvPr>
            <p:ph type="title"/>
          </p:nvPr>
        </p:nvSpPr>
        <p:spPr>
          <a:xfrm>
            <a:off x="464389" y="-5391"/>
            <a:ext cx="11248845" cy="609959"/>
          </a:xfrm>
        </p:spPr>
        <p:txBody>
          <a:bodyPr anchor="b">
            <a:normAutofit fontScale="90000"/>
          </a:bodyPr>
          <a:lstStyle/>
          <a:p>
            <a:pPr algn="ctr"/>
            <a:r>
              <a:rPr lang="ru-RU" sz="4400">
                <a:ea typeface="+mj-lt"/>
                <a:cs typeface="+mj-lt"/>
              </a:rPr>
              <a:t>Порядок надання відпусток працівникам</a:t>
            </a:r>
            <a:endParaRPr lang="ru-RU"/>
          </a:p>
        </p:txBody>
      </p:sp>
      <p:sp>
        <p:nvSpPr>
          <p:cNvPr id="4" name="Прямоугольник: скругленные углы 3">
            <a:extLst>
              <a:ext uri="{FF2B5EF4-FFF2-40B4-BE49-F238E27FC236}">
                <a16:creationId xmlns:a16="http://schemas.microsoft.com/office/drawing/2014/main" id="{A8550FFE-A5D4-4AFE-9FC0-223C306DE55E}"/>
              </a:ext>
            </a:extLst>
          </p:cNvPr>
          <p:cNvSpPr/>
          <p:nvPr/>
        </p:nvSpPr>
        <p:spPr>
          <a:xfrm>
            <a:off x="89140" y="685800"/>
            <a:ext cx="7174300" cy="2027207"/>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solidFill>
                  <a:srgbClr val="C00000"/>
                </a:solidFill>
                <a:ea typeface="+mn-lt"/>
                <a:cs typeface="+mn-lt"/>
              </a:rPr>
              <a:t>Щорічна</a:t>
            </a:r>
            <a:r>
              <a:rPr lang="ru-RU" b="1" dirty="0">
                <a:solidFill>
                  <a:srgbClr val="C00000"/>
                </a:solidFill>
                <a:ea typeface="+mn-lt"/>
                <a:cs typeface="+mn-lt"/>
              </a:rPr>
              <a:t> </a:t>
            </a:r>
            <a:r>
              <a:rPr lang="ru-RU" b="1" dirty="0" err="1">
                <a:solidFill>
                  <a:srgbClr val="C00000"/>
                </a:solidFill>
                <a:ea typeface="+mn-lt"/>
                <a:cs typeface="+mn-lt"/>
              </a:rPr>
              <a:t>основна</a:t>
            </a:r>
            <a:r>
              <a:rPr lang="ru-RU" b="1" dirty="0">
                <a:solidFill>
                  <a:srgbClr val="C00000"/>
                </a:solidFill>
                <a:ea typeface="+mn-lt"/>
                <a:cs typeface="+mn-lt"/>
              </a:rPr>
              <a:t> </a:t>
            </a:r>
            <a:r>
              <a:rPr lang="ru-RU" b="1" dirty="0" err="1">
                <a:solidFill>
                  <a:srgbClr val="C00000"/>
                </a:solidFill>
                <a:ea typeface="+mn-lt"/>
                <a:cs typeface="+mn-lt"/>
              </a:rPr>
              <a:t>відпустка</a:t>
            </a:r>
            <a:r>
              <a:rPr lang="ru-RU" b="1" dirty="0">
                <a:solidFill>
                  <a:schemeClr val="tx1"/>
                </a:solidFill>
                <a:ea typeface="+mn-lt"/>
                <a:cs typeface="+mn-lt"/>
              </a:rPr>
              <a:t> </a:t>
            </a:r>
            <a:r>
              <a:rPr lang="ru-RU" b="1" dirty="0" err="1">
                <a:solidFill>
                  <a:schemeClr val="tx1"/>
                </a:solidFill>
                <a:ea typeface="+mn-lt"/>
                <a:cs typeface="+mn-lt"/>
              </a:rPr>
              <a:t>надається</a:t>
            </a:r>
            <a:r>
              <a:rPr lang="ru-RU" b="1" dirty="0">
                <a:solidFill>
                  <a:schemeClr val="tx1"/>
                </a:solidFill>
                <a:ea typeface="+mn-lt"/>
                <a:cs typeface="+mn-lt"/>
              </a:rPr>
              <a:t> </a:t>
            </a:r>
            <a:r>
              <a:rPr lang="ru-RU" b="1" dirty="0" err="1">
                <a:solidFill>
                  <a:schemeClr val="tx1"/>
                </a:solidFill>
                <a:ea typeface="+mn-lt"/>
                <a:cs typeface="+mn-lt"/>
              </a:rPr>
              <a:t>працівникам</a:t>
            </a:r>
            <a:r>
              <a:rPr lang="ru-RU" b="1" dirty="0">
                <a:solidFill>
                  <a:schemeClr val="tx1"/>
                </a:solidFill>
                <a:ea typeface="+mn-lt"/>
                <a:cs typeface="+mn-lt"/>
              </a:rPr>
              <a:t> </a:t>
            </a:r>
            <a:r>
              <a:rPr lang="ru-RU" b="1" dirty="0" err="1">
                <a:solidFill>
                  <a:schemeClr val="tx1"/>
                </a:solidFill>
                <a:ea typeface="+mn-lt"/>
                <a:cs typeface="+mn-lt"/>
              </a:rPr>
              <a:t>тривалістю</a:t>
            </a:r>
            <a:r>
              <a:rPr lang="ru-RU" b="1" dirty="0">
                <a:solidFill>
                  <a:schemeClr val="tx1"/>
                </a:solidFill>
                <a:ea typeface="+mn-lt"/>
                <a:cs typeface="+mn-lt"/>
              </a:rPr>
              <a:t> не </a:t>
            </a:r>
            <a:r>
              <a:rPr lang="ru-RU" b="1" dirty="0" err="1">
                <a:solidFill>
                  <a:schemeClr val="tx1"/>
                </a:solidFill>
                <a:ea typeface="+mn-lt"/>
                <a:cs typeface="+mn-lt"/>
              </a:rPr>
              <a:t>менше</a:t>
            </a:r>
            <a:r>
              <a:rPr lang="ru-RU" b="1" dirty="0">
                <a:solidFill>
                  <a:schemeClr val="tx1"/>
                </a:solidFill>
                <a:ea typeface="+mn-lt"/>
                <a:cs typeface="+mn-lt"/>
              </a:rPr>
              <a:t> як </a:t>
            </a:r>
            <a:r>
              <a:rPr lang="ru-RU" b="1" dirty="0">
                <a:solidFill>
                  <a:srgbClr val="C00000"/>
                </a:solidFill>
                <a:ea typeface="+mn-lt"/>
                <a:cs typeface="+mn-lt"/>
              </a:rPr>
              <a:t>24 </a:t>
            </a:r>
            <a:r>
              <a:rPr lang="ru-RU" b="1" dirty="0" err="1">
                <a:solidFill>
                  <a:srgbClr val="C00000"/>
                </a:solidFill>
                <a:ea typeface="+mn-lt"/>
                <a:cs typeface="+mn-lt"/>
              </a:rPr>
              <a:t>календарних</a:t>
            </a:r>
            <a:r>
              <a:rPr lang="ru-RU" b="1" dirty="0">
                <a:solidFill>
                  <a:srgbClr val="C00000"/>
                </a:solidFill>
                <a:ea typeface="+mn-lt"/>
                <a:cs typeface="+mn-lt"/>
              </a:rPr>
              <a:t> </a:t>
            </a:r>
            <a:r>
              <a:rPr lang="ru-RU" b="1" dirty="0" err="1">
                <a:solidFill>
                  <a:srgbClr val="C00000"/>
                </a:solidFill>
                <a:ea typeface="+mn-lt"/>
                <a:cs typeface="+mn-lt"/>
              </a:rPr>
              <a:t>днів</a:t>
            </a:r>
            <a:r>
              <a:rPr lang="ru-RU" b="1" dirty="0">
                <a:solidFill>
                  <a:schemeClr val="tx1"/>
                </a:solidFill>
                <a:ea typeface="+mn-lt"/>
                <a:cs typeface="+mn-lt"/>
              </a:rPr>
              <a:t> за </a:t>
            </a:r>
            <a:r>
              <a:rPr lang="ru-RU" b="1" dirty="0" err="1">
                <a:solidFill>
                  <a:schemeClr val="tx1"/>
                </a:solidFill>
                <a:ea typeface="+mn-lt"/>
                <a:cs typeface="+mn-lt"/>
              </a:rPr>
              <a:t>відпрацьовані</a:t>
            </a:r>
            <a:r>
              <a:rPr lang="ru-RU" b="1" dirty="0">
                <a:solidFill>
                  <a:schemeClr val="tx1"/>
                </a:solidFill>
                <a:ea typeface="+mn-lt"/>
                <a:cs typeface="+mn-lt"/>
              </a:rPr>
              <a:t> </a:t>
            </a:r>
            <a:r>
              <a:rPr lang="ru-RU" b="1" dirty="0">
                <a:solidFill>
                  <a:srgbClr val="C00000"/>
                </a:solidFill>
                <a:ea typeface="+mn-lt"/>
                <a:cs typeface="+mn-lt"/>
              </a:rPr>
              <a:t>6 </a:t>
            </a:r>
            <a:r>
              <a:rPr lang="ru-RU" b="1" dirty="0" err="1">
                <a:solidFill>
                  <a:srgbClr val="C00000"/>
                </a:solidFill>
                <a:ea typeface="+mn-lt"/>
                <a:cs typeface="+mn-lt"/>
              </a:rPr>
              <a:t>місяців</a:t>
            </a:r>
            <a:r>
              <a:rPr lang="ru-RU" b="1" dirty="0">
                <a:solidFill>
                  <a:schemeClr val="tx1"/>
                </a:solidFill>
                <a:ea typeface="+mn-lt"/>
                <a:cs typeface="+mn-lt"/>
              </a:rPr>
              <a:t>, </a:t>
            </a:r>
            <a:r>
              <a:rPr lang="ru-RU" b="1" dirty="0" err="1">
                <a:solidFill>
                  <a:schemeClr val="tx1"/>
                </a:solidFill>
                <a:ea typeface="+mn-lt"/>
                <a:cs typeface="+mn-lt"/>
              </a:rPr>
              <a:t>які</a:t>
            </a:r>
            <a:r>
              <a:rPr lang="ru-RU" b="1" dirty="0">
                <a:solidFill>
                  <a:schemeClr val="tx1"/>
                </a:solidFill>
                <a:ea typeface="+mn-lt"/>
                <a:cs typeface="+mn-lt"/>
              </a:rPr>
              <a:t> </a:t>
            </a:r>
            <a:r>
              <a:rPr lang="ru-RU" b="1" dirty="0" err="1">
                <a:solidFill>
                  <a:schemeClr val="tx1"/>
                </a:solidFill>
                <a:ea typeface="+mn-lt"/>
                <a:cs typeface="+mn-lt"/>
              </a:rPr>
              <a:t>відлічуються</a:t>
            </a:r>
            <a:r>
              <a:rPr lang="ru-RU" b="1" dirty="0">
                <a:solidFill>
                  <a:schemeClr val="tx1"/>
                </a:solidFill>
                <a:ea typeface="+mn-lt"/>
                <a:cs typeface="+mn-lt"/>
              </a:rPr>
              <a:t> з дня </a:t>
            </a:r>
            <a:r>
              <a:rPr lang="ru-RU" b="1" dirty="0" err="1">
                <a:solidFill>
                  <a:schemeClr val="tx1"/>
                </a:solidFill>
                <a:ea typeface="+mn-lt"/>
                <a:cs typeface="+mn-lt"/>
              </a:rPr>
              <a:t>укладення</a:t>
            </a:r>
            <a:r>
              <a:rPr lang="ru-RU" b="1" dirty="0">
                <a:solidFill>
                  <a:schemeClr val="tx1"/>
                </a:solidFill>
                <a:ea typeface="+mn-lt"/>
                <a:cs typeface="+mn-lt"/>
              </a:rPr>
              <a:t> трудового договору. </a:t>
            </a:r>
          </a:p>
          <a:p>
            <a:pPr algn="ctr"/>
            <a:r>
              <a:rPr lang="ru-RU" b="1" dirty="0">
                <a:solidFill>
                  <a:schemeClr val="tx1"/>
                </a:solidFill>
                <a:ea typeface="+mn-lt"/>
                <a:cs typeface="+mn-lt"/>
              </a:rPr>
              <a:t>Особам </a:t>
            </a:r>
            <a:r>
              <a:rPr lang="ru-RU" b="1" dirty="0" err="1">
                <a:solidFill>
                  <a:schemeClr val="tx1"/>
                </a:solidFill>
                <a:ea typeface="+mn-lt"/>
                <a:cs typeface="+mn-lt"/>
              </a:rPr>
              <a:t>віком</a:t>
            </a:r>
            <a:r>
              <a:rPr lang="ru-RU" b="1" dirty="0">
                <a:solidFill>
                  <a:schemeClr val="tx1"/>
                </a:solidFill>
                <a:ea typeface="+mn-lt"/>
                <a:cs typeface="+mn-lt"/>
              </a:rPr>
              <a:t> </a:t>
            </a:r>
            <a:r>
              <a:rPr lang="ru-RU" b="1" dirty="0">
                <a:solidFill>
                  <a:srgbClr val="C00000"/>
                </a:solidFill>
                <a:ea typeface="+mn-lt"/>
                <a:cs typeface="+mn-lt"/>
              </a:rPr>
              <a:t>до 18 </a:t>
            </a:r>
            <a:r>
              <a:rPr lang="ru-RU" b="1" dirty="0" err="1">
                <a:solidFill>
                  <a:srgbClr val="C00000"/>
                </a:solidFill>
                <a:ea typeface="+mn-lt"/>
                <a:cs typeface="+mn-lt"/>
              </a:rPr>
              <a:t>років</a:t>
            </a:r>
            <a:r>
              <a:rPr lang="ru-RU" b="1" dirty="0">
                <a:solidFill>
                  <a:schemeClr val="tx1"/>
                </a:solidFill>
                <a:ea typeface="+mn-lt"/>
                <a:cs typeface="+mn-lt"/>
              </a:rPr>
              <a:t> </a:t>
            </a:r>
            <a:r>
              <a:rPr lang="ru-RU" b="1" dirty="0" err="1">
                <a:solidFill>
                  <a:schemeClr val="tx1"/>
                </a:solidFill>
                <a:ea typeface="+mn-lt"/>
                <a:cs typeface="+mn-lt"/>
              </a:rPr>
              <a:t>надається</a:t>
            </a:r>
            <a:r>
              <a:rPr lang="ru-RU" b="1" dirty="0">
                <a:solidFill>
                  <a:schemeClr val="tx1"/>
                </a:solidFill>
                <a:ea typeface="+mn-lt"/>
                <a:cs typeface="+mn-lt"/>
              </a:rPr>
              <a:t> </a:t>
            </a:r>
            <a:r>
              <a:rPr lang="ru-RU" b="1" dirty="0" err="1">
                <a:solidFill>
                  <a:schemeClr val="tx1"/>
                </a:solidFill>
                <a:ea typeface="+mn-lt"/>
                <a:cs typeface="+mn-lt"/>
              </a:rPr>
              <a:t>щорічна</a:t>
            </a:r>
            <a:r>
              <a:rPr lang="ru-RU" b="1" dirty="0">
                <a:solidFill>
                  <a:schemeClr val="tx1"/>
                </a:solidFill>
                <a:ea typeface="+mn-lt"/>
                <a:cs typeface="+mn-lt"/>
              </a:rPr>
              <a:t> </a:t>
            </a:r>
            <a:r>
              <a:rPr lang="ru-RU" b="1" dirty="0" err="1">
                <a:solidFill>
                  <a:schemeClr val="tx1"/>
                </a:solidFill>
                <a:ea typeface="+mn-lt"/>
                <a:cs typeface="+mn-lt"/>
              </a:rPr>
              <a:t>основна</a:t>
            </a:r>
            <a:r>
              <a:rPr lang="ru-RU" b="1" dirty="0">
                <a:solidFill>
                  <a:schemeClr val="tx1"/>
                </a:solidFill>
                <a:ea typeface="+mn-lt"/>
                <a:cs typeface="+mn-lt"/>
              </a:rPr>
              <a:t> </a:t>
            </a:r>
            <a:r>
              <a:rPr lang="ru-RU" b="1" dirty="0" err="1">
                <a:solidFill>
                  <a:schemeClr val="tx1"/>
                </a:solidFill>
                <a:ea typeface="+mn-lt"/>
                <a:cs typeface="+mn-lt"/>
              </a:rPr>
              <a:t>відпустка</a:t>
            </a:r>
            <a:r>
              <a:rPr lang="ru-RU" b="1" dirty="0">
                <a:solidFill>
                  <a:schemeClr val="tx1"/>
                </a:solidFill>
                <a:ea typeface="+mn-lt"/>
                <a:cs typeface="+mn-lt"/>
              </a:rPr>
              <a:t> </a:t>
            </a:r>
            <a:r>
              <a:rPr lang="ru-RU" b="1" dirty="0" err="1">
                <a:solidFill>
                  <a:schemeClr val="tx1"/>
                </a:solidFill>
                <a:ea typeface="+mn-lt"/>
                <a:cs typeface="+mn-lt"/>
              </a:rPr>
              <a:t>тривалістю</a:t>
            </a:r>
            <a:r>
              <a:rPr lang="ru-RU" b="1" dirty="0">
                <a:solidFill>
                  <a:schemeClr val="tx1"/>
                </a:solidFill>
                <a:ea typeface="+mn-lt"/>
                <a:cs typeface="+mn-lt"/>
              </a:rPr>
              <a:t> </a:t>
            </a:r>
            <a:r>
              <a:rPr lang="ru-RU" b="1" dirty="0">
                <a:solidFill>
                  <a:srgbClr val="C00000"/>
                </a:solidFill>
                <a:ea typeface="+mn-lt"/>
                <a:cs typeface="+mn-lt"/>
              </a:rPr>
              <a:t>31 </a:t>
            </a:r>
            <a:r>
              <a:rPr lang="ru-RU" b="1" dirty="0" err="1">
                <a:solidFill>
                  <a:srgbClr val="C00000"/>
                </a:solidFill>
                <a:ea typeface="+mn-lt"/>
                <a:cs typeface="+mn-lt"/>
              </a:rPr>
              <a:t>календарний</a:t>
            </a:r>
            <a:r>
              <a:rPr lang="ru-RU" b="1" dirty="0">
                <a:solidFill>
                  <a:srgbClr val="C00000"/>
                </a:solidFill>
                <a:ea typeface="+mn-lt"/>
                <a:cs typeface="+mn-lt"/>
              </a:rPr>
              <a:t> день</a:t>
            </a:r>
            <a:r>
              <a:rPr lang="ru-RU" b="1" dirty="0">
                <a:solidFill>
                  <a:schemeClr val="tx1"/>
                </a:solidFill>
                <a:ea typeface="+mn-lt"/>
                <a:cs typeface="+mn-lt"/>
              </a:rPr>
              <a:t>.</a:t>
            </a:r>
            <a:endParaRPr lang="ru-RU" b="1">
              <a:solidFill>
                <a:schemeClr val="tx1"/>
              </a:solidFill>
            </a:endParaRPr>
          </a:p>
        </p:txBody>
      </p:sp>
      <p:sp>
        <p:nvSpPr>
          <p:cNvPr id="5" name="Прямоугольник: скругленные углы 4">
            <a:extLst>
              <a:ext uri="{FF2B5EF4-FFF2-40B4-BE49-F238E27FC236}">
                <a16:creationId xmlns:a16="http://schemas.microsoft.com/office/drawing/2014/main" id="{84E9C59A-2958-45C7-8E82-76B391B6F757}"/>
              </a:ext>
            </a:extLst>
          </p:cNvPr>
          <p:cNvSpPr/>
          <p:nvPr/>
        </p:nvSpPr>
        <p:spPr>
          <a:xfrm>
            <a:off x="1685027" y="2799272"/>
            <a:ext cx="9719092" cy="2027207"/>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ru-RU" b="1" dirty="0" err="1">
                <a:solidFill>
                  <a:srgbClr val="C00000"/>
                </a:solidFill>
                <a:ea typeface="+mn-lt"/>
                <a:cs typeface="+mn-lt"/>
              </a:rPr>
              <a:t>Щорічна</a:t>
            </a:r>
            <a:r>
              <a:rPr lang="ru-RU" b="1" dirty="0">
                <a:solidFill>
                  <a:srgbClr val="C00000"/>
                </a:solidFill>
                <a:ea typeface="+mn-lt"/>
                <a:cs typeface="+mn-lt"/>
              </a:rPr>
              <a:t> </a:t>
            </a:r>
            <a:r>
              <a:rPr lang="ru-RU" b="1" dirty="0" err="1">
                <a:solidFill>
                  <a:srgbClr val="C00000"/>
                </a:solidFill>
                <a:ea typeface="+mn-lt"/>
                <a:cs typeface="+mn-lt"/>
              </a:rPr>
              <a:t>додаткова</a:t>
            </a:r>
            <a:r>
              <a:rPr lang="ru-RU" b="1" dirty="0">
                <a:solidFill>
                  <a:srgbClr val="C00000"/>
                </a:solidFill>
                <a:ea typeface="+mn-lt"/>
                <a:cs typeface="+mn-lt"/>
              </a:rPr>
              <a:t> </a:t>
            </a:r>
            <a:r>
              <a:rPr lang="ru-RU" b="1" dirty="0" err="1">
                <a:solidFill>
                  <a:srgbClr val="C00000"/>
                </a:solidFill>
                <a:ea typeface="+mn-lt"/>
                <a:cs typeface="+mn-lt"/>
              </a:rPr>
              <a:t>відпустка</a:t>
            </a:r>
            <a:r>
              <a:rPr lang="ru-RU" b="1" dirty="0">
                <a:solidFill>
                  <a:schemeClr val="tx1"/>
                </a:solidFill>
                <a:ea typeface="+mn-lt"/>
                <a:cs typeface="+mn-lt"/>
              </a:rPr>
              <a:t> </a:t>
            </a:r>
            <a:r>
              <a:rPr lang="ru-RU" b="1" dirty="0" err="1">
                <a:solidFill>
                  <a:schemeClr val="tx1"/>
                </a:solidFill>
                <a:ea typeface="+mn-lt"/>
                <a:cs typeface="+mn-lt"/>
              </a:rPr>
              <a:t>надається</a:t>
            </a:r>
            <a:r>
              <a:rPr lang="ru-RU" b="1" dirty="0">
                <a:solidFill>
                  <a:schemeClr val="tx1"/>
                </a:solidFill>
                <a:ea typeface="+mn-lt"/>
                <a:cs typeface="+mn-lt"/>
              </a:rPr>
              <a:t> </a:t>
            </a:r>
            <a:r>
              <a:rPr lang="ru-RU" b="1" dirty="0" err="1">
                <a:solidFill>
                  <a:schemeClr val="tx1"/>
                </a:solidFill>
                <a:ea typeface="+mn-lt"/>
                <a:cs typeface="+mn-lt"/>
              </a:rPr>
              <a:t>працівникам</a:t>
            </a:r>
            <a:r>
              <a:rPr lang="ru-RU" b="1" dirty="0">
                <a:solidFill>
                  <a:schemeClr val="tx1"/>
                </a:solidFill>
                <a:ea typeface="+mn-lt"/>
                <a:cs typeface="+mn-lt"/>
              </a:rPr>
              <a:t> з </a:t>
            </a:r>
            <a:r>
              <a:rPr lang="ru-RU" b="1" dirty="0" err="1">
                <a:solidFill>
                  <a:srgbClr val="C00000"/>
                </a:solidFill>
                <a:ea typeface="+mn-lt"/>
                <a:cs typeface="+mn-lt"/>
              </a:rPr>
              <a:t>ненормованим</a:t>
            </a:r>
            <a:r>
              <a:rPr lang="ru-RU" b="1" dirty="0">
                <a:solidFill>
                  <a:srgbClr val="C00000"/>
                </a:solidFill>
                <a:ea typeface="+mn-lt"/>
                <a:cs typeface="+mn-lt"/>
              </a:rPr>
              <a:t> </a:t>
            </a:r>
            <a:r>
              <a:rPr lang="ru-RU" b="1" dirty="0" err="1">
                <a:solidFill>
                  <a:srgbClr val="C00000"/>
                </a:solidFill>
                <a:ea typeface="+mn-lt"/>
                <a:cs typeface="+mn-lt"/>
              </a:rPr>
              <a:t>робочим</a:t>
            </a:r>
            <a:r>
              <a:rPr lang="ru-RU" b="1" dirty="0">
                <a:solidFill>
                  <a:srgbClr val="C00000"/>
                </a:solidFill>
                <a:ea typeface="+mn-lt"/>
                <a:cs typeface="+mn-lt"/>
              </a:rPr>
              <a:t> днем</a:t>
            </a:r>
            <a:r>
              <a:rPr lang="ru-RU" b="1" dirty="0">
                <a:solidFill>
                  <a:schemeClr val="tx1"/>
                </a:solidFill>
                <a:ea typeface="+mn-lt"/>
                <a:cs typeface="+mn-lt"/>
              </a:rPr>
              <a:t>. </a:t>
            </a:r>
            <a:endParaRPr lang="ru-RU"/>
          </a:p>
          <a:p>
            <a:r>
              <a:rPr lang="ru-RU" b="1" dirty="0" err="1">
                <a:solidFill>
                  <a:schemeClr val="tx1"/>
                </a:solidFill>
                <a:ea typeface="+mn-lt"/>
                <a:cs typeface="+mn-lt"/>
              </a:rPr>
              <a:t>Загальна</a:t>
            </a:r>
            <a:r>
              <a:rPr lang="ru-RU" b="1" dirty="0">
                <a:solidFill>
                  <a:schemeClr val="tx1"/>
                </a:solidFill>
                <a:ea typeface="+mn-lt"/>
                <a:cs typeface="+mn-lt"/>
              </a:rPr>
              <a:t> </a:t>
            </a:r>
            <a:r>
              <a:rPr lang="ru-RU" b="1" dirty="0" err="1">
                <a:solidFill>
                  <a:schemeClr val="tx1"/>
                </a:solidFill>
                <a:ea typeface="+mn-lt"/>
                <a:cs typeface="+mn-lt"/>
              </a:rPr>
              <a:t>тривалість</a:t>
            </a:r>
            <a:r>
              <a:rPr lang="ru-RU" b="1" dirty="0">
                <a:solidFill>
                  <a:schemeClr val="tx1"/>
                </a:solidFill>
                <a:ea typeface="+mn-lt"/>
                <a:cs typeface="+mn-lt"/>
              </a:rPr>
              <a:t> </a:t>
            </a:r>
            <a:r>
              <a:rPr lang="ru-RU" b="1" dirty="0" err="1">
                <a:solidFill>
                  <a:schemeClr val="tx1"/>
                </a:solidFill>
                <a:ea typeface="+mn-lt"/>
                <a:cs typeface="+mn-lt"/>
              </a:rPr>
              <a:t>основної</a:t>
            </a:r>
            <a:r>
              <a:rPr lang="ru-RU" b="1" dirty="0">
                <a:solidFill>
                  <a:schemeClr val="tx1"/>
                </a:solidFill>
                <a:ea typeface="+mn-lt"/>
                <a:cs typeface="+mn-lt"/>
              </a:rPr>
              <a:t> і </a:t>
            </a:r>
            <a:r>
              <a:rPr lang="ru-RU" b="1" dirty="0" err="1">
                <a:solidFill>
                  <a:schemeClr val="tx1"/>
                </a:solidFill>
                <a:ea typeface="+mn-lt"/>
                <a:cs typeface="+mn-lt"/>
              </a:rPr>
              <a:t>додаткових</a:t>
            </a:r>
            <a:r>
              <a:rPr lang="ru-RU" b="1" dirty="0">
                <a:solidFill>
                  <a:schemeClr val="tx1"/>
                </a:solidFill>
                <a:ea typeface="+mn-lt"/>
                <a:cs typeface="+mn-lt"/>
              </a:rPr>
              <a:t> </a:t>
            </a:r>
            <a:r>
              <a:rPr lang="ru-RU" b="1" dirty="0" err="1">
                <a:solidFill>
                  <a:schemeClr val="tx1"/>
                </a:solidFill>
                <a:ea typeface="+mn-lt"/>
                <a:cs typeface="+mn-lt"/>
              </a:rPr>
              <a:t>відпусток</a:t>
            </a:r>
            <a:r>
              <a:rPr lang="ru-RU" b="1" dirty="0">
                <a:solidFill>
                  <a:schemeClr val="tx1"/>
                </a:solidFill>
                <a:ea typeface="+mn-lt"/>
                <a:cs typeface="+mn-lt"/>
              </a:rPr>
              <a:t> не </a:t>
            </a:r>
            <a:r>
              <a:rPr lang="ru-RU" b="1" dirty="0" err="1">
                <a:solidFill>
                  <a:schemeClr val="tx1"/>
                </a:solidFill>
                <a:ea typeface="+mn-lt"/>
                <a:cs typeface="+mn-lt"/>
              </a:rPr>
              <a:t>може</a:t>
            </a:r>
            <a:r>
              <a:rPr lang="ru-RU" b="1" dirty="0">
                <a:solidFill>
                  <a:schemeClr val="tx1"/>
                </a:solidFill>
                <a:ea typeface="+mn-lt"/>
                <a:cs typeface="+mn-lt"/>
              </a:rPr>
              <a:t> </a:t>
            </a:r>
            <a:r>
              <a:rPr lang="ru-RU" b="1" dirty="0" err="1">
                <a:solidFill>
                  <a:schemeClr val="tx1"/>
                </a:solidFill>
                <a:ea typeface="+mn-lt"/>
                <a:cs typeface="+mn-lt"/>
              </a:rPr>
              <a:t>перевищувати</a:t>
            </a:r>
            <a:r>
              <a:rPr lang="ru-RU" b="1" dirty="0">
                <a:solidFill>
                  <a:schemeClr val="tx1"/>
                </a:solidFill>
                <a:ea typeface="+mn-lt"/>
                <a:cs typeface="+mn-lt"/>
              </a:rPr>
              <a:t> </a:t>
            </a:r>
            <a:r>
              <a:rPr lang="ru-RU" b="1" dirty="0">
                <a:solidFill>
                  <a:srgbClr val="C00000"/>
                </a:solidFill>
                <a:ea typeface="+mn-lt"/>
                <a:cs typeface="+mn-lt"/>
              </a:rPr>
              <a:t>59 </a:t>
            </a:r>
            <a:r>
              <a:rPr lang="ru-RU" b="1" dirty="0" err="1">
                <a:solidFill>
                  <a:srgbClr val="C00000"/>
                </a:solidFill>
                <a:ea typeface="+mn-lt"/>
                <a:cs typeface="+mn-lt"/>
              </a:rPr>
              <a:t>календарних</a:t>
            </a:r>
            <a:r>
              <a:rPr lang="ru-RU" b="1" dirty="0">
                <a:solidFill>
                  <a:srgbClr val="C00000"/>
                </a:solidFill>
                <a:ea typeface="+mn-lt"/>
                <a:cs typeface="+mn-lt"/>
              </a:rPr>
              <a:t> </a:t>
            </a:r>
            <a:r>
              <a:rPr lang="ru-RU" b="1" dirty="0" err="1">
                <a:solidFill>
                  <a:srgbClr val="C00000"/>
                </a:solidFill>
                <a:ea typeface="+mn-lt"/>
                <a:cs typeface="+mn-lt"/>
              </a:rPr>
              <a:t>днів</a:t>
            </a:r>
            <a:r>
              <a:rPr lang="ru-RU" b="1" dirty="0">
                <a:solidFill>
                  <a:schemeClr val="tx1"/>
                </a:solidFill>
                <a:ea typeface="+mn-lt"/>
                <a:cs typeface="+mn-lt"/>
              </a:rPr>
              <a:t>. </a:t>
            </a:r>
          </a:p>
          <a:p>
            <a:r>
              <a:rPr lang="ru-RU" b="1" dirty="0">
                <a:solidFill>
                  <a:srgbClr val="C00000"/>
                </a:solidFill>
                <a:ea typeface="+mn-lt"/>
                <a:cs typeface="+mn-lt"/>
              </a:rPr>
              <a:t>Студентам-заочникам, </a:t>
            </a:r>
            <a:r>
              <a:rPr lang="ru-RU" b="1" dirty="0" err="1">
                <a:solidFill>
                  <a:srgbClr val="C00000"/>
                </a:solidFill>
                <a:ea typeface="+mn-lt"/>
                <a:cs typeface="+mn-lt"/>
              </a:rPr>
              <a:t>вечірникам</a:t>
            </a:r>
            <a:r>
              <a:rPr lang="ru-RU" b="1" dirty="0">
                <a:solidFill>
                  <a:schemeClr val="tx1"/>
                </a:solidFill>
                <a:ea typeface="+mn-lt"/>
                <a:cs typeface="+mn-lt"/>
              </a:rPr>
              <a:t> для </a:t>
            </a:r>
            <a:r>
              <a:rPr lang="ru-RU" b="1" dirty="0" err="1">
                <a:solidFill>
                  <a:schemeClr val="tx1"/>
                </a:solidFill>
                <a:ea typeface="+mn-lt"/>
                <a:cs typeface="+mn-lt"/>
              </a:rPr>
              <a:t>виконання</a:t>
            </a:r>
            <a:r>
              <a:rPr lang="ru-RU" b="1" dirty="0">
                <a:solidFill>
                  <a:schemeClr val="tx1"/>
                </a:solidFill>
                <a:ea typeface="+mn-lt"/>
                <a:cs typeface="+mn-lt"/>
              </a:rPr>
              <a:t> </a:t>
            </a:r>
            <a:r>
              <a:rPr lang="ru-RU" b="1" dirty="0" err="1">
                <a:solidFill>
                  <a:schemeClr val="tx1"/>
                </a:solidFill>
                <a:ea typeface="+mn-lt"/>
                <a:cs typeface="+mn-lt"/>
              </a:rPr>
              <a:t>лабораторних</a:t>
            </a:r>
            <a:r>
              <a:rPr lang="ru-RU" b="1" dirty="0">
                <a:solidFill>
                  <a:schemeClr val="tx1"/>
                </a:solidFill>
                <a:ea typeface="+mn-lt"/>
                <a:cs typeface="+mn-lt"/>
              </a:rPr>
              <a:t> </a:t>
            </a:r>
            <a:r>
              <a:rPr lang="ru-RU" b="1" dirty="0" err="1">
                <a:solidFill>
                  <a:schemeClr val="tx1"/>
                </a:solidFill>
                <a:ea typeface="+mn-lt"/>
                <a:cs typeface="+mn-lt"/>
              </a:rPr>
              <a:t>робіт</a:t>
            </a:r>
            <a:r>
              <a:rPr lang="ru-RU" b="1" dirty="0">
                <a:solidFill>
                  <a:schemeClr val="tx1"/>
                </a:solidFill>
                <a:ea typeface="+mn-lt"/>
                <a:cs typeface="+mn-lt"/>
              </a:rPr>
              <a:t>, </a:t>
            </a:r>
            <a:r>
              <a:rPr lang="ru-RU" b="1" dirty="0" err="1">
                <a:solidFill>
                  <a:schemeClr val="tx1"/>
                </a:solidFill>
                <a:ea typeface="+mn-lt"/>
                <a:cs typeface="+mn-lt"/>
              </a:rPr>
              <a:t>складання</a:t>
            </a:r>
            <a:r>
              <a:rPr lang="ru-RU" b="1" dirty="0">
                <a:solidFill>
                  <a:schemeClr val="tx1"/>
                </a:solidFill>
                <a:ea typeface="+mn-lt"/>
                <a:cs typeface="+mn-lt"/>
              </a:rPr>
              <a:t> </a:t>
            </a:r>
            <a:r>
              <a:rPr lang="ru-RU" b="1" dirty="0" err="1">
                <a:solidFill>
                  <a:schemeClr val="tx1"/>
                </a:solidFill>
                <a:ea typeface="+mn-lt"/>
                <a:cs typeface="+mn-lt"/>
              </a:rPr>
              <a:t>іспитів</a:t>
            </a:r>
            <a:r>
              <a:rPr lang="ru-RU" b="1" dirty="0">
                <a:solidFill>
                  <a:schemeClr val="tx1"/>
                </a:solidFill>
                <a:ea typeface="+mn-lt"/>
                <a:cs typeface="+mn-lt"/>
              </a:rPr>
              <a:t> </a:t>
            </a:r>
            <a:r>
              <a:rPr lang="ru-RU" b="1" dirty="0" err="1">
                <a:solidFill>
                  <a:schemeClr val="tx1"/>
                </a:solidFill>
                <a:ea typeface="+mn-lt"/>
                <a:cs typeface="+mn-lt"/>
              </a:rPr>
              <a:t>надаються</a:t>
            </a:r>
            <a:r>
              <a:rPr lang="ru-RU" b="1" dirty="0">
                <a:solidFill>
                  <a:schemeClr val="tx1"/>
                </a:solidFill>
                <a:ea typeface="+mn-lt"/>
                <a:cs typeface="+mn-lt"/>
              </a:rPr>
              <a:t> </a:t>
            </a:r>
            <a:r>
              <a:rPr lang="ru-RU" b="1" dirty="0" err="1">
                <a:solidFill>
                  <a:schemeClr val="tx1"/>
                </a:solidFill>
                <a:ea typeface="+mn-lt"/>
                <a:cs typeface="+mn-lt"/>
              </a:rPr>
              <a:t>додаткові</a:t>
            </a:r>
            <a:r>
              <a:rPr lang="ru-RU" b="1" dirty="0">
                <a:solidFill>
                  <a:schemeClr val="tx1"/>
                </a:solidFill>
                <a:ea typeface="+mn-lt"/>
                <a:cs typeface="+mn-lt"/>
              </a:rPr>
              <a:t> </a:t>
            </a:r>
            <a:r>
              <a:rPr lang="ru-RU" b="1" dirty="0" err="1">
                <a:solidFill>
                  <a:schemeClr val="tx1"/>
                </a:solidFill>
                <a:ea typeface="+mn-lt"/>
                <a:cs typeface="+mn-lt"/>
              </a:rPr>
              <a:t>оплачувані</a:t>
            </a:r>
            <a:r>
              <a:rPr lang="ru-RU" b="1" dirty="0">
                <a:solidFill>
                  <a:schemeClr val="tx1"/>
                </a:solidFill>
                <a:ea typeface="+mn-lt"/>
                <a:cs typeface="+mn-lt"/>
              </a:rPr>
              <a:t> </a:t>
            </a:r>
            <a:r>
              <a:rPr lang="ru-RU" b="1" dirty="0" err="1">
                <a:solidFill>
                  <a:schemeClr val="tx1"/>
                </a:solidFill>
                <a:ea typeface="+mn-lt"/>
                <a:cs typeface="+mn-lt"/>
              </a:rPr>
              <a:t>відпустки</a:t>
            </a:r>
            <a:r>
              <a:rPr lang="ru-RU" b="1" dirty="0">
                <a:solidFill>
                  <a:schemeClr val="tx1"/>
                </a:solidFill>
                <a:ea typeface="+mn-lt"/>
                <a:cs typeface="+mn-lt"/>
              </a:rPr>
              <a:t> (</a:t>
            </a:r>
            <a:r>
              <a:rPr lang="ru-RU" b="1" dirty="0" err="1">
                <a:solidFill>
                  <a:schemeClr val="tx1"/>
                </a:solidFill>
                <a:ea typeface="+mn-lt"/>
                <a:cs typeface="+mn-lt"/>
              </a:rPr>
              <a:t>ВУЗів</a:t>
            </a:r>
            <a:r>
              <a:rPr lang="ru-RU" b="1" dirty="0">
                <a:solidFill>
                  <a:schemeClr val="tx1"/>
                </a:solidFill>
                <a:ea typeface="+mn-lt"/>
                <a:cs typeface="+mn-lt"/>
              </a:rPr>
              <a:t> III-IV </a:t>
            </a:r>
            <a:r>
              <a:rPr lang="ru-RU" b="1" dirty="0" err="1">
                <a:solidFill>
                  <a:schemeClr val="tx1"/>
                </a:solidFill>
                <a:ea typeface="+mn-lt"/>
                <a:cs typeface="+mn-lt"/>
              </a:rPr>
              <a:t>рівнів</a:t>
            </a:r>
            <a:r>
              <a:rPr lang="ru-RU" b="1" dirty="0">
                <a:solidFill>
                  <a:schemeClr val="tx1"/>
                </a:solidFill>
                <a:ea typeface="+mn-lt"/>
                <a:cs typeface="+mn-lt"/>
              </a:rPr>
              <a:t> </a:t>
            </a:r>
            <a:r>
              <a:rPr lang="ru-RU" b="1" dirty="0" err="1">
                <a:solidFill>
                  <a:schemeClr val="tx1"/>
                </a:solidFill>
                <a:ea typeface="+mn-lt"/>
                <a:cs typeface="+mn-lt"/>
              </a:rPr>
              <a:t>акредитації</a:t>
            </a:r>
            <a:r>
              <a:rPr lang="ru-RU" b="1" dirty="0">
                <a:solidFill>
                  <a:schemeClr val="tx1"/>
                </a:solidFill>
                <a:ea typeface="+mn-lt"/>
                <a:cs typeface="+mn-lt"/>
              </a:rPr>
              <a:t> - </a:t>
            </a:r>
            <a:r>
              <a:rPr lang="ru-RU" b="1" dirty="0">
                <a:solidFill>
                  <a:srgbClr val="C00000"/>
                </a:solidFill>
                <a:ea typeface="+mn-lt"/>
                <a:cs typeface="+mn-lt"/>
              </a:rPr>
              <a:t>20 </a:t>
            </a:r>
            <a:r>
              <a:rPr lang="ru-RU" b="1" dirty="0" err="1">
                <a:solidFill>
                  <a:srgbClr val="C00000"/>
                </a:solidFill>
                <a:ea typeface="+mn-lt"/>
                <a:cs typeface="+mn-lt"/>
              </a:rPr>
              <a:t>календарних</a:t>
            </a:r>
            <a:r>
              <a:rPr lang="ru-RU" b="1" dirty="0">
                <a:solidFill>
                  <a:srgbClr val="C00000"/>
                </a:solidFill>
                <a:ea typeface="+mn-lt"/>
                <a:cs typeface="+mn-lt"/>
              </a:rPr>
              <a:t> </a:t>
            </a:r>
            <a:r>
              <a:rPr lang="ru-RU" b="1" dirty="0" err="1">
                <a:solidFill>
                  <a:srgbClr val="C00000"/>
                </a:solidFill>
                <a:ea typeface="+mn-lt"/>
                <a:cs typeface="+mn-lt"/>
              </a:rPr>
              <a:t>днів</a:t>
            </a:r>
            <a:r>
              <a:rPr lang="ru-RU" b="1" dirty="0">
                <a:solidFill>
                  <a:srgbClr val="C00000"/>
                </a:solidFill>
                <a:ea typeface="+mn-lt"/>
                <a:cs typeface="+mn-lt"/>
              </a:rPr>
              <a:t> </a:t>
            </a:r>
            <a:r>
              <a:rPr lang="ru-RU" b="1" dirty="0" err="1">
                <a:solidFill>
                  <a:srgbClr val="C00000"/>
                </a:solidFill>
                <a:ea typeface="+mn-lt"/>
                <a:cs typeface="+mn-lt"/>
              </a:rPr>
              <a:t>щорічно</a:t>
            </a:r>
            <a:r>
              <a:rPr lang="ru-RU" b="1" dirty="0">
                <a:solidFill>
                  <a:schemeClr val="tx1"/>
                </a:solidFill>
                <a:ea typeface="+mn-lt"/>
                <a:cs typeface="+mn-lt"/>
              </a:rPr>
              <a:t>)</a:t>
            </a:r>
            <a:endParaRPr lang="ru-RU" b="1">
              <a:solidFill>
                <a:schemeClr val="tx1"/>
              </a:solidFill>
            </a:endParaRPr>
          </a:p>
        </p:txBody>
      </p:sp>
      <p:sp>
        <p:nvSpPr>
          <p:cNvPr id="6" name="Прямоугольник: скругленные углы 5">
            <a:extLst>
              <a:ext uri="{FF2B5EF4-FFF2-40B4-BE49-F238E27FC236}">
                <a16:creationId xmlns:a16="http://schemas.microsoft.com/office/drawing/2014/main" id="{F15F68D5-34FA-48EE-B194-D22E401C197C}"/>
              </a:ext>
            </a:extLst>
          </p:cNvPr>
          <p:cNvSpPr/>
          <p:nvPr/>
        </p:nvSpPr>
        <p:spPr>
          <a:xfrm>
            <a:off x="4718649" y="4941497"/>
            <a:ext cx="7174300" cy="1912189"/>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rgbClr val="C00000"/>
                </a:solidFill>
                <a:ea typeface="+mn-lt"/>
                <a:cs typeface="+mn-lt"/>
              </a:rPr>
              <a:t>Дні</a:t>
            </a:r>
            <a:r>
              <a:rPr lang="ru-RU" b="1" dirty="0">
                <a:solidFill>
                  <a:srgbClr val="C00000"/>
                </a:solidFill>
                <a:ea typeface="+mn-lt"/>
                <a:cs typeface="+mn-lt"/>
              </a:rPr>
              <a:t> </a:t>
            </a:r>
            <a:r>
              <a:rPr lang="ru-RU" b="1" dirty="0" err="1">
                <a:solidFill>
                  <a:srgbClr val="C00000"/>
                </a:solidFill>
                <a:ea typeface="+mn-lt"/>
                <a:cs typeface="+mn-lt"/>
              </a:rPr>
              <a:t>тимчасової</a:t>
            </a:r>
            <a:r>
              <a:rPr lang="ru-RU" b="1" dirty="0">
                <a:solidFill>
                  <a:srgbClr val="C00000"/>
                </a:solidFill>
                <a:ea typeface="+mn-lt"/>
                <a:cs typeface="+mn-lt"/>
              </a:rPr>
              <a:t> </a:t>
            </a:r>
            <a:r>
              <a:rPr lang="ru-RU" b="1" dirty="0" err="1">
                <a:solidFill>
                  <a:srgbClr val="C00000"/>
                </a:solidFill>
                <a:ea typeface="+mn-lt"/>
                <a:cs typeface="+mn-lt"/>
              </a:rPr>
              <a:t>непрацездатності</a:t>
            </a:r>
            <a:r>
              <a:rPr lang="ru-RU" b="1" dirty="0">
                <a:solidFill>
                  <a:schemeClr val="tx1"/>
                </a:solidFill>
                <a:ea typeface="+mn-lt"/>
                <a:cs typeface="+mn-lt"/>
              </a:rPr>
              <a:t> </a:t>
            </a:r>
            <a:r>
              <a:rPr lang="ru-RU" b="1" dirty="0" err="1">
                <a:solidFill>
                  <a:schemeClr val="tx1"/>
                </a:solidFill>
                <a:ea typeface="+mn-lt"/>
                <a:cs typeface="+mn-lt"/>
              </a:rPr>
              <a:t>працівника</a:t>
            </a:r>
            <a:r>
              <a:rPr lang="ru-RU" b="1" dirty="0">
                <a:solidFill>
                  <a:schemeClr val="tx1"/>
                </a:solidFill>
                <a:ea typeface="+mn-lt"/>
                <a:cs typeface="+mn-lt"/>
              </a:rPr>
              <a:t>, </a:t>
            </a:r>
            <a:r>
              <a:rPr lang="ru-RU" b="1" dirty="0" err="1">
                <a:solidFill>
                  <a:schemeClr val="tx1"/>
                </a:solidFill>
                <a:ea typeface="+mn-lt"/>
                <a:cs typeface="+mn-lt"/>
              </a:rPr>
              <a:t>засвідченої</a:t>
            </a:r>
            <a:r>
              <a:rPr lang="ru-RU" b="1" dirty="0">
                <a:solidFill>
                  <a:schemeClr val="tx1"/>
                </a:solidFill>
                <a:ea typeface="+mn-lt"/>
                <a:cs typeface="+mn-lt"/>
              </a:rPr>
              <a:t> у </a:t>
            </a:r>
            <a:r>
              <a:rPr lang="ru-RU" b="1" dirty="0" err="1">
                <a:solidFill>
                  <a:schemeClr val="tx1"/>
                </a:solidFill>
                <a:ea typeface="+mn-lt"/>
                <a:cs typeface="+mn-lt"/>
              </a:rPr>
              <a:t>встановленому</a:t>
            </a:r>
            <a:r>
              <a:rPr lang="ru-RU" b="1" dirty="0">
                <a:solidFill>
                  <a:schemeClr val="tx1"/>
                </a:solidFill>
                <a:ea typeface="+mn-lt"/>
                <a:cs typeface="+mn-lt"/>
              </a:rPr>
              <a:t> порядку, а </a:t>
            </a:r>
            <a:r>
              <a:rPr lang="ru-RU" b="1" dirty="0" err="1">
                <a:solidFill>
                  <a:schemeClr val="tx1"/>
                </a:solidFill>
                <a:ea typeface="+mn-lt"/>
                <a:cs typeface="+mn-lt"/>
              </a:rPr>
              <a:t>також</a:t>
            </a:r>
            <a:r>
              <a:rPr lang="ru-RU" b="1" dirty="0">
                <a:solidFill>
                  <a:schemeClr val="tx1"/>
                </a:solidFill>
                <a:ea typeface="+mn-lt"/>
                <a:cs typeface="+mn-lt"/>
              </a:rPr>
              <a:t> </a:t>
            </a:r>
            <a:r>
              <a:rPr lang="ru-RU" b="1" dirty="0" err="1">
                <a:solidFill>
                  <a:schemeClr val="tx1"/>
                </a:solidFill>
                <a:ea typeface="+mn-lt"/>
                <a:cs typeface="+mn-lt"/>
              </a:rPr>
              <a:t>відпустки</a:t>
            </a:r>
            <a:r>
              <a:rPr lang="ru-RU" b="1" dirty="0">
                <a:solidFill>
                  <a:schemeClr val="tx1"/>
                </a:solidFill>
                <a:ea typeface="+mn-lt"/>
                <a:cs typeface="+mn-lt"/>
              </a:rPr>
              <a:t> у </a:t>
            </a:r>
            <a:r>
              <a:rPr lang="ru-RU" b="1" dirty="0" err="1">
                <a:solidFill>
                  <a:schemeClr val="tx1"/>
                </a:solidFill>
                <a:ea typeface="+mn-lt"/>
                <a:cs typeface="+mn-lt"/>
              </a:rPr>
              <a:t>зв’язку</a:t>
            </a:r>
            <a:r>
              <a:rPr lang="ru-RU" b="1" dirty="0">
                <a:solidFill>
                  <a:schemeClr val="tx1"/>
                </a:solidFill>
                <a:ea typeface="+mn-lt"/>
                <a:cs typeface="+mn-lt"/>
              </a:rPr>
              <a:t> з </a:t>
            </a:r>
            <a:r>
              <a:rPr lang="ru-RU" b="1" dirty="0" err="1">
                <a:solidFill>
                  <a:schemeClr val="tx1"/>
                </a:solidFill>
                <a:ea typeface="+mn-lt"/>
                <a:cs typeface="+mn-lt"/>
              </a:rPr>
              <a:t>вагітністю</a:t>
            </a:r>
            <a:r>
              <a:rPr lang="ru-RU" b="1" dirty="0">
                <a:solidFill>
                  <a:schemeClr val="tx1"/>
                </a:solidFill>
                <a:ea typeface="+mn-lt"/>
                <a:cs typeface="+mn-lt"/>
              </a:rPr>
              <a:t> та пологами </a:t>
            </a:r>
            <a:r>
              <a:rPr lang="ru-RU" b="1" dirty="0">
                <a:solidFill>
                  <a:srgbClr val="C00000"/>
                </a:solidFill>
                <a:ea typeface="+mn-lt"/>
                <a:cs typeface="+mn-lt"/>
              </a:rPr>
              <a:t>до </a:t>
            </a:r>
            <a:r>
              <a:rPr lang="ru-RU" b="1" dirty="0" err="1">
                <a:solidFill>
                  <a:srgbClr val="C00000"/>
                </a:solidFill>
                <a:ea typeface="+mn-lt"/>
                <a:cs typeface="+mn-lt"/>
              </a:rPr>
              <a:t>щоденних</a:t>
            </a:r>
            <a:r>
              <a:rPr lang="ru-RU" b="1" dirty="0">
                <a:solidFill>
                  <a:srgbClr val="C00000"/>
                </a:solidFill>
                <a:ea typeface="+mn-lt"/>
                <a:cs typeface="+mn-lt"/>
              </a:rPr>
              <a:t> </a:t>
            </a:r>
            <a:r>
              <a:rPr lang="ru-RU" b="1" dirty="0" err="1">
                <a:solidFill>
                  <a:srgbClr val="C00000"/>
                </a:solidFill>
                <a:ea typeface="+mn-lt"/>
                <a:cs typeface="+mn-lt"/>
              </a:rPr>
              <a:t>відпусток</a:t>
            </a:r>
            <a:r>
              <a:rPr lang="ru-RU" b="1" dirty="0">
                <a:solidFill>
                  <a:srgbClr val="C00000"/>
                </a:solidFill>
                <a:ea typeface="+mn-lt"/>
                <a:cs typeface="+mn-lt"/>
              </a:rPr>
              <a:t> не </a:t>
            </a:r>
            <a:r>
              <a:rPr lang="ru-RU" b="1" dirty="0" err="1">
                <a:solidFill>
                  <a:srgbClr val="C00000"/>
                </a:solidFill>
                <a:ea typeface="+mn-lt"/>
                <a:cs typeface="+mn-lt"/>
              </a:rPr>
              <a:t>включаються</a:t>
            </a:r>
            <a:r>
              <a:rPr lang="ru-RU" b="1" dirty="0">
                <a:solidFill>
                  <a:schemeClr val="tx1"/>
                </a:solidFill>
                <a:ea typeface="+mn-lt"/>
                <a:cs typeface="+mn-lt"/>
              </a:rPr>
              <a:t>. </a:t>
            </a:r>
            <a:endParaRPr lang="ru-RU" b="1">
              <a:solidFill>
                <a:schemeClr val="tx1"/>
              </a:solidFill>
            </a:endParaRPr>
          </a:p>
          <a:p>
            <a:pPr algn="ctr"/>
            <a:r>
              <a:rPr lang="ru-RU" b="1" dirty="0" err="1">
                <a:solidFill>
                  <a:srgbClr val="C00000"/>
                </a:solidFill>
                <a:ea typeface="+mn-lt"/>
                <a:cs typeface="+mn-lt"/>
              </a:rPr>
              <a:t>Святкові</a:t>
            </a:r>
            <a:r>
              <a:rPr lang="ru-RU" b="1" dirty="0">
                <a:solidFill>
                  <a:srgbClr val="C00000"/>
                </a:solidFill>
                <a:ea typeface="+mn-lt"/>
                <a:cs typeface="+mn-lt"/>
              </a:rPr>
              <a:t> і не </a:t>
            </a:r>
            <a:r>
              <a:rPr lang="ru-RU" b="1" dirty="0" err="1">
                <a:solidFill>
                  <a:srgbClr val="C00000"/>
                </a:solidFill>
                <a:ea typeface="+mn-lt"/>
                <a:cs typeface="+mn-lt"/>
              </a:rPr>
              <a:t>робочі</a:t>
            </a:r>
            <a:r>
              <a:rPr lang="ru-RU" b="1" dirty="0">
                <a:solidFill>
                  <a:srgbClr val="C00000"/>
                </a:solidFill>
                <a:ea typeface="+mn-lt"/>
                <a:cs typeface="+mn-lt"/>
              </a:rPr>
              <a:t> </a:t>
            </a:r>
            <a:r>
              <a:rPr lang="ru-RU" b="1" dirty="0" err="1">
                <a:solidFill>
                  <a:srgbClr val="C00000"/>
                </a:solidFill>
                <a:ea typeface="+mn-lt"/>
                <a:cs typeface="+mn-lt"/>
              </a:rPr>
              <a:t>дні</a:t>
            </a:r>
            <a:r>
              <a:rPr lang="ru-RU" b="1" dirty="0">
                <a:solidFill>
                  <a:schemeClr val="tx1"/>
                </a:solidFill>
                <a:ea typeface="+mn-lt"/>
                <a:cs typeface="+mn-lt"/>
              </a:rPr>
              <a:t> при </a:t>
            </a:r>
            <a:r>
              <a:rPr lang="ru-RU" b="1" dirty="0" err="1">
                <a:solidFill>
                  <a:schemeClr val="tx1"/>
                </a:solidFill>
                <a:ea typeface="+mn-lt"/>
                <a:cs typeface="+mn-lt"/>
              </a:rPr>
              <a:t>визначенні</a:t>
            </a:r>
            <a:r>
              <a:rPr lang="ru-RU" b="1" dirty="0">
                <a:solidFill>
                  <a:schemeClr val="tx1"/>
                </a:solidFill>
                <a:ea typeface="+mn-lt"/>
                <a:cs typeface="+mn-lt"/>
              </a:rPr>
              <a:t> </a:t>
            </a:r>
            <a:r>
              <a:rPr lang="ru-RU" b="1" dirty="0" err="1">
                <a:solidFill>
                  <a:schemeClr val="tx1"/>
                </a:solidFill>
                <a:ea typeface="+mn-lt"/>
                <a:cs typeface="+mn-lt"/>
              </a:rPr>
              <a:t>тривалості</a:t>
            </a:r>
            <a:r>
              <a:rPr lang="ru-RU" b="1" dirty="0">
                <a:solidFill>
                  <a:schemeClr val="tx1"/>
                </a:solidFill>
                <a:ea typeface="+mn-lt"/>
                <a:cs typeface="+mn-lt"/>
              </a:rPr>
              <a:t> </a:t>
            </a:r>
            <a:r>
              <a:rPr lang="ru-RU" b="1" dirty="0" err="1">
                <a:solidFill>
                  <a:schemeClr val="tx1"/>
                </a:solidFill>
                <a:ea typeface="+mn-lt"/>
                <a:cs typeface="+mn-lt"/>
              </a:rPr>
              <a:t>щорічних</a:t>
            </a:r>
            <a:r>
              <a:rPr lang="ru-RU" b="1" dirty="0">
                <a:solidFill>
                  <a:schemeClr val="tx1"/>
                </a:solidFill>
                <a:ea typeface="+mn-lt"/>
                <a:cs typeface="+mn-lt"/>
              </a:rPr>
              <a:t> </a:t>
            </a:r>
            <a:r>
              <a:rPr lang="ru-RU" b="1" dirty="0" err="1">
                <a:solidFill>
                  <a:schemeClr val="tx1"/>
                </a:solidFill>
                <a:ea typeface="+mn-lt"/>
                <a:cs typeface="+mn-lt"/>
              </a:rPr>
              <a:t>відпусток</a:t>
            </a:r>
            <a:r>
              <a:rPr lang="ru-RU" b="1" dirty="0">
                <a:solidFill>
                  <a:schemeClr val="tx1"/>
                </a:solidFill>
                <a:ea typeface="+mn-lt"/>
                <a:cs typeface="+mn-lt"/>
              </a:rPr>
              <a:t> </a:t>
            </a:r>
            <a:r>
              <a:rPr lang="ru-RU" b="1" dirty="0">
                <a:solidFill>
                  <a:srgbClr val="C00000"/>
                </a:solidFill>
                <a:ea typeface="+mn-lt"/>
                <a:cs typeface="+mn-lt"/>
              </a:rPr>
              <a:t>не </a:t>
            </a:r>
            <a:r>
              <a:rPr lang="ru-RU" b="1" dirty="0" err="1">
                <a:solidFill>
                  <a:srgbClr val="C00000"/>
                </a:solidFill>
                <a:ea typeface="+mn-lt"/>
                <a:cs typeface="+mn-lt"/>
              </a:rPr>
              <a:t>враховуються</a:t>
            </a:r>
            <a:r>
              <a:rPr lang="ru-RU" b="1" dirty="0">
                <a:solidFill>
                  <a:schemeClr val="tx1"/>
                </a:solidFill>
                <a:ea typeface="+mn-lt"/>
                <a:cs typeface="+mn-lt"/>
              </a:rPr>
              <a:t>.</a:t>
            </a:r>
            <a:endParaRPr lang="ru-RU" b="1">
              <a:solidFill>
                <a:schemeClr val="tx1"/>
              </a:solidFill>
            </a:endParaRPr>
          </a:p>
        </p:txBody>
      </p:sp>
      <p:pic>
        <p:nvPicPr>
          <p:cNvPr id="3" name="Рисунок 6" descr="Изображение выглядит как небо, вода, зонт, стул&#10;&#10;Автоматически созданное описание">
            <a:extLst>
              <a:ext uri="{FF2B5EF4-FFF2-40B4-BE49-F238E27FC236}">
                <a16:creationId xmlns:a16="http://schemas.microsoft.com/office/drawing/2014/main" id="{7518DDC4-2259-41F9-930E-6E42BD478059}"/>
              </a:ext>
            </a:extLst>
          </p:cNvPr>
          <p:cNvPicPr>
            <a:picLocks noChangeAspect="1"/>
          </p:cNvPicPr>
          <p:nvPr/>
        </p:nvPicPr>
        <p:blipFill>
          <a:blip r:embed="rId2"/>
          <a:stretch>
            <a:fillRect/>
          </a:stretch>
        </p:blipFill>
        <p:spPr>
          <a:xfrm>
            <a:off x="7657381" y="592969"/>
            <a:ext cx="4252822" cy="2192742"/>
          </a:xfrm>
          <a:prstGeom prst="rect">
            <a:avLst/>
          </a:prstGeom>
        </p:spPr>
      </p:pic>
      <p:pic>
        <p:nvPicPr>
          <p:cNvPr id="7" name="Рисунок 8" descr="Изображение выглядит как вода, лодка, внешний, синий&#10;&#10;Автоматически созданное описание">
            <a:extLst>
              <a:ext uri="{FF2B5EF4-FFF2-40B4-BE49-F238E27FC236}">
                <a16:creationId xmlns:a16="http://schemas.microsoft.com/office/drawing/2014/main" id="{56A2D0E4-6AF2-4D9B-9B85-A6ABFC6903ED}"/>
              </a:ext>
            </a:extLst>
          </p:cNvPr>
          <p:cNvPicPr>
            <a:picLocks noChangeAspect="1"/>
          </p:cNvPicPr>
          <p:nvPr/>
        </p:nvPicPr>
        <p:blipFill>
          <a:blip r:embed="rId3"/>
          <a:stretch>
            <a:fillRect/>
          </a:stretch>
        </p:blipFill>
        <p:spPr>
          <a:xfrm>
            <a:off x="339306" y="4948023"/>
            <a:ext cx="4065916" cy="1850253"/>
          </a:xfrm>
          <a:prstGeom prst="rect">
            <a:avLst/>
          </a:prstGeom>
        </p:spPr>
      </p:pic>
    </p:spTree>
    <p:extLst>
      <p:ext uri="{BB962C8B-B14F-4D97-AF65-F5344CB8AC3E}">
        <p14:creationId xmlns:p14="http://schemas.microsoft.com/office/powerpoint/2010/main" val="1723950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DD7EAFE6-2BB9-41FB-9CF4-588CFC708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37BB4FF4-B9B9-4402-A0E0-0262A453EFE0}"/>
              </a:ext>
            </a:extLst>
          </p:cNvPr>
          <p:cNvSpPr>
            <a:spLocks noGrp="1"/>
          </p:cNvSpPr>
          <p:nvPr>
            <p:ph type="title"/>
          </p:nvPr>
        </p:nvSpPr>
        <p:spPr>
          <a:xfrm>
            <a:off x="838200" y="202212"/>
            <a:ext cx="10515600" cy="590431"/>
          </a:xfrm>
        </p:spPr>
        <p:txBody>
          <a:bodyPr vert="horz" lIns="91440" tIns="45720" rIns="91440" bIns="45720" rtlCol="0" anchor="b">
            <a:normAutofit fontScale="90000"/>
          </a:bodyPr>
          <a:lstStyle/>
          <a:p>
            <a:pPr algn="ctr"/>
            <a:r>
              <a:rPr lang="en-US" sz="5400" err="1">
                <a:ea typeface="+mj-lt"/>
                <a:cs typeface="+mj-lt"/>
              </a:rPr>
              <a:t>Соціальні</a:t>
            </a:r>
            <a:r>
              <a:rPr lang="en-US" sz="5400">
                <a:ea typeface="+mj-lt"/>
                <a:cs typeface="+mj-lt"/>
              </a:rPr>
              <a:t> відпустки</a:t>
            </a:r>
            <a:endParaRPr lang="ru-RU"/>
          </a:p>
        </p:txBody>
      </p:sp>
      <p:sp>
        <p:nvSpPr>
          <p:cNvPr id="5" name="Прямоугольник 4">
            <a:extLst>
              <a:ext uri="{FF2B5EF4-FFF2-40B4-BE49-F238E27FC236}">
                <a16:creationId xmlns:a16="http://schemas.microsoft.com/office/drawing/2014/main" id="{078EE067-B8F1-4840-ADC7-4B1BD6D1C35D}"/>
              </a:ext>
            </a:extLst>
          </p:cNvPr>
          <p:cNvSpPr/>
          <p:nvPr/>
        </p:nvSpPr>
        <p:spPr>
          <a:xfrm>
            <a:off x="318278" y="1576297"/>
            <a:ext cx="4571999" cy="5060829"/>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sz="2000" dirty="0">
                <a:ea typeface="+mn-lt"/>
                <a:cs typeface="+mn-lt"/>
              </a:rPr>
              <a:t>На </a:t>
            </a:r>
            <a:r>
              <a:rPr lang="ru-RU" sz="2000" dirty="0" err="1">
                <a:ea typeface="+mn-lt"/>
                <a:cs typeface="+mn-lt"/>
              </a:rPr>
              <a:t>пiдставi</a:t>
            </a:r>
            <a:r>
              <a:rPr lang="ru-RU" sz="2000" dirty="0">
                <a:ea typeface="+mn-lt"/>
                <a:cs typeface="+mn-lt"/>
              </a:rPr>
              <a:t> </a:t>
            </a:r>
            <a:r>
              <a:rPr lang="ru-RU" sz="2000" dirty="0" err="1">
                <a:ea typeface="+mn-lt"/>
                <a:cs typeface="+mn-lt"/>
              </a:rPr>
              <a:t>медичного</a:t>
            </a:r>
            <a:r>
              <a:rPr lang="ru-RU" sz="2000" dirty="0">
                <a:ea typeface="+mn-lt"/>
                <a:cs typeface="+mn-lt"/>
              </a:rPr>
              <a:t> </a:t>
            </a:r>
            <a:r>
              <a:rPr lang="ru-RU" sz="2000" dirty="0" err="1">
                <a:ea typeface="+mn-lt"/>
                <a:cs typeface="+mn-lt"/>
              </a:rPr>
              <a:t>висновку</a:t>
            </a:r>
            <a:r>
              <a:rPr lang="ru-RU" sz="2000" dirty="0">
                <a:ea typeface="+mn-lt"/>
                <a:cs typeface="+mn-lt"/>
              </a:rPr>
              <a:t> </a:t>
            </a:r>
            <a:r>
              <a:rPr lang="ru-RU" sz="2000" dirty="0" err="1">
                <a:ea typeface="+mn-lt"/>
                <a:cs typeface="+mn-lt"/>
              </a:rPr>
              <a:t>жінкам</a:t>
            </a:r>
            <a:r>
              <a:rPr lang="ru-RU" sz="2000" dirty="0">
                <a:ea typeface="+mn-lt"/>
                <a:cs typeface="+mn-lt"/>
              </a:rPr>
              <a:t> </a:t>
            </a:r>
            <a:r>
              <a:rPr lang="ru-RU" sz="2000" dirty="0" err="1">
                <a:ea typeface="+mn-lt"/>
                <a:cs typeface="+mn-lt"/>
              </a:rPr>
              <a:t>надається</a:t>
            </a:r>
            <a:r>
              <a:rPr lang="ru-RU" sz="2000" dirty="0">
                <a:ea typeface="+mn-lt"/>
                <a:cs typeface="+mn-lt"/>
              </a:rPr>
              <a:t> </a:t>
            </a:r>
            <a:r>
              <a:rPr lang="ru-RU" sz="2000" dirty="0" err="1">
                <a:ea typeface="+mn-lt"/>
                <a:cs typeface="+mn-lt"/>
              </a:rPr>
              <a:t>оплачувана</a:t>
            </a:r>
            <a:r>
              <a:rPr lang="ru-RU" sz="2000" dirty="0">
                <a:ea typeface="+mn-lt"/>
                <a:cs typeface="+mn-lt"/>
              </a:rPr>
              <a:t> </a:t>
            </a:r>
            <a:r>
              <a:rPr lang="ru-RU" sz="2000" dirty="0" err="1">
                <a:ea typeface="+mn-lt"/>
                <a:cs typeface="+mn-lt"/>
              </a:rPr>
              <a:t>відпустка</a:t>
            </a:r>
            <a:r>
              <a:rPr lang="ru-RU" sz="2000" dirty="0">
                <a:ea typeface="+mn-lt"/>
                <a:cs typeface="+mn-lt"/>
              </a:rPr>
              <a:t> </a:t>
            </a:r>
          </a:p>
          <a:p>
            <a:pPr algn="ctr"/>
            <a:r>
              <a:rPr lang="ru-RU" sz="2800" b="1" dirty="0">
                <a:solidFill>
                  <a:srgbClr val="C00000"/>
                </a:solidFill>
                <a:ea typeface="+mn-lt"/>
                <a:cs typeface="+mn-lt"/>
              </a:rPr>
              <a:t>126 </a:t>
            </a:r>
            <a:r>
              <a:rPr lang="ru-RU" sz="2800" b="1" dirty="0" err="1">
                <a:solidFill>
                  <a:srgbClr val="C00000"/>
                </a:solidFill>
                <a:ea typeface="+mn-lt"/>
                <a:cs typeface="+mn-lt"/>
              </a:rPr>
              <a:t>календарних</a:t>
            </a:r>
            <a:r>
              <a:rPr lang="ru-RU" sz="2800" b="1" dirty="0">
                <a:solidFill>
                  <a:srgbClr val="C00000"/>
                </a:solidFill>
                <a:ea typeface="+mn-lt"/>
                <a:cs typeface="+mn-lt"/>
              </a:rPr>
              <a:t> </a:t>
            </a:r>
            <a:r>
              <a:rPr lang="ru-RU" sz="2800" b="1" dirty="0" err="1">
                <a:solidFill>
                  <a:srgbClr val="C00000"/>
                </a:solidFill>
                <a:ea typeface="+mn-lt"/>
                <a:cs typeface="+mn-lt"/>
              </a:rPr>
              <a:t>днів</a:t>
            </a:r>
            <a:r>
              <a:rPr lang="ru-RU" sz="2000" dirty="0">
                <a:ea typeface="+mn-lt"/>
                <a:cs typeface="+mn-lt"/>
              </a:rPr>
              <a:t> (</a:t>
            </a:r>
            <a:r>
              <a:rPr lang="ru-RU" sz="2400" dirty="0">
                <a:solidFill>
                  <a:srgbClr val="C00000"/>
                </a:solidFill>
                <a:ea typeface="+mn-lt"/>
                <a:cs typeface="+mn-lt"/>
              </a:rPr>
              <a:t>140 </a:t>
            </a:r>
            <a:r>
              <a:rPr lang="ru-RU" sz="2400" dirty="0" err="1">
                <a:solidFill>
                  <a:srgbClr val="C00000"/>
                </a:solidFill>
                <a:ea typeface="+mn-lt"/>
                <a:cs typeface="+mn-lt"/>
              </a:rPr>
              <a:t>календарних</a:t>
            </a:r>
            <a:r>
              <a:rPr lang="ru-RU" sz="2400" dirty="0">
                <a:solidFill>
                  <a:srgbClr val="C00000"/>
                </a:solidFill>
                <a:ea typeface="+mn-lt"/>
                <a:cs typeface="+mn-lt"/>
              </a:rPr>
              <a:t> </a:t>
            </a:r>
            <a:r>
              <a:rPr lang="ru-RU" sz="2400" dirty="0" err="1">
                <a:solidFill>
                  <a:srgbClr val="C00000"/>
                </a:solidFill>
                <a:ea typeface="+mn-lt"/>
                <a:cs typeface="+mn-lt"/>
              </a:rPr>
              <a:t>днів</a:t>
            </a:r>
            <a:r>
              <a:rPr lang="ru-RU" sz="2000" dirty="0">
                <a:ea typeface="+mn-lt"/>
                <a:cs typeface="+mn-lt"/>
              </a:rPr>
              <a:t> - у </a:t>
            </a:r>
            <a:r>
              <a:rPr lang="ru-RU" sz="2000" dirty="0" err="1">
                <a:ea typeface="+mn-lt"/>
                <a:cs typeface="+mn-lt"/>
              </a:rPr>
              <a:t>разі</a:t>
            </a:r>
            <a:r>
              <a:rPr lang="ru-RU" sz="2000" dirty="0">
                <a:ea typeface="+mn-lt"/>
                <a:cs typeface="+mn-lt"/>
              </a:rPr>
              <a:t> </a:t>
            </a:r>
            <a:r>
              <a:rPr lang="ru-RU" sz="2000" dirty="0" err="1">
                <a:ea typeface="+mn-lt"/>
                <a:cs typeface="+mn-lt"/>
              </a:rPr>
              <a:t>народження</a:t>
            </a:r>
            <a:r>
              <a:rPr lang="ru-RU" sz="2000" dirty="0">
                <a:ea typeface="+mn-lt"/>
                <a:cs typeface="+mn-lt"/>
              </a:rPr>
              <a:t> </a:t>
            </a:r>
            <a:r>
              <a:rPr lang="ru-RU" sz="2000" dirty="0" err="1">
                <a:ea typeface="+mn-lt"/>
                <a:cs typeface="+mn-lt"/>
              </a:rPr>
              <a:t>двох</a:t>
            </a:r>
            <a:r>
              <a:rPr lang="ru-RU" sz="2000" dirty="0">
                <a:ea typeface="+mn-lt"/>
                <a:cs typeface="+mn-lt"/>
              </a:rPr>
              <a:t> i </a:t>
            </a:r>
            <a:r>
              <a:rPr lang="ru-RU" sz="2000" dirty="0" err="1">
                <a:ea typeface="+mn-lt"/>
                <a:cs typeface="+mn-lt"/>
              </a:rPr>
              <a:t>більше</a:t>
            </a:r>
            <a:r>
              <a:rPr lang="ru-RU" sz="2000" dirty="0">
                <a:ea typeface="+mn-lt"/>
                <a:cs typeface="+mn-lt"/>
              </a:rPr>
              <a:t> </a:t>
            </a:r>
            <a:r>
              <a:rPr lang="ru-RU" sz="2000" dirty="0" err="1">
                <a:ea typeface="+mn-lt"/>
                <a:cs typeface="+mn-lt"/>
              </a:rPr>
              <a:t>дітей</a:t>
            </a:r>
            <a:r>
              <a:rPr lang="ru-RU" sz="2000" dirty="0">
                <a:ea typeface="+mn-lt"/>
                <a:cs typeface="+mn-lt"/>
              </a:rPr>
              <a:t> та у </a:t>
            </a:r>
            <a:r>
              <a:rPr lang="ru-RU" sz="2000" dirty="0" err="1">
                <a:ea typeface="+mn-lt"/>
                <a:cs typeface="+mn-lt"/>
              </a:rPr>
              <a:t>разі</a:t>
            </a:r>
            <a:r>
              <a:rPr lang="ru-RU" sz="2000" dirty="0">
                <a:ea typeface="+mn-lt"/>
                <a:cs typeface="+mn-lt"/>
              </a:rPr>
              <a:t> </a:t>
            </a:r>
            <a:r>
              <a:rPr lang="ru-RU" sz="2000" dirty="0" err="1">
                <a:ea typeface="+mn-lt"/>
                <a:cs typeface="+mn-lt"/>
              </a:rPr>
              <a:t>ускладнення</a:t>
            </a:r>
            <a:r>
              <a:rPr lang="ru-RU" sz="2000" dirty="0">
                <a:ea typeface="+mn-lt"/>
                <a:cs typeface="+mn-lt"/>
              </a:rPr>
              <a:t> </a:t>
            </a:r>
            <a:r>
              <a:rPr lang="ru-RU" sz="2000" dirty="0" err="1">
                <a:ea typeface="+mn-lt"/>
                <a:cs typeface="+mn-lt"/>
              </a:rPr>
              <a:t>пологів</a:t>
            </a:r>
            <a:r>
              <a:rPr lang="ru-RU" sz="2000" dirty="0">
                <a:ea typeface="+mn-lt"/>
                <a:cs typeface="+mn-lt"/>
              </a:rPr>
              <a:t>): </a:t>
            </a:r>
          </a:p>
          <a:p>
            <a:pPr algn="ctr"/>
            <a:endParaRPr lang="ru-RU" sz="2000" dirty="0">
              <a:ea typeface="+mn-lt"/>
              <a:cs typeface="+mn-lt"/>
            </a:endParaRPr>
          </a:p>
          <a:p>
            <a:pPr marL="285750" indent="-285750" algn="ctr">
              <a:buFont typeface="Wingdings"/>
              <a:buChar char="§"/>
            </a:pPr>
            <a:r>
              <a:rPr lang="ru-RU" sz="2000" dirty="0">
                <a:ea typeface="+mn-lt"/>
                <a:cs typeface="+mn-lt"/>
              </a:rPr>
              <a:t>70 </a:t>
            </a:r>
            <a:r>
              <a:rPr lang="ru-RU" sz="2000" dirty="0" err="1">
                <a:ea typeface="+mn-lt"/>
                <a:cs typeface="+mn-lt"/>
              </a:rPr>
              <a:t>днів</a:t>
            </a:r>
            <a:r>
              <a:rPr lang="ru-RU" sz="2000" dirty="0">
                <a:ea typeface="+mn-lt"/>
                <a:cs typeface="+mn-lt"/>
              </a:rPr>
              <a:t> до </a:t>
            </a:r>
            <a:r>
              <a:rPr lang="ru-RU" sz="2000" dirty="0" err="1">
                <a:ea typeface="+mn-lt"/>
                <a:cs typeface="+mn-lt"/>
              </a:rPr>
              <a:t>пологів</a:t>
            </a:r>
            <a:r>
              <a:rPr lang="ru-RU" sz="2000" dirty="0">
                <a:ea typeface="+mn-lt"/>
                <a:cs typeface="+mn-lt"/>
              </a:rPr>
              <a:t> i </a:t>
            </a:r>
          </a:p>
          <a:p>
            <a:pPr marL="285750" indent="-285750" algn="ctr">
              <a:buFont typeface="Wingdings"/>
              <a:buChar char="§"/>
            </a:pPr>
            <a:r>
              <a:rPr lang="ru-RU" sz="2000" dirty="0">
                <a:ea typeface="+mn-lt"/>
                <a:cs typeface="+mn-lt"/>
              </a:rPr>
              <a:t>56 (у </a:t>
            </a:r>
            <a:r>
              <a:rPr lang="ru-RU" sz="2000" dirty="0" err="1">
                <a:ea typeface="+mn-lt"/>
                <a:cs typeface="+mn-lt"/>
              </a:rPr>
              <a:t>разі</a:t>
            </a:r>
            <a:r>
              <a:rPr lang="ru-RU" sz="2000" dirty="0">
                <a:ea typeface="+mn-lt"/>
                <a:cs typeface="+mn-lt"/>
              </a:rPr>
              <a:t> </a:t>
            </a:r>
            <a:r>
              <a:rPr lang="ru-RU" sz="2000" dirty="0" err="1">
                <a:ea typeface="+mn-lt"/>
                <a:cs typeface="+mn-lt"/>
              </a:rPr>
              <a:t>народження</a:t>
            </a:r>
            <a:r>
              <a:rPr lang="ru-RU" sz="2000" dirty="0">
                <a:ea typeface="+mn-lt"/>
                <a:cs typeface="+mn-lt"/>
              </a:rPr>
              <a:t> </a:t>
            </a:r>
            <a:r>
              <a:rPr lang="ru-RU" sz="2000" dirty="0" err="1">
                <a:ea typeface="+mn-lt"/>
                <a:cs typeface="+mn-lt"/>
              </a:rPr>
              <a:t>двох</a:t>
            </a:r>
            <a:r>
              <a:rPr lang="ru-RU" sz="2000" dirty="0">
                <a:ea typeface="+mn-lt"/>
                <a:cs typeface="+mn-lt"/>
              </a:rPr>
              <a:t> i </a:t>
            </a:r>
            <a:r>
              <a:rPr lang="ru-RU" sz="2000" dirty="0" err="1">
                <a:ea typeface="+mn-lt"/>
                <a:cs typeface="+mn-lt"/>
              </a:rPr>
              <a:t>більше</a:t>
            </a:r>
            <a:r>
              <a:rPr lang="ru-RU" sz="2000" dirty="0">
                <a:ea typeface="+mn-lt"/>
                <a:cs typeface="+mn-lt"/>
              </a:rPr>
              <a:t> </a:t>
            </a:r>
            <a:r>
              <a:rPr lang="ru-RU" sz="2000" dirty="0" err="1">
                <a:ea typeface="+mn-lt"/>
                <a:cs typeface="+mn-lt"/>
              </a:rPr>
              <a:t>дітей</a:t>
            </a:r>
            <a:r>
              <a:rPr lang="ru-RU" sz="2000" dirty="0">
                <a:ea typeface="+mn-lt"/>
                <a:cs typeface="+mn-lt"/>
              </a:rPr>
              <a:t> та у </a:t>
            </a:r>
            <a:r>
              <a:rPr lang="ru-RU" sz="2000" dirty="0" err="1">
                <a:ea typeface="+mn-lt"/>
                <a:cs typeface="+mn-lt"/>
              </a:rPr>
              <a:t>разі</a:t>
            </a:r>
            <a:r>
              <a:rPr lang="ru-RU" sz="2000" dirty="0">
                <a:ea typeface="+mn-lt"/>
                <a:cs typeface="+mn-lt"/>
              </a:rPr>
              <a:t> </a:t>
            </a:r>
            <a:r>
              <a:rPr lang="ru-RU" sz="2000" dirty="0" err="1">
                <a:ea typeface="+mn-lt"/>
                <a:cs typeface="+mn-lt"/>
              </a:rPr>
              <a:t>ускладнення</a:t>
            </a:r>
            <a:r>
              <a:rPr lang="ru-RU" sz="2000" dirty="0">
                <a:ea typeface="+mn-lt"/>
                <a:cs typeface="+mn-lt"/>
              </a:rPr>
              <a:t> </a:t>
            </a:r>
            <a:r>
              <a:rPr lang="ru-RU" sz="2000" dirty="0" err="1">
                <a:ea typeface="+mn-lt"/>
                <a:cs typeface="+mn-lt"/>
              </a:rPr>
              <a:t>пологів</a:t>
            </a:r>
            <a:r>
              <a:rPr lang="ru-RU" sz="2000" dirty="0">
                <a:ea typeface="+mn-lt"/>
                <a:cs typeface="+mn-lt"/>
              </a:rPr>
              <a:t> - 70) </a:t>
            </a:r>
            <a:r>
              <a:rPr lang="ru-RU" sz="2000" dirty="0" err="1">
                <a:ea typeface="+mn-lt"/>
                <a:cs typeface="+mn-lt"/>
              </a:rPr>
              <a:t>днів</a:t>
            </a:r>
            <a:r>
              <a:rPr lang="ru-RU" sz="2000" dirty="0">
                <a:ea typeface="+mn-lt"/>
                <a:cs typeface="+mn-lt"/>
              </a:rPr>
              <a:t> </a:t>
            </a:r>
            <a:r>
              <a:rPr lang="ru-RU" sz="2000" dirty="0" err="1">
                <a:ea typeface="+mn-lt"/>
                <a:cs typeface="+mn-lt"/>
              </a:rPr>
              <a:t>після</a:t>
            </a:r>
            <a:r>
              <a:rPr lang="ru-RU" sz="2000" dirty="0">
                <a:ea typeface="+mn-lt"/>
                <a:cs typeface="+mn-lt"/>
              </a:rPr>
              <a:t> </a:t>
            </a:r>
            <a:r>
              <a:rPr lang="ru-RU" sz="2000" dirty="0" err="1">
                <a:ea typeface="+mn-lt"/>
                <a:cs typeface="+mn-lt"/>
              </a:rPr>
              <a:t>пологів</a:t>
            </a:r>
            <a:endParaRPr lang="ru-RU" sz="2000"/>
          </a:p>
        </p:txBody>
      </p:sp>
      <p:sp>
        <p:nvSpPr>
          <p:cNvPr id="4" name="Блок-схема: знак завершения 3">
            <a:extLst>
              <a:ext uri="{FF2B5EF4-FFF2-40B4-BE49-F238E27FC236}">
                <a16:creationId xmlns:a16="http://schemas.microsoft.com/office/drawing/2014/main" id="{69C08529-6382-4FB3-8927-313F328954D4}"/>
              </a:ext>
            </a:extLst>
          </p:cNvPr>
          <p:cNvSpPr/>
          <p:nvPr/>
        </p:nvSpPr>
        <p:spPr>
          <a:xfrm>
            <a:off x="89139" y="891482"/>
            <a:ext cx="5032074" cy="948905"/>
          </a:xfrm>
          <a:prstGeom prst="flowChartTerminator">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tx1"/>
                </a:solidFill>
                <a:ea typeface="+mn-lt"/>
                <a:cs typeface="+mn-lt"/>
              </a:rPr>
              <a:t>ВІДПУСТКА У ЗВ'ЯЗКУ З ВАГІТНІСТЮ ТА ПОЛОГАМИ</a:t>
            </a:r>
            <a:endParaRPr lang="ru-RU" sz="2000" b="1" dirty="0">
              <a:solidFill>
                <a:schemeClr val="tx1"/>
              </a:solidFill>
            </a:endParaRPr>
          </a:p>
        </p:txBody>
      </p:sp>
      <p:sp>
        <p:nvSpPr>
          <p:cNvPr id="9" name="Прямоугольник 8">
            <a:extLst>
              <a:ext uri="{FF2B5EF4-FFF2-40B4-BE49-F238E27FC236}">
                <a16:creationId xmlns:a16="http://schemas.microsoft.com/office/drawing/2014/main" id="{8D613819-EB50-4AC9-811B-DD9CFB82B252}"/>
              </a:ext>
            </a:extLst>
          </p:cNvPr>
          <p:cNvSpPr/>
          <p:nvPr/>
        </p:nvSpPr>
        <p:spPr>
          <a:xfrm>
            <a:off x="5465372" y="1576296"/>
            <a:ext cx="6412300" cy="5060829"/>
          </a:xfrm>
          <a:prstGeom prst="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marL="342900" indent="-342900">
              <a:buFont typeface="Wingdings"/>
              <a:buChar char="Ø"/>
            </a:pPr>
            <a:r>
              <a:rPr lang="ru-RU" sz="2000" dirty="0" err="1">
                <a:ea typeface="+mn-lt"/>
                <a:cs typeface="+mn-lt"/>
              </a:rPr>
              <a:t>відпустка</a:t>
            </a:r>
            <a:r>
              <a:rPr lang="ru-RU" sz="2000" dirty="0">
                <a:ea typeface="+mn-lt"/>
                <a:cs typeface="+mn-lt"/>
              </a:rPr>
              <a:t> для </a:t>
            </a:r>
            <a:r>
              <a:rPr lang="ru-RU" sz="2000" b="1" dirty="0">
                <a:ea typeface="+mn-lt"/>
                <a:cs typeface="+mn-lt"/>
              </a:rPr>
              <a:t>догляду за </a:t>
            </a:r>
            <a:r>
              <a:rPr lang="ru-RU" sz="2000" b="1" dirty="0" err="1">
                <a:ea typeface="+mn-lt"/>
                <a:cs typeface="+mn-lt"/>
              </a:rPr>
              <a:t>дитиною</a:t>
            </a:r>
            <a:r>
              <a:rPr lang="ru-RU" sz="2000" b="1" dirty="0">
                <a:ea typeface="+mn-lt"/>
                <a:cs typeface="+mn-lt"/>
              </a:rPr>
              <a:t> до </a:t>
            </a:r>
            <a:r>
              <a:rPr lang="ru-RU" sz="2000" b="1" dirty="0" err="1">
                <a:ea typeface="+mn-lt"/>
                <a:cs typeface="+mn-lt"/>
              </a:rPr>
              <a:t>досягнення</a:t>
            </a:r>
            <a:r>
              <a:rPr lang="ru-RU" sz="2000" b="1" dirty="0">
                <a:ea typeface="+mn-lt"/>
                <a:cs typeface="+mn-lt"/>
              </a:rPr>
              <a:t> нею </a:t>
            </a:r>
            <a:r>
              <a:rPr lang="ru-RU" sz="2000" b="1" dirty="0" err="1">
                <a:ea typeface="+mn-lt"/>
                <a:cs typeface="+mn-lt"/>
              </a:rPr>
              <a:t>трирічного</a:t>
            </a:r>
            <a:r>
              <a:rPr lang="ru-RU" sz="2000" b="1" dirty="0">
                <a:ea typeface="+mn-lt"/>
                <a:cs typeface="+mn-lt"/>
              </a:rPr>
              <a:t> </a:t>
            </a:r>
            <a:r>
              <a:rPr lang="ru-RU" sz="2000" b="1" dirty="0" err="1">
                <a:ea typeface="+mn-lt"/>
                <a:cs typeface="+mn-lt"/>
              </a:rPr>
              <a:t>віку</a:t>
            </a:r>
            <a:r>
              <a:rPr lang="ru-RU" sz="2000" dirty="0">
                <a:ea typeface="+mn-lt"/>
                <a:cs typeface="+mn-lt"/>
              </a:rPr>
              <a:t> з </a:t>
            </a:r>
            <a:r>
              <a:rPr lang="ru-RU" sz="2000" dirty="0" err="1">
                <a:ea typeface="+mn-lt"/>
                <a:cs typeface="+mn-lt"/>
              </a:rPr>
              <a:t>виплатою</a:t>
            </a:r>
            <a:r>
              <a:rPr lang="ru-RU" sz="2000" dirty="0">
                <a:ea typeface="+mn-lt"/>
                <a:cs typeface="+mn-lt"/>
              </a:rPr>
              <a:t> </a:t>
            </a:r>
            <a:r>
              <a:rPr lang="ru-RU" sz="2000" dirty="0" err="1">
                <a:ea typeface="+mn-lt"/>
                <a:cs typeface="+mn-lt"/>
              </a:rPr>
              <a:t>відповідно</a:t>
            </a:r>
            <a:r>
              <a:rPr lang="ru-RU" sz="2000" dirty="0">
                <a:ea typeface="+mn-lt"/>
                <a:cs typeface="+mn-lt"/>
              </a:rPr>
              <a:t> до </a:t>
            </a:r>
            <a:r>
              <a:rPr lang="ru-RU" sz="2000" dirty="0" err="1">
                <a:ea typeface="+mn-lt"/>
                <a:cs typeface="+mn-lt"/>
              </a:rPr>
              <a:t>законодавства</a:t>
            </a:r>
            <a:r>
              <a:rPr lang="ru-RU" sz="2000" dirty="0">
                <a:ea typeface="+mn-lt"/>
                <a:cs typeface="+mn-lt"/>
              </a:rPr>
              <a:t>; </a:t>
            </a:r>
            <a:endParaRPr lang="ru-RU" dirty="0">
              <a:ea typeface="+mn-lt"/>
              <a:cs typeface="+mn-lt"/>
            </a:endParaRPr>
          </a:p>
          <a:p>
            <a:pPr marL="342900" indent="-342900">
              <a:buFont typeface="Wingdings"/>
              <a:buChar char="Ø"/>
            </a:pPr>
            <a:r>
              <a:rPr lang="ru-RU" sz="2000" dirty="0" err="1">
                <a:ea typeface="+mn-lt"/>
                <a:cs typeface="+mn-lt"/>
              </a:rPr>
              <a:t>якщо</a:t>
            </a:r>
            <a:r>
              <a:rPr lang="ru-RU" sz="2000" dirty="0">
                <a:ea typeface="+mn-lt"/>
                <a:cs typeface="+mn-lt"/>
              </a:rPr>
              <a:t> </a:t>
            </a:r>
            <a:r>
              <a:rPr lang="ru-RU" sz="2000" dirty="0" err="1">
                <a:ea typeface="+mn-lt"/>
                <a:cs typeface="+mn-lt"/>
              </a:rPr>
              <a:t>дитина</a:t>
            </a:r>
            <a:r>
              <a:rPr lang="ru-RU" sz="2000" dirty="0">
                <a:ea typeface="+mn-lt"/>
                <a:cs typeface="+mn-lt"/>
              </a:rPr>
              <a:t> </a:t>
            </a:r>
            <a:r>
              <a:rPr lang="ru-RU" sz="2000" dirty="0" err="1">
                <a:ea typeface="+mn-lt"/>
                <a:cs typeface="+mn-lt"/>
              </a:rPr>
              <a:t>потребує</a:t>
            </a:r>
            <a:r>
              <a:rPr lang="ru-RU" sz="2000" dirty="0">
                <a:ea typeface="+mn-lt"/>
                <a:cs typeface="+mn-lt"/>
              </a:rPr>
              <a:t> </a:t>
            </a:r>
            <a:r>
              <a:rPr lang="ru-RU" sz="2000" dirty="0" err="1">
                <a:ea typeface="+mn-lt"/>
                <a:cs typeface="+mn-lt"/>
              </a:rPr>
              <a:t>домашнього</a:t>
            </a:r>
            <a:r>
              <a:rPr lang="ru-RU" sz="2000" dirty="0">
                <a:ea typeface="+mn-lt"/>
                <a:cs typeface="+mn-lt"/>
              </a:rPr>
              <a:t> догляду – </a:t>
            </a:r>
            <a:r>
              <a:rPr lang="ru-RU" sz="2000" b="1" dirty="0" err="1">
                <a:ea typeface="+mn-lt"/>
                <a:cs typeface="+mn-lt"/>
              </a:rPr>
              <a:t>відпустка</a:t>
            </a:r>
            <a:r>
              <a:rPr lang="ru-RU" sz="2000" b="1" dirty="0">
                <a:ea typeface="+mn-lt"/>
                <a:cs typeface="+mn-lt"/>
              </a:rPr>
              <a:t> без </a:t>
            </a:r>
            <a:r>
              <a:rPr lang="ru-RU" sz="2000" b="1" dirty="0" err="1">
                <a:ea typeface="+mn-lt"/>
                <a:cs typeface="+mn-lt"/>
              </a:rPr>
              <a:t>збереження</a:t>
            </a:r>
            <a:r>
              <a:rPr lang="ru-RU" sz="2000" b="1" dirty="0">
                <a:ea typeface="+mn-lt"/>
                <a:cs typeface="+mn-lt"/>
              </a:rPr>
              <a:t> </a:t>
            </a:r>
            <a:r>
              <a:rPr lang="ru-RU" sz="2000" b="1" dirty="0" err="1">
                <a:ea typeface="+mn-lt"/>
                <a:cs typeface="+mn-lt"/>
              </a:rPr>
              <a:t>заробітної</a:t>
            </a:r>
            <a:r>
              <a:rPr lang="ru-RU" sz="2000" b="1" dirty="0">
                <a:ea typeface="+mn-lt"/>
                <a:cs typeface="+mn-lt"/>
              </a:rPr>
              <a:t> плати</a:t>
            </a:r>
            <a:r>
              <a:rPr lang="ru-RU" sz="2000" dirty="0">
                <a:ea typeface="+mn-lt"/>
                <a:cs typeface="+mn-lt"/>
              </a:rPr>
              <a:t> </a:t>
            </a:r>
            <a:r>
              <a:rPr lang="ru-RU" sz="2000" dirty="0" err="1">
                <a:ea typeface="+mn-lt"/>
                <a:cs typeface="+mn-lt"/>
              </a:rPr>
              <a:t>тривалістю</a:t>
            </a:r>
            <a:r>
              <a:rPr lang="ru-RU" sz="2000" dirty="0">
                <a:ea typeface="+mn-lt"/>
                <a:cs typeface="+mn-lt"/>
              </a:rPr>
              <a:t> не </a:t>
            </a:r>
            <a:r>
              <a:rPr lang="ru-RU" sz="2000" dirty="0" err="1">
                <a:ea typeface="+mn-lt"/>
                <a:cs typeface="+mn-lt"/>
              </a:rPr>
              <a:t>більш</a:t>
            </a:r>
            <a:r>
              <a:rPr lang="ru-RU" sz="2000" dirty="0">
                <a:ea typeface="+mn-lt"/>
                <a:cs typeface="+mn-lt"/>
              </a:rPr>
              <a:t> як д</a:t>
            </a:r>
            <a:r>
              <a:rPr lang="ru-RU" sz="2000" b="1" dirty="0">
                <a:ea typeface="+mn-lt"/>
                <a:cs typeface="+mn-lt"/>
              </a:rPr>
              <a:t>о </a:t>
            </a:r>
            <a:r>
              <a:rPr lang="ru-RU" sz="2000" b="1" dirty="0" err="1">
                <a:ea typeface="+mn-lt"/>
                <a:cs typeface="+mn-lt"/>
              </a:rPr>
              <a:t>досягнення</a:t>
            </a:r>
            <a:r>
              <a:rPr lang="ru-RU" sz="2000" b="1" dirty="0">
                <a:ea typeface="+mn-lt"/>
                <a:cs typeface="+mn-lt"/>
              </a:rPr>
              <a:t> </a:t>
            </a:r>
            <a:r>
              <a:rPr lang="ru-RU" sz="2000" b="1" dirty="0" err="1">
                <a:ea typeface="+mn-lt"/>
                <a:cs typeface="+mn-lt"/>
              </a:rPr>
              <a:t>дитиною</a:t>
            </a:r>
            <a:r>
              <a:rPr lang="ru-RU" sz="2000" b="1" dirty="0">
                <a:ea typeface="+mn-lt"/>
                <a:cs typeface="+mn-lt"/>
              </a:rPr>
              <a:t> </a:t>
            </a:r>
            <a:r>
              <a:rPr lang="ru-RU" sz="2000" b="1" dirty="0" err="1">
                <a:ea typeface="+mn-lt"/>
                <a:cs typeface="+mn-lt"/>
              </a:rPr>
              <a:t>шестирічного</a:t>
            </a:r>
            <a:r>
              <a:rPr lang="ru-RU" sz="2000" b="1" dirty="0">
                <a:ea typeface="+mn-lt"/>
                <a:cs typeface="+mn-lt"/>
              </a:rPr>
              <a:t> </a:t>
            </a:r>
            <a:r>
              <a:rPr lang="ru-RU" sz="2000" b="1" dirty="0" err="1">
                <a:ea typeface="+mn-lt"/>
                <a:cs typeface="+mn-lt"/>
              </a:rPr>
              <a:t>віку</a:t>
            </a:r>
            <a:r>
              <a:rPr lang="ru-RU" sz="2000" dirty="0">
                <a:ea typeface="+mn-lt"/>
                <a:cs typeface="+mn-lt"/>
              </a:rPr>
              <a:t>; </a:t>
            </a:r>
            <a:endParaRPr lang="ru-RU" dirty="0">
              <a:ea typeface="+mn-lt"/>
              <a:cs typeface="+mn-lt"/>
            </a:endParaRPr>
          </a:p>
          <a:p>
            <a:pPr marL="342900" indent="-342900">
              <a:buFont typeface="Wingdings"/>
              <a:buChar char="Ø"/>
            </a:pPr>
            <a:r>
              <a:rPr lang="ru-RU" sz="2000" dirty="0" err="1">
                <a:ea typeface="+mn-lt"/>
                <a:cs typeface="+mn-lt"/>
              </a:rPr>
              <a:t>жінці</a:t>
            </a:r>
            <a:r>
              <a:rPr lang="ru-RU" sz="2000" dirty="0">
                <a:ea typeface="+mn-lt"/>
                <a:cs typeface="+mn-lt"/>
              </a:rPr>
              <a:t>, яка </a:t>
            </a:r>
            <a:r>
              <a:rPr lang="ru-RU" sz="2000" dirty="0" err="1">
                <a:ea typeface="+mn-lt"/>
                <a:cs typeface="+mn-lt"/>
              </a:rPr>
              <a:t>працює</a:t>
            </a:r>
            <a:r>
              <a:rPr lang="ru-RU" sz="2000" dirty="0">
                <a:ea typeface="+mn-lt"/>
                <a:cs typeface="+mn-lt"/>
              </a:rPr>
              <a:t> i </a:t>
            </a:r>
            <a:r>
              <a:rPr lang="ru-RU" sz="2000" dirty="0" err="1">
                <a:ea typeface="+mn-lt"/>
                <a:cs typeface="+mn-lt"/>
              </a:rPr>
              <a:t>має</a:t>
            </a:r>
            <a:r>
              <a:rPr lang="ru-RU" sz="2000" dirty="0">
                <a:ea typeface="+mn-lt"/>
                <a:cs typeface="+mn-lt"/>
              </a:rPr>
              <a:t> </a:t>
            </a:r>
            <a:r>
              <a:rPr lang="ru-RU" sz="2000" dirty="0" err="1">
                <a:ea typeface="+mn-lt"/>
                <a:cs typeface="+mn-lt"/>
              </a:rPr>
              <a:t>двох</a:t>
            </a:r>
            <a:r>
              <a:rPr lang="ru-RU" sz="2000" dirty="0">
                <a:ea typeface="+mn-lt"/>
                <a:cs typeface="+mn-lt"/>
              </a:rPr>
              <a:t> </a:t>
            </a:r>
            <a:r>
              <a:rPr lang="ru-RU" sz="2000" dirty="0" err="1">
                <a:ea typeface="+mn-lt"/>
                <a:cs typeface="+mn-lt"/>
              </a:rPr>
              <a:t>або</a:t>
            </a:r>
            <a:r>
              <a:rPr lang="ru-RU" sz="2000" dirty="0">
                <a:ea typeface="+mn-lt"/>
                <a:cs typeface="+mn-lt"/>
              </a:rPr>
              <a:t> </a:t>
            </a:r>
            <a:r>
              <a:rPr lang="ru-RU" sz="2000" dirty="0" err="1">
                <a:ea typeface="+mn-lt"/>
                <a:cs typeface="+mn-lt"/>
              </a:rPr>
              <a:t>більше</a:t>
            </a:r>
            <a:r>
              <a:rPr lang="ru-RU" sz="2000" dirty="0">
                <a:ea typeface="+mn-lt"/>
                <a:cs typeface="+mn-lt"/>
              </a:rPr>
              <a:t> </a:t>
            </a:r>
            <a:r>
              <a:rPr lang="ru-RU" sz="2000" dirty="0" err="1">
                <a:ea typeface="+mn-lt"/>
                <a:cs typeface="+mn-lt"/>
              </a:rPr>
              <a:t>дітей</a:t>
            </a:r>
            <a:r>
              <a:rPr lang="ru-RU" sz="2000" dirty="0">
                <a:ea typeface="+mn-lt"/>
                <a:cs typeface="+mn-lt"/>
              </a:rPr>
              <a:t> </a:t>
            </a:r>
            <a:r>
              <a:rPr lang="ru-RU" sz="2000" dirty="0" err="1">
                <a:ea typeface="+mn-lt"/>
                <a:cs typeface="+mn-lt"/>
              </a:rPr>
              <a:t>віком</a:t>
            </a:r>
            <a:r>
              <a:rPr lang="ru-RU" sz="2000" dirty="0">
                <a:ea typeface="+mn-lt"/>
                <a:cs typeface="+mn-lt"/>
              </a:rPr>
              <a:t> до 15 </a:t>
            </a:r>
            <a:r>
              <a:rPr lang="ru-RU" sz="2000" dirty="0" err="1">
                <a:ea typeface="+mn-lt"/>
                <a:cs typeface="+mn-lt"/>
              </a:rPr>
              <a:t>років</a:t>
            </a:r>
            <a:r>
              <a:rPr lang="ru-RU" sz="2000" dirty="0">
                <a:ea typeface="+mn-lt"/>
                <a:cs typeface="+mn-lt"/>
              </a:rPr>
              <a:t>, </a:t>
            </a:r>
            <a:r>
              <a:rPr lang="ru-RU" sz="2000" dirty="0" err="1">
                <a:ea typeface="+mn-lt"/>
                <a:cs typeface="+mn-lt"/>
              </a:rPr>
              <a:t>або</a:t>
            </a:r>
            <a:r>
              <a:rPr lang="ru-RU" sz="2000" dirty="0">
                <a:ea typeface="+mn-lt"/>
                <a:cs typeface="+mn-lt"/>
              </a:rPr>
              <a:t> </a:t>
            </a:r>
            <a:r>
              <a:rPr lang="ru-RU" sz="2000" dirty="0" err="1">
                <a:ea typeface="+mn-lt"/>
                <a:cs typeface="+mn-lt"/>
              </a:rPr>
              <a:t>дитину</a:t>
            </a:r>
            <a:r>
              <a:rPr lang="ru-RU" sz="2000" dirty="0">
                <a:ea typeface="+mn-lt"/>
                <a:cs typeface="+mn-lt"/>
              </a:rPr>
              <a:t> </a:t>
            </a:r>
            <a:r>
              <a:rPr lang="ru-RU" sz="2000" dirty="0" err="1">
                <a:ea typeface="+mn-lt"/>
                <a:cs typeface="+mn-lt"/>
              </a:rPr>
              <a:t>інваліда</a:t>
            </a:r>
            <a:r>
              <a:rPr lang="ru-RU" sz="2000" dirty="0">
                <a:ea typeface="+mn-lt"/>
                <a:cs typeface="+mn-lt"/>
              </a:rPr>
              <a:t>, </a:t>
            </a:r>
            <a:r>
              <a:rPr lang="ru-RU" sz="2000" dirty="0" err="1">
                <a:ea typeface="+mn-lt"/>
                <a:cs typeface="+mn-lt"/>
              </a:rPr>
              <a:t>або</a:t>
            </a:r>
            <a:r>
              <a:rPr lang="ru-RU" sz="2000" dirty="0">
                <a:ea typeface="+mn-lt"/>
                <a:cs typeface="+mn-lt"/>
              </a:rPr>
              <a:t> яка </a:t>
            </a:r>
            <a:r>
              <a:rPr lang="ru-RU" sz="2000" dirty="0" err="1">
                <a:ea typeface="+mn-lt"/>
                <a:cs typeface="+mn-lt"/>
              </a:rPr>
              <a:t>усиновила</a:t>
            </a:r>
            <a:r>
              <a:rPr lang="ru-RU" sz="2000" dirty="0">
                <a:ea typeface="+mn-lt"/>
                <a:cs typeface="+mn-lt"/>
              </a:rPr>
              <a:t> </a:t>
            </a:r>
            <a:r>
              <a:rPr lang="ru-RU" sz="2000" dirty="0" err="1">
                <a:ea typeface="+mn-lt"/>
                <a:cs typeface="+mn-lt"/>
              </a:rPr>
              <a:t>дитину</a:t>
            </a:r>
            <a:r>
              <a:rPr lang="ru-RU" sz="2000" dirty="0">
                <a:ea typeface="+mn-lt"/>
                <a:cs typeface="+mn-lt"/>
              </a:rPr>
              <a:t>, взяла </a:t>
            </a:r>
            <a:r>
              <a:rPr lang="ru-RU" sz="2000" dirty="0" err="1">
                <a:ea typeface="+mn-lt"/>
                <a:cs typeface="+mn-lt"/>
              </a:rPr>
              <a:t>дитину</a:t>
            </a:r>
            <a:r>
              <a:rPr lang="ru-RU" sz="2000" dirty="0">
                <a:ea typeface="+mn-lt"/>
                <a:cs typeface="+mn-lt"/>
              </a:rPr>
              <a:t> </a:t>
            </a:r>
            <a:r>
              <a:rPr lang="ru-RU" sz="2000" dirty="0" err="1">
                <a:ea typeface="+mn-lt"/>
                <a:cs typeface="+mn-lt"/>
              </a:rPr>
              <a:t>під</a:t>
            </a:r>
            <a:r>
              <a:rPr lang="ru-RU" sz="2000" dirty="0">
                <a:ea typeface="+mn-lt"/>
                <a:cs typeface="+mn-lt"/>
              </a:rPr>
              <a:t> </a:t>
            </a:r>
            <a:r>
              <a:rPr lang="ru-RU" sz="2000" dirty="0" err="1">
                <a:ea typeface="+mn-lt"/>
                <a:cs typeface="+mn-lt"/>
              </a:rPr>
              <a:t>опіку</a:t>
            </a:r>
            <a:r>
              <a:rPr lang="ru-RU" sz="2000" dirty="0">
                <a:ea typeface="+mn-lt"/>
                <a:cs typeface="+mn-lt"/>
              </a:rPr>
              <a:t>, </a:t>
            </a:r>
            <a:r>
              <a:rPr lang="ru-RU" sz="2000" dirty="0" err="1">
                <a:ea typeface="+mn-lt"/>
                <a:cs typeface="+mn-lt"/>
              </a:rPr>
              <a:t>надається</a:t>
            </a:r>
            <a:r>
              <a:rPr lang="ru-RU" sz="2000" dirty="0">
                <a:ea typeface="+mn-lt"/>
                <a:cs typeface="+mn-lt"/>
              </a:rPr>
              <a:t> </a:t>
            </a:r>
            <a:r>
              <a:rPr lang="ru-RU" sz="2000" dirty="0" err="1">
                <a:ea typeface="+mn-lt"/>
                <a:cs typeface="+mn-lt"/>
              </a:rPr>
              <a:t>щорічно</a:t>
            </a:r>
            <a:r>
              <a:rPr lang="ru-RU" sz="2000" dirty="0">
                <a:ea typeface="+mn-lt"/>
                <a:cs typeface="+mn-lt"/>
              </a:rPr>
              <a:t> </a:t>
            </a:r>
            <a:r>
              <a:rPr lang="ru-RU" sz="2000" b="1" dirty="0" err="1">
                <a:ea typeface="+mn-lt"/>
                <a:cs typeface="+mn-lt"/>
              </a:rPr>
              <a:t>додаткова</a:t>
            </a:r>
            <a:r>
              <a:rPr lang="ru-RU" sz="2000" b="1" dirty="0">
                <a:ea typeface="+mn-lt"/>
                <a:cs typeface="+mn-lt"/>
              </a:rPr>
              <a:t> </a:t>
            </a:r>
            <a:r>
              <a:rPr lang="ru-RU" sz="2000" b="1" dirty="0" err="1">
                <a:ea typeface="+mn-lt"/>
                <a:cs typeface="+mn-lt"/>
              </a:rPr>
              <a:t>оплачувана</a:t>
            </a:r>
            <a:r>
              <a:rPr lang="ru-RU" sz="2000" b="1" dirty="0">
                <a:ea typeface="+mn-lt"/>
                <a:cs typeface="+mn-lt"/>
              </a:rPr>
              <a:t> </a:t>
            </a:r>
            <a:r>
              <a:rPr lang="ru-RU" sz="2000" b="1" dirty="0" err="1">
                <a:ea typeface="+mn-lt"/>
                <a:cs typeface="+mn-lt"/>
              </a:rPr>
              <a:t>відпустка</a:t>
            </a:r>
            <a:r>
              <a:rPr lang="ru-RU" sz="2000" b="1" dirty="0">
                <a:ea typeface="+mn-lt"/>
                <a:cs typeface="+mn-lt"/>
              </a:rPr>
              <a:t> </a:t>
            </a:r>
            <a:r>
              <a:rPr lang="ru-RU" sz="2000" b="1" dirty="0" err="1">
                <a:ea typeface="+mn-lt"/>
                <a:cs typeface="+mn-lt"/>
              </a:rPr>
              <a:t>тривалістю</a:t>
            </a:r>
            <a:r>
              <a:rPr lang="ru-RU" sz="2000" b="1" dirty="0">
                <a:ea typeface="+mn-lt"/>
                <a:cs typeface="+mn-lt"/>
              </a:rPr>
              <a:t> 10 </a:t>
            </a:r>
            <a:r>
              <a:rPr lang="ru-RU" sz="2000" b="1" dirty="0" err="1">
                <a:ea typeface="+mn-lt"/>
                <a:cs typeface="+mn-lt"/>
              </a:rPr>
              <a:t>календарних</a:t>
            </a:r>
            <a:r>
              <a:rPr lang="ru-RU" sz="2000" b="1" dirty="0">
                <a:ea typeface="+mn-lt"/>
                <a:cs typeface="+mn-lt"/>
              </a:rPr>
              <a:t> </a:t>
            </a:r>
            <a:r>
              <a:rPr lang="ru-RU" sz="2000" b="1" dirty="0" err="1">
                <a:ea typeface="+mn-lt"/>
                <a:cs typeface="+mn-lt"/>
              </a:rPr>
              <a:t>днів</a:t>
            </a:r>
            <a:r>
              <a:rPr lang="ru-RU" sz="2000" dirty="0">
                <a:ea typeface="+mn-lt"/>
                <a:cs typeface="+mn-lt"/>
              </a:rPr>
              <a:t>; </a:t>
            </a:r>
            <a:endParaRPr lang="ru-RU" dirty="0">
              <a:ea typeface="+mn-lt"/>
              <a:cs typeface="+mn-lt"/>
            </a:endParaRPr>
          </a:p>
          <a:p>
            <a:pPr marL="342900" indent="-342900">
              <a:buFont typeface="Wingdings"/>
              <a:buChar char="Ø"/>
            </a:pPr>
            <a:r>
              <a:rPr lang="ru-RU" sz="2000" dirty="0">
                <a:ea typeface="+mn-lt"/>
                <a:cs typeface="+mn-lt"/>
              </a:rPr>
              <a:t>за </a:t>
            </a:r>
            <a:r>
              <a:rPr lang="ru-RU" sz="2000" dirty="0" err="1">
                <a:ea typeface="+mn-lt"/>
                <a:cs typeface="+mn-lt"/>
              </a:rPr>
              <a:t>наявності</a:t>
            </a:r>
            <a:r>
              <a:rPr lang="ru-RU" sz="2000" dirty="0">
                <a:ea typeface="+mn-lt"/>
                <a:cs typeface="+mn-lt"/>
              </a:rPr>
              <a:t> </a:t>
            </a:r>
            <a:r>
              <a:rPr lang="ru-RU" sz="2000" dirty="0" err="1">
                <a:ea typeface="+mn-lt"/>
                <a:cs typeface="+mn-lt"/>
              </a:rPr>
              <a:t>декількох</a:t>
            </a:r>
            <a:r>
              <a:rPr lang="ru-RU" sz="2000" dirty="0">
                <a:ea typeface="+mn-lt"/>
                <a:cs typeface="+mn-lt"/>
              </a:rPr>
              <a:t> </a:t>
            </a:r>
            <a:r>
              <a:rPr lang="ru-RU" sz="2000" dirty="0" err="1">
                <a:ea typeface="+mn-lt"/>
                <a:cs typeface="+mn-lt"/>
              </a:rPr>
              <a:t>підстав</a:t>
            </a:r>
            <a:r>
              <a:rPr lang="ru-RU" sz="2000" dirty="0">
                <a:ea typeface="+mn-lt"/>
                <a:cs typeface="+mn-lt"/>
              </a:rPr>
              <a:t> для </a:t>
            </a:r>
            <a:r>
              <a:rPr lang="ru-RU" sz="2000" dirty="0" err="1">
                <a:ea typeface="+mn-lt"/>
                <a:cs typeface="+mn-lt"/>
              </a:rPr>
              <a:t>відпустки</a:t>
            </a:r>
            <a:r>
              <a:rPr lang="ru-RU" sz="2000" dirty="0">
                <a:ea typeface="+mn-lt"/>
                <a:cs typeface="+mn-lt"/>
              </a:rPr>
              <a:t> – </a:t>
            </a:r>
            <a:r>
              <a:rPr lang="ru-RU" sz="2000" b="1" dirty="0">
                <a:ea typeface="+mn-lt"/>
                <a:cs typeface="+mn-lt"/>
              </a:rPr>
              <a:t>14 </a:t>
            </a:r>
            <a:r>
              <a:rPr lang="ru-RU" sz="2000" b="1" dirty="0" err="1">
                <a:ea typeface="+mn-lt"/>
                <a:cs typeface="+mn-lt"/>
              </a:rPr>
              <a:t>календарних</a:t>
            </a:r>
            <a:r>
              <a:rPr lang="ru-RU" sz="2000" b="1" dirty="0">
                <a:ea typeface="+mn-lt"/>
                <a:cs typeface="+mn-lt"/>
              </a:rPr>
              <a:t> </a:t>
            </a:r>
            <a:r>
              <a:rPr lang="ru-RU" sz="2000" b="1" dirty="0" err="1">
                <a:ea typeface="+mn-lt"/>
                <a:cs typeface="+mn-lt"/>
              </a:rPr>
              <a:t>днів</a:t>
            </a:r>
            <a:endParaRPr lang="ru-RU" b="1" dirty="0"/>
          </a:p>
        </p:txBody>
      </p:sp>
      <p:sp>
        <p:nvSpPr>
          <p:cNvPr id="11" name="Блок-схема: знак завершения 10">
            <a:extLst>
              <a:ext uri="{FF2B5EF4-FFF2-40B4-BE49-F238E27FC236}">
                <a16:creationId xmlns:a16="http://schemas.microsoft.com/office/drawing/2014/main" id="{1A897398-2816-4E2D-A752-EA7DC8859F1A}"/>
              </a:ext>
            </a:extLst>
          </p:cNvPr>
          <p:cNvSpPr/>
          <p:nvPr/>
        </p:nvSpPr>
        <p:spPr>
          <a:xfrm>
            <a:off x="5566912" y="891482"/>
            <a:ext cx="6196640" cy="948905"/>
          </a:xfrm>
          <a:prstGeom prst="flowChartTerminator">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b="1" dirty="0">
                <a:solidFill>
                  <a:schemeClr val="tx1"/>
                </a:solidFill>
                <a:ea typeface="+mn-lt"/>
                <a:cs typeface="+mn-lt"/>
              </a:rPr>
              <a:t>ДОДАТКОВІ ВІДПУСТКИ</a:t>
            </a:r>
            <a:endParaRPr lang="ru-RU" b="1">
              <a:solidFill>
                <a:schemeClr val="tx1"/>
              </a:solidFill>
            </a:endParaRPr>
          </a:p>
        </p:txBody>
      </p:sp>
    </p:spTree>
    <p:extLst>
      <p:ext uri="{BB962C8B-B14F-4D97-AF65-F5344CB8AC3E}">
        <p14:creationId xmlns:p14="http://schemas.microsoft.com/office/powerpoint/2010/main" val="3109822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9524929-325F-4CC4-89F2-74EDDDC6B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4"/>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0D17641-B7BA-4826-BC7C-92172791C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151FC7BE-4DC6-4061-98EB-C48DCFFF6F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43200" y="0"/>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3D4CA8B8-30A6-49D9-99C0-3ADAF9741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3990" y="1194074"/>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022809AF-EB43-4FA3-93FF-87D535C718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439622" y="194269"/>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a:extLst>
              <a:ext uri="{FF2B5EF4-FFF2-40B4-BE49-F238E27FC236}">
                <a16:creationId xmlns:a16="http://schemas.microsoft.com/office/drawing/2014/main" id="{FB2F51F3-F668-48B8-B980-CBC3FDB451AC}"/>
              </a:ext>
            </a:extLst>
          </p:cNvPr>
          <p:cNvSpPr>
            <a:spLocks noGrp="1"/>
          </p:cNvSpPr>
          <p:nvPr>
            <p:ph type="ctrTitle"/>
          </p:nvPr>
        </p:nvSpPr>
        <p:spPr>
          <a:xfrm>
            <a:off x="952500" y="1773980"/>
            <a:ext cx="10287000" cy="2559975"/>
          </a:xfrm>
        </p:spPr>
        <p:txBody>
          <a:bodyPr vert="horz" lIns="91440" tIns="45720" rIns="91440" bIns="45720" rtlCol="0">
            <a:normAutofit/>
          </a:bodyPr>
          <a:lstStyle/>
          <a:p>
            <a:r>
              <a:rPr lang="en-US" b="1" dirty="0">
                <a:solidFill>
                  <a:schemeClr val="tx1"/>
                </a:solidFill>
                <a:ea typeface="+mj-lt"/>
                <a:cs typeface="+mj-lt"/>
              </a:rPr>
              <a:t>3. </a:t>
            </a:r>
            <a:r>
              <a:rPr lang="en-US" b="1" dirty="0" err="1">
                <a:solidFill>
                  <a:schemeClr val="tx1"/>
                </a:solidFill>
                <a:ea typeface="+mj-lt"/>
                <a:cs typeface="+mj-lt"/>
              </a:rPr>
              <a:t>Соціальний</a:t>
            </a:r>
            <a:r>
              <a:rPr lang="en-US" b="1" dirty="0">
                <a:solidFill>
                  <a:schemeClr val="tx1"/>
                </a:solidFill>
                <a:ea typeface="+mj-lt"/>
                <a:cs typeface="+mj-lt"/>
              </a:rPr>
              <a:t> </a:t>
            </a:r>
            <a:r>
              <a:rPr lang="en-US" b="1" dirty="0" err="1">
                <a:solidFill>
                  <a:schemeClr val="tx1"/>
                </a:solidFill>
                <a:ea typeface="+mj-lt"/>
                <a:cs typeface="+mj-lt"/>
              </a:rPr>
              <a:t>захист</a:t>
            </a:r>
            <a:r>
              <a:rPr lang="en-US" b="1" dirty="0">
                <a:solidFill>
                  <a:schemeClr val="tx1"/>
                </a:solidFill>
                <a:ea typeface="+mj-lt"/>
                <a:cs typeface="+mj-lt"/>
              </a:rPr>
              <a:t> </a:t>
            </a:r>
            <a:r>
              <a:rPr lang="en-US" b="1" dirty="0" err="1">
                <a:solidFill>
                  <a:schemeClr val="tx1"/>
                </a:solidFill>
                <a:ea typeface="+mj-lt"/>
                <a:cs typeface="+mj-lt"/>
              </a:rPr>
              <a:t>працівників</a:t>
            </a:r>
            <a:r>
              <a:rPr lang="en-US" b="1" dirty="0">
                <a:solidFill>
                  <a:schemeClr val="tx1"/>
                </a:solidFill>
                <a:ea typeface="+mj-lt"/>
                <a:cs typeface="+mj-lt"/>
              </a:rPr>
              <a:t> </a:t>
            </a:r>
            <a:r>
              <a:rPr lang="en-US" b="1" dirty="0" err="1">
                <a:solidFill>
                  <a:schemeClr val="tx1"/>
                </a:solidFill>
                <a:ea typeface="+mj-lt"/>
                <a:cs typeface="+mj-lt"/>
              </a:rPr>
              <a:t>фармацевтичної</a:t>
            </a:r>
            <a:r>
              <a:rPr lang="en-US" b="1" dirty="0">
                <a:solidFill>
                  <a:schemeClr val="tx1"/>
                </a:solidFill>
                <a:ea typeface="+mj-lt"/>
                <a:cs typeface="+mj-lt"/>
              </a:rPr>
              <a:t> </a:t>
            </a:r>
            <a:r>
              <a:rPr lang="en-US" b="1" dirty="0" err="1">
                <a:solidFill>
                  <a:schemeClr val="tx1"/>
                </a:solidFill>
                <a:ea typeface="+mj-lt"/>
                <a:cs typeface="+mj-lt"/>
              </a:rPr>
              <a:t>галузі</a:t>
            </a:r>
            <a:endParaRPr lang="ru-RU" b="1" dirty="0">
              <a:solidFill>
                <a:schemeClr val="tx1"/>
              </a:solidFill>
            </a:endParaRPr>
          </a:p>
        </p:txBody>
      </p:sp>
    </p:spTree>
    <p:extLst>
      <p:ext uri="{BB962C8B-B14F-4D97-AF65-F5344CB8AC3E}">
        <p14:creationId xmlns:p14="http://schemas.microsoft.com/office/powerpoint/2010/main" val="2008564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C97EDAC-272B-41CC-86DA-8AC840ADE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C1497CE1-AB05-4ACC-A121-F0E46C5E66A6}"/>
              </a:ext>
            </a:extLst>
          </p:cNvPr>
          <p:cNvSpPr>
            <a:spLocks noGrp="1"/>
          </p:cNvSpPr>
          <p:nvPr>
            <p:ph type="title"/>
          </p:nvPr>
        </p:nvSpPr>
        <p:spPr>
          <a:xfrm>
            <a:off x="359614" y="129723"/>
            <a:ext cx="11101506" cy="969394"/>
          </a:xfrm>
        </p:spPr>
        <p:txBody>
          <a:bodyPr anchor="ctr">
            <a:normAutofit fontScale="90000"/>
          </a:bodyPr>
          <a:lstStyle/>
          <a:p>
            <a:pPr algn="ctr"/>
            <a:r>
              <a:rPr lang="ru-RU" sz="4400" dirty="0" err="1">
                <a:ea typeface="+mj-lt"/>
                <a:cs typeface="+mj-lt"/>
              </a:rPr>
              <a:t>Соціальний</a:t>
            </a:r>
            <a:r>
              <a:rPr lang="ru-RU" sz="4400" dirty="0">
                <a:ea typeface="+mj-lt"/>
                <a:cs typeface="+mj-lt"/>
              </a:rPr>
              <a:t> </a:t>
            </a:r>
            <a:r>
              <a:rPr lang="ru-RU" sz="4400" dirty="0" err="1">
                <a:ea typeface="+mj-lt"/>
                <a:cs typeface="+mj-lt"/>
              </a:rPr>
              <a:t>захист</a:t>
            </a:r>
            <a:r>
              <a:rPr lang="ru-RU" sz="4400" dirty="0">
                <a:ea typeface="+mj-lt"/>
                <a:cs typeface="+mj-lt"/>
              </a:rPr>
              <a:t> </a:t>
            </a:r>
            <a:r>
              <a:rPr lang="ru-RU" sz="4400" dirty="0" err="1">
                <a:ea typeface="+mj-lt"/>
                <a:cs typeface="+mj-lt"/>
              </a:rPr>
              <a:t>населення</a:t>
            </a:r>
            <a:r>
              <a:rPr lang="ru-RU" sz="4400" dirty="0">
                <a:ea typeface="+mj-lt"/>
                <a:cs typeface="+mj-lt"/>
              </a:rPr>
              <a:t>, його структура</a:t>
            </a:r>
            <a:endParaRPr lang="ru-RU" dirty="0"/>
          </a:p>
        </p:txBody>
      </p:sp>
      <p:sp>
        <p:nvSpPr>
          <p:cNvPr id="4" name="Прямоугольник 3">
            <a:extLst>
              <a:ext uri="{FF2B5EF4-FFF2-40B4-BE49-F238E27FC236}">
                <a16:creationId xmlns:a16="http://schemas.microsoft.com/office/drawing/2014/main" id="{CB8F3887-D7E0-4D6D-9C21-A972D9A87ECA}"/>
              </a:ext>
            </a:extLst>
          </p:cNvPr>
          <p:cNvSpPr/>
          <p:nvPr/>
        </p:nvSpPr>
        <p:spPr>
          <a:xfrm>
            <a:off x="448574" y="958970"/>
            <a:ext cx="11314980" cy="103516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b="1" dirty="0"/>
              <a:t>СОЦІАЛЬНИЙ ЗАХИСТ НАСЕЛЕННЯ</a:t>
            </a:r>
            <a:r>
              <a:rPr lang="ru-RU" dirty="0"/>
              <a:t> </a:t>
            </a:r>
            <a:r>
              <a:rPr lang="ru-RU" dirty="0">
                <a:ea typeface="+mn-lt"/>
                <a:cs typeface="+mn-lt"/>
              </a:rPr>
              <a:t>–</a:t>
            </a:r>
            <a:r>
              <a:rPr lang="ru-RU" i="1" dirty="0">
                <a:ea typeface="+mn-lt"/>
                <a:cs typeface="+mn-lt"/>
              </a:rPr>
              <a:t> комплекс </a:t>
            </a:r>
            <a:r>
              <a:rPr lang="ru-RU" i="1" dirty="0" err="1">
                <a:ea typeface="+mn-lt"/>
                <a:cs typeface="+mn-lt"/>
              </a:rPr>
              <a:t>економічних</a:t>
            </a:r>
            <a:r>
              <a:rPr lang="ru-RU" i="1" dirty="0">
                <a:ea typeface="+mn-lt"/>
                <a:cs typeface="+mn-lt"/>
              </a:rPr>
              <a:t>, </a:t>
            </a:r>
            <a:r>
              <a:rPr lang="ru-RU" i="1" dirty="0" err="1">
                <a:ea typeface="+mn-lt"/>
                <a:cs typeface="+mn-lt"/>
              </a:rPr>
              <a:t>соціальних</a:t>
            </a:r>
            <a:r>
              <a:rPr lang="ru-RU" i="1" dirty="0">
                <a:ea typeface="+mn-lt"/>
                <a:cs typeface="+mn-lt"/>
              </a:rPr>
              <a:t> та </a:t>
            </a:r>
            <a:r>
              <a:rPr lang="ru-RU" i="1" dirty="0" err="1">
                <a:ea typeface="+mn-lt"/>
                <a:cs typeface="+mn-lt"/>
              </a:rPr>
              <a:t>правових</a:t>
            </a:r>
            <a:r>
              <a:rPr lang="ru-RU" i="1" dirty="0">
                <a:ea typeface="+mn-lt"/>
                <a:cs typeface="+mn-lt"/>
              </a:rPr>
              <a:t> </a:t>
            </a:r>
            <a:r>
              <a:rPr lang="ru-RU" i="1" dirty="0" err="1">
                <a:ea typeface="+mn-lt"/>
                <a:cs typeface="+mn-lt"/>
              </a:rPr>
              <a:t>заходів</a:t>
            </a:r>
            <a:r>
              <a:rPr lang="ru-RU" i="1" dirty="0">
                <a:ea typeface="+mn-lt"/>
                <a:cs typeface="+mn-lt"/>
              </a:rPr>
              <a:t>, а </a:t>
            </a:r>
            <a:r>
              <a:rPr lang="ru-RU" i="1" dirty="0" err="1">
                <a:ea typeface="+mn-lt"/>
                <a:cs typeface="+mn-lt"/>
              </a:rPr>
              <a:t>також</a:t>
            </a:r>
            <a:r>
              <a:rPr lang="ru-RU" i="1" dirty="0">
                <a:ea typeface="+mn-lt"/>
                <a:cs typeface="+mn-lt"/>
              </a:rPr>
              <a:t> </a:t>
            </a:r>
            <a:r>
              <a:rPr lang="ru-RU" i="1" dirty="0" err="1">
                <a:ea typeface="+mn-lt"/>
                <a:cs typeface="+mn-lt"/>
              </a:rPr>
              <a:t>сукупність</a:t>
            </a:r>
            <a:r>
              <a:rPr lang="ru-RU" i="1" dirty="0">
                <a:ea typeface="+mn-lt"/>
                <a:cs typeface="+mn-lt"/>
              </a:rPr>
              <a:t> </a:t>
            </a:r>
            <a:r>
              <a:rPr lang="ru-RU" i="1" dirty="0" err="1">
                <a:ea typeface="+mn-lt"/>
                <a:cs typeface="+mn-lt"/>
              </a:rPr>
              <a:t>інститутів</a:t>
            </a:r>
            <a:r>
              <a:rPr lang="ru-RU" i="1" dirty="0">
                <a:ea typeface="+mn-lt"/>
                <a:cs typeface="+mn-lt"/>
              </a:rPr>
              <a:t>, </a:t>
            </a:r>
            <a:r>
              <a:rPr lang="ru-RU" i="1" dirty="0" err="1">
                <a:ea typeface="+mn-lt"/>
                <a:cs typeface="+mn-lt"/>
              </a:rPr>
              <a:t>що</a:t>
            </a:r>
            <a:r>
              <a:rPr lang="ru-RU" i="1" dirty="0">
                <a:ea typeface="+mn-lt"/>
                <a:cs typeface="+mn-lt"/>
              </a:rPr>
              <a:t> </a:t>
            </a:r>
            <a:r>
              <a:rPr lang="ru-RU" i="1" dirty="0" err="1">
                <a:ea typeface="+mn-lt"/>
                <a:cs typeface="+mn-lt"/>
              </a:rPr>
              <a:t>забезпечують</a:t>
            </a:r>
            <a:r>
              <a:rPr lang="ru-RU" i="1" dirty="0">
                <a:ea typeface="+mn-lt"/>
                <a:cs typeface="+mn-lt"/>
              </a:rPr>
              <a:t> </a:t>
            </a:r>
            <a:r>
              <a:rPr lang="ru-RU" i="1" dirty="0" err="1">
                <a:ea typeface="+mn-lt"/>
                <a:cs typeface="+mn-lt"/>
              </a:rPr>
              <a:t>усім</a:t>
            </a:r>
            <a:r>
              <a:rPr lang="ru-RU" i="1" dirty="0">
                <a:ea typeface="+mn-lt"/>
                <a:cs typeface="+mn-lt"/>
              </a:rPr>
              <a:t> </a:t>
            </a:r>
            <a:r>
              <a:rPr lang="ru-RU" i="1" dirty="0" err="1">
                <a:ea typeface="+mn-lt"/>
                <a:cs typeface="+mn-lt"/>
              </a:rPr>
              <a:t>громадянам</a:t>
            </a:r>
            <a:r>
              <a:rPr lang="ru-RU" i="1" dirty="0">
                <a:ea typeface="+mn-lt"/>
                <a:cs typeface="+mn-lt"/>
              </a:rPr>
              <a:t> </a:t>
            </a:r>
            <a:r>
              <a:rPr lang="ru-RU" i="1" dirty="0" err="1">
                <a:ea typeface="+mn-lt"/>
                <a:cs typeface="+mn-lt"/>
              </a:rPr>
              <a:t>рівні</a:t>
            </a:r>
            <a:r>
              <a:rPr lang="ru-RU" i="1" dirty="0">
                <a:ea typeface="+mn-lt"/>
                <a:cs typeface="+mn-lt"/>
              </a:rPr>
              <a:t> </a:t>
            </a:r>
            <a:r>
              <a:rPr lang="ru-RU" i="1" dirty="0" err="1">
                <a:ea typeface="+mn-lt"/>
                <a:cs typeface="+mn-lt"/>
              </a:rPr>
              <a:t>можливості</a:t>
            </a:r>
            <a:r>
              <a:rPr lang="ru-RU" i="1" dirty="0">
                <a:ea typeface="+mn-lt"/>
                <a:cs typeface="+mn-lt"/>
              </a:rPr>
              <a:t> для </a:t>
            </a:r>
            <a:r>
              <a:rPr lang="ru-RU" i="1" dirty="0" err="1">
                <a:ea typeface="+mn-lt"/>
                <a:cs typeface="+mn-lt"/>
              </a:rPr>
              <a:t>підтримання</a:t>
            </a:r>
            <a:r>
              <a:rPr lang="ru-RU" i="1" dirty="0">
                <a:ea typeface="+mn-lt"/>
                <a:cs typeface="+mn-lt"/>
              </a:rPr>
              <a:t> достойного </a:t>
            </a:r>
            <a:r>
              <a:rPr lang="ru-RU" i="1" dirty="0" err="1">
                <a:ea typeface="+mn-lt"/>
                <a:cs typeface="+mn-lt"/>
              </a:rPr>
              <a:t>рівня</a:t>
            </a:r>
            <a:r>
              <a:rPr lang="ru-RU" i="1" dirty="0">
                <a:ea typeface="+mn-lt"/>
                <a:cs typeface="+mn-lt"/>
              </a:rPr>
              <a:t> </a:t>
            </a:r>
            <a:r>
              <a:rPr lang="ru-RU" i="1" dirty="0" err="1">
                <a:ea typeface="+mn-lt"/>
                <a:cs typeface="+mn-lt"/>
              </a:rPr>
              <a:t>життя</a:t>
            </a:r>
            <a:r>
              <a:rPr lang="ru-RU" i="1" dirty="0">
                <a:ea typeface="+mn-lt"/>
                <a:cs typeface="+mn-lt"/>
              </a:rPr>
              <a:t>, а </a:t>
            </a:r>
            <a:r>
              <a:rPr lang="ru-RU" i="1" dirty="0" err="1">
                <a:ea typeface="+mn-lt"/>
                <a:cs typeface="+mn-lt"/>
              </a:rPr>
              <a:t>також</a:t>
            </a:r>
            <a:r>
              <a:rPr lang="ru-RU" i="1" dirty="0">
                <a:ea typeface="+mn-lt"/>
                <a:cs typeface="+mn-lt"/>
              </a:rPr>
              <a:t> </a:t>
            </a:r>
            <a:r>
              <a:rPr lang="ru-RU" i="1" dirty="0" err="1">
                <a:ea typeface="+mn-lt"/>
                <a:cs typeface="+mn-lt"/>
              </a:rPr>
              <a:t>забезпечують</a:t>
            </a:r>
            <a:r>
              <a:rPr lang="ru-RU" i="1" dirty="0">
                <a:ea typeface="+mn-lt"/>
                <a:cs typeface="+mn-lt"/>
              </a:rPr>
              <a:t> </a:t>
            </a:r>
            <a:r>
              <a:rPr lang="ru-RU" i="1" dirty="0" err="1">
                <a:ea typeface="+mn-lt"/>
                <a:cs typeface="+mn-lt"/>
              </a:rPr>
              <a:t>підтримку</a:t>
            </a:r>
            <a:r>
              <a:rPr lang="ru-RU" i="1" dirty="0">
                <a:ea typeface="+mn-lt"/>
                <a:cs typeface="+mn-lt"/>
              </a:rPr>
              <a:t> </a:t>
            </a:r>
            <a:r>
              <a:rPr lang="ru-RU" i="1" dirty="0" err="1">
                <a:ea typeface="+mn-lt"/>
                <a:cs typeface="+mn-lt"/>
              </a:rPr>
              <a:t>окремих</a:t>
            </a:r>
            <a:r>
              <a:rPr lang="ru-RU" i="1" dirty="0">
                <a:ea typeface="+mn-lt"/>
                <a:cs typeface="+mn-lt"/>
              </a:rPr>
              <a:t> </a:t>
            </a:r>
            <a:r>
              <a:rPr lang="ru-RU" i="1" dirty="0" err="1">
                <a:ea typeface="+mn-lt"/>
                <a:cs typeface="+mn-lt"/>
              </a:rPr>
              <a:t>соціальних</a:t>
            </a:r>
            <a:r>
              <a:rPr lang="ru-RU" i="1" dirty="0">
                <a:ea typeface="+mn-lt"/>
                <a:cs typeface="+mn-lt"/>
              </a:rPr>
              <a:t> </a:t>
            </a:r>
            <a:r>
              <a:rPr lang="ru-RU" i="1" dirty="0" err="1">
                <a:ea typeface="+mn-lt"/>
                <a:cs typeface="+mn-lt"/>
              </a:rPr>
              <a:t>груп</a:t>
            </a:r>
            <a:r>
              <a:rPr lang="ru-RU" i="1" dirty="0">
                <a:ea typeface="+mn-lt"/>
                <a:cs typeface="+mn-lt"/>
              </a:rPr>
              <a:t> </a:t>
            </a:r>
            <a:r>
              <a:rPr lang="ru-RU" i="1" dirty="0" err="1">
                <a:ea typeface="+mn-lt"/>
                <a:cs typeface="+mn-lt"/>
              </a:rPr>
              <a:t>населення</a:t>
            </a:r>
            <a:endParaRPr lang="ru-RU" i="1" dirty="0" err="1"/>
          </a:p>
        </p:txBody>
      </p:sp>
      <p:sp>
        <p:nvSpPr>
          <p:cNvPr id="5" name="Блок-схема: знак завершения 4">
            <a:extLst>
              <a:ext uri="{FF2B5EF4-FFF2-40B4-BE49-F238E27FC236}">
                <a16:creationId xmlns:a16="http://schemas.microsoft.com/office/drawing/2014/main" id="{6983F361-F280-47EE-8333-8BB14E938433}"/>
              </a:ext>
            </a:extLst>
          </p:cNvPr>
          <p:cNvSpPr/>
          <p:nvPr/>
        </p:nvSpPr>
        <p:spPr>
          <a:xfrm>
            <a:off x="591448" y="2127037"/>
            <a:ext cx="10883659" cy="733244"/>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ea typeface="+mn-lt"/>
                <a:cs typeface="+mn-lt"/>
              </a:rPr>
              <a:t>СТРУКТУРА СОЦІАЛЬНОГО ЗАХИСТУ</a:t>
            </a:r>
            <a:endParaRPr lang="ru-RU" sz="2400" dirty="0"/>
          </a:p>
        </p:txBody>
      </p:sp>
      <p:sp>
        <p:nvSpPr>
          <p:cNvPr id="6" name="Прямоугольник: скругленные углы 5">
            <a:extLst>
              <a:ext uri="{FF2B5EF4-FFF2-40B4-BE49-F238E27FC236}">
                <a16:creationId xmlns:a16="http://schemas.microsoft.com/office/drawing/2014/main" id="{198B0DAA-CB26-46BC-A3FB-5383AED203F4}"/>
              </a:ext>
            </a:extLst>
          </p:cNvPr>
          <p:cNvSpPr/>
          <p:nvPr/>
        </p:nvSpPr>
        <p:spPr>
          <a:xfrm>
            <a:off x="360512" y="3257550"/>
            <a:ext cx="2386640" cy="86264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b="1" dirty="0">
                <a:ea typeface="+mn-lt"/>
                <a:cs typeface="+mn-lt"/>
              </a:rPr>
              <a:t>СОЦІАЛЬНЕ ЗАБЕЗПЕЧЕННЯ </a:t>
            </a:r>
            <a:endParaRPr lang="ru-RU" b="1"/>
          </a:p>
        </p:txBody>
      </p:sp>
      <p:sp>
        <p:nvSpPr>
          <p:cNvPr id="7" name="Прямоугольник: скругленные углы 6">
            <a:extLst>
              <a:ext uri="{FF2B5EF4-FFF2-40B4-BE49-F238E27FC236}">
                <a16:creationId xmlns:a16="http://schemas.microsoft.com/office/drawing/2014/main" id="{00F3DCA2-9023-45F1-877D-20296D943409}"/>
              </a:ext>
            </a:extLst>
          </p:cNvPr>
          <p:cNvSpPr/>
          <p:nvPr/>
        </p:nvSpPr>
        <p:spPr>
          <a:xfrm>
            <a:off x="359614" y="4334953"/>
            <a:ext cx="2285999" cy="2300376"/>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err="1">
                <a:solidFill>
                  <a:schemeClr val="tx1"/>
                </a:solidFill>
                <a:ea typeface="+mn-lt"/>
                <a:cs typeface="+mn-lt"/>
              </a:rPr>
              <a:t>відпрацьоване</a:t>
            </a:r>
            <a:r>
              <a:rPr lang="ru-RU" sz="2000" dirty="0">
                <a:solidFill>
                  <a:schemeClr val="tx1"/>
                </a:solidFill>
                <a:ea typeface="+mn-lt"/>
                <a:cs typeface="+mn-lt"/>
              </a:rPr>
              <a:t> та </a:t>
            </a:r>
            <a:r>
              <a:rPr lang="ru-RU" sz="2000" dirty="0" err="1">
                <a:solidFill>
                  <a:schemeClr val="tx1"/>
                </a:solidFill>
                <a:ea typeface="+mn-lt"/>
                <a:cs typeface="+mn-lt"/>
              </a:rPr>
              <a:t>законодавчо</a:t>
            </a:r>
            <a:r>
              <a:rPr lang="ru-RU" sz="2000" dirty="0">
                <a:solidFill>
                  <a:schemeClr val="tx1"/>
                </a:solidFill>
                <a:ea typeface="+mn-lt"/>
                <a:cs typeface="+mn-lt"/>
              </a:rPr>
              <a:t> </a:t>
            </a:r>
            <a:r>
              <a:rPr lang="ru-RU" sz="2000" dirty="0" err="1">
                <a:solidFill>
                  <a:schemeClr val="tx1"/>
                </a:solidFill>
                <a:ea typeface="+mn-lt"/>
                <a:cs typeface="+mn-lt"/>
              </a:rPr>
              <a:t>закріплене</a:t>
            </a:r>
            <a:r>
              <a:rPr lang="ru-RU" sz="2000" dirty="0">
                <a:solidFill>
                  <a:schemeClr val="tx1"/>
                </a:solidFill>
                <a:ea typeface="+mn-lt"/>
                <a:cs typeface="+mn-lt"/>
              </a:rPr>
              <a:t> </a:t>
            </a:r>
            <a:r>
              <a:rPr lang="ru-RU" sz="2000" i="1" dirty="0" err="1">
                <a:solidFill>
                  <a:schemeClr val="tx1"/>
                </a:solidFill>
                <a:ea typeface="+mn-lt"/>
                <a:cs typeface="+mn-lt"/>
              </a:rPr>
              <a:t>систематичне</a:t>
            </a:r>
            <a:r>
              <a:rPr lang="ru-RU" sz="2000" i="1" dirty="0">
                <a:solidFill>
                  <a:schemeClr val="tx1"/>
                </a:solidFill>
                <a:ea typeface="+mn-lt"/>
                <a:cs typeface="+mn-lt"/>
              </a:rPr>
              <a:t> </a:t>
            </a:r>
            <a:r>
              <a:rPr lang="ru-RU" sz="2000" i="1" dirty="0" err="1">
                <a:solidFill>
                  <a:schemeClr val="tx1"/>
                </a:solidFill>
                <a:ea typeface="+mn-lt"/>
                <a:cs typeface="+mn-lt"/>
              </a:rPr>
              <a:t>надання</a:t>
            </a:r>
            <a:r>
              <a:rPr lang="ru-RU" sz="2000" i="1" dirty="0">
                <a:solidFill>
                  <a:schemeClr val="tx1"/>
                </a:solidFill>
                <a:ea typeface="+mn-lt"/>
                <a:cs typeface="+mn-lt"/>
              </a:rPr>
              <a:t> </a:t>
            </a:r>
            <a:r>
              <a:rPr lang="ru-RU" sz="2000" i="1" dirty="0" err="1">
                <a:solidFill>
                  <a:schemeClr val="tx1"/>
                </a:solidFill>
                <a:ea typeface="+mn-lt"/>
                <a:cs typeface="+mn-lt"/>
              </a:rPr>
              <a:t>матеріальної</a:t>
            </a:r>
            <a:r>
              <a:rPr lang="ru-RU" sz="2000" i="1" dirty="0">
                <a:solidFill>
                  <a:schemeClr val="tx1"/>
                </a:solidFill>
                <a:ea typeface="+mn-lt"/>
                <a:cs typeface="+mn-lt"/>
              </a:rPr>
              <a:t> </a:t>
            </a:r>
            <a:r>
              <a:rPr lang="ru-RU" sz="2000" i="1" dirty="0" err="1">
                <a:solidFill>
                  <a:schemeClr val="tx1"/>
                </a:solidFill>
                <a:ea typeface="+mn-lt"/>
                <a:cs typeface="+mn-lt"/>
              </a:rPr>
              <a:t>допомоги</a:t>
            </a:r>
            <a:endParaRPr lang="ru-RU" sz="2000" i="1" dirty="0" err="1">
              <a:solidFill>
                <a:schemeClr val="tx1"/>
              </a:solidFill>
            </a:endParaRPr>
          </a:p>
        </p:txBody>
      </p:sp>
      <p:sp>
        <p:nvSpPr>
          <p:cNvPr id="9" name="Прямоугольник: скругленные углы 8">
            <a:extLst>
              <a:ext uri="{FF2B5EF4-FFF2-40B4-BE49-F238E27FC236}">
                <a16:creationId xmlns:a16="http://schemas.microsoft.com/office/drawing/2014/main" id="{49706A94-A508-4A73-BD33-BB13CAD13D8B}"/>
              </a:ext>
            </a:extLst>
          </p:cNvPr>
          <p:cNvSpPr/>
          <p:nvPr/>
        </p:nvSpPr>
        <p:spPr>
          <a:xfrm>
            <a:off x="3207228" y="3257549"/>
            <a:ext cx="2386640" cy="862641"/>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b="1" dirty="0">
                <a:ea typeface="+mn-lt"/>
                <a:cs typeface="+mn-lt"/>
              </a:rPr>
              <a:t>СОЦІАЛЬНА ДОПОМОГА</a:t>
            </a:r>
            <a:endParaRPr lang="ru-RU" b="1"/>
          </a:p>
        </p:txBody>
      </p:sp>
      <p:sp>
        <p:nvSpPr>
          <p:cNvPr id="10" name="Прямоугольник: скругленные углы 9">
            <a:extLst>
              <a:ext uri="{FF2B5EF4-FFF2-40B4-BE49-F238E27FC236}">
                <a16:creationId xmlns:a16="http://schemas.microsoft.com/office/drawing/2014/main" id="{7B464975-8D39-4B06-82E0-517A4F167744}"/>
              </a:ext>
            </a:extLst>
          </p:cNvPr>
          <p:cNvSpPr/>
          <p:nvPr/>
        </p:nvSpPr>
        <p:spPr>
          <a:xfrm>
            <a:off x="3206330" y="4334952"/>
            <a:ext cx="2285999" cy="2300376"/>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dirty="0" err="1">
                <a:solidFill>
                  <a:schemeClr val="tx1"/>
                </a:solidFill>
                <a:ea typeface="+mn-lt"/>
                <a:cs typeface="+mn-lt"/>
              </a:rPr>
              <a:t>допомога</a:t>
            </a:r>
            <a:r>
              <a:rPr lang="ru-RU" sz="2000" dirty="0">
                <a:solidFill>
                  <a:schemeClr val="tx1"/>
                </a:solidFill>
                <a:ea typeface="+mn-lt"/>
                <a:cs typeface="+mn-lt"/>
              </a:rPr>
              <a:t> </a:t>
            </a:r>
            <a:r>
              <a:rPr lang="ru-RU" sz="2000" dirty="0" err="1">
                <a:solidFill>
                  <a:schemeClr val="tx1"/>
                </a:solidFill>
                <a:ea typeface="+mn-lt"/>
                <a:cs typeface="+mn-lt"/>
              </a:rPr>
              <a:t>тим</a:t>
            </a:r>
            <a:r>
              <a:rPr lang="ru-RU" sz="2000" dirty="0">
                <a:solidFill>
                  <a:schemeClr val="tx1"/>
                </a:solidFill>
                <a:ea typeface="+mn-lt"/>
                <a:cs typeface="+mn-lt"/>
              </a:rPr>
              <a:t>, </a:t>
            </a:r>
            <a:r>
              <a:rPr lang="ru-RU" sz="2000" dirty="0" err="1">
                <a:solidFill>
                  <a:schemeClr val="tx1"/>
                </a:solidFill>
                <a:ea typeface="+mn-lt"/>
                <a:cs typeface="+mn-lt"/>
              </a:rPr>
              <a:t>хто</a:t>
            </a:r>
            <a:r>
              <a:rPr lang="ru-RU" sz="2000" dirty="0">
                <a:solidFill>
                  <a:schemeClr val="tx1"/>
                </a:solidFill>
                <a:ea typeface="+mn-lt"/>
                <a:cs typeface="+mn-lt"/>
              </a:rPr>
              <a:t> за </a:t>
            </a:r>
            <a:r>
              <a:rPr lang="ru-RU" sz="2000" dirty="0" err="1">
                <a:solidFill>
                  <a:schemeClr val="tx1"/>
                </a:solidFill>
                <a:ea typeface="+mn-lt"/>
                <a:cs typeface="+mn-lt"/>
              </a:rPr>
              <a:t>певних</a:t>
            </a:r>
            <a:r>
              <a:rPr lang="ru-RU" sz="2000" dirty="0">
                <a:solidFill>
                  <a:schemeClr val="tx1"/>
                </a:solidFill>
                <a:ea typeface="+mn-lt"/>
                <a:cs typeface="+mn-lt"/>
              </a:rPr>
              <a:t> </a:t>
            </a:r>
            <a:r>
              <a:rPr lang="ru-RU" sz="2000" dirty="0" err="1">
                <a:solidFill>
                  <a:schemeClr val="tx1"/>
                </a:solidFill>
                <a:ea typeface="+mn-lt"/>
                <a:cs typeface="+mn-lt"/>
              </a:rPr>
              <a:t>обставин</a:t>
            </a:r>
            <a:r>
              <a:rPr lang="ru-RU" sz="2000" dirty="0">
                <a:solidFill>
                  <a:schemeClr val="tx1"/>
                </a:solidFill>
                <a:ea typeface="+mn-lt"/>
                <a:cs typeface="+mn-lt"/>
              </a:rPr>
              <a:t> </a:t>
            </a:r>
            <a:r>
              <a:rPr lang="ru-RU" sz="2000" dirty="0" err="1">
                <a:solidFill>
                  <a:schemeClr val="tx1"/>
                </a:solidFill>
                <a:ea typeface="+mn-lt"/>
                <a:cs typeface="+mn-lt"/>
              </a:rPr>
              <a:t>тимчасово</a:t>
            </a:r>
            <a:r>
              <a:rPr lang="ru-RU" sz="2000" dirty="0">
                <a:solidFill>
                  <a:schemeClr val="tx1"/>
                </a:solidFill>
                <a:ea typeface="+mn-lt"/>
                <a:cs typeface="+mn-lt"/>
              </a:rPr>
              <a:t> </a:t>
            </a:r>
            <a:r>
              <a:rPr lang="ru-RU" sz="2000" dirty="0" err="1">
                <a:solidFill>
                  <a:schemeClr val="tx1"/>
                </a:solidFill>
                <a:ea typeface="+mn-lt"/>
                <a:cs typeface="+mn-lt"/>
              </a:rPr>
              <a:t>опинився</a:t>
            </a:r>
            <a:r>
              <a:rPr lang="ru-RU" sz="2000" dirty="0">
                <a:solidFill>
                  <a:schemeClr val="tx1"/>
                </a:solidFill>
                <a:ea typeface="+mn-lt"/>
                <a:cs typeface="+mn-lt"/>
              </a:rPr>
              <a:t> в </a:t>
            </a:r>
            <a:r>
              <a:rPr lang="ru-RU" sz="2000" dirty="0" err="1">
                <a:solidFill>
                  <a:schemeClr val="tx1"/>
                </a:solidFill>
                <a:ea typeface="+mn-lt"/>
                <a:cs typeface="+mn-lt"/>
              </a:rPr>
              <a:t>несприятливих</a:t>
            </a:r>
            <a:r>
              <a:rPr lang="ru-RU" sz="2000" dirty="0">
                <a:solidFill>
                  <a:schemeClr val="tx1"/>
                </a:solidFill>
                <a:ea typeface="+mn-lt"/>
                <a:cs typeface="+mn-lt"/>
              </a:rPr>
              <a:t> </a:t>
            </a:r>
            <a:r>
              <a:rPr lang="ru-RU" sz="2000" dirty="0" err="1">
                <a:solidFill>
                  <a:schemeClr val="tx1"/>
                </a:solidFill>
                <a:ea typeface="+mn-lt"/>
                <a:cs typeface="+mn-lt"/>
              </a:rPr>
              <a:t>умовах</a:t>
            </a:r>
            <a:endParaRPr lang="ru-RU" dirty="0" err="1">
              <a:solidFill>
                <a:schemeClr val="tx1"/>
              </a:solidFill>
            </a:endParaRPr>
          </a:p>
        </p:txBody>
      </p:sp>
      <p:sp>
        <p:nvSpPr>
          <p:cNvPr id="11" name="Прямоугольник: скругленные углы 10">
            <a:extLst>
              <a:ext uri="{FF2B5EF4-FFF2-40B4-BE49-F238E27FC236}">
                <a16:creationId xmlns:a16="http://schemas.microsoft.com/office/drawing/2014/main" id="{ABFC3964-FDFA-4BBA-8EAC-B42FEFC9F6DF}"/>
              </a:ext>
            </a:extLst>
          </p:cNvPr>
          <p:cNvSpPr/>
          <p:nvPr/>
        </p:nvSpPr>
        <p:spPr>
          <a:xfrm>
            <a:off x="6097076" y="3257548"/>
            <a:ext cx="2386640" cy="862641"/>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b="1" dirty="0">
                <a:ea typeface="+mn-lt"/>
                <a:cs typeface="+mn-lt"/>
              </a:rPr>
              <a:t>СОЦІАЛЬНІ ГАРАНТІЇ</a:t>
            </a:r>
            <a:endParaRPr lang="ru-RU" b="1"/>
          </a:p>
        </p:txBody>
      </p:sp>
      <p:sp>
        <p:nvSpPr>
          <p:cNvPr id="12" name="Прямоугольник: скругленные углы 11">
            <a:extLst>
              <a:ext uri="{FF2B5EF4-FFF2-40B4-BE49-F238E27FC236}">
                <a16:creationId xmlns:a16="http://schemas.microsoft.com/office/drawing/2014/main" id="{A41008F7-9741-47A5-8F17-CBA4012477F8}"/>
              </a:ext>
            </a:extLst>
          </p:cNvPr>
          <p:cNvSpPr/>
          <p:nvPr/>
        </p:nvSpPr>
        <p:spPr>
          <a:xfrm>
            <a:off x="6110556" y="4334951"/>
            <a:ext cx="2285999" cy="2300376"/>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dirty="0" err="1">
                <a:solidFill>
                  <a:schemeClr val="tx1"/>
                </a:solidFill>
                <a:ea typeface="+mn-lt"/>
                <a:cs typeface="+mn-lt"/>
              </a:rPr>
              <a:t>законодавчо</a:t>
            </a:r>
            <a:r>
              <a:rPr lang="ru-RU" sz="2000" dirty="0">
                <a:solidFill>
                  <a:schemeClr val="tx1"/>
                </a:solidFill>
                <a:ea typeface="+mn-lt"/>
                <a:cs typeface="+mn-lt"/>
              </a:rPr>
              <a:t> </a:t>
            </a:r>
            <a:r>
              <a:rPr lang="ru-RU" sz="2000" dirty="0" err="1">
                <a:solidFill>
                  <a:schemeClr val="tx1"/>
                </a:solidFill>
                <a:ea typeface="+mn-lt"/>
                <a:cs typeface="+mn-lt"/>
              </a:rPr>
              <a:t>встановлені</a:t>
            </a:r>
            <a:r>
              <a:rPr lang="ru-RU" sz="2000" dirty="0">
                <a:solidFill>
                  <a:schemeClr val="tx1"/>
                </a:solidFill>
                <a:ea typeface="+mn-lt"/>
                <a:cs typeface="+mn-lt"/>
              </a:rPr>
              <a:t> (</a:t>
            </a:r>
            <a:r>
              <a:rPr lang="ru-RU" sz="2000" dirty="0" err="1">
                <a:solidFill>
                  <a:schemeClr val="tx1"/>
                </a:solidFill>
                <a:ea typeface="+mn-lt"/>
                <a:cs typeface="+mn-lt"/>
              </a:rPr>
              <a:t>нерідко</a:t>
            </a:r>
            <a:r>
              <a:rPr lang="ru-RU" sz="2000" dirty="0">
                <a:solidFill>
                  <a:schemeClr val="tx1"/>
                </a:solidFill>
                <a:ea typeface="+mn-lt"/>
                <a:cs typeface="+mn-lt"/>
              </a:rPr>
              <a:t> </a:t>
            </a:r>
            <a:r>
              <a:rPr lang="ru-RU" sz="2000" dirty="0" err="1">
                <a:solidFill>
                  <a:schemeClr val="tx1"/>
                </a:solidFill>
                <a:ea typeface="+mn-lt"/>
                <a:cs typeface="+mn-lt"/>
              </a:rPr>
              <a:t>конституційно</a:t>
            </a:r>
            <a:r>
              <a:rPr lang="ru-RU" sz="2000" dirty="0">
                <a:solidFill>
                  <a:schemeClr val="tx1"/>
                </a:solidFill>
                <a:ea typeface="+mn-lt"/>
                <a:cs typeface="+mn-lt"/>
              </a:rPr>
              <a:t> </a:t>
            </a:r>
            <a:r>
              <a:rPr lang="ru-RU" sz="2000" dirty="0" err="1">
                <a:solidFill>
                  <a:schemeClr val="tx1"/>
                </a:solidFill>
                <a:ea typeface="+mn-lt"/>
                <a:cs typeface="+mn-lt"/>
              </a:rPr>
              <a:t>закріплені</a:t>
            </a:r>
            <a:r>
              <a:rPr lang="ru-RU" sz="2000" dirty="0">
                <a:solidFill>
                  <a:schemeClr val="tx1"/>
                </a:solidFill>
                <a:ea typeface="+mn-lt"/>
                <a:cs typeface="+mn-lt"/>
              </a:rPr>
              <a:t>) </a:t>
            </a:r>
            <a:r>
              <a:rPr lang="ru-RU" sz="2000" dirty="0" err="1">
                <a:solidFill>
                  <a:schemeClr val="tx1"/>
                </a:solidFill>
                <a:ea typeface="+mn-lt"/>
                <a:cs typeface="+mn-lt"/>
              </a:rPr>
              <a:t>соціальні</a:t>
            </a:r>
            <a:r>
              <a:rPr lang="ru-RU" sz="2000" dirty="0">
                <a:solidFill>
                  <a:schemeClr val="tx1"/>
                </a:solidFill>
                <a:ea typeface="+mn-lt"/>
                <a:cs typeface="+mn-lt"/>
              </a:rPr>
              <a:t> блага та </a:t>
            </a:r>
            <a:r>
              <a:rPr lang="ru-RU" sz="2000" dirty="0" err="1">
                <a:solidFill>
                  <a:schemeClr val="tx1"/>
                </a:solidFill>
                <a:ea typeface="+mn-lt"/>
                <a:cs typeface="+mn-lt"/>
              </a:rPr>
              <a:t>послуги</a:t>
            </a:r>
            <a:endParaRPr lang="ru-RU" dirty="0" err="1">
              <a:solidFill>
                <a:schemeClr val="tx1"/>
              </a:solidFill>
            </a:endParaRPr>
          </a:p>
        </p:txBody>
      </p:sp>
      <p:sp>
        <p:nvSpPr>
          <p:cNvPr id="13" name="Прямоугольник: скругленные углы 12">
            <a:extLst>
              <a:ext uri="{FF2B5EF4-FFF2-40B4-BE49-F238E27FC236}">
                <a16:creationId xmlns:a16="http://schemas.microsoft.com/office/drawing/2014/main" id="{D6D71ED0-A399-4571-A13E-BFDDFD5C8D67}"/>
              </a:ext>
            </a:extLst>
          </p:cNvPr>
          <p:cNvSpPr/>
          <p:nvPr/>
        </p:nvSpPr>
        <p:spPr>
          <a:xfrm>
            <a:off x="8972547" y="3257547"/>
            <a:ext cx="2861092" cy="862641"/>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b="1" dirty="0">
                <a:ea typeface="+mn-lt"/>
                <a:cs typeface="+mn-lt"/>
              </a:rPr>
              <a:t>СОЦІАЛЬНЕ СТРАХУВАННЯ </a:t>
            </a:r>
            <a:endParaRPr lang="ru-RU" b="1"/>
          </a:p>
        </p:txBody>
      </p:sp>
      <p:sp>
        <p:nvSpPr>
          <p:cNvPr id="14" name="Прямоугольник: скругленные углы 13">
            <a:extLst>
              <a:ext uri="{FF2B5EF4-FFF2-40B4-BE49-F238E27FC236}">
                <a16:creationId xmlns:a16="http://schemas.microsoft.com/office/drawing/2014/main" id="{7C4CE348-3993-405E-8855-D7D025075167}"/>
              </a:ext>
            </a:extLst>
          </p:cNvPr>
          <p:cNvSpPr/>
          <p:nvPr/>
        </p:nvSpPr>
        <p:spPr>
          <a:xfrm>
            <a:off x="8755991" y="4334950"/>
            <a:ext cx="3306790" cy="2300376"/>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dirty="0">
                <a:solidFill>
                  <a:schemeClr val="tx1"/>
                </a:solidFill>
                <a:ea typeface="+mn-lt"/>
                <a:cs typeface="+mn-lt"/>
              </a:rPr>
              <a:t>система </a:t>
            </a:r>
            <a:r>
              <a:rPr lang="ru-RU" sz="2000" dirty="0" err="1">
                <a:solidFill>
                  <a:schemeClr val="tx1"/>
                </a:solidFill>
                <a:ea typeface="+mn-lt"/>
                <a:cs typeface="+mn-lt"/>
              </a:rPr>
              <a:t>матеріального</a:t>
            </a:r>
            <a:r>
              <a:rPr lang="ru-RU" sz="2000" dirty="0">
                <a:solidFill>
                  <a:schemeClr val="tx1"/>
                </a:solidFill>
                <a:ea typeface="+mn-lt"/>
                <a:cs typeface="+mn-lt"/>
              </a:rPr>
              <a:t> </a:t>
            </a:r>
            <a:r>
              <a:rPr lang="ru-RU" sz="2000" dirty="0" err="1">
                <a:solidFill>
                  <a:schemeClr val="tx1"/>
                </a:solidFill>
                <a:ea typeface="+mn-lt"/>
                <a:cs typeface="+mn-lt"/>
              </a:rPr>
              <a:t>забезпечення</a:t>
            </a:r>
            <a:r>
              <a:rPr lang="ru-RU" sz="2000" dirty="0">
                <a:solidFill>
                  <a:schemeClr val="tx1"/>
                </a:solidFill>
                <a:ea typeface="+mn-lt"/>
                <a:cs typeface="+mn-lt"/>
              </a:rPr>
              <a:t> на </a:t>
            </a:r>
            <a:r>
              <a:rPr lang="ru-RU" sz="2000" dirty="0" err="1">
                <a:solidFill>
                  <a:schemeClr val="tx1"/>
                </a:solidFill>
                <a:ea typeface="+mn-lt"/>
                <a:cs typeface="+mn-lt"/>
              </a:rPr>
              <a:t>випадок</a:t>
            </a:r>
            <a:r>
              <a:rPr lang="ru-RU" sz="2000" dirty="0">
                <a:solidFill>
                  <a:schemeClr val="tx1"/>
                </a:solidFill>
                <a:ea typeface="+mn-lt"/>
                <a:cs typeface="+mn-lt"/>
              </a:rPr>
              <a:t> </a:t>
            </a:r>
            <a:r>
              <a:rPr lang="ru-RU" sz="2000" dirty="0" err="1">
                <a:solidFill>
                  <a:schemeClr val="tx1"/>
                </a:solidFill>
                <a:ea typeface="+mn-lt"/>
                <a:cs typeface="+mn-lt"/>
              </a:rPr>
              <a:t>тимчасової</a:t>
            </a:r>
            <a:r>
              <a:rPr lang="ru-RU" sz="2000" dirty="0">
                <a:solidFill>
                  <a:schemeClr val="tx1"/>
                </a:solidFill>
                <a:ea typeface="+mn-lt"/>
                <a:cs typeface="+mn-lt"/>
              </a:rPr>
              <a:t> </a:t>
            </a:r>
            <a:r>
              <a:rPr lang="ru-RU" sz="2000" dirty="0" err="1">
                <a:solidFill>
                  <a:schemeClr val="tx1"/>
                </a:solidFill>
                <a:ea typeface="+mn-lt"/>
                <a:cs typeface="+mn-lt"/>
              </a:rPr>
              <a:t>втрати</a:t>
            </a:r>
            <a:r>
              <a:rPr lang="ru-RU" sz="2000" dirty="0">
                <a:solidFill>
                  <a:schemeClr val="tx1"/>
                </a:solidFill>
                <a:ea typeface="+mn-lt"/>
                <a:cs typeface="+mn-lt"/>
              </a:rPr>
              <a:t> </a:t>
            </a:r>
            <a:r>
              <a:rPr lang="ru-RU" sz="2000" dirty="0" err="1">
                <a:solidFill>
                  <a:schemeClr val="tx1"/>
                </a:solidFill>
                <a:ea typeface="+mn-lt"/>
                <a:cs typeface="+mn-lt"/>
              </a:rPr>
              <a:t>працездатності</a:t>
            </a:r>
            <a:r>
              <a:rPr lang="ru-RU" sz="2000" dirty="0">
                <a:solidFill>
                  <a:schemeClr val="tx1"/>
                </a:solidFill>
                <a:ea typeface="+mn-lt"/>
                <a:cs typeface="+mn-lt"/>
              </a:rPr>
              <a:t>, </a:t>
            </a:r>
            <a:r>
              <a:rPr lang="ru-RU" sz="2000" dirty="0" err="1">
                <a:solidFill>
                  <a:schemeClr val="tx1"/>
                </a:solidFill>
                <a:ea typeface="+mn-lt"/>
                <a:cs typeface="+mn-lt"/>
              </a:rPr>
              <a:t>виходу</a:t>
            </a:r>
            <a:r>
              <a:rPr lang="ru-RU" sz="2000" dirty="0">
                <a:solidFill>
                  <a:schemeClr val="tx1"/>
                </a:solidFill>
                <a:ea typeface="+mn-lt"/>
                <a:cs typeface="+mn-lt"/>
              </a:rPr>
              <a:t> на </a:t>
            </a:r>
            <a:r>
              <a:rPr lang="ru-RU" sz="2000" dirty="0" err="1">
                <a:solidFill>
                  <a:schemeClr val="tx1"/>
                </a:solidFill>
                <a:ea typeface="+mn-lt"/>
                <a:cs typeface="+mn-lt"/>
              </a:rPr>
              <a:t>пенсію</a:t>
            </a:r>
            <a:r>
              <a:rPr lang="ru-RU" sz="2000" dirty="0">
                <a:solidFill>
                  <a:schemeClr val="tx1"/>
                </a:solidFill>
                <a:ea typeface="+mn-lt"/>
                <a:cs typeface="+mn-lt"/>
              </a:rPr>
              <a:t>, система </a:t>
            </a:r>
            <a:r>
              <a:rPr lang="ru-RU" sz="2000" dirty="0" err="1">
                <a:solidFill>
                  <a:schemeClr val="tx1"/>
                </a:solidFill>
                <a:ea typeface="+mn-lt"/>
                <a:cs typeface="+mn-lt"/>
              </a:rPr>
              <a:t>захисту</a:t>
            </a:r>
            <a:r>
              <a:rPr lang="ru-RU" sz="2000" dirty="0">
                <a:solidFill>
                  <a:schemeClr val="tx1"/>
                </a:solidFill>
                <a:ea typeface="+mn-lt"/>
                <a:cs typeface="+mn-lt"/>
              </a:rPr>
              <a:t> </a:t>
            </a:r>
            <a:r>
              <a:rPr lang="ru-RU" sz="2000" dirty="0" err="1">
                <a:solidFill>
                  <a:schemeClr val="tx1"/>
                </a:solidFill>
                <a:ea typeface="+mn-lt"/>
                <a:cs typeface="+mn-lt"/>
              </a:rPr>
              <a:t>від</a:t>
            </a:r>
            <a:r>
              <a:rPr lang="ru-RU" sz="2000" dirty="0">
                <a:solidFill>
                  <a:schemeClr val="tx1"/>
                </a:solidFill>
                <a:ea typeface="+mn-lt"/>
                <a:cs typeface="+mn-lt"/>
              </a:rPr>
              <a:t> </a:t>
            </a:r>
            <a:r>
              <a:rPr lang="ru-RU" sz="2000" dirty="0" err="1">
                <a:solidFill>
                  <a:schemeClr val="tx1"/>
                </a:solidFill>
                <a:ea typeface="+mn-lt"/>
                <a:cs typeface="+mn-lt"/>
              </a:rPr>
              <a:t>певних</a:t>
            </a:r>
            <a:r>
              <a:rPr lang="ru-RU" sz="2000" dirty="0">
                <a:solidFill>
                  <a:schemeClr val="tx1"/>
                </a:solidFill>
                <a:ea typeface="+mn-lt"/>
                <a:cs typeface="+mn-lt"/>
              </a:rPr>
              <a:t> </a:t>
            </a:r>
            <a:r>
              <a:rPr lang="ru-RU" sz="2000" dirty="0" err="1">
                <a:solidFill>
                  <a:schemeClr val="tx1"/>
                </a:solidFill>
                <a:ea typeface="+mn-lt"/>
                <a:cs typeface="+mn-lt"/>
              </a:rPr>
              <a:t>видів</a:t>
            </a:r>
            <a:r>
              <a:rPr lang="ru-RU" sz="2000" dirty="0">
                <a:solidFill>
                  <a:schemeClr val="tx1"/>
                </a:solidFill>
                <a:ea typeface="+mn-lt"/>
                <a:cs typeface="+mn-lt"/>
              </a:rPr>
              <a:t> </a:t>
            </a:r>
            <a:r>
              <a:rPr lang="ru-RU" sz="2000" dirty="0" err="1">
                <a:solidFill>
                  <a:schemeClr val="tx1"/>
                </a:solidFill>
                <a:ea typeface="+mn-lt"/>
                <a:cs typeface="+mn-lt"/>
              </a:rPr>
              <a:t>ризику</a:t>
            </a:r>
            <a:endParaRPr lang="ru-RU">
              <a:solidFill>
                <a:schemeClr val="tx1"/>
              </a:solidFill>
            </a:endParaRPr>
          </a:p>
        </p:txBody>
      </p:sp>
    </p:spTree>
    <p:extLst>
      <p:ext uri="{BB962C8B-B14F-4D97-AF65-F5344CB8AC3E}">
        <p14:creationId xmlns:p14="http://schemas.microsoft.com/office/powerpoint/2010/main" val="21125686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C97EDAC-272B-41CC-86DA-8AC840ADE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F4FE9779-8A08-480B-AF5F-37D85D327692}"/>
              </a:ext>
            </a:extLst>
          </p:cNvPr>
          <p:cNvSpPr>
            <a:spLocks noGrp="1"/>
          </p:cNvSpPr>
          <p:nvPr>
            <p:ph type="title"/>
          </p:nvPr>
        </p:nvSpPr>
        <p:spPr>
          <a:xfrm>
            <a:off x="838200" y="-5391"/>
            <a:ext cx="10515600" cy="1185054"/>
          </a:xfrm>
        </p:spPr>
        <p:txBody>
          <a:bodyPr anchor="ctr">
            <a:normAutofit fontScale="90000"/>
          </a:bodyPr>
          <a:lstStyle/>
          <a:p>
            <a:pPr algn="ctr"/>
            <a:r>
              <a:rPr lang="ru-RU" sz="4400">
                <a:ea typeface="+mj-lt"/>
                <a:cs typeface="+mj-lt"/>
              </a:rPr>
              <a:t>Державні соціальні гарантії у сфері доходів населення</a:t>
            </a:r>
            <a:endParaRPr lang="ru-RU"/>
          </a:p>
        </p:txBody>
      </p:sp>
      <p:sp>
        <p:nvSpPr>
          <p:cNvPr id="4" name="Блок-схема: знак завершения 3">
            <a:extLst>
              <a:ext uri="{FF2B5EF4-FFF2-40B4-BE49-F238E27FC236}">
                <a16:creationId xmlns:a16="http://schemas.microsoft.com/office/drawing/2014/main" id="{C4A96C52-FCD2-402D-AF98-4932D86CD64E}"/>
              </a:ext>
            </a:extLst>
          </p:cNvPr>
          <p:cNvSpPr/>
          <p:nvPr/>
        </p:nvSpPr>
        <p:spPr>
          <a:xfrm>
            <a:off x="333555" y="1179030"/>
            <a:ext cx="11099319" cy="618225"/>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err="1">
                <a:ea typeface="+mn-lt"/>
                <a:cs typeface="+mn-lt"/>
              </a:rPr>
              <a:t>Основні</a:t>
            </a:r>
            <a:r>
              <a:rPr lang="ru-RU" sz="2400" b="1" dirty="0">
                <a:ea typeface="+mn-lt"/>
                <a:cs typeface="+mn-lt"/>
              </a:rPr>
              <a:t> </a:t>
            </a:r>
            <a:r>
              <a:rPr lang="ru-RU" sz="2400" b="1" dirty="0" err="1">
                <a:ea typeface="+mn-lt"/>
                <a:cs typeface="+mn-lt"/>
              </a:rPr>
              <a:t>державні</a:t>
            </a:r>
            <a:r>
              <a:rPr lang="ru-RU" sz="2400" b="1" dirty="0">
                <a:ea typeface="+mn-lt"/>
                <a:cs typeface="+mn-lt"/>
              </a:rPr>
              <a:t> </a:t>
            </a:r>
            <a:r>
              <a:rPr lang="ru-RU" sz="2400" b="1" dirty="0" err="1">
                <a:ea typeface="+mn-lt"/>
                <a:cs typeface="+mn-lt"/>
              </a:rPr>
              <a:t>соціальні</a:t>
            </a:r>
            <a:r>
              <a:rPr lang="ru-RU" sz="2400" b="1" dirty="0">
                <a:ea typeface="+mn-lt"/>
                <a:cs typeface="+mn-lt"/>
              </a:rPr>
              <a:t> </a:t>
            </a:r>
            <a:r>
              <a:rPr lang="ru-RU" sz="2400" b="1" dirty="0" err="1">
                <a:ea typeface="+mn-lt"/>
                <a:cs typeface="+mn-lt"/>
              </a:rPr>
              <a:t>гарантії</a:t>
            </a:r>
            <a:endParaRPr lang="ru-RU" sz="2400" b="1" dirty="0" err="1"/>
          </a:p>
        </p:txBody>
      </p:sp>
      <p:sp>
        <p:nvSpPr>
          <p:cNvPr id="5" name="Прямоугольник: скругленные углы 4">
            <a:extLst>
              <a:ext uri="{FF2B5EF4-FFF2-40B4-BE49-F238E27FC236}">
                <a16:creationId xmlns:a16="http://schemas.microsoft.com/office/drawing/2014/main" id="{A1E68BF1-450D-4688-8C82-626697F2A443}"/>
              </a:ext>
            </a:extLst>
          </p:cNvPr>
          <p:cNvSpPr/>
          <p:nvPr/>
        </p:nvSpPr>
        <p:spPr>
          <a:xfrm>
            <a:off x="1382204" y="1892599"/>
            <a:ext cx="9877244" cy="74762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ru-RU" sz="2000" b="1" dirty="0" err="1">
                <a:solidFill>
                  <a:schemeClr val="tx1"/>
                </a:solidFill>
                <a:ea typeface="+mn-lt"/>
                <a:cs typeface="+mn-lt"/>
              </a:rPr>
              <a:t>Прожитковий</a:t>
            </a:r>
            <a:r>
              <a:rPr lang="ru-RU" sz="2000" b="1" dirty="0">
                <a:solidFill>
                  <a:schemeClr val="tx1"/>
                </a:solidFill>
                <a:ea typeface="+mn-lt"/>
                <a:cs typeface="+mn-lt"/>
              </a:rPr>
              <a:t> </a:t>
            </a:r>
            <a:r>
              <a:rPr lang="ru-RU" sz="2000" b="1" dirty="0" err="1">
                <a:solidFill>
                  <a:schemeClr val="tx1"/>
                </a:solidFill>
                <a:ea typeface="+mn-lt"/>
                <a:cs typeface="+mn-lt"/>
              </a:rPr>
              <a:t>мінімум</a:t>
            </a:r>
            <a:r>
              <a:rPr lang="ru-RU" sz="2000" dirty="0">
                <a:solidFill>
                  <a:schemeClr val="tx1"/>
                </a:solidFill>
                <a:ea typeface="+mn-lt"/>
                <a:cs typeface="+mn-lt"/>
              </a:rPr>
              <a:t> у </a:t>
            </a:r>
            <a:r>
              <a:rPr lang="ru-RU" sz="2000" dirty="0" err="1">
                <a:solidFill>
                  <a:schemeClr val="tx1"/>
                </a:solidFill>
                <a:ea typeface="+mn-lt"/>
                <a:cs typeface="+mn-lt"/>
              </a:rPr>
              <a:t>середньому</a:t>
            </a:r>
            <a:r>
              <a:rPr lang="ru-RU" sz="2000" dirty="0">
                <a:solidFill>
                  <a:schemeClr val="tx1"/>
                </a:solidFill>
                <a:ea typeface="+mn-lt"/>
                <a:cs typeface="+mn-lt"/>
              </a:rPr>
              <a:t> на одну особу на </a:t>
            </a:r>
            <a:r>
              <a:rPr lang="ru-RU" sz="2000" dirty="0" err="1">
                <a:solidFill>
                  <a:schemeClr val="tx1"/>
                </a:solidFill>
                <a:ea typeface="+mn-lt"/>
                <a:cs typeface="+mn-lt"/>
              </a:rPr>
              <a:t>місяць</a:t>
            </a:r>
            <a:r>
              <a:rPr lang="ru-RU" sz="2000" dirty="0">
                <a:solidFill>
                  <a:schemeClr val="tx1"/>
                </a:solidFill>
                <a:ea typeface="+mn-lt"/>
                <a:cs typeface="+mn-lt"/>
              </a:rPr>
              <a:t> (з 01.07.2020 – 2118 грн.; з 01.12.2020 – 2189 грн.) </a:t>
            </a:r>
            <a:endParaRPr lang="ru-RU" sz="2000">
              <a:solidFill>
                <a:schemeClr val="tx1"/>
              </a:solidFill>
            </a:endParaRPr>
          </a:p>
        </p:txBody>
      </p:sp>
      <p:sp>
        <p:nvSpPr>
          <p:cNvPr id="7" name="Прямоугольник: скругленные углы 6">
            <a:extLst>
              <a:ext uri="{FF2B5EF4-FFF2-40B4-BE49-F238E27FC236}">
                <a16:creationId xmlns:a16="http://schemas.microsoft.com/office/drawing/2014/main" id="{542BB3B9-832E-4EAC-8CA7-AE70C674E1F4}"/>
              </a:ext>
            </a:extLst>
          </p:cNvPr>
          <p:cNvSpPr/>
          <p:nvPr/>
        </p:nvSpPr>
        <p:spPr>
          <a:xfrm>
            <a:off x="1382203" y="2726486"/>
            <a:ext cx="9877244" cy="74762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ru-RU" sz="2000" b="1" dirty="0" err="1">
                <a:solidFill>
                  <a:schemeClr val="tx1"/>
                </a:solidFill>
                <a:ea typeface="+mn-lt"/>
                <a:cs typeface="+mn-lt"/>
              </a:rPr>
              <a:t>Мінімальна</a:t>
            </a:r>
            <a:r>
              <a:rPr lang="ru-RU" sz="2000" b="1" dirty="0">
                <a:solidFill>
                  <a:schemeClr val="tx1"/>
                </a:solidFill>
                <a:ea typeface="+mn-lt"/>
                <a:cs typeface="+mn-lt"/>
              </a:rPr>
              <a:t> </a:t>
            </a:r>
            <a:r>
              <a:rPr lang="ru-RU" sz="2000" b="1" dirty="0" err="1">
                <a:solidFill>
                  <a:schemeClr val="tx1"/>
                </a:solidFill>
                <a:ea typeface="+mn-lt"/>
                <a:cs typeface="+mn-lt"/>
              </a:rPr>
              <a:t>заробітна</a:t>
            </a:r>
            <a:r>
              <a:rPr lang="ru-RU" sz="2000" b="1" dirty="0">
                <a:solidFill>
                  <a:schemeClr val="tx1"/>
                </a:solidFill>
                <a:ea typeface="+mn-lt"/>
                <a:cs typeface="+mn-lt"/>
              </a:rPr>
              <a:t> </a:t>
            </a:r>
            <a:r>
              <a:rPr lang="ru-RU" sz="2000" dirty="0">
                <a:solidFill>
                  <a:schemeClr val="tx1"/>
                </a:solidFill>
                <a:ea typeface="+mn-lt"/>
                <a:cs typeface="+mn-lt"/>
              </a:rPr>
              <a:t>плата (з 01.09.2020 – 5000 грн.; ) </a:t>
            </a:r>
            <a:endParaRPr lang="ru-RU" sz="2000">
              <a:solidFill>
                <a:schemeClr val="tx1"/>
              </a:solidFill>
            </a:endParaRPr>
          </a:p>
        </p:txBody>
      </p:sp>
      <p:sp>
        <p:nvSpPr>
          <p:cNvPr id="9" name="Прямоугольник: скругленные углы 8">
            <a:extLst>
              <a:ext uri="{FF2B5EF4-FFF2-40B4-BE49-F238E27FC236}">
                <a16:creationId xmlns:a16="http://schemas.microsoft.com/office/drawing/2014/main" id="{B077A983-91B1-4D9A-A872-8D04A846CEB7}"/>
              </a:ext>
            </a:extLst>
          </p:cNvPr>
          <p:cNvSpPr/>
          <p:nvPr/>
        </p:nvSpPr>
        <p:spPr>
          <a:xfrm>
            <a:off x="1382202" y="3574750"/>
            <a:ext cx="9877244" cy="74762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ru-RU" sz="2000" b="1" dirty="0" err="1">
                <a:solidFill>
                  <a:schemeClr val="tx1"/>
                </a:solidFill>
                <a:ea typeface="+mn-lt"/>
                <a:cs typeface="+mn-lt"/>
              </a:rPr>
              <a:t>Мінімальна</a:t>
            </a:r>
            <a:r>
              <a:rPr lang="ru-RU" sz="2000" b="1" dirty="0">
                <a:solidFill>
                  <a:schemeClr val="tx1"/>
                </a:solidFill>
                <a:ea typeface="+mn-lt"/>
                <a:cs typeface="+mn-lt"/>
              </a:rPr>
              <a:t> </a:t>
            </a:r>
            <a:r>
              <a:rPr lang="ru-RU" sz="2000" b="1" dirty="0" err="1">
                <a:solidFill>
                  <a:schemeClr val="tx1"/>
                </a:solidFill>
                <a:ea typeface="+mn-lt"/>
                <a:cs typeface="+mn-lt"/>
              </a:rPr>
              <a:t>пенсія</a:t>
            </a:r>
            <a:r>
              <a:rPr lang="ru-RU" sz="2000" dirty="0">
                <a:solidFill>
                  <a:schemeClr val="tx1"/>
                </a:solidFill>
                <a:ea typeface="+mn-lt"/>
                <a:cs typeface="+mn-lt"/>
              </a:rPr>
              <a:t> за </a:t>
            </a:r>
            <a:r>
              <a:rPr lang="ru-RU" sz="2000" dirty="0" err="1">
                <a:solidFill>
                  <a:schemeClr val="tx1"/>
                </a:solidFill>
                <a:ea typeface="+mn-lt"/>
                <a:cs typeface="+mn-lt"/>
              </a:rPr>
              <a:t>віком</a:t>
            </a:r>
            <a:r>
              <a:rPr lang="ru-RU" sz="2000" dirty="0">
                <a:solidFill>
                  <a:schemeClr val="tx1"/>
                </a:solidFill>
                <a:ea typeface="+mn-lt"/>
                <a:cs typeface="+mn-lt"/>
              </a:rPr>
              <a:t> (з 01.01.2020 – 1819,2 грн.)  </a:t>
            </a:r>
            <a:endParaRPr lang="ru-RU" sz="2000">
              <a:solidFill>
                <a:schemeClr val="tx1"/>
              </a:solidFill>
            </a:endParaRPr>
          </a:p>
        </p:txBody>
      </p:sp>
      <p:sp>
        <p:nvSpPr>
          <p:cNvPr id="10" name="Прямоугольник: скругленные углы 9">
            <a:extLst>
              <a:ext uri="{FF2B5EF4-FFF2-40B4-BE49-F238E27FC236}">
                <a16:creationId xmlns:a16="http://schemas.microsoft.com/office/drawing/2014/main" id="{F50F53BD-F6E3-49C7-A017-4571D770069C}"/>
              </a:ext>
            </a:extLst>
          </p:cNvPr>
          <p:cNvSpPr/>
          <p:nvPr/>
        </p:nvSpPr>
        <p:spPr>
          <a:xfrm>
            <a:off x="1382201" y="4365505"/>
            <a:ext cx="9877244" cy="129396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ru-RU" sz="2000" b="1" dirty="0" err="1">
                <a:solidFill>
                  <a:schemeClr val="tx1"/>
                </a:solidFill>
                <a:ea typeface="+mn-lt"/>
                <a:cs typeface="+mn-lt"/>
              </a:rPr>
              <a:t>Допомога</a:t>
            </a:r>
            <a:r>
              <a:rPr lang="ru-RU" sz="2000" b="1" dirty="0">
                <a:solidFill>
                  <a:schemeClr val="tx1"/>
                </a:solidFill>
                <a:ea typeface="+mn-lt"/>
                <a:cs typeface="+mn-lt"/>
              </a:rPr>
              <a:t> при </a:t>
            </a:r>
            <a:r>
              <a:rPr lang="ru-RU" sz="2000" b="1" dirty="0" err="1">
                <a:solidFill>
                  <a:schemeClr val="tx1"/>
                </a:solidFill>
                <a:ea typeface="+mn-lt"/>
                <a:cs typeface="+mn-lt"/>
              </a:rPr>
              <a:t>народженні</a:t>
            </a:r>
            <a:r>
              <a:rPr lang="ru-RU" sz="2000" b="1" dirty="0">
                <a:solidFill>
                  <a:schemeClr val="tx1"/>
                </a:solidFill>
                <a:ea typeface="+mn-lt"/>
                <a:cs typeface="+mn-lt"/>
              </a:rPr>
              <a:t> </a:t>
            </a:r>
            <a:r>
              <a:rPr lang="ru-RU" sz="2000" b="1" dirty="0" err="1">
                <a:solidFill>
                  <a:schemeClr val="tx1"/>
                </a:solidFill>
                <a:ea typeface="+mn-lt"/>
                <a:cs typeface="+mn-lt"/>
              </a:rPr>
              <a:t>дитини</a:t>
            </a:r>
            <a:r>
              <a:rPr lang="ru-RU" sz="2000" dirty="0">
                <a:solidFill>
                  <a:schemeClr val="tx1"/>
                </a:solidFill>
                <a:ea typeface="+mn-lt"/>
                <a:cs typeface="+mn-lt"/>
              </a:rPr>
              <a:t> </a:t>
            </a:r>
            <a:r>
              <a:rPr lang="ru-RU" sz="2000" dirty="0" err="1">
                <a:solidFill>
                  <a:schemeClr val="tx1"/>
                </a:solidFill>
                <a:ea typeface="+mn-lt"/>
                <a:cs typeface="+mn-lt"/>
              </a:rPr>
              <a:t>надається</a:t>
            </a:r>
            <a:r>
              <a:rPr lang="ru-RU" sz="2000" dirty="0">
                <a:solidFill>
                  <a:schemeClr val="tx1"/>
                </a:solidFill>
                <a:ea typeface="+mn-lt"/>
                <a:cs typeface="+mn-lt"/>
              </a:rPr>
              <a:t> у </a:t>
            </a:r>
            <a:r>
              <a:rPr lang="ru-RU" sz="2000" dirty="0" err="1">
                <a:solidFill>
                  <a:schemeClr val="tx1"/>
                </a:solidFill>
                <a:ea typeface="+mn-lt"/>
                <a:cs typeface="+mn-lt"/>
              </a:rPr>
              <a:t>розмірі</a:t>
            </a:r>
            <a:r>
              <a:rPr lang="ru-RU" sz="2000" dirty="0">
                <a:solidFill>
                  <a:schemeClr val="tx1"/>
                </a:solidFill>
                <a:ea typeface="+mn-lt"/>
                <a:cs typeface="+mn-lt"/>
              </a:rPr>
              <a:t> 41280 </a:t>
            </a:r>
            <a:r>
              <a:rPr lang="ru-RU" sz="2000" dirty="0" err="1">
                <a:solidFill>
                  <a:schemeClr val="tx1"/>
                </a:solidFill>
                <a:ea typeface="+mn-lt"/>
                <a:cs typeface="+mn-lt"/>
              </a:rPr>
              <a:t>гривень</a:t>
            </a:r>
            <a:r>
              <a:rPr lang="ru-RU" sz="2000" dirty="0">
                <a:solidFill>
                  <a:schemeClr val="tx1"/>
                </a:solidFill>
                <a:ea typeface="+mn-lt"/>
                <a:cs typeface="+mn-lt"/>
              </a:rPr>
              <a:t>. </a:t>
            </a:r>
            <a:r>
              <a:rPr lang="ru-RU" sz="2000" dirty="0" err="1">
                <a:solidFill>
                  <a:schemeClr val="tx1"/>
                </a:solidFill>
                <a:ea typeface="+mn-lt"/>
                <a:cs typeface="+mn-lt"/>
              </a:rPr>
              <a:t>Виплата</a:t>
            </a:r>
            <a:r>
              <a:rPr lang="ru-RU" sz="2000" dirty="0">
                <a:solidFill>
                  <a:schemeClr val="tx1"/>
                </a:solidFill>
                <a:ea typeface="+mn-lt"/>
                <a:cs typeface="+mn-lt"/>
              </a:rPr>
              <a:t> </a:t>
            </a:r>
            <a:r>
              <a:rPr lang="ru-RU" sz="2000" dirty="0" err="1">
                <a:solidFill>
                  <a:schemeClr val="tx1"/>
                </a:solidFill>
                <a:ea typeface="+mn-lt"/>
                <a:cs typeface="+mn-lt"/>
              </a:rPr>
              <a:t>допомоги</a:t>
            </a:r>
            <a:r>
              <a:rPr lang="ru-RU" sz="2000" dirty="0">
                <a:solidFill>
                  <a:schemeClr val="tx1"/>
                </a:solidFill>
                <a:ea typeface="+mn-lt"/>
                <a:cs typeface="+mn-lt"/>
              </a:rPr>
              <a:t> </a:t>
            </a:r>
            <a:r>
              <a:rPr lang="ru-RU" sz="2000" dirty="0" err="1">
                <a:solidFill>
                  <a:schemeClr val="tx1"/>
                </a:solidFill>
                <a:ea typeface="+mn-lt"/>
                <a:cs typeface="+mn-lt"/>
              </a:rPr>
              <a:t>здійснюється</a:t>
            </a:r>
            <a:r>
              <a:rPr lang="ru-RU" sz="2000" dirty="0">
                <a:solidFill>
                  <a:schemeClr val="tx1"/>
                </a:solidFill>
                <a:ea typeface="+mn-lt"/>
                <a:cs typeface="+mn-lt"/>
              </a:rPr>
              <a:t> одноразово у </a:t>
            </a:r>
            <a:r>
              <a:rPr lang="ru-RU" sz="2000" dirty="0" err="1">
                <a:solidFill>
                  <a:schemeClr val="tx1"/>
                </a:solidFill>
                <a:ea typeface="+mn-lt"/>
                <a:cs typeface="+mn-lt"/>
              </a:rPr>
              <a:t>сумі</a:t>
            </a:r>
            <a:r>
              <a:rPr lang="ru-RU" sz="2000" dirty="0">
                <a:solidFill>
                  <a:schemeClr val="tx1"/>
                </a:solidFill>
                <a:ea typeface="+mn-lt"/>
                <a:cs typeface="+mn-lt"/>
              </a:rPr>
              <a:t> 10320 </a:t>
            </a:r>
            <a:r>
              <a:rPr lang="ru-RU" sz="2000" dirty="0" err="1">
                <a:solidFill>
                  <a:schemeClr val="tx1"/>
                </a:solidFill>
                <a:ea typeface="+mn-lt"/>
                <a:cs typeface="+mn-lt"/>
              </a:rPr>
              <a:t>гривень</a:t>
            </a:r>
            <a:r>
              <a:rPr lang="ru-RU" sz="2000" dirty="0">
                <a:solidFill>
                  <a:schemeClr val="tx1"/>
                </a:solidFill>
                <a:ea typeface="+mn-lt"/>
                <a:cs typeface="+mn-lt"/>
              </a:rPr>
              <a:t>, </a:t>
            </a:r>
            <a:r>
              <a:rPr lang="ru-RU" sz="2000" dirty="0" err="1">
                <a:solidFill>
                  <a:schemeClr val="tx1"/>
                </a:solidFill>
                <a:ea typeface="+mn-lt"/>
                <a:cs typeface="+mn-lt"/>
              </a:rPr>
              <a:t>решта</a:t>
            </a:r>
            <a:r>
              <a:rPr lang="ru-RU" sz="2000" dirty="0">
                <a:solidFill>
                  <a:schemeClr val="tx1"/>
                </a:solidFill>
                <a:ea typeface="+mn-lt"/>
                <a:cs typeface="+mn-lt"/>
              </a:rPr>
              <a:t> </a:t>
            </a:r>
            <a:r>
              <a:rPr lang="ru-RU" sz="2000" dirty="0" err="1">
                <a:solidFill>
                  <a:schemeClr val="tx1"/>
                </a:solidFill>
                <a:ea typeface="+mn-lt"/>
                <a:cs typeface="+mn-lt"/>
              </a:rPr>
              <a:t>суми</a:t>
            </a:r>
            <a:r>
              <a:rPr lang="ru-RU" sz="2000" dirty="0">
                <a:solidFill>
                  <a:schemeClr val="tx1"/>
                </a:solidFill>
                <a:ea typeface="+mn-lt"/>
                <a:cs typeface="+mn-lt"/>
              </a:rPr>
              <a:t> </a:t>
            </a:r>
            <a:r>
              <a:rPr lang="ru-RU" sz="2000" dirty="0" err="1">
                <a:solidFill>
                  <a:schemeClr val="tx1"/>
                </a:solidFill>
                <a:ea typeface="+mn-lt"/>
                <a:cs typeface="+mn-lt"/>
              </a:rPr>
              <a:t>допомоги</a:t>
            </a:r>
            <a:r>
              <a:rPr lang="ru-RU" sz="2000" dirty="0">
                <a:solidFill>
                  <a:schemeClr val="tx1"/>
                </a:solidFill>
                <a:ea typeface="+mn-lt"/>
                <a:cs typeface="+mn-lt"/>
              </a:rPr>
              <a:t> </a:t>
            </a:r>
            <a:r>
              <a:rPr lang="ru-RU" sz="2000" dirty="0" err="1">
                <a:solidFill>
                  <a:schemeClr val="tx1"/>
                </a:solidFill>
                <a:ea typeface="+mn-lt"/>
                <a:cs typeface="+mn-lt"/>
              </a:rPr>
              <a:t>виплачується</a:t>
            </a:r>
            <a:r>
              <a:rPr lang="ru-RU" sz="2000" dirty="0">
                <a:solidFill>
                  <a:schemeClr val="tx1"/>
                </a:solidFill>
                <a:ea typeface="+mn-lt"/>
                <a:cs typeface="+mn-lt"/>
              </a:rPr>
              <a:t> </a:t>
            </a:r>
            <a:r>
              <a:rPr lang="ru-RU" sz="2000" dirty="0" err="1">
                <a:solidFill>
                  <a:schemeClr val="tx1"/>
                </a:solidFill>
                <a:ea typeface="+mn-lt"/>
                <a:cs typeface="+mn-lt"/>
              </a:rPr>
              <a:t>протягом</a:t>
            </a:r>
            <a:r>
              <a:rPr lang="ru-RU" sz="2000" dirty="0">
                <a:solidFill>
                  <a:schemeClr val="tx1"/>
                </a:solidFill>
                <a:ea typeface="+mn-lt"/>
                <a:cs typeface="+mn-lt"/>
              </a:rPr>
              <a:t> </a:t>
            </a:r>
            <a:r>
              <a:rPr lang="ru-RU" sz="2000" dirty="0" err="1">
                <a:solidFill>
                  <a:schemeClr val="tx1"/>
                </a:solidFill>
                <a:ea typeface="+mn-lt"/>
                <a:cs typeface="+mn-lt"/>
              </a:rPr>
              <a:t>наступних</a:t>
            </a:r>
            <a:r>
              <a:rPr lang="ru-RU" sz="2000" dirty="0">
                <a:solidFill>
                  <a:schemeClr val="tx1"/>
                </a:solidFill>
                <a:ea typeface="+mn-lt"/>
                <a:cs typeface="+mn-lt"/>
              </a:rPr>
              <a:t> 36 </a:t>
            </a:r>
            <a:r>
              <a:rPr lang="ru-RU" sz="2000" dirty="0" err="1">
                <a:solidFill>
                  <a:schemeClr val="tx1"/>
                </a:solidFill>
                <a:ea typeface="+mn-lt"/>
                <a:cs typeface="+mn-lt"/>
              </a:rPr>
              <a:t>місяців</a:t>
            </a:r>
            <a:r>
              <a:rPr lang="ru-RU" sz="2000" dirty="0">
                <a:solidFill>
                  <a:schemeClr val="tx1"/>
                </a:solidFill>
                <a:ea typeface="+mn-lt"/>
                <a:cs typeface="+mn-lt"/>
              </a:rPr>
              <a:t> </a:t>
            </a:r>
            <a:r>
              <a:rPr lang="ru-RU" sz="2000" dirty="0" err="1">
                <a:solidFill>
                  <a:schemeClr val="tx1"/>
                </a:solidFill>
                <a:ea typeface="+mn-lt"/>
                <a:cs typeface="+mn-lt"/>
              </a:rPr>
              <a:t>рівними</a:t>
            </a:r>
            <a:r>
              <a:rPr lang="ru-RU" sz="2000" dirty="0">
                <a:solidFill>
                  <a:schemeClr val="tx1"/>
                </a:solidFill>
                <a:ea typeface="+mn-lt"/>
                <a:cs typeface="+mn-lt"/>
              </a:rPr>
              <a:t> </a:t>
            </a:r>
            <a:r>
              <a:rPr lang="ru-RU" sz="2000" dirty="0" err="1">
                <a:solidFill>
                  <a:schemeClr val="tx1"/>
                </a:solidFill>
                <a:ea typeface="+mn-lt"/>
                <a:cs typeface="+mn-lt"/>
              </a:rPr>
              <a:t>частинами</a:t>
            </a:r>
            <a:r>
              <a:rPr lang="ru-RU" sz="2000" dirty="0">
                <a:solidFill>
                  <a:schemeClr val="tx1"/>
                </a:solidFill>
                <a:ea typeface="+mn-lt"/>
                <a:cs typeface="+mn-lt"/>
              </a:rPr>
              <a:t> (860 грн./</a:t>
            </a:r>
            <a:r>
              <a:rPr lang="ru-RU" sz="2000" dirty="0" err="1">
                <a:solidFill>
                  <a:schemeClr val="tx1"/>
                </a:solidFill>
                <a:ea typeface="+mn-lt"/>
                <a:cs typeface="+mn-lt"/>
              </a:rPr>
              <a:t>місяць</a:t>
            </a:r>
            <a:r>
              <a:rPr lang="ru-RU" sz="2000" dirty="0">
                <a:solidFill>
                  <a:schemeClr val="tx1"/>
                </a:solidFill>
                <a:ea typeface="+mn-lt"/>
                <a:cs typeface="+mn-lt"/>
              </a:rPr>
              <a:t>)  </a:t>
            </a:r>
            <a:endParaRPr lang="ru-RU" sz="2000" dirty="0">
              <a:solidFill>
                <a:schemeClr val="tx1"/>
              </a:solidFill>
            </a:endParaRPr>
          </a:p>
        </p:txBody>
      </p:sp>
      <p:sp>
        <p:nvSpPr>
          <p:cNvPr id="11" name="Прямоугольник: скругленные углы 10">
            <a:extLst>
              <a:ext uri="{FF2B5EF4-FFF2-40B4-BE49-F238E27FC236}">
                <a16:creationId xmlns:a16="http://schemas.microsoft.com/office/drawing/2014/main" id="{6622AA69-9762-4968-94B1-AB8A3114ED2C}"/>
              </a:ext>
            </a:extLst>
          </p:cNvPr>
          <p:cNvSpPr/>
          <p:nvPr/>
        </p:nvSpPr>
        <p:spPr>
          <a:xfrm>
            <a:off x="1382200" y="5731353"/>
            <a:ext cx="9877244" cy="1121433"/>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ru-RU" sz="2000" b="1" dirty="0" err="1">
                <a:solidFill>
                  <a:schemeClr val="tx1"/>
                </a:solidFill>
                <a:ea typeface="+mn-lt"/>
                <a:cs typeface="+mn-lt"/>
              </a:rPr>
              <a:t>Допомога</a:t>
            </a:r>
            <a:r>
              <a:rPr lang="ru-RU" sz="2000" b="1" dirty="0">
                <a:solidFill>
                  <a:schemeClr val="tx1"/>
                </a:solidFill>
                <a:ea typeface="+mn-lt"/>
                <a:cs typeface="+mn-lt"/>
              </a:rPr>
              <a:t> по </a:t>
            </a:r>
            <a:r>
              <a:rPr lang="ru-RU" sz="2000" b="1" dirty="0" err="1">
                <a:solidFill>
                  <a:schemeClr val="tx1"/>
                </a:solidFill>
                <a:ea typeface="+mn-lt"/>
                <a:cs typeface="+mn-lt"/>
              </a:rPr>
              <a:t>безробіттю</a:t>
            </a:r>
            <a:r>
              <a:rPr lang="ru-RU" sz="2000" b="1" dirty="0">
                <a:solidFill>
                  <a:schemeClr val="tx1"/>
                </a:solidFill>
                <a:ea typeface="+mn-lt"/>
                <a:cs typeface="+mn-lt"/>
              </a:rPr>
              <a:t>: </a:t>
            </a:r>
            <a:endParaRPr lang="ru-RU" dirty="0">
              <a:solidFill>
                <a:schemeClr val="tx1"/>
              </a:solidFill>
              <a:ea typeface="+mn-lt"/>
              <a:cs typeface="+mn-lt"/>
            </a:endParaRPr>
          </a:p>
          <a:p>
            <a:pPr marL="342900" indent="-342900">
              <a:buFont typeface="Arial"/>
              <a:buChar char="•"/>
            </a:pPr>
            <a:r>
              <a:rPr lang="ru-RU" sz="2000" dirty="0">
                <a:solidFill>
                  <a:schemeClr val="tx1"/>
                </a:solidFill>
                <a:ea typeface="+mn-lt"/>
                <a:cs typeface="+mn-lt"/>
              </a:rPr>
              <a:t>для </a:t>
            </a:r>
            <a:r>
              <a:rPr lang="ru-RU" sz="2000" err="1">
                <a:solidFill>
                  <a:schemeClr val="tx1"/>
                </a:solidFill>
                <a:ea typeface="+mn-lt"/>
                <a:cs typeface="+mn-lt"/>
              </a:rPr>
              <a:t>незастрахованих</a:t>
            </a:r>
            <a:r>
              <a:rPr lang="ru-RU" sz="2000" dirty="0">
                <a:solidFill>
                  <a:schemeClr val="tx1"/>
                </a:solidFill>
                <a:ea typeface="+mn-lt"/>
                <a:cs typeface="+mn-lt"/>
              </a:rPr>
              <a:t> </a:t>
            </a:r>
            <a:r>
              <a:rPr lang="ru-RU" sz="2000" err="1">
                <a:solidFill>
                  <a:schemeClr val="tx1"/>
                </a:solidFill>
                <a:ea typeface="+mn-lt"/>
                <a:cs typeface="+mn-lt"/>
              </a:rPr>
              <a:t>осіб</a:t>
            </a:r>
            <a:r>
              <a:rPr lang="ru-RU" sz="2000" dirty="0">
                <a:solidFill>
                  <a:schemeClr val="tx1"/>
                </a:solidFill>
                <a:ea typeface="+mn-lt"/>
                <a:cs typeface="+mn-lt"/>
              </a:rPr>
              <a:t> (</a:t>
            </a:r>
            <a:r>
              <a:rPr lang="ru-RU" sz="2000" err="1">
                <a:solidFill>
                  <a:schemeClr val="tx1"/>
                </a:solidFill>
                <a:ea typeface="+mn-lt"/>
                <a:cs typeface="+mn-lt"/>
              </a:rPr>
              <a:t>мін</a:t>
            </a:r>
            <a:r>
              <a:rPr lang="ru-RU" sz="2000" dirty="0">
                <a:solidFill>
                  <a:schemeClr val="tx1"/>
                </a:solidFill>
                <a:ea typeface="+mn-lt"/>
                <a:cs typeface="+mn-lt"/>
              </a:rPr>
              <a:t>. 610 грн.) </a:t>
            </a:r>
            <a:endParaRPr lang="ru-RU">
              <a:solidFill>
                <a:schemeClr val="tx1"/>
              </a:solidFill>
              <a:ea typeface="+mn-lt"/>
              <a:cs typeface="+mn-lt"/>
            </a:endParaRPr>
          </a:p>
          <a:p>
            <a:pPr marL="342900" indent="-342900">
              <a:buFont typeface="Arial"/>
              <a:buChar char="•"/>
            </a:pPr>
            <a:r>
              <a:rPr lang="ru-RU" sz="2000" dirty="0">
                <a:solidFill>
                  <a:schemeClr val="tx1"/>
                </a:solidFill>
                <a:ea typeface="+mn-lt"/>
                <a:cs typeface="+mn-lt"/>
              </a:rPr>
              <a:t>для </a:t>
            </a:r>
            <a:r>
              <a:rPr lang="ru-RU" sz="2000" dirty="0" err="1">
                <a:solidFill>
                  <a:schemeClr val="tx1"/>
                </a:solidFill>
                <a:ea typeface="+mn-lt"/>
                <a:cs typeface="+mn-lt"/>
              </a:rPr>
              <a:t>застрахованих</a:t>
            </a:r>
            <a:r>
              <a:rPr lang="ru-RU" sz="2000" dirty="0">
                <a:solidFill>
                  <a:schemeClr val="tx1"/>
                </a:solidFill>
                <a:ea typeface="+mn-lt"/>
                <a:cs typeface="+mn-lt"/>
              </a:rPr>
              <a:t> </a:t>
            </a:r>
            <a:r>
              <a:rPr lang="ru-RU" sz="2000" dirty="0" err="1">
                <a:solidFill>
                  <a:schemeClr val="tx1"/>
                </a:solidFill>
                <a:ea typeface="+mn-lt"/>
                <a:cs typeface="+mn-lt"/>
              </a:rPr>
              <a:t>осіб</a:t>
            </a:r>
            <a:r>
              <a:rPr lang="ru-RU" sz="2000" dirty="0">
                <a:solidFill>
                  <a:schemeClr val="tx1"/>
                </a:solidFill>
                <a:ea typeface="+mn-lt"/>
                <a:cs typeface="+mn-lt"/>
              </a:rPr>
              <a:t> – </a:t>
            </a:r>
            <a:r>
              <a:rPr lang="ru-RU" sz="2000" dirty="0" err="1">
                <a:solidFill>
                  <a:schemeClr val="tx1"/>
                </a:solidFill>
                <a:ea typeface="+mn-lt"/>
                <a:cs typeface="+mn-lt"/>
              </a:rPr>
              <a:t>відсоток</a:t>
            </a:r>
            <a:r>
              <a:rPr lang="ru-RU" sz="2000" dirty="0">
                <a:solidFill>
                  <a:schemeClr val="tx1"/>
                </a:solidFill>
                <a:ea typeface="+mn-lt"/>
                <a:cs typeface="+mn-lt"/>
              </a:rPr>
              <a:t> </a:t>
            </a:r>
            <a:r>
              <a:rPr lang="ru-RU" sz="2000" dirty="0" err="1">
                <a:solidFill>
                  <a:schemeClr val="tx1"/>
                </a:solidFill>
                <a:ea typeface="+mn-lt"/>
                <a:cs typeface="+mn-lt"/>
              </a:rPr>
              <a:t>від</a:t>
            </a:r>
            <a:r>
              <a:rPr lang="ru-RU" sz="2000" dirty="0">
                <a:solidFill>
                  <a:schemeClr val="tx1"/>
                </a:solidFill>
                <a:ea typeface="+mn-lt"/>
                <a:cs typeface="+mn-lt"/>
              </a:rPr>
              <a:t> </a:t>
            </a:r>
            <a:r>
              <a:rPr lang="ru-RU" sz="2000" dirty="0" err="1">
                <a:solidFill>
                  <a:schemeClr val="tx1"/>
                </a:solidFill>
                <a:ea typeface="+mn-lt"/>
                <a:cs typeface="+mn-lt"/>
              </a:rPr>
              <a:t>середньої</a:t>
            </a:r>
            <a:r>
              <a:rPr lang="ru-RU" sz="2000" dirty="0">
                <a:solidFill>
                  <a:schemeClr val="tx1"/>
                </a:solidFill>
                <a:ea typeface="+mn-lt"/>
                <a:cs typeface="+mn-lt"/>
              </a:rPr>
              <a:t> </a:t>
            </a:r>
            <a:r>
              <a:rPr lang="ru-RU" sz="2000" dirty="0" err="1">
                <a:solidFill>
                  <a:schemeClr val="tx1"/>
                </a:solidFill>
                <a:ea typeface="+mn-lt"/>
                <a:cs typeface="+mn-lt"/>
              </a:rPr>
              <a:t>заробітної</a:t>
            </a:r>
            <a:r>
              <a:rPr lang="ru-RU" sz="2000" dirty="0">
                <a:solidFill>
                  <a:schemeClr val="tx1"/>
                </a:solidFill>
                <a:ea typeface="+mn-lt"/>
                <a:cs typeface="+mn-lt"/>
              </a:rPr>
              <a:t> плати</a:t>
            </a:r>
            <a:endParaRPr lang="ru-RU">
              <a:solidFill>
                <a:schemeClr val="tx1"/>
              </a:solidFill>
            </a:endParaRPr>
          </a:p>
        </p:txBody>
      </p:sp>
      <p:cxnSp>
        <p:nvCxnSpPr>
          <p:cNvPr id="6" name="Прямая со стрелкой 5">
            <a:extLst>
              <a:ext uri="{FF2B5EF4-FFF2-40B4-BE49-F238E27FC236}">
                <a16:creationId xmlns:a16="http://schemas.microsoft.com/office/drawing/2014/main" id="{48839A67-6C40-4134-AAAD-E556B0905F92}"/>
              </a:ext>
            </a:extLst>
          </p:cNvPr>
          <p:cNvCxnSpPr/>
          <p:nvPr/>
        </p:nvCxnSpPr>
        <p:spPr>
          <a:xfrm>
            <a:off x="777456" y="1604154"/>
            <a:ext cx="43132" cy="4744526"/>
          </a:xfrm>
          <a:prstGeom prst="straightConnector1">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Стрелка: вправо 11">
            <a:extLst>
              <a:ext uri="{FF2B5EF4-FFF2-40B4-BE49-F238E27FC236}">
                <a16:creationId xmlns:a16="http://schemas.microsoft.com/office/drawing/2014/main" id="{054EC343-4ED1-423F-AF9B-600ECA3114AF}"/>
              </a:ext>
            </a:extLst>
          </p:cNvPr>
          <p:cNvSpPr/>
          <p:nvPr/>
        </p:nvSpPr>
        <p:spPr>
          <a:xfrm>
            <a:off x="802063" y="2019422"/>
            <a:ext cx="488830" cy="4888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право 12">
            <a:extLst>
              <a:ext uri="{FF2B5EF4-FFF2-40B4-BE49-F238E27FC236}">
                <a16:creationId xmlns:a16="http://schemas.microsoft.com/office/drawing/2014/main" id="{65FE546B-2B0E-4B22-BE75-D6FCD4B674ED}"/>
              </a:ext>
            </a:extLst>
          </p:cNvPr>
          <p:cNvSpPr/>
          <p:nvPr/>
        </p:nvSpPr>
        <p:spPr>
          <a:xfrm>
            <a:off x="802062" y="2853308"/>
            <a:ext cx="488830" cy="4888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право 13">
            <a:extLst>
              <a:ext uri="{FF2B5EF4-FFF2-40B4-BE49-F238E27FC236}">
                <a16:creationId xmlns:a16="http://schemas.microsoft.com/office/drawing/2014/main" id="{84ED044B-A444-4C87-B540-B18988522243}"/>
              </a:ext>
            </a:extLst>
          </p:cNvPr>
          <p:cNvSpPr/>
          <p:nvPr/>
        </p:nvSpPr>
        <p:spPr>
          <a:xfrm>
            <a:off x="802063" y="3701573"/>
            <a:ext cx="488830" cy="4888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право 14">
            <a:extLst>
              <a:ext uri="{FF2B5EF4-FFF2-40B4-BE49-F238E27FC236}">
                <a16:creationId xmlns:a16="http://schemas.microsoft.com/office/drawing/2014/main" id="{8B3795A3-7F88-4CA1-97FC-B507F3B1A7A3}"/>
              </a:ext>
            </a:extLst>
          </p:cNvPr>
          <p:cNvSpPr/>
          <p:nvPr/>
        </p:nvSpPr>
        <p:spPr>
          <a:xfrm>
            <a:off x="802062" y="4765497"/>
            <a:ext cx="488830" cy="4888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трелка: вправо 15">
            <a:extLst>
              <a:ext uri="{FF2B5EF4-FFF2-40B4-BE49-F238E27FC236}">
                <a16:creationId xmlns:a16="http://schemas.microsoft.com/office/drawing/2014/main" id="{8494A56A-7189-4A96-9EEC-EF4FCEEA063D}"/>
              </a:ext>
            </a:extLst>
          </p:cNvPr>
          <p:cNvSpPr/>
          <p:nvPr/>
        </p:nvSpPr>
        <p:spPr>
          <a:xfrm>
            <a:off x="802063" y="6045082"/>
            <a:ext cx="488830" cy="4888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844715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7">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5D822A3B-9F69-450E-99AC-0A89D54D1941}"/>
              </a:ext>
            </a:extLst>
          </p:cNvPr>
          <p:cNvSpPr>
            <a:spLocks noGrp="1"/>
          </p:cNvSpPr>
          <p:nvPr>
            <p:ph type="title"/>
          </p:nvPr>
        </p:nvSpPr>
        <p:spPr>
          <a:xfrm>
            <a:off x="838200" y="-5391"/>
            <a:ext cx="10515600" cy="1156300"/>
          </a:xfrm>
        </p:spPr>
        <p:txBody>
          <a:bodyPr anchor="b">
            <a:normAutofit fontScale="90000"/>
          </a:bodyPr>
          <a:lstStyle/>
          <a:p>
            <a:pPr algn="ctr"/>
            <a:r>
              <a:rPr lang="ru-RU" sz="4400">
                <a:ea typeface="+mj-lt"/>
                <a:cs typeface="+mj-lt"/>
              </a:rPr>
              <a:t>Соціальний захист працівників фармацевтичної галузі</a:t>
            </a:r>
            <a:endParaRPr lang="ru-RU"/>
          </a:p>
        </p:txBody>
      </p:sp>
      <p:sp>
        <p:nvSpPr>
          <p:cNvPr id="3" name="Объект 2">
            <a:extLst>
              <a:ext uri="{FF2B5EF4-FFF2-40B4-BE49-F238E27FC236}">
                <a16:creationId xmlns:a16="http://schemas.microsoft.com/office/drawing/2014/main" id="{DE00BEF0-1AD1-4351-9A17-630DC2ED894C}"/>
              </a:ext>
            </a:extLst>
          </p:cNvPr>
          <p:cNvSpPr>
            <a:spLocks noGrp="1"/>
          </p:cNvSpPr>
          <p:nvPr>
            <p:ph idx="1"/>
          </p:nvPr>
        </p:nvSpPr>
        <p:spPr>
          <a:xfrm>
            <a:off x="277483" y="2601403"/>
            <a:ext cx="11616365" cy="4251293"/>
          </a:xfrm>
        </p:spPr>
        <p:txBody>
          <a:bodyPr vert="horz" lIns="91440" tIns="45720" rIns="91440" bIns="45720" rtlCol="0" anchor="t">
            <a:normAutofit/>
          </a:bodyPr>
          <a:lstStyle/>
          <a:p>
            <a:pPr marL="228600" indent="0" algn="ctr">
              <a:buNone/>
            </a:pPr>
            <a:r>
              <a:rPr lang="ru-RU" sz="2000" b="1" dirty="0" err="1">
                <a:ea typeface="+mn-lt"/>
                <a:cs typeface="+mn-lt"/>
              </a:rPr>
              <a:t>Медичні</a:t>
            </a:r>
            <a:r>
              <a:rPr lang="ru-RU" sz="2000" b="1" dirty="0">
                <a:ea typeface="+mn-lt"/>
                <a:cs typeface="+mn-lt"/>
              </a:rPr>
              <a:t> і </a:t>
            </a:r>
            <a:r>
              <a:rPr lang="ru-RU" sz="2000" b="1" dirty="0" err="1">
                <a:ea typeface="+mn-lt"/>
                <a:cs typeface="+mn-lt"/>
              </a:rPr>
              <a:t>фармацевтичні</a:t>
            </a:r>
            <a:r>
              <a:rPr lang="ru-RU" sz="2000" b="1" dirty="0">
                <a:ea typeface="+mn-lt"/>
                <a:cs typeface="+mn-lt"/>
              </a:rPr>
              <a:t> </a:t>
            </a:r>
            <a:r>
              <a:rPr lang="ru-RU" sz="2000" b="1" dirty="0" err="1">
                <a:ea typeface="+mn-lt"/>
                <a:cs typeface="+mn-lt"/>
              </a:rPr>
              <a:t>працівники</a:t>
            </a:r>
            <a:r>
              <a:rPr lang="ru-RU" sz="2000" b="1" dirty="0">
                <a:ea typeface="+mn-lt"/>
                <a:cs typeface="+mn-lt"/>
              </a:rPr>
              <a:t> </a:t>
            </a:r>
            <a:r>
              <a:rPr lang="ru-RU" sz="2000" b="1" dirty="0" err="1">
                <a:ea typeface="+mn-lt"/>
                <a:cs typeface="+mn-lt"/>
              </a:rPr>
              <a:t>мають</a:t>
            </a:r>
            <a:r>
              <a:rPr lang="ru-RU" sz="2000" b="1" dirty="0">
                <a:ea typeface="+mn-lt"/>
                <a:cs typeface="+mn-lt"/>
              </a:rPr>
              <a:t> право на: </a:t>
            </a:r>
            <a:endParaRPr lang="ru-RU" sz="2000" dirty="0">
              <a:solidFill>
                <a:srgbClr val="213B38">
                  <a:alpha val="60000"/>
                </a:srgbClr>
              </a:solidFill>
              <a:ea typeface="+mn-lt"/>
              <a:cs typeface="+mn-lt"/>
            </a:endParaRPr>
          </a:p>
          <a:p>
            <a:pPr>
              <a:buClr>
                <a:srgbClr val="E4F0EF"/>
              </a:buClr>
            </a:pPr>
            <a:r>
              <a:rPr lang="ru-RU" sz="1800" dirty="0">
                <a:ea typeface="+mn-lt"/>
                <a:cs typeface="+mn-lt"/>
              </a:rPr>
              <a:t>заняття </a:t>
            </a:r>
            <a:r>
              <a:rPr lang="ru-RU" sz="1800" dirty="0" err="1">
                <a:ea typeface="+mn-lt"/>
                <a:cs typeface="+mn-lt"/>
              </a:rPr>
              <a:t>фармацевтичною</a:t>
            </a:r>
            <a:r>
              <a:rPr lang="ru-RU" sz="1800" dirty="0">
                <a:ea typeface="+mn-lt"/>
                <a:cs typeface="+mn-lt"/>
              </a:rPr>
              <a:t> </a:t>
            </a:r>
            <a:r>
              <a:rPr lang="ru-RU" sz="1800" dirty="0" err="1">
                <a:ea typeface="+mn-lt"/>
                <a:cs typeface="+mn-lt"/>
              </a:rPr>
              <a:t>діяльністю</a:t>
            </a:r>
            <a:r>
              <a:rPr lang="ru-RU" sz="1800" dirty="0">
                <a:ea typeface="+mn-lt"/>
                <a:cs typeface="+mn-lt"/>
              </a:rPr>
              <a:t> </a:t>
            </a:r>
            <a:r>
              <a:rPr lang="ru-RU" sz="1800" dirty="0" err="1">
                <a:ea typeface="+mn-lt"/>
                <a:cs typeface="+mn-lt"/>
              </a:rPr>
              <a:t>відповідно</a:t>
            </a:r>
            <a:r>
              <a:rPr lang="ru-RU" sz="1800" dirty="0">
                <a:ea typeface="+mn-lt"/>
                <a:cs typeface="+mn-lt"/>
              </a:rPr>
              <a:t> до </a:t>
            </a:r>
            <a:r>
              <a:rPr lang="ru-RU" sz="1800" dirty="0" err="1">
                <a:ea typeface="+mn-lt"/>
                <a:cs typeface="+mn-lt"/>
              </a:rPr>
              <a:t>спеціальності</a:t>
            </a:r>
            <a:r>
              <a:rPr lang="ru-RU" sz="1800" dirty="0">
                <a:ea typeface="+mn-lt"/>
                <a:cs typeface="+mn-lt"/>
              </a:rPr>
              <a:t> та </a:t>
            </a:r>
            <a:r>
              <a:rPr lang="ru-RU" sz="1800" dirty="0" err="1">
                <a:ea typeface="+mn-lt"/>
                <a:cs typeface="+mn-lt"/>
              </a:rPr>
              <a:t>кваліфікації</a:t>
            </a:r>
            <a:r>
              <a:rPr lang="ru-RU" sz="1800" dirty="0">
                <a:ea typeface="+mn-lt"/>
                <a:cs typeface="+mn-lt"/>
              </a:rPr>
              <a:t>; </a:t>
            </a:r>
            <a:endParaRPr lang="ru-RU" sz="1800" dirty="0">
              <a:solidFill>
                <a:srgbClr val="213B38">
                  <a:alpha val="60000"/>
                </a:srgbClr>
              </a:solidFill>
              <a:ea typeface="+mn-lt"/>
              <a:cs typeface="+mn-lt"/>
            </a:endParaRPr>
          </a:p>
          <a:p>
            <a:pPr>
              <a:buClr>
                <a:srgbClr val="E4F0EF"/>
              </a:buClr>
            </a:pPr>
            <a:r>
              <a:rPr lang="ru-RU" sz="1800" dirty="0">
                <a:ea typeface="+mn-lt"/>
                <a:cs typeface="+mn-lt"/>
              </a:rPr>
              <a:t>права на </a:t>
            </a:r>
            <a:r>
              <a:rPr lang="ru-RU" sz="1800" dirty="0" err="1">
                <a:ea typeface="+mn-lt"/>
                <a:cs typeface="+mn-lt"/>
              </a:rPr>
              <a:t>належні</a:t>
            </a:r>
            <a:r>
              <a:rPr lang="ru-RU" sz="1800" dirty="0">
                <a:ea typeface="+mn-lt"/>
                <a:cs typeface="+mn-lt"/>
              </a:rPr>
              <a:t> </a:t>
            </a:r>
            <a:r>
              <a:rPr lang="ru-RU" sz="1800" dirty="0" err="1">
                <a:ea typeface="+mn-lt"/>
                <a:cs typeface="+mn-lt"/>
              </a:rPr>
              <a:t>умови</a:t>
            </a:r>
            <a:r>
              <a:rPr lang="ru-RU" sz="1800" dirty="0">
                <a:ea typeface="+mn-lt"/>
                <a:cs typeface="+mn-lt"/>
              </a:rPr>
              <a:t> професійної </a:t>
            </a:r>
            <a:r>
              <a:rPr lang="ru-RU" sz="1800" dirty="0" err="1">
                <a:ea typeface="+mn-lt"/>
                <a:cs typeface="+mn-lt"/>
              </a:rPr>
              <a:t>діяльності</a:t>
            </a:r>
            <a:r>
              <a:rPr lang="ru-RU" sz="1800" dirty="0">
                <a:ea typeface="+mn-lt"/>
                <a:cs typeface="+mn-lt"/>
              </a:rPr>
              <a:t>; </a:t>
            </a:r>
            <a:endParaRPr lang="ru-RU" sz="1800" dirty="0">
              <a:solidFill>
                <a:srgbClr val="213B38">
                  <a:alpha val="60000"/>
                </a:srgbClr>
              </a:solidFill>
              <a:ea typeface="+mn-lt"/>
              <a:cs typeface="+mn-lt"/>
            </a:endParaRPr>
          </a:p>
          <a:p>
            <a:pPr>
              <a:buClr>
                <a:srgbClr val="E4F0EF"/>
              </a:buClr>
            </a:pPr>
            <a:r>
              <a:rPr lang="ru-RU" sz="1800" dirty="0" err="1">
                <a:ea typeface="+mn-lt"/>
                <a:cs typeface="+mn-lt"/>
              </a:rPr>
              <a:t>вільний</a:t>
            </a:r>
            <a:r>
              <a:rPr lang="ru-RU" sz="1800" dirty="0">
                <a:ea typeface="+mn-lt"/>
                <a:cs typeface="+mn-lt"/>
              </a:rPr>
              <a:t> </a:t>
            </a:r>
            <a:r>
              <a:rPr lang="ru-RU" sz="1800" dirty="0" err="1">
                <a:ea typeface="+mn-lt"/>
                <a:cs typeface="+mn-lt"/>
              </a:rPr>
              <a:t>вибір</a:t>
            </a:r>
            <a:r>
              <a:rPr lang="ru-RU" sz="1800" dirty="0">
                <a:ea typeface="+mn-lt"/>
                <a:cs typeface="+mn-lt"/>
              </a:rPr>
              <a:t> </a:t>
            </a:r>
            <a:r>
              <a:rPr lang="ru-RU" sz="1800" dirty="0" err="1">
                <a:ea typeface="+mn-lt"/>
                <a:cs typeface="+mn-lt"/>
              </a:rPr>
              <a:t>апробованих</a:t>
            </a:r>
            <a:r>
              <a:rPr lang="ru-RU" sz="1800" dirty="0">
                <a:ea typeface="+mn-lt"/>
                <a:cs typeface="+mn-lt"/>
              </a:rPr>
              <a:t> форм, </a:t>
            </a:r>
            <a:r>
              <a:rPr lang="ru-RU" sz="1800" dirty="0" err="1">
                <a:ea typeface="+mn-lt"/>
                <a:cs typeface="+mn-lt"/>
              </a:rPr>
              <a:t>методів</a:t>
            </a:r>
            <a:r>
              <a:rPr lang="ru-RU" sz="1800" dirty="0">
                <a:ea typeface="+mn-lt"/>
                <a:cs typeface="+mn-lt"/>
              </a:rPr>
              <a:t> і </a:t>
            </a:r>
            <a:r>
              <a:rPr lang="ru-RU" sz="1800" dirty="0" err="1">
                <a:ea typeface="+mn-lt"/>
                <a:cs typeface="+mn-lt"/>
              </a:rPr>
              <a:t>засобів</a:t>
            </a:r>
            <a:r>
              <a:rPr lang="ru-RU" sz="1800" dirty="0">
                <a:ea typeface="+mn-lt"/>
                <a:cs typeface="+mn-lt"/>
              </a:rPr>
              <a:t> </a:t>
            </a:r>
            <a:r>
              <a:rPr lang="ru-RU" sz="1800" dirty="0" err="1">
                <a:ea typeface="+mn-lt"/>
                <a:cs typeface="+mn-lt"/>
              </a:rPr>
              <a:t>діяльності</a:t>
            </a:r>
            <a:r>
              <a:rPr lang="ru-RU" sz="1800" dirty="0">
                <a:ea typeface="+mn-lt"/>
                <a:cs typeface="+mn-lt"/>
              </a:rPr>
              <a:t>; </a:t>
            </a:r>
            <a:endParaRPr lang="ru-RU" sz="1800" dirty="0">
              <a:solidFill>
                <a:srgbClr val="213B38">
                  <a:alpha val="60000"/>
                </a:srgbClr>
              </a:solidFill>
              <a:ea typeface="+mn-lt"/>
              <a:cs typeface="+mn-lt"/>
            </a:endParaRPr>
          </a:p>
          <a:p>
            <a:pPr>
              <a:buClr>
                <a:srgbClr val="E4F0EF"/>
              </a:buClr>
            </a:pPr>
            <a:r>
              <a:rPr lang="ru-RU" sz="1800" dirty="0" err="1">
                <a:ea typeface="+mn-lt"/>
                <a:cs typeface="+mn-lt"/>
              </a:rPr>
              <a:t>підвищення</a:t>
            </a:r>
            <a:r>
              <a:rPr lang="ru-RU" sz="1800" dirty="0">
                <a:ea typeface="+mn-lt"/>
                <a:cs typeface="+mn-lt"/>
              </a:rPr>
              <a:t> </a:t>
            </a:r>
            <a:r>
              <a:rPr lang="ru-RU" sz="1800" dirty="0" err="1">
                <a:ea typeface="+mn-lt"/>
                <a:cs typeface="+mn-lt"/>
              </a:rPr>
              <a:t>кваліфікації</a:t>
            </a:r>
            <a:r>
              <a:rPr lang="ru-RU" sz="1800" dirty="0">
                <a:ea typeface="+mn-lt"/>
                <a:cs typeface="+mn-lt"/>
              </a:rPr>
              <a:t>, </a:t>
            </a:r>
            <a:r>
              <a:rPr lang="ru-RU" sz="1800" dirty="0" err="1">
                <a:ea typeface="+mn-lt"/>
                <a:cs typeface="+mn-lt"/>
              </a:rPr>
              <a:t>перепідготовку</a:t>
            </a:r>
            <a:r>
              <a:rPr lang="ru-RU" sz="1800" dirty="0">
                <a:ea typeface="+mn-lt"/>
                <a:cs typeface="+mn-lt"/>
              </a:rPr>
              <a:t> не </a:t>
            </a:r>
            <a:r>
              <a:rPr lang="ru-RU" sz="1800" dirty="0" err="1">
                <a:ea typeface="+mn-lt"/>
                <a:cs typeface="+mn-lt"/>
              </a:rPr>
              <a:t>рідше</a:t>
            </a:r>
            <a:r>
              <a:rPr lang="ru-RU" sz="1800" dirty="0">
                <a:ea typeface="+mn-lt"/>
                <a:cs typeface="+mn-lt"/>
              </a:rPr>
              <a:t> одного разу на </a:t>
            </a:r>
            <a:r>
              <a:rPr lang="ru-RU" sz="1800" dirty="0" err="1">
                <a:ea typeface="+mn-lt"/>
                <a:cs typeface="+mn-lt"/>
              </a:rPr>
              <a:t>п'ять</a:t>
            </a:r>
            <a:r>
              <a:rPr lang="ru-RU" sz="1800" dirty="0">
                <a:ea typeface="+mn-lt"/>
                <a:cs typeface="+mn-lt"/>
              </a:rPr>
              <a:t> </a:t>
            </a:r>
            <a:r>
              <a:rPr lang="ru-RU" sz="1800" dirty="0" err="1">
                <a:ea typeface="+mn-lt"/>
                <a:cs typeface="+mn-lt"/>
              </a:rPr>
              <a:t>років</a:t>
            </a:r>
            <a:r>
              <a:rPr lang="ru-RU" sz="1800" dirty="0">
                <a:ea typeface="+mn-lt"/>
                <a:cs typeface="+mn-lt"/>
              </a:rPr>
              <a:t> у </a:t>
            </a:r>
            <a:r>
              <a:rPr lang="ru-RU" sz="1800" dirty="0" err="1">
                <a:ea typeface="+mn-lt"/>
                <a:cs typeface="+mn-lt"/>
              </a:rPr>
              <a:t>відповідних</a:t>
            </a:r>
            <a:r>
              <a:rPr lang="ru-RU" sz="1800" dirty="0">
                <a:ea typeface="+mn-lt"/>
                <a:cs typeface="+mn-lt"/>
              </a:rPr>
              <a:t> закладах та </a:t>
            </a:r>
            <a:r>
              <a:rPr lang="ru-RU" sz="1800" dirty="0" err="1">
                <a:ea typeface="+mn-lt"/>
                <a:cs typeface="+mn-lt"/>
              </a:rPr>
              <a:t>установах</a:t>
            </a:r>
            <a:r>
              <a:rPr lang="ru-RU" sz="1800" dirty="0">
                <a:ea typeface="+mn-lt"/>
                <a:cs typeface="+mn-lt"/>
              </a:rPr>
              <a:t>; </a:t>
            </a:r>
            <a:endParaRPr lang="ru-RU" sz="1800" dirty="0">
              <a:solidFill>
                <a:srgbClr val="213B38">
                  <a:alpha val="60000"/>
                </a:srgbClr>
              </a:solidFill>
              <a:ea typeface="+mn-lt"/>
              <a:cs typeface="+mn-lt"/>
            </a:endParaRPr>
          </a:p>
          <a:p>
            <a:pPr>
              <a:buClr>
                <a:srgbClr val="E4F0EF"/>
              </a:buClr>
            </a:pPr>
            <a:r>
              <a:rPr lang="ru-RU" sz="1800" dirty="0" err="1">
                <a:ea typeface="+mn-lt"/>
                <a:cs typeface="+mn-lt"/>
              </a:rPr>
              <a:t>соціальну</a:t>
            </a:r>
            <a:r>
              <a:rPr lang="ru-RU" sz="1800" dirty="0">
                <a:ea typeface="+mn-lt"/>
                <a:cs typeface="+mn-lt"/>
              </a:rPr>
              <a:t> </a:t>
            </a:r>
            <a:r>
              <a:rPr lang="ru-RU" sz="1800" dirty="0" err="1">
                <a:ea typeface="+mn-lt"/>
                <a:cs typeface="+mn-lt"/>
              </a:rPr>
              <a:t>допомогу</a:t>
            </a:r>
            <a:r>
              <a:rPr lang="ru-RU" sz="1800" dirty="0">
                <a:ea typeface="+mn-lt"/>
                <a:cs typeface="+mn-lt"/>
              </a:rPr>
              <a:t> з боку </a:t>
            </a:r>
            <a:r>
              <a:rPr lang="ru-RU" sz="1800" dirty="0" err="1">
                <a:ea typeface="+mn-lt"/>
                <a:cs typeface="+mn-lt"/>
              </a:rPr>
              <a:t>держави</a:t>
            </a:r>
            <a:r>
              <a:rPr lang="ru-RU" sz="1800" dirty="0">
                <a:ea typeface="+mn-lt"/>
                <a:cs typeface="+mn-lt"/>
              </a:rPr>
              <a:t> у </a:t>
            </a:r>
            <a:r>
              <a:rPr lang="ru-RU" sz="1800" dirty="0" err="1">
                <a:ea typeface="+mn-lt"/>
                <a:cs typeface="+mn-lt"/>
              </a:rPr>
              <a:t>разі</a:t>
            </a:r>
            <a:r>
              <a:rPr lang="ru-RU" sz="1800" dirty="0">
                <a:ea typeface="+mn-lt"/>
                <a:cs typeface="+mn-lt"/>
              </a:rPr>
              <a:t> </a:t>
            </a:r>
            <a:r>
              <a:rPr lang="ru-RU" sz="1800" dirty="0" err="1">
                <a:ea typeface="+mn-lt"/>
                <a:cs typeface="+mn-lt"/>
              </a:rPr>
              <a:t>захворювання</a:t>
            </a:r>
            <a:r>
              <a:rPr lang="ru-RU" sz="1800" dirty="0">
                <a:ea typeface="+mn-lt"/>
                <a:cs typeface="+mn-lt"/>
              </a:rPr>
              <a:t>, </a:t>
            </a:r>
            <a:r>
              <a:rPr lang="ru-RU" sz="1800" dirty="0" err="1">
                <a:ea typeface="+mn-lt"/>
                <a:cs typeface="+mn-lt"/>
              </a:rPr>
              <a:t>каліцтва</a:t>
            </a:r>
            <a:r>
              <a:rPr lang="ru-RU" sz="1800" dirty="0">
                <a:ea typeface="+mn-lt"/>
                <a:cs typeface="+mn-lt"/>
              </a:rPr>
              <a:t> </a:t>
            </a:r>
            <a:r>
              <a:rPr lang="ru-RU" sz="1800" dirty="0" err="1">
                <a:ea typeface="+mn-lt"/>
                <a:cs typeface="+mn-lt"/>
              </a:rPr>
              <a:t>або</a:t>
            </a:r>
            <a:r>
              <a:rPr lang="ru-RU" sz="1800" dirty="0">
                <a:ea typeface="+mn-lt"/>
                <a:cs typeface="+mn-lt"/>
              </a:rPr>
              <a:t> в </a:t>
            </a:r>
            <a:r>
              <a:rPr lang="ru-RU" sz="1800" dirty="0" err="1">
                <a:ea typeface="+mn-lt"/>
                <a:cs typeface="+mn-lt"/>
              </a:rPr>
              <a:t>інших</a:t>
            </a:r>
            <a:r>
              <a:rPr lang="ru-RU" sz="1800" dirty="0">
                <a:ea typeface="+mn-lt"/>
                <a:cs typeface="+mn-lt"/>
              </a:rPr>
              <a:t> </a:t>
            </a:r>
            <a:r>
              <a:rPr lang="ru-RU" sz="1800" dirty="0" err="1">
                <a:ea typeface="+mn-lt"/>
                <a:cs typeface="+mn-lt"/>
              </a:rPr>
              <a:t>випадках</a:t>
            </a:r>
            <a:r>
              <a:rPr lang="ru-RU" sz="1800" dirty="0">
                <a:ea typeface="+mn-lt"/>
                <a:cs typeface="+mn-lt"/>
              </a:rPr>
              <a:t> </a:t>
            </a:r>
            <a:r>
              <a:rPr lang="ru-RU" sz="1800" dirty="0" err="1">
                <a:ea typeface="+mn-lt"/>
                <a:cs typeface="+mn-lt"/>
              </a:rPr>
              <a:t>втрати</a:t>
            </a:r>
            <a:r>
              <a:rPr lang="ru-RU" sz="1800" dirty="0">
                <a:ea typeface="+mn-lt"/>
                <a:cs typeface="+mn-lt"/>
              </a:rPr>
              <a:t> </a:t>
            </a:r>
            <a:r>
              <a:rPr lang="ru-RU" sz="1800" dirty="0" err="1">
                <a:ea typeface="+mn-lt"/>
                <a:cs typeface="+mn-lt"/>
              </a:rPr>
              <a:t>працездатності</a:t>
            </a:r>
            <a:r>
              <a:rPr lang="ru-RU" sz="1800" dirty="0">
                <a:ea typeface="+mn-lt"/>
                <a:cs typeface="+mn-lt"/>
              </a:rPr>
              <a:t>; </a:t>
            </a:r>
            <a:endParaRPr lang="ru-RU" sz="1800" dirty="0">
              <a:solidFill>
                <a:srgbClr val="213B38">
                  <a:alpha val="60000"/>
                </a:srgbClr>
              </a:solidFill>
              <a:ea typeface="+mn-lt"/>
              <a:cs typeface="+mn-lt"/>
            </a:endParaRPr>
          </a:p>
          <a:p>
            <a:pPr>
              <a:buClr>
                <a:srgbClr val="E4F0EF"/>
              </a:buClr>
            </a:pPr>
            <a:r>
              <a:rPr lang="ru-RU" sz="1800" dirty="0" err="1">
                <a:ea typeface="+mn-lt"/>
                <a:cs typeface="+mn-lt"/>
              </a:rPr>
              <a:t>встановлення</a:t>
            </a:r>
            <a:r>
              <a:rPr lang="ru-RU" sz="1800" dirty="0">
                <a:ea typeface="+mn-lt"/>
                <a:cs typeface="+mn-lt"/>
              </a:rPr>
              <a:t> у </a:t>
            </a:r>
            <a:r>
              <a:rPr lang="ru-RU" sz="1800" dirty="0" err="1">
                <a:ea typeface="+mn-lt"/>
                <a:cs typeface="+mn-lt"/>
              </a:rPr>
              <a:t>державних</a:t>
            </a:r>
            <a:r>
              <a:rPr lang="ru-RU" sz="1800" dirty="0">
                <a:ea typeface="+mn-lt"/>
                <a:cs typeface="+mn-lt"/>
              </a:rPr>
              <a:t> закладах </a:t>
            </a:r>
            <a:r>
              <a:rPr lang="ru-RU" sz="1800" dirty="0" err="1">
                <a:ea typeface="+mn-lt"/>
                <a:cs typeface="+mn-lt"/>
              </a:rPr>
              <a:t>охорони</a:t>
            </a:r>
            <a:r>
              <a:rPr lang="ru-RU" sz="1800" dirty="0">
                <a:ea typeface="+mn-lt"/>
                <a:cs typeface="+mn-lt"/>
              </a:rPr>
              <a:t> здоров’я </a:t>
            </a:r>
            <a:r>
              <a:rPr lang="ru-RU" sz="1800" dirty="0" err="1">
                <a:ea typeface="+mn-lt"/>
                <a:cs typeface="+mn-lt"/>
              </a:rPr>
              <a:t>посадових</a:t>
            </a:r>
            <a:r>
              <a:rPr lang="ru-RU" sz="1800" dirty="0">
                <a:ea typeface="+mn-lt"/>
                <a:cs typeface="+mn-lt"/>
              </a:rPr>
              <a:t> </a:t>
            </a:r>
            <a:r>
              <a:rPr lang="ru-RU" sz="1800" dirty="0" err="1">
                <a:ea typeface="+mn-lt"/>
                <a:cs typeface="+mn-lt"/>
              </a:rPr>
              <a:t>окладів</a:t>
            </a:r>
            <a:r>
              <a:rPr lang="ru-RU" sz="1800" dirty="0">
                <a:ea typeface="+mn-lt"/>
                <a:cs typeface="+mn-lt"/>
              </a:rPr>
              <a:t> (</a:t>
            </a:r>
            <a:r>
              <a:rPr lang="ru-RU" sz="1800" dirty="0" err="1">
                <a:ea typeface="+mn-lt"/>
                <a:cs typeface="+mn-lt"/>
              </a:rPr>
              <a:t>тарифних</a:t>
            </a:r>
            <a:r>
              <a:rPr lang="ru-RU" sz="1800" dirty="0">
                <a:ea typeface="+mn-lt"/>
                <a:cs typeface="+mn-lt"/>
              </a:rPr>
              <a:t> ставок) на </a:t>
            </a:r>
            <a:r>
              <a:rPr lang="ru-RU" sz="1800" dirty="0" err="1">
                <a:ea typeface="+mn-lt"/>
                <a:cs typeface="+mn-lt"/>
              </a:rPr>
              <a:t>основі</a:t>
            </a:r>
            <a:r>
              <a:rPr lang="ru-RU" sz="1800" dirty="0">
                <a:ea typeface="+mn-lt"/>
                <a:cs typeface="+mn-lt"/>
              </a:rPr>
              <a:t> </a:t>
            </a:r>
            <a:r>
              <a:rPr lang="ru-RU" sz="1800" dirty="0" err="1">
                <a:ea typeface="+mn-lt"/>
                <a:cs typeface="+mn-lt"/>
              </a:rPr>
              <a:t>Єдиної</a:t>
            </a:r>
            <a:r>
              <a:rPr lang="ru-RU" sz="1800" dirty="0">
                <a:ea typeface="+mn-lt"/>
                <a:cs typeface="+mn-lt"/>
              </a:rPr>
              <a:t> </a:t>
            </a:r>
            <a:r>
              <a:rPr lang="ru-RU" sz="1800" dirty="0" err="1">
                <a:ea typeface="+mn-lt"/>
                <a:cs typeface="+mn-lt"/>
              </a:rPr>
              <a:t>тарифної</a:t>
            </a:r>
            <a:r>
              <a:rPr lang="ru-RU" sz="1800" dirty="0">
                <a:ea typeface="+mn-lt"/>
                <a:cs typeface="+mn-lt"/>
              </a:rPr>
              <a:t> </a:t>
            </a:r>
            <a:r>
              <a:rPr lang="ru-RU" sz="1800" dirty="0" err="1">
                <a:ea typeface="+mn-lt"/>
                <a:cs typeface="+mn-lt"/>
              </a:rPr>
              <a:t>сітки</a:t>
            </a:r>
            <a:r>
              <a:rPr lang="ru-RU" sz="1800" dirty="0">
                <a:ea typeface="+mn-lt"/>
                <a:cs typeface="+mn-lt"/>
              </a:rPr>
              <a:t> у порядку, </a:t>
            </a:r>
            <a:r>
              <a:rPr lang="ru-RU" sz="1800" dirty="0" err="1">
                <a:ea typeface="+mn-lt"/>
                <a:cs typeface="+mn-lt"/>
              </a:rPr>
              <a:t>визначеному</a:t>
            </a:r>
            <a:r>
              <a:rPr lang="ru-RU" sz="1800" dirty="0">
                <a:ea typeface="+mn-lt"/>
                <a:cs typeface="+mn-lt"/>
              </a:rPr>
              <a:t> КМУ; </a:t>
            </a:r>
            <a:endParaRPr lang="ru-RU" sz="1800" dirty="0">
              <a:solidFill>
                <a:srgbClr val="213B38">
                  <a:alpha val="60000"/>
                </a:srgbClr>
              </a:solidFill>
              <a:ea typeface="+mn-lt"/>
              <a:cs typeface="+mn-lt"/>
            </a:endParaRPr>
          </a:p>
          <a:p>
            <a:pPr>
              <a:buClr>
                <a:srgbClr val="E4F0EF"/>
              </a:buClr>
            </a:pPr>
            <a:r>
              <a:rPr lang="ru-RU" sz="1800" dirty="0" err="1">
                <a:ea typeface="+mn-lt"/>
                <a:cs typeface="+mn-lt"/>
              </a:rPr>
              <a:t>скорочений</a:t>
            </a:r>
            <a:r>
              <a:rPr lang="ru-RU" sz="1800" dirty="0">
                <a:ea typeface="+mn-lt"/>
                <a:cs typeface="+mn-lt"/>
              </a:rPr>
              <a:t> </a:t>
            </a:r>
            <a:r>
              <a:rPr lang="ru-RU" sz="1800" dirty="0" err="1">
                <a:ea typeface="+mn-lt"/>
                <a:cs typeface="+mn-lt"/>
              </a:rPr>
              <a:t>робочий</a:t>
            </a:r>
            <a:r>
              <a:rPr lang="ru-RU" sz="1800" dirty="0">
                <a:ea typeface="+mn-lt"/>
                <a:cs typeface="+mn-lt"/>
              </a:rPr>
              <a:t> день і </a:t>
            </a:r>
            <a:r>
              <a:rPr lang="ru-RU" sz="1800" dirty="0" err="1">
                <a:ea typeface="+mn-lt"/>
                <a:cs typeface="+mn-lt"/>
              </a:rPr>
              <a:t>додаткову</a:t>
            </a:r>
            <a:r>
              <a:rPr lang="ru-RU" sz="1800" dirty="0">
                <a:ea typeface="+mn-lt"/>
                <a:cs typeface="+mn-lt"/>
              </a:rPr>
              <a:t> </a:t>
            </a:r>
            <a:r>
              <a:rPr lang="ru-RU" sz="1800" dirty="0" err="1">
                <a:ea typeface="+mn-lt"/>
                <a:cs typeface="+mn-lt"/>
              </a:rPr>
              <a:t>оплачувану</a:t>
            </a:r>
            <a:r>
              <a:rPr lang="ru-RU" sz="1800" dirty="0">
                <a:ea typeface="+mn-lt"/>
                <a:cs typeface="+mn-lt"/>
              </a:rPr>
              <a:t> </a:t>
            </a:r>
            <a:r>
              <a:rPr lang="ru-RU" sz="1800" dirty="0" err="1">
                <a:ea typeface="+mn-lt"/>
                <a:cs typeface="+mn-lt"/>
              </a:rPr>
              <a:t>відпустку</a:t>
            </a:r>
            <a:r>
              <a:rPr lang="ru-RU" sz="1800" dirty="0">
                <a:ea typeface="+mn-lt"/>
                <a:cs typeface="+mn-lt"/>
              </a:rPr>
              <a:t> у </a:t>
            </a:r>
            <a:r>
              <a:rPr lang="ru-RU" sz="1800" dirty="0" err="1">
                <a:ea typeface="+mn-lt"/>
                <a:cs typeface="+mn-lt"/>
              </a:rPr>
              <a:t>випадках</a:t>
            </a:r>
            <a:r>
              <a:rPr lang="ru-RU" sz="1800" dirty="0">
                <a:ea typeface="+mn-lt"/>
                <a:cs typeface="+mn-lt"/>
              </a:rPr>
              <a:t>, </a:t>
            </a:r>
            <a:r>
              <a:rPr lang="ru-RU" sz="1800" dirty="0" err="1">
                <a:ea typeface="+mn-lt"/>
                <a:cs typeface="+mn-lt"/>
              </a:rPr>
              <a:t>встановлених</a:t>
            </a:r>
            <a:r>
              <a:rPr lang="ru-RU" sz="1800" dirty="0">
                <a:ea typeface="+mn-lt"/>
                <a:cs typeface="+mn-lt"/>
              </a:rPr>
              <a:t> </a:t>
            </a:r>
            <a:r>
              <a:rPr lang="ru-RU" sz="1800" dirty="0" err="1">
                <a:ea typeface="+mn-lt"/>
                <a:cs typeface="+mn-lt"/>
              </a:rPr>
              <a:t>законодавством</a:t>
            </a:r>
            <a:r>
              <a:rPr lang="ru-RU" sz="1800" dirty="0">
                <a:ea typeface="+mn-lt"/>
                <a:cs typeface="+mn-lt"/>
              </a:rPr>
              <a:t>; </a:t>
            </a:r>
            <a:endParaRPr lang="ru-RU" sz="1800" dirty="0">
              <a:solidFill>
                <a:schemeClr val="tx2">
                  <a:alpha val="60000"/>
                </a:schemeClr>
              </a:solidFill>
            </a:endParaRPr>
          </a:p>
        </p:txBody>
      </p:sp>
      <p:sp>
        <p:nvSpPr>
          <p:cNvPr id="4" name="Свиток: вертикальный 3">
            <a:extLst>
              <a:ext uri="{FF2B5EF4-FFF2-40B4-BE49-F238E27FC236}">
                <a16:creationId xmlns:a16="http://schemas.microsoft.com/office/drawing/2014/main" id="{D2FA2702-BA5A-47DF-9020-FBCEFD9FA54D}"/>
              </a:ext>
            </a:extLst>
          </p:cNvPr>
          <p:cNvSpPr/>
          <p:nvPr/>
        </p:nvSpPr>
        <p:spPr>
          <a:xfrm>
            <a:off x="274118" y="1146594"/>
            <a:ext cx="3781244" cy="140898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ea typeface="+mn-lt"/>
                <a:cs typeface="+mn-lt"/>
              </a:rPr>
              <a:t>ЗАКОН "</a:t>
            </a:r>
            <a:r>
              <a:rPr lang="ru-RU" sz="2000" b="1" dirty="0" err="1">
                <a:ea typeface="+mn-lt"/>
                <a:cs typeface="+mn-lt"/>
              </a:rPr>
              <a:t>Основи</a:t>
            </a:r>
            <a:r>
              <a:rPr lang="ru-RU" sz="2000" b="1" dirty="0">
                <a:ea typeface="+mn-lt"/>
                <a:cs typeface="+mn-lt"/>
              </a:rPr>
              <a:t> </a:t>
            </a:r>
            <a:r>
              <a:rPr lang="ru-RU" sz="2000" b="1" dirty="0" err="1">
                <a:ea typeface="+mn-lt"/>
                <a:cs typeface="+mn-lt"/>
              </a:rPr>
              <a:t>законодавства</a:t>
            </a:r>
            <a:r>
              <a:rPr lang="ru-RU" sz="2000" b="1" dirty="0">
                <a:ea typeface="+mn-lt"/>
                <a:cs typeface="+mn-lt"/>
              </a:rPr>
              <a:t> </a:t>
            </a:r>
            <a:r>
              <a:rPr lang="ru-RU" sz="2000" b="1" dirty="0" err="1">
                <a:ea typeface="+mn-lt"/>
                <a:cs typeface="+mn-lt"/>
              </a:rPr>
              <a:t>України</a:t>
            </a:r>
            <a:r>
              <a:rPr lang="ru-RU" sz="2000" b="1" dirty="0">
                <a:ea typeface="+mn-lt"/>
                <a:cs typeface="+mn-lt"/>
              </a:rPr>
              <a:t> про </a:t>
            </a:r>
            <a:r>
              <a:rPr lang="ru-RU" sz="2000" b="1" dirty="0" err="1">
                <a:ea typeface="+mn-lt"/>
                <a:cs typeface="+mn-lt"/>
              </a:rPr>
              <a:t>охорону</a:t>
            </a:r>
            <a:r>
              <a:rPr lang="ru-RU" sz="2000" b="1" dirty="0">
                <a:ea typeface="+mn-lt"/>
                <a:cs typeface="+mn-lt"/>
              </a:rPr>
              <a:t> </a:t>
            </a:r>
            <a:r>
              <a:rPr lang="ru-RU" sz="2000" b="1" dirty="0" err="1">
                <a:ea typeface="+mn-lt"/>
                <a:cs typeface="+mn-lt"/>
              </a:rPr>
              <a:t>здоров'я</a:t>
            </a:r>
            <a:r>
              <a:rPr lang="ru-RU" sz="2000" b="1" dirty="0">
                <a:ea typeface="+mn-lt"/>
                <a:cs typeface="+mn-lt"/>
              </a:rPr>
              <a:t>" </a:t>
            </a:r>
            <a:endParaRPr lang="ru-RU"/>
          </a:p>
        </p:txBody>
      </p:sp>
      <p:sp>
        <p:nvSpPr>
          <p:cNvPr id="5" name="Блок-схема: подготовка 4">
            <a:extLst>
              <a:ext uri="{FF2B5EF4-FFF2-40B4-BE49-F238E27FC236}">
                <a16:creationId xmlns:a16="http://schemas.microsoft.com/office/drawing/2014/main" id="{432482EF-3009-4BA9-BDEB-38F2C97EFB58}"/>
              </a:ext>
            </a:extLst>
          </p:cNvPr>
          <p:cNvSpPr/>
          <p:nvPr/>
        </p:nvSpPr>
        <p:spPr>
          <a:xfrm>
            <a:off x="8095165" y="993928"/>
            <a:ext cx="3867508" cy="1610263"/>
          </a:xfrm>
          <a:prstGeom prst="flowChartPrepa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ea typeface="+mn-lt"/>
                <a:cs typeface="+mn-lt"/>
              </a:rPr>
              <a:t>Стаття</a:t>
            </a:r>
            <a:r>
              <a:rPr lang="ru-RU" b="1" dirty="0">
                <a:ea typeface="+mn-lt"/>
                <a:cs typeface="+mn-lt"/>
              </a:rPr>
              <a:t> 77 </a:t>
            </a:r>
          </a:p>
          <a:p>
            <a:pPr algn="ctr"/>
            <a:r>
              <a:rPr lang="ru-RU" b="1" dirty="0" err="1">
                <a:ea typeface="+mn-lt"/>
                <a:cs typeface="+mn-lt"/>
              </a:rPr>
              <a:t>Професійні</a:t>
            </a:r>
            <a:r>
              <a:rPr lang="ru-RU" b="1" dirty="0">
                <a:ea typeface="+mn-lt"/>
                <a:cs typeface="+mn-lt"/>
              </a:rPr>
              <a:t> права та </a:t>
            </a:r>
            <a:r>
              <a:rPr lang="ru-RU" b="1" dirty="0" err="1">
                <a:ea typeface="+mn-lt"/>
                <a:cs typeface="+mn-lt"/>
              </a:rPr>
              <a:t>пільги</a:t>
            </a:r>
            <a:r>
              <a:rPr lang="ru-RU" b="1" dirty="0">
                <a:ea typeface="+mn-lt"/>
                <a:cs typeface="+mn-lt"/>
              </a:rPr>
              <a:t> </a:t>
            </a:r>
            <a:r>
              <a:rPr lang="ru-RU" b="1" dirty="0" err="1">
                <a:ea typeface="+mn-lt"/>
                <a:cs typeface="+mn-lt"/>
              </a:rPr>
              <a:t>медичних</a:t>
            </a:r>
            <a:r>
              <a:rPr lang="ru-RU" b="1" dirty="0">
                <a:ea typeface="+mn-lt"/>
                <a:cs typeface="+mn-lt"/>
              </a:rPr>
              <a:t> і </a:t>
            </a:r>
            <a:r>
              <a:rPr lang="ru-RU" b="1" dirty="0" err="1">
                <a:ea typeface="+mn-lt"/>
                <a:cs typeface="+mn-lt"/>
              </a:rPr>
              <a:t>фармацевтичних</a:t>
            </a:r>
            <a:r>
              <a:rPr lang="ru-RU" b="1" dirty="0">
                <a:ea typeface="+mn-lt"/>
                <a:cs typeface="+mn-lt"/>
              </a:rPr>
              <a:t> </a:t>
            </a:r>
            <a:r>
              <a:rPr lang="ru-RU" b="1" dirty="0" err="1">
                <a:ea typeface="+mn-lt"/>
                <a:cs typeface="+mn-lt"/>
              </a:rPr>
              <a:t>працівників</a:t>
            </a:r>
            <a:endParaRPr lang="ru-RU" b="1"/>
          </a:p>
        </p:txBody>
      </p:sp>
      <p:pic>
        <p:nvPicPr>
          <p:cNvPr id="7" name="Рисунок 8" descr="Изображение выглядит как внутренний, кухня, человек, готовится&#10;&#10;Автоматически созданное описание">
            <a:extLst>
              <a:ext uri="{FF2B5EF4-FFF2-40B4-BE49-F238E27FC236}">
                <a16:creationId xmlns:a16="http://schemas.microsoft.com/office/drawing/2014/main" id="{51BB6F81-B424-432F-B725-9C06D9AE246B}"/>
              </a:ext>
            </a:extLst>
          </p:cNvPr>
          <p:cNvPicPr>
            <a:picLocks noChangeAspect="1"/>
          </p:cNvPicPr>
          <p:nvPr/>
        </p:nvPicPr>
        <p:blipFill>
          <a:blip r:embed="rId2"/>
          <a:stretch>
            <a:fillRect/>
          </a:stretch>
        </p:blipFill>
        <p:spPr>
          <a:xfrm>
            <a:off x="4307457" y="992975"/>
            <a:ext cx="3533954" cy="1694654"/>
          </a:xfrm>
          <a:prstGeom prst="rect">
            <a:avLst/>
          </a:prstGeom>
          <a:ln>
            <a:noFill/>
          </a:ln>
          <a:effectLst>
            <a:softEdge rad="112500"/>
          </a:effectLst>
        </p:spPr>
      </p:pic>
    </p:spTree>
    <p:extLst>
      <p:ext uri="{BB962C8B-B14F-4D97-AF65-F5344CB8AC3E}">
        <p14:creationId xmlns:p14="http://schemas.microsoft.com/office/powerpoint/2010/main" val="25376698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7">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5D822A3B-9F69-450E-99AC-0A89D54D1941}"/>
              </a:ext>
            </a:extLst>
          </p:cNvPr>
          <p:cNvSpPr>
            <a:spLocks noGrp="1"/>
          </p:cNvSpPr>
          <p:nvPr>
            <p:ph type="title"/>
          </p:nvPr>
        </p:nvSpPr>
        <p:spPr>
          <a:xfrm>
            <a:off x="838200" y="-5391"/>
            <a:ext cx="10515600" cy="1156300"/>
          </a:xfrm>
        </p:spPr>
        <p:txBody>
          <a:bodyPr anchor="b">
            <a:normAutofit fontScale="90000"/>
          </a:bodyPr>
          <a:lstStyle/>
          <a:p>
            <a:pPr algn="ctr"/>
            <a:r>
              <a:rPr lang="ru-RU" sz="4400">
                <a:ea typeface="+mj-lt"/>
                <a:cs typeface="+mj-lt"/>
              </a:rPr>
              <a:t>Соціальний захист працівників фармацевтичної галузі</a:t>
            </a:r>
            <a:endParaRPr lang="ru-RU"/>
          </a:p>
        </p:txBody>
      </p:sp>
      <p:sp>
        <p:nvSpPr>
          <p:cNvPr id="3" name="Объект 2">
            <a:extLst>
              <a:ext uri="{FF2B5EF4-FFF2-40B4-BE49-F238E27FC236}">
                <a16:creationId xmlns:a16="http://schemas.microsoft.com/office/drawing/2014/main" id="{DE00BEF0-1AD1-4351-9A17-630DC2ED894C}"/>
              </a:ext>
            </a:extLst>
          </p:cNvPr>
          <p:cNvSpPr>
            <a:spLocks noGrp="1"/>
          </p:cNvSpPr>
          <p:nvPr>
            <p:ph idx="1"/>
          </p:nvPr>
        </p:nvSpPr>
        <p:spPr>
          <a:xfrm>
            <a:off x="277483" y="2500762"/>
            <a:ext cx="11616365" cy="3101105"/>
          </a:xfrm>
        </p:spPr>
        <p:txBody>
          <a:bodyPr vert="horz" lIns="91440" tIns="45720" rIns="91440" bIns="45720" rtlCol="0" anchor="t">
            <a:normAutofit/>
          </a:bodyPr>
          <a:lstStyle/>
          <a:p>
            <a:pPr marL="228600" indent="0" algn="ctr">
              <a:buNone/>
            </a:pPr>
            <a:r>
              <a:rPr lang="ru-RU" sz="2000" b="1" dirty="0" err="1">
                <a:ea typeface="+mn-lt"/>
                <a:cs typeface="+mn-lt"/>
              </a:rPr>
              <a:t>Медичні</a:t>
            </a:r>
            <a:r>
              <a:rPr lang="ru-RU" sz="2000" b="1" dirty="0">
                <a:ea typeface="+mn-lt"/>
                <a:cs typeface="+mn-lt"/>
              </a:rPr>
              <a:t> і </a:t>
            </a:r>
            <a:r>
              <a:rPr lang="ru-RU" sz="2000" b="1" dirty="0" err="1">
                <a:ea typeface="+mn-lt"/>
                <a:cs typeface="+mn-lt"/>
              </a:rPr>
              <a:t>фармацевтичні</a:t>
            </a:r>
            <a:r>
              <a:rPr lang="ru-RU" sz="2000" b="1" dirty="0">
                <a:ea typeface="+mn-lt"/>
                <a:cs typeface="+mn-lt"/>
              </a:rPr>
              <a:t> </a:t>
            </a:r>
            <a:r>
              <a:rPr lang="ru-RU" sz="2000" b="1" dirty="0" err="1">
                <a:ea typeface="+mn-lt"/>
                <a:cs typeface="+mn-lt"/>
              </a:rPr>
              <a:t>працівники</a:t>
            </a:r>
            <a:r>
              <a:rPr lang="ru-RU" sz="2000" b="1" dirty="0">
                <a:ea typeface="+mn-lt"/>
                <a:cs typeface="+mn-lt"/>
              </a:rPr>
              <a:t> </a:t>
            </a:r>
            <a:r>
              <a:rPr lang="ru-RU" sz="2000" b="1" dirty="0" err="1">
                <a:ea typeface="+mn-lt"/>
                <a:cs typeface="+mn-lt"/>
              </a:rPr>
              <a:t>мають</a:t>
            </a:r>
            <a:r>
              <a:rPr lang="ru-RU" sz="2000" b="1" dirty="0">
                <a:ea typeface="+mn-lt"/>
                <a:cs typeface="+mn-lt"/>
              </a:rPr>
              <a:t> право на: </a:t>
            </a:r>
            <a:endParaRPr lang="ru-RU" sz="2000" dirty="0">
              <a:solidFill>
                <a:srgbClr val="213B38">
                  <a:alpha val="60000"/>
                </a:srgbClr>
              </a:solidFill>
              <a:ea typeface="+mn-lt"/>
              <a:cs typeface="+mn-lt"/>
            </a:endParaRPr>
          </a:p>
          <a:p>
            <a:pPr>
              <a:buClr>
                <a:srgbClr val="E4F0EF"/>
              </a:buClr>
            </a:pPr>
            <a:r>
              <a:rPr lang="ru-RU" sz="1800" dirty="0" err="1">
                <a:ea typeface="+mn-lt"/>
                <a:cs typeface="+mn-lt"/>
              </a:rPr>
              <a:t>пільгові</a:t>
            </a:r>
            <a:r>
              <a:rPr lang="ru-RU" sz="1800" dirty="0">
                <a:ea typeface="+mn-lt"/>
                <a:cs typeface="+mn-lt"/>
              </a:rPr>
              <a:t> </a:t>
            </a:r>
            <a:r>
              <a:rPr lang="ru-RU" sz="1800" dirty="0" err="1">
                <a:ea typeface="+mn-lt"/>
                <a:cs typeface="+mn-lt"/>
              </a:rPr>
              <a:t>умови</a:t>
            </a:r>
            <a:r>
              <a:rPr lang="ru-RU" sz="1800" dirty="0">
                <a:ea typeface="+mn-lt"/>
                <a:cs typeface="+mn-lt"/>
              </a:rPr>
              <a:t> </a:t>
            </a:r>
            <a:r>
              <a:rPr lang="ru-RU" sz="1800" dirty="0" err="1">
                <a:ea typeface="+mn-lt"/>
                <a:cs typeface="+mn-lt"/>
              </a:rPr>
              <a:t>пенсійного</a:t>
            </a:r>
            <a:r>
              <a:rPr lang="ru-RU" sz="1800" dirty="0">
                <a:ea typeface="+mn-lt"/>
                <a:cs typeface="+mn-lt"/>
              </a:rPr>
              <a:t> </a:t>
            </a:r>
            <a:r>
              <a:rPr lang="ru-RU" sz="1800" dirty="0" err="1">
                <a:ea typeface="+mn-lt"/>
                <a:cs typeface="+mn-lt"/>
              </a:rPr>
              <a:t>забезпечення</a:t>
            </a:r>
            <a:r>
              <a:rPr lang="ru-RU" sz="1800" dirty="0">
                <a:ea typeface="+mn-lt"/>
                <a:cs typeface="+mn-lt"/>
              </a:rPr>
              <a:t>; </a:t>
            </a:r>
            <a:endParaRPr lang="ru-RU" sz="1800" dirty="0">
              <a:solidFill>
                <a:srgbClr val="213B38">
                  <a:alpha val="60000"/>
                </a:srgbClr>
              </a:solidFill>
              <a:ea typeface="+mn-lt"/>
              <a:cs typeface="+mn-lt"/>
            </a:endParaRPr>
          </a:p>
          <a:p>
            <a:pPr>
              <a:buClr>
                <a:srgbClr val="E4F0EF"/>
              </a:buClr>
            </a:pPr>
            <a:r>
              <a:rPr lang="ru-RU" sz="1800" dirty="0" err="1">
                <a:ea typeface="+mn-lt"/>
                <a:cs typeface="+mn-lt"/>
              </a:rPr>
              <a:t>пільгове</a:t>
            </a:r>
            <a:r>
              <a:rPr lang="ru-RU" sz="1800" dirty="0">
                <a:ea typeface="+mn-lt"/>
                <a:cs typeface="+mn-lt"/>
              </a:rPr>
              <a:t> </a:t>
            </a:r>
            <a:r>
              <a:rPr lang="ru-RU" sz="1800" dirty="0" err="1">
                <a:ea typeface="+mn-lt"/>
                <a:cs typeface="+mn-lt"/>
              </a:rPr>
              <a:t>надання</a:t>
            </a:r>
            <a:r>
              <a:rPr lang="ru-RU" sz="1800" dirty="0">
                <a:ea typeface="+mn-lt"/>
                <a:cs typeface="+mn-lt"/>
              </a:rPr>
              <a:t> </a:t>
            </a:r>
            <a:r>
              <a:rPr lang="ru-RU" sz="1800" dirty="0" err="1">
                <a:ea typeface="+mn-lt"/>
                <a:cs typeface="+mn-lt"/>
              </a:rPr>
              <a:t>житла</a:t>
            </a:r>
            <a:r>
              <a:rPr lang="ru-RU" sz="1800" dirty="0">
                <a:ea typeface="+mn-lt"/>
                <a:cs typeface="+mn-lt"/>
              </a:rPr>
              <a:t> та </a:t>
            </a:r>
            <a:r>
              <a:rPr lang="ru-RU" sz="1800" dirty="0" err="1">
                <a:ea typeface="+mn-lt"/>
                <a:cs typeface="+mn-lt"/>
              </a:rPr>
              <a:t>забезпечення</a:t>
            </a:r>
            <a:r>
              <a:rPr lang="ru-RU" sz="1800" dirty="0">
                <a:ea typeface="+mn-lt"/>
                <a:cs typeface="+mn-lt"/>
              </a:rPr>
              <a:t> телефоном; </a:t>
            </a:r>
            <a:endParaRPr lang="ru-RU" sz="1800">
              <a:solidFill>
                <a:srgbClr val="213B38">
                  <a:alpha val="60000"/>
                </a:srgbClr>
              </a:solidFill>
              <a:ea typeface="+mn-lt"/>
              <a:cs typeface="+mn-lt"/>
            </a:endParaRPr>
          </a:p>
          <a:p>
            <a:pPr>
              <a:buClr>
                <a:srgbClr val="E4F0EF"/>
              </a:buClr>
            </a:pPr>
            <a:r>
              <a:rPr lang="ru-RU" sz="1800" dirty="0" err="1">
                <a:ea typeface="+mn-lt"/>
                <a:cs typeface="+mn-lt"/>
              </a:rPr>
              <a:t>безплатне</a:t>
            </a:r>
            <a:r>
              <a:rPr lang="ru-RU" sz="1800" dirty="0">
                <a:ea typeface="+mn-lt"/>
                <a:cs typeface="+mn-lt"/>
              </a:rPr>
              <a:t> </a:t>
            </a:r>
            <a:r>
              <a:rPr lang="ru-RU" sz="1800" dirty="0" err="1">
                <a:ea typeface="+mn-lt"/>
                <a:cs typeface="+mn-lt"/>
              </a:rPr>
              <a:t>користування</a:t>
            </a:r>
            <a:r>
              <a:rPr lang="ru-RU" sz="1800" dirty="0">
                <a:ea typeface="+mn-lt"/>
                <a:cs typeface="+mn-lt"/>
              </a:rPr>
              <a:t> </a:t>
            </a:r>
            <a:r>
              <a:rPr lang="ru-RU" sz="1800" dirty="0" err="1">
                <a:ea typeface="+mn-lt"/>
                <a:cs typeface="+mn-lt"/>
              </a:rPr>
              <a:t>житлом</a:t>
            </a:r>
            <a:r>
              <a:rPr lang="ru-RU" sz="1800" dirty="0">
                <a:ea typeface="+mn-lt"/>
                <a:cs typeface="+mn-lt"/>
              </a:rPr>
              <a:t> з </a:t>
            </a:r>
            <a:r>
              <a:rPr lang="ru-RU" sz="1800" dirty="0" err="1">
                <a:ea typeface="+mn-lt"/>
                <a:cs typeface="+mn-lt"/>
              </a:rPr>
              <a:t>освітленням</a:t>
            </a:r>
            <a:r>
              <a:rPr lang="ru-RU" sz="1800" dirty="0">
                <a:ea typeface="+mn-lt"/>
                <a:cs typeface="+mn-lt"/>
              </a:rPr>
              <a:t> і </a:t>
            </a:r>
            <a:r>
              <a:rPr lang="ru-RU" sz="1800" dirty="0" err="1">
                <a:ea typeface="+mn-lt"/>
                <a:cs typeface="+mn-lt"/>
              </a:rPr>
              <a:t>опаленням</a:t>
            </a:r>
            <a:r>
              <a:rPr lang="ru-RU" sz="1800" dirty="0">
                <a:ea typeface="+mn-lt"/>
                <a:cs typeface="+mn-lt"/>
              </a:rPr>
              <a:t> </a:t>
            </a:r>
            <a:r>
              <a:rPr lang="ru-RU" sz="1800" dirty="0" err="1">
                <a:ea typeface="+mn-lt"/>
                <a:cs typeface="+mn-lt"/>
              </a:rPr>
              <a:t>тим</a:t>
            </a:r>
            <a:r>
              <a:rPr lang="ru-RU" sz="1800" dirty="0">
                <a:ea typeface="+mn-lt"/>
                <a:cs typeface="+mn-lt"/>
              </a:rPr>
              <a:t>, </a:t>
            </a:r>
            <a:r>
              <a:rPr lang="ru-RU" sz="1800" dirty="0" err="1">
                <a:ea typeface="+mn-lt"/>
                <a:cs typeface="+mn-lt"/>
              </a:rPr>
              <a:t>хто</a:t>
            </a:r>
            <a:r>
              <a:rPr lang="ru-RU" sz="1800" dirty="0">
                <a:ea typeface="+mn-lt"/>
                <a:cs typeface="+mn-lt"/>
              </a:rPr>
              <a:t> </a:t>
            </a:r>
            <a:r>
              <a:rPr lang="ru-RU" sz="1800" dirty="0" err="1">
                <a:ea typeface="+mn-lt"/>
                <a:cs typeface="+mn-lt"/>
              </a:rPr>
              <a:t>проживає</a:t>
            </a:r>
            <a:r>
              <a:rPr lang="ru-RU" sz="1800" dirty="0">
                <a:ea typeface="+mn-lt"/>
                <a:cs typeface="+mn-lt"/>
              </a:rPr>
              <a:t> і </a:t>
            </a:r>
            <a:r>
              <a:rPr lang="ru-RU" sz="1800" dirty="0" err="1">
                <a:ea typeface="+mn-lt"/>
                <a:cs typeface="+mn-lt"/>
              </a:rPr>
              <a:t>працює</a:t>
            </a:r>
            <a:r>
              <a:rPr lang="ru-RU" sz="1800" dirty="0">
                <a:ea typeface="+mn-lt"/>
                <a:cs typeface="+mn-lt"/>
              </a:rPr>
              <a:t> у </a:t>
            </a:r>
            <a:r>
              <a:rPr lang="ru-RU" sz="1800" dirty="0" err="1">
                <a:ea typeface="+mn-lt"/>
                <a:cs typeface="+mn-lt"/>
              </a:rPr>
              <a:t>сільській</a:t>
            </a:r>
            <a:r>
              <a:rPr lang="ru-RU" sz="1800" dirty="0">
                <a:ea typeface="+mn-lt"/>
                <a:cs typeface="+mn-lt"/>
              </a:rPr>
              <a:t> </a:t>
            </a:r>
            <a:r>
              <a:rPr lang="ru-RU" sz="1800" dirty="0" err="1">
                <a:ea typeface="+mn-lt"/>
                <a:cs typeface="+mn-lt"/>
              </a:rPr>
              <a:t>місцевості</a:t>
            </a:r>
            <a:r>
              <a:rPr lang="ru-RU" sz="1800" dirty="0">
                <a:ea typeface="+mn-lt"/>
                <a:cs typeface="+mn-lt"/>
              </a:rPr>
              <a:t> і селищах </a:t>
            </a:r>
            <a:r>
              <a:rPr lang="ru-RU" sz="1800" dirty="0" err="1">
                <a:ea typeface="+mn-lt"/>
                <a:cs typeface="+mn-lt"/>
              </a:rPr>
              <a:t>міського</a:t>
            </a:r>
            <a:r>
              <a:rPr lang="ru-RU" sz="1800" dirty="0">
                <a:ea typeface="+mn-lt"/>
                <a:cs typeface="+mn-lt"/>
              </a:rPr>
              <a:t> типу, а </a:t>
            </a:r>
            <a:r>
              <a:rPr lang="ru-RU" sz="1800" dirty="0" err="1">
                <a:ea typeface="+mn-lt"/>
                <a:cs typeface="+mn-lt"/>
              </a:rPr>
              <a:t>також</a:t>
            </a:r>
            <a:r>
              <a:rPr lang="ru-RU" sz="1800" dirty="0">
                <a:ea typeface="+mn-lt"/>
                <a:cs typeface="+mn-lt"/>
              </a:rPr>
              <a:t> </a:t>
            </a:r>
            <a:r>
              <a:rPr lang="ru-RU" sz="1800" dirty="0" err="1">
                <a:ea typeface="+mn-lt"/>
                <a:cs typeface="+mn-lt"/>
              </a:rPr>
              <a:t>пенсіонерам</a:t>
            </a:r>
            <a:r>
              <a:rPr lang="ru-RU" sz="1800" dirty="0">
                <a:ea typeface="+mn-lt"/>
                <a:cs typeface="+mn-lt"/>
              </a:rPr>
              <a:t>, </a:t>
            </a:r>
            <a:r>
              <a:rPr lang="ru-RU" sz="1800" dirty="0" err="1">
                <a:ea typeface="+mn-lt"/>
                <a:cs typeface="+mn-lt"/>
              </a:rPr>
              <a:t>які</a:t>
            </a:r>
            <a:r>
              <a:rPr lang="ru-RU" sz="1800" dirty="0">
                <a:ea typeface="+mn-lt"/>
                <a:cs typeface="+mn-lt"/>
              </a:rPr>
              <a:t> </a:t>
            </a:r>
            <a:r>
              <a:rPr lang="ru-RU" sz="1800" dirty="0" err="1">
                <a:ea typeface="+mn-lt"/>
                <a:cs typeface="+mn-lt"/>
              </a:rPr>
              <a:t>раніше</a:t>
            </a:r>
            <a:r>
              <a:rPr lang="ru-RU" sz="1800" dirty="0">
                <a:ea typeface="+mn-lt"/>
                <a:cs typeface="+mn-lt"/>
              </a:rPr>
              <a:t> </a:t>
            </a:r>
            <a:r>
              <a:rPr lang="ru-RU" sz="1800" dirty="0" err="1">
                <a:ea typeface="+mn-lt"/>
                <a:cs typeface="+mn-lt"/>
              </a:rPr>
              <a:t>працювали</a:t>
            </a:r>
            <a:r>
              <a:rPr lang="ru-RU" sz="1800" dirty="0">
                <a:ea typeface="+mn-lt"/>
                <a:cs typeface="+mn-lt"/>
              </a:rPr>
              <a:t> </a:t>
            </a:r>
            <a:r>
              <a:rPr lang="ru-RU" sz="1800" dirty="0" err="1">
                <a:ea typeface="+mn-lt"/>
                <a:cs typeface="+mn-lt"/>
              </a:rPr>
              <a:t>медичними</a:t>
            </a:r>
            <a:r>
              <a:rPr lang="ru-RU" sz="1800" dirty="0">
                <a:ea typeface="+mn-lt"/>
                <a:cs typeface="+mn-lt"/>
              </a:rPr>
              <a:t> та </a:t>
            </a:r>
            <a:r>
              <a:rPr lang="ru-RU" sz="1800" dirty="0" err="1">
                <a:ea typeface="+mn-lt"/>
                <a:cs typeface="+mn-lt"/>
              </a:rPr>
              <a:t>фармацевтичними</a:t>
            </a:r>
            <a:r>
              <a:rPr lang="ru-RU" sz="1800" dirty="0">
                <a:ea typeface="+mn-lt"/>
                <a:cs typeface="+mn-lt"/>
              </a:rPr>
              <a:t> </a:t>
            </a:r>
            <a:r>
              <a:rPr lang="ru-RU" sz="1800" dirty="0" err="1">
                <a:ea typeface="+mn-lt"/>
                <a:cs typeface="+mn-lt"/>
              </a:rPr>
              <a:t>працівниками</a:t>
            </a:r>
            <a:r>
              <a:rPr lang="ru-RU" sz="1800" dirty="0">
                <a:ea typeface="+mn-lt"/>
                <a:cs typeface="+mn-lt"/>
              </a:rPr>
              <a:t> і </a:t>
            </a:r>
            <a:r>
              <a:rPr lang="ru-RU" sz="1800" dirty="0" err="1">
                <a:ea typeface="+mn-lt"/>
                <a:cs typeface="+mn-lt"/>
              </a:rPr>
              <a:t>проживають</a:t>
            </a:r>
            <a:r>
              <a:rPr lang="ru-RU" sz="1800" dirty="0">
                <a:ea typeface="+mn-lt"/>
                <a:cs typeface="+mn-lt"/>
              </a:rPr>
              <a:t> у </a:t>
            </a:r>
            <a:r>
              <a:rPr lang="ru-RU" sz="1800" dirty="0" err="1">
                <a:ea typeface="+mn-lt"/>
                <a:cs typeface="+mn-lt"/>
              </a:rPr>
              <a:t>цих</a:t>
            </a:r>
            <a:r>
              <a:rPr lang="ru-RU" sz="1800" dirty="0">
                <a:ea typeface="+mn-lt"/>
                <a:cs typeface="+mn-lt"/>
              </a:rPr>
              <a:t> </a:t>
            </a:r>
            <a:r>
              <a:rPr lang="ru-RU" sz="1800" dirty="0" err="1">
                <a:ea typeface="+mn-lt"/>
                <a:cs typeface="+mn-lt"/>
              </a:rPr>
              <a:t>населених</a:t>
            </a:r>
            <a:r>
              <a:rPr lang="ru-RU" sz="1800" dirty="0">
                <a:ea typeface="+mn-lt"/>
                <a:cs typeface="+mn-lt"/>
              </a:rPr>
              <a:t> пунктах; </a:t>
            </a:r>
            <a:endParaRPr lang="ru-RU" sz="1800">
              <a:solidFill>
                <a:srgbClr val="213B38">
                  <a:alpha val="60000"/>
                </a:srgbClr>
              </a:solidFill>
              <a:ea typeface="+mn-lt"/>
              <a:cs typeface="+mn-lt"/>
            </a:endParaRPr>
          </a:p>
          <a:p>
            <a:pPr>
              <a:buClr>
                <a:srgbClr val="E4F0EF"/>
              </a:buClr>
            </a:pPr>
            <a:r>
              <a:rPr lang="ru-RU" sz="1800" dirty="0" err="1">
                <a:ea typeface="+mn-lt"/>
                <a:cs typeface="+mn-lt"/>
              </a:rPr>
              <a:t>першочергове</a:t>
            </a:r>
            <a:r>
              <a:rPr lang="ru-RU" sz="1800" dirty="0">
                <a:ea typeface="+mn-lt"/>
                <a:cs typeface="+mn-lt"/>
              </a:rPr>
              <a:t> </a:t>
            </a:r>
            <a:r>
              <a:rPr lang="ru-RU" sz="1800" dirty="0" err="1">
                <a:ea typeface="+mn-lt"/>
                <a:cs typeface="+mn-lt"/>
              </a:rPr>
              <a:t>одержання</a:t>
            </a:r>
            <a:r>
              <a:rPr lang="ru-RU" sz="1800" dirty="0">
                <a:ea typeface="+mn-lt"/>
                <a:cs typeface="+mn-lt"/>
              </a:rPr>
              <a:t> </a:t>
            </a:r>
            <a:r>
              <a:rPr lang="ru-RU" sz="1800" dirty="0" err="1">
                <a:ea typeface="+mn-lt"/>
                <a:cs typeface="+mn-lt"/>
              </a:rPr>
              <a:t>лікувально-профілактичної</a:t>
            </a:r>
            <a:r>
              <a:rPr lang="ru-RU" sz="1800" dirty="0">
                <a:ea typeface="+mn-lt"/>
                <a:cs typeface="+mn-lt"/>
              </a:rPr>
              <a:t> </a:t>
            </a:r>
            <a:r>
              <a:rPr lang="ru-RU" sz="1800" dirty="0" err="1">
                <a:ea typeface="+mn-lt"/>
                <a:cs typeface="+mn-lt"/>
              </a:rPr>
              <a:t>допомоги</a:t>
            </a:r>
            <a:r>
              <a:rPr lang="ru-RU" sz="1800" dirty="0">
                <a:ea typeface="+mn-lt"/>
                <a:cs typeface="+mn-lt"/>
              </a:rPr>
              <a:t> і </a:t>
            </a:r>
            <a:r>
              <a:rPr lang="ru-RU" sz="1800" dirty="0" err="1">
                <a:ea typeface="+mn-lt"/>
                <a:cs typeface="+mn-lt"/>
              </a:rPr>
              <a:t>забезпечення</a:t>
            </a:r>
            <a:r>
              <a:rPr lang="ru-RU" sz="1800" dirty="0">
                <a:ea typeface="+mn-lt"/>
                <a:cs typeface="+mn-lt"/>
              </a:rPr>
              <a:t> </a:t>
            </a:r>
            <a:r>
              <a:rPr lang="ru-RU" sz="1800" dirty="0" err="1">
                <a:ea typeface="+mn-lt"/>
                <a:cs typeface="+mn-lt"/>
              </a:rPr>
              <a:t>лікарськими</a:t>
            </a:r>
            <a:r>
              <a:rPr lang="ru-RU" sz="1800" dirty="0">
                <a:ea typeface="+mn-lt"/>
                <a:cs typeface="+mn-lt"/>
              </a:rPr>
              <a:t> та </a:t>
            </a:r>
            <a:r>
              <a:rPr lang="ru-RU" sz="1800" dirty="0" err="1">
                <a:ea typeface="+mn-lt"/>
                <a:cs typeface="+mn-lt"/>
              </a:rPr>
              <a:t>протезними</a:t>
            </a:r>
            <a:r>
              <a:rPr lang="ru-RU" sz="1800" dirty="0">
                <a:ea typeface="+mn-lt"/>
                <a:cs typeface="+mn-lt"/>
              </a:rPr>
              <a:t> </a:t>
            </a:r>
            <a:r>
              <a:rPr lang="ru-RU" sz="1800" dirty="0" err="1">
                <a:ea typeface="+mn-lt"/>
                <a:cs typeface="+mn-lt"/>
              </a:rPr>
              <a:t>засобами</a:t>
            </a:r>
            <a:r>
              <a:rPr lang="ru-RU" sz="1800" dirty="0">
                <a:ea typeface="+mn-lt"/>
                <a:cs typeface="+mn-lt"/>
              </a:rPr>
              <a:t> …</a:t>
            </a:r>
            <a:endParaRPr lang="ru-RU" sz="1800">
              <a:solidFill>
                <a:schemeClr val="tx2">
                  <a:alpha val="60000"/>
                </a:schemeClr>
              </a:solidFill>
            </a:endParaRPr>
          </a:p>
        </p:txBody>
      </p:sp>
      <p:sp>
        <p:nvSpPr>
          <p:cNvPr id="4" name="Свиток: вертикальный 3">
            <a:extLst>
              <a:ext uri="{FF2B5EF4-FFF2-40B4-BE49-F238E27FC236}">
                <a16:creationId xmlns:a16="http://schemas.microsoft.com/office/drawing/2014/main" id="{D2FA2702-BA5A-47DF-9020-FBCEFD9FA54D}"/>
              </a:ext>
            </a:extLst>
          </p:cNvPr>
          <p:cNvSpPr/>
          <p:nvPr/>
        </p:nvSpPr>
        <p:spPr>
          <a:xfrm>
            <a:off x="274118" y="1146594"/>
            <a:ext cx="4888300" cy="1135811"/>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b="1" dirty="0">
                <a:ea typeface="+mn-lt"/>
                <a:cs typeface="+mn-lt"/>
              </a:rPr>
              <a:t>ЗАКОН "</a:t>
            </a:r>
            <a:r>
              <a:rPr lang="ru-RU" sz="2000" b="1" dirty="0" err="1">
                <a:ea typeface="+mn-lt"/>
                <a:cs typeface="+mn-lt"/>
              </a:rPr>
              <a:t>Основи</a:t>
            </a:r>
            <a:r>
              <a:rPr lang="ru-RU" sz="2000" b="1" dirty="0">
                <a:ea typeface="+mn-lt"/>
                <a:cs typeface="+mn-lt"/>
              </a:rPr>
              <a:t> </a:t>
            </a:r>
            <a:r>
              <a:rPr lang="ru-RU" sz="2000" b="1" dirty="0" err="1">
                <a:ea typeface="+mn-lt"/>
                <a:cs typeface="+mn-lt"/>
              </a:rPr>
              <a:t>законодавства</a:t>
            </a:r>
            <a:r>
              <a:rPr lang="ru-RU" sz="2000" b="1" dirty="0">
                <a:ea typeface="+mn-lt"/>
                <a:cs typeface="+mn-lt"/>
              </a:rPr>
              <a:t> </a:t>
            </a:r>
            <a:r>
              <a:rPr lang="ru-RU" sz="2000" b="1" dirty="0" err="1">
                <a:ea typeface="+mn-lt"/>
                <a:cs typeface="+mn-lt"/>
              </a:rPr>
              <a:t>України</a:t>
            </a:r>
            <a:r>
              <a:rPr lang="ru-RU" sz="2000" b="1" dirty="0">
                <a:ea typeface="+mn-lt"/>
                <a:cs typeface="+mn-lt"/>
              </a:rPr>
              <a:t> про </a:t>
            </a:r>
            <a:r>
              <a:rPr lang="ru-RU" sz="2000" b="1" dirty="0" err="1">
                <a:ea typeface="+mn-lt"/>
                <a:cs typeface="+mn-lt"/>
              </a:rPr>
              <a:t>охорону</a:t>
            </a:r>
            <a:r>
              <a:rPr lang="ru-RU" sz="2000" b="1" dirty="0">
                <a:ea typeface="+mn-lt"/>
                <a:cs typeface="+mn-lt"/>
              </a:rPr>
              <a:t> </a:t>
            </a:r>
            <a:r>
              <a:rPr lang="ru-RU" sz="2000" b="1" dirty="0" err="1">
                <a:ea typeface="+mn-lt"/>
                <a:cs typeface="+mn-lt"/>
              </a:rPr>
              <a:t>здоров'я</a:t>
            </a:r>
            <a:r>
              <a:rPr lang="ru-RU" sz="2000" b="1" dirty="0">
                <a:ea typeface="+mn-lt"/>
                <a:cs typeface="+mn-lt"/>
              </a:rPr>
              <a:t>" </a:t>
            </a:r>
            <a:endParaRPr lang="ru-RU" dirty="0"/>
          </a:p>
        </p:txBody>
      </p:sp>
      <p:sp>
        <p:nvSpPr>
          <p:cNvPr id="5" name="Блок-схема: подготовка 4">
            <a:extLst>
              <a:ext uri="{FF2B5EF4-FFF2-40B4-BE49-F238E27FC236}">
                <a16:creationId xmlns:a16="http://schemas.microsoft.com/office/drawing/2014/main" id="{432482EF-3009-4BA9-BDEB-38F2C97EFB58}"/>
              </a:ext>
            </a:extLst>
          </p:cNvPr>
          <p:cNvSpPr/>
          <p:nvPr/>
        </p:nvSpPr>
        <p:spPr>
          <a:xfrm>
            <a:off x="6772449" y="993928"/>
            <a:ext cx="5190224" cy="1365848"/>
          </a:xfrm>
          <a:prstGeom prst="flowChartPrepa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ea typeface="+mn-lt"/>
                <a:cs typeface="+mn-lt"/>
              </a:rPr>
              <a:t>Стаття</a:t>
            </a:r>
            <a:r>
              <a:rPr lang="ru-RU" b="1" dirty="0">
                <a:ea typeface="+mn-lt"/>
                <a:cs typeface="+mn-lt"/>
              </a:rPr>
              <a:t> 77 </a:t>
            </a:r>
          </a:p>
          <a:p>
            <a:pPr algn="ctr"/>
            <a:r>
              <a:rPr lang="ru-RU" b="1" dirty="0" err="1">
                <a:ea typeface="+mn-lt"/>
                <a:cs typeface="+mn-lt"/>
              </a:rPr>
              <a:t>Професійні</a:t>
            </a:r>
            <a:r>
              <a:rPr lang="ru-RU" b="1" dirty="0">
                <a:ea typeface="+mn-lt"/>
                <a:cs typeface="+mn-lt"/>
              </a:rPr>
              <a:t> права та </a:t>
            </a:r>
            <a:r>
              <a:rPr lang="ru-RU" b="1" dirty="0" err="1">
                <a:ea typeface="+mn-lt"/>
                <a:cs typeface="+mn-lt"/>
              </a:rPr>
              <a:t>пільги</a:t>
            </a:r>
            <a:r>
              <a:rPr lang="ru-RU" b="1" dirty="0">
                <a:ea typeface="+mn-lt"/>
                <a:cs typeface="+mn-lt"/>
              </a:rPr>
              <a:t> </a:t>
            </a:r>
            <a:r>
              <a:rPr lang="ru-RU" b="1" dirty="0" err="1">
                <a:ea typeface="+mn-lt"/>
                <a:cs typeface="+mn-lt"/>
              </a:rPr>
              <a:t>медичних</a:t>
            </a:r>
            <a:r>
              <a:rPr lang="ru-RU" b="1" dirty="0">
                <a:ea typeface="+mn-lt"/>
                <a:cs typeface="+mn-lt"/>
              </a:rPr>
              <a:t> і </a:t>
            </a:r>
            <a:r>
              <a:rPr lang="ru-RU" b="1" dirty="0" err="1">
                <a:ea typeface="+mn-lt"/>
                <a:cs typeface="+mn-lt"/>
              </a:rPr>
              <a:t>фармацевтичних</a:t>
            </a:r>
            <a:r>
              <a:rPr lang="ru-RU" b="1" dirty="0">
                <a:ea typeface="+mn-lt"/>
                <a:cs typeface="+mn-lt"/>
              </a:rPr>
              <a:t> </a:t>
            </a:r>
            <a:r>
              <a:rPr lang="ru-RU" b="1" dirty="0" err="1">
                <a:ea typeface="+mn-lt"/>
                <a:cs typeface="+mn-lt"/>
              </a:rPr>
              <a:t>працівників</a:t>
            </a:r>
            <a:endParaRPr lang="ru-RU" b="1"/>
          </a:p>
        </p:txBody>
      </p:sp>
      <p:sp>
        <p:nvSpPr>
          <p:cNvPr id="6" name="Прямоугольник 5">
            <a:extLst>
              <a:ext uri="{FF2B5EF4-FFF2-40B4-BE49-F238E27FC236}">
                <a16:creationId xmlns:a16="http://schemas.microsoft.com/office/drawing/2014/main" id="{F1B90F19-30DE-4A82-AF84-5161EF0250DF}"/>
              </a:ext>
            </a:extLst>
          </p:cNvPr>
          <p:cNvSpPr/>
          <p:nvPr/>
        </p:nvSpPr>
        <p:spPr>
          <a:xfrm>
            <a:off x="1239328" y="5645990"/>
            <a:ext cx="3393055" cy="83388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b="1" dirty="0">
                <a:solidFill>
                  <a:srgbClr val="C00000"/>
                </a:solidFill>
                <a:ea typeface="+mn-lt"/>
                <a:cs typeface="+mn-lt"/>
              </a:rPr>
              <a:t>ПРОГОЛОШЕННЯ ПРАВ НА РІВНІ ЗАКОНУ</a:t>
            </a:r>
            <a:endParaRPr lang="ru-RU" b="1" dirty="0">
              <a:solidFill>
                <a:srgbClr val="C00000"/>
              </a:solidFill>
            </a:endParaRPr>
          </a:p>
        </p:txBody>
      </p:sp>
      <p:sp>
        <p:nvSpPr>
          <p:cNvPr id="8" name="Прямоугольник 7">
            <a:extLst>
              <a:ext uri="{FF2B5EF4-FFF2-40B4-BE49-F238E27FC236}">
                <a16:creationId xmlns:a16="http://schemas.microsoft.com/office/drawing/2014/main" id="{1F6838A9-E425-463D-AFE1-C614CE701636}"/>
              </a:ext>
            </a:extLst>
          </p:cNvPr>
          <p:cNvSpPr/>
          <p:nvPr/>
        </p:nvSpPr>
        <p:spPr>
          <a:xfrm>
            <a:off x="6846498" y="5559725"/>
            <a:ext cx="3436187" cy="1020791"/>
          </a:xfrm>
          <a:prstGeom prst="rec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ru-RU" b="1" dirty="0">
                <a:solidFill>
                  <a:srgbClr val="C00000"/>
                </a:solidFill>
                <a:ea typeface="+mn-lt"/>
                <a:cs typeface="+mn-lt"/>
              </a:rPr>
              <a:t>СТВОРЕННЯ РЕАЛЬНОГО ЮРИДИЧНОГО МЕХАНІЗМУ ЙОГО ЗДІЙСНЕННЯ</a:t>
            </a:r>
            <a:endParaRPr lang="ru-RU" b="1">
              <a:solidFill>
                <a:srgbClr val="C00000"/>
              </a:solidFill>
            </a:endParaRPr>
          </a:p>
        </p:txBody>
      </p:sp>
      <p:sp>
        <p:nvSpPr>
          <p:cNvPr id="7" name="Стрелка: вправо 6">
            <a:extLst>
              <a:ext uri="{FF2B5EF4-FFF2-40B4-BE49-F238E27FC236}">
                <a16:creationId xmlns:a16="http://schemas.microsoft.com/office/drawing/2014/main" id="{A107E5FD-DEDE-4C57-9475-A439EA9EE09B}"/>
              </a:ext>
            </a:extLst>
          </p:cNvPr>
          <p:cNvSpPr/>
          <p:nvPr/>
        </p:nvSpPr>
        <p:spPr>
          <a:xfrm>
            <a:off x="5318351" y="5658692"/>
            <a:ext cx="1150188" cy="8195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90992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Заголовок 1">
            <a:extLst>
              <a:ext uri="{FF2B5EF4-FFF2-40B4-BE49-F238E27FC236}">
                <a16:creationId xmlns:a16="http://schemas.microsoft.com/office/drawing/2014/main" id="{F26413E1-02E9-4468-9B80-8DC09B60121B}"/>
              </a:ext>
            </a:extLst>
          </p:cNvPr>
          <p:cNvSpPr txBox="1">
            <a:spLocks/>
          </p:cNvSpPr>
          <p:nvPr/>
        </p:nvSpPr>
        <p:spPr>
          <a:xfrm>
            <a:off x="838200" y="-5391"/>
            <a:ext cx="10515600" cy="1156300"/>
          </a:xfrm>
          <a:prstGeom prst="rect">
            <a:avLst/>
          </a:prstGeom>
        </p:spPr>
        <p:txBody>
          <a:bodyPr vert="horz" lIns="91440" tIns="45720" rIns="91440" bIns="45720" rtlCol="0" anchor="b">
            <a:normAutofit fontScale="90000"/>
          </a:bodyPr>
          <a:lst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a:lstStyle>
          <a:p>
            <a:pPr algn="ctr"/>
            <a:r>
              <a:rPr lang="ru-RU" sz="4400">
                <a:ea typeface="+mj-lt"/>
                <a:cs typeface="+mj-lt"/>
              </a:rPr>
              <a:t>Соціальний захист працівників фармацевтичної галузі</a:t>
            </a:r>
            <a:endParaRPr lang="ru-RU"/>
          </a:p>
        </p:txBody>
      </p:sp>
      <p:sp>
        <p:nvSpPr>
          <p:cNvPr id="6" name="Прямоугольник: скругленные противолежащие углы 5">
            <a:extLst>
              <a:ext uri="{FF2B5EF4-FFF2-40B4-BE49-F238E27FC236}">
                <a16:creationId xmlns:a16="http://schemas.microsoft.com/office/drawing/2014/main" id="{D1956B61-D584-49D9-B029-3F8B3EED0594}"/>
              </a:ext>
            </a:extLst>
          </p:cNvPr>
          <p:cNvSpPr/>
          <p:nvPr/>
        </p:nvSpPr>
        <p:spPr>
          <a:xfrm>
            <a:off x="3050875" y="1260894"/>
            <a:ext cx="6052866" cy="1653395"/>
          </a:xfrm>
          <a:prstGeom prst="round2Diag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a:buChar char="Ø"/>
            </a:pPr>
            <a:r>
              <a:rPr lang="ru-RU" sz="2000" dirty="0" err="1">
                <a:solidFill>
                  <a:schemeClr val="tx1">
                    <a:lumMod val="95000"/>
                    <a:lumOff val="5000"/>
                  </a:schemeClr>
                </a:solidFill>
                <a:ea typeface="+mn-lt"/>
                <a:cs typeface="+mn-lt"/>
              </a:rPr>
              <a:t>випускники-фармацевти</a:t>
            </a:r>
            <a:r>
              <a:rPr lang="ru-RU" sz="2000" dirty="0">
                <a:solidFill>
                  <a:schemeClr val="tx1">
                    <a:lumMod val="95000"/>
                    <a:lumOff val="5000"/>
                  </a:schemeClr>
                </a:solidFill>
                <a:ea typeface="+mn-lt"/>
                <a:cs typeface="+mn-lt"/>
              </a:rPr>
              <a:t>, </a:t>
            </a:r>
            <a:r>
              <a:rPr lang="ru-RU" sz="2000" dirty="0" err="1">
                <a:solidFill>
                  <a:schemeClr val="tx1">
                    <a:lumMod val="95000"/>
                    <a:lumOff val="5000"/>
                  </a:schemeClr>
                </a:solidFill>
                <a:ea typeface="+mn-lt"/>
                <a:cs typeface="+mn-lt"/>
              </a:rPr>
              <a:t>які</a:t>
            </a:r>
            <a:r>
              <a:rPr lang="ru-RU" sz="2000" dirty="0">
                <a:solidFill>
                  <a:schemeClr val="tx1">
                    <a:lumMod val="95000"/>
                    <a:lumOff val="5000"/>
                  </a:schemeClr>
                </a:solidFill>
                <a:ea typeface="+mn-lt"/>
                <a:cs typeface="+mn-lt"/>
              </a:rPr>
              <a:t> </a:t>
            </a:r>
            <a:r>
              <a:rPr lang="ru-RU" sz="2000" dirty="0" err="1">
                <a:solidFill>
                  <a:schemeClr val="tx1">
                    <a:lumMod val="95000"/>
                    <a:lumOff val="5000"/>
                  </a:schemeClr>
                </a:solidFill>
                <a:ea typeface="+mn-lt"/>
                <a:cs typeface="+mn-lt"/>
              </a:rPr>
              <a:t>беруть</a:t>
            </a:r>
            <a:r>
              <a:rPr lang="ru-RU" sz="2000" dirty="0">
                <a:solidFill>
                  <a:schemeClr val="tx1">
                    <a:lumMod val="95000"/>
                    <a:lumOff val="5000"/>
                  </a:schemeClr>
                </a:solidFill>
                <a:ea typeface="+mn-lt"/>
                <a:cs typeface="+mn-lt"/>
              </a:rPr>
              <a:t> </a:t>
            </a:r>
            <a:r>
              <a:rPr lang="ru-RU" sz="2000" dirty="0" err="1">
                <a:solidFill>
                  <a:schemeClr val="tx1">
                    <a:lumMod val="95000"/>
                    <a:lumOff val="5000"/>
                  </a:schemeClr>
                </a:solidFill>
                <a:ea typeface="+mn-lt"/>
                <a:cs typeface="+mn-lt"/>
              </a:rPr>
              <a:t>зобов'язання</a:t>
            </a:r>
            <a:r>
              <a:rPr lang="ru-RU" sz="2000" dirty="0">
                <a:solidFill>
                  <a:schemeClr val="tx1">
                    <a:lumMod val="95000"/>
                    <a:lumOff val="5000"/>
                  </a:schemeClr>
                </a:solidFill>
                <a:ea typeface="+mn-lt"/>
                <a:cs typeface="+mn-lt"/>
              </a:rPr>
              <a:t> </a:t>
            </a:r>
            <a:r>
              <a:rPr lang="ru-RU" sz="2000" dirty="0" err="1">
                <a:solidFill>
                  <a:schemeClr val="tx1">
                    <a:lumMod val="95000"/>
                    <a:lumOff val="5000"/>
                  </a:schemeClr>
                </a:solidFill>
                <a:ea typeface="+mn-lt"/>
                <a:cs typeface="+mn-lt"/>
              </a:rPr>
              <a:t>відпрацювати</a:t>
            </a:r>
            <a:r>
              <a:rPr lang="ru-RU" sz="2000" dirty="0">
                <a:solidFill>
                  <a:schemeClr val="tx1">
                    <a:lumMod val="95000"/>
                    <a:lumOff val="5000"/>
                  </a:schemeClr>
                </a:solidFill>
                <a:ea typeface="+mn-lt"/>
                <a:cs typeface="+mn-lt"/>
              </a:rPr>
              <a:t> не </a:t>
            </a:r>
            <a:r>
              <a:rPr lang="ru-RU" sz="2000" dirty="0" err="1">
                <a:solidFill>
                  <a:schemeClr val="tx1">
                    <a:lumMod val="95000"/>
                    <a:lumOff val="5000"/>
                  </a:schemeClr>
                </a:solidFill>
                <a:ea typeface="+mn-lt"/>
                <a:cs typeface="+mn-lt"/>
              </a:rPr>
              <a:t>менше</a:t>
            </a:r>
            <a:r>
              <a:rPr lang="ru-RU" sz="2000" dirty="0">
                <a:solidFill>
                  <a:schemeClr val="tx1">
                    <a:lumMod val="95000"/>
                    <a:lumOff val="5000"/>
                  </a:schemeClr>
                </a:solidFill>
                <a:ea typeface="+mn-lt"/>
                <a:cs typeface="+mn-lt"/>
              </a:rPr>
              <a:t> </a:t>
            </a:r>
            <a:r>
              <a:rPr lang="ru-RU" sz="2000" dirty="0" err="1">
                <a:solidFill>
                  <a:schemeClr val="tx1">
                    <a:lumMod val="95000"/>
                    <a:lumOff val="5000"/>
                  </a:schemeClr>
                </a:solidFill>
                <a:ea typeface="+mn-lt"/>
                <a:cs typeface="+mn-lt"/>
              </a:rPr>
              <a:t>трьох</a:t>
            </a:r>
            <a:r>
              <a:rPr lang="ru-RU" sz="2000" dirty="0">
                <a:solidFill>
                  <a:schemeClr val="tx1">
                    <a:lumMod val="95000"/>
                    <a:lumOff val="5000"/>
                  </a:schemeClr>
                </a:solidFill>
                <a:ea typeface="+mn-lt"/>
                <a:cs typeface="+mn-lt"/>
              </a:rPr>
              <a:t> </a:t>
            </a:r>
            <a:r>
              <a:rPr lang="ru-RU" sz="2000" dirty="0" err="1">
                <a:solidFill>
                  <a:schemeClr val="tx1">
                    <a:lumMod val="95000"/>
                    <a:lumOff val="5000"/>
                  </a:schemeClr>
                </a:solidFill>
                <a:ea typeface="+mn-lt"/>
                <a:cs typeface="+mn-lt"/>
              </a:rPr>
              <a:t>років</a:t>
            </a:r>
            <a:r>
              <a:rPr lang="ru-RU" sz="2000" dirty="0">
                <a:solidFill>
                  <a:schemeClr val="tx1">
                    <a:lumMod val="95000"/>
                    <a:lumOff val="5000"/>
                  </a:schemeClr>
                </a:solidFill>
                <a:ea typeface="+mn-lt"/>
                <a:cs typeface="+mn-lt"/>
              </a:rPr>
              <a:t> у </a:t>
            </a:r>
            <a:r>
              <a:rPr lang="ru-RU" sz="2000" dirty="0" err="1">
                <a:solidFill>
                  <a:schemeClr val="tx1">
                    <a:lumMod val="95000"/>
                    <a:lumOff val="5000"/>
                  </a:schemeClr>
                </a:solidFill>
                <a:ea typeface="+mn-lt"/>
                <a:cs typeface="+mn-lt"/>
              </a:rPr>
              <a:t>сільській</a:t>
            </a:r>
            <a:r>
              <a:rPr lang="ru-RU" sz="2000" dirty="0">
                <a:solidFill>
                  <a:schemeClr val="tx1">
                    <a:lumMod val="95000"/>
                    <a:lumOff val="5000"/>
                  </a:schemeClr>
                </a:solidFill>
                <a:ea typeface="+mn-lt"/>
                <a:cs typeface="+mn-lt"/>
              </a:rPr>
              <a:t> </a:t>
            </a:r>
            <a:r>
              <a:rPr lang="ru-RU" sz="2000" dirty="0" err="1">
                <a:solidFill>
                  <a:schemeClr val="tx1">
                    <a:lumMod val="95000"/>
                    <a:lumOff val="5000"/>
                  </a:schemeClr>
                </a:solidFill>
                <a:ea typeface="+mn-lt"/>
                <a:cs typeface="+mn-lt"/>
              </a:rPr>
              <a:t>місцевості</a:t>
            </a:r>
            <a:r>
              <a:rPr lang="ru-RU" sz="2000" dirty="0">
                <a:solidFill>
                  <a:schemeClr val="tx1">
                    <a:lumMod val="95000"/>
                    <a:lumOff val="5000"/>
                  </a:schemeClr>
                </a:solidFill>
                <a:ea typeface="+mn-lt"/>
                <a:cs typeface="+mn-lt"/>
              </a:rPr>
              <a:t> </a:t>
            </a:r>
            <a:r>
              <a:rPr lang="ru-RU" sz="2000" dirty="0" err="1">
                <a:solidFill>
                  <a:schemeClr val="tx1">
                    <a:lumMod val="95000"/>
                    <a:lumOff val="5000"/>
                  </a:schemeClr>
                </a:solidFill>
                <a:ea typeface="+mn-lt"/>
                <a:cs typeface="+mn-lt"/>
              </a:rPr>
              <a:t>отримують</a:t>
            </a:r>
            <a:r>
              <a:rPr lang="ru-RU" sz="2000" dirty="0">
                <a:solidFill>
                  <a:schemeClr val="tx1">
                    <a:lumMod val="95000"/>
                    <a:lumOff val="5000"/>
                  </a:schemeClr>
                </a:solidFill>
                <a:ea typeface="+mn-lt"/>
                <a:cs typeface="+mn-lt"/>
              </a:rPr>
              <a:t> </a:t>
            </a:r>
            <a:r>
              <a:rPr lang="ru-RU" sz="2000" dirty="0" err="1">
                <a:solidFill>
                  <a:srgbClr val="C00000"/>
                </a:solidFill>
                <a:ea typeface="+mn-lt"/>
                <a:cs typeface="+mn-lt"/>
              </a:rPr>
              <a:t>одноразову</a:t>
            </a:r>
            <a:r>
              <a:rPr lang="ru-RU" sz="2000" dirty="0">
                <a:solidFill>
                  <a:srgbClr val="C00000"/>
                </a:solidFill>
                <a:ea typeface="+mn-lt"/>
                <a:cs typeface="+mn-lt"/>
              </a:rPr>
              <a:t> </a:t>
            </a:r>
            <a:r>
              <a:rPr lang="ru-RU" sz="2000" dirty="0" err="1">
                <a:solidFill>
                  <a:srgbClr val="C00000"/>
                </a:solidFill>
                <a:ea typeface="+mn-lt"/>
                <a:cs typeface="+mn-lt"/>
              </a:rPr>
              <a:t>адресну</a:t>
            </a:r>
            <a:r>
              <a:rPr lang="ru-RU" sz="2000" dirty="0">
                <a:solidFill>
                  <a:srgbClr val="C00000"/>
                </a:solidFill>
                <a:ea typeface="+mn-lt"/>
                <a:cs typeface="+mn-lt"/>
              </a:rPr>
              <a:t> </a:t>
            </a:r>
            <a:r>
              <a:rPr lang="ru-RU" sz="2000" dirty="0" err="1">
                <a:solidFill>
                  <a:srgbClr val="C00000"/>
                </a:solidFill>
                <a:ea typeface="+mn-lt"/>
                <a:cs typeface="+mn-lt"/>
              </a:rPr>
              <a:t>грошову</a:t>
            </a:r>
            <a:r>
              <a:rPr lang="ru-RU" sz="2000" dirty="0">
                <a:solidFill>
                  <a:srgbClr val="C00000"/>
                </a:solidFill>
                <a:ea typeface="+mn-lt"/>
                <a:cs typeface="+mn-lt"/>
              </a:rPr>
              <a:t> </a:t>
            </a:r>
            <a:r>
              <a:rPr lang="ru-RU" sz="2000" dirty="0" err="1">
                <a:solidFill>
                  <a:srgbClr val="C00000"/>
                </a:solidFill>
                <a:ea typeface="+mn-lt"/>
                <a:cs typeface="+mn-lt"/>
              </a:rPr>
              <a:t>допомогу</a:t>
            </a:r>
            <a:r>
              <a:rPr lang="ru-RU" sz="2000" dirty="0">
                <a:solidFill>
                  <a:srgbClr val="C00000"/>
                </a:solidFill>
                <a:ea typeface="+mn-lt"/>
                <a:cs typeface="+mn-lt"/>
              </a:rPr>
              <a:t> у </a:t>
            </a:r>
            <a:r>
              <a:rPr lang="ru-RU" sz="2000" dirty="0" err="1">
                <a:solidFill>
                  <a:srgbClr val="C00000"/>
                </a:solidFill>
                <a:ea typeface="+mn-lt"/>
                <a:cs typeface="+mn-lt"/>
              </a:rPr>
              <a:t>розмірі</a:t>
            </a:r>
            <a:r>
              <a:rPr lang="ru-RU" sz="2000" dirty="0">
                <a:solidFill>
                  <a:srgbClr val="C00000"/>
                </a:solidFill>
                <a:ea typeface="+mn-lt"/>
                <a:cs typeface="+mn-lt"/>
              </a:rPr>
              <a:t> </a:t>
            </a:r>
            <a:r>
              <a:rPr lang="ru-RU" sz="2000" dirty="0" err="1">
                <a:solidFill>
                  <a:srgbClr val="C00000"/>
                </a:solidFill>
                <a:ea typeface="+mn-lt"/>
                <a:cs typeface="+mn-lt"/>
              </a:rPr>
              <a:t>п'яти</a:t>
            </a:r>
            <a:r>
              <a:rPr lang="ru-RU" sz="2000" dirty="0">
                <a:solidFill>
                  <a:srgbClr val="C00000"/>
                </a:solidFill>
                <a:ea typeface="+mn-lt"/>
                <a:cs typeface="+mn-lt"/>
              </a:rPr>
              <a:t> </a:t>
            </a:r>
            <a:r>
              <a:rPr lang="ru-RU" sz="2000" dirty="0" err="1">
                <a:solidFill>
                  <a:srgbClr val="C00000"/>
                </a:solidFill>
                <a:ea typeface="+mn-lt"/>
                <a:cs typeface="+mn-lt"/>
              </a:rPr>
              <a:t>мінімальних</a:t>
            </a:r>
            <a:r>
              <a:rPr lang="ru-RU" sz="2000" dirty="0">
                <a:solidFill>
                  <a:srgbClr val="C00000"/>
                </a:solidFill>
                <a:ea typeface="+mn-lt"/>
                <a:cs typeface="+mn-lt"/>
              </a:rPr>
              <a:t> </a:t>
            </a:r>
            <a:r>
              <a:rPr lang="ru-RU" sz="2000" dirty="0" err="1">
                <a:solidFill>
                  <a:srgbClr val="C00000"/>
                </a:solidFill>
                <a:ea typeface="+mn-lt"/>
                <a:cs typeface="+mn-lt"/>
              </a:rPr>
              <a:t>заробітних</a:t>
            </a:r>
            <a:r>
              <a:rPr lang="ru-RU" sz="2000" dirty="0">
                <a:solidFill>
                  <a:srgbClr val="C00000"/>
                </a:solidFill>
                <a:ea typeface="+mn-lt"/>
                <a:cs typeface="+mn-lt"/>
              </a:rPr>
              <a:t> плат</a:t>
            </a:r>
            <a:endParaRPr lang="ru-RU" sz="2000">
              <a:solidFill>
                <a:srgbClr val="C00000"/>
              </a:solidFill>
            </a:endParaRPr>
          </a:p>
        </p:txBody>
      </p:sp>
      <p:sp>
        <p:nvSpPr>
          <p:cNvPr id="7" name="Прямоугольник: скругленные углы 6">
            <a:extLst>
              <a:ext uri="{FF2B5EF4-FFF2-40B4-BE49-F238E27FC236}">
                <a16:creationId xmlns:a16="http://schemas.microsoft.com/office/drawing/2014/main" id="{D141ED68-7319-4AA8-9267-AE3D984EEA44}"/>
              </a:ext>
            </a:extLst>
          </p:cNvPr>
          <p:cNvSpPr/>
          <p:nvPr/>
        </p:nvSpPr>
        <p:spPr>
          <a:xfrm>
            <a:off x="260769" y="1259996"/>
            <a:ext cx="2458527" cy="13227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ea typeface="+mn-lt"/>
                <a:cs typeface="+mn-lt"/>
              </a:rPr>
              <a:t>ПКМУ № 524 </a:t>
            </a:r>
            <a:r>
              <a:rPr lang="ru-RU" sz="2400" b="1" dirty="0" err="1">
                <a:ea typeface="+mn-lt"/>
                <a:cs typeface="+mn-lt"/>
              </a:rPr>
              <a:t>від</a:t>
            </a:r>
            <a:r>
              <a:rPr lang="ru-RU" sz="2400" b="1" dirty="0">
                <a:ea typeface="+mn-lt"/>
                <a:cs typeface="+mn-lt"/>
              </a:rPr>
              <a:t> 11.05.2011 р.</a:t>
            </a:r>
            <a:endParaRPr lang="ru-RU" sz="2400" b="1" dirty="0"/>
          </a:p>
        </p:txBody>
      </p:sp>
      <p:sp>
        <p:nvSpPr>
          <p:cNvPr id="9" name="Прямоугольник: скругленные углы 8">
            <a:extLst>
              <a:ext uri="{FF2B5EF4-FFF2-40B4-BE49-F238E27FC236}">
                <a16:creationId xmlns:a16="http://schemas.microsoft.com/office/drawing/2014/main" id="{8597C276-E027-4319-BA05-0BE9A5C956EF}"/>
              </a:ext>
            </a:extLst>
          </p:cNvPr>
          <p:cNvSpPr/>
          <p:nvPr/>
        </p:nvSpPr>
        <p:spPr>
          <a:xfrm>
            <a:off x="9318505" y="1259995"/>
            <a:ext cx="2587923" cy="1452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400" b="1" dirty="0">
                <a:ea typeface="+mn-lt"/>
                <a:cs typeface="+mn-lt"/>
              </a:rPr>
              <a:t>НАКАЗ МОЗ № 390 </a:t>
            </a:r>
            <a:r>
              <a:rPr lang="ru-RU" sz="2400" b="1" dirty="0" err="1">
                <a:ea typeface="+mn-lt"/>
                <a:cs typeface="+mn-lt"/>
              </a:rPr>
              <a:t>від</a:t>
            </a:r>
            <a:r>
              <a:rPr lang="ru-RU" sz="2400" b="1" dirty="0">
                <a:ea typeface="+mn-lt"/>
                <a:cs typeface="+mn-lt"/>
              </a:rPr>
              <a:t> 28.05.2012</a:t>
            </a:r>
            <a:endParaRPr lang="ru-RU" b="1"/>
          </a:p>
        </p:txBody>
      </p:sp>
      <p:sp>
        <p:nvSpPr>
          <p:cNvPr id="10" name="Прямоугольник: скругленные противолежащие углы 9">
            <a:extLst>
              <a:ext uri="{FF2B5EF4-FFF2-40B4-BE49-F238E27FC236}">
                <a16:creationId xmlns:a16="http://schemas.microsoft.com/office/drawing/2014/main" id="{C8948D92-6499-4FDD-8E99-183083E31687}"/>
              </a:ext>
            </a:extLst>
          </p:cNvPr>
          <p:cNvSpPr/>
          <p:nvPr/>
        </p:nvSpPr>
        <p:spPr>
          <a:xfrm>
            <a:off x="721742" y="3029309"/>
            <a:ext cx="7375582" cy="1926564"/>
          </a:xfrm>
          <a:prstGeom prst="round2Diag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lgn="ctr">
              <a:buFont typeface="Wingdings"/>
              <a:buChar char="Ø"/>
            </a:pPr>
            <a:r>
              <a:rPr lang="ru-RU" sz="2000" dirty="0">
                <a:solidFill>
                  <a:schemeClr val="tx1"/>
                </a:solidFill>
                <a:ea typeface="+mn-lt"/>
                <a:cs typeface="+mn-lt"/>
              </a:rPr>
              <a:t>з 1 </a:t>
            </a:r>
            <a:r>
              <a:rPr lang="ru-RU" sz="2000" dirty="0" err="1">
                <a:solidFill>
                  <a:schemeClr val="tx1"/>
                </a:solidFill>
                <a:ea typeface="+mn-lt"/>
                <a:cs typeface="+mn-lt"/>
              </a:rPr>
              <a:t>січня</a:t>
            </a:r>
            <a:r>
              <a:rPr lang="ru-RU" sz="2000" dirty="0">
                <a:solidFill>
                  <a:schemeClr val="tx1"/>
                </a:solidFill>
                <a:ea typeface="+mn-lt"/>
                <a:cs typeface="+mn-lt"/>
              </a:rPr>
              <a:t> 2012 р. </a:t>
            </a:r>
            <a:r>
              <a:rPr lang="ru-RU" sz="2000" dirty="0" err="1">
                <a:solidFill>
                  <a:schemeClr val="tx1"/>
                </a:solidFill>
                <a:ea typeface="+mn-lt"/>
                <a:cs typeface="+mn-lt"/>
              </a:rPr>
              <a:t>фармацевтичні</a:t>
            </a:r>
            <a:r>
              <a:rPr lang="ru-RU" sz="2000" dirty="0">
                <a:solidFill>
                  <a:schemeClr val="tx1"/>
                </a:solidFill>
                <a:ea typeface="+mn-lt"/>
                <a:cs typeface="+mn-lt"/>
              </a:rPr>
              <a:t> </a:t>
            </a:r>
            <a:r>
              <a:rPr lang="ru-RU" sz="2000" dirty="0" err="1">
                <a:solidFill>
                  <a:schemeClr val="tx1"/>
                </a:solidFill>
                <a:ea typeface="+mn-lt"/>
                <a:cs typeface="+mn-lt"/>
              </a:rPr>
              <a:t>працівники</a:t>
            </a:r>
            <a:r>
              <a:rPr lang="ru-RU" sz="2000" dirty="0">
                <a:solidFill>
                  <a:schemeClr val="tx1"/>
                </a:solidFill>
                <a:ea typeface="+mn-lt"/>
                <a:cs typeface="+mn-lt"/>
              </a:rPr>
              <a:t> </a:t>
            </a:r>
            <a:r>
              <a:rPr lang="ru-RU" sz="2000" dirty="0" err="1">
                <a:solidFill>
                  <a:schemeClr val="tx1"/>
                </a:solidFill>
                <a:ea typeface="+mn-lt"/>
                <a:cs typeface="+mn-lt"/>
              </a:rPr>
              <a:t>державних</a:t>
            </a:r>
            <a:r>
              <a:rPr lang="ru-RU" sz="2000" dirty="0">
                <a:solidFill>
                  <a:schemeClr val="tx1"/>
                </a:solidFill>
                <a:ea typeface="+mn-lt"/>
                <a:cs typeface="+mn-lt"/>
              </a:rPr>
              <a:t> та </a:t>
            </a:r>
            <a:r>
              <a:rPr lang="ru-RU" sz="2000" dirty="0" err="1">
                <a:solidFill>
                  <a:schemeClr val="tx1"/>
                </a:solidFill>
                <a:ea typeface="+mn-lt"/>
                <a:cs typeface="+mn-lt"/>
              </a:rPr>
              <a:t>комунальних</a:t>
            </a:r>
            <a:r>
              <a:rPr lang="ru-RU" sz="2000" dirty="0">
                <a:solidFill>
                  <a:schemeClr val="tx1"/>
                </a:solidFill>
                <a:ea typeface="+mn-lt"/>
                <a:cs typeface="+mn-lt"/>
              </a:rPr>
              <a:t> </a:t>
            </a:r>
            <a:r>
              <a:rPr lang="ru-RU" sz="2000" dirty="0" err="1">
                <a:solidFill>
                  <a:schemeClr val="tx1"/>
                </a:solidFill>
                <a:ea typeface="+mn-lt"/>
                <a:cs typeface="+mn-lt"/>
              </a:rPr>
              <a:t>закладів</a:t>
            </a:r>
            <a:r>
              <a:rPr lang="ru-RU" sz="2000" dirty="0">
                <a:solidFill>
                  <a:schemeClr val="tx1"/>
                </a:solidFill>
                <a:ea typeface="+mn-lt"/>
                <a:cs typeface="+mn-lt"/>
              </a:rPr>
              <a:t> </a:t>
            </a:r>
            <a:r>
              <a:rPr lang="ru-RU" sz="2000" dirty="0" err="1">
                <a:solidFill>
                  <a:schemeClr val="tx1"/>
                </a:solidFill>
                <a:ea typeface="+mn-lt"/>
                <a:cs typeface="+mn-lt"/>
              </a:rPr>
              <a:t>мають</a:t>
            </a:r>
            <a:r>
              <a:rPr lang="ru-RU" sz="2000" dirty="0">
                <a:solidFill>
                  <a:schemeClr val="tx1"/>
                </a:solidFill>
                <a:ea typeface="+mn-lt"/>
                <a:cs typeface="+mn-lt"/>
              </a:rPr>
              <a:t> право на </a:t>
            </a:r>
            <a:r>
              <a:rPr lang="ru-RU" sz="2000" dirty="0" err="1">
                <a:solidFill>
                  <a:schemeClr val="tx1"/>
                </a:solidFill>
                <a:ea typeface="+mn-lt"/>
                <a:cs typeface="+mn-lt"/>
              </a:rPr>
              <a:t>отримання</a:t>
            </a:r>
            <a:r>
              <a:rPr lang="ru-RU" sz="2000" dirty="0">
                <a:solidFill>
                  <a:schemeClr val="tx1"/>
                </a:solidFill>
                <a:ea typeface="+mn-lt"/>
                <a:cs typeface="+mn-lt"/>
              </a:rPr>
              <a:t> </a:t>
            </a:r>
            <a:r>
              <a:rPr lang="ru-RU" sz="2000" dirty="0" err="1">
                <a:solidFill>
                  <a:srgbClr val="C00000"/>
                </a:solidFill>
                <a:ea typeface="+mn-lt"/>
                <a:cs typeface="+mn-lt"/>
              </a:rPr>
              <a:t>допомоги</a:t>
            </a:r>
            <a:r>
              <a:rPr lang="ru-RU" sz="2000" dirty="0">
                <a:solidFill>
                  <a:srgbClr val="C00000"/>
                </a:solidFill>
                <a:ea typeface="+mn-lt"/>
                <a:cs typeface="+mn-lt"/>
              </a:rPr>
              <a:t> на </a:t>
            </a:r>
            <a:r>
              <a:rPr lang="ru-RU" sz="2000" dirty="0" err="1">
                <a:solidFill>
                  <a:srgbClr val="C00000"/>
                </a:solidFill>
                <a:ea typeface="+mn-lt"/>
                <a:cs typeface="+mn-lt"/>
              </a:rPr>
              <a:t>оздоровлення</a:t>
            </a:r>
            <a:r>
              <a:rPr lang="ru-RU" sz="2000" dirty="0">
                <a:solidFill>
                  <a:srgbClr val="C00000"/>
                </a:solidFill>
                <a:ea typeface="+mn-lt"/>
                <a:cs typeface="+mn-lt"/>
              </a:rPr>
              <a:t> у </a:t>
            </a:r>
            <a:r>
              <a:rPr lang="ru-RU" sz="2000" dirty="0" err="1">
                <a:solidFill>
                  <a:srgbClr val="C00000"/>
                </a:solidFill>
                <a:ea typeface="+mn-lt"/>
                <a:cs typeface="+mn-lt"/>
              </a:rPr>
              <a:t>розмірі</a:t>
            </a:r>
            <a:r>
              <a:rPr lang="ru-RU" sz="2000" dirty="0">
                <a:solidFill>
                  <a:srgbClr val="C00000"/>
                </a:solidFill>
                <a:ea typeface="+mn-lt"/>
                <a:cs typeface="+mn-lt"/>
              </a:rPr>
              <a:t> </a:t>
            </a:r>
            <a:r>
              <a:rPr lang="ru-RU" sz="2000" dirty="0" err="1">
                <a:solidFill>
                  <a:srgbClr val="C00000"/>
                </a:solidFill>
                <a:ea typeface="+mn-lt"/>
                <a:cs typeface="+mn-lt"/>
              </a:rPr>
              <a:t>посадового</a:t>
            </a:r>
            <a:r>
              <a:rPr lang="ru-RU" sz="2000" dirty="0">
                <a:solidFill>
                  <a:srgbClr val="C00000"/>
                </a:solidFill>
                <a:ea typeface="+mn-lt"/>
                <a:cs typeface="+mn-lt"/>
              </a:rPr>
              <a:t> окладу</a:t>
            </a:r>
            <a:r>
              <a:rPr lang="ru-RU" sz="2000" dirty="0">
                <a:solidFill>
                  <a:schemeClr val="tx1"/>
                </a:solidFill>
                <a:ea typeface="+mn-lt"/>
                <a:cs typeface="+mn-lt"/>
              </a:rPr>
              <a:t> при </a:t>
            </a:r>
            <a:r>
              <a:rPr lang="ru-RU" sz="2000" dirty="0" err="1">
                <a:solidFill>
                  <a:schemeClr val="tx1"/>
                </a:solidFill>
                <a:ea typeface="+mn-lt"/>
                <a:cs typeface="+mn-lt"/>
              </a:rPr>
              <a:t>наданні</a:t>
            </a:r>
            <a:r>
              <a:rPr lang="ru-RU" sz="2000" dirty="0">
                <a:solidFill>
                  <a:schemeClr val="tx1"/>
                </a:solidFill>
                <a:ea typeface="+mn-lt"/>
                <a:cs typeface="+mn-lt"/>
              </a:rPr>
              <a:t> </a:t>
            </a:r>
            <a:r>
              <a:rPr lang="ru-RU" sz="2000" dirty="0" err="1">
                <a:solidFill>
                  <a:schemeClr val="tx1"/>
                </a:solidFill>
                <a:ea typeface="+mn-lt"/>
                <a:cs typeface="+mn-lt"/>
              </a:rPr>
              <a:t>щорічної</a:t>
            </a:r>
            <a:r>
              <a:rPr lang="ru-RU" sz="2000" dirty="0">
                <a:solidFill>
                  <a:schemeClr val="tx1"/>
                </a:solidFill>
                <a:ea typeface="+mn-lt"/>
                <a:cs typeface="+mn-lt"/>
              </a:rPr>
              <a:t> </a:t>
            </a:r>
            <a:r>
              <a:rPr lang="ru-RU" sz="2000" dirty="0" err="1">
                <a:solidFill>
                  <a:schemeClr val="tx1"/>
                </a:solidFill>
                <a:ea typeface="+mn-lt"/>
                <a:cs typeface="+mn-lt"/>
              </a:rPr>
              <a:t>відпустки</a:t>
            </a:r>
            <a:r>
              <a:rPr lang="ru-RU" sz="2000" dirty="0">
                <a:solidFill>
                  <a:schemeClr val="tx1"/>
                </a:solidFill>
                <a:ea typeface="+mn-lt"/>
                <a:cs typeface="+mn-lt"/>
              </a:rPr>
              <a:t> </a:t>
            </a:r>
            <a:endParaRPr lang="ru-RU" sz="2000">
              <a:solidFill>
                <a:schemeClr val="tx1"/>
              </a:solidFill>
            </a:endParaRPr>
          </a:p>
        </p:txBody>
      </p:sp>
      <p:sp>
        <p:nvSpPr>
          <p:cNvPr id="11" name="Прямоугольник: скругленные противолежащие углы 10">
            <a:extLst>
              <a:ext uri="{FF2B5EF4-FFF2-40B4-BE49-F238E27FC236}">
                <a16:creationId xmlns:a16="http://schemas.microsoft.com/office/drawing/2014/main" id="{E50D0173-5C8B-43EC-BF5D-57DBDA3D94D7}"/>
              </a:ext>
            </a:extLst>
          </p:cNvPr>
          <p:cNvSpPr/>
          <p:nvPr/>
        </p:nvSpPr>
        <p:spPr>
          <a:xfrm>
            <a:off x="1325590" y="5114025"/>
            <a:ext cx="7332450" cy="1739659"/>
          </a:xfrm>
          <a:prstGeom prst="round2Diag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lgn="ctr">
              <a:buFont typeface="Wingdings"/>
              <a:buChar char="Ø"/>
            </a:pPr>
            <a:r>
              <a:rPr lang="ru-RU" sz="2000" dirty="0" err="1">
                <a:solidFill>
                  <a:schemeClr val="tx1"/>
                </a:solidFill>
                <a:ea typeface="+mn-lt"/>
                <a:cs typeface="+mn-lt"/>
              </a:rPr>
              <a:t>фармацевтичним</a:t>
            </a:r>
            <a:r>
              <a:rPr lang="ru-RU" sz="2000" dirty="0">
                <a:solidFill>
                  <a:schemeClr val="tx1"/>
                </a:solidFill>
                <a:ea typeface="+mn-lt"/>
                <a:cs typeface="+mn-lt"/>
              </a:rPr>
              <a:t> </a:t>
            </a:r>
            <a:r>
              <a:rPr lang="ru-RU" sz="2000" dirty="0" err="1">
                <a:solidFill>
                  <a:schemeClr val="tx1"/>
                </a:solidFill>
                <a:ea typeface="+mn-lt"/>
                <a:cs typeface="+mn-lt"/>
              </a:rPr>
              <a:t>працівникам</a:t>
            </a:r>
            <a:r>
              <a:rPr lang="ru-RU" sz="2000" dirty="0">
                <a:solidFill>
                  <a:schemeClr val="tx1"/>
                </a:solidFill>
                <a:ea typeface="+mn-lt"/>
                <a:cs typeface="+mn-lt"/>
              </a:rPr>
              <a:t>, </a:t>
            </a:r>
            <a:r>
              <a:rPr lang="ru-RU" sz="2000" dirty="0" err="1">
                <a:solidFill>
                  <a:schemeClr val="tx1"/>
                </a:solidFill>
                <a:ea typeface="+mn-lt"/>
                <a:cs typeface="+mn-lt"/>
              </a:rPr>
              <a:t>які</a:t>
            </a:r>
            <a:r>
              <a:rPr lang="ru-RU" sz="2000" dirty="0">
                <a:solidFill>
                  <a:schemeClr val="tx1"/>
                </a:solidFill>
                <a:ea typeface="+mn-lt"/>
                <a:cs typeface="+mn-lt"/>
              </a:rPr>
              <a:t> </a:t>
            </a:r>
            <a:r>
              <a:rPr lang="ru-RU" sz="2000" dirty="0" err="1">
                <a:solidFill>
                  <a:schemeClr val="tx1"/>
                </a:solidFill>
                <a:ea typeface="+mn-lt"/>
                <a:cs typeface="+mn-lt"/>
              </a:rPr>
              <a:t>перебувають</a:t>
            </a:r>
            <a:r>
              <a:rPr lang="ru-RU" sz="2000" dirty="0">
                <a:solidFill>
                  <a:schemeClr val="tx1"/>
                </a:solidFill>
                <a:ea typeface="+mn-lt"/>
                <a:cs typeface="+mn-lt"/>
              </a:rPr>
              <a:t> в </a:t>
            </a:r>
            <a:r>
              <a:rPr lang="ru-RU" sz="2000" dirty="0" err="1">
                <a:solidFill>
                  <a:schemeClr val="tx1"/>
                </a:solidFill>
                <a:ea typeface="+mn-lt"/>
                <a:cs typeface="+mn-lt"/>
              </a:rPr>
              <a:t>установах</a:t>
            </a:r>
            <a:r>
              <a:rPr lang="ru-RU" sz="2000" dirty="0">
                <a:solidFill>
                  <a:schemeClr val="tx1"/>
                </a:solidFill>
                <a:ea typeface="+mn-lt"/>
                <a:cs typeface="+mn-lt"/>
              </a:rPr>
              <a:t> </a:t>
            </a:r>
            <a:r>
              <a:rPr lang="ru-RU" sz="2000" dirty="0" err="1">
                <a:solidFill>
                  <a:schemeClr val="tx1"/>
                </a:solidFill>
                <a:ea typeface="+mn-lt"/>
                <a:cs typeface="+mn-lt"/>
              </a:rPr>
              <a:t>післядипломної</a:t>
            </a:r>
            <a:r>
              <a:rPr lang="ru-RU" sz="2000" dirty="0">
                <a:solidFill>
                  <a:schemeClr val="tx1"/>
                </a:solidFill>
                <a:ea typeface="+mn-lt"/>
                <a:cs typeface="+mn-lt"/>
              </a:rPr>
              <a:t> </a:t>
            </a:r>
            <a:r>
              <a:rPr lang="ru-RU" sz="2000" dirty="0" err="1">
                <a:solidFill>
                  <a:schemeClr val="tx1"/>
                </a:solidFill>
                <a:ea typeface="+mn-lt"/>
                <a:cs typeface="+mn-lt"/>
              </a:rPr>
              <a:t>освіти</a:t>
            </a:r>
            <a:r>
              <a:rPr lang="ru-RU" sz="2000" dirty="0">
                <a:solidFill>
                  <a:schemeClr val="tx1"/>
                </a:solidFill>
                <a:ea typeface="+mn-lt"/>
                <a:cs typeface="+mn-lt"/>
              </a:rPr>
              <a:t> </a:t>
            </a:r>
            <a:r>
              <a:rPr lang="ru-RU" sz="2000" dirty="0" err="1">
                <a:solidFill>
                  <a:schemeClr val="tx1"/>
                </a:solidFill>
                <a:ea typeface="+mn-lt"/>
                <a:cs typeface="+mn-lt"/>
              </a:rPr>
              <a:t>або</a:t>
            </a:r>
            <a:r>
              <a:rPr lang="ru-RU" sz="2000" dirty="0">
                <a:solidFill>
                  <a:schemeClr val="tx1"/>
                </a:solidFill>
                <a:ea typeface="+mn-lt"/>
                <a:cs typeface="+mn-lt"/>
              </a:rPr>
              <a:t> на курсах </a:t>
            </a:r>
            <a:r>
              <a:rPr lang="ru-RU" sz="2000" dirty="0" err="1">
                <a:solidFill>
                  <a:schemeClr val="tx1"/>
                </a:solidFill>
                <a:ea typeface="+mn-lt"/>
                <a:cs typeface="+mn-lt"/>
              </a:rPr>
              <a:t>підвищення</a:t>
            </a:r>
            <a:r>
              <a:rPr lang="ru-RU" sz="2000" dirty="0">
                <a:solidFill>
                  <a:schemeClr val="tx1"/>
                </a:solidFill>
                <a:ea typeface="+mn-lt"/>
                <a:cs typeface="+mn-lt"/>
              </a:rPr>
              <a:t> </a:t>
            </a:r>
            <a:r>
              <a:rPr lang="ru-RU" sz="2000" dirty="0" err="1">
                <a:solidFill>
                  <a:schemeClr val="tx1"/>
                </a:solidFill>
                <a:ea typeface="+mn-lt"/>
                <a:cs typeface="+mn-lt"/>
              </a:rPr>
              <a:t>кваліфікації</a:t>
            </a:r>
            <a:r>
              <a:rPr lang="ru-RU" sz="2000" dirty="0">
                <a:solidFill>
                  <a:schemeClr val="tx1"/>
                </a:solidFill>
                <a:ea typeface="+mn-lt"/>
                <a:cs typeface="+mn-lt"/>
              </a:rPr>
              <a:t>, </a:t>
            </a:r>
            <a:r>
              <a:rPr lang="ru-RU" sz="2000" dirty="0" err="1">
                <a:solidFill>
                  <a:srgbClr val="C00000"/>
                </a:solidFill>
                <a:ea typeface="+mn-lt"/>
                <a:cs typeface="+mn-lt"/>
              </a:rPr>
              <a:t>зберігається</a:t>
            </a:r>
            <a:r>
              <a:rPr lang="ru-RU" sz="2000" dirty="0">
                <a:solidFill>
                  <a:srgbClr val="C00000"/>
                </a:solidFill>
                <a:ea typeface="+mn-lt"/>
                <a:cs typeface="+mn-lt"/>
              </a:rPr>
              <a:t> зарплата за </a:t>
            </a:r>
            <a:r>
              <a:rPr lang="ru-RU" sz="2000" dirty="0" err="1">
                <a:solidFill>
                  <a:srgbClr val="C00000"/>
                </a:solidFill>
                <a:ea typeface="+mn-lt"/>
                <a:cs typeface="+mn-lt"/>
              </a:rPr>
              <a:t>сумісництвом</a:t>
            </a:r>
            <a:r>
              <a:rPr lang="ru-RU" sz="2000" dirty="0">
                <a:solidFill>
                  <a:srgbClr val="C00000"/>
                </a:solidFill>
                <a:ea typeface="+mn-lt"/>
                <a:cs typeface="+mn-lt"/>
              </a:rPr>
              <a:t> </a:t>
            </a:r>
            <a:endParaRPr lang="ru-RU" sz="2000">
              <a:solidFill>
                <a:srgbClr val="C00000"/>
              </a:solidFill>
            </a:endParaRPr>
          </a:p>
        </p:txBody>
      </p:sp>
      <p:pic>
        <p:nvPicPr>
          <p:cNvPr id="12" name="Рисунок 12">
            <a:extLst>
              <a:ext uri="{FF2B5EF4-FFF2-40B4-BE49-F238E27FC236}">
                <a16:creationId xmlns:a16="http://schemas.microsoft.com/office/drawing/2014/main" id="{F22F6F07-2E02-4FCF-AA15-4C2A78B3376C}"/>
              </a:ext>
            </a:extLst>
          </p:cNvPr>
          <p:cNvPicPr>
            <a:picLocks noChangeAspect="1"/>
          </p:cNvPicPr>
          <p:nvPr/>
        </p:nvPicPr>
        <p:blipFill>
          <a:blip r:embed="rId2"/>
          <a:stretch>
            <a:fillRect/>
          </a:stretch>
        </p:blipFill>
        <p:spPr>
          <a:xfrm>
            <a:off x="8791755" y="3032724"/>
            <a:ext cx="3321169" cy="3380475"/>
          </a:xfrm>
          <a:prstGeom prst="rect">
            <a:avLst/>
          </a:prstGeom>
        </p:spPr>
      </p:pic>
    </p:spTree>
    <p:extLst>
      <p:ext uri="{BB962C8B-B14F-4D97-AF65-F5344CB8AC3E}">
        <p14:creationId xmlns:p14="http://schemas.microsoft.com/office/powerpoint/2010/main" val="1729629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9524929-325F-4CC4-89F2-74EDDDC6B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4"/>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0D17641-B7BA-4826-BC7C-92172791C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151FC7BE-4DC6-4061-98EB-C48DCFFF6F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43200" y="0"/>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3D4CA8B8-30A6-49D9-99C0-3ADAF9741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3990" y="1194074"/>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022809AF-EB43-4FA3-93FF-87D535C718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439622" y="194269"/>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a:extLst>
              <a:ext uri="{FF2B5EF4-FFF2-40B4-BE49-F238E27FC236}">
                <a16:creationId xmlns:a16="http://schemas.microsoft.com/office/drawing/2014/main" id="{FB2F51F3-F668-48B8-B980-CBC3FDB451AC}"/>
              </a:ext>
            </a:extLst>
          </p:cNvPr>
          <p:cNvSpPr>
            <a:spLocks noGrp="1"/>
          </p:cNvSpPr>
          <p:nvPr>
            <p:ph type="ctrTitle"/>
          </p:nvPr>
        </p:nvSpPr>
        <p:spPr>
          <a:xfrm>
            <a:off x="952500" y="1773980"/>
            <a:ext cx="10287000" cy="2559975"/>
          </a:xfrm>
        </p:spPr>
        <p:txBody>
          <a:bodyPr vert="horz" lIns="91440" tIns="45720" rIns="91440" bIns="45720" rtlCol="0">
            <a:normAutofit/>
          </a:bodyPr>
          <a:lstStyle/>
          <a:p>
            <a:r>
              <a:rPr lang="en-US" b="1" dirty="0">
                <a:solidFill>
                  <a:schemeClr val="tx1"/>
                </a:solidFill>
                <a:ea typeface="+mj-lt"/>
                <a:cs typeface="+mj-lt"/>
              </a:rPr>
              <a:t>4. </a:t>
            </a:r>
            <a:r>
              <a:rPr lang="en-US" b="1" dirty="0" err="1">
                <a:solidFill>
                  <a:schemeClr val="tx1"/>
                </a:solidFill>
                <a:ea typeface="+mj-lt"/>
                <a:cs typeface="+mj-lt"/>
              </a:rPr>
              <a:t>Спеціальний</a:t>
            </a:r>
            <a:r>
              <a:rPr lang="en-US" b="1" dirty="0">
                <a:solidFill>
                  <a:schemeClr val="tx1"/>
                </a:solidFill>
                <a:ea typeface="+mj-lt"/>
                <a:cs typeface="+mj-lt"/>
              </a:rPr>
              <a:t> </a:t>
            </a:r>
            <a:r>
              <a:rPr lang="en-US" b="1" dirty="0" err="1">
                <a:solidFill>
                  <a:schemeClr val="tx1"/>
                </a:solidFill>
                <a:ea typeface="+mj-lt"/>
                <a:cs typeface="+mj-lt"/>
              </a:rPr>
              <a:t>правовий</a:t>
            </a:r>
            <a:r>
              <a:rPr lang="en-US" b="1" dirty="0">
                <a:solidFill>
                  <a:schemeClr val="tx1"/>
                </a:solidFill>
                <a:ea typeface="+mj-lt"/>
                <a:cs typeface="+mj-lt"/>
              </a:rPr>
              <a:t> </a:t>
            </a:r>
            <a:r>
              <a:rPr lang="en-US" b="1" dirty="0" err="1">
                <a:solidFill>
                  <a:schemeClr val="tx1"/>
                </a:solidFill>
                <a:ea typeface="+mj-lt"/>
                <a:cs typeface="+mj-lt"/>
              </a:rPr>
              <a:t>статус</a:t>
            </a:r>
            <a:r>
              <a:rPr lang="en-US" b="1" dirty="0">
                <a:solidFill>
                  <a:schemeClr val="tx1"/>
                </a:solidFill>
                <a:ea typeface="+mj-lt"/>
                <a:cs typeface="+mj-lt"/>
              </a:rPr>
              <a:t> </a:t>
            </a:r>
            <a:r>
              <a:rPr lang="en-US" b="1" dirty="0" err="1">
                <a:solidFill>
                  <a:schemeClr val="tx1"/>
                </a:solidFill>
                <a:ea typeface="+mj-lt"/>
                <a:cs typeface="+mj-lt"/>
              </a:rPr>
              <a:t>фармацевтичного</a:t>
            </a:r>
            <a:r>
              <a:rPr lang="en-US" b="1" dirty="0">
                <a:solidFill>
                  <a:schemeClr val="tx1"/>
                </a:solidFill>
                <a:ea typeface="+mj-lt"/>
                <a:cs typeface="+mj-lt"/>
              </a:rPr>
              <a:t> </a:t>
            </a:r>
            <a:r>
              <a:rPr lang="en-US" b="1" dirty="0" err="1">
                <a:solidFill>
                  <a:schemeClr val="tx1"/>
                </a:solidFill>
                <a:ea typeface="+mj-lt"/>
                <a:cs typeface="+mj-lt"/>
              </a:rPr>
              <a:t>та</a:t>
            </a:r>
            <a:r>
              <a:rPr lang="en-US" b="1" dirty="0">
                <a:solidFill>
                  <a:schemeClr val="tx1"/>
                </a:solidFill>
                <a:ea typeface="+mj-lt"/>
                <a:cs typeface="+mj-lt"/>
              </a:rPr>
              <a:t> </a:t>
            </a:r>
            <a:r>
              <a:rPr lang="en-US" b="1" dirty="0" err="1">
                <a:solidFill>
                  <a:schemeClr val="tx1"/>
                </a:solidFill>
                <a:ea typeface="+mj-lt"/>
                <a:cs typeface="+mj-lt"/>
              </a:rPr>
              <a:t>медичного</a:t>
            </a:r>
            <a:r>
              <a:rPr lang="en-US" b="1" dirty="0">
                <a:solidFill>
                  <a:schemeClr val="tx1"/>
                </a:solidFill>
                <a:ea typeface="+mj-lt"/>
                <a:cs typeface="+mj-lt"/>
              </a:rPr>
              <a:t> </a:t>
            </a:r>
            <a:r>
              <a:rPr lang="en-US" b="1" dirty="0" err="1">
                <a:solidFill>
                  <a:schemeClr val="tx1"/>
                </a:solidFill>
                <a:ea typeface="+mj-lt"/>
                <a:cs typeface="+mj-lt"/>
              </a:rPr>
              <a:t>працівника</a:t>
            </a:r>
            <a:endParaRPr lang="ru-RU" b="1" dirty="0" err="1">
              <a:solidFill>
                <a:schemeClr val="tx1"/>
              </a:solidFill>
            </a:endParaRPr>
          </a:p>
        </p:txBody>
      </p:sp>
    </p:spTree>
    <p:extLst>
      <p:ext uri="{BB962C8B-B14F-4D97-AF65-F5344CB8AC3E}">
        <p14:creationId xmlns:p14="http://schemas.microsoft.com/office/powerpoint/2010/main" val="4079438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C97EDAC-272B-41CC-86DA-8AC840ADE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B0B2F568-C5BF-48DF-AEA1-8384C37B545F}"/>
              </a:ext>
            </a:extLst>
          </p:cNvPr>
          <p:cNvSpPr>
            <a:spLocks noGrp="1"/>
          </p:cNvSpPr>
          <p:nvPr>
            <p:ph type="title"/>
          </p:nvPr>
        </p:nvSpPr>
        <p:spPr>
          <a:xfrm>
            <a:off x="996351" y="109628"/>
            <a:ext cx="10515600" cy="955017"/>
          </a:xfrm>
        </p:spPr>
        <p:txBody>
          <a:bodyPr anchor="ctr">
            <a:normAutofit fontScale="90000"/>
          </a:bodyPr>
          <a:lstStyle/>
          <a:p>
            <a:pPr algn="ctr"/>
            <a:r>
              <a:rPr lang="ru-RU" sz="4400" err="1">
                <a:solidFill>
                  <a:srgbClr val="68B0A8">
                    <a:alpha val="70000"/>
                  </a:srgbClr>
                </a:solidFill>
                <a:cs typeface="Angsana New"/>
              </a:rPr>
              <a:t>Поняття</a:t>
            </a:r>
            <a:r>
              <a:rPr lang="ru-RU" sz="4400">
                <a:solidFill>
                  <a:srgbClr val="68B0A8">
                    <a:alpha val="70000"/>
                  </a:srgbClr>
                </a:solidFill>
                <a:cs typeface="Angsana New"/>
              </a:rPr>
              <a:t> та </a:t>
            </a:r>
            <a:r>
              <a:rPr lang="ru-RU" sz="4400" err="1">
                <a:solidFill>
                  <a:srgbClr val="68B0A8">
                    <a:alpha val="70000"/>
                  </a:srgbClr>
                </a:solidFill>
                <a:cs typeface="Angsana New"/>
              </a:rPr>
              <a:t>спеціальні</a:t>
            </a:r>
            <a:r>
              <a:rPr lang="ru-RU" sz="4400">
                <a:solidFill>
                  <a:srgbClr val="68B0A8">
                    <a:alpha val="70000"/>
                  </a:srgbClr>
                </a:solidFill>
                <a:cs typeface="Angsana New"/>
              </a:rPr>
              <a:t> </a:t>
            </a:r>
            <a:r>
              <a:rPr lang="ru-RU" sz="4400" err="1">
                <a:solidFill>
                  <a:srgbClr val="68B0A8">
                    <a:alpha val="70000"/>
                  </a:srgbClr>
                </a:solidFill>
                <a:cs typeface="Angsana New"/>
              </a:rPr>
              <a:t>ознаки</a:t>
            </a:r>
            <a:r>
              <a:rPr lang="ru-RU" sz="4400">
                <a:solidFill>
                  <a:srgbClr val="68B0A8">
                    <a:alpha val="70000"/>
                  </a:srgbClr>
                </a:solidFill>
                <a:cs typeface="Angsana New"/>
              </a:rPr>
              <a:t> </a:t>
            </a:r>
            <a:r>
              <a:rPr lang="ru-RU" sz="4400" err="1">
                <a:solidFill>
                  <a:srgbClr val="68B0A8">
                    <a:alpha val="70000"/>
                  </a:srgbClr>
                </a:solidFill>
                <a:cs typeface="Angsana New"/>
              </a:rPr>
              <a:t>медичного</a:t>
            </a:r>
            <a:r>
              <a:rPr lang="ru-RU" sz="4400">
                <a:solidFill>
                  <a:srgbClr val="68B0A8">
                    <a:alpha val="70000"/>
                  </a:srgbClr>
                </a:solidFill>
                <a:cs typeface="Angsana New"/>
              </a:rPr>
              <a:t> та </a:t>
            </a:r>
            <a:r>
              <a:rPr lang="ru-RU" sz="4400" err="1">
                <a:solidFill>
                  <a:srgbClr val="68B0A8">
                    <a:alpha val="70000"/>
                  </a:srgbClr>
                </a:solidFill>
                <a:cs typeface="Angsana New"/>
              </a:rPr>
              <a:t>фармацевтичного</a:t>
            </a:r>
            <a:r>
              <a:rPr lang="ru-RU" sz="4400">
                <a:solidFill>
                  <a:srgbClr val="68B0A8">
                    <a:alpha val="70000"/>
                  </a:srgbClr>
                </a:solidFill>
                <a:cs typeface="Angsana New"/>
              </a:rPr>
              <a:t> працівника</a:t>
            </a:r>
            <a:endParaRPr lang="ru-RU" sz="4400">
              <a:gradFill flip="none" rotWithShape="1">
                <a:gsLst>
                  <a:gs pos="0">
                    <a:schemeClr val="accent5">
                      <a:alpha val="70000"/>
                    </a:schemeClr>
                  </a:gs>
                  <a:gs pos="100000">
                    <a:schemeClr val="accent1">
                      <a:alpha val="70000"/>
                    </a:schemeClr>
                  </a:gs>
                </a:gsLst>
                <a:lin ang="0" scaled="1"/>
                <a:tileRect/>
              </a:gradFill>
            </a:endParaRPr>
          </a:p>
        </p:txBody>
      </p:sp>
      <p:sp>
        <p:nvSpPr>
          <p:cNvPr id="3" name="Объект 2">
            <a:extLst>
              <a:ext uri="{FF2B5EF4-FFF2-40B4-BE49-F238E27FC236}">
                <a16:creationId xmlns:a16="http://schemas.microsoft.com/office/drawing/2014/main" id="{3896BB13-CD0C-4DC4-838A-1A99BB476959}"/>
              </a:ext>
            </a:extLst>
          </p:cNvPr>
          <p:cNvSpPr>
            <a:spLocks noGrp="1"/>
          </p:cNvSpPr>
          <p:nvPr>
            <p:ph idx="1"/>
          </p:nvPr>
        </p:nvSpPr>
        <p:spPr>
          <a:xfrm>
            <a:off x="5878183" y="1249932"/>
            <a:ext cx="6315972" cy="4409445"/>
          </a:xfr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t">
            <a:normAutofit lnSpcReduction="10000"/>
          </a:bodyPr>
          <a:lstStyle/>
          <a:p>
            <a:pPr marL="228600" indent="0">
              <a:buNone/>
            </a:pPr>
            <a:r>
              <a:rPr lang="ru-RU" sz="1800" b="1" dirty="0">
                <a:ea typeface="+mn-lt"/>
                <a:cs typeface="+mn-lt"/>
              </a:rPr>
              <a:t>До </a:t>
            </a:r>
            <a:r>
              <a:rPr lang="ru-RU" sz="1800" b="1" err="1">
                <a:ea typeface="+mn-lt"/>
                <a:cs typeface="+mn-lt"/>
              </a:rPr>
              <a:t>медичних</a:t>
            </a:r>
            <a:r>
              <a:rPr lang="ru-RU" sz="1800" b="1" dirty="0">
                <a:ea typeface="+mn-lt"/>
                <a:cs typeface="+mn-lt"/>
              </a:rPr>
              <a:t> </a:t>
            </a:r>
            <a:r>
              <a:rPr lang="ru-RU" sz="1800" b="1" err="1">
                <a:ea typeface="+mn-lt"/>
                <a:cs typeface="+mn-lt"/>
              </a:rPr>
              <a:t>працівників</a:t>
            </a:r>
            <a:r>
              <a:rPr lang="ru-RU" sz="1800" b="1" dirty="0">
                <a:ea typeface="+mn-lt"/>
                <a:cs typeface="+mn-lt"/>
              </a:rPr>
              <a:t> </a:t>
            </a:r>
            <a:r>
              <a:rPr lang="ru-RU" sz="1800" b="1" err="1">
                <a:ea typeface="+mn-lt"/>
                <a:cs typeface="+mn-lt"/>
              </a:rPr>
              <a:t>відносяться</a:t>
            </a:r>
            <a:r>
              <a:rPr lang="ru-RU" sz="1800" b="1" dirty="0">
                <a:ea typeface="+mn-lt"/>
                <a:cs typeface="+mn-lt"/>
              </a:rPr>
              <a:t> особи, </a:t>
            </a:r>
            <a:r>
              <a:rPr lang="ru-RU" sz="1800" b="1" err="1">
                <a:ea typeface="+mn-lt"/>
                <a:cs typeface="+mn-lt"/>
              </a:rPr>
              <a:t>які</a:t>
            </a:r>
            <a:r>
              <a:rPr lang="ru-RU" sz="1800" b="1" dirty="0">
                <a:ea typeface="+mn-lt"/>
                <a:cs typeface="+mn-lt"/>
              </a:rPr>
              <a:t>: </a:t>
            </a:r>
            <a:endParaRPr lang="ru-RU" sz="1800" b="1" dirty="0">
              <a:solidFill>
                <a:srgbClr val="213B38">
                  <a:alpha val="60000"/>
                </a:srgbClr>
              </a:solidFill>
              <a:ea typeface="+mn-lt"/>
              <a:cs typeface="+mn-lt"/>
            </a:endParaRPr>
          </a:p>
          <a:p>
            <a:pPr>
              <a:buClr>
                <a:srgbClr val="E4F0EF"/>
              </a:buClr>
            </a:pPr>
            <a:r>
              <a:rPr lang="ru-RU" sz="1800">
                <a:ea typeface="+mn-lt"/>
                <a:cs typeface="+mn-lt"/>
              </a:rPr>
              <a:t>1) </a:t>
            </a:r>
            <a:r>
              <a:rPr lang="ru-RU" sz="1800" err="1">
                <a:ea typeface="+mn-lt"/>
                <a:cs typeface="+mn-lt"/>
              </a:rPr>
              <a:t>мають</a:t>
            </a:r>
            <a:r>
              <a:rPr lang="ru-RU" sz="1800" dirty="0">
                <a:ea typeface="+mn-lt"/>
                <a:cs typeface="+mn-lt"/>
              </a:rPr>
              <a:t> </a:t>
            </a:r>
            <a:r>
              <a:rPr lang="ru-RU" sz="1800" err="1">
                <a:ea typeface="+mn-lt"/>
                <a:cs typeface="+mn-lt"/>
              </a:rPr>
              <a:t>повну</a:t>
            </a:r>
            <a:r>
              <a:rPr lang="ru-RU" sz="1800" dirty="0">
                <a:ea typeface="+mn-lt"/>
                <a:cs typeface="+mn-lt"/>
              </a:rPr>
              <a:t> </a:t>
            </a:r>
            <a:r>
              <a:rPr lang="ru-RU" sz="1800" err="1">
                <a:ea typeface="+mn-lt"/>
                <a:cs typeface="+mn-lt"/>
              </a:rPr>
              <a:t>вищу</a:t>
            </a:r>
            <a:r>
              <a:rPr lang="ru-RU" sz="1800" dirty="0">
                <a:ea typeface="+mn-lt"/>
                <a:cs typeface="+mn-lt"/>
              </a:rPr>
              <a:t> </a:t>
            </a:r>
            <a:r>
              <a:rPr lang="ru-RU" sz="1800" err="1">
                <a:ea typeface="+mn-lt"/>
                <a:cs typeface="+mn-lt"/>
              </a:rPr>
              <a:t>медичну</a:t>
            </a:r>
            <a:r>
              <a:rPr lang="ru-RU" sz="1800" dirty="0">
                <a:ea typeface="+mn-lt"/>
                <a:cs typeface="+mn-lt"/>
              </a:rPr>
              <a:t> </a:t>
            </a:r>
            <a:r>
              <a:rPr lang="ru-RU" sz="1800" err="1">
                <a:ea typeface="+mn-lt"/>
                <a:cs typeface="+mn-lt"/>
              </a:rPr>
              <a:t>освіту</a:t>
            </a:r>
            <a:r>
              <a:rPr lang="ru-RU" sz="1800" dirty="0">
                <a:ea typeface="+mn-lt"/>
                <a:cs typeface="+mn-lt"/>
              </a:rPr>
              <a:t> та </a:t>
            </a:r>
            <a:r>
              <a:rPr lang="ru-RU" sz="1800" err="1">
                <a:ea typeface="+mn-lt"/>
                <a:cs typeface="+mn-lt"/>
              </a:rPr>
              <a:t>фахівці</a:t>
            </a:r>
            <a:r>
              <a:rPr lang="ru-RU" sz="1800" dirty="0">
                <a:ea typeface="+mn-lt"/>
                <a:cs typeface="+mn-lt"/>
              </a:rPr>
              <a:t> з базовою та </a:t>
            </a:r>
            <a:r>
              <a:rPr lang="ru-RU" sz="1800" err="1">
                <a:ea typeface="+mn-lt"/>
                <a:cs typeface="+mn-lt"/>
              </a:rPr>
              <a:t>неповною</a:t>
            </a:r>
            <a:r>
              <a:rPr lang="ru-RU" sz="1800" dirty="0">
                <a:ea typeface="+mn-lt"/>
                <a:cs typeface="+mn-lt"/>
              </a:rPr>
              <a:t> </a:t>
            </a:r>
            <a:r>
              <a:rPr lang="ru-RU" sz="1800" err="1">
                <a:ea typeface="+mn-lt"/>
                <a:cs typeface="+mn-lt"/>
              </a:rPr>
              <a:t>вищою</a:t>
            </a:r>
            <a:r>
              <a:rPr lang="ru-RU" sz="1800" dirty="0">
                <a:ea typeface="+mn-lt"/>
                <a:cs typeface="+mn-lt"/>
              </a:rPr>
              <a:t> </a:t>
            </a:r>
            <a:r>
              <a:rPr lang="ru-RU" sz="1800" err="1">
                <a:ea typeface="+mn-lt"/>
                <a:cs typeface="+mn-lt"/>
              </a:rPr>
              <a:t>медичною</a:t>
            </a:r>
            <a:r>
              <a:rPr lang="ru-RU" sz="1800" dirty="0">
                <a:ea typeface="+mn-lt"/>
                <a:cs typeface="+mn-lt"/>
              </a:rPr>
              <a:t> </a:t>
            </a:r>
            <a:r>
              <a:rPr lang="ru-RU" sz="1800" err="1">
                <a:ea typeface="+mn-lt"/>
                <a:cs typeface="+mn-lt"/>
              </a:rPr>
              <a:t>освітою</a:t>
            </a:r>
            <a:r>
              <a:rPr lang="ru-RU" sz="1800" dirty="0">
                <a:ea typeface="+mn-lt"/>
                <a:cs typeface="+mn-lt"/>
              </a:rPr>
              <a:t>; </a:t>
            </a:r>
            <a:endParaRPr lang="ru-RU" sz="1800">
              <a:solidFill>
                <a:srgbClr val="213B38">
                  <a:alpha val="60000"/>
                </a:srgbClr>
              </a:solidFill>
              <a:ea typeface="+mn-lt"/>
              <a:cs typeface="+mn-lt"/>
            </a:endParaRPr>
          </a:p>
          <a:p>
            <a:pPr>
              <a:buClr>
                <a:srgbClr val="E4F0EF"/>
              </a:buClr>
            </a:pPr>
            <a:r>
              <a:rPr lang="ru-RU" sz="1800">
                <a:ea typeface="+mn-lt"/>
                <a:cs typeface="+mn-lt"/>
              </a:rPr>
              <a:t>2) </a:t>
            </a:r>
            <a:r>
              <a:rPr lang="ru-RU" sz="1800" err="1">
                <a:ea typeface="+mn-lt"/>
                <a:cs typeface="+mn-lt"/>
              </a:rPr>
              <a:t>відповідають</a:t>
            </a:r>
            <a:r>
              <a:rPr lang="ru-RU" sz="1800" dirty="0">
                <a:ea typeface="+mn-lt"/>
                <a:cs typeface="+mn-lt"/>
              </a:rPr>
              <a:t> </a:t>
            </a:r>
            <a:r>
              <a:rPr lang="ru-RU" sz="1800" err="1">
                <a:ea typeface="+mn-lt"/>
                <a:cs typeface="+mn-lt"/>
              </a:rPr>
              <a:t>єдиним</a:t>
            </a:r>
            <a:r>
              <a:rPr lang="ru-RU" sz="1800" dirty="0">
                <a:ea typeface="+mn-lt"/>
                <a:cs typeface="+mn-lt"/>
              </a:rPr>
              <a:t> </a:t>
            </a:r>
            <a:r>
              <a:rPr lang="ru-RU" sz="1800" err="1">
                <a:ea typeface="+mn-lt"/>
                <a:cs typeface="+mn-lt"/>
              </a:rPr>
              <a:t>кваліфікаційним</a:t>
            </a:r>
            <a:r>
              <a:rPr lang="ru-RU" sz="1800" dirty="0">
                <a:ea typeface="+mn-lt"/>
                <a:cs typeface="+mn-lt"/>
              </a:rPr>
              <a:t> </a:t>
            </a:r>
            <a:r>
              <a:rPr lang="ru-RU" sz="1800" err="1">
                <a:ea typeface="+mn-lt"/>
                <a:cs typeface="+mn-lt"/>
              </a:rPr>
              <a:t>вимогам</a:t>
            </a:r>
            <a:r>
              <a:rPr lang="ru-RU" sz="1800" dirty="0">
                <a:ea typeface="+mn-lt"/>
                <a:cs typeface="+mn-lt"/>
              </a:rPr>
              <a:t>, </a:t>
            </a:r>
            <a:r>
              <a:rPr lang="ru-RU" sz="1800" err="1">
                <a:ea typeface="+mn-lt"/>
                <a:cs typeface="+mn-lt"/>
              </a:rPr>
              <a:t>що</a:t>
            </a:r>
            <a:r>
              <a:rPr lang="ru-RU" sz="1800" dirty="0">
                <a:ea typeface="+mn-lt"/>
                <a:cs typeface="+mn-lt"/>
              </a:rPr>
              <a:t> </a:t>
            </a:r>
            <a:r>
              <a:rPr lang="ru-RU" sz="1800" err="1">
                <a:ea typeface="+mn-lt"/>
                <a:cs typeface="+mn-lt"/>
              </a:rPr>
              <a:t>встановлюються</a:t>
            </a:r>
            <a:r>
              <a:rPr lang="ru-RU" sz="1800" dirty="0">
                <a:ea typeface="+mn-lt"/>
                <a:cs typeface="+mn-lt"/>
              </a:rPr>
              <a:t> на </a:t>
            </a:r>
            <a:r>
              <a:rPr lang="ru-RU" sz="1800" err="1">
                <a:ea typeface="+mn-lt"/>
                <a:cs typeface="+mn-lt"/>
              </a:rPr>
              <a:t>підставі</a:t>
            </a:r>
            <a:r>
              <a:rPr lang="ru-RU" sz="1800" dirty="0">
                <a:ea typeface="+mn-lt"/>
                <a:cs typeface="+mn-lt"/>
              </a:rPr>
              <a:t> </a:t>
            </a:r>
            <a:r>
              <a:rPr lang="ru-RU" sz="1800" err="1">
                <a:ea typeface="+mn-lt"/>
                <a:cs typeface="+mn-lt"/>
              </a:rPr>
              <a:t>атестації</a:t>
            </a:r>
            <a:r>
              <a:rPr lang="ru-RU" sz="1800" dirty="0">
                <a:ea typeface="+mn-lt"/>
                <a:cs typeface="+mn-lt"/>
              </a:rPr>
              <a:t> </a:t>
            </a:r>
            <a:r>
              <a:rPr lang="ru-RU" sz="1800" err="1">
                <a:ea typeface="+mn-lt"/>
                <a:cs typeface="+mn-lt"/>
              </a:rPr>
              <a:t>медичних</a:t>
            </a:r>
            <a:r>
              <a:rPr lang="ru-RU" sz="1800" dirty="0">
                <a:ea typeface="+mn-lt"/>
                <a:cs typeface="+mn-lt"/>
              </a:rPr>
              <a:t> </a:t>
            </a:r>
            <a:r>
              <a:rPr lang="ru-RU" sz="1800" err="1">
                <a:ea typeface="+mn-lt"/>
                <a:cs typeface="+mn-lt"/>
              </a:rPr>
              <a:t>працівників</a:t>
            </a:r>
            <a:r>
              <a:rPr lang="ru-RU" sz="1800" dirty="0">
                <a:ea typeface="+mn-lt"/>
                <a:cs typeface="+mn-lt"/>
              </a:rPr>
              <a:t>. </a:t>
            </a:r>
            <a:r>
              <a:rPr lang="ru-RU" sz="1800" err="1">
                <a:ea typeface="+mn-lt"/>
                <a:cs typeface="+mn-lt"/>
              </a:rPr>
              <a:t>Відповідність</a:t>
            </a:r>
            <a:r>
              <a:rPr lang="ru-RU" sz="1800" dirty="0">
                <a:ea typeface="+mn-lt"/>
                <a:cs typeface="+mn-lt"/>
              </a:rPr>
              <a:t> </a:t>
            </a:r>
            <a:r>
              <a:rPr lang="ru-RU" sz="1800" err="1">
                <a:ea typeface="+mn-lt"/>
                <a:cs typeface="+mn-lt"/>
              </a:rPr>
              <a:t>медичних</a:t>
            </a:r>
            <a:r>
              <a:rPr lang="ru-RU" sz="1800" dirty="0">
                <a:ea typeface="+mn-lt"/>
                <a:cs typeface="+mn-lt"/>
              </a:rPr>
              <a:t> </a:t>
            </a:r>
            <a:r>
              <a:rPr lang="ru-RU" sz="1800" err="1">
                <a:ea typeface="+mn-lt"/>
                <a:cs typeface="+mn-lt"/>
              </a:rPr>
              <a:t>працівників</a:t>
            </a:r>
            <a:r>
              <a:rPr lang="ru-RU" sz="1800" dirty="0">
                <a:ea typeface="+mn-lt"/>
                <a:cs typeface="+mn-lt"/>
              </a:rPr>
              <a:t> </a:t>
            </a:r>
            <a:r>
              <a:rPr lang="ru-RU" sz="1800" err="1">
                <a:ea typeface="+mn-lt"/>
                <a:cs typeface="+mn-lt"/>
              </a:rPr>
              <a:t>єдиним</a:t>
            </a:r>
            <a:r>
              <a:rPr lang="ru-RU" sz="1800" dirty="0">
                <a:ea typeface="+mn-lt"/>
                <a:cs typeface="+mn-lt"/>
              </a:rPr>
              <a:t> </a:t>
            </a:r>
            <a:r>
              <a:rPr lang="ru-RU" sz="1800" err="1">
                <a:ea typeface="+mn-lt"/>
                <a:cs typeface="+mn-lt"/>
              </a:rPr>
              <a:t>кваліфікаційним</a:t>
            </a:r>
            <a:r>
              <a:rPr lang="ru-RU" sz="1800" dirty="0">
                <a:ea typeface="+mn-lt"/>
                <a:cs typeface="+mn-lt"/>
              </a:rPr>
              <a:t> </a:t>
            </a:r>
            <a:r>
              <a:rPr lang="ru-RU" sz="1800" err="1">
                <a:ea typeface="+mn-lt"/>
                <a:cs typeface="+mn-lt"/>
              </a:rPr>
              <a:t>вимогам</a:t>
            </a:r>
            <a:r>
              <a:rPr lang="ru-RU" sz="1800" dirty="0">
                <a:ea typeface="+mn-lt"/>
                <a:cs typeface="+mn-lt"/>
              </a:rPr>
              <a:t> </a:t>
            </a:r>
            <a:r>
              <a:rPr lang="ru-RU" sz="1800" err="1">
                <a:ea typeface="+mn-lt"/>
                <a:cs typeface="+mn-lt"/>
              </a:rPr>
              <a:t>засвідчується</a:t>
            </a:r>
            <a:r>
              <a:rPr lang="ru-RU" sz="1800" dirty="0">
                <a:ea typeface="+mn-lt"/>
                <a:cs typeface="+mn-lt"/>
              </a:rPr>
              <a:t> дипломом про </a:t>
            </a:r>
            <a:r>
              <a:rPr lang="ru-RU" sz="1800" err="1">
                <a:ea typeface="+mn-lt"/>
                <a:cs typeface="+mn-lt"/>
              </a:rPr>
              <a:t>вищу</a:t>
            </a:r>
            <a:r>
              <a:rPr lang="ru-RU" sz="1800" dirty="0">
                <a:ea typeface="+mn-lt"/>
                <a:cs typeface="+mn-lt"/>
              </a:rPr>
              <a:t> </a:t>
            </a:r>
            <a:r>
              <a:rPr lang="ru-RU" sz="1800" err="1">
                <a:ea typeface="+mn-lt"/>
                <a:cs typeface="+mn-lt"/>
              </a:rPr>
              <a:t>медичну</a:t>
            </a:r>
            <a:r>
              <a:rPr lang="ru-RU" sz="1800" dirty="0">
                <a:ea typeface="+mn-lt"/>
                <a:cs typeface="+mn-lt"/>
              </a:rPr>
              <a:t> </a:t>
            </a:r>
            <a:r>
              <a:rPr lang="ru-RU" sz="1800" err="1">
                <a:ea typeface="+mn-lt"/>
                <a:cs typeface="+mn-lt"/>
              </a:rPr>
              <a:t>освіту</a:t>
            </a:r>
            <a:r>
              <a:rPr lang="ru-RU" sz="1800" dirty="0">
                <a:ea typeface="+mn-lt"/>
                <a:cs typeface="+mn-lt"/>
              </a:rPr>
              <a:t>, </a:t>
            </a:r>
            <a:r>
              <a:rPr lang="ru-RU" sz="1800" err="1">
                <a:ea typeface="+mn-lt"/>
                <a:cs typeface="+mn-lt"/>
              </a:rPr>
              <a:t>сертифікатом</a:t>
            </a:r>
            <a:r>
              <a:rPr lang="ru-RU" sz="1800" dirty="0">
                <a:ea typeface="+mn-lt"/>
                <a:cs typeface="+mn-lt"/>
              </a:rPr>
              <a:t> </a:t>
            </a:r>
            <a:r>
              <a:rPr lang="ru-RU" sz="1800" err="1">
                <a:ea typeface="+mn-lt"/>
                <a:cs typeface="+mn-lt"/>
              </a:rPr>
              <a:t>встановленого</a:t>
            </a:r>
            <a:r>
              <a:rPr lang="ru-RU" sz="1800" dirty="0">
                <a:ea typeface="+mn-lt"/>
                <a:cs typeface="+mn-lt"/>
              </a:rPr>
              <a:t> </a:t>
            </a:r>
            <a:r>
              <a:rPr lang="ru-RU" sz="1800" err="1">
                <a:ea typeface="+mn-lt"/>
                <a:cs typeface="+mn-lt"/>
              </a:rPr>
              <a:t>зразка</a:t>
            </a:r>
            <a:r>
              <a:rPr lang="ru-RU" sz="1800" dirty="0">
                <a:ea typeface="+mn-lt"/>
                <a:cs typeface="+mn-lt"/>
              </a:rPr>
              <a:t> </a:t>
            </a:r>
            <a:r>
              <a:rPr lang="ru-RU" sz="1800" err="1">
                <a:ea typeface="+mn-lt"/>
                <a:cs typeface="+mn-lt"/>
              </a:rPr>
              <a:t>або</a:t>
            </a:r>
            <a:r>
              <a:rPr lang="ru-RU" sz="1800" dirty="0">
                <a:ea typeface="+mn-lt"/>
                <a:cs typeface="+mn-lt"/>
              </a:rPr>
              <a:t> </a:t>
            </a:r>
            <a:r>
              <a:rPr lang="ru-RU" sz="1800" err="1">
                <a:ea typeface="+mn-lt"/>
                <a:cs typeface="+mn-lt"/>
              </a:rPr>
              <a:t>посвідченням</a:t>
            </a:r>
            <a:r>
              <a:rPr lang="ru-RU" sz="1800" dirty="0">
                <a:ea typeface="+mn-lt"/>
                <a:cs typeface="+mn-lt"/>
              </a:rPr>
              <a:t> про </a:t>
            </a:r>
            <a:r>
              <a:rPr lang="ru-RU" sz="1800" err="1">
                <a:ea typeface="+mn-lt"/>
                <a:cs typeface="+mn-lt"/>
              </a:rPr>
              <a:t>присвоєння</a:t>
            </a:r>
            <a:r>
              <a:rPr lang="ru-RU" sz="1800" dirty="0">
                <a:ea typeface="+mn-lt"/>
                <a:cs typeface="+mn-lt"/>
              </a:rPr>
              <a:t> </a:t>
            </a:r>
            <a:r>
              <a:rPr lang="ru-RU" sz="1800" err="1">
                <a:ea typeface="+mn-lt"/>
                <a:cs typeface="+mn-lt"/>
              </a:rPr>
              <a:t>кваліфікаційної</a:t>
            </a:r>
            <a:r>
              <a:rPr lang="ru-RU" sz="1800" dirty="0">
                <a:ea typeface="+mn-lt"/>
                <a:cs typeface="+mn-lt"/>
              </a:rPr>
              <a:t> </a:t>
            </a:r>
            <a:r>
              <a:rPr lang="ru-RU" sz="1800" err="1">
                <a:ea typeface="+mn-lt"/>
                <a:cs typeface="+mn-lt"/>
              </a:rPr>
              <a:t>категорії</a:t>
            </a:r>
            <a:r>
              <a:rPr lang="ru-RU" sz="1800" dirty="0">
                <a:ea typeface="+mn-lt"/>
                <a:cs typeface="+mn-lt"/>
              </a:rPr>
              <a:t>; </a:t>
            </a:r>
            <a:r>
              <a:rPr lang="ru-RU" sz="1800" err="1">
                <a:ea typeface="+mn-lt"/>
                <a:cs typeface="+mn-lt"/>
              </a:rPr>
              <a:t>свідоцтвом</a:t>
            </a:r>
            <a:r>
              <a:rPr lang="ru-RU" sz="1800" dirty="0">
                <a:ea typeface="+mn-lt"/>
                <a:cs typeface="+mn-lt"/>
              </a:rPr>
              <a:t> про </a:t>
            </a:r>
            <a:r>
              <a:rPr lang="ru-RU" sz="1800" err="1">
                <a:ea typeface="+mn-lt"/>
                <a:cs typeface="+mn-lt"/>
              </a:rPr>
              <a:t>проходження</a:t>
            </a:r>
            <a:r>
              <a:rPr lang="ru-RU" sz="1800" dirty="0">
                <a:ea typeface="+mn-lt"/>
                <a:cs typeface="+mn-lt"/>
              </a:rPr>
              <a:t> </a:t>
            </a:r>
            <a:r>
              <a:rPr lang="ru-RU" sz="1800" err="1">
                <a:ea typeface="+mn-lt"/>
                <a:cs typeface="+mn-lt"/>
              </a:rPr>
              <a:t>підвищення</a:t>
            </a:r>
            <a:r>
              <a:rPr lang="ru-RU" sz="1800" dirty="0">
                <a:ea typeface="+mn-lt"/>
                <a:cs typeface="+mn-lt"/>
              </a:rPr>
              <a:t> </a:t>
            </a:r>
            <a:r>
              <a:rPr lang="ru-RU" sz="1800" err="1">
                <a:ea typeface="+mn-lt"/>
                <a:cs typeface="+mn-lt"/>
              </a:rPr>
              <a:t>кваліфікації</a:t>
            </a:r>
            <a:r>
              <a:rPr lang="ru-RU" sz="1800" dirty="0">
                <a:ea typeface="+mn-lt"/>
                <a:cs typeface="+mn-lt"/>
              </a:rPr>
              <a:t>, </a:t>
            </a:r>
            <a:r>
              <a:rPr lang="ru-RU" sz="1800" err="1">
                <a:ea typeface="+mn-lt"/>
                <a:cs typeface="+mn-lt"/>
              </a:rPr>
              <a:t>виданим</a:t>
            </a:r>
            <a:r>
              <a:rPr lang="ru-RU" sz="1800" dirty="0">
                <a:ea typeface="+mn-lt"/>
                <a:cs typeface="+mn-lt"/>
              </a:rPr>
              <a:t> закладами </a:t>
            </a:r>
            <a:r>
              <a:rPr lang="ru-RU" sz="1800" err="1">
                <a:ea typeface="+mn-lt"/>
                <a:cs typeface="+mn-lt"/>
              </a:rPr>
              <a:t>післядипломної</a:t>
            </a:r>
            <a:r>
              <a:rPr lang="ru-RU" sz="1800" dirty="0">
                <a:ea typeface="+mn-lt"/>
                <a:cs typeface="+mn-lt"/>
              </a:rPr>
              <a:t> </a:t>
            </a:r>
            <a:r>
              <a:rPr lang="ru-RU" sz="1800" err="1">
                <a:ea typeface="+mn-lt"/>
                <a:cs typeface="+mn-lt"/>
              </a:rPr>
              <a:t>освіти</a:t>
            </a:r>
            <a:r>
              <a:rPr lang="ru-RU" sz="1800" dirty="0">
                <a:ea typeface="+mn-lt"/>
                <a:cs typeface="+mn-lt"/>
              </a:rPr>
              <a:t>; </a:t>
            </a:r>
            <a:endParaRPr lang="ru-RU" sz="1800">
              <a:solidFill>
                <a:srgbClr val="213B38">
                  <a:alpha val="60000"/>
                </a:srgbClr>
              </a:solidFill>
              <a:ea typeface="+mn-lt"/>
              <a:cs typeface="+mn-lt"/>
            </a:endParaRPr>
          </a:p>
          <a:p>
            <a:pPr>
              <a:buClr>
                <a:srgbClr val="E4F0EF"/>
              </a:buClr>
            </a:pPr>
            <a:r>
              <a:rPr lang="ru-RU" sz="1800">
                <a:ea typeface="+mn-lt"/>
                <a:cs typeface="+mn-lt"/>
              </a:rPr>
              <a:t>3) </a:t>
            </a:r>
            <a:r>
              <a:rPr lang="ru-RU" sz="1800" err="1">
                <a:ea typeface="+mn-lt"/>
                <a:cs typeface="+mn-lt"/>
              </a:rPr>
              <a:t>перебувають</a:t>
            </a:r>
            <a:r>
              <a:rPr lang="ru-RU" sz="1800" dirty="0">
                <a:ea typeface="+mn-lt"/>
                <a:cs typeface="+mn-lt"/>
              </a:rPr>
              <a:t> у </a:t>
            </a:r>
            <a:r>
              <a:rPr lang="ru-RU" sz="1800" err="1">
                <a:ea typeface="+mn-lt"/>
                <a:cs typeface="+mn-lt"/>
              </a:rPr>
              <a:t>трудових</a:t>
            </a:r>
            <a:r>
              <a:rPr lang="ru-RU" sz="1800" dirty="0">
                <a:ea typeface="+mn-lt"/>
                <a:cs typeface="+mn-lt"/>
              </a:rPr>
              <a:t> </a:t>
            </a:r>
            <a:r>
              <a:rPr lang="ru-RU" sz="1800" err="1">
                <a:ea typeface="+mn-lt"/>
                <a:cs typeface="+mn-lt"/>
              </a:rPr>
              <a:t>відносинах</a:t>
            </a:r>
            <a:r>
              <a:rPr lang="ru-RU" sz="1800" dirty="0">
                <a:ea typeface="+mn-lt"/>
                <a:cs typeface="+mn-lt"/>
              </a:rPr>
              <a:t> з ЗОЗ </a:t>
            </a:r>
            <a:r>
              <a:rPr lang="ru-RU" sz="1800" err="1">
                <a:ea typeface="+mn-lt"/>
                <a:cs typeface="+mn-lt"/>
              </a:rPr>
              <a:t>або</a:t>
            </a:r>
            <a:r>
              <a:rPr lang="ru-RU" sz="1800" dirty="0">
                <a:ea typeface="+mn-lt"/>
                <a:cs typeface="+mn-lt"/>
              </a:rPr>
              <a:t> </a:t>
            </a:r>
            <a:r>
              <a:rPr lang="ru-RU" sz="1800" err="1">
                <a:ea typeface="+mn-lt"/>
                <a:cs typeface="+mn-lt"/>
              </a:rPr>
              <a:t>займаються</a:t>
            </a:r>
            <a:r>
              <a:rPr lang="ru-RU" sz="1800" dirty="0">
                <a:ea typeface="+mn-lt"/>
                <a:cs typeface="+mn-lt"/>
              </a:rPr>
              <a:t> </a:t>
            </a:r>
            <a:r>
              <a:rPr lang="ru-RU" sz="1800" err="1">
                <a:ea typeface="+mn-lt"/>
                <a:cs typeface="+mn-lt"/>
              </a:rPr>
              <a:t>підприємницькою</a:t>
            </a:r>
            <a:r>
              <a:rPr lang="ru-RU" sz="1800" dirty="0">
                <a:ea typeface="+mn-lt"/>
                <a:cs typeface="+mn-lt"/>
              </a:rPr>
              <a:t> </a:t>
            </a:r>
            <a:r>
              <a:rPr lang="ru-RU" sz="1800" err="1">
                <a:ea typeface="+mn-lt"/>
                <a:cs typeface="+mn-lt"/>
              </a:rPr>
              <a:t>діяльністю</a:t>
            </a:r>
            <a:r>
              <a:rPr lang="ru-RU" sz="1800" dirty="0">
                <a:ea typeface="+mn-lt"/>
                <a:cs typeface="+mn-lt"/>
              </a:rPr>
              <a:t> та </a:t>
            </a:r>
            <a:r>
              <a:rPr lang="ru-RU" sz="1800" err="1">
                <a:ea typeface="+mn-lt"/>
                <a:cs typeface="+mn-lt"/>
              </a:rPr>
              <a:t>мають</a:t>
            </a:r>
            <a:r>
              <a:rPr lang="ru-RU" sz="1800" dirty="0">
                <a:ea typeface="+mn-lt"/>
                <a:cs typeface="+mn-lt"/>
              </a:rPr>
              <a:t> </a:t>
            </a:r>
            <a:r>
              <a:rPr lang="ru-RU" sz="1800" err="1">
                <a:ea typeface="+mn-lt"/>
                <a:cs typeface="+mn-lt"/>
              </a:rPr>
              <a:t>ліцензію</a:t>
            </a:r>
            <a:r>
              <a:rPr lang="ru-RU" sz="1800" dirty="0">
                <a:ea typeface="+mn-lt"/>
                <a:cs typeface="+mn-lt"/>
              </a:rPr>
              <a:t>.</a:t>
            </a:r>
            <a:endParaRPr lang="ru-RU" sz="1800">
              <a:solidFill>
                <a:srgbClr val="213B38">
                  <a:alpha val="60000"/>
                </a:srgbClr>
              </a:solidFill>
            </a:endParaRPr>
          </a:p>
        </p:txBody>
      </p:sp>
      <p:sp>
        <p:nvSpPr>
          <p:cNvPr id="4" name="Стрелка: вправо 3">
            <a:extLst>
              <a:ext uri="{FF2B5EF4-FFF2-40B4-BE49-F238E27FC236}">
                <a16:creationId xmlns:a16="http://schemas.microsoft.com/office/drawing/2014/main" id="{89C3DD06-0B43-4E4E-A824-26E4DFAA388B}"/>
              </a:ext>
            </a:extLst>
          </p:cNvPr>
          <p:cNvSpPr/>
          <p:nvPr/>
        </p:nvSpPr>
        <p:spPr>
          <a:xfrm>
            <a:off x="502834" y="1245742"/>
            <a:ext cx="5765320" cy="43419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a:extLst>
              <a:ext uri="{FF2B5EF4-FFF2-40B4-BE49-F238E27FC236}">
                <a16:creationId xmlns:a16="http://schemas.microsoft.com/office/drawing/2014/main" id="{DEFDAFC9-1B26-4179-9399-E3D911113C30}"/>
              </a:ext>
            </a:extLst>
          </p:cNvPr>
          <p:cNvSpPr/>
          <p:nvPr/>
        </p:nvSpPr>
        <p:spPr>
          <a:xfrm>
            <a:off x="404543" y="1245619"/>
            <a:ext cx="4327583" cy="93452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rgbClr val="C00000"/>
                </a:solidFill>
                <a:ea typeface="+mn-lt"/>
                <a:cs typeface="+mn-lt"/>
              </a:rPr>
              <a:t>Ст. 74 Закону України від 19.11.1992 № 2801-XII «Основи законодавства України про охорону здоров'я» </a:t>
            </a:r>
            <a:endParaRPr lang="ru-RU" b="1">
              <a:solidFill>
                <a:srgbClr val="C00000"/>
              </a:solidFill>
            </a:endParaRPr>
          </a:p>
        </p:txBody>
      </p:sp>
      <p:sp>
        <p:nvSpPr>
          <p:cNvPr id="7" name="Прямоугольник 6">
            <a:extLst>
              <a:ext uri="{FF2B5EF4-FFF2-40B4-BE49-F238E27FC236}">
                <a16:creationId xmlns:a16="http://schemas.microsoft.com/office/drawing/2014/main" id="{0BFAD182-8D5D-4E6B-A2A3-FFEBE5244AFF}"/>
              </a:ext>
            </a:extLst>
          </p:cNvPr>
          <p:cNvSpPr/>
          <p:nvPr/>
        </p:nvSpPr>
        <p:spPr>
          <a:xfrm>
            <a:off x="404542" y="2323920"/>
            <a:ext cx="4327583" cy="207033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a:solidFill>
                  <a:srgbClr val="C00000"/>
                </a:solidFill>
                <a:ea typeface="+mn-lt"/>
                <a:cs typeface="+mn-lt"/>
              </a:rPr>
              <a:t>Наказ МОЗ України № 195 від 25.12.1992 р. «Про затвердження Переліку вищих і середніх спеціальних навчальних закладів, підготовка і отримання звання в яких дають право займатися медичною і фармацевтичною діяльністю» </a:t>
            </a:r>
            <a:endParaRPr lang="ru-RU">
              <a:solidFill>
                <a:srgbClr val="C00000"/>
              </a:solidFill>
            </a:endParaRPr>
          </a:p>
        </p:txBody>
      </p:sp>
      <p:sp>
        <p:nvSpPr>
          <p:cNvPr id="9" name="Прямоугольник 8">
            <a:extLst>
              <a:ext uri="{FF2B5EF4-FFF2-40B4-BE49-F238E27FC236}">
                <a16:creationId xmlns:a16="http://schemas.microsoft.com/office/drawing/2014/main" id="{3442930D-150F-48E8-89D7-AF978B47922B}"/>
              </a:ext>
            </a:extLst>
          </p:cNvPr>
          <p:cNvSpPr/>
          <p:nvPr/>
        </p:nvSpPr>
        <p:spPr>
          <a:xfrm>
            <a:off x="404543" y="4523657"/>
            <a:ext cx="4327583" cy="109267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a:solidFill>
                  <a:srgbClr val="C00000"/>
                </a:solidFill>
                <a:ea typeface="+mn-lt"/>
                <a:cs typeface="+mn-lt"/>
              </a:rPr>
              <a:t>Наказ МОЗ України від 29.03.2002 р. № 117 «Довідник кваліфікаційних характеристик професій працівників. Випуск 78 «Охорона здоров’я»» </a:t>
            </a:r>
            <a:r>
              <a:rPr lang="ru-RU" b="1" dirty="0">
                <a:solidFill>
                  <a:srgbClr val="C00000"/>
                </a:solidFill>
                <a:ea typeface="+mn-lt"/>
                <a:cs typeface="+mn-lt"/>
              </a:rPr>
              <a:t> </a:t>
            </a:r>
            <a:endParaRPr lang="ru-RU" b="1" dirty="0">
              <a:solidFill>
                <a:srgbClr val="C00000"/>
              </a:solidFill>
            </a:endParaRPr>
          </a:p>
        </p:txBody>
      </p:sp>
      <p:sp>
        <p:nvSpPr>
          <p:cNvPr id="10" name="Прямоугольник 9">
            <a:extLst>
              <a:ext uri="{FF2B5EF4-FFF2-40B4-BE49-F238E27FC236}">
                <a16:creationId xmlns:a16="http://schemas.microsoft.com/office/drawing/2014/main" id="{B2F7F580-3407-4270-AA30-D768C2C09CC9}"/>
              </a:ext>
            </a:extLst>
          </p:cNvPr>
          <p:cNvSpPr/>
          <p:nvPr/>
        </p:nvSpPr>
        <p:spPr>
          <a:xfrm>
            <a:off x="180" y="5715179"/>
            <a:ext cx="12191998" cy="113581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i="1" dirty="0">
                <a:solidFill>
                  <a:schemeClr val="tx1"/>
                </a:solidFill>
              </a:rPr>
              <a:t>Медичний працівник</a:t>
            </a:r>
            <a:r>
              <a:rPr lang="ru-RU" dirty="0">
                <a:solidFill>
                  <a:schemeClr val="tx1"/>
                </a:solidFill>
              </a:rPr>
              <a:t> - </a:t>
            </a:r>
            <a:r>
              <a:rPr lang="ru-RU" sz="1600" i="1" dirty="0">
                <a:solidFill>
                  <a:srgbClr val="C00000"/>
                </a:solidFill>
              </a:rPr>
              <a:t>фізична особа</a:t>
            </a:r>
            <a:r>
              <a:rPr lang="ru-RU" sz="1600" dirty="0">
                <a:solidFill>
                  <a:schemeClr val="tx1"/>
                </a:solidFill>
              </a:rPr>
              <a:t> </a:t>
            </a:r>
            <a:r>
              <a:rPr lang="ru-RU" sz="1600" dirty="0">
                <a:solidFill>
                  <a:schemeClr val="tx1"/>
                </a:solidFill>
                <a:ea typeface="+mn-lt"/>
                <a:cs typeface="+mn-lt"/>
              </a:rPr>
              <a:t>(громадянин України або іноземець), яка здобула </a:t>
            </a:r>
            <a:r>
              <a:rPr lang="ru-RU" sz="1600" i="1" dirty="0">
                <a:solidFill>
                  <a:srgbClr val="C00000"/>
                </a:solidFill>
                <a:ea typeface="+mn-lt"/>
                <a:cs typeface="+mn-lt"/>
              </a:rPr>
              <a:t>вищу, середню медичну або фармацевтичну </a:t>
            </a:r>
            <a:r>
              <a:rPr lang="ru-RU" sz="1600" i="1">
                <a:solidFill>
                  <a:srgbClr val="C00000"/>
                </a:solidFill>
                <a:ea typeface="+mn-lt"/>
                <a:cs typeface="+mn-lt"/>
              </a:rPr>
              <a:t>освіту</a:t>
            </a:r>
            <a:r>
              <a:rPr lang="ru-RU" sz="1600">
                <a:solidFill>
                  <a:schemeClr val="tx1"/>
                </a:solidFill>
                <a:ea typeface="+mn-lt"/>
                <a:cs typeface="+mn-lt"/>
              </a:rPr>
              <a:t> та пройшла подальшу спеціальну підготовку або перепідготовку, відповідає </a:t>
            </a:r>
            <a:r>
              <a:rPr lang="ru-RU" sz="1600" i="1">
                <a:solidFill>
                  <a:srgbClr val="C00000"/>
                </a:solidFill>
                <a:ea typeface="+mn-lt"/>
                <a:cs typeface="+mn-lt"/>
              </a:rPr>
              <a:t>єдиним </a:t>
            </a:r>
            <a:r>
              <a:rPr lang="ru-RU" sz="1600" i="1" dirty="0">
                <a:solidFill>
                  <a:srgbClr val="C00000"/>
                </a:solidFill>
                <a:ea typeface="+mn-lt"/>
                <a:cs typeface="+mn-lt"/>
              </a:rPr>
              <a:t>кваліфікаційним вимогам</a:t>
            </a:r>
            <a:r>
              <a:rPr lang="ru-RU" sz="1600" dirty="0">
                <a:solidFill>
                  <a:schemeClr val="tx1"/>
                </a:solidFill>
                <a:ea typeface="+mn-lt"/>
                <a:cs typeface="+mn-lt"/>
              </a:rPr>
              <a:t>, що підтверджується чинними документами (сертифікатом спеціаліста), прийняла на себе етичні зобов’язання знати і виконувати вимоги медичної деонтології та </a:t>
            </a:r>
            <a:r>
              <a:rPr lang="ru-RU" sz="1600" i="1" dirty="0">
                <a:solidFill>
                  <a:srgbClr val="C00000"/>
                </a:solidFill>
                <a:ea typeface="+mn-lt"/>
                <a:cs typeface="+mn-lt"/>
              </a:rPr>
              <a:t>уклала трудовий договір з ліцензованою медичною установою</a:t>
            </a:r>
            <a:r>
              <a:rPr lang="ru-RU" sz="1600" dirty="0">
                <a:solidFill>
                  <a:schemeClr val="tx1"/>
                </a:solidFill>
                <a:ea typeface="+mn-lt"/>
                <a:cs typeface="+mn-lt"/>
              </a:rPr>
              <a:t> на здійснення медичної діяльності</a:t>
            </a:r>
            <a:endParaRPr lang="ru-RU" sz="1600" dirty="0">
              <a:solidFill>
                <a:schemeClr val="tx1"/>
              </a:solidFill>
            </a:endParaRPr>
          </a:p>
        </p:txBody>
      </p:sp>
    </p:spTree>
    <p:extLst>
      <p:ext uri="{BB962C8B-B14F-4D97-AF65-F5344CB8AC3E}">
        <p14:creationId xmlns:p14="http://schemas.microsoft.com/office/powerpoint/2010/main" val="41648377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9B36E71-93BD-4984-AC9C-CC9FB9CC0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A767031-C99F-4567-B7D9-353331C779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4"/>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3FEDEE9-12A6-4011-A532-8071D6086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3"/>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57C37CE9-19CE-49DF-A887-2214EBB1F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43200" y="0"/>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7EF84E8E-7E93-4DEE-BCFB-2AE29098B5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3990" y="1194074"/>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9046502B-E9B6-4225-B8EE-BC5D64468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439622" y="194269"/>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ame 24">
            <a:extLst>
              <a:ext uri="{FF2B5EF4-FFF2-40B4-BE49-F238E27FC236}">
                <a16:creationId xmlns:a16="http://schemas.microsoft.com/office/drawing/2014/main" id="{1566AC62-7AC7-4ED5-A03D-E28AC560E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Заголовок 1">
            <a:extLst>
              <a:ext uri="{FF2B5EF4-FFF2-40B4-BE49-F238E27FC236}">
                <a16:creationId xmlns:a16="http://schemas.microsoft.com/office/drawing/2014/main" id="{FBC21EC4-33E8-4636-9320-846EA84A9A43}"/>
              </a:ext>
            </a:extLst>
          </p:cNvPr>
          <p:cNvSpPr txBox="1">
            <a:spLocks/>
          </p:cNvSpPr>
          <p:nvPr/>
        </p:nvSpPr>
        <p:spPr>
          <a:xfrm>
            <a:off x="838200" y="857250"/>
            <a:ext cx="5257800" cy="5143499"/>
          </a:xfrm>
          <a:prstGeom prst="rect">
            <a:avLst/>
          </a:prstGeom>
        </p:spPr>
        <p:txBody>
          <a:bodyPr vert="horz" lIns="91440" tIns="45720" rIns="91440" bIns="45720" rtlCol="0" anchor="ctr">
            <a:normAutofit/>
          </a:bodyPr>
          <a:lst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a:lstStyle>
          <a:p>
            <a:pPr>
              <a:spcAft>
                <a:spcPts val="600"/>
              </a:spcAft>
            </a:pPr>
            <a:r>
              <a:rPr lang="en-US" sz="4400" dirty="0" err="1">
                <a:solidFill>
                  <a:srgbClr val="FFFFFF"/>
                </a:solidFill>
              </a:rPr>
              <a:t>Професійні</a:t>
            </a:r>
            <a:r>
              <a:rPr lang="en-US" sz="4400" dirty="0">
                <a:solidFill>
                  <a:srgbClr val="FFFFFF"/>
                </a:solidFill>
              </a:rPr>
              <a:t> </a:t>
            </a:r>
            <a:r>
              <a:rPr lang="en-US" sz="4400" dirty="0" err="1">
                <a:solidFill>
                  <a:srgbClr val="FFFFFF"/>
                </a:solidFill>
              </a:rPr>
              <a:t>права</a:t>
            </a:r>
            <a:r>
              <a:rPr lang="en-US" sz="4400" dirty="0">
                <a:solidFill>
                  <a:srgbClr val="FFFFFF"/>
                </a:solidFill>
              </a:rPr>
              <a:t> </a:t>
            </a:r>
            <a:r>
              <a:rPr lang="ru-RU" sz="4400" dirty="0">
                <a:solidFill>
                  <a:srgbClr val="FFFFFF"/>
                </a:solidFill>
              </a:rPr>
              <a:t> </a:t>
            </a:r>
            <a:r>
              <a:rPr lang="en-US" sz="4400" dirty="0" err="1">
                <a:solidFill>
                  <a:srgbClr val="FFFFFF"/>
                </a:solidFill>
              </a:rPr>
              <a:t>медичного</a:t>
            </a:r>
            <a:r>
              <a:rPr lang="en-US" sz="4400" dirty="0">
                <a:solidFill>
                  <a:srgbClr val="FFFFFF"/>
                </a:solidFill>
              </a:rPr>
              <a:t> </a:t>
            </a:r>
            <a:r>
              <a:rPr lang="en-US" sz="4400" dirty="0" err="1">
                <a:solidFill>
                  <a:srgbClr val="FFFFFF"/>
                </a:solidFill>
              </a:rPr>
              <a:t>та</a:t>
            </a:r>
            <a:r>
              <a:rPr lang="en-US" sz="4400" dirty="0">
                <a:solidFill>
                  <a:srgbClr val="FFFFFF"/>
                </a:solidFill>
              </a:rPr>
              <a:t> </a:t>
            </a:r>
            <a:r>
              <a:rPr lang="en-US" sz="4400" dirty="0" err="1">
                <a:solidFill>
                  <a:srgbClr val="FFFFFF"/>
                </a:solidFill>
              </a:rPr>
              <a:t>фармацевтичного</a:t>
            </a:r>
            <a:r>
              <a:rPr lang="en-US" sz="4400" dirty="0">
                <a:solidFill>
                  <a:srgbClr val="FFFFFF"/>
                </a:solidFill>
              </a:rPr>
              <a:t> </a:t>
            </a:r>
            <a:r>
              <a:rPr lang="en-US" sz="4400" dirty="0" err="1">
                <a:solidFill>
                  <a:srgbClr val="FFFFFF"/>
                </a:solidFill>
              </a:rPr>
              <a:t>працівника</a:t>
            </a:r>
            <a:endParaRPr lang="en-US" sz="4400" dirty="0">
              <a:solidFill>
                <a:srgbClr val="FFFFFF"/>
              </a:solidFill>
            </a:endParaRPr>
          </a:p>
        </p:txBody>
      </p:sp>
      <p:sp>
        <p:nvSpPr>
          <p:cNvPr id="3" name="Объект 2">
            <a:extLst>
              <a:ext uri="{FF2B5EF4-FFF2-40B4-BE49-F238E27FC236}">
                <a16:creationId xmlns:a16="http://schemas.microsoft.com/office/drawing/2014/main" id="{B42E5A36-198B-455D-A346-4D1E39F02988}"/>
              </a:ext>
            </a:extLst>
          </p:cNvPr>
          <p:cNvSpPr>
            <a:spLocks noGrp="1"/>
          </p:cNvSpPr>
          <p:nvPr>
            <p:ph idx="1"/>
          </p:nvPr>
        </p:nvSpPr>
        <p:spPr>
          <a:xfrm>
            <a:off x="5802163" y="857251"/>
            <a:ext cx="5551636" cy="5143500"/>
          </a:xfrm>
        </p:spPr>
        <p:txBody>
          <a:bodyPr vert="horz" lIns="91440" tIns="45720" rIns="91440" bIns="45720" rtlCol="0" anchor="ctr">
            <a:normAutofit/>
          </a:bodyPr>
          <a:lstStyle/>
          <a:p>
            <a:pPr>
              <a:lnSpc>
                <a:spcPct val="100000"/>
              </a:lnSpc>
            </a:pPr>
            <a:r>
              <a:rPr lang="en-US" sz="1500" b="1">
                <a:solidFill>
                  <a:schemeClr val="tx1">
                    <a:lumMod val="50000"/>
                    <a:lumOff val="50000"/>
                  </a:schemeClr>
                </a:solidFill>
              </a:rPr>
              <a:t>право на заняття медичною і фармацевтичною діяльністю відповідно до спеціальності та кваліфікації (ч. 1 ст. 43, ч. 1 ст. 53 КУ, ст. 17, ч. 1 ст. 74, п. «а» ст. 77 ЗУ «Основи законодавства України про охорону здоров’я»); </a:t>
            </a:r>
          </a:p>
          <a:p>
            <a:pPr>
              <a:lnSpc>
                <a:spcPct val="100000"/>
              </a:lnSpc>
            </a:pPr>
            <a:r>
              <a:rPr lang="en-US" sz="1500" b="1">
                <a:solidFill>
                  <a:schemeClr val="tx1">
                    <a:lumMod val="50000"/>
                    <a:lumOff val="50000"/>
                  </a:schemeClr>
                </a:solidFill>
              </a:rPr>
              <a:t>право на належні умови професійної діяльності (ч. 4 ст. 43 КУ, ст. 5, п. «г» ст. 6, п. «б» ч. 1 ст. 77 ЗУ «Основи законодавства України про охорону здоров’я») </a:t>
            </a:r>
          </a:p>
          <a:p>
            <a:pPr>
              <a:lnSpc>
                <a:spcPct val="100000"/>
              </a:lnSpc>
            </a:pPr>
            <a:r>
              <a:rPr lang="en-US" sz="1500" b="1">
                <a:solidFill>
                  <a:schemeClr val="tx1">
                    <a:lumMod val="50000"/>
                    <a:lumOff val="50000"/>
                  </a:schemeClr>
                </a:solidFill>
              </a:rPr>
              <a:t>право на підвищення кваліфікації, перепідготовку не рідше одного разу на 5 років у відповідних закладах та установах (п. «в» ст. 77 ЗУ «Основи законодавства України про охорону здоров’я») </a:t>
            </a:r>
          </a:p>
          <a:p>
            <a:pPr>
              <a:lnSpc>
                <a:spcPct val="100000"/>
              </a:lnSpc>
            </a:pPr>
            <a:r>
              <a:rPr lang="en-US" sz="1500" b="1">
                <a:solidFill>
                  <a:schemeClr val="tx1">
                    <a:lumMod val="50000"/>
                    <a:lumOff val="50000"/>
                  </a:schemeClr>
                </a:solidFill>
              </a:rPr>
              <a:t>право на надання інформації про пацієнта (ч. 2 ст. 32, ч. 3 ст. 34 КУ, ч. 2, 4 ст. 285 ЦК, ч. 2, 5 ст. 39, ст. 39-1, 40, ч. 1 ст. 43 ЗУ «Основи законодавства України про охорону здоров’я») </a:t>
            </a:r>
          </a:p>
          <a:p>
            <a:pPr>
              <a:lnSpc>
                <a:spcPct val="100000"/>
              </a:lnSpc>
              <a:buClr>
                <a:srgbClr val="E4F0EF"/>
              </a:buClr>
            </a:pPr>
            <a:r>
              <a:rPr lang="en-US" sz="1500" b="1">
                <a:solidFill>
                  <a:schemeClr val="tx1">
                    <a:lumMod val="50000"/>
                    <a:lumOff val="50000"/>
                  </a:schemeClr>
                </a:solidFill>
                <a:ea typeface="+mn-lt"/>
                <a:cs typeface="+mn-lt"/>
              </a:rPr>
              <a:t>право на відмову від подальшого ведення пацієнта (ч. 5 ст. 284 ЦК, ч. 2, 3 5 ст. 34, ст. 38 ЗУ «Основи законодавства України про охорону здоров’я») </a:t>
            </a:r>
            <a:endParaRPr lang="en-US" sz="1500" b="1" dirty="0">
              <a:solidFill>
                <a:schemeClr val="tx1">
                  <a:lumMod val="50000"/>
                  <a:lumOff val="50000"/>
                </a:schemeClr>
              </a:solidFill>
            </a:endParaRPr>
          </a:p>
        </p:txBody>
      </p:sp>
    </p:spTree>
    <p:extLst>
      <p:ext uri="{BB962C8B-B14F-4D97-AF65-F5344CB8AC3E}">
        <p14:creationId xmlns:p14="http://schemas.microsoft.com/office/powerpoint/2010/main" val="2508692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9B36E71-93BD-4984-AC9C-CC9FB9CC0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A767031-C99F-4567-B7D9-353331C779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4"/>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3FEDEE9-12A6-4011-A532-8071D6086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3"/>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57C37CE9-19CE-49DF-A887-2214EBB1F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43200" y="0"/>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7EF84E8E-7E93-4DEE-BCFB-2AE29098B5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3990" y="1194074"/>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9046502B-E9B6-4225-B8EE-BC5D64468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439622" y="194269"/>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ame 24">
            <a:extLst>
              <a:ext uri="{FF2B5EF4-FFF2-40B4-BE49-F238E27FC236}">
                <a16:creationId xmlns:a16="http://schemas.microsoft.com/office/drawing/2014/main" id="{1566AC62-7AC7-4ED5-A03D-E28AC560E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Заголовок 1">
            <a:extLst>
              <a:ext uri="{FF2B5EF4-FFF2-40B4-BE49-F238E27FC236}">
                <a16:creationId xmlns:a16="http://schemas.microsoft.com/office/drawing/2014/main" id="{FBC21EC4-33E8-4636-9320-846EA84A9A43}"/>
              </a:ext>
            </a:extLst>
          </p:cNvPr>
          <p:cNvSpPr txBox="1">
            <a:spLocks/>
          </p:cNvSpPr>
          <p:nvPr/>
        </p:nvSpPr>
        <p:spPr>
          <a:xfrm>
            <a:off x="838200" y="857250"/>
            <a:ext cx="5105400" cy="5143499"/>
          </a:xfrm>
          <a:prstGeom prst="rect">
            <a:avLst/>
          </a:prstGeom>
        </p:spPr>
        <p:txBody>
          <a:bodyPr vert="horz" lIns="91440" tIns="45720" rIns="91440" bIns="45720" rtlCol="0" anchor="ctr">
            <a:normAutofit/>
          </a:bodyPr>
          <a:lst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a:lstStyle>
          <a:p>
            <a:pPr>
              <a:spcAft>
                <a:spcPts val="600"/>
              </a:spcAft>
            </a:pPr>
            <a:r>
              <a:rPr lang="en-US" sz="4400" dirty="0" err="1">
                <a:solidFill>
                  <a:srgbClr val="FFFFFF"/>
                </a:solidFill>
              </a:rPr>
              <a:t>Професійні</a:t>
            </a:r>
            <a:r>
              <a:rPr lang="en-US" sz="4400" dirty="0">
                <a:solidFill>
                  <a:srgbClr val="FFFFFF"/>
                </a:solidFill>
              </a:rPr>
              <a:t> </a:t>
            </a:r>
            <a:r>
              <a:rPr lang="en-US" sz="4400" dirty="0" err="1">
                <a:solidFill>
                  <a:srgbClr val="FFFFFF"/>
                </a:solidFill>
              </a:rPr>
              <a:t>права</a:t>
            </a:r>
            <a:r>
              <a:rPr lang="en-US" sz="4400" dirty="0">
                <a:solidFill>
                  <a:srgbClr val="FFFFFF"/>
                </a:solidFill>
              </a:rPr>
              <a:t> </a:t>
            </a:r>
            <a:r>
              <a:rPr lang="en-US" sz="4400" dirty="0" err="1">
                <a:solidFill>
                  <a:srgbClr val="FFFFFF"/>
                </a:solidFill>
              </a:rPr>
              <a:t>медичного</a:t>
            </a:r>
            <a:r>
              <a:rPr lang="en-US" sz="4400" dirty="0">
                <a:solidFill>
                  <a:srgbClr val="FFFFFF"/>
                </a:solidFill>
              </a:rPr>
              <a:t> </a:t>
            </a:r>
            <a:r>
              <a:rPr lang="en-US" sz="4400" dirty="0" err="1">
                <a:solidFill>
                  <a:srgbClr val="FFFFFF"/>
                </a:solidFill>
              </a:rPr>
              <a:t>та</a:t>
            </a:r>
            <a:r>
              <a:rPr lang="en-US" sz="4400" dirty="0">
                <a:solidFill>
                  <a:srgbClr val="FFFFFF"/>
                </a:solidFill>
              </a:rPr>
              <a:t> </a:t>
            </a:r>
            <a:r>
              <a:rPr lang="en-US" sz="4400" dirty="0" err="1">
                <a:solidFill>
                  <a:srgbClr val="FFFFFF"/>
                </a:solidFill>
              </a:rPr>
              <a:t>фармацевтичного</a:t>
            </a:r>
            <a:r>
              <a:rPr lang="en-US" sz="4400" dirty="0">
                <a:solidFill>
                  <a:srgbClr val="FFFFFF"/>
                </a:solidFill>
              </a:rPr>
              <a:t> </a:t>
            </a:r>
            <a:r>
              <a:rPr lang="en-US" sz="4400" dirty="0" err="1">
                <a:solidFill>
                  <a:srgbClr val="FFFFFF"/>
                </a:solidFill>
              </a:rPr>
              <a:t>працівника</a:t>
            </a:r>
            <a:endParaRPr lang="en-US" sz="4400" dirty="0">
              <a:solidFill>
                <a:srgbClr val="FFFFFF"/>
              </a:solidFill>
            </a:endParaRPr>
          </a:p>
        </p:txBody>
      </p:sp>
      <p:sp>
        <p:nvSpPr>
          <p:cNvPr id="3" name="Объект 2">
            <a:extLst>
              <a:ext uri="{FF2B5EF4-FFF2-40B4-BE49-F238E27FC236}">
                <a16:creationId xmlns:a16="http://schemas.microsoft.com/office/drawing/2014/main" id="{B42E5A36-198B-455D-A346-4D1E39F02988}"/>
              </a:ext>
            </a:extLst>
          </p:cNvPr>
          <p:cNvSpPr>
            <a:spLocks noGrp="1"/>
          </p:cNvSpPr>
          <p:nvPr>
            <p:ph idx="1"/>
          </p:nvPr>
        </p:nvSpPr>
        <p:spPr>
          <a:xfrm>
            <a:off x="5744653" y="857251"/>
            <a:ext cx="5609146" cy="5143500"/>
          </a:xfrm>
        </p:spPr>
        <p:txBody>
          <a:bodyPr vert="horz" lIns="91440" tIns="45720" rIns="91440" bIns="45720" rtlCol="0" anchor="ctr">
            <a:normAutofit/>
          </a:bodyPr>
          <a:lstStyle/>
          <a:p>
            <a:pPr>
              <a:lnSpc>
                <a:spcPct val="100000"/>
              </a:lnSpc>
            </a:pPr>
            <a:r>
              <a:rPr lang="en-US" sz="1500" b="1">
                <a:ea typeface="+mn-lt"/>
                <a:cs typeface="+mn-lt"/>
              </a:rPr>
              <a:t>право здійснювати медичне втручання без згоди пацієнта та/або його законних представників (ч. 1 ст. 29 КУ, ч. 5 ст. 284 ЦК, ч. 2 ст. 43 ЗУ «Основи законодавства України про охорону здоров’я») </a:t>
            </a:r>
            <a:endParaRPr lang="en-US" sz="1500" b="1">
              <a:solidFill>
                <a:srgbClr val="213B38">
                  <a:alpha val="70000"/>
                </a:srgbClr>
              </a:solidFill>
              <a:ea typeface="+mn-lt"/>
              <a:cs typeface="+mn-lt"/>
            </a:endParaRPr>
          </a:p>
          <a:p>
            <a:pPr>
              <a:lnSpc>
                <a:spcPct val="100000"/>
              </a:lnSpc>
              <a:buClr>
                <a:srgbClr val="E4F0EF"/>
              </a:buClr>
            </a:pPr>
            <a:r>
              <a:rPr lang="en-US" sz="1500" b="1">
                <a:ea typeface="+mn-lt"/>
                <a:cs typeface="+mn-lt"/>
              </a:rPr>
              <a:t>право на вільний вибір апробованих форм, методів і засобів діяльності, впровадження у встановленому порядку сучасних досягнень медичної та фармацевтичної науки і практики (п. «г» ст. 77 ЗУ «Основи законодавства України про охорону здоров’я») </a:t>
            </a:r>
            <a:endParaRPr lang="en-US" sz="1500" b="1">
              <a:solidFill>
                <a:srgbClr val="213B38">
                  <a:alpha val="70000"/>
                </a:srgbClr>
              </a:solidFill>
              <a:ea typeface="+mn-lt"/>
              <a:cs typeface="+mn-lt"/>
            </a:endParaRPr>
          </a:p>
          <a:p>
            <a:pPr>
              <a:lnSpc>
                <a:spcPct val="100000"/>
              </a:lnSpc>
              <a:buClr>
                <a:srgbClr val="E4F0EF"/>
              </a:buClr>
            </a:pPr>
            <a:r>
              <a:rPr lang="en-US" sz="1500" b="1">
                <a:ea typeface="+mn-lt"/>
                <a:cs typeface="+mn-lt"/>
              </a:rPr>
              <a:t>право на безплатне користування соціальною, екологічною та спеціальною медичною інформацією, необхідною для виконання професійних обов'язків (ст. 32, 34 КУ, ст. 200, 285, 302 ЦК, п. «д» ст. 77 ЗУ «Основи законодавства України про охорону здоров’я»)</a:t>
            </a:r>
            <a:endParaRPr lang="en-US" sz="1500" b="1">
              <a:solidFill>
                <a:srgbClr val="213B38">
                  <a:alpha val="70000"/>
                </a:srgbClr>
              </a:solidFill>
              <a:ea typeface="+mn-lt"/>
              <a:cs typeface="+mn-lt"/>
            </a:endParaRPr>
          </a:p>
          <a:p>
            <a:pPr>
              <a:lnSpc>
                <a:spcPct val="100000"/>
              </a:lnSpc>
              <a:buClr>
                <a:srgbClr val="E4F0EF"/>
              </a:buClr>
            </a:pPr>
            <a:r>
              <a:rPr lang="en-US" sz="1500" b="1">
                <a:ea typeface="+mn-lt"/>
                <a:cs typeface="+mn-lt"/>
              </a:rPr>
              <a:t>право на обов'язкове страхування за рахунок власника ЗОЗ у разі заподіяння шкоди їх життю і здоров'ю у зв'язку з виконанням професійних обов'язків у випадках, передбачених законодавством (ч. 1, 2 ст. 46, ч. 1 ст. 49 КУ, ст. 1, 4 ЗУ «Основи законодавства України про загальнообов’язкове державне соціальне страхування») </a:t>
            </a:r>
            <a:endParaRPr lang="en-US" sz="1500" dirty="0">
              <a:solidFill>
                <a:srgbClr val="213B38">
                  <a:alpha val="70000"/>
                </a:srgbClr>
              </a:solidFill>
            </a:endParaRPr>
          </a:p>
        </p:txBody>
      </p:sp>
    </p:spTree>
    <p:extLst>
      <p:ext uri="{BB962C8B-B14F-4D97-AF65-F5344CB8AC3E}">
        <p14:creationId xmlns:p14="http://schemas.microsoft.com/office/powerpoint/2010/main" val="36149526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9B36E71-93BD-4984-AC9C-CC9FB9CC0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A767031-C99F-4567-B7D9-353331C779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4"/>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3FEDEE9-12A6-4011-A532-8071D6086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3"/>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57C37CE9-19CE-49DF-A887-2214EBB1F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43200" y="0"/>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7EF84E8E-7E93-4DEE-BCFB-2AE29098B5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3990" y="1194074"/>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9046502B-E9B6-4225-B8EE-BC5D64468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439622" y="194269"/>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ame 24">
            <a:extLst>
              <a:ext uri="{FF2B5EF4-FFF2-40B4-BE49-F238E27FC236}">
                <a16:creationId xmlns:a16="http://schemas.microsoft.com/office/drawing/2014/main" id="{1566AC62-7AC7-4ED5-A03D-E28AC560E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Заголовок 1">
            <a:extLst>
              <a:ext uri="{FF2B5EF4-FFF2-40B4-BE49-F238E27FC236}">
                <a16:creationId xmlns:a16="http://schemas.microsoft.com/office/drawing/2014/main" id="{FBC21EC4-33E8-4636-9320-846EA84A9A43}"/>
              </a:ext>
            </a:extLst>
          </p:cNvPr>
          <p:cNvSpPr txBox="1">
            <a:spLocks/>
          </p:cNvSpPr>
          <p:nvPr/>
        </p:nvSpPr>
        <p:spPr>
          <a:xfrm>
            <a:off x="838200" y="857250"/>
            <a:ext cx="5050851" cy="5143499"/>
          </a:xfrm>
          <a:prstGeom prst="rect">
            <a:avLst/>
          </a:prstGeom>
        </p:spPr>
        <p:txBody>
          <a:bodyPr vert="horz" lIns="91440" tIns="45720" rIns="91440" bIns="45720" rtlCol="0" anchor="ctr">
            <a:normAutofit/>
          </a:bodyPr>
          <a:lst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a:lstStyle>
          <a:p>
            <a:pPr>
              <a:spcAft>
                <a:spcPts val="600"/>
              </a:spcAft>
            </a:pPr>
            <a:r>
              <a:rPr lang="en-US" sz="4400" dirty="0" err="1">
                <a:solidFill>
                  <a:srgbClr val="FFFFFF"/>
                </a:solidFill>
              </a:rPr>
              <a:t>Професійні</a:t>
            </a:r>
            <a:r>
              <a:rPr lang="en-US" sz="4400" dirty="0">
                <a:solidFill>
                  <a:srgbClr val="FFFFFF"/>
                </a:solidFill>
              </a:rPr>
              <a:t> </a:t>
            </a:r>
            <a:r>
              <a:rPr lang="en-US" sz="4400" dirty="0" err="1">
                <a:solidFill>
                  <a:srgbClr val="FFFFFF"/>
                </a:solidFill>
              </a:rPr>
              <a:t>права</a:t>
            </a:r>
            <a:r>
              <a:rPr lang="en-US" sz="4400" dirty="0">
                <a:solidFill>
                  <a:srgbClr val="FFFFFF"/>
                </a:solidFill>
              </a:rPr>
              <a:t> </a:t>
            </a:r>
            <a:r>
              <a:rPr lang="en-US" sz="4400" dirty="0" err="1">
                <a:solidFill>
                  <a:srgbClr val="FFFFFF"/>
                </a:solidFill>
              </a:rPr>
              <a:t>медичного</a:t>
            </a:r>
            <a:r>
              <a:rPr lang="en-US" sz="4400" dirty="0">
                <a:solidFill>
                  <a:srgbClr val="FFFFFF"/>
                </a:solidFill>
              </a:rPr>
              <a:t> </a:t>
            </a:r>
            <a:r>
              <a:rPr lang="en-US" sz="4400" dirty="0" err="1">
                <a:solidFill>
                  <a:srgbClr val="FFFFFF"/>
                </a:solidFill>
              </a:rPr>
              <a:t>та</a:t>
            </a:r>
            <a:r>
              <a:rPr lang="en-US" sz="4400" dirty="0">
                <a:solidFill>
                  <a:srgbClr val="FFFFFF"/>
                </a:solidFill>
              </a:rPr>
              <a:t> </a:t>
            </a:r>
            <a:r>
              <a:rPr lang="en-US" sz="4400" dirty="0" err="1">
                <a:solidFill>
                  <a:srgbClr val="FFFFFF"/>
                </a:solidFill>
              </a:rPr>
              <a:t>фармацевтичного</a:t>
            </a:r>
            <a:r>
              <a:rPr lang="en-US" sz="4400" dirty="0">
                <a:solidFill>
                  <a:srgbClr val="FFFFFF"/>
                </a:solidFill>
              </a:rPr>
              <a:t> </a:t>
            </a:r>
            <a:r>
              <a:rPr lang="en-US" sz="4400" dirty="0" err="1">
                <a:solidFill>
                  <a:srgbClr val="FFFFFF"/>
                </a:solidFill>
              </a:rPr>
              <a:t>працівника</a:t>
            </a:r>
            <a:endParaRPr lang="en-US" sz="4400" dirty="0">
              <a:solidFill>
                <a:srgbClr val="FFFFFF"/>
              </a:solidFill>
            </a:endParaRPr>
          </a:p>
        </p:txBody>
      </p:sp>
      <p:sp>
        <p:nvSpPr>
          <p:cNvPr id="3" name="Объект 2">
            <a:extLst>
              <a:ext uri="{FF2B5EF4-FFF2-40B4-BE49-F238E27FC236}">
                <a16:creationId xmlns:a16="http://schemas.microsoft.com/office/drawing/2014/main" id="{B42E5A36-198B-455D-A346-4D1E39F02988}"/>
              </a:ext>
            </a:extLst>
          </p:cNvPr>
          <p:cNvSpPr>
            <a:spLocks noGrp="1"/>
          </p:cNvSpPr>
          <p:nvPr>
            <p:ph idx="1"/>
          </p:nvPr>
        </p:nvSpPr>
        <p:spPr>
          <a:xfrm>
            <a:off x="5744653" y="699100"/>
            <a:ext cx="5882315" cy="5459801"/>
          </a:xfrm>
        </p:spPr>
        <p:txBody>
          <a:bodyPr vert="horz" lIns="91440" tIns="45720" rIns="91440" bIns="45720" rtlCol="0" anchor="ctr">
            <a:normAutofit lnSpcReduction="10000"/>
          </a:bodyPr>
          <a:lstStyle/>
          <a:p>
            <a:pPr>
              <a:lnSpc>
                <a:spcPct val="100000"/>
              </a:lnSpc>
            </a:pPr>
            <a:r>
              <a:rPr lang="en-US" sz="1500" b="1">
                <a:ea typeface="+mn-lt"/>
                <a:cs typeface="+mn-lt"/>
              </a:rPr>
              <a:t>право на соціальну допомогу з боку держави у разі захворювання, каліцтва або в інших випадках втрати працездатності, що настала у зв'язку з виконанням професійних обов'язків (ст. 46 КУ, п. «є» ст. 77 ЗУ «Основи законодавства України про охорону здоров’я») </a:t>
            </a:r>
            <a:endParaRPr lang="en-US" sz="1500" b="1">
              <a:solidFill>
                <a:srgbClr val="213B38">
                  <a:alpha val="70000"/>
                </a:srgbClr>
              </a:solidFill>
              <a:ea typeface="+mn-lt"/>
              <a:cs typeface="+mn-lt"/>
            </a:endParaRPr>
          </a:p>
          <a:p>
            <a:pPr>
              <a:lnSpc>
                <a:spcPct val="100000"/>
              </a:lnSpc>
              <a:buClr>
                <a:srgbClr val="E4F0EF"/>
              </a:buClr>
            </a:pPr>
            <a:r>
              <a:rPr lang="en-US" sz="1500" b="1">
                <a:ea typeface="+mn-lt"/>
                <a:cs typeface="+mn-lt"/>
              </a:rPr>
              <a:t>право на скорочений робочий день і додаткову оплачувану відпустку у випадках, встановлених законодавством (ст. 43, 45 КУ, п. «з», «н» ст. 77 ЗУ «Основи законодавства України про охорону здоров’я») </a:t>
            </a:r>
            <a:endParaRPr lang="en-US" sz="1500" b="1">
              <a:solidFill>
                <a:srgbClr val="213B38">
                  <a:alpha val="70000"/>
                </a:srgbClr>
              </a:solidFill>
              <a:ea typeface="+mn-lt"/>
              <a:cs typeface="+mn-lt"/>
            </a:endParaRPr>
          </a:p>
          <a:p>
            <a:pPr>
              <a:lnSpc>
                <a:spcPct val="100000"/>
              </a:lnSpc>
              <a:buClr>
                <a:srgbClr val="E4F0EF"/>
              </a:buClr>
            </a:pPr>
            <a:r>
              <a:rPr lang="en-US" sz="1500" b="1">
                <a:ea typeface="+mn-lt"/>
                <a:cs typeface="+mn-lt"/>
              </a:rPr>
              <a:t>право на пільгові умови пенсійного забезпечення (ст. 46 КУ, п. «и» ст. 77 ЗУ «Основи законодавства України про охорону здоров’я») </a:t>
            </a:r>
            <a:endParaRPr lang="en-US" sz="1500" b="1">
              <a:solidFill>
                <a:srgbClr val="213B38">
                  <a:alpha val="70000"/>
                </a:srgbClr>
              </a:solidFill>
              <a:ea typeface="+mn-lt"/>
              <a:cs typeface="+mn-lt"/>
            </a:endParaRPr>
          </a:p>
          <a:p>
            <a:pPr>
              <a:lnSpc>
                <a:spcPct val="100000"/>
              </a:lnSpc>
              <a:buClr>
                <a:srgbClr val="E4F0EF"/>
              </a:buClr>
            </a:pPr>
            <a:r>
              <a:rPr lang="en-US" sz="1500" b="1">
                <a:ea typeface="+mn-lt"/>
                <a:cs typeface="+mn-lt"/>
              </a:rPr>
              <a:t>право на пільгове надання житла та забезпечення телефоном (ст. 47 КУ, п. «і» ст. 77 ЗУ «Основи законодавства України про охорону здоров’я») </a:t>
            </a:r>
            <a:endParaRPr lang="en-US" sz="1500" b="1">
              <a:solidFill>
                <a:srgbClr val="213B38">
                  <a:alpha val="70000"/>
                </a:srgbClr>
              </a:solidFill>
              <a:ea typeface="+mn-lt"/>
              <a:cs typeface="+mn-lt"/>
            </a:endParaRPr>
          </a:p>
          <a:p>
            <a:pPr>
              <a:lnSpc>
                <a:spcPct val="100000"/>
              </a:lnSpc>
              <a:buClr>
                <a:srgbClr val="E4F0EF"/>
              </a:buClr>
            </a:pPr>
            <a:r>
              <a:rPr lang="en-US" sz="1500" b="1">
                <a:ea typeface="+mn-lt"/>
                <a:cs typeface="+mn-lt"/>
              </a:rPr>
              <a:t>право на безоплатне користування житлом з освітленням і опаленням тим, хто проживає і працює у сільській місцевості і селищах міського типу, надання пільг щодо сплати земельного податку, кредитування, обзаведення господарством і будівництва приватного житла, придбання автомототранспорту (ст. 48 КУ, п. «ї» ст. 77 ЗУ «Основи законодавства України про охорону здоров’я») </a:t>
            </a:r>
            <a:endParaRPr lang="en-US" sz="1500" dirty="0">
              <a:solidFill>
                <a:srgbClr val="213B38">
                  <a:alpha val="70000"/>
                </a:srgbClr>
              </a:solidFill>
            </a:endParaRPr>
          </a:p>
        </p:txBody>
      </p:sp>
    </p:spTree>
    <p:extLst>
      <p:ext uri="{BB962C8B-B14F-4D97-AF65-F5344CB8AC3E}">
        <p14:creationId xmlns:p14="http://schemas.microsoft.com/office/powerpoint/2010/main" val="11784570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9B36E71-93BD-4984-AC9C-CC9FB9CC0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A767031-C99F-4567-B7D9-353331C779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4"/>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3FEDEE9-12A6-4011-A532-8071D6086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3"/>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57C37CE9-19CE-49DF-A887-2214EBB1F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43200" y="0"/>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7EF84E8E-7E93-4DEE-BCFB-2AE29098B5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3990" y="1194074"/>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9046502B-E9B6-4225-B8EE-BC5D64468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439622" y="194269"/>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ame 24">
            <a:extLst>
              <a:ext uri="{FF2B5EF4-FFF2-40B4-BE49-F238E27FC236}">
                <a16:creationId xmlns:a16="http://schemas.microsoft.com/office/drawing/2014/main" id="{1566AC62-7AC7-4ED5-A03D-E28AC560E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Заголовок 1">
            <a:extLst>
              <a:ext uri="{FF2B5EF4-FFF2-40B4-BE49-F238E27FC236}">
                <a16:creationId xmlns:a16="http://schemas.microsoft.com/office/drawing/2014/main" id="{FBC21EC4-33E8-4636-9320-846EA84A9A43}"/>
              </a:ext>
            </a:extLst>
          </p:cNvPr>
          <p:cNvSpPr txBox="1">
            <a:spLocks/>
          </p:cNvSpPr>
          <p:nvPr/>
        </p:nvSpPr>
        <p:spPr>
          <a:xfrm>
            <a:off x="838200" y="857250"/>
            <a:ext cx="5050851" cy="5143499"/>
          </a:xfrm>
          <a:prstGeom prst="rect">
            <a:avLst/>
          </a:prstGeom>
        </p:spPr>
        <p:txBody>
          <a:bodyPr vert="horz" lIns="91440" tIns="45720" rIns="91440" bIns="45720" rtlCol="0" anchor="ctr">
            <a:normAutofit/>
          </a:bodyPr>
          <a:lst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a:lstStyle>
          <a:p>
            <a:pPr>
              <a:spcAft>
                <a:spcPts val="600"/>
              </a:spcAft>
            </a:pPr>
            <a:r>
              <a:rPr lang="en-US" sz="4400" dirty="0" err="1">
                <a:solidFill>
                  <a:srgbClr val="FFFFFF"/>
                </a:solidFill>
              </a:rPr>
              <a:t>Професійні</a:t>
            </a:r>
            <a:r>
              <a:rPr lang="en-US" sz="4400" dirty="0">
                <a:solidFill>
                  <a:srgbClr val="FFFFFF"/>
                </a:solidFill>
              </a:rPr>
              <a:t> </a:t>
            </a:r>
            <a:r>
              <a:rPr lang="en-US" sz="4400" dirty="0" err="1">
                <a:solidFill>
                  <a:srgbClr val="FFFFFF"/>
                </a:solidFill>
              </a:rPr>
              <a:t>права</a:t>
            </a:r>
            <a:r>
              <a:rPr lang="en-US" sz="4400" dirty="0">
                <a:solidFill>
                  <a:srgbClr val="FFFFFF"/>
                </a:solidFill>
              </a:rPr>
              <a:t> </a:t>
            </a:r>
            <a:r>
              <a:rPr lang="en-US" sz="4400" dirty="0" err="1">
                <a:solidFill>
                  <a:srgbClr val="FFFFFF"/>
                </a:solidFill>
              </a:rPr>
              <a:t>медичного</a:t>
            </a:r>
            <a:r>
              <a:rPr lang="en-US" sz="4400" dirty="0">
                <a:solidFill>
                  <a:srgbClr val="FFFFFF"/>
                </a:solidFill>
              </a:rPr>
              <a:t> </a:t>
            </a:r>
            <a:r>
              <a:rPr lang="en-US" sz="4400" dirty="0" err="1">
                <a:solidFill>
                  <a:srgbClr val="FFFFFF"/>
                </a:solidFill>
              </a:rPr>
              <a:t>та</a:t>
            </a:r>
            <a:r>
              <a:rPr lang="en-US" sz="4400" dirty="0">
                <a:solidFill>
                  <a:srgbClr val="FFFFFF"/>
                </a:solidFill>
              </a:rPr>
              <a:t> </a:t>
            </a:r>
            <a:r>
              <a:rPr lang="en-US" sz="4400" dirty="0" err="1">
                <a:solidFill>
                  <a:srgbClr val="FFFFFF"/>
                </a:solidFill>
              </a:rPr>
              <a:t>фармацевтичного</a:t>
            </a:r>
            <a:r>
              <a:rPr lang="en-US" sz="4400" dirty="0">
                <a:solidFill>
                  <a:srgbClr val="FFFFFF"/>
                </a:solidFill>
              </a:rPr>
              <a:t> </a:t>
            </a:r>
            <a:r>
              <a:rPr lang="en-US" sz="4400" dirty="0" err="1">
                <a:solidFill>
                  <a:srgbClr val="FFFFFF"/>
                </a:solidFill>
              </a:rPr>
              <a:t>працівника</a:t>
            </a:r>
            <a:endParaRPr lang="en-US" sz="4400" dirty="0">
              <a:solidFill>
                <a:srgbClr val="FFFFFF"/>
              </a:solidFill>
            </a:endParaRPr>
          </a:p>
        </p:txBody>
      </p:sp>
      <p:sp>
        <p:nvSpPr>
          <p:cNvPr id="3" name="Объект 2">
            <a:extLst>
              <a:ext uri="{FF2B5EF4-FFF2-40B4-BE49-F238E27FC236}">
                <a16:creationId xmlns:a16="http://schemas.microsoft.com/office/drawing/2014/main" id="{B42E5A36-198B-455D-A346-4D1E39F02988}"/>
              </a:ext>
            </a:extLst>
          </p:cNvPr>
          <p:cNvSpPr>
            <a:spLocks noGrp="1"/>
          </p:cNvSpPr>
          <p:nvPr>
            <p:ph idx="1"/>
          </p:nvPr>
        </p:nvSpPr>
        <p:spPr>
          <a:xfrm>
            <a:off x="5744653" y="699100"/>
            <a:ext cx="5882315" cy="5459801"/>
          </a:xfrm>
        </p:spPr>
        <p:txBody>
          <a:bodyPr vert="horz" lIns="91440" tIns="45720" rIns="91440" bIns="45720" rtlCol="0" anchor="ctr">
            <a:normAutofit/>
          </a:bodyPr>
          <a:lstStyle/>
          <a:p>
            <a:pPr>
              <a:lnSpc>
                <a:spcPct val="100000"/>
              </a:lnSpc>
            </a:pPr>
            <a:r>
              <a:rPr lang="en-US" sz="1500" b="1">
                <a:ea typeface="+mn-lt"/>
                <a:cs typeface="+mn-lt"/>
              </a:rPr>
              <a:t>право на першочергове одержання лікувально-профілактичної допомоги і забезпечення лікарськими та протезними засобами (ст. 49 КУ, ст. 283, 284 ЦК, п. «й» ст. 77 ЗУ «Основи законодавства України про охорону здоров’я») </a:t>
            </a:r>
            <a:endParaRPr lang="en-US" sz="1500" b="1">
              <a:solidFill>
                <a:srgbClr val="213B38">
                  <a:alpha val="70000"/>
                </a:srgbClr>
              </a:solidFill>
              <a:ea typeface="+mn-lt"/>
              <a:cs typeface="+mn-lt"/>
            </a:endParaRPr>
          </a:p>
          <a:p>
            <a:pPr>
              <a:lnSpc>
                <a:spcPct val="100000"/>
              </a:lnSpc>
              <a:buClr>
                <a:srgbClr val="E4F0EF"/>
              </a:buClr>
            </a:pPr>
            <a:r>
              <a:rPr lang="en-US" sz="1500" b="1">
                <a:ea typeface="+mn-lt"/>
                <a:cs typeface="+mn-lt"/>
              </a:rPr>
              <a:t>право на безоплатне одержання у власність земельної ділянки в межах земельної частки (паю) члена сільськогосподарського підприємства (ст. 41 КУ, п. «м» ст. 77 ЗУ «Основи законодавства України про охорону здоров’я»). </a:t>
            </a:r>
            <a:endParaRPr lang="en-US" sz="1500" b="1">
              <a:solidFill>
                <a:srgbClr val="213B38">
                  <a:alpha val="70000"/>
                </a:srgbClr>
              </a:solidFill>
              <a:ea typeface="+mn-lt"/>
              <a:cs typeface="+mn-lt"/>
            </a:endParaRPr>
          </a:p>
          <a:p>
            <a:pPr>
              <a:lnSpc>
                <a:spcPct val="100000"/>
              </a:lnSpc>
              <a:buClr>
                <a:srgbClr val="E4F0EF"/>
              </a:buClr>
            </a:pPr>
            <a:r>
              <a:rPr lang="en-US" sz="1500" b="1">
                <a:ea typeface="+mn-lt"/>
                <a:cs typeface="+mn-lt"/>
              </a:rPr>
              <a:t>право на судовий захист професійної честі та гідності (ст. 3, 55, 56, 59, 68 КУ, ст. 15, 16, 297, 299 ЦК, п. «л» ч. 1 ст. 77 ЗУ «Основи законодавства України про охорону здоров’я») </a:t>
            </a:r>
            <a:endParaRPr lang="en-US" sz="1500" b="1">
              <a:solidFill>
                <a:srgbClr val="213B38">
                  <a:alpha val="70000"/>
                </a:srgbClr>
              </a:solidFill>
              <a:ea typeface="+mn-lt"/>
              <a:cs typeface="+mn-lt"/>
            </a:endParaRPr>
          </a:p>
          <a:p>
            <a:pPr>
              <a:lnSpc>
                <a:spcPct val="100000"/>
              </a:lnSpc>
              <a:buClr>
                <a:srgbClr val="E4F0EF"/>
              </a:buClr>
            </a:pPr>
            <a:r>
              <a:rPr lang="en-US" sz="1500" b="1">
                <a:ea typeface="+mn-lt"/>
                <a:cs typeface="+mn-lt"/>
              </a:rPr>
              <a:t>право на створення наукових медичних товариств, професійних спілок та інших громадських організацій (ч. 1, 3, 4 ст. 35 КУ, ст. 314 ЦК, п. «к» ч. 1 ст. 77 ЗУ «Основи законодавства України про охорону здоров’я») </a:t>
            </a:r>
            <a:endParaRPr lang="en-US" sz="1500" dirty="0">
              <a:solidFill>
                <a:srgbClr val="213B38">
                  <a:alpha val="70000"/>
                </a:srgbClr>
              </a:solidFill>
            </a:endParaRPr>
          </a:p>
        </p:txBody>
      </p:sp>
    </p:spTree>
    <p:extLst>
      <p:ext uri="{BB962C8B-B14F-4D97-AF65-F5344CB8AC3E}">
        <p14:creationId xmlns:p14="http://schemas.microsoft.com/office/powerpoint/2010/main" val="17417237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6C3AF316-B97B-4045-A8B6-65624BC046A1}"/>
              </a:ext>
            </a:extLst>
          </p:cNvPr>
          <p:cNvSpPr>
            <a:spLocks noGrp="1"/>
          </p:cNvSpPr>
          <p:nvPr>
            <p:ph type="title"/>
          </p:nvPr>
        </p:nvSpPr>
        <p:spPr>
          <a:xfrm>
            <a:off x="694426" y="95251"/>
            <a:ext cx="11306354" cy="681847"/>
          </a:xfrm>
        </p:spPr>
        <p:txBody>
          <a:bodyPr anchor="b">
            <a:normAutofit fontScale="90000"/>
          </a:bodyPr>
          <a:lstStyle/>
          <a:p>
            <a:pPr algn="ctr"/>
            <a:r>
              <a:rPr lang="ru-RU" sz="4400" err="1">
                <a:solidFill>
                  <a:srgbClr val="68B0A8">
                    <a:alpha val="70000"/>
                  </a:srgbClr>
                </a:solidFill>
                <a:cs typeface="Angsana New"/>
              </a:rPr>
              <a:t>Професійні</a:t>
            </a:r>
            <a:r>
              <a:rPr lang="ru-RU" sz="4400">
                <a:solidFill>
                  <a:srgbClr val="68B0A8">
                    <a:alpha val="70000"/>
                  </a:srgbClr>
                </a:solidFill>
                <a:cs typeface="Angsana New"/>
              </a:rPr>
              <a:t> </a:t>
            </a:r>
            <a:r>
              <a:rPr lang="ru-RU" sz="4400" err="1">
                <a:solidFill>
                  <a:srgbClr val="68B0A8">
                    <a:alpha val="70000"/>
                  </a:srgbClr>
                </a:solidFill>
                <a:cs typeface="Angsana New"/>
              </a:rPr>
              <a:t>обов'язки</a:t>
            </a:r>
            <a:r>
              <a:rPr lang="ru-RU" sz="4400">
                <a:solidFill>
                  <a:srgbClr val="68B0A8">
                    <a:alpha val="70000"/>
                  </a:srgbClr>
                </a:solidFill>
                <a:cs typeface="Angsana New"/>
              </a:rPr>
              <a:t> </a:t>
            </a:r>
            <a:r>
              <a:rPr lang="ru-RU" sz="4400" err="1">
                <a:solidFill>
                  <a:srgbClr val="68B0A8">
                    <a:alpha val="70000"/>
                  </a:srgbClr>
                </a:solidFill>
                <a:cs typeface="Angsana New"/>
              </a:rPr>
              <a:t>медичного</a:t>
            </a:r>
            <a:r>
              <a:rPr lang="ru-RU" sz="4400">
                <a:solidFill>
                  <a:srgbClr val="68B0A8">
                    <a:alpha val="70000"/>
                  </a:srgbClr>
                </a:solidFill>
                <a:cs typeface="Angsana New"/>
              </a:rPr>
              <a:t> </a:t>
            </a:r>
            <a:r>
              <a:rPr lang="ru-RU" sz="4400" err="1">
                <a:solidFill>
                  <a:srgbClr val="68B0A8">
                    <a:alpha val="70000"/>
                  </a:srgbClr>
                </a:solidFill>
                <a:cs typeface="Angsana New"/>
              </a:rPr>
              <a:t>працівника</a:t>
            </a:r>
            <a:endParaRPr lang="ru-RU" sz="4400" err="1">
              <a:solidFill>
                <a:srgbClr val="68B0A8">
                  <a:alpha val="70000"/>
                </a:srgbClr>
              </a:solidFill>
            </a:endParaRPr>
          </a:p>
        </p:txBody>
      </p:sp>
      <p:sp>
        <p:nvSpPr>
          <p:cNvPr id="3" name="Объект 2">
            <a:extLst>
              <a:ext uri="{FF2B5EF4-FFF2-40B4-BE49-F238E27FC236}">
                <a16:creationId xmlns:a16="http://schemas.microsoft.com/office/drawing/2014/main" id="{28D49755-9B8A-4384-867B-63231D062BFC}"/>
              </a:ext>
            </a:extLst>
          </p:cNvPr>
          <p:cNvSpPr>
            <a:spLocks noGrp="1"/>
          </p:cNvSpPr>
          <p:nvPr>
            <p:ph idx="1"/>
          </p:nvPr>
        </p:nvSpPr>
        <p:spPr>
          <a:xfrm>
            <a:off x="622539" y="1710008"/>
            <a:ext cx="10955008" cy="5157068"/>
          </a:xfrm>
        </p:spPr>
        <p:txBody>
          <a:bodyPr vert="horz" lIns="91440" tIns="45720" rIns="91440" bIns="45720" rtlCol="0" anchor="t">
            <a:normAutofit/>
          </a:bodyPr>
          <a:lstStyle/>
          <a:p>
            <a:r>
              <a:rPr lang="ru-RU" sz="1800" dirty="0" err="1">
                <a:ea typeface="+mn-lt"/>
                <a:cs typeface="+mn-lt"/>
              </a:rPr>
              <a:t>надавати</a:t>
            </a:r>
            <a:r>
              <a:rPr lang="ru-RU" sz="1800" dirty="0">
                <a:ea typeface="+mn-lt"/>
                <a:cs typeface="+mn-lt"/>
              </a:rPr>
              <a:t> </a:t>
            </a:r>
            <a:r>
              <a:rPr lang="ru-RU" sz="1800" dirty="0" err="1">
                <a:ea typeface="+mn-lt"/>
                <a:cs typeface="+mn-lt"/>
              </a:rPr>
              <a:t>своєчасну</a:t>
            </a:r>
            <a:r>
              <a:rPr lang="ru-RU" sz="1800" dirty="0">
                <a:ea typeface="+mn-lt"/>
                <a:cs typeface="+mn-lt"/>
              </a:rPr>
              <a:t> та </a:t>
            </a:r>
            <a:r>
              <a:rPr lang="ru-RU" sz="1800" dirty="0" err="1">
                <a:ea typeface="+mn-lt"/>
                <a:cs typeface="+mn-lt"/>
              </a:rPr>
              <a:t>кваліфіковану</a:t>
            </a:r>
            <a:r>
              <a:rPr lang="ru-RU" sz="1800" dirty="0">
                <a:ea typeface="+mn-lt"/>
                <a:cs typeface="+mn-lt"/>
              </a:rPr>
              <a:t> </a:t>
            </a:r>
            <a:r>
              <a:rPr lang="ru-RU" sz="1800" dirty="0" err="1">
                <a:ea typeface="+mn-lt"/>
                <a:cs typeface="+mn-lt"/>
              </a:rPr>
              <a:t>медичну</a:t>
            </a:r>
            <a:r>
              <a:rPr lang="ru-RU" sz="1800" dirty="0">
                <a:ea typeface="+mn-lt"/>
                <a:cs typeface="+mn-lt"/>
              </a:rPr>
              <a:t> і </a:t>
            </a:r>
            <a:r>
              <a:rPr lang="ru-RU" sz="1800" dirty="0" err="1">
                <a:ea typeface="+mn-lt"/>
                <a:cs typeface="+mn-lt"/>
              </a:rPr>
              <a:t>фармацевтичну</a:t>
            </a:r>
            <a:r>
              <a:rPr lang="ru-RU" sz="1800" dirty="0">
                <a:ea typeface="+mn-lt"/>
                <a:cs typeface="+mn-lt"/>
              </a:rPr>
              <a:t> </a:t>
            </a:r>
            <a:r>
              <a:rPr lang="ru-RU" sz="1800" dirty="0" err="1">
                <a:ea typeface="+mn-lt"/>
                <a:cs typeface="+mn-lt"/>
              </a:rPr>
              <a:t>допомогу</a:t>
            </a:r>
            <a:r>
              <a:rPr lang="ru-RU" sz="1800" dirty="0">
                <a:ea typeface="+mn-lt"/>
                <a:cs typeface="+mn-lt"/>
              </a:rPr>
              <a:t>, </a:t>
            </a:r>
            <a:r>
              <a:rPr lang="ru-RU" sz="1800" dirty="0" err="1">
                <a:ea typeface="+mn-lt"/>
                <a:cs typeface="+mn-lt"/>
              </a:rPr>
              <a:t>сприяти</a:t>
            </a:r>
            <a:r>
              <a:rPr lang="ru-RU" sz="1800" dirty="0">
                <a:ea typeface="+mn-lt"/>
                <a:cs typeface="+mn-lt"/>
              </a:rPr>
              <a:t> </a:t>
            </a:r>
            <a:r>
              <a:rPr lang="ru-RU" sz="1800" dirty="0" err="1">
                <a:ea typeface="+mn-lt"/>
                <a:cs typeface="+mn-lt"/>
              </a:rPr>
              <a:t>охороні</a:t>
            </a:r>
            <a:r>
              <a:rPr lang="ru-RU" sz="1800" dirty="0">
                <a:ea typeface="+mn-lt"/>
                <a:cs typeface="+mn-lt"/>
              </a:rPr>
              <a:t> та </a:t>
            </a:r>
            <a:r>
              <a:rPr lang="ru-RU" sz="1800" dirty="0" err="1">
                <a:ea typeface="+mn-lt"/>
                <a:cs typeface="+mn-lt"/>
              </a:rPr>
              <a:t>зміцненню</a:t>
            </a:r>
            <a:r>
              <a:rPr lang="ru-RU" sz="1800" dirty="0">
                <a:ea typeface="+mn-lt"/>
                <a:cs typeface="+mn-lt"/>
              </a:rPr>
              <a:t> </a:t>
            </a:r>
            <a:r>
              <a:rPr lang="ru-RU" sz="1800" dirty="0" err="1">
                <a:ea typeface="+mn-lt"/>
                <a:cs typeface="+mn-lt"/>
              </a:rPr>
              <a:t>здоров’я</a:t>
            </a:r>
            <a:r>
              <a:rPr lang="ru-RU" sz="1800" dirty="0">
                <a:ea typeface="+mn-lt"/>
                <a:cs typeface="+mn-lt"/>
              </a:rPr>
              <a:t> людей, </a:t>
            </a:r>
            <a:r>
              <a:rPr lang="ru-RU" sz="1800" dirty="0" err="1">
                <a:ea typeface="+mn-lt"/>
                <a:cs typeface="+mn-lt"/>
              </a:rPr>
              <a:t>запобіганню</a:t>
            </a:r>
            <a:r>
              <a:rPr lang="ru-RU" sz="1800" dirty="0">
                <a:ea typeface="+mn-lt"/>
                <a:cs typeface="+mn-lt"/>
              </a:rPr>
              <a:t> і </a:t>
            </a:r>
            <a:r>
              <a:rPr lang="ru-RU" sz="1800" dirty="0" err="1">
                <a:ea typeface="+mn-lt"/>
                <a:cs typeface="+mn-lt"/>
              </a:rPr>
              <a:t>лікуванню</a:t>
            </a:r>
            <a:r>
              <a:rPr lang="ru-RU" sz="1800" dirty="0">
                <a:ea typeface="+mn-lt"/>
                <a:cs typeface="+mn-lt"/>
              </a:rPr>
              <a:t> </a:t>
            </a:r>
            <a:r>
              <a:rPr lang="ru-RU" sz="1800" dirty="0" err="1">
                <a:ea typeface="+mn-lt"/>
                <a:cs typeface="+mn-lt"/>
              </a:rPr>
              <a:t>захворювань</a:t>
            </a:r>
            <a:r>
              <a:rPr lang="ru-RU" sz="1800" dirty="0">
                <a:ea typeface="+mn-lt"/>
                <a:cs typeface="+mn-lt"/>
              </a:rPr>
              <a:t> (ст. 9 КУ, ст. 284 ЦК, ст. 6, 78 Закону </a:t>
            </a:r>
            <a:r>
              <a:rPr lang="ru-RU" sz="1800" dirty="0" err="1">
                <a:ea typeface="+mn-lt"/>
                <a:cs typeface="+mn-lt"/>
              </a:rPr>
              <a:t>України</a:t>
            </a:r>
            <a:r>
              <a:rPr lang="ru-RU" sz="1800" dirty="0">
                <a:ea typeface="+mn-lt"/>
                <a:cs typeface="+mn-lt"/>
              </a:rPr>
              <a:t>) </a:t>
            </a:r>
            <a:endParaRPr lang="ru-RU" sz="1800" dirty="0">
              <a:solidFill>
                <a:srgbClr val="213B38">
                  <a:alpha val="60000"/>
                </a:srgbClr>
              </a:solidFill>
              <a:ea typeface="+mn-lt"/>
              <a:cs typeface="+mn-lt"/>
            </a:endParaRPr>
          </a:p>
          <a:p>
            <a:pPr>
              <a:buClr>
                <a:srgbClr val="E4F0EF"/>
              </a:buClr>
            </a:pPr>
            <a:r>
              <a:rPr lang="ru-RU" sz="1800" dirty="0" err="1">
                <a:ea typeface="+mn-lt"/>
                <a:cs typeface="+mn-lt"/>
              </a:rPr>
              <a:t>безоплатно</a:t>
            </a:r>
            <a:r>
              <a:rPr lang="ru-RU" sz="1800" dirty="0">
                <a:ea typeface="+mn-lt"/>
                <a:cs typeface="+mn-lt"/>
              </a:rPr>
              <a:t> </a:t>
            </a:r>
            <a:r>
              <a:rPr lang="ru-RU" sz="1800" dirty="0" err="1">
                <a:ea typeface="+mn-lt"/>
                <a:cs typeface="+mn-lt"/>
              </a:rPr>
              <a:t>надавати</a:t>
            </a:r>
            <a:r>
              <a:rPr lang="ru-RU" sz="1800" dirty="0">
                <a:ea typeface="+mn-lt"/>
                <a:cs typeface="+mn-lt"/>
              </a:rPr>
              <a:t> першу </a:t>
            </a:r>
            <a:r>
              <a:rPr lang="ru-RU" sz="1800" dirty="0" err="1">
                <a:ea typeface="+mn-lt"/>
                <a:cs typeface="+mn-lt"/>
              </a:rPr>
              <a:t>невідкладну</a:t>
            </a:r>
            <a:r>
              <a:rPr lang="ru-RU" sz="1800" dirty="0">
                <a:ea typeface="+mn-lt"/>
                <a:cs typeface="+mn-lt"/>
              </a:rPr>
              <a:t> </a:t>
            </a:r>
            <a:r>
              <a:rPr lang="ru-RU" sz="1800" dirty="0" err="1">
                <a:ea typeface="+mn-lt"/>
                <a:cs typeface="+mn-lt"/>
              </a:rPr>
              <a:t>медичну</a:t>
            </a:r>
            <a:r>
              <a:rPr lang="ru-RU" sz="1800" dirty="0">
                <a:ea typeface="+mn-lt"/>
                <a:cs typeface="+mn-lt"/>
              </a:rPr>
              <a:t> </a:t>
            </a:r>
            <a:r>
              <a:rPr lang="ru-RU" sz="1800" dirty="0" err="1">
                <a:ea typeface="+mn-lt"/>
                <a:cs typeface="+mn-lt"/>
              </a:rPr>
              <a:t>допомогу</a:t>
            </a:r>
            <a:r>
              <a:rPr lang="ru-RU" sz="1800" dirty="0">
                <a:ea typeface="+mn-lt"/>
                <a:cs typeface="+mn-lt"/>
              </a:rPr>
              <a:t> </a:t>
            </a:r>
            <a:r>
              <a:rPr lang="ru-RU" sz="1800" dirty="0" err="1">
                <a:ea typeface="+mn-lt"/>
                <a:cs typeface="+mn-lt"/>
              </a:rPr>
              <a:t>громадянам</a:t>
            </a:r>
            <a:r>
              <a:rPr lang="ru-RU" sz="1800" dirty="0">
                <a:ea typeface="+mn-lt"/>
                <a:cs typeface="+mn-lt"/>
              </a:rPr>
              <a:t> у </a:t>
            </a:r>
            <a:r>
              <a:rPr lang="ru-RU" sz="1800" dirty="0" err="1">
                <a:ea typeface="+mn-lt"/>
                <a:cs typeface="+mn-lt"/>
              </a:rPr>
              <a:t>разі</a:t>
            </a:r>
            <a:r>
              <a:rPr lang="ru-RU" sz="1800" dirty="0">
                <a:ea typeface="+mn-lt"/>
                <a:cs typeface="+mn-lt"/>
              </a:rPr>
              <a:t> </a:t>
            </a:r>
            <a:r>
              <a:rPr lang="ru-RU" sz="1800" dirty="0" err="1">
                <a:ea typeface="+mn-lt"/>
                <a:cs typeface="+mn-lt"/>
              </a:rPr>
              <a:t>нещасного</a:t>
            </a:r>
            <a:r>
              <a:rPr lang="ru-RU" sz="1800" dirty="0">
                <a:ea typeface="+mn-lt"/>
                <a:cs typeface="+mn-lt"/>
              </a:rPr>
              <a:t> </a:t>
            </a:r>
            <a:r>
              <a:rPr lang="ru-RU" sz="1800" dirty="0" err="1">
                <a:ea typeface="+mn-lt"/>
                <a:cs typeface="+mn-lt"/>
              </a:rPr>
              <a:t>випадку</a:t>
            </a:r>
            <a:r>
              <a:rPr lang="ru-RU" sz="1800" dirty="0">
                <a:ea typeface="+mn-lt"/>
                <a:cs typeface="+mn-lt"/>
              </a:rPr>
              <a:t> та в </a:t>
            </a:r>
            <a:r>
              <a:rPr lang="ru-RU" sz="1800" dirty="0" err="1">
                <a:ea typeface="+mn-lt"/>
                <a:cs typeface="+mn-lt"/>
              </a:rPr>
              <a:t>інших</a:t>
            </a:r>
            <a:r>
              <a:rPr lang="ru-RU" sz="1800" dirty="0">
                <a:ea typeface="+mn-lt"/>
                <a:cs typeface="+mn-lt"/>
              </a:rPr>
              <a:t> </a:t>
            </a:r>
            <a:r>
              <a:rPr lang="ru-RU" sz="1800" dirty="0" err="1">
                <a:ea typeface="+mn-lt"/>
                <a:cs typeface="+mn-lt"/>
              </a:rPr>
              <a:t>екстремальних</a:t>
            </a:r>
            <a:r>
              <a:rPr lang="ru-RU" sz="1800" dirty="0">
                <a:ea typeface="+mn-lt"/>
                <a:cs typeface="+mn-lt"/>
              </a:rPr>
              <a:t> </a:t>
            </a:r>
            <a:r>
              <a:rPr lang="ru-RU" sz="1800" dirty="0" err="1">
                <a:ea typeface="+mn-lt"/>
                <a:cs typeface="+mn-lt"/>
              </a:rPr>
              <a:t>ситуаціях</a:t>
            </a:r>
            <a:r>
              <a:rPr lang="ru-RU" sz="1800" dirty="0">
                <a:ea typeface="+mn-lt"/>
                <a:cs typeface="+mn-lt"/>
              </a:rPr>
              <a:t> (ст. 37, 78 Закону </a:t>
            </a:r>
            <a:r>
              <a:rPr lang="ru-RU" sz="1800" dirty="0" err="1">
                <a:ea typeface="+mn-lt"/>
                <a:cs typeface="+mn-lt"/>
              </a:rPr>
              <a:t>України</a:t>
            </a:r>
            <a:r>
              <a:rPr lang="ru-RU" sz="1800" dirty="0">
                <a:ea typeface="+mn-lt"/>
                <a:cs typeface="+mn-lt"/>
              </a:rPr>
              <a:t>)</a:t>
            </a:r>
            <a:endParaRPr lang="ru-RU" sz="1800" dirty="0">
              <a:solidFill>
                <a:srgbClr val="213B38">
                  <a:alpha val="70000"/>
                </a:srgbClr>
              </a:solidFill>
              <a:ea typeface="+mn-lt"/>
              <a:cs typeface="+mn-lt"/>
            </a:endParaRPr>
          </a:p>
          <a:p>
            <a:pPr>
              <a:buClr>
                <a:srgbClr val="E4F0EF"/>
              </a:buClr>
            </a:pPr>
            <a:r>
              <a:rPr lang="ru-RU" sz="1800" dirty="0" err="1">
                <a:ea typeface="+mn-lt"/>
                <a:cs typeface="+mn-lt"/>
              </a:rPr>
              <a:t>поширювати</a:t>
            </a:r>
            <a:r>
              <a:rPr lang="ru-RU" sz="1800" dirty="0">
                <a:ea typeface="+mn-lt"/>
                <a:cs typeface="+mn-lt"/>
              </a:rPr>
              <a:t> </a:t>
            </a:r>
            <a:r>
              <a:rPr lang="ru-RU" sz="1800" dirty="0" err="1">
                <a:ea typeface="+mn-lt"/>
                <a:cs typeface="+mn-lt"/>
              </a:rPr>
              <a:t>наукові</a:t>
            </a:r>
            <a:r>
              <a:rPr lang="ru-RU" sz="1800" dirty="0">
                <a:ea typeface="+mn-lt"/>
                <a:cs typeface="+mn-lt"/>
              </a:rPr>
              <a:t> та </a:t>
            </a:r>
            <a:r>
              <a:rPr lang="ru-RU" sz="1800" dirty="0" err="1">
                <a:ea typeface="+mn-lt"/>
                <a:cs typeface="+mn-lt"/>
              </a:rPr>
              <a:t>медичні</a:t>
            </a:r>
            <a:r>
              <a:rPr lang="ru-RU" sz="1800" dirty="0">
                <a:ea typeface="+mn-lt"/>
                <a:cs typeface="+mn-lt"/>
              </a:rPr>
              <a:t> </a:t>
            </a:r>
            <a:r>
              <a:rPr lang="ru-RU" sz="1800" dirty="0" err="1">
                <a:ea typeface="+mn-lt"/>
                <a:cs typeface="+mn-lt"/>
              </a:rPr>
              <a:t>знання</a:t>
            </a:r>
            <a:r>
              <a:rPr lang="ru-RU" sz="1800" dirty="0">
                <a:ea typeface="+mn-lt"/>
                <a:cs typeface="+mn-lt"/>
              </a:rPr>
              <a:t> </a:t>
            </a:r>
            <a:r>
              <a:rPr lang="ru-RU" sz="1800" dirty="0" err="1">
                <a:ea typeface="+mn-lt"/>
                <a:cs typeface="+mn-lt"/>
              </a:rPr>
              <a:t>серед</a:t>
            </a:r>
            <a:r>
              <a:rPr lang="ru-RU" sz="1800" dirty="0">
                <a:ea typeface="+mn-lt"/>
                <a:cs typeface="+mn-lt"/>
              </a:rPr>
              <a:t> </a:t>
            </a:r>
            <a:r>
              <a:rPr lang="ru-RU" sz="1800" dirty="0" err="1">
                <a:ea typeface="+mn-lt"/>
                <a:cs typeface="+mn-lt"/>
              </a:rPr>
              <a:t>населення</a:t>
            </a:r>
            <a:r>
              <a:rPr lang="ru-RU" sz="1800" dirty="0">
                <a:ea typeface="+mn-lt"/>
                <a:cs typeface="+mn-lt"/>
              </a:rPr>
              <a:t>, </a:t>
            </a:r>
            <a:r>
              <a:rPr lang="ru-RU" sz="1800" dirty="0" err="1">
                <a:ea typeface="+mn-lt"/>
                <a:cs typeface="+mn-lt"/>
              </a:rPr>
              <a:t>пропагувати</a:t>
            </a:r>
            <a:r>
              <a:rPr lang="ru-RU" sz="1800" dirty="0">
                <a:ea typeface="+mn-lt"/>
                <a:cs typeface="+mn-lt"/>
              </a:rPr>
              <a:t>, в тому </a:t>
            </a:r>
            <a:r>
              <a:rPr lang="ru-RU" sz="1800" dirty="0" err="1">
                <a:ea typeface="+mn-lt"/>
                <a:cs typeface="+mn-lt"/>
              </a:rPr>
              <a:t>числі</a:t>
            </a:r>
            <a:r>
              <a:rPr lang="ru-RU" sz="1800" dirty="0">
                <a:ea typeface="+mn-lt"/>
                <a:cs typeface="+mn-lt"/>
              </a:rPr>
              <a:t> </a:t>
            </a:r>
            <a:r>
              <a:rPr lang="ru-RU" sz="1800" dirty="0" err="1">
                <a:ea typeface="+mn-lt"/>
                <a:cs typeface="+mn-lt"/>
              </a:rPr>
              <a:t>власним</a:t>
            </a:r>
            <a:r>
              <a:rPr lang="ru-RU" sz="1800" dirty="0">
                <a:ea typeface="+mn-lt"/>
                <a:cs typeface="+mn-lt"/>
              </a:rPr>
              <a:t> прикладом, здоровий </a:t>
            </a:r>
            <a:r>
              <a:rPr lang="ru-RU" sz="1800" dirty="0" err="1">
                <a:ea typeface="+mn-lt"/>
                <a:cs typeface="+mn-lt"/>
              </a:rPr>
              <a:t>спосіб</a:t>
            </a:r>
            <a:r>
              <a:rPr lang="ru-RU" sz="1800" dirty="0">
                <a:ea typeface="+mn-lt"/>
                <a:cs typeface="+mn-lt"/>
              </a:rPr>
              <a:t> </a:t>
            </a:r>
            <a:r>
              <a:rPr lang="ru-RU" sz="1800" dirty="0" err="1">
                <a:ea typeface="+mn-lt"/>
                <a:cs typeface="+mn-lt"/>
              </a:rPr>
              <a:t>життя</a:t>
            </a:r>
            <a:r>
              <a:rPr lang="ru-RU" sz="1800" dirty="0">
                <a:ea typeface="+mn-lt"/>
                <a:cs typeface="+mn-lt"/>
              </a:rPr>
              <a:t> (ст. 49 КУ, ст. 32, 78 Закону </a:t>
            </a:r>
            <a:r>
              <a:rPr lang="ru-RU" sz="1800" dirty="0" err="1">
                <a:ea typeface="+mn-lt"/>
                <a:cs typeface="+mn-lt"/>
              </a:rPr>
              <a:t>України</a:t>
            </a:r>
            <a:r>
              <a:rPr lang="ru-RU" sz="1800" dirty="0">
                <a:ea typeface="+mn-lt"/>
                <a:cs typeface="+mn-lt"/>
              </a:rPr>
              <a:t>)</a:t>
            </a:r>
            <a:endParaRPr lang="ru-RU" sz="1800" dirty="0">
              <a:solidFill>
                <a:srgbClr val="213B38">
                  <a:alpha val="70000"/>
                </a:srgbClr>
              </a:solidFill>
              <a:ea typeface="+mn-lt"/>
              <a:cs typeface="+mn-lt"/>
            </a:endParaRPr>
          </a:p>
          <a:p>
            <a:pPr>
              <a:buClr>
                <a:srgbClr val="E4F0EF"/>
              </a:buClr>
            </a:pPr>
            <a:r>
              <a:rPr lang="ru-RU" sz="1800" dirty="0" err="1">
                <a:ea typeface="+mn-lt"/>
                <a:cs typeface="+mn-lt"/>
              </a:rPr>
              <a:t>дотримуватись</a:t>
            </a:r>
            <a:r>
              <a:rPr lang="ru-RU" sz="1800" dirty="0">
                <a:ea typeface="+mn-lt"/>
                <a:cs typeface="+mn-lt"/>
              </a:rPr>
              <a:t> </a:t>
            </a:r>
            <a:r>
              <a:rPr lang="ru-RU" sz="1800" dirty="0" err="1">
                <a:ea typeface="+mn-lt"/>
                <a:cs typeface="+mn-lt"/>
              </a:rPr>
              <a:t>вимог</a:t>
            </a:r>
            <a:r>
              <a:rPr lang="ru-RU" sz="1800" dirty="0">
                <a:ea typeface="+mn-lt"/>
                <a:cs typeface="+mn-lt"/>
              </a:rPr>
              <a:t> </a:t>
            </a:r>
            <a:r>
              <a:rPr lang="ru-RU" sz="1800" dirty="0" err="1">
                <a:ea typeface="+mn-lt"/>
                <a:cs typeface="+mn-lt"/>
              </a:rPr>
              <a:t>професійної</a:t>
            </a:r>
            <a:r>
              <a:rPr lang="ru-RU" sz="1800" dirty="0">
                <a:ea typeface="+mn-lt"/>
                <a:cs typeface="+mn-lt"/>
              </a:rPr>
              <a:t> </a:t>
            </a:r>
            <a:r>
              <a:rPr lang="ru-RU" sz="1800" dirty="0" err="1">
                <a:ea typeface="+mn-lt"/>
                <a:cs typeface="+mn-lt"/>
              </a:rPr>
              <a:t>етики</a:t>
            </a:r>
            <a:r>
              <a:rPr lang="ru-RU" sz="1800" dirty="0">
                <a:ea typeface="+mn-lt"/>
                <a:cs typeface="+mn-lt"/>
              </a:rPr>
              <a:t> і </a:t>
            </a:r>
            <a:r>
              <a:rPr lang="ru-RU" sz="1800" dirty="0" err="1">
                <a:ea typeface="+mn-lt"/>
                <a:cs typeface="+mn-lt"/>
              </a:rPr>
              <a:t>деонтології</a:t>
            </a:r>
            <a:r>
              <a:rPr lang="ru-RU" sz="1800" dirty="0">
                <a:ea typeface="+mn-lt"/>
                <a:cs typeface="+mn-lt"/>
              </a:rPr>
              <a:t>, </a:t>
            </a:r>
            <a:r>
              <a:rPr lang="ru-RU" sz="1800" dirty="0" err="1">
                <a:ea typeface="+mn-lt"/>
                <a:cs typeface="+mn-lt"/>
              </a:rPr>
              <a:t>зберігати</a:t>
            </a:r>
            <a:r>
              <a:rPr lang="ru-RU" sz="1800" dirty="0">
                <a:ea typeface="+mn-lt"/>
                <a:cs typeface="+mn-lt"/>
              </a:rPr>
              <a:t> </a:t>
            </a:r>
            <a:r>
              <a:rPr lang="ru-RU" sz="1800" dirty="0" err="1">
                <a:ea typeface="+mn-lt"/>
                <a:cs typeface="+mn-lt"/>
              </a:rPr>
              <a:t>лікарську</a:t>
            </a:r>
            <a:r>
              <a:rPr lang="ru-RU" sz="1800" dirty="0">
                <a:ea typeface="+mn-lt"/>
                <a:cs typeface="+mn-lt"/>
              </a:rPr>
              <a:t> </a:t>
            </a:r>
            <a:r>
              <a:rPr lang="ru-RU" sz="1800" dirty="0" err="1">
                <a:ea typeface="+mn-lt"/>
                <a:cs typeface="+mn-lt"/>
              </a:rPr>
              <a:t>таємницю</a:t>
            </a:r>
            <a:r>
              <a:rPr lang="ru-RU" sz="1800" dirty="0">
                <a:ea typeface="+mn-lt"/>
                <a:cs typeface="+mn-lt"/>
              </a:rPr>
              <a:t> (ст. 32 КУ, ст. 285, 286 ЦК, ст. 76, 78 Закону </a:t>
            </a:r>
            <a:r>
              <a:rPr lang="ru-RU" sz="1800" dirty="0" err="1">
                <a:ea typeface="+mn-lt"/>
                <a:cs typeface="+mn-lt"/>
              </a:rPr>
              <a:t>України</a:t>
            </a:r>
            <a:r>
              <a:rPr lang="ru-RU" sz="1800" dirty="0">
                <a:ea typeface="+mn-lt"/>
                <a:cs typeface="+mn-lt"/>
              </a:rPr>
              <a:t>) </a:t>
            </a:r>
          </a:p>
          <a:p>
            <a:pPr>
              <a:buClr>
                <a:srgbClr val="E4F0EF"/>
              </a:buClr>
            </a:pPr>
            <a:r>
              <a:rPr lang="ru-RU" sz="1800" dirty="0" err="1">
                <a:ea typeface="+mn-lt"/>
                <a:cs typeface="+mn-lt"/>
              </a:rPr>
              <a:t>постійно</a:t>
            </a:r>
            <a:r>
              <a:rPr lang="ru-RU" sz="1800" dirty="0">
                <a:ea typeface="+mn-lt"/>
                <a:cs typeface="+mn-lt"/>
              </a:rPr>
              <a:t> </a:t>
            </a:r>
            <a:r>
              <a:rPr lang="ru-RU" sz="1800" dirty="0" err="1">
                <a:ea typeface="+mn-lt"/>
                <a:cs typeface="+mn-lt"/>
              </a:rPr>
              <a:t>підвищувати</a:t>
            </a:r>
            <a:r>
              <a:rPr lang="ru-RU" sz="1800" dirty="0">
                <a:ea typeface="+mn-lt"/>
                <a:cs typeface="+mn-lt"/>
              </a:rPr>
              <a:t> </a:t>
            </a:r>
            <a:r>
              <a:rPr lang="ru-RU" sz="1800" dirty="0" err="1">
                <a:ea typeface="+mn-lt"/>
                <a:cs typeface="+mn-lt"/>
              </a:rPr>
              <a:t>рівень</a:t>
            </a:r>
            <a:r>
              <a:rPr lang="ru-RU" sz="1800" dirty="0">
                <a:ea typeface="+mn-lt"/>
                <a:cs typeface="+mn-lt"/>
              </a:rPr>
              <a:t> </a:t>
            </a:r>
            <a:r>
              <a:rPr lang="ru-RU" sz="1800" dirty="0" err="1">
                <a:ea typeface="+mn-lt"/>
                <a:cs typeface="+mn-lt"/>
              </a:rPr>
              <a:t>професійних</a:t>
            </a:r>
            <a:r>
              <a:rPr lang="ru-RU" sz="1800" dirty="0">
                <a:ea typeface="+mn-lt"/>
                <a:cs typeface="+mn-lt"/>
              </a:rPr>
              <a:t> </a:t>
            </a:r>
            <a:r>
              <a:rPr lang="ru-RU" sz="1800" dirty="0" err="1">
                <a:ea typeface="+mn-lt"/>
                <a:cs typeface="+mn-lt"/>
              </a:rPr>
              <a:t>знань</a:t>
            </a:r>
            <a:r>
              <a:rPr lang="ru-RU" sz="1800" dirty="0">
                <a:ea typeface="+mn-lt"/>
                <a:cs typeface="+mn-lt"/>
              </a:rPr>
              <a:t> і </a:t>
            </a:r>
            <a:r>
              <a:rPr lang="ru-RU" sz="1800" dirty="0" err="1">
                <a:ea typeface="+mn-lt"/>
                <a:cs typeface="+mn-lt"/>
              </a:rPr>
              <a:t>майстерності</a:t>
            </a:r>
            <a:r>
              <a:rPr lang="ru-RU" sz="1800" dirty="0">
                <a:ea typeface="+mn-lt"/>
                <a:cs typeface="+mn-lt"/>
              </a:rPr>
              <a:t> (ст. 78 Закону </a:t>
            </a:r>
            <a:r>
              <a:rPr lang="ru-RU" sz="1800" dirty="0" err="1">
                <a:ea typeface="+mn-lt"/>
                <a:cs typeface="+mn-lt"/>
              </a:rPr>
              <a:t>України</a:t>
            </a:r>
            <a:r>
              <a:rPr lang="ru-RU" sz="1800" dirty="0">
                <a:ea typeface="+mn-lt"/>
                <a:cs typeface="+mn-lt"/>
              </a:rPr>
              <a:t>) </a:t>
            </a:r>
          </a:p>
          <a:p>
            <a:pPr>
              <a:buClr>
                <a:srgbClr val="E4F0EF"/>
              </a:buClr>
            </a:pPr>
            <a:r>
              <a:rPr lang="ru-RU" sz="1800" dirty="0" err="1">
                <a:ea typeface="+mn-lt"/>
                <a:cs typeface="+mn-lt"/>
              </a:rPr>
              <a:t>надавати</a:t>
            </a:r>
            <a:r>
              <a:rPr lang="ru-RU" sz="1800" dirty="0">
                <a:ea typeface="+mn-lt"/>
                <a:cs typeface="+mn-lt"/>
              </a:rPr>
              <a:t> </a:t>
            </a:r>
            <a:r>
              <a:rPr lang="ru-RU" sz="1800" dirty="0" err="1">
                <a:ea typeface="+mn-lt"/>
                <a:cs typeface="+mn-lt"/>
              </a:rPr>
              <a:t>консультативну</a:t>
            </a:r>
            <a:r>
              <a:rPr lang="ru-RU" sz="1800" dirty="0">
                <a:ea typeface="+mn-lt"/>
                <a:cs typeface="+mn-lt"/>
              </a:rPr>
              <a:t> </a:t>
            </a:r>
            <a:r>
              <a:rPr lang="ru-RU" sz="1800" dirty="0" err="1">
                <a:ea typeface="+mn-lt"/>
                <a:cs typeface="+mn-lt"/>
              </a:rPr>
              <a:t>допомогу</a:t>
            </a:r>
            <a:r>
              <a:rPr lang="ru-RU" sz="1800" dirty="0">
                <a:ea typeface="+mn-lt"/>
                <a:cs typeface="+mn-lt"/>
              </a:rPr>
              <a:t> </a:t>
            </a:r>
            <a:r>
              <a:rPr lang="ru-RU" sz="1800" dirty="0" err="1">
                <a:ea typeface="+mn-lt"/>
                <a:cs typeface="+mn-lt"/>
              </a:rPr>
              <a:t>своїм</a:t>
            </a:r>
            <a:r>
              <a:rPr lang="ru-RU" sz="1800" dirty="0">
                <a:ea typeface="+mn-lt"/>
                <a:cs typeface="+mn-lt"/>
              </a:rPr>
              <a:t> </a:t>
            </a:r>
            <a:r>
              <a:rPr lang="ru-RU" sz="1800" dirty="0" err="1">
                <a:ea typeface="+mn-lt"/>
                <a:cs typeface="+mn-lt"/>
              </a:rPr>
              <a:t>колегам</a:t>
            </a:r>
            <a:r>
              <a:rPr lang="ru-RU" sz="1800" dirty="0">
                <a:ea typeface="+mn-lt"/>
                <a:cs typeface="+mn-lt"/>
              </a:rPr>
              <a:t> та </a:t>
            </a:r>
            <a:r>
              <a:rPr lang="ru-RU" sz="1800" dirty="0" err="1">
                <a:ea typeface="+mn-lt"/>
                <a:cs typeface="+mn-lt"/>
              </a:rPr>
              <a:t>іншим</a:t>
            </a:r>
            <a:r>
              <a:rPr lang="ru-RU" sz="1800" dirty="0">
                <a:ea typeface="+mn-lt"/>
                <a:cs typeface="+mn-lt"/>
              </a:rPr>
              <a:t> </a:t>
            </a:r>
            <a:r>
              <a:rPr lang="ru-RU" sz="1800" dirty="0" err="1">
                <a:ea typeface="+mn-lt"/>
                <a:cs typeface="+mn-lt"/>
              </a:rPr>
              <a:t>працівникам</a:t>
            </a:r>
            <a:r>
              <a:rPr lang="ru-RU" sz="1800" dirty="0">
                <a:ea typeface="+mn-lt"/>
                <a:cs typeface="+mn-lt"/>
              </a:rPr>
              <a:t> </a:t>
            </a:r>
            <a:r>
              <a:rPr lang="ru-RU" sz="1800" dirty="0" err="1">
                <a:ea typeface="+mn-lt"/>
                <a:cs typeface="+mn-lt"/>
              </a:rPr>
              <a:t>охорони</a:t>
            </a:r>
            <a:r>
              <a:rPr lang="ru-RU" sz="1800" dirty="0">
                <a:ea typeface="+mn-lt"/>
                <a:cs typeface="+mn-lt"/>
              </a:rPr>
              <a:t> </a:t>
            </a:r>
            <a:r>
              <a:rPr lang="ru-RU" sz="1800" dirty="0" err="1">
                <a:ea typeface="+mn-lt"/>
                <a:cs typeface="+mn-lt"/>
              </a:rPr>
              <a:t>здоров’я</a:t>
            </a:r>
            <a:r>
              <a:rPr lang="ru-RU" sz="1800" dirty="0">
                <a:ea typeface="+mn-lt"/>
                <a:cs typeface="+mn-lt"/>
              </a:rPr>
              <a:t> (ст. 287 ЦК, ст. 6, 78 Закону </a:t>
            </a:r>
            <a:r>
              <a:rPr lang="ru-RU" sz="1800" dirty="0" err="1">
                <a:ea typeface="+mn-lt"/>
                <a:cs typeface="+mn-lt"/>
              </a:rPr>
              <a:t>України</a:t>
            </a:r>
            <a:r>
              <a:rPr lang="ru-RU" sz="1800" dirty="0">
                <a:ea typeface="+mn-lt"/>
                <a:cs typeface="+mn-lt"/>
              </a:rPr>
              <a:t>) </a:t>
            </a:r>
          </a:p>
          <a:p>
            <a:pPr>
              <a:buClr>
                <a:srgbClr val="E4F0EF"/>
              </a:buClr>
            </a:pPr>
            <a:r>
              <a:rPr lang="ru-RU" sz="1800" dirty="0" err="1">
                <a:ea typeface="+mn-lt"/>
                <a:cs typeface="+mn-lt"/>
              </a:rPr>
              <a:t>надавати</a:t>
            </a:r>
            <a:r>
              <a:rPr lang="ru-RU" sz="1800" dirty="0">
                <a:ea typeface="+mn-lt"/>
                <a:cs typeface="+mn-lt"/>
              </a:rPr>
              <a:t> </a:t>
            </a:r>
            <a:r>
              <a:rPr lang="ru-RU" sz="1800" dirty="0" err="1">
                <a:ea typeface="+mn-lt"/>
                <a:cs typeface="+mn-lt"/>
              </a:rPr>
              <a:t>пацієнтам</a:t>
            </a:r>
            <a:r>
              <a:rPr lang="ru-RU" sz="1800" dirty="0">
                <a:ea typeface="+mn-lt"/>
                <a:cs typeface="+mn-lt"/>
              </a:rPr>
              <a:t> </a:t>
            </a:r>
            <a:r>
              <a:rPr lang="ru-RU" sz="1800" dirty="0" err="1">
                <a:ea typeface="+mn-lt"/>
                <a:cs typeface="+mn-lt"/>
              </a:rPr>
              <a:t>чи</a:t>
            </a:r>
            <a:r>
              <a:rPr lang="ru-RU" sz="1800" dirty="0">
                <a:ea typeface="+mn-lt"/>
                <a:cs typeface="+mn-lt"/>
              </a:rPr>
              <a:t> </a:t>
            </a:r>
            <a:r>
              <a:rPr lang="ru-RU" sz="1800" dirty="0" err="1">
                <a:ea typeface="+mn-lt"/>
                <a:cs typeface="+mn-lt"/>
              </a:rPr>
              <a:t>іншим</a:t>
            </a:r>
            <a:r>
              <a:rPr lang="ru-RU" sz="1800" dirty="0">
                <a:ea typeface="+mn-lt"/>
                <a:cs typeface="+mn-lt"/>
              </a:rPr>
              <a:t> </a:t>
            </a:r>
            <a:r>
              <a:rPr lang="ru-RU" sz="1800" dirty="0" err="1">
                <a:ea typeface="+mn-lt"/>
                <a:cs typeface="+mn-lt"/>
              </a:rPr>
              <a:t>компетентним</a:t>
            </a:r>
            <a:r>
              <a:rPr lang="ru-RU" sz="1800" dirty="0">
                <a:ea typeface="+mn-lt"/>
                <a:cs typeface="+mn-lt"/>
              </a:rPr>
              <a:t> </a:t>
            </a:r>
            <a:r>
              <a:rPr lang="ru-RU" sz="1800" dirty="0" err="1">
                <a:ea typeface="+mn-lt"/>
                <a:cs typeface="+mn-lt"/>
              </a:rPr>
              <a:t>суб’єктам</a:t>
            </a:r>
            <a:r>
              <a:rPr lang="ru-RU" sz="1800" dirty="0">
                <a:ea typeface="+mn-lt"/>
                <a:cs typeface="+mn-lt"/>
              </a:rPr>
              <a:t> </a:t>
            </a:r>
            <a:r>
              <a:rPr lang="ru-RU" sz="1800" dirty="0" err="1">
                <a:ea typeface="+mn-lt"/>
                <a:cs typeface="+mn-lt"/>
              </a:rPr>
              <a:t>медичну</a:t>
            </a:r>
            <a:r>
              <a:rPr lang="ru-RU" sz="1800" dirty="0">
                <a:ea typeface="+mn-lt"/>
                <a:cs typeface="+mn-lt"/>
              </a:rPr>
              <a:t> </a:t>
            </a:r>
            <a:r>
              <a:rPr lang="ru-RU" sz="1800" dirty="0" err="1">
                <a:ea typeface="+mn-lt"/>
                <a:cs typeface="+mn-lt"/>
              </a:rPr>
              <a:t>інформацію</a:t>
            </a:r>
            <a:r>
              <a:rPr lang="ru-RU" sz="1800" dirty="0">
                <a:ea typeface="+mn-lt"/>
                <a:cs typeface="+mn-lt"/>
              </a:rPr>
              <a:t> (ст. 32, 34 КУ, ст. 285 ЦК, ст. 6, 39 78 Закону </a:t>
            </a:r>
            <a:r>
              <a:rPr lang="ru-RU" sz="1800" dirty="0" err="1">
                <a:ea typeface="+mn-lt"/>
                <a:cs typeface="+mn-lt"/>
              </a:rPr>
              <a:t>України</a:t>
            </a:r>
            <a:r>
              <a:rPr lang="ru-RU" sz="1800" dirty="0">
                <a:ea typeface="+mn-lt"/>
                <a:cs typeface="+mn-lt"/>
              </a:rPr>
              <a:t>)</a:t>
            </a:r>
            <a:endParaRPr lang="ru-RU" sz="1800" dirty="0">
              <a:solidFill>
                <a:srgbClr val="213B38">
                  <a:alpha val="70000"/>
                </a:srgbClr>
              </a:solidFill>
            </a:endParaRPr>
          </a:p>
        </p:txBody>
      </p:sp>
      <p:sp>
        <p:nvSpPr>
          <p:cNvPr id="4" name="Блок-схема: знак завершения 3">
            <a:extLst>
              <a:ext uri="{FF2B5EF4-FFF2-40B4-BE49-F238E27FC236}">
                <a16:creationId xmlns:a16="http://schemas.microsoft.com/office/drawing/2014/main" id="{E974098A-53D5-4BBE-9CD8-A5893B39641B}"/>
              </a:ext>
            </a:extLst>
          </p:cNvPr>
          <p:cNvSpPr/>
          <p:nvPr/>
        </p:nvSpPr>
        <p:spPr>
          <a:xfrm>
            <a:off x="1023668" y="877105"/>
            <a:ext cx="10322942" cy="733244"/>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err="1"/>
              <a:t>Основи</a:t>
            </a:r>
            <a:r>
              <a:rPr lang="ru-RU" sz="2400" b="1" dirty="0"/>
              <a:t> </a:t>
            </a:r>
            <a:r>
              <a:rPr lang="ru-RU" sz="2400" b="1" dirty="0" err="1"/>
              <a:t>законодавства</a:t>
            </a:r>
            <a:r>
              <a:rPr lang="ru-RU" sz="2400" b="1" dirty="0"/>
              <a:t> </a:t>
            </a:r>
            <a:r>
              <a:rPr lang="ru-RU" sz="2400" b="1" dirty="0" err="1"/>
              <a:t>України</a:t>
            </a:r>
            <a:r>
              <a:rPr lang="ru-RU" sz="2400" b="1" dirty="0"/>
              <a:t> про </a:t>
            </a:r>
            <a:r>
              <a:rPr lang="ru-RU" sz="2400" b="1" dirty="0" err="1"/>
              <a:t>охорону</a:t>
            </a:r>
            <a:r>
              <a:rPr lang="ru-RU" sz="2400" b="1" dirty="0"/>
              <a:t> </a:t>
            </a:r>
            <a:r>
              <a:rPr lang="ru-RU" sz="2400" b="1" dirty="0" err="1"/>
              <a:t>здоров'я</a:t>
            </a:r>
            <a:endParaRPr lang="ru-RU" sz="2400" b="1" dirty="0"/>
          </a:p>
        </p:txBody>
      </p:sp>
    </p:spTree>
    <p:extLst>
      <p:ext uri="{BB962C8B-B14F-4D97-AF65-F5344CB8AC3E}">
        <p14:creationId xmlns:p14="http://schemas.microsoft.com/office/powerpoint/2010/main" val="32077836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Объект 2">
            <a:extLst>
              <a:ext uri="{FF2B5EF4-FFF2-40B4-BE49-F238E27FC236}">
                <a16:creationId xmlns:a16="http://schemas.microsoft.com/office/drawing/2014/main" id="{85248F24-C88D-4995-B283-3C2074D6E13B}"/>
              </a:ext>
            </a:extLst>
          </p:cNvPr>
          <p:cNvSpPr>
            <a:spLocks noGrp="1"/>
          </p:cNvSpPr>
          <p:nvPr>
            <p:ph idx="1"/>
          </p:nvPr>
        </p:nvSpPr>
        <p:spPr>
          <a:xfrm>
            <a:off x="550652" y="56611"/>
            <a:ext cx="11084404" cy="1174540"/>
          </a:xfrm>
          <a:ln w="57150"/>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p>
            <a:pPr marL="228600" indent="0" algn="ctr">
              <a:buNone/>
            </a:pPr>
            <a:r>
              <a:rPr lang="ru-RU" sz="2000" b="1" dirty="0" err="1">
                <a:solidFill>
                  <a:schemeClr val="tx1"/>
                </a:solidFill>
                <a:ea typeface="+mn-lt"/>
                <a:cs typeface="+mn-lt"/>
              </a:rPr>
              <a:t>Стаття</a:t>
            </a:r>
            <a:r>
              <a:rPr lang="ru-RU" sz="2000" b="1" dirty="0">
                <a:solidFill>
                  <a:schemeClr val="tx1"/>
                </a:solidFill>
                <a:ea typeface="+mn-lt"/>
                <a:cs typeface="+mn-lt"/>
              </a:rPr>
              <a:t> 78-1</a:t>
            </a:r>
            <a:r>
              <a:rPr lang="ru-RU" sz="2000" b="1" dirty="0">
                <a:ea typeface="+mn-lt"/>
                <a:cs typeface="+mn-lt"/>
              </a:rPr>
              <a:t> </a:t>
            </a:r>
            <a:r>
              <a:rPr lang="ru-RU" sz="2000" b="1" dirty="0">
                <a:solidFill>
                  <a:srgbClr val="C00000">
                    <a:alpha val="70000"/>
                  </a:srgbClr>
                </a:solidFill>
                <a:ea typeface="+mn-lt"/>
                <a:cs typeface="+mn-lt"/>
              </a:rPr>
              <a:t>«</a:t>
            </a:r>
            <a:r>
              <a:rPr lang="ru-RU" sz="2000" b="1" dirty="0" err="1">
                <a:solidFill>
                  <a:srgbClr val="C00000">
                    <a:alpha val="70000"/>
                  </a:srgbClr>
                </a:solidFill>
                <a:ea typeface="+mn-lt"/>
                <a:cs typeface="+mn-lt"/>
              </a:rPr>
              <a:t>Обмеження</a:t>
            </a:r>
            <a:r>
              <a:rPr lang="ru-RU" sz="2000" b="1" dirty="0">
                <a:solidFill>
                  <a:srgbClr val="C00000">
                    <a:alpha val="70000"/>
                  </a:srgbClr>
                </a:solidFill>
                <a:ea typeface="+mn-lt"/>
                <a:cs typeface="+mn-lt"/>
              </a:rPr>
              <a:t>, </a:t>
            </a:r>
            <a:r>
              <a:rPr lang="ru-RU" sz="2000" b="1" dirty="0" err="1">
                <a:solidFill>
                  <a:srgbClr val="C00000">
                    <a:alpha val="70000"/>
                  </a:srgbClr>
                </a:solidFill>
                <a:ea typeface="+mn-lt"/>
                <a:cs typeface="+mn-lt"/>
              </a:rPr>
              <a:t>встановлені</a:t>
            </a:r>
            <a:r>
              <a:rPr lang="ru-RU" sz="2000" b="1" dirty="0">
                <a:solidFill>
                  <a:srgbClr val="C00000">
                    <a:alpha val="70000"/>
                  </a:srgbClr>
                </a:solidFill>
                <a:ea typeface="+mn-lt"/>
                <a:cs typeface="+mn-lt"/>
              </a:rPr>
              <a:t> для </a:t>
            </a:r>
            <a:r>
              <a:rPr lang="ru-RU" sz="2000" b="1" dirty="0" err="1">
                <a:solidFill>
                  <a:srgbClr val="C00000">
                    <a:alpha val="70000"/>
                  </a:srgbClr>
                </a:solidFill>
                <a:ea typeface="+mn-lt"/>
                <a:cs typeface="+mn-lt"/>
              </a:rPr>
              <a:t>медичних</a:t>
            </a:r>
            <a:r>
              <a:rPr lang="ru-RU" sz="2000" b="1" dirty="0">
                <a:solidFill>
                  <a:srgbClr val="C00000">
                    <a:alpha val="70000"/>
                  </a:srgbClr>
                </a:solidFill>
                <a:ea typeface="+mn-lt"/>
                <a:cs typeface="+mn-lt"/>
              </a:rPr>
              <a:t> і </a:t>
            </a:r>
            <a:r>
              <a:rPr lang="ru-RU" sz="2000" b="1" dirty="0" err="1">
                <a:solidFill>
                  <a:srgbClr val="C00000">
                    <a:alpha val="70000"/>
                  </a:srgbClr>
                </a:solidFill>
                <a:ea typeface="+mn-lt"/>
                <a:cs typeface="+mn-lt"/>
              </a:rPr>
              <a:t>фармацевтичних</a:t>
            </a:r>
            <a:r>
              <a:rPr lang="ru-RU" sz="2000" b="1" dirty="0">
                <a:solidFill>
                  <a:srgbClr val="C00000">
                    <a:alpha val="70000"/>
                  </a:srgbClr>
                </a:solidFill>
                <a:ea typeface="+mn-lt"/>
                <a:cs typeface="+mn-lt"/>
              </a:rPr>
              <a:t> </a:t>
            </a:r>
            <a:r>
              <a:rPr lang="ru-RU" sz="2000" b="1" dirty="0" err="1">
                <a:solidFill>
                  <a:srgbClr val="C00000">
                    <a:alpha val="70000"/>
                  </a:srgbClr>
                </a:solidFill>
                <a:ea typeface="+mn-lt"/>
                <a:cs typeface="+mn-lt"/>
              </a:rPr>
              <a:t>працівників</a:t>
            </a:r>
            <a:r>
              <a:rPr lang="ru-RU" sz="2000" b="1" dirty="0">
                <a:solidFill>
                  <a:srgbClr val="C00000">
                    <a:alpha val="70000"/>
                  </a:srgbClr>
                </a:solidFill>
                <a:ea typeface="+mn-lt"/>
                <a:cs typeface="+mn-lt"/>
              </a:rPr>
              <a:t> </a:t>
            </a:r>
            <a:r>
              <a:rPr lang="ru-RU" sz="2000" b="1" dirty="0" err="1">
                <a:solidFill>
                  <a:srgbClr val="C00000">
                    <a:alpha val="70000"/>
                  </a:srgbClr>
                </a:solidFill>
                <a:ea typeface="+mn-lt"/>
                <a:cs typeface="+mn-lt"/>
              </a:rPr>
              <a:t>під</a:t>
            </a:r>
            <a:r>
              <a:rPr lang="ru-RU" sz="2000" b="1" dirty="0">
                <a:solidFill>
                  <a:srgbClr val="C00000">
                    <a:alpha val="70000"/>
                  </a:srgbClr>
                </a:solidFill>
                <a:ea typeface="+mn-lt"/>
                <a:cs typeface="+mn-lt"/>
              </a:rPr>
              <a:t> час </a:t>
            </a:r>
            <a:r>
              <a:rPr lang="ru-RU" sz="2000" b="1" dirty="0" err="1">
                <a:solidFill>
                  <a:srgbClr val="C00000">
                    <a:alpha val="70000"/>
                  </a:srgbClr>
                </a:solidFill>
                <a:ea typeface="+mn-lt"/>
                <a:cs typeface="+mn-lt"/>
              </a:rPr>
              <a:t>здійснення</a:t>
            </a:r>
            <a:r>
              <a:rPr lang="ru-RU" sz="2000" b="1" dirty="0">
                <a:solidFill>
                  <a:srgbClr val="C00000">
                    <a:alpha val="70000"/>
                  </a:srgbClr>
                </a:solidFill>
                <a:ea typeface="+mn-lt"/>
                <a:cs typeface="+mn-lt"/>
              </a:rPr>
              <a:t> ними </a:t>
            </a:r>
            <a:r>
              <a:rPr lang="ru-RU" sz="2000" b="1" dirty="0" err="1">
                <a:solidFill>
                  <a:srgbClr val="C00000">
                    <a:alpha val="70000"/>
                  </a:srgbClr>
                </a:solidFill>
                <a:ea typeface="+mn-lt"/>
                <a:cs typeface="+mn-lt"/>
              </a:rPr>
              <a:t>професійної</a:t>
            </a:r>
            <a:r>
              <a:rPr lang="ru-RU" sz="2000" b="1" dirty="0">
                <a:solidFill>
                  <a:srgbClr val="C00000">
                    <a:alpha val="70000"/>
                  </a:srgbClr>
                </a:solidFill>
                <a:ea typeface="+mn-lt"/>
                <a:cs typeface="+mn-lt"/>
              </a:rPr>
              <a:t> </a:t>
            </a:r>
            <a:r>
              <a:rPr lang="ru-RU" sz="2000" b="1" dirty="0" err="1">
                <a:solidFill>
                  <a:srgbClr val="C00000">
                    <a:alpha val="70000"/>
                  </a:srgbClr>
                </a:solidFill>
                <a:ea typeface="+mn-lt"/>
                <a:cs typeface="+mn-lt"/>
              </a:rPr>
              <a:t>діяльності</a:t>
            </a:r>
            <a:r>
              <a:rPr lang="ru-RU" sz="2000" b="1" dirty="0">
                <a:solidFill>
                  <a:srgbClr val="C00000">
                    <a:alpha val="70000"/>
                  </a:srgbClr>
                </a:solidFill>
                <a:ea typeface="+mn-lt"/>
                <a:cs typeface="+mn-lt"/>
              </a:rPr>
              <a:t>»</a:t>
            </a:r>
            <a:r>
              <a:rPr lang="ru-RU" sz="2000" b="1" dirty="0">
                <a:ea typeface="+mn-lt"/>
                <a:cs typeface="+mn-lt"/>
              </a:rPr>
              <a:t> </a:t>
            </a:r>
            <a:r>
              <a:rPr lang="ru-RU" sz="2000" b="1" dirty="0">
                <a:solidFill>
                  <a:srgbClr val="002060">
                    <a:alpha val="70000"/>
                  </a:srgbClr>
                </a:solidFill>
                <a:ea typeface="+mn-lt"/>
                <a:cs typeface="+mn-lt"/>
              </a:rPr>
              <a:t>Закону </a:t>
            </a:r>
            <a:r>
              <a:rPr lang="ru-RU" sz="2000" b="1" dirty="0" err="1">
                <a:solidFill>
                  <a:srgbClr val="002060">
                    <a:alpha val="70000"/>
                  </a:srgbClr>
                </a:solidFill>
                <a:ea typeface="+mn-lt"/>
                <a:cs typeface="+mn-lt"/>
              </a:rPr>
              <a:t>України</a:t>
            </a:r>
            <a:r>
              <a:rPr lang="ru-RU" sz="2000" b="1" dirty="0">
                <a:solidFill>
                  <a:srgbClr val="002060">
                    <a:alpha val="70000"/>
                  </a:srgbClr>
                </a:solidFill>
                <a:ea typeface="+mn-lt"/>
                <a:cs typeface="+mn-lt"/>
              </a:rPr>
              <a:t> «</a:t>
            </a:r>
            <a:r>
              <a:rPr lang="ru-RU" sz="2000" b="1" dirty="0" err="1">
                <a:solidFill>
                  <a:srgbClr val="002060">
                    <a:alpha val="70000"/>
                  </a:srgbClr>
                </a:solidFill>
                <a:ea typeface="+mn-lt"/>
                <a:cs typeface="+mn-lt"/>
              </a:rPr>
              <a:t>Основи</a:t>
            </a:r>
            <a:r>
              <a:rPr lang="ru-RU" sz="2000" b="1" dirty="0">
                <a:solidFill>
                  <a:srgbClr val="002060">
                    <a:alpha val="70000"/>
                  </a:srgbClr>
                </a:solidFill>
                <a:ea typeface="+mn-lt"/>
                <a:cs typeface="+mn-lt"/>
              </a:rPr>
              <a:t> </a:t>
            </a:r>
            <a:r>
              <a:rPr lang="ru-RU" sz="2000" b="1" dirty="0" err="1">
                <a:solidFill>
                  <a:srgbClr val="002060">
                    <a:alpha val="70000"/>
                  </a:srgbClr>
                </a:solidFill>
                <a:ea typeface="+mn-lt"/>
                <a:cs typeface="+mn-lt"/>
              </a:rPr>
              <a:t>законодавства</a:t>
            </a:r>
            <a:r>
              <a:rPr lang="ru-RU" sz="2000" b="1" dirty="0">
                <a:solidFill>
                  <a:srgbClr val="002060">
                    <a:alpha val="70000"/>
                  </a:srgbClr>
                </a:solidFill>
                <a:ea typeface="+mn-lt"/>
                <a:cs typeface="+mn-lt"/>
              </a:rPr>
              <a:t> </a:t>
            </a:r>
            <a:r>
              <a:rPr lang="ru-RU" sz="2000" b="1" dirty="0" err="1">
                <a:solidFill>
                  <a:srgbClr val="002060">
                    <a:alpha val="70000"/>
                  </a:srgbClr>
                </a:solidFill>
                <a:ea typeface="+mn-lt"/>
                <a:cs typeface="+mn-lt"/>
              </a:rPr>
              <a:t>України</a:t>
            </a:r>
            <a:r>
              <a:rPr lang="ru-RU" sz="2000" b="1" dirty="0">
                <a:solidFill>
                  <a:srgbClr val="002060">
                    <a:alpha val="70000"/>
                  </a:srgbClr>
                </a:solidFill>
                <a:ea typeface="+mn-lt"/>
                <a:cs typeface="+mn-lt"/>
              </a:rPr>
              <a:t> про </a:t>
            </a:r>
            <a:r>
              <a:rPr lang="ru-RU" sz="2000" b="1" dirty="0" err="1">
                <a:solidFill>
                  <a:srgbClr val="002060">
                    <a:alpha val="70000"/>
                  </a:srgbClr>
                </a:solidFill>
                <a:ea typeface="+mn-lt"/>
                <a:cs typeface="+mn-lt"/>
              </a:rPr>
              <a:t>охорону</a:t>
            </a:r>
            <a:r>
              <a:rPr lang="ru-RU" sz="2000" b="1" dirty="0">
                <a:solidFill>
                  <a:srgbClr val="002060">
                    <a:alpha val="70000"/>
                  </a:srgbClr>
                </a:solidFill>
                <a:ea typeface="+mn-lt"/>
                <a:cs typeface="+mn-lt"/>
              </a:rPr>
              <a:t> </a:t>
            </a:r>
            <a:r>
              <a:rPr lang="ru-RU" sz="2000" b="1" dirty="0" err="1">
                <a:solidFill>
                  <a:srgbClr val="002060">
                    <a:alpha val="70000"/>
                  </a:srgbClr>
                </a:solidFill>
                <a:ea typeface="+mn-lt"/>
                <a:cs typeface="+mn-lt"/>
              </a:rPr>
              <a:t>здоров’я</a:t>
            </a:r>
            <a:r>
              <a:rPr lang="ru-RU" sz="2000" b="1" dirty="0">
                <a:solidFill>
                  <a:srgbClr val="002060">
                    <a:alpha val="70000"/>
                  </a:srgbClr>
                </a:solidFill>
                <a:ea typeface="+mn-lt"/>
                <a:cs typeface="+mn-lt"/>
              </a:rPr>
              <a:t>»</a:t>
            </a:r>
            <a:r>
              <a:rPr lang="ru-RU" sz="2000" b="1" dirty="0">
                <a:ea typeface="+mn-lt"/>
                <a:cs typeface="+mn-lt"/>
              </a:rPr>
              <a:t> </a:t>
            </a:r>
            <a:r>
              <a:rPr lang="ru-RU" sz="2000" b="1" dirty="0">
                <a:solidFill>
                  <a:schemeClr val="tx1"/>
                </a:solidFill>
                <a:ea typeface="+mn-lt"/>
                <a:cs typeface="+mn-lt"/>
              </a:rPr>
              <a:t>№ 2801-ХІI </a:t>
            </a:r>
            <a:r>
              <a:rPr lang="ru-RU" sz="2000" b="1" dirty="0" err="1">
                <a:solidFill>
                  <a:schemeClr val="tx1"/>
                </a:solidFill>
                <a:ea typeface="+mn-lt"/>
                <a:cs typeface="+mn-lt"/>
              </a:rPr>
              <a:t>від</a:t>
            </a:r>
            <a:r>
              <a:rPr lang="ru-RU" sz="2000" b="1" dirty="0">
                <a:solidFill>
                  <a:schemeClr val="tx1"/>
                </a:solidFill>
                <a:ea typeface="+mn-lt"/>
                <a:cs typeface="+mn-lt"/>
              </a:rPr>
              <a:t> 19.11.1992 р.</a:t>
            </a:r>
            <a:endParaRPr lang="ru-RU" sz="2000" b="1">
              <a:solidFill>
                <a:schemeClr val="tx1"/>
              </a:solidFill>
            </a:endParaRPr>
          </a:p>
        </p:txBody>
      </p:sp>
      <p:sp>
        <p:nvSpPr>
          <p:cNvPr id="4" name="TextBox 3">
            <a:extLst>
              <a:ext uri="{FF2B5EF4-FFF2-40B4-BE49-F238E27FC236}">
                <a16:creationId xmlns:a16="http://schemas.microsoft.com/office/drawing/2014/main" id="{1523094C-7CF2-44E0-930D-A27F37C075EC}"/>
              </a:ext>
            </a:extLst>
          </p:cNvPr>
          <p:cNvSpPr txBox="1"/>
          <p:nvPr/>
        </p:nvSpPr>
        <p:spPr>
          <a:xfrm>
            <a:off x="554967" y="1489495"/>
            <a:ext cx="971621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C00000"/>
                </a:solidFill>
              </a:rPr>
              <a:t>Медичні і </a:t>
            </a:r>
            <a:r>
              <a:rPr lang="en-US" b="1" dirty="0" err="1">
                <a:solidFill>
                  <a:srgbClr val="C00000"/>
                </a:solidFill>
              </a:rPr>
              <a:t>фармацевтичні</a:t>
            </a:r>
            <a:r>
              <a:rPr lang="en-US" b="1" dirty="0">
                <a:solidFill>
                  <a:srgbClr val="C00000"/>
                </a:solidFill>
              </a:rPr>
              <a:t> </a:t>
            </a:r>
            <a:r>
              <a:rPr lang="en-US" b="1" dirty="0" err="1">
                <a:solidFill>
                  <a:srgbClr val="C00000"/>
                </a:solidFill>
              </a:rPr>
              <a:t>працівники</a:t>
            </a:r>
            <a:r>
              <a:rPr lang="en-US" b="1" dirty="0">
                <a:solidFill>
                  <a:srgbClr val="C00000"/>
                </a:solidFill>
              </a:rPr>
              <a:t> </a:t>
            </a:r>
            <a:r>
              <a:rPr lang="en-US" b="1" dirty="0" err="1">
                <a:solidFill>
                  <a:srgbClr val="C00000"/>
                </a:solidFill>
              </a:rPr>
              <a:t>під</a:t>
            </a:r>
            <a:r>
              <a:rPr lang="en-US" b="1" dirty="0">
                <a:solidFill>
                  <a:srgbClr val="C00000"/>
                </a:solidFill>
              </a:rPr>
              <a:t> </a:t>
            </a:r>
            <a:r>
              <a:rPr lang="en-US" b="1" dirty="0" err="1">
                <a:solidFill>
                  <a:srgbClr val="C00000"/>
                </a:solidFill>
              </a:rPr>
              <a:t>час</a:t>
            </a:r>
            <a:r>
              <a:rPr lang="en-US" b="1" dirty="0">
                <a:solidFill>
                  <a:srgbClr val="C00000"/>
                </a:solidFill>
              </a:rPr>
              <a:t> </a:t>
            </a:r>
            <a:r>
              <a:rPr lang="en-US" b="1" dirty="0" err="1">
                <a:solidFill>
                  <a:srgbClr val="C00000"/>
                </a:solidFill>
              </a:rPr>
              <a:t>здійснення</a:t>
            </a:r>
            <a:r>
              <a:rPr lang="en-US" b="1" dirty="0">
                <a:solidFill>
                  <a:srgbClr val="C00000"/>
                </a:solidFill>
              </a:rPr>
              <a:t> </a:t>
            </a:r>
            <a:r>
              <a:rPr lang="en-US" b="1" dirty="0" err="1">
                <a:solidFill>
                  <a:srgbClr val="C00000"/>
                </a:solidFill>
              </a:rPr>
              <a:t>ними</a:t>
            </a:r>
            <a:r>
              <a:rPr lang="en-US" b="1" dirty="0">
                <a:solidFill>
                  <a:srgbClr val="C00000"/>
                </a:solidFill>
              </a:rPr>
              <a:t> </a:t>
            </a:r>
            <a:r>
              <a:rPr lang="en-US" b="1" dirty="0" err="1">
                <a:solidFill>
                  <a:srgbClr val="C00000"/>
                </a:solidFill>
              </a:rPr>
              <a:t>професійної</a:t>
            </a:r>
            <a:r>
              <a:rPr lang="en-US" b="1" dirty="0">
                <a:solidFill>
                  <a:srgbClr val="C00000"/>
                </a:solidFill>
              </a:rPr>
              <a:t> </a:t>
            </a:r>
            <a:r>
              <a:rPr lang="en-US" b="1" dirty="0" err="1">
                <a:solidFill>
                  <a:srgbClr val="C00000"/>
                </a:solidFill>
              </a:rPr>
              <a:t>діяльності</a:t>
            </a:r>
            <a:r>
              <a:rPr lang="en-US" b="1" dirty="0">
                <a:solidFill>
                  <a:srgbClr val="C00000"/>
                </a:solidFill>
              </a:rPr>
              <a:t> </a:t>
            </a:r>
            <a:r>
              <a:rPr lang="en-US" b="1" dirty="0" err="1">
                <a:solidFill>
                  <a:srgbClr val="C00000"/>
                </a:solidFill>
              </a:rPr>
              <a:t>не</a:t>
            </a:r>
            <a:r>
              <a:rPr lang="en-US" b="1" dirty="0">
                <a:solidFill>
                  <a:srgbClr val="C00000"/>
                </a:solidFill>
              </a:rPr>
              <a:t> </a:t>
            </a:r>
            <a:r>
              <a:rPr lang="en-US" b="1" dirty="0" err="1">
                <a:solidFill>
                  <a:srgbClr val="C00000"/>
                </a:solidFill>
              </a:rPr>
              <a:t>мають</a:t>
            </a:r>
            <a:r>
              <a:rPr lang="en-US" b="1" dirty="0">
                <a:solidFill>
                  <a:srgbClr val="C00000"/>
                </a:solidFill>
              </a:rPr>
              <a:t> </a:t>
            </a:r>
            <a:r>
              <a:rPr lang="en-US" b="1" dirty="0" err="1">
                <a:solidFill>
                  <a:srgbClr val="C00000"/>
                </a:solidFill>
              </a:rPr>
              <a:t>права</a:t>
            </a:r>
            <a:r>
              <a:rPr lang="en-US" b="1" dirty="0">
                <a:solidFill>
                  <a:srgbClr val="C00000"/>
                </a:solidFill>
              </a:rPr>
              <a:t>:</a:t>
            </a:r>
          </a:p>
        </p:txBody>
      </p:sp>
      <p:sp>
        <p:nvSpPr>
          <p:cNvPr id="5" name="TextBox 4">
            <a:extLst>
              <a:ext uri="{FF2B5EF4-FFF2-40B4-BE49-F238E27FC236}">
                <a16:creationId xmlns:a16="http://schemas.microsoft.com/office/drawing/2014/main" id="{644C316D-C18F-4CA6-A629-C848D454E13D}"/>
              </a:ext>
            </a:extLst>
          </p:cNvPr>
          <p:cNvSpPr txBox="1"/>
          <p:nvPr/>
        </p:nvSpPr>
        <p:spPr>
          <a:xfrm>
            <a:off x="626853" y="2179608"/>
            <a:ext cx="9428671"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1) </a:t>
            </a:r>
            <a:r>
              <a:rPr lang="en-US" sz="2000" dirty="0" err="1"/>
              <a:t>одержувати</a:t>
            </a:r>
            <a:r>
              <a:rPr lang="en-US" sz="2000" dirty="0"/>
              <a:t> </a:t>
            </a:r>
            <a:r>
              <a:rPr lang="en-US" sz="2000" dirty="0" err="1"/>
              <a:t>від</a:t>
            </a:r>
            <a:r>
              <a:rPr lang="en-US" sz="2000" dirty="0"/>
              <a:t> </a:t>
            </a:r>
            <a:r>
              <a:rPr lang="en-US" sz="2000" dirty="0" err="1"/>
              <a:t>суб’єктів</a:t>
            </a:r>
            <a:r>
              <a:rPr lang="en-US" sz="2000" dirty="0"/>
              <a:t> </a:t>
            </a:r>
            <a:r>
              <a:rPr lang="en-US" sz="2000" dirty="0" err="1"/>
              <a:t>господарювання</a:t>
            </a:r>
            <a:r>
              <a:rPr lang="en-US" sz="2000" dirty="0"/>
              <a:t>, </a:t>
            </a:r>
            <a:r>
              <a:rPr lang="en-US" sz="2000" dirty="0" err="1"/>
              <a:t>які</a:t>
            </a:r>
            <a:r>
              <a:rPr lang="en-US" sz="2000" dirty="0"/>
              <a:t> </a:t>
            </a:r>
            <a:r>
              <a:rPr lang="en-US" sz="2000" dirty="0" err="1"/>
              <a:t>здійснюють</a:t>
            </a:r>
            <a:r>
              <a:rPr lang="en-US" sz="2000" dirty="0"/>
              <a:t> </a:t>
            </a:r>
            <a:r>
              <a:rPr lang="en-US" sz="2000" dirty="0" err="1"/>
              <a:t>виробництво</a:t>
            </a:r>
            <a:r>
              <a:rPr lang="en-US" sz="2000" dirty="0"/>
              <a:t> </a:t>
            </a:r>
            <a:r>
              <a:rPr lang="en-US" sz="2000" dirty="0" err="1"/>
              <a:t>та</a:t>
            </a:r>
            <a:r>
              <a:rPr lang="en-US" sz="2000" dirty="0"/>
              <a:t>/</a:t>
            </a:r>
            <a:r>
              <a:rPr lang="en-US" sz="2000" dirty="0" err="1"/>
              <a:t>або</a:t>
            </a:r>
            <a:r>
              <a:rPr lang="en-US" sz="2000" dirty="0"/>
              <a:t> </a:t>
            </a:r>
            <a:r>
              <a:rPr lang="en-US" sz="2000" dirty="0" err="1"/>
              <a:t>реалізацію</a:t>
            </a:r>
            <a:r>
              <a:rPr lang="en-US" sz="2000" dirty="0"/>
              <a:t> ЛЗ, ВМП, </a:t>
            </a:r>
            <a:r>
              <a:rPr lang="en-US" sz="2000" dirty="0" err="1"/>
              <a:t>їх</a:t>
            </a:r>
            <a:r>
              <a:rPr lang="en-US" sz="2000" dirty="0"/>
              <a:t> </a:t>
            </a:r>
            <a:r>
              <a:rPr lang="en-US" sz="2000" dirty="0" err="1"/>
              <a:t>представників</a:t>
            </a:r>
            <a:r>
              <a:rPr lang="en-US" sz="2000" dirty="0"/>
              <a:t> </a:t>
            </a:r>
            <a:r>
              <a:rPr lang="en-US" sz="2000" b="1" dirty="0" err="1"/>
              <a:t>неправомірну</a:t>
            </a:r>
            <a:r>
              <a:rPr lang="en-US" sz="2000" b="1" dirty="0"/>
              <a:t> </a:t>
            </a:r>
            <a:r>
              <a:rPr lang="en-US" sz="2000" b="1" dirty="0" err="1"/>
              <a:t>вигоду</a:t>
            </a:r>
            <a:r>
              <a:rPr lang="en-US" sz="2000" dirty="0"/>
              <a:t>; </a:t>
            </a:r>
            <a:endParaRPr lang="ru-RU" sz="2000"/>
          </a:p>
          <a:p>
            <a:r>
              <a:rPr lang="en-US" sz="2000" dirty="0"/>
              <a:t>2) </a:t>
            </a:r>
            <a:r>
              <a:rPr lang="en-US" sz="2000" dirty="0" err="1"/>
              <a:t>одержувати</a:t>
            </a:r>
            <a:r>
              <a:rPr lang="en-US" sz="2000" dirty="0"/>
              <a:t> </a:t>
            </a:r>
            <a:r>
              <a:rPr lang="en-US" sz="2000" dirty="0" err="1"/>
              <a:t>від</a:t>
            </a:r>
            <a:r>
              <a:rPr lang="en-US" sz="2000" dirty="0"/>
              <a:t> </a:t>
            </a:r>
            <a:r>
              <a:rPr lang="en-US" sz="2000" dirty="0" err="1"/>
              <a:t>суб’єктів</a:t>
            </a:r>
            <a:r>
              <a:rPr lang="en-US" sz="2000" dirty="0"/>
              <a:t> </a:t>
            </a:r>
            <a:r>
              <a:rPr lang="en-US" sz="2000" dirty="0" err="1"/>
              <a:t>господарювання</a:t>
            </a:r>
            <a:r>
              <a:rPr lang="en-US" sz="2000" dirty="0"/>
              <a:t>, </a:t>
            </a:r>
            <a:r>
              <a:rPr lang="en-US" sz="2000" dirty="0" err="1"/>
              <a:t>які</a:t>
            </a:r>
            <a:r>
              <a:rPr lang="en-US" sz="2000" dirty="0"/>
              <a:t> </a:t>
            </a:r>
            <a:r>
              <a:rPr lang="en-US" sz="2000" dirty="0" err="1"/>
              <a:t>здійснюють</a:t>
            </a:r>
            <a:r>
              <a:rPr lang="en-US" sz="2000" dirty="0"/>
              <a:t> </a:t>
            </a:r>
            <a:r>
              <a:rPr lang="en-US" sz="2000" dirty="0" err="1"/>
              <a:t>виробництво</a:t>
            </a:r>
            <a:r>
              <a:rPr lang="en-US" sz="2000" dirty="0"/>
              <a:t> </a:t>
            </a:r>
            <a:r>
              <a:rPr lang="en-US" sz="2000" dirty="0" err="1"/>
              <a:t>та</a:t>
            </a:r>
            <a:r>
              <a:rPr lang="en-US" sz="2000" dirty="0"/>
              <a:t>/</a:t>
            </a:r>
            <a:r>
              <a:rPr lang="en-US" sz="2000" dirty="0" err="1"/>
              <a:t>або</a:t>
            </a:r>
            <a:r>
              <a:rPr lang="en-US" sz="2000" dirty="0"/>
              <a:t> </a:t>
            </a:r>
            <a:r>
              <a:rPr lang="en-US" sz="2000" dirty="0" err="1"/>
              <a:t>реалізацію</a:t>
            </a:r>
            <a:r>
              <a:rPr lang="en-US" sz="2000" dirty="0"/>
              <a:t> ЛЗ, ВМП, </a:t>
            </a:r>
            <a:r>
              <a:rPr lang="en-US" sz="2000" dirty="0" err="1"/>
              <a:t>їх</a:t>
            </a:r>
            <a:r>
              <a:rPr lang="en-US" sz="2000" dirty="0"/>
              <a:t> </a:t>
            </a:r>
            <a:r>
              <a:rPr lang="en-US" sz="2000" dirty="0" err="1"/>
              <a:t>представників</a:t>
            </a:r>
            <a:r>
              <a:rPr lang="en-US" sz="2000" dirty="0"/>
              <a:t> </a:t>
            </a:r>
            <a:r>
              <a:rPr lang="en-US" sz="2000" b="1" dirty="0" err="1"/>
              <a:t>зразки</a:t>
            </a:r>
            <a:r>
              <a:rPr lang="en-US" sz="2000" b="1" dirty="0"/>
              <a:t> ЛЗ, ВМП </a:t>
            </a:r>
            <a:r>
              <a:rPr lang="en-US" sz="2000" b="1" dirty="0" err="1"/>
              <a:t>для</a:t>
            </a:r>
            <a:r>
              <a:rPr lang="en-US" sz="2000" b="1" dirty="0"/>
              <a:t> </a:t>
            </a:r>
            <a:r>
              <a:rPr lang="en-US" sz="2000" b="1" dirty="0" err="1"/>
              <a:t>використання</a:t>
            </a:r>
            <a:r>
              <a:rPr lang="en-US" sz="2000" b="1" dirty="0"/>
              <a:t> у </a:t>
            </a:r>
            <a:r>
              <a:rPr lang="en-US" sz="2000" b="1" dirty="0" err="1"/>
              <a:t>професійній</a:t>
            </a:r>
            <a:r>
              <a:rPr lang="en-US" sz="2000" b="1" dirty="0"/>
              <a:t> </a:t>
            </a:r>
            <a:r>
              <a:rPr lang="en-US" sz="2000" b="1" dirty="0" err="1"/>
              <a:t>діяльності</a:t>
            </a:r>
            <a:r>
              <a:rPr lang="en-US" sz="2000" dirty="0"/>
              <a:t> (</a:t>
            </a:r>
            <a:r>
              <a:rPr lang="en-US" sz="2000" dirty="0" err="1"/>
              <a:t>крім</a:t>
            </a:r>
            <a:r>
              <a:rPr lang="en-US" sz="2000" dirty="0"/>
              <a:t> </a:t>
            </a:r>
            <a:r>
              <a:rPr lang="en-US" sz="2000" dirty="0" err="1"/>
              <a:t>випадків</a:t>
            </a:r>
            <a:r>
              <a:rPr lang="en-US" sz="2000" dirty="0"/>
              <a:t>, </a:t>
            </a:r>
            <a:r>
              <a:rPr lang="en-US" sz="2000" dirty="0" err="1"/>
              <a:t>пов’язаних</a:t>
            </a:r>
            <a:r>
              <a:rPr lang="en-US" sz="2000" dirty="0"/>
              <a:t> з </a:t>
            </a:r>
            <a:r>
              <a:rPr lang="en-US" sz="2000" dirty="0" err="1"/>
              <a:t>проведенням</a:t>
            </a:r>
            <a:r>
              <a:rPr lang="en-US" sz="2000" dirty="0"/>
              <a:t> </a:t>
            </a:r>
            <a:r>
              <a:rPr lang="en-US" sz="2000" dirty="0" err="1"/>
              <a:t>відповідно</a:t>
            </a:r>
            <a:r>
              <a:rPr lang="en-US" sz="2000" dirty="0"/>
              <a:t> </a:t>
            </a:r>
            <a:r>
              <a:rPr lang="en-US" sz="2000" dirty="0" err="1"/>
              <a:t>до</a:t>
            </a:r>
            <a:r>
              <a:rPr lang="en-US" sz="2000" dirty="0"/>
              <a:t> </a:t>
            </a:r>
            <a:r>
              <a:rPr lang="en-US" sz="2000" dirty="0" err="1"/>
              <a:t>договорів</a:t>
            </a:r>
            <a:r>
              <a:rPr lang="en-US" sz="2000" dirty="0"/>
              <a:t> </a:t>
            </a:r>
            <a:r>
              <a:rPr lang="en-US" sz="2000" dirty="0" err="1"/>
              <a:t>клінічних</a:t>
            </a:r>
            <a:r>
              <a:rPr lang="en-US" sz="2000" dirty="0"/>
              <a:t> </a:t>
            </a:r>
            <a:r>
              <a:rPr lang="en-US" sz="2000" dirty="0" err="1"/>
              <a:t>досліджень</a:t>
            </a:r>
            <a:r>
              <a:rPr lang="en-US" sz="2000" dirty="0"/>
              <a:t>); </a:t>
            </a:r>
          </a:p>
          <a:p>
            <a:r>
              <a:rPr lang="en-US" sz="2000" dirty="0"/>
              <a:t>3)</a:t>
            </a:r>
            <a:r>
              <a:rPr lang="en-US" sz="2000" b="1" dirty="0"/>
              <a:t> </a:t>
            </a:r>
            <a:r>
              <a:rPr lang="en-US" sz="2000" b="1" dirty="0" err="1"/>
              <a:t>рекламувати</a:t>
            </a:r>
            <a:r>
              <a:rPr lang="en-US" sz="2000" dirty="0"/>
              <a:t> ЛЗ, ВМП, у </a:t>
            </a:r>
            <a:r>
              <a:rPr lang="en-US" sz="2000" dirty="0" err="1"/>
              <a:t>тому</a:t>
            </a:r>
            <a:r>
              <a:rPr lang="en-US" sz="2000" dirty="0"/>
              <a:t> </a:t>
            </a:r>
            <a:r>
              <a:rPr lang="en-US" sz="2000" dirty="0" err="1"/>
              <a:t>числі</a:t>
            </a:r>
            <a:r>
              <a:rPr lang="en-US" sz="2000" dirty="0"/>
              <a:t> </a:t>
            </a:r>
            <a:r>
              <a:rPr lang="en-US" sz="2000" dirty="0" err="1"/>
              <a:t>виписувати</a:t>
            </a:r>
            <a:r>
              <a:rPr lang="en-US" sz="2000" dirty="0"/>
              <a:t> ЛЗ </a:t>
            </a:r>
            <a:r>
              <a:rPr lang="en-US" sz="2000" dirty="0" err="1"/>
              <a:t>на</a:t>
            </a:r>
            <a:r>
              <a:rPr lang="en-US" sz="2000" dirty="0"/>
              <a:t> </a:t>
            </a:r>
            <a:r>
              <a:rPr lang="en-US" sz="2000" dirty="0" err="1"/>
              <a:t>бланках</a:t>
            </a:r>
            <a:r>
              <a:rPr lang="en-US" sz="2000" dirty="0"/>
              <a:t>, </a:t>
            </a:r>
            <a:r>
              <a:rPr lang="en-US" sz="2000" dirty="0" err="1"/>
              <a:t>що</a:t>
            </a:r>
            <a:r>
              <a:rPr lang="en-US" sz="2000" dirty="0"/>
              <a:t> </a:t>
            </a:r>
            <a:r>
              <a:rPr lang="en-US" sz="2000" dirty="0" err="1"/>
              <a:t>містять</a:t>
            </a:r>
            <a:r>
              <a:rPr lang="en-US" sz="2000" dirty="0"/>
              <a:t> </a:t>
            </a:r>
            <a:r>
              <a:rPr lang="en-US" sz="2000" dirty="0" err="1"/>
              <a:t>інформацію</a:t>
            </a:r>
            <a:r>
              <a:rPr lang="en-US" sz="2000" dirty="0"/>
              <a:t> </a:t>
            </a:r>
            <a:r>
              <a:rPr lang="en-US" sz="2000" dirty="0" err="1"/>
              <a:t>рекламного</a:t>
            </a:r>
            <a:r>
              <a:rPr lang="en-US" sz="2000" dirty="0"/>
              <a:t> </a:t>
            </a:r>
            <a:r>
              <a:rPr lang="en-US" sz="2000" dirty="0" err="1"/>
              <a:t>характеру</a:t>
            </a:r>
            <a:r>
              <a:rPr lang="en-US" sz="2000" dirty="0"/>
              <a:t>, </a:t>
            </a:r>
            <a:r>
              <a:rPr lang="en-US" sz="2000" dirty="0" err="1"/>
              <a:t>та</a:t>
            </a:r>
            <a:r>
              <a:rPr lang="en-US" sz="2000" dirty="0"/>
              <a:t> </a:t>
            </a:r>
            <a:r>
              <a:rPr lang="en-US" sz="2000" dirty="0" err="1"/>
              <a:t>зазначати</a:t>
            </a:r>
            <a:r>
              <a:rPr lang="en-US" sz="2000" dirty="0"/>
              <a:t> </a:t>
            </a:r>
            <a:r>
              <a:rPr lang="en-US" sz="2000" dirty="0" err="1"/>
              <a:t>виробників</a:t>
            </a:r>
            <a:r>
              <a:rPr lang="en-US" sz="2000" dirty="0"/>
              <a:t> </a:t>
            </a:r>
            <a:r>
              <a:rPr lang="en-US" sz="2000" dirty="0" err="1"/>
              <a:t>лікарських</a:t>
            </a:r>
            <a:r>
              <a:rPr lang="en-US" sz="2000" dirty="0"/>
              <a:t> </a:t>
            </a:r>
            <a:r>
              <a:rPr lang="en-US" sz="2000" dirty="0" err="1"/>
              <a:t>засобів</a:t>
            </a:r>
            <a:r>
              <a:rPr lang="en-US" sz="2000" dirty="0"/>
              <a:t> (</a:t>
            </a:r>
            <a:r>
              <a:rPr lang="en-US" sz="2000" dirty="0" err="1"/>
              <a:t>торговельних</a:t>
            </a:r>
            <a:r>
              <a:rPr lang="en-US" sz="2000" dirty="0"/>
              <a:t> </a:t>
            </a:r>
            <a:r>
              <a:rPr lang="en-US" sz="2000" dirty="0" err="1"/>
              <a:t>марок</a:t>
            </a:r>
            <a:r>
              <a:rPr lang="en-US" sz="2000" dirty="0"/>
              <a:t>); </a:t>
            </a:r>
          </a:p>
          <a:p>
            <a:r>
              <a:rPr lang="en-US" sz="2000" dirty="0"/>
              <a:t>4) </a:t>
            </a:r>
            <a:r>
              <a:rPr lang="en-US" sz="2000" dirty="0" err="1"/>
              <a:t>на</a:t>
            </a:r>
            <a:r>
              <a:rPr lang="en-US" sz="2000" dirty="0"/>
              <a:t> </a:t>
            </a:r>
            <a:r>
              <a:rPr lang="en-US" sz="2000" dirty="0" err="1"/>
              <a:t>вимогу</a:t>
            </a:r>
            <a:r>
              <a:rPr lang="en-US" sz="2000" dirty="0"/>
              <a:t> </a:t>
            </a:r>
            <a:r>
              <a:rPr lang="en-US" sz="2000" dirty="0" err="1"/>
              <a:t>споживача</a:t>
            </a:r>
            <a:r>
              <a:rPr lang="en-US" sz="2000" dirty="0"/>
              <a:t> </a:t>
            </a:r>
            <a:r>
              <a:rPr lang="en-US" sz="2000" dirty="0" err="1"/>
              <a:t>під</a:t>
            </a:r>
            <a:r>
              <a:rPr lang="en-US" sz="2000" dirty="0"/>
              <a:t> </a:t>
            </a:r>
            <a:r>
              <a:rPr lang="en-US" sz="2000" dirty="0" err="1"/>
              <a:t>час</a:t>
            </a:r>
            <a:r>
              <a:rPr lang="en-US" sz="2000" dirty="0"/>
              <a:t> </a:t>
            </a:r>
            <a:r>
              <a:rPr lang="en-US" sz="2000" dirty="0" err="1"/>
              <a:t>реалізації</a:t>
            </a:r>
            <a:r>
              <a:rPr lang="en-US" sz="2000" dirty="0"/>
              <a:t> (</a:t>
            </a:r>
            <a:r>
              <a:rPr lang="en-US" sz="2000" dirty="0" err="1"/>
              <a:t>відпуску</a:t>
            </a:r>
            <a:r>
              <a:rPr lang="en-US" sz="2000" dirty="0"/>
              <a:t>) ЛЗ </a:t>
            </a:r>
            <a:r>
              <a:rPr lang="en-US" sz="2000" b="1" dirty="0" err="1"/>
              <a:t>не</a:t>
            </a:r>
            <a:r>
              <a:rPr lang="en-US" sz="2000" b="1" dirty="0"/>
              <a:t> </a:t>
            </a:r>
            <a:r>
              <a:rPr lang="en-US" sz="2000" b="1" dirty="0" err="1"/>
              <a:t>надавати</a:t>
            </a:r>
            <a:r>
              <a:rPr lang="en-US" sz="2000" b="1" dirty="0"/>
              <a:t> </a:t>
            </a:r>
            <a:r>
              <a:rPr lang="en-US" sz="2000" b="1" dirty="0" err="1"/>
              <a:t>або</a:t>
            </a:r>
            <a:r>
              <a:rPr lang="en-US" sz="2000" b="1" dirty="0"/>
              <a:t> </a:t>
            </a:r>
            <a:r>
              <a:rPr lang="en-US" sz="2000" b="1" dirty="0" err="1"/>
              <a:t>надавати</a:t>
            </a:r>
            <a:r>
              <a:rPr lang="en-US" sz="2000" b="1" dirty="0"/>
              <a:t> </a:t>
            </a:r>
            <a:r>
              <a:rPr lang="en-US" sz="2000" b="1" dirty="0" err="1"/>
              <a:t>недостовірну</a:t>
            </a:r>
            <a:r>
              <a:rPr lang="en-US" sz="2000" b="1" dirty="0"/>
              <a:t> </a:t>
            </a:r>
            <a:r>
              <a:rPr lang="en-US" sz="2000" b="1" dirty="0" err="1"/>
              <a:t>інформацію</a:t>
            </a:r>
            <a:r>
              <a:rPr lang="en-US" sz="2000" b="1" dirty="0"/>
              <a:t> </a:t>
            </a:r>
            <a:r>
              <a:rPr lang="en-US" sz="2000" b="1" dirty="0" err="1"/>
              <a:t>про</a:t>
            </a:r>
            <a:r>
              <a:rPr lang="en-US" sz="2000" b="1" dirty="0"/>
              <a:t> </a:t>
            </a:r>
            <a:r>
              <a:rPr lang="en-US" sz="2000" b="1" dirty="0" err="1"/>
              <a:t>наявність</a:t>
            </a:r>
            <a:r>
              <a:rPr lang="en-US" sz="2000" dirty="0"/>
              <a:t> у </a:t>
            </a:r>
            <a:r>
              <a:rPr lang="en-US" sz="2000" dirty="0" err="1"/>
              <a:t>даному</a:t>
            </a:r>
            <a:r>
              <a:rPr lang="en-US" sz="2000" dirty="0"/>
              <a:t> </a:t>
            </a:r>
            <a:r>
              <a:rPr lang="en-US" sz="2000" dirty="0" err="1"/>
              <a:t>аптечному</a:t>
            </a:r>
            <a:r>
              <a:rPr lang="en-US" sz="2000" dirty="0"/>
              <a:t> </a:t>
            </a:r>
            <a:r>
              <a:rPr lang="en-US" sz="2000" dirty="0" err="1"/>
              <a:t>закладі</a:t>
            </a:r>
            <a:r>
              <a:rPr lang="en-US" sz="2000" dirty="0"/>
              <a:t> ЛЗ з </a:t>
            </a:r>
            <a:r>
              <a:rPr lang="en-US" sz="2000" dirty="0" err="1"/>
              <a:t>такою</a:t>
            </a:r>
            <a:r>
              <a:rPr lang="en-US" sz="2000" dirty="0"/>
              <a:t> </a:t>
            </a:r>
            <a:r>
              <a:rPr lang="en-US" sz="2000" dirty="0" err="1"/>
              <a:t>самою</a:t>
            </a:r>
            <a:r>
              <a:rPr lang="en-US" sz="2000" dirty="0"/>
              <a:t> </a:t>
            </a:r>
            <a:r>
              <a:rPr lang="en-US" sz="2000" dirty="0" err="1"/>
              <a:t>діючою</a:t>
            </a:r>
            <a:r>
              <a:rPr lang="en-US" sz="2000" dirty="0"/>
              <a:t> </a:t>
            </a:r>
            <a:r>
              <a:rPr lang="en-US" sz="2000" dirty="0" err="1"/>
              <a:t>речовиною</a:t>
            </a:r>
            <a:r>
              <a:rPr lang="en-US" sz="2000" dirty="0"/>
              <a:t> (</a:t>
            </a:r>
            <a:r>
              <a:rPr lang="en-US" sz="2000" dirty="0" err="1"/>
              <a:t>за</a:t>
            </a:r>
            <a:r>
              <a:rPr lang="en-US" sz="2000" dirty="0"/>
              <a:t> МНН), </a:t>
            </a:r>
            <a:r>
              <a:rPr lang="en-US" sz="2000" dirty="0" err="1"/>
              <a:t>формою</a:t>
            </a:r>
            <a:r>
              <a:rPr lang="en-US" sz="2000" dirty="0"/>
              <a:t> </a:t>
            </a:r>
            <a:r>
              <a:rPr lang="en-US" sz="2000" dirty="0" err="1"/>
              <a:t>відпуску</a:t>
            </a:r>
            <a:r>
              <a:rPr lang="en-US" sz="2000" dirty="0"/>
              <a:t> </a:t>
            </a:r>
            <a:r>
              <a:rPr lang="en-US" sz="2000" dirty="0" err="1"/>
              <a:t>та</a:t>
            </a:r>
            <a:r>
              <a:rPr lang="en-US" sz="2000" dirty="0"/>
              <a:t> </a:t>
            </a:r>
            <a:r>
              <a:rPr lang="en-US" sz="2000" dirty="0" err="1"/>
              <a:t>дозуванням</a:t>
            </a:r>
            <a:r>
              <a:rPr lang="en-US" sz="2000" dirty="0"/>
              <a:t>, </a:t>
            </a:r>
            <a:r>
              <a:rPr lang="en-US" sz="2000" dirty="0" err="1"/>
              <a:t>зокрема</a:t>
            </a:r>
            <a:r>
              <a:rPr lang="en-US" sz="2000" dirty="0"/>
              <a:t> </a:t>
            </a:r>
            <a:r>
              <a:rPr lang="en-US" sz="2000" b="1" dirty="0" err="1"/>
              <a:t>приховувати</a:t>
            </a:r>
            <a:r>
              <a:rPr lang="en-US" sz="2000" b="1" dirty="0"/>
              <a:t> </a:t>
            </a:r>
            <a:r>
              <a:rPr lang="en-US" sz="2000" b="1" dirty="0" err="1"/>
              <a:t>інформацію</a:t>
            </a:r>
            <a:r>
              <a:rPr lang="en-US" sz="2000" b="1" dirty="0"/>
              <a:t> </a:t>
            </a:r>
            <a:r>
              <a:rPr lang="en-US" sz="2000" b="1" dirty="0" err="1"/>
              <a:t>про</a:t>
            </a:r>
            <a:r>
              <a:rPr lang="en-US" sz="2000" b="1" dirty="0"/>
              <a:t> </a:t>
            </a:r>
            <a:r>
              <a:rPr lang="en-US" sz="2000" b="1" dirty="0" err="1"/>
              <a:t>наявність</a:t>
            </a:r>
            <a:r>
              <a:rPr lang="en-US" sz="2000" b="1" dirty="0"/>
              <a:t> </a:t>
            </a:r>
            <a:r>
              <a:rPr lang="en-US" sz="2000" b="1" dirty="0" err="1"/>
              <a:t>таких</a:t>
            </a:r>
            <a:r>
              <a:rPr lang="en-US" sz="2000" b="1" dirty="0"/>
              <a:t> ЛЗ </a:t>
            </a:r>
            <a:r>
              <a:rPr lang="en-US" sz="2000" b="1" dirty="0" err="1"/>
              <a:t>за</a:t>
            </a:r>
            <a:r>
              <a:rPr lang="en-US" sz="2000" b="1" dirty="0"/>
              <a:t> </a:t>
            </a:r>
            <a:r>
              <a:rPr lang="en-US" sz="2000" b="1" dirty="0" err="1"/>
              <a:t>нижчою</a:t>
            </a:r>
            <a:r>
              <a:rPr lang="en-US" sz="2000" b="1" dirty="0"/>
              <a:t> </a:t>
            </a:r>
            <a:r>
              <a:rPr lang="en-US" sz="2000" b="1" dirty="0" err="1"/>
              <a:t>ціною</a:t>
            </a:r>
            <a:r>
              <a:rPr lang="en-US" sz="2000" b="1" dirty="0"/>
              <a:t>.</a:t>
            </a:r>
            <a:r>
              <a:rPr lang="en-US" b="1" dirty="0"/>
              <a:t> </a:t>
            </a:r>
          </a:p>
        </p:txBody>
      </p:sp>
      <p:sp>
        <p:nvSpPr>
          <p:cNvPr id="6" name="Прямоугольник: скругленные углы 5">
            <a:extLst>
              <a:ext uri="{FF2B5EF4-FFF2-40B4-BE49-F238E27FC236}">
                <a16:creationId xmlns:a16="http://schemas.microsoft.com/office/drawing/2014/main" id="{86EB5461-33A7-4C1C-B63B-4E0C2639E73A}"/>
              </a:ext>
            </a:extLst>
          </p:cNvPr>
          <p:cNvSpPr/>
          <p:nvPr/>
        </p:nvSpPr>
        <p:spPr>
          <a:xfrm>
            <a:off x="10268310" y="2137913"/>
            <a:ext cx="1926564" cy="28323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err="1">
                <a:ea typeface="+mn-lt"/>
                <a:cs typeface="+mn-lt"/>
              </a:rPr>
              <a:t>Стаття</a:t>
            </a:r>
            <a:r>
              <a:rPr lang="ru-RU" sz="2400" b="1" dirty="0">
                <a:ea typeface="+mn-lt"/>
                <a:cs typeface="+mn-lt"/>
              </a:rPr>
              <a:t> внесена Законом № 5036-VI </a:t>
            </a:r>
            <a:r>
              <a:rPr lang="ru-RU" sz="2400" b="1" dirty="0" err="1">
                <a:ea typeface="+mn-lt"/>
                <a:cs typeface="+mn-lt"/>
              </a:rPr>
              <a:t>від</a:t>
            </a:r>
            <a:r>
              <a:rPr lang="ru-RU" sz="2400" b="1" dirty="0">
                <a:ea typeface="+mn-lt"/>
                <a:cs typeface="+mn-lt"/>
              </a:rPr>
              <a:t> 04.06.2012 р.</a:t>
            </a:r>
            <a:endParaRPr lang="ru-RU" sz="2400" b="1" dirty="0"/>
          </a:p>
        </p:txBody>
      </p:sp>
    </p:spTree>
    <p:extLst>
      <p:ext uri="{BB962C8B-B14F-4D97-AF65-F5344CB8AC3E}">
        <p14:creationId xmlns:p14="http://schemas.microsoft.com/office/powerpoint/2010/main" val="37829512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9524929-325F-4CC4-89F2-74EDDDC6B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4"/>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0D17641-B7BA-4826-BC7C-92172791C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151FC7BE-4DC6-4061-98EB-C48DCFFF6F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43200" y="0"/>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3D4CA8B8-30A6-49D9-99C0-3ADAF9741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3990" y="1194074"/>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022809AF-EB43-4FA3-93FF-87D535C718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439622" y="194269"/>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a:extLst>
              <a:ext uri="{FF2B5EF4-FFF2-40B4-BE49-F238E27FC236}">
                <a16:creationId xmlns:a16="http://schemas.microsoft.com/office/drawing/2014/main" id="{FB2F51F3-F668-48B8-B980-CBC3FDB451AC}"/>
              </a:ext>
            </a:extLst>
          </p:cNvPr>
          <p:cNvSpPr>
            <a:spLocks noGrp="1"/>
          </p:cNvSpPr>
          <p:nvPr>
            <p:ph type="ctrTitle"/>
          </p:nvPr>
        </p:nvSpPr>
        <p:spPr>
          <a:xfrm>
            <a:off x="952500" y="1773980"/>
            <a:ext cx="10287000" cy="2559975"/>
          </a:xfrm>
        </p:spPr>
        <p:txBody>
          <a:bodyPr vert="horz" lIns="91440" tIns="45720" rIns="91440" bIns="45720" rtlCol="0">
            <a:normAutofit/>
          </a:bodyPr>
          <a:lstStyle/>
          <a:p>
            <a:r>
              <a:rPr lang="en-US" b="1" dirty="0">
                <a:solidFill>
                  <a:schemeClr val="tx1"/>
                </a:solidFill>
                <a:ea typeface="+mj-lt"/>
                <a:cs typeface="+mj-lt"/>
              </a:rPr>
              <a:t>5. </a:t>
            </a:r>
            <a:r>
              <a:rPr lang="en-US" b="1" dirty="0" err="1">
                <a:solidFill>
                  <a:schemeClr val="tx1"/>
                </a:solidFill>
                <a:ea typeface="+mj-lt"/>
                <a:cs typeface="+mj-lt"/>
              </a:rPr>
              <a:t>Форми</a:t>
            </a:r>
            <a:r>
              <a:rPr lang="en-US" b="1" dirty="0">
                <a:solidFill>
                  <a:schemeClr val="tx1"/>
                </a:solidFill>
                <a:ea typeface="+mj-lt"/>
                <a:cs typeface="+mj-lt"/>
              </a:rPr>
              <a:t> </a:t>
            </a:r>
            <a:r>
              <a:rPr lang="en-US" b="1" dirty="0" err="1">
                <a:solidFill>
                  <a:schemeClr val="tx1"/>
                </a:solidFill>
                <a:ea typeface="+mj-lt"/>
                <a:cs typeface="+mj-lt"/>
              </a:rPr>
              <a:t>захисту</a:t>
            </a:r>
            <a:r>
              <a:rPr lang="en-US" b="1" dirty="0">
                <a:solidFill>
                  <a:schemeClr val="tx1"/>
                </a:solidFill>
                <a:ea typeface="+mj-lt"/>
                <a:cs typeface="+mj-lt"/>
              </a:rPr>
              <a:t> </a:t>
            </a:r>
            <a:r>
              <a:rPr lang="en-US" b="1" dirty="0" err="1">
                <a:solidFill>
                  <a:schemeClr val="tx1"/>
                </a:solidFill>
                <a:ea typeface="+mj-lt"/>
                <a:cs typeface="+mj-lt"/>
              </a:rPr>
              <a:t>прав</a:t>
            </a:r>
            <a:r>
              <a:rPr lang="en-US" b="1" dirty="0">
                <a:solidFill>
                  <a:schemeClr val="tx1"/>
                </a:solidFill>
                <a:ea typeface="+mj-lt"/>
                <a:cs typeface="+mj-lt"/>
              </a:rPr>
              <a:t> </a:t>
            </a:r>
            <a:r>
              <a:rPr lang="en-US" b="1" dirty="0" err="1">
                <a:solidFill>
                  <a:schemeClr val="tx1"/>
                </a:solidFill>
                <a:ea typeface="+mj-lt"/>
                <a:cs typeface="+mj-lt"/>
              </a:rPr>
              <a:t>суб’єктів</a:t>
            </a:r>
            <a:r>
              <a:rPr lang="en-US" b="1" dirty="0">
                <a:solidFill>
                  <a:schemeClr val="tx1"/>
                </a:solidFill>
                <a:ea typeface="+mj-lt"/>
                <a:cs typeface="+mj-lt"/>
              </a:rPr>
              <a:t> </a:t>
            </a:r>
            <a:r>
              <a:rPr lang="en-US" b="1" dirty="0" err="1">
                <a:solidFill>
                  <a:schemeClr val="tx1"/>
                </a:solidFill>
                <a:ea typeface="+mj-lt"/>
                <a:cs typeface="+mj-lt"/>
              </a:rPr>
              <a:t>правовідносин</a:t>
            </a:r>
            <a:r>
              <a:rPr lang="en-US" b="1" dirty="0">
                <a:solidFill>
                  <a:schemeClr val="tx1"/>
                </a:solidFill>
                <a:ea typeface="+mj-lt"/>
                <a:cs typeface="+mj-lt"/>
              </a:rPr>
              <a:t> у </a:t>
            </a:r>
            <a:r>
              <a:rPr lang="en-US" b="1" dirty="0" err="1">
                <a:solidFill>
                  <a:schemeClr val="tx1"/>
                </a:solidFill>
                <a:ea typeface="+mj-lt"/>
                <a:cs typeface="+mj-lt"/>
              </a:rPr>
              <a:t>галузі</a:t>
            </a:r>
            <a:r>
              <a:rPr lang="en-US" b="1" dirty="0">
                <a:solidFill>
                  <a:schemeClr val="tx1"/>
                </a:solidFill>
                <a:ea typeface="+mj-lt"/>
                <a:cs typeface="+mj-lt"/>
              </a:rPr>
              <a:t> </a:t>
            </a:r>
            <a:r>
              <a:rPr lang="en-US" b="1" dirty="0" err="1">
                <a:solidFill>
                  <a:schemeClr val="tx1"/>
                </a:solidFill>
                <a:ea typeface="+mj-lt"/>
                <a:cs typeface="+mj-lt"/>
              </a:rPr>
              <a:t>охорони</a:t>
            </a:r>
            <a:r>
              <a:rPr lang="en-US" b="1" dirty="0">
                <a:solidFill>
                  <a:schemeClr val="tx1"/>
                </a:solidFill>
                <a:ea typeface="+mj-lt"/>
                <a:cs typeface="+mj-lt"/>
              </a:rPr>
              <a:t> </a:t>
            </a:r>
            <a:r>
              <a:rPr lang="en-US" b="1" dirty="0" err="1">
                <a:solidFill>
                  <a:schemeClr val="tx1"/>
                </a:solidFill>
                <a:ea typeface="+mj-lt"/>
                <a:cs typeface="+mj-lt"/>
              </a:rPr>
              <a:t>здоров’я</a:t>
            </a:r>
            <a:endParaRPr lang="ru-RU" b="1" dirty="0" err="1">
              <a:solidFill>
                <a:schemeClr val="tx1"/>
              </a:solidFill>
            </a:endParaRPr>
          </a:p>
        </p:txBody>
      </p:sp>
    </p:spTree>
    <p:extLst>
      <p:ext uri="{BB962C8B-B14F-4D97-AF65-F5344CB8AC3E}">
        <p14:creationId xmlns:p14="http://schemas.microsoft.com/office/powerpoint/2010/main" val="4037659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A5A2F9-570F-48F5-A316-B28EA49D4EB5}"/>
              </a:ext>
            </a:extLst>
          </p:cNvPr>
          <p:cNvSpPr>
            <a:spLocks noGrp="1"/>
          </p:cNvSpPr>
          <p:nvPr>
            <p:ph type="title"/>
          </p:nvPr>
        </p:nvSpPr>
        <p:spPr>
          <a:xfrm>
            <a:off x="838200" y="494132"/>
            <a:ext cx="10515600" cy="822355"/>
          </a:xfrm>
        </p:spPr>
        <p:txBody>
          <a:bodyPr>
            <a:normAutofit fontScale="90000"/>
          </a:bodyPr>
          <a:lstStyle/>
          <a:p>
            <a:pPr algn="ctr"/>
            <a:r>
              <a:rPr lang="ru-RU" err="1">
                <a:ea typeface="+mj-lt"/>
                <a:cs typeface="+mj-lt"/>
              </a:rPr>
              <a:t>Форми</a:t>
            </a:r>
            <a:r>
              <a:rPr lang="ru-RU">
                <a:ea typeface="+mj-lt"/>
                <a:cs typeface="+mj-lt"/>
              </a:rPr>
              <a:t> </a:t>
            </a:r>
            <a:r>
              <a:rPr lang="ru-RU" err="1">
                <a:ea typeface="+mj-lt"/>
                <a:cs typeface="+mj-lt"/>
              </a:rPr>
              <a:t>захисту</a:t>
            </a:r>
            <a:r>
              <a:rPr lang="ru-RU">
                <a:ea typeface="+mj-lt"/>
                <a:cs typeface="+mj-lt"/>
              </a:rPr>
              <a:t> прав </a:t>
            </a:r>
            <a:r>
              <a:rPr lang="ru-RU" err="1">
                <a:ea typeface="+mj-lt"/>
                <a:cs typeface="+mj-lt"/>
              </a:rPr>
              <a:t>суб’єктів</a:t>
            </a:r>
            <a:r>
              <a:rPr lang="ru-RU">
                <a:ea typeface="+mj-lt"/>
                <a:cs typeface="+mj-lt"/>
              </a:rPr>
              <a:t> </a:t>
            </a:r>
            <a:r>
              <a:rPr lang="ru-RU" err="1">
                <a:ea typeface="+mj-lt"/>
                <a:cs typeface="+mj-lt"/>
              </a:rPr>
              <a:t>медичних</a:t>
            </a:r>
            <a:r>
              <a:rPr lang="ru-RU">
                <a:ea typeface="+mj-lt"/>
                <a:cs typeface="+mj-lt"/>
              </a:rPr>
              <a:t> </a:t>
            </a:r>
            <a:r>
              <a:rPr lang="ru-RU" err="1">
                <a:ea typeface="+mj-lt"/>
                <a:cs typeface="+mj-lt"/>
              </a:rPr>
              <a:t>правовідносин</a:t>
            </a:r>
            <a:endParaRPr lang="ru-RU" err="1"/>
          </a:p>
        </p:txBody>
      </p:sp>
      <p:sp>
        <p:nvSpPr>
          <p:cNvPr id="4" name="Прямоугольник: скругленные углы 3">
            <a:extLst>
              <a:ext uri="{FF2B5EF4-FFF2-40B4-BE49-F238E27FC236}">
                <a16:creationId xmlns:a16="http://schemas.microsoft.com/office/drawing/2014/main" id="{CFF31939-3051-40D2-A90B-2772BBB2E0CA}"/>
              </a:ext>
            </a:extLst>
          </p:cNvPr>
          <p:cNvSpPr/>
          <p:nvPr/>
        </p:nvSpPr>
        <p:spPr>
          <a:xfrm>
            <a:off x="1124309" y="1907875"/>
            <a:ext cx="3881885" cy="8770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err="1">
                <a:ea typeface="+mn-lt"/>
                <a:cs typeface="+mn-lt"/>
              </a:rPr>
              <a:t>Юрисдикційні</a:t>
            </a:r>
            <a:endParaRPr lang="ru-RU" sz="2400" b="1" dirty="0" err="1"/>
          </a:p>
        </p:txBody>
      </p:sp>
      <p:sp>
        <p:nvSpPr>
          <p:cNvPr id="5" name="Прямоугольник: скругленные углы 4">
            <a:extLst>
              <a:ext uri="{FF2B5EF4-FFF2-40B4-BE49-F238E27FC236}">
                <a16:creationId xmlns:a16="http://schemas.microsoft.com/office/drawing/2014/main" id="{6FE53AEB-6CE4-4C63-96CF-17349F205A97}"/>
              </a:ext>
            </a:extLst>
          </p:cNvPr>
          <p:cNvSpPr/>
          <p:nvPr/>
        </p:nvSpPr>
        <p:spPr>
          <a:xfrm>
            <a:off x="7148422" y="1907874"/>
            <a:ext cx="3881885" cy="8770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400" b="1" dirty="0" err="1">
                <a:ea typeface="+mn-lt"/>
                <a:cs typeface="+mn-lt"/>
              </a:rPr>
              <a:t>Неюрисдикційні</a:t>
            </a:r>
            <a:endParaRPr lang="ru-RU" sz="2400" b="1" dirty="0" err="1"/>
          </a:p>
        </p:txBody>
      </p:sp>
      <p:sp>
        <p:nvSpPr>
          <p:cNvPr id="6" name="Прямоугольник: скругленные углы 5">
            <a:extLst>
              <a:ext uri="{FF2B5EF4-FFF2-40B4-BE49-F238E27FC236}">
                <a16:creationId xmlns:a16="http://schemas.microsoft.com/office/drawing/2014/main" id="{7793BA67-FC96-4320-8E2F-72EC19BDE889}"/>
              </a:ext>
            </a:extLst>
          </p:cNvPr>
          <p:cNvSpPr/>
          <p:nvPr/>
        </p:nvSpPr>
        <p:spPr>
          <a:xfrm>
            <a:off x="1123411" y="3301581"/>
            <a:ext cx="3881885" cy="2602300"/>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a:buChar char="Ø"/>
            </a:pPr>
            <a:r>
              <a:rPr lang="ru-RU" sz="2000" b="1" dirty="0" err="1">
                <a:solidFill>
                  <a:schemeClr val="tx1"/>
                </a:solidFill>
                <a:ea typeface="+mn-lt"/>
                <a:cs typeface="+mn-lt"/>
              </a:rPr>
              <a:t>Судовий</a:t>
            </a:r>
            <a:r>
              <a:rPr lang="ru-RU" sz="2000" b="1" dirty="0">
                <a:solidFill>
                  <a:schemeClr val="tx1"/>
                </a:solidFill>
                <a:ea typeface="+mn-lt"/>
                <a:cs typeface="+mn-lt"/>
              </a:rPr>
              <a:t> </a:t>
            </a:r>
            <a:endParaRPr lang="ru-RU"/>
          </a:p>
          <a:p>
            <a:pPr marL="342900" indent="-342900">
              <a:buFont typeface="Wingdings"/>
              <a:buChar char="Ø"/>
            </a:pPr>
            <a:r>
              <a:rPr lang="ru-RU" sz="2000" b="1" dirty="0" err="1">
                <a:solidFill>
                  <a:schemeClr val="tx1"/>
                </a:solidFill>
                <a:ea typeface="+mn-lt"/>
                <a:cs typeface="+mn-lt"/>
              </a:rPr>
              <a:t>Позасудовий</a:t>
            </a:r>
            <a:r>
              <a:rPr lang="ru-RU" sz="2000" b="1" dirty="0">
                <a:solidFill>
                  <a:schemeClr val="tx1"/>
                </a:solidFill>
                <a:ea typeface="+mn-lt"/>
                <a:cs typeface="+mn-lt"/>
              </a:rPr>
              <a:t> (</a:t>
            </a:r>
            <a:r>
              <a:rPr lang="ru-RU" sz="2000" b="1" dirty="0" err="1">
                <a:solidFill>
                  <a:schemeClr val="tx1"/>
                </a:solidFill>
                <a:ea typeface="+mn-lt"/>
                <a:cs typeface="+mn-lt"/>
              </a:rPr>
              <a:t>адміністративний</a:t>
            </a:r>
            <a:r>
              <a:rPr lang="ru-RU" sz="2000" b="1" dirty="0">
                <a:solidFill>
                  <a:schemeClr val="tx1"/>
                </a:solidFill>
                <a:ea typeface="+mn-lt"/>
                <a:cs typeface="+mn-lt"/>
              </a:rPr>
              <a:t> та </a:t>
            </a:r>
            <a:r>
              <a:rPr lang="ru-RU" sz="2000" b="1" dirty="0" err="1">
                <a:solidFill>
                  <a:schemeClr val="tx1"/>
                </a:solidFill>
                <a:ea typeface="+mn-lt"/>
                <a:cs typeface="+mn-lt"/>
              </a:rPr>
              <a:t>нотаріальний</a:t>
            </a:r>
            <a:r>
              <a:rPr lang="ru-RU" sz="2000" b="1" dirty="0">
                <a:solidFill>
                  <a:schemeClr val="tx1"/>
                </a:solidFill>
                <a:ea typeface="+mn-lt"/>
                <a:cs typeface="+mn-lt"/>
              </a:rPr>
              <a:t> </a:t>
            </a:r>
            <a:r>
              <a:rPr lang="ru-RU" sz="2000" b="1" dirty="0" err="1">
                <a:solidFill>
                  <a:schemeClr val="tx1"/>
                </a:solidFill>
                <a:ea typeface="+mn-lt"/>
                <a:cs typeface="+mn-lt"/>
              </a:rPr>
              <a:t>захист</a:t>
            </a:r>
            <a:r>
              <a:rPr lang="ru-RU" sz="2000" b="1" dirty="0">
                <a:solidFill>
                  <a:schemeClr val="tx1"/>
                </a:solidFill>
                <a:ea typeface="+mn-lt"/>
                <a:cs typeface="+mn-lt"/>
              </a:rPr>
              <a:t>)</a:t>
            </a:r>
            <a:r>
              <a:rPr lang="ru-RU" sz="2000" dirty="0">
                <a:solidFill>
                  <a:schemeClr val="tx1"/>
                </a:solidFill>
                <a:ea typeface="+mn-lt"/>
                <a:cs typeface="+mn-lt"/>
              </a:rPr>
              <a:t> </a:t>
            </a:r>
            <a:endParaRPr lang="ru-RU" sz="2000">
              <a:solidFill>
                <a:schemeClr val="tx1"/>
              </a:solidFill>
            </a:endParaRPr>
          </a:p>
        </p:txBody>
      </p:sp>
      <p:sp>
        <p:nvSpPr>
          <p:cNvPr id="7" name="Прямоугольник: скругленные углы 6">
            <a:extLst>
              <a:ext uri="{FF2B5EF4-FFF2-40B4-BE49-F238E27FC236}">
                <a16:creationId xmlns:a16="http://schemas.microsoft.com/office/drawing/2014/main" id="{D04F2F13-338F-4C74-BE00-9378A842BA2E}"/>
              </a:ext>
            </a:extLst>
          </p:cNvPr>
          <p:cNvSpPr/>
          <p:nvPr/>
        </p:nvSpPr>
        <p:spPr>
          <a:xfrm>
            <a:off x="6773713" y="3301580"/>
            <a:ext cx="4629507" cy="3062375"/>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buFont typeface="Wingdings"/>
              <a:buChar char="Ø"/>
            </a:pPr>
            <a:r>
              <a:rPr lang="ru-RU" sz="2000" b="1" dirty="0" err="1">
                <a:solidFill>
                  <a:schemeClr val="tx1"/>
                </a:solidFill>
                <a:ea typeface="+mn-lt"/>
                <a:cs typeface="+mn-lt"/>
              </a:rPr>
              <a:t>Самозахист</a:t>
            </a:r>
            <a:r>
              <a:rPr lang="ru-RU" sz="2000" b="1" dirty="0">
                <a:solidFill>
                  <a:schemeClr val="tx1"/>
                </a:solidFill>
                <a:ea typeface="+mn-lt"/>
                <a:cs typeface="+mn-lt"/>
              </a:rPr>
              <a:t> </a:t>
            </a:r>
            <a:endParaRPr lang="ru-RU" sz="2000" b="1">
              <a:solidFill>
                <a:schemeClr val="tx1"/>
              </a:solidFill>
              <a:ea typeface="+mn-lt"/>
              <a:cs typeface="+mn-lt"/>
            </a:endParaRPr>
          </a:p>
          <a:p>
            <a:pPr marL="342900" indent="-342900">
              <a:buFont typeface="Wingdings"/>
              <a:buChar char="Ø"/>
            </a:pPr>
            <a:r>
              <a:rPr lang="ru-RU" sz="2000" b="1" dirty="0" err="1">
                <a:solidFill>
                  <a:schemeClr val="tx1"/>
                </a:solidFill>
                <a:ea typeface="+mn-lt"/>
                <a:cs typeface="+mn-lt"/>
              </a:rPr>
              <a:t>Застосування</a:t>
            </a:r>
            <a:r>
              <a:rPr lang="ru-RU" sz="2000" b="1" dirty="0">
                <a:solidFill>
                  <a:schemeClr val="tx1"/>
                </a:solidFill>
                <a:ea typeface="+mn-lt"/>
                <a:cs typeface="+mn-lt"/>
              </a:rPr>
              <a:t> </a:t>
            </a:r>
            <a:r>
              <a:rPr lang="ru-RU" sz="2000" b="1" dirty="0" err="1">
                <a:solidFill>
                  <a:schemeClr val="tx1"/>
                </a:solidFill>
                <a:ea typeface="+mn-lt"/>
                <a:cs typeface="+mn-lt"/>
              </a:rPr>
              <a:t>мір</a:t>
            </a:r>
            <a:r>
              <a:rPr lang="ru-RU" sz="2000" b="1" dirty="0">
                <a:solidFill>
                  <a:schemeClr val="tx1"/>
                </a:solidFill>
                <a:ea typeface="+mn-lt"/>
                <a:cs typeface="+mn-lt"/>
              </a:rPr>
              <a:t> оперативного </a:t>
            </a:r>
            <a:r>
              <a:rPr lang="ru-RU" sz="2000" b="1" dirty="0" err="1">
                <a:solidFill>
                  <a:schemeClr val="tx1"/>
                </a:solidFill>
                <a:ea typeface="+mn-lt"/>
                <a:cs typeface="+mn-lt"/>
              </a:rPr>
              <a:t>впливу</a:t>
            </a:r>
            <a:r>
              <a:rPr lang="ru-RU" sz="2000" b="1" dirty="0">
                <a:solidFill>
                  <a:schemeClr val="tx1"/>
                </a:solidFill>
                <a:ea typeface="+mn-lt"/>
                <a:cs typeface="+mn-lt"/>
              </a:rPr>
              <a:t> </a:t>
            </a:r>
          </a:p>
          <a:p>
            <a:pPr marL="342900" indent="-342900">
              <a:buFont typeface="Wingdings"/>
              <a:buChar char="Ø"/>
            </a:pPr>
            <a:r>
              <a:rPr lang="ru-RU" sz="2000" b="1" dirty="0" err="1">
                <a:solidFill>
                  <a:schemeClr val="tx1"/>
                </a:solidFill>
                <a:ea typeface="+mn-lt"/>
                <a:cs typeface="+mn-lt"/>
              </a:rPr>
              <a:t>Альтернативне</a:t>
            </a:r>
            <a:r>
              <a:rPr lang="ru-RU" sz="2000" b="1" dirty="0">
                <a:solidFill>
                  <a:schemeClr val="tx1"/>
                </a:solidFill>
                <a:ea typeface="+mn-lt"/>
                <a:cs typeface="+mn-lt"/>
              </a:rPr>
              <a:t> </a:t>
            </a:r>
            <a:r>
              <a:rPr lang="ru-RU" sz="2000" b="1" dirty="0" err="1">
                <a:solidFill>
                  <a:schemeClr val="tx1"/>
                </a:solidFill>
                <a:ea typeface="+mn-lt"/>
                <a:cs typeface="+mn-lt"/>
              </a:rPr>
              <a:t>розв’язання</a:t>
            </a:r>
            <a:r>
              <a:rPr lang="ru-RU" sz="2000" b="1" dirty="0">
                <a:solidFill>
                  <a:schemeClr val="tx1"/>
                </a:solidFill>
                <a:ea typeface="+mn-lt"/>
                <a:cs typeface="+mn-lt"/>
              </a:rPr>
              <a:t> </a:t>
            </a:r>
            <a:r>
              <a:rPr lang="ru-RU" sz="2000" b="1" dirty="0" err="1">
                <a:solidFill>
                  <a:schemeClr val="tx1"/>
                </a:solidFill>
                <a:ea typeface="+mn-lt"/>
                <a:cs typeface="+mn-lt"/>
              </a:rPr>
              <a:t>конфліктів</a:t>
            </a:r>
            <a:r>
              <a:rPr lang="ru-RU" sz="2000" b="1" dirty="0">
                <a:solidFill>
                  <a:schemeClr val="tx1"/>
                </a:solidFill>
                <a:ea typeface="+mn-lt"/>
                <a:cs typeface="+mn-lt"/>
              </a:rPr>
              <a:t> </a:t>
            </a:r>
            <a:endParaRPr lang="ru-RU" sz="2000" b="1">
              <a:solidFill>
                <a:schemeClr val="tx1"/>
              </a:solidFill>
              <a:ea typeface="+mn-lt"/>
              <a:cs typeface="+mn-lt"/>
            </a:endParaRPr>
          </a:p>
          <a:p>
            <a:pPr marL="342900" indent="-342900">
              <a:buFont typeface="Wingdings"/>
              <a:buChar char="Ø"/>
            </a:pPr>
            <a:r>
              <a:rPr lang="ru-RU" sz="2000" b="1" dirty="0" err="1">
                <a:solidFill>
                  <a:schemeClr val="tx1"/>
                </a:solidFill>
                <a:ea typeface="+mn-lt"/>
                <a:cs typeface="+mn-lt"/>
              </a:rPr>
              <a:t>Звернення</a:t>
            </a:r>
            <a:r>
              <a:rPr lang="ru-RU" sz="2000" b="1" dirty="0">
                <a:solidFill>
                  <a:schemeClr val="tx1"/>
                </a:solidFill>
                <a:ea typeface="+mn-lt"/>
                <a:cs typeface="+mn-lt"/>
              </a:rPr>
              <a:t> до </a:t>
            </a:r>
            <a:r>
              <a:rPr lang="ru-RU" sz="2000" b="1" dirty="0" err="1">
                <a:solidFill>
                  <a:schemeClr val="tx1"/>
                </a:solidFill>
                <a:ea typeface="+mn-lt"/>
                <a:cs typeface="+mn-lt"/>
              </a:rPr>
              <a:t>незалежних</a:t>
            </a:r>
            <a:r>
              <a:rPr lang="ru-RU" sz="2000" b="1" dirty="0">
                <a:solidFill>
                  <a:schemeClr val="tx1"/>
                </a:solidFill>
                <a:ea typeface="+mn-lt"/>
                <a:cs typeface="+mn-lt"/>
              </a:rPr>
              <a:t> </a:t>
            </a:r>
            <a:r>
              <a:rPr lang="ru-RU" sz="2000" b="1" dirty="0" err="1">
                <a:solidFill>
                  <a:schemeClr val="tx1"/>
                </a:solidFill>
                <a:ea typeface="+mn-lt"/>
                <a:cs typeface="+mn-lt"/>
              </a:rPr>
              <a:t>громадських</a:t>
            </a:r>
            <a:r>
              <a:rPr lang="ru-RU" sz="2000" b="1" dirty="0">
                <a:solidFill>
                  <a:schemeClr val="tx1"/>
                </a:solidFill>
                <a:ea typeface="+mn-lt"/>
                <a:cs typeface="+mn-lt"/>
              </a:rPr>
              <a:t> </a:t>
            </a:r>
            <a:r>
              <a:rPr lang="ru-RU" sz="2000" b="1" dirty="0" err="1">
                <a:solidFill>
                  <a:schemeClr val="tx1"/>
                </a:solidFill>
                <a:ea typeface="+mn-lt"/>
                <a:cs typeface="+mn-lt"/>
              </a:rPr>
              <a:t>об’єднань</a:t>
            </a:r>
            <a:r>
              <a:rPr lang="ru-RU" sz="2000" b="1" dirty="0">
                <a:solidFill>
                  <a:schemeClr val="tx1"/>
                </a:solidFill>
                <a:ea typeface="+mn-lt"/>
                <a:cs typeface="+mn-lt"/>
              </a:rPr>
              <a:t>, до </a:t>
            </a:r>
            <a:r>
              <a:rPr lang="ru-RU" sz="2000" b="1" dirty="0" err="1">
                <a:solidFill>
                  <a:schemeClr val="tx1"/>
                </a:solidFill>
                <a:ea typeface="+mn-lt"/>
                <a:cs typeface="+mn-lt"/>
              </a:rPr>
              <a:t>професійних</a:t>
            </a:r>
            <a:r>
              <a:rPr lang="ru-RU" sz="2000" b="1" dirty="0">
                <a:solidFill>
                  <a:schemeClr val="tx1"/>
                </a:solidFill>
                <a:ea typeface="+mn-lt"/>
                <a:cs typeface="+mn-lt"/>
              </a:rPr>
              <a:t> </a:t>
            </a:r>
            <a:r>
              <a:rPr lang="ru-RU" sz="2000" b="1" dirty="0" err="1">
                <a:solidFill>
                  <a:schemeClr val="tx1"/>
                </a:solidFill>
                <a:ea typeface="+mn-lt"/>
                <a:cs typeface="+mn-lt"/>
              </a:rPr>
              <a:t>медичних</a:t>
            </a:r>
            <a:r>
              <a:rPr lang="ru-RU" sz="2000" b="1" dirty="0">
                <a:solidFill>
                  <a:schemeClr val="tx1"/>
                </a:solidFill>
                <a:ea typeface="+mn-lt"/>
                <a:cs typeface="+mn-lt"/>
              </a:rPr>
              <a:t> </a:t>
            </a:r>
            <a:r>
              <a:rPr lang="ru-RU" sz="2000" b="1" dirty="0" err="1">
                <a:solidFill>
                  <a:schemeClr val="tx1"/>
                </a:solidFill>
                <a:ea typeface="+mn-lt"/>
                <a:cs typeface="+mn-lt"/>
              </a:rPr>
              <a:t>асоціацій</a:t>
            </a:r>
            <a:r>
              <a:rPr lang="ru-RU" sz="2000" b="1" dirty="0">
                <a:solidFill>
                  <a:schemeClr val="tx1"/>
                </a:solidFill>
                <a:ea typeface="+mn-lt"/>
                <a:cs typeface="+mn-lt"/>
              </a:rPr>
              <a:t>  </a:t>
            </a:r>
            <a:endParaRPr lang="ru-RU" sz="2000" b="1">
              <a:solidFill>
                <a:schemeClr val="tx1"/>
              </a:solidFill>
            </a:endParaRPr>
          </a:p>
        </p:txBody>
      </p:sp>
      <p:sp>
        <p:nvSpPr>
          <p:cNvPr id="8" name="Стрелка: вниз 7">
            <a:extLst>
              <a:ext uri="{FF2B5EF4-FFF2-40B4-BE49-F238E27FC236}">
                <a16:creationId xmlns:a16="http://schemas.microsoft.com/office/drawing/2014/main" id="{EC9BCA75-284B-49AB-BB34-3C21C3E9ABBF}"/>
              </a:ext>
            </a:extLst>
          </p:cNvPr>
          <p:cNvSpPr/>
          <p:nvPr/>
        </p:nvSpPr>
        <p:spPr>
          <a:xfrm>
            <a:off x="2315057" y="2779848"/>
            <a:ext cx="1380225" cy="4025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a:extLst>
              <a:ext uri="{FF2B5EF4-FFF2-40B4-BE49-F238E27FC236}">
                <a16:creationId xmlns:a16="http://schemas.microsoft.com/office/drawing/2014/main" id="{28854FF4-189E-40C1-91B2-BF4EC3D79528}"/>
              </a:ext>
            </a:extLst>
          </p:cNvPr>
          <p:cNvSpPr/>
          <p:nvPr/>
        </p:nvSpPr>
        <p:spPr>
          <a:xfrm>
            <a:off x="8454188" y="2779847"/>
            <a:ext cx="1380225" cy="4025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9578032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E5A2D1D3-15BD-4C94-9D06-58A7CFCABE5E}"/>
              </a:ext>
            </a:extLst>
          </p:cNvPr>
          <p:cNvSpPr>
            <a:spLocks noGrp="1"/>
          </p:cNvSpPr>
          <p:nvPr>
            <p:ph type="title"/>
          </p:nvPr>
        </p:nvSpPr>
        <p:spPr>
          <a:xfrm>
            <a:off x="4314" y="239024"/>
            <a:ext cx="12183371" cy="681847"/>
          </a:xfrm>
        </p:spPr>
        <p:txBody>
          <a:bodyPr anchor="b">
            <a:normAutofit/>
          </a:bodyPr>
          <a:lstStyle/>
          <a:p>
            <a:r>
              <a:rPr lang="ru-RU" sz="4000" err="1">
                <a:solidFill>
                  <a:srgbClr val="68B0A8">
                    <a:alpha val="70000"/>
                  </a:srgbClr>
                </a:solidFill>
                <a:cs typeface="Angsana New"/>
              </a:rPr>
              <a:t>Судова</a:t>
            </a:r>
            <a:r>
              <a:rPr lang="ru-RU" sz="4000">
                <a:solidFill>
                  <a:srgbClr val="68B0A8">
                    <a:alpha val="70000"/>
                  </a:srgbClr>
                </a:solidFill>
                <a:cs typeface="Angsana New"/>
              </a:rPr>
              <a:t> форма </a:t>
            </a:r>
            <a:r>
              <a:rPr lang="ru-RU" sz="4000" err="1">
                <a:solidFill>
                  <a:srgbClr val="68B0A8">
                    <a:alpha val="70000"/>
                  </a:srgbClr>
                </a:solidFill>
                <a:cs typeface="Angsana New"/>
              </a:rPr>
              <a:t>захисту</a:t>
            </a:r>
            <a:r>
              <a:rPr lang="ru-RU" sz="4000">
                <a:solidFill>
                  <a:srgbClr val="68B0A8">
                    <a:alpha val="70000"/>
                  </a:srgbClr>
                </a:solidFill>
                <a:cs typeface="Angsana New"/>
              </a:rPr>
              <a:t> прав </a:t>
            </a:r>
            <a:r>
              <a:rPr lang="ru-RU" sz="4000" err="1">
                <a:solidFill>
                  <a:srgbClr val="68B0A8">
                    <a:alpha val="70000"/>
                  </a:srgbClr>
                </a:solidFill>
                <a:cs typeface="Angsana New"/>
              </a:rPr>
              <a:t>суб'єктів</a:t>
            </a:r>
            <a:r>
              <a:rPr lang="ru-RU" sz="4000">
                <a:solidFill>
                  <a:srgbClr val="68B0A8">
                    <a:alpha val="70000"/>
                  </a:srgbClr>
                </a:solidFill>
                <a:cs typeface="Angsana New"/>
              </a:rPr>
              <a:t> </a:t>
            </a:r>
            <a:r>
              <a:rPr lang="ru-RU" sz="4000" err="1">
                <a:solidFill>
                  <a:srgbClr val="68B0A8">
                    <a:alpha val="70000"/>
                  </a:srgbClr>
                </a:solidFill>
                <a:cs typeface="Angsana New"/>
              </a:rPr>
              <a:t>правовідносин</a:t>
            </a:r>
            <a:endParaRPr lang="ru-RU" sz="4000" err="1">
              <a:gradFill flip="none" rotWithShape="1">
                <a:gsLst>
                  <a:gs pos="0">
                    <a:schemeClr val="accent5">
                      <a:alpha val="70000"/>
                    </a:schemeClr>
                  </a:gs>
                  <a:gs pos="100000">
                    <a:schemeClr val="accent1">
                      <a:alpha val="70000"/>
                    </a:schemeClr>
                  </a:gs>
                </a:gsLst>
                <a:lin ang="0" scaled="1"/>
                <a:tileRect/>
              </a:gradFill>
            </a:endParaRPr>
          </a:p>
        </p:txBody>
      </p:sp>
      <p:sp>
        <p:nvSpPr>
          <p:cNvPr id="4" name="Прямоугольник: скругленные углы 3">
            <a:extLst>
              <a:ext uri="{FF2B5EF4-FFF2-40B4-BE49-F238E27FC236}">
                <a16:creationId xmlns:a16="http://schemas.microsoft.com/office/drawing/2014/main" id="{6A4DD80B-79D5-4B0D-8FD5-7D93B56108A9}"/>
              </a:ext>
            </a:extLst>
          </p:cNvPr>
          <p:cNvSpPr/>
          <p:nvPr/>
        </p:nvSpPr>
        <p:spPr>
          <a:xfrm>
            <a:off x="994913" y="2166667"/>
            <a:ext cx="3666225" cy="32061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err="1">
                <a:ea typeface="+mn-lt"/>
                <a:cs typeface="+mn-lt"/>
              </a:rPr>
              <a:t>Залежно</a:t>
            </a:r>
            <a:r>
              <a:rPr lang="ru-RU" sz="2400" b="1" dirty="0">
                <a:ea typeface="+mn-lt"/>
                <a:cs typeface="+mn-lt"/>
              </a:rPr>
              <a:t> </a:t>
            </a:r>
            <a:r>
              <a:rPr lang="ru-RU" sz="2400" b="1" dirty="0" err="1">
                <a:ea typeface="+mn-lt"/>
                <a:cs typeface="+mn-lt"/>
              </a:rPr>
              <a:t>від</a:t>
            </a:r>
            <a:r>
              <a:rPr lang="ru-RU" sz="2400" b="1" dirty="0">
                <a:ea typeface="+mn-lt"/>
                <a:cs typeface="+mn-lt"/>
              </a:rPr>
              <a:t> виду та характеру </a:t>
            </a:r>
            <a:r>
              <a:rPr lang="ru-RU" sz="2400" b="1" dirty="0" err="1">
                <a:ea typeface="+mn-lt"/>
                <a:cs typeface="+mn-lt"/>
              </a:rPr>
              <a:t>правопорушення</a:t>
            </a:r>
            <a:r>
              <a:rPr lang="ru-RU" sz="2400" b="1" dirty="0">
                <a:ea typeface="+mn-lt"/>
                <a:cs typeface="+mn-lt"/>
              </a:rPr>
              <a:t> </a:t>
            </a:r>
            <a:r>
              <a:rPr lang="ru-RU" sz="2400" b="1" dirty="0" err="1">
                <a:ea typeface="+mn-lt"/>
                <a:cs typeface="+mn-lt"/>
              </a:rPr>
              <a:t>судовий</a:t>
            </a:r>
            <a:r>
              <a:rPr lang="ru-RU" sz="2400" b="1" dirty="0">
                <a:ea typeface="+mn-lt"/>
                <a:cs typeface="+mn-lt"/>
              </a:rPr>
              <a:t> </a:t>
            </a:r>
            <a:r>
              <a:rPr lang="ru-RU" sz="2400" b="1" dirty="0" err="1">
                <a:ea typeface="+mn-lt"/>
                <a:cs typeface="+mn-lt"/>
              </a:rPr>
              <a:t>захист</a:t>
            </a:r>
            <a:r>
              <a:rPr lang="ru-RU" sz="2400" b="1" dirty="0">
                <a:ea typeface="+mn-lt"/>
                <a:cs typeface="+mn-lt"/>
              </a:rPr>
              <a:t> у </a:t>
            </a:r>
            <a:r>
              <a:rPr lang="ru-RU" sz="2400" b="1" dirty="0" err="1">
                <a:ea typeface="+mn-lt"/>
                <a:cs typeface="+mn-lt"/>
              </a:rPr>
              <a:t>галузі</a:t>
            </a:r>
            <a:r>
              <a:rPr lang="ru-RU" sz="2400" b="1" dirty="0">
                <a:ea typeface="+mn-lt"/>
                <a:cs typeface="+mn-lt"/>
              </a:rPr>
              <a:t> </a:t>
            </a:r>
            <a:r>
              <a:rPr lang="ru-RU" sz="2400" b="1" dirty="0" err="1">
                <a:ea typeface="+mn-lt"/>
                <a:cs typeface="+mn-lt"/>
              </a:rPr>
              <a:t>охорони</a:t>
            </a:r>
            <a:r>
              <a:rPr lang="ru-RU" sz="2400" b="1" dirty="0">
                <a:ea typeface="+mn-lt"/>
                <a:cs typeface="+mn-lt"/>
              </a:rPr>
              <a:t> </a:t>
            </a:r>
            <a:r>
              <a:rPr lang="ru-RU" sz="2400" b="1" dirty="0" err="1">
                <a:ea typeface="+mn-lt"/>
                <a:cs typeface="+mn-lt"/>
              </a:rPr>
              <a:t>здоров'я</a:t>
            </a:r>
            <a:r>
              <a:rPr lang="ru-RU" sz="2400" b="1" dirty="0">
                <a:ea typeface="+mn-lt"/>
                <a:cs typeface="+mn-lt"/>
              </a:rPr>
              <a:t> </a:t>
            </a:r>
            <a:r>
              <a:rPr lang="ru-RU" sz="2400" b="1" dirty="0" err="1">
                <a:ea typeface="+mn-lt"/>
                <a:cs typeface="+mn-lt"/>
              </a:rPr>
              <a:t>здійснюється</a:t>
            </a:r>
            <a:r>
              <a:rPr lang="ru-RU" sz="2400" b="1" dirty="0">
                <a:ea typeface="+mn-lt"/>
                <a:cs typeface="+mn-lt"/>
              </a:rPr>
              <a:t>:</a:t>
            </a:r>
            <a:endParaRPr lang="ru-RU" sz="2400" b="1" dirty="0"/>
          </a:p>
        </p:txBody>
      </p:sp>
      <p:sp>
        <p:nvSpPr>
          <p:cNvPr id="5" name="Стрелка: влево 4">
            <a:extLst>
              <a:ext uri="{FF2B5EF4-FFF2-40B4-BE49-F238E27FC236}">
                <a16:creationId xmlns:a16="http://schemas.microsoft.com/office/drawing/2014/main" id="{08617A02-859B-4E83-BC6E-41777EA82C2C}"/>
              </a:ext>
            </a:extLst>
          </p:cNvPr>
          <p:cNvSpPr/>
          <p:nvPr/>
        </p:nvSpPr>
        <p:spPr>
          <a:xfrm>
            <a:off x="5433369" y="1101068"/>
            <a:ext cx="5722188" cy="523335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a:extLst>
              <a:ext uri="{FF2B5EF4-FFF2-40B4-BE49-F238E27FC236}">
                <a16:creationId xmlns:a16="http://schemas.microsoft.com/office/drawing/2014/main" id="{45D24EB8-93AB-43B6-A3B5-2364E8261D52}"/>
              </a:ext>
            </a:extLst>
          </p:cNvPr>
          <p:cNvSpPr/>
          <p:nvPr/>
        </p:nvSpPr>
        <p:spPr>
          <a:xfrm>
            <a:off x="6168965" y="1949210"/>
            <a:ext cx="4873923" cy="819509"/>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ea typeface="+mn-lt"/>
                <a:cs typeface="+mn-lt"/>
              </a:rPr>
              <a:t>У порядку </a:t>
            </a:r>
            <a:r>
              <a:rPr lang="ru-RU" b="1" dirty="0" err="1">
                <a:solidFill>
                  <a:schemeClr val="tx1"/>
                </a:solidFill>
                <a:ea typeface="+mn-lt"/>
                <a:cs typeface="+mn-lt"/>
              </a:rPr>
              <a:t>кримінального</a:t>
            </a:r>
            <a:r>
              <a:rPr lang="ru-RU" b="1" dirty="0">
                <a:solidFill>
                  <a:schemeClr val="tx1"/>
                </a:solidFill>
                <a:ea typeface="+mn-lt"/>
                <a:cs typeface="+mn-lt"/>
              </a:rPr>
              <a:t> </a:t>
            </a:r>
            <a:r>
              <a:rPr lang="ru-RU" b="1" dirty="0" err="1">
                <a:solidFill>
                  <a:schemeClr val="tx1"/>
                </a:solidFill>
                <a:ea typeface="+mn-lt"/>
                <a:cs typeface="+mn-lt"/>
              </a:rPr>
              <a:t>судочинства</a:t>
            </a:r>
            <a:endParaRPr lang="ru-RU" b="1" dirty="0" err="1">
              <a:solidFill>
                <a:schemeClr val="tx1"/>
              </a:solidFill>
            </a:endParaRPr>
          </a:p>
        </p:txBody>
      </p:sp>
      <p:sp>
        <p:nvSpPr>
          <p:cNvPr id="9" name="Прямоугольник 8">
            <a:extLst>
              <a:ext uri="{FF2B5EF4-FFF2-40B4-BE49-F238E27FC236}">
                <a16:creationId xmlns:a16="http://schemas.microsoft.com/office/drawing/2014/main" id="{DD486F73-A24C-4F30-9D71-3389993A4C0C}"/>
              </a:ext>
            </a:extLst>
          </p:cNvPr>
          <p:cNvSpPr/>
          <p:nvPr/>
        </p:nvSpPr>
        <p:spPr>
          <a:xfrm>
            <a:off x="6168964" y="2955624"/>
            <a:ext cx="4873923" cy="819509"/>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a:solidFill>
                  <a:schemeClr val="tx1"/>
                </a:solidFill>
                <a:ea typeface="+mn-lt"/>
                <a:cs typeface="+mn-lt"/>
              </a:rPr>
              <a:t>У порядку </a:t>
            </a:r>
            <a:r>
              <a:rPr lang="ru-RU" b="1" dirty="0" err="1">
                <a:solidFill>
                  <a:schemeClr val="tx1"/>
                </a:solidFill>
                <a:ea typeface="+mn-lt"/>
                <a:cs typeface="+mn-lt"/>
              </a:rPr>
              <a:t>цивільного</a:t>
            </a:r>
            <a:r>
              <a:rPr lang="ru-RU" b="1" dirty="0">
                <a:solidFill>
                  <a:schemeClr val="tx1"/>
                </a:solidFill>
                <a:ea typeface="+mn-lt"/>
                <a:cs typeface="+mn-lt"/>
              </a:rPr>
              <a:t> </a:t>
            </a:r>
            <a:r>
              <a:rPr lang="ru-RU" b="1" dirty="0" err="1">
                <a:solidFill>
                  <a:schemeClr val="tx1"/>
                </a:solidFill>
                <a:ea typeface="+mn-lt"/>
                <a:cs typeface="+mn-lt"/>
              </a:rPr>
              <a:t>судочинства</a:t>
            </a:r>
            <a:r>
              <a:rPr lang="ru-RU" b="1" dirty="0">
                <a:solidFill>
                  <a:schemeClr val="tx1"/>
                </a:solidFill>
                <a:ea typeface="+mn-lt"/>
                <a:cs typeface="+mn-lt"/>
              </a:rPr>
              <a:t> </a:t>
            </a:r>
            <a:endParaRPr lang="ru-RU" b="1">
              <a:solidFill>
                <a:schemeClr val="tx1"/>
              </a:solidFill>
            </a:endParaRPr>
          </a:p>
        </p:txBody>
      </p:sp>
      <p:sp>
        <p:nvSpPr>
          <p:cNvPr id="10" name="Прямоугольник 9">
            <a:extLst>
              <a:ext uri="{FF2B5EF4-FFF2-40B4-BE49-F238E27FC236}">
                <a16:creationId xmlns:a16="http://schemas.microsoft.com/office/drawing/2014/main" id="{4C73B89F-19C5-4A9B-AFD8-D85B10774423}"/>
              </a:ext>
            </a:extLst>
          </p:cNvPr>
          <p:cNvSpPr/>
          <p:nvPr/>
        </p:nvSpPr>
        <p:spPr>
          <a:xfrm>
            <a:off x="6168965" y="3962040"/>
            <a:ext cx="4873923" cy="819509"/>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a:solidFill>
                  <a:schemeClr val="tx1"/>
                </a:solidFill>
                <a:ea typeface="+mn-lt"/>
                <a:cs typeface="+mn-lt"/>
              </a:rPr>
              <a:t>У порядку </a:t>
            </a:r>
            <a:r>
              <a:rPr lang="ru-RU" b="1" dirty="0" err="1">
                <a:solidFill>
                  <a:schemeClr val="tx1"/>
                </a:solidFill>
                <a:ea typeface="+mn-lt"/>
                <a:cs typeface="+mn-lt"/>
              </a:rPr>
              <a:t>адміністративного</a:t>
            </a:r>
            <a:r>
              <a:rPr lang="ru-RU" b="1" dirty="0">
                <a:solidFill>
                  <a:schemeClr val="tx1"/>
                </a:solidFill>
                <a:ea typeface="+mn-lt"/>
                <a:cs typeface="+mn-lt"/>
              </a:rPr>
              <a:t> </a:t>
            </a:r>
            <a:r>
              <a:rPr lang="ru-RU" b="1" dirty="0" err="1">
                <a:solidFill>
                  <a:schemeClr val="tx1"/>
                </a:solidFill>
                <a:ea typeface="+mn-lt"/>
                <a:cs typeface="+mn-lt"/>
              </a:rPr>
              <a:t>судочинства</a:t>
            </a:r>
            <a:r>
              <a:rPr lang="ru-RU" b="1" dirty="0">
                <a:solidFill>
                  <a:schemeClr val="tx1"/>
                </a:solidFill>
                <a:ea typeface="+mn-lt"/>
                <a:cs typeface="+mn-lt"/>
              </a:rPr>
              <a:t> </a:t>
            </a:r>
            <a:endParaRPr lang="ru-RU" b="1">
              <a:solidFill>
                <a:schemeClr val="tx1"/>
              </a:solidFill>
            </a:endParaRPr>
          </a:p>
        </p:txBody>
      </p:sp>
      <p:sp>
        <p:nvSpPr>
          <p:cNvPr id="11" name="Прямоугольник 10">
            <a:extLst>
              <a:ext uri="{FF2B5EF4-FFF2-40B4-BE49-F238E27FC236}">
                <a16:creationId xmlns:a16="http://schemas.microsoft.com/office/drawing/2014/main" id="{E2FF89F2-EEDA-4EBC-9E3F-617E8C11B786}"/>
              </a:ext>
            </a:extLst>
          </p:cNvPr>
          <p:cNvSpPr/>
          <p:nvPr/>
        </p:nvSpPr>
        <p:spPr>
          <a:xfrm>
            <a:off x="6168964" y="4910945"/>
            <a:ext cx="4873923" cy="819509"/>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a:solidFill>
                  <a:schemeClr val="tx1"/>
                </a:solidFill>
                <a:ea typeface="+mn-lt"/>
                <a:cs typeface="+mn-lt"/>
              </a:rPr>
              <a:t>У порядку </a:t>
            </a:r>
            <a:r>
              <a:rPr lang="ru-RU" b="1" dirty="0" err="1">
                <a:solidFill>
                  <a:schemeClr val="tx1"/>
                </a:solidFill>
                <a:ea typeface="+mn-lt"/>
                <a:cs typeface="+mn-lt"/>
              </a:rPr>
              <a:t>конституційного</a:t>
            </a:r>
            <a:r>
              <a:rPr lang="ru-RU" b="1" dirty="0">
                <a:solidFill>
                  <a:schemeClr val="tx1"/>
                </a:solidFill>
                <a:ea typeface="+mn-lt"/>
                <a:cs typeface="+mn-lt"/>
              </a:rPr>
              <a:t> </a:t>
            </a:r>
            <a:r>
              <a:rPr lang="ru-RU" b="1" dirty="0" err="1">
                <a:solidFill>
                  <a:schemeClr val="tx1"/>
                </a:solidFill>
                <a:ea typeface="+mn-lt"/>
                <a:cs typeface="+mn-lt"/>
              </a:rPr>
              <a:t>судочинства</a:t>
            </a:r>
            <a:endParaRPr lang="ru-RU" b="1" dirty="0">
              <a:solidFill>
                <a:schemeClr val="tx1"/>
              </a:solidFill>
              <a:ea typeface="+mn-lt"/>
              <a:cs typeface="+mn-lt"/>
            </a:endParaRPr>
          </a:p>
        </p:txBody>
      </p:sp>
    </p:spTree>
    <p:extLst>
      <p:ext uri="{BB962C8B-B14F-4D97-AF65-F5344CB8AC3E}">
        <p14:creationId xmlns:p14="http://schemas.microsoft.com/office/powerpoint/2010/main" val="3400923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Заголовок 1">
            <a:extLst>
              <a:ext uri="{FF2B5EF4-FFF2-40B4-BE49-F238E27FC236}">
                <a16:creationId xmlns:a16="http://schemas.microsoft.com/office/drawing/2014/main" id="{E7DD4085-4963-4170-89D3-67881AF5EC3D}"/>
              </a:ext>
            </a:extLst>
          </p:cNvPr>
          <p:cNvSpPr txBox="1">
            <a:spLocks/>
          </p:cNvSpPr>
          <p:nvPr/>
        </p:nvSpPr>
        <p:spPr>
          <a:xfrm>
            <a:off x="47446" y="66496"/>
            <a:ext cx="12183371" cy="681847"/>
          </a:xfrm>
          <a:prstGeom prst="rect">
            <a:avLst/>
          </a:prstGeom>
        </p:spPr>
        <p:txBody>
          <a:bodyPr vert="horz" lIns="91440" tIns="45720" rIns="91440" bIns="45720" rtlCol="0" anchor="b">
            <a:normAutofit/>
          </a:bodyPr>
          <a:lst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a:lstStyle>
          <a:p>
            <a:r>
              <a:rPr lang="ru-RU" sz="4000" err="1">
                <a:solidFill>
                  <a:srgbClr val="68B0A8">
                    <a:alpha val="70000"/>
                  </a:srgbClr>
                </a:solidFill>
                <a:cs typeface="Angsana New"/>
              </a:rPr>
              <a:t>Судова</a:t>
            </a:r>
            <a:r>
              <a:rPr lang="ru-RU" sz="4000">
                <a:solidFill>
                  <a:srgbClr val="68B0A8">
                    <a:alpha val="70000"/>
                  </a:srgbClr>
                </a:solidFill>
                <a:cs typeface="Angsana New"/>
              </a:rPr>
              <a:t> форма </a:t>
            </a:r>
            <a:r>
              <a:rPr lang="ru-RU" sz="4000" err="1">
                <a:solidFill>
                  <a:srgbClr val="68B0A8">
                    <a:alpha val="70000"/>
                  </a:srgbClr>
                </a:solidFill>
                <a:cs typeface="Angsana New"/>
              </a:rPr>
              <a:t>захисту</a:t>
            </a:r>
            <a:r>
              <a:rPr lang="ru-RU" sz="4000">
                <a:solidFill>
                  <a:srgbClr val="68B0A8">
                    <a:alpha val="70000"/>
                  </a:srgbClr>
                </a:solidFill>
                <a:cs typeface="Angsana New"/>
              </a:rPr>
              <a:t> прав </a:t>
            </a:r>
            <a:r>
              <a:rPr lang="ru-RU" sz="4000" err="1">
                <a:solidFill>
                  <a:srgbClr val="68B0A8">
                    <a:alpha val="70000"/>
                  </a:srgbClr>
                </a:solidFill>
                <a:cs typeface="Angsana New"/>
              </a:rPr>
              <a:t>суб'єктів</a:t>
            </a:r>
            <a:r>
              <a:rPr lang="ru-RU" sz="4000">
                <a:solidFill>
                  <a:srgbClr val="68B0A8">
                    <a:alpha val="70000"/>
                  </a:srgbClr>
                </a:solidFill>
                <a:cs typeface="Angsana New"/>
              </a:rPr>
              <a:t> </a:t>
            </a:r>
            <a:r>
              <a:rPr lang="ru-RU" sz="4000" err="1">
                <a:solidFill>
                  <a:srgbClr val="68B0A8">
                    <a:alpha val="70000"/>
                  </a:srgbClr>
                </a:solidFill>
                <a:cs typeface="Angsana New"/>
              </a:rPr>
              <a:t>правовідносин</a:t>
            </a:r>
            <a:endParaRPr lang="ru-RU" sz="4000" err="1">
              <a:gradFill flip="none" rotWithShape="1">
                <a:gsLst>
                  <a:gs pos="0">
                    <a:schemeClr val="accent5">
                      <a:alpha val="70000"/>
                    </a:schemeClr>
                  </a:gs>
                  <a:gs pos="100000">
                    <a:schemeClr val="accent1">
                      <a:alpha val="70000"/>
                    </a:schemeClr>
                  </a:gs>
                </a:gsLst>
                <a:lin ang="0" scaled="1"/>
                <a:tileRect/>
              </a:gradFill>
            </a:endParaRPr>
          </a:p>
        </p:txBody>
      </p:sp>
      <p:sp>
        <p:nvSpPr>
          <p:cNvPr id="6" name="Прямоугольник: скругленные углы 5">
            <a:extLst>
              <a:ext uri="{FF2B5EF4-FFF2-40B4-BE49-F238E27FC236}">
                <a16:creationId xmlns:a16="http://schemas.microsoft.com/office/drawing/2014/main" id="{28F6518F-3D74-4DE1-9AA3-81313356175A}"/>
              </a:ext>
            </a:extLst>
          </p:cNvPr>
          <p:cNvSpPr/>
          <p:nvPr/>
        </p:nvSpPr>
        <p:spPr>
          <a:xfrm>
            <a:off x="46007" y="901460"/>
            <a:ext cx="2817961" cy="92015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ru-RU" b="1" dirty="0">
                <a:ea typeface="+mn-lt"/>
                <a:cs typeface="+mn-lt"/>
              </a:rPr>
              <a:t>У порядку </a:t>
            </a:r>
            <a:r>
              <a:rPr lang="ru-RU" b="1" dirty="0" err="1">
                <a:ea typeface="+mn-lt"/>
                <a:cs typeface="+mn-lt"/>
              </a:rPr>
              <a:t>цивільного</a:t>
            </a:r>
            <a:r>
              <a:rPr lang="ru-RU" b="1" dirty="0">
                <a:ea typeface="+mn-lt"/>
                <a:cs typeface="+mn-lt"/>
              </a:rPr>
              <a:t> </a:t>
            </a:r>
            <a:r>
              <a:rPr lang="ru-RU" b="1" dirty="0" err="1">
                <a:ea typeface="+mn-lt"/>
                <a:cs typeface="+mn-lt"/>
              </a:rPr>
              <a:t>судочиства</a:t>
            </a:r>
            <a:endParaRPr lang="ru-RU" b="1" dirty="0" err="1"/>
          </a:p>
        </p:txBody>
      </p:sp>
      <p:sp>
        <p:nvSpPr>
          <p:cNvPr id="9" name="Прямоугольник: скругленные углы 8">
            <a:extLst>
              <a:ext uri="{FF2B5EF4-FFF2-40B4-BE49-F238E27FC236}">
                <a16:creationId xmlns:a16="http://schemas.microsoft.com/office/drawing/2014/main" id="{E8874CF3-2199-4E9E-A4F0-EBF0C6A5561A}"/>
              </a:ext>
            </a:extLst>
          </p:cNvPr>
          <p:cNvSpPr/>
          <p:nvPr/>
        </p:nvSpPr>
        <p:spPr>
          <a:xfrm>
            <a:off x="3108383" y="901459"/>
            <a:ext cx="2817961" cy="920150"/>
          </a:xfrm>
          <a:prstGeom prst="roundRect">
            <a:avLst/>
          </a:prstGeom>
        </p:spPr>
        <p:style>
          <a:lnRef idx="1">
            <a:schemeClr val="accent5"/>
          </a:lnRef>
          <a:fillRef idx="3">
            <a:schemeClr val="accent5"/>
          </a:fillRef>
          <a:effectRef idx="2">
            <a:schemeClr val="accent5"/>
          </a:effectRef>
          <a:fontRef idx="minor">
            <a:schemeClr val="lt1"/>
          </a:fontRef>
        </p:style>
        <p:txBody>
          <a:bodyPr lIns="91440" tIns="45720" rIns="91440" bIns="45720" rtlCol="0" anchor="ctr"/>
          <a:lstStyle/>
          <a:p>
            <a:pPr algn="ctr"/>
            <a:r>
              <a:rPr lang="ru-RU" b="1" dirty="0">
                <a:ea typeface="+mn-lt"/>
                <a:cs typeface="+mn-lt"/>
              </a:rPr>
              <a:t>У порядку </a:t>
            </a:r>
            <a:r>
              <a:rPr lang="ru-RU" b="1" dirty="0" err="1">
                <a:ea typeface="+mn-lt"/>
                <a:cs typeface="+mn-lt"/>
              </a:rPr>
              <a:t>кримінального</a:t>
            </a:r>
            <a:r>
              <a:rPr lang="ru-RU" b="1" dirty="0">
                <a:ea typeface="+mn-lt"/>
                <a:cs typeface="+mn-lt"/>
              </a:rPr>
              <a:t> </a:t>
            </a:r>
            <a:r>
              <a:rPr lang="ru-RU" b="1" dirty="0" err="1">
                <a:ea typeface="+mn-lt"/>
                <a:cs typeface="+mn-lt"/>
              </a:rPr>
              <a:t>судочиства</a:t>
            </a:r>
            <a:endParaRPr lang="ru-RU" dirty="0" err="1"/>
          </a:p>
        </p:txBody>
      </p:sp>
      <p:sp>
        <p:nvSpPr>
          <p:cNvPr id="10" name="Прямоугольник: скругленные углы 9">
            <a:extLst>
              <a:ext uri="{FF2B5EF4-FFF2-40B4-BE49-F238E27FC236}">
                <a16:creationId xmlns:a16="http://schemas.microsoft.com/office/drawing/2014/main" id="{AD52B3CB-BFF6-498C-9731-F7D93084A377}"/>
              </a:ext>
            </a:extLst>
          </p:cNvPr>
          <p:cNvSpPr/>
          <p:nvPr/>
        </p:nvSpPr>
        <p:spPr>
          <a:xfrm>
            <a:off x="6242648" y="901460"/>
            <a:ext cx="2817961" cy="920150"/>
          </a:xfrm>
          <a:prstGeom prst="roundRect">
            <a:avLst/>
          </a:prstGeom>
        </p:spPr>
        <p:style>
          <a:lnRef idx="1">
            <a:schemeClr val="accent5"/>
          </a:lnRef>
          <a:fillRef idx="3">
            <a:schemeClr val="accent5"/>
          </a:fillRef>
          <a:effectRef idx="2">
            <a:schemeClr val="accent5"/>
          </a:effectRef>
          <a:fontRef idx="minor">
            <a:schemeClr val="lt1"/>
          </a:fontRef>
        </p:style>
        <p:txBody>
          <a:bodyPr lIns="91440" tIns="45720" rIns="91440" bIns="45720" rtlCol="0" anchor="ctr"/>
          <a:lstStyle/>
          <a:p>
            <a:pPr algn="ctr"/>
            <a:r>
              <a:rPr lang="ru-RU" b="1" dirty="0">
                <a:ea typeface="+mn-lt"/>
                <a:cs typeface="+mn-lt"/>
              </a:rPr>
              <a:t>У порядку </a:t>
            </a:r>
            <a:r>
              <a:rPr lang="ru-RU" b="1" dirty="0" err="1">
                <a:ea typeface="+mn-lt"/>
                <a:cs typeface="+mn-lt"/>
              </a:rPr>
              <a:t>адміністративного</a:t>
            </a:r>
            <a:r>
              <a:rPr lang="ru-RU" b="1" dirty="0">
                <a:ea typeface="+mn-lt"/>
                <a:cs typeface="+mn-lt"/>
              </a:rPr>
              <a:t> </a:t>
            </a:r>
            <a:r>
              <a:rPr lang="ru-RU" b="1" dirty="0" err="1">
                <a:ea typeface="+mn-lt"/>
                <a:cs typeface="+mn-lt"/>
              </a:rPr>
              <a:t>судочиства</a:t>
            </a:r>
            <a:endParaRPr lang="ru-RU" dirty="0" err="1"/>
          </a:p>
        </p:txBody>
      </p:sp>
      <p:sp>
        <p:nvSpPr>
          <p:cNvPr id="11" name="Прямоугольник: скругленные углы 10">
            <a:extLst>
              <a:ext uri="{FF2B5EF4-FFF2-40B4-BE49-F238E27FC236}">
                <a16:creationId xmlns:a16="http://schemas.microsoft.com/office/drawing/2014/main" id="{DF09D621-192C-4137-ADB5-951951CEFF6E}"/>
              </a:ext>
            </a:extLst>
          </p:cNvPr>
          <p:cNvSpPr/>
          <p:nvPr/>
        </p:nvSpPr>
        <p:spPr>
          <a:xfrm>
            <a:off x="9376912" y="901459"/>
            <a:ext cx="2817961" cy="920150"/>
          </a:xfrm>
          <a:prstGeom prst="roundRect">
            <a:avLst/>
          </a:prstGeom>
        </p:spPr>
        <p:style>
          <a:lnRef idx="1">
            <a:schemeClr val="accent5"/>
          </a:lnRef>
          <a:fillRef idx="3">
            <a:schemeClr val="accent5"/>
          </a:fillRef>
          <a:effectRef idx="2">
            <a:schemeClr val="accent5"/>
          </a:effectRef>
          <a:fontRef idx="minor">
            <a:schemeClr val="lt1"/>
          </a:fontRef>
        </p:style>
        <p:txBody>
          <a:bodyPr lIns="91440" tIns="45720" rIns="91440" bIns="45720" rtlCol="0" anchor="ctr"/>
          <a:lstStyle/>
          <a:p>
            <a:pPr algn="ctr"/>
            <a:r>
              <a:rPr lang="ru-RU" b="1" dirty="0"/>
              <a:t>У порядку </a:t>
            </a:r>
            <a:r>
              <a:rPr lang="ru-RU" b="1" dirty="0" err="1"/>
              <a:t>конституційного</a:t>
            </a:r>
            <a:r>
              <a:rPr lang="ru-RU" b="1" dirty="0"/>
              <a:t> </a:t>
            </a:r>
            <a:r>
              <a:rPr lang="ru-RU" b="1" dirty="0" err="1"/>
              <a:t>судочиства</a:t>
            </a:r>
            <a:endParaRPr lang="ru-RU" b="1" dirty="0"/>
          </a:p>
        </p:txBody>
      </p:sp>
      <p:sp>
        <p:nvSpPr>
          <p:cNvPr id="7" name="Прямоугольник: скругленные углы 6">
            <a:extLst>
              <a:ext uri="{FF2B5EF4-FFF2-40B4-BE49-F238E27FC236}">
                <a16:creationId xmlns:a16="http://schemas.microsoft.com/office/drawing/2014/main" id="{46E76475-868B-47DD-87BA-941033739690}"/>
              </a:ext>
            </a:extLst>
          </p:cNvPr>
          <p:cNvSpPr/>
          <p:nvPr/>
        </p:nvSpPr>
        <p:spPr>
          <a:xfrm>
            <a:off x="275147" y="1820712"/>
            <a:ext cx="2544791" cy="948904"/>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solidFill>
                  <a:schemeClr val="tx1"/>
                </a:solidFill>
                <a:ea typeface="+mn-lt"/>
                <a:cs typeface="+mn-lt"/>
              </a:rPr>
              <a:t>Позовна</a:t>
            </a:r>
            <a:r>
              <a:rPr lang="ru-RU" b="1" dirty="0">
                <a:solidFill>
                  <a:schemeClr val="tx1"/>
                </a:solidFill>
                <a:ea typeface="+mn-lt"/>
                <a:cs typeface="+mn-lt"/>
              </a:rPr>
              <a:t> </a:t>
            </a:r>
            <a:r>
              <a:rPr lang="ru-RU" b="1" dirty="0" err="1">
                <a:solidFill>
                  <a:schemeClr val="tx1"/>
                </a:solidFill>
                <a:ea typeface="+mn-lt"/>
                <a:cs typeface="+mn-lt"/>
              </a:rPr>
              <a:t>заява</a:t>
            </a:r>
            <a:r>
              <a:rPr lang="ru-RU" b="1" dirty="0">
                <a:solidFill>
                  <a:schemeClr val="tx1"/>
                </a:solidFill>
                <a:ea typeface="+mn-lt"/>
                <a:cs typeface="+mn-lt"/>
              </a:rPr>
              <a:t> </a:t>
            </a:r>
            <a:endParaRPr lang="ru-RU" b="1">
              <a:solidFill>
                <a:schemeClr val="tx1"/>
              </a:solidFill>
            </a:endParaRPr>
          </a:p>
        </p:txBody>
      </p:sp>
      <p:sp>
        <p:nvSpPr>
          <p:cNvPr id="12" name="Прямоугольник: скругленные углы 11">
            <a:extLst>
              <a:ext uri="{FF2B5EF4-FFF2-40B4-BE49-F238E27FC236}">
                <a16:creationId xmlns:a16="http://schemas.microsoft.com/office/drawing/2014/main" id="{75C461A8-2583-4D77-B90B-E3DE7679F3D0}"/>
              </a:ext>
            </a:extLst>
          </p:cNvPr>
          <p:cNvSpPr/>
          <p:nvPr/>
        </p:nvSpPr>
        <p:spPr>
          <a:xfrm>
            <a:off x="275146" y="2855883"/>
            <a:ext cx="2544791" cy="948904"/>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chemeClr val="tx1"/>
                </a:solidFill>
                <a:ea typeface="+mn-lt"/>
                <a:cs typeface="+mn-lt"/>
              </a:rPr>
              <a:t>Рішення</a:t>
            </a:r>
            <a:r>
              <a:rPr lang="ru-RU" b="1" dirty="0">
                <a:solidFill>
                  <a:schemeClr val="tx1"/>
                </a:solidFill>
                <a:ea typeface="+mn-lt"/>
                <a:cs typeface="+mn-lt"/>
              </a:rPr>
              <a:t> суду </a:t>
            </a:r>
            <a:endParaRPr lang="ru-RU" b="1">
              <a:solidFill>
                <a:schemeClr val="tx1"/>
              </a:solidFill>
            </a:endParaRPr>
          </a:p>
        </p:txBody>
      </p:sp>
      <p:sp>
        <p:nvSpPr>
          <p:cNvPr id="13" name="Прямоугольник: скругленные углы 12">
            <a:extLst>
              <a:ext uri="{FF2B5EF4-FFF2-40B4-BE49-F238E27FC236}">
                <a16:creationId xmlns:a16="http://schemas.microsoft.com/office/drawing/2014/main" id="{735763B7-9D10-4BF2-BBF9-B4A3D6D548C7}"/>
              </a:ext>
            </a:extLst>
          </p:cNvPr>
          <p:cNvSpPr/>
          <p:nvPr/>
        </p:nvSpPr>
        <p:spPr>
          <a:xfrm>
            <a:off x="3337523" y="1820711"/>
            <a:ext cx="2544791" cy="948904"/>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err="1">
                <a:solidFill>
                  <a:schemeClr val="tx1"/>
                </a:solidFill>
                <a:ea typeface="+mn-lt"/>
                <a:cs typeface="+mn-lt"/>
              </a:rPr>
              <a:t>Заява</a:t>
            </a:r>
            <a:r>
              <a:rPr lang="ru-RU" b="1" dirty="0">
                <a:solidFill>
                  <a:schemeClr val="tx1"/>
                </a:solidFill>
                <a:ea typeface="+mn-lt"/>
                <a:cs typeface="+mn-lt"/>
              </a:rPr>
              <a:t> </a:t>
            </a:r>
            <a:r>
              <a:rPr lang="ru-RU" b="1" err="1">
                <a:solidFill>
                  <a:schemeClr val="tx1"/>
                </a:solidFill>
                <a:ea typeface="+mn-lt"/>
                <a:cs typeface="+mn-lt"/>
              </a:rPr>
              <a:t>або</a:t>
            </a:r>
            <a:r>
              <a:rPr lang="ru-RU" b="1" dirty="0">
                <a:solidFill>
                  <a:schemeClr val="tx1"/>
                </a:solidFill>
                <a:ea typeface="+mn-lt"/>
                <a:cs typeface="+mn-lt"/>
              </a:rPr>
              <a:t> </a:t>
            </a:r>
            <a:r>
              <a:rPr lang="ru-RU" b="1" err="1">
                <a:solidFill>
                  <a:schemeClr val="tx1"/>
                </a:solidFill>
                <a:ea typeface="+mn-lt"/>
                <a:cs typeface="+mn-lt"/>
              </a:rPr>
              <a:t>повідомлення</a:t>
            </a:r>
            <a:r>
              <a:rPr lang="ru-RU" b="1" dirty="0">
                <a:solidFill>
                  <a:schemeClr val="tx1"/>
                </a:solidFill>
                <a:ea typeface="+mn-lt"/>
                <a:cs typeface="+mn-lt"/>
              </a:rPr>
              <a:t> про </a:t>
            </a:r>
            <a:r>
              <a:rPr lang="ru-RU" b="1" err="1">
                <a:solidFill>
                  <a:schemeClr val="tx1"/>
                </a:solidFill>
                <a:ea typeface="+mn-lt"/>
                <a:cs typeface="+mn-lt"/>
              </a:rPr>
              <a:t>злочин</a:t>
            </a:r>
            <a:r>
              <a:rPr lang="ru-RU" b="1" dirty="0">
                <a:solidFill>
                  <a:schemeClr val="tx1"/>
                </a:solidFill>
                <a:ea typeface="+mn-lt"/>
                <a:cs typeface="+mn-lt"/>
              </a:rPr>
              <a:t> </a:t>
            </a:r>
            <a:endParaRPr lang="ru-RU" b="1">
              <a:solidFill>
                <a:schemeClr val="tx1"/>
              </a:solidFill>
            </a:endParaRPr>
          </a:p>
        </p:txBody>
      </p:sp>
      <p:sp>
        <p:nvSpPr>
          <p:cNvPr id="14" name="Прямоугольник: скругленные углы 13">
            <a:extLst>
              <a:ext uri="{FF2B5EF4-FFF2-40B4-BE49-F238E27FC236}">
                <a16:creationId xmlns:a16="http://schemas.microsoft.com/office/drawing/2014/main" id="{856488A2-3F62-4688-B4A3-94597C6D3A86}"/>
              </a:ext>
            </a:extLst>
          </p:cNvPr>
          <p:cNvSpPr/>
          <p:nvPr/>
        </p:nvSpPr>
        <p:spPr>
          <a:xfrm>
            <a:off x="3337522" y="2855880"/>
            <a:ext cx="2544791" cy="948904"/>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a:solidFill>
                  <a:schemeClr val="tx1"/>
                </a:solidFill>
                <a:ea typeface="+mn-lt"/>
                <a:cs typeface="+mn-lt"/>
              </a:rPr>
              <a:t>Постанова про </a:t>
            </a:r>
            <a:r>
              <a:rPr lang="ru-RU" b="1" dirty="0" err="1">
                <a:solidFill>
                  <a:schemeClr val="tx1"/>
                </a:solidFill>
                <a:ea typeface="+mn-lt"/>
                <a:cs typeface="+mn-lt"/>
              </a:rPr>
              <a:t>порушення</a:t>
            </a:r>
            <a:r>
              <a:rPr lang="ru-RU" b="1" dirty="0">
                <a:solidFill>
                  <a:schemeClr val="tx1"/>
                </a:solidFill>
                <a:ea typeface="+mn-lt"/>
                <a:cs typeface="+mn-lt"/>
              </a:rPr>
              <a:t> </a:t>
            </a:r>
            <a:r>
              <a:rPr lang="ru-RU" b="1" dirty="0" err="1">
                <a:solidFill>
                  <a:schemeClr val="tx1"/>
                </a:solidFill>
                <a:ea typeface="+mn-lt"/>
                <a:cs typeface="+mn-lt"/>
              </a:rPr>
              <a:t>кримінальної</a:t>
            </a:r>
            <a:r>
              <a:rPr lang="ru-RU" b="1" dirty="0">
                <a:solidFill>
                  <a:schemeClr val="tx1"/>
                </a:solidFill>
                <a:ea typeface="+mn-lt"/>
                <a:cs typeface="+mn-lt"/>
              </a:rPr>
              <a:t> </a:t>
            </a:r>
            <a:r>
              <a:rPr lang="ru-RU" b="1" dirty="0" err="1">
                <a:solidFill>
                  <a:schemeClr val="tx1"/>
                </a:solidFill>
                <a:ea typeface="+mn-lt"/>
                <a:cs typeface="+mn-lt"/>
              </a:rPr>
              <a:t>справи</a:t>
            </a:r>
            <a:r>
              <a:rPr lang="ru-RU" b="1" dirty="0">
                <a:solidFill>
                  <a:schemeClr val="tx1"/>
                </a:solidFill>
                <a:ea typeface="+mn-lt"/>
                <a:cs typeface="+mn-lt"/>
              </a:rPr>
              <a:t> </a:t>
            </a:r>
            <a:endParaRPr lang="ru-RU" b="1">
              <a:solidFill>
                <a:schemeClr val="tx1"/>
              </a:solidFill>
            </a:endParaRPr>
          </a:p>
        </p:txBody>
      </p:sp>
      <p:sp>
        <p:nvSpPr>
          <p:cNvPr id="15" name="Прямоугольник: скругленные углы 14">
            <a:extLst>
              <a:ext uri="{FF2B5EF4-FFF2-40B4-BE49-F238E27FC236}">
                <a16:creationId xmlns:a16="http://schemas.microsoft.com/office/drawing/2014/main" id="{5F83F95C-4365-4F4D-87A5-81A9B2F41EFD}"/>
              </a:ext>
            </a:extLst>
          </p:cNvPr>
          <p:cNvSpPr/>
          <p:nvPr/>
        </p:nvSpPr>
        <p:spPr>
          <a:xfrm>
            <a:off x="3337521" y="3891049"/>
            <a:ext cx="2544791" cy="747621"/>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chemeClr val="tx1"/>
                </a:solidFill>
                <a:ea typeface="+mn-lt"/>
                <a:cs typeface="+mn-lt"/>
              </a:rPr>
              <a:t>Обвинувальний</a:t>
            </a:r>
            <a:r>
              <a:rPr lang="ru-RU" b="1" dirty="0">
                <a:solidFill>
                  <a:schemeClr val="tx1"/>
                </a:solidFill>
                <a:ea typeface="+mn-lt"/>
                <a:cs typeface="+mn-lt"/>
              </a:rPr>
              <a:t> </a:t>
            </a:r>
            <a:r>
              <a:rPr lang="ru-RU" b="1" dirty="0" err="1">
                <a:solidFill>
                  <a:schemeClr val="tx1"/>
                </a:solidFill>
                <a:ea typeface="+mn-lt"/>
                <a:cs typeface="+mn-lt"/>
              </a:rPr>
              <a:t>висновок</a:t>
            </a:r>
            <a:r>
              <a:rPr lang="ru-RU" b="1" dirty="0">
                <a:solidFill>
                  <a:schemeClr val="tx1"/>
                </a:solidFill>
                <a:ea typeface="+mn-lt"/>
                <a:cs typeface="+mn-lt"/>
              </a:rPr>
              <a:t> </a:t>
            </a:r>
            <a:endParaRPr lang="ru-RU" b="1">
              <a:solidFill>
                <a:schemeClr val="tx1"/>
              </a:solidFill>
            </a:endParaRPr>
          </a:p>
        </p:txBody>
      </p:sp>
      <p:sp>
        <p:nvSpPr>
          <p:cNvPr id="16" name="Прямоугольник: скругленные углы 15">
            <a:extLst>
              <a:ext uri="{FF2B5EF4-FFF2-40B4-BE49-F238E27FC236}">
                <a16:creationId xmlns:a16="http://schemas.microsoft.com/office/drawing/2014/main" id="{DD01532B-1AF7-49CF-8E42-59C4754E0990}"/>
              </a:ext>
            </a:extLst>
          </p:cNvPr>
          <p:cNvSpPr/>
          <p:nvPr/>
        </p:nvSpPr>
        <p:spPr>
          <a:xfrm>
            <a:off x="3337520" y="4696181"/>
            <a:ext cx="2544791" cy="1495244"/>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chemeClr val="tx1"/>
                </a:solidFill>
                <a:ea typeface="+mn-lt"/>
                <a:cs typeface="+mn-lt"/>
              </a:rPr>
              <a:t>Цивільний</a:t>
            </a:r>
            <a:r>
              <a:rPr lang="ru-RU" b="1" dirty="0">
                <a:solidFill>
                  <a:schemeClr val="tx1"/>
                </a:solidFill>
                <a:ea typeface="+mn-lt"/>
                <a:cs typeface="+mn-lt"/>
              </a:rPr>
              <a:t> </a:t>
            </a:r>
            <a:r>
              <a:rPr lang="ru-RU" b="1" dirty="0" err="1">
                <a:solidFill>
                  <a:schemeClr val="tx1"/>
                </a:solidFill>
                <a:ea typeface="+mn-lt"/>
                <a:cs typeface="+mn-lt"/>
              </a:rPr>
              <a:t>позов</a:t>
            </a:r>
            <a:r>
              <a:rPr lang="ru-RU" b="1" dirty="0">
                <a:solidFill>
                  <a:schemeClr val="tx1"/>
                </a:solidFill>
                <a:ea typeface="+mn-lt"/>
                <a:cs typeface="+mn-lt"/>
              </a:rPr>
              <a:t> у </a:t>
            </a:r>
            <a:r>
              <a:rPr lang="ru-RU" b="1" dirty="0" err="1">
                <a:solidFill>
                  <a:schemeClr val="tx1"/>
                </a:solidFill>
                <a:ea typeface="+mn-lt"/>
                <a:cs typeface="+mn-lt"/>
              </a:rPr>
              <a:t>кримінальній</a:t>
            </a:r>
            <a:r>
              <a:rPr lang="ru-RU" b="1" dirty="0">
                <a:solidFill>
                  <a:schemeClr val="tx1"/>
                </a:solidFill>
                <a:ea typeface="+mn-lt"/>
                <a:cs typeface="+mn-lt"/>
              </a:rPr>
              <a:t> </a:t>
            </a:r>
            <a:r>
              <a:rPr lang="ru-RU" b="1" dirty="0" err="1">
                <a:solidFill>
                  <a:schemeClr val="tx1"/>
                </a:solidFill>
                <a:ea typeface="+mn-lt"/>
                <a:cs typeface="+mn-lt"/>
              </a:rPr>
              <a:t>справі</a:t>
            </a:r>
            <a:r>
              <a:rPr lang="ru-RU" b="1" dirty="0">
                <a:solidFill>
                  <a:schemeClr val="tx1"/>
                </a:solidFill>
                <a:ea typeface="+mn-lt"/>
                <a:cs typeface="+mn-lt"/>
              </a:rPr>
              <a:t> (на </a:t>
            </a:r>
            <a:r>
              <a:rPr lang="ru-RU" b="1" dirty="0" err="1">
                <a:solidFill>
                  <a:schemeClr val="tx1"/>
                </a:solidFill>
                <a:ea typeface="+mn-lt"/>
                <a:cs typeface="+mn-lt"/>
              </a:rPr>
              <a:t>етапі</a:t>
            </a:r>
            <a:r>
              <a:rPr lang="ru-RU" b="1" dirty="0">
                <a:solidFill>
                  <a:schemeClr val="tx1"/>
                </a:solidFill>
                <a:ea typeface="+mn-lt"/>
                <a:cs typeface="+mn-lt"/>
              </a:rPr>
              <a:t> </a:t>
            </a:r>
            <a:r>
              <a:rPr lang="ru-RU" b="1" dirty="0" err="1">
                <a:solidFill>
                  <a:schemeClr val="tx1"/>
                </a:solidFill>
                <a:ea typeface="+mn-lt"/>
                <a:cs typeface="+mn-lt"/>
              </a:rPr>
              <a:t>досудового</a:t>
            </a:r>
            <a:r>
              <a:rPr lang="ru-RU" b="1" dirty="0">
                <a:solidFill>
                  <a:schemeClr val="tx1"/>
                </a:solidFill>
                <a:ea typeface="+mn-lt"/>
                <a:cs typeface="+mn-lt"/>
              </a:rPr>
              <a:t> </a:t>
            </a:r>
            <a:r>
              <a:rPr lang="ru-RU" b="1" dirty="0" err="1">
                <a:solidFill>
                  <a:schemeClr val="tx1"/>
                </a:solidFill>
                <a:ea typeface="+mn-lt"/>
                <a:cs typeface="+mn-lt"/>
              </a:rPr>
              <a:t>слідства</a:t>
            </a:r>
            <a:r>
              <a:rPr lang="ru-RU" b="1" dirty="0">
                <a:solidFill>
                  <a:schemeClr val="tx1"/>
                </a:solidFill>
                <a:ea typeface="+mn-lt"/>
                <a:cs typeface="+mn-lt"/>
              </a:rPr>
              <a:t> </a:t>
            </a:r>
            <a:r>
              <a:rPr lang="ru-RU" b="1" dirty="0" err="1">
                <a:solidFill>
                  <a:schemeClr val="tx1"/>
                </a:solidFill>
                <a:ea typeface="+mn-lt"/>
                <a:cs typeface="+mn-lt"/>
              </a:rPr>
              <a:t>або</a:t>
            </a:r>
            <a:r>
              <a:rPr lang="ru-RU" b="1" dirty="0">
                <a:solidFill>
                  <a:schemeClr val="tx1"/>
                </a:solidFill>
                <a:ea typeface="+mn-lt"/>
                <a:cs typeface="+mn-lt"/>
              </a:rPr>
              <a:t> судового </a:t>
            </a:r>
            <a:r>
              <a:rPr lang="ru-RU" b="1" dirty="0" err="1">
                <a:solidFill>
                  <a:schemeClr val="tx1"/>
                </a:solidFill>
                <a:ea typeface="+mn-lt"/>
                <a:cs typeface="+mn-lt"/>
              </a:rPr>
              <a:t>розгляду</a:t>
            </a:r>
            <a:r>
              <a:rPr lang="ru-RU" b="1" dirty="0">
                <a:solidFill>
                  <a:schemeClr val="tx1"/>
                </a:solidFill>
                <a:ea typeface="+mn-lt"/>
                <a:cs typeface="+mn-lt"/>
              </a:rPr>
              <a:t> </a:t>
            </a:r>
            <a:r>
              <a:rPr lang="ru-RU" b="1" dirty="0" err="1">
                <a:solidFill>
                  <a:schemeClr val="tx1"/>
                </a:solidFill>
                <a:ea typeface="+mn-lt"/>
                <a:cs typeface="+mn-lt"/>
              </a:rPr>
              <a:t>справи</a:t>
            </a:r>
            <a:r>
              <a:rPr lang="ru-RU" b="1" dirty="0">
                <a:solidFill>
                  <a:schemeClr val="tx1"/>
                </a:solidFill>
                <a:ea typeface="+mn-lt"/>
                <a:cs typeface="+mn-lt"/>
              </a:rPr>
              <a:t>)</a:t>
            </a:r>
            <a:endParaRPr lang="ru-RU" b="1">
              <a:solidFill>
                <a:schemeClr val="tx1"/>
              </a:solidFill>
            </a:endParaRPr>
          </a:p>
        </p:txBody>
      </p:sp>
      <p:sp>
        <p:nvSpPr>
          <p:cNvPr id="17" name="Прямоугольник: скругленные углы 16">
            <a:extLst>
              <a:ext uri="{FF2B5EF4-FFF2-40B4-BE49-F238E27FC236}">
                <a16:creationId xmlns:a16="http://schemas.microsoft.com/office/drawing/2014/main" id="{A522896A-367E-4998-A105-61D5EFE250FE}"/>
              </a:ext>
            </a:extLst>
          </p:cNvPr>
          <p:cNvSpPr/>
          <p:nvPr/>
        </p:nvSpPr>
        <p:spPr>
          <a:xfrm>
            <a:off x="3337521" y="6277690"/>
            <a:ext cx="2544791" cy="575093"/>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chemeClr val="tx1"/>
                </a:solidFill>
                <a:ea typeface="+mn-lt"/>
                <a:cs typeface="+mn-lt"/>
              </a:rPr>
              <a:t>Рішення</a:t>
            </a:r>
            <a:r>
              <a:rPr lang="ru-RU" b="1" dirty="0">
                <a:solidFill>
                  <a:schemeClr val="tx1"/>
                </a:solidFill>
                <a:ea typeface="+mn-lt"/>
                <a:cs typeface="+mn-lt"/>
              </a:rPr>
              <a:t> суду</a:t>
            </a:r>
            <a:endParaRPr lang="ru-RU" b="1">
              <a:solidFill>
                <a:schemeClr val="tx1"/>
              </a:solidFill>
            </a:endParaRPr>
          </a:p>
        </p:txBody>
      </p:sp>
      <p:sp>
        <p:nvSpPr>
          <p:cNvPr id="18" name="Прямоугольник: скругленные углы 17">
            <a:extLst>
              <a:ext uri="{FF2B5EF4-FFF2-40B4-BE49-F238E27FC236}">
                <a16:creationId xmlns:a16="http://schemas.microsoft.com/office/drawing/2014/main" id="{CAD6AA51-9A3D-4AC8-A2B7-638BF4F7B397}"/>
              </a:ext>
            </a:extLst>
          </p:cNvPr>
          <p:cNvSpPr/>
          <p:nvPr/>
        </p:nvSpPr>
        <p:spPr>
          <a:xfrm>
            <a:off x="6457410" y="1820713"/>
            <a:ext cx="2544791" cy="948904"/>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chemeClr val="tx1"/>
                </a:solidFill>
                <a:ea typeface="+mn-lt"/>
                <a:cs typeface="+mn-lt"/>
              </a:rPr>
              <a:t>Адміністративний</a:t>
            </a:r>
            <a:r>
              <a:rPr lang="ru-RU" b="1" dirty="0">
                <a:solidFill>
                  <a:schemeClr val="tx1"/>
                </a:solidFill>
                <a:ea typeface="+mn-lt"/>
                <a:cs typeface="+mn-lt"/>
              </a:rPr>
              <a:t> </a:t>
            </a:r>
            <a:r>
              <a:rPr lang="ru-RU" b="1" dirty="0" err="1">
                <a:solidFill>
                  <a:schemeClr val="tx1"/>
                </a:solidFill>
                <a:ea typeface="+mn-lt"/>
                <a:cs typeface="+mn-lt"/>
              </a:rPr>
              <a:t>позов</a:t>
            </a:r>
            <a:r>
              <a:rPr lang="ru-RU" b="1" dirty="0">
                <a:solidFill>
                  <a:schemeClr val="tx1"/>
                </a:solidFill>
                <a:ea typeface="+mn-lt"/>
                <a:cs typeface="+mn-lt"/>
              </a:rPr>
              <a:t> </a:t>
            </a:r>
            <a:endParaRPr lang="ru-RU" b="1">
              <a:solidFill>
                <a:schemeClr val="tx1"/>
              </a:solidFill>
            </a:endParaRPr>
          </a:p>
        </p:txBody>
      </p:sp>
      <p:sp>
        <p:nvSpPr>
          <p:cNvPr id="19" name="Прямоугольник: скругленные углы 18">
            <a:extLst>
              <a:ext uri="{FF2B5EF4-FFF2-40B4-BE49-F238E27FC236}">
                <a16:creationId xmlns:a16="http://schemas.microsoft.com/office/drawing/2014/main" id="{F38A6717-AC87-47BB-B744-DD0F1F3C9A47}"/>
              </a:ext>
            </a:extLst>
          </p:cNvPr>
          <p:cNvSpPr/>
          <p:nvPr/>
        </p:nvSpPr>
        <p:spPr>
          <a:xfrm>
            <a:off x="6457410" y="2855883"/>
            <a:ext cx="2544791" cy="948904"/>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chemeClr val="tx1"/>
                </a:solidFill>
                <a:ea typeface="+mn-lt"/>
                <a:cs typeface="+mn-lt"/>
              </a:rPr>
              <a:t>Рішення</a:t>
            </a:r>
            <a:r>
              <a:rPr lang="ru-RU" b="1" dirty="0">
                <a:solidFill>
                  <a:schemeClr val="tx1"/>
                </a:solidFill>
                <a:ea typeface="+mn-lt"/>
                <a:cs typeface="+mn-lt"/>
              </a:rPr>
              <a:t> суду </a:t>
            </a:r>
            <a:endParaRPr lang="ru-RU" b="1">
              <a:solidFill>
                <a:schemeClr val="tx1"/>
              </a:solidFill>
            </a:endParaRPr>
          </a:p>
        </p:txBody>
      </p:sp>
      <p:sp>
        <p:nvSpPr>
          <p:cNvPr id="20" name="Прямоугольник: скругленные углы 19">
            <a:extLst>
              <a:ext uri="{FF2B5EF4-FFF2-40B4-BE49-F238E27FC236}">
                <a16:creationId xmlns:a16="http://schemas.microsoft.com/office/drawing/2014/main" id="{6E1CA7CF-194A-4AA1-9718-3A35B7283705}"/>
              </a:ext>
            </a:extLst>
          </p:cNvPr>
          <p:cNvSpPr/>
          <p:nvPr/>
        </p:nvSpPr>
        <p:spPr>
          <a:xfrm>
            <a:off x="9562919" y="1820712"/>
            <a:ext cx="2544791" cy="1279583"/>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chemeClr val="tx1"/>
                </a:solidFill>
                <a:ea typeface="+mn-lt"/>
                <a:cs typeface="+mn-lt"/>
              </a:rPr>
              <a:t>Конституційне</a:t>
            </a:r>
            <a:r>
              <a:rPr lang="ru-RU" b="1" dirty="0">
                <a:solidFill>
                  <a:schemeClr val="tx1"/>
                </a:solidFill>
                <a:ea typeface="+mn-lt"/>
                <a:cs typeface="+mn-lt"/>
              </a:rPr>
              <a:t> </a:t>
            </a:r>
            <a:r>
              <a:rPr lang="ru-RU" b="1" dirty="0" err="1">
                <a:solidFill>
                  <a:schemeClr val="tx1"/>
                </a:solidFill>
                <a:ea typeface="+mn-lt"/>
                <a:cs typeface="+mn-lt"/>
              </a:rPr>
              <a:t>звернення</a:t>
            </a:r>
            <a:r>
              <a:rPr lang="ru-RU" b="1" dirty="0">
                <a:solidFill>
                  <a:schemeClr val="tx1"/>
                </a:solidFill>
                <a:ea typeface="+mn-lt"/>
                <a:cs typeface="+mn-lt"/>
              </a:rPr>
              <a:t> (строк </a:t>
            </a:r>
            <a:r>
              <a:rPr lang="ru-RU" b="1" dirty="0" err="1">
                <a:solidFill>
                  <a:schemeClr val="tx1"/>
                </a:solidFill>
                <a:ea typeface="+mn-lt"/>
                <a:cs typeface="+mn-lt"/>
              </a:rPr>
              <a:t>провадження</a:t>
            </a:r>
            <a:r>
              <a:rPr lang="ru-RU" b="1" dirty="0">
                <a:solidFill>
                  <a:schemeClr val="tx1"/>
                </a:solidFill>
                <a:ea typeface="+mn-lt"/>
                <a:cs typeface="+mn-lt"/>
              </a:rPr>
              <a:t> у </a:t>
            </a:r>
            <a:r>
              <a:rPr lang="ru-RU" b="1" dirty="0" err="1">
                <a:solidFill>
                  <a:schemeClr val="tx1"/>
                </a:solidFill>
                <a:ea typeface="+mn-lt"/>
                <a:cs typeface="+mn-lt"/>
              </a:rPr>
              <a:t>справі</a:t>
            </a:r>
            <a:r>
              <a:rPr lang="ru-RU" b="1" dirty="0">
                <a:solidFill>
                  <a:schemeClr val="tx1"/>
                </a:solidFill>
                <a:ea typeface="+mn-lt"/>
                <a:cs typeface="+mn-lt"/>
              </a:rPr>
              <a:t> – 3 </a:t>
            </a:r>
            <a:r>
              <a:rPr lang="ru-RU" b="1" dirty="0" err="1">
                <a:solidFill>
                  <a:schemeClr val="tx1"/>
                </a:solidFill>
                <a:ea typeface="+mn-lt"/>
                <a:cs typeface="+mn-lt"/>
              </a:rPr>
              <a:t>місяці</a:t>
            </a:r>
            <a:r>
              <a:rPr lang="ru-RU" b="1" dirty="0">
                <a:solidFill>
                  <a:schemeClr val="tx1"/>
                </a:solidFill>
                <a:ea typeface="+mn-lt"/>
                <a:cs typeface="+mn-lt"/>
              </a:rPr>
              <a:t>) </a:t>
            </a:r>
            <a:endParaRPr lang="ru-RU" b="1">
              <a:solidFill>
                <a:schemeClr val="tx1"/>
              </a:solidFill>
            </a:endParaRPr>
          </a:p>
        </p:txBody>
      </p:sp>
      <p:sp>
        <p:nvSpPr>
          <p:cNvPr id="21" name="Прямоугольник: скругленные углы 20">
            <a:extLst>
              <a:ext uri="{FF2B5EF4-FFF2-40B4-BE49-F238E27FC236}">
                <a16:creationId xmlns:a16="http://schemas.microsoft.com/office/drawing/2014/main" id="{0061DBA7-32A4-4C0D-837F-AC974D9D2555}"/>
              </a:ext>
            </a:extLst>
          </p:cNvPr>
          <p:cNvSpPr/>
          <p:nvPr/>
        </p:nvSpPr>
        <p:spPr>
          <a:xfrm>
            <a:off x="9562918" y="3172183"/>
            <a:ext cx="2544791" cy="1279583"/>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chemeClr val="tx1"/>
                </a:solidFill>
                <a:ea typeface="+mn-lt"/>
                <a:cs typeface="+mn-lt"/>
              </a:rPr>
              <a:t>Конституційне</a:t>
            </a:r>
            <a:r>
              <a:rPr lang="ru-RU" b="1" dirty="0">
                <a:solidFill>
                  <a:schemeClr val="tx1"/>
                </a:solidFill>
                <a:ea typeface="+mn-lt"/>
                <a:cs typeface="+mn-lt"/>
              </a:rPr>
              <a:t> </a:t>
            </a:r>
            <a:r>
              <a:rPr lang="ru-RU" b="1" dirty="0" err="1">
                <a:solidFill>
                  <a:schemeClr val="tx1"/>
                </a:solidFill>
                <a:ea typeface="+mn-lt"/>
                <a:cs typeface="+mn-lt"/>
              </a:rPr>
              <a:t>подання</a:t>
            </a:r>
            <a:r>
              <a:rPr lang="ru-RU" b="1" dirty="0">
                <a:solidFill>
                  <a:schemeClr val="tx1"/>
                </a:solidFill>
                <a:ea typeface="+mn-lt"/>
                <a:cs typeface="+mn-lt"/>
              </a:rPr>
              <a:t> (строк </a:t>
            </a:r>
            <a:r>
              <a:rPr lang="ru-RU" b="1" dirty="0" err="1">
                <a:solidFill>
                  <a:schemeClr val="tx1"/>
                </a:solidFill>
                <a:ea typeface="+mn-lt"/>
                <a:cs typeface="+mn-lt"/>
              </a:rPr>
              <a:t>провадження</a:t>
            </a:r>
            <a:r>
              <a:rPr lang="ru-RU" b="1" dirty="0">
                <a:solidFill>
                  <a:schemeClr val="tx1"/>
                </a:solidFill>
                <a:ea typeface="+mn-lt"/>
                <a:cs typeface="+mn-lt"/>
              </a:rPr>
              <a:t> у </a:t>
            </a:r>
            <a:r>
              <a:rPr lang="ru-RU" b="1" dirty="0" err="1">
                <a:solidFill>
                  <a:schemeClr val="tx1"/>
                </a:solidFill>
                <a:ea typeface="+mn-lt"/>
                <a:cs typeface="+mn-lt"/>
              </a:rPr>
              <a:t>справі</a:t>
            </a:r>
            <a:r>
              <a:rPr lang="ru-RU" b="1" dirty="0">
                <a:solidFill>
                  <a:schemeClr val="tx1"/>
                </a:solidFill>
                <a:ea typeface="+mn-lt"/>
                <a:cs typeface="+mn-lt"/>
              </a:rPr>
              <a:t> – 3 </a:t>
            </a:r>
            <a:r>
              <a:rPr lang="ru-RU" b="1" dirty="0" err="1">
                <a:solidFill>
                  <a:schemeClr val="tx1"/>
                </a:solidFill>
                <a:ea typeface="+mn-lt"/>
                <a:cs typeface="+mn-lt"/>
              </a:rPr>
              <a:t>місяці</a:t>
            </a:r>
            <a:r>
              <a:rPr lang="ru-RU" b="1" dirty="0">
                <a:solidFill>
                  <a:schemeClr val="tx1"/>
                </a:solidFill>
                <a:ea typeface="+mn-lt"/>
                <a:cs typeface="+mn-lt"/>
              </a:rPr>
              <a:t>) </a:t>
            </a:r>
            <a:endParaRPr lang="ru-RU" b="1">
              <a:solidFill>
                <a:schemeClr val="tx1"/>
              </a:solidFill>
            </a:endParaRPr>
          </a:p>
        </p:txBody>
      </p:sp>
      <p:sp>
        <p:nvSpPr>
          <p:cNvPr id="22" name="Прямоугольник: скругленные углы 21">
            <a:extLst>
              <a:ext uri="{FF2B5EF4-FFF2-40B4-BE49-F238E27FC236}">
                <a16:creationId xmlns:a16="http://schemas.microsoft.com/office/drawing/2014/main" id="{2013D969-8B54-46CB-8F75-399376F74831}"/>
              </a:ext>
            </a:extLst>
          </p:cNvPr>
          <p:cNvSpPr/>
          <p:nvPr/>
        </p:nvSpPr>
        <p:spPr>
          <a:xfrm>
            <a:off x="9562917" y="4538031"/>
            <a:ext cx="2544791" cy="1739658"/>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a:solidFill>
                  <a:schemeClr val="tx1"/>
                </a:solidFill>
                <a:ea typeface="+mn-lt"/>
                <a:cs typeface="+mn-lt"/>
              </a:rPr>
              <a:t>За результатами </a:t>
            </a:r>
            <a:r>
              <a:rPr lang="ru-RU" b="1" dirty="0" err="1">
                <a:solidFill>
                  <a:schemeClr val="tx1"/>
                </a:solidFill>
                <a:ea typeface="+mn-lt"/>
                <a:cs typeface="+mn-lt"/>
              </a:rPr>
              <a:t>розгляду</a:t>
            </a:r>
            <a:r>
              <a:rPr lang="ru-RU" b="1" dirty="0">
                <a:solidFill>
                  <a:schemeClr val="tx1"/>
                </a:solidFill>
                <a:ea typeface="+mn-lt"/>
                <a:cs typeface="+mn-lt"/>
              </a:rPr>
              <a:t> </a:t>
            </a:r>
            <a:r>
              <a:rPr lang="ru-RU" b="1" dirty="0" err="1">
                <a:solidFill>
                  <a:schemeClr val="tx1"/>
                </a:solidFill>
                <a:ea typeface="+mn-lt"/>
                <a:cs typeface="+mn-lt"/>
              </a:rPr>
              <a:t>складаються</a:t>
            </a:r>
            <a:r>
              <a:rPr lang="ru-RU" b="1" dirty="0">
                <a:solidFill>
                  <a:schemeClr val="tx1"/>
                </a:solidFill>
                <a:ea typeface="+mn-lt"/>
                <a:cs typeface="+mn-lt"/>
              </a:rPr>
              <a:t> </a:t>
            </a:r>
            <a:r>
              <a:rPr lang="ru-RU" b="1" dirty="0" err="1">
                <a:solidFill>
                  <a:schemeClr val="tx1"/>
                </a:solidFill>
                <a:ea typeface="+mn-lt"/>
                <a:cs typeface="+mn-lt"/>
              </a:rPr>
              <a:t>рішення</a:t>
            </a:r>
            <a:r>
              <a:rPr lang="ru-RU" b="1" dirty="0">
                <a:solidFill>
                  <a:schemeClr val="tx1"/>
                </a:solidFill>
                <a:ea typeface="+mn-lt"/>
                <a:cs typeface="+mn-lt"/>
              </a:rPr>
              <a:t> і </a:t>
            </a:r>
            <a:r>
              <a:rPr lang="ru-RU" b="1" dirty="0" err="1">
                <a:solidFill>
                  <a:schemeClr val="tx1"/>
                </a:solidFill>
                <a:ea typeface="+mn-lt"/>
                <a:cs typeface="+mn-lt"/>
              </a:rPr>
              <a:t>висновки</a:t>
            </a:r>
            <a:r>
              <a:rPr lang="ru-RU" b="1" dirty="0">
                <a:solidFill>
                  <a:schemeClr val="tx1"/>
                </a:solidFill>
                <a:ea typeface="+mn-lt"/>
                <a:cs typeface="+mn-lt"/>
              </a:rPr>
              <a:t> </a:t>
            </a:r>
            <a:r>
              <a:rPr lang="ru-RU" b="1" dirty="0" err="1">
                <a:solidFill>
                  <a:schemeClr val="tx1"/>
                </a:solidFill>
                <a:ea typeface="+mn-lt"/>
                <a:cs typeface="+mn-lt"/>
              </a:rPr>
              <a:t>Конституцій</a:t>
            </a:r>
            <a:r>
              <a:rPr lang="ru-RU" b="1" dirty="0">
                <a:solidFill>
                  <a:schemeClr val="tx1"/>
                </a:solidFill>
                <a:ea typeface="+mn-lt"/>
                <a:cs typeface="+mn-lt"/>
              </a:rPr>
              <a:t> - </a:t>
            </a:r>
            <a:r>
              <a:rPr lang="ru-RU" b="1" dirty="0" err="1">
                <a:solidFill>
                  <a:schemeClr val="tx1"/>
                </a:solidFill>
                <a:ea typeface="+mn-lt"/>
                <a:cs typeface="+mn-lt"/>
              </a:rPr>
              <a:t>ного</a:t>
            </a:r>
            <a:r>
              <a:rPr lang="ru-RU" b="1" dirty="0">
                <a:solidFill>
                  <a:schemeClr val="tx1"/>
                </a:solidFill>
                <a:ea typeface="+mn-lt"/>
                <a:cs typeface="+mn-lt"/>
              </a:rPr>
              <a:t> суду </a:t>
            </a:r>
            <a:r>
              <a:rPr lang="ru-RU" b="1" dirty="0" err="1">
                <a:solidFill>
                  <a:schemeClr val="tx1"/>
                </a:solidFill>
                <a:ea typeface="+mn-lt"/>
                <a:cs typeface="+mn-lt"/>
              </a:rPr>
              <a:t>України</a:t>
            </a:r>
            <a:endParaRPr lang="ru-RU" b="1">
              <a:solidFill>
                <a:schemeClr val="tx1"/>
              </a:solidFill>
            </a:endParaRPr>
          </a:p>
        </p:txBody>
      </p:sp>
    </p:spTree>
    <p:extLst>
      <p:ext uri="{BB962C8B-B14F-4D97-AF65-F5344CB8AC3E}">
        <p14:creationId xmlns:p14="http://schemas.microsoft.com/office/powerpoint/2010/main" val="6388033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6E45848-BEDA-4F24-9C4E-DA21209582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4"/>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2BB8117-A903-442C-9223-A4FEB85C32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3"/>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C59300B8-3117-43F8-9F8E-68DB9F002F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43200" y="0"/>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1AFAE680-42C1-4104-B74F-B0A8F1FB26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3990" y="1194074"/>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828A8BA9-B3FE-4C96-A0A1-72A0D2C85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439622" y="194269"/>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ame 24">
            <a:extLst>
              <a:ext uri="{FF2B5EF4-FFF2-40B4-BE49-F238E27FC236}">
                <a16:creationId xmlns:a16="http://schemas.microsoft.com/office/drawing/2014/main" id="{19F9CD66-32FC-448F-B4C5-67D17508A2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C9324812-5599-4B0D-8ACA-BE22414BAAA0}"/>
              </a:ext>
            </a:extLst>
          </p:cNvPr>
          <p:cNvSpPr>
            <a:spLocks noGrp="1"/>
          </p:cNvSpPr>
          <p:nvPr>
            <p:ph type="title"/>
          </p:nvPr>
        </p:nvSpPr>
        <p:spPr>
          <a:xfrm>
            <a:off x="838200" y="857251"/>
            <a:ext cx="10515600" cy="2076450"/>
          </a:xfrm>
        </p:spPr>
        <p:txBody>
          <a:bodyPr anchor="b">
            <a:normAutofit/>
          </a:bodyPr>
          <a:lstStyle/>
          <a:p>
            <a:r>
              <a:rPr lang="ru-RU" sz="4400">
                <a:solidFill>
                  <a:srgbClr val="FFFFFF"/>
                </a:solidFill>
                <a:cs typeface="Angsana New"/>
              </a:rPr>
              <a:t>Форми позасудового адміністративного захисту прав суб'єктів правовідносин</a:t>
            </a:r>
            <a:endParaRPr lang="ru-RU" sz="4400">
              <a:solidFill>
                <a:srgbClr val="FFFFFF"/>
              </a:solidFill>
            </a:endParaRPr>
          </a:p>
        </p:txBody>
      </p:sp>
      <p:sp>
        <p:nvSpPr>
          <p:cNvPr id="3" name="Объект 2">
            <a:extLst>
              <a:ext uri="{FF2B5EF4-FFF2-40B4-BE49-F238E27FC236}">
                <a16:creationId xmlns:a16="http://schemas.microsoft.com/office/drawing/2014/main" id="{8FD6AFF1-32A3-45E9-A7FD-6C16CDCAF7C0}"/>
              </a:ext>
            </a:extLst>
          </p:cNvPr>
          <p:cNvSpPr>
            <a:spLocks noGrp="1"/>
          </p:cNvSpPr>
          <p:nvPr>
            <p:ph idx="1"/>
          </p:nvPr>
        </p:nvSpPr>
        <p:spPr>
          <a:xfrm>
            <a:off x="838199" y="3190875"/>
            <a:ext cx="8467725" cy="2986087"/>
          </a:xfrm>
        </p:spPr>
        <p:txBody>
          <a:bodyPr vert="horz" lIns="91440" tIns="45720" rIns="91440" bIns="45720" rtlCol="0" anchor="t">
            <a:normAutofit/>
          </a:bodyPr>
          <a:lstStyle/>
          <a:p>
            <a:r>
              <a:rPr lang="ru-RU" sz="1800" b="1" dirty="0" err="1">
                <a:solidFill>
                  <a:srgbClr val="FFFFFF"/>
                </a:solidFill>
                <a:ea typeface="+mn-lt"/>
                <a:cs typeface="+mn-lt"/>
              </a:rPr>
              <a:t>Звернення</a:t>
            </a:r>
            <a:r>
              <a:rPr lang="ru-RU" sz="1800" b="1" dirty="0">
                <a:solidFill>
                  <a:srgbClr val="FFFFFF"/>
                </a:solidFill>
                <a:ea typeface="+mn-lt"/>
                <a:cs typeface="+mn-lt"/>
              </a:rPr>
              <a:t> до </a:t>
            </a:r>
            <a:r>
              <a:rPr lang="ru-RU" sz="1800" b="1" dirty="0" err="1">
                <a:solidFill>
                  <a:srgbClr val="FFFFFF"/>
                </a:solidFill>
                <a:ea typeface="+mn-lt"/>
                <a:cs typeface="+mn-lt"/>
              </a:rPr>
              <a:t>керівника</a:t>
            </a:r>
            <a:r>
              <a:rPr lang="ru-RU" sz="1800" b="1" dirty="0">
                <a:solidFill>
                  <a:srgbClr val="FFFFFF"/>
                </a:solidFill>
                <a:ea typeface="+mn-lt"/>
                <a:cs typeface="+mn-lt"/>
              </a:rPr>
              <a:t> закладу </a:t>
            </a:r>
            <a:r>
              <a:rPr lang="ru-RU" sz="1800" b="1" dirty="0" err="1">
                <a:solidFill>
                  <a:srgbClr val="FFFFFF"/>
                </a:solidFill>
                <a:ea typeface="+mn-lt"/>
                <a:cs typeface="+mn-lt"/>
              </a:rPr>
              <a:t>охорони</a:t>
            </a:r>
            <a:r>
              <a:rPr lang="ru-RU" sz="1800" b="1" dirty="0">
                <a:solidFill>
                  <a:srgbClr val="FFFFFF"/>
                </a:solidFill>
                <a:ea typeface="+mn-lt"/>
                <a:cs typeface="+mn-lt"/>
              </a:rPr>
              <a:t> </a:t>
            </a:r>
            <a:r>
              <a:rPr lang="ru-RU" sz="1800" b="1" dirty="0" err="1">
                <a:solidFill>
                  <a:srgbClr val="FFFFFF"/>
                </a:solidFill>
                <a:ea typeface="+mn-lt"/>
                <a:cs typeface="+mn-lt"/>
              </a:rPr>
              <a:t>здоров’я</a:t>
            </a:r>
            <a:r>
              <a:rPr lang="ru-RU" sz="1800" b="1" dirty="0">
                <a:solidFill>
                  <a:srgbClr val="FFFFFF"/>
                </a:solidFill>
                <a:ea typeface="+mn-lt"/>
                <a:cs typeface="+mn-lt"/>
              </a:rPr>
              <a:t> </a:t>
            </a:r>
            <a:r>
              <a:rPr lang="ru-RU" sz="1800" b="1" dirty="0" err="1">
                <a:solidFill>
                  <a:srgbClr val="FFFFFF"/>
                </a:solidFill>
                <a:ea typeface="+mn-lt"/>
                <a:cs typeface="+mn-lt"/>
              </a:rPr>
              <a:t>чи</a:t>
            </a:r>
            <a:r>
              <a:rPr lang="ru-RU" sz="1800" b="1" dirty="0">
                <a:solidFill>
                  <a:srgbClr val="FFFFFF"/>
                </a:solidFill>
                <a:ea typeface="+mn-lt"/>
                <a:cs typeface="+mn-lt"/>
              </a:rPr>
              <a:t> </a:t>
            </a:r>
            <a:r>
              <a:rPr lang="ru-RU" sz="1800" b="1" dirty="0" err="1">
                <a:solidFill>
                  <a:srgbClr val="FFFFFF"/>
                </a:solidFill>
                <a:ea typeface="+mn-lt"/>
                <a:cs typeface="+mn-lt"/>
              </a:rPr>
              <a:t>його</a:t>
            </a:r>
            <a:r>
              <a:rPr lang="ru-RU" sz="1800" b="1" dirty="0">
                <a:solidFill>
                  <a:srgbClr val="FFFFFF"/>
                </a:solidFill>
                <a:ea typeface="+mn-lt"/>
                <a:cs typeface="+mn-lt"/>
              </a:rPr>
              <a:t> </a:t>
            </a:r>
            <a:r>
              <a:rPr lang="ru-RU" sz="1800" b="1" dirty="0" err="1">
                <a:solidFill>
                  <a:srgbClr val="FFFFFF"/>
                </a:solidFill>
                <a:ea typeface="+mn-lt"/>
                <a:cs typeface="+mn-lt"/>
              </a:rPr>
              <a:t>підрозділу</a:t>
            </a:r>
            <a:r>
              <a:rPr lang="ru-RU" sz="1800" b="1" dirty="0">
                <a:solidFill>
                  <a:srgbClr val="FFFFFF"/>
                </a:solidFill>
                <a:ea typeface="+mn-lt"/>
                <a:cs typeface="+mn-lt"/>
              </a:rPr>
              <a:t> </a:t>
            </a:r>
            <a:r>
              <a:rPr lang="ru-RU" sz="1800" b="1" dirty="0" err="1">
                <a:solidFill>
                  <a:srgbClr val="FFFFFF"/>
                </a:solidFill>
                <a:ea typeface="+mn-lt"/>
                <a:cs typeface="+mn-lt"/>
              </a:rPr>
              <a:t>або</a:t>
            </a:r>
            <a:r>
              <a:rPr lang="ru-RU" sz="1800" b="1" dirty="0">
                <a:solidFill>
                  <a:srgbClr val="FFFFFF"/>
                </a:solidFill>
                <a:ea typeface="+mn-lt"/>
                <a:cs typeface="+mn-lt"/>
              </a:rPr>
              <a:t> </a:t>
            </a:r>
            <a:r>
              <a:rPr lang="ru-RU" sz="1800" b="1" dirty="0" err="1">
                <a:solidFill>
                  <a:srgbClr val="FFFFFF"/>
                </a:solidFill>
                <a:ea typeface="+mn-lt"/>
                <a:cs typeface="+mn-lt"/>
              </a:rPr>
              <a:t>звернення</a:t>
            </a:r>
            <a:r>
              <a:rPr lang="ru-RU" sz="1800" b="1" dirty="0">
                <a:solidFill>
                  <a:srgbClr val="FFFFFF"/>
                </a:solidFill>
                <a:ea typeface="+mn-lt"/>
                <a:cs typeface="+mn-lt"/>
              </a:rPr>
              <a:t> до органу </a:t>
            </a:r>
            <a:r>
              <a:rPr lang="ru-RU" sz="1800" b="1" dirty="0" err="1">
                <a:solidFill>
                  <a:srgbClr val="FFFFFF"/>
                </a:solidFill>
                <a:ea typeface="+mn-lt"/>
                <a:cs typeface="+mn-lt"/>
              </a:rPr>
              <a:t>управління</a:t>
            </a:r>
            <a:r>
              <a:rPr lang="ru-RU" sz="1800" b="1" dirty="0">
                <a:solidFill>
                  <a:srgbClr val="FFFFFF"/>
                </a:solidFill>
                <a:ea typeface="+mn-lt"/>
                <a:cs typeface="+mn-lt"/>
              </a:rPr>
              <a:t> </a:t>
            </a:r>
            <a:r>
              <a:rPr lang="ru-RU" sz="1800" b="1" dirty="0" err="1">
                <a:solidFill>
                  <a:srgbClr val="FFFFFF"/>
                </a:solidFill>
                <a:ea typeface="+mn-lt"/>
                <a:cs typeface="+mn-lt"/>
              </a:rPr>
              <a:t>охороною</a:t>
            </a:r>
            <a:r>
              <a:rPr lang="ru-RU" sz="1800" b="1" dirty="0">
                <a:solidFill>
                  <a:srgbClr val="FFFFFF"/>
                </a:solidFill>
                <a:ea typeface="+mn-lt"/>
                <a:cs typeface="+mn-lt"/>
              </a:rPr>
              <a:t> </a:t>
            </a:r>
            <a:r>
              <a:rPr lang="ru-RU" sz="1800" b="1" dirty="0" err="1">
                <a:solidFill>
                  <a:srgbClr val="FFFFFF"/>
                </a:solidFill>
                <a:ea typeface="+mn-lt"/>
                <a:cs typeface="+mn-lt"/>
              </a:rPr>
              <a:t>здоров’я</a:t>
            </a:r>
            <a:endParaRPr lang="ru-RU" sz="1800" b="1" dirty="0">
              <a:solidFill>
                <a:srgbClr val="FFFFFF"/>
              </a:solidFill>
              <a:ea typeface="+mn-lt"/>
              <a:cs typeface="+mn-lt"/>
            </a:endParaRPr>
          </a:p>
          <a:p>
            <a:pPr>
              <a:buClr>
                <a:srgbClr val="E4F0EF"/>
              </a:buClr>
            </a:pPr>
            <a:r>
              <a:rPr lang="ru-RU" sz="1800" b="1" err="1">
                <a:solidFill>
                  <a:srgbClr val="FFFFFF"/>
                </a:solidFill>
                <a:ea typeface="+mn-lt"/>
                <a:cs typeface="+mn-lt"/>
              </a:rPr>
              <a:t>Звернення</a:t>
            </a:r>
            <a:r>
              <a:rPr lang="ru-RU" sz="1800" b="1" dirty="0">
                <a:solidFill>
                  <a:srgbClr val="FFFFFF"/>
                </a:solidFill>
                <a:ea typeface="+mn-lt"/>
                <a:cs typeface="+mn-lt"/>
              </a:rPr>
              <a:t> до </a:t>
            </a:r>
            <a:r>
              <a:rPr lang="ru-RU" sz="1800" b="1" err="1">
                <a:solidFill>
                  <a:srgbClr val="FFFFFF"/>
                </a:solidFill>
                <a:ea typeface="+mn-lt"/>
                <a:cs typeface="+mn-lt"/>
              </a:rPr>
              <a:t>Уповноваженого</a:t>
            </a:r>
            <a:r>
              <a:rPr lang="ru-RU" sz="1800" b="1" dirty="0">
                <a:solidFill>
                  <a:srgbClr val="FFFFFF"/>
                </a:solidFill>
                <a:ea typeface="+mn-lt"/>
                <a:cs typeface="+mn-lt"/>
              </a:rPr>
              <a:t> </a:t>
            </a:r>
            <a:r>
              <a:rPr lang="ru-RU" sz="1800" b="1" err="1">
                <a:solidFill>
                  <a:srgbClr val="FFFFFF"/>
                </a:solidFill>
                <a:ea typeface="+mn-lt"/>
                <a:cs typeface="+mn-lt"/>
              </a:rPr>
              <a:t>Верховної</a:t>
            </a:r>
            <a:r>
              <a:rPr lang="ru-RU" sz="1800" b="1" dirty="0">
                <a:solidFill>
                  <a:srgbClr val="FFFFFF"/>
                </a:solidFill>
                <a:ea typeface="+mn-lt"/>
                <a:cs typeface="+mn-lt"/>
              </a:rPr>
              <a:t> Ради </a:t>
            </a:r>
            <a:r>
              <a:rPr lang="ru-RU" sz="1800" b="1" err="1">
                <a:solidFill>
                  <a:srgbClr val="FFFFFF"/>
                </a:solidFill>
                <a:ea typeface="+mn-lt"/>
                <a:cs typeface="+mn-lt"/>
              </a:rPr>
              <a:t>України</a:t>
            </a:r>
            <a:r>
              <a:rPr lang="ru-RU" sz="1800" b="1" dirty="0">
                <a:solidFill>
                  <a:srgbClr val="FFFFFF"/>
                </a:solidFill>
                <a:ea typeface="+mn-lt"/>
                <a:cs typeface="+mn-lt"/>
              </a:rPr>
              <a:t> з прав </a:t>
            </a:r>
            <a:r>
              <a:rPr lang="ru-RU" sz="1800" b="1" err="1">
                <a:solidFill>
                  <a:srgbClr val="FFFFFF"/>
                </a:solidFill>
                <a:ea typeface="+mn-lt"/>
                <a:cs typeface="+mn-lt"/>
              </a:rPr>
              <a:t>людини</a:t>
            </a:r>
            <a:r>
              <a:rPr lang="ru-RU" sz="1800" b="1" dirty="0">
                <a:solidFill>
                  <a:srgbClr val="FFFFFF"/>
                </a:solidFill>
                <a:ea typeface="+mn-lt"/>
                <a:cs typeface="+mn-lt"/>
              </a:rPr>
              <a:t> </a:t>
            </a:r>
          </a:p>
          <a:p>
            <a:pPr>
              <a:buClr>
                <a:srgbClr val="E4F0EF"/>
              </a:buClr>
            </a:pPr>
            <a:r>
              <a:rPr lang="ru-RU" sz="1800" b="1" err="1">
                <a:solidFill>
                  <a:srgbClr val="FFFFFF"/>
                </a:solidFill>
                <a:ea typeface="+mn-lt"/>
                <a:cs typeface="+mn-lt"/>
              </a:rPr>
              <a:t>Звернення</a:t>
            </a:r>
            <a:r>
              <a:rPr lang="ru-RU" sz="1800" b="1" dirty="0">
                <a:solidFill>
                  <a:srgbClr val="FFFFFF"/>
                </a:solidFill>
                <a:ea typeface="+mn-lt"/>
                <a:cs typeface="+mn-lt"/>
              </a:rPr>
              <a:t> до </a:t>
            </a:r>
            <a:r>
              <a:rPr lang="ru-RU" sz="1800" b="1" err="1">
                <a:solidFill>
                  <a:srgbClr val="FFFFFF"/>
                </a:solidFill>
                <a:ea typeface="+mn-lt"/>
                <a:cs typeface="+mn-lt"/>
              </a:rPr>
              <a:t>Державної</a:t>
            </a:r>
            <a:r>
              <a:rPr lang="ru-RU" sz="1800" b="1" dirty="0">
                <a:solidFill>
                  <a:srgbClr val="FFFFFF"/>
                </a:solidFill>
                <a:ea typeface="+mn-lt"/>
                <a:cs typeface="+mn-lt"/>
              </a:rPr>
              <a:t> </a:t>
            </a:r>
            <a:r>
              <a:rPr lang="ru-RU" sz="1800" b="1" err="1">
                <a:solidFill>
                  <a:srgbClr val="FFFFFF"/>
                </a:solidFill>
                <a:ea typeface="+mn-lt"/>
                <a:cs typeface="+mn-lt"/>
              </a:rPr>
              <a:t>інспекції</a:t>
            </a:r>
            <a:r>
              <a:rPr lang="ru-RU" sz="1800" b="1" dirty="0">
                <a:solidFill>
                  <a:srgbClr val="FFFFFF"/>
                </a:solidFill>
                <a:ea typeface="+mn-lt"/>
                <a:cs typeface="+mn-lt"/>
              </a:rPr>
              <a:t> </a:t>
            </a:r>
            <a:r>
              <a:rPr lang="ru-RU" sz="1800" b="1" err="1">
                <a:solidFill>
                  <a:srgbClr val="FFFFFF"/>
                </a:solidFill>
                <a:ea typeface="+mn-lt"/>
                <a:cs typeface="+mn-lt"/>
              </a:rPr>
              <a:t>України</a:t>
            </a:r>
            <a:r>
              <a:rPr lang="ru-RU" sz="1800" b="1" dirty="0">
                <a:solidFill>
                  <a:srgbClr val="FFFFFF"/>
                </a:solidFill>
                <a:ea typeface="+mn-lt"/>
                <a:cs typeface="+mn-lt"/>
              </a:rPr>
              <a:t> з </a:t>
            </a:r>
            <a:r>
              <a:rPr lang="ru-RU" sz="1800" b="1" err="1">
                <a:solidFill>
                  <a:srgbClr val="FFFFFF"/>
                </a:solidFill>
                <a:ea typeface="+mn-lt"/>
                <a:cs typeface="+mn-lt"/>
              </a:rPr>
              <a:t>питань</a:t>
            </a:r>
            <a:r>
              <a:rPr lang="ru-RU" sz="1800" b="1" dirty="0">
                <a:solidFill>
                  <a:srgbClr val="FFFFFF"/>
                </a:solidFill>
                <a:ea typeface="+mn-lt"/>
                <a:cs typeface="+mn-lt"/>
              </a:rPr>
              <a:t> </a:t>
            </a:r>
            <a:r>
              <a:rPr lang="ru-RU" sz="1800" b="1" err="1">
                <a:solidFill>
                  <a:srgbClr val="FFFFFF"/>
                </a:solidFill>
                <a:ea typeface="+mn-lt"/>
                <a:cs typeface="+mn-lt"/>
              </a:rPr>
              <a:t>захисту</a:t>
            </a:r>
            <a:r>
              <a:rPr lang="ru-RU" sz="1800" b="1" dirty="0">
                <a:solidFill>
                  <a:srgbClr val="FFFFFF"/>
                </a:solidFill>
                <a:ea typeface="+mn-lt"/>
                <a:cs typeface="+mn-lt"/>
              </a:rPr>
              <a:t> прав </a:t>
            </a:r>
            <a:r>
              <a:rPr lang="ru-RU" sz="1800" b="1" err="1">
                <a:solidFill>
                  <a:srgbClr val="FFFFFF"/>
                </a:solidFill>
                <a:ea typeface="+mn-lt"/>
                <a:cs typeface="+mn-lt"/>
              </a:rPr>
              <a:t>споживачів</a:t>
            </a:r>
            <a:r>
              <a:rPr lang="ru-RU" sz="1800" b="1" dirty="0">
                <a:solidFill>
                  <a:srgbClr val="FFFFFF"/>
                </a:solidFill>
                <a:ea typeface="+mn-lt"/>
                <a:cs typeface="+mn-lt"/>
              </a:rPr>
              <a:t> </a:t>
            </a:r>
          </a:p>
          <a:p>
            <a:pPr>
              <a:buClr>
                <a:srgbClr val="E4F0EF"/>
              </a:buClr>
            </a:pPr>
            <a:r>
              <a:rPr lang="ru-RU" sz="1800" b="1" err="1">
                <a:solidFill>
                  <a:srgbClr val="FFFFFF"/>
                </a:solidFill>
                <a:ea typeface="+mn-lt"/>
                <a:cs typeface="+mn-lt"/>
              </a:rPr>
              <a:t>Звернення</a:t>
            </a:r>
            <a:r>
              <a:rPr lang="ru-RU" sz="1800" b="1" dirty="0">
                <a:solidFill>
                  <a:srgbClr val="FFFFFF"/>
                </a:solidFill>
                <a:ea typeface="+mn-lt"/>
                <a:cs typeface="+mn-lt"/>
              </a:rPr>
              <a:t> до </a:t>
            </a:r>
            <a:r>
              <a:rPr lang="ru-RU" sz="1800" b="1" err="1">
                <a:solidFill>
                  <a:srgbClr val="FFFFFF"/>
                </a:solidFill>
                <a:ea typeface="+mn-lt"/>
                <a:cs typeface="+mn-lt"/>
              </a:rPr>
              <a:t>Комітету</a:t>
            </a:r>
            <a:r>
              <a:rPr lang="ru-RU" sz="1800" b="1" dirty="0">
                <a:solidFill>
                  <a:srgbClr val="FFFFFF"/>
                </a:solidFill>
                <a:ea typeface="+mn-lt"/>
                <a:cs typeface="+mn-lt"/>
              </a:rPr>
              <a:t> </a:t>
            </a:r>
            <a:r>
              <a:rPr lang="ru-RU" sz="1800" b="1" err="1">
                <a:solidFill>
                  <a:srgbClr val="FFFFFF"/>
                </a:solidFill>
                <a:ea typeface="+mn-lt"/>
                <a:cs typeface="+mn-lt"/>
              </a:rPr>
              <a:t>Верховної</a:t>
            </a:r>
            <a:r>
              <a:rPr lang="ru-RU" sz="1800" b="1" dirty="0">
                <a:solidFill>
                  <a:srgbClr val="FFFFFF"/>
                </a:solidFill>
                <a:ea typeface="+mn-lt"/>
                <a:cs typeface="+mn-lt"/>
              </a:rPr>
              <a:t> ради </a:t>
            </a:r>
            <a:r>
              <a:rPr lang="ru-RU" sz="1800" b="1" err="1">
                <a:solidFill>
                  <a:srgbClr val="FFFFFF"/>
                </a:solidFill>
                <a:ea typeface="+mn-lt"/>
                <a:cs typeface="+mn-lt"/>
              </a:rPr>
              <a:t>України</a:t>
            </a:r>
            <a:r>
              <a:rPr lang="ru-RU" sz="1800" b="1" dirty="0">
                <a:solidFill>
                  <a:srgbClr val="FFFFFF"/>
                </a:solidFill>
                <a:ea typeface="+mn-lt"/>
                <a:cs typeface="+mn-lt"/>
              </a:rPr>
              <a:t> з </a:t>
            </a:r>
            <a:r>
              <a:rPr lang="ru-RU" sz="1800" b="1" err="1">
                <a:solidFill>
                  <a:srgbClr val="FFFFFF"/>
                </a:solidFill>
                <a:ea typeface="+mn-lt"/>
                <a:cs typeface="+mn-lt"/>
              </a:rPr>
              <a:t>питань</a:t>
            </a:r>
            <a:r>
              <a:rPr lang="ru-RU" sz="1800" b="1" dirty="0">
                <a:solidFill>
                  <a:srgbClr val="FFFFFF"/>
                </a:solidFill>
                <a:ea typeface="+mn-lt"/>
                <a:cs typeface="+mn-lt"/>
              </a:rPr>
              <a:t> </a:t>
            </a:r>
            <a:r>
              <a:rPr lang="ru-RU" sz="1800" b="1" err="1">
                <a:solidFill>
                  <a:srgbClr val="FFFFFF"/>
                </a:solidFill>
                <a:ea typeface="+mn-lt"/>
                <a:cs typeface="+mn-lt"/>
              </a:rPr>
              <a:t>охорони</a:t>
            </a:r>
            <a:r>
              <a:rPr lang="ru-RU" sz="1800" b="1" dirty="0">
                <a:solidFill>
                  <a:srgbClr val="FFFFFF"/>
                </a:solidFill>
                <a:ea typeface="+mn-lt"/>
                <a:cs typeface="+mn-lt"/>
              </a:rPr>
              <a:t> </a:t>
            </a:r>
            <a:r>
              <a:rPr lang="ru-RU" sz="1800" b="1" err="1">
                <a:solidFill>
                  <a:srgbClr val="FFFFFF"/>
                </a:solidFill>
                <a:ea typeface="+mn-lt"/>
                <a:cs typeface="+mn-lt"/>
              </a:rPr>
              <a:t>здоров'я</a:t>
            </a:r>
            <a:r>
              <a:rPr lang="ru-RU" sz="1800" b="1" dirty="0">
                <a:solidFill>
                  <a:srgbClr val="FFFFFF"/>
                </a:solidFill>
                <a:ea typeface="+mn-lt"/>
                <a:cs typeface="+mn-lt"/>
              </a:rPr>
              <a:t> </a:t>
            </a:r>
          </a:p>
          <a:p>
            <a:pPr>
              <a:buClr>
                <a:srgbClr val="E4F0EF"/>
              </a:buClr>
            </a:pPr>
            <a:r>
              <a:rPr lang="ru-RU" sz="1800" b="1" err="1">
                <a:solidFill>
                  <a:srgbClr val="FFFFFF"/>
                </a:solidFill>
                <a:ea typeface="+mn-lt"/>
                <a:cs typeface="+mn-lt"/>
              </a:rPr>
              <a:t>Звернення</a:t>
            </a:r>
            <a:r>
              <a:rPr lang="ru-RU" sz="1800" b="1" dirty="0">
                <a:solidFill>
                  <a:srgbClr val="FFFFFF"/>
                </a:solidFill>
                <a:ea typeface="+mn-lt"/>
                <a:cs typeface="+mn-lt"/>
              </a:rPr>
              <a:t> до </a:t>
            </a:r>
            <a:r>
              <a:rPr lang="ru-RU" sz="1800" b="1" err="1">
                <a:solidFill>
                  <a:srgbClr val="FFFFFF"/>
                </a:solidFill>
                <a:ea typeface="+mn-lt"/>
                <a:cs typeface="+mn-lt"/>
              </a:rPr>
              <a:t>органів</a:t>
            </a:r>
            <a:r>
              <a:rPr lang="ru-RU" sz="1800" b="1" dirty="0">
                <a:solidFill>
                  <a:srgbClr val="FFFFFF"/>
                </a:solidFill>
                <a:ea typeface="+mn-lt"/>
                <a:cs typeface="+mn-lt"/>
              </a:rPr>
              <a:t> </a:t>
            </a:r>
            <a:r>
              <a:rPr lang="ru-RU" sz="1800" b="1" err="1">
                <a:solidFill>
                  <a:srgbClr val="FFFFFF"/>
                </a:solidFill>
                <a:ea typeface="+mn-lt"/>
                <a:cs typeface="+mn-lt"/>
              </a:rPr>
              <a:t>прокуратури</a:t>
            </a:r>
            <a:endParaRPr lang="ru-RU" sz="1800" b="1">
              <a:solidFill>
                <a:srgbClr val="FFFFFF"/>
              </a:solidFill>
              <a:ea typeface="+mn-lt"/>
              <a:cs typeface="+mn-lt"/>
            </a:endParaRPr>
          </a:p>
          <a:p>
            <a:pPr>
              <a:buClr>
                <a:srgbClr val="E4F0EF"/>
              </a:buClr>
            </a:pPr>
            <a:r>
              <a:rPr lang="ru-RU" sz="1800" b="1" err="1">
                <a:solidFill>
                  <a:srgbClr val="FFFFFF"/>
                </a:solidFill>
                <a:ea typeface="+mn-lt"/>
                <a:cs typeface="+mn-lt"/>
              </a:rPr>
              <a:t>Звернення</a:t>
            </a:r>
            <a:r>
              <a:rPr lang="ru-RU" sz="1800" b="1" dirty="0">
                <a:solidFill>
                  <a:srgbClr val="FFFFFF"/>
                </a:solidFill>
                <a:ea typeface="+mn-lt"/>
                <a:cs typeface="+mn-lt"/>
              </a:rPr>
              <a:t> до </a:t>
            </a:r>
            <a:r>
              <a:rPr lang="ru-RU" sz="1800" b="1" err="1">
                <a:solidFill>
                  <a:srgbClr val="FFFFFF"/>
                </a:solidFill>
                <a:ea typeface="+mn-lt"/>
                <a:cs typeface="+mn-lt"/>
              </a:rPr>
              <a:t>органів</a:t>
            </a:r>
            <a:r>
              <a:rPr lang="ru-RU" sz="1800" b="1" dirty="0">
                <a:solidFill>
                  <a:srgbClr val="FFFFFF"/>
                </a:solidFill>
                <a:ea typeface="+mn-lt"/>
                <a:cs typeface="+mn-lt"/>
              </a:rPr>
              <a:t> </a:t>
            </a:r>
            <a:r>
              <a:rPr lang="ru-RU" sz="1800" b="1" err="1">
                <a:solidFill>
                  <a:srgbClr val="FFFFFF"/>
                </a:solidFill>
                <a:ea typeface="+mn-lt"/>
                <a:cs typeface="+mn-lt"/>
              </a:rPr>
              <a:t>внутрішніх</a:t>
            </a:r>
            <a:r>
              <a:rPr lang="ru-RU" sz="1800" b="1" dirty="0">
                <a:solidFill>
                  <a:srgbClr val="FFFFFF"/>
                </a:solidFill>
                <a:ea typeface="+mn-lt"/>
                <a:cs typeface="+mn-lt"/>
              </a:rPr>
              <a:t> справ</a:t>
            </a:r>
          </a:p>
        </p:txBody>
      </p:sp>
    </p:spTree>
    <p:extLst>
      <p:ext uri="{BB962C8B-B14F-4D97-AF65-F5344CB8AC3E}">
        <p14:creationId xmlns:p14="http://schemas.microsoft.com/office/powerpoint/2010/main" val="27026495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77671E-5DDD-41C8-909D-E188127DB740}"/>
              </a:ext>
            </a:extLst>
          </p:cNvPr>
          <p:cNvSpPr>
            <a:spLocks noGrp="1"/>
          </p:cNvSpPr>
          <p:nvPr>
            <p:ph type="title"/>
          </p:nvPr>
        </p:nvSpPr>
        <p:spPr>
          <a:xfrm>
            <a:off x="838200" y="637905"/>
            <a:ext cx="10515600" cy="894243"/>
          </a:xfrm>
        </p:spPr>
        <p:txBody>
          <a:bodyPr>
            <a:normAutofit fontScale="90000"/>
          </a:bodyPr>
          <a:lstStyle/>
          <a:p>
            <a:pPr algn="ctr"/>
            <a:r>
              <a:rPr lang="ru-RU" err="1">
                <a:cs typeface="Angsana New"/>
              </a:rPr>
              <a:t>Нотаріальний</a:t>
            </a:r>
            <a:r>
              <a:rPr lang="ru-RU">
                <a:cs typeface="Angsana New"/>
              </a:rPr>
              <a:t> </a:t>
            </a:r>
            <a:r>
              <a:rPr lang="ru-RU" err="1">
                <a:cs typeface="Angsana New"/>
              </a:rPr>
              <a:t>захист</a:t>
            </a:r>
            <a:r>
              <a:rPr lang="ru-RU">
                <a:cs typeface="Angsana New"/>
              </a:rPr>
              <a:t> прав </a:t>
            </a:r>
            <a:r>
              <a:rPr lang="ru-RU" err="1">
                <a:cs typeface="Angsana New"/>
              </a:rPr>
              <a:t>суб'єктів</a:t>
            </a:r>
            <a:r>
              <a:rPr lang="ru-RU">
                <a:cs typeface="Angsana New"/>
              </a:rPr>
              <a:t> </a:t>
            </a:r>
            <a:r>
              <a:rPr lang="ru-RU" err="1">
                <a:cs typeface="Angsana New"/>
              </a:rPr>
              <a:t>медичних</a:t>
            </a:r>
            <a:r>
              <a:rPr lang="ru-RU">
                <a:cs typeface="Angsana New"/>
              </a:rPr>
              <a:t> </a:t>
            </a:r>
            <a:r>
              <a:rPr lang="ru-RU" err="1">
                <a:cs typeface="Angsana New"/>
              </a:rPr>
              <a:t>правовідносин</a:t>
            </a:r>
            <a:endParaRPr lang="ru-RU" err="1"/>
          </a:p>
        </p:txBody>
      </p:sp>
      <p:sp>
        <p:nvSpPr>
          <p:cNvPr id="4" name="Прямоугольник: скругленные углы 3">
            <a:extLst>
              <a:ext uri="{FF2B5EF4-FFF2-40B4-BE49-F238E27FC236}">
                <a16:creationId xmlns:a16="http://schemas.microsoft.com/office/drawing/2014/main" id="{517A1AB2-B22C-4F57-921D-4D8B6D75A572}"/>
              </a:ext>
            </a:extLst>
          </p:cNvPr>
          <p:cNvSpPr/>
          <p:nvPr/>
        </p:nvSpPr>
        <p:spPr>
          <a:xfrm>
            <a:off x="1368725" y="1778479"/>
            <a:ext cx="9100866" cy="9057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ea typeface="+mn-lt"/>
                <a:cs typeface="+mn-lt"/>
              </a:rPr>
              <a:t>Шляхом </a:t>
            </a:r>
            <a:r>
              <a:rPr lang="ru-RU" b="1" dirty="0" err="1">
                <a:solidFill>
                  <a:schemeClr val="bg1"/>
                </a:solidFill>
                <a:ea typeface="+mn-lt"/>
                <a:cs typeface="+mn-lt"/>
              </a:rPr>
              <a:t>вчинення</a:t>
            </a:r>
            <a:r>
              <a:rPr lang="ru-RU" b="1" dirty="0">
                <a:solidFill>
                  <a:schemeClr val="bg1"/>
                </a:solidFill>
                <a:ea typeface="+mn-lt"/>
                <a:cs typeface="+mn-lt"/>
              </a:rPr>
              <a:t> </a:t>
            </a:r>
            <a:r>
              <a:rPr lang="ru-RU" b="1" dirty="0" err="1">
                <a:solidFill>
                  <a:schemeClr val="bg1"/>
                </a:solidFill>
                <a:ea typeface="+mn-lt"/>
                <a:cs typeface="+mn-lt"/>
              </a:rPr>
              <a:t>виконавчого</a:t>
            </a:r>
            <a:r>
              <a:rPr lang="ru-RU" b="1" dirty="0">
                <a:solidFill>
                  <a:schemeClr val="bg1"/>
                </a:solidFill>
                <a:ea typeface="+mn-lt"/>
                <a:cs typeface="+mn-lt"/>
              </a:rPr>
              <a:t> </a:t>
            </a:r>
            <a:r>
              <a:rPr lang="ru-RU" b="1" dirty="0" err="1">
                <a:solidFill>
                  <a:schemeClr val="bg1"/>
                </a:solidFill>
                <a:ea typeface="+mn-lt"/>
                <a:cs typeface="+mn-lt"/>
              </a:rPr>
              <a:t>напису</a:t>
            </a:r>
            <a:r>
              <a:rPr lang="ru-RU" b="1" dirty="0">
                <a:solidFill>
                  <a:schemeClr val="bg1"/>
                </a:solidFill>
                <a:ea typeface="+mn-lt"/>
                <a:cs typeface="+mn-lt"/>
              </a:rPr>
              <a:t> </a:t>
            </a:r>
            <a:r>
              <a:rPr lang="ru-RU" b="1" dirty="0" err="1">
                <a:solidFill>
                  <a:schemeClr val="bg1"/>
                </a:solidFill>
                <a:ea typeface="+mn-lt"/>
                <a:cs typeface="+mn-lt"/>
              </a:rPr>
              <a:t>нотаріуса</a:t>
            </a:r>
            <a:r>
              <a:rPr lang="ru-RU" b="1" dirty="0">
                <a:solidFill>
                  <a:schemeClr val="bg1"/>
                </a:solidFill>
                <a:ea typeface="+mn-lt"/>
                <a:cs typeface="+mn-lt"/>
              </a:rPr>
              <a:t> на </a:t>
            </a:r>
            <a:r>
              <a:rPr lang="ru-RU" b="1" dirty="0" err="1">
                <a:solidFill>
                  <a:schemeClr val="bg1"/>
                </a:solidFill>
                <a:ea typeface="+mn-lt"/>
                <a:cs typeface="+mn-lt"/>
              </a:rPr>
              <a:t>борговому</a:t>
            </a:r>
            <a:r>
              <a:rPr lang="ru-RU" b="1" dirty="0">
                <a:solidFill>
                  <a:schemeClr val="bg1"/>
                </a:solidFill>
                <a:ea typeface="+mn-lt"/>
                <a:cs typeface="+mn-lt"/>
              </a:rPr>
              <a:t> </a:t>
            </a:r>
            <a:r>
              <a:rPr lang="ru-RU" b="1" dirty="0" err="1">
                <a:solidFill>
                  <a:schemeClr val="bg1"/>
                </a:solidFill>
                <a:ea typeface="+mn-lt"/>
                <a:cs typeface="+mn-lt"/>
              </a:rPr>
              <a:t>документі</a:t>
            </a:r>
            <a:endParaRPr lang="ru-RU" b="1" dirty="0" err="1">
              <a:solidFill>
                <a:schemeClr val="bg1"/>
              </a:solidFill>
            </a:endParaRPr>
          </a:p>
        </p:txBody>
      </p:sp>
      <p:sp>
        <p:nvSpPr>
          <p:cNvPr id="5" name="Прямоугольник: скругленные углы 4">
            <a:extLst>
              <a:ext uri="{FF2B5EF4-FFF2-40B4-BE49-F238E27FC236}">
                <a16:creationId xmlns:a16="http://schemas.microsoft.com/office/drawing/2014/main" id="{A934FD19-477E-4ED7-A337-601A696E2AC1}"/>
              </a:ext>
            </a:extLst>
          </p:cNvPr>
          <p:cNvSpPr/>
          <p:nvPr/>
        </p:nvSpPr>
        <p:spPr>
          <a:xfrm>
            <a:off x="2201712" y="3215316"/>
            <a:ext cx="7433093" cy="291860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err="1">
                <a:solidFill>
                  <a:srgbClr val="C00000"/>
                </a:solidFill>
                <a:ea typeface="+mn-lt"/>
                <a:cs typeface="+mn-lt"/>
              </a:rPr>
              <a:t>Відповідно</a:t>
            </a:r>
            <a:r>
              <a:rPr lang="ru-RU" sz="2400" b="1" dirty="0">
                <a:solidFill>
                  <a:srgbClr val="C00000"/>
                </a:solidFill>
                <a:ea typeface="+mn-lt"/>
                <a:cs typeface="+mn-lt"/>
              </a:rPr>
              <a:t> до ст. 88 Закону </a:t>
            </a:r>
            <a:r>
              <a:rPr lang="ru-RU" sz="2400" b="1" err="1">
                <a:solidFill>
                  <a:srgbClr val="C00000"/>
                </a:solidFill>
                <a:ea typeface="+mn-lt"/>
                <a:cs typeface="+mn-lt"/>
              </a:rPr>
              <a:t>України</a:t>
            </a:r>
            <a:r>
              <a:rPr lang="ru-RU" sz="2400" b="1" dirty="0">
                <a:solidFill>
                  <a:srgbClr val="C00000"/>
                </a:solidFill>
                <a:ea typeface="+mn-lt"/>
                <a:cs typeface="+mn-lt"/>
              </a:rPr>
              <a:t> «Про </a:t>
            </a:r>
            <a:r>
              <a:rPr lang="ru-RU" sz="2400" b="1" err="1">
                <a:solidFill>
                  <a:srgbClr val="C00000"/>
                </a:solidFill>
                <a:ea typeface="+mn-lt"/>
                <a:cs typeface="+mn-lt"/>
              </a:rPr>
              <a:t>нотаріат</a:t>
            </a:r>
            <a:r>
              <a:rPr lang="ru-RU" sz="2400" b="1" dirty="0">
                <a:solidFill>
                  <a:srgbClr val="C00000"/>
                </a:solidFill>
                <a:ea typeface="+mn-lt"/>
                <a:cs typeface="+mn-lt"/>
              </a:rPr>
              <a:t>» </a:t>
            </a:r>
            <a:r>
              <a:rPr lang="ru-RU" sz="2400" b="1" err="1">
                <a:solidFill>
                  <a:srgbClr val="C00000"/>
                </a:solidFill>
                <a:ea typeface="+mn-lt"/>
                <a:cs typeface="+mn-lt"/>
              </a:rPr>
              <a:t>нотаріус</a:t>
            </a:r>
            <a:r>
              <a:rPr lang="ru-RU" sz="2400" b="1" dirty="0">
                <a:solidFill>
                  <a:srgbClr val="C00000"/>
                </a:solidFill>
                <a:ea typeface="+mn-lt"/>
                <a:cs typeface="+mn-lt"/>
              </a:rPr>
              <a:t> </a:t>
            </a:r>
            <a:r>
              <a:rPr lang="ru-RU" sz="2400" b="1" err="1">
                <a:solidFill>
                  <a:srgbClr val="C00000"/>
                </a:solidFill>
                <a:ea typeface="+mn-lt"/>
                <a:cs typeface="+mn-lt"/>
              </a:rPr>
              <a:t>вчиняє</a:t>
            </a:r>
            <a:r>
              <a:rPr lang="ru-RU" sz="2400" b="1" dirty="0">
                <a:solidFill>
                  <a:srgbClr val="C00000"/>
                </a:solidFill>
                <a:ea typeface="+mn-lt"/>
                <a:cs typeface="+mn-lt"/>
              </a:rPr>
              <a:t> </a:t>
            </a:r>
            <a:r>
              <a:rPr lang="ru-RU" sz="2400" b="1" err="1">
                <a:solidFill>
                  <a:srgbClr val="C00000"/>
                </a:solidFill>
                <a:ea typeface="+mn-lt"/>
                <a:cs typeface="+mn-lt"/>
              </a:rPr>
              <a:t>виконавчі</a:t>
            </a:r>
            <a:r>
              <a:rPr lang="ru-RU" sz="2400" b="1" dirty="0">
                <a:solidFill>
                  <a:srgbClr val="C00000"/>
                </a:solidFill>
                <a:ea typeface="+mn-lt"/>
                <a:cs typeface="+mn-lt"/>
              </a:rPr>
              <a:t> </a:t>
            </a:r>
            <a:r>
              <a:rPr lang="ru-RU" sz="2400" b="1" err="1">
                <a:solidFill>
                  <a:srgbClr val="C00000"/>
                </a:solidFill>
                <a:ea typeface="+mn-lt"/>
                <a:cs typeface="+mn-lt"/>
              </a:rPr>
              <a:t>написи</a:t>
            </a:r>
            <a:r>
              <a:rPr lang="ru-RU" sz="2400" b="1" dirty="0">
                <a:solidFill>
                  <a:srgbClr val="C00000"/>
                </a:solidFill>
                <a:ea typeface="+mn-lt"/>
                <a:cs typeface="+mn-lt"/>
              </a:rPr>
              <a:t>, </a:t>
            </a:r>
            <a:r>
              <a:rPr lang="ru-RU" sz="2400" b="1" err="1">
                <a:solidFill>
                  <a:srgbClr val="C00000"/>
                </a:solidFill>
                <a:ea typeface="+mn-lt"/>
                <a:cs typeface="+mn-lt"/>
              </a:rPr>
              <a:t>якщо</a:t>
            </a:r>
            <a:r>
              <a:rPr lang="ru-RU" sz="2400" b="1" dirty="0">
                <a:solidFill>
                  <a:srgbClr val="C00000"/>
                </a:solidFill>
                <a:ea typeface="+mn-lt"/>
                <a:cs typeface="+mn-lt"/>
              </a:rPr>
              <a:t> </a:t>
            </a:r>
            <a:r>
              <a:rPr lang="ru-RU" sz="2400" b="1" err="1">
                <a:solidFill>
                  <a:srgbClr val="C00000"/>
                </a:solidFill>
                <a:ea typeface="+mn-lt"/>
                <a:cs typeface="+mn-lt"/>
              </a:rPr>
              <a:t>подані</a:t>
            </a:r>
            <a:r>
              <a:rPr lang="ru-RU" sz="2400" b="1" dirty="0">
                <a:solidFill>
                  <a:srgbClr val="C00000"/>
                </a:solidFill>
                <a:ea typeface="+mn-lt"/>
                <a:cs typeface="+mn-lt"/>
              </a:rPr>
              <a:t> </a:t>
            </a:r>
            <a:r>
              <a:rPr lang="ru-RU" sz="2400" b="1" err="1">
                <a:solidFill>
                  <a:srgbClr val="C00000"/>
                </a:solidFill>
                <a:ea typeface="+mn-lt"/>
                <a:cs typeface="+mn-lt"/>
              </a:rPr>
              <a:t>документи</a:t>
            </a:r>
            <a:r>
              <a:rPr lang="ru-RU" sz="2400" b="1" dirty="0">
                <a:solidFill>
                  <a:srgbClr val="C00000"/>
                </a:solidFill>
                <a:ea typeface="+mn-lt"/>
                <a:cs typeface="+mn-lt"/>
              </a:rPr>
              <a:t> </a:t>
            </a:r>
            <a:r>
              <a:rPr lang="ru-RU" sz="2400" b="1" err="1">
                <a:solidFill>
                  <a:srgbClr val="C00000"/>
                </a:solidFill>
                <a:ea typeface="+mn-lt"/>
                <a:cs typeface="+mn-lt"/>
              </a:rPr>
              <a:t>підтверджують</a:t>
            </a:r>
            <a:r>
              <a:rPr lang="ru-RU" sz="2400" b="1" dirty="0">
                <a:solidFill>
                  <a:srgbClr val="C00000"/>
                </a:solidFill>
                <a:ea typeface="+mn-lt"/>
                <a:cs typeface="+mn-lt"/>
              </a:rPr>
              <a:t> </a:t>
            </a:r>
            <a:r>
              <a:rPr lang="ru-RU" sz="2400" b="1" err="1">
                <a:solidFill>
                  <a:srgbClr val="C00000"/>
                </a:solidFill>
                <a:ea typeface="+mn-lt"/>
                <a:cs typeface="+mn-lt"/>
              </a:rPr>
              <a:t>безспірність</a:t>
            </a:r>
            <a:r>
              <a:rPr lang="ru-RU" sz="2400" b="1" dirty="0">
                <a:solidFill>
                  <a:srgbClr val="C00000"/>
                </a:solidFill>
                <a:ea typeface="+mn-lt"/>
                <a:cs typeface="+mn-lt"/>
              </a:rPr>
              <a:t> </a:t>
            </a:r>
            <a:r>
              <a:rPr lang="ru-RU" sz="2400" b="1" err="1">
                <a:solidFill>
                  <a:srgbClr val="C00000"/>
                </a:solidFill>
                <a:ea typeface="+mn-lt"/>
                <a:cs typeface="+mn-lt"/>
              </a:rPr>
              <a:t>заборгованості</a:t>
            </a:r>
            <a:r>
              <a:rPr lang="ru-RU" sz="2400" b="1" dirty="0">
                <a:solidFill>
                  <a:srgbClr val="C00000"/>
                </a:solidFill>
                <a:ea typeface="+mn-lt"/>
                <a:cs typeface="+mn-lt"/>
              </a:rPr>
              <a:t> </a:t>
            </a:r>
            <a:r>
              <a:rPr lang="ru-RU" sz="2400" b="1" err="1">
                <a:solidFill>
                  <a:srgbClr val="C00000"/>
                </a:solidFill>
                <a:ea typeface="+mn-lt"/>
                <a:cs typeface="+mn-lt"/>
              </a:rPr>
              <a:t>або</a:t>
            </a:r>
            <a:r>
              <a:rPr lang="ru-RU" sz="2400" b="1" dirty="0">
                <a:solidFill>
                  <a:srgbClr val="C00000"/>
                </a:solidFill>
                <a:ea typeface="+mn-lt"/>
                <a:cs typeface="+mn-lt"/>
              </a:rPr>
              <a:t> </a:t>
            </a:r>
            <a:r>
              <a:rPr lang="ru-RU" sz="2400" b="1" err="1">
                <a:solidFill>
                  <a:srgbClr val="C00000"/>
                </a:solidFill>
                <a:ea typeface="+mn-lt"/>
                <a:cs typeface="+mn-lt"/>
              </a:rPr>
              <a:t>іншої</a:t>
            </a:r>
            <a:r>
              <a:rPr lang="ru-RU" sz="2400" b="1" dirty="0">
                <a:solidFill>
                  <a:srgbClr val="C00000"/>
                </a:solidFill>
                <a:ea typeface="+mn-lt"/>
                <a:cs typeface="+mn-lt"/>
              </a:rPr>
              <a:t> </a:t>
            </a:r>
            <a:r>
              <a:rPr lang="ru-RU" sz="2400" b="1" err="1">
                <a:solidFill>
                  <a:srgbClr val="C00000"/>
                </a:solidFill>
                <a:ea typeface="+mn-lt"/>
                <a:cs typeface="+mn-lt"/>
              </a:rPr>
              <a:t>відповідальності</a:t>
            </a:r>
            <a:r>
              <a:rPr lang="ru-RU" sz="2400" b="1" dirty="0">
                <a:solidFill>
                  <a:srgbClr val="C00000"/>
                </a:solidFill>
                <a:ea typeface="+mn-lt"/>
                <a:cs typeface="+mn-lt"/>
              </a:rPr>
              <a:t> </a:t>
            </a:r>
            <a:r>
              <a:rPr lang="ru-RU" sz="2400" b="1" err="1">
                <a:solidFill>
                  <a:srgbClr val="C00000"/>
                </a:solidFill>
                <a:ea typeface="+mn-lt"/>
                <a:cs typeface="+mn-lt"/>
              </a:rPr>
              <a:t>боржника</a:t>
            </a:r>
            <a:r>
              <a:rPr lang="ru-RU" sz="2400" b="1" dirty="0">
                <a:solidFill>
                  <a:srgbClr val="C00000"/>
                </a:solidFill>
                <a:ea typeface="+mn-lt"/>
                <a:cs typeface="+mn-lt"/>
              </a:rPr>
              <a:t> перед </a:t>
            </a:r>
            <a:r>
              <a:rPr lang="ru-RU" sz="2400" b="1" err="1">
                <a:solidFill>
                  <a:srgbClr val="C00000"/>
                </a:solidFill>
                <a:ea typeface="+mn-lt"/>
                <a:cs typeface="+mn-lt"/>
              </a:rPr>
              <a:t>стягувачем</a:t>
            </a:r>
            <a:r>
              <a:rPr lang="ru-RU" sz="2400" b="1" dirty="0">
                <a:solidFill>
                  <a:srgbClr val="C00000"/>
                </a:solidFill>
                <a:ea typeface="+mn-lt"/>
                <a:cs typeface="+mn-lt"/>
              </a:rPr>
              <a:t>.</a:t>
            </a:r>
            <a:endParaRPr lang="ru-RU" sz="2400" b="1" dirty="0">
              <a:solidFill>
                <a:srgbClr val="C00000"/>
              </a:solidFill>
            </a:endParaRPr>
          </a:p>
        </p:txBody>
      </p:sp>
      <p:sp>
        <p:nvSpPr>
          <p:cNvPr id="6" name="Стрелка: вниз 5">
            <a:extLst>
              <a:ext uri="{FF2B5EF4-FFF2-40B4-BE49-F238E27FC236}">
                <a16:creationId xmlns:a16="http://schemas.microsoft.com/office/drawing/2014/main" id="{CE2409FB-B35D-4E67-B233-DD3A2C64089F}"/>
              </a:ext>
            </a:extLst>
          </p:cNvPr>
          <p:cNvSpPr/>
          <p:nvPr/>
        </p:nvSpPr>
        <p:spPr>
          <a:xfrm>
            <a:off x="4974868" y="2765471"/>
            <a:ext cx="1696527" cy="5750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4887482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Прямоугольник: скругленные углы 5">
            <a:extLst>
              <a:ext uri="{FF2B5EF4-FFF2-40B4-BE49-F238E27FC236}">
                <a16:creationId xmlns:a16="http://schemas.microsoft.com/office/drawing/2014/main" id="{28F6518F-3D74-4DE1-9AA3-81313356175A}"/>
              </a:ext>
            </a:extLst>
          </p:cNvPr>
          <p:cNvSpPr/>
          <p:nvPr/>
        </p:nvSpPr>
        <p:spPr>
          <a:xfrm>
            <a:off x="46007" y="901460"/>
            <a:ext cx="2817961" cy="920150"/>
          </a:xfrm>
          <a:prstGeom prst="roundRect">
            <a:avLst/>
          </a:prstGeom>
        </p:spPr>
        <p:style>
          <a:lnRef idx="1">
            <a:schemeClr val="accent5"/>
          </a:lnRef>
          <a:fillRef idx="3">
            <a:schemeClr val="accent5"/>
          </a:fillRef>
          <a:effectRef idx="2">
            <a:schemeClr val="accent5"/>
          </a:effectRef>
          <a:fontRef idx="minor">
            <a:schemeClr val="lt1"/>
          </a:fontRef>
        </p:style>
        <p:txBody>
          <a:bodyPr lIns="91440" tIns="45720" rIns="91440" bIns="45720" rtlCol="0" anchor="ctr"/>
          <a:lstStyle/>
          <a:p>
            <a:pPr algn="ctr"/>
            <a:r>
              <a:rPr lang="ru-RU" b="1" dirty="0" err="1">
                <a:ea typeface="+mn-lt"/>
                <a:cs typeface="+mn-lt"/>
              </a:rPr>
              <a:t>Міри</a:t>
            </a:r>
            <a:r>
              <a:rPr lang="ru-RU" b="1" dirty="0">
                <a:ea typeface="+mn-lt"/>
                <a:cs typeface="+mn-lt"/>
              </a:rPr>
              <a:t> оперативного </a:t>
            </a:r>
            <a:r>
              <a:rPr lang="ru-RU" b="1" dirty="0" err="1">
                <a:ea typeface="+mn-lt"/>
                <a:cs typeface="+mn-lt"/>
              </a:rPr>
              <a:t>впливу</a:t>
            </a:r>
            <a:r>
              <a:rPr lang="ru-RU" b="1" dirty="0">
                <a:ea typeface="+mn-lt"/>
                <a:cs typeface="+mn-lt"/>
              </a:rPr>
              <a:t> </a:t>
            </a:r>
            <a:r>
              <a:rPr lang="ru-RU" b="1" dirty="0" err="1">
                <a:ea typeface="+mn-lt"/>
                <a:cs typeface="+mn-lt"/>
              </a:rPr>
              <a:t>щодо</a:t>
            </a:r>
            <a:r>
              <a:rPr lang="ru-RU" b="1" dirty="0">
                <a:ea typeface="+mn-lt"/>
                <a:cs typeface="+mn-lt"/>
              </a:rPr>
              <a:t> </a:t>
            </a:r>
            <a:r>
              <a:rPr lang="ru-RU" b="1" dirty="0" err="1">
                <a:ea typeface="+mn-lt"/>
                <a:cs typeface="+mn-lt"/>
              </a:rPr>
              <a:t>порушника</a:t>
            </a:r>
            <a:endParaRPr lang="ru-RU" b="1" dirty="0" err="1"/>
          </a:p>
        </p:txBody>
      </p:sp>
      <p:sp>
        <p:nvSpPr>
          <p:cNvPr id="9" name="Прямоугольник: скругленные углы 8">
            <a:extLst>
              <a:ext uri="{FF2B5EF4-FFF2-40B4-BE49-F238E27FC236}">
                <a16:creationId xmlns:a16="http://schemas.microsoft.com/office/drawing/2014/main" id="{E8874CF3-2199-4E9E-A4F0-EBF0C6A5561A}"/>
              </a:ext>
            </a:extLst>
          </p:cNvPr>
          <p:cNvSpPr/>
          <p:nvPr/>
        </p:nvSpPr>
        <p:spPr>
          <a:xfrm>
            <a:off x="3108383" y="901459"/>
            <a:ext cx="2817961" cy="920150"/>
          </a:xfrm>
          <a:prstGeom prst="roundRect">
            <a:avLst/>
          </a:prstGeom>
        </p:spPr>
        <p:style>
          <a:lnRef idx="1">
            <a:schemeClr val="accent5"/>
          </a:lnRef>
          <a:fillRef idx="3">
            <a:schemeClr val="accent5"/>
          </a:fillRef>
          <a:effectRef idx="2">
            <a:schemeClr val="accent5"/>
          </a:effectRef>
          <a:fontRef idx="minor">
            <a:schemeClr val="lt1"/>
          </a:fontRef>
        </p:style>
        <p:txBody>
          <a:bodyPr lIns="91440" tIns="45720" rIns="91440" bIns="45720" rtlCol="0" anchor="t"/>
          <a:lstStyle/>
          <a:p>
            <a:pPr algn="ctr"/>
            <a:r>
              <a:rPr lang="ru-RU" b="1" dirty="0" err="1">
                <a:ea typeface="+mn-lt"/>
                <a:cs typeface="+mn-lt"/>
              </a:rPr>
              <a:t>Самозахист</a:t>
            </a:r>
            <a:endParaRPr lang="ru-RU" b="1" dirty="0" err="1"/>
          </a:p>
        </p:txBody>
      </p:sp>
      <p:sp>
        <p:nvSpPr>
          <p:cNvPr id="10" name="Прямоугольник: скругленные углы 9">
            <a:extLst>
              <a:ext uri="{FF2B5EF4-FFF2-40B4-BE49-F238E27FC236}">
                <a16:creationId xmlns:a16="http://schemas.microsoft.com/office/drawing/2014/main" id="{AD52B3CB-BFF6-498C-9731-F7D93084A377}"/>
              </a:ext>
            </a:extLst>
          </p:cNvPr>
          <p:cNvSpPr/>
          <p:nvPr/>
        </p:nvSpPr>
        <p:spPr>
          <a:xfrm>
            <a:off x="6242648" y="901460"/>
            <a:ext cx="2817961" cy="920150"/>
          </a:xfrm>
          <a:prstGeom prst="roundRect">
            <a:avLst/>
          </a:prstGeom>
        </p:spPr>
        <p:style>
          <a:lnRef idx="1">
            <a:schemeClr val="accent5"/>
          </a:lnRef>
          <a:fillRef idx="3">
            <a:schemeClr val="accent5"/>
          </a:fillRef>
          <a:effectRef idx="2">
            <a:schemeClr val="accent5"/>
          </a:effectRef>
          <a:fontRef idx="minor">
            <a:schemeClr val="lt1"/>
          </a:fontRef>
        </p:style>
        <p:txBody>
          <a:bodyPr lIns="91440" tIns="45720" rIns="91440" bIns="45720" rtlCol="0" anchor="ctr"/>
          <a:lstStyle/>
          <a:p>
            <a:pPr algn="ctr"/>
            <a:r>
              <a:rPr lang="ru-RU" b="1" dirty="0" err="1">
                <a:ea typeface="+mn-lt"/>
                <a:cs typeface="+mn-lt"/>
              </a:rPr>
              <a:t>Звернення</a:t>
            </a:r>
            <a:r>
              <a:rPr lang="ru-RU" b="1" dirty="0">
                <a:ea typeface="+mn-lt"/>
                <a:cs typeface="+mn-lt"/>
              </a:rPr>
              <a:t> до: </a:t>
            </a:r>
            <a:endParaRPr lang="ru-RU"/>
          </a:p>
        </p:txBody>
      </p:sp>
      <p:sp>
        <p:nvSpPr>
          <p:cNvPr id="11" name="Прямоугольник: скругленные углы 10">
            <a:extLst>
              <a:ext uri="{FF2B5EF4-FFF2-40B4-BE49-F238E27FC236}">
                <a16:creationId xmlns:a16="http://schemas.microsoft.com/office/drawing/2014/main" id="{DF09D621-192C-4137-ADB5-951951CEFF6E}"/>
              </a:ext>
            </a:extLst>
          </p:cNvPr>
          <p:cNvSpPr/>
          <p:nvPr/>
        </p:nvSpPr>
        <p:spPr>
          <a:xfrm>
            <a:off x="9376912" y="901459"/>
            <a:ext cx="2817961" cy="920150"/>
          </a:xfrm>
          <a:prstGeom prst="roundRect">
            <a:avLst/>
          </a:prstGeom>
        </p:spPr>
        <p:style>
          <a:lnRef idx="1">
            <a:schemeClr val="accent5"/>
          </a:lnRef>
          <a:fillRef idx="3">
            <a:schemeClr val="accent5"/>
          </a:fillRef>
          <a:effectRef idx="2">
            <a:schemeClr val="accent5"/>
          </a:effectRef>
          <a:fontRef idx="minor">
            <a:schemeClr val="lt1"/>
          </a:fontRef>
        </p:style>
        <p:txBody>
          <a:bodyPr lIns="91440" tIns="45720" rIns="91440" bIns="45720" rtlCol="0" anchor="ctr"/>
          <a:lstStyle/>
          <a:p>
            <a:pPr algn="ctr"/>
            <a:r>
              <a:rPr lang="ru-RU" b="1" dirty="0" err="1">
                <a:ea typeface="+mn-lt"/>
                <a:cs typeface="+mn-lt"/>
              </a:rPr>
              <a:t>Альтернативне</a:t>
            </a:r>
            <a:r>
              <a:rPr lang="ru-RU" b="1" dirty="0">
                <a:ea typeface="+mn-lt"/>
                <a:cs typeface="+mn-lt"/>
              </a:rPr>
              <a:t> </a:t>
            </a:r>
            <a:r>
              <a:rPr lang="ru-RU" b="1" dirty="0" err="1">
                <a:ea typeface="+mn-lt"/>
                <a:cs typeface="+mn-lt"/>
              </a:rPr>
              <a:t>розв’язання</a:t>
            </a:r>
            <a:r>
              <a:rPr lang="ru-RU" b="1" dirty="0">
                <a:ea typeface="+mn-lt"/>
                <a:cs typeface="+mn-lt"/>
              </a:rPr>
              <a:t> </a:t>
            </a:r>
            <a:r>
              <a:rPr lang="ru-RU" b="1" dirty="0" err="1">
                <a:ea typeface="+mn-lt"/>
                <a:cs typeface="+mn-lt"/>
              </a:rPr>
              <a:t>конфлікту</a:t>
            </a:r>
            <a:r>
              <a:rPr lang="ru-RU" b="1" dirty="0">
                <a:ea typeface="+mn-lt"/>
                <a:cs typeface="+mn-lt"/>
              </a:rPr>
              <a:t> </a:t>
            </a:r>
            <a:endParaRPr lang="ru-RU"/>
          </a:p>
        </p:txBody>
      </p:sp>
      <p:sp>
        <p:nvSpPr>
          <p:cNvPr id="7" name="Прямоугольник: скругленные углы 6">
            <a:extLst>
              <a:ext uri="{FF2B5EF4-FFF2-40B4-BE49-F238E27FC236}">
                <a16:creationId xmlns:a16="http://schemas.microsoft.com/office/drawing/2014/main" id="{46E76475-868B-47DD-87BA-941033739690}"/>
              </a:ext>
            </a:extLst>
          </p:cNvPr>
          <p:cNvSpPr/>
          <p:nvPr/>
        </p:nvSpPr>
        <p:spPr>
          <a:xfrm>
            <a:off x="275147" y="1820712"/>
            <a:ext cx="2544791" cy="948904"/>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chemeClr val="tx1"/>
                </a:solidFill>
                <a:ea typeface="+mn-lt"/>
                <a:cs typeface="+mn-lt"/>
              </a:rPr>
              <a:t>Припинення</a:t>
            </a:r>
            <a:r>
              <a:rPr lang="ru-RU" b="1" dirty="0">
                <a:solidFill>
                  <a:schemeClr val="tx1"/>
                </a:solidFill>
                <a:ea typeface="+mn-lt"/>
                <a:cs typeface="+mn-lt"/>
              </a:rPr>
              <a:t>, </a:t>
            </a:r>
            <a:r>
              <a:rPr lang="ru-RU" b="1" dirty="0" err="1">
                <a:solidFill>
                  <a:schemeClr val="tx1"/>
                </a:solidFill>
                <a:ea typeface="+mn-lt"/>
                <a:cs typeface="+mn-lt"/>
              </a:rPr>
              <a:t>зміна</a:t>
            </a:r>
            <a:r>
              <a:rPr lang="ru-RU" b="1" dirty="0">
                <a:solidFill>
                  <a:schemeClr val="tx1"/>
                </a:solidFill>
                <a:ea typeface="+mn-lt"/>
                <a:cs typeface="+mn-lt"/>
              </a:rPr>
              <a:t> </a:t>
            </a:r>
            <a:r>
              <a:rPr lang="ru-RU" b="1" dirty="0" err="1">
                <a:solidFill>
                  <a:schemeClr val="tx1"/>
                </a:solidFill>
                <a:ea typeface="+mn-lt"/>
                <a:cs typeface="+mn-lt"/>
              </a:rPr>
              <a:t>правовідносин</a:t>
            </a:r>
            <a:endParaRPr lang="ru-RU" b="1" dirty="0" err="1">
              <a:solidFill>
                <a:schemeClr val="tx1"/>
              </a:solidFill>
            </a:endParaRPr>
          </a:p>
        </p:txBody>
      </p:sp>
      <p:sp>
        <p:nvSpPr>
          <p:cNvPr id="12" name="Прямоугольник: скругленные углы 11">
            <a:extLst>
              <a:ext uri="{FF2B5EF4-FFF2-40B4-BE49-F238E27FC236}">
                <a16:creationId xmlns:a16="http://schemas.microsoft.com/office/drawing/2014/main" id="{75C461A8-2583-4D77-B90B-E3DE7679F3D0}"/>
              </a:ext>
            </a:extLst>
          </p:cNvPr>
          <p:cNvSpPr/>
          <p:nvPr/>
        </p:nvSpPr>
        <p:spPr>
          <a:xfrm>
            <a:off x="275146" y="2855883"/>
            <a:ext cx="2544791" cy="948904"/>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err="1">
                <a:solidFill>
                  <a:schemeClr val="tx1"/>
                </a:solidFill>
                <a:ea typeface="+mn-lt"/>
                <a:cs typeface="+mn-lt"/>
              </a:rPr>
              <a:t>Переведення</a:t>
            </a:r>
            <a:r>
              <a:rPr lang="ru-RU" b="1" dirty="0">
                <a:solidFill>
                  <a:schemeClr val="tx1"/>
                </a:solidFill>
                <a:ea typeface="+mn-lt"/>
                <a:cs typeface="+mn-lt"/>
              </a:rPr>
              <a:t> на </a:t>
            </a:r>
            <a:r>
              <a:rPr lang="ru-RU" b="1" err="1">
                <a:solidFill>
                  <a:schemeClr val="tx1"/>
                </a:solidFill>
                <a:ea typeface="+mn-lt"/>
                <a:cs typeface="+mn-lt"/>
              </a:rPr>
              <a:t>попередню</a:t>
            </a:r>
            <a:r>
              <a:rPr lang="ru-RU" b="1" dirty="0">
                <a:solidFill>
                  <a:schemeClr val="tx1"/>
                </a:solidFill>
                <a:ea typeface="+mn-lt"/>
                <a:cs typeface="+mn-lt"/>
              </a:rPr>
              <a:t> форму оплати</a:t>
            </a:r>
            <a:endParaRPr lang="ru-RU" b="1" dirty="0">
              <a:solidFill>
                <a:schemeClr val="tx1"/>
              </a:solidFill>
            </a:endParaRPr>
          </a:p>
        </p:txBody>
      </p:sp>
      <p:sp>
        <p:nvSpPr>
          <p:cNvPr id="13" name="Прямоугольник: скругленные углы 12">
            <a:extLst>
              <a:ext uri="{FF2B5EF4-FFF2-40B4-BE49-F238E27FC236}">
                <a16:creationId xmlns:a16="http://schemas.microsoft.com/office/drawing/2014/main" id="{735763B7-9D10-4BF2-BBF9-B4A3D6D548C7}"/>
              </a:ext>
            </a:extLst>
          </p:cNvPr>
          <p:cNvSpPr/>
          <p:nvPr/>
        </p:nvSpPr>
        <p:spPr>
          <a:xfrm>
            <a:off x="2963712" y="1820711"/>
            <a:ext cx="3278035" cy="1912187"/>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rgbClr val="C00000"/>
                </a:solidFill>
                <a:ea typeface="+mn-lt"/>
                <a:cs typeface="+mn-lt"/>
              </a:rPr>
              <a:t>Необхідна</a:t>
            </a:r>
            <a:r>
              <a:rPr lang="ru-RU" b="1" dirty="0">
                <a:solidFill>
                  <a:srgbClr val="C00000"/>
                </a:solidFill>
                <a:ea typeface="+mn-lt"/>
                <a:cs typeface="+mn-lt"/>
              </a:rPr>
              <a:t> оборона</a:t>
            </a:r>
            <a:r>
              <a:rPr lang="ru-RU" b="1" dirty="0">
                <a:solidFill>
                  <a:schemeClr val="tx1"/>
                </a:solidFill>
                <a:ea typeface="+mn-lt"/>
                <a:cs typeface="+mn-lt"/>
              </a:rPr>
              <a:t> – </a:t>
            </a:r>
            <a:r>
              <a:rPr lang="ru-RU" b="1" dirty="0" err="1">
                <a:solidFill>
                  <a:schemeClr val="tx1"/>
                </a:solidFill>
                <a:ea typeface="+mn-lt"/>
                <a:cs typeface="+mn-lt"/>
              </a:rPr>
              <a:t>це</a:t>
            </a:r>
            <a:r>
              <a:rPr lang="ru-RU" b="1" dirty="0">
                <a:solidFill>
                  <a:schemeClr val="tx1"/>
                </a:solidFill>
                <a:ea typeface="+mn-lt"/>
                <a:cs typeface="+mn-lt"/>
              </a:rPr>
              <a:t> </a:t>
            </a:r>
            <a:r>
              <a:rPr lang="ru-RU" b="1" dirty="0" err="1">
                <a:solidFill>
                  <a:schemeClr val="tx1"/>
                </a:solidFill>
                <a:ea typeface="+mn-lt"/>
                <a:cs typeface="+mn-lt"/>
              </a:rPr>
              <a:t>завдання</a:t>
            </a:r>
            <a:r>
              <a:rPr lang="ru-RU" b="1" dirty="0">
                <a:solidFill>
                  <a:schemeClr val="tx1"/>
                </a:solidFill>
                <a:ea typeface="+mn-lt"/>
                <a:cs typeface="+mn-lt"/>
              </a:rPr>
              <a:t> </a:t>
            </a:r>
            <a:r>
              <a:rPr lang="ru-RU" b="1" dirty="0" err="1">
                <a:solidFill>
                  <a:schemeClr val="tx1"/>
                </a:solidFill>
                <a:ea typeface="+mn-lt"/>
                <a:cs typeface="+mn-lt"/>
              </a:rPr>
              <a:t>шкоди</a:t>
            </a:r>
            <a:r>
              <a:rPr lang="ru-RU" b="1" dirty="0">
                <a:solidFill>
                  <a:schemeClr val="tx1"/>
                </a:solidFill>
                <a:ea typeface="+mn-lt"/>
                <a:cs typeface="+mn-lt"/>
              </a:rPr>
              <a:t> </a:t>
            </a:r>
            <a:r>
              <a:rPr lang="ru-RU" b="1" dirty="0" err="1">
                <a:solidFill>
                  <a:schemeClr val="tx1"/>
                </a:solidFill>
                <a:ea typeface="+mn-lt"/>
                <a:cs typeface="+mn-lt"/>
              </a:rPr>
              <a:t>правопорушнику</a:t>
            </a:r>
            <a:r>
              <a:rPr lang="ru-RU" b="1" dirty="0">
                <a:solidFill>
                  <a:schemeClr val="tx1"/>
                </a:solidFill>
                <a:ea typeface="+mn-lt"/>
                <a:cs typeface="+mn-lt"/>
              </a:rPr>
              <a:t> з метою </a:t>
            </a:r>
            <a:r>
              <a:rPr lang="ru-RU" b="1" dirty="0" err="1">
                <a:solidFill>
                  <a:schemeClr val="tx1"/>
                </a:solidFill>
                <a:ea typeface="+mn-lt"/>
                <a:cs typeface="+mn-lt"/>
              </a:rPr>
              <a:t>припинити</a:t>
            </a:r>
            <a:r>
              <a:rPr lang="ru-RU" b="1" dirty="0">
                <a:solidFill>
                  <a:schemeClr val="tx1"/>
                </a:solidFill>
                <a:ea typeface="+mn-lt"/>
                <a:cs typeface="+mn-lt"/>
              </a:rPr>
              <a:t> </a:t>
            </a:r>
            <a:r>
              <a:rPr lang="ru-RU" b="1" dirty="0" err="1">
                <a:solidFill>
                  <a:schemeClr val="tx1"/>
                </a:solidFill>
                <a:ea typeface="+mn-lt"/>
                <a:cs typeface="+mn-lt"/>
              </a:rPr>
              <a:t>правопорушення</a:t>
            </a:r>
            <a:r>
              <a:rPr lang="ru-RU" b="1" dirty="0">
                <a:solidFill>
                  <a:schemeClr val="tx1"/>
                </a:solidFill>
                <a:ea typeface="+mn-lt"/>
                <a:cs typeface="+mn-lt"/>
              </a:rPr>
              <a:t> й </a:t>
            </a:r>
            <a:r>
              <a:rPr lang="ru-RU" b="1" dirty="0" err="1">
                <a:solidFill>
                  <a:schemeClr val="tx1"/>
                </a:solidFill>
                <a:ea typeface="+mn-lt"/>
                <a:cs typeface="+mn-lt"/>
              </a:rPr>
              <a:t>захистити</a:t>
            </a:r>
            <a:r>
              <a:rPr lang="ru-RU" b="1" dirty="0">
                <a:solidFill>
                  <a:schemeClr val="tx1"/>
                </a:solidFill>
                <a:ea typeface="+mn-lt"/>
                <a:cs typeface="+mn-lt"/>
              </a:rPr>
              <a:t> </a:t>
            </a:r>
            <a:r>
              <a:rPr lang="ru-RU" b="1" dirty="0" err="1">
                <a:solidFill>
                  <a:schemeClr val="tx1"/>
                </a:solidFill>
                <a:ea typeface="+mn-lt"/>
                <a:cs typeface="+mn-lt"/>
              </a:rPr>
              <a:t>власний</a:t>
            </a:r>
            <a:r>
              <a:rPr lang="ru-RU" b="1" dirty="0">
                <a:solidFill>
                  <a:schemeClr val="tx1"/>
                </a:solidFill>
                <a:ea typeface="+mn-lt"/>
                <a:cs typeface="+mn-lt"/>
              </a:rPr>
              <a:t> </a:t>
            </a:r>
            <a:r>
              <a:rPr lang="ru-RU" b="1" dirty="0" err="1">
                <a:solidFill>
                  <a:schemeClr val="tx1"/>
                </a:solidFill>
                <a:ea typeface="+mn-lt"/>
                <a:cs typeface="+mn-lt"/>
              </a:rPr>
              <a:t>інтерес</a:t>
            </a:r>
            <a:r>
              <a:rPr lang="ru-RU" dirty="0">
                <a:ea typeface="+mn-lt"/>
                <a:cs typeface="+mn-lt"/>
              </a:rPr>
              <a:t> </a:t>
            </a:r>
            <a:r>
              <a:rPr lang="ru-RU" b="1" dirty="0">
                <a:solidFill>
                  <a:schemeClr val="tx1"/>
                </a:solidFill>
                <a:ea typeface="+mn-lt"/>
                <a:cs typeface="+mn-lt"/>
              </a:rPr>
              <a:t> </a:t>
            </a:r>
            <a:endParaRPr lang="ru-RU" b="1">
              <a:solidFill>
                <a:schemeClr val="tx1"/>
              </a:solidFill>
            </a:endParaRPr>
          </a:p>
        </p:txBody>
      </p:sp>
      <p:sp>
        <p:nvSpPr>
          <p:cNvPr id="14" name="Прямоугольник: скругленные углы 13">
            <a:extLst>
              <a:ext uri="{FF2B5EF4-FFF2-40B4-BE49-F238E27FC236}">
                <a16:creationId xmlns:a16="http://schemas.microsoft.com/office/drawing/2014/main" id="{856488A2-3F62-4688-B4A3-94597C6D3A86}"/>
              </a:ext>
            </a:extLst>
          </p:cNvPr>
          <p:cNvSpPr/>
          <p:nvPr/>
        </p:nvSpPr>
        <p:spPr>
          <a:xfrm>
            <a:off x="835862" y="5472560"/>
            <a:ext cx="5405885" cy="1380224"/>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1600" b="1" dirty="0" err="1">
                <a:solidFill>
                  <a:srgbClr val="C00000"/>
                </a:solidFill>
                <a:ea typeface="+mn-lt"/>
                <a:cs typeface="+mn-lt"/>
              </a:rPr>
              <a:t>Притримання</a:t>
            </a:r>
            <a:r>
              <a:rPr lang="ru-RU" sz="1600" b="1" dirty="0">
                <a:solidFill>
                  <a:srgbClr val="C00000"/>
                </a:solidFill>
                <a:ea typeface="+mn-lt"/>
                <a:cs typeface="+mn-lt"/>
              </a:rPr>
              <a:t> майна, </a:t>
            </a:r>
            <a:r>
              <a:rPr lang="ru-RU" sz="1600" b="1" dirty="0" err="1">
                <a:solidFill>
                  <a:srgbClr val="C00000"/>
                </a:solidFill>
                <a:ea typeface="+mn-lt"/>
                <a:cs typeface="+mn-lt"/>
              </a:rPr>
              <a:t>що</a:t>
            </a:r>
            <a:r>
              <a:rPr lang="ru-RU" sz="1600" b="1" dirty="0">
                <a:solidFill>
                  <a:srgbClr val="C00000"/>
                </a:solidFill>
                <a:ea typeface="+mn-lt"/>
                <a:cs typeface="+mn-lt"/>
              </a:rPr>
              <a:t> </a:t>
            </a:r>
            <a:r>
              <a:rPr lang="ru-RU" sz="1600" b="1" dirty="0" err="1">
                <a:solidFill>
                  <a:srgbClr val="C00000"/>
                </a:solidFill>
                <a:ea typeface="+mn-lt"/>
                <a:cs typeface="+mn-lt"/>
              </a:rPr>
              <a:t>належить</a:t>
            </a:r>
            <a:r>
              <a:rPr lang="ru-RU" sz="1600" b="1" dirty="0">
                <a:solidFill>
                  <a:srgbClr val="C00000"/>
                </a:solidFill>
                <a:ea typeface="+mn-lt"/>
                <a:cs typeface="+mn-lt"/>
              </a:rPr>
              <a:t> </a:t>
            </a:r>
            <a:r>
              <a:rPr lang="ru-RU" sz="1600" b="1" dirty="0" err="1">
                <a:solidFill>
                  <a:srgbClr val="C00000"/>
                </a:solidFill>
                <a:ea typeface="+mn-lt"/>
                <a:cs typeface="+mn-lt"/>
              </a:rPr>
              <a:t>боржникові</a:t>
            </a:r>
            <a:r>
              <a:rPr lang="ru-RU" sz="1600" b="1" dirty="0">
                <a:solidFill>
                  <a:schemeClr val="tx1"/>
                </a:solidFill>
                <a:ea typeface="+mn-lt"/>
                <a:cs typeface="+mn-lt"/>
              </a:rPr>
              <a:t>, у </a:t>
            </a:r>
            <a:r>
              <a:rPr lang="ru-RU" sz="1600" b="1" dirty="0" err="1">
                <a:solidFill>
                  <a:schemeClr val="tx1"/>
                </a:solidFill>
                <a:ea typeface="+mn-lt"/>
                <a:cs typeface="+mn-lt"/>
              </a:rPr>
              <a:t>разі</a:t>
            </a:r>
            <a:r>
              <a:rPr lang="ru-RU" sz="1600" b="1" dirty="0">
                <a:solidFill>
                  <a:schemeClr val="tx1"/>
                </a:solidFill>
                <a:ea typeface="+mn-lt"/>
                <a:cs typeface="+mn-lt"/>
              </a:rPr>
              <a:t> </a:t>
            </a:r>
            <a:r>
              <a:rPr lang="ru-RU" sz="1600" b="1" dirty="0" err="1">
                <a:solidFill>
                  <a:schemeClr val="tx1"/>
                </a:solidFill>
                <a:ea typeface="+mn-lt"/>
                <a:cs typeface="+mn-lt"/>
              </a:rPr>
              <a:t>порушення</a:t>
            </a:r>
            <a:r>
              <a:rPr lang="ru-RU" sz="1600" b="1" dirty="0">
                <a:solidFill>
                  <a:schemeClr val="tx1"/>
                </a:solidFill>
                <a:ea typeface="+mn-lt"/>
                <a:cs typeface="+mn-lt"/>
              </a:rPr>
              <a:t> </a:t>
            </a:r>
            <a:r>
              <a:rPr lang="ru-RU" sz="1600" b="1" dirty="0" err="1">
                <a:solidFill>
                  <a:schemeClr val="tx1"/>
                </a:solidFill>
                <a:ea typeface="+mn-lt"/>
                <a:cs typeface="+mn-lt"/>
              </a:rPr>
              <a:t>боржником</a:t>
            </a:r>
            <a:r>
              <a:rPr lang="ru-RU" sz="1600" b="1" dirty="0">
                <a:solidFill>
                  <a:schemeClr val="tx1"/>
                </a:solidFill>
                <a:ea typeface="+mn-lt"/>
                <a:cs typeface="+mn-lt"/>
              </a:rPr>
              <a:t> </a:t>
            </a:r>
            <a:r>
              <a:rPr lang="ru-RU" sz="1600" b="1" dirty="0" err="1">
                <a:solidFill>
                  <a:schemeClr val="tx1"/>
                </a:solidFill>
                <a:ea typeface="+mn-lt"/>
                <a:cs typeface="+mn-lt"/>
              </a:rPr>
              <a:t>своїх</a:t>
            </a:r>
            <a:r>
              <a:rPr lang="ru-RU" sz="1600" b="1" dirty="0">
                <a:solidFill>
                  <a:schemeClr val="tx1"/>
                </a:solidFill>
                <a:ea typeface="+mn-lt"/>
                <a:cs typeface="+mn-lt"/>
              </a:rPr>
              <a:t> </a:t>
            </a:r>
            <a:r>
              <a:rPr lang="ru-RU" sz="1600" b="1" dirty="0" err="1">
                <a:solidFill>
                  <a:schemeClr val="tx1"/>
                </a:solidFill>
                <a:ea typeface="+mn-lt"/>
                <a:cs typeface="+mn-lt"/>
              </a:rPr>
              <a:t>обов’язків</a:t>
            </a:r>
            <a:r>
              <a:rPr lang="ru-RU" sz="1600" b="1" dirty="0">
                <a:solidFill>
                  <a:schemeClr val="tx1"/>
                </a:solidFill>
                <a:ea typeface="+mn-lt"/>
                <a:cs typeface="+mn-lt"/>
              </a:rPr>
              <a:t>, при </a:t>
            </a:r>
            <a:r>
              <a:rPr lang="ru-RU" sz="1600" b="1" dirty="0" err="1">
                <a:solidFill>
                  <a:schemeClr val="tx1"/>
                </a:solidFill>
                <a:ea typeface="+mn-lt"/>
                <a:cs typeface="+mn-lt"/>
              </a:rPr>
              <a:t>умові</a:t>
            </a:r>
            <a:r>
              <a:rPr lang="ru-RU" sz="1600" b="1" dirty="0">
                <a:solidFill>
                  <a:schemeClr val="tx1"/>
                </a:solidFill>
                <a:ea typeface="+mn-lt"/>
                <a:cs typeface="+mn-lt"/>
              </a:rPr>
              <a:t>, </a:t>
            </a:r>
            <a:r>
              <a:rPr lang="ru-RU" sz="1600" b="1" dirty="0" err="1">
                <a:solidFill>
                  <a:schemeClr val="tx1"/>
                </a:solidFill>
                <a:ea typeface="+mn-lt"/>
                <a:cs typeface="+mn-lt"/>
              </a:rPr>
              <a:t>що</a:t>
            </a:r>
            <a:r>
              <a:rPr lang="ru-RU" sz="1600" b="1" dirty="0">
                <a:solidFill>
                  <a:schemeClr val="tx1"/>
                </a:solidFill>
                <a:ea typeface="+mn-lt"/>
                <a:cs typeface="+mn-lt"/>
              </a:rPr>
              <a:t> </a:t>
            </a:r>
            <a:r>
              <a:rPr lang="ru-RU" sz="1600" b="1" dirty="0" err="1">
                <a:solidFill>
                  <a:schemeClr val="tx1"/>
                </a:solidFill>
                <a:ea typeface="+mn-lt"/>
                <a:cs typeface="+mn-lt"/>
              </a:rPr>
              <a:t>це</a:t>
            </a:r>
            <a:r>
              <a:rPr lang="ru-RU" sz="1600" b="1" dirty="0">
                <a:solidFill>
                  <a:schemeClr val="tx1"/>
                </a:solidFill>
                <a:ea typeface="+mn-lt"/>
                <a:cs typeface="+mn-lt"/>
              </a:rPr>
              <a:t> </a:t>
            </a:r>
            <a:r>
              <a:rPr lang="ru-RU" sz="1600" b="1" dirty="0" err="1">
                <a:solidFill>
                  <a:schemeClr val="tx1"/>
                </a:solidFill>
                <a:ea typeface="+mn-lt"/>
                <a:cs typeface="+mn-lt"/>
              </a:rPr>
              <a:t>майно</a:t>
            </a:r>
            <a:r>
              <a:rPr lang="ru-RU" sz="1600" b="1" dirty="0">
                <a:solidFill>
                  <a:schemeClr val="tx1"/>
                </a:solidFill>
                <a:ea typeface="+mn-lt"/>
                <a:cs typeface="+mn-lt"/>
              </a:rPr>
              <a:t> </a:t>
            </a:r>
            <a:r>
              <a:rPr lang="ru-RU" sz="1600" b="1" dirty="0" err="1">
                <a:solidFill>
                  <a:schemeClr val="tx1"/>
                </a:solidFill>
                <a:ea typeface="+mn-lt"/>
                <a:cs typeface="+mn-lt"/>
              </a:rPr>
              <a:t>правомірно</a:t>
            </a:r>
            <a:r>
              <a:rPr lang="ru-RU" sz="1600" b="1" dirty="0">
                <a:solidFill>
                  <a:schemeClr val="tx1"/>
                </a:solidFill>
                <a:ea typeface="+mn-lt"/>
                <a:cs typeface="+mn-lt"/>
              </a:rPr>
              <a:t> </a:t>
            </a:r>
            <a:r>
              <a:rPr lang="ru-RU" sz="1600" b="1" dirty="0" err="1">
                <a:solidFill>
                  <a:schemeClr val="tx1"/>
                </a:solidFill>
                <a:ea typeface="+mn-lt"/>
                <a:cs typeface="+mn-lt"/>
              </a:rPr>
              <a:t>знаходиться</a:t>
            </a:r>
            <a:r>
              <a:rPr lang="ru-RU" sz="1600" b="1" dirty="0">
                <a:solidFill>
                  <a:schemeClr val="tx1"/>
                </a:solidFill>
                <a:ea typeface="+mn-lt"/>
                <a:cs typeface="+mn-lt"/>
              </a:rPr>
              <a:t> у </a:t>
            </a:r>
            <a:r>
              <a:rPr lang="ru-RU" sz="1600" b="1" dirty="0" err="1">
                <a:solidFill>
                  <a:schemeClr val="tx1"/>
                </a:solidFill>
                <a:ea typeface="+mn-lt"/>
                <a:cs typeface="+mn-lt"/>
              </a:rPr>
              <a:t>володінні</a:t>
            </a:r>
            <a:r>
              <a:rPr lang="ru-RU" sz="1600" b="1" dirty="0">
                <a:solidFill>
                  <a:schemeClr val="tx1"/>
                </a:solidFill>
                <a:ea typeface="+mn-lt"/>
                <a:cs typeface="+mn-lt"/>
              </a:rPr>
              <a:t> кредитора (ст. 594 ЦК). </a:t>
            </a:r>
            <a:endParaRPr lang="ru-RU" sz="1600" b="1" dirty="0">
              <a:solidFill>
                <a:schemeClr val="tx1"/>
              </a:solidFill>
            </a:endParaRPr>
          </a:p>
        </p:txBody>
      </p:sp>
      <p:sp>
        <p:nvSpPr>
          <p:cNvPr id="16" name="Прямоугольник: скругленные углы 15">
            <a:extLst>
              <a:ext uri="{FF2B5EF4-FFF2-40B4-BE49-F238E27FC236}">
                <a16:creationId xmlns:a16="http://schemas.microsoft.com/office/drawing/2014/main" id="{DD01532B-1AF7-49CF-8E42-59C4754E0990}"/>
              </a:ext>
            </a:extLst>
          </p:cNvPr>
          <p:cNvSpPr/>
          <p:nvPr/>
        </p:nvSpPr>
        <p:spPr>
          <a:xfrm>
            <a:off x="2963709" y="3804785"/>
            <a:ext cx="3278036" cy="1595885"/>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rgbClr val="C00000"/>
                </a:solidFill>
                <a:ea typeface="+mn-lt"/>
                <a:cs typeface="+mn-lt"/>
              </a:rPr>
              <a:t>Крайня</a:t>
            </a:r>
            <a:r>
              <a:rPr lang="ru-RU" b="1" dirty="0">
                <a:solidFill>
                  <a:srgbClr val="C00000"/>
                </a:solidFill>
                <a:ea typeface="+mn-lt"/>
                <a:cs typeface="+mn-lt"/>
              </a:rPr>
              <a:t> </a:t>
            </a:r>
            <a:r>
              <a:rPr lang="ru-RU" b="1" dirty="0" err="1">
                <a:solidFill>
                  <a:srgbClr val="C00000"/>
                </a:solidFill>
                <a:ea typeface="+mn-lt"/>
                <a:cs typeface="+mn-lt"/>
              </a:rPr>
              <a:t>необхідність</a:t>
            </a:r>
            <a:r>
              <a:rPr lang="ru-RU" b="1" dirty="0">
                <a:solidFill>
                  <a:srgbClr val="C00000"/>
                </a:solidFill>
                <a:ea typeface="+mn-lt"/>
                <a:cs typeface="+mn-lt"/>
              </a:rPr>
              <a:t> </a:t>
            </a:r>
            <a:r>
              <a:rPr lang="ru-RU" b="1" dirty="0">
                <a:solidFill>
                  <a:schemeClr val="tx1"/>
                </a:solidFill>
                <a:ea typeface="+mn-lt"/>
                <a:cs typeface="+mn-lt"/>
              </a:rPr>
              <a:t>– </a:t>
            </a:r>
            <a:r>
              <a:rPr lang="ru-RU" b="1" dirty="0" err="1">
                <a:solidFill>
                  <a:schemeClr val="tx1"/>
                </a:solidFill>
                <a:ea typeface="+mn-lt"/>
                <a:cs typeface="+mn-lt"/>
              </a:rPr>
              <a:t>заподіяння</a:t>
            </a:r>
            <a:r>
              <a:rPr lang="ru-RU" b="1" dirty="0">
                <a:solidFill>
                  <a:schemeClr val="tx1"/>
                </a:solidFill>
                <a:ea typeface="+mn-lt"/>
                <a:cs typeface="+mn-lt"/>
              </a:rPr>
              <a:t> </a:t>
            </a:r>
            <a:r>
              <a:rPr lang="ru-RU" b="1" dirty="0" err="1">
                <a:solidFill>
                  <a:schemeClr val="tx1"/>
                </a:solidFill>
                <a:ea typeface="+mn-lt"/>
                <a:cs typeface="+mn-lt"/>
              </a:rPr>
              <a:t>шкоди</a:t>
            </a:r>
            <a:r>
              <a:rPr lang="ru-RU" b="1" dirty="0">
                <a:solidFill>
                  <a:schemeClr val="tx1"/>
                </a:solidFill>
                <a:ea typeface="+mn-lt"/>
                <a:cs typeface="+mn-lt"/>
              </a:rPr>
              <a:t> </a:t>
            </a:r>
            <a:r>
              <a:rPr lang="ru-RU" b="1" dirty="0" err="1">
                <a:solidFill>
                  <a:schemeClr val="tx1"/>
                </a:solidFill>
                <a:ea typeface="+mn-lt"/>
                <a:cs typeface="+mn-lt"/>
              </a:rPr>
              <a:t>третій</a:t>
            </a:r>
            <a:r>
              <a:rPr lang="ru-RU" b="1" dirty="0">
                <a:solidFill>
                  <a:schemeClr val="tx1"/>
                </a:solidFill>
                <a:ea typeface="+mn-lt"/>
                <a:cs typeface="+mn-lt"/>
              </a:rPr>
              <a:t> </a:t>
            </a:r>
            <a:r>
              <a:rPr lang="ru-RU" b="1" dirty="0" err="1">
                <a:solidFill>
                  <a:schemeClr val="tx1"/>
                </a:solidFill>
                <a:ea typeface="+mn-lt"/>
                <a:cs typeface="+mn-lt"/>
              </a:rPr>
              <a:t>особі</a:t>
            </a:r>
            <a:r>
              <a:rPr lang="ru-RU" b="1" dirty="0">
                <a:solidFill>
                  <a:schemeClr val="tx1"/>
                </a:solidFill>
                <a:ea typeface="+mn-lt"/>
                <a:cs typeface="+mn-lt"/>
              </a:rPr>
              <a:t> з метою </a:t>
            </a:r>
            <a:r>
              <a:rPr lang="ru-RU" b="1" dirty="0" err="1">
                <a:solidFill>
                  <a:schemeClr val="tx1"/>
                </a:solidFill>
                <a:ea typeface="+mn-lt"/>
                <a:cs typeface="+mn-lt"/>
              </a:rPr>
              <a:t>відвернення</a:t>
            </a:r>
            <a:r>
              <a:rPr lang="ru-RU" b="1" dirty="0">
                <a:solidFill>
                  <a:schemeClr val="tx1"/>
                </a:solidFill>
                <a:ea typeface="+mn-lt"/>
                <a:cs typeface="+mn-lt"/>
              </a:rPr>
              <a:t> </a:t>
            </a:r>
            <a:r>
              <a:rPr lang="ru-RU" b="1" dirty="0" err="1">
                <a:solidFill>
                  <a:schemeClr val="tx1"/>
                </a:solidFill>
                <a:ea typeface="+mn-lt"/>
                <a:cs typeface="+mn-lt"/>
              </a:rPr>
              <a:t>небезпеки</a:t>
            </a:r>
            <a:r>
              <a:rPr lang="ru-RU" b="1" dirty="0">
                <a:solidFill>
                  <a:schemeClr val="tx1"/>
                </a:solidFill>
                <a:ea typeface="+mn-lt"/>
                <a:cs typeface="+mn-lt"/>
              </a:rPr>
              <a:t>, </a:t>
            </a:r>
            <a:r>
              <a:rPr lang="ru-RU" b="1" dirty="0" err="1">
                <a:solidFill>
                  <a:schemeClr val="tx1"/>
                </a:solidFill>
                <a:ea typeface="+mn-lt"/>
                <a:cs typeface="+mn-lt"/>
              </a:rPr>
              <a:t>якщо</a:t>
            </a:r>
            <a:r>
              <a:rPr lang="ru-RU" b="1" dirty="0">
                <a:solidFill>
                  <a:schemeClr val="tx1"/>
                </a:solidFill>
                <a:ea typeface="+mn-lt"/>
                <a:cs typeface="+mn-lt"/>
              </a:rPr>
              <a:t> </a:t>
            </a:r>
            <a:r>
              <a:rPr lang="ru-RU" b="1" dirty="0" err="1">
                <a:solidFill>
                  <a:schemeClr val="tx1"/>
                </a:solidFill>
                <a:ea typeface="+mn-lt"/>
                <a:cs typeface="+mn-lt"/>
              </a:rPr>
              <a:t>завдана</a:t>
            </a:r>
            <a:r>
              <a:rPr lang="ru-RU" b="1" dirty="0">
                <a:solidFill>
                  <a:schemeClr val="tx1"/>
                </a:solidFill>
                <a:ea typeface="+mn-lt"/>
                <a:cs typeface="+mn-lt"/>
              </a:rPr>
              <a:t> шкода </a:t>
            </a:r>
            <a:r>
              <a:rPr lang="ru-RU" b="1" dirty="0" err="1">
                <a:solidFill>
                  <a:schemeClr val="tx1"/>
                </a:solidFill>
                <a:ea typeface="+mn-lt"/>
                <a:cs typeface="+mn-lt"/>
              </a:rPr>
              <a:t>менша</a:t>
            </a:r>
            <a:r>
              <a:rPr lang="ru-RU" b="1" dirty="0">
                <a:solidFill>
                  <a:schemeClr val="tx1"/>
                </a:solidFill>
                <a:ea typeface="+mn-lt"/>
                <a:cs typeface="+mn-lt"/>
              </a:rPr>
              <a:t>, </a:t>
            </a:r>
            <a:r>
              <a:rPr lang="ru-RU" b="1" dirty="0" err="1">
                <a:solidFill>
                  <a:schemeClr val="tx1"/>
                </a:solidFill>
                <a:ea typeface="+mn-lt"/>
                <a:cs typeface="+mn-lt"/>
              </a:rPr>
              <a:t>ніж</a:t>
            </a:r>
            <a:r>
              <a:rPr lang="ru-RU" b="1" dirty="0">
                <a:solidFill>
                  <a:schemeClr val="tx1"/>
                </a:solidFill>
                <a:ea typeface="+mn-lt"/>
                <a:cs typeface="+mn-lt"/>
              </a:rPr>
              <a:t> та, яка </a:t>
            </a:r>
            <a:r>
              <a:rPr lang="ru-RU" b="1" dirty="0" err="1">
                <a:solidFill>
                  <a:schemeClr val="tx1"/>
                </a:solidFill>
                <a:ea typeface="+mn-lt"/>
                <a:cs typeface="+mn-lt"/>
              </a:rPr>
              <a:t>загрожувала</a:t>
            </a:r>
            <a:r>
              <a:rPr lang="ru-RU" b="1" dirty="0">
                <a:solidFill>
                  <a:schemeClr val="tx1"/>
                </a:solidFill>
                <a:ea typeface="+mn-lt"/>
                <a:cs typeface="+mn-lt"/>
              </a:rPr>
              <a:t> </a:t>
            </a:r>
            <a:endParaRPr lang="ru-RU" b="1" dirty="0">
              <a:solidFill>
                <a:schemeClr val="tx1"/>
              </a:solidFill>
            </a:endParaRPr>
          </a:p>
        </p:txBody>
      </p:sp>
      <p:sp>
        <p:nvSpPr>
          <p:cNvPr id="18" name="Прямоугольник: скругленные углы 17">
            <a:extLst>
              <a:ext uri="{FF2B5EF4-FFF2-40B4-BE49-F238E27FC236}">
                <a16:creationId xmlns:a16="http://schemas.microsoft.com/office/drawing/2014/main" id="{CAD6AA51-9A3D-4AC8-A2B7-638BF4F7B397}"/>
              </a:ext>
            </a:extLst>
          </p:cNvPr>
          <p:cNvSpPr/>
          <p:nvPr/>
        </p:nvSpPr>
        <p:spPr>
          <a:xfrm>
            <a:off x="6457410" y="1820713"/>
            <a:ext cx="2544791" cy="1236451"/>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chemeClr val="tx1"/>
                </a:solidFill>
                <a:ea typeface="+mn-lt"/>
                <a:cs typeface="+mn-lt"/>
              </a:rPr>
              <a:t>громадських</a:t>
            </a:r>
            <a:r>
              <a:rPr lang="ru-RU" b="1" dirty="0">
                <a:solidFill>
                  <a:schemeClr val="tx1"/>
                </a:solidFill>
                <a:ea typeface="+mn-lt"/>
                <a:cs typeface="+mn-lt"/>
              </a:rPr>
              <a:t> </a:t>
            </a:r>
            <a:r>
              <a:rPr lang="ru-RU" b="1" dirty="0" err="1">
                <a:solidFill>
                  <a:srgbClr val="C00000"/>
                </a:solidFill>
                <a:ea typeface="+mn-lt"/>
                <a:cs typeface="+mn-lt"/>
              </a:rPr>
              <a:t>об’єднань</a:t>
            </a:r>
            <a:r>
              <a:rPr lang="ru-RU" b="1" dirty="0">
                <a:solidFill>
                  <a:schemeClr val="tx1"/>
                </a:solidFill>
                <a:ea typeface="+mn-lt"/>
                <a:cs typeface="+mn-lt"/>
              </a:rPr>
              <a:t>, </a:t>
            </a:r>
            <a:r>
              <a:rPr lang="ru-RU" b="1" dirty="0" err="1">
                <a:solidFill>
                  <a:schemeClr val="tx1"/>
                </a:solidFill>
                <a:ea typeface="+mn-lt"/>
                <a:cs typeface="+mn-lt"/>
              </a:rPr>
              <a:t>професійних</a:t>
            </a:r>
            <a:r>
              <a:rPr lang="ru-RU" b="1" dirty="0">
                <a:solidFill>
                  <a:schemeClr val="tx1"/>
                </a:solidFill>
                <a:ea typeface="+mn-lt"/>
                <a:cs typeface="+mn-lt"/>
              </a:rPr>
              <a:t> </a:t>
            </a:r>
            <a:r>
              <a:rPr lang="ru-RU" b="1" dirty="0" err="1">
                <a:solidFill>
                  <a:schemeClr val="tx1"/>
                </a:solidFill>
                <a:ea typeface="+mn-lt"/>
                <a:cs typeface="+mn-lt"/>
              </a:rPr>
              <a:t>медичних</a:t>
            </a:r>
            <a:r>
              <a:rPr lang="ru-RU" b="1" dirty="0">
                <a:solidFill>
                  <a:schemeClr val="tx1"/>
                </a:solidFill>
                <a:ea typeface="+mn-lt"/>
                <a:cs typeface="+mn-lt"/>
              </a:rPr>
              <a:t> </a:t>
            </a:r>
            <a:r>
              <a:rPr lang="ru-RU" b="1" dirty="0" err="1">
                <a:solidFill>
                  <a:srgbClr val="C00000"/>
                </a:solidFill>
                <a:ea typeface="+mn-lt"/>
                <a:cs typeface="+mn-lt"/>
              </a:rPr>
              <a:t>асоціацій</a:t>
            </a:r>
            <a:r>
              <a:rPr lang="ru-RU" b="1" dirty="0">
                <a:solidFill>
                  <a:srgbClr val="C00000"/>
                </a:solidFill>
                <a:ea typeface="+mn-lt"/>
                <a:cs typeface="+mn-lt"/>
              </a:rPr>
              <a:t> </a:t>
            </a:r>
            <a:endParaRPr lang="ru-RU" b="1" dirty="0">
              <a:solidFill>
                <a:srgbClr val="C00000"/>
              </a:solidFill>
            </a:endParaRPr>
          </a:p>
        </p:txBody>
      </p:sp>
      <p:sp>
        <p:nvSpPr>
          <p:cNvPr id="19" name="Прямоугольник: скругленные углы 18">
            <a:extLst>
              <a:ext uri="{FF2B5EF4-FFF2-40B4-BE49-F238E27FC236}">
                <a16:creationId xmlns:a16="http://schemas.microsoft.com/office/drawing/2014/main" id="{F38A6717-AC87-47BB-B744-DD0F1F3C9A47}"/>
              </a:ext>
            </a:extLst>
          </p:cNvPr>
          <p:cNvSpPr/>
          <p:nvPr/>
        </p:nvSpPr>
        <p:spPr>
          <a:xfrm>
            <a:off x="6457410" y="3172185"/>
            <a:ext cx="2544791" cy="2156601"/>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1600" b="1" dirty="0">
                <a:solidFill>
                  <a:schemeClr val="tx1"/>
                </a:solidFill>
                <a:ea typeface="+mn-lt"/>
                <a:cs typeface="+mn-lt"/>
              </a:rPr>
              <a:t>У 2009 при </a:t>
            </a:r>
            <a:r>
              <a:rPr lang="ru-RU" sz="1600" b="1" dirty="0" err="1">
                <a:solidFill>
                  <a:schemeClr val="tx1"/>
                </a:solidFill>
                <a:ea typeface="+mn-lt"/>
                <a:cs typeface="+mn-lt"/>
              </a:rPr>
              <a:t>Всеукраїнській</a:t>
            </a:r>
            <a:r>
              <a:rPr lang="ru-RU" sz="1600" b="1" dirty="0">
                <a:solidFill>
                  <a:schemeClr val="tx1"/>
                </a:solidFill>
                <a:ea typeface="+mn-lt"/>
                <a:cs typeface="+mn-lt"/>
              </a:rPr>
              <a:t> </a:t>
            </a:r>
            <a:r>
              <a:rPr lang="ru-RU" sz="1600" b="1" dirty="0" err="1">
                <a:solidFill>
                  <a:schemeClr val="tx1"/>
                </a:solidFill>
                <a:ea typeface="+mn-lt"/>
                <a:cs typeface="+mn-lt"/>
              </a:rPr>
              <a:t>громадській</a:t>
            </a:r>
            <a:r>
              <a:rPr lang="ru-RU" sz="1600" b="1" dirty="0">
                <a:solidFill>
                  <a:schemeClr val="tx1"/>
                </a:solidFill>
                <a:ea typeface="+mn-lt"/>
                <a:cs typeface="+mn-lt"/>
              </a:rPr>
              <a:t> </a:t>
            </a:r>
            <a:r>
              <a:rPr lang="ru-RU" sz="1600" b="1" dirty="0" err="1">
                <a:solidFill>
                  <a:schemeClr val="tx1"/>
                </a:solidFill>
                <a:ea typeface="+mn-lt"/>
                <a:cs typeface="+mn-lt"/>
              </a:rPr>
              <a:t>організації</a:t>
            </a:r>
            <a:r>
              <a:rPr lang="ru-RU" sz="1600" b="1" dirty="0">
                <a:solidFill>
                  <a:schemeClr val="tx1"/>
                </a:solidFill>
                <a:ea typeface="+mn-lt"/>
                <a:cs typeface="+mn-lt"/>
              </a:rPr>
              <a:t> «</a:t>
            </a:r>
            <a:r>
              <a:rPr lang="ru-RU" sz="1600" b="1" dirty="0" err="1">
                <a:solidFill>
                  <a:schemeClr val="tx1"/>
                </a:solidFill>
                <a:ea typeface="+mn-lt"/>
                <a:cs typeface="+mn-lt"/>
              </a:rPr>
              <a:t>Фундація</a:t>
            </a:r>
            <a:r>
              <a:rPr lang="ru-RU" sz="1600" b="1" dirty="0">
                <a:solidFill>
                  <a:schemeClr val="tx1"/>
                </a:solidFill>
                <a:ea typeface="+mn-lt"/>
                <a:cs typeface="+mn-lt"/>
              </a:rPr>
              <a:t> </a:t>
            </a:r>
            <a:r>
              <a:rPr lang="ru-RU" sz="1600" b="1" dirty="0" err="1">
                <a:solidFill>
                  <a:schemeClr val="tx1"/>
                </a:solidFill>
                <a:ea typeface="+mn-lt"/>
                <a:cs typeface="+mn-lt"/>
              </a:rPr>
              <a:t>медичного</a:t>
            </a:r>
            <a:r>
              <a:rPr lang="ru-RU" sz="1600" b="1" dirty="0">
                <a:solidFill>
                  <a:schemeClr val="tx1"/>
                </a:solidFill>
                <a:ea typeface="+mn-lt"/>
                <a:cs typeface="+mn-lt"/>
              </a:rPr>
              <a:t> права та </a:t>
            </a:r>
            <a:r>
              <a:rPr lang="ru-RU" sz="1600" b="1" dirty="0" err="1">
                <a:solidFill>
                  <a:schemeClr val="tx1"/>
                </a:solidFill>
                <a:ea typeface="+mn-lt"/>
                <a:cs typeface="+mn-lt"/>
              </a:rPr>
              <a:t>біоетики</a:t>
            </a:r>
            <a:r>
              <a:rPr lang="ru-RU" sz="1600" b="1" dirty="0">
                <a:solidFill>
                  <a:schemeClr val="tx1"/>
                </a:solidFill>
                <a:ea typeface="+mn-lt"/>
                <a:cs typeface="+mn-lt"/>
              </a:rPr>
              <a:t> </a:t>
            </a:r>
            <a:r>
              <a:rPr lang="ru-RU" sz="1600" b="1" dirty="0" err="1">
                <a:solidFill>
                  <a:schemeClr val="tx1"/>
                </a:solidFill>
                <a:ea typeface="+mn-lt"/>
                <a:cs typeface="+mn-lt"/>
              </a:rPr>
              <a:t>України</a:t>
            </a:r>
            <a:r>
              <a:rPr lang="ru-RU" sz="1600" b="1" dirty="0">
                <a:solidFill>
                  <a:schemeClr val="tx1"/>
                </a:solidFill>
                <a:ea typeface="+mn-lt"/>
                <a:cs typeface="+mn-lt"/>
              </a:rPr>
              <a:t>» створено </a:t>
            </a:r>
            <a:r>
              <a:rPr lang="ru-RU" sz="1600" b="1" dirty="0" err="1">
                <a:solidFill>
                  <a:srgbClr val="00B050"/>
                </a:solidFill>
                <a:ea typeface="+mn-lt"/>
                <a:cs typeface="+mn-lt"/>
              </a:rPr>
              <a:t>Третейський</a:t>
            </a:r>
            <a:r>
              <a:rPr lang="ru-RU" sz="1600" b="1" dirty="0">
                <a:solidFill>
                  <a:srgbClr val="00B050"/>
                </a:solidFill>
                <a:ea typeface="+mn-lt"/>
                <a:cs typeface="+mn-lt"/>
              </a:rPr>
              <a:t> суд</a:t>
            </a:r>
            <a:endParaRPr lang="ru-RU" sz="1600" b="1" dirty="0">
              <a:solidFill>
                <a:srgbClr val="000000"/>
              </a:solidFill>
            </a:endParaRPr>
          </a:p>
        </p:txBody>
      </p:sp>
      <p:sp>
        <p:nvSpPr>
          <p:cNvPr id="20" name="Прямоугольник: скругленные углы 19">
            <a:extLst>
              <a:ext uri="{FF2B5EF4-FFF2-40B4-BE49-F238E27FC236}">
                <a16:creationId xmlns:a16="http://schemas.microsoft.com/office/drawing/2014/main" id="{6E1CA7CF-194A-4AA1-9718-3A35B7283705}"/>
              </a:ext>
            </a:extLst>
          </p:cNvPr>
          <p:cNvSpPr/>
          <p:nvPr/>
        </p:nvSpPr>
        <p:spPr>
          <a:xfrm>
            <a:off x="9404768" y="1820712"/>
            <a:ext cx="2789206" cy="1351469"/>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a:solidFill>
                  <a:srgbClr val="C00000"/>
                </a:solidFill>
                <a:ea typeface="+mn-lt"/>
                <a:cs typeface="+mn-lt"/>
              </a:rPr>
              <a:t>Переговори</a:t>
            </a:r>
            <a:r>
              <a:rPr lang="ru-RU" b="1" dirty="0">
                <a:solidFill>
                  <a:schemeClr val="tx1"/>
                </a:solidFill>
                <a:ea typeface="+mn-lt"/>
                <a:cs typeface="+mn-lt"/>
              </a:rPr>
              <a:t> - </a:t>
            </a:r>
            <a:r>
              <a:rPr lang="ru-RU" b="1" dirty="0" err="1">
                <a:solidFill>
                  <a:schemeClr val="tx1"/>
                </a:solidFill>
                <a:ea typeface="+mn-lt"/>
                <a:cs typeface="+mn-lt"/>
              </a:rPr>
              <a:t>врегулювання</a:t>
            </a:r>
            <a:r>
              <a:rPr lang="ru-RU" b="1" dirty="0">
                <a:solidFill>
                  <a:schemeClr val="tx1"/>
                </a:solidFill>
                <a:ea typeface="+mn-lt"/>
                <a:cs typeface="+mn-lt"/>
              </a:rPr>
              <a:t> спору </a:t>
            </a:r>
            <a:r>
              <a:rPr lang="ru-RU" b="1" dirty="0" err="1">
                <a:solidFill>
                  <a:schemeClr val="tx1"/>
                </a:solidFill>
                <a:ea typeface="+mn-lt"/>
                <a:cs typeface="+mn-lt"/>
              </a:rPr>
              <a:t>безпосередньо</a:t>
            </a:r>
            <a:r>
              <a:rPr lang="ru-RU" b="1" dirty="0">
                <a:solidFill>
                  <a:schemeClr val="tx1"/>
                </a:solidFill>
                <a:ea typeface="+mn-lt"/>
                <a:cs typeface="+mn-lt"/>
              </a:rPr>
              <a:t> сторонами без </a:t>
            </a:r>
            <a:r>
              <a:rPr lang="ru-RU" b="1" dirty="0" err="1">
                <a:solidFill>
                  <a:schemeClr val="tx1"/>
                </a:solidFill>
                <a:ea typeface="+mn-lt"/>
                <a:cs typeface="+mn-lt"/>
              </a:rPr>
              <a:t>участі</a:t>
            </a:r>
            <a:r>
              <a:rPr lang="ru-RU" b="1" dirty="0">
                <a:solidFill>
                  <a:schemeClr val="tx1"/>
                </a:solidFill>
                <a:ea typeface="+mn-lt"/>
                <a:cs typeface="+mn-lt"/>
              </a:rPr>
              <a:t> </a:t>
            </a:r>
            <a:r>
              <a:rPr lang="ru-RU" b="1" dirty="0" err="1">
                <a:solidFill>
                  <a:schemeClr val="tx1"/>
                </a:solidFill>
                <a:ea typeface="+mn-lt"/>
                <a:cs typeface="+mn-lt"/>
              </a:rPr>
              <a:t>інших</a:t>
            </a:r>
            <a:r>
              <a:rPr lang="ru-RU" b="1" dirty="0">
                <a:solidFill>
                  <a:schemeClr val="tx1"/>
                </a:solidFill>
                <a:ea typeface="+mn-lt"/>
                <a:cs typeface="+mn-lt"/>
              </a:rPr>
              <a:t> </a:t>
            </a:r>
            <a:r>
              <a:rPr lang="ru-RU" b="1" dirty="0" err="1">
                <a:solidFill>
                  <a:schemeClr val="tx1"/>
                </a:solidFill>
                <a:ea typeface="+mn-lt"/>
                <a:cs typeface="+mn-lt"/>
              </a:rPr>
              <a:t>осіб</a:t>
            </a:r>
            <a:endParaRPr lang="ru-RU" b="1" dirty="0" err="1">
              <a:solidFill>
                <a:schemeClr val="tx1"/>
              </a:solidFill>
            </a:endParaRPr>
          </a:p>
        </p:txBody>
      </p:sp>
      <p:sp>
        <p:nvSpPr>
          <p:cNvPr id="21" name="Прямоугольник: скругленные углы 20">
            <a:extLst>
              <a:ext uri="{FF2B5EF4-FFF2-40B4-BE49-F238E27FC236}">
                <a16:creationId xmlns:a16="http://schemas.microsoft.com/office/drawing/2014/main" id="{0061DBA7-32A4-4C0D-837F-AC974D9D2555}"/>
              </a:ext>
            </a:extLst>
          </p:cNvPr>
          <p:cNvSpPr/>
          <p:nvPr/>
        </p:nvSpPr>
        <p:spPr>
          <a:xfrm>
            <a:off x="9117222" y="3258447"/>
            <a:ext cx="3076751" cy="1912188"/>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1600" b="1" dirty="0" err="1">
                <a:solidFill>
                  <a:srgbClr val="C00000"/>
                </a:solidFill>
                <a:ea typeface="+mn-lt"/>
                <a:cs typeface="+mn-lt"/>
              </a:rPr>
              <a:t>Посередництво</a:t>
            </a:r>
            <a:r>
              <a:rPr lang="ru-RU" sz="1600" b="1" dirty="0">
                <a:solidFill>
                  <a:srgbClr val="C00000"/>
                </a:solidFill>
                <a:ea typeface="+mn-lt"/>
                <a:cs typeface="+mn-lt"/>
              </a:rPr>
              <a:t> (</a:t>
            </a:r>
            <a:r>
              <a:rPr lang="ru-RU" sz="1600" b="1" dirty="0" err="1">
                <a:solidFill>
                  <a:srgbClr val="C00000"/>
                </a:solidFill>
                <a:ea typeface="+mn-lt"/>
                <a:cs typeface="+mn-lt"/>
              </a:rPr>
              <a:t>медіація</a:t>
            </a:r>
            <a:r>
              <a:rPr lang="ru-RU" sz="1600" b="1" dirty="0">
                <a:solidFill>
                  <a:srgbClr val="C00000"/>
                </a:solidFill>
                <a:ea typeface="+mn-lt"/>
                <a:cs typeface="+mn-lt"/>
              </a:rPr>
              <a:t>)</a:t>
            </a:r>
            <a:r>
              <a:rPr lang="ru-RU" sz="1600" b="1" dirty="0">
                <a:solidFill>
                  <a:schemeClr val="tx1"/>
                </a:solidFill>
                <a:ea typeface="+mn-lt"/>
                <a:cs typeface="+mn-lt"/>
              </a:rPr>
              <a:t> – </a:t>
            </a:r>
            <a:r>
              <a:rPr lang="ru-RU" sz="1600" b="1" dirty="0" err="1">
                <a:solidFill>
                  <a:schemeClr val="tx1"/>
                </a:solidFill>
                <a:ea typeface="+mn-lt"/>
                <a:cs typeface="+mn-lt"/>
              </a:rPr>
              <a:t>врегулювання</a:t>
            </a:r>
            <a:r>
              <a:rPr lang="ru-RU" sz="1600" b="1" dirty="0">
                <a:solidFill>
                  <a:schemeClr val="tx1"/>
                </a:solidFill>
                <a:ea typeface="+mn-lt"/>
                <a:cs typeface="+mn-lt"/>
              </a:rPr>
              <a:t> спору за </a:t>
            </a:r>
            <a:r>
              <a:rPr lang="ru-RU" sz="1600" b="1" dirty="0" err="1">
                <a:solidFill>
                  <a:schemeClr val="tx1"/>
                </a:solidFill>
                <a:ea typeface="+mn-lt"/>
                <a:cs typeface="+mn-lt"/>
              </a:rPr>
              <a:t>допомогою</a:t>
            </a:r>
            <a:r>
              <a:rPr lang="ru-RU" sz="1600" b="1" dirty="0">
                <a:solidFill>
                  <a:schemeClr val="tx1"/>
                </a:solidFill>
                <a:ea typeface="+mn-lt"/>
                <a:cs typeface="+mn-lt"/>
              </a:rPr>
              <a:t> </a:t>
            </a:r>
            <a:r>
              <a:rPr lang="ru-RU" sz="1600" b="1" dirty="0" err="1">
                <a:solidFill>
                  <a:schemeClr val="tx1"/>
                </a:solidFill>
                <a:ea typeface="+mn-lt"/>
                <a:cs typeface="+mn-lt"/>
              </a:rPr>
              <a:t>незалежного</a:t>
            </a:r>
            <a:r>
              <a:rPr lang="ru-RU" sz="1600" b="1" dirty="0">
                <a:solidFill>
                  <a:schemeClr val="tx1"/>
                </a:solidFill>
                <a:ea typeface="+mn-lt"/>
                <a:cs typeface="+mn-lt"/>
              </a:rPr>
              <a:t> нейтрального </a:t>
            </a:r>
            <a:r>
              <a:rPr lang="ru-RU" sz="1600" b="1" dirty="0" err="1">
                <a:solidFill>
                  <a:schemeClr val="tx1"/>
                </a:solidFill>
                <a:ea typeface="+mn-lt"/>
                <a:cs typeface="+mn-lt"/>
              </a:rPr>
              <a:t>посередника</a:t>
            </a:r>
            <a:r>
              <a:rPr lang="ru-RU" sz="1600" b="1" dirty="0">
                <a:solidFill>
                  <a:srgbClr val="00B050"/>
                </a:solidFill>
                <a:ea typeface="+mn-lt"/>
                <a:cs typeface="+mn-lt"/>
              </a:rPr>
              <a:t> (Центр </a:t>
            </a:r>
            <a:r>
              <a:rPr lang="ru-RU" sz="1600" b="1" dirty="0" err="1">
                <a:solidFill>
                  <a:srgbClr val="00B050"/>
                </a:solidFill>
                <a:ea typeface="+mn-lt"/>
                <a:cs typeface="+mn-lt"/>
              </a:rPr>
              <a:t>Медичного</a:t>
            </a:r>
            <a:r>
              <a:rPr lang="ru-RU" sz="1600" b="1" dirty="0">
                <a:solidFill>
                  <a:srgbClr val="00B050"/>
                </a:solidFill>
                <a:ea typeface="+mn-lt"/>
                <a:cs typeface="+mn-lt"/>
              </a:rPr>
              <a:t> та Репродуктивного права, </a:t>
            </a:r>
            <a:r>
              <a:rPr lang="ru-RU" sz="1600" b="1" dirty="0" err="1">
                <a:solidFill>
                  <a:srgbClr val="00B050"/>
                </a:solidFill>
                <a:ea typeface="+mn-lt"/>
                <a:cs typeface="+mn-lt"/>
              </a:rPr>
              <a:t>Український</a:t>
            </a:r>
            <a:r>
              <a:rPr lang="ru-RU" sz="1600" b="1" dirty="0">
                <a:solidFill>
                  <a:srgbClr val="00B050"/>
                </a:solidFill>
                <a:ea typeface="+mn-lt"/>
                <a:cs typeface="+mn-lt"/>
              </a:rPr>
              <a:t> Центр </a:t>
            </a:r>
            <a:r>
              <a:rPr lang="ru-RU" sz="1600" b="1" dirty="0" err="1">
                <a:solidFill>
                  <a:srgbClr val="00B050"/>
                </a:solidFill>
                <a:ea typeface="+mn-lt"/>
                <a:cs typeface="+mn-lt"/>
              </a:rPr>
              <a:t>Медіації</a:t>
            </a:r>
            <a:r>
              <a:rPr lang="ru-RU" sz="1600" b="1" dirty="0">
                <a:solidFill>
                  <a:srgbClr val="00B050"/>
                </a:solidFill>
                <a:ea typeface="+mn-lt"/>
                <a:cs typeface="+mn-lt"/>
              </a:rPr>
              <a:t>)</a:t>
            </a:r>
          </a:p>
        </p:txBody>
      </p:sp>
      <p:sp>
        <p:nvSpPr>
          <p:cNvPr id="22" name="Прямоугольник: скругленные углы 21">
            <a:extLst>
              <a:ext uri="{FF2B5EF4-FFF2-40B4-BE49-F238E27FC236}">
                <a16:creationId xmlns:a16="http://schemas.microsoft.com/office/drawing/2014/main" id="{2013D969-8B54-46CB-8F75-399376F74831}"/>
              </a:ext>
            </a:extLst>
          </p:cNvPr>
          <p:cNvSpPr/>
          <p:nvPr/>
        </p:nvSpPr>
        <p:spPr>
          <a:xfrm>
            <a:off x="8800916" y="5256899"/>
            <a:ext cx="3393056" cy="1595884"/>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rgbClr val="C00000"/>
                </a:solidFill>
                <a:ea typeface="+mn-lt"/>
                <a:cs typeface="+mn-lt"/>
              </a:rPr>
              <a:t>Арбітраж</a:t>
            </a:r>
            <a:r>
              <a:rPr lang="ru-RU" b="1" dirty="0">
                <a:solidFill>
                  <a:schemeClr val="tx1"/>
                </a:solidFill>
                <a:ea typeface="+mn-lt"/>
                <a:cs typeface="+mn-lt"/>
              </a:rPr>
              <a:t> – </a:t>
            </a:r>
            <a:r>
              <a:rPr lang="ru-RU" b="1" dirty="0" err="1">
                <a:solidFill>
                  <a:schemeClr val="tx1"/>
                </a:solidFill>
                <a:ea typeface="+mn-lt"/>
                <a:cs typeface="+mn-lt"/>
              </a:rPr>
              <a:t>розв’язання</a:t>
            </a:r>
            <a:r>
              <a:rPr lang="ru-RU" b="1" dirty="0">
                <a:solidFill>
                  <a:schemeClr val="tx1"/>
                </a:solidFill>
                <a:ea typeface="+mn-lt"/>
                <a:cs typeface="+mn-lt"/>
              </a:rPr>
              <a:t> спору за </a:t>
            </a:r>
            <a:r>
              <a:rPr lang="ru-RU" b="1" dirty="0" err="1">
                <a:solidFill>
                  <a:schemeClr val="tx1"/>
                </a:solidFill>
                <a:ea typeface="+mn-lt"/>
                <a:cs typeface="+mn-lt"/>
              </a:rPr>
              <a:t>допомогою</a:t>
            </a:r>
            <a:r>
              <a:rPr lang="ru-RU" b="1" dirty="0">
                <a:solidFill>
                  <a:schemeClr val="tx1"/>
                </a:solidFill>
                <a:ea typeface="+mn-lt"/>
                <a:cs typeface="+mn-lt"/>
              </a:rPr>
              <a:t> </a:t>
            </a:r>
            <a:r>
              <a:rPr lang="ru-RU" b="1" dirty="0" err="1">
                <a:solidFill>
                  <a:schemeClr val="tx1"/>
                </a:solidFill>
                <a:ea typeface="+mn-lt"/>
                <a:cs typeface="+mn-lt"/>
              </a:rPr>
              <a:t>незалежної</a:t>
            </a:r>
            <a:r>
              <a:rPr lang="ru-RU" b="1" dirty="0">
                <a:solidFill>
                  <a:schemeClr val="tx1"/>
                </a:solidFill>
                <a:ea typeface="+mn-lt"/>
                <a:cs typeface="+mn-lt"/>
              </a:rPr>
              <a:t> </a:t>
            </a:r>
            <a:r>
              <a:rPr lang="ru-RU" b="1" dirty="0" err="1">
                <a:solidFill>
                  <a:schemeClr val="tx1"/>
                </a:solidFill>
                <a:ea typeface="+mn-lt"/>
                <a:cs typeface="+mn-lt"/>
              </a:rPr>
              <a:t>нейтральної</a:t>
            </a:r>
            <a:r>
              <a:rPr lang="ru-RU" b="1" dirty="0">
                <a:solidFill>
                  <a:schemeClr val="tx1"/>
                </a:solidFill>
                <a:ea typeface="+mn-lt"/>
                <a:cs typeface="+mn-lt"/>
              </a:rPr>
              <a:t> особи – </a:t>
            </a:r>
            <a:r>
              <a:rPr lang="ru-RU" b="1" dirty="0" err="1">
                <a:solidFill>
                  <a:schemeClr val="tx1"/>
                </a:solidFill>
                <a:ea typeface="+mn-lt"/>
                <a:cs typeface="+mn-lt"/>
              </a:rPr>
              <a:t>арбітра</a:t>
            </a:r>
            <a:r>
              <a:rPr lang="ru-RU" b="1" dirty="0">
                <a:solidFill>
                  <a:schemeClr val="tx1"/>
                </a:solidFill>
                <a:ea typeface="+mn-lt"/>
                <a:cs typeface="+mn-lt"/>
              </a:rPr>
              <a:t>, </a:t>
            </a:r>
            <a:r>
              <a:rPr lang="ru-RU" b="1" dirty="0" err="1">
                <a:solidFill>
                  <a:schemeClr val="tx1"/>
                </a:solidFill>
                <a:ea typeface="+mn-lt"/>
                <a:cs typeface="+mn-lt"/>
              </a:rPr>
              <a:t>який</a:t>
            </a:r>
            <a:r>
              <a:rPr lang="ru-RU" b="1" dirty="0">
                <a:solidFill>
                  <a:schemeClr val="tx1"/>
                </a:solidFill>
                <a:ea typeface="+mn-lt"/>
                <a:cs typeface="+mn-lt"/>
              </a:rPr>
              <a:t> </a:t>
            </a:r>
            <a:r>
              <a:rPr lang="ru-RU" b="1" dirty="0" err="1">
                <a:solidFill>
                  <a:schemeClr val="tx1"/>
                </a:solidFill>
                <a:ea typeface="+mn-lt"/>
                <a:cs typeface="+mn-lt"/>
              </a:rPr>
              <a:t>виносить</a:t>
            </a:r>
            <a:r>
              <a:rPr lang="ru-RU" b="1" dirty="0">
                <a:solidFill>
                  <a:schemeClr val="tx1"/>
                </a:solidFill>
                <a:ea typeface="+mn-lt"/>
                <a:cs typeface="+mn-lt"/>
              </a:rPr>
              <a:t> </a:t>
            </a:r>
            <a:r>
              <a:rPr lang="ru-RU" b="1" dirty="0" err="1">
                <a:solidFill>
                  <a:schemeClr val="tx1"/>
                </a:solidFill>
                <a:ea typeface="+mn-lt"/>
                <a:cs typeface="+mn-lt"/>
              </a:rPr>
              <a:t>обов’язкове</a:t>
            </a:r>
            <a:r>
              <a:rPr lang="ru-RU" b="1" dirty="0">
                <a:solidFill>
                  <a:schemeClr val="tx1"/>
                </a:solidFill>
                <a:ea typeface="+mn-lt"/>
                <a:cs typeface="+mn-lt"/>
              </a:rPr>
              <a:t> для </a:t>
            </a:r>
            <a:r>
              <a:rPr lang="ru-RU" b="1" dirty="0" err="1">
                <a:solidFill>
                  <a:schemeClr val="tx1"/>
                </a:solidFill>
                <a:ea typeface="+mn-lt"/>
                <a:cs typeface="+mn-lt"/>
              </a:rPr>
              <a:t>сторін</a:t>
            </a:r>
            <a:r>
              <a:rPr lang="ru-RU" b="1" dirty="0">
                <a:solidFill>
                  <a:schemeClr val="tx1"/>
                </a:solidFill>
                <a:ea typeface="+mn-lt"/>
                <a:cs typeface="+mn-lt"/>
              </a:rPr>
              <a:t> </a:t>
            </a:r>
            <a:r>
              <a:rPr lang="ru-RU" b="1" dirty="0" err="1">
                <a:solidFill>
                  <a:schemeClr val="tx1"/>
                </a:solidFill>
                <a:ea typeface="+mn-lt"/>
                <a:cs typeface="+mn-lt"/>
              </a:rPr>
              <a:t>рішення</a:t>
            </a:r>
            <a:endParaRPr lang="ru-RU" b="1" dirty="0">
              <a:solidFill>
                <a:schemeClr val="tx1"/>
              </a:solidFill>
              <a:ea typeface="+mn-lt"/>
              <a:cs typeface="+mn-lt"/>
            </a:endParaRPr>
          </a:p>
        </p:txBody>
      </p:sp>
      <p:sp>
        <p:nvSpPr>
          <p:cNvPr id="2" name="Заголовок 1">
            <a:extLst>
              <a:ext uri="{FF2B5EF4-FFF2-40B4-BE49-F238E27FC236}">
                <a16:creationId xmlns:a16="http://schemas.microsoft.com/office/drawing/2014/main" id="{69F47F9B-BCCF-4BA8-815E-AF65AF732C72}"/>
              </a:ext>
            </a:extLst>
          </p:cNvPr>
          <p:cNvSpPr>
            <a:spLocks noGrp="1"/>
          </p:cNvSpPr>
          <p:nvPr>
            <p:ph type="title"/>
          </p:nvPr>
        </p:nvSpPr>
        <p:spPr>
          <a:xfrm>
            <a:off x="838200" y="-120410"/>
            <a:ext cx="10515600" cy="1113167"/>
          </a:xfrm>
        </p:spPr>
        <p:txBody>
          <a:bodyPr anchor="b">
            <a:normAutofit/>
          </a:bodyPr>
          <a:lstStyle/>
          <a:p>
            <a:pPr algn="ctr"/>
            <a:r>
              <a:rPr lang="ru-RU" sz="3600" dirty="0" err="1">
                <a:solidFill>
                  <a:srgbClr val="68B0A8">
                    <a:alpha val="70000"/>
                  </a:srgbClr>
                </a:solidFill>
                <a:cs typeface="Angsana New"/>
              </a:rPr>
              <a:t>Неюрисдикційні</a:t>
            </a:r>
            <a:r>
              <a:rPr lang="ru-RU" sz="3600" dirty="0">
                <a:solidFill>
                  <a:srgbClr val="68B0A8">
                    <a:alpha val="70000"/>
                  </a:srgbClr>
                </a:solidFill>
                <a:cs typeface="Angsana New"/>
              </a:rPr>
              <a:t> </a:t>
            </a:r>
            <a:r>
              <a:rPr lang="ru-RU" sz="3600" dirty="0" err="1">
                <a:solidFill>
                  <a:srgbClr val="68B0A8">
                    <a:alpha val="70000"/>
                  </a:srgbClr>
                </a:solidFill>
                <a:cs typeface="Angsana New"/>
              </a:rPr>
              <a:t>форми</a:t>
            </a:r>
            <a:r>
              <a:rPr lang="ru-RU" sz="3600" dirty="0">
                <a:solidFill>
                  <a:srgbClr val="68B0A8">
                    <a:alpha val="70000"/>
                  </a:srgbClr>
                </a:solidFill>
                <a:cs typeface="Angsana New"/>
              </a:rPr>
              <a:t> </a:t>
            </a:r>
            <a:r>
              <a:rPr lang="ru-RU" sz="3600" dirty="0" err="1">
                <a:solidFill>
                  <a:srgbClr val="68B0A8">
                    <a:alpha val="70000"/>
                  </a:srgbClr>
                </a:solidFill>
                <a:cs typeface="Angsana New"/>
              </a:rPr>
              <a:t>захисту</a:t>
            </a:r>
            <a:r>
              <a:rPr lang="ru-RU" sz="3600" dirty="0">
                <a:solidFill>
                  <a:srgbClr val="68B0A8">
                    <a:alpha val="70000"/>
                  </a:srgbClr>
                </a:solidFill>
                <a:cs typeface="Angsana New"/>
              </a:rPr>
              <a:t> прав </a:t>
            </a:r>
            <a:r>
              <a:rPr lang="ru-RU" sz="3600" dirty="0" err="1">
                <a:ea typeface="+mj-lt"/>
                <a:cs typeface="+mj-lt"/>
              </a:rPr>
              <a:t>суб'єктів</a:t>
            </a:r>
            <a:r>
              <a:rPr lang="ru-RU" sz="3600" dirty="0">
                <a:ea typeface="+mj-lt"/>
                <a:cs typeface="+mj-lt"/>
              </a:rPr>
              <a:t> </a:t>
            </a:r>
            <a:r>
              <a:rPr lang="ru-RU" sz="3600" dirty="0" err="1">
                <a:ea typeface="+mj-lt"/>
                <a:cs typeface="+mj-lt"/>
              </a:rPr>
              <a:t>медичних</a:t>
            </a:r>
            <a:r>
              <a:rPr lang="ru-RU" sz="3600" dirty="0">
                <a:ea typeface="+mj-lt"/>
                <a:cs typeface="+mj-lt"/>
              </a:rPr>
              <a:t> </a:t>
            </a:r>
            <a:r>
              <a:rPr lang="ru-RU" sz="3600" dirty="0" err="1">
                <a:ea typeface="+mj-lt"/>
                <a:cs typeface="+mj-lt"/>
              </a:rPr>
              <a:t>правовідносин</a:t>
            </a:r>
            <a:r>
              <a:rPr lang="ru-RU" sz="3600" dirty="0">
                <a:solidFill>
                  <a:srgbClr val="68B0A8">
                    <a:alpha val="70000"/>
                  </a:srgbClr>
                </a:solidFill>
                <a:cs typeface="Angsana New"/>
              </a:rPr>
              <a:t> </a:t>
            </a:r>
            <a:endParaRPr lang="ru-RU" sz="3600" dirty="0">
              <a:solidFill>
                <a:srgbClr val="68B0A8">
                  <a:alpha val="70000"/>
                </a:srgbClr>
              </a:solidFill>
            </a:endParaRPr>
          </a:p>
        </p:txBody>
      </p:sp>
      <p:sp>
        <p:nvSpPr>
          <p:cNvPr id="3" name="Прямоугольник: скругленные углы 2">
            <a:extLst>
              <a:ext uri="{FF2B5EF4-FFF2-40B4-BE49-F238E27FC236}">
                <a16:creationId xmlns:a16="http://schemas.microsoft.com/office/drawing/2014/main" id="{DB20F324-C8E8-4153-A55C-B66E849DDF24}"/>
              </a:ext>
            </a:extLst>
          </p:cNvPr>
          <p:cNvSpPr/>
          <p:nvPr/>
        </p:nvSpPr>
        <p:spPr>
          <a:xfrm>
            <a:off x="3869483" y="1360634"/>
            <a:ext cx="2055961" cy="474452"/>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a:solidFill>
                  <a:srgbClr val="C00000"/>
                </a:solidFill>
                <a:ea typeface="+mn-lt"/>
                <a:cs typeface="+mn-lt"/>
              </a:rPr>
              <a:t>ФОРМИ</a:t>
            </a:r>
            <a:endParaRPr lang="ru-RU" b="1" dirty="0">
              <a:solidFill>
                <a:srgbClr val="C00000"/>
              </a:solidFill>
            </a:endParaRPr>
          </a:p>
        </p:txBody>
      </p:sp>
    </p:spTree>
    <p:extLst>
      <p:ext uri="{BB962C8B-B14F-4D97-AF65-F5344CB8AC3E}">
        <p14:creationId xmlns:p14="http://schemas.microsoft.com/office/powerpoint/2010/main" val="14138881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99D980E2-6F8D-410D-994C-CAAE8D395FAE}"/>
              </a:ext>
            </a:extLst>
          </p:cNvPr>
          <p:cNvSpPr>
            <a:spLocks noGrp="1"/>
          </p:cNvSpPr>
          <p:nvPr>
            <p:ph type="title"/>
          </p:nvPr>
        </p:nvSpPr>
        <p:spPr>
          <a:xfrm>
            <a:off x="838200" y="-5391"/>
            <a:ext cx="10515600" cy="696224"/>
          </a:xfrm>
        </p:spPr>
        <p:txBody>
          <a:bodyPr anchor="b">
            <a:normAutofit/>
          </a:bodyPr>
          <a:lstStyle/>
          <a:p>
            <a:pPr algn="ctr"/>
            <a:r>
              <a:rPr lang="ru-RU" sz="4400" err="1">
                <a:solidFill>
                  <a:srgbClr val="68B0A8">
                    <a:alpha val="70000"/>
                  </a:srgbClr>
                </a:solidFill>
                <a:cs typeface="Angsana New"/>
              </a:rPr>
              <a:t>Громадські</a:t>
            </a:r>
            <a:r>
              <a:rPr lang="ru-RU" sz="4400">
                <a:solidFill>
                  <a:srgbClr val="68B0A8">
                    <a:alpha val="70000"/>
                  </a:srgbClr>
                </a:solidFill>
                <a:cs typeface="Angsana New"/>
              </a:rPr>
              <a:t> </a:t>
            </a:r>
            <a:r>
              <a:rPr lang="ru-RU" sz="4400" err="1">
                <a:solidFill>
                  <a:srgbClr val="68B0A8">
                    <a:alpha val="70000"/>
                  </a:srgbClr>
                </a:solidFill>
                <a:cs typeface="Angsana New"/>
              </a:rPr>
              <a:t>об'єднання</a:t>
            </a:r>
            <a:r>
              <a:rPr lang="ru-RU" sz="4400">
                <a:solidFill>
                  <a:srgbClr val="68B0A8">
                    <a:alpha val="70000"/>
                  </a:srgbClr>
                </a:solidFill>
                <a:cs typeface="Angsana New"/>
              </a:rPr>
              <a:t> у </a:t>
            </a:r>
            <a:r>
              <a:rPr lang="ru-RU" sz="4400" err="1">
                <a:solidFill>
                  <a:srgbClr val="68B0A8">
                    <a:alpha val="70000"/>
                  </a:srgbClr>
                </a:solidFill>
                <a:cs typeface="Angsana New"/>
              </a:rPr>
              <a:t>фармації</a:t>
            </a:r>
            <a:r>
              <a:rPr lang="ru-RU" sz="4400">
                <a:solidFill>
                  <a:srgbClr val="68B0A8">
                    <a:alpha val="70000"/>
                  </a:srgbClr>
                </a:solidFill>
                <a:cs typeface="Angsana New"/>
              </a:rPr>
              <a:t> </a:t>
            </a:r>
            <a:endParaRPr lang="ru-RU" sz="4400">
              <a:solidFill>
                <a:srgbClr val="68B0A8">
                  <a:alpha val="70000"/>
                </a:srgbClr>
              </a:solidFill>
            </a:endParaRPr>
          </a:p>
        </p:txBody>
      </p:sp>
      <p:pic>
        <p:nvPicPr>
          <p:cNvPr id="4" name="Рисунок 4" descr="Изображение выглядит как текст&#10;&#10;Автоматически созданное описание">
            <a:extLst>
              <a:ext uri="{FF2B5EF4-FFF2-40B4-BE49-F238E27FC236}">
                <a16:creationId xmlns:a16="http://schemas.microsoft.com/office/drawing/2014/main" id="{A4250356-104F-4894-B7D3-4474038734C1}"/>
              </a:ext>
            </a:extLst>
          </p:cNvPr>
          <p:cNvPicPr>
            <a:picLocks noChangeAspect="1"/>
          </p:cNvPicPr>
          <p:nvPr/>
        </p:nvPicPr>
        <p:blipFill>
          <a:blip r:embed="rId2"/>
          <a:stretch>
            <a:fillRect/>
          </a:stretch>
        </p:blipFill>
        <p:spPr>
          <a:xfrm>
            <a:off x="0" y="785632"/>
            <a:ext cx="12203501" cy="6072368"/>
          </a:xfrm>
          <a:prstGeom prst="rect">
            <a:avLst/>
          </a:prstGeom>
        </p:spPr>
      </p:pic>
    </p:spTree>
    <p:extLst>
      <p:ext uri="{BB962C8B-B14F-4D97-AF65-F5344CB8AC3E}">
        <p14:creationId xmlns:p14="http://schemas.microsoft.com/office/powerpoint/2010/main" val="38739053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577BB3-51AF-422E-9B93-0C19EB39591C}"/>
              </a:ext>
            </a:extLst>
          </p:cNvPr>
          <p:cNvSpPr>
            <a:spLocks noGrp="1"/>
          </p:cNvSpPr>
          <p:nvPr>
            <p:ph type="title"/>
          </p:nvPr>
        </p:nvSpPr>
        <p:spPr>
          <a:xfrm>
            <a:off x="838200" y="508509"/>
            <a:ext cx="10515600" cy="606696"/>
          </a:xfrm>
        </p:spPr>
        <p:txBody>
          <a:bodyPr>
            <a:normAutofit fontScale="90000"/>
          </a:bodyPr>
          <a:lstStyle/>
          <a:p>
            <a:r>
              <a:rPr lang="ru-RU">
                <a:cs typeface="Angsana New"/>
              </a:rPr>
              <a:t>Висновки</a:t>
            </a:r>
            <a:endParaRPr lang="ru-RU"/>
          </a:p>
        </p:txBody>
      </p:sp>
      <p:sp>
        <p:nvSpPr>
          <p:cNvPr id="3" name="Объект 2">
            <a:extLst>
              <a:ext uri="{FF2B5EF4-FFF2-40B4-BE49-F238E27FC236}">
                <a16:creationId xmlns:a16="http://schemas.microsoft.com/office/drawing/2014/main" id="{BF390D53-6003-42B2-A987-33FF166D6B2A}"/>
              </a:ext>
            </a:extLst>
          </p:cNvPr>
          <p:cNvSpPr>
            <a:spLocks noGrp="1"/>
          </p:cNvSpPr>
          <p:nvPr>
            <p:ph idx="1"/>
          </p:nvPr>
        </p:nvSpPr>
        <p:spPr>
          <a:xfrm>
            <a:off x="838200" y="1129111"/>
            <a:ext cx="10515600" cy="5047852"/>
          </a:xfrm>
        </p:spPr>
        <p:txBody>
          <a:bodyPr vert="horz" lIns="91440" tIns="45720" rIns="91440" bIns="45720" rtlCol="0" anchor="t">
            <a:normAutofit fontScale="92500" lnSpcReduction="20000"/>
          </a:bodyPr>
          <a:lstStyle/>
          <a:p>
            <a:pPr marL="228600" indent="0">
              <a:buNone/>
            </a:pPr>
            <a:r>
              <a:rPr lang="ru-RU" sz="2000" dirty="0">
                <a:ea typeface="+mn-lt"/>
                <a:cs typeface="+mn-lt"/>
              </a:rPr>
              <a:t>1. Право на </a:t>
            </a:r>
            <a:r>
              <a:rPr lang="ru-RU" sz="2000" dirty="0" err="1">
                <a:ea typeface="+mn-lt"/>
                <a:cs typeface="+mn-lt"/>
              </a:rPr>
              <a:t>працю</a:t>
            </a:r>
            <a:r>
              <a:rPr lang="ru-RU" sz="2000" dirty="0">
                <a:ea typeface="+mn-lt"/>
                <a:cs typeface="+mn-lt"/>
              </a:rPr>
              <a:t> </a:t>
            </a:r>
            <a:r>
              <a:rPr lang="ru-RU" sz="2000" dirty="0" err="1">
                <a:ea typeface="+mn-lt"/>
                <a:cs typeface="+mn-lt"/>
              </a:rPr>
              <a:t>задекларовано</a:t>
            </a:r>
            <a:r>
              <a:rPr lang="ru-RU" sz="2000" dirty="0">
                <a:ea typeface="+mn-lt"/>
                <a:cs typeface="+mn-lt"/>
              </a:rPr>
              <a:t> </a:t>
            </a:r>
            <a:r>
              <a:rPr lang="ru-RU" sz="2000" dirty="0" err="1">
                <a:ea typeface="+mn-lt"/>
                <a:cs typeface="+mn-lt"/>
              </a:rPr>
              <a:t>Конституцією</a:t>
            </a:r>
            <a:r>
              <a:rPr lang="ru-RU" sz="2000" dirty="0">
                <a:ea typeface="+mn-lt"/>
                <a:cs typeface="+mn-lt"/>
              </a:rPr>
              <a:t> </a:t>
            </a:r>
            <a:r>
              <a:rPr lang="ru-RU" sz="2000" dirty="0" err="1">
                <a:ea typeface="+mn-lt"/>
                <a:cs typeface="+mn-lt"/>
              </a:rPr>
              <a:t>Украйни</a:t>
            </a:r>
            <a:r>
              <a:rPr lang="ru-RU" sz="2000" dirty="0">
                <a:ea typeface="+mn-lt"/>
                <a:cs typeface="+mn-lt"/>
              </a:rPr>
              <a:t> (</a:t>
            </a:r>
            <a:r>
              <a:rPr lang="ru-RU" sz="2000" dirty="0" err="1">
                <a:ea typeface="+mn-lt"/>
                <a:cs typeface="+mn-lt"/>
              </a:rPr>
              <a:t>стаття</a:t>
            </a:r>
            <a:r>
              <a:rPr lang="ru-RU" sz="2000" dirty="0">
                <a:ea typeface="+mn-lt"/>
                <a:cs typeface="+mn-lt"/>
              </a:rPr>
              <a:t> 43). </a:t>
            </a:r>
            <a:endParaRPr lang="ru-RU" sz="2000" dirty="0">
              <a:solidFill>
                <a:srgbClr val="213B38">
                  <a:alpha val="70000"/>
                </a:srgbClr>
              </a:solidFill>
              <a:ea typeface="+mn-lt"/>
              <a:cs typeface="+mn-lt"/>
            </a:endParaRPr>
          </a:p>
          <a:p>
            <a:pPr marL="228600" indent="0">
              <a:buNone/>
            </a:pPr>
            <a:r>
              <a:rPr lang="ru-RU" sz="2000" dirty="0">
                <a:ea typeface="+mn-lt"/>
                <a:cs typeface="+mn-lt"/>
              </a:rPr>
              <a:t>2. </a:t>
            </a:r>
            <a:r>
              <a:rPr lang="ru-RU" sz="2000" dirty="0" err="1">
                <a:ea typeface="+mn-lt"/>
                <a:cs typeface="+mn-lt"/>
              </a:rPr>
              <a:t>Трудове</a:t>
            </a:r>
            <a:r>
              <a:rPr lang="ru-RU" sz="2000" dirty="0">
                <a:ea typeface="+mn-lt"/>
                <a:cs typeface="+mn-lt"/>
              </a:rPr>
              <a:t> право – система </a:t>
            </a:r>
            <a:r>
              <a:rPr lang="ru-RU" sz="2000" dirty="0" err="1">
                <a:ea typeface="+mn-lt"/>
                <a:cs typeface="+mn-lt"/>
              </a:rPr>
              <a:t>встановлених</a:t>
            </a:r>
            <a:r>
              <a:rPr lang="ru-RU" sz="2000" dirty="0">
                <a:ea typeface="+mn-lt"/>
                <a:cs typeface="+mn-lt"/>
              </a:rPr>
              <a:t> </a:t>
            </a:r>
            <a:r>
              <a:rPr lang="ru-RU" sz="2000" dirty="0" err="1">
                <a:ea typeface="+mn-lt"/>
                <a:cs typeface="+mn-lt"/>
              </a:rPr>
              <a:t>або</a:t>
            </a:r>
            <a:r>
              <a:rPr lang="ru-RU" sz="2000" dirty="0">
                <a:ea typeface="+mn-lt"/>
                <a:cs typeface="+mn-lt"/>
              </a:rPr>
              <a:t> </a:t>
            </a:r>
            <a:r>
              <a:rPr lang="ru-RU" sz="2000" dirty="0" err="1">
                <a:ea typeface="+mn-lt"/>
                <a:cs typeface="+mn-lt"/>
              </a:rPr>
              <a:t>санкціонованих</a:t>
            </a:r>
            <a:r>
              <a:rPr lang="ru-RU" sz="2000" dirty="0">
                <a:ea typeface="+mn-lt"/>
                <a:cs typeface="+mn-lt"/>
              </a:rPr>
              <a:t> державою </a:t>
            </a:r>
            <a:r>
              <a:rPr lang="ru-RU" sz="2000" dirty="0" err="1">
                <a:ea typeface="+mn-lt"/>
                <a:cs typeface="+mn-lt"/>
              </a:rPr>
              <a:t>правових</a:t>
            </a:r>
            <a:r>
              <a:rPr lang="ru-RU" sz="2000" dirty="0">
                <a:ea typeface="+mn-lt"/>
                <a:cs typeface="+mn-lt"/>
              </a:rPr>
              <a:t> норм, </a:t>
            </a:r>
            <a:r>
              <a:rPr lang="ru-RU" sz="2000" dirty="0" err="1">
                <a:ea typeface="+mn-lt"/>
                <a:cs typeface="+mn-lt"/>
              </a:rPr>
              <a:t>якими</a:t>
            </a:r>
            <a:r>
              <a:rPr lang="ru-RU" sz="2000" dirty="0">
                <a:ea typeface="+mn-lt"/>
                <a:cs typeface="+mn-lt"/>
              </a:rPr>
              <a:t> </a:t>
            </a:r>
            <a:r>
              <a:rPr lang="ru-RU" sz="2000" dirty="0" err="1">
                <a:ea typeface="+mn-lt"/>
                <a:cs typeface="+mn-lt"/>
              </a:rPr>
              <a:t>врегульовуються</a:t>
            </a:r>
            <a:r>
              <a:rPr lang="ru-RU" sz="2000" dirty="0">
                <a:ea typeface="+mn-lt"/>
                <a:cs typeface="+mn-lt"/>
              </a:rPr>
              <a:t> </a:t>
            </a:r>
            <a:r>
              <a:rPr lang="ru-RU" sz="2000" dirty="0" err="1">
                <a:ea typeface="+mn-lt"/>
                <a:cs typeface="+mn-lt"/>
              </a:rPr>
              <a:t>трудові</a:t>
            </a:r>
            <a:r>
              <a:rPr lang="ru-RU" sz="2000" dirty="0">
                <a:ea typeface="+mn-lt"/>
                <a:cs typeface="+mn-lt"/>
              </a:rPr>
              <a:t> та </a:t>
            </a:r>
            <a:r>
              <a:rPr lang="ru-RU" sz="2000" dirty="0" err="1">
                <a:ea typeface="+mn-lt"/>
                <a:cs typeface="+mn-lt"/>
              </a:rPr>
              <a:t>тісно</a:t>
            </a:r>
            <a:r>
              <a:rPr lang="ru-RU" sz="2000" dirty="0">
                <a:ea typeface="+mn-lt"/>
                <a:cs typeface="+mn-lt"/>
              </a:rPr>
              <a:t> </a:t>
            </a:r>
            <a:r>
              <a:rPr lang="ru-RU" sz="2000" dirty="0" err="1">
                <a:ea typeface="+mn-lt"/>
                <a:cs typeface="+mn-lt"/>
              </a:rPr>
              <a:t>пов'язані</a:t>
            </a:r>
            <a:r>
              <a:rPr lang="ru-RU" sz="2000" dirty="0">
                <a:ea typeface="+mn-lt"/>
                <a:cs typeface="+mn-lt"/>
              </a:rPr>
              <a:t> з ними </a:t>
            </a:r>
            <a:r>
              <a:rPr lang="ru-RU" sz="2000" dirty="0" err="1">
                <a:ea typeface="+mn-lt"/>
                <a:cs typeface="+mn-lt"/>
              </a:rPr>
              <a:t>відносини</a:t>
            </a:r>
            <a:r>
              <a:rPr lang="ru-RU" sz="2000" dirty="0">
                <a:ea typeface="+mn-lt"/>
                <a:cs typeface="+mn-lt"/>
              </a:rPr>
              <a:t> </a:t>
            </a:r>
            <a:r>
              <a:rPr lang="ru-RU" sz="2000" dirty="0" err="1">
                <a:ea typeface="+mn-lt"/>
                <a:cs typeface="+mn-lt"/>
              </a:rPr>
              <a:t>суспільної</a:t>
            </a:r>
            <a:r>
              <a:rPr lang="ru-RU" sz="2000" dirty="0">
                <a:ea typeface="+mn-lt"/>
                <a:cs typeface="+mn-lt"/>
              </a:rPr>
              <a:t> </a:t>
            </a:r>
            <a:r>
              <a:rPr lang="ru-RU" sz="2000" dirty="0" err="1">
                <a:ea typeface="+mn-lt"/>
                <a:cs typeface="+mn-lt"/>
              </a:rPr>
              <a:t>організації</a:t>
            </a:r>
            <a:r>
              <a:rPr lang="ru-RU" sz="2000" dirty="0">
                <a:ea typeface="+mn-lt"/>
                <a:cs typeface="+mn-lt"/>
              </a:rPr>
              <a:t> </a:t>
            </a:r>
            <a:r>
              <a:rPr lang="ru-RU" sz="2000" dirty="0" err="1">
                <a:ea typeface="+mn-lt"/>
                <a:cs typeface="+mn-lt"/>
              </a:rPr>
              <a:t>праці</a:t>
            </a:r>
            <a:r>
              <a:rPr lang="ru-RU" sz="2000" dirty="0">
                <a:ea typeface="+mn-lt"/>
                <a:cs typeface="+mn-lt"/>
              </a:rPr>
              <a:t>. </a:t>
            </a:r>
            <a:endParaRPr lang="ru-RU" sz="2000" dirty="0">
              <a:solidFill>
                <a:srgbClr val="213B38">
                  <a:alpha val="70000"/>
                </a:srgbClr>
              </a:solidFill>
              <a:ea typeface="+mn-lt"/>
              <a:cs typeface="+mn-lt"/>
            </a:endParaRPr>
          </a:p>
          <a:p>
            <a:pPr marL="228600" indent="0">
              <a:buNone/>
            </a:pPr>
            <a:r>
              <a:rPr lang="ru-RU" sz="2000" dirty="0">
                <a:ea typeface="+mn-lt"/>
                <a:cs typeface="+mn-lt"/>
              </a:rPr>
              <a:t>3. </a:t>
            </a:r>
            <a:r>
              <a:rPr lang="ru-RU" sz="2000" err="1">
                <a:ea typeface="+mn-lt"/>
                <a:cs typeface="+mn-lt"/>
              </a:rPr>
              <a:t>Трудовий</a:t>
            </a:r>
            <a:r>
              <a:rPr lang="ru-RU" sz="2000" dirty="0">
                <a:ea typeface="+mn-lt"/>
                <a:cs typeface="+mn-lt"/>
              </a:rPr>
              <a:t> </a:t>
            </a:r>
            <a:r>
              <a:rPr lang="ru-RU" sz="2000" err="1">
                <a:ea typeface="+mn-lt"/>
                <a:cs typeface="+mn-lt"/>
              </a:rPr>
              <a:t>договір</a:t>
            </a:r>
            <a:r>
              <a:rPr lang="ru-RU" sz="2000" dirty="0">
                <a:ea typeface="+mn-lt"/>
                <a:cs typeface="+mn-lt"/>
              </a:rPr>
              <a:t> – угода </a:t>
            </a:r>
            <a:r>
              <a:rPr lang="ru-RU" sz="2000" err="1">
                <a:ea typeface="+mn-lt"/>
                <a:cs typeface="+mn-lt"/>
              </a:rPr>
              <a:t>між</a:t>
            </a:r>
            <a:r>
              <a:rPr lang="ru-RU" sz="2000" dirty="0">
                <a:ea typeface="+mn-lt"/>
                <a:cs typeface="+mn-lt"/>
              </a:rPr>
              <a:t> </a:t>
            </a:r>
            <a:r>
              <a:rPr lang="ru-RU" sz="2000" err="1">
                <a:ea typeface="+mn-lt"/>
                <a:cs typeface="+mn-lt"/>
              </a:rPr>
              <a:t>працівником</a:t>
            </a:r>
            <a:r>
              <a:rPr lang="ru-RU" sz="2000" dirty="0">
                <a:ea typeface="+mn-lt"/>
                <a:cs typeface="+mn-lt"/>
              </a:rPr>
              <a:t> i </a:t>
            </a:r>
            <a:r>
              <a:rPr lang="ru-RU" sz="2000" err="1">
                <a:ea typeface="+mn-lt"/>
                <a:cs typeface="+mn-lt"/>
              </a:rPr>
              <a:t>власником</a:t>
            </a:r>
            <a:r>
              <a:rPr lang="ru-RU" sz="2000" dirty="0">
                <a:ea typeface="+mn-lt"/>
                <a:cs typeface="+mn-lt"/>
              </a:rPr>
              <a:t> </a:t>
            </a:r>
            <a:r>
              <a:rPr lang="ru-RU" sz="2000" err="1">
                <a:ea typeface="+mn-lt"/>
                <a:cs typeface="+mn-lt"/>
              </a:rPr>
              <a:t>підприємства</a:t>
            </a:r>
            <a:r>
              <a:rPr lang="ru-RU" sz="2000" dirty="0">
                <a:ea typeface="+mn-lt"/>
                <a:cs typeface="+mn-lt"/>
              </a:rPr>
              <a:t>, за </a:t>
            </a:r>
            <a:r>
              <a:rPr lang="ru-RU" sz="2000" err="1">
                <a:ea typeface="+mn-lt"/>
                <a:cs typeface="+mn-lt"/>
              </a:rPr>
              <a:t>якою</a:t>
            </a:r>
            <a:r>
              <a:rPr lang="ru-RU" sz="2000" dirty="0">
                <a:ea typeface="+mn-lt"/>
                <a:cs typeface="+mn-lt"/>
              </a:rPr>
              <a:t> </a:t>
            </a:r>
            <a:r>
              <a:rPr lang="ru-RU" sz="2000" err="1">
                <a:ea typeface="+mn-lt"/>
                <a:cs typeface="+mn-lt"/>
              </a:rPr>
              <a:t>працівник</a:t>
            </a:r>
            <a:r>
              <a:rPr lang="ru-RU" sz="2000" dirty="0">
                <a:ea typeface="+mn-lt"/>
                <a:cs typeface="+mn-lt"/>
              </a:rPr>
              <a:t> </a:t>
            </a:r>
            <a:r>
              <a:rPr lang="ru-RU" sz="2000" err="1">
                <a:ea typeface="+mn-lt"/>
                <a:cs typeface="+mn-lt"/>
              </a:rPr>
              <a:t>зобов'язується</a:t>
            </a:r>
            <a:r>
              <a:rPr lang="ru-RU" sz="2000" dirty="0">
                <a:ea typeface="+mn-lt"/>
                <a:cs typeface="+mn-lt"/>
              </a:rPr>
              <a:t> </a:t>
            </a:r>
            <a:r>
              <a:rPr lang="ru-RU" sz="2000" err="1">
                <a:ea typeface="+mn-lt"/>
                <a:cs typeface="+mn-lt"/>
              </a:rPr>
              <a:t>виконувати</a:t>
            </a:r>
            <a:r>
              <a:rPr lang="ru-RU" sz="2000" dirty="0">
                <a:ea typeface="+mn-lt"/>
                <a:cs typeface="+mn-lt"/>
              </a:rPr>
              <a:t> роботу, </a:t>
            </a:r>
            <a:r>
              <a:rPr lang="ru-RU" sz="2000" err="1">
                <a:ea typeface="+mn-lt"/>
                <a:cs typeface="+mn-lt"/>
              </a:rPr>
              <a:t>визначену</a:t>
            </a:r>
            <a:r>
              <a:rPr lang="ru-RU" sz="2000" dirty="0">
                <a:ea typeface="+mn-lt"/>
                <a:cs typeface="+mn-lt"/>
              </a:rPr>
              <a:t> </a:t>
            </a:r>
            <a:r>
              <a:rPr lang="ru-RU" sz="2000" err="1">
                <a:ea typeface="+mn-lt"/>
                <a:cs typeface="+mn-lt"/>
              </a:rPr>
              <a:t>цією</a:t>
            </a:r>
            <a:r>
              <a:rPr lang="ru-RU" sz="2000" dirty="0">
                <a:ea typeface="+mn-lt"/>
                <a:cs typeface="+mn-lt"/>
              </a:rPr>
              <a:t> </a:t>
            </a:r>
            <a:r>
              <a:rPr lang="ru-RU" sz="2000" err="1">
                <a:ea typeface="+mn-lt"/>
                <a:cs typeface="+mn-lt"/>
              </a:rPr>
              <a:t>угодою</a:t>
            </a:r>
            <a:r>
              <a:rPr lang="ru-RU" sz="2000" dirty="0">
                <a:ea typeface="+mn-lt"/>
                <a:cs typeface="+mn-lt"/>
              </a:rPr>
              <a:t>, а </a:t>
            </a:r>
            <a:r>
              <a:rPr lang="ru-RU" sz="2000" err="1">
                <a:ea typeface="+mn-lt"/>
                <a:cs typeface="+mn-lt"/>
              </a:rPr>
              <a:t>власник</a:t>
            </a:r>
            <a:r>
              <a:rPr lang="ru-RU" sz="2000" dirty="0">
                <a:ea typeface="+mn-lt"/>
                <a:cs typeface="+mn-lt"/>
              </a:rPr>
              <a:t> </a:t>
            </a:r>
            <a:r>
              <a:rPr lang="ru-RU" sz="2000" err="1">
                <a:ea typeface="+mn-lt"/>
                <a:cs typeface="+mn-lt"/>
              </a:rPr>
              <a:t>підприємства</a:t>
            </a:r>
            <a:r>
              <a:rPr lang="ru-RU" sz="2000" dirty="0">
                <a:ea typeface="+mn-lt"/>
                <a:cs typeface="+mn-lt"/>
              </a:rPr>
              <a:t> </a:t>
            </a:r>
            <a:r>
              <a:rPr lang="ru-RU" sz="2000" err="1">
                <a:ea typeface="+mn-lt"/>
                <a:cs typeface="+mn-lt"/>
              </a:rPr>
              <a:t>зобов'язується</a:t>
            </a:r>
            <a:r>
              <a:rPr lang="ru-RU" sz="2000" dirty="0">
                <a:ea typeface="+mn-lt"/>
                <a:cs typeface="+mn-lt"/>
              </a:rPr>
              <a:t> </a:t>
            </a:r>
            <a:r>
              <a:rPr lang="ru-RU" sz="2000" err="1">
                <a:ea typeface="+mn-lt"/>
                <a:cs typeface="+mn-lt"/>
              </a:rPr>
              <a:t>виплачувати</a:t>
            </a:r>
            <a:r>
              <a:rPr lang="ru-RU" sz="2000" dirty="0">
                <a:ea typeface="+mn-lt"/>
                <a:cs typeface="+mn-lt"/>
              </a:rPr>
              <a:t> </a:t>
            </a:r>
            <a:r>
              <a:rPr lang="ru-RU" sz="2000" err="1">
                <a:ea typeface="+mn-lt"/>
                <a:cs typeface="+mn-lt"/>
              </a:rPr>
              <a:t>працівникові</a:t>
            </a:r>
            <a:r>
              <a:rPr lang="ru-RU" sz="2000" dirty="0">
                <a:ea typeface="+mn-lt"/>
                <a:cs typeface="+mn-lt"/>
              </a:rPr>
              <a:t> </a:t>
            </a:r>
            <a:r>
              <a:rPr lang="ru-RU" sz="2000" err="1">
                <a:ea typeface="+mn-lt"/>
                <a:cs typeface="+mn-lt"/>
              </a:rPr>
              <a:t>заробітну</a:t>
            </a:r>
            <a:r>
              <a:rPr lang="ru-RU" sz="2000" dirty="0">
                <a:ea typeface="+mn-lt"/>
                <a:cs typeface="+mn-lt"/>
              </a:rPr>
              <a:t> плату i </a:t>
            </a:r>
            <a:r>
              <a:rPr lang="ru-RU" sz="2000" err="1">
                <a:ea typeface="+mn-lt"/>
                <a:cs typeface="+mn-lt"/>
              </a:rPr>
              <a:t>забезпечувати</a:t>
            </a:r>
            <a:r>
              <a:rPr lang="ru-RU" sz="2000" dirty="0">
                <a:ea typeface="+mn-lt"/>
                <a:cs typeface="+mn-lt"/>
              </a:rPr>
              <a:t> </a:t>
            </a:r>
            <a:r>
              <a:rPr lang="ru-RU" sz="2000" err="1">
                <a:ea typeface="+mn-lt"/>
                <a:cs typeface="+mn-lt"/>
              </a:rPr>
              <a:t>умови</a:t>
            </a:r>
            <a:r>
              <a:rPr lang="ru-RU" sz="2000" dirty="0">
                <a:ea typeface="+mn-lt"/>
                <a:cs typeface="+mn-lt"/>
              </a:rPr>
              <a:t> </a:t>
            </a:r>
            <a:r>
              <a:rPr lang="ru-RU" sz="2000" err="1">
                <a:ea typeface="+mn-lt"/>
                <a:cs typeface="+mn-lt"/>
              </a:rPr>
              <a:t>праці</a:t>
            </a:r>
            <a:r>
              <a:rPr lang="ru-RU" sz="2000" dirty="0">
                <a:ea typeface="+mn-lt"/>
                <a:cs typeface="+mn-lt"/>
              </a:rPr>
              <a:t>, </a:t>
            </a:r>
            <a:r>
              <a:rPr lang="ru-RU" sz="2000" err="1">
                <a:ea typeface="+mn-lt"/>
                <a:cs typeface="+mn-lt"/>
              </a:rPr>
              <a:t>необхідні</a:t>
            </a:r>
            <a:r>
              <a:rPr lang="ru-RU" sz="2000" dirty="0">
                <a:ea typeface="+mn-lt"/>
                <a:cs typeface="+mn-lt"/>
              </a:rPr>
              <a:t> для </a:t>
            </a:r>
            <a:r>
              <a:rPr lang="ru-RU" sz="2000" err="1">
                <a:ea typeface="+mn-lt"/>
                <a:cs typeface="+mn-lt"/>
              </a:rPr>
              <a:t>виконання</a:t>
            </a:r>
            <a:r>
              <a:rPr lang="ru-RU" sz="2000" dirty="0">
                <a:ea typeface="+mn-lt"/>
                <a:cs typeface="+mn-lt"/>
              </a:rPr>
              <a:t> </a:t>
            </a:r>
            <a:r>
              <a:rPr lang="ru-RU" sz="2000" err="1">
                <a:ea typeface="+mn-lt"/>
                <a:cs typeface="+mn-lt"/>
              </a:rPr>
              <a:t>роботи</a:t>
            </a:r>
            <a:r>
              <a:rPr lang="ru-RU" sz="2000" dirty="0">
                <a:ea typeface="+mn-lt"/>
                <a:cs typeface="+mn-lt"/>
              </a:rPr>
              <a:t>, </a:t>
            </a:r>
            <a:r>
              <a:rPr lang="ru-RU" sz="2000" err="1">
                <a:ea typeface="+mn-lt"/>
                <a:cs typeface="+mn-lt"/>
              </a:rPr>
              <a:t>передбачені</a:t>
            </a:r>
            <a:r>
              <a:rPr lang="ru-RU" sz="2000" dirty="0">
                <a:ea typeface="+mn-lt"/>
                <a:cs typeface="+mn-lt"/>
              </a:rPr>
              <a:t> </a:t>
            </a:r>
            <a:r>
              <a:rPr lang="ru-RU" sz="2000" err="1">
                <a:ea typeface="+mn-lt"/>
                <a:cs typeface="+mn-lt"/>
              </a:rPr>
              <a:t>законодавством</a:t>
            </a:r>
            <a:r>
              <a:rPr lang="ru-RU" sz="2000" dirty="0">
                <a:ea typeface="+mn-lt"/>
                <a:cs typeface="+mn-lt"/>
              </a:rPr>
              <a:t> про </a:t>
            </a:r>
            <a:r>
              <a:rPr lang="ru-RU" sz="2000" err="1">
                <a:ea typeface="+mn-lt"/>
                <a:cs typeface="+mn-lt"/>
              </a:rPr>
              <a:t>працю</a:t>
            </a:r>
            <a:r>
              <a:rPr lang="ru-RU" sz="2000" dirty="0">
                <a:ea typeface="+mn-lt"/>
                <a:cs typeface="+mn-lt"/>
              </a:rPr>
              <a:t>, </a:t>
            </a:r>
            <a:r>
              <a:rPr lang="ru-RU" sz="2000" err="1">
                <a:ea typeface="+mn-lt"/>
                <a:cs typeface="+mn-lt"/>
              </a:rPr>
              <a:t>колективним</a:t>
            </a:r>
            <a:r>
              <a:rPr lang="ru-RU" sz="2000" dirty="0">
                <a:ea typeface="+mn-lt"/>
                <a:cs typeface="+mn-lt"/>
              </a:rPr>
              <a:t> договором i </a:t>
            </a:r>
            <a:r>
              <a:rPr lang="ru-RU" sz="2000" err="1">
                <a:ea typeface="+mn-lt"/>
                <a:cs typeface="+mn-lt"/>
              </a:rPr>
              <a:t>угодою</a:t>
            </a:r>
            <a:r>
              <a:rPr lang="ru-RU" sz="2000" dirty="0">
                <a:ea typeface="+mn-lt"/>
                <a:cs typeface="+mn-lt"/>
              </a:rPr>
              <a:t> </a:t>
            </a:r>
            <a:r>
              <a:rPr lang="ru-RU" sz="2000" err="1">
                <a:ea typeface="+mn-lt"/>
                <a:cs typeface="+mn-lt"/>
              </a:rPr>
              <a:t>сторін</a:t>
            </a:r>
            <a:r>
              <a:rPr lang="ru-RU" sz="2000" dirty="0">
                <a:ea typeface="+mn-lt"/>
                <a:cs typeface="+mn-lt"/>
              </a:rPr>
              <a:t>. </a:t>
            </a:r>
            <a:endParaRPr lang="ru-RU" sz="2000" dirty="0">
              <a:solidFill>
                <a:srgbClr val="213B38">
                  <a:alpha val="70000"/>
                </a:srgbClr>
              </a:solidFill>
              <a:ea typeface="+mn-lt"/>
              <a:cs typeface="+mn-lt"/>
            </a:endParaRPr>
          </a:p>
          <a:p>
            <a:pPr marL="228600" indent="0">
              <a:buNone/>
            </a:pPr>
            <a:r>
              <a:rPr lang="ru-RU" sz="2000" dirty="0">
                <a:ea typeface="+mn-lt"/>
                <a:cs typeface="+mn-lt"/>
              </a:rPr>
              <a:t>4. Право на </a:t>
            </a:r>
            <a:r>
              <a:rPr lang="ru-RU" sz="2000" err="1">
                <a:ea typeface="+mn-lt"/>
                <a:cs typeface="+mn-lt"/>
              </a:rPr>
              <a:t>відпочинок</a:t>
            </a:r>
            <a:r>
              <a:rPr lang="ru-RU" sz="2000" dirty="0">
                <a:ea typeface="+mn-lt"/>
                <a:cs typeface="+mn-lt"/>
              </a:rPr>
              <a:t> (</a:t>
            </a:r>
            <a:r>
              <a:rPr lang="ru-RU" sz="2000" err="1">
                <a:ea typeface="+mn-lt"/>
                <a:cs typeface="+mn-lt"/>
              </a:rPr>
              <a:t>дні</a:t>
            </a:r>
            <a:r>
              <a:rPr lang="ru-RU" sz="2000" dirty="0">
                <a:ea typeface="+mn-lt"/>
                <a:cs typeface="+mn-lt"/>
              </a:rPr>
              <a:t> </a:t>
            </a:r>
            <a:r>
              <a:rPr lang="ru-RU" sz="2000" err="1">
                <a:ea typeface="+mn-lt"/>
                <a:cs typeface="+mn-lt"/>
              </a:rPr>
              <a:t>щотижневого</a:t>
            </a:r>
            <a:r>
              <a:rPr lang="ru-RU" sz="2000" dirty="0">
                <a:ea typeface="+mn-lt"/>
                <a:cs typeface="+mn-lt"/>
              </a:rPr>
              <a:t> </a:t>
            </a:r>
            <a:r>
              <a:rPr lang="ru-RU" sz="2000" err="1">
                <a:ea typeface="+mn-lt"/>
                <a:cs typeface="+mn-lt"/>
              </a:rPr>
              <a:t>відпочинку</a:t>
            </a:r>
            <a:r>
              <a:rPr lang="ru-RU" sz="2000" dirty="0">
                <a:ea typeface="+mn-lt"/>
                <a:cs typeface="+mn-lt"/>
              </a:rPr>
              <a:t>, </a:t>
            </a:r>
            <a:r>
              <a:rPr lang="ru-RU" sz="2000" err="1">
                <a:ea typeface="+mn-lt"/>
                <a:cs typeface="+mn-lt"/>
              </a:rPr>
              <a:t>оплачувана</a:t>
            </a:r>
            <a:r>
              <a:rPr lang="ru-RU" sz="2000" dirty="0">
                <a:ea typeface="+mn-lt"/>
                <a:cs typeface="+mn-lt"/>
              </a:rPr>
              <a:t> </a:t>
            </a:r>
            <a:r>
              <a:rPr lang="ru-RU" sz="2000" err="1">
                <a:ea typeface="+mn-lt"/>
                <a:cs typeface="+mn-lt"/>
              </a:rPr>
              <a:t>щорічна</a:t>
            </a:r>
            <a:r>
              <a:rPr lang="ru-RU" sz="2000" dirty="0">
                <a:ea typeface="+mn-lt"/>
                <a:cs typeface="+mn-lt"/>
              </a:rPr>
              <a:t> </a:t>
            </a:r>
            <a:r>
              <a:rPr lang="ru-RU" sz="2000" err="1">
                <a:ea typeface="+mn-lt"/>
                <a:cs typeface="+mn-lt"/>
              </a:rPr>
              <a:t>відпустка</a:t>
            </a:r>
            <a:r>
              <a:rPr lang="ru-RU" sz="2000" dirty="0">
                <a:ea typeface="+mn-lt"/>
                <a:cs typeface="+mn-lt"/>
              </a:rPr>
              <a:t>) </a:t>
            </a:r>
            <a:r>
              <a:rPr lang="ru-RU" sz="2000" err="1">
                <a:ea typeface="+mn-lt"/>
                <a:cs typeface="+mn-lt"/>
              </a:rPr>
              <a:t>регламентується</a:t>
            </a:r>
            <a:r>
              <a:rPr lang="ru-RU" sz="2000" dirty="0">
                <a:ea typeface="+mn-lt"/>
                <a:cs typeface="+mn-lt"/>
              </a:rPr>
              <a:t> </a:t>
            </a:r>
            <a:r>
              <a:rPr lang="ru-RU" sz="2000" err="1">
                <a:ea typeface="+mn-lt"/>
                <a:cs typeface="+mn-lt"/>
              </a:rPr>
              <a:t>Конституцією</a:t>
            </a:r>
            <a:r>
              <a:rPr lang="ru-RU" sz="2000" dirty="0">
                <a:ea typeface="+mn-lt"/>
                <a:cs typeface="+mn-lt"/>
              </a:rPr>
              <a:t> </a:t>
            </a:r>
            <a:r>
              <a:rPr lang="ru-RU" sz="2000" err="1">
                <a:ea typeface="+mn-lt"/>
                <a:cs typeface="+mn-lt"/>
              </a:rPr>
              <a:t>України</a:t>
            </a:r>
            <a:r>
              <a:rPr lang="ru-RU" sz="2000" dirty="0">
                <a:ea typeface="+mn-lt"/>
                <a:cs typeface="+mn-lt"/>
              </a:rPr>
              <a:t> (</a:t>
            </a:r>
            <a:r>
              <a:rPr lang="ru-RU" sz="2000" err="1">
                <a:ea typeface="+mn-lt"/>
                <a:cs typeface="+mn-lt"/>
              </a:rPr>
              <a:t>стаття</a:t>
            </a:r>
            <a:r>
              <a:rPr lang="ru-RU" sz="2000" dirty="0">
                <a:ea typeface="+mn-lt"/>
                <a:cs typeface="+mn-lt"/>
              </a:rPr>
              <a:t> 45). </a:t>
            </a:r>
            <a:endParaRPr lang="ru-RU" sz="2000" dirty="0">
              <a:solidFill>
                <a:srgbClr val="213B38">
                  <a:alpha val="70000"/>
                </a:srgbClr>
              </a:solidFill>
              <a:ea typeface="+mn-lt"/>
              <a:cs typeface="+mn-lt"/>
            </a:endParaRPr>
          </a:p>
          <a:p>
            <a:pPr marL="228600" indent="0">
              <a:buNone/>
            </a:pPr>
            <a:r>
              <a:rPr lang="ru-RU" sz="2000" dirty="0">
                <a:ea typeface="+mn-lt"/>
                <a:cs typeface="+mn-lt"/>
              </a:rPr>
              <a:t>5. </a:t>
            </a:r>
            <a:r>
              <a:rPr lang="ru-RU" sz="2000" err="1">
                <a:ea typeface="+mn-lt"/>
                <a:cs typeface="+mn-lt"/>
              </a:rPr>
              <a:t>Соціальний</a:t>
            </a:r>
            <a:r>
              <a:rPr lang="ru-RU" sz="2000" dirty="0">
                <a:ea typeface="+mn-lt"/>
                <a:cs typeface="+mn-lt"/>
              </a:rPr>
              <a:t> </a:t>
            </a:r>
            <a:r>
              <a:rPr lang="ru-RU" sz="2000" err="1">
                <a:ea typeface="+mn-lt"/>
                <a:cs typeface="+mn-lt"/>
              </a:rPr>
              <a:t>захист</a:t>
            </a:r>
            <a:r>
              <a:rPr lang="ru-RU" sz="2000" dirty="0">
                <a:ea typeface="+mn-lt"/>
                <a:cs typeface="+mn-lt"/>
              </a:rPr>
              <a:t> – комплекс </a:t>
            </a:r>
            <a:r>
              <a:rPr lang="ru-RU" sz="2000" err="1">
                <a:ea typeface="+mn-lt"/>
                <a:cs typeface="+mn-lt"/>
              </a:rPr>
              <a:t>економічних</a:t>
            </a:r>
            <a:r>
              <a:rPr lang="ru-RU" sz="2000" dirty="0">
                <a:ea typeface="+mn-lt"/>
                <a:cs typeface="+mn-lt"/>
              </a:rPr>
              <a:t>, </a:t>
            </a:r>
            <a:r>
              <a:rPr lang="ru-RU" sz="2000" err="1">
                <a:ea typeface="+mn-lt"/>
                <a:cs typeface="+mn-lt"/>
              </a:rPr>
              <a:t>соціальних</a:t>
            </a:r>
            <a:r>
              <a:rPr lang="ru-RU" sz="2000" dirty="0">
                <a:ea typeface="+mn-lt"/>
                <a:cs typeface="+mn-lt"/>
              </a:rPr>
              <a:t> та </a:t>
            </a:r>
            <a:r>
              <a:rPr lang="ru-RU" sz="2000" err="1">
                <a:ea typeface="+mn-lt"/>
                <a:cs typeface="+mn-lt"/>
              </a:rPr>
              <a:t>правових</a:t>
            </a:r>
            <a:r>
              <a:rPr lang="ru-RU" sz="2000" dirty="0">
                <a:ea typeface="+mn-lt"/>
                <a:cs typeface="+mn-lt"/>
              </a:rPr>
              <a:t> </a:t>
            </a:r>
            <a:r>
              <a:rPr lang="ru-RU" sz="2000" err="1">
                <a:ea typeface="+mn-lt"/>
                <a:cs typeface="+mn-lt"/>
              </a:rPr>
              <a:t>заходів</a:t>
            </a:r>
            <a:r>
              <a:rPr lang="ru-RU" sz="2000" dirty="0">
                <a:ea typeface="+mn-lt"/>
                <a:cs typeface="+mn-lt"/>
              </a:rPr>
              <a:t>, а </a:t>
            </a:r>
            <a:r>
              <a:rPr lang="ru-RU" sz="2000" err="1">
                <a:ea typeface="+mn-lt"/>
                <a:cs typeface="+mn-lt"/>
              </a:rPr>
              <a:t>також</a:t>
            </a:r>
            <a:r>
              <a:rPr lang="ru-RU" sz="2000" dirty="0">
                <a:ea typeface="+mn-lt"/>
                <a:cs typeface="+mn-lt"/>
              </a:rPr>
              <a:t> </a:t>
            </a:r>
            <a:r>
              <a:rPr lang="ru-RU" sz="2000" err="1">
                <a:ea typeface="+mn-lt"/>
                <a:cs typeface="+mn-lt"/>
              </a:rPr>
              <a:t>сукупність</a:t>
            </a:r>
            <a:r>
              <a:rPr lang="ru-RU" sz="2000" dirty="0">
                <a:ea typeface="+mn-lt"/>
                <a:cs typeface="+mn-lt"/>
              </a:rPr>
              <a:t> </a:t>
            </a:r>
            <a:r>
              <a:rPr lang="ru-RU" sz="2000" err="1">
                <a:ea typeface="+mn-lt"/>
                <a:cs typeface="+mn-lt"/>
              </a:rPr>
              <a:t>інститутів</a:t>
            </a:r>
            <a:r>
              <a:rPr lang="ru-RU" sz="2000" dirty="0">
                <a:ea typeface="+mn-lt"/>
                <a:cs typeface="+mn-lt"/>
              </a:rPr>
              <a:t>, </a:t>
            </a:r>
            <a:r>
              <a:rPr lang="ru-RU" sz="2000" err="1">
                <a:ea typeface="+mn-lt"/>
                <a:cs typeface="+mn-lt"/>
              </a:rPr>
              <a:t>що</a:t>
            </a:r>
            <a:r>
              <a:rPr lang="ru-RU" sz="2000" dirty="0">
                <a:ea typeface="+mn-lt"/>
                <a:cs typeface="+mn-lt"/>
              </a:rPr>
              <a:t> </a:t>
            </a:r>
            <a:r>
              <a:rPr lang="ru-RU" sz="2000" err="1">
                <a:ea typeface="+mn-lt"/>
                <a:cs typeface="+mn-lt"/>
              </a:rPr>
              <a:t>забезпечують</a:t>
            </a:r>
            <a:r>
              <a:rPr lang="ru-RU" sz="2000" dirty="0">
                <a:ea typeface="+mn-lt"/>
                <a:cs typeface="+mn-lt"/>
              </a:rPr>
              <a:t> </a:t>
            </a:r>
            <a:r>
              <a:rPr lang="ru-RU" sz="2000" err="1">
                <a:ea typeface="+mn-lt"/>
                <a:cs typeface="+mn-lt"/>
              </a:rPr>
              <a:t>усім</a:t>
            </a:r>
            <a:r>
              <a:rPr lang="ru-RU" sz="2000" dirty="0">
                <a:ea typeface="+mn-lt"/>
                <a:cs typeface="+mn-lt"/>
              </a:rPr>
              <a:t> </a:t>
            </a:r>
            <a:r>
              <a:rPr lang="ru-RU" sz="2000" err="1">
                <a:ea typeface="+mn-lt"/>
                <a:cs typeface="+mn-lt"/>
              </a:rPr>
              <a:t>громадянам</a:t>
            </a:r>
            <a:r>
              <a:rPr lang="ru-RU" sz="2000" dirty="0">
                <a:ea typeface="+mn-lt"/>
                <a:cs typeface="+mn-lt"/>
              </a:rPr>
              <a:t> </a:t>
            </a:r>
            <a:r>
              <a:rPr lang="ru-RU" sz="2000" err="1">
                <a:ea typeface="+mn-lt"/>
                <a:cs typeface="+mn-lt"/>
              </a:rPr>
              <a:t>рівні</a:t>
            </a:r>
            <a:r>
              <a:rPr lang="ru-RU" sz="2000" dirty="0">
                <a:ea typeface="+mn-lt"/>
                <a:cs typeface="+mn-lt"/>
              </a:rPr>
              <a:t> </a:t>
            </a:r>
            <a:r>
              <a:rPr lang="ru-RU" sz="2000" err="1">
                <a:ea typeface="+mn-lt"/>
                <a:cs typeface="+mn-lt"/>
              </a:rPr>
              <a:t>можливості</a:t>
            </a:r>
            <a:r>
              <a:rPr lang="ru-RU" sz="2000" dirty="0">
                <a:ea typeface="+mn-lt"/>
                <a:cs typeface="+mn-lt"/>
              </a:rPr>
              <a:t> для </a:t>
            </a:r>
            <a:r>
              <a:rPr lang="ru-RU" sz="2000" err="1">
                <a:ea typeface="+mn-lt"/>
                <a:cs typeface="+mn-lt"/>
              </a:rPr>
              <a:t>підтримання</a:t>
            </a:r>
            <a:r>
              <a:rPr lang="ru-RU" sz="2000" dirty="0">
                <a:ea typeface="+mn-lt"/>
                <a:cs typeface="+mn-lt"/>
              </a:rPr>
              <a:t> достойного </a:t>
            </a:r>
            <a:r>
              <a:rPr lang="ru-RU" sz="2000" err="1">
                <a:ea typeface="+mn-lt"/>
                <a:cs typeface="+mn-lt"/>
              </a:rPr>
              <a:t>рівня</a:t>
            </a:r>
            <a:r>
              <a:rPr lang="ru-RU" sz="2000" dirty="0">
                <a:ea typeface="+mn-lt"/>
                <a:cs typeface="+mn-lt"/>
              </a:rPr>
              <a:t> </a:t>
            </a:r>
            <a:r>
              <a:rPr lang="ru-RU" sz="2000" err="1">
                <a:ea typeface="+mn-lt"/>
                <a:cs typeface="+mn-lt"/>
              </a:rPr>
              <a:t>життя</a:t>
            </a:r>
            <a:r>
              <a:rPr lang="ru-RU" sz="2000" dirty="0">
                <a:ea typeface="+mn-lt"/>
                <a:cs typeface="+mn-lt"/>
              </a:rPr>
              <a:t>, а </a:t>
            </a:r>
            <a:r>
              <a:rPr lang="ru-RU" sz="2000" err="1">
                <a:ea typeface="+mn-lt"/>
                <a:cs typeface="+mn-lt"/>
              </a:rPr>
              <a:t>також</a:t>
            </a:r>
            <a:r>
              <a:rPr lang="ru-RU" sz="2000" dirty="0">
                <a:ea typeface="+mn-lt"/>
                <a:cs typeface="+mn-lt"/>
              </a:rPr>
              <a:t> </a:t>
            </a:r>
            <a:r>
              <a:rPr lang="ru-RU" sz="2000" err="1">
                <a:ea typeface="+mn-lt"/>
                <a:cs typeface="+mn-lt"/>
              </a:rPr>
              <a:t>забезпечують</a:t>
            </a:r>
            <a:r>
              <a:rPr lang="ru-RU" sz="2000" dirty="0">
                <a:ea typeface="+mn-lt"/>
                <a:cs typeface="+mn-lt"/>
              </a:rPr>
              <a:t> </a:t>
            </a:r>
            <a:r>
              <a:rPr lang="ru-RU" sz="2000" err="1">
                <a:ea typeface="+mn-lt"/>
                <a:cs typeface="+mn-lt"/>
              </a:rPr>
              <a:t>підтримку</a:t>
            </a:r>
            <a:r>
              <a:rPr lang="ru-RU" sz="2000" dirty="0">
                <a:ea typeface="+mn-lt"/>
                <a:cs typeface="+mn-lt"/>
              </a:rPr>
              <a:t> </a:t>
            </a:r>
            <a:r>
              <a:rPr lang="ru-RU" sz="2000" err="1">
                <a:ea typeface="+mn-lt"/>
                <a:cs typeface="+mn-lt"/>
              </a:rPr>
              <a:t>окремих</a:t>
            </a:r>
            <a:r>
              <a:rPr lang="ru-RU" sz="2000" dirty="0">
                <a:ea typeface="+mn-lt"/>
                <a:cs typeface="+mn-lt"/>
              </a:rPr>
              <a:t> </a:t>
            </a:r>
            <a:r>
              <a:rPr lang="ru-RU" sz="2000" err="1">
                <a:ea typeface="+mn-lt"/>
                <a:cs typeface="+mn-lt"/>
              </a:rPr>
              <a:t>соціальних</a:t>
            </a:r>
            <a:r>
              <a:rPr lang="ru-RU" sz="2000" dirty="0">
                <a:ea typeface="+mn-lt"/>
                <a:cs typeface="+mn-lt"/>
              </a:rPr>
              <a:t> </a:t>
            </a:r>
            <a:r>
              <a:rPr lang="ru-RU" sz="2000" err="1">
                <a:ea typeface="+mn-lt"/>
                <a:cs typeface="+mn-lt"/>
              </a:rPr>
              <a:t>груп</a:t>
            </a:r>
            <a:r>
              <a:rPr lang="ru-RU" sz="2000" dirty="0">
                <a:ea typeface="+mn-lt"/>
                <a:cs typeface="+mn-lt"/>
              </a:rPr>
              <a:t> </a:t>
            </a:r>
            <a:r>
              <a:rPr lang="ru-RU" sz="2000" err="1">
                <a:ea typeface="+mn-lt"/>
                <a:cs typeface="+mn-lt"/>
              </a:rPr>
              <a:t>населення</a:t>
            </a:r>
            <a:r>
              <a:rPr lang="ru-RU" sz="2000" dirty="0">
                <a:ea typeface="+mn-lt"/>
                <a:cs typeface="+mn-lt"/>
              </a:rPr>
              <a:t>. </a:t>
            </a:r>
            <a:endParaRPr lang="ru-RU" sz="2000" dirty="0">
              <a:solidFill>
                <a:srgbClr val="213B38">
                  <a:alpha val="70000"/>
                </a:srgbClr>
              </a:solidFill>
              <a:ea typeface="+mn-lt"/>
              <a:cs typeface="+mn-lt"/>
            </a:endParaRPr>
          </a:p>
          <a:p>
            <a:pPr marL="228600" indent="0">
              <a:buNone/>
            </a:pPr>
            <a:r>
              <a:rPr lang="ru-RU" sz="2000" dirty="0">
                <a:ea typeface="+mn-lt"/>
                <a:cs typeface="+mn-lt"/>
              </a:rPr>
              <a:t>6. </a:t>
            </a:r>
            <a:r>
              <a:rPr lang="ru-RU" sz="2000" err="1">
                <a:ea typeface="+mn-lt"/>
                <a:cs typeface="+mn-lt"/>
              </a:rPr>
              <a:t>Соціальний</a:t>
            </a:r>
            <a:r>
              <a:rPr lang="ru-RU" sz="2000" dirty="0">
                <a:ea typeface="+mn-lt"/>
                <a:cs typeface="+mn-lt"/>
              </a:rPr>
              <a:t> </a:t>
            </a:r>
            <a:r>
              <a:rPr lang="ru-RU" sz="2000" err="1">
                <a:ea typeface="+mn-lt"/>
                <a:cs typeface="+mn-lt"/>
              </a:rPr>
              <a:t>захист</a:t>
            </a:r>
            <a:r>
              <a:rPr lang="ru-RU" sz="2000" dirty="0">
                <a:ea typeface="+mn-lt"/>
                <a:cs typeface="+mn-lt"/>
              </a:rPr>
              <a:t> </a:t>
            </a:r>
            <a:r>
              <a:rPr lang="ru-RU" sz="2000" err="1">
                <a:ea typeface="+mn-lt"/>
                <a:cs typeface="+mn-lt"/>
              </a:rPr>
              <a:t>включає</a:t>
            </a:r>
            <a:r>
              <a:rPr lang="ru-RU" sz="2000" dirty="0">
                <a:ea typeface="+mn-lt"/>
                <a:cs typeface="+mn-lt"/>
              </a:rPr>
              <a:t> </a:t>
            </a:r>
            <a:r>
              <a:rPr lang="ru-RU" sz="2000" err="1">
                <a:ea typeface="+mn-lt"/>
                <a:cs typeface="+mn-lt"/>
              </a:rPr>
              <a:t>соціальну</a:t>
            </a:r>
            <a:r>
              <a:rPr lang="ru-RU" sz="2000" dirty="0">
                <a:ea typeface="+mn-lt"/>
                <a:cs typeface="+mn-lt"/>
              </a:rPr>
              <a:t> </a:t>
            </a:r>
            <a:r>
              <a:rPr lang="ru-RU" sz="2000" err="1">
                <a:ea typeface="+mn-lt"/>
                <a:cs typeface="+mn-lt"/>
              </a:rPr>
              <a:t>допомогу</a:t>
            </a:r>
            <a:r>
              <a:rPr lang="ru-RU" sz="2000" dirty="0">
                <a:ea typeface="+mn-lt"/>
                <a:cs typeface="+mn-lt"/>
              </a:rPr>
              <a:t>, </a:t>
            </a:r>
            <a:r>
              <a:rPr lang="ru-RU" sz="2000" err="1">
                <a:ea typeface="+mn-lt"/>
                <a:cs typeface="+mn-lt"/>
              </a:rPr>
              <a:t>соціальні</a:t>
            </a:r>
            <a:r>
              <a:rPr lang="ru-RU" sz="2000" dirty="0">
                <a:ea typeface="+mn-lt"/>
                <a:cs typeface="+mn-lt"/>
              </a:rPr>
              <a:t> </a:t>
            </a:r>
            <a:r>
              <a:rPr lang="ru-RU" sz="2000" err="1">
                <a:ea typeface="+mn-lt"/>
                <a:cs typeface="+mn-lt"/>
              </a:rPr>
              <a:t>гарантії</a:t>
            </a:r>
            <a:r>
              <a:rPr lang="ru-RU" sz="2000" dirty="0">
                <a:ea typeface="+mn-lt"/>
                <a:cs typeface="+mn-lt"/>
              </a:rPr>
              <a:t> (</a:t>
            </a:r>
            <a:r>
              <a:rPr lang="ru-RU" sz="2000" err="1">
                <a:ea typeface="+mn-lt"/>
                <a:cs typeface="+mn-lt"/>
              </a:rPr>
              <a:t>прожитковий</a:t>
            </a:r>
            <a:r>
              <a:rPr lang="ru-RU" sz="2000" dirty="0">
                <a:ea typeface="+mn-lt"/>
                <a:cs typeface="+mn-lt"/>
              </a:rPr>
              <a:t> </a:t>
            </a:r>
            <a:r>
              <a:rPr lang="ru-RU" sz="2000" err="1">
                <a:ea typeface="+mn-lt"/>
                <a:cs typeface="+mn-lt"/>
              </a:rPr>
              <a:t>мінімум</a:t>
            </a:r>
            <a:r>
              <a:rPr lang="ru-RU" sz="2000" dirty="0">
                <a:ea typeface="+mn-lt"/>
                <a:cs typeface="+mn-lt"/>
              </a:rPr>
              <a:t>, </a:t>
            </a:r>
            <a:r>
              <a:rPr lang="ru-RU" sz="2000" err="1">
                <a:ea typeface="+mn-lt"/>
                <a:cs typeface="+mn-lt"/>
              </a:rPr>
              <a:t>мінімальна</a:t>
            </a:r>
            <a:r>
              <a:rPr lang="ru-RU" sz="2000" dirty="0">
                <a:ea typeface="+mn-lt"/>
                <a:cs typeface="+mn-lt"/>
              </a:rPr>
              <a:t> </a:t>
            </a:r>
            <a:r>
              <a:rPr lang="ru-RU" sz="2000" err="1">
                <a:ea typeface="+mn-lt"/>
                <a:cs typeface="+mn-lt"/>
              </a:rPr>
              <a:t>заробітна</a:t>
            </a:r>
            <a:r>
              <a:rPr lang="ru-RU" sz="2000" dirty="0">
                <a:ea typeface="+mn-lt"/>
                <a:cs typeface="+mn-lt"/>
              </a:rPr>
              <a:t> плата, </a:t>
            </a:r>
            <a:r>
              <a:rPr lang="ru-RU" sz="2000" err="1">
                <a:ea typeface="+mn-lt"/>
                <a:cs typeface="+mn-lt"/>
              </a:rPr>
              <a:t>мінімальна</a:t>
            </a:r>
            <a:r>
              <a:rPr lang="ru-RU" sz="2000" dirty="0">
                <a:ea typeface="+mn-lt"/>
                <a:cs typeface="+mn-lt"/>
              </a:rPr>
              <a:t> </a:t>
            </a:r>
            <a:r>
              <a:rPr lang="ru-RU" sz="2000" err="1">
                <a:ea typeface="+mn-lt"/>
                <a:cs typeface="+mn-lt"/>
              </a:rPr>
              <a:t>пенсія</a:t>
            </a:r>
            <a:r>
              <a:rPr lang="ru-RU" sz="2000" dirty="0">
                <a:ea typeface="+mn-lt"/>
                <a:cs typeface="+mn-lt"/>
              </a:rPr>
              <a:t>), </a:t>
            </a:r>
            <a:r>
              <a:rPr lang="ru-RU" sz="2000" err="1">
                <a:ea typeface="+mn-lt"/>
                <a:cs typeface="+mn-lt"/>
              </a:rPr>
              <a:t>соціальне</a:t>
            </a:r>
            <a:r>
              <a:rPr lang="ru-RU" sz="2000" dirty="0">
                <a:ea typeface="+mn-lt"/>
                <a:cs typeface="+mn-lt"/>
              </a:rPr>
              <a:t> </a:t>
            </a:r>
            <a:r>
              <a:rPr lang="ru-RU" sz="2000" err="1">
                <a:ea typeface="+mn-lt"/>
                <a:cs typeface="+mn-lt"/>
              </a:rPr>
              <a:t>забезпечення</a:t>
            </a:r>
            <a:r>
              <a:rPr lang="ru-RU" sz="2000" dirty="0">
                <a:ea typeface="+mn-lt"/>
                <a:cs typeface="+mn-lt"/>
              </a:rPr>
              <a:t> і </a:t>
            </a:r>
            <a:r>
              <a:rPr lang="ru-RU" sz="2000" err="1">
                <a:ea typeface="+mn-lt"/>
                <a:cs typeface="+mn-lt"/>
              </a:rPr>
              <a:t>соціальне</a:t>
            </a:r>
            <a:r>
              <a:rPr lang="ru-RU" sz="2000" dirty="0">
                <a:ea typeface="+mn-lt"/>
                <a:cs typeface="+mn-lt"/>
              </a:rPr>
              <a:t> </a:t>
            </a:r>
            <a:r>
              <a:rPr lang="ru-RU" sz="2000" err="1">
                <a:ea typeface="+mn-lt"/>
                <a:cs typeface="+mn-lt"/>
              </a:rPr>
              <a:t>страхування</a:t>
            </a:r>
            <a:r>
              <a:rPr lang="ru-RU" sz="2000" dirty="0">
                <a:ea typeface="+mn-lt"/>
                <a:cs typeface="+mn-lt"/>
              </a:rPr>
              <a:t>.</a:t>
            </a:r>
            <a:endParaRPr lang="ru-RU" sz="2000">
              <a:solidFill>
                <a:srgbClr val="213B38">
                  <a:alpha val="70000"/>
                </a:srgbClr>
              </a:solidFill>
            </a:endParaRPr>
          </a:p>
        </p:txBody>
      </p:sp>
    </p:spTree>
    <p:extLst>
      <p:ext uri="{BB962C8B-B14F-4D97-AF65-F5344CB8AC3E}">
        <p14:creationId xmlns:p14="http://schemas.microsoft.com/office/powerpoint/2010/main" val="6735048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577BB3-51AF-422E-9B93-0C19EB39591C}"/>
              </a:ext>
            </a:extLst>
          </p:cNvPr>
          <p:cNvSpPr>
            <a:spLocks noGrp="1"/>
          </p:cNvSpPr>
          <p:nvPr>
            <p:ph type="title"/>
          </p:nvPr>
        </p:nvSpPr>
        <p:spPr>
          <a:xfrm>
            <a:off x="838200" y="508509"/>
            <a:ext cx="10515600" cy="606696"/>
          </a:xfrm>
        </p:spPr>
        <p:txBody>
          <a:bodyPr>
            <a:normAutofit fontScale="90000"/>
          </a:bodyPr>
          <a:lstStyle/>
          <a:p>
            <a:r>
              <a:rPr lang="ru-RU">
                <a:cs typeface="Angsana New"/>
              </a:rPr>
              <a:t>Висновки</a:t>
            </a:r>
            <a:endParaRPr lang="ru-RU"/>
          </a:p>
        </p:txBody>
      </p:sp>
      <p:sp>
        <p:nvSpPr>
          <p:cNvPr id="3" name="Объект 2">
            <a:extLst>
              <a:ext uri="{FF2B5EF4-FFF2-40B4-BE49-F238E27FC236}">
                <a16:creationId xmlns:a16="http://schemas.microsoft.com/office/drawing/2014/main" id="{BF390D53-6003-42B2-A987-33FF166D6B2A}"/>
              </a:ext>
            </a:extLst>
          </p:cNvPr>
          <p:cNvSpPr>
            <a:spLocks noGrp="1"/>
          </p:cNvSpPr>
          <p:nvPr>
            <p:ph idx="1"/>
          </p:nvPr>
        </p:nvSpPr>
        <p:spPr>
          <a:xfrm>
            <a:off x="838200" y="1129111"/>
            <a:ext cx="10515600" cy="5047852"/>
          </a:xfrm>
        </p:spPr>
        <p:txBody>
          <a:bodyPr vert="horz" lIns="91440" tIns="45720" rIns="91440" bIns="45720" rtlCol="0" anchor="t">
            <a:normAutofit fontScale="92500" lnSpcReduction="10000"/>
          </a:bodyPr>
          <a:lstStyle/>
          <a:p>
            <a:pPr marL="228600" indent="0">
              <a:buNone/>
            </a:pPr>
            <a:r>
              <a:rPr lang="ru-RU" sz="2000" dirty="0">
                <a:ea typeface="+mn-lt"/>
                <a:cs typeface="+mn-lt"/>
              </a:rPr>
              <a:t>7. </a:t>
            </a:r>
            <a:r>
              <a:rPr lang="ru-RU" sz="2000" dirty="0" err="1">
                <a:ea typeface="+mn-lt"/>
                <a:cs typeface="+mn-lt"/>
              </a:rPr>
              <a:t>Професійні</a:t>
            </a:r>
            <a:r>
              <a:rPr lang="ru-RU" sz="2000" dirty="0">
                <a:ea typeface="+mn-lt"/>
                <a:cs typeface="+mn-lt"/>
              </a:rPr>
              <a:t> права, </a:t>
            </a:r>
            <a:r>
              <a:rPr lang="ru-RU" sz="2000" dirty="0" err="1">
                <a:ea typeface="+mn-lt"/>
                <a:cs typeface="+mn-lt"/>
              </a:rPr>
              <a:t>обов’язки</a:t>
            </a:r>
            <a:r>
              <a:rPr lang="ru-RU" sz="2000" dirty="0">
                <a:ea typeface="+mn-lt"/>
                <a:cs typeface="+mn-lt"/>
              </a:rPr>
              <a:t> та </a:t>
            </a:r>
            <a:r>
              <a:rPr lang="ru-RU" sz="2000" dirty="0" err="1">
                <a:ea typeface="+mn-lt"/>
                <a:cs typeface="+mn-lt"/>
              </a:rPr>
              <a:t>пільги</a:t>
            </a:r>
            <a:r>
              <a:rPr lang="ru-RU" sz="2000" dirty="0">
                <a:ea typeface="+mn-lt"/>
                <a:cs typeface="+mn-lt"/>
              </a:rPr>
              <a:t> </a:t>
            </a:r>
            <a:r>
              <a:rPr lang="ru-RU" sz="2000" dirty="0" err="1">
                <a:ea typeface="+mn-lt"/>
                <a:cs typeface="+mn-lt"/>
              </a:rPr>
              <a:t>фармацевтичних</a:t>
            </a:r>
            <a:r>
              <a:rPr lang="ru-RU" sz="2000" dirty="0">
                <a:ea typeface="+mn-lt"/>
                <a:cs typeface="+mn-lt"/>
              </a:rPr>
              <a:t> </a:t>
            </a:r>
            <a:r>
              <a:rPr lang="ru-RU" sz="2000" dirty="0" err="1">
                <a:ea typeface="+mn-lt"/>
                <a:cs typeface="+mn-lt"/>
              </a:rPr>
              <a:t>працівників</a:t>
            </a:r>
            <a:r>
              <a:rPr lang="ru-RU" sz="2000" dirty="0">
                <a:ea typeface="+mn-lt"/>
                <a:cs typeface="+mn-lt"/>
              </a:rPr>
              <a:t> </a:t>
            </a:r>
            <a:r>
              <a:rPr lang="ru-RU" sz="2000" dirty="0" err="1">
                <a:ea typeface="+mn-lt"/>
                <a:cs typeface="+mn-lt"/>
              </a:rPr>
              <a:t>регламентовані</a:t>
            </a:r>
            <a:r>
              <a:rPr lang="ru-RU" sz="2000" dirty="0">
                <a:ea typeface="+mn-lt"/>
                <a:cs typeface="+mn-lt"/>
              </a:rPr>
              <a:t> </a:t>
            </a:r>
            <a:r>
              <a:rPr lang="ru-RU" sz="2000" dirty="0" err="1">
                <a:ea typeface="+mn-lt"/>
                <a:cs typeface="+mn-lt"/>
              </a:rPr>
              <a:t>статтею</a:t>
            </a:r>
            <a:r>
              <a:rPr lang="ru-RU" sz="2000" dirty="0">
                <a:ea typeface="+mn-lt"/>
                <a:cs typeface="+mn-lt"/>
              </a:rPr>
              <a:t> 77 Закону </a:t>
            </a:r>
            <a:r>
              <a:rPr lang="ru-RU" sz="2000" dirty="0" err="1">
                <a:ea typeface="+mn-lt"/>
                <a:cs typeface="+mn-lt"/>
              </a:rPr>
              <a:t>України</a:t>
            </a:r>
            <a:r>
              <a:rPr lang="ru-RU" sz="2000" dirty="0">
                <a:ea typeface="+mn-lt"/>
                <a:cs typeface="+mn-lt"/>
              </a:rPr>
              <a:t> "</a:t>
            </a:r>
            <a:r>
              <a:rPr lang="ru-RU" sz="2000" dirty="0" err="1">
                <a:ea typeface="+mn-lt"/>
                <a:cs typeface="+mn-lt"/>
              </a:rPr>
              <a:t>Основи</a:t>
            </a:r>
            <a:r>
              <a:rPr lang="ru-RU" sz="2000" dirty="0">
                <a:ea typeface="+mn-lt"/>
                <a:cs typeface="+mn-lt"/>
              </a:rPr>
              <a:t> </a:t>
            </a:r>
            <a:r>
              <a:rPr lang="ru-RU" sz="2000" dirty="0" err="1">
                <a:ea typeface="+mn-lt"/>
                <a:cs typeface="+mn-lt"/>
              </a:rPr>
              <a:t>законодавства</a:t>
            </a:r>
            <a:r>
              <a:rPr lang="ru-RU" sz="2000" dirty="0">
                <a:ea typeface="+mn-lt"/>
                <a:cs typeface="+mn-lt"/>
              </a:rPr>
              <a:t> </a:t>
            </a:r>
            <a:r>
              <a:rPr lang="ru-RU" sz="2000" dirty="0" err="1">
                <a:ea typeface="+mn-lt"/>
                <a:cs typeface="+mn-lt"/>
              </a:rPr>
              <a:t>України</a:t>
            </a:r>
            <a:r>
              <a:rPr lang="ru-RU" sz="2000" dirty="0">
                <a:ea typeface="+mn-lt"/>
                <a:cs typeface="+mn-lt"/>
              </a:rPr>
              <a:t> про </a:t>
            </a:r>
            <a:r>
              <a:rPr lang="ru-RU" sz="2000" dirty="0" err="1">
                <a:ea typeface="+mn-lt"/>
                <a:cs typeface="+mn-lt"/>
              </a:rPr>
              <a:t>охорону</a:t>
            </a:r>
            <a:r>
              <a:rPr lang="ru-RU" sz="2000" dirty="0">
                <a:ea typeface="+mn-lt"/>
                <a:cs typeface="+mn-lt"/>
              </a:rPr>
              <a:t> </a:t>
            </a:r>
            <a:r>
              <a:rPr lang="ru-RU" sz="2000" dirty="0" err="1">
                <a:ea typeface="+mn-lt"/>
                <a:cs typeface="+mn-lt"/>
              </a:rPr>
              <a:t>здоров'я</a:t>
            </a:r>
            <a:r>
              <a:rPr lang="ru-RU" sz="2000" dirty="0">
                <a:ea typeface="+mn-lt"/>
                <a:cs typeface="+mn-lt"/>
              </a:rPr>
              <a:t>", </a:t>
            </a:r>
            <a:r>
              <a:rPr lang="ru-RU" sz="2000" dirty="0" err="1">
                <a:ea typeface="+mn-lt"/>
                <a:cs typeface="+mn-lt"/>
              </a:rPr>
              <a:t>Постановою</a:t>
            </a:r>
            <a:r>
              <a:rPr lang="ru-RU" sz="2000" dirty="0">
                <a:ea typeface="+mn-lt"/>
                <a:cs typeface="+mn-lt"/>
              </a:rPr>
              <a:t> КМУ №524 "</a:t>
            </a:r>
            <a:r>
              <a:rPr lang="ru-RU" sz="2000" dirty="0" err="1">
                <a:ea typeface="+mn-lt"/>
                <a:cs typeface="+mn-lt"/>
              </a:rPr>
              <a:t>Питання</a:t>
            </a:r>
            <a:r>
              <a:rPr lang="ru-RU" sz="2000" dirty="0">
                <a:ea typeface="+mn-lt"/>
                <a:cs typeface="+mn-lt"/>
              </a:rPr>
              <a:t> оплати </a:t>
            </a:r>
            <a:r>
              <a:rPr lang="ru-RU" sz="2000" dirty="0" err="1">
                <a:ea typeface="+mn-lt"/>
                <a:cs typeface="+mn-lt"/>
              </a:rPr>
              <a:t>праці</a:t>
            </a:r>
            <a:r>
              <a:rPr lang="ru-RU" sz="2000" dirty="0">
                <a:ea typeface="+mn-lt"/>
                <a:cs typeface="+mn-lt"/>
              </a:rPr>
              <a:t> </a:t>
            </a:r>
            <a:r>
              <a:rPr lang="ru-RU" sz="2000" dirty="0" err="1">
                <a:ea typeface="+mn-lt"/>
                <a:cs typeface="+mn-lt"/>
              </a:rPr>
              <a:t>працівників</a:t>
            </a:r>
            <a:r>
              <a:rPr lang="ru-RU" sz="2000" dirty="0">
                <a:ea typeface="+mn-lt"/>
                <a:cs typeface="+mn-lt"/>
              </a:rPr>
              <a:t> </a:t>
            </a:r>
            <a:r>
              <a:rPr lang="ru-RU" sz="2000" dirty="0" err="1">
                <a:ea typeface="+mn-lt"/>
                <a:cs typeface="+mn-lt"/>
              </a:rPr>
              <a:t>установ</a:t>
            </a:r>
            <a:r>
              <a:rPr lang="ru-RU" sz="2000" dirty="0">
                <a:ea typeface="+mn-lt"/>
                <a:cs typeface="+mn-lt"/>
              </a:rPr>
              <a:t>, </a:t>
            </a:r>
            <a:r>
              <a:rPr lang="ru-RU" sz="2000" dirty="0" err="1">
                <a:ea typeface="+mn-lt"/>
                <a:cs typeface="+mn-lt"/>
              </a:rPr>
              <a:t>закладів</a:t>
            </a:r>
            <a:r>
              <a:rPr lang="ru-RU" sz="2000" dirty="0">
                <a:ea typeface="+mn-lt"/>
                <a:cs typeface="+mn-lt"/>
              </a:rPr>
              <a:t> та </a:t>
            </a:r>
            <a:r>
              <a:rPr lang="ru-RU" sz="2000" dirty="0" err="1">
                <a:ea typeface="+mn-lt"/>
                <a:cs typeface="+mn-lt"/>
              </a:rPr>
              <a:t>організацій</a:t>
            </a:r>
            <a:r>
              <a:rPr lang="ru-RU" sz="2000" dirty="0">
                <a:ea typeface="+mn-lt"/>
                <a:cs typeface="+mn-lt"/>
              </a:rPr>
              <a:t> </a:t>
            </a:r>
            <a:r>
              <a:rPr lang="ru-RU" sz="2000" dirty="0" err="1">
                <a:ea typeface="+mn-lt"/>
                <a:cs typeface="+mn-lt"/>
              </a:rPr>
              <a:t>окремих</a:t>
            </a:r>
            <a:r>
              <a:rPr lang="ru-RU" sz="2000" dirty="0">
                <a:ea typeface="+mn-lt"/>
                <a:cs typeface="+mn-lt"/>
              </a:rPr>
              <a:t> </a:t>
            </a:r>
            <a:r>
              <a:rPr lang="ru-RU" sz="2000" dirty="0" err="1">
                <a:ea typeface="+mn-lt"/>
                <a:cs typeface="+mn-lt"/>
              </a:rPr>
              <a:t>галузей</a:t>
            </a:r>
            <a:r>
              <a:rPr lang="ru-RU" sz="2000" dirty="0">
                <a:ea typeface="+mn-lt"/>
                <a:cs typeface="+mn-lt"/>
              </a:rPr>
              <a:t> </a:t>
            </a:r>
            <a:r>
              <a:rPr lang="ru-RU" sz="2000" dirty="0" err="1">
                <a:ea typeface="+mn-lt"/>
                <a:cs typeface="+mn-lt"/>
              </a:rPr>
              <a:t>бюджетної</a:t>
            </a:r>
            <a:r>
              <a:rPr lang="ru-RU" sz="2000" dirty="0">
                <a:ea typeface="+mn-lt"/>
                <a:cs typeface="+mn-lt"/>
              </a:rPr>
              <a:t> </a:t>
            </a:r>
            <a:r>
              <a:rPr lang="ru-RU" sz="2000" dirty="0" err="1">
                <a:ea typeface="+mn-lt"/>
                <a:cs typeface="+mn-lt"/>
              </a:rPr>
              <a:t>сфери</a:t>
            </a:r>
            <a:r>
              <a:rPr lang="ru-RU" sz="2000" dirty="0">
                <a:ea typeface="+mn-lt"/>
                <a:cs typeface="+mn-lt"/>
              </a:rPr>
              <a:t>" </a:t>
            </a:r>
            <a:r>
              <a:rPr lang="ru-RU" sz="2000" dirty="0" err="1">
                <a:ea typeface="+mn-lt"/>
                <a:cs typeface="+mn-lt"/>
              </a:rPr>
              <a:t>від</a:t>
            </a:r>
            <a:r>
              <a:rPr lang="ru-RU" sz="2000" dirty="0">
                <a:ea typeface="+mn-lt"/>
                <a:cs typeface="+mn-lt"/>
              </a:rPr>
              <a:t> 11.05.2011 р., Наказом МОЗУ №390 "Про </a:t>
            </a:r>
            <a:r>
              <a:rPr lang="ru-RU" sz="2000" dirty="0" err="1">
                <a:ea typeface="+mn-lt"/>
                <a:cs typeface="+mn-lt"/>
              </a:rPr>
              <a:t>затвердження</a:t>
            </a:r>
            <a:r>
              <a:rPr lang="ru-RU" sz="2000" dirty="0">
                <a:ea typeface="+mn-lt"/>
                <a:cs typeface="+mn-lt"/>
              </a:rPr>
              <a:t> порядку </a:t>
            </a:r>
            <a:r>
              <a:rPr lang="ru-RU" sz="2000" dirty="0" err="1">
                <a:ea typeface="+mn-lt"/>
                <a:cs typeface="+mn-lt"/>
              </a:rPr>
              <a:t>надання</a:t>
            </a:r>
            <a:r>
              <a:rPr lang="ru-RU" sz="2000" dirty="0">
                <a:ea typeface="+mn-lt"/>
                <a:cs typeface="+mn-lt"/>
              </a:rPr>
              <a:t> </a:t>
            </a:r>
            <a:r>
              <a:rPr lang="ru-RU" sz="2000" dirty="0" err="1">
                <a:ea typeface="+mn-lt"/>
                <a:cs typeface="+mn-lt"/>
              </a:rPr>
              <a:t>одноразової</a:t>
            </a:r>
            <a:r>
              <a:rPr lang="ru-RU" sz="2000" dirty="0">
                <a:ea typeface="+mn-lt"/>
                <a:cs typeface="+mn-lt"/>
              </a:rPr>
              <a:t> </a:t>
            </a:r>
            <a:r>
              <a:rPr lang="ru-RU" sz="2000" dirty="0" err="1">
                <a:ea typeface="+mn-lt"/>
                <a:cs typeface="+mn-lt"/>
              </a:rPr>
              <a:t>адресної</a:t>
            </a:r>
            <a:r>
              <a:rPr lang="ru-RU" sz="2000" dirty="0">
                <a:ea typeface="+mn-lt"/>
                <a:cs typeface="+mn-lt"/>
              </a:rPr>
              <a:t> </a:t>
            </a:r>
            <a:r>
              <a:rPr lang="ru-RU" sz="2000" dirty="0" err="1">
                <a:ea typeface="+mn-lt"/>
                <a:cs typeface="+mn-lt"/>
              </a:rPr>
              <a:t>грошової</a:t>
            </a:r>
            <a:r>
              <a:rPr lang="ru-RU" sz="2000" dirty="0">
                <a:ea typeface="+mn-lt"/>
                <a:cs typeface="+mn-lt"/>
              </a:rPr>
              <a:t> </a:t>
            </a:r>
            <a:r>
              <a:rPr lang="ru-RU" sz="2000" dirty="0" err="1">
                <a:ea typeface="+mn-lt"/>
                <a:cs typeface="+mn-lt"/>
              </a:rPr>
              <a:t>допомоги</a:t>
            </a:r>
            <a:r>
              <a:rPr lang="ru-RU" sz="2000" dirty="0">
                <a:ea typeface="+mn-lt"/>
                <a:cs typeface="+mn-lt"/>
              </a:rPr>
              <a:t> </a:t>
            </a:r>
            <a:r>
              <a:rPr lang="ru-RU" sz="2000" dirty="0" err="1">
                <a:ea typeface="+mn-lt"/>
                <a:cs typeface="+mn-lt"/>
              </a:rPr>
              <a:t>випускникам</a:t>
            </a:r>
            <a:r>
              <a:rPr lang="ru-RU" sz="2000" dirty="0">
                <a:ea typeface="+mn-lt"/>
                <a:cs typeface="+mn-lt"/>
              </a:rPr>
              <a:t> </a:t>
            </a:r>
            <a:r>
              <a:rPr lang="ru-RU" sz="2000" dirty="0" err="1">
                <a:ea typeface="+mn-lt"/>
                <a:cs typeface="+mn-lt"/>
              </a:rPr>
              <a:t>вищих</a:t>
            </a:r>
            <a:r>
              <a:rPr lang="ru-RU" sz="2000" dirty="0">
                <a:ea typeface="+mn-lt"/>
                <a:cs typeface="+mn-lt"/>
              </a:rPr>
              <a:t> </a:t>
            </a:r>
            <a:r>
              <a:rPr lang="ru-RU" sz="2000" dirty="0" err="1">
                <a:ea typeface="+mn-lt"/>
                <a:cs typeface="+mn-lt"/>
              </a:rPr>
              <a:t>навчальних</a:t>
            </a:r>
            <a:r>
              <a:rPr lang="ru-RU" sz="2000" dirty="0">
                <a:ea typeface="+mn-lt"/>
                <a:cs typeface="+mn-lt"/>
              </a:rPr>
              <a:t> </a:t>
            </a:r>
            <a:r>
              <a:rPr lang="ru-RU" sz="2000" dirty="0" err="1">
                <a:ea typeface="+mn-lt"/>
                <a:cs typeface="+mn-lt"/>
              </a:rPr>
              <a:t>закладів</a:t>
            </a:r>
            <a:r>
              <a:rPr lang="ru-RU" sz="2000" dirty="0">
                <a:ea typeface="+mn-lt"/>
                <a:cs typeface="+mn-lt"/>
              </a:rPr>
              <a:t>, </a:t>
            </a:r>
            <a:r>
              <a:rPr lang="ru-RU" sz="2000" dirty="0" err="1">
                <a:ea typeface="+mn-lt"/>
                <a:cs typeface="+mn-lt"/>
              </a:rPr>
              <a:t>які</a:t>
            </a:r>
            <a:r>
              <a:rPr lang="ru-RU" sz="2000" dirty="0">
                <a:ea typeface="+mn-lt"/>
                <a:cs typeface="+mn-lt"/>
              </a:rPr>
              <a:t> </a:t>
            </a:r>
            <a:r>
              <a:rPr lang="ru-RU" sz="2000" dirty="0" err="1">
                <a:ea typeface="+mn-lt"/>
                <a:cs typeface="+mn-lt"/>
              </a:rPr>
              <a:t>здобули</a:t>
            </a:r>
            <a:r>
              <a:rPr lang="ru-RU" sz="2000" dirty="0">
                <a:ea typeface="+mn-lt"/>
                <a:cs typeface="+mn-lt"/>
              </a:rPr>
              <a:t> </a:t>
            </a:r>
            <a:r>
              <a:rPr lang="ru-RU" sz="2000" dirty="0" err="1">
                <a:ea typeface="+mn-lt"/>
                <a:cs typeface="+mn-lt"/>
              </a:rPr>
              <a:t>освіту</a:t>
            </a:r>
            <a:r>
              <a:rPr lang="ru-RU" sz="2000" dirty="0">
                <a:ea typeface="+mn-lt"/>
                <a:cs typeface="+mn-lt"/>
              </a:rPr>
              <a:t> за </a:t>
            </a:r>
            <a:r>
              <a:rPr lang="ru-RU" sz="2000" dirty="0" err="1">
                <a:ea typeface="+mn-lt"/>
                <a:cs typeface="+mn-lt"/>
              </a:rPr>
              <a:t>напрямами</a:t>
            </a:r>
            <a:r>
              <a:rPr lang="ru-RU" sz="2000" dirty="0">
                <a:ea typeface="+mn-lt"/>
                <a:cs typeface="+mn-lt"/>
              </a:rPr>
              <a:t> і </a:t>
            </a:r>
            <a:r>
              <a:rPr lang="ru-RU" sz="2000" dirty="0" err="1">
                <a:ea typeface="+mn-lt"/>
                <a:cs typeface="+mn-lt"/>
              </a:rPr>
              <a:t>спеціальностями</a:t>
            </a:r>
            <a:r>
              <a:rPr lang="ru-RU" sz="2000" dirty="0">
                <a:ea typeface="+mn-lt"/>
                <a:cs typeface="+mn-lt"/>
              </a:rPr>
              <a:t> </a:t>
            </a:r>
            <a:r>
              <a:rPr lang="ru-RU" sz="2000" dirty="0" err="1">
                <a:ea typeface="+mn-lt"/>
                <a:cs typeface="+mn-lt"/>
              </a:rPr>
              <a:t>медичного</a:t>
            </a:r>
            <a:r>
              <a:rPr lang="ru-RU" sz="2000" dirty="0">
                <a:ea typeface="+mn-lt"/>
                <a:cs typeface="+mn-lt"/>
              </a:rPr>
              <a:t> та </a:t>
            </a:r>
            <a:r>
              <a:rPr lang="ru-RU" sz="2000" dirty="0" err="1">
                <a:ea typeface="+mn-lt"/>
                <a:cs typeface="+mn-lt"/>
              </a:rPr>
              <a:t>фармацевтичного</a:t>
            </a:r>
            <a:r>
              <a:rPr lang="ru-RU" sz="2000" dirty="0">
                <a:ea typeface="+mn-lt"/>
                <a:cs typeface="+mn-lt"/>
              </a:rPr>
              <a:t> </a:t>
            </a:r>
            <a:r>
              <a:rPr lang="ru-RU" sz="2000" dirty="0" err="1">
                <a:ea typeface="+mn-lt"/>
                <a:cs typeface="+mn-lt"/>
              </a:rPr>
              <a:t>профілів</a:t>
            </a:r>
            <a:r>
              <a:rPr lang="ru-RU" sz="2000" dirty="0">
                <a:ea typeface="+mn-lt"/>
                <a:cs typeface="+mn-lt"/>
              </a:rPr>
              <a:t>" </a:t>
            </a:r>
            <a:r>
              <a:rPr lang="ru-RU" sz="2000" dirty="0" err="1">
                <a:ea typeface="+mn-lt"/>
                <a:cs typeface="+mn-lt"/>
              </a:rPr>
              <a:t>від</a:t>
            </a:r>
            <a:r>
              <a:rPr lang="ru-RU" sz="2000" dirty="0">
                <a:ea typeface="+mn-lt"/>
                <a:cs typeface="+mn-lt"/>
              </a:rPr>
              <a:t> 28.05.2012, </a:t>
            </a:r>
            <a:r>
              <a:rPr lang="ru-RU" sz="2000" dirty="0" err="1">
                <a:ea typeface="+mn-lt"/>
                <a:cs typeface="+mn-lt"/>
              </a:rPr>
              <a:t>іншими</a:t>
            </a:r>
            <a:r>
              <a:rPr lang="ru-RU" sz="2000" dirty="0">
                <a:ea typeface="+mn-lt"/>
                <a:cs typeface="+mn-lt"/>
              </a:rPr>
              <a:t> НПА. </a:t>
            </a:r>
            <a:endParaRPr lang="ru-RU" dirty="0">
              <a:ea typeface="+mn-lt"/>
              <a:cs typeface="+mn-lt"/>
            </a:endParaRPr>
          </a:p>
          <a:p>
            <a:pPr marL="228600" indent="0">
              <a:buNone/>
            </a:pPr>
            <a:r>
              <a:rPr lang="ru-RU" sz="2000" dirty="0">
                <a:ea typeface="+mn-lt"/>
                <a:cs typeface="+mn-lt"/>
              </a:rPr>
              <a:t>8. </a:t>
            </a:r>
            <a:r>
              <a:rPr lang="ru-RU" sz="2000" dirty="0" err="1">
                <a:ea typeface="+mn-lt"/>
                <a:cs typeface="+mn-lt"/>
              </a:rPr>
              <a:t>Законодавством</a:t>
            </a:r>
            <a:r>
              <a:rPr lang="ru-RU" sz="2000" dirty="0">
                <a:ea typeface="+mn-lt"/>
                <a:cs typeface="+mn-lt"/>
              </a:rPr>
              <a:t> </a:t>
            </a:r>
            <a:r>
              <a:rPr lang="ru-RU" sz="2000" dirty="0" err="1">
                <a:ea typeface="+mn-lt"/>
                <a:cs typeface="+mn-lt"/>
              </a:rPr>
              <a:t>України</a:t>
            </a:r>
            <a:r>
              <a:rPr lang="ru-RU" sz="2000" dirty="0">
                <a:ea typeface="+mn-lt"/>
                <a:cs typeface="+mn-lt"/>
              </a:rPr>
              <a:t> </a:t>
            </a:r>
            <a:r>
              <a:rPr lang="ru-RU" sz="2000" dirty="0" err="1">
                <a:ea typeface="+mn-lt"/>
                <a:cs typeface="+mn-lt"/>
              </a:rPr>
              <a:t>передбачені</a:t>
            </a:r>
            <a:r>
              <a:rPr lang="ru-RU" sz="2000" dirty="0">
                <a:ea typeface="+mn-lt"/>
                <a:cs typeface="+mn-lt"/>
              </a:rPr>
              <a:t> </a:t>
            </a:r>
            <a:r>
              <a:rPr lang="ru-RU" sz="2000" dirty="0" err="1">
                <a:ea typeface="+mn-lt"/>
                <a:cs typeface="+mn-lt"/>
              </a:rPr>
              <a:t>юрисдикційні</a:t>
            </a:r>
            <a:r>
              <a:rPr lang="ru-RU" sz="2000" dirty="0">
                <a:ea typeface="+mn-lt"/>
                <a:cs typeface="+mn-lt"/>
              </a:rPr>
              <a:t> та </a:t>
            </a:r>
            <a:r>
              <a:rPr lang="ru-RU" sz="2000" dirty="0" err="1">
                <a:ea typeface="+mn-lt"/>
                <a:cs typeface="+mn-lt"/>
              </a:rPr>
              <a:t>неюрисдикційні</a:t>
            </a:r>
            <a:r>
              <a:rPr lang="ru-RU" sz="2000" dirty="0">
                <a:ea typeface="+mn-lt"/>
                <a:cs typeface="+mn-lt"/>
              </a:rPr>
              <a:t> </a:t>
            </a:r>
            <a:r>
              <a:rPr lang="ru-RU" sz="2000" dirty="0" err="1">
                <a:ea typeface="+mn-lt"/>
                <a:cs typeface="+mn-lt"/>
              </a:rPr>
              <a:t>форми</a:t>
            </a:r>
            <a:r>
              <a:rPr lang="ru-RU" sz="2000" dirty="0">
                <a:ea typeface="+mn-lt"/>
                <a:cs typeface="+mn-lt"/>
              </a:rPr>
              <a:t> </a:t>
            </a:r>
            <a:r>
              <a:rPr lang="ru-RU" sz="2000" dirty="0" err="1">
                <a:ea typeface="+mn-lt"/>
                <a:cs typeface="+mn-lt"/>
              </a:rPr>
              <a:t>захисту</a:t>
            </a:r>
            <a:r>
              <a:rPr lang="ru-RU" sz="2000" dirty="0">
                <a:ea typeface="+mn-lt"/>
                <a:cs typeface="+mn-lt"/>
              </a:rPr>
              <a:t> прав </a:t>
            </a:r>
            <a:r>
              <a:rPr lang="ru-RU" sz="2000" dirty="0" err="1">
                <a:ea typeface="+mn-lt"/>
                <a:cs typeface="+mn-lt"/>
              </a:rPr>
              <a:t>суб’єктів</a:t>
            </a:r>
            <a:r>
              <a:rPr lang="ru-RU" sz="2000" dirty="0">
                <a:ea typeface="+mn-lt"/>
                <a:cs typeface="+mn-lt"/>
              </a:rPr>
              <a:t> </a:t>
            </a:r>
            <a:r>
              <a:rPr lang="ru-RU" sz="2000" dirty="0" err="1">
                <a:ea typeface="+mn-lt"/>
                <a:cs typeface="+mn-lt"/>
              </a:rPr>
              <a:t>медичних</a:t>
            </a:r>
            <a:r>
              <a:rPr lang="ru-RU" sz="2000" dirty="0">
                <a:ea typeface="+mn-lt"/>
                <a:cs typeface="+mn-lt"/>
              </a:rPr>
              <a:t> </a:t>
            </a:r>
            <a:r>
              <a:rPr lang="ru-RU" sz="2000" dirty="0" err="1">
                <a:ea typeface="+mn-lt"/>
                <a:cs typeface="+mn-lt"/>
              </a:rPr>
              <a:t>правовідносин</a:t>
            </a:r>
            <a:r>
              <a:rPr lang="ru-RU" sz="2000" dirty="0">
                <a:ea typeface="+mn-lt"/>
                <a:cs typeface="+mn-lt"/>
              </a:rPr>
              <a:t>. </a:t>
            </a:r>
            <a:endParaRPr lang="ru-RU" dirty="0">
              <a:ea typeface="+mn-lt"/>
              <a:cs typeface="+mn-lt"/>
            </a:endParaRPr>
          </a:p>
          <a:p>
            <a:pPr marL="228600" indent="0">
              <a:buNone/>
            </a:pPr>
            <a:r>
              <a:rPr lang="ru-RU" sz="2000" dirty="0">
                <a:ea typeface="+mn-lt"/>
                <a:cs typeface="+mn-lt"/>
              </a:rPr>
              <a:t>9. </a:t>
            </a:r>
            <a:r>
              <a:rPr lang="ru-RU" sz="2000" dirty="0" err="1">
                <a:ea typeface="+mn-lt"/>
                <a:cs typeface="+mn-lt"/>
              </a:rPr>
              <a:t>Юридична</a:t>
            </a:r>
            <a:r>
              <a:rPr lang="ru-RU" sz="2000" dirty="0">
                <a:ea typeface="+mn-lt"/>
                <a:cs typeface="+mn-lt"/>
              </a:rPr>
              <a:t> </a:t>
            </a:r>
            <a:r>
              <a:rPr lang="ru-RU" sz="2000" dirty="0" err="1">
                <a:ea typeface="+mn-lt"/>
                <a:cs typeface="+mn-lt"/>
              </a:rPr>
              <a:t>відповідальність</a:t>
            </a:r>
            <a:r>
              <a:rPr lang="ru-RU" sz="2000" dirty="0">
                <a:ea typeface="+mn-lt"/>
                <a:cs typeface="+mn-lt"/>
              </a:rPr>
              <a:t> - </a:t>
            </a:r>
            <a:r>
              <a:rPr lang="ru-RU" sz="2000" dirty="0" err="1">
                <a:ea typeface="+mn-lt"/>
                <a:cs typeface="+mn-lt"/>
              </a:rPr>
              <a:t>застосування</a:t>
            </a:r>
            <a:r>
              <a:rPr lang="ru-RU" sz="2000" dirty="0">
                <a:ea typeface="+mn-lt"/>
                <a:cs typeface="+mn-lt"/>
              </a:rPr>
              <a:t> </a:t>
            </a:r>
            <a:r>
              <a:rPr lang="ru-RU" sz="2000" dirty="0" err="1">
                <a:ea typeface="+mn-lt"/>
                <a:cs typeface="+mn-lt"/>
              </a:rPr>
              <a:t>заходів</a:t>
            </a:r>
            <a:r>
              <a:rPr lang="ru-RU" sz="2000" dirty="0">
                <a:ea typeface="+mn-lt"/>
                <a:cs typeface="+mn-lt"/>
              </a:rPr>
              <a:t> державного примусу до особи, яка вчинила </a:t>
            </a:r>
            <a:r>
              <a:rPr lang="ru-RU" sz="2000" dirty="0" err="1">
                <a:ea typeface="+mn-lt"/>
                <a:cs typeface="+mn-lt"/>
              </a:rPr>
              <a:t>правопорушення</a:t>
            </a:r>
            <a:r>
              <a:rPr lang="ru-RU" sz="2000" dirty="0">
                <a:ea typeface="+mn-lt"/>
                <a:cs typeface="+mn-lt"/>
              </a:rPr>
              <a:t>. </a:t>
            </a:r>
            <a:endParaRPr lang="ru-RU">
              <a:ea typeface="+mn-lt"/>
              <a:cs typeface="+mn-lt"/>
            </a:endParaRPr>
          </a:p>
          <a:p>
            <a:pPr marL="228600" indent="0">
              <a:buNone/>
            </a:pPr>
            <a:r>
              <a:rPr lang="ru-RU" sz="2000" dirty="0">
                <a:ea typeface="+mn-lt"/>
                <a:cs typeface="+mn-lt"/>
              </a:rPr>
              <a:t>10. </a:t>
            </a:r>
            <a:r>
              <a:rPr lang="ru-RU" sz="2000" dirty="0" err="1">
                <a:ea typeface="+mn-lt"/>
                <a:cs typeface="+mn-lt"/>
              </a:rPr>
              <a:t>Правопорушення</a:t>
            </a:r>
            <a:r>
              <a:rPr lang="ru-RU" sz="2000" dirty="0">
                <a:ea typeface="+mn-lt"/>
                <a:cs typeface="+mn-lt"/>
              </a:rPr>
              <a:t> - </a:t>
            </a:r>
            <a:r>
              <a:rPr lang="ru-RU" sz="2000" dirty="0" err="1">
                <a:ea typeface="+mn-lt"/>
                <a:cs typeface="+mn-lt"/>
              </a:rPr>
              <a:t>суспільно</a:t>
            </a:r>
            <a:r>
              <a:rPr lang="ru-RU" sz="2000" dirty="0">
                <a:ea typeface="+mn-lt"/>
                <a:cs typeface="+mn-lt"/>
              </a:rPr>
              <a:t> </a:t>
            </a:r>
            <a:r>
              <a:rPr lang="ru-RU" sz="2000" dirty="0" err="1">
                <a:ea typeface="+mn-lt"/>
                <a:cs typeface="+mn-lt"/>
              </a:rPr>
              <a:t>шкідливе</a:t>
            </a:r>
            <a:r>
              <a:rPr lang="ru-RU" sz="2000" dirty="0">
                <a:ea typeface="+mn-lt"/>
                <a:cs typeface="+mn-lt"/>
              </a:rPr>
              <a:t> </a:t>
            </a:r>
            <a:r>
              <a:rPr lang="ru-RU" sz="2000" dirty="0" err="1">
                <a:ea typeface="+mn-lt"/>
                <a:cs typeface="+mn-lt"/>
              </a:rPr>
              <a:t>або</a:t>
            </a:r>
            <a:r>
              <a:rPr lang="ru-RU" sz="2000" dirty="0">
                <a:ea typeface="+mn-lt"/>
                <a:cs typeface="+mn-lt"/>
              </a:rPr>
              <a:t> </a:t>
            </a:r>
            <a:r>
              <a:rPr lang="ru-RU" sz="2000" dirty="0" err="1">
                <a:ea typeface="+mn-lt"/>
                <a:cs typeface="+mn-lt"/>
              </a:rPr>
              <a:t>небезпечне</a:t>
            </a:r>
            <a:r>
              <a:rPr lang="ru-RU" sz="2000" dirty="0">
                <a:ea typeface="+mn-lt"/>
                <a:cs typeface="+mn-lt"/>
              </a:rPr>
              <a:t> </a:t>
            </a:r>
            <a:r>
              <a:rPr lang="ru-RU" sz="2000" dirty="0" err="1">
                <a:ea typeface="+mn-lt"/>
                <a:cs typeface="+mn-lt"/>
              </a:rPr>
              <a:t>діяння</a:t>
            </a:r>
            <a:r>
              <a:rPr lang="ru-RU" sz="2000" dirty="0">
                <a:ea typeface="+mn-lt"/>
                <a:cs typeface="+mn-lt"/>
              </a:rPr>
              <a:t> (</a:t>
            </a:r>
            <a:r>
              <a:rPr lang="ru-RU" sz="2000" dirty="0" err="1">
                <a:ea typeface="+mn-lt"/>
                <a:cs typeface="+mn-lt"/>
              </a:rPr>
              <a:t>дія</a:t>
            </a:r>
            <a:r>
              <a:rPr lang="ru-RU" sz="2000" dirty="0">
                <a:ea typeface="+mn-lt"/>
                <a:cs typeface="+mn-lt"/>
              </a:rPr>
              <a:t> </a:t>
            </a:r>
            <a:r>
              <a:rPr lang="ru-RU" sz="2000" dirty="0" err="1">
                <a:ea typeface="+mn-lt"/>
                <a:cs typeface="+mn-lt"/>
              </a:rPr>
              <a:t>чи</a:t>
            </a:r>
            <a:r>
              <a:rPr lang="ru-RU" sz="2000" dirty="0">
                <a:ea typeface="+mn-lt"/>
                <a:cs typeface="+mn-lt"/>
              </a:rPr>
              <a:t> </a:t>
            </a:r>
            <a:r>
              <a:rPr lang="ru-RU" sz="2000" dirty="0" err="1">
                <a:ea typeface="+mn-lt"/>
                <a:cs typeface="+mn-lt"/>
              </a:rPr>
              <a:t>бездіяльність</a:t>
            </a:r>
            <a:r>
              <a:rPr lang="ru-RU" sz="2000" dirty="0">
                <a:ea typeface="+mn-lt"/>
                <a:cs typeface="+mn-lt"/>
              </a:rPr>
              <a:t>) </a:t>
            </a:r>
            <a:r>
              <a:rPr lang="ru-RU" sz="2000" dirty="0" err="1">
                <a:ea typeface="+mn-lt"/>
                <a:cs typeface="+mn-lt"/>
              </a:rPr>
              <a:t>суб’єкта</a:t>
            </a:r>
            <a:r>
              <a:rPr lang="ru-RU" sz="2000" dirty="0">
                <a:ea typeface="+mn-lt"/>
                <a:cs typeface="+mn-lt"/>
              </a:rPr>
              <a:t>, </a:t>
            </a:r>
            <a:r>
              <a:rPr lang="ru-RU" sz="2000" dirty="0" err="1">
                <a:ea typeface="+mn-lt"/>
                <a:cs typeface="+mn-lt"/>
              </a:rPr>
              <a:t>які</a:t>
            </a:r>
            <a:r>
              <a:rPr lang="ru-RU" sz="2000" dirty="0">
                <a:ea typeface="+mn-lt"/>
                <a:cs typeface="+mn-lt"/>
              </a:rPr>
              <a:t> </a:t>
            </a:r>
            <a:r>
              <a:rPr lang="ru-RU" sz="2000" dirty="0" err="1">
                <a:ea typeface="+mn-lt"/>
                <a:cs typeface="+mn-lt"/>
              </a:rPr>
              <a:t>порушують</a:t>
            </a:r>
            <a:r>
              <a:rPr lang="ru-RU" sz="2000" dirty="0">
                <a:ea typeface="+mn-lt"/>
                <a:cs typeface="+mn-lt"/>
              </a:rPr>
              <a:t> </a:t>
            </a:r>
            <a:r>
              <a:rPr lang="ru-RU" sz="2000" dirty="0" err="1">
                <a:ea typeface="+mn-lt"/>
                <a:cs typeface="+mn-lt"/>
              </a:rPr>
              <a:t>правові</a:t>
            </a:r>
            <a:r>
              <a:rPr lang="ru-RU" sz="2000" dirty="0">
                <a:ea typeface="+mn-lt"/>
                <a:cs typeface="+mn-lt"/>
              </a:rPr>
              <a:t> </a:t>
            </a:r>
            <a:r>
              <a:rPr lang="ru-RU" sz="2000" dirty="0" err="1">
                <a:ea typeface="+mn-lt"/>
                <a:cs typeface="+mn-lt"/>
              </a:rPr>
              <a:t>норми</a:t>
            </a:r>
            <a:r>
              <a:rPr lang="ru-RU" sz="2000" dirty="0">
                <a:ea typeface="+mn-lt"/>
                <a:cs typeface="+mn-lt"/>
              </a:rPr>
              <a:t> та </a:t>
            </a:r>
            <a:r>
              <a:rPr lang="ru-RU" sz="2000" dirty="0" err="1">
                <a:ea typeface="+mn-lt"/>
                <a:cs typeface="+mn-lt"/>
              </a:rPr>
              <a:t>можуть</a:t>
            </a:r>
            <a:r>
              <a:rPr lang="ru-RU" sz="2000" dirty="0">
                <a:ea typeface="+mn-lt"/>
                <a:cs typeface="+mn-lt"/>
              </a:rPr>
              <a:t> </a:t>
            </a:r>
            <a:r>
              <a:rPr lang="ru-RU" sz="2000" dirty="0" err="1">
                <a:ea typeface="+mn-lt"/>
                <a:cs typeface="+mn-lt"/>
              </a:rPr>
              <a:t>призвести</a:t>
            </a:r>
            <a:r>
              <a:rPr lang="ru-RU" sz="2000" dirty="0">
                <a:ea typeface="+mn-lt"/>
                <a:cs typeface="+mn-lt"/>
              </a:rPr>
              <a:t> до </a:t>
            </a:r>
            <a:r>
              <a:rPr lang="ru-RU" sz="2000" dirty="0" err="1">
                <a:ea typeface="+mn-lt"/>
                <a:cs typeface="+mn-lt"/>
              </a:rPr>
              <a:t>шкідливих</a:t>
            </a:r>
            <a:r>
              <a:rPr lang="ru-RU" sz="2000" dirty="0">
                <a:ea typeface="+mn-lt"/>
                <a:cs typeface="+mn-lt"/>
              </a:rPr>
              <a:t> </a:t>
            </a:r>
            <a:r>
              <a:rPr lang="ru-RU" sz="2000" dirty="0" err="1">
                <a:ea typeface="+mn-lt"/>
                <a:cs typeface="+mn-lt"/>
              </a:rPr>
              <a:t>наслідків</a:t>
            </a:r>
            <a:r>
              <a:rPr lang="ru-RU" sz="2000" dirty="0">
                <a:ea typeface="+mn-lt"/>
                <a:cs typeface="+mn-lt"/>
              </a:rPr>
              <a:t>. </a:t>
            </a:r>
            <a:endParaRPr lang="ru-RU">
              <a:ea typeface="+mn-lt"/>
              <a:cs typeface="+mn-lt"/>
            </a:endParaRPr>
          </a:p>
          <a:p>
            <a:pPr marL="228600" indent="0">
              <a:buNone/>
            </a:pPr>
            <a:r>
              <a:rPr lang="ru-RU" sz="2000" dirty="0">
                <a:ea typeface="+mn-lt"/>
                <a:cs typeface="+mn-lt"/>
              </a:rPr>
              <a:t>11. За </a:t>
            </a:r>
            <a:r>
              <a:rPr lang="ru-RU" sz="2000" dirty="0" err="1">
                <a:ea typeface="+mn-lt"/>
                <a:cs typeface="+mn-lt"/>
              </a:rPr>
              <a:t>критерієм</a:t>
            </a:r>
            <a:r>
              <a:rPr lang="ru-RU" sz="2000" dirty="0">
                <a:ea typeface="+mn-lt"/>
                <a:cs typeface="+mn-lt"/>
              </a:rPr>
              <a:t> </a:t>
            </a:r>
            <a:r>
              <a:rPr lang="ru-RU" sz="2000" dirty="0" err="1">
                <a:ea typeface="+mn-lt"/>
                <a:cs typeface="+mn-lt"/>
              </a:rPr>
              <a:t>ступеня</a:t>
            </a:r>
            <a:r>
              <a:rPr lang="ru-RU" sz="2000" dirty="0">
                <a:ea typeface="+mn-lt"/>
                <a:cs typeface="+mn-lt"/>
              </a:rPr>
              <a:t> </a:t>
            </a:r>
            <a:r>
              <a:rPr lang="ru-RU" sz="2000" dirty="0" err="1">
                <a:ea typeface="+mn-lt"/>
                <a:cs typeface="+mn-lt"/>
              </a:rPr>
              <a:t>суспільної</a:t>
            </a:r>
            <a:r>
              <a:rPr lang="ru-RU" sz="2000" dirty="0">
                <a:ea typeface="+mn-lt"/>
                <a:cs typeface="+mn-lt"/>
              </a:rPr>
              <a:t> </a:t>
            </a:r>
            <a:r>
              <a:rPr lang="ru-RU" sz="2000" dirty="0" err="1">
                <a:ea typeface="+mn-lt"/>
                <a:cs typeface="+mn-lt"/>
              </a:rPr>
              <a:t>небезпеки</a:t>
            </a:r>
            <a:r>
              <a:rPr lang="ru-RU" sz="2000" dirty="0">
                <a:ea typeface="+mn-lt"/>
                <a:cs typeface="+mn-lt"/>
              </a:rPr>
              <a:t> </a:t>
            </a:r>
            <a:r>
              <a:rPr lang="ru-RU" sz="2000" dirty="0" err="1">
                <a:ea typeface="+mn-lt"/>
                <a:cs typeface="+mn-lt"/>
              </a:rPr>
              <a:t>правопорушення</a:t>
            </a:r>
            <a:r>
              <a:rPr lang="ru-RU" sz="2000" dirty="0">
                <a:ea typeface="+mn-lt"/>
                <a:cs typeface="+mn-lt"/>
              </a:rPr>
              <a:t> </a:t>
            </a:r>
            <a:r>
              <a:rPr lang="ru-RU" sz="2000" dirty="0" err="1">
                <a:ea typeface="+mn-lt"/>
                <a:cs typeface="+mn-lt"/>
              </a:rPr>
              <a:t>поділяются</a:t>
            </a:r>
            <a:r>
              <a:rPr lang="ru-RU" sz="2000" dirty="0">
                <a:ea typeface="+mn-lt"/>
                <a:cs typeface="+mn-lt"/>
              </a:rPr>
              <a:t> на проступки (</a:t>
            </a:r>
            <a:r>
              <a:rPr lang="ru-RU" sz="2000" dirty="0" err="1">
                <a:ea typeface="+mn-lt"/>
                <a:cs typeface="+mn-lt"/>
              </a:rPr>
              <a:t>суспільно</a:t>
            </a:r>
            <a:r>
              <a:rPr lang="ru-RU" sz="2000" dirty="0">
                <a:ea typeface="+mn-lt"/>
                <a:cs typeface="+mn-lt"/>
              </a:rPr>
              <a:t> </a:t>
            </a:r>
            <a:r>
              <a:rPr lang="ru-RU" sz="2000" dirty="0" err="1">
                <a:ea typeface="+mn-lt"/>
                <a:cs typeface="+mn-lt"/>
              </a:rPr>
              <a:t>шкідливі</a:t>
            </a:r>
            <a:r>
              <a:rPr lang="ru-RU" sz="2000" dirty="0">
                <a:ea typeface="+mn-lt"/>
                <a:cs typeface="+mn-lt"/>
              </a:rPr>
              <a:t> </a:t>
            </a:r>
            <a:r>
              <a:rPr lang="ru-RU" sz="2000" dirty="0" err="1">
                <a:ea typeface="+mn-lt"/>
                <a:cs typeface="+mn-lt"/>
              </a:rPr>
              <a:t>діяння</a:t>
            </a:r>
            <a:r>
              <a:rPr lang="ru-RU" sz="2000" dirty="0">
                <a:ea typeface="+mn-lt"/>
                <a:cs typeface="+mn-lt"/>
              </a:rPr>
              <a:t>) та </a:t>
            </a:r>
            <a:r>
              <a:rPr lang="ru-RU" sz="2000" dirty="0" err="1">
                <a:ea typeface="+mn-lt"/>
                <a:cs typeface="+mn-lt"/>
              </a:rPr>
              <a:t>злочини</a:t>
            </a:r>
            <a:r>
              <a:rPr lang="ru-RU" sz="2000" dirty="0">
                <a:ea typeface="+mn-lt"/>
                <a:cs typeface="+mn-lt"/>
              </a:rPr>
              <a:t> (</a:t>
            </a:r>
            <a:r>
              <a:rPr lang="ru-RU" sz="2000" dirty="0" err="1">
                <a:ea typeface="+mn-lt"/>
                <a:cs typeface="+mn-lt"/>
              </a:rPr>
              <a:t>суспільно</a:t>
            </a:r>
            <a:r>
              <a:rPr lang="ru-RU" sz="2000" dirty="0">
                <a:ea typeface="+mn-lt"/>
                <a:cs typeface="+mn-lt"/>
              </a:rPr>
              <a:t> </a:t>
            </a:r>
            <a:r>
              <a:rPr lang="ru-RU" sz="2000" dirty="0" err="1">
                <a:ea typeface="+mn-lt"/>
                <a:cs typeface="+mn-lt"/>
              </a:rPr>
              <a:t>небезпечні</a:t>
            </a:r>
            <a:r>
              <a:rPr lang="ru-RU" sz="2000" dirty="0">
                <a:ea typeface="+mn-lt"/>
                <a:cs typeface="+mn-lt"/>
              </a:rPr>
              <a:t> </a:t>
            </a:r>
            <a:r>
              <a:rPr lang="ru-RU" sz="2000" dirty="0" err="1">
                <a:ea typeface="+mn-lt"/>
                <a:cs typeface="+mn-lt"/>
              </a:rPr>
              <a:t>діянння</a:t>
            </a:r>
            <a:r>
              <a:rPr lang="ru-RU" sz="2000" dirty="0">
                <a:ea typeface="+mn-lt"/>
                <a:cs typeface="+mn-lt"/>
              </a:rPr>
              <a:t>).</a:t>
            </a:r>
            <a:endParaRPr lang="ru-RU">
              <a:solidFill>
                <a:srgbClr val="213B38">
                  <a:alpha val="70000"/>
                </a:srgbClr>
              </a:solidFill>
            </a:endParaRPr>
          </a:p>
        </p:txBody>
      </p:sp>
    </p:spTree>
    <p:extLst>
      <p:ext uri="{BB962C8B-B14F-4D97-AF65-F5344CB8AC3E}">
        <p14:creationId xmlns:p14="http://schemas.microsoft.com/office/powerpoint/2010/main" val="24313506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69524929-325F-4CC4-89F2-74EDDDC6B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4"/>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0D17641-B7BA-4826-BC7C-92172791C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151FC7BE-4DC6-4061-98EB-C48DCFFF6F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43200" y="0"/>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3D4CA8B8-30A6-49D9-99C0-3ADAF9741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3990" y="1194074"/>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022809AF-EB43-4FA3-93FF-87D535C718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439622" y="194269"/>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a:extLst>
              <a:ext uri="{FF2B5EF4-FFF2-40B4-BE49-F238E27FC236}">
                <a16:creationId xmlns:a16="http://schemas.microsoft.com/office/drawing/2014/main" id="{FB2F51F3-F668-48B8-B980-CBC3FDB451AC}"/>
              </a:ext>
            </a:extLst>
          </p:cNvPr>
          <p:cNvSpPr>
            <a:spLocks noGrp="1"/>
          </p:cNvSpPr>
          <p:nvPr>
            <p:ph type="ctrTitle"/>
          </p:nvPr>
        </p:nvSpPr>
        <p:spPr>
          <a:xfrm>
            <a:off x="952500" y="1040735"/>
            <a:ext cx="10287000" cy="2559975"/>
          </a:xfrm>
        </p:spPr>
        <p:txBody>
          <a:bodyPr vert="horz" lIns="91440" tIns="45720" rIns="91440" bIns="45720" rtlCol="0">
            <a:normAutofit/>
          </a:bodyPr>
          <a:lstStyle/>
          <a:p>
            <a:r>
              <a:rPr lang="en-US" b="1" dirty="0" err="1">
                <a:solidFill>
                  <a:srgbClr val="FFFFFF"/>
                </a:solidFill>
                <a:ea typeface="+mj-lt"/>
                <a:cs typeface="+mj-lt"/>
              </a:rPr>
              <a:t>Дякую</a:t>
            </a:r>
            <a:r>
              <a:rPr lang="en-US" b="1" dirty="0">
                <a:solidFill>
                  <a:srgbClr val="FFFFFF"/>
                </a:solidFill>
                <a:ea typeface="+mj-lt"/>
                <a:cs typeface="+mj-lt"/>
              </a:rPr>
              <a:t> </a:t>
            </a:r>
            <a:r>
              <a:rPr lang="en-US" b="1" dirty="0" err="1">
                <a:solidFill>
                  <a:srgbClr val="FFFFFF"/>
                </a:solidFill>
                <a:ea typeface="+mj-lt"/>
                <a:cs typeface="+mj-lt"/>
              </a:rPr>
              <a:t>за</a:t>
            </a:r>
            <a:r>
              <a:rPr lang="en-US" b="1" dirty="0">
                <a:solidFill>
                  <a:srgbClr val="FFFFFF"/>
                </a:solidFill>
                <a:ea typeface="+mj-lt"/>
                <a:cs typeface="+mj-lt"/>
              </a:rPr>
              <a:t> </a:t>
            </a:r>
            <a:r>
              <a:rPr lang="en-US" b="1" dirty="0" err="1">
                <a:solidFill>
                  <a:srgbClr val="FFFFFF"/>
                </a:solidFill>
                <a:ea typeface="+mj-lt"/>
                <a:cs typeface="+mj-lt"/>
              </a:rPr>
              <a:t>увагу</a:t>
            </a:r>
            <a:endParaRPr lang="en-US" b="1" dirty="0" err="1">
              <a:solidFill>
                <a:srgbClr val="FFFFFF"/>
              </a:solidFill>
              <a:cs typeface="Sabon Next LT"/>
            </a:endParaRPr>
          </a:p>
        </p:txBody>
      </p:sp>
    </p:spTree>
    <p:extLst>
      <p:ext uri="{BB962C8B-B14F-4D97-AF65-F5344CB8AC3E}">
        <p14:creationId xmlns:p14="http://schemas.microsoft.com/office/powerpoint/2010/main" val="49597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LuminousVTI">
  <a:themeElements>
    <a:clrScheme name="AnalogousFromLightSeed_2SEEDS">
      <a:dk1>
        <a:srgbClr val="000000"/>
      </a:dk1>
      <a:lt1>
        <a:srgbClr val="FFFFFF"/>
      </a:lt1>
      <a:dk2>
        <a:srgbClr val="213B38"/>
      </a:dk2>
      <a:lt2>
        <a:srgbClr val="E2E8E7"/>
      </a:lt2>
      <a:accent1>
        <a:srgbClr val="D26672"/>
      </a:accent1>
      <a:accent2>
        <a:srgbClr val="DA82B0"/>
      </a:accent2>
      <a:accent3>
        <a:srgbClr val="D79476"/>
      </a:accent3>
      <a:accent4>
        <a:srgbClr val="58B584"/>
      </a:accent4>
      <a:accent5>
        <a:srgbClr val="68B0A8"/>
      </a:accent5>
      <a:accent6>
        <a:srgbClr val="5DACCF"/>
      </a:accent6>
      <a:hlink>
        <a:srgbClr val="568E88"/>
      </a:hlink>
      <a:folHlink>
        <a:srgbClr val="7F7F7F"/>
      </a:folHlink>
    </a:clrScheme>
    <a:fontScheme name="Custom 51">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uminousVTI" id="{3EBF12FF-FD44-415B-AB75-5B4F7E5C3AC4}" vid="{521B7FAE-6A8D-4468-B79A-0706294A0D4A}"/>
    </a:ext>
  </a:extLst>
</a:theme>
</file>

<file path=docProps/app.xml><?xml version="1.0" encoding="utf-8"?>
<Properties xmlns="http://schemas.openxmlformats.org/officeDocument/2006/extended-properties" xmlns:vt="http://schemas.openxmlformats.org/officeDocument/2006/docPropsVTypes">
  <TotalTime>364</TotalTime>
  <Words>5344</Words>
  <Application>Microsoft Macintosh PowerPoint</Application>
  <PresentationFormat>Широкоэкранный</PresentationFormat>
  <Paragraphs>355</Paragraphs>
  <Slides>46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46</vt:i4>
      </vt:variant>
    </vt:vector>
  </HeadingPairs>
  <TitlesOfParts>
    <vt:vector size="51" baseType="lpstr">
      <vt:lpstr>Arial</vt:lpstr>
      <vt:lpstr>Avenir Next LT Pro</vt:lpstr>
      <vt:lpstr>Sabon Next LT</vt:lpstr>
      <vt:lpstr>Wingdings</vt:lpstr>
      <vt:lpstr>LuminousVTI</vt:lpstr>
      <vt:lpstr>Правове регулювання професійної діяльності фахівців фармації. Особливості регулювання праці фармацевтичних працівників.</vt:lpstr>
      <vt:lpstr>Теоретичні питання </vt:lpstr>
      <vt:lpstr> Перелік рекомендованої літератури</vt:lpstr>
      <vt:lpstr> Перелік рекомендованої літератури</vt:lpstr>
      <vt:lpstr>1. Поняття правового статусу</vt:lpstr>
      <vt:lpstr>Правовий статус медичного працівника</vt:lpstr>
      <vt:lpstr>Елементи правового статусу</vt:lpstr>
      <vt:lpstr>Презентация PowerPoint</vt:lpstr>
      <vt:lpstr>Презентация PowerPoint</vt:lpstr>
      <vt:lpstr>Рівневий розподіл правового статусу</vt:lpstr>
      <vt:lpstr>Цивільні права медичного працівника</vt:lpstr>
      <vt:lpstr>2. Фармацевтичний працівник як загальний суб’єкт трудового права</vt:lpstr>
      <vt:lpstr>Трудові права медичного працівника</vt:lpstr>
      <vt:lpstr>Трудовий договір, його види</vt:lpstr>
      <vt:lpstr>Порядок оформлення на роботу</vt:lpstr>
      <vt:lpstr>Випробування при прийнятті на роботу</vt:lpstr>
      <vt:lpstr> Норми тривалості робочого часу</vt:lpstr>
      <vt:lpstr>Оплата роботи в "нічний" час</vt:lpstr>
      <vt:lpstr>Право на відпочинок</vt:lpstr>
      <vt:lpstr>Порядок надання відпусток працівникам</vt:lpstr>
      <vt:lpstr>Соціальні відпустки</vt:lpstr>
      <vt:lpstr>3. Соціальний захист працівників фармацевтичної галузі</vt:lpstr>
      <vt:lpstr>Соціальний захист населення, його структура</vt:lpstr>
      <vt:lpstr>Державні соціальні гарантії у сфері доходів населення</vt:lpstr>
      <vt:lpstr>Соціальний захист працівників фармацевтичної галузі</vt:lpstr>
      <vt:lpstr>Соціальний захист працівників фармацевтичної галузі</vt:lpstr>
      <vt:lpstr>Презентация PowerPoint</vt:lpstr>
      <vt:lpstr>4. Спеціальний правовий статус фармацевтичного та медичного працівника</vt:lpstr>
      <vt:lpstr>Поняття та спеціальні ознаки медичного та фармацевтичного працівника</vt:lpstr>
      <vt:lpstr>Презентация PowerPoint</vt:lpstr>
      <vt:lpstr>Презентация PowerPoint</vt:lpstr>
      <vt:lpstr>Презентация PowerPoint</vt:lpstr>
      <vt:lpstr>Презентация PowerPoint</vt:lpstr>
      <vt:lpstr>Професійні обов'язки медичного працівника</vt:lpstr>
      <vt:lpstr>Презентация PowerPoint</vt:lpstr>
      <vt:lpstr>5. Форми захисту прав суб’єктів правовідносин у галузі охорони здоров’я</vt:lpstr>
      <vt:lpstr>Форми захисту прав суб’єктів медичних правовідносин</vt:lpstr>
      <vt:lpstr>Судова форма захисту прав суб'єктів правовідносин</vt:lpstr>
      <vt:lpstr>Презентация PowerPoint</vt:lpstr>
      <vt:lpstr>Форми позасудового адміністративного захисту прав суб'єктів правовідносин</vt:lpstr>
      <vt:lpstr>Нотаріальний захист прав суб'єктів медичних правовідносин</vt:lpstr>
      <vt:lpstr>Неюрисдикційні форми захисту прав суб'єктів медичних правовідносин </vt:lpstr>
      <vt:lpstr>Громадські об'єднання у фармації </vt:lpstr>
      <vt:lpstr>Висновки</vt:lpstr>
      <vt:lpstr>Висновки</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
  <cp:lastModifiedBy>Microsoft Office User</cp:lastModifiedBy>
  <cp:revision>1181</cp:revision>
  <dcterms:created xsi:type="dcterms:W3CDTF">2022-01-28T13:32:01Z</dcterms:created>
  <dcterms:modified xsi:type="dcterms:W3CDTF">2023-02-27T20:21:18Z</dcterms:modified>
</cp:coreProperties>
</file>