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30"/>
  </p:notesMasterIdLst>
  <p:handoutMasterIdLst>
    <p:handoutMasterId r:id="rId31"/>
  </p:handoutMasterIdLst>
  <p:sldIdLst>
    <p:sldId id="348" r:id="rId5"/>
    <p:sldId id="349" r:id="rId6"/>
    <p:sldId id="351" r:id="rId7"/>
    <p:sldId id="352" r:id="rId8"/>
    <p:sldId id="350" r:id="rId9"/>
    <p:sldId id="353" r:id="rId10"/>
    <p:sldId id="354" r:id="rId11"/>
    <p:sldId id="355" r:id="rId12"/>
    <p:sldId id="356" r:id="rId13"/>
    <p:sldId id="357" r:id="rId14"/>
    <p:sldId id="358" r:id="rId15"/>
    <p:sldId id="359" r:id="rId16"/>
    <p:sldId id="360" r:id="rId17"/>
    <p:sldId id="361" r:id="rId18"/>
    <p:sldId id="362" r:id="rId19"/>
    <p:sldId id="363" r:id="rId20"/>
    <p:sldId id="364" r:id="rId21"/>
    <p:sldId id="365" r:id="rId22"/>
    <p:sldId id="366" r:id="rId23"/>
    <p:sldId id="367" r:id="rId24"/>
    <p:sldId id="368" r:id="rId25"/>
    <p:sldId id="369" r:id="rId26"/>
    <p:sldId id="370" r:id="rId27"/>
    <p:sldId id="371" r:id="rId28"/>
    <p:sldId id="372" r:id="rId29"/>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34" autoAdjust="0"/>
  </p:normalViewPr>
  <p:slideViewPr>
    <p:cSldViewPr snapToGrid="0">
      <p:cViewPr>
        <p:scale>
          <a:sx n="122" d="100"/>
          <a:sy n="122" d="100"/>
        </p:scale>
        <p:origin x="-106" y="-72"/>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EB596BA-F330-4785-8461-F74708FFCA50}" type="datetime1">
              <a:rPr lang="ru-RU" smtClean="0"/>
              <a:t>05.12.2022</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A83F606-8A8B-426E-A649-E6072AD6EE3A}" type="slidenum">
              <a:rPr lang="ru-RU" smtClean="0"/>
              <a:t>‹#›</a:t>
            </a:fld>
            <a:endParaRPr lang="ru-RU" dirty="0"/>
          </a:p>
        </p:txBody>
      </p:sp>
    </p:spTree>
    <p:extLst>
      <p:ext uri="{BB962C8B-B14F-4D97-AF65-F5344CB8AC3E}">
        <p14:creationId xmlns:p14="http://schemas.microsoft.com/office/powerpoint/2010/main" val="226876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E9F4-7ED8-495D-B52D-5485A5BC0ACA}" type="datetime1">
              <a:rPr lang="ru-RU" noProof="0" smtClean="0"/>
              <a:pPr/>
              <a:t>05.12.2022</a:t>
            </a:fld>
            <a:endParaRPr lang="ru-RU" noProof="0"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4DD8812-632B-44E3-B183-D20ADC793C3A}" type="slidenum">
              <a:rPr lang="ru-RU" noProof="0" smtClean="0"/>
              <a:t>‹#›</a:t>
            </a:fld>
            <a:endParaRPr lang="ru-RU" noProof="0" dirty="0"/>
          </a:p>
        </p:txBody>
      </p:sp>
    </p:spTree>
    <p:extLst>
      <p:ext uri="{BB962C8B-B14F-4D97-AF65-F5344CB8AC3E}">
        <p14:creationId xmlns:p14="http://schemas.microsoft.com/office/powerpoint/2010/main" val="239063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t>1</a:t>
            </a:fld>
            <a:endParaRPr lang="ru-RU" dirty="0"/>
          </a:p>
        </p:txBody>
      </p:sp>
    </p:spTree>
    <p:extLst>
      <p:ext uri="{BB962C8B-B14F-4D97-AF65-F5344CB8AC3E}">
        <p14:creationId xmlns:p14="http://schemas.microsoft.com/office/powerpoint/2010/main" val="1917611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t>2</a:t>
            </a:fld>
            <a:endParaRPr lang="ru-RU" dirty="0"/>
          </a:p>
        </p:txBody>
      </p:sp>
    </p:spTree>
    <p:extLst>
      <p:ext uri="{BB962C8B-B14F-4D97-AF65-F5344CB8AC3E}">
        <p14:creationId xmlns:p14="http://schemas.microsoft.com/office/powerpoint/2010/main" val="64733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97280" y="758952"/>
            <a:ext cx="10058400" cy="3566160"/>
          </a:xfrm>
          <a:prstGeom prst="rect">
            <a:avLst/>
          </a:prstGeo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0"/>
              <a:t>Образец подзаголовка</a:t>
            </a:r>
            <a:endParaRPr lang="ru-RU" noProof="0" dirty="0"/>
          </a:p>
        </p:txBody>
      </p:sp>
      <p:cxnSp>
        <p:nvCxnSpPr>
          <p:cNvPr id="9" name="Прямая соединительная линия 8">
            <a:extLst>
              <a:ext uri="{FF2B5EF4-FFF2-40B4-BE49-F238E27FC236}">
                <a16:creationId xmlns:a16="http://schemas.microsoft.com/office/drawing/2014/main" xmlns="" id="{1F5DC8C3-BA5F-4EED-BB9A-A14272BD82A1}"/>
              </a:ext>
            </a:extLst>
          </p:cNvPr>
          <p:cNvCxnSpPr/>
          <p:nvPr/>
        </p:nvCxnSpPr>
        <p:spPr>
          <a:xfrm>
            <a:off x="1207658" y="4474741"/>
            <a:ext cx="913000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Дата 3">
            <a:extLst>
              <a:ext uri="{FF2B5EF4-FFF2-40B4-BE49-F238E27FC236}">
                <a16:creationId xmlns:a16="http://schemas.microsoft.com/office/drawing/2014/main" xmlns="" id="{9925CCF1-92C0-4AF3-BFAF-4921631915AB}"/>
              </a:ext>
            </a:extLst>
          </p:cNvPr>
          <p:cNvSpPr>
            <a:spLocks noGrp="1"/>
          </p:cNvSpPr>
          <p:nvPr>
            <p:ph type="dt" sz="half" idx="10"/>
          </p:nvPr>
        </p:nvSpPr>
        <p:spPr/>
        <p:txBody>
          <a:bodyPr rtlCol="0"/>
          <a:lstStyle/>
          <a:p>
            <a:pPr rtl="0"/>
            <a:fld id="{42F2DED7-F6AC-4866-8138-11B328ED7527}" type="datetime1">
              <a:rPr lang="ru-RU" noProof="0" smtClean="0"/>
              <a:t>05.12.2022</a:t>
            </a:fld>
            <a:endParaRPr lang="ru-RU" noProof="0" dirty="0"/>
          </a:p>
        </p:txBody>
      </p:sp>
      <p:sp>
        <p:nvSpPr>
          <p:cNvPr id="5" name="Нижний колонтитул 4">
            <a:extLst>
              <a:ext uri="{FF2B5EF4-FFF2-40B4-BE49-F238E27FC236}">
                <a16:creationId xmlns:a16="http://schemas.microsoft.com/office/drawing/2014/main" xmlns="" id="{051A78A9-3DFF-4937-A9F2-5D8CF495F367}"/>
              </a:ext>
            </a:extLst>
          </p:cNvPr>
          <p:cNvSpPr>
            <a:spLocks noGrp="1"/>
          </p:cNvSpPr>
          <p:nvPr>
            <p:ph type="ftr" sz="quarter" idx="11"/>
          </p:nvPr>
        </p:nvSpPr>
        <p:spPr/>
        <p:txBody>
          <a:bodyPr rtlCol="0"/>
          <a:lstStyle/>
          <a:p>
            <a:pPr rtl="0"/>
            <a:endParaRPr lang="ru-RU" noProof="0" dirty="0"/>
          </a:p>
        </p:txBody>
      </p:sp>
      <p:sp>
        <p:nvSpPr>
          <p:cNvPr id="6" name="Номер слайда 5">
            <a:extLst>
              <a:ext uri="{FF2B5EF4-FFF2-40B4-BE49-F238E27FC236}">
                <a16:creationId xmlns:a16="http://schemas.microsoft.com/office/drawing/2014/main" xmlns="" id="{5FAEB271-5CC0-4759-BC6E-8BE53AB227C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1" name="Овал 10">
            <a:extLst>
              <a:ext uri="{FF2B5EF4-FFF2-40B4-BE49-F238E27FC236}">
                <a16:creationId xmlns:a16="http://schemas.microsoft.com/office/drawing/2014/main" xmlns="" id="{68EC5FC9-F7D0-0141-850B-7623CA81A77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B8F839E6-7F1F-6E4D-B83C-F5DA99E98229}"/>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EACA50E-A3A8-9D41-B30C-03B00FB2DEF0}"/>
              </a:ext>
            </a:extLst>
          </p:cNvPr>
          <p:cNvSpPr/>
          <p:nvPr userDrawn="1"/>
        </p:nvSpPr>
        <p:spPr>
          <a:xfrm>
            <a:off x="5664569" y="541205"/>
            <a:ext cx="283407" cy="283407"/>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A92073B-F20B-034A-BC3A-9B993F0DD0BA}"/>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4091F50-D240-B145-B0B1-DAEDDFDE34AD}"/>
              </a:ext>
            </a:extLst>
          </p:cNvPr>
          <p:cNvSpPr/>
          <p:nvPr userDrawn="1"/>
        </p:nvSpPr>
        <p:spPr>
          <a:xfrm>
            <a:off x="0" y="-1994"/>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2DD0CC0D-F4E8-4EB2-A425-24C0A08BF2ED}" type="datetime1">
              <a:rPr lang="ru-RU" noProof="0" smtClean="0"/>
              <a:t>05.12.2022</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21" name="Группа 20">
            <a:extLst>
              <a:ext uri="{FF2B5EF4-FFF2-40B4-BE49-F238E27FC236}">
                <a16:creationId xmlns:a16="http://schemas.microsoft.com/office/drawing/2014/main" xmlns="" id="{7A2141DD-8D8D-FA43-BD4F-2CFC93C87782}"/>
              </a:ext>
            </a:extLst>
          </p:cNvPr>
          <p:cNvGrpSpPr/>
          <p:nvPr userDrawn="1"/>
        </p:nvGrpSpPr>
        <p:grpSpPr>
          <a:xfrm rot="5400000">
            <a:off x="-21619" y="1088453"/>
            <a:ext cx="910099" cy="99010"/>
            <a:chOff x="622418" y="280927"/>
            <a:chExt cx="2335705" cy="254101"/>
          </a:xfrm>
        </p:grpSpPr>
        <p:sp>
          <p:nvSpPr>
            <p:cNvPr id="22" name="Овал 21">
              <a:extLst>
                <a:ext uri="{FF2B5EF4-FFF2-40B4-BE49-F238E27FC236}">
                  <a16:creationId xmlns:a16="http://schemas.microsoft.com/office/drawing/2014/main" xmlns="" id="{71A62821-5E0F-DE41-B5C2-17A3A7277F4E}"/>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C311AE14-D8F0-1D4C-9D8D-60383658279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1F2BE645-D4F2-304C-9AFA-473D8F888A85}"/>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Овал 24">
              <a:extLst>
                <a:ext uri="{FF2B5EF4-FFF2-40B4-BE49-F238E27FC236}">
                  <a16:creationId xmlns:a16="http://schemas.microsoft.com/office/drawing/2014/main" xmlns="" id="{93640330-30A6-6948-87A7-9DE6D41794F5}"/>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ADFB6548-D83C-1D4E-AE87-2E8F1D3D0FA7}"/>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D97C7400-7EDC-8845-AB5A-80FB8175C1E2}"/>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8" name="Заголовок 1">
            <a:extLst>
              <a:ext uri="{FF2B5EF4-FFF2-40B4-BE49-F238E27FC236}">
                <a16:creationId xmlns:a16="http://schemas.microsoft.com/office/drawing/2014/main" xmlns="" id="{BC941C44-9B96-0040-8C71-D8364EB577C2}"/>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9" name="Овал 28">
            <a:extLst>
              <a:ext uri="{FF2B5EF4-FFF2-40B4-BE49-F238E27FC236}">
                <a16:creationId xmlns:a16="http://schemas.microsoft.com/office/drawing/2014/main" xmlns="" id="{E014993B-5057-2A4C-9CA0-383DC5504020}"/>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43B110E8-1FE2-BC47-A5AE-4C698B688B65}"/>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87DACF2F-5D4D-434D-8786-E4DF0385E6F6}"/>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CFE816CC-CBCA-7946-B9E5-E9649EF369BE}"/>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11D365CB-744A-4AFA-AFC9-892345BE9421}" type="datetime1">
              <a:rPr lang="ru-RU" noProof="0" smtClean="0"/>
              <a:t>05.12.2022</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4" name="Рисунок 3">
            <a:extLst>
              <a:ext uri="{FF2B5EF4-FFF2-40B4-BE49-F238E27FC236}">
                <a16:creationId xmlns:a16="http://schemas.microsoft.com/office/drawing/2014/main" xmlns="" id="{C950F4E3-11A9-2549-A00D-601AEF6E49A4}"/>
              </a:ext>
            </a:extLst>
          </p:cNvPr>
          <p:cNvSpPr>
            <a:spLocks noGrp="1"/>
          </p:cNvSpPr>
          <p:nvPr>
            <p:ph type="pic" sz="quarter" idx="13"/>
          </p:nvPr>
        </p:nvSpPr>
        <p:spPr>
          <a:xfrm>
            <a:off x="1097279" y="2160508"/>
            <a:ext cx="2919413" cy="2919413"/>
          </a:xfrm>
          <a:prstGeom prst="ellipse">
            <a:avLst/>
          </a:prstGeom>
          <a:solidFill>
            <a:srgbClr val="EDEFF7"/>
          </a:solidFill>
          <a:ln w="38100">
            <a:solidFill>
              <a:schemeClr val="accent3"/>
            </a:solidFill>
          </a:ln>
        </p:spPr>
        <p:txBody>
          <a:bodyPr rtlCol="0" anchor="ctr"/>
          <a:lstStyle>
            <a:lvl1pPr algn="ctr">
              <a:defRPr/>
            </a:lvl1pPr>
          </a:lstStyle>
          <a:p>
            <a:pPr rtl="0"/>
            <a:r>
              <a:rPr lang="ru-RU" noProof="0"/>
              <a:t>Вставка рисунка</a:t>
            </a:r>
            <a:endParaRPr lang="ru-RU" noProof="0" dirty="0"/>
          </a:p>
        </p:txBody>
      </p:sp>
      <p:sp>
        <p:nvSpPr>
          <p:cNvPr id="21" name="Рисунок 3">
            <a:extLst>
              <a:ext uri="{FF2B5EF4-FFF2-40B4-BE49-F238E27FC236}">
                <a16:creationId xmlns:a16="http://schemas.microsoft.com/office/drawing/2014/main" xmlns="" id="{21B5A175-E633-E74F-AE3B-DF58F989F443}"/>
              </a:ext>
            </a:extLst>
          </p:cNvPr>
          <p:cNvSpPr>
            <a:spLocks noGrp="1"/>
          </p:cNvSpPr>
          <p:nvPr>
            <p:ph type="pic" sz="quarter" idx="14"/>
          </p:nvPr>
        </p:nvSpPr>
        <p:spPr>
          <a:xfrm>
            <a:off x="4659186" y="2160508"/>
            <a:ext cx="2919413" cy="2919413"/>
          </a:xfrm>
          <a:prstGeom prst="ellipse">
            <a:avLst/>
          </a:prstGeom>
          <a:solidFill>
            <a:srgbClr val="EDEFF7"/>
          </a:solidFill>
          <a:ln w="38100">
            <a:solidFill>
              <a:schemeClr val="accent6"/>
            </a:solidFill>
          </a:ln>
        </p:spPr>
        <p:txBody>
          <a:bodyPr rtlCol="0" anchor="ctr"/>
          <a:lstStyle>
            <a:lvl1pPr algn="ctr">
              <a:defRPr/>
            </a:lvl1pPr>
          </a:lstStyle>
          <a:p>
            <a:pPr rtl="0"/>
            <a:r>
              <a:rPr lang="ru-RU" noProof="0"/>
              <a:t>Вставка рисунка</a:t>
            </a:r>
            <a:endParaRPr lang="ru-RU" noProof="0" dirty="0"/>
          </a:p>
        </p:txBody>
      </p:sp>
      <p:sp>
        <p:nvSpPr>
          <p:cNvPr id="22" name="Рисунок 3">
            <a:extLst>
              <a:ext uri="{FF2B5EF4-FFF2-40B4-BE49-F238E27FC236}">
                <a16:creationId xmlns:a16="http://schemas.microsoft.com/office/drawing/2014/main" xmlns="" id="{261D2778-BA56-D247-9B2C-28D010C9D4E2}"/>
              </a:ext>
            </a:extLst>
          </p:cNvPr>
          <p:cNvSpPr>
            <a:spLocks noGrp="1"/>
          </p:cNvSpPr>
          <p:nvPr>
            <p:ph type="pic" sz="quarter" idx="15"/>
          </p:nvPr>
        </p:nvSpPr>
        <p:spPr>
          <a:xfrm>
            <a:off x="8221093" y="2160508"/>
            <a:ext cx="2919413" cy="2919413"/>
          </a:xfrm>
          <a:prstGeom prst="ellipse">
            <a:avLst/>
          </a:prstGeom>
          <a:solidFill>
            <a:srgbClr val="EDEFF7"/>
          </a:solidFill>
          <a:ln w="38100">
            <a:solidFill>
              <a:schemeClr val="accent1"/>
            </a:solidFill>
          </a:ln>
        </p:spPr>
        <p:txBody>
          <a:bodyPr rtlCol="0" anchor="ctr"/>
          <a:lstStyle>
            <a:lvl1pPr algn="ctr">
              <a:defRPr/>
            </a:lvl1pPr>
          </a:lstStyle>
          <a:p>
            <a:pPr rtl="0"/>
            <a:r>
              <a:rPr lang="ru-RU" noProof="0"/>
              <a:t>Вставка рисунка</a:t>
            </a:r>
            <a:endParaRPr lang="ru-RU" noProof="0" dirty="0"/>
          </a:p>
        </p:txBody>
      </p:sp>
      <p:sp>
        <p:nvSpPr>
          <p:cNvPr id="23" name="Текст 3">
            <a:extLst>
              <a:ext uri="{FF2B5EF4-FFF2-40B4-BE49-F238E27FC236}">
                <a16:creationId xmlns:a16="http://schemas.microsoft.com/office/drawing/2014/main" xmlns="" id="{2DAF6EFF-134E-BA40-8B51-917FDE13C076}"/>
              </a:ext>
            </a:extLst>
          </p:cNvPr>
          <p:cNvSpPr>
            <a:spLocks noGrp="1"/>
          </p:cNvSpPr>
          <p:nvPr>
            <p:ph type="body" sz="half" idx="2" hasCustomPrompt="1"/>
          </p:nvPr>
        </p:nvSpPr>
        <p:spPr>
          <a:xfrm>
            <a:off x="1097279"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4" name="Текст 3">
            <a:extLst>
              <a:ext uri="{FF2B5EF4-FFF2-40B4-BE49-F238E27FC236}">
                <a16:creationId xmlns:a16="http://schemas.microsoft.com/office/drawing/2014/main" xmlns="" id="{188BF917-678C-1249-95B9-7FD2AC7B2231}"/>
              </a:ext>
            </a:extLst>
          </p:cNvPr>
          <p:cNvSpPr>
            <a:spLocks noGrp="1"/>
          </p:cNvSpPr>
          <p:nvPr>
            <p:ph type="body" sz="half" idx="16" hasCustomPrompt="1"/>
          </p:nvPr>
        </p:nvSpPr>
        <p:spPr>
          <a:xfrm>
            <a:off x="4666773"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5" name="Текст 3">
            <a:extLst>
              <a:ext uri="{FF2B5EF4-FFF2-40B4-BE49-F238E27FC236}">
                <a16:creationId xmlns:a16="http://schemas.microsoft.com/office/drawing/2014/main" xmlns="" id="{BAFF17AE-3EA2-2D47-BCDD-E5587B127062}"/>
              </a:ext>
            </a:extLst>
          </p:cNvPr>
          <p:cNvSpPr>
            <a:spLocks noGrp="1"/>
          </p:cNvSpPr>
          <p:nvPr>
            <p:ph type="body" sz="half" idx="17" hasCustomPrompt="1"/>
          </p:nvPr>
        </p:nvSpPr>
        <p:spPr>
          <a:xfrm>
            <a:off x="8236267"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grpSp>
        <p:nvGrpSpPr>
          <p:cNvPr id="26" name="Группа 25">
            <a:extLst>
              <a:ext uri="{FF2B5EF4-FFF2-40B4-BE49-F238E27FC236}">
                <a16:creationId xmlns:a16="http://schemas.microsoft.com/office/drawing/2014/main" xmlns="" id="{F2D7EDB7-7C02-0245-8A1F-553F094A4429}"/>
              </a:ext>
            </a:extLst>
          </p:cNvPr>
          <p:cNvGrpSpPr/>
          <p:nvPr userDrawn="1"/>
        </p:nvGrpSpPr>
        <p:grpSpPr>
          <a:xfrm rot="5400000">
            <a:off x="-21619" y="1088453"/>
            <a:ext cx="910099" cy="99010"/>
            <a:chOff x="622418" y="280927"/>
            <a:chExt cx="2335705" cy="254101"/>
          </a:xfrm>
        </p:grpSpPr>
        <p:sp>
          <p:nvSpPr>
            <p:cNvPr id="27" name="Овал 26">
              <a:extLst>
                <a:ext uri="{FF2B5EF4-FFF2-40B4-BE49-F238E27FC236}">
                  <a16:creationId xmlns:a16="http://schemas.microsoft.com/office/drawing/2014/main" xmlns="" id="{8CF5D165-4F6F-2447-8B9E-8B0D94808ED3}"/>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8" name="Овал 27">
              <a:extLst>
                <a:ext uri="{FF2B5EF4-FFF2-40B4-BE49-F238E27FC236}">
                  <a16:creationId xmlns:a16="http://schemas.microsoft.com/office/drawing/2014/main" xmlns="" id="{146C35C7-7133-4C43-BBF7-575440F7BAD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9" name="Овал 28">
              <a:extLst>
                <a:ext uri="{FF2B5EF4-FFF2-40B4-BE49-F238E27FC236}">
                  <a16:creationId xmlns:a16="http://schemas.microsoft.com/office/drawing/2014/main" xmlns="" id="{D33DD7BE-C379-5C42-9FB0-EF72161049F4}"/>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0" name="Овал 29">
              <a:extLst>
                <a:ext uri="{FF2B5EF4-FFF2-40B4-BE49-F238E27FC236}">
                  <a16:creationId xmlns:a16="http://schemas.microsoft.com/office/drawing/2014/main" xmlns="" id="{743DFC41-C6DE-7942-9358-E23A1EE8759D}"/>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A2ABB593-7229-9548-8BCC-C947B1BF8D93}"/>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986D2413-D60D-484E-ACAB-31891AFDA133}"/>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34" name="Заголовок 1">
            <a:extLst>
              <a:ext uri="{FF2B5EF4-FFF2-40B4-BE49-F238E27FC236}">
                <a16:creationId xmlns:a16="http://schemas.microsoft.com/office/drawing/2014/main" xmlns="" id="{86090E0F-345E-3D4B-8886-95D8A4A77CE7}"/>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Tree>
    <p:extLst>
      <p:ext uri="{BB962C8B-B14F-4D97-AF65-F5344CB8AC3E}">
        <p14:creationId xmlns:p14="http://schemas.microsoft.com/office/powerpoint/2010/main" val="325868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7873" y="758952"/>
            <a:ext cx="7356255" cy="3566160"/>
          </a:xfrm>
          <a:prstGeom prst="rect">
            <a:avLst/>
          </a:prstGeom>
        </p:spPr>
        <p:txBody>
          <a:bodyPr rtlCol="0" anchor="b" anchorCtr="0">
            <a:normAutofit/>
          </a:bodyPr>
          <a:lstStyle>
            <a:lvl1pPr algn="ctr">
              <a:lnSpc>
                <a:spcPct val="90000"/>
              </a:lnSpc>
              <a:defRPr sz="8000" b="0">
                <a:solidFill>
                  <a:schemeClr val="tx1"/>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2417873" y="4663440"/>
            <a:ext cx="7356255" cy="1143000"/>
          </a:xfrm>
        </p:spPr>
        <p:txBody>
          <a:bodyPr lIns="91440" rIns="91440" rtlCol="0" anchor="t" anchorCtr="0">
            <a:normAutofit/>
          </a:bodyPr>
          <a:lstStyle>
            <a:lvl1pPr marL="0" indent="0" algn="ctr">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cxnSp>
        <p:nvCxnSpPr>
          <p:cNvPr id="9" name="Прямая соединительная линия 8">
            <a:extLst>
              <a:ext uri="{FF2B5EF4-FFF2-40B4-BE49-F238E27FC236}">
                <a16:creationId xmlns:a16="http://schemas.microsoft.com/office/drawing/2014/main" xmlns="" id="{459DE2C1-4C52-40A3-8959-27B2C1BEBFF6}"/>
              </a:ext>
            </a:extLst>
          </p:cNvPr>
          <p:cNvCxnSpPr/>
          <p:nvPr/>
        </p:nvCxnSpPr>
        <p:spPr>
          <a:xfrm>
            <a:off x="1158240" y="4485132"/>
            <a:ext cx="9875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Дата 6">
            <a:extLst>
              <a:ext uri="{FF2B5EF4-FFF2-40B4-BE49-F238E27FC236}">
                <a16:creationId xmlns:a16="http://schemas.microsoft.com/office/drawing/2014/main" xmlns="" id="{AAF2E137-EC28-48F8-9198-1F02539029B6}"/>
              </a:ext>
            </a:extLst>
          </p:cNvPr>
          <p:cNvSpPr>
            <a:spLocks noGrp="1"/>
          </p:cNvSpPr>
          <p:nvPr>
            <p:ph type="dt" sz="half" idx="10"/>
          </p:nvPr>
        </p:nvSpPr>
        <p:spPr/>
        <p:txBody>
          <a:bodyPr rtlCol="0"/>
          <a:lstStyle/>
          <a:p>
            <a:pPr rtl="0"/>
            <a:fld id="{4B5B89D9-0013-4DF9-B570-27DC755C2F3F}" type="datetime1">
              <a:rPr lang="ru-RU" noProof="0" smtClean="0"/>
              <a:t>05.12.2022</a:t>
            </a:fld>
            <a:endParaRPr lang="ru-RU" noProof="0" dirty="0"/>
          </a:p>
        </p:txBody>
      </p:sp>
      <p:sp>
        <p:nvSpPr>
          <p:cNvPr id="8" name="Нижний колонтитул 7">
            <a:extLst>
              <a:ext uri="{FF2B5EF4-FFF2-40B4-BE49-F238E27FC236}">
                <a16:creationId xmlns:a16="http://schemas.microsoft.com/office/drawing/2014/main" xmlns="" id="{189422CD-6F62-4DD6-89EF-07A60B42D219}"/>
              </a:ext>
            </a:extLst>
          </p:cNvPr>
          <p:cNvSpPr>
            <a:spLocks noGrp="1"/>
          </p:cNvSpPr>
          <p:nvPr>
            <p:ph type="ftr" sz="quarter" idx="11"/>
          </p:nvPr>
        </p:nvSpPr>
        <p:spPr/>
        <p:txBody>
          <a:bodyPr rtlCol="0"/>
          <a:lstStyle/>
          <a:p>
            <a:pPr rtl="0"/>
            <a:endParaRPr lang="ru-RU" noProof="0" dirty="0"/>
          </a:p>
        </p:txBody>
      </p:sp>
      <p:sp>
        <p:nvSpPr>
          <p:cNvPr id="11" name="Номер слайда 10">
            <a:extLst>
              <a:ext uri="{FF2B5EF4-FFF2-40B4-BE49-F238E27FC236}">
                <a16:creationId xmlns:a16="http://schemas.microsoft.com/office/drawing/2014/main" xmlns="" id="{69C6AFF8-42B4-4D05-969B-9F5FB3355555}"/>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2" name="Овал 11">
            <a:extLst>
              <a:ext uri="{FF2B5EF4-FFF2-40B4-BE49-F238E27FC236}">
                <a16:creationId xmlns:a16="http://schemas.microsoft.com/office/drawing/2014/main" xmlns="" id="{8675A452-E352-BE40-9E44-7C0E90F4DBC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72E00246-7C7C-8E48-B95E-02BE89F197F5}"/>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BF1652A-A323-BC48-9A00-7ECF1C4E1DA4}"/>
              </a:ext>
            </a:extLst>
          </p:cNvPr>
          <p:cNvSpPr/>
          <p:nvPr userDrawn="1"/>
        </p:nvSpPr>
        <p:spPr>
          <a:xfrm>
            <a:off x="11634902" y="2565781"/>
            <a:ext cx="283407" cy="283407"/>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F733BC29-8FD1-CB45-8FF6-0C7CC3CB423D}"/>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C67EB1F-C984-B840-BD1F-FD174D01A3AF}"/>
              </a:ext>
            </a:extLst>
          </p:cNvPr>
          <p:cNvSpPr/>
          <p:nvPr userDrawn="1"/>
        </p:nvSpPr>
        <p:spPr>
          <a:xfrm>
            <a:off x="6135" y="0"/>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39" name="Группа 38">
            <a:extLst>
              <a:ext uri="{FF2B5EF4-FFF2-40B4-BE49-F238E27FC236}">
                <a16:creationId xmlns:a16="http://schemas.microsoft.com/office/drawing/2014/main" xmlns="" id="{9D75F8B1-A294-E349-BD08-B06B2954212A}"/>
              </a:ext>
            </a:extLst>
          </p:cNvPr>
          <p:cNvGrpSpPr/>
          <p:nvPr userDrawn="1"/>
        </p:nvGrpSpPr>
        <p:grpSpPr>
          <a:xfrm>
            <a:off x="495300" y="0"/>
            <a:ext cx="11201400" cy="6880860"/>
            <a:chOff x="495300" y="0"/>
            <a:chExt cx="11201400" cy="6880860"/>
          </a:xfrm>
        </p:grpSpPr>
        <p:sp>
          <p:nvSpPr>
            <p:cNvPr id="33" name="Полилиния 32">
              <a:extLst>
                <a:ext uri="{FF2B5EF4-FFF2-40B4-BE49-F238E27FC236}">
                  <a16:creationId xmlns:a16="http://schemas.microsoft.com/office/drawing/2014/main" xmlns="" id="{5942EFAD-842E-9C46-9853-C0F135D24007}"/>
                </a:ext>
              </a:extLst>
            </p:cNvPr>
            <p:cNvSpPr/>
            <p:nvPr userDrawn="1"/>
          </p:nvSpPr>
          <p:spPr>
            <a:xfrm>
              <a:off x="495300" y="0"/>
              <a:ext cx="1337265" cy="6880860"/>
            </a:xfrm>
            <a:custGeom>
              <a:avLst/>
              <a:gdLst>
                <a:gd name="connsiteX0" fmla="*/ 1173967 w 1337265"/>
                <a:gd name="connsiteY0" fmla="*/ 0 h 6880860"/>
                <a:gd name="connsiteX1" fmla="*/ 1319300 w 1337265"/>
                <a:gd name="connsiteY1" fmla="*/ 0 h 6880860"/>
                <a:gd name="connsiteX2" fmla="*/ 1204253 w 1337265"/>
                <a:gd name="connsiteY2" fmla="*/ 146399 h 6880860"/>
                <a:gd name="connsiteX3" fmla="*/ 114300 w 1337265"/>
                <a:gd name="connsiteY3" fmla="*/ 3429000 h 6880860"/>
                <a:gd name="connsiteX4" fmla="*/ 1204253 w 1337265"/>
                <a:gd name="connsiteY4" fmla="*/ 6711601 h 6880860"/>
                <a:gd name="connsiteX5" fmla="*/ 1337265 w 1337265"/>
                <a:gd name="connsiteY5" fmla="*/ 6880860 h 6880860"/>
                <a:gd name="connsiteX6" fmla="*/ 1191931 w 1337265"/>
                <a:gd name="connsiteY6" fmla="*/ 6880860 h 6880860"/>
                <a:gd name="connsiteX7" fmla="*/ 1112661 w 1337265"/>
                <a:gd name="connsiteY7" fmla="*/ 6779988 h 6880860"/>
                <a:gd name="connsiteX8" fmla="*/ 0 w 1337265"/>
                <a:gd name="connsiteY8" fmla="*/ 3429000 h 6880860"/>
                <a:gd name="connsiteX9" fmla="*/ 1112661 w 1337265"/>
                <a:gd name="connsiteY9" fmla="*/ 78012 h 6880860"/>
                <a:gd name="connsiteX10" fmla="*/ 1173967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173967" y="0"/>
                  </a:moveTo>
                  <a:lnTo>
                    <a:pt x="1319300" y="0"/>
                  </a:lnTo>
                  <a:lnTo>
                    <a:pt x="1204253" y="146399"/>
                  </a:lnTo>
                  <a:cubicBezTo>
                    <a:pt x="519693" y="1061765"/>
                    <a:pt x="114300" y="2198040"/>
                    <a:pt x="114300" y="3429000"/>
                  </a:cubicBezTo>
                  <a:cubicBezTo>
                    <a:pt x="114300" y="4659960"/>
                    <a:pt x="519693" y="5796235"/>
                    <a:pt x="1204253" y="6711601"/>
                  </a:cubicBezTo>
                  <a:lnTo>
                    <a:pt x="1337265" y="6880860"/>
                  </a:lnTo>
                  <a:lnTo>
                    <a:pt x="1191931" y="6880860"/>
                  </a:lnTo>
                  <a:lnTo>
                    <a:pt x="1112661" y="6779988"/>
                  </a:lnTo>
                  <a:cubicBezTo>
                    <a:pt x="413839" y="5845552"/>
                    <a:pt x="0" y="4685605"/>
                    <a:pt x="0" y="3429000"/>
                  </a:cubicBezTo>
                  <a:cubicBezTo>
                    <a:pt x="0" y="2172395"/>
                    <a:pt x="413839" y="1012448"/>
                    <a:pt x="1112661" y="78012"/>
                  </a:cubicBezTo>
                  <a:lnTo>
                    <a:pt x="117396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Полилиния 31">
              <a:extLst>
                <a:ext uri="{FF2B5EF4-FFF2-40B4-BE49-F238E27FC236}">
                  <a16:creationId xmlns:a16="http://schemas.microsoft.com/office/drawing/2014/main" xmlns="" id="{BE0B7AF7-52C0-EB45-93DE-79DFF44F5AAE}"/>
                </a:ext>
              </a:extLst>
            </p:cNvPr>
            <p:cNvSpPr/>
            <p:nvPr userDrawn="1"/>
          </p:nvSpPr>
          <p:spPr>
            <a:xfrm>
              <a:off x="10359435" y="0"/>
              <a:ext cx="1337265" cy="6880860"/>
            </a:xfrm>
            <a:custGeom>
              <a:avLst/>
              <a:gdLst>
                <a:gd name="connsiteX0" fmla="*/ 17965 w 1337265"/>
                <a:gd name="connsiteY0" fmla="*/ 0 h 6880860"/>
                <a:gd name="connsiteX1" fmla="*/ 163299 w 1337265"/>
                <a:gd name="connsiteY1" fmla="*/ 0 h 6880860"/>
                <a:gd name="connsiteX2" fmla="*/ 224604 w 1337265"/>
                <a:gd name="connsiteY2" fmla="*/ 78012 h 6880860"/>
                <a:gd name="connsiteX3" fmla="*/ 1337265 w 1337265"/>
                <a:gd name="connsiteY3" fmla="*/ 3429000 h 6880860"/>
                <a:gd name="connsiteX4" fmla="*/ 224604 w 1337265"/>
                <a:gd name="connsiteY4" fmla="*/ 6779988 h 6880860"/>
                <a:gd name="connsiteX5" fmla="*/ 145334 w 1337265"/>
                <a:gd name="connsiteY5" fmla="*/ 6880860 h 6880860"/>
                <a:gd name="connsiteX6" fmla="*/ 0 w 1337265"/>
                <a:gd name="connsiteY6" fmla="*/ 6880860 h 6880860"/>
                <a:gd name="connsiteX7" fmla="*/ 133012 w 1337265"/>
                <a:gd name="connsiteY7" fmla="*/ 6711601 h 6880860"/>
                <a:gd name="connsiteX8" fmla="*/ 1222965 w 1337265"/>
                <a:gd name="connsiteY8" fmla="*/ 3429000 h 6880860"/>
                <a:gd name="connsiteX9" fmla="*/ 133012 w 1337265"/>
                <a:gd name="connsiteY9" fmla="*/ 146399 h 6880860"/>
                <a:gd name="connsiteX10" fmla="*/ 17965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7965" y="0"/>
                  </a:moveTo>
                  <a:lnTo>
                    <a:pt x="163299" y="0"/>
                  </a:lnTo>
                  <a:lnTo>
                    <a:pt x="224604" y="78012"/>
                  </a:lnTo>
                  <a:cubicBezTo>
                    <a:pt x="923426" y="1012448"/>
                    <a:pt x="1337265" y="2172395"/>
                    <a:pt x="1337265" y="3429000"/>
                  </a:cubicBezTo>
                  <a:cubicBezTo>
                    <a:pt x="1337265" y="4685605"/>
                    <a:pt x="923426" y="5845552"/>
                    <a:pt x="224604" y="6779988"/>
                  </a:cubicBezTo>
                  <a:lnTo>
                    <a:pt x="145334" y="6880860"/>
                  </a:lnTo>
                  <a:lnTo>
                    <a:pt x="0" y="6880860"/>
                  </a:lnTo>
                  <a:lnTo>
                    <a:pt x="133012" y="6711601"/>
                  </a:lnTo>
                  <a:cubicBezTo>
                    <a:pt x="817572" y="5796235"/>
                    <a:pt x="1222965" y="4659960"/>
                    <a:pt x="1222965" y="3429000"/>
                  </a:cubicBezTo>
                  <a:cubicBezTo>
                    <a:pt x="1222965" y="2198040"/>
                    <a:pt x="817572" y="1061765"/>
                    <a:pt x="133012" y="146399"/>
                  </a:cubicBezTo>
                  <a:lnTo>
                    <a:pt x="1796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1097280" y="2120900"/>
            <a:ext cx="4639736" cy="3748193"/>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515944" y="2120900"/>
            <a:ext cx="4639736" cy="374819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5782D47D-B0DC-4C40-BCC6-BBBA32584A38}"/>
              </a:ext>
            </a:extLst>
          </p:cNvPr>
          <p:cNvSpPr>
            <a:spLocks noGrp="1"/>
          </p:cNvSpPr>
          <p:nvPr>
            <p:ph type="dt" sz="half" idx="10"/>
          </p:nvPr>
        </p:nvSpPr>
        <p:spPr/>
        <p:txBody>
          <a:bodyPr rtlCol="0"/>
          <a:lstStyle/>
          <a:p>
            <a:pPr rtl="0"/>
            <a:fld id="{17A79461-147E-4321-BCEB-239C620C895A}" type="datetime1">
              <a:rPr lang="ru-RU" noProof="0" smtClean="0"/>
              <a:t>05.12.2022</a:t>
            </a:fld>
            <a:endParaRPr lang="ru-RU" noProof="0" dirty="0"/>
          </a:p>
        </p:txBody>
      </p:sp>
      <p:sp>
        <p:nvSpPr>
          <p:cNvPr id="9" name="Нижний колонтитул 8">
            <a:extLst>
              <a:ext uri="{FF2B5EF4-FFF2-40B4-BE49-F238E27FC236}">
                <a16:creationId xmlns:a16="http://schemas.microsoft.com/office/drawing/2014/main" xmlns="" id="{4690D34E-7EBD-44B2-83CA-4C126A18D7EF}"/>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a16="http://schemas.microsoft.com/office/drawing/2014/main" xmlns="" id="{2AC511A1-9BBD-42DE-92FB-2AF44F8E97A9}"/>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1" name="Группа 10">
            <a:extLst>
              <a:ext uri="{FF2B5EF4-FFF2-40B4-BE49-F238E27FC236}">
                <a16:creationId xmlns:a16="http://schemas.microsoft.com/office/drawing/2014/main" xmlns="" id="{D06E6D77-4CA3-764C-99E1-7D2CFE6B929E}"/>
              </a:ext>
            </a:extLst>
          </p:cNvPr>
          <p:cNvGrpSpPr/>
          <p:nvPr userDrawn="1"/>
        </p:nvGrpSpPr>
        <p:grpSpPr>
          <a:xfrm rot="5400000">
            <a:off x="-21619" y="1088453"/>
            <a:ext cx="910099" cy="99010"/>
            <a:chOff x="622418" y="280927"/>
            <a:chExt cx="2335705" cy="254101"/>
          </a:xfrm>
        </p:grpSpPr>
        <p:sp>
          <p:nvSpPr>
            <p:cNvPr id="12" name="Овал 11">
              <a:extLst>
                <a:ext uri="{FF2B5EF4-FFF2-40B4-BE49-F238E27FC236}">
                  <a16:creationId xmlns:a16="http://schemas.microsoft.com/office/drawing/2014/main" xmlns="" id="{1D155117-8A2A-414B-9598-C2919DF747DC}"/>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3838F88-99DE-9246-A83B-9C7DB6AE99EF}"/>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D031FBA2-FD0D-7346-8941-4861923E15CF}"/>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022D5D5E-3339-5D47-9E1C-8897082672DB}"/>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13BE7267-458F-A141-8480-10E9FB55367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A71A438B-57BE-F445-AFBB-BBB2270E9BB4}"/>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8" name="Заголовок 1">
            <a:extLst>
              <a:ext uri="{FF2B5EF4-FFF2-40B4-BE49-F238E27FC236}">
                <a16:creationId xmlns:a16="http://schemas.microsoft.com/office/drawing/2014/main" xmlns="" id="{040C74AA-3663-2A49-AA62-C9207F22BF3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9" name="Овал 18">
            <a:extLst>
              <a:ext uri="{FF2B5EF4-FFF2-40B4-BE49-F238E27FC236}">
                <a16:creationId xmlns:a16="http://schemas.microsoft.com/office/drawing/2014/main" xmlns="" id="{8E70AAE0-F405-8C4D-B2F2-BC73ABD2560F}"/>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FC72AC8A-19AA-5641-88DA-414732A1A643}"/>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B0FF4153-FE4A-204C-B4B4-F331F8058F73}"/>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0" name="Овал 19">
            <a:extLst>
              <a:ext uri="{FF2B5EF4-FFF2-40B4-BE49-F238E27FC236}">
                <a16:creationId xmlns:a16="http://schemas.microsoft.com/office/drawing/2014/main" xmlns="" id="{C0910027-B57E-5C4C-B196-C2CF16EB6B83}"/>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097280" y="2958274"/>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515944" y="2958273"/>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8AF8A515-AA94-45D1-9223-5C2272618D85}"/>
              </a:ext>
            </a:extLst>
          </p:cNvPr>
          <p:cNvSpPr>
            <a:spLocks noGrp="1"/>
          </p:cNvSpPr>
          <p:nvPr>
            <p:ph type="dt" sz="half" idx="10"/>
          </p:nvPr>
        </p:nvSpPr>
        <p:spPr/>
        <p:txBody>
          <a:bodyPr rtlCol="0"/>
          <a:lstStyle/>
          <a:p>
            <a:pPr rtl="0"/>
            <a:fld id="{0C74DA27-089F-41DB-9018-6804069C0386}" type="datetime1">
              <a:rPr lang="ru-RU" noProof="0" smtClean="0"/>
              <a:t>05.12.2022</a:t>
            </a:fld>
            <a:endParaRPr lang="ru-RU" noProof="0" dirty="0"/>
          </a:p>
        </p:txBody>
      </p:sp>
      <p:sp>
        <p:nvSpPr>
          <p:cNvPr id="11" name="Нижний колонтитул 10">
            <a:extLst>
              <a:ext uri="{FF2B5EF4-FFF2-40B4-BE49-F238E27FC236}">
                <a16:creationId xmlns:a16="http://schemas.microsoft.com/office/drawing/2014/main" xmlns="" id="{D052F5BC-98E0-4D60-AD67-9547738B7DD4}"/>
              </a:ext>
            </a:extLst>
          </p:cNvPr>
          <p:cNvSpPr>
            <a:spLocks noGrp="1"/>
          </p:cNvSpPr>
          <p:nvPr>
            <p:ph type="ftr" sz="quarter" idx="11"/>
          </p:nvPr>
        </p:nvSpPr>
        <p:spPr/>
        <p:txBody>
          <a:bodyPr rtlCol="0"/>
          <a:lstStyle/>
          <a:p>
            <a:pPr rtl="0"/>
            <a:endParaRPr lang="ru-RU" noProof="0" dirty="0"/>
          </a:p>
        </p:txBody>
      </p:sp>
      <p:sp>
        <p:nvSpPr>
          <p:cNvPr id="12" name="Номер слайда 11">
            <a:extLst>
              <a:ext uri="{FF2B5EF4-FFF2-40B4-BE49-F238E27FC236}">
                <a16:creationId xmlns:a16="http://schemas.microsoft.com/office/drawing/2014/main" xmlns="" id="{A38552DC-952E-41EA-AAAF-C2187523C0B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3" name="Группа 12">
            <a:extLst>
              <a:ext uri="{FF2B5EF4-FFF2-40B4-BE49-F238E27FC236}">
                <a16:creationId xmlns:a16="http://schemas.microsoft.com/office/drawing/2014/main" xmlns="" id="{DD896C11-7092-DD43-9676-23A81081B759}"/>
              </a:ext>
            </a:extLst>
          </p:cNvPr>
          <p:cNvGrpSpPr/>
          <p:nvPr userDrawn="1"/>
        </p:nvGrpSpPr>
        <p:grpSpPr>
          <a:xfrm rot="5400000">
            <a:off x="-21619" y="1088453"/>
            <a:ext cx="910099" cy="99010"/>
            <a:chOff x="622418" y="280927"/>
            <a:chExt cx="2335705" cy="254101"/>
          </a:xfrm>
        </p:grpSpPr>
        <p:sp>
          <p:nvSpPr>
            <p:cNvPr id="14" name="Овал 13">
              <a:extLst>
                <a:ext uri="{FF2B5EF4-FFF2-40B4-BE49-F238E27FC236}">
                  <a16:creationId xmlns:a16="http://schemas.microsoft.com/office/drawing/2014/main" xmlns="" id="{D39FB8D4-533A-0C44-89B5-487470B0B82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642B0AB-C322-C14B-B2A1-E9F144473219}"/>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7ABE4C7-7926-3949-9205-07E33FB2D2CE}"/>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E1B43F26-6C7C-4D43-9D1C-A0F792F54874}"/>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8" name="Овал 17">
              <a:extLst>
                <a:ext uri="{FF2B5EF4-FFF2-40B4-BE49-F238E27FC236}">
                  <a16:creationId xmlns:a16="http://schemas.microsoft.com/office/drawing/2014/main" xmlns="" id="{C53D175F-F9D4-DD4E-81B9-495A2E867249}"/>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852D03A0-BBCF-2042-832A-8082F1377835}"/>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0" name="Заголовок 1">
            <a:extLst>
              <a:ext uri="{FF2B5EF4-FFF2-40B4-BE49-F238E27FC236}">
                <a16:creationId xmlns:a16="http://schemas.microsoft.com/office/drawing/2014/main" xmlns="" id="{E2831508-70C2-2F43-998D-55CE4837BA4C}"/>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Овал 20">
            <a:extLst>
              <a:ext uri="{FF2B5EF4-FFF2-40B4-BE49-F238E27FC236}">
                <a16:creationId xmlns:a16="http://schemas.microsoft.com/office/drawing/2014/main" xmlns="" id="{5232ACE3-4E65-6243-9416-19BFA39FD92C}"/>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6A372105-F1CB-9149-A4B9-C151B3CCB9B4}"/>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CAE2DDF3-5C18-5644-8994-8CD902656DE8}"/>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0383F4E3-E6C1-BB40-90E6-290C140F9A07}"/>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4CF5337F-F302-414C-9999-654EC56929E7}" type="datetime1">
              <a:rPr lang="ru-RU" noProof="0" smtClean="0"/>
              <a:t>05.12.2022</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7" name="Овал 16">
            <a:extLst>
              <a:ext uri="{FF2B5EF4-FFF2-40B4-BE49-F238E27FC236}">
                <a16:creationId xmlns:a16="http://schemas.microsoft.com/office/drawing/2014/main" xmlns="" id="{7B23D2B0-E152-D14D-8154-8DD47BD10DF3}"/>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8A3BEDF6-5ABA-3B42-99BB-4438813B1A4B}"/>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A9CF8BE7-F2AC-AB4C-900F-F64D55111EFC}"/>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5EF4254B-D281-684E-BD0B-63AEC0AC197C}"/>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FF63DE5C-7286-415E-BD66-0312B5E1AB50}" type="datetime1">
              <a:rPr lang="ru-RU" noProof="0" smtClean="0"/>
              <a:t>05.12.2022</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5751389"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Рисунок 20">
            <a:extLst>
              <a:ext uri="{FF2B5EF4-FFF2-40B4-BE49-F238E27FC236}">
                <a16:creationId xmlns:a16="http://schemas.microsoft.com/office/drawing/2014/main" xmlns="" id="{384D173E-9054-4C40-98EA-A6EAC4D8511B}"/>
              </a:ext>
            </a:extLst>
          </p:cNvPr>
          <p:cNvSpPr>
            <a:spLocks noGrp="1"/>
          </p:cNvSpPr>
          <p:nvPr>
            <p:ph type="pic" sz="quarter" idx="13"/>
          </p:nvPr>
        </p:nvSpPr>
        <p:spPr>
          <a:xfrm>
            <a:off x="7921641" y="0"/>
            <a:ext cx="4270360" cy="6858001"/>
          </a:xfrm>
          <a:custGeom>
            <a:avLst/>
            <a:gdLst>
              <a:gd name="connsiteX0" fmla="*/ 1904091 w 4305219"/>
              <a:gd name="connsiteY0" fmla="*/ 0 h 6913983"/>
              <a:gd name="connsiteX1" fmla="*/ 4305219 w 4305219"/>
              <a:gd name="connsiteY1" fmla="*/ 0 h 6913983"/>
              <a:gd name="connsiteX2" fmla="*/ 4305219 w 4305219"/>
              <a:gd name="connsiteY2" fmla="*/ 6913983 h 6913983"/>
              <a:gd name="connsiteX3" fmla="*/ 1818156 w 4305219"/>
              <a:gd name="connsiteY3" fmla="*/ 6913983 h 6913983"/>
              <a:gd name="connsiteX4" fmla="*/ 1507580 w 4305219"/>
              <a:gd name="connsiteY4" fmla="*/ 6681739 h 6913983"/>
              <a:gd name="connsiteX5" fmla="*/ 0 w 4305219"/>
              <a:gd name="connsiteY5" fmla="*/ 3484983 h 6913983"/>
              <a:gd name="connsiteX6" fmla="*/ 1826504 w 4305219"/>
              <a:gd name="connsiteY6" fmla="*/ 49741 h 691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219" h="6913983">
                <a:moveTo>
                  <a:pt x="1904091" y="0"/>
                </a:moveTo>
                <a:lnTo>
                  <a:pt x="4305219" y="0"/>
                </a:lnTo>
                <a:lnTo>
                  <a:pt x="4305219" y="6913983"/>
                </a:lnTo>
                <a:lnTo>
                  <a:pt x="1818156" y="6913983"/>
                </a:lnTo>
                <a:lnTo>
                  <a:pt x="1507580" y="6681739"/>
                </a:lnTo>
                <a:cubicBezTo>
                  <a:pt x="586863" y="5921896"/>
                  <a:pt x="0" y="4771974"/>
                  <a:pt x="0" y="3484983"/>
                </a:cubicBezTo>
                <a:cubicBezTo>
                  <a:pt x="0" y="2054993"/>
                  <a:pt x="724522" y="794225"/>
                  <a:pt x="1826504" y="49741"/>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wrap="square" rtlCol="0">
            <a:noAutofit/>
          </a:bodyPr>
          <a:lstStyle/>
          <a:p>
            <a:pPr rtl="0"/>
            <a:r>
              <a:rPr lang="ru-RU" noProof="0"/>
              <a:t>Вставка рисунка</a:t>
            </a:r>
            <a:endParaRPr lang="ru-RU" noProof="0" dirty="0"/>
          </a:p>
        </p:txBody>
      </p:sp>
      <p:sp>
        <p:nvSpPr>
          <p:cNvPr id="18" name="Объект 2">
            <a:extLst>
              <a:ext uri="{FF2B5EF4-FFF2-40B4-BE49-F238E27FC236}">
                <a16:creationId xmlns:a16="http://schemas.microsoft.com/office/drawing/2014/main" xmlns="" id="{881322FE-E286-E344-B332-CF37E6CAD2DC}"/>
              </a:ext>
            </a:extLst>
          </p:cNvPr>
          <p:cNvSpPr>
            <a:spLocks noGrp="1"/>
          </p:cNvSpPr>
          <p:nvPr>
            <p:ph sz="half" idx="1"/>
          </p:nvPr>
        </p:nvSpPr>
        <p:spPr>
          <a:xfrm>
            <a:off x="1097278" y="2322728"/>
            <a:ext cx="5751389"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val="282998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rtlCol="0"/>
          <a:lstStyle/>
          <a:p>
            <a:pPr rtl="0"/>
            <a:fld id="{05F888F6-BA81-4650-96F1-E4BE1E5DDAE1}" type="datetime1">
              <a:rPr lang="ru-RU" noProof="0" smtClean="0"/>
              <a:t>05.12.2022</a:t>
            </a:fld>
            <a:endParaRPr lang="ru-RU" noProof="0" dirty="0"/>
          </a:p>
        </p:txBody>
      </p:sp>
      <p:sp>
        <p:nvSpPr>
          <p:cNvPr id="3" name="Нижний колонтитул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3010507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AB14CD44-37FB-48CC-A24D-89C3A643DD86}" type="datetime1">
              <a:rPr lang="ru-RU" noProof="0" smtClean="0"/>
              <a:t>05.12.2022</a:t>
            </a:fld>
            <a:endParaRPr lang="ru-RU" noProof="0" dirty="0"/>
          </a:p>
        </p:txBody>
      </p:sp>
      <p:sp>
        <p:nvSpPr>
          <p:cNvPr id="5" name="Нижний колонтитул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ru-RU" noProof="0" dirty="0"/>
          </a:p>
        </p:txBody>
      </p:sp>
      <p:sp>
        <p:nvSpPr>
          <p:cNvPr id="6" name="Номер слайда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22" r:id="rId3"/>
    <p:sldLayoutId id="2147483708" r:id="rId4"/>
    <p:sldLayoutId id="2147483709" r:id="rId5"/>
    <p:sldLayoutId id="2147483716" r:id="rId6"/>
    <p:sldLayoutId id="2147483710" r:id="rId7"/>
    <p:sldLayoutId id="2147483724" r:id="rId8"/>
    <p:sldLayoutId id="2147483711" r:id="rId9"/>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illustrations/time-management-clock-efficiency-1966421/"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lskajabiblioteka.blogspot.com/2013/11/2.html"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2F50278-9A9A-0F4E-BDCF-6351BE173254}"/>
              </a:ext>
            </a:extLst>
          </p:cNvPr>
          <p:cNvSpPr>
            <a:spLocks noGrp="1"/>
          </p:cNvSpPr>
          <p:nvPr>
            <p:ph type="ctrTitle"/>
          </p:nvPr>
        </p:nvSpPr>
        <p:spPr/>
        <p:txBody>
          <a:bodyPr rtlCol="0">
            <a:normAutofit/>
          </a:bodyPr>
          <a:lstStyle/>
          <a:p>
            <a:pPr rtl="0"/>
            <a:r>
              <a:rPr lang="ru-RU" sz="6600" dirty="0" err="1"/>
              <a:t>Навчальна</a:t>
            </a:r>
            <a:r>
              <a:rPr lang="ru-RU" sz="6600" dirty="0"/>
              <a:t> </a:t>
            </a:r>
            <a:r>
              <a:rPr lang="ru-RU" sz="6600" dirty="0" err="1"/>
              <a:t>дисципліна</a:t>
            </a:r>
            <a:r>
              <a:rPr lang="ru-RU" sz="6600" dirty="0"/>
              <a:t> «</a:t>
            </a:r>
            <a:r>
              <a:rPr lang="ru-RU" sz="6600" dirty="0" err="1"/>
              <a:t>Вступ</a:t>
            </a:r>
            <a:r>
              <a:rPr lang="ru-RU" sz="6600" dirty="0"/>
              <a:t> у </a:t>
            </a:r>
            <a:r>
              <a:rPr lang="ru-RU" sz="6600" dirty="0" err="1"/>
              <a:t>фармацію</a:t>
            </a:r>
            <a:r>
              <a:rPr lang="ru-RU" sz="6600" dirty="0"/>
              <a:t>»</a:t>
            </a:r>
          </a:p>
        </p:txBody>
      </p:sp>
      <p:sp>
        <p:nvSpPr>
          <p:cNvPr id="3" name="Подзаголовок 2">
            <a:extLst>
              <a:ext uri="{FF2B5EF4-FFF2-40B4-BE49-F238E27FC236}">
                <a16:creationId xmlns:a16="http://schemas.microsoft.com/office/drawing/2014/main" xmlns="" id="{117F481B-9C2C-084A-8DF1-0582D2DA4B02}"/>
              </a:ext>
            </a:extLst>
          </p:cNvPr>
          <p:cNvSpPr>
            <a:spLocks noGrp="1"/>
          </p:cNvSpPr>
          <p:nvPr>
            <p:ph type="subTitle" idx="1"/>
          </p:nvPr>
        </p:nvSpPr>
        <p:spPr/>
        <p:txBody>
          <a:bodyPr rtlCol="0"/>
          <a:lstStyle/>
          <a:p>
            <a:pPr rtl="0"/>
            <a:r>
              <a:rPr lang="ru-RU" dirty="0"/>
              <a:t>Курс 1 Факультет </a:t>
            </a:r>
            <a:r>
              <a:rPr lang="ru-RU" dirty="0" err="1"/>
              <a:t>фармацевтичний</a:t>
            </a:r>
            <a:endParaRPr lang="ru-RU" dirty="0"/>
          </a:p>
        </p:txBody>
      </p:sp>
    </p:spTree>
    <p:extLst>
      <p:ext uri="{BB962C8B-B14F-4D97-AF65-F5344CB8AC3E}">
        <p14:creationId xmlns:p14="http://schemas.microsoft.com/office/powerpoint/2010/main" val="3827693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31B00C7-0803-8A43-A9F3-6FF24BDCB923}"/>
              </a:ext>
            </a:extLst>
          </p:cNvPr>
          <p:cNvSpPr>
            <a:spLocks noGrp="1"/>
          </p:cNvSpPr>
          <p:nvPr>
            <p:ph type="title"/>
          </p:nvPr>
        </p:nvSpPr>
        <p:spPr/>
        <p:txBody>
          <a:bodyPr rtlCol="0">
            <a:normAutofit/>
          </a:bodyPr>
          <a:lstStyle/>
          <a:p>
            <a:pPr rtl="0"/>
            <a:r>
              <a:rPr lang="ru-RU" sz="7200" dirty="0" err="1"/>
              <a:t>Лекція</a:t>
            </a:r>
            <a:r>
              <a:rPr lang="ru-RU" sz="7200" dirty="0"/>
              <a:t> </a:t>
            </a:r>
            <a:r>
              <a:rPr lang="ru-RU" sz="7200" dirty="0" smtClean="0"/>
              <a:t>№</a:t>
            </a:r>
            <a:r>
              <a:rPr lang="en-US" sz="7200"/>
              <a:t>4</a:t>
            </a:r>
            <a:endParaRPr lang="ru-RU" sz="7200" dirty="0"/>
          </a:p>
        </p:txBody>
      </p:sp>
      <p:sp>
        <p:nvSpPr>
          <p:cNvPr id="3" name="Текст 2">
            <a:extLst>
              <a:ext uri="{FF2B5EF4-FFF2-40B4-BE49-F238E27FC236}">
                <a16:creationId xmlns:a16="http://schemas.microsoft.com/office/drawing/2014/main" xmlns="" id="{8CFCA704-4032-7441-8B97-38C90F96D7F8}"/>
              </a:ext>
            </a:extLst>
          </p:cNvPr>
          <p:cNvSpPr>
            <a:spLocks noGrp="1"/>
          </p:cNvSpPr>
          <p:nvPr>
            <p:ph type="body" idx="1"/>
          </p:nvPr>
        </p:nvSpPr>
        <p:spPr/>
        <p:txBody>
          <a:bodyPr rtlCol="0">
            <a:normAutofit lnSpcReduction="10000"/>
          </a:bodyPr>
          <a:lstStyle/>
          <a:p>
            <a:pPr rtl="0"/>
            <a:r>
              <a:rPr lang="ru-RU" dirty="0"/>
              <a:t>«</a:t>
            </a:r>
            <a:r>
              <a:rPr lang="ru-RU" dirty="0" err="1"/>
              <a:t>Організація</a:t>
            </a:r>
            <a:r>
              <a:rPr lang="ru-RU" dirty="0"/>
              <a:t> рецептурного та безрецептурного </a:t>
            </a:r>
            <a:r>
              <a:rPr lang="ru-RU" dirty="0" err="1"/>
              <a:t>відпуску</a:t>
            </a:r>
            <a:r>
              <a:rPr lang="ru-RU" dirty="0"/>
              <a:t> </a:t>
            </a:r>
            <a:r>
              <a:rPr lang="ru-RU" dirty="0" err="1"/>
              <a:t>лікарських</a:t>
            </a:r>
            <a:r>
              <a:rPr lang="ru-RU" dirty="0"/>
              <a:t> </a:t>
            </a:r>
            <a:r>
              <a:rPr lang="ru-RU" dirty="0" err="1"/>
              <a:t>засобів</a:t>
            </a:r>
            <a:r>
              <a:rPr lang="ru-RU" dirty="0"/>
              <a:t>»</a:t>
            </a:r>
          </a:p>
        </p:txBody>
      </p:sp>
    </p:spTree>
    <p:extLst>
      <p:ext uri="{BB962C8B-B14F-4D97-AF65-F5344CB8AC3E}">
        <p14:creationId xmlns:p14="http://schemas.microsoft.com/office/powerpoint/2010/main" val="163908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B2D6DBC9-0317-4E83-879B-12E7025A685F}"/>
              </a:ext>
            </a:extLst>
          </p:cNvPr>
          <p:cNvSpPr>
            <a:spLocks noGrp="1"/>
          </p:cNvSpPr>
          <p:nvPr>
            <p:ph idx="1"/>
          </p:nvPr>
        </p:nvSpPr>
        <p:spPr>
          <a:xfrm>
            <a:off x="1097280" y="2108201"/>
            <a:ext cx="7811828" cy="3760891"/>
          </a:xfrm>
        </p:spPr>
        <p:txBody>
          <a:bodyPr>
            <a:normAutofit lnSpcReduction="10000"/>
          </a:bodyPr>
          <a:lstStyle/>
          <a:p>
            <a:r>
              <a:rPr lang="uk-UA" dirty="0"/>
              <a:t>Пріоритетним напрямком реалізації Концепції розвитку фармацевтичного сектора галузі охорони здоров’я України на 2011–2020 роки, затвердженої наказом Міністерства охорони здоров’я України від 13.09.2010 р. №769, є впровадження на підприємствах і в організаціях фармацевтичного сектора системи забезпечення якості продукції та послуг, зокрема Належної аптечної практики (</a:t>
            </a:r>
            <a:r>
              <a:rPr lang="en-US" dirty="0"/>
              <a:t>GPP), </a:t>
            </a:r>
            <a:r>
              <a:rPr lang="uk-UA" dirty="0"/>
              <a:t>і положень документів Всесвітньої організації охорони здоров’я (ВООЗ) щодо практики регулювання у сфері обігу лікарських </a:t>
            </a:r>
            <a:r>
              <a:rPr lang="uk-UA" dirty="0" err="1"/>
              <a:t>засобів.Тому</a:t>
            </a:r>
            <a:r>
              <a:rPr lang="uk-UA" dirty="0"/>
              <a:t> доцільним є знання і розуміння характеристики рецепта та вимог до рецептурних бланків для належного відпуску рецептурних препаратів.</a:t>
            </a:r>
            <a:endParaRPr lang="ru-UA" dirty="0"/>
          </a:p>
        </p:txBody>
      </p:sp>
      <p:sp>
        <p:nvSpPr>
          <p:cNvPr id="3" name="Заголовок 2">
            <a:extLst>
              <a:ext uri="{FF2B5EF4-FFF2-40B4-BE49-F238E27FC236}">
                <a16:creationId xmlns:a16="http://schemas.microsoft.com/office/drawing/2014/main" xmlns="" id="{AA511CF0-50D7-4D60-ACB0-5B2D91167184}"/>
              </a:ext>
            </a:extLst>
          </p:cNvPr>
          <p:cNvSpPr>
            <a:spLocks noGrp="1"/>
          </p:cNvSpPr>
          <p:nvPr>
            <p:ph type="title"/>
          </p:nvPr>
        </p:nvSpPr>
        <p:spPr/>
        <p:txBody>
          <a:bodyPr/>
          <a:lstStyle/>
          <a:p>
            <a:r>
              <a:rPr lang="uk-UA" dirty="0"/>
              <a:t>Актуальність теми</a:t>
            </a:r>
            <a:endParaRPr lang="ru-UA" dirty="0"/>
          </a:p>
        </p:txBody>
      </p:sp>
      <p:pic>
        <p:nvPicPr>
          <p:cNvPr id="5" name="Рисунок 4">
            <a:extLst>
              <a:ext uri="{FF2B5EF4-FFF2-40B4-BE49-F238E27FC236}">
                <a16:creationId xmlns:a16="http://schemas.microsoft.com/office/drawing/2014/main" xmlns="" id="{20310F44-E8CF-4C95-B90D-BCFDF851122D}"/>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8699384" y="1670109"/>
            <a:ext cx="3312952" cy="3312952"/>
          </a:xfrm>
          <a:prstGeom prst="rect">
            <a:avLst/>
          </a:prstGeom>
        </p:spPr>
      </p:pic>
    </p:spTree>
    <p:extLst>
      <p:ext uri="{BB962C8B-B14F-4D97-AF65-F5344CB8AC3E}">
        <p14:creationId xmlns:p14="http://schemas.microsoft.com/office/powerpoint/2010/main" val="138550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B2D6DBC9-0317-4E83-879B-12E7025A685F}"/>
              </a:ext>
            </a:extLst>
          </p:cNvPr>
          <p:cNvSpPr>
            <a:spLocks noGrp="1"/>
          </p:cNvSpPr>
          <p:nvPr>
            <p:ph idx="1"/>
          </p:nvPr>
        </p:nvSpPr>
        <p:spPr>
          <a:xfrm>
            <a:off x="1097280" y="2108201"/>
            <a:ext cx="6075307" cy="3760891"/>
          </a:xfrm>
        </p:spPr>
        <p:txBody>
          <a:bodyPr>
            <a:normAutofit/>
          </a:bodyPr>
          <a:lstStyle/>
          <a:p>
            <a:pPr algn="just"/>
            <a:r>
              <a:rPr lang="uk-UA" sz="1800" i="1" dirty="0">
                <a:effectLst/>
                <a:latin typeface="Times New Roman" panose="02020603050405020304" pitchFamily="18" charset="0"/>
                <a:ea typeface="Times New Roman" panose="02020603050405020304" pitchFamily="18" charset="0"/>
              </a:rPr>
              <a:t>- навчальні</a:t>
            </a:r>
          </a:p>
          <a:p>
            <a:pPr algn="just"/>
            <a:r>
              <a:rPr lang="uk-UA" sz="1800" i="1" dirty="0">
                <a:effectLst/>
                <a:latin typeface="Times New Roman" panose="02020603050405020304" pitchFamily="18" charset="0"/>
                <a:ea typeface="Times New Roman" panose="02020603050405020304" pitchFamily="18" charset="0"/>
              </a:rPr>
              <a:t>студенти повинні освоїти характеристики рецепта та вимоги до рецептурних бланків для належного відпуску рецептурних препаратів;</a:t>
            </a:r>
          </a:p>
          <a:p>
            <a:pPr algn="just"/>
            <a:r>
              <a:rPr lang="uk-UA" sz="1800" i="1" dirty="0">
                <a:effectLst/>
                <a:latin typeface="Times New Roman" panose="02020603050405020304" pitchFamily="18" charset="0"/>
                <a:ea typeface="Times New Roman" panose="02020603050405020304" pitchFamily="18" charset="0"/>
              </a:rPr>
              <a:t>- виховні </a:t>
            </a:r>
          </a:p>
          <a:p>
            <a:pPr algn="just"/>
            <a:r>
              <a:rPr lang="uk-UA" sz="1800" i="1" dirty="0">
                <a:effectLst/>
                <a:latin typeface="Times New Roman" panose="02020603050405020304" pitchFamily="18" charset="0"/>
                <a:ea typeface="Times New Roman" panose="02020603050405020304" pitchFamily="18" charset="0"/>
              </a:rPr>
              <a:t>спрямовані на розвиток професійної підструктури особистості; виховання в студентів сучасного фармацевтичного мислення; засвоєння студентами історичних принципів деонтології фармацевтичної етики.</a:t>
            </a:r>
          </a:p>
        </p:txBody>
      </p:sp>
      <p:sp>
        <p:nvSpPr>
          <p:cNvPr id="3" name="Заголовок 2">
            <a:extLst>
              <a:ext uri="{FF2B5EF4-FFF2-40B4-BE49-F238E27FC236}">
                <a16:creationId xmlns:a16="http://schemas.microsoft.com/office/drawing/2014/main" xmlns="" id="{AA511CF0-50D7-4D60-ACB0-5B2D91167184}"/>
              </a:ext>
            </a:extLst>
          </p:cNvPr>
          <p:cNvSpPr>
            <a:spLocks noGrp="1"/>
          </p:cNvSpPr>
          <p:nvPr>
            <p:ph type="title"/>
          </p:nvPr>
        </p:nvSpPr>
        <p:spPr>
          <a:xfrm>
            <a:off x="1097280" y="421817"/>
            <a:ext cx="5420966" cy="1369074"/>
          </a:xfrm>
        </p:spPr>
        <p:txBody>
          <a:bodyPr/>
          <a:lstStyle/>
          <a:p>
            <a:r>
              <a:rPr lang="uk-UA" dirty="0"/>
              <a:t>Цілі лекції (мета): </a:t>
            </a:r>
            <a:endParaRPr lang="ru-UA" dirty="0"/>
          </a:p>
        </p:txBody>
      </p:sp>
      <p:pic>
        <p:nvPicPr>
          <p:cNvPr id="5" name="Рисунок 4">
            <a:extLst>
              <a:ext uri="{FF2B5EF4-FFF2-40B4-BE49-F238E27FC236}">
                <a16:creationId xmlns:a16="http://schemas.microsoft.com/office/drawing/2014/main" xmlns="" id="{20B117DC-DF3C-457D-9CFF-4F095997BD57}"/>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7499756" y="1560836"/>
            <a:ext cx="3894818" cy="3892008"/>
          </a:xfrm>
          <a:prstGeom prst="rect">
            <a:avLst/>
          </a:prstGeom>
        </p:spPr>
      </p:pic>
    </p:spTree>
    <p:extLst>
      <p:ext uri="{BB962C8B-B14F-4D97-AF65-F5344CB8AC3E}">
        <p14:creationId xmlns:p14="http://schemas.microsoft.com/office/powerpoint/2010/main" val="125908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84E148B5-64BC-4CB9-9F50-5796BD7B1E7D}"/>
              </a:ext>
            </a:extLst>
          </p:cNvPr>
          <p:cNvSpPr>
            <a:spLocks noGrp="1"/>
          </p:cNvSpPr>
          <p:nvPr>
            <p:ph type="title"/>
          </p:nvPr>
        </p:nvSpPr>
        <p:spPr>
          <a:xfrm>
            <a:off x="1484852" y="421817"/>
            <a:ext cx="9670827" cy="1369074"/>
          </a:xfrm>
        </p:spPr>
        <p:txBody>
          <a:bodyPr/>
          <a:lstStyle/>
          <a:p>
            <a:r>
              <a:rPr lang="uk-UA" dirty="0"/>
              <a:t>Зміст лекційного матеріалу</a:t>
            </a:r>
            <a:endParaRPr lang="ru-UA" dirty="0"/>
          </a:p>
        </p:txBody>
      </p:sp>
      <p:graphicFrame>
        <p:nvGraphicFramePr>
          <p:cNvPr id="2" name="Таблица 1">
            <a:extLst>
              <a:ext uri="{FF2B5EF4-FFF2-40B4-BE49-F238E27FC236}">
                <a16:creationId xmlns:a16="http://schemas.microsoft.com/office/drawing/2014/main" xmlns="" id="{F047EE1C-E1F8-4A33-9899-C95A242C3BF2}"/>
              </a:ext>
            </a:extLst>
          </p:cNvPr>
          <p:cNvGraphicFramePr>
            <a:graphicFrameLocks noGrp="1"/>
          </p:cNvGraphicFramePr>
          <p:nvPr>
            <p:extLst>
              <p:ext uri="{D42A27DB-BD31-4B8C-83A1-F6EECF244321}">
                <p14:modId xmlns:p14="http://schemas.microsoft.com/office/powerpoint/2010/main" val="2567152997"/>
              </p:ext>
            </p:extLst>
          </p:nvPr>
        </p:nvGraphicFramePr>
        <p:xfrm>
          <a:off x="1484852" y="2030136"/>
          <a:ext cx="7953363" cy="3674376"/>
        </p:xfrm>
        <a:graphic>
          <a:graphicData uri="http://schemas.openxmlformats.org/drawingml/2006/table">
            <a:tbl>
              <a:tblPr>
                <a:tableStyleId>{5C22544A-7EE6-4342-B048-85BDC9FD1C3A}</a:tableStyleId>
              </a:tblPr>
              <a:tblGrid>
                <a:gridCol w="2690727">
                  <a:extLst>
                    <a:ext uri="{9D8B030D-6E8A-4147-A177-3AD203B41FA5}">
                      <a16:colId xmlns:a16="http://schemas.microsoft.com/office/drawing/2014/main" xmlns="" val="385779889"/>
                    </a:ext>
                  </a:extLst>
                </a:gridCol>
                <a:gridCol w="2689902">
                  <a:extLst>
                    <a:ext uri="{9D8B030D-6E8A-4147-A177-3AD203B41FA5}">
                      <a16:colId xmlns:a16="http://schemas.microsoft.com/office/drawing/2014/main" xmlns="" val="1638384467"/>
                    </a:ext>
                  </a:extLst>
                </a:gridCol>
                <a:gridCol w="2572734">
                  <a:extLst>
                    <a:ext uri="{9D8B030D-6E8A-4147-A177-3AD203B41FA5}">
                      <a16:colId xmlns:a16="http://schemas.microsoft.com/office/drawing/2014/main" xmlns="" val="789315890"/>
                    </a:ext>
                  </a:extLst>
                </a:gridCol>
              </a:tblGrid>
              <a:tr h="1977457">
                <a:tc>
                  <a:txBody>
                    <a:bodyPr/>
                    <a:lstStyle/>
                    <a:p>
                      <a:pPr algn="ctr">
                        <a:tabLst>
                          <a:tab pos="177800" algn="l"/>
                        </a:tabLst>
                      </a:pPr>
                      <a:r>
                        <a:rPr lang="uk-UA" sz="1200">
                          <a:effectLst/>
                        </a:rPr>
                        <a:t>1.	Рецепт, функції рецепту.</a:t>
                      </a:r>
                      <a:endParaRPr lang="ru-UA" sz="1000">
                        <a:effectLst/>
                      </a:endParaRPr>
                    </a:p>
                    <a:p>
                      <a:pPr algn="ctr">
                        <a:tabLst>
                          <a:tab pos="177800" algn="l"/>
                        </a:tabLst>
                      </a:pPr>
                      <a:r>
                        <a:rPr lang="uk-UA" sz="1200">
                          <a:effectLst/>
                        </a:rPr>
                        <a:t> </a:t>
                      </a:r>
                      <a:endParaRPr lang="ru-UA"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tabLst>
                          <a:tab pos="177800" algn="l"/>
                        </a:tabLst>
                      </a:pPr>
                      <a:r>
                        <a:rPr lang="uk-UA" sz="1200">
                          <a:effectLst/>
                        </a:rPr>
                        <a:t>2.	Види рецептів.</a:t>
                      </a:r>
                      <a:endParaRPr lang="ru-UA" sz="1000">
                        <a:effectLst/>
                      </a:endParaRPr>
                    </a:p>
                    <a:p>
                      <a:pPr algn="ctr">
                        <a:tabLst>
                          <a:tab pos="177800" algn="l"/>
                        </a:tabLst>
                      </a:pPr>
                      <a:r>
                        <a:rPr lang="ru-RU" sz="1200">
                          <a:effectLst/>
                        </a:rPr>
                        <a:t> </a:t>
                      </a:r>
                      <a:endParaRPr lang="ru-UA"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tabLst>
                          <a:tab pos="177800" algn="l"/>
                        </a:tabLst>
                      </a:pPr>
                      <a:r>
                        <a:rPr lang="uk-UA" sz="1200">
                          <a:effectLst/>
                        </a:rPr>
                        <a:t>3.	Форми рецептурних бланків; структура, основні реквізити.</a:t>
                      </a:r>
                      <a:endParaRPr lang="ru-UA"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2651815255"/>
                  </a:ext>
                </a:extLst>
              </a:tr>
              <a:tr h="383175">
                <a:tc gridSpan="3">
                  <a:txBody>
                    <a:bodyPr/>
                    <a:lstStyle/>
                    <a:p>
                      <a:pPr algn="ctr">
                        <a:tabLst>
                          <a:tab pos="177800" algn="l"/>
                          <a:tab pos="1202055" algn="l"/>
                        </a:tabLst>
                      </a:pPr>
                      <a:r>
                        <a:rPr lang="uk-UA" sz="700">
                          <a:effectLst/>
                        </a:rPr>
                        <a:t> </a:t>
                      </a:r>
                      <a:endParaRPr lang="ru-UA" sz="10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ru-UA"/>
                    </a:p>
                  </a:txBody>
                  <a:tcPr/>
                </a:tc>
                <a:tc hMerge="1">
                  <a:txBody>
                    <a:bodyPr/>
                    <a:lstStyle/>
                    <a:p>
                      <a:endParaRPr lang="ru-UA"/>
                    </a:p>
                  </a:txBody>
                  <a:tcPr/>
                </a:tc>
                <a:extLst>
                  <a:ext uri="{0D108BD9-81ED-4DB2-BD59-A6C34878D82A}">
                    <a16:rowId xmlns:a16="http://schemas.microsoft.com/office/drawing/2014/main" xmlns="" val="1266399754"/>
                  </a:ext>
                </a:extLst>
              </a:tr>
              <a:tr h="1313744">
                <a:tc gridSpan="3">
                  <a:txBody>
                    <a:bodyPr/>
                    <a:lstStyle/>
                    <a:p>
                      <a:pPr algn="ctr">
                        <a:tabLst>
                          <a:tab pos="177800" algn="l"/>
                        </a:tabLst>
                      </a:pPr>
                      <a:r>
                        <a:rPr lang="uk-UA" sz="1200" dirty="0">
                          <a:effectLst/>
                        </a:rPr>
                        <a:t>4.	Соціальне значення безоплатного і пільгового відпуску лікарських засобів та виробів медичного призначення.</a:t>
                      </a:r>
                      <a:endParaRPr lang="ru-UA" sz="10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ru-UA"/>
                    </a:p>
                  </a:txBody>
                  <a:tcPr/>
                </a:tc>
                <a:tc hMerge="1">
                  <a:txBody>
                    <a:bodyPr/>
                    <a:lstStyle/>
                    <a:p>
                      <a:endParaRPr lang="ru-UA"/>
                    </a:p>
                  </a:txBody>
                  <a:tcPr/>
                </a:tc>
                <a:extLst>
                  <a:ext uri="{0D108BD9-81ED-4DB2-BD59-A6C34878D82A}">
                    <a16:rowId xmlns:a16="http://schemas.microsoft.com/office/drawing/2014/main" xmlns="" val="3116202655"/>
                  </a:ext>
                </a:extLst>
              </a:tr>
            </a:tbl>
          </a:graphicData>
        </a:graphic>
      </p:graphicFrame>
    </p:spTree>
    <p:extLst>
      <p:ext uri="{BB962C8B-B14F-4D97-AF65-F5344CB8AC3E}">
        <p14:creationId xmlns:p14="http://schemas.microsoft.com/office/powerpoint/2010/main" val="2953675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47500" lnSpcReduction="20000"/>
          </a:bodyPr>
          <a:lstStyle/>
          <a:p>
            <a:r>
              <a:rPr lang="uk-UA" dirty="0"/>
              <a:t>Рецепт (лат. </a:t>
            </a:r>
            <a:r>
              <a:rPr lang="en-US" dirty="0" err="1"/>
              <a:t>recepthum</a:t>
            </a:r>
            <a:r>
              <a:rPr lang="en-US" dirty="0"/>
              <a:t> — </a:t>
            </a:r>
            <a:r>
              <a:rPr lang="uk-UA" dirty="0"/>
              <a:t>отримане) — медичний документ у вигляді припису чи вимоги лікувально-профілактичного закладу до аптеки, виписаний уповноваженим на це фахівцем відповідно до чинного законодавства, на підставі якого здійснюється виготовлення та/або відпуск ЛП. </a:t>
            </a:r>
          </a:p>
          <a:p>
            <a:r>
              <a:rPr lang="uk-UA" dirty="0"/>
              <a:t>Традиційно рецепт складається з 9 частин: </a:t>
            </a:r>
          </a:p>
          <a:p>
            <a:r>
              <a:rPr lang="uk-UA" dirty="0"/>
              <a:t>«</a:t>
            </a:r>
            <a:r>
              <a:rPr lang="en-US" dirty="0" err="1"/>
              <a:t>incriptio</a:t>
            </a:r>
            <a:r>
              <a:rPr lang="en-US" dirty="0"/>
              <a:t>» (</a:t>
            </a:r>
            <a:r>
              <a:rPr lang="uk-UA" dirty="0"/>
              <a:t>назва лікувально-профілактичного закладу, його адреса, телефон); </a:t>
            </a:r>
          </a:p>
          <a:p>
            <a:r>
              <a:rPr lang="uk-UA" dirty="0"/>
              <a:t>«</a:t>
            </a:r>
            <a:r>
              <a:rPr lang="en-US" dirty="0"/>
              <a:t>datum» (</a:t>
            </a:r>
            <a:r>
              <a:rPr lang="uk-UA" dirty="0"/>
              <a:t>дата виписування рецепта); </a:t>
            </a:r>
          </a:p>
          <a:p>
            <a:r>
              <a:rPr lang="uk-UA" dirty="0"/>
              <a:t>«</a:t>
            </a:r>
            <a:r>
              <a:rPr lang="en-US" dirty="0" err="1"/>
              <a:t>nomen</a:t>
            </a:r>
            <a:r>
              <a:rPr lang="en-US" dirty="0"/>
              <a:t> </a:t>
            </a:r>
            <a:r>
              <a:rPr lang="en-US" dirty="0" err="1"/>
              <a:t>aegroti</a:t>
            </a:r>
            <a:r>
              <a:rPr lang="en-US" dirty="0"/>
              <a:t>» (</a:t>
            </a:r>
            <a:r>
              <a:rPr lang="uk-UA" dirty="0"/>
              <a:t>прізвище, ім’я та по батькові хворого); </a:t>
            </a:r>
          </a:p>
          <a:p>
            <a:r>
              <a:rPr lang="uk-UA" dirty="0"/>
              <a:t>«</a:t>
            </a:r>
            <a:r>
              <a:rPr lang="en-US" dirty="0" err="1"/>
              <a:t>aetas</a:t>
            </a:r>
            <a:r>
              <a:rPr lang="en-US" dirty="0"/>
              <a:t> </a:t>
            </a:r>
            <a:r>
              <a:rPr lang="en-US" dirty="0" err="1"/>
              <a:t>aegroti</a:t>
            </a:r>
            <a:r>
              <a:rPr lang="en-US" dirty="0"/>
              <a:t>» (</a:t>
            </a:r>
            <a:r>
              <a:rPr lang="uk-UA" dirty="0"/>
              <a:t>вік хворого); </a:t>
            </a:r>
          </a:p>
          <a:p>
            <a:r>
              <a:rPr lang="uk-UA" dirty="0"/>
              <a:t>«</a:t>
            </a:r>
            <a:r>
              <a:rPr lang="en-US" dirty="0" err="1"/>
              <a:t>nomen</a:t>
            </a:r>
            <a:r>
              <a:rPr lang="en-US" dirty="0"/>
              <a:t> medici» (</a:t>
            </a:r>
            <a:r>
              <a:rPr lang="uk-UA" dirty="0"/>
              <a:t>прізвище, ім’я та по батькові лікаря); </a:t>
            </a:r>
          </a:p>
          <a:p>
            <a:r>
              <a:rPr lang="uk-UA" dirty="0"/>
              <a:t>«</a:t>
            </a:r>
            <a:r>
              <a:rPr lang="en-US" dirty="0" err="1"/>
              <a:t>designatio</a:t>
            </a:r>
            <a:r>
              <a:rPr lang="en-US" dirty="0"/>
              <a:t> </a:t>
            </a:r>
            <a:r>
              <a:rPr lang="en-US" dirty="0" err="1"/>
              <a:t>materiarum</a:t>
            </a:r>
            <a:r>
              <a:rPr lang="en-US" dirty="0"/>
              <a:t>» (</a:t>
            </a:r>
            <a:r>
              <a:rPr lang="uk-UA" dirty="0"/>
              <a:t>перелік лікарських речовин та їх кількість); </a:t>
            </a:r>
          </a:p>
          <a:p>
            <a:r>
              <a:rPr lang="uk-UA" dirty="0"/>
              <a:t>«</a:t>
            </a:r>
            <a:r>
              <a:rPr lang="en-US" dirty="0" err="1"/>
              <a:t>subscriptio</a:t>
            </a:r>
            <a:r>
              <a:rPr lang="en-US" dirty="0"/>
              <a:t>» </a:t>
            </a:r>
            <a:r>
              <a:rPr lang="uk-UA" dirty="0"/>
              <a:t>або «</a:t>
            </a:r>
            <a:r>
              <a:rPr lang="en-US" dirty="0" err="1"/>
              <a:t>praescriptio</a:t>
            </a:r>
            <a:r>
              <a:rPr lang="en-US" dirty="0"/>
              <a:t>» (</a:t>
            </a:r>
            <a:r>
              <a:rPr lang="uk-UA" dirty="0"/>
              <a:t>вказівки фармацевту про виготовлення ЛП у певній лікарській формі; </a:t>
            </a:r>
          </a:p>
          <a:p>
            <a:r>
              <a:rPr lang="uk-UA" dirty="0"/>
              <a:t>«</a:t>
            </a:r>
            <a:r>
              <a:rPr lang="en-US" dirty="0" err="1"/>
              <a:t>Misce</a:t>
            </a:r>
            <a:r>
              <a:rPr lang="en-US" dirty="0"/>
              <a:t>, </a:t>
            </a:r>
            <a:r>
              <a:rPr lang="en-US" dirty="0" err="1"/>
              <a:t>ut</a:t>
            </a:r>
            <a:r>
              <a:rPr lang="en-US" dirty="0"/>
              <a:t> fiat </a:t>
            </a:r>
            <a:r>
              <a:rPr lang="en-US" dirty="0" err="1"/>
              <a:t>unguentum</a:t>
            </a:r>
            <a:r>
              <a:rPr lang="en-US" dirty="0"/>
              <a:t>» — </a:t>
            </a:r>
            <a:r>
              <a:rPr lang="uk-UA" dirty="0"/>
              <a:t>змішай, щоб утворилася мазь); </a:t>
            </a:r>
          </a:p>
          <a:p>
            <a:r>
              <a:rPr lang="uk-UA" dirty="0"/>
              <a:t>«</a:t>
            </a:r>
            <a:r>
              <a:rPr lang="en-US" dirty="0" err="1"/>
              <a:t>signatura</a:t>
            </a:r>
            <a:r>
              <a:rPr lang="en-US" dirty="0"/>
              <a:t>» (</a:t>
            </a:r>
            <a:r>
              <a:rPr lang="uk-UA" dirty="0"/>
              <a:t>спосіб застосування ЛП хворим); «</a:t>
            </a:r>
            <a:r>
              <a:rPr lang="en-US" dirty="0" err="1"/>
              <a:t>nomen</a:t>
            </a:r>
            <a:r>
              <a:rPr lang="en-US" dirty="0"/>
              <a:t> medici et sig</a:t>
            </a:r>
            <a:r>
              <a:rPr lang="uk-UA" dirty="0"/>
              <a:t>і</a:t>
            </a:r>
            <a:r>
              <a:rPr lang="en-US" dirty="0" err="1"/>
              <a:t>llum</a:t>
            </a:r>
            <a:r>
              <a:rPr lang="en-US" dirty="0"/>
              <a:t> </a:t>
            </a:r>
            <a:r>
              <a:rPr lang="en-US" dirty="0" err="1"/>
              <a:t>personale</a:t>
            </a:r>
            <a:r>
              <a:rPr lang="en-US" dirty="0"/>
              <a:t> </a:t>
            </a:r>
            <a:r>
              <a:rPr lang="en-US" dirty="0" err="1"/>
              <a:t>seu</a:t>
            </a:r>
            <a:r>
              <a:rPr lang="en-US" dirty="0"/>
              <a:t> Subscript</a:t>
            </a:r>
            <a:r>
              <a:rPr lang="uk-UA" dirty="0"/>
              <a:t>і</a:t>
            </a:r>
            <a:r>
              <a:rPr lang="en-US" dirty="0"/>
              <a:t>o medici» (</a:t>
            </a:r>
            <a:r>
              <a:rPr lang="uk-UA" dirty="0"/>
              <a:t>підпис, особиста печатка лікаря).</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uk-UA" dirty="0"/>
              <a:t>Рецепт, функції рецепту</a:t>
            </a:r>
            <a:endParaRPr lang="ru-UA" dirty="0"/>
          </a:p>
        </p:txBody>
      </p:sp>
    </p:spTree>
    <p:extLst>
      <p:ext uri="{BB962C8B-B14F-4D97-AF65-F5344CB8AC3E}">
        <p14:creationId xmlns:p14="http://schemas.microsoft.com/office/powerpoint/2010/main" val="1544745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62500" lnSpcReduction="20000"/>
          </a:bodyPr>
          <a:lstStyle/>
          <a:p>
            <a:r>
              <a:rPr lang="uk-UA" dirty="0"/>
              <a:t>Рецепт має такі функції: </a:t>
            </a:r>
          </a:p>
          <a:p>
            <a:r>
              <a:rPr lang="uk-UA" dirty="0"/>
              <a:t>	медична (Р. містить інформацію про виписаний ЛП та спосіб його застосування з урахуванням діагнозу та віку хворого); </a:t>
            </a:r>
          </a:p>
          <a:p>
            <a:r>
              <a:rPr lang="uk-UA" dirty="0"/>
              <a:t>	юридична (за допомогою рецепту держава і відповідні органи контролюють та регулюють обіг наркотичних, психотропних, отруйних, запаморочливих речовин, прекурсорів, крім того, зазначається дата виписування рецепту, а також прізвища хворого та лікаря);</a:t>
            </a:r>
          </a:p>
          <a:p>
            <a:r>
              <a:rPr lang="uk-UA" dirty="0"/>
              <a:t>	технологічна (рецепт містить дані про активні (інколи допоміжні) речовини та вказівку, яку лікарську форму слід приготувати); </a:t>
            </a:r>
          </a:p>
          <a:p>
            <a:r>
              <a:rPr lang="uk-UA" dirty="0"/>
              <a:t>	економічна (дані певного пропису використовуються при економічному аналізі ефективності роботи аптеки, розрахунках тарифів, витрат допоміжних речовин та матеріалів, закупок товарів тощо); </a:t>
            </a:r>
          </a:p>
          <a:p>
            <a:r>
              <a:rPr lang="uk-UA" dirty="0"/>
              <a:t>	соціальна (рецепт повинен підтверджувати надання кваліфікованої, повноцінної, своєчасної лікарської та фармацевтичної допомоги громадянам незалежно від їх соціального та матеріального статусу). </a:t>
            </a:r>
          </a:p>
          <a:p>
            <a:r>
              <a:rPr lang="uk-UA" dirty="0"/>
              <a:t>Згідно з Директивою Ради ЄС від 31.03.1992 р. «Про визначення категорій ЛП для людини» (92/26/ЄС) поняття «рецепт» визначається як припис на виготовлення чи одержання ЛП, виписаний спеціалістом, який має на це право. </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uk-UA" dirty="0"/>
              <a:t>Рецепт, функції рецепту</a:t>
            </a:r>
            <a:endParaRPr lang="ru-UA" dirty="0"/>
          </a:p>
        </p:txBody>
      </p:sp>
    </p:spTree>
    <p:extLst>
      <p:ext uri="{BB962C8B-B14F-4D97-AF65-F5344CB8AC3E}">
        <p14:creationId xmlns:p14="http://schemas.microsoft.com/office/powerpoint/2010/main" val="3549473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77500" lnSpcReduction="20000"/>
          </a:bodyPr>
          <a:lstStyle/>
          <a:p>
            <a:r>
              <a:rPr lang="ru-RU" dirty="0" err="1"/>
              <a:t>Законодавчо</a:t>
            </a:r>
            <a:r>
              <a:rPr lang="ru-RU" dirty="0"/>
              <a:t> в </a:t>
            </a:r>
            <a:r>
              <a:rPr lang="ru-RU" dirty="0" err="1"/>
              <a:t>Україні</a:t>
            </a:r>
            <a:r>
              <a:rPr lang="ru-RU" dirty="0"/>
              <a:t> ЛП </a:t>
            </a:r>
            <a:r>
              <a:rPr lang="ru-RU" dirty="0" err="1"/>
              <a:t>розподіляються</a:t>
            </a:r>
            <a:r>
              <a:rPr lang="ru-RU" dirty="0"/>
              <a:t> на </a:t>
            </a:r>
            <a:r>
              <a:rPr lang="ru-RU" dirty="0" err="1"/>
              <a:t>препарати</a:t>
            </a:r>
            <a:r>
              <a:rPr lang="ru-RU" dirty="0"/>
              <a:t>, </a:t>
            </a:r>
            <a:r>
              <a:rPr lang="ru-RU" dirty="0" err="1"/>
              <a:t>які</a:t>
            </a:r>
            <a:r>
              <a:rPr lang="ru-RU" dirty="0"/>
              <a:t> </a:t>
            </a:r>
            <a:r>
              <a:rPr lang="ru-RU" dirty="0" err="1"/>
              <a:t>відпускаються</a:t>
            </a:r>
            <a:r>
              <a:rPr lang="ru-RU" dirty="0"/>
              <a:t> за рецептами та без рецепта. </a:t>
            </a:r>
            <a:r>
              <a:rPr lang="ru-RU" dirty="0" err="1"/>
              <a:t>Визначають</a:t>
            </a:r>
            <a:r>
              <a:rPr lang="ru-RU" dirty="0"/>
              <a:t> </a:t>
            </a:r>
            <a:r>
              <a:rPr lang="ru-RU" dirty="0" err="1"/>
              <a:t>також</a:t>
            </a:r>
            <a:r>
              <a:rPr lang="ru-RU" dirty="0"/>
              <a:t> </a:t>
            </a:r>
            <a:r>
              <a:rPr lang="ru-RU" dirty="0" err="1"/>
              <a:t>разові</a:t>
            </a:r>
            <a:r>
              <a:rPr lang="ru-RU" dirty="0"/>
              <a:t> та </a:t>
            </a:r>
            <a:r>
              <a:rPr lang="ru-RU" dirty="0" err="1"/>
              <a:t>багаторазові</a:t>
            </a:r>
            <a:r>
              <a:rPr lang="ru-RU" dirty="0"/>
              <a:t> рецепт, </a:t>
            </a:r>
            <a:r>
              <a:rPr lang="ru-RU" dirty="0" err="1"/>
              <a:t>спеціальні</a:t>
            </a:r>
            <a:r>
              <a:rPr lang="ru-RU" dirty="0"/>
              <a:t> та рецепт на ЛП, </a:t>
            </a:r>
            <a:r>
              <a:rPr lang="ru-RU" dirty="0" err="1"/>
              <a:t>що</a:t>
            </a:r>
            <a:r>
              <a:rPr lang="ru-RU" dirty="0"/>
              <a:t> </a:t>
            </a:r>
            <a:r>
              <a:rPr lang="ru-RU" dirty="0" err="1"/>
              <a:t>мають</a:t>
            </a:r>
            <a:r>
              <a:rPr lang="ru-RU" dirty="0"/>
              <a:t> </a:t>
            </a:r>
            <a:r>
              <a:rPr lang="ru-RU" dirty="0" err="1"/>
              <a:t>обмежене</a:t>
            </a:r>
            <a:r>
              <a:rPr lang="ru-RU" dirty="0"/>
              <a:t> </a:t>
            </a:r>
            <a:r>
              <a:rPr lang="ru-RU" dirty="0" err="1"/>
              <a:t>застосування</a:t>
            </a:r>
            <a:r>
              <a:rPr lang="ru-RU" dirty="0"/>
              <a:t>. За </a:t>
            </a:r>
            <a:r>
              <a:rPr lang="ru-RU" dirty="0" err="1"/>
              <a:t>разовими</a:t>
            </a:r>
            <a:r>
              <a:rPr lang="ru-RU" dirty="0"/>
              <a:t> та </a:t>
            </a:r>
            <a:r>
              <a:rPr lang="ru-RU" dirty="0" err="1"/>
              <a:t>багаторазовими</a:t>
            </a:r>
            <a:r>
              <a:rPr lang="ru-RU" dirty="0"/>
              <a:t> рецептами </a:t>
            </a:r>
            <a:r>
              <a:rPr lang="ru-RU" dirty="0" err="1"/>
              <a:t>відпускають</a:t>
            </a:r>
            <a:r>
              <a:rPr lang="ru-RU" dirty="0"/>
              <a:t> ЛП, </a:t>
            </a:r>
            <a:r>
              <a:rPr lang="ru-RU" dirty="0" err="1"/>
              <a:t>якщо</a:t>
            </a:r>
            <a:r>
              <a:rPr lang="ru-RU" dirty="0"/>
              <a:t> вони </a:t>
            </a:r>
            <a:r>
              <a:rPr lang="ru-RU" dirty="0" err="1"/>
              <a:t>можуть</a:t>
            </a:r>
            <a:r>
              <a:rPr lang="ru-RU" dirty="0"/>
              <a:t> </a:t>
            </a:r>
            <a:r>
              <a:rPr lang="ru-RU" dirty="0" err="1"/>
              <a:t>становити</a:t>
            </a:r>
            <a:r>
              <a:rPr lang="ru-RU" dirty="0"/>
              <a:t> </a:t>
            </a:r>
            <a:r>
              <a:rPr lang="ru-RU" dirty="0" err="1"/>
              <a:t>пряму</a:t>
            </a:r>
            <a:r>
              <a:rPr lang="ru-RU" dirty="0"/>
              <a:t> </a:t>
            </a:r>
            <a:r>
              <a:rPr lang="ru-RU" dirty="0" err="1"/>
              <a:t>чи</a:t>
            </a:r>
            <a:r>
              <a:rPr lang="ru-RU" dirty="0"/>
              <a:t> </a:t>
            </a:r>
            <a:r>
              <a:rPr lang="ru-RU" dirty="0" err="1"/>
              <a:t>непряму</a:t>
            </a:r>
            <a:r>
              <a:rPr lang="ru-RU" dirty="0"/>
              <a:t> </a:t>
            </a:r>
            <a:r>
              <a:rPr lang="ru-RU" dirty="0" err="1"/>
              <a:t>загрозу</a:t>
            </a:r>
            <a:r>
              <a:rPr lang="ru-RU" dirty="0"/>
              <a:t> </a:t>
            </a:r>
            <a:r>
              <a:rPr lang="ru-RU" dirty="0" err="1"/>
              <a:t>споживачеві</a:t>
            </a:r>
            <a:r>
              <a:rPr lang="ru-RU" dirty="0"/>
              <a:t> </a:t>
            </a:r>
            <a:r>
              <a:rPr lang="ru-RU" dirty="0" err="1"/>
              <a:t>навіть</a:t>
            </a:r>
            <a:r>
              <a:rPr lang="ru-RU" dirty="0"/>
              <a:t> при </a:t>
            </a:r>
            <a:r>
              <a:rPr lang="ru-RU" dirty="0" err="1"/>
              <a:t>їх</a:t>
            </a:r>
            <a:r>
              <a:rPr lang="ru-RU" dirty="0"/>
              <a:t> правильному </a:t>
            </a:r>
            <a:r>
              <a:rPr lang="ru-RU" dirty="0" err="1"/>
              <a:t>застосуванні</a:t>
            </a:r>
            <a:r>
              <a:rPr lang="ru-RU" dirty="0"/>
              <a:t>, але без </a:t>
            </a:r>
            <a:r>
              <a:rPr lang="ru-RU" dirty="0" err="1"/>
              <a:t>лікарського</a:t>
            </a:r>
            <a:r>
              <a:rPr lang="ru-RU" dirty="0"/>
              <a:t> </a:t>
            </a:r>
            <a:r>
              <a:rPr lang="ru-RU" dirty="0" err="1"/>
              <a:t>нагляду</a:t>
            </a:r>
            <a:r>
              <a:rPr lang="ru-RU" dirty="0"/>
              <a:t>, </a:t>
            </a:r>
            <a:r>
              <a:rPr lang="ru-RU" dirty="0" err="1"/>
              <a:t>або</a:t>
            </a:r>
            <a:r>
              <a:rPr lang="ru-RU" dirty="0"/>
              <a:t> ЛП, </a:t>
            </a:r>
            <a:r>
              <a:rPr lang="ru-RU" dirty="0" err="1"/>
              <a:t>призначені</a:t>
            </a:r>
            <a:r>
              <a:rPr lang="ru-RU" dirty="0"/>
              <a:t> для парентерального </a:t>
            </a:r>
            <a:r>
              <a:rPr lang="ru-RU" dirty="0" err="1"/>
              <a:t>введення</a:t>
            </a:r>
            <a:r>
              <a:rPr lang="ru-RU" dirty="0"/>
              <a:t>, </a:t>
            </a:r>
            <a:r>
              <a:rPr lang="ru-RU" dirty="0" err="1"/>
              <a:t>які</a:t>
            </a:r>
            <a:r>
              <a:rPr lang="ru-RU" dirty="0"/>
              <a:t> </a:t>
            </a:r>
            <a:r>
              <a:rPr lang="ru-RU" dirty="0" err="1"/>
              <a:t>можуть</a:t>
            </a:r>
            <a:r>
              <a:rPr lang="ru-RU" dirty="0"/>
              <a:t> </a:t>
            </a:r>
            <a:r>
              <a:rPr lang="ru-RU" dirty="0" err="1"/>
              <a:t>використовуватись</a:t>
            </a:r>
            <a:r>
              <a:rPr lang="ru-RU" dirty="0"/>
              <a:t> у </a:t>
            </a:r>
            <a:r>
              <a:rPr lang="ru-RU" dirty="0" err="1"/>
              <a:t>багатьох</a:t>
            </a:r>
            <a:r>
              <a:rPr lang="ru-RU" dirty="0"/>
              <a:t> </a:t>
            </a:r>
            <a:r>
              <a:rPr lang="ru-RU" dirty="0" err="1"/>
              <a:t>випадках</a:t>
            </a:r>
            <a:r>
              <a:rPr lang="ru-RU" dirty="0"/>
              <a:t> неправильно </a:t>
            </a:r>
            <a:r>
              <a:rPr lang="ru-RU" dirty="0" err="1"/>
              <a:t>або</a:t>
            </a:r>
            <a:r>
              <a:rPr lang="ru-RU" dirty="0"/>
              <a:t> </a:t>
            </a:r>
            <a:r>
              <a:rPr lang="ru-RU" dirty="0" err="1"/>
              <a:t>містять</a:t>
            </a:r>
            <a:r>
              <a:rPr lang="ru-RU" dirty="0"/>
              <a:t> </a:t>
            </a:r>
            <a:r>
              <a:rPr lang="ru-RU" dirty="0" err="1"/>
              <a:t>речовини</a:t>
            </a:r>
            <a:r>
              <a:rPr lang="ru-RU" dirty="0"/>
              <a:t>, </a:t>
            </a:r>
            <a:r>
              <a:rPr lang="ru-RU" dirty="0" err="1"/>
              <a:t>дія</a:t>
            </a:r>
            <a:r>
              <a:rPr lang="ru-RU" dirty="0"/>
              <a:t> і/</a:t>
            </a:r>
            <a:r>
              <a:rPr lang="ru-RU" dirty="0" err="1"/>
              <a:t>або</a:t>
            </a:r>
            <a:r>
              <a:rPr lang="ru-RU" dirty="0"/>
              <a:t> </a:t>
            </a:r>
            <a:r>
              <a:rPr lang="ru-RU" dirty="0" err="1"/>
              <a:t>побічні</a:t>
            </a:r>
            <a:r>
              <a:rPr lang="ru-RU" dirty="0"/>
              <a:t> </a:t>
            </a:r>
            <a:r>
              <a:rPr lang="ru-RU" dirty="0" err="1"/>
              <a:t>ефекти</a:t>
            </a:r>
            <a:r>
              <a:rPr lang="ru-RU" dirty="0"/>
              <a:t> </a:t>
            </a:r>
            <a:r>
              <a:rPr lang="ru-RU" dirty="0" err="1"/>
              <a:t>яких</a:t>
            </a:r>
            <a:r>
              <a:rPr lang="ru-RU" dirty="0"/>
              <a:t> </a:t>
            </a:r>
            <a:r>
              <a:rPr lang="ru-RU" dirty="0" err="1"/>
              <a:t>потребують</a:t>
            </a:r>
            <a:r>
              <a:rPr lang="ru-RU" dirty="0"/>
              <a:t> </a:t>
            </a:r>
            <a:r>
              <a:rPr lang="ru-RU" dirty="0" err="1"/>
              <a:t>подальшого</a:t>
            </a:r>
            <a:r>
              <a:rPr lang="ru-RU" dirty="0"/>
              <a:t> </a:t>
            </a:r>
            <a:r>
              <a:rPr lang="ru-RU" dirty="0" err="1"/>
              <a:t>вивчення</a:t>
            </a:r>
            <a:r>
              <a:rPr lang="ru-RU" dirty="0"/>
              <a:t>. </a:t>
            </a:r>
          </a:p>
          <a:p>
            <a:r>
              <a:rPr lang="ru-RU" dirty="0" err="1"/>
              <a:t>Спеціальні</a:t>
            </a:r>
            <a:r>
              <a:rPr lang="ru-RU" dirty="0"/>
              <a:t> </a:t>
            </a:r>
            <a:r>
              <a:rPr lang="ru-RU" dirty="0" err="1"/>
              <a:t>рецепти</a:t>
            </a:r>
            <a:r>
              <a:rPr lang="ru-RU" dirty="0"/>
              <a:t> </a:t>
            </a:r>
            <a:r>
              <a:rPr lang="ru-RU" dirty="0" err="1"/>
              <a:t>необхідні</a:t>
            </a:r>
            <a:r>
              <a:rPr lang="ru-RU" dirty="0"/>
              <a:t> для </a:t>
            </a:r>
            <a:r>
              <a:rPr lang="ru-RU" dirty="0" err="1"/>
              <a:t>виписування</a:t>
            </a:r>
            <a:r>
              <a:rPr lang="ru-RU" dirty="0"/>
              <a:t> </a:t>
            </a:r>
            <a:r>
              <a:rPr lang="ru-RU" dirty="0" err="1"/>
              <a:t>наркотичних</a:t>
            </a:r>
            <a:r>
              <a:rPr lang="ru-RU" dirty="0"/>
              <a:t>, </a:t>
            </a:r>
            <a:r>
              <a:rPr lang="ru-RU" dirty="0" err="1"/>
              <a:t>психотропних</a:t>
            </a:r>
            <a:r>
              <a:rPr lang="ru-RU" dirty="0"/>
              <a:t>, </a:t>
            </a:r>
            <a:r>
              <a:rPr lang="ru-RU" dirty="0" err="1"/>
              <a:t>запаморочливих</a:t>
            </a:r>
            <a:r>
              <a:rPr lang="ru-RU" dirty="0"/>
              <a:t> ЛП, </a:t>
            </a:r>
            <a:r>
              <a:rPr lang="ru-RU" dirty="0" err="1"/>
              <a:t>прекурсорів</a:t>
            </a:r>
            <a:r>
              <a:rPr lang="ru-RU" dirty="0"/>
              <a:t>, а </a:t>
            </a:r>
            <a:r>
              <a:rPr lang="ru-RU" dirty="0" err="1"/>
              <a:t>також</a:t>
            </a:r>
            <a:r>
              <a:rPr lang="ru-RU" dirty="0"/>
              <a:t> ЛП, </a:t>
            </a:r>
            <a:r>
              <a:rPr lang="ru-RU" dirty="0" err="1"/>
              <a:t>які</a:t>
            </a:r>
            <a:r>
              <a:rPr lang="ru-RU" dirty="0"/>
              <a:t> при неправильному </a:t>
            </a:r>
            <a:r>
              <a:rPr lang="ru-RU" dirty="0" err="1"/>
              <a:t>застосуванні</a:t>
            </a:r>
            <a:r>
              <a:rPr lang="ru-RU" dirty="0"/>
              <a:t> </a:t>
            </a:r>
            <a:r>
              <a:rPr lang="ru-RU" dirty="0" err="1"/>
              <a:t>можуть</a:t>
            </a:r>
            <a:r>
              <a:rPr lang="ru-RU" dirty="0"/>
              <a:t> </a:t>
            </a:r>
            <a:r>
              <a:rPr lang="ru-RU" dirty="0" err="1"/>
              <a:t>становити</a:t>
            </a:r>
            <a:r>
              <a:rPr lang="ru-RU" dirty="0"/>
              <a:t> </a:t>
            </a:r>
            <a:r>
              <a:rPr lang="ru-RU" dirty="0" err="1"/>
              <a:t>суттєвий</a:t>
            </a:r>
            <a:r>
              <a:rPr lang="ru-RU" dirty="0"/>
              <a:t> </a:t>
            </a:r>
            <a:r>
              <a:rPr lang="ru-RU" dirty="0" err="1"/>
              <a:t>ризик</a:t>
            </a:r>
            <a:r>
              <a:rPr lang="ru-RU" dirty="0"/>
              <a:t> для хворого. </a:t>
            </a:r>
          </a:p>
          <a:p>
            <a:r>
              <a:rPr lang="ru-RU" dirty="0"/>
              <a:t>До ЛП, </a:t>
            </a:r>
            <a:r>
              <a:rPr lang="ru-RU" dirty="0" err="1"/>
              <a:t>які</a:t>
            </a:r>
            <a:r>
              <a:rPr lang="ru-RU" dirty="0"/>
              <a:t> </a:t>
            </a:r>
            <a:r>
              <a:rPr lang="ru-RU" dirty="0" err="1"/>
              <a:t>відпускаються</a:t>
            </a:r>
            <a:r>
              <a:rPr lang="ru-RU" dirty="0"/>
              <a:t> за рецептами та </a:t>
            </a:r>
            <a:r>
              <a:rPr lang="ru-RU" dirty="0" err="1"/>
              <a:t>мають</a:t>
            </a:r>
            <a:r>
              <a:rPr lang="ru-RU" dirty="0"/>
              <a:t> </a:t>
            </a:r>
            <a:r>
              <a:rPr lang="ru-RU" dirty="0" err="1"/>
              <a:t>обмежені</a:t>
            </a:r>
            <a:r>
              <a:rPr lang="ru-RU" dirty="0"/>
              <a:t> </a:t>
            </a:r>
            <a:r>
              <a:rPr lang="ru-RU" dirty="0" err="1"/>
              <a:t>умови</a:t>
            </a:r>
            <a:r>
              <a:rPr lang="ru-RU" dirty="0"/>
              <a:t> </a:t>
            </a:r>
            <a:r>
              <a:rPr lang="ru-RU" dirty="0" err="1"/>
              <a:t>застосування</a:t>
            </a:r>
            <a:r>
              <a:rPr lang="ru-RU" dirty="0"/>
              <a:t>, належать </a:t>
            </a:r>
            <a:r>
              <a:rPr lang="ru-RU" dirty="0" err="1"/>
              <a:t>ліки</a:t>
            </a:r>
            <a:r>
              <a:rPr lang="ru-RU" dirty="0"/>
              <a:t>, </a:t>
            </a:r>
            <a:r>
              <a:rPr lang="ru-RU" dirty="0" err="1"/>
              <a:t>що</a:t>
            </a:r>
            <a:r>
              <a:rPr lang="ru-RU" dirty="0"/>
              <a:t> </a:t>
            </a:r>
            <a:r>
              <a:rPr lang="ru-RU" dirty="0" err="1"/>
              <a:t>призначені</a:t>
            </a:r>
            <a:r>
              <a:rPr lang="ru-RU" dirty="0"/>
              <a:t> для </a:t>
            </a:r>
            <a:r>
              <a:rPr lang="ru-RU" dirty="0" err="1"/>
              <a:t>застосування</a:t>
            </a:r>
            <a:r>
              <a:rPr lang="ru-RU" dirty="0"/>
              <a:t> в </a:t>
            </a:r>
            <a:r>
              <a:rPr lang="ru-RU" dirty="0" err="1"/>
              <a:t>умовах</a:t>
            </a:r>
            <a:r>
              <a:rPr lang="ru-RU" dirty="0"/>
              <a:t> </a:t>
            </a:r>
            <a:r>
              <a:rPr lang="ru-RU" dirty="0" err="1"/>
              <a:t>стаціонару</a:t>
            </a:r>
            <a:r>
              <a:rPr lang="ru-RU" dirty="0"/>
              <a:t>, </a:t>
            </a:r>
            <a:r>
              <a:rPr lang="ru-RU" dirty="0" err="1"/>
              <a:t>застосовуються</a:t>
            </a:r>
            <a:r>
              <a:rPr lang="ru-RU" dirty="0"/>
              <a:t> для </a:t>
            </a:r>
            <a:r>
              <a:rPr lang="ru-RU" dirty="0" err="1"/>
              <a:t>лікування</a:t>
            </a:r>
            <a:r>
              <a:rPr lang="ru-RU" dirty="0"/>
              <a:t> </a:t>
            </a:r>
            <a:r>
              <a:rPr lang="ru-RU" dirty="0" err="1"/>
              <a:t>захворювань</a:t>
            </a:r>
            <a:r>
              <a:rPr lang="ru-RU" dirty="0"/>
              <a:t>, </a:t>
            </a:r>
            <a:r>
              <a:rPr lang="ru-RU" dirty="0" err="1"/>
              <a:t>діагноз</a:t>
            </a:r>
            <a:r>
              <a:rPr lang="ru-RU" dirty="0"/>
              <a:t> </a:t>
            </a:r>
            <a:r>
              <a:rPr lang="ru-RU" dirty="0" err="1"/>
              <a:t>яких</a:t>
            </a:r>
            <a:r>
              <a:rPr lang="ru-RU" dirty="0"/>
              <a:t> </a:t>
            </a:r>
            <a:r>
              <a:rPr lang="ru-RU" dirty="0" err="1"/>
              <a:t>може</a:t>
            </a:r>
            <a:r>
              <a:rPr lang="ru-RU" dirty="0"/>
              <a:t> бути </a:t>
            </a:r>
            <a:r>
              <a:rPr lang="ru-RU" dirty="0" err="1"/>
              <a:t>встановлений</a:t>
            </a:r>
            <a:r>
              <a:rPr lang="ru-RU" dirty="0"/>
              <a:t> в </a:t>
            </a:r>
            <a:r>
              <a:rPr lang="ru-RU" dirty="0" err="1"/>
              <a:t>умовах</a:t>
            </a:r>
            <a:r>
              <a:rPr lang="ru-RU" dirty="0"/>
              <a:t> </a:t>
            </a:r>
            <a:r>
              <a:rPr lang="ru-RU" dirty="0" err="1"/>
              <a:t>стаціонару</a:t>
            </a:r>
            <a:r>
              <a:rPr lang="ru-RU" dirty="0"/>
              <a:t> </a:t>
            </a:r>
            <a:r>
              <a:rPr lang="ru-RU" dirty="0" err="1"/>
              <a:t>або</a:t>
            </a:r>
            <a:r>
              <a:rPr lang="ru-RU" dirty="0"/>
              <a:t> в закладах, </a:t>
            </a:r>
            <a:r>
              <a:rPr lang="ru-RU" dirty="0" err="1"/>
              <a:t>що</a:t>
            </a:r>
            <a:r>
              <a:rPr lang="ru-RU" dirty="0"/>
              <a:t> </a:t>
            </a:r>
            <a:r>
              <a:rPr lang="ru-RU" dirty="0" err="1"/>
              <a:t>мають</a:t>
            </a:r>
            <a:r>
              <a:rPr lang="ru-RU" dirty="0"/>
              <a:t> </a:t>
            </a:r>
            <a:r>
              <a:rPr lang="ru-RU" dirty="0" err="1"/>
              <a:t>необхідне</a:t>
            </a:r>
            <a:r>
              <a:rPr lang="ru-RU" dirty="0"/>
              <a:t> </a:t>
            </a:r>
            <a:r>
              <a:rPr lang="ru-RU" dirty="0" err="1"/>
              <a:t>діагностичне</a:t>
            </a:r>
            <a:r>
              <a:rPr lang="ru-RU" dirty="0"/>
              <a:t> </a:t>
            </a:r>
            <a:r>
              <a:rPr lang="ru-RU" dirty="0" err="1"/>
              <a:t>устаткування</a:t>
            </a:r>
            <a:r>
              <a:rPr lang="ru-RU" dirty="0"/>
              <a:t>, а </a:t>
            </a:r>
            <a:r>
              <a:rPr lang="ru-RU" dirty="0" err="1"/>
              <a:t>також</a:t>
            </a:r>
            <a:r>
              <a:rPr lang="ru-RU" dirty="0"/>
              <a:t> ЛП, </a:t>
            </a:r>
            <a:r>
              <a:rPr lang="ru-RU" dirty="0" err="1"/>
              <a:t>призначені</a:t>
            </a:r>
            <a:r>
              <a:rPr lang="ru-RU" dirty="0"/>
              <a:t> для амбулаторного </a:t>
            </a:r>
            <a:r>
              <a:rPr lang="ru-RU" dirty="0" err="1"/>
              <a:t>лікування</a:t>
            </a:r>
            <a:r>
              <a:rPr lang="ru-RU" dirty="0"/>
              <a:t>, але </a:t>
            </a:r>
            <a:r>
              <a:rPr lang="ru-RU" dirty="0" err="1"/>
              <a:t>застосування</a:t>
            </a:r>
            <a:r>
              <a:rPr lang="ru-RU" dirty="0"/>
              <a:t> </a:t>
            </a:r>
            <a:r>
              <a:rPr lang="ru-RU" dirty="0" err="1"/>
              <a:t>яких</a:t>
            </a:r>
            <a:r>
              <a:rPr lang="ru-RU" dirty="0"/>
              <a:t> </a:t>
            </a:r>
            <a:r>
              <a:rPr lang="ru-RU" dirty="0" err="1"/>
              <a:t>може</a:t>
            </a:r>
            <a:r>
              <a:rPr lang="ru-RU" dirty="0"/>
              <a:t> </a:t>
            </a:r>
            <a:r>
              <a:rPr lang="ru-RU" dirty="0" err="1"/>
              <a:t>призвести</a:t>
            </a:r>
            <a:r>
              <a:rPr lang="ru-RU" dirty="0"/>
              <a:t> до </a:t>
            </a:r>
            <a:r>
              <a:rPr lang="ru-RU" dirty="0" err="1"/>
              <a:t>серйозних</a:t>
            </a:r>
            <a:r>
              <a:rPr lang="ru-RU" dirty="0"/>
              <a:t> </a:t>
            </a:r>
            <a:r>
              <a:rPr lang="ru-RU" dirty="0" err="1"/>
              <a:t>побічних</a:t>
            </a:r>
            <a:r>
              <a:rPr lang="ru-RU" dirty="0"/>
              <a:t> </a:t>
            </a:r>
            <a:r>
              <a:rPr lang="ru-RU" dirty="0" err="1"/>
              <a:t>ефектів</a:t>
            </a:r>
            <a:r>
              <a:rPr lang="ru-RU" dirty="0"/>
              <a:t>. </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uk-UA" dirty="0"/>
              <a:t>Види рецептів</a:t>
            </a:r>
            <a:endParaRPr lang="ru-UA" dirty="0"/>
          </a:p>
        </p:txBody>
      </p:sp>
    </p:spTree>
    <p:extLst>
      <p:ext uri="{BB962C8B-B14F-4D97-AF65-F5344CB8AC3E}">
        <p14:creationId xmlns:p14="http://schemas.microsoft.com/office/powerpoint/2010/main" val="1044079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55000" lnSpcReduction="20000"/>
          </a:bodyPr>
          <a:lstStyle/>
          <a:p>
            <a:r>
              <a:rPr lang="uk-UA" dirty="0"/>
              <a:t>Рецепти мають право виписувати лікарі лікувально-профілактичних закладів, у </a:t>
            </a:r>
            <a:r>
              <a:rPr lang="uk-UA" dirty="0" err="1"/>
              <a:t>т.ч</a:t>
            </a:r>
            <a:r>
              <a:rPr lang="uk-UA" dirty="0"/>
              <a:t>. </a:t>
            </a:r>
            <a:r>
              <a:rPr lang="uk-UA" dirty="0" err="1"/>
              <a:t>клінік</a:t>
            </a:r>
            <a:r>
              <a:rPr lang="uk-UA" dirty="0"/>
              <a:t> науково-дослідних інститутів, медичних навчальних закладів, юридичні та фізичні особи, які займаються медичною практикою на підприємницьких засадах. </a:t>
            </a:r>
          </a:p>
          <a:p>
            <a:r>
              <a:rPr lang="uk-UA" dirty="0"/>
              <a:t>Рецепт на ЛП та вироби медичного призначення, що виписуються на пільгових та безоплатних умовах, мають право оформляти лише лікарі, які працюють у закладах охорони здоров’я державної і комунальної форм власності, а також завідувачі фельдшерських, фельдшерсько-акушерських пунктів за </a:t>
            </a:r>
            <a:r>
              <a:rPr lang="uk-UA" dirty="0" err="1"/>
              <a:t>співпогодженням</a:t>
            </a:r>
            <a:r>
              <a:rPr lang="uk-UA" dirty="0"/>
              <a:t> з органами охорони здоров’я місцевих державних адміністрацій, які займаються медичною практикою на підприємницьких засадах. Крім того, стоматологи, фельдшери, акушерки можуть виписувати хворим рецепт на ЛП, необхідні для надання невідкладної медичної допомоги, за винятком наркотичних, зазначивши свою медичну посаду, завіривши його своїм підписом та печаткою закладу охорони здоров’я. Завідувачі фельдшерсько-акушерських пунктів, </a:t>
            </a:r>
            <a:r>
              <a:rPr lang="uk-UA" dirty="0" err="1"/>
              <a:t>оздоровпунктів</a:t>
            </a:r>
            <a:r>
              <a:rPr lang="uk-UA" dirty="0"/>
              <a:t>, медичних пунктів мають право виписувати хворим рецепти на необхідні ліки, за винятком отруйних і таких, що випускає промисловість у терапевтичних дозах, наркотичних, у чистому вигляді або в суміші з індиферентними речовинами, прекурсорів, таких, що мають </a:t>
            </a:r>
            <a:r>
              <a:rPr lang="uk-UA" dirty="0" err="1"/>
              <a:t>одурманювальну</a:t>
            </a:r>
            <a:r>
              <a:rPr lang="uk-UA" dirty="0"/>
              <a:t> властивість, та </a:t>
            </a:r>
            <a:r>
              <a:rPr lang="uk-UA" dirty="0" err="1"/>
              <a:t>анаболічних</a:t>
            </a:r>
            <a:r>
              <a:rPr lang="uk-UA" dirty="0"/>
              <a:t> стероїдів. </a:t>
            </a:r>
          </a:p>
          <a:p>
            <a:r>
              <a:rPr lang="uk-UA" dirty="0"/>
              <a:t>Лікарі, фельдшери, акушерки виписують рецепти, як правило, з оглядом хворого та при обов’язковому записі про призначення ЛП чи виробу медичного призначення у медичній документації (медична картка амбулаторного хворого чи медична картка стаціонарного хворого). </a:t>
            </a:r>
          </a:p>
          <a:p>
            <a:r>
              <a:rPr lang="uk-UA" dirty="0"/>
              <a:t>Забороняється виписувати рецепти на ЛП, що не зареєстровані в Україні. </a:t>
            </a:r>
          </a:p>
          <a:p>
            <a:r>
              <a:rPr lang="uk-UA" dirty="0"/>
              <a:t>Наркотичні, психотропні, запаморочливі, отруйні ЛП та прекурсори дозволяється виписувати тільки лікарям, які працюють у державних закладах охорони здоров’я. </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uk-UA" dirty="0"/>
              <a:t>Види рецептів</a:t>
            </a:r>
            <a:endParaRPr lang="ru-UA" dirty="0"/>
          </a:p>
        </p:txBody>
      </p:sp>
    </p:spTree>
    <p:extLst>
      <p:ext uri="{BB962C8B-B14F-4D97-AF65-F5344CB8AC3E}">
        <p14:creationId xmlns:p14="http://schemas.microsoft.com/office/powerpoint/2010/main" val="1398729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85000" lnSpcReduction="10000"/>
          </a:bodyPr>
          <a:lstStyle/>
          <a:p>
            <a:r>
              <a:rPr lang="uk-UA" dirty="0"/>
              <a:t>Рецепти повинні виписуватися латинською мовою, чітко, </a:t>
            </a:r>
            <a:r>
              <a:rPr lang="uk-UA" dirty="0" err="1"/>
              <a:t>розбірливо</a:t>
            </a:r>
            <a:r>
              <a:rPr lang="uk-UA" dirty="0"/>
              <a:t>, чорнилом або кульковою ручкою з обов’язковим заповненням необхідних реквізитів у бланку, а також бути завірені підписом та особистою печаткою лікаря. </a:t>
            </a:r>
          </a:p>
          <a:p>
            <a:r>
              <a:rPr lang="uk-UA" dirty="0"/>
              <a:t>В окремих випадках рецепт завіряється печаткою лікувально-профілактичного закладу, науково-дослідного інституту, медичних навчальних закладів. </a:t>
            </a:r>
          </a:p>
          <a:p>
            <a:r>
              <a:rPr lang="uk-UA" dirty="0"/>
              <a:t>Склад ЛП, визначення лікарської форми, звернення лікаря до фармацевтичного працівника про виготовлення та видачу ЛП пишуться латинською мовою. Використання латинських скорочень при цьому дозволяється тільки відповідно до прийнятих у медичній і фармацевтичній практиці. </a:t>
            </a:r>
          </a:p>
          <a:p>
            <a:r>
              <a:rPr lang="uk-UA" dirty="0"/>
              <a:t>Забороняється скорочення близьких за найменуваннями інгредієнтів, що не дозволяє встановити, який АФІ прописано. </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ru-RU" dirty="0" err="1"/>
              <a:t>Форми</a:t>
            </a:r>
            <a:r>
              <a:rPr lang="ru-RU" dirty="0"/>
              <a:t> </a:t>
            </a:r>
            <a:r>
              <a:rPr lang="ru-RU" dirty="0" err="1"/>
              <a:t>рецептурних</a:t>
            </a:r>
            <a:r>
              <a:rPr lang="ru-RU" dirty="0"/>
              <a:t> </a:t>
            </a:r>
            <a:r>
              <a:rPr lang="ru-RU" dirty="0" err="1"/>
              <a:t>бланків</a:t>
            </a:r>
            <a:r>
              <a:rPr lang="ru-RU" dirty="0"/>
              <a:t>; структура, </a:t>
            </a:r>
            <a:r>
              <a:rPr lang="ru-RU" dirty="0" err="1"/>
              <a:t>основні</a:t>
            </a:r>
            <a:r>
              <a:rPr lang="ru-RU" dirty="0"/>
              <a:t> </a:t>
            </a:r>
            <a:r>
              <a:rPr lang="ru-RU" dirty="0" err="1"/>
              <a:t>реквізити</a:t>
            </a:r>
            <a:r>
              <a:rPr lang="ru-RU" dirty="0"/>
              <a:t>.</a:t>
            </a:r>
            <a:endParaRPr lang="ru-UA" dirty="0"/>
          </a:p>
        </p:txBody>
      </p:sp>
    </p:spTree>
    <p:extLst>
      <p:ext uri="{BB962C8B-B14F-4D97-AF65-F5344CB8AC3E}">
        <p14:creationId xmlns:p14="http://schemas.microsoft.com/office/powerpoint/2010/main" val="1302905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85000" lnSpcReduction="20000"/>
          </a:bodyPr>
          <a:lstStyle/>
          <a:p>
            <a:r>
              <a:rPr lang="uk-UA" dirty="0"/>
              <a:t>Назви наркотичних, психотропних, отруйних, запаморочливих ЛП, прекурсорів пишуться на початку рецепта, далі всі інші інгредієнти. </a:t>
            </a:r>
          </a:p>
          <a:p>
            <a:r>
              <a:rPr lang="uk-UA" dirty="0"/>
              <a:t>Спосіб вживання ЛП пишеться державною чи іншими мовами відповідно до Закону України «Про мови в Україні» із зазначенням дози, частоти, часу прийому (до чи після їжі) та його тривалості. </a:t>
            </a:r>
          </a:p>
          <a:p>
            <a:r>
              <a:rPr lang="uk-UA" dirty="0"/>
              <a:t>Забороняється обмежуватися загальними вказівками типу «Зовнішнє», «Відомо» тощо. При необхідності негайного відпуску хворому ліків у верхній частині рецепт проставляється позначка «</a:t>
            </a:r>
            <a:r>
              <a:rPr lang="en-US" dirty="0"/>
              <a:t>Cito» (</a:t>
            </a:r>
            <a:r>
              <a:rPr lang="uk-UA" dirty="0"/>
              <a:t>швидко) або «</a:t>
            </a:r>
            <a:r>
              <a:rPr lang="en-US" dirty="0" err="1"/>
              <a:t>Statim</a:t>
            </a:r>
            <a:r>
              <a:rPr lang="en-US" dirty="0"/>
              <a:t>» (</a:t>
            </a:r>
            <a:r>
              <a:rPr lang="uk-UA" dirty="0"/>
              <a:t>негайно). </a:t>
            </a:r>
          </a:p>
          <a:p>
            <a:r>
              <a:rPr lang="uk-UA" dirty="0"/>
              <a:t>При виписуванні рецепт кількість рідких лікарських речовин вказується у </a:t>
            </a:r>
            <a:r>
              <a:rPr lang="uk-UA" dirty="0" err="1"/>
              <a:t>мілілітрах</a:t>
            </a:r>
            <a:r>
              <a:rPr lang="uk-UA" dirty="0"/>
              <a:t>, краплях, усі інші — в грамах. </a:t>
            </a:r>
          </a:p>
          <a:p>
            <a:r>
              <a:rPr lang="uk-UA" dirty="0"/>
              <a:t>У разі необхідності дозволяється виписувати в рецепті ЛП у кількості, що потрібна для продовження або повторення курсу лікування, за винятком ЛП, для яких установлені норми відпуску (</a:t>
            </a:r>
            <a:r>
              <a:rPr lang="uk-UA" dirty="0" err="1"/>
              <a:t>етилморфіну</a:t>
            </a:r>
            <a:r>
              <a:rPr lang="uk-UA" dirty="0"/>
              <a:t> гідрохлорид, </a:t>
            </a:r>
            <a:r>
              <a:rPr lang="uk-UA" dirty="0" err="1"/>
              <a:t>етамінал</a:t>
            </a:r>
            <a:r>
              <a:rPr lang="uk-UA" dirty="0"/>
              <a:t> натрію, ефедрину гідрохлорид, пахікарпіну гідрохлорид та </a:t>
            </a:r>
            <a:r>
              <a:rPr lang="uk-UA" dirty="0" err="1"/>
              <a:t>ін</a:t>
            </a:r>
            <a:r>
              <a:rPr lang="uk-UA" dirty="0"/>
              <a:t>). </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ru-RU" dirty="0" err="1"/>
              <a:t>Форми</a:t>
            </a:r>
            <a:r>
              <a:rPr lang="ru-RU" dirty="0"/>
              <a:t> </a:t>
            </a:r>
            <a:r>
              <a:rPr lang="ru-RU" dirty="0" err="1"/>
              <a:t>рецептурних</a:t>
            </a:r>
            <a:r>
              <a:rPr lang="ru-RU" dirty="0"/>
              <a:t> </a:t>
            </a:r>
            <a:r>
              <a:rPr lang="ru-RU" dirty="0" err="1"/>
              <a:t>бланків</a:t>
            </a:r>
            <a:r>
              <a:rPr lang="ru-RU" dirty="0"/>
              <a:t>; структура, </a:t>
            </a:r>
            <a:r>
              <a:rPr lang="ru-RU" dirty="0" err="1"/>
              <a:t>основні</a:t>
            </a:r>
            <a:r>
              <a:rPr lang="ru-RU" dirty="0"/>
              <a:t> </a:t>
            </a:r>
            <a:r>
              <a:rPr lang="ru-RU" dirty="0" err="1"/>
              <a:t>реквізити</a:t>
            </a:r>
            <a:r>
              <a:rPr lang="ru-RU" dirty="0"/>
              <a:t>.</a:t>
            </a:r>
            <a:endParaRPr lang="ru-UA" dirty="0"/>
          </a:p>
        </p:txBody>
      </p:sp>
    </p:spTree>
    <p:extLst>
      <p:ext uri="{BB962C8B-B14F-4D97-AF65-F5344CB8AC3E}">
        <p14:creationId xmlns:p14="http://schemas.microsoft.com/office/powerpoint/2010/main" val="1190401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77500" lnSpcReduction="20000"/>
          </a:bodyPr>
          <a:lstStyle/>
          <a:p>
            <a:r>
              <a:rPr lang="uk-UA" dirty="0"/>
              <a:t>При цьому на рецепт лікар повинен зробити відповідний запис і додатково завірити його підписом і особистою печаткою. Згідно з наказом МОЗ України від 10.04.2005 р. № 360 (із змінами) існують дві форми рецептурних бланків. </a:t>
            </a:r>
          </a:p>
          <a:p>
            <a:r>
              <a:rPr lang="uk-UA" dirty="0"/>
              <a:t>Рецептурний бланк форми № 1 призначений для виписування лікарських </a:t>
            </a:r>
            <a:r>
              <a:rPr lang="uk-UA" dirty="0" err="1"/>
              <a:t>засо¬бів</a:t>
            </a:r>
            <a:r>
              <a:rPr lang="uk-UA" dirty="0"/>
              <a:t> і виробів медичного призначення, що відпускаються за повну вартість, безоплатно, з оплатою 50 % і таких, що підлягають предметно-кількісному обліку.</a:t>
            </a:r>
          </a:p>
          <a:p>
            <a:r>
              <a:rPr lang="uk-UA" dirty="0"/>
              <a:t>На ньому не можна виписувати наркотичні (психотропні) лікарські засоби в чистому вигляді або в суміші з індиферентними речовинами і </a:t>
            </a:r>
            <a:r>
              <a:rPr lang="uk-UA" dirty="0" err="1"/>
              <a:t>трамадол</a:t>
            </a:r>
            <a:r>
              <a:rPr lang="uk-UA" dirty="0"/>
              <a:t>.</a:t>
            </a:r>
          </a:p>
          <a:p>
            <a:r>
              <a:rPr lang="uk-UA" dirty="0"/>
              <a:t>Дозволяється виписувати тільки одне найменування лікарського засобу безоплатно або на пільгових засадах, а також тих, що підлягають предметно-кількісному обліку. В інших випадках - не більше трьох найменувань лікарських засобів.</a:t>
            </a:r>
          </a:p>
          <a:p>
            <a:r>
              <a:rPr lang="uk-UA" dirty="0"/>
              <a:t>Бланк форми № 1 складається з двох частин: власне рецепта і корінця, який зали-</a:t>
            </a:r>
            <a:r>
              <a:rPr lang="uk-UA" dirty="0" err="1"/>
              <a:t>шається</a:t>
            </a:r>
            <a:r>
              <a:rPr lang="uk-UA" dirty="0"/>
              <a:t> в лікувально-профілактичному закладі. Корінець містить дані про хворого (прі-</a:t>
            </a:r>
            <a:r>
              <a:rPr lang="uk-UA" dirty="0" err="1"/>
              <a:t>звище</a:t>
            </a:r>
            <a:r>
              <a:rPr lang="uk-UA" dirty="0"/>
              <a:t>, ім'я та по батькові, вік, адреса або номер амбулаторної карти), назву та кількість виписаного лікарського засобу, номер рецепта і дату його виписки.</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ru-RU" dirty="0" err="1"/>
              <a:t>Форми</a:t>
            </a:r>
            <a:r>
              <a:rPr lang="ru-RU" dirty="0"/>
              <a:t> </a:t>
            </a:r>
            <a:r>
              <a:rPr lang="ru-RU" dirty="0" err="1"/>
              <a:t>рецептурних</a:t>
            </a:r>
            <a:r>
              <a:rPr lang="ru-RU" dirty="0"/>
              <a:t> </a:t>
            </a:r>
            <a:r>
              <a:rPr lang="ru-RU" dirty="0" err="1"/>
              <a:t>бланків</a:t>
            </a:r>
            <a:r>
              <a:rPr lang="ru-RU" dirty="0"/>
              <a:t>; структура, </a:t>
            </a:r>
            <a:r>
              <a:rPr lang="ru-RU" dirty="0" err="1"/>
              <a:t>основні</a:t>
            </a:r>
            <a:r>
              <a:rPr lang="ru-RU" dirty="0"/>
              <a:t> </a:t>
            </a:r>
            <a:r>
              <a:rPr lang="ru-RU" dirty="0" err="1"/>
              <a:t>реквізити</a:t>
            </a:r>
            <a:r>
              <a:rPr lang="ru-RU" dirty="0"/>
              <a:t>.</a:t>
            </a:r>
            <a:endParaRPr lang="ru-UA" dirty="0"/>
          </a:p>
        </p:txBody>
      </p:sp>
    </p:spTree>
    <p:extLst>
      <p:ext uri="{BB962C8B-B14F-4D97-AF65-F5344CB8AC3E}">
        <p14:creationId xmlns:p14="http://schemas.microsoft.com/office/powerpoint/2010/main" val="904640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85A1B892-D60B-401E-BCBB-7E03CAC1EFE2}"/>
              </a:ext>
            </a:extLst>
          </p:cNvPr>
          <p:cNvSpPr>
            <a:spLocks noGrp="1"/>
          </p:cNvSpPr>
          <p:nvPr>
            <p:ph idx="1"/>
          </p:nvPr>
        </p:nvSpPr>
        <p:spPr/>
        <p:txBody>
          <a:bodyPr>
            <a:normAutofit fontScale="85000" lnSpcReduction="10000"/>
          </a:bodyPr>
          <a:lstStyle/>
          <a:p>
            <a:r>
              <a:rPr lang="uk-UA" dirty="0"/>
              <a:t>Спеціальний бланк рецепта форми №3 призначений для виписування </a:t>
            </a:r>
            <a:r>
              <a:rPr lang="uk-UA" dirty="0" err="1"/>
              <a:t>наркотич¬них</a:t>
            </a:r>
            <a:r>
              <a:rPr lang="uk-UA" dirty="0"/>
              <a:t>, психотропних лікарських засобів у чистому вигляді або в суміші з індиферентними речовинами.</a:t>
            </a:r>
          </a:p>
          <a:p>
            <a:r>
              <a:rPr lang="uk-UA" dirty="0"/>
              <a:t>На бланку форми № 3 дозволяється виписувати тільки одне найменування лікар-</a:t>
            </a:r>
            <a:r>
              <a:rPr lang="uk-UA" dirty="0" err="1"/>
              <a:t>ського</a:t>
            </a:r>
            <a:r>
              <a:rPr lang="uk-UA" dirty="0"/>
              <a:t> засобу.</a:t>
            </a:r>
          </a:p>
          <a:p>
            <a:r>
              <a:rPr lang="uk-UA" dirty="0"/>
              <a:t>На спеціальній формі № 3 виписуються наркотичні та прирівняні до них лікарські речовини, психотропні (транквілізатори), </a:t>
            </a:r>
            <a:r>
              <a:rPr lang="uk-UA" dirty="0" err="1"/>
              <a:t>трамадол</a:t>
            </a:r>
            <a:r>
              <a:rPr lang="uk-UA" dirty="0"/>
              <a:t> (незалежно від торгової назви або лікарської форми), ефедрину гідрохлорид і фенобарбітал у чистому вигляді або в суміші з індиферентними наповнювачами. </a:t>
            </a:r>
          </a:p>
          <a:p>
            <a:r>
              <a:rPr lang="uk-UA" dirty="0"/>
              <a:t>На спеціальній формі № 3 можна виписувати лише одне найменування ЛП, рецепт додатково завіряється підписом завідувача закладу охорони здоров’я або його заступником з лікарської роботи та печаткою суб’єкта господарської діяльності (лікувально-профілактичного закладу), в якому здійснюється медична практика. </a:t>
            </a:r>
          </a:p>
          <a:p>
            <a:endParaRPr lang="ru-UA" dirty="0"/>
          </a:p>
        </p:txBody>
      </p:sp>
      <p:sp>
        <p:nvSpPr>
          <p:cNvPr id="3" name="Заголовок 2">
            <a:extLst>
              <a:ext uri="{FF2B5EF4-FFF2-40B4-BE49-F238E27FC236}">
                <a16:creationId xmlns:a16="http://schemas.microsoft.com/office/drawing/2014/main" xmlns="" id="{4091CF40-71E3-4990-BA01-F867630B4BD2}"/>
              </a:ext>
            </a:extLst>
          </p:cNvPr>
          <p:cNvSpPr>
            <a:spLocks noGrp="1"/>
          </p:cNvSpPr>
          <p:nvPr>
            <p:ph type="title"/>
          </p:nvPr>
        </p:nvSpPr>
        <p:spPr/>
        <p:txBody>
          <a:bodyPr/>
          <a:lstStyle/>
          <a:p>
            <a:r>
              <a:rPr lang="ru-RU" dirty="0" err="1"/>
              <a:t>Форми</a:t>
            </a:r>
            <a:r>
              <a:rPr lang="ru-RU" dirty="0"/>
              <a:t> </a:t>
            </a:r>
            <a:r>
              <a:rPr lang="ru-RU" dirty="0" err="1"/>
              <a:t>рецептурних</a:t>
            </a:r>
            <a:r>
              <a:rPr lang="ru-RU" dirty="0"/>
              <a:t> </a:t>
            </a:r>
            <a:r>
              <a:rPr lang="ru-RU" dirty="0" err="1"/>
              <a:t>бланків</a:t>
            </a:r>
            <a:r>
              <a:rPr lang="ru-RU" dirty="0"/>
              <a:t>; структура, </a:t>
            </a:r>
            <a:r>
              <a:rPr lang="ru-RU" dirty="0" err="1"/>
              <a:t>основні</a:t>
            </a:r>
            <a:r>
              <a:rPr lang="ru-RU" dirty="0"/>
              <a:t> </a:t>
            </a:r>
            <a:r>
              <a:rPr lang="ru-RU" dirty="0" err="1"/>
              <a:t>реквізити</a:t>
            </a:r>
            <a:r>
              <a:rPr lang="ru-RU" dirty="0"/>
              <a:t>.</a:t>
            </a:r>
            <a:endParaRPr lang="ru-UA" dirty="0"/>
          </a:p>
        </p:txBody>
      </p:sp>
    </p:spTree>
    <p:extLst>
      <p:ext uri="{BB962C8B-B14F-4D97-AF65-F5344CB8AC3E}">
        <p14:creationId xmlns:p14="http://schemas.microsoft.com/office/powerpoint/2010/main" val="1515964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F0276947-BB17-41B4-91FA-6615DD732974}"/>
              </a:ext>
            </a:extLst>
          </p:cNvPr>
          <p:cNvSpPr>
            <a:spLocks noGrp="1"/>
          </p:cNvSpPr>
          <p:nvPr>
            <p:ph idx="1"/>
          </p:nvPr>
        </p:nvSpPr>
        <p:spPr/>
        <p:txBody>
          <a:bodyPr/>
          <a:lstStyle/>
          <a:p>
            <a:r>
              <a:rPr lang="uk-UA" dirty="0" err="1"/>
              <a:t>Безрецептурний</a:t>
            </a:r>
            <a:r>
              <a:rPr lang="uk-UA" dirty="0"/>
              <a:t> відпуск лікарських засобів населенню тісно пов'яза­ний із самолікуванням, під яким розуміється попередження захворювань, підтримання чи покращення стану організму в процесі хвороби, лікування не дуже тяжких </a:t>
            </a:r>
            <a:r>
              <a:rPr lang="uk-UA" dirty="0" err="1"/>
              <a:t>хвороб</a:t>
            </a:r>
            <a:r>
              <a:rPr lang="uk-UA" dirty="0"/>
              <a:t> чи уражень, а також реабілітація за допомогою ліків, які доступні без рецепта, а їх вибір і придбання не передбачає звернення до лікаря. Самолікування здійснюється без участі людей з фаховою приналежністю до лікування. Пацієнт є тоді в ролі особи, що робить вибір і впливає на процес лікування. На практиці під ним також розуміють лікування одного члена сім'ї або одного знайомого іншим.</a:t>
            </a:r>
            <a:endParaRPr lang="ru-UA" dirty="0"/>
          </a:p>
        </p:txBody>
      </p:sp>
      <p:sp>
        <p:nvSpPr>
          <p:cNvPr id="3" name="Заголовок 2">
            <a:extLst>
              <a:ext uri="{FF2B5EF4-FFF2-40B4-BE49-F238E27FC236}">
                <a16:creationId xmlns:a16="http://schemas.microsoft.com/office/drawing/2014/main" xmlns="" id="{E2D9E45E-B59B-4B14-A9E3-FC05E112A4A9}"/>
              </a:ext>
            </a:extLst>
          </p:cNvPr>
          <p:cNvSpPr>
            <a:spLocks noGrp="1"/>
          </p:cNvSpPr>
          <p:nvPr>
            <p:ph type="title"/>
          </p:nvPr>
        </p:nvSpPr>
        <p:spPr/>
        <p:txBody>
          <a:bodyPr>
            <a:normAutofit fontScale="90000"/>
          </a:bodyPr>
          <a:lstStyle/>
          <a:p>
            <a:r>
              <a:rPr lang="ru-RU" dirty="0" err="1"/>
              <a:t>Організація</a:t>
            </a:r>
            <a:r>
              <a:rPr lang="ru-RU" dirty="0"/>
              <a:t> безрецептурного </a:t>
            </a:r>
            <a:r>
              <a:rPr lang="ru-RU" dirty="0" err="1"/>
              <a:t>відпуску</a:t>
            </a:r>
            <a:r>
              <a:rPr lang="ru-RU" dirty="0"/>
              <a:t> </a:t>
            </a:r>
            <a:r>
              <a:rPr lang="ru-RU" dirty="0" err="1"/>
              <a:t>лікарських</a:t>
            </a:r>
            <a:r>
              <a:rPr lang="ru-RU" dirty="0"/>
              <a:t> </a:t>
            </a:r>
            <a:r>
              <a:rPr lang="ru-RU" dirty="0" err="1"/>
              <a:t>засобів</a:t>
            </a:r>
            <a:r>
              <a:rPr lang="ru-RU" dirty="0"/>
              <a:t> з аптек</a:t>
            </a:r>
            <a:br>
              <a:rPr lang="ru-RU" dirty="0"/>
            </a:br>
            <a:r>
              <a:rPr lang="ru-RU" dirty="0"/>
              <a:t>Суть </a:t>
            </a:r>
            <a:r>
              <a:rPr lang="ru-RU" dirty="0" err="1"/>
              <a:t>самолікування</a:t>
            </a:r>
            <a:endParaRPr lang="ru-RU" dirty="0"/>
          </a:p>
        </p:txBody>
      </p:sp>
    </p:spTree>
    <p:extLst>
      <p:ext uri="{BB962C8B-B14F-4D97-AF65-F5344CB8AC3E}">
        <p14:creationId xmlns:p14="http://schemas.microsoft.com/office/powerpoint/2010/main" val="1963529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F0276947-BB17-41B4-91FA-6615DD732974}"/>
              </a:ext>
            </a:extLst>
          </p:cNvPr>
          <p:cNvSpPr>
            <a:spLocks noGrp="1"/>
          </p:cNvSpPr>
          <p:nvPr>
            <p:ph idx="1"/>
          </p:nvPr>
        </p:nvSpPr>
        <p:spPr/>
        <p:txBody>
          <a:bodyPr>
            <a:normAutofit fontScale="40000" lnSpcReduction="20000"/>
          </a:bodyPr>
          <a:lstStyle/>
          <a:p>
            <a:r>
              <a:rPr lang="uk-UA" dirty="0"/>
              <a:t>Таким чином, самолікування - це концепція, яка випливає з:</a:t>
            </a:r>
          </a:p>
          <a:p>
            <a:r>
              <a:rPr lang="uk-UA" dirty="0"/>
              <a:t>•	визнання відповідальності особи за своє здоров'я;</a:t>
            </a:r>
          </a:p>
          <a:p>
            <a:r>
              <a:rPr lang="uk-UA" dirty="0"/>
              <a:t>•	небажання звертатися до лікаря за незначних причин, які можна усунути самостійно;</a:t>
            </a:r>
          </a:p>
          <a:p>
            <a:r>
              <a:rPr lang="uk-UA" dirty="0"/>
              <a:t>•	зростаючих труднощів стосовно фінансування охорони здоров'я.</a:t>
            </a:r>
          </a:p>
          <a:p>
            <a:endParaRPr lang="uk-UA" dirty="0"/>
          </a:p>
          <a:p>
            <a:r>
              <a:rPr lang="uk-UA" dirty="0"/>
              <a:t>Джерела навичок самолікування</a:t>
            </a:r>
          </a:p>
          <a:p>
            <a:r>
              <a:rPr lang="uk-UA" dirty="0"/>
              <a:t>Як показують дані опитування відвідувачів аптек, навички самоліку­вання населення набуває через:</a:t>
            </a:r>
          </a:p>
          <a:p>
            <a:r>
              <a:rPr lang="uk-UA" dirty="0"/>
              <a:t>•	консультації лікарів;</a:t>
            </a:r>
          </a:p>
          <a:p>
            <a:r>
              <a:rPr lang="uk-UA" dirty="0"/>
              <a:t>•	консультації фармацевтичних фахівців;</a:t>
            </a:r>
          </a:p>
          <a:p>
            <a:r>
              <a:rPr lang="uk-UA" dirty="0"/>
              <a:t>•	поради рідних;</a:t>
            </a:r>
          </a:p>
          <a:p>
            <a:r>
              <a:rPr lang="uk-UA" dirty="0"/>
              <a:t>•	поради знайомих;</a:t>
            </a:r>
          </a:p>
          <a:p>
            <a:r>
              <a:rPr lang="uk-UA" dirty="0"/>
              <a:t>•	самоосвіту.</a:t>
            </a:r>
          </a:p>
          <a:p>
            <a:r>
              <a:rPr lang="uk-UA" dirty="0"/>
              <a:t>Правда, далеко не всі мають правильну уяву про той чи інший </a:t>
            </a:r>
            <a:r>
              <a:rPr lang="uk-UA" dirty="0" err="1"/>
              <a:t>безрецептурний</a:t>
            </a:r>
            <a:r>
              <a:rPr lang="uk-UA" dirty="0"/>
              <a:t> препарат. На недостатність інформації про дію, можливі побічні ефекти і </a:t>
            </a:r>
            <a:r>
              <a:rPr lang="uk-UA" dirty="0" err="1"/>
              <a:t>протипокази</a:t>
            </a:r>
            <a:r>
              <a:rPr lang="uk-UA" dirty="0"/>
              <a:t> вказало 67 % опитаних відвідувачів аптеки.</a:t>
            </a:r>
          </a:p>
          <a:p>
            <a:endParaRPr lang="ru-UA" dirty="0"/>
          </a:p>
        </p:txBody>
      </p:sp>
      <p:sp>
        <p:nvSpPr>
          <p:cNvPr id="3" name="Заголовок 2">
            <a:extLst>
              <a:ext uri="{FF2B5EF4-FFF2-40B4-BE49-F238E27FC236}">
                <a16:creationId xmlns:a16="http://schemas.microsoft.com/office/drawing/2014/main" xmlns="" id="{E2D9E45E-B59B-4B14-A9E3-FC05E112A4A9}"/>
              </a:ext>
            </a:extLst>
          </p:cNvPr>
          <p:cNvSpPr>
            <a:spLocks noGrp="1"/>
          </p:cNvSpPr>
          <p:nvPr>
            <p:ph type="title"/>
          </p:nvPr>
        </p:nvSpPr>
        <p:spPr/>
        <p:txBody>
          <a:bodyPr>
            <a:normAutofit fontScale="90000"/>
          </a:bodyPr>
          <a:lstStyle/>
          <a:p>
            <a:r>
              <a:rPr lang="ru-RU" dirty="0" err="1"/>
              <a:t>Організація</a:t>
            </a:r>
            <a:r>
              <a:rPr lang="ru-RU" dirty="0"/>
              <a:t> безрецептурного </a:t>
            </a:r>
            <a:r>
              <a:rPr lang="ru-RU" dirty="0" err="1"/>
              <a:t>відпуску</a:t>
            </a:r>
            <a:r>
              <a:rPr lang="ru-RU" dirty="0"/>
              <a:t> </a:t>
            </a:r>
            <a:r>
              <a:rPr lang="ru-RU" dirty="0" err="1"/>
              <a:t>лікарських</a:t>
            </a:r>
            <a:r>
              <a:rPr lang="ru-RU" dirty="0"/>
              <a:t> </a:t>
            </a:r>
            <a:r>
              <a:rPr lang="ru-RU" dirty="0" err="1"/>
              <a:t>засобів</a:t>
            </a:r>
            <a:r>
              <a:rPr lang="ru-RU" dirty="0"/>
              <a:t> з аптек</a:t>
            </a:r>
            <a:br>
              <a:rPr lang="ru-RU" dirty="0"/>
            </a:br>
            <a:r>
              <a:rPr lang="ru-RU" dirty="0"/>
              <a:t>Суть </a:t>
            </a:r>
            <a:r>
              <a:rPr lang="ru-RU" dirty="0" err="1"/>
              <a:t>самолікування</a:t>
            </a:r>
            <a:endParaRPr lang="ru-RU" dirty="0"/>
          </a:p>
        </p:txBody>
      </p:sp>
    </p:spTree>
    <p:extLst>
      <p:ext uri="{BB962C8B-B14F-4D97-AF65-F5344CB8AC3E}">
        <p14:creationId xmlns:p14="http://schemas.microsoft.com/office/powerpoint/2010/main" val="1298132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F0276947-BB17-41B4-91FA-6615DD732974}"/>
              </a:ext>
            </a:extLst>
          </p:cNvPr>
          <p:cNvSpPr>
            <a:spLocks noGrp="1"/>
          </p:cNvSpPr>
          <p:nvPr>
            <p:ph idx="1"/>
          </p:nvPr>
        </p:nvSpPr>
        <p:spPr/>
        <p:txBody>
          <a:bodyPr>
            <a:normAutofit fontScale="77500" lnSpcReduction="20000"/>
          </a:bodyPr>
          <a:lstStyle/>
          <a:p>
            <a:r>
              <a:rPr lang="uk-UA" dirty="0"/>
              <a:t>Хвороби, при яких застосовують </a:t>
            </a:r>
            <a:r>
              <a:rPr lang="uk-UA" dirty="0" err="1"/>
              <a:t>безрецептурні</a:t>
            </a:r>
            <a:r>
              <a:rPr lang="uk-UA" dirty="0"/>
              <a:t> препарати</a:t>
            </a:r>
          </a:p>
          <a:p>
            <a:r>
              <a:rPr lang="uk-UA" dirty="0" err="1"/>
              <a:t>Безрецептурні</a:t>
            </a:r>
            <a:r>
              <a:rPr lang="uk-UA" dirty="0"/>
              <a:t> препарати найчастіше застосовуються для лікування:</a:t>
            </a:r>
          </a:p>
          <a:p>
            <a:r>
              <a:rPr lang="uk-UA" dirty="0"/>
              <a:t>•	головних і м'язових болів;</a:t>
            </a:r>
          </a:p>
          <a:p>
            <a:r>
              <a:rPr lang="uk-UA" dirty="0"/>
              <a:t>•	високої температури;</a:t>
            </a:r>
          </a:p>
          <a:p>
            <a:r>
              <a:rPr lang="uk-UA" dirty="0"/>
              <a:t>•	кашлю;</a:t>
            </a:r>
          </a:p>
          <a:p>
            <a:r>
              <a:rPr lang="uk-UA" dirty="0"/>
              <a:t>•	застуди;</a:t>
            </a:r>
          </a:p>
          <a:p>
            <a:r>
              <a:rPr lang="uk-UA" dirty="0"/>
              <a:t>•	болю в горлі;</a:t>
            </a:r>
          </a:p>
          <a:p>
            <a:r>
              <a:rPr lang="uk-UA" dirty="0"/>
              <a:t>•	шлункових розладів та закрепів;</a:t>
            </a:r>
          </a:p>
          <a:p>
            <a:r>
              <a:rPr lang="uk-UA" dirty="0"/>
              <a:t>•	серцевих нападів;</a:t>
            </a:r>
          </a:p>
          <a:p>
            <a:r>
              <a:rPr lang="uk-UA" dirty="0"/>
              <a:t>•	шкірних </a:t>
            </a:r>
            <a:r>
              <a:rPr lang="uk-UA" dirty="0" err="1"/>
              <a:t>хвороб</a:t>
            </a:r>
            <a:r>
              <a:rPr lang="uk-UA" dirty="0"/>
              <a:t> (вугрова висипка, порізи, забиття).</a:t>
            </a:r>
          </a:p>
          <a:p>
            <a:endParaRPr lang="ru-UA" dirty="0"/>
          </a:p>
        </p:txBody>
      </p:sp>
      <p:sp>
        <p:nvSpPr>
          <p:cNvPr id="3" name="Заголовок 2">
            <a:extLst>
              <a:ext uri="{FF2B5EF4-FFF2-40B4-BE49-F238E27FC236}">
                <a16:creationId xmlns:a16="http://schemas.microsoft.com/office/drawing/2014/main" xmlns="" id="{E2D9E45E-B59B-4B14-A9E3-FC05E112A4A9}"/>
              </a:ext>
            </a:extLst>
          </p:cNvPr>
          <p:cNvSpPr>
            <a:spLocks noGrp="1"/>
          </p:cNvSpPr>
          <p:nvPr>
            <p:ph type="title"/>
          </p:nvPr>
        </p:nvSpPr>
        <p:spPr/>
        <p:txBody>
          <a:bodyPr>
            <a:normAutofit fontScale="90000"/>
          </a:bodyPr>
          <a:lstStyle/>
          <a:p>
            <a:r>
              <a:rPr lang="ru-RU" dirty="0" err="1"/>
              <a:t>Організація</a:t>
            </a:r>
            <a:r>
              <a:rPr lang="ru-RU" dirty="0"/>
              <a:t> безрецептурного </a:t>
            </a:r>
            <a:r>
              <a:rPr lang="ru-RU" dirty="0" err="1"/>
              <a:t>відпуску</a:t>
            </a:r>
            <a:r>
              <a:rPr lang="ru-RU" dirty="0"/>
              <a:t> </a:t>
            </a:r>
            <a:r>
              <a:rPr lang="ru-RU" dirty="0" err="1"/>
              <a:t>лікарських</a:t>
            </a:r>
            <a:r>
              <a:rPr lang="ru-RU" dirty="0"/>
              <a:t> </a:t>
            </a:r>
            <a:r>
              <a:rPr lang="ru-RU" dirty="0" err="1"/>
              <a:t>засобів</a:t>
            </a:r>
            <a:r>
              <a:rPr lang="ru-RU" dirty="0"/>
              <a:t> з аптек</a:t>
            </a:r>
            <a:br>
              <a:rPr lang="ru-RU" dirty="0"/>
            </a:br>
            <a:r>
              <a:rPr lang="ru-RU" dirty="0"/>
              <a:t>Суть </a:t>
            </a:r>
            <a:r>
              <a:rPr lang="ru-RU" dirty="0" err="1"/>
              <a:t>самолікування</a:t>
            </a:r>
            <a:endParaRPr lang="ru-RU" dirty="0"/>
          </a:p>
        </p:txBody>
      </p:sp>
    </p:spTree>
    <p:extLst>
      <p:ext uri="{BB962C8B-B14F-4D97-AF65-F5344CB8AC3E}">
        <p14:creationId xmlns:p14="http://schemas.microsoft.com/office/powerpoint/2010/main" val="4292119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F0276947-BB17-41B4-91FA-6615DD732974}"/>
              </a:ext>
            </a:extLst>
          </p:cNvPr>
          <p:cNvSpPr>
            <a:spLocks noGrp="1"/>
          </p:cNvSpPr>
          <p:nvPr>
            <p:ph idx="1"/>
          </p:nvPr>
        </p:nvSpPr>
        <p:spPr/>
        <p:txBody>
          <a:bodyPr>
            <a:normAutofit fontScale="92500" lnSpcReduction="10000"/>
          </a:bodyPr>
          <a:lstStyle/>
          <a:p>
            <a:r>
              <a:rPr lang="uk-UA" dirty="0"/>
              <a:t>Незважаючи на те, що </a:t>
            </a:r>
            <a:r>
              <a:rPr lang="uk-UA" dirty="0" err="1"/>
              <a:t>безрецептурні</a:t>
            </a:r>
            <a:r>
              <a:rPr lang="uk-UA" dirty="0"/>
              <a:t> препарати займають провідне місце при лікуванні багатьох захворювань, обізнаність споживачів про їх застосування через недостатню інформованість залишається на невисокому рівні.</a:t>
            </a:r>
          </a:p>
          <a:p>
            <a:r>
              <a:rPr lang="uk-UA" dirty="0"/>
              <a:t>Необхідна відповідна підготовка медичних і фармацевтичних фахівців щодо використання лікарських засобів </a:t>
            </a:r>
            <a:r>
              <a:rPr lang="uk-UA" dirty="0" err="1"/>
              <a:t>безрецептурного</a:t>
            </a:r>
            <a:r>
              <a:rPr lang="uk-UA" dirty="0"/>
              <a:t> відпуску. Голов­не, щоб </a:t>
            </a:r>
            <a:r>
              <a:rPr lang="uk-UA" dirty="0" err="1"/>
              <a:t>безрецептурні</a:t>
            </a:r>
            <a:r>
              <a:rPr lang="uk-UA" dirty="0"/>
              <a:t> препарати, особливо імпортні, мали докладну і зрозумілу для хворого інструкцію щодо їх застосування з обов'язковим зазначенням протипоказань, побічних ефектів та заходів перестороги. Запорукою ефективного самолікування повинна стати грамотна і док­ладна консультація у фармацевтичного фахівця, оскільки отримання кон­сультації у лікаря пов'язано з певними труднощами (запис на прийом, черга тощо), а інститут сімейної медицини поки що знаходиться в за­родковому стані.</a:t>
            </a:r>
          </a:p>
          <a:p>
            <a:endParaRPr lang="ru-UA" dirty="0"/>
          </a:p>
        </p:txBody>
      </p:sp>
      <p:sp>
        <p:nvSpPr>
          <p:cNvPr id="3" name="Заголовок 2">
            <a:extLst>
              <a:ext uri="{FF2B5EF4-FFF2-40B4-BE49-F238E27FC236}">
                <a16:creationId xmlns:a16="http://schemas.microsoft.com/office/drawing/2014/main" xmlns="" id="{E2D9E45E-B59B-4B14-A9E3-FC05E112A4A9}"/>
              </a:ext>
            </a:extLst>
          </p:cNvPr>
          <p:cNvSpPr>
            <a:spLocks noGrp="1"/>
          </p:cNvSpPr>
          <p:nvPr>
            <p:ph type="title"/>
          </p:nvPr>
        </p:nvSpPr>
        <p:spPr/>
        <p:txBody>
          <a:bodyPr>
            <a:normAutofit/>
          </a:bodyPr>
          <a:lstStyle/>
          <a:p>
            <a:r>
              <a:rPr lang="ru-RU" dirty="0"/>
              <a:t/>
            </a:r>
            <a:br>
              <a:rPr lang="ru-RU" dirty="0"/>
            </a:br>
            <a:r>
              <a:rPr lang="ru-RU" dirty="0" err="1"/>
              <a:t>Основні</a:t>
            </a:r>
            <a:r>
              <a:rPr lang="ru-RU" dirty="0"/>
              <a:t> правила </a:t>
            </a:r>
            <a:r>
              <a:rPr lang="ru-RU" dirty="0" err="1"/>
              <a:t>самолікування</a:t>
            </a:r>
            <a:endParaRPr lang="ru-RU" dirty="0"/>
          </a:p>
        </p:txBody>
      </p:sp>
    </p:spTree>
    <p:extLst>
      <p:ext uri="{BB962C8B-B14F-4D97-AF65-F5344CB8AC3E}">
        <p14:creationId xmlns:p14="http://schemas.microsoft.com/office/powerpoint/2010/main" val="2879743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F0276947-BB17-41B4-91FA-6615DD732974}"/>
              </a:ext>
            </a:extLst>
          </p:cNvPr>
          <p:cNvSpPr>
            <a:spLocks noGrp="1"/>
          </p:cNvSpPr>
          <p:nvPr>
            <p:ph idx="1"/>
          </p:nvPr>
        </p:nvSpPr>
        <p:spPr/>
        <p:txBody>
          <a:bodyPr>
            <a:normAutofit fontScale="85000" lnSpcReduction="20000"/>
          </a:bodyPr>
          <a:lstStyle/>
          <a:p>
            <a:r>
              <a:rPr lang="uk-UA" dirty="0"/>
              <a:t>Які ж основні правила самолікування?</a:t>
            </a:r>
          </a:p>
          <a:p>
            <a:r>
              <a:rPr lang="uk-UA" dirty="0"/>
              <a:t>1. Лікувати лише ті порушення самопочуття, де ознаки хвороби вам відомі.</a:t>
            </a:r>
          </a:p>
          <a:p>
            <a:r>
              <a:rPr lang="uk-UA" dirty="0"/>
              <a:t>2. Використовувати лише ті ліки, які добре відомі і перевірені.</a:t>
            </a:r>
          </a:p>
          <a:p>
            <a:r>
              <a:rPr lang="uk-UA" dirty="0"/>
              <a:t>3. Використовувати мінімум ліків. </a:t>
            </a:r>
          </a:p>
          <a:p>
            <a:r>
              <a:rPr lang="uk-UA" dirty="0"/>
              <a:t>Якщо турбує тільки нежить і висока температура, то лікуйте ці симптоми, а не кашель і біль в горлі заодно, використовуючи складні комплексні ліки.</a:t>
            </a:r>
          </a:p>
          <a:p>
            <a:r>
              <a:rPr lang="uk-UA" dirty="0"/>
              <a:t>4. Не нашкодити собі. Якщо на другий, щонайбільше на третій день самолікування не покращує самопочуття - необхідно йти до лікаря.</a:t>
            </a:r>
          </a:p>
          <a:p>
            <a:r>
              <a:rPr lang="uk-UA" dirty="0"/>
              <a:t>5. Уважно читати інструкцію про застосування.</a:t>
            </a:r>
          </a:p>
          <a:p>
            <a:r>
              <a:rPr lang="uk-UA" dirty="0"/>
              <a:t>6. Суворо притримуватися правил приймання ліків, а цього дотримується лише 33 % опитаних відвідувачів аптек.</a:t>
            </a:r>
          </a:p>
        </p:txBody>
      </p:sp>
      <p:sp>
        <p:nvSpPr>
          <p:cNvPr id="3" name="Заголовок 2">
            <a:extLst>
              <a:ext uri="{FF2B5EF4-FFF2-40B4-BE49-F238E27FC236}">
                <a16:creationId xmlns:a16="http://schemas.microsoft.com/office/drawing/2014/main" xmlns="" id="{E2D9E45E-B59B-4B14-A9E3-FC05E112A4A9}"/>
              </a:ext>
            </a:extLst>
          </p:cNvPr>
          <p:cNvSpPr>
            <a:spLocks noGrp="1"/>
          </p:cNvSpPr>
          <p:nvPr>
            <p:ph type="title"/>
          </p:nvPr>
        </p:nvSpPr>
        <p:spPr/>
        <p:txBody>
          <a:bodyPr>
            <a:normAutofit/>
          </a:bodyPr>
          <a:lstStyle/>
          <a:p>
            <a:r>
              <a:rPr lang="ru-RU" dirty="0"/>
              <a:t/>
            </a:r>
            <a:br>
              <a:rPr lang="ru-RU" dirty="0"/>
            </a:br>
            <a:r>
              <a:rPr lang="ru-RU" dirty="0" err="1"/>
              <a:t>Основні</a:t>
            </a:r>
            <a:r>
              <a:rPr lang="ru-RU" dirty="0"/>
              <a:t> правила </a:t>
            </a:r>
            <a:r>
              <a:rPr lang="ru-RU" dirty="0" err="1"/>
              <a:t>самолікування</a:t>
            </a:r>
            <a:endParaRPr lang="ru-RU" dirty="0"/>
          </a:p>
        </p:txBody>
      </p:sp>
    </p:spTree>
    <p:extLst>
      <p:ext uri="{BB962C8B-B14F-4D97-AF65-F5344CB8AC3E}">
        <p14:creationId xmlns:p14="http://schemas.microsoft.com/office/powerpoint/2010/main" val="3744998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F0276947-BB17-41B4-91FA-6615DD732974}"/>
              </a:ext>
            </a:extLst>
          </p:cNvPr>
          <p:cNvSpPr>
            <a:spLocks noGrp="1"/>
          </p:cNvSpPr>
          <p:nvPr>
            <p:ph idx="1"/>
          </p:nvPr>
        </p:nvSpPr>
        <p:spPr/>
        <p:txBody>
          <a:bodyPr>
            <a:normAutofit fontScale="85000" lnSpcReduction="20000"/>
          </a:bodyPr>
          <a:lstStyle/>
          <a:p>
            <a:r>
              <a:rPr lang="uk-UA" dirty="0"/>
              <a:t>Важливе значення для вирішення проблем самолікування мають критерії віднесення медикаментів до категорії лікарських засобів, що відпускаються без рецепта:</a:t>
            </a:r>
          </a:p>
          <a:p>
            <a:r>
              <a:rPr lang="uk-UA" dirty="0"/>
              <a:t>•	лікарський засіб при його застосуванні згідно з інструкцією не становить загрози для здоров'я, активні інгредієнти препаратів використовуються в країні протягом тривалого часу, їх побічна дія добре відома;</a:t>
            </a:r>
          </a:p>
          <a:p>
            <a:r>
              <a:rPr lang="uk-UA" dirty="0"/>
              <a:t>•	лікарський засіб застосовується для усунення симптомів захворювання, які пацієнт може визначити самостійно;</a:t>
            </a:r>
          </a:p>
          <a:p>
            <a:r>
              <a:rPr lang="uk-UA" dirty="0"/>
              <a:t>•	лікарський засіб має спеціально розроблену для споживача інструкцію про застосування, яка не містить незнайомих медичних термінів;</a:t>
            </a:r>
          </a:p>
          <a:p>
            <a:r>
              <a:rPr lang="uk-UA" dirty="0"/>
              <a:t>•	інформація на листівці-вкладці, що стосується препарату іноземного виробництва, відповідає існуючим в Україні схемам лікування;</a:t>
            </a:r>
          </a:p>
          <a:p>
            <a:r>
              <a:rPr lang="uk-UA" dirty="0"/>
              <a:t>•	лікарський засіб призначається лише для перорального та зовнішнього застосування.</a:t>
            </a:r>
          </a:p>
        </p:txBody>
      </p:sp>
      <p:sp>
        <p:nvSpPr>
          <p:cNvPr id="3" name="Заголовок 2">
            <a:extLst>
              <a:ext uri="{FF2B5EF4-FFF2-40B4-BE49-F238E27FC236}">
                <a16:creationId xmlns:a16="http://schemas.microsoft.com/office/drawing/2014/main" xmlns="" id="{E2D9E45E-B59B-4B14-A9E3-FC05E112A4A9}"/>
              </a:ext>
            </a:extLst>
          </p:cNvPr>
          <p:cNvSpPr>
            <a:spLocks noGrp="1"/>
          </p:cNvSpPr>
          <p:nvPr>
            <p:ph type="title"/>
          </p:nvPr>
        </p:nvSpPr>
        <p:spPr/>
        <p:txBody>
          <a:bodyPr>
            <a:normAutofit/>
          </a:bodyPr>
          <a:lstStyle/>
          <a:p>
            <a:r>
              <a:rPr lang="ru-RU" dirty="0" err="1"/>
              <a:t>Критерії</a:t>
            </a:r>
            <a:r>
              <a:rPr lang="ru-RU" dirty="0"/>
              <a:t> </a:t>
            </a:r>
            <a:r>
              <a:rPr lang="ru-RU" dirty="0" err="1"/>
              <a:t>віднесення</a:t>
            </a:r>
            <a:r>
              <a:rPr lang="ru-RU" dirty="0"/>
              <a:t> </a:t>
            </a:r>
            <a:r>
              <a:rPr lang="ru-RU" dirty="0" err="1"/>
              <a:t>медикаментів</a:t>
            </a:r>
            <a:r>
              <a:rPr lang="ru-RU" dirty="0"/>
              <a:t> до </a:t>
            </a:r>
            <a:r>
              <a:rPr lang="ru-RU" dirty="0" err="1"/>
              <a:t>безрецептурних</a:t>
            </a:r>
            <a:r>
              <a:rPr lang="ru-RU" dirty="0"/>
              <a:t> </a:t>
            </a:r>
            <a:r>
              <a:rPr lang="ru-RU" dirty="0" err="1"/>
              <a:t>ліків</a:t>
            </a:r>
            <a:endParaRPr lang="ru-RU" dirty="0"/>
          </a:p>
        </p:txBody>
      </p:sp>
    </p:spTree>
    <p:extLst>
      <p:ext uri="{BB962C8B-B14F-4D97-AF65-F5344CB8AC3E}">
        <p14:creationId xmlns:p14="http://schemas.microsoft.com/office/powerpoint/2010/main" val="256854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B91C8472-12E6-4509-82C3-E45813F80094}"/>
              </a:ext>
            </a:extLst>
          </p:cNvPr>
          <p:cNvSpPr>
            <a:spLocks noGrp="1"/>
          </p:cNvSpPr>
          <p:nvPr>
            <p:ph idx="1"/>
          </p:nvPr>
        </p:nvSpPr>
        <p:spPr/>
        <p:txBody>
          <a:bodyPr>
            <a:normAutofit fontScale="40000" lnSpcReduction="20000"/>
          </a:bodyPr>
          <a:lstStyle/>
          <a:p>
            <a:r>
              <a:rPr lang="uk-UA" dirty="0"/>
              <a:t>Наказом Міністерства охорони здоров'я України № 303 від 06.05.14 р. затверджений Перелік лікарських засобів </a:t>
            </a:r>
            <a:r>
              <a:rPr lang="uk-UA" dirty="0" err="1"/>
              <a:t>безрецептурного</a:t>
            </a:r>
            <a:r>
              <a:rPr lang="uk-UA" dirty="0"/>
              <a:t> відпуску. Сюди внесені лікарські препарати вітчизняного та іноземного виробництва, які зареєстровані (перереєстровані) Державним фармакологічним центром МОЗ України і які відпуска­ються з аптек без рецептів лікарів.</a:t>
            </a:r>
          </a:p>
          <a:p>
            <a:r>
              <a:rPr lang="uk-UA" dirty="0"/>
              <a:t>Всього у Переліку 3755 позицій лікарських засобів. Найбільш чисельними є групи препаратів, що застосовуються:</a:t>
            </a:r>
          </a:p>
          <a:p>
            <a:r>
              <a:rPr lang="uk-UA" dirty="0"/>
              <a:t>а) для лікування шлунково-кишкового тракту;</a:t>
            </a:r>
          </a:p>
          <a:p>
            <a:r>
              <a:rPr lang="uk-UA" dirty="0"/>
              <a:t>б) протизапальні, знеболюючі та жарознижуючі засоби;</a:t>
            </a:r>
          </a:p>
          <a:p>
            <a:r>
              <a:rPr lang="uk-UA" dirty="0"/>
              <a:t>в) вітаміни;</a:t>
            </a:r>
          </a:p>
          <a:p>
            <a:r>
              <a:rPr lang="uk-UA" dirty="0"/>
              <a:t>г) дезінфікуючі та антисептичні засоби;</a:t>
            </a:r>
          </a:p>
          <a:p>
            <a:r>
              <a:rPr lang="uk-UA" dirty="0"/>
              <a:t>д) препарати для лікування інфекційних захворювань;</a:t>
            </a:r>
          </a:p>
          <a:p>
            <a:r>
              <a:rPr lang="uk-UA" dirty="0"/>
              <a:t>є) ліки, що діють на органи дихання.</a:t>
            </a:r>
          </a:p>
          <a:p>
            <a:r>
              <a:rPr lang="uk-UA" dirty="0"/>
              <a:t>Найменша кількість препаратів у таких групах, як анестезуючі засоби; препарати, що застосовуються при мігрені, </a:t>
            </a:r>
            <a:r>
              <a:rPr lang="uk-UA" dirty="0" err="1"/>
              <a:t>імуномодулятори</a:t>
            </a:r>
            <a:r>
              <a:rPr lang="uk-UA" dirty="0"/>
              <a:t>; гормони, ендокринні препарати; засоби, що застосовуються при анафілаксії та алергії.</a:t>
            </a:r>
          </a:p>
          <a:p>
            <a:r>
              <a:rPr lang="uk-UA" dirty="0"/>
              <a:t>Незрозумілими є такі повторення вітчизняних препаратів: Ацетилсаліцилова кислота – Кислота ацетилсаліцилова, Аскорбінова кислота з глюкозою – Кислота аскорбінова з глюкозою, Борної кислоти розчин спиртовий – Кислоти борної розчин спиртовий – Розчин кислоти борної спиртовий, Брильянтовий зелений (розчин спиртовий) – Розчин брильянтового зеленого спиртовий – Розчин діамантового зеленого спиртовий, Вовчуга настойка – Настоянка вовчуга тощо. Крім цього, відмічається повторення більшості препаратів під однією й тією ж назвою, але різними дозами (кислота аскорбінова – 10, </a:t>
            </a:r>
            <a:r>
              <a:rPr lang="uk-UA" dirty="0" err="1"/>
              <a:t>бромгексин</a:t>
            </a:r>
            <a:r>
              <a:rPr lang="uk-UA" dirty="0"/>
              <a:t> – 8, ацетилсалі­цилова кислота – 6 та ін.)</a:t>
            </a:r>
          </a:p>
          <a:p>
            <a:r>
              <a:rPr lang="uk-UA" dirty="0"/>
              <a:t>Варто зазначити, що ряд рецептурних лікарських засобів відноситься до </a:t>
            </a:r>
            <a:r>
              <a:rPr lang="uk-UA" dirty="0" err="1"/>
              <a:t>безрецептурних</a:t>
            </a:r>
            <a:r>
              <a:rPr lang="uk-UA" dirty="0"/>
              <a:t> препаратів в залежності від кількості разових доз чи об'єму, наприклад:</a:t>
            </a:r>
          </a:p>
          <a:p>
            <a:r>
              <a:rPr lang="uk-UA" dirty="0"/>
              <a:t>Бальзам "</a:t>
            </a:r>
            <a:r>
              <a:rPr lang="uk-UA" dirty="0" err="1"/>
              <a:t>Вігор</a:t>
            </a:r>
            <a:r>
              <a:rPr lang="uk-UA" dirty="0"/>
              <a:t>" по 200 мл - </a:t>
            </a:r>
            <a:r>
              <a:rPr lang="uk-UA" dirty="0" err="1"/>
              <a:t>безрецептурний</a:t>
            </a:r>
            <a:r>
              <a:rPr lang="uk-UA" dirty="0"/>
              <a:t> препарат, а бальзам "</a:t>
            </a:r>
            <a:r>
              <a:rPr lang="uk-UA" dirty="0" err="1"/>
              <a:t>Вігор</a:t>
            </a:r>
            <a:r>
              <a:rPr lang="uk-UA" dirty="0"/>
              <a:t>" по 250, 330, 375, 500, 750 і 1000 мл - рецептурний.</a:t>
            </a:r>
          </a:p>
          <a:p>
            <a:endParaRPr lang="ru-UA" dirty="0"/>
          </a:p>
        </p:txBody>
      </p:sp>
      <p:sp>
        <p:nvSpPr>
          <p:cNvPr id="3" name="Заголовок 2">
            <a:extLst>
              <a:ext uri="{FF2B5EF4-FFF2-40B4-BE49-F238E27FC236}">
                <a16:creationId xmlns:a16="http://schemas.microsoft.com/office/drawing/2014/main" xmlns="" id="{0ED7D493-DD2B-4D2D-901A-D867C2C94334}"/>
              </a:ext>
            </a:extLst>
          </p:cNvPr>
          <p:cNvSpPr>
            <a:spLocks noGrp="1"/>
          </p:cNvSpPr>
          <p:nvPr>
            <p:ph type="title"/>
          </p:nvPr>
        </p:nvSpPr>
        <p:spPr/>
        <p:txBody>
          <a:bodyPr>
            <a:normAutofit fontScale="90000"/>
          </a:bodyPr>
          <a:lstStyle/>
          <a:p>
            <a:r>
              <a:rPr lang="ru-RU" dirty="0"/>
              <a:t>Характеристика </a:t>
            </a:r>
            <a:r>
              <a:rPr lang="ru-RU" dirty="0" err="1"/>
              <a:t>вітчизняного</a:t>
            </a:r>
            <a:r>
              <a:rPr lang="ru-RU" dirty="0"/>
              <a:t> </a:t>
            </a:r>
            <a:r>
              <a:rPr lang="ru-RU" dirty="0" err="1"/>
              <a:t>Переліку</a:t>
            </a:r>
            <a:r>
              <a:rPr lang="ru-RU" dirty="0"/>
              <a:t> </a:t>
            </a:r>
            <a:r>
              <a:rPr lang="ru-RU" dirty="0" err="1"/>
              <a:t>лікарських</a:t>
            </a:r>
            <a:r>
              <a:rPr lang="ru-RU" dirty="0"/>
              <a:t> </a:t>
            </a:r>
            <a:r>
              <a:rPr lang="ru-RU" dirty="0" err="1"/>
              <a:t>засобів</a:t>
            </a:r>
            <a:r>
              <a:rPr lang="ru-RU" dirty="0"/>
              <a:t>, </a:t>
            </a:r>
            <a:r>
              <a:rPr lang="ru-RU" dirty="0" err="1"/>
              <a:t>які</a:t>
            </a:r>
            <a:r>
              <a:rPr lang="ru-RU" dirty="0"/>
              <a:t> </a:t>
            </a:r>
            <a:r>
              <a:rPr lang="ru-RU" dirty="0" err="1"/>
              <a:t>відпускаються</a:t>
            </a:r>
            <a:r>
              <a:rPr lang="ru-RU" dirty="0"/>
              <a:t> без </a:t>
            </a:r>
            <a:r>
              <a:rPr lang="ru-RU" dirty="0" err="1"/>
              <a:t>рецептів</a:t>
            </a:r>
            <a:r>
              <a:rPr lang="ru-RU" dirty="0"/>
              <a:t> з аптек</a:t>
            </a:r>
            <a:endParaRPr lang="ru-UA" dirty="0"/>
          </a:p>
        </p:txBody>
      </p:sp>
    </p:spTree>
    <p:extLst>
      <p:ext uri="{BB962C8B-B14F-4D97-AF65-F5344CB8AC3E}">
        <p14:creationId xmlns:p14="http://schemas.microsoft.com/office/powerpoint/2010/main" val="385372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41777C2D-FF1F-4653-93DE-3BF20781E559}"/>
              </a:ext>
            </a:extLst>
          </p:cNvPr>
          <p:cNvSpPr>
            <a:spLocks noGrp="1"/>
          </p:cNvSpPr>
          <p:nvPr>
            <p:ph idx="1"/>
          </p:nvPr>
        </p:nvSpPr>
        <p:spPr/>
        <p:txBody>
          <a:bodyPr>
            <a:normAutofit fontScale="70000" lnSpcReduction="20000"/>
          </a:bodyPr>
          <a:lstStyle/>
          <a:p>
            <a:r>
              <a:rPr lang="uk-UA" dirty="0"/>
              <a:t>Серед препаратів, які споживачі купують в аптеках для самолікування, провідне місце утримують вітчизняні лікарські засоби. Так, найпопулярнішим </a:t>
            </a:r>
            <a:r>
              <a:rPr lang="uk-UA" dirty="0" err="1"/>
              <a:t>безрецептурним</a:t>
            </a:r>
            <a:r>
              <a:rPr lang="uk-UA" dirty="0"/>
              <a:t> препаратом є аспірин – його при високій температурі застосовують 67 % опитаних відвідувачів аптек. Значно меншою популярністю користується </a:t>
            </a:r>
            <a:r>
              <a:rPr lang="uk-UA" dirty="0" err="1"/>
              <a:t>парацетамол</a:t>
            </a:r>
            <a:r>
              <a:rPr lang="uk-UA" dirty="0"/>
              <a:t> (13 %). При головному болі частіше всього вживають анальгін (46 %) і </a:t>
            </a:r>
            <a:r>
              <a:rPr lang="uk-UA" dirty="0" err="1"/>
              <a:t>цитрамон</a:t>
            </a:r>
            <a:r>
              <a:rPr lang="uk-UA" dirty="0"/>
              <a:t> (26 %), при нежиті – </a:t>
            </a:r>
            <a:r>
              <a:rPr lang="uk-UA" dirty="0" err="1"/>
              <a:t>нафтизин</a:t>
            </a:r>
            <a:r>
              <a:rPr lang="uk-UA" dirty="0"/>
              <a:t>, </a:t>
            </a:r>
            <a:r>
              <a:rPr lang="uk-UA" dirty="0" err="1"/>
              <a:t>піносол</a:t>
            </a:r>
            <a:r>
              <a:rPr lang="uk-UA" dirty="0"/>
              <a:t> і галазолін (22, 14 і 10 % відповідно), у випадку простудного кашлю – </a:t>
            </a:r>
            <a:r>
              <a:rPr lang="uk-UA" dirty="0" err="1"/>
              <a:t>мукалтин</a:t>
            </a:r>
            <a:r>
              <a:rPr lang="uk-UA" dirty="0"/>
              <a:t>, </a:t>
            </a:r>
            <a:r>
              <a:rPr lang="uk-UA" dirty="0" err="1"/>
              <a:t>бромгексин</a:t>
            </a:r>
            <a:r>
              <a:rPr lang="uk-UA" dirty="0"/>
              <a:t> і </a:t>
            </a:r>
            <a:r>
              <a:rPr lang="uk-UA" dirty="0" err="1"/>
              <a:t>бронхолітин</a:t>
            </a:r>
            <a:r>
              <a:rPr lang="uk-UA" dirty="0"/>
              <a:t> (26,19 і 10 %), для лікування серцевих </a:t>
            </a:r>
            <a:r>
              <a:rPr lang="uk-UA" dirty="0" err="1"/>
              <a:t>хвороб</a:t>
            </a:r>
            <a:r>
              <a:rPr lang="uk-UA" dirty="0"/>
              <a:t> – валідол і корвалол (35 і 29 %), при шлунково-кишкових розладах – активоване вугілля (29 %), фестал (24 %), фталазол і но-</a:t>
            </a:r>
            <a:r>
              <a:rPr lang="uk-UA" dirty="0" err="1"/>
              <a:t>шпу</a:t>
            </a:r>
            <a:r>
              <a:rPr lang="uk-UA" dirty="0"/>
              <a:t> – по 12 %.</a:t>
            </a:r>
          </a:p>
          <a:p>
            <a:r>
              <a:rPr lang="uk-UA" dirty="0"/>
              <a:t>Проте необхідно відмітити, що спостерігається високий рівень нераціонального попиту стосовно анальгіну. По-перше, анальгін є рецептурним препаратом і при його застосуванні необхідна консультація лікаря. По-друге, анальгін є шкідливим із погляду здоров'я, оскільки спричиняє до незворотних змін у системі кровотворення. Унаслідок цього анальгін заборонений до застосування у понад 40 країн світу і в найближчому майбутньому це буде характерно для України. Тому завданням фармацевтичного маркетингу і належної фармацевтичної практики зокрема є значно обмежити попит на анальгін, тобто проводити протидіючий маркетинг. Тут необхідна продумана інформативна кампанія як у фахових періодичних виданнях, так і в засобах масової інформації.</a:t>
            </a:r>
          </a:p>
          <a:p>
            <a:endParaRPr lang="ru-UA" dirty="0"/>
          </a:p>
        </p:txBody>
      </p:sp>
      <p:sp>
        <p:nvSpPr>
          <p:cNvPr id="3" name="Заголовок 2">
            <a:extLst>
              <a:ext uri="{FF2B5EF4-FFF2-40B4-BE49-F238E27FC236}">
                <a16:creationId xmlns:a16="http://schemas.microsoft.com/office/drawing/2014/main" xmlns="" id="{F1084FF2-5277-4223-9700-91CE100F6F0F}"/>
              </a:ext>
            </a:extLst>
          </p:cNvPr>
          <p:cNvSpPr>
            <a:spLocks noGrp="1"/>
          </p:cNvSpPr>
          <p:nvPr>
            <p:ph type="title"/>
          </p:nvPr>
        </p:nvSpPr>
        <p:spPr/>
        <p:txBody>
          <a:bodyPr/>
          <a:lstStyle/>
          <a:p>
            <a:r>
              <a:rPr lang="uk-UA" dirty="0"/>
              <a:t>Найпоширеніші </a:t>
            </a:r>
            <a:r>
              <a:rPr lang="uk-UA" dirty="0" err="1"/>
              <a:t>безрецептурні</a:t>
            </a:r>
            <a:r>
              <a:rPr lang="uk-UA" dirty="0"/>
              <a:t> лікарські засоби в Україні</a:t>
            </a:r>
            <a:endParaRPr lang="ru-UA" dirty="0"/>
          </a:p>
        </p:txBody>
      </p:sp>
    </p:spTree>
    <p:extLst>
      <p:ext uri="{BB962C8B-B14F-4D97-AF65-F5344CB8AC3E}">
        <p14:creationId xmlns:p14="http://schemas.microsoft.com/office/powerpoint/2010/main" val="1072557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41777C2D-FF1F-4653-93DE-3BF20781E559}"/>
              </a:ext>
            </a:extLst>
          </p:cNvPr>
          <p:cNvSpPr>
            <a:spLocks noGrp="1"/>
          </p:cNvSpPr>
          <p:nvPr>
            <p:ph idx="1"/>
          </p:nvPr>
        </p:nvSpPr>
        <p:spPr/>
        <p:txBody>
          <a:bodyPr>
            <a:normAutofit/>
          </a:bodyPr>
          <a:lstStyle/>
          <a:p>
            <a:r>
              <a:rPr lang="uk-UA" dirty="0"/>
              <a:t>Дослідження показують, що в нашій державі склалася непроста ситуація в галузі роздрібної реалізації ліків, оскільки без рецепта в аптеці можна купити майже усі рецептурні ліки (за виключенням тих, що знаходяться на предметно-кількісному обліку). Практично усі лікарі часто зіштовхуються з наслідками безконтрольного відпуску рецептурних ліків і 67 % опитаних лікарів вважають недопустимим існування такої ситуації у подальшому. Основною причиною відпуску рецептурних препаратів без рецептів, на думку 70,7 % опитаних працівників аптек, є бажання допомогти відвідувачу аптеки, а потім уже звичка (43,0 %), розпорядження керівництва (40,7 %) і бажання не знижувати обсягів про­дажу (31,7%).</a:t>
            </a:r>
            <a:endParaRPr lang="ru-UA" dirty="0"/>
          </a:p>
        </p:txBody>
      </p:sp>
      <p:sp>
        <p:nvSpPr>
          <p:cNvPr id="3" name="Заголовок 2">
            <a:extLst>
              <a:ext uri="{FF2B5EF4-FFF2-40B4-BE49-F238E27FC236}">
                <a16:creationId xmlns:a16="http://schemas.microsoft.com/office/drawing/2014/main" xmlns="" id="{F1084FF2-5277-4223-9700-91CE100F6F0F}"/>
              </a:ext>
            </a:extLst>
          </p:cNvPr>
          <p:cNvSpPr>
            <a:spLocks noGrp="1"/>
          </p:cNvSpPr>
          <p:nvPr>
            <p:ph type="title"/>
          </p:nvPr>
        </p:nvSpPr>
        <p:spPr/>
        <p:txBody>
          <a:bodyPr/>
          <a:lstStyle/>
          <a:p>
            <a:r>
              <a:rPr lang="uk-UA" dirty="0"/>
              <a:t>Найпоширеніші </a:t>
            </a:r>
            <a:r>
              <a:rPr lang="uk-UA" dirty="0" err="1"/>
              <a:t>безрецептурні</a:t>
            </a:r>
            <a:r>
              <a:rPr lang="uk-UA" dirty="0"/>
              <a:t> лікарські засоби в Україні</a:t>
            </a:r>
            <a:endParaRPr lang="ru-UA" dirty="0"/>
          </a:p>
        </p:txBody>
      </p:sp>
    </p:spTree>
    <p:extLst>
      <p:ext uri="{BB962C8B-B14F-4D97-AF65-F5344CB8AC3E}">
        <p14:creationId xmlns:p14="http://schemas.microsoft.com/office/powerpoint/2010/main" val="309375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41777C2D-FF1F-4653-93DE-3BF20781E559}"/>
              </a:ext>
            </a:extLst>
          </p:cNvPr>
          <p:cNvSpPr>
            <a:spLocks noGrp="1"/>
          </p:cNvSpPr>
          <p:nvPr>
            <p:ph idx="1"/>
          </p:nvPr>
        </p:nvSpPr>
        <p:spPr/>
        <p:txBody>
          <a:bodyPr>
            <a:normAutofit fontScale="92500"/>
          </a:bodyPr>
          <a:lstStyle/>
          <a:p>
            <a:r>
              <a:rPr lang="uk-UA" dirty="0"/>
              <a:t>При самолікуванні єдиним кваліфікованим співбесідником відвідува­ча аптеки є фармацевтичний фахівець, який повинен досконало володіти знаннями і навичками з фармацевтичної опіки.</a:t>
            </a:r>
          </a:p>
          <a:p>
            <a:r>
              <a:rPr lang="uk-UA" dirty="0"/>
              <a:t>Фармацевтична опіка – це комплексна програма взаємодії фарма­цевтичного фахівця і лікаря протягом всього періоду фармакотерапії конкретного хворого – від моменту відпуску лікарського засобу до закінчення його дії.</a:t>
            </a:r>
          </a:p>
          <a:p>
            <a:r>
              <a:rPr lang="uk-UA" dirty="0"/>
              <a:t>Ця концепція передбачає залучення фармацевтичного фахівця разом з лікарем до активної діяльності стосовно забезпечення здоров'я і запобігання захворюваності населення. На фармацевтичного фахівця покладається обов'язок не тільки забезпечити хворого якісними ліками і виробами медичного призначення, але й сприяти їх раціональному використанню.</a:t>
            </a:r>
          </a:p>
        </p:txBody>
      </p:sp>
      <p:sp>
        <p:nvSpPr>
          <p:cNvPr id="3" name="Заголовок 2">
            <a:extLst>
              <a:ext uri="{FF2B5EF4-FFF2-40B4-BE49-F238E27FC236}">
                <a16:creationId xmlns:a16="http://schemas.microsoft.com/office/drawing/2014/main" xmlns="" id="{F1084FF2-5277-4223-9700-91CE100F6F0F}"/>
              </a:ext>
            </a:extLst>
          </p:cNvPr>
          <p:cNvSpPr>
            <a:spLocks noGrp="1"/>
          </p:cNvSpPr>
          <p:nvPr>
            <p:ph type="title"/>
          </p:nvPr>
        </p:nvSpPr>
        <p:spPr/>
        <p:txBody>
          <a:bodyPr>
            <a:normAutofit fontScale="90000"/>
          </a:bodyPr>
          <a:lstStyle/>
          <a:p>
            <a:r>
              <a:rPr lang="uk-UA" dirty="0"/>
              <a:t>Роль фармацевтичної опіки у </a:t>
            </a:r>
            <a:r>
              <a:rPr lang="uk-UA" dirty="0" err="1"/>
              <a:t>безрецептурному</a:t>
            </a:r>
            <a:r>
              <a:rPr lang="uk-UA" dirty="0"/>
              <a:t> відпуску ліків.</a:t>
            </a:r>
            <a:br>
              <a:rPr lang="uk-UA" dirty="0"/>
            </a:br>
            <a:r>
              <a:rPr lang="uk-UA" dirty="0"/>
              <a:t>Суть фармацевтичної опіки</a:t>
            </a:r>
          </a:p>
        </p:txBody>
      </p:sp>
    </p:spTree>
    <p:extLst>
      <p:ext uri="{BB962C8B-B14F-4D97-AF65-F5344CB8AC3E}">
        <p14:creationId xmlns:p14="http://schemas.microsoft.com/office/powerpoint/2010/main" val="2373600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4800AB56-E3D6-4388-8543-5C307EB5AD88}"/>
              </a:ext>
            </a:extLst>
          </p:cNvPr>
          <p:cNvSpPr>
            <a:spLocks noGrp="1"/>
          </p:cNvSpPr>
          <p:nvPr>
            <p:ph idx="1"/>
          </p:nvPr>
        </p:nvSpPr>
        <p:spPr/>
        <p:txBody>
          <a:bodyPr>
            <a:normAutofit fontScale="47500" lnSpcReduction="20000"/>
          </a:bodyPr>
          <a:lstStyle/>
          <a:p>
            <a:r>
              <a:rPr lang="uk-UA" dirty="0"/>
              <a:t>Згідно з вимогами фармацевтичної опіки фармацевтичний фахівець повинен вміти надавати такі рекомендації і консультації для пацієнта:</a:t>
            </a:r>
          </a:p>
          <a:p>
            <a:r>
              <a:rPr lang="uk-UA" dirty="0"/>
              <a:t>•	вибір оптимальної лікарської форми і способу її введення в організм;</a:t>
            </a:r>
          </a:p>
          <a:p>
            <a:r>
              <a:rPr lang="uk-UA" dirty="0"/>
              <a:t>•	правила використання різних лікарських форм;</a:t>
            </a:r>
          </a:p>
          <a:p>
            <a:r>
              <a:rPr lang="uk-UA" dirty="0"/>
              <a:t>•	особливості індивідуального дозування;</a:t>
            </a:r>
          </a:p>
          <a:p>
            <a:r>
              <a:rPr lang="uk-UA" dirty="0"/>
              <a:t>•	особливості взаємодії конкретного лікарського препарату з іншими</a:t>
            </a:r>
          </a:p>
          <a:p>
            <a:r>
              <a:rPr lang="uk-UA" dirty="0"/>
              <a:t>•	лікарськими засобами;</a:t>
            </a:r>
          </a:p>
          <a:p>
            <a:r>
              <a:rPr lang="uk-UA" dirty="0"/>
              <a:t>•	особливості взаємодії конкретного лікарського препарату з їжею,</a:t>
            </a:r>
          </a:p>
          <a:p>
            <a:r>
              <a:rPr lang="uk-UA" dirty="0"/>
              <a:t>•	алкоголем і нікотином;</a:t>
            </a:r>
          </a:p>
          <a:p>
            <a:r>
              <a:rPr lang="uk-UA" dirty="0"/>
              <a:t>•	про оптимальний для прийому конкретного препарату період доби;</a:t>
            </a:r>
          </a:p>
          <a:p>
            <a:r>
              <a:rPr lang="uk-UA" dirty="0"/>
              <a:t>•	про можливий несприятливий вплив лікарського засобу на функції</a:t>
            </a:r>
          </a:p>
          <a:p>
            <a:r>
              <a:rPr lang="uk-UA" dirty="0"/>
              <a:t>•	органів і систем людини;</a:t>
            </a:r>
          </a:p>
          <a:p>
            <a:r>
              <a:rPr lang="uk-UA" dirty="0"/>
              <a:t>•	про умови зберігання конкретного лікарського засобу</a:t>
            </a:r>
          </a:p>
          <a:p>
            <a:endParaRPr lang="ru-UA" dirty="0"/>
          </a:p>
        </p:txBody>
      </p:sp>
      <p:sp>
        <p:nvSpPr>
          <p:cNvPr id="3" name="Заголовок 2">
            <a:extLst>
              <a:ext uri="{FF2B5EF4-FFF2-40B4-BE49-F238E27FC236}">
                <a16:creationId xmlns:a16="http://schemas.microsoft.com/office/drawing/2014/main" xmlns="" id="{F82EBE7C-25AF-4276-99E1-ACA504722FCE}"/>
              </a:ext>
            </a:extLst>
          </p:cNvPr>
          <p:cNvSpPr>
            <a:spLocks noGrp="1"/>
          </p:cNvSpPr>
          <p:nvPr>
            <p:ph type="title"/>
          </p:nvPr>
        </p:nvSpPr>
        <p:spPr/>
        <p:txBody>
          <a:bodyPr/>
          <a:lstStyle/>
          <a:p>
            <a:r>
              <a:rPr lang="uk-UA" dirty="0"/>
              <a:t>Принципи фармацевтичної опіки</a:t>
            </a:r>
            <a:endParaRPr lang="ru-UA" dirty="0"/>
          </a:p>
        </p:txBody>
      </p:sp>
    </p:spTree>
    <p:extLst>
      <p:ext uri="{BB962C8B-B14F-4D97-AF65-F5344CB8AC3E}">
        <p14:creationId xmlns:p14="http://schemas.microsoft.com/office/powerpoint/2010/main" val="3785878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xmlns="" id="{A8B4F180-3903-45B7-8B3C-77164D8EE570}"/>
              </a:ext>
            </a:extLst>
          </p:cNvPr>
          <p:cNvSpPr>
            <a:spLocks noGrp="1"/>
          </p:cNvSpPr>
          <p:nvPr>
            <p:ph idx="1"/>
          </p:nvPr>
        </p:nvSpPr>
        <p:spPr/>
        <p:txBody>
          <a:bodyPr>
            <a:normAutofit lnSpcReduction="10000"/>
          </a:bodyPr>
          <a:lstStyle/>
          <a:p>
            <a:r>
              <a:rPr lang="uk-UA" dirty="0"/>
              <a:t>1.	Наказ МОЗ України від 10.04.2005 р. № 360 (редакція від 13.09.2016 р.) «Про затвердження Правил виписування рецептів на лікарські засоби і вироби медичного призначення, Порядку відпуску лікарських засобів і виробів медичного призначення з аптек та їх структурних підрозділів, Інструкції про порядок зберігання, обліку та знищення рецептурних бланків». </a:t>
            </a:r>
            <a:r>
              <a:rPr lang="en-US" dirty="0"/>
              <a:t>URL: http://zakon5.rada.gov.ua/laws/show/z0782-05</a:t>
            </a:r>
          </a:p>
          <a:p>
            <a:r>
              <a:rPr lang="en-US" dirty="0"/>
              <a:t>2.	</a:t>
            </a:r>
            <a:r>
              <a:rPr lang="uk-UA" dirty="0"/>
              <a:t>Постанова КМУ № 1303 від 17 серпня 1998 р. (Редакція від 13.10.2015 р.) «Про впорядкування безоплатного та пільгового відпуску лікарських засобів за рецептами лікарів у разі амбулаторного лікування окремих груп населення та за певними категоріями захворювань». </a:t>
            </a:r>
            <a:r>
              <a:rPr lang="en-US" dirty="0"/>
              <a:t>URL: http://zakon2.rada.gov.ua/laws/show/1303-98-%D0%BF</a:t>
            </a:r>
          </a:p>
          <a:p>
            <a:endParaRPr lang="ru-UA" dirty="0"/>
          </a:p>
        </p:txBody>
      </p:sp>
      <p:sp>
        <p:nvSpPr>
          <p:cNvPr id="3" name="Заголовок 2">
            <a:extLst>
              <a:ext uri="{FF2B5EF4-FFF2-40B4-BE49-F238E27FC236}">
                <a16:creationId xmlns:a16="http://schemas.microsoft.com/office/drawing/2014/main" xmlns="" id="{0ECBA672-8C80-418B-92D2-3F63F207FA36}"/>
              </a:ext>
            </a:extLst>
          </p:cNvPr>
          <p:cNvSpPr>
            <a:spLocks noGrp="1"/>
          </p:cNvSpPr>
          <p:nvPr>
            <p:ph type="title"/>
          </p:nvPr>
        </p:nvSpPr>
        <p:spPr/>
        <p:txBody>
          <a:bodyPr/>
          <a:lstStyle/>
          <a:p>
            <a:r>
              <a:rPr lang="uk-UA" dirty="0"/>
              <a:t>Матеріали для самопідготовки студентів</a:t>
            </a:r>
            <a:endParaRPr lang="ru-UA" dirty="0"/>
          </a:p>
        </p:txBody>
      </p:sp>
    </p:spTree>
    <p:extLst>
      <p:ext uri="{BB962C8B-B14F-4D97-AF65-F5344CB8AC3E}">
        <p14:creationId xmlns:p14="http://schemas.microsoft.com/office/powerpoint/2010/main" val="1094774610"/>
      </p:ext>
    </p:extLst>
  </p:cSld>
  <p:clrMapOvr>
    <a:masterClrMapping/>
  </p:clrMapOvr>
</p:sld>
</file>

<file path=ppt/theme/theme1.xml><?xml version="1.0" encoding="utf-8"?>
<a:theme xmlns:a="http://schemas.openxmlformats.org/drawingml/2006/main" name="РетроспективаVTI">
  <a:themeElements>
    <a:clrScheme name="Brights">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Office_42167610_TF66722518.potx" id="{99535A38-7086-4F19-BA2D-7114A7639216}" vid="{E1E69E6A-375F-4B0F-8CE5-93EFF684DE41}"/>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F4328E-77DF-41E8-952F-124AE19F1F7C}">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F2FE978-FCBC-4C90-A410-B547AA706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7FA506-1E93-4CA4-B270-1F08FD18C3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Простая презентация продаж</Template>
  <TotalTime>13</TotalTime>
  <Words>2595</Words>
  <Application>Microsoft Office PowerPoint</Application>
  <PresentationFormat>Произвольный</PresentationFormat>
  <Paragraphs>157</Paragraphs>
  <Slides>25</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РетроспективаVTI</vt:lpstr>
      <vt:lpstr>Навчальна дисципліна «Вступ у фармацію»</vt:lpstr>
      <vt:lpstr>Лекція №4</vt:lpstr>
      <vt:lpstr>Актуальність теми</vt:lpstr>
      <vt:lpstr>Цілі лекції (мета): </vt:lpstr>
      <vt:lpstr>Зміст лекційного матеріалу</vt:lpstr>
      <vt:lpstr>Рецепт, функції рецепту</vt:lpstr>
      <vt:lpstr>Рецепт, функції рецепту</vt:lpstr>
      <vt:lpstr>Види рецептів</vt:lpstr>
      <vt:lpstr>Види рецептів</vt:lpstr>
      <vt:lpstr>Форми рецептурних бланків; структура, основні реквізити.</vt:lpstr>
      <vt:lpstr>Форми рецептурних бланків; структура, основні реквізити.</vt:lpstr>
      <vt:lpstr>Форми рецептурних бланків; структура, основні реквізити.</vt:lpstr>
      <vt:lpstr>Форми рецептурних бланків; структура, основні реквізити.</vt:lpstr>
      <vt:lpstr>Організація безрецептурного відпуску лікарських засобів з аптек Суть самолікування</vt:lpstr>
      <vt:lpstr>Організація безрецептурного відпуску лікарських засобів з аптек Суть самолікування</vt:lpstr>
      <vt:lpstr>Організація безрецептурного відпуску лікарських засобів з аптек Суть самолікування</vt:lpstr>
      <vt:lpstr> Основні правила самолікування</vt:lpstr>
      <vt:lpstr> Основні правила самолікування</vt:lpstr>
      <vt:lpstr>Критерії віднесення медикаментів до безрецептурних ліків</vt:lpstr>
      <vt:lpstr>Характеристика вітчизняного Переліку лікарських засобів, які відпускаються без рецептів з аптек</vt:lpstr>
      <vt:lpstr>Найпоширеніші безрецептурні лікарські засоби в Україні</vt:lpstr>
      <vt:lpstr>Найпоширеніші безрецептурні лікарські засоби в Україні</vt:lpstr>
      <vt:lpstr>Роль фармацевтичної опіки у безрецептурному відпуску ліків. Суть фармацевтичної опіки</vt:lpstr>
      <vt:lpstr>Принципи фармацевтичної опіки</vt:lpstr>
      <vt:lpstr>Матеріали для самопідготовки студентів</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Навчальна дисципліна «Вступ у фармацію»</dc:title>
  <dc:creator>Fear</dc:creator>
  <cp:lastModifiedBy>Майя Образенко</cp:lastModifiedBy>
  <cp:revision>6</cp:revision>
  <dcterms:created xsi:type="dcterms:W3CDTF">2020-09-28T19:09:06Z</dcterms:created>
  <dcterms:modified xsi:type="dcterms:W3CDTF">2022-12-05T07:42:33Z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